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7" r:id="rId2"/>
    <p:sldMasterId id="2147483789" r:id="rId3"/>
  </p:sldMasterIdLst>
  <p:notesMasterIdLst>
    <p:notesMasterId r:id="rId13"/>
  </p:notesMasterIdLst>
  <p:handoutMasterIdLst>
    <p:handoutMasterId r:id="rId14"/>
  </p:handoutMasterIdLst>
  <p:sldIdLst>
    <p:sldId id="586" r:id="rId4"/>
    <p:sldId id="766" r:id="rId5"/>
    <p:sldId id="843" r:id="rId6"/>
    <p:sldId id="844" r:id="rId7"/>
    <p:sldId id="845" r:id="rId8"/>
    <p:sldId id="846" r:id="rId9"/>
    <p:sldId id="847" r:id="rId10"/>
    <p:sldId id="767" r:id="rId11"/>
    <p:sldId id="760" r:id="rId12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1488">
          <p15:clr>
            <a:srgbClr val="A4A3A4"/>
          </p15:clr>
        </p15:guide>
        <p15:guide id="4" pos="3840">
          <p15:clr>
            <a:srgbClr val="A4A3A4"/>
          </p15:clr>
        </p15:guide>
        <p15:guide id="5" pos="400">
          <p15:clr>
            <a:srgbClr val="A4A3A4"/>
          </p15:clr>
        </p15:guide>
        <p15:guide id="6" pos="6488">
          <p15:clr>
            <a:srgbClr val="A4A3A4"/>
          </p15:clr>
        </p15:guide>
        <p15:guide id="7" pos="8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44444"/>
    <a:srgbClr val="454545"/>
    <a:srgbClr val="FFFF99"/>
    <a:srgbClr val="33CCCC"/>
    <a:srgbClr val="9999FF"/>
    <a:srgbClr val="CCFF99"/>
    <a:srgbClr val="CC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44" autoAdjust="0"/>
    <p:restoredTop sz="96951" autoAdjust="0"/>
  </p:normalViewPr>
  <p:slideViewPr>
    <p:cSldViewPr snapToGrid="0">
      <p:cViewPr varScale="1">
        <p:scale>
          <a:sx n="121" d="100"/>
          <a:sy n="121" d="100"/>
        </p:scale>
        <p:origin x="82" y="158"/>
      </p:cViewPr>
      <p:guideLst>
        <p:guide orient="horz" pos="144"/>
        <p:guide orient="horz" pos="1200"/>
        <p:guide orient="horz" pos="1488"/>
        <p:guide pos="3840"/>
        <p:guide pos="400"/>
        <p:guide pos="6488"/>
        <p:guide pos="85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778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3AC38D7-794C-4681-83C7-9E497F53DB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spcBef>
                <a:spcPct val="0"/>
              </a:spcBef>
              <a:buFontTx/>
              <a:buNone/>
              <a:defRPr sz="1200" b="1">
                <a:solidFill>
                  <a:schemeClr val="tx1"/>
                </a:solidFill>
                <a:effectLst/>
                <a:latin typeface="Segoe Semibold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A231753-0121-4432-BEC7-58EC19C0337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000" b="0">
                <a:solidFill>
                  <a:schemeClr val="tx1"/>
                </a:solidFill>
                <a:effectLst/>
                <a:latin typeface="Segoe" pitchFamily="34" charset="0"/>
                <a:ea typeface="+mn-ea"/>
              </a:defRPr>
            </a:lvl1pPr>
          </a:lstStyle>
          <a:p>
            <a:pPr>
              <a:defRPr/>
            </a:pPr>
            <a:fld id="{D06AD3BC-31A7-40E3-95C6-41DF290FC689}" type="datetime8">
              <a:rPr lang="zh-CN" altLang="en-US"/>
              <a:pPr>
                <a:defRPr/>
              </a:pPr>
              <a:t>2019年5月5日8时33分</a:t>
            </a:fld>
            <a:endParaRPr lang="en-US" altLang="zh-CN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B4D8C2EC-9532-4C4E-A739-1E2E18B742C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63230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spcBef>
                <a:spcPct val="0"/>
              </a:spcBef>
              <a:buFontTx/>
              <a:buNone/>
              <a:defRPr sz="800" b="0">
                <a:solidFill>
                  <a:schemeClr val="tx1"/>
                </a:solidFill>
                <a:effectLst/>
                <a:latin typeface="Segoe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© 2004 Microsoft Corporation. All rights reserved.</a:t>
            </a:r>
          </a:p>
          <a:p>
            <a:pPr>
              <a:defRPr/>
            </a:pPr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C87981D8-A492-41D2-B4B2-37D5185C1D1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84925" y="8831263"/>
            <a:ext cx="625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1">
                <a:solidFill>
                  <a:schemeClr val="tx1"/>
                </a:solidFill>
                <a:latin typeface="Segoe Semibold"/>
              </a:defRPr>
            </a:lvl1pPr>
          </a:lstStyle>
          <a:p>
            <a:fld id="{B6F5DCBC-AC47-4A3F-A0D3-E2C378ADAEF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C6D7AEA-0848-48A7-9C1E-AF8B80BC12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591E82A-AFAD-4E05-B029-4DC4CA2E115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7C72E0C-711B-420D-8FE7-4EFE3456759E}" type="datetime8">
              <a:rPr lang="zh-CN" altLang="en-US"/>
              <a:pPr>
                <a:defRPr/>
              </a:pPr>
              <a:t>2019年5月5日8时33分</a:t>
            </a:fld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811D9AE4-2281-476D-9FC8-E84A0DD595E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D1CD12DA-DE5A-4340-BC69-8D355EDD8A9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30B2E230-3982-4BC9-948A-BBFF0101A9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7625"/>
            <a:ext cx="57927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spcBef>
                <a:spcPct val="0"/>
              </a:spcBef>
              <a:buFontTx/>
              <a:buNone/>
              <a:defRPr sz="800" b="0">
                <a:solidFill>
                  <a:schemeClr val="tx1"/>
                </a:solidFill>
                <a:effectLst/>
                <a:latin typeface="Segoe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© 2004 Microsoft Corporation. All rights reserved.</a:t>
            </a:r>
          </a:p>
          <a:p>
            <a:pPr>
              <a:defRPr/>
            </a:pPr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E79C2F48-B5F1-411E-88EF-336DE052AD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07063" y="8829675"/>
            <a:ext cx="13017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8FE1A130-B500-4C50-A18C-134DB5D3E44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A4DA96D2-6019-4F5C-9C2B-DACB9677C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1863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1863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1863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1863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8AF672-EFB2-4FAA-9C81-83671EE5685B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B042D5A-AEA6-4A16-8227-F5A4FB9906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99E9D77-E6AF-400A-94E9-5C1F568EA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4838"/>
            <a:ext cx="5610225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1D4703FA-9326-489B-BC1A-36C5560E00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8D167D9E-31B3-4249-8068-66C56D331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FB954222-337B-4B2A-A6E3-5E97F50B47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1863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1863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1863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1863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E0B8AC-9500-4870-AAAF-3F64E5C5B106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74BE2292-2D56-426E-9013-5D1D393C6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5711B64-CE6E-44A1-8F96-4480D72C9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A90F3AD9-98AE-4AC4-95A3-986E551BCD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1863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1863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1863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1863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282FE1-882D-4AED-9193-092655B78208}" type="slidenum"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6084" y="2228110"/>
            <a:ext cx="10363200" cy="757130"/>
          </a:xfrm>
        </p:spPr>
        <p:txBody>
          <a:bodyPr anchor="ctr"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79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5134" y="4670948"/>
            <a:ext cx="10481733" cy="535531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980789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5687" y="1420813"/>
            <a:ext cx="5096780" cy="22145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34431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19759" y="228600"/>
            <a:ext cx="2179058" cy="340677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9512" y="228600"/>
            <a:ext cx="2769989" cy="34067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5065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15538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420813"/>
            <a:ext cx="11184467" cy="535531"/>
          </a:xfrm>
        </p:spPr>
        <p:txBody>
          <a:bodyPr/>
          <a:lstStyle/>
          <a:p>
            <a:pPr lvl="0"/>
            <a:r>
              <a:rPr lang="en-US" altLang="zh-CN" noProof="0"/>
              <a:t>Click icon to add table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9470047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6764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77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0411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-203200" y="8153400"/>
            <a:ext cx="0" cy="15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0" y="8153400"/>
            <a:ext cx="0" cy="15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2833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9674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549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32528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39E8E1E-A88C-468E-9FDC-C43AF963A59C}"/>
              </a:ext>
            </a:extLst>
          </p:cNvPr>
          <p:cNvSpPr/>
          <p:nvPr userDrawn="1"/>
        </p:nvSpPr>
        <p:spPr>
          <a:xfrm>
            <a:off x="11113" y="5794375"/>
            <a:ext cx="12169775" cy="1042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6017640-8F4A-4D46-A10E-D4519237EFFD}"/>
              </a:ext>
            </a:extLst>
          </p:cNvPr>
          <p:cNvSpPr/>
          <p:nvPr userDrawn="1"/>
        </p:nvSpPr>
        <p:spPr>
          <a:xfrm>
            <a:off x="11113" y="9525"/>
            <a:ext cx="12180887" cy="581025"/>
          </a:xfrm>
          <a:prstGeom prst="rect">
            <a:avLst/>
          </a:prstGeom>
          <a:solidFill>
            <a:srgbClr val="454545"/>
          </a:solidFill>
          <a:ln>
            <a:solidFill>
              <a:srgbClr val="44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dirty="0"/>
          </a:p>
        </p:txBody>
      </p:sp>
      <p:pic>
        <p:nvPicPr>
          <p:cNvPr id="4" name="图片 1">
            <a:extLst>
              <a:ext uri="{FF2B5EF4-FFF2-40B4-BE49-F238E27FC236}">
                <a16:creationId xmlns:a16="http://schemas.microsoft.com/office/drawing/2014/main" id="{D03D11AA-BB2C-4463-9640-C52D14E735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25400"/>
            <a:ext cx="12827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2">
            <a:extLst>
              <a:ext uri="{FF2B5EF4-FFF2-40B4-BE49-F238E27FC236}">
                <a16:creationId xmlns:a16="http://schemas.microsoft.com/office/drawing/2014/main" id="{50E30FF6-C88C-4E46-B58C-FB9154F28A03}"/>
              </a:ext>
            </a:extLst>
          </p:cNvPr>
          <p:cNvSpPr txBox="1"/>
          <p:nvPr userDrawn="1"/>
        </p:nvSpPr>
        <p:spPr>
          <a:xfrm>
            <a:off x="1420813" y="68263"/>
            <a:ext cx="541686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跨越鸿沟：项目软件开发工程组织管理</a:t>
            </a:r>
          </a:p>
        </p:txBody>
      </p:sp>
    </p:spTree>
    <p:extLst>
      <p:ext uri="{BB962C8B-B14F-4D97-AF65-F5344CB8AC3E}">
        <p14:creationId xmlns:p14="http://schemas.microsoft.com/office/powerpoint/2010/main" val="3921333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0787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7485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555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-50800" y="7896226"/>
            <a:ext cx="50800" cy="40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203200" y="7896226"/>
            <a:ext cx="0" cy="40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67394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901826"/>
            <a:ext cx="10464800" cy="1470025"/>
          </a:xfrm>
        </p:spPr>
        <p:txBody>
          <a:bodyPr/>
          <a:lstStyle>
            <a:lvl1pPr algn="ctr">
              <a:defRPr sz="4400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09600" y="3429000"/>
            <a:ext cx="103632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8379680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9A2EAA-0B62-40B6-B746-69CBDB21F0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B02FA-5392-4662-9DA8-947E6B21621B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8E0B0-D718-401E-B2A3-7A4F884AA7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90D3A9-86CF-405B-9976-ABA604C67F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144D8-2BAC-4FF6-81A5-6AE5841B23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942693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C46C13-3C24-4AF7-9C39-3ACBF834B9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BC27A-1854-4C6D-919D-ACA3F5B8CB6D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0AB329-E593-46F6-B801-39661655C8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14874-5901-41B2-8F24-BCC1006F35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7C25D3-FAD2-4236-A155-43BFA57CA1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77002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740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838200"/>
            <a:ext cx="5740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0666729-EB31-432B-8EB4-EB3E7FAF9C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F3776-7BC1-49E2-9F16-A7BAAFE377B3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21ACECD-0AE0-44FE-AC65-AA1134E12F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BC4A718-F839-4DA3-8F25-3A2A46BB42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EF9E59-33E7-4FC2-BD70-9A7B6AE886C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40591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44AE83-9DF8-46EF-A50E-9BAF07F059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AE98D-C901-4FD5-BB0D-A855D768AE16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96E570E-EB7D-42AC-8976-4FB4893BF0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DD69E9E-849D-441B-87D2-B9C241BE00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C566E-7238-4169-8714-314126548B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9042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46331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37568"/>
            <a:ext cx="103632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036524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>
            <a:extLst>
              <a:ext uri="{FF2B5EF4-FFF2-40B4-BE49-F238E27FC236}">
                <a16:creationId xmlns:a16="http://schemas.microsoft.com/office/drawing/2014/main" id="{BEAB5824-13ED-435F-8B6D-60F58FF00556}"/>
              </a:ext>
            </a:extLst>
          </p:cNvPr>
          <p:cNvSpPr/>
          <p:nvPr userDrawn="1"/>
        </p:nvSpPr>
        <p:spPr>
          <a:xfrm>
            <a:off x="0" y="609600"/>
            <a:ext cx="12192000" cy="62484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561"/>
            <a:ext cx="12170734" cy="598038"/>
          </a:xfrm>
        </p:spPr>
        <p:txBody>
          <a:bodyPr/>
          <a:lstStyle>
            <a:lvl1pPr>
              <a:defRPr sz="28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0445828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069D4D0-0D28-4AC6-86CD-C4710765D5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221D6-86DE-4C16-820D-64F8447C8B37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48B1C2C-7CAE-4D4B-AF39-E8CBDE7B34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8318AC-8A6F-43A4-B433-1A900F309A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7F865-D643-41FA-8F9E-CFFE370F67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37487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F3E30B-F8D9-43BF-83F6-067838AFCE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2D6B0-D2E3-4A42-A880-67DAE88B2E43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8707905-CCD7-404B-BDED-676A2DF903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5F58ED5-03DB-49A6-86DA-0A5A7199E5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D92355-8EE6-450F-9E92-549C43A4DC8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459953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1BB237-BCBE-4A25-86C3-10FDEB8E65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B1D1B-2AB3-4B18-B419-4A5754B03A20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DE3AC59-004E-413F-8125-BCD512B19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C25FF4-5163-462D-B8A8-9C43E35BEA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F1617E-D29B-421C-8ECF-3B84969CAC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36668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BFE341-86FC-4436-8990-1BD3D959F7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EA8A7-5402-46C6-A201-04E66F9244C6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0ECB96-A109-401A-80C6-98441755D4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D00368-3DFD-4BB4-8619-F91AC3CE4C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30655C-6C79-4E61-914D-477D31B1EA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23613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67800" y="228600"/>
            <a:ext cx="29210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5598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369630-D368-4FA1-9ECA-B443734CE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8C699-7F63-4B1D-ABF0-A9C85EDFAE7E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38DD01-BB7A-4154-91ED-2E0C7582EC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CBCA06-0DDD-4CE8-A5DA-92816E50D5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AC90CF-C945-4882-9057-5178D9C104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86512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420813"/>
            <a:ext cx="5490633" cy="1957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4" y="1420813"/>
            <a:ext cx="5490633" cy="1957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3093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0143"/>
            <a:ext cx="5386917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71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50143"/>
            <a:ext cx="5389033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7173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9478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4944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11836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65768"/>
            <a:ext cx="4011084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2344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738385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98006"/>
            <a:ext cx="73152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27435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018" name="Rectangle 2">
            <a:extLst>
              <a:ext uri="{FF2B5EF4-FFF2-40B4-BE49-F238E27FC236}">
                <a16:creationId xmlns:a16="http://schemas.microsoft.com/office/drawing/2014/main" id="{F91A08CB-677C-4178-96BA-9A227FC66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28600"/>
            <a:ext cx="11190288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Title Slide</a:t>
            </a:r>
          </a:p>
        </p:txBody>
      </p:sp>
      <p:sp>
        <p:nvSpPr>
          <p:cNvPr id="1878019" name="Rectangle 3">
            <a:extLst>
              <a:ext uri="{FF2B5EF4-FFF2-40B4-BE49-F238E27FC236}">
                <a16:creationId xmlns:a16="http://schemas.microsoft.com/office/drawing/2014/main" id="{2A30D3D0-D55A-4058-BB96-5B3B18647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420813"/>
            <a:ext cx="11183938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81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宋体" pitchFamily="2" charset="-122"/>
        </a:defRPr>
      </a:lvl9pPr>
    </p:titleStyle>
    <p:bodyStyle>
      <a:lvl1pPr marL="571500" indent="-5715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6"/>
        </a:buBlip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6"/>
        </a:buBlip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42875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6"/>
        </a:buBlip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82880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227263" indent="-3968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844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6pPr>
      <a:lvl7pPr marL="31416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7pPr>
      <a:lvl8pPr marL="35988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8pPr>
      <a:lvl9pPr marL="40560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91DD347-1ADC-4771-AC3B-1F3B17B1A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203200" y="7896225"/>
            <a:ext cx="203200" cy="7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0713852-C8BD-4506-BA43-F25305D7E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03200" y="8153400"/>
            <a:ext cx="203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82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87FF6FDC-5946-4C8D-A7E0-A2483829B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43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E82EB9A9-E052-49C7-8F20-365CBF9323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53200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9F75EB5-41A9-47F0-9D1C-9CA3898A7862}" type="datetimeFigureOut">
              <a:rPr lang="zh-CN" altLang="en-US"/>
              <a:pPr>
                <a:defRPr/>
              </a:pPr>
              <a:t>2019/5/5</a:t>
            </a:fld>
            <a:endParaRPr lang="en-US" altLang="zh-CN"/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A0827F7C-9F0F-4F85-AFE8-ECDCF82D72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3200"/>
            <a:ext cx="386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BE772387-A611-4842-856B-08073437F97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53200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</a:defRPr>
            </a:lvl1pPr>
          </a:lstStyle>
          <a:p>
            <a:fld id="{1176E001-263B-47CB-8D62-600736D0A3B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426CF99-4A90-4A62-A7C3-4C41EA178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1168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pic>
        <p:nvPicPr>
          <p:cNvPr id="3079" name="Picture 7" descr="logo">
            <a:extLst>
              <a:ext uri="{FF2B5EF4-FFF2-40B4-BE49-F238E27FC236}">
                <a16:creationId xmlns:a16="http://schemas.microsoft.com/office/drawing/2014/main" id="{AC2A735D-D788-4671-886F-343266FA1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5715000"/>
            <a:ext cx="1828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983" r:id="rId1"/>
    <p:sldLayoutId id="2147483972" r:id="rId2"/>
    <p:sldLayoutId id="2147483973" r:id="rId3"/>
    <p:sldLayoutId id="2147483974" r:id="rId4"/>
    <p:sldLayoutId id="2147483975" r:id="rId5"/>
    <p:sldLayoutId id="2147483984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E0883B2-56A9-4719-8B30-BAB09F1C1FD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06375" y="2200275"/>
            <a:ext cx="11623675" cy="762000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45454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Part_04. </a:t>
            </a:r>
            <a:r>
              <a:rPr lang="zh-CN" altLang="en-US" b="1" dirty="0">
                <a:solidFill>
                  <a:srgbClr val="45454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需求定义和产品设计基本概念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377F6A6-A201-4D34-8BD7-B07E14497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050" y="3799452"/>
            <a:ext cx="44577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课程教师：余剑</a:t>
            </a:r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电子邮件：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2359980@qq.com</a:t>
            </a:r>
          </a:p>
        </p:txBody>
      </p:sp>
    </p:spTree>
  </p:cSld>
  <p:clrMapOvr>
    <a:masterClrMapping/>
  </p:clrMapOvr>
  <p:transition advTm="982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F4B5A1D8-0975-462D-B881-00434B891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7" y="67733"/>
            <a:ext cx="1128553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</a:rPr>
              <a:t>课程内容提要</a:t>
            </a:r>
          </a:p>
        </p:txBody>
      </p:sp>
      <p:graphicFrame>
        <p:nvGraphicFramePr>
          <p:cNvPr id="44056" name="Group 24">
            <a:extLst>
              <a:ext uri="{FF2B5EF4-FFF2-40B4-BE49-F238E27FC236}">
                <a16:creationId xmlns:a16="http://schemas.microsoft.com/office/drawing/2014/main" id="{922369E3-9669-4A80-9A3E-8A2D54A44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472615"/>
              </p:ext>
            </p:extLst>
          </p:nvPr>
        </p:nvGraphicFramePr>
        <p:xfrm>
          <a:off x="1631950" y="687388"/>
          <a:ext cx="10375900" cy="5600700"/>
        </p:xfrm>
        <a:graphic>
          <a:graphicData uri="http://schemas.openxmlformats.org/drawingml/2006/table">
            <a:tbl>
              <a:tblPr/>
              <a:tblGrid>
                <a:gridCol w="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2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194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194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194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194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产品需求的上下文关系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194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194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产品需求定义所涉及的工作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194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194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产品需求定义的一般规格组织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194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194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产品设计组织说明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2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2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2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9238" name="Picture 4" descr="lecture-final canadate">
            <a:extLst>
              <a:ext uri="{FF2B5EF4-FFF2-40B4-BE49-F238E27FC236}">
                <a16:creationId xmlns:a16="http://schemas.microsoft.com/office/drawing/2014/main" id="{DD286CF1-DFB8-4DEE-872C-A856C645C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687388"/>
            <a:ext cx="1584325" cy="613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50A7B-AA86-42E0-B7B2-8636E5C3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产品需求的上下文源头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0BD6C75-2C20-4118-AA72-5D60A5E88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04" y="1315779"/>
            <a:ext cx="8260495" cy="47054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A2295F1-D9CB-48BF-AE85-BF707870A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779612" y="2645843"/>
            <a:ext cx="3619500" cy="149244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FBCD954-9575-45C5-B983-14ED9504D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372602" y="2430067"/>
            <a:ext cx="3410954" cy="160017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6659DFCD-5380-4A23-B800-5BC048721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237" y="1783629"/>
            <a:ext cx="1522416" cy="289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15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7CCA5-4750-451A-A335-9A78B279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产品需求定义涉及的工作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56EEFBC-0062-4B07-9DD4-8221C1086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61074"/>
              </p:ext>
            </p:extLst>
          </p:nvPr>
        </p:nvGraphicFramePr>
        <p:xfrm>
          <a:off x="612085" y="990575"/>
          <a:ext cx="11075351" cy="410302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944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1791">
                  <a:extLst>
                    <a:ext uri="{9D8B030D-6E8A-4147-A177-3AD203B41FA5}">
                      <a16:colId xmlns:a16="http://schemas.microsoft.com/office/drawing/2014/main" val="1657340035"/>
                    </a:ext>
                  </a:extLst>
                </a:gridCol>
              </a:tblGrid>
              <a:tr h="5750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阶段</a:t>
                      </a:r>
                      <a:endParaRPr lang="zh-CN" sz="1800" b="1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工作产品</a:t>
                      </a:r>
                      <a:endParaRPr lang="zh-CN" sz="1800" b="1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内容</a:t>
                      </a:r>
                      <a:endParaRPr lang="zh-CN" sz="1800" b="1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9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售前、项目策划</a:t>
                      </a:r>
                      <a:endParaRPr lang="zh-CN" sz="1800" b="1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项目愿景说明书</a:t>
                      </a:r>
                      <a:endParaRPr lang="zh-CN" sz="1800" b="1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围绕 </a:t>
                      </a:r>
                      <a:r>
                        <a:rPr lang="en-US" altLang="zh-CN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6 </a:t>
                      </a:r>
                      <a:r>
                        <a:rPr lang="zh-CN" altLang="en-US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项目软件设计架构说明 构建内容</a:t>
                      </a:r>
                      <a:endParaRPr lang="zh-CN" sz="1800" b="1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212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需求开发</a:t>
                      </a:r>
                      <a:endParaRPr lang="zh-CN" sz="1800" b="1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zh-CN" altLang="en-US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项目软件需求规格说明书</a:t>
                      </a:r>
                      <a:endParaRPr lang="zh-CN" sz="1800" b="1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zh-CN" altLang="en-US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围绕需求实现技术框架约束部分的细化，一般源自愿景说明书的 </a:t>
                      </a:r>
                      <a:r>
                        <a:rPr lang="en-US" altLang="zh-CN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6 </a:t>
                      </a:r>
                      <a:r>
                        <a:rPr lang="zh-CN" altLang="en-US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并根据需求开发阶段进行细化。协助需求人员细化数据实体和关系、业务处理方法等的说明。</a:t>
                      </a:r>
                      <a:endParaRPr lang="zh-CN" sz="1800" b="1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887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设计</a:t>
                      </a:r>
                      <a:endParaRPr lang="zh-CN" sz="1800" b="1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项目软件概要设计说明书</a:t>
                      </a:r>
                      <a:endParaRPr lang="zh-CN" sz="1800" b="1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将业务实体规格化，围绕业务架构和技术架构，定义详细的子系统、模块、功能、服务接口、前端界面的名称、关系、内容和约束说明。</a:t>
                      </a:r>
                      <a:endParaRPr lang="zh-CN" sz="1800" b="1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854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FBFC8-C307-4EFA-AF5D-704D0B2A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产品需求的一般组织规格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F27FB8-9BCF-4EB6-BE48-82012A8BBA12}"/>
              </a:ext>
            </a:extLst>
          </p:cNvPr>
          <p:cNvSpPr/>
          <p:nvPr/>
        </p:nvSpPr>
        <p:spPr>
          <a:xfrm>
            <a:off x="657053" y="1396239"/>
            <a:ext cx="2206606" cy="56944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子系统 </a:t>
            </a:r>
            <a:r>
              <a:rPr lang="en-US" altLang="zh-CN" b="1" dirty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01</a:t>
            </a:r>
            <a:endParaRPr lang="zh-CN" altLang="en-US" b="1" dirty="0">
              <a:solidFill>
                <a:schemeClr val="accent4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936999-2EAB-466A-92CC-22E315D156DB}"/>
              </a:ext>
            </a:extLst>
          </p:cNvPr>
          <p:cNvSpPr/>
          <p:nvPr/>
        </p:nvSpPr>
        <p:spPr>
          <a:xfrm>
            <a:off x="1209162" y="2505931"/>
            <a:ext cx="2206606" cy="56944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模块 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01</a:t>
            </a:r>
            <a:endParaRPr lang="zh-CN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70CD49-A7E7-491A-8062-1E4903D45881}"/>
              </a:ext>
            </a:extLst>
          </p:cNvPr>
          <p:cNvSpPr/>
          <p:nvPr/>
        </p:nvSpPr>
        <p:spPr>
          <a:xfrm>
            <a:off x="1209162" y="3459570"/>
            <a:ext cx="2206606" cy="56944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模块 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02</a:t>
            </a:r>
            <a:endParaRPr lang="zh-CN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556C89-8BF9-4DC0-84E3-146D47DC2F08}"/>
              </a:ext>
            </a:extLst>
          </p:cNvPr>
          <p:cNvSpPr/>
          <p:nvPr/>
        </p:nvSpPr>
        <p:spPr>
          <a:xfrm>
            <a:off x="2111699" y="4639529"/>
            <a:ext cx="2206606" cy="5694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功能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 01</a:t>
            </a:r>
            <a:endParaRPr lang="zh-CN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EC7BF4-82CD-408D-8CA0-014C5AB3092E}"/>
              </a:ext>
            </a:extLst>
          </p:cNvPr>
          <p:cNvSpPr/>
          <p:nvPr/>
        </p:nvSpPr>
        <p:spPr>
          <a:xfrm>
            <a:off x="2111699" y="5593168"/>
            <a:ext cx="2206606" cy="5694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功能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 02</a:t>
            </a:r>
            <a:endParaRPr lang="zh-CN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2C8A0F2-2ABC-4987-825D-EAAF63651AC4}"/>
              </a:ext>
            </a:extLst>
          </p:cNvPr>
          <p:cNvCxnSpPr>
            <a:cxnSpLocks/>
          </p:cNvCxnSpPr>
          <p:nvPr/>
        </p:nvCxnSpPr>
        <p:spPr>
          <a:xfrm>
            <a:off x="1209162" y="1965686"/>
            <a:ext cx="0" cy="206333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BD4FC9E-67D3-44ED-A655-3CA1AD63485A}"/>
              </a:ext>
            </a:extLst>
          </p:cNvPr>
          <p:cNvCxnSpPr>
            <a:cxnSpLocks/>
          </p:cNvCxnSpPr>
          <p:nvPr/>
        </p:nvCxnSpPr>
        <p:spPr>
          <a:xfrm>
            <a:off x="2111699" y="4029017"/>
            <a:ext cx="0" cy="213359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69AB193-596F-4F0E-A18D-75A3E9DBFD3E}"/>
              </a:ext>
            </a:extLst>
          </p:cNvPr>
          <p:cNvSpPr txBox="1"/>
          <p:nvPr/>
        </p:nvSpPr>
        <p:spPr>
          <a:xfrm>
            <a:off x="3215002" y="945903"/>
            <a:ext cx="8321509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当前子系统的用途说明；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业务实体数据模型</a:t>
            </a:r>
            <a:r>
              <a:rPr lang="en-US" altLang="zh-CN" dirty="0">
                <a:latin typeface="+mj-ea"/>
                <a:ea typeface="+mj-ea"/>
              </a:rPr>
              <a:t>—</a:t>
            </a:r>
            <a:r>
              <a:rPr lang="zh-CN" altLang="en-US" dirty="0">
                <a:latin typeface="+mj-ea"/>
                <a:ea typeface="+mj-ea"/>
              </a:rPr>
              <a:t>产品数据模型数据；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围绕着产品数据模型和可能的用户使用分配划分产品模块，并进行简要说明。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72CEC7-EC81-47C2-BFA1-B910F86DCA50}"/>
              </a:ext>
            </a:extLst>
          </p:cNvPr>
          <p:cNvSpPr txBox="1"/>
          <p:nvPr/>
        </p:nvSpPr>
        <p:spPr>
          <a:xfrm>
            <a:off x="3925898" y="2382552"/>
            <a:ext cx="64748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当前模块的用途说明；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模块所处理数据的流转过程说明；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如果这里有用户访问限制特别要求的在这个地方作出说明；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当前模块的功能清单说明。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233350-FA33-49BC-BF1B-72ED25244CC8}"/>
              </a:ext>
            </a:extLst>
          </p:cNvPr>
          <p:cNvSpPr txBox="1"/>
          <p:nvPr/>
        </p:nvSpPr>
        <p:spPr>
          <a:xfrm>
            <a:off x="4503471" y="4504428"/>
            <a:ext cx="623439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当前功能的用途说明；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模块所处理数据的约束过程说明（输入</a:t>
            </a:r>
            <a:r>
              <a:rPr lang="en-US" altLang="zh-CN" dirty="0"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j-ea"/>
                <a:ea typeface="+mj-ea"/>
              </a:rPr>
              <a:t>处理</a:t>
            </a:r>
            <a:r>
              <a:rPr lang="en-US" altLang="zh-CN" dirty="0"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j-ea"/>
                <a:ea typeface="+mj-ea"/>
              </a:rPr>
              <a:t>输出）；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用户界面（可选）；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22665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F5822-4FA5-4475-B89C-30C15CCB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产品设计组织说明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F85380-B060-4016-9031-852187EADB9D}"/>
              </a:ext>
            </a:extLst>
          </p:cNvPr>
          <p:cNvSpPr/>
          <p:nvPr/>
        </p:nvSpPr>
        <p:spPr>
          <a:xfrm>
            <a:off x="3862905" y="1892823"/>
            <a:ext cx="2819856" cy="174028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+mj-ea"/>
                <a:ea typeface="+mj-ea"/>
              </a:rPr>
              <a:t>导入初始框架代码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F5C494-3BF7-4F48-85AD-03AD517198CA}"/>
              </a:ext>
            </a:extLst>
          </p:cNvPr>
          <p:cNvSpPr/>
          <p:nvPr/>
        </p:nvSpPr>
        <p:spPr>
          <a:xfrm>
            <a:off x="424004" y="1892823"/>
            <a:ext cx="2819856" cy="7391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+mj-ea"/>
                <a:ea typeface="+mj-ea"/>
              </a:rPr>
              <a:t>产品需求定义说明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00470D-406F-4A67-BA9F-A4344696E26B}"/>
              </a:ext>
            </a:extLst>
          </p:cNvPr>
          <p:cNvSpPr/>
          <p:nvPr/>
        </p:nvSpPr>
        <p:spPr>
          <a:xfrm>
            <a:off x="424004" y="2893918"/>
            <a:ext cx="2819856" cy="7391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+mj-ea"/>
                <a:ea typeface="+mj-ea"/>
              </a:rPr>
              <a:t>产品需求实现设计说明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AD32EB-FE75-4DC6-A787-2B0F9D4B1B2C}"/>
              </a:ext>
            </a:extLst>
          </p:cNvPr>
          <p:cNvSpPr/>
          <p:nvPr/>
        </p:nvSpPr>
        <p:spPr>
          <a:xfrm>
            <a:off x="424003" y="3960718"/>
            <a:ext cx="6258757" cy="7391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+mj-ea"/>
                <a:ea typeface="+mj-ea"/>
              </a:rPr>
              <a:t>迭代编码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F3DAAF-EBEE-4B86-8BF1-911CFC6D330E}"/>
              </a:ext>
            </a:extLst>
          </p:cNvPr>
          <p:cNvSpPr/>
          <p:nvPr/>
        </p:nvSpPr>
        <p:spPr>
          <a:xfrm>
            <a:off x="424003" y="4961813"/>
            <a:ext cx="6258757" cy="7391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+mj-ea"/>
                <a:ea typeface="+mj-ea"/>
              </a:rPr>
              <a:t>迭代测试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E80F7C-8006-4887-97A7-F6B5231D380F}"/>
              </a:ext>
            </a:extLst>
          </p:cNvPr>
          <p:cNvSpPr/>
          <p:nvPr/>
        </p:nvSpPr>
        <p:spPr>
          <a:xfrm>
            <a:off x="424002" y="5962908"/>
            <a:ext cx="6258757" cy="7391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+mj-ea"/>
                <a:ea typeface="+mj-ea"/>
              </a:rPr>
              <a:t>迭代发布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667A3D-DF31-44F3-B32F-C6E40995720C}"/>
              </a:ext>
            </a:extLst>
          </p:cNvPr>
          <p:cNvSpPr/>
          <p:nvPr/>
        </p:nvSpPr>
        <p:spPr>
          <a:xfrm>
            <a:off x="7126867" y="3960719"/>
            <a:ext cx="1253878" cy="17402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+mj-ea"/>
                <a:ea typeface="+mj-ea"/>
              </a:rPr>
              <a:t>测试部署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1BA42A-0E09-4E4E-B34A-1F123D757D08}"/>
              </a:ext>
            </a:extLst>
          </p:cNvPr>
          <p:cNvSpPr/>
          <p:nvPr/>
        </p:nvSpPr>
        <p:spPr>
          <a:xfrm>
            <a:off x="8517631" y="3960717"/>
            <a:ext cx="1253878" cy="22404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+mj-ea"/>
                <a:ea typeface="+mj-ea"/>
              </a:rPr>
              <a:t>体验部署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F2243D-4E79-400F-AC4B-CDC4EF1AD405}"/>
              </a:ext>
            </a:extLst>
          </p:cNvPr>
          <p:cNvSpPr/>
          <p:nvPr/>
        </p:nvSpPr>
        <p:spPr>
          <a:xfrm>
            <a:off x="10624766" y="3960717"/>
            <a:ext cx="1253878" cy="27413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+mj-ea"/>
                <a:ea typeface="+mj-ea"/>
              </a:rPr>
              <a:t>发布部署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CE2880-3554-4B89-9043-4CC75CD8D4B7}"/>
              </a:ext>
            </a:extLst>
          </p:cNvPr>
          <p:cNvSpPr txBox="1"/>
          <p:nvPr/>
        </p:nvSpPr>
        <p:spPr>
          <a:xfrm>
            <a:off x="6768682" y="36739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持续测试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DB2955-27DD-4DE8-8AE1-AAF0E71A8A41}"/>
              </a:ext>
            </a:extLst>
          </p:cNvPr>
          <p:cNvSpPr txBox="1"/>
          <p:nvPr/>
        </p:nvSpPr>
        <p:spPr>
          <a:xfrm>
            <a:off x="8241759" y="360011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客户反馈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3D116F-7BB2-475D-810E-C1C4AE329F8D}"/>
              </a:ext>
            </a:extLst>
          </p:cNvPr>
          <p:cNvSpPr txBox="1"/>
          <p:nvPr/>
        </p:nvSpPr>
        <p:spPr>
          <a:xfrm>
            <a:off x="10301600" y="35913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验收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F63952C-A559-40AC-8725-BADC40176738}"/>
              </a:ext>
            </a:extLst>
          </p:cNvPr>
          <p:cNvSpPr/>
          <p:nvPr/>
        </p:nvSpPr>
        <p:spPr>
          <a:xfrm>
            <a:off x="424004" y="801067"/>
            <a:ext cx="11454640" cy="71808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+mj-ea"/>
                <a:ea typeface="+mj-ea"/>
              </a:rPr>
              <a:t>用户需求定义说明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E84F6F9-A6C5-4388-9525-653BC2459C2B}"/>
              </a:ext>
            </a:extLst>
          </p:cNvPr>
          <p:cNvCxnSpPr>
            <a:cxnSpLocks/>
          </p:cNvCxnSpPr>
          <p:nvPr/>
        </p:nvCxnSpPr>
        <p:spPr>
          <a:xfrm>
            <a:off x="381001" y="801067"/>
            <a:ext cx="0" cy="590102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9C570FF-9706-48A8-8813-8E972B1ED4BF}"/>
              </a:ext>
            </a:extLst>
          </p:cNvPr>
          <p:cNvCxnSpPr>
            <a:stCxn id="6" idx="3"/>
          </p:cNvCxnSpPr>
          <p:nvPr/>
        </p:nvCxnSpPr>
        <p:spPr>
          <a:xfrm flipV="1">
            <a:off x="6682760" y="4330310"/>
            <a:ext cx="444107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93EE252-6059-4FFC-94F9-78A40B3D6D3C}"/>
              </a:ext>
            </a:extLst>
          </p:cNvPr>
          <p:cNvCxnSpPr/>
          <p:nvPr/>
        </p:nvCxnSpPr>
        <p:spPr>
          <a:xfrm flipV="1">
            <a:off x="6682760" y="5331403"/>
            <a:ext cx="444107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500D239-038A-4669-9B9D-9CE7DC5BB31C}"/>
              </a:ext>
            </a:extLst>
          </p:cNvPr>
          <p:cNvCxnSpPr>
            <a:cxnSpLocks/>
          </p:cNvCxnSpPr>
          <p:nvPr/>
        </p:nvCxnSpPr>
        <p:spPr>
          <a:xfrm flipV="1">
            <a:off x="6682760" y="6116250"/>
            <a:ext cx="1834870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D0DED66-3316-40B6-8AE6-8157CC7E254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9144570" y="1585913"/>
            <a:ext cx="0" cy="237480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B8F85BC-09C1-4951-8427-1F202D2B45CB}"/>
              </a:ext>
            </a:extLst>
          </p:cNvPr>
          <p:cNvCxnSpPr>
            <a:cxnSpLocks/>
          </p:cNvCxnSpPr>
          <p:nvPr/>
        </p:nvCxnSpPr>
        <p:spPr>
          <a:xfrm flipV="1">
            <a:off x="11251705" y="1585913"/>
            <a:ext cx="0" cy="237480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D9CD0BC-AD18-4443-938E-0026A7025A49}"/>
              </a:ext>
            </a:extLst>
          </p:cNvPr>
          <p:cNvCxnSpPr>
            <a:cxnSpLocks/>
          </p:cNvCxnSpPr>
          <p:nvPr/>
        </p:nvCxnSpPr>
        <p:spPr>
          <a:xfrm flipV="1">
            <a:off x="6661541" y="6538667"/>
            <a:ext cx="3963224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15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83F9F-831B-4F91-A45C-A347FC0B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371B41-7D5F-4B4A-9691-AB21F5AA325C}"/>
              </a:ext>
            </a:extLst>
          </p:cNvPr>
          <p:cNvSpPr/>
          <p:nvPr/>
        </p:nvSpPr>
        <p:spPr>
          <a:xfrm>
            <a:off x="383834" y="1189566"/>
            <a:ext cx="1562101" cy="4953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+mj-ea"/>
                <a:ea typeface="+mj-ea"/>
              </a:rPr>
              <a:t>用户需求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321E59-9E34-41DA-9107-FC8872AFE733}"/>
              </a:ext>
            </a:extLst>
          </p:cNvPr>
          <p:cNvSpPr/>
          <p:nvPr/>
        </p:nvSpPr>
        <p:spPr>
          <a:xfrm>
            <a:off x="2356567" y="1189566"/>
            <a:ext cx="1591734" cy="4953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+mj-ea"/>
                <a:ea typeface="+mj-ea"/>
              </a:rPr>
              <a:t>用户故事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9F4C42-E0AA-4A2A-BC4D-97CBA3173957}"/>
              </a:ext>
            </a:extLst>
          </p:cNvPr>
          <p:cNvSpPr/>
          <p:nvPr/>
        </p:nvSpPr>
        <p:spPr>
          <a:xfrm>
            <a:off x="4329300" y="1189566"/>
            <a:ext cx="1591734" cy="4953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+mj-ea"/>
                <a:ea typeface="+mj-ea"/>
              </a:rPr>
              <a:t>故事地图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BD166D-97FA-4491-97D6-B9FD809DC841}"/>
              </a:ext>
            </a:extLst>
          </p:cNvPr>
          <p:cNvSpPr/>
          <p:nvPr/>
        </p:nvSpPr>
        <p:spPr>
          <a:xfrm>
            <a:off x="376274" y="2023532"/>
            <a:ext cx="1590827" cy="140546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需求清单</a:t>
            </a:r>
            <a:r>
              <a:rPr lang="en-US" altLang="zh-CN" dirty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/</a:t>
            </a:r>
          </a:p>
          <a:p>
            <a:pPr algn="ctr"/>
            <a:r>
              <a:rPr lang="zh-CN" altLang="en-US" dirty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需求内容矩阵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8F2526-D092-4516-9A82-DE28C8CF5BB4}"/>
              </a:ext>
            </a:extLst>
          </p:cNvPr>
          <p:cNvSpPr/>
          <p:nvPr/>
        </p:nvSpPr>
        <p:spPr>
          <a:xfrm>
            <a:off x="2356567" y="2023532"/>
            <a:ext cx="1562100" cy="140546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用户故事清单</a:t>
            </a:r>
            <a:endParaRPr lang="en-US" altLang="zh-CN" dirty="0">
              <a:solidFill>
                <a:schemeClr val="accent4">
                  <a:lumMod val="1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100" dirty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（要注意与故事地图的衔接）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FC745B-6D5E-4511-A4C3-DC75F2147110}"/>
              </a:ext>
            </a:extLst>
          </p:cNvPr>
          <p:cNvSpPr/>
          <p:nvPr/>
        </p:nvSpPr>
        <p:spPr>
          <a:xfrm>
            <a:off x="2356567" y="3797298"/>
            <a:ext cx="4737100" cy="75776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用户故事细化说明</a:t>
            </a:r>
            <a:endParaRPr lang="en-US" altLang="zh-CN" dirty="0">
              <a:solidFill>
                <a:schemeClr val="accent4">
                  <a:lumMod val="1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100" dirty="0">
                <a:solidFill>
                  <a:schemeClr val="accent4">
                    <a:lumMod val="10000"/>
                  </a:schemeClr>
                </a:solidFill>
                <a:latin typeface="+mj-ea"/>
                <a:ea typeface="+mj-ea"/>
              </a:rPr>
              <a:t>（要注意细化的规格和方法，与技术经理一起确定，如果可能，邀请实际客户代表参加）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05432F-E52C-40C6-9238-FEE62FFD2B2E}"/>
              </a:ext>
            </a:extLst>
          </p:cNvPr>
          <p:cNvSpPr/>
          <p:nvPr/>
        </p:nvSpPr>
        <p:spPr>
          <a:xfrm>
            <a:off x="6742300" y="1189566"/>
            <a:ext cx="2180167" cy="4953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+mj-ea"/>
                <a:ea typeface="+mj-ea"/>
              </a:rPr>
              <a:t>产品积压项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C54F51-483F-4135-B4F6-EC8492255E5C}"/>
              </a:ext>
            </a:extLst>
          </p:cNvPr>
          <p:cNvSpPr/>
          <p:nvPr/>
        </p:nvSpPr>
        <p:spPr>
          <a:xfrm>
            <a:off x="9477034" y="1189566"/>
            <a:ext cx="2311398" cy="4953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latin typeface="+mj-ea"/>
                <a:ea typeface="+mj-ea"/>
              </a:rPr>
              <a:t>积压项任务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8D065B-D1C3-4C52-AC23-07C011B29C26}"/>
              </a:ext>
            </a:extLst>
          </p:cNvPr>
          <p:cNvSpPr/>
          <p:nvPr/>
        </p:nvSpPr>
        <p:spPr>
          <a:xfrm>
            <a:off x="2356566" y="4923364"/>
            <a:ext cx="5609168" cy="75776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项目软件需求规格说明书</a:t>
            </a:r>
            <a:endParaRPr lang="en-US" altLang="zh-CN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+mj-ea"/>
                <a:ea typeface="+mj-ea"/>
              </a:rPr>
              <a:t>（要注意细化的规格和方法，与技术经理一起确定，如果可能，邀请实际客户代表参加）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C388DB-84BA-4B5A-97ED-05C0E28EF8E7}"/>
              </a:ext>
            </a:extLst>
          </p:cNvPr>
          <p:cNvSpPr txBox="1"/>
          <p:nvPr/>
        </p:nvSpPr>
        <p:spPr>
          <a:xfrm>
            <a:off x="376275" y="7022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调研或者构想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86CAB8-9D0D-456A-85F6-0197C320F23E}"/>
              </a:ext>
            </a:extLst>
          </p:cNvPr>
          <p:cNvSpPr txBox="1"/>
          <p:nvPr/>
        </p:nvSpPr>
        <p:spPr>
          <a:xfrm>
            <a:off x="2780807" y="7022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99C149-1325-48CF-AC6F-55B94B246BB5}"/>
              </a:ext>
            </a:extLst>
          </p:cNvPr>
          <p:cNvSpPr txBox="1"/>
          <p:nvPr/>
        </p:nvSpPr>
        <p:spPr>
          <a:xfrm>
            <a:off x="4455753" y="7027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分析和架构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07B7724-77FE-44F6-9BA4-24119FD8B0E2}"/>
              </a:ext>
            </a:extLst>
          </p:cNvPr>
          <p:cNvSpPr/>
          <p:nvPr/>
        </p:nvSpPr>
        <p:spPr>
          <a:xfrm>
            <a:off x="2356566" y="5909730"/>
            <a:ext cx="5977468" cy="75776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项目软件概要设计规格说明书</a:t>
            </a:r>
            <a:endParaRPr lang="en-US" altLang="zh-CN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+mj-ea"/>
                <a:ea typeface="+mj-ea"/>
              </a:rPr>
              <a:t>（要注意细化的规格和方法，及时与技术经理沟通，如果可能，邀请实际客户代表参加）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EB48BE-D906-4F7E-A957-516546E5EFBD}"/>
              </a:ext>
            </a:extLst>
          </p:cNvPr>
          <p:cNvSpPr/>
          <p:nvPr/>
        </p:nvSpPr>
        <p:spPr>
          <a:xfrm>
            <a:off x="8410234" y="4923364"/>
            <a:ext cx="1706033" cy="174413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项目开发计划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9AB40E4-3E2C-4282-9A02-C5C2E40C9D36}"/>
              </a:ext>
            </a:extLst>
          </p:cNvPr>
          <p:cNvSpPr/>
          <p:nvPr/>
        </p:nvSpPr>
        <p:spPr>
          <a:xfrm>
            <a:off x="10509967" y="2023532"/>
            <a:ext cx="1278466" cy="464396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需求跟踪矩阵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08EBCCB-8D99-401F-B09D-F5FA68E1CF34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164885" y="1684866"/>
            <a:ext cx="6803" cy="33866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7EFCD80-194E-4E36-8896-41E8182FD8C4}"/>
              </a:ext>
            </a:extLst>
          </p:cNvPr>
          <p:cNvCxnSpPr>
            <a:cxnSpLocks/>
          </p:cNvCxnSpPr>
          <p:nvPr/>
        </p:nvCxnSpPr>
        <p:spPr>
          <a:xfrm>
            <a:off x="3097169" y="1699682"/>
            <a:ext cx="6803" cy="33866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6D25B79-ECD5-4763-95B3-0E927092EC46}"/>
              </a:ext>
            </a:extLst>
          </p:cNvPr>
          <p:cNvCxnSpPr>
            <a:cxnSpLocks/>
          </p:cNvCxnSpPr>
          <p:nvPr/>
        </p:nvCxnSpPr>
        <p:spPr>
          <a:xfrm>
            <a:off x="5045333" y="1699682"/>
            <a:ext cx="3402" cy="206375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067109D-342D-4D49-A891-BF86986551A7}"/>
              </a:ext>
            </a:extLst>
          </p:cNvPr>
          <p:cNvCxnSpPr>
            <a:cxnSpLocks/>
          </p:cNvCxnSpPr>
          <p:nvPr/>
        </p:nvCxnSpPr>
        <p:spPr>
          <a:xfrm>
            <a:off x="3130814" y="3429000"/>
            <a:ext cx="6803" cy="33866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1D7C2B6-79D1-4F63-AAEA-B9CB8840835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921034" y="1437216"/>
            <a:ext cx="821266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4BF8E4E-AD4D-4275-9860-8CBA62D959B2}"/>
              </a:ext>
            </a:extLst>
          </p:cNvPr>
          <p:cNvCxnSpPr>
            <a:cxnSpLocks/>
          </p:cNvCxnSpPr>
          <p:nvPr/>
        </p:nvCxnSpPr>
        <p:spPr>
          <a:xfrm flipV="1">
            <a:off x="6990096" y="1699682"/>
            <a:ext cx="0" cy="2063750"/>
          </a:xfrm>
          <a:prstGeom prst="straightConnector1">
            <a:avLst/>
          </a:prstGeom>
          <a:ln w="28575">
            <a:solidFill>
              <a:srgbClr val="454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535A893-CAC1-4C4A-9259-1853059FFB4A}"/>
              </a:ext>
            </a:extLst>
          </p:cNvPr>
          <p:cNvCxnSpPr>
            <a:cxnSpLocks/>
          </p:cNvCxnSpPr>
          <p:nvPr/>
        </p:nvCxnSpPr>
        <p:spPr>
          <a:xfrm>
            <a:off x="4665397" y="4569882"/>
            <a:ext cx="0" cy="353482"/>
          </a:xfrm>
          <a:prstGeom prst="straightConnector1">
            <a:avLst/>
          </a:prstGeom>
          <a:ln w="28575">
            <a:solidFill>
              <a:srgbClr val="454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D11AB8B-25CA-4EAA-8F48-04CABA81157D}"/>
              </a:ext>
            </a:extLst>
          </p:cNvPr>
          <p:cNvCxnSpPr>
            <a:cxnSpLocks/>
          </p:cNvCxnSpPr>
          <p:nvPr/>
        </p:nvCxnSpPr>
        <p:spPr>
          <a:xfrm flipV="1">
            <a:off x="7547619" y="1699682"/>
            <a:ext cx="5291" cy="32236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3DB2FC8-3083-46F4-B14F-04CA651DD4C2}"/>
              </a:ext>
            </a:extLst>
          </p:cNvPr>
          <p:cNvCxnSpPr>
            <a:cxnSpLocks/>
          </p:cNvCxnSpPr>
          <p:nvPr/>
        </p:nvCxnSpPr>
        <p:spPr>
          <a:xfrm flipH="1" flipV="1">
            <a:off x="8136050" y="1699682"/>
            <a:ext cx="30914" cy="41761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16958FD-7FB8-4F90-924A-E2B4BA987496}"/>
              </a:ext>
            </a:extLst>
          </p:cNvPr>
          <p:cNvCxnSpPr>
            <a:cxnSpLocks/>
          </p:cNvCxnSpPr>
          <p:nvPr/>
        </p:nvCxnSpPr>
        <p:spPr>
          <a:xfrm flipV="1">
            <a:off x="8724939" y="1699682"/>
            <a:ext cx="5291" cy="3223682"/>
          </a:xfrm>
          <a:prstGeom prst="straightConnector1">
            <a:avLst/>
          </a:prstGeom>
          <a:ln w="57150">
            <a:solidFill>
              <a:srgbClr val="FFC000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F3D7732-550E-4FDB-89F0-96E60F23621A}"/>
              </a:ext>
            </a:extLst>
          </p:cNvPr>
          <p:cNvCxnSpPr>
            <a:cxnSpLocks/>
          </p:cNvCxnSpPr>
          <p:nvPr/>
        </p:nvCxnSpPr>
        <p:spPr>
          <a:xfrm flipV="1">
            <a:off x="9693919" y="1699682"/>
            <a:ext cx="5291" cy="3223682"/>
          </a:xfrm>
          <a:prstGeom prst="straightConnector1">
            <a:avLst/>
          </a:prstGeom>
          <a:ln w="57150">
            <a:solidFill>
              <a:srgbClr val="FFC000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2EAC566-5330-4AC0-8AFD-3F71316EC7BA}"/>
              </a:ext>
            </a:extLst>
          </p:cNvPr>
          <p:cNvCxnSpPr>
            <a:cxnSpLocks/>
          </p:cNvCxnSpPr>
          <p:nvPr/>
        </p:nvCxnSpPr>
        <p:spPr>
          <a:xfrm>
            <a:off x="5157748" y="5681132"/>
            <a:ext cx="0" cy="22859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4609B90-DB7B-4AE4-91F5-4E1F381FB86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967101" y="2726266"/>
            <a:ext cx="389466" cy="0"/>
          </a:xfrm>
          <a:prstGeom prst="straightConnector1">
            <a:avLst/>
          </a:prstGeom>
          <a:ln w="28575">
            <a:solidFill>
              <a:srgbClr val="4545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57">
            <a:extLst>
              <a:ext uri="{FF2B5EF4-FFF2-40B4-BE49-F238E27FC236}">
                <a16:creationId xmlns:a16="http://schemas.microsoft.com/office/drawing/2014/main" id="{08677D73-DE52-47F6-A984-19F28EDAAB3C}"/>
              </a:ext>
            </a:extLst>
          </p:cNvPr>
          <p:cNvSpPr txBox="1"/>
          <p:nvPr/>
        </p:nvSpPr>
        <p:spPr>
          <a:xfrm>
            <a:off x="7071406" y="70221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每个迭代周期的每个冲刺，每个人的任务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B697F12-28E3-405F-8012-7F2D6AD4B67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922467" y="1437216"/>
            <a:ext cx="55456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33666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FCAF9CDF-72D1-4602-A5F3-A57853879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750888"/>
            <a:ext cx="79121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>
                <a:latin typeface="微软雅黑" pitchFamily="34" charset="-122"/>
              </a:rPr>
              <a:t>课程作业</a:t>
            </a:r>
          </a:p>
        </p:txBody>
      </p:sp>
      <p:graphicFrame>
        <p:nvGraphicFramePr>
          <p:cNvPr id="47106" name="表格 3">
            <a:extLst>
              <a:ext uri="{FF2B5EF4-FFF2-40B4-BE49-F238E27FC236}">
                <a16:creationId xmlns:a16="http://schemas.microsoft.com/office/drawing/2014/main" id="{712B681C-31D0-4AB2-9A0B-24E0B3402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20237"/>
              </p:ext>
            </p:extLst>
          </p:nvPr>
        </p:nvGraphicFramePr>
        <p:xfrm>
          <a:off x="171449" y="1412875"/>
          <a:ext cx="11876618" cy="1235406"/>
        </p:xfrm>
        <a:graphic>
          <a:graphicData uri="http://schemas.openxmlformats.org/drawingml/2006/table">
            <a:tbl>
              <a:tblPr/>
              <a:tblGrid>
                <a:gridCol w="1425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5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7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2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194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作业编号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194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作业任务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194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关联工作产品模板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194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要求说明</a:t>
                      </a: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2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0000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194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697" marB="4569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2D3BA4-2501-4328-942C-612653C97810}"/>
              </a:ext>
            </a:extLst>
          </p:cNvPr>
          <p:cNvSpPr/>
          <p:nvPr/>
        </p:nvSpPr>
        <p:spPr>
          <a:xfrm>
            <a:off x="2419433" y="2531237"/>
            <a:ext cx="745588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本次学习结束，谢谢您的参与！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. 项目和软件项目导论">
  <a:themeElements>
    <a:clrScheme name="1-00534_SarahHowell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FA7438"/>
      </a:accent2>
      <a:accent3>
        <a:srgbClr val="AAB1C6"/>
      </a:accent3>
      <a:accent4>
        <a:srgbClr val="DADADA"/>
      </a:accent4>
      <a:accent5>
        <a:srgbClr val="FDF3CA"/>
      </a:accent5>
      <a:accent6>
        <a:srgbClr val="E36832"/>
      </a:accent6>
      <a:hlink>
        <a:srgbClr val="66CC66"/>
      </a:hlink>
      <a:folHlink>
        <a:srgbClr val="6699FF"/>
      </a:folHlink>
    </a:clrScheme>
    <a:fontScheme name="1-00534_SarahHowel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shade val="54118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shade val="5411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Semi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shade val="54118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shade val="5411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Semibold" pitchFamily="34" charset="0"/>
          </a:defRPr>
        </a:defPPr>
      </a:lstStyle>
    </a:lnDef>
  </a:objectDefaults>
  <a:extraClrSchemeLst>
    <a:extraClrScheme>
      <a:clrScheme name="1-00534_SarahHowell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sample_dark">
  <a:themeElements>
    <a:clrScheme name="5_sample_dark 2">
      <a:dk1>
        <a:srgbClr val="969696"/>
      </a:dk1>
      <a:lt1>
        <a:srgbClr val="FFFFFF"/>
      </a:lt1>
      <a:dk2>
        <a:srgbClr val="003399"/>
      </a:dk2>
      <a:lt2>
        <a:srgbClr val="85D9F7"/>
      </a:lt2>
      <a:accent1>
        <a:srgbClr val="5AB14B"/>
      </a:accent1>
      <a:accent2>
        <a:srgbClr val="2F7ADF"/>
      </a:accent2>
      <a:accent3>
        <a:srgbClr val="AAADCA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sample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ample_dark 2">
        <a:dk1>
          <a:srgbClr val="969696"/>
        </a:dk1>
        <a:lt1>
          <a:srgbClr val="FFFFFF"/>
        </a:lt1>
        <a:dk2>
          <a:srgbClr val="003399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DCA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sample_dark 3">
        <a:dk1>
          <a:srgbClr val="969696"/>
        </a:dk1>
        <a:lt1>
          <a:srgbClr val="FFFFFF"/>
        </a:lt1>
        <a:dk2>
          <a:srgbClr val="331A82"/>
        </a:dk2>
        <a:lt2>
          <a:srgbClr val="CFB5F5"/>
        </a:lt2>
        <a:accent1>
          <a:srgbClr val="557FE7"/>
        </a:accent1>
        <a:accent2>
          <a:srgbClr val="218CB7"/>
        </a:accent2>
        <a:accent3>
          <a:srgbClr val="ADABC1"/>
        </a:accent3>
        <a:accent4>
          <a:srgbClr val="DADADA"/>
        </a:accent4>
        <a:accent5>
          <a:srgbClr val="B4C0F1"/>
        </a:accent5>
        <a:accent6>
          <a:srgbClr val="1D7EA6"/>
        </a:accent6>
        <a:hlink>
          <a:srgbClr val="7B2B9B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2012-普通讲义模版 16：9</Template>
  <TotalTime>7053</TotalTime>
  <Words>502</Words>
  <Application>Microsoft Office PowerPoint</Application>
  <PresentationFormat>宽屏</PresentationFormat>
  <Paragraphs>88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Segoe</vt:lpstr>
      <vt:lpstr>Segoe Semibold</vt:lpstr>
      <vt:lpstr>黑体</vt:lpstr>
      <vt:lpstr>微软雅黑</vt:lpstr>
      <vt:lpstr>Arial</vt:lpstr>
      <vt:lpstr>Franklin Gothic Book</vt:lpstr>
      <vt:lpstr>Franklin Gothic Medium</vt:lpstr>
      <vt:lpstr>Times New Roman</vt:lpstr>
      <vt:lpstr>Wingdings</vt:lpstr>
      <vt:lpstr>1. 项目和软件项目导论</vt:lpstr>
      <vt:lpstr>自定义设计方案</vt:lpstr>
      <vt:lpstr>5_sample_dark</vt:lpstr>
      <vt:lpstr>Part_04. 需求定义和产品设计基本概念</vt:lpstr>
      <vt:lpstr>PowerPoint 演示文稿</vt:lpstr>
      <vt:lpstr>1. 产品需求的上下文源头</vt:lpstr>
      <vt:lpstr>2. 产品需求定义涉及的工作</vt:lpstr>
      <vt:lpstr>3. 产品需求的一般组织规格</vt:lpstr>
      <vt:lpstr>4. 产品设计组织说明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跨平台软件开发技术</dc:title>
  <dc:creator>Pan Chengjun</dc:creator>
  <cp:keywords>应用软件行业的一般特征</cp:keywords>
  <cp:lastModifiedBy>余 剑</cp:lastModifiedBy>
  <cp:revision>350</cp:revision>
  <dcterms:created xsi:type="dcterms:W3CDTF">2012-10-30T03:00:41Z</dcterms:created>
  <dcterms:modified xsi:type="dcterms:W3CDTF">2019-05-05T12:33:43Z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针对BDM，介绍利用SPS，Exchange，LCS搭建高校交流与协作平台解决方案。</vt:lpwstr>
  </property>
  <property fmtid="{D5CDD505-2E9C-101B-9397-08002B2CF9AE}" pid="3" name="Owner">
    <vt:lpwstr>Mebius Huang</vt:lpwstr>
  </property>
  <property fmtid="{D5CDD505-2E9C-101B-9397-08002B2CF9AE}" pid="4" name="Status">
    <vt:lpwstr>最终</vt:lpwstr>
  </property>
  <property fmtid="{D5CDD505-2E9C-101B-9397-08002B2CF9AE}" pid="5" name="Level">
    <vt:lpwstr>L100</vt:lpwstr>
  </property>
  <property fmtid="{D5CDD505-2E9C-101B-9397-08002B2CF9AE}" pid="6" name="Tfs.IsStoryboard">
    <vt:bool>true</vt:bool>
  </property>
</Properties>
</file>