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 id="2147483687" r:id="rId2"/>
    <p:sldMasterId id="2147483789" r:id="rId3"/>
  </p:sldMasterIdLst>
  <p:notesMasterIdLst>
    <p:notesMasterId r:id="rId56"/>
  </p:notesMasterIdLst>
  <p:handoutMasterIdLst>
    <p:handoutMasterId r:id="rId57"/>
  </p:handoutMasterIdLst>
  <p:sldIdLst>
    <p:sldId id="586" r:id="rId4"/>
    <p:sldId id="726" r:id="rId5"/>
    <p:sldId id="766" r:id="rId6"/>
    <p:sldId id="765" r:id="rId7"/>
    <p:sldId id="768" r:id="rId8"/>
    <p:sldId id="773" r:id="rId9"/>
    <p:sldId id="769" r:id="rId10"/>
    <p:sldId id="770" r:id="rId11"/>
    <p:sldId id="771" r:id="rId12"/>
    <p:sldId id="772" r:id="rId13"/>
    <p:sldId id="775" r:id="rId14"/>
    <p:sldId id="776" r:id="rId15"/>
    <p:sldId id="774" r:id="rId16"/>
    <p:sldId id="777" r:id="rId17"/>
    <p:sldId id="778" r:id="rId18"/>
    <p:sldId id="779" r:id="rId19"/>
    <p:sldId id="780" r:id="rId20"/>
    <p:sldId id="781" r:id="rId21"/>
    <p:sldId id="782" r:id="rId22"/>
    <p:sldId id="783" r:id="rId23"/>
    <p:sldId id="784" r:id="rId24"/>
    <p:sldId id="785" r:id="rId25"/>
    <p:sldId id="786" r:id="rId26"/>
    <p:sldId id="787" r:id="rId27"/>
    <p:sldId id="788" r:id="rId28"/>
    <p:sldId id="793" r:id="rId29"/>
    <p:sldId id="789" r:id="rId30"/>
    <p:sldId id="790" r:id="rId31"/>
    <p:sldId id="791" r:id="rId32"/>
    <p:sldId id="792" r:id="rId33"/>
    <p:sldId id="794" r:id="rId34"/>
    <p:sldId id="795" r:id="rId35"/>
    <p:sldId id="796" r:id="rId36"/>
    <p:sldId id="797" r:id="rId37"/>
    <p:sldId id="798" r:id="rId38"/>
    <p:sldId id="799" r:id="rId39"/>
    <p:sldId id="800" r:id="rId40"/>
    <p:sldId id="801" r:id="rId41"/>
    <p:sldId id="802" r:id="rId42"/>
    <p:sldId id="803" r:id="rId43"/>
    <p:sldId id="804" r:id="rId44"/>
    <p:sldId id="805" r:id="rId45"/>
    <p:sldId id="806" r:id="rId46"/>
    <p:sldId id="807" r:id="rId47"/>
    <p:sldId id="808" r:id="rId48"/>
    <p:sldId id="809" r:id="rId49"/>
    <p:sldId id="810" r:id="rId50"/>
    <p:sldId id="811" r:id="rId51"/>
    <p:sldId id="813" r:id="rId52"/>
    <p:sldId id="812" r:id="rId53"/>
    <p:sldId id="767" r:id="rId54"/>
    <p:sldId id="760" r:id="rId55"/>
  </p:sldIdLst>
  <p:sldSz cx="9144000" cy="5143500" type="screen16x9"/>
  <p:notesSz cx="7010400" cy="9296400"/>
  <p:defaultTextStyle>
    <a:defPPr>
      <a:defRPr lang="en-US"/>
    </a:defPPr>
    <a:lvl1pPr algn="l" rtl="0" eaLnBrk="0" fontAlgn="base" hangingPunct="0">
      <a:spcBef>
        <a:spcPct val="20000"/>
      </a:spcBef>
      <a:spcAft>
        <a:spcPct val="0"/>
      </a:spcAft>
      <a:buFont typeface="Wingdings" pitchFamily="2" charset="2"/>
      <a:buChar char="§"/>
      <a:defRPr kern="1200">
        <a:solidFill>
          <a:srgbClr val="000000"/>
        </a:solidFill>
        <a:latin typeface="Arial" charset="0"/>
        <a:ea typeface="宋体" pitchFamily="2" charset="-122"/>
        <a:cs typeface="+mn-cs"/>
      </a:defRPr>
    </a:lvl1pPr>
    <a:lvl2pPr marL="457200" algn="l" rtl="0" eaLnBrk="0" fontAlgn="base" hangingPunct="0">
      <a:spcBef>
        <a:spcPct val="20000"/>
      </a:spcBef>
      <a:spcAft>
        <a:spcPct val="0"/>
      </a:spcAft>
      <a:buFont typeface="Wingdings" pitchFamily="2" charset="2"/>
      <a:buChar char="§"/>
      <a:defRPr kern="1200">
        <a:solidFill>
          <a:srgbClr val="000000"/>
        </a:solidFill>
        <a:latin typeface="Arial" charset="0"/>
        <a:ea typeface="宋体" pitchFamily="2" charset="-122"/>
        <a:cs typeface="+mn-cs"/>
      </a:defRPr>
    </a:lvl2pPr>
    <a:lvl3pPr marL="914400" algn="l" rtl="0" eaLnBrk="0" fontAlgn="base" hangingPunct="0">
      <a:spcBef>
        <a:spcPct val="20000"/>
      </a:spcBef>
      <a:spcAft>
        <a:spcPct val="0"/>
      </a:spcAft>
      <a:buFont typeface="Wingdings" pitchFamily="2" charset="2"/>
      <a:buChar char="§"/>
      <a:defRPr kern="1200">
        <a:solidFill>
          <a:srgbClr val="000000"/>
        </a:solidFill>
        <a:latin typeface="Arial" charset="0"/>
        <a:ea typeface="宋体" pitchFamily="2" charset="-122"/>
        <a:cs typeface="+mn-cs"/>
      </a:defRPr>
    </a:lvl3pPr>
    <a:lvl4pPr marL="1371600" algn="l" rtl="0" eaLnBrk="0" fontAlgn="base" hangingPunct="0">
      <a:spcBef>
        <a:spcPct val="20000"/>
      </a:spcBef>
      <a:spcAft>
        <a:spcPct val="0"/>
      </a:spcAft>
      <a:buFont typeface="Wingdings" pitchFamily="2" charset="2"/>
      <a:buChar char="§"/>
      <a:defRPr kern="1200">
        <a:solidFill>
          <a:srgbClr val="000000"/>
        </a:solidFill>
        <a:latin typeface="Arial" charset="0"/>
        <a:ea typeface="宋体" pitchFamily="2" charset="-122"/>
        <a:cs typeface="+mn-cs"/>
      </a:defRPr>
    </a:lvl4pPr>
    <a:lvl5pPr marL="1828800" algn="l" rtl="0" eaLnBrk="0" fontAlgn="base" hangingPunct="0">
      <a:spcBef>
        <a:spcPct val="20000"/>
      </a:spcBef>
      <a:spcAft>
        <a:spcPct val="0"/>
      </a:spcAft>
      <a:buFont typeface="Wingdings" pitchFamily="2" charset="2"/>
      <a:buChar char="§"/>
      <a:defRPr kern="1200">
        <a:solidFill>
          <a:srgbClr val="000000"/>
        </a:solidFill>
        <a:latin typeface="Arial" charset="0"/>
        <a:ea typeface="宋体" pitchFamily="2" charset="-122"/>
        <a:cs typeface="+mn-cs"/>
      </a:defRPr>
    </a:lvl5pPr>
    <a:lvl6pPr marL="2286000" algn="l" defTabSz="914400" rtl="0" eaLnBrk="1" latinLnBrk="0" hangingPunct="1">
      <a:defRPr kern="1200">
        <a:solidFill>
          <a:srgbClr val="000000"/>
        </a:solidFill>
        <a:latin typeface="Arial" charset="0"/>
        <a:ea typeface="宋体" pitchFamily="2" charset="-122"/>
        <a:cs typeface="+mn-cs"/>
      </a:defRPr>
    </a:lvl6pPr>
    <a:lvl7pPr marL="2743200" algn="l" defTabSz="914400" rtl="0" eaLnBrk="1" latinLnBrk="0" hangingPunct="1">
      <a:defRPr kern="1200">
        <a:solidFill>
          <a:srgbClr val="000000"/>
        </a:solidFill>
        <a:latin typeface="Arial" charset="0"/>
        <a:ea typeface="宋体" pitchFamily="2" charset="-122"/>
        <a:cs typeface="+mn-cs"/>
      </a:defRPr>
    </a:lvl7pPr>
    <a:lvl8pPr marL="3200400" algn="l" defTabSz="914400" rtl="0" eaLnBrk="1" latinLnBrk="0" hangingPunct="1">
      <a:defRPr kern="1200">
        <a:solidFill>
          <a:srgbClr val="000000"/>
        </a:solidFill>
        <a:latin typeface="Arial" charset="0"/>
        <a:ea typeface="宋体" pitchFamily="2" charset="-122"/>
        <a:cs typeface="+mn-cs"/>
      </a:defRPr>
    </a:lvl8pPr>
    <a:lvl9pPr marL="3657600" algn="l" defTabSz="914400" rtl="0" eaLnBrk="1" latinLnBrk="0" hangingPunct="1">
      <a:defRPr kern="1200">
        <a:solidFill>
          <a:srgbClr val="000000"/>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08" userDrawn="1">
          <p15:clr>
            <a:srgbClr val="A4A3A4"/>
          </p15:clr>
        </p15:guide>
        <p15:guide id="2" orient="horz" pos="3155" userDrawn="1">
          <p15:clr>
            <a:srgbClr val="A4A3A4"/>
          </p15:clr>
        </p15:guide>
        <p15:guide id="3" orient="horz" pos="900" userDrawn="1">
          <p15:clr>
            <a:srgbClr val="A4A3A4"/>
          </p15:clr>
        </p15:guide>
        <p15:guide id="4" orient="horz" pos="1116" userDrawn="1">
          <p15:clr>
            <a:srgbClr val="A4A3A4"/>
          </p15:clr>
        </p15:guide>
        <p15:guide id="5" pos="2880" userDrawn="1">
          <p15:clr>
            <a:srgbClr val="A4A3A4"/>
          </p15:clr>
        </p15:guide>
        <p15:guide id="6" pos="300" userDrawn="1">
          <p15:clr>
            <a:srgbClr val="A4A3A4"/>
          </p15:clr>
        </p15:guide>
        <p15:guide id="7" pos="4867" userDrawn="1">
          <p15:clr>
            <a:srgbClr val="A4A3A4"/>
          </p15:clr>
        </p15:guide>
        <p15:guide id="8" pos="643"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hiddenSlides="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CCCC"/>
    <a:srgbClr val="9999FF"/>
    <a:srgbClr val="CCFF99"/>
    <a:srgbClr val="CCFFFF"/>
    <a:srgbClr val="FFFF99"/>
    <a:srgbClr val="CCCCFF"/>
    <a:srgbClr val="0000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84" autoAdjust="0"/>
    <p:restoredTop sz="98220" autoAdjust="0"/>
  </p:normalViewPr>
  <p:slideViewPr>
    <p:cSldViewPr snapToGrid="0">
      <p:cViewPr varScale="1">
        <p:scale>
          <a:sx n="159" d="100"/>
          <a:sy n="159" d="100"/>
        </p:scale>
        <p:origin x="509" y="115"/>
      </p:cViewPr>
      <p:guideLst>
        <p:guide orient="horz" pos="108"/>
        <p:guide orient="horz" pos="3155"/>
        <p:guide orient="horz" pos="900"/>
        <p:guide orient="horz" pos="1116"/>
        <p:guide pos="2880"/>
        <p:guide pos="300"/>
        <p:guide pos="4867"/>
        <p:guide pos="643"/>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3" d="100"/>
          <a:sy n="53" d="100"/>
        </p:scale>
        <p:origin x="-1854" y="-108"/>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5" tIns="46587" rIns="93175" bIns="46587" numCol="1" anchor="t" anchorCtr="0" compatLnSpc="1">
            <a:prstTxWarp prst="textNoShape">
              <a:avLst/>
            </a:prstTxWarp>
          </a:bodyPr>
          <a:lstStyle>
            <a:lvl1pPr defTabSz="931863" eaLnBrk="1" hangingPunct="1">
              <a:spcBef>
                <a:spcPct val="0"/>
              </a:spcBef>
              <a:buFontTx/>
              <a:buNone/>
              <a:defRPr sz="1200" b="1">
                <a:solidFill>
                  <a:schemeClr val="tx1"/>
                </a:solidFill>
                <a:effectLst/>
                <a:latin typeface="Segoe Semibold" pitchFamily="34" charset="0"/>
                <a:ea typeface="+mn-ea"/>
              </a:defRPr>
            </a:lvl1pPr>
          </a:lstStyle>
          <a:p>
            <a:pPr>
              <a:defRPr/>
            </a:pPr>
            <a:endParaRPr lang="en-US" altLang="zh-CN"/>
          </a:p>
        </p:txBody>
      </p:sp>
      <p:sp>
        <p:nvSpPr>
          <p:cNvPr id="19459"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3175" tIns="46587" rIns="93175" bIns="46587" numCol="1" anchor="t" anchorCtr="0" compatLnSpc="1">
            <a:prstTxWarp prst="textNoShape">
              <a:avLst/>
            </a:prstTxWarp>
          </a:bodyPr>
          <a:lstStyle>
            <a:lvl1pPr algn="r" defTabSz="931863" eaLnBrk="1" hangingPunct="1">
              <a:spcBef>
                <a:spcPct val="0"/>
              </a:spcBef>
              <a:buFontTx/>
              <a:buNone/>
              <a:defRPr sz="1000" b="0">
                <a:solidFill>
                  <a:schemeClr val="tx1"/>
                </a:solidFill>
                <a:effectLst/>
                <a:latin typeface="Segoe" pitchFamily="34" charset="0"/>
                <a:ea typeface="+mn-ea"/>
              </a:defRPr>
            </a:lvl1pPr>
          </a:lstStyle>
          <a:p>
            <a:pPr>
              <a:defRPr/>
            </a:pPr>
            <a:fld id="{3C00779A-D72E-461A-88A9-265974502C49}" type="datetime8">
              <a:rPr lang="zh-CN" altLang="en-US"/>
              <a:pPr>
                <a:defRPr/>
              </a:pPr>
              <a:t>2019年5月5日8时32分</a:t>
            </a:fld>
            <a:endParaRPr lang="en-US" altLang="zh-CN"/>
          </a:p>
        </p:txBody>
      </p:sp>
      <p:sp>
        <p:nvSpPr>
          <p:cNvPr id="19460" name="Rectangle 4"/>
          <p:cNvSpPr>
            <a:spLocks noGrp="1" noChangeArrowheads="1"/>
          </p:cNvSpPr>
          <p:nvPr>
            <p:ph type="ftr" sz="quarter" idx="2"/>
          </p:nvPr>
        </p:nvSpPr>
        <p:spPr bwMode="auto">
          <a:xfrm>
            <a:off x="0" y="8831263"/>
            <a:ext cx="6323013" cy="465137"/>
          </a:xfrm>
          <a:prstGeom prst="rect">
            <a:avLst/>
          </a:prstGeom>
          <a:noFill/>
          <a:ln w="9525">
            <a:noFill/>
            <a:miter lim="800000"/>
            <a:headEnd/>
            <a:tailEnd/>
          </a:ln>
          <a:effectLst/>
        </p:spPr>
        <p:txBody>
          <a:bodyPr vert="horz" wrap="square" lIns="93175" tIns="46587" rIns="93175" bIns="46587" numCol="1" anchor="b" anchorCtr="0" compatLnSpc="1">
            <a:prstTxWarp prst="textNoShape">
              <a:avLst/>
            </a:prstTxWarp>
          </a:bodyPr>
          <a:lstStyle>
            <a:lvl1pPr defTabSz="931863" eaLnBrk="0" hangingPunct="0">
              <a:spcBef>
                <a:spcPct val="0"/>
              </a:spcBef>
              <a:buFontTx/>
              <a:buNone/>
              <a:defRPr sz="800" b="0">
                <a:solidFill>
                  <a:schemeClr val="tx1"/>
                </a:solidFill>
                <a:effectLst/>
                <a:latin typeface="Segoe" pitchFamily="34" charset="0"/>
                <a:ea typeface="+mn-ea"/>
                <a:cs typeface="Arial" charset="0"/>
              </a:defRPr>
            </a:lvl1pPr>
          </a:lstStyle>
          <a:p>
            <a:pPr>
              <a:defRPr/>
            </a:pPr>
            <a:r>
              <a:rPr lang="en-US" altLang="zh-CN"/>
              <a:t>© 2004 Microsoft Corporation. All rights reserved.</a:t>
            </a:r>
          </a:p>
          <a:p>
            <a:pPr>
              <a:defRPr/>
            </a:pPr>
            <a:r>
              <a:rPr lang="en-US" altLang="zh-CN"/>
              <a:t>This presentation is for informational purposes only. Microsoft makes no warranties, express or implied, in this summary.</a:t>
            </a:r>
          </a:p>
        </p:txBody>
      </p:sp>
      <p:sp>
        <p:nvSpPr>
          <p:cNvPr id="19461" name="Rectangle 5"/>
          <p:cNvSpPr>
            <a:spLocks noGrp="1" noChangeArrowheads="1"/>
          </p:cNvSpPr>
          <p:nvPr>
            <p:ph type="sldNum" sz="quarter" idx="3"/>
          </p:nvPr>
        </p:nvSpPr>
        <p:spPr bwMode="auto">
          <a:xfrm>
            <a:off x="6384925" y="8831263"/>
            <a:ext cx="625475" cy="465137"/>
          </a:xfrm>
          <a:prstGeom prst="rect">
            <a:avLst/>
          </a:prstGeom>
          <a:noFill/>
          <a:ln w="9525">
            <a:noFill/>
            <a:miter lim="800000"/>
            <a:headEnd/>
            <a:tailEnd/>
          </a:ln>
          <a:effectLst/>
        </p:spPr>
        <p:txBody>
          <a:bodyPr vert="horz" wrap="square" lIns="93175" tIns="46587" rIns="93175" bIns="46587" numCol="1" anchor="b" anchorCtr="0" compatLnSpc="1">
            <a:prstTxWarp prst="textNoShape">
              <a:avLst/>
            </a:prstTxWarp>
          </a:bodyPr>
          <a:lstStyle>
            <a:lvl1pPr algn="r" defTabSz="931863" eaLnBrk="1" hangingPunct="1">
              <a:spcBef>
                <a:spcPct val="0"/>
              </a:spcBef>
              <a:buFontTx/>
              <a:buNone/>
              <a:defRPr sz="1200" b="1">
                <a:solidFill>
                  <a:schemeClr val="tx1"/>
                </a:solidFill>
                <a:effectLst/>
                <a:latin typeface="Segoe Semibold" pitchFamily="34" charset="0"/>
                <a:ea typeface="+mn-ea"/>
              </a:defRPr>
            </a:lvl1pPr>
          </a:lstStyle>
          <a:p>
            <a:pPr>
              <a:defRPr/>
            </a:pPr>
            <a:fld id="{FBD3F461-0B59-4E3D-866C-B397F9612D7F}" type="slidenum">
              <a:rPr lang="zh-CN" altLang="en-US"/>
              <a:pPr>
                <a:defRPr/>
              </a:pPr>
              <a:t>‹#›</a:t>
            </a:fld>
            <a:endParaRPr lang="en-US" altLang="zh-CN"/>
          </a:p>
        </p:txBody>
      </p:sp>
    </p:spTree>
    <p:extLst>
      <p:ext uri="{BB962C8B-B14F-4D97-AF65-F5344CB8AC3E}">
        <p14:creationId xmlns:p14="http://schemas.microsoft.com/office/powerpoint/2010/main" val="13195135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5" tIns="46587" rIns="93175" bIns="46587" numCol="1" anchor="t" anchorCtr="0" compatLnSpc="1">
            <a:prstTxWarp prst="textNoShape">
              <a:avLst/>
            </a:prstTxWarp>
          </a:bodyPr>
          <a:lstStyle>
            <a:lvl1pPr defTabSz="931863" eaLnBrk="1" hangingPunct="1">
              <a:spcBef>
                <a:spcPct val="0"/>
              </a:spcBef>
              <a:buFontTx/>
              <a:buNone/>
              <a:defRPr sz="1200" b="0">
                <a:solidFill>
                  <a:schemeClr val="tx1"/>
                </a:solidFill>
                <a:effectLst/>
                <a:latin typeface="Times New Roman" pitchFamily="18" charset="0"/>
                <a:ea typeface="+mn-ea"/>
              </a:defRPr>
            </a:lvl1pPr>
          </a:lstStyle>
          <a:p>
            <a:pPr>
              <a:defRPr/>
            </a:pPr>
            <a:endParaRPr lang="en-US" altLang="zh-CN"/>
          </a:p>
        </p:txBody>
      </p:sp>
      <p:sp>
        <p:nvSpPr>
          <p:cNvPr id="29699"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5" tIns="46587" rIns="93175" bIns="46587" numCol="1" anchor="t" anchorCtr="0" compatLnSpc="1">
            <a:prstTxWarp prst="textNoShape">
              <a:avLst/>
            </a:prstTxWarp>
          </a:bodyPr>
          <a:lstStyle>
            <a:lvl1pPr algn="r" defTabSz="931863" eaLnBrk="1" hangingPunct="1">
              <a:spcBef>
                <a:spcPct val="0"/>
              </a:spcBef>
              <a:buFontTx/>
              <a:buNone/>
              <a:defRPr sz="1200" b="0">
                <a:solidFill>
                  <a:schemeClr val="tx1"/>
                </a:solidFill>
                <a:effectLst/>
                <a:latin typeface="Times New Roman" pitchFamily="18" charset="0"/>
                <a:ea typeface="+mn-ea"/>
              </a:defRPr>
            </a:lvl1pPr>
          </a:lstStyle>
          <a:p>
            <a:pPr>
              <a:defRPr/>
            </a:pPr>
            <a:fld id="{4E011D73-ACB8-45F2-B931-6EF2843380DC}" type="datetime8">
              <a:rPr lang="zh-CN" altLang="en-US"/>
              <a:pPr>
                <a:defRPr/>
              </a:pPr>
              <a:t>2019年5月5日8时32分</a:t>
            </a:fld>
            <a:endParaRPr lang="en-US" altLang="zh-CN"/>
          </a:p>
        </p:txBody>
      </p:sp>
      <p:sp>
        <p:nvSpPr>
          <p:cNvPr id="39940"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5" tIns="46587" rIns="93175" bIns="46587"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9702" name="Rectangle 6"/>
          <p:cNvSpPr>
            <a:spLocks noGrp="1" noChangeArrowheads="1"/>
          </p:cNvSpPr>
          <p:nvPr>
            <p:ph type="ftr" sz="quarter" idx="4"/>
          </p:nvPr>
        </p:nvSpPr>
        <p:spPr bwMode="auto">
          <a:xfrm>
            <a:off x="0" y="8937625"/>
            <a:ext cx="5792788" cy="357188"/>
          </a:xfrm>
          <a:prstGeom prst="rect">
            <a:avLst/>
          </a:prstGeom>
          <a:noFill/>
          <a:ln w="9525">
            <a:noFill/>
            <a:miter lim="800000"/>
            <a:headEnd/>
            <a:tailEnd/>
          </a:ln>
          <a:effectLst/>
        </p:spPr>
        <p:txBody>
          <a:bodyPr vert="horz" wrap="square" lIns="93175" tIns="46587" rIns="93175" bIns="46587" numCol="1" anchor="b" anchorCtr="0" compatLnSpc="1">
            <a:prstTxWarp prst="textNoShape">
              <a:avLst/>
            </a:prstTxWarp>
          </a:bodyPr>
          <a:lstStyle>
            <a:lvl1pPr defTabSz="931863" eaLnBrk="0" hangingPunct="0">
              <a:spcBef>
                <a:spcPct val="0"/>
              </a:spcBef>
              <a:buFontTx/>
              <a:buNone/>
              <a:defRPr sz="800" b="0">
                <a:solidFill>
                  <a:schemeClr val="tx1"/>
                </a:solidFill>
                <a:effectLst/>
                <a:latin typeface="Segoe" pitchFamily="34" charset="0"/>
                <a:ea typeface="+mn-ea"/>
                <a:cs typeface="Arial" charset="0"/>
              </a:defRPr>
            </a:lvl1pPr>
          </a:lstStyle>
          <a:p>
            <a:pPr>
              <a:defRPr/>
            </a:pPr>
            <a:r>
              <a:rPr lang="en-US" altLang="zh-CN"/>
              <a:t>© 2004 Microsoft Corporation. All rights reserved.</a:t>
            </a:r>
          </a:p>
          <a:p>
            <a:pPr>
              <a:defRPr/>
            </a:pPr>
            <a:r>
              <a:rPr lang="en-US" altLang="zh-CN"/>
              <a:t>This presentation is for informational purposes only. Microsoft makes no warranties, express or implied, in this summary.</a:t>
            </a:r>
          </a:p>
        </p:txBody>
      </p:sp>
      <p:sp>
        <p:nvSpPr>
          <p:cNvPr id="29703" name="Rectangle 7"/>
          <p:cNvSpPr>
            <a:spLocks noGrp="1" noChangeArrowheads="1"/>
          </p:cNvSpPr>
          <p:nvPr>
            <p:ph type="sldNum" sz="quarter" idx="5"/>
          </p:nvPr>
        </p:nvSpPr>
        <p:spPr bwMode="auto">
          <a:xfrm>
            <a:off x="5707063" y="8829675"/>
            <a:ext cx="1301750" cy="465138"/>
          </a:xfrm>
          <a:prstGeom prst="rect">
            <a:avLst/>
          </a:prstGeom>
          <a:noFill/>
          <a:ln w="9525">
            <a:noFill/>
            <a:miter lim="800000"/>
            <a:headEnd/>
            <a:tailEnd/>
          </a:ln>
          <a:effectLst/>
        </p:spPr>
        <p:txBody>
          <a:bodyPr vert="horz" wrap="square" lIns="93175" tIns="46587" rIns="93175" bIns="46587" numCol="1" anchor="b" anchorCtr="0" compatLnSpc="1">
            <a:prstTxWarp prst="textNoShape">
              <a:avLst/>
            </a:prstTxWarp>
          </a:bodyPr>
          <a:lstStyle>
            <a:lvl1pPr algn="r" defTabSz="931863" eaLnBrk="1" hangingPunct="1">
              <a:spcBef>
                <a:spcPct val="0"/>
              </a:spcBef>
              <a:buFontTx/>
              <a:buNone/>
              <a:defRPr sz="1200" b="0">
                <a:solidFill>
                  <a:schemeClr val="tx1"/>
                </a:solidFill>
                <a:effectLst/>
                <a:latin typeface="Times New Roman" pitchFamily="18" charset="0"/>
                <a:ea typeface="+mn-ea"/>
              </a:defRPr>
            </a:lvl1pPr>
          </a:lstStyle>
          <a:p>
            <a:pPr>
              <a:defRPr/>
            </a:pPr>
            <a:fld id="{C6EA7359-27D0-4EF3-99E7-169A47A04610}" type="slidenum">
              <a:rPr lang="zh-CN" altLang="en-US"/>
              <a:pPr>
                <a:defRPr/>
              </a:pPr>
              <a:t>‹#›</a:t>
            </a:fld>
            <a:endParaRPr lang="en-US" altLang="zh-CN"/>
          </a:p>
        </p:txBody>
      </p:sp>
    </p:spTree>
    <p:extLst>
      <p:ext uri="{BB962C8B-B14F-4D97-AF65-F5344CB8AC3E}">
        <p14:creationId xmlns:p14="http://schemas.microsoft.com/office/powerpoint/2010/main" val="2529737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p:txBody>
          <a:bodyPr/>
          <a:lstStyle/>
          <a:p>
            <a:pPr>
              <a:defRPr/>
            </a:pPr>
            <a:fld id="{130D5D2C-B423-421A-8DD6-583404CEB802}" type="slidenum">
              <a:rPr lang="zh-CN" altLang="en-US" smtClean="0"/>
              <a:pPr>
                <a:defRPr/>
              </a:pPr>
              <a:t>1</a:t>
            </a:fld>
            <a:endParaRPr lang="en-US" altLang="zh-CN"/>
          </a:p>
        </p:txBody>
      </p:sp>
      <p:sp>
        <p:nvSpPr>
          <p:cNvPr id="40963" name="Rectangle 2"/>
          <p:cNvSpPr>
            <a:spLocks noGrp="1" noRot="1" noChangeAspect="1" noChangeArrowheads="1" noTextEdit="1"/>
          </p:cNvSpPr>
          <p:nvPr>
            <p:ph type="sldImg"/>
          </p:nvPr>
        </p:nvSpPr>
        <p:spPr>
          <a:xfrm>
            <a:off x="406400" y="696913"/>
            <a:ext cx="6197600" cy="3486150"/>
          </a:xfrm>
          <a:ln/>
        </p:spPr>
      </p:sp>
      <p:sp>
        <p:nvSpPr>
          <p:cNvPr id="40964" name="Rectangle 3"/>
          <p:cNvSpPr>
            <a:spLocks noGrp="1" noChangeArrowheads="1"/>
          </p:cNvSpPr>
          <p:nvPr>
            <p:ph type="body" idx="1"/>
          </p:nvPr>
        </p:nvSpPr>
        <p:spPr>
          <a:xfrm>
            <a:off x="700088" y="4414838"/>
            <a:ext cx="56102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xfrm>
            <a:off x="406400" y="696913"/>
            <a:ext cx="6197600" cy="3486150"/>
          </a:xfrm>
          <a:ln/>
        </p:spPr>
      </p:sp>
      <p:sp>
        <p:nvSpPr>
          <p:cNvPr id="450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 name="灯片编号占位符 3"/>
          <p:cNvSpPr>
            <a:spLocks noGrp="1"/>
          </p:cNvSpPr>
          <p:nvPr>
            <p:ph type="sldNum" sz="quarter" idx="5"/>
          </p:nvPr>
        </p:nvSpPr>
        <p:spPr/>
        <p:txBody>
          <a:bodyPr/>
          <a:lstStyle/>
          <a:p>
            <a:pPr>
              <a:defRPr/>
            </a:pPr>
            <a:fld id="{7607E330-62EC-4E95-BEAF-1A391E4E93AD}" type="slidenum">
              <a:rPr lang="zh-CN" altLang="en-US" smtClean="0"/>
              <a:pPr>
                <a:defRPr/>
              </a:pPr>
              <a:t>52</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5.jpe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879042" name="Rectangle 2"/>
          <p:cNvSpPr>
            <a:spLocks noGrp="1" noChangeArrowheads="1"/>
          </p:cNvSpPr>
          <p:nvPr>
            <p:ph type="ctrTitle"/>
          </p:nvPr>
        </p:nvSpPr>
        <p:spPr>
          <a:xfrm>
            <a:off x="627063" y="1576442"/>
            <a:ext cx="7772400" cy="757130"/>
          </a:xfrm>
        </p:spPr>
        <p:txBody>
          <a:bodyPr anchor="ctr"/>
          <a:lstStyle>
            <a:lvl1pPr>
              <a:defRPr>
                <a:effectLst>
                  <a:outerShdw blurRad="38100" dist="38100" dir="2700000" algn="tl">
                    <a:srgbClr val="C0C0C0"/>
                  </a:outerShdw>
                </a:effectLst>
              </a:defRPr>
            </a:lvl1pPr>
          </a:lstStyle>
          <a:p>
            <a:r>
              <a:rPr lang="zh-CN" altLang="en-US"/>
              <a:t>单击此处编辑母版标题样式</a:t>
            </a:r>
            <a:endParaRPr lang="en-US" altLang="zh-CN"/>
          </a:p>
        </p:txBody>
      </p:sp>
      <p:sp>
        <p:nvSpPr>
          <p:cNvPr id="1879043" name="Rectangle 3"/>
          <p:cNvSpPr>
            <a:spLocks noGrp="1" noChangeArrowheads="1"/>
          </p:cNvSpPr>
          <p:nvPr>
            <p:ph type="subTitle" idx="1"/>
          </p:nvPr>
        </p:nvSpPr>
        <p:spPr>
          <a:xfrm>
            <a:off x="641351" y="3436269"/>
            <a:ext cx="7861300" cy="535531"/>
          </a:xfrm>
        </p:spPr>
        <p:txBody>
          <a:bodyPr anchor="ctr"/>
          <a:lstStyle>
            <a:lvl1pPr marL="0" indent="0">
              <a:spcBef>
                <a:spcPct val="0"/>
              </a:spcBef>
              <a:buFont typeface="Wingdings" pitchFamily="2" charset="2"/>
              <a:buNone/>
              <a:defRPr>
                <a:effectLst>
                  <a:outerShdw blurRad="38100" dist="38100" dir="2700000" algn="tl">
                    <a:srgbClr val="C0C0C0"/>
                  </a:outerShdw>
                </a:effectLst>
              </a:defRPr>
            </a:lvl1pPr>
          </a:lstStyle>
          <a:p>
            <a:r>
              <a:rPr lang="zh-CN" altLang="en-US"/>
              <a:t>单击此处编辑母版副标题样式</a:t>
            </a:r>
            <a:endParaRPr lang="en-US" altLang="zh-CN"/>
          </a:p>
        </p:txBody>
      </p:sp>
    </p:spTree>
    <p:extLst>
      <p:ext uri="{BB962C8B-B14F-4D97-AF65-F5344CB8AC3E}">
        <p14:creationId xmlns:p14="http://schemas.microsoft.com/office/powerpoint/2010/main" val="314193194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Vertical Text Placeholder 2"/>
          <p:cNvSpPr>
            <a:spLocks noGrp="1"/>
          </p:cNvSpPr>
          <p:nvPr>
            <p:ph type="body" orient="vert" idx="1"/>
          </p:nvPr>
        </p:nvSpPr>
        <p:spPr>
          <a:xfrm>
            <a:off x="3672571" y="1065610"/>
            <a:ext cx="5096780" cy="223445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8203579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5055" y="171450"/>
            <a:ext cx="2179058" cy="2555081"/>
          </a:xfrm>
        </p:spPr>
        <p:txBody>
          <a:bodyPr vert="eaVert"/>
          <a:lstStyle/>
          <a:p>
            <a:r>
              <a:rPr lang="zh-CN" altLang="en-US"/>
              <a:t>单击此处编辑母版标题样式</a:t>
            </a:r>
          </a:p>
        </p:txBody>
      </p:sp>
      <p:sp>
        <p:nvSpPr>
          <p:cNvPr id="3" name="Vertical Text Placeholder 2"/>
          <p:cNvSpPr>
            <a:spLocks noGrp="1"/>
          </p:cNvSpPr>
          <p:nvPr>
            <p:ph type="body" orient="vert" idx="1"/>
          </p:nvPr>
        </p:nvSpPr>
        <p:spPr>
          <a:xfrm>
            <a:off x="2480443" y="171450"/>
            <a:ext cx="4044184" cy="255508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4303885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Text Placeholder 2"/>
          <p:cNvSpPr>
            <a:spLocks noGrp="1"/>
          </p:cNvSpPr>
          <p:nvPr>
            <p:ph type="body"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2531559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Table Placeholder 2"/>
          <p:cNvSpPr>
            <a:spLocks noGrp="1"/>
          </p:cNvSpPr>
          <p:nvPr>
            <p:ph type="tbl" idx="1"/>
          </p:nvPr>
        </p:nvSpPr>
        <p:spPr>
          <a:xfrm>
            <a:off x="381001" y="1065611"/>
            <a:ext cx="8388351" cy="535531"/>
          </a:xfrm>
        </p:spPr>
        <p:txBody>
          <a:bodyPr/>
          <a:lstStyle/>
          <a:p>
            <a:pPr lvl="0"/>
            <a:r>
              <a:rPr lang="zh-CN" altLang="en-US" noProof="0"/>
              <a:t>单击图标添加表格</a:t>
            </a:r>
          </a:p>
        </p:txBody>
      </p:sp>
    </p:spTree>
    <p:extLst>
      <p:ext uri="{BB962C8B-B14F-4D97-AF65-F5344CB8AC3E}">
        <p14:creationId xmlns:p14="http://schemas.microsoft.com/office/powerpoint/2010/main" val="175912523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1"/>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r>
              <a:rPr lang="zh-CN" altLang="en-US"/>
              <a:t>单击此处编辑母版副标题样式</a:t>
            </a:r>
          </a:p>
        </p:txBody>
      </p:sp>
    </p:spTree>
    <p:extLst>
      <p:ext uri="{BB962C8B-B14F-4D97-AF65-F5344CB8AC3E}">
        <p14:creationId xmlns:p14="http://schemas.microsoft.com/office/powerpoint/2010/main" val="523531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4" name="图片 3" descr="\\Lzh-main-pc\4.公共活动区\lzzyLogo.jpg"/>
          <p:cNvPicPr/>
          <p:nvPr userDrawn="1"/>
        </p:nvPicPr>
        <p:blipFill>
          <a:blip r:embed="rId2" cstate="print"/>
          <a:srcRect/>
          <a:stretch>
            <a:fillRect/>
          </a:stretch>
        </p:blipFill>
        <p:spPr bwMode="auto">
          <a:xfrm>
            <a:off x="6616877" y="4081796"/>
            <a:ext cx="2204720" cy="297266"/>
          </a:xfrm>
          <a:prstGeom prst="rect">
            <a:avLst/>
          </a:prstGeom>
          <a:noFill/>
          <a:ln w="9525">
            <a:noFill/>
            <a:miter lim="800000"/>
            <a:headEnd/>
            <a:tailEnd/>
          </a:ln>
        </p:spPr>
      </p:pic>
    </p:spTree>
    <p:extLst>
      <p:ext uri="{BB962C8B-B14F-4D97-AF65-F5344CB8AC3E}">
        <p14:creationId xmlns:p14="http://schemas.microsoft.com/office/powerpoint/2010/main" val="1146603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6694764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52400" y="6115050"/>
            <a:ext cx="0" cy="114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0" y="6115050"/>
            <a:ext cx="0" cy="114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512550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1" y="1151335"/>
            <a:ext cx="4040188" cy="47982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1"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967271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180897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3951958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0">
          <a:blip r:embed="rId2" cstate="print">
            <a:extLst>
              <a:ext uri="{BEBA8EAE-BF5A-486C-A8C5-ECC9F3942E4B}">
                <a14:imgProps xmlns:a14="http://schemas.microsoft.com/office/drawing/2010/main">
                  <a14:imgLayer r:embed="rId3">
                    <a14:imgEffect>
                      <a14:sharpenSoften amount="-3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125732" y="110103"/>
            <a:ext cx="2492990" cy="369332"/>
          </a:xfrm>
          <a:prstGeom prst="rect">
            <a:avLst/>
          </a:prstGeom>
          <a:noFill/>
        </p:spPr>
        <p:txBody>
          <a:bodyPr wrap="none" rtlCol="0">
            <a:spAutoFit/>
          </a:bodyPr>
          <a:lstStyle/>
          <a:p>
            <a:pPr>
              <a:buNone/>
            </a:pPr>
            <a:r>
              <a:rPr lang="zh-CN" altLang="zh-CN" sz="1800" kern="1200" dirty="0">
                <a:solidFill>
                  <a:schemeClr val="bg2">
                    <a:lumMod val="75000"/>
                  </a:schemeClr>
                </a:solidFill>
                <a:effectLst/>
                <a:latin typeface="微软雅黑" pitchFamily="34" charset="-122"/>
                <a:ea typeface="微软雅黑" pitchFamily="34" charset="-122"/>
                <a:cs typeface="+mn-cs"/>
              </a:rPr>
              <a:t>软件项目</a:t>
            </a:r>
            <a:r>
              <a:rPr lang="zh-CN" altLang="en-US" sz="1800" kern="1200" dirty="0">
                <a:solidFill>
                  <a:schemeClr val="bg2">
                    <a:lumMod val="75000"/>
                  </a:schemeClr>
                </a:solidFill>
                <a:effectLst/>
                <a:latin typeface="微软雅黑" pitchFamily="34" charset="-122"/>
                <a:ea typeface="微软雅黑" pitchFamily="34" charset="-122"/>
                <a:cs typeface="+mn-cs"/>
              </a:rPr>
              <a:t>开发技术专题</a:t>
            </a:r>
            <a:endParaRPr lang="zh-CN" altLang="en-US" dirty="0">
              <a:solidFill>
                <a:schemeClr val="bg2">
                  <a:lumMod val="75000"/>
                </a:schemeClr>
              </a:solidFill>
              <a:latin typeface="微软雅黑" pitchFamily="34" charset="-122"/>
              <a:ea typeface="微软雅黑" pitchFamily="34" charset="-122"/>
            </a:endParaRPr>
          </a:p>
        </p:txBody>
      </p:sp>
      <p:sp>
        <p:nvSpPr>
          <p:cNvPr id="3" name="TextBox 2"/>
          <p:cNvSpPr txBox="1"/>
          <p:nvPr userDrawn="1"/>
        </p:nvSpPr>
        <p:spPr>
          <a:xfrm>
            <a:off x="7151215" y="4663433"/>
            <a:ext cx="1826141" cy="338554"/>
          </a:xfrm>
          <a:prstGeom prst="rect">
            <a:avLst/>
          </a:prstGeom>
          <a:noFill/>
        </p:spPr>
        <p:txBody>
          <a:bodyPr wrap="none" rtlCol="0">
            <a:spAutoFit/>
          </a:bodyPr>
          <a:lstStyle/>
          <a:p>
            <a:pPr>
              <a:buNone/>
            </a:pPr>
            <a:r>
              <a:rPr lang="zh-CN" altLang="en-US" sz="1600" baseline="0" dirty="0">
                <a:solidFill>
                  <a:schemeClr val="bg1"/>
                </a:solidFill>
                <a:latin typeface="微软雅黑" pitchFamily="34" charset="-122"/>
                <a:ea typeface="微软雅黑" pitchFamily="34" charset="-122"/>
              </a:rPr>
              <a:t>电子信息工程学院</a:t>
            </a:r>
            <a:endParaRPr lang="zh-CN" altLang="en-US" sz="1600" dirty="0">
              <a:solidFill>
                <a:schemeClr val="bg1"/>
              </a:solidFill>
              <a:latin typeface="微软雅黑" pitchFamily="34" charset="-122"/>
              <a:ea typeface="微软雅黑" pitchFamily="34" charset="-122"/>
            </a:endParaRPr>
          </a:p>
        </p:txBody>
      </p:sp>
      <p:pic>
        <p:nvPicPr>
          <p:cNvPr id="4" name="图片 3" descr="\\Lzh-main-pc\4.公共活动区\lzzyLogo.jpg"/>
          <p:cNvPicPr/>
          <p:nvPr userDrawn="1"/>
        </p:nvPicPr>
        <p:blipFill>
          <a:blip r:embed="rId4" cstate="print"/>
          <a:srcRect/>
          <a:stretch>
            <a:fillRect/>
          </a:stretch>
        </p:blipFill>
        <p:spPr bwMode="auto">
          <a:xfrm>
            <a:off x="6914147" y="4065847"/>
            <a:ext cx="1918084" cy="297266"/>
          </a:xfrm>
          <a:prstGeom prst="rect">
            <a:avLst/>
          </a:prstGeom>
          <a:noFill/>
          <a:ln w="9525">
            <a:noFill/>
            <a:miter lim="800000"/>
            <a:headEnd/>
            <a:tailEnd/>
          </a:ln>
        </p:spPr>
      </p:pic>
    </p:spTree>
    <p:extLst>
      <p:ext uri="{BB962C8B-B14F-4D97-AF65-F5344CB8AC3E}">
        <p14:creationId xmlns:p14="http://schemas.microsoft.com/office/powerpoint/2010/main" val="28857669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90"/>
            <a:ext cx="5111751"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1189395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zh-CN" altLang="en-US" noProof="0"/>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3621742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319154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38099" y="5922171"/>
            <a:ext cx="38100" cy="30718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52400" y="5922171"/>
            <a:ext cx="0" cy="30718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309963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ctrTitle" sz="quarter"/>
          </p:nvPr>
        </p:nvSpPr>
        <p:spPr>
          <a:xfrm>
            <a:off x="457200" y="1426370"/>
            <a:ext cx="7848600" cy="1102519"/>
          </a:xfrm>
        </p:spPr>
        <p:txBody>
          <a:bodyPr/>
          <a:lstStyle>
            <a:lvl1pPr algn="ctr">
              <a:defRPr sz="4400">
                <a:latin typeface="黑体" pitchFamily="2" charset="-122"/>
                <a:ea typeface="黑体" pitchFamily="2" charset="-122"/>
              </a:defRPr>
            </a:lvl1pPr>
          </a:lstStyle>
          <a:p>
            <a:r>
              <a:rPr lang="zh-CN" altLang="en-US"/>
              <a:t>单击此处编辑母版标题样式</a:t>
            </a:r>
          </a:p>
        </p:txBody>
      </p:sp>
      <p:sp>
        <p:nvSpPr>
          <p:cNvPr id="94211" name="Rectangle 3"/>
          <p:cNvSpPr>
            <a:spLocks noGrp="1" noChangeArrowheads="1"/>
          </p:cNvSpPr>
          <p:nvPr>
            <p:ph type="subTitle" sz="quarter" idx="1"/>
          </p:nvPr>
        </p:nvSpPr>
        <p:spPr>
          <a:xfrm>
            <a:off x="457200" y="2571750"/>
            <a:ext cx="7772400" cy="457200"/>
          </a:xfrm>
        </p:spPr>
        <p:txBody>
          <a:bodyPr/>
          <a:lstStyle>
            <a:lvl1pPr marL="0" indent="0" algn="ctr">
              <a:buFont typeface="Wingdings" pitchFamily="2" charset="2"/>
              <a:buNone/>
              <a:defRPr sz="2800" b="1">
                <a:solidFill>
                  <a:srgbClr val="FF9900"/>
                </a:solidFill>
                <a:effectLst>
                  <a:outerShdw blurRad="38100" dist="38100" dir="2700000" algn="tl">
                    <a:srgbClr val="000000"/>
                  </a:outerShdw>
                </a:effectLst>
                <a:latin typeface="黑体" pitchFamily="2" charset="-122"/>
                <a:ea typeface="黑体" pitchFamily="2" charset="-122"/>
              </a:defRPr>
            </a:lvl1pPr>
          </a:lstStyle>
          <a:p>
            <a:r>
              <a:rPr lang="zh-CN" altLang="en-US"/>
              <a:t>单击此处编辑母版副标题样式</a:t>
            </a:r>
          </a:p>
        </p:txBody>
      </p:sp>
    </p:spTree>
    <p:extLst>
      <p:ext uri="{BB962C8B-B14F-4D97-AF65-F5344CB8AC3E}">
        <p14:creationId xmlns:p14="http://schemas.microsoft.com/office/powerpoint/2010/main" val="233136534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fld id="{684186B6-3E22-4EBA-80B4-06648348608C}" type="datetimeFigureOut">
              <a:rPr lang="zh-CN" altLang="en-US"/>
              <a:pPr>
                <a:defRPr/>
              </a:pPr>
              <a:t>2019/5/5</a:t>
            </a:fld>
            <a:endParaRPr lang="en-US" altLang="zh-CN"/>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a:ln/>
        </p:spPr>
        <p:txBody>
          <a:bodyPr/>
          <a:lstStyle>
            <a:lvl1pPr>
              <a:defRPr/>
            </a:lvl1pPr>
          </a:lstStyle>
          <a:p>
            <a:pPr>
              <a:defRPr/>
            </a:pPr>
            <a:fld id="{AA7A3E9A-B00D-4B77-8889-93B734B2D1C1}" type="slidenum">
              <a:rPr lang="zh-CN" altLang="en-US"/>
              <a:pPr>
                <a:defRPr/>
              </a:pPr>
              <a:t>‹#›</a:t>
            </a:fld>
            <a:endParaRPr lang="en-US" altLang="zh-CN"/>
          </a:p>
        </p:txBody>
      </p:sp>
    </p:spTree>
    <p:extLst>
      <p:ext uri="{BB962C8B-B14F-4D97-AF65-F5344CB8AC3E}">
        <p14:creationId xmlns:p14="http://schemas.microsoft.com/office/powerpoint/2010/main" val="242284320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Rectangle 3"/>
          <p:cNvSpPr>
            <a:spLocks noGrp="1" noChangeArrowheads="1"/>
          </p:cNvSpPr>
          <p:nvPr>
            <p:ph type="dt" sz="half" idx="10"/>
          </p:nvPr>
        </p:nvSpPr>
        <p:spPr>
          <a:ln/>
        </p:spPr>
        <p:txBody>
          <a:bodyPr/>
          <a:lstStyle>
            <a:lvl1pPr>
              <a:defRPr/>
            </a:lvl1pPr>
          </a:lstStyle>
          <a:p>
            <a:pPr>
              <a:defRPr/>
            </a:pPr>
            <a:fld id="{9751B4D2-CBA4-4EAD-9C65-ACC87865ACF2}" type="datetimeFigureOut">
              <a:rPr lang="zh-CN" altLang="en-US"/>
              <a:pPr>
                <a:defRPr/>
              </a:pPr>
              <a:t>2019/5/5</a:t>
            </a:fld>
            <a:endParaRPr lang="en-US" altLang="zh-CN"/>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a:ln/>
        </p:spPr>
        <p:txBody>
          <a:bodyPr/>
          <a:lstStyle>
            <a:lvl1pPr>
              <a:defRPr/>
            </a:lvl1pPr>
          </a:lstStyle>
          <a:p>
            <a:pPr>
              <a:defRPr/>
            </a:pPr>
            <a:fld id="{44292DEE-C929-43A9-AC2A-4FA3939E6577}" type="slidenum">
              <a:rPr lang="zh-CN" altLang="en-US"/>
              <a:pPr>
                <a:defRPr/>
              </a:pPr>
              <a:t>‹#›</a:t>
            </a:fld>
            <a:endParaRPr lang="en-US" altLang="zh-CN"/>
          </a:p>
        </p:txBody>
      </p:sp>
    </p:spTree>
    <p:extLst>
      <p:ext uri="{BB962C8B-B14F-4D97-AF65-F5344CB8AC3E}">
        <p14:creationId xmlns:p14="http://schemas.microsoft.com/office/powerpoint/2010/main" val="80979039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28601" y="628650"/>
            <a:ext cx="43053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1" y="628650"/>
            <a:ext cx="43053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
          <p:cNvSpPr>
            <a:spLocks noGrp="1" noChangeArrowheads="1"/>
          </p:cNvSpPr>
          <p:nvPr>
            <p:ph type="dt" sz="half" idx="10"/>
          </p:nvPr>
        </p:nvSpPr>
        <p:spPr>
          <a:ln/>
        </p:spPr>
        <p:txBody>
          <a:bodyPr/>
          <a:lstStyle>
            <a:lvl1pPr>
              <a:defRPr/>
            </a:lvl1pPr>
          </a:lstStyle>
          <a:p>
            <a:pPr>
              <a:defRPr/>
            </a:pPr>
            <a:fld id="{E026B5C4-37B6-4772-99E8-C65A010CAF78}" type="datetimeFigureOut">
              <a:rPr lang="zh-CN" altLang="en-US"/>
              <a:pPr>
                <a:defRPr/>
              </a:pPr>
              <a:t>2019/5/5</a:t>
            </a:fld>
            <a:endParaRPr lang="en-US" altLang="zh-CN"/>
          </a:p>
        </p:txBody>
      </p:sp>
      <p:sp>
        <p:nvSpPr>
          <p:cNvPr id="6"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5"/>
          <p:cNvSpPr>
            <a:spLocks noGrp="1" noChangeArrowheads="1"/>
          </p:cNvSpPr>
          <p:nvPr>
            <p:ph type="sldNum" sz="quarter" idx="12"/>
          </p:nvPr>
        </p:nvSpPr>
        <p:spPr>
          <a:ln/>
        </p:spPr>
        <p:txBody>
          <a:bodyPr/>
          <a:lstStyle>
            <a:lvl1pPr>
              <a:defRPr/>
            </a:lvl1pPr>
          </a:lstStyle>
          <a:p>
            <a:pPr>
              <a:defRPr/>
            </a:pPr>
            <a:fld id="{394E3D85-A4E3-4FB6-ACB6-FA67B355769F}" type="slidenum">
              <a:rPr lang="zh-CN" altLang="en-US"/>
              <a:pPr>
                <a:defRPr/>
              </a:pPr>
              <a:t>‹#›</a:t>
            </a:fld>
            <a:endParaRPr lang="en-US" altLang="zh-CN"/>
          </a:p>
        </p:txBody>
      </p:sp>
    </p:spTree>
    <p:extLst>
      <p:ext uri="{BB962C8B-B14F-4D97-AF65-F5344CB8AC3E}">
        <p14:creationId xmlns:p14="http://schemas.microsoft.com/office/powerpoint/2010/main" val="43226881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1" y="1151335"/>
            <a:ext cx="4040188" cy="47982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1"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3"/>
          <p:cNvSpPr>
            <a:spLocks noGrp="1" noChangeArrowheads="1"/>
          </p:cNvSpPr>
          <p:nvPr>
            <p:ph type="dt" sz="half" idx="10"/>
          </p:nvPr>
        </p:nvSpPr>
        <p:spPr>
          <a:ln/>
        </p:spPr>
        <p:txBody>
          <a:bodyPr/>
          <a:lstStyle>
            <a:lvl1pPr>
              <a:defRPr/>
            </a:lvl1pPr>
          </a:lstStyle>
          <a:p>
            <a:pPr>
              <a:defRPr/>
            </a:pPr>
            <a:fld id="{0E99E695-8E93-4AC6-ACEA-7797B429269A}" type="datetimeFigureOut">
              <a:rPr lang="zh-CN" altLang="en-US"/>
              <a:pPr>
                <a:defRPr/>
              </a:pPr>
              <a:t>2019/5/5</a:t>
            </a:fld>
            <a:endParaRPr lang="en-US" altLang="zh-CN"/>
          </a:p>
        </p:txBody>
      </p:sp>
      <p:sp>
        <p:nvSpPr>
          <p:cNvPr id="8"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5"/>
          <p:cNvSpPr>
            <a:spLocks noGrp="1" noChangeArrowheads="1"/>
          </p:cNvSpPr>
          <p:nvPr>
            <p:ph type="sldNum" sz="quarter" idx="12"/>
          </p:nvPr>
        </p:nvSpPr>
        <p:spPr>
          <a:ln/>
        </p:spPr>
        <p:txBody>
          <a:bodyPr/>
          <a:lstStyle>
            <a:lvl1pPr>
              <a:defRPr/>
            </a:lvl1pPr>
          </a:lstStyle>
          <a:p>
            <a:pPr>
              <a:defRPr/>
            </a:pPr>
            <a:fld id="{1CF6D9FB-87C9-4F98-8008-402E94313D0C}" type="slidenum">
              <a:rPr lang="zh-CN" altLang="en-US"/>
              <a:pPr>
                <a:defRPr/>
              </a:pPr>
              <a:t>‹#›</a:t>
            </a:fld>
            <a:endParaRPr lang="en-US" altLang="zh-CN"/>
          </a:p>
        </p:txBody>
      </p:sp>
    </p:spTree>
    <p:extLst>
      <p:ext uri="{BB962C8B-B14F-4D97-AF65-F5344CB8AC3E}">
        <p14:creationId xmlns:p14="http://schemas.microsoft.com/office/powerpoint/2010/main" val="220265408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7"/>
            <a:ext cx="7772400" cy="646331"/>
          </a:xfrm>
        </p:spPr>
        <p:txBody>
          <a:bodyPr/>
          <a:lstStyle>
            <a:lvl1pPr algn="l">
              <a:defRPr sz="4000" b="1" cap="all"/>
            </a:lvl1pPr>
          </a:lstStyle>
          <a:p>
            <a:r>
              <a:rPr lang="zh-CN" altLang="en-US"/>
              <a:t>单击此处编辑母版标题样式</a:t>
            </a:r>
          </a:p>
        </p:txBody>
      </p:sp>
      <p:sp>
        <p:nvSpPr>
          <p:cNvPr id="3" name="Text Placeholder 2"/>
          <p:cNvSpPr>
            <a:spLocks noGrp="1"/>
          </p:cNvSpPr>
          <p:nvPr>
            <p:ph type="body" idx="1"/>
          </p:nvPr>
        </p:nvSpPr>
        <p:spPr>
          <a:xfrm>
            <a:off x="722313" y="2935843"/>
            <a:ext cx="7772400" cy="369332"/>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073521179"/>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3" name="矩形 2"/>
          <p:cNvSpPr/>
          <p:nvPr userDrawn="1"/>
        </p:nvSpPr>
        <p:spPr>
          <a:xfrm>
            <a:off x="11431" y="257177"/>
            <a:ext cx="9121140" cy="4843463"/>
          </a:xfrm>
          <a:prstGeom prst="rect">
            <a:avLst/>
          </a:prstGeom>
          <a:solidFill>
            <a:schemeClr val="bg2">
              <a:lumMod val="40000"/>
              <a:lumOff val="60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125729" y="325757"/>
            <a:ext cx="8858251" cy="360045"/>
          </a:xfrm>
        </p:spPr>
        <p:txBody>
          <a:bodyPr/>
          <a:lstStyle>
            <a:lvl1pPr>
              <a:defRPr sz="2800" b="0">
                <a:solidFill>
                  <a:schemeClr val="bg1">
                    <a:lumMod val="75000"/>
                  </a:schemeClr>
                </a:solidFill>
                <a:effectLst>
                  <a:outerShdw blurRad="38100" dist="38100" dir="2700000" algn="tl">
                    <a:srgbClr val="000000">
                      <a:alpha val="43137"/>
                    </a:srgbClr>
                  </a:outerShdw>
                </a:effectLst>
              </a:defRPr>
            </a:lvl1pPr>
          </a:lstStyle>
          <a:p>
            <a:r>
              <a:rPr lang="zh-CN" altLang="en-US" dirty="0"/>
              <a:t>单击此处编辑母版标题样式</a:t>
            </a:r>
          </a:p>
        </p:txBody>
      </p:sp>
      <p:sp>
        <p:nvSpPr>
          <p:cNvPr id="4" name="矩形 3"/>
          <p:cNvSpPr/>
          <p:nvPr userDrawn="1"/>
        </p:nvSpPr>
        <p:spPr>
          <a:xfrm>
            <a:off x="125731" y="745808"/>
            <a:ext cx="8869680" cy="4286250"/>
          </a:xfrm>
          <a:prstGeom prst="rect">
            <a:avLst/>
          </a:prstGeom>
          <a:solidFill>
            <a:schemeClr val="tx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Lzh-main-pc\4.公共活动区\lzzyLogo.jpg"/>
          <p:cNvPicPr/>
          <p:nvPr userDrawn="1"/>
        </p:nvPicPr>
        <p:blipFill>
          <a:blip r:embed="rId2" cstate="print"/>
          <a:srcRect/>
          <a:stretch>
            <a:fillRect/>
          </a:stretch>
        </p:blipFill>
        <p:spPr bwMode="auto">
          <a:xfrm>
            <a:off x="7700211" y="55821"/>
            <a:ext cx="1429843" cy="200467"/>
          </a:xfrm>
          <a:prstGeom prst="rect">
            <a:avLst/>
          </a:prstGeom>
          <a:noFill/>
          <a:ln w="9525">
            <a:noFill/>
            <a:miter lim="800000"/>
            <a:headEnd/>
            <a:tailEnd/>
          </a:ln>
        </p:spPr>
      </p:pic>
    </p:spTree>
    <p:extLst>
      <p:ext uri="{BB962C8B-B14F-4D97-AF65-F5344CB8AC3E}">
        <p14:creationId xmlns:p14="http://schemas.microsoft.com/office/powerpoint/2010/main" val="367679938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fld id="{B623D54E-063A-4B28-9F4F-054AB6A0306E}" type="datetimeFigureOut">
              <a:rPr lang="zh-CN" altLang="en-US"/>
              <a:pPr>
                <a:defRPr/>
              </a:pPr>
              <a:t>2019/5/5</a:t>
            </a:fld>
            <a:endParaRPr lang="en-US" altLang="zh-CN"/>
          </a:p>
        </p:txBody>
      </p:sp>
      <p:sp>
        <p:nvSpPr>
          <p:cNvPr id="3"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5"/>
          <p:cNvSpPr>
            <a:spLocks noGrp="1" noChangeArrowheads="1"/>
          </p:cNvSpPr>
          <p:nvPr>
            <p:ph type="sldNum" sz="quarter" idx="12"/>
          </p:nvPr>
        </p:nvSpPr>
        <p:spPr>
          <a:ln/>
        </p:spPr>
        <p:txBody>
          <a:bodyPr/>
          <a:lstStyle>
            <a:lvl1pPr>
              <a:defRPr/>
            </a:lvl1pPr>
          </a:lstStyle>
          <a:p>
            <a:pPr>
              <a:defRPr/>
            </a:pPr>
            <a:fld id="{2C5AD266-C115-4DE1-BFD1-9260162E5DDD}" type="slidenum">
              <a:rPr lang="zh-CN" altLang="en-US"/>
              <a:pPr>
                <a:defRPr/>
              </a:pPr>
              <a:t>‹#›</a:t>
            </a:fld>
            <a:endParaRPr lang="en-US" altLang="zh-CN"/>
          </a:p>
        </p:txBody>
      </p:sp>
    </p:spTree>
    <p:extLst>
      <p:ext uri="{BB962C8B-B14F-4D97-AF65-F5344CB8AC3E}">
        <p14:creationId xmlns:p14="http://schemas.microsoft.com/office/powerpoint/2010/main" val="79188734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90"/>
            <a:ext cx="5111751"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fld id="{BE93BF22-9C7D-41BB-A141-0A32E77CD978}" type="datetimeFigureOut">
              <a:rPr lang="zh-CN" altLang="en-US"/>
              <a:pPr>
                <a:defRPr/>
              </a:pPr>
              <a:t>2019/5/5</a:t>
            </a:fld>
            <a:endParaRPr lang="en-US" altLang="zh-CN"/>
          </a:p>
        </p:txBody>
      </p:sp>
      <p:sp>
        <p:nvSpPr>
          <p:cNvPr id="6"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5"/>
          <p:cNvSpPr>
            <a:spLocks noGrp="1" noChangeArrowheads="1"/>
          </p:cNvSpPr>
          <p:nvPr>
            <p:ph type="sldNum" sz="quarter" idx="12"/>
          </p:nvPr>
        </p:nvSpPr>
        <p:spPr>
          <a:ln/>
        </p:spPr>
        <p:txBody>
          <a:bodyPr/>
          <a:lstStyle>
            <a:lvl1pPr>
              <a:defRPr/>
            </a:lvl1pPr>
          </a:lstStyle>
          <a:p>
            <a:pPr>
              <a:defRPr/>
            </a:pPr>
            <a:fld id="{6D561247-71D3-45CD-8817-FAC28AF1562C}" type="slidenum">
              <a:rPr lang="zh-CN" altLang="en-US"/>
              <a:pPr>
                <a:defRPr/>
              </a:pPr>
              <a:t>‹#›</a:t>
            </a:fld>
            <a:endParaRPr lang="en-US" altLang="zh-CN"/>
          </a:p>
        </p:txBody>
      </p:sp>
    </p:spTree>
    <p:extLst>
      <p:ext uri="{BB962C8B-B14F-4D97-AF65-F5344CB8AC3E}">
        <p14:creationId xmlns:p14="http://schemas.microsoft.com/office/powerpoint/2010/main" val="244138130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zh-CN" altLang="en-US" noProof="0"/>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fld id="{34C7911B-597B-4407-A3D4-286AB2D9E4CA}" type="datetimeFigureOut">
              <a:rPr lang="zh-CN" altLang="en-US"/>
              <a:pPr>
                <a:defRPr/>
              </a:pPr>
              <a:t>2019/5/5</a:t>
            </a:fld>
            <a:endParaRPr lang="en-US" altLang="zh-CN"/>
          </a:p>
        </p:txBody>
      </p:sp>
      <p:sp>
        <p:nvSpPr>
          <p:cNvPr id="6"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5"/>
          <p:cNvSpPr>
            <a:spLocks noGrp="1" noChangeArrowheads="1"/>
          </p:cNvSpPr>
          <p:nvPr>
            <p:ph type="sldNum" sz="quarter" idx="12"/>
          </p:nvPr>
        </p:nvSpPr>
        <p:spPr>
          <a:ln/>
        </p:spPr>
        <p:txBody>
          <a:bodyPr/>
          <a:lstStyle>
            <a:lvl1pPr>
              <a:defRPr/>
            </a:lvl1pPr>
          </a:lstStyle>
          <a:p>
            <a:pPr>
              <a:defRPr/>
            </a:pPr>
            <a:fld id="{101C5B3D-9045-4B9B-988C-F8EA359CE15B}" type="slidenum">
              <a:rPr lang="zh-CN" altLang="en-US"/>
              <a:pPr>
                <a:defRPr/>
              </a:pPr>
              <a:t>‹#›</a:t>
            </a:fld>
            <a:endParaRPr lang="en-US" altLang="zh-CN"/>
          </a:p>
        </p:txBody>
      </p:sp>
    </p:spTree>
    <p:extLst>
      <p:ext uri="{BB962C8B-B14F-4D97-AF65-F5344CB8AC3E}">
        <p14:creationId xmlns:p14="http://schemas.microsoft.com/office/powerpoint/2010/main" val="355060581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fld id="{96D48A73-ABB0-4F66-B67A-7A0930BC04C7}" type="datetimeFigureOut">
              <a:rPr lang="zh-CN" altLang="en-US"/>
              <a:pPr>
                <a:defRPr/>
              </a:pPr>
              <a:t>2019/5/5</a:t>
            </a:fld>
            <a:endParaRPr lang="en-US" altLang="zh-CN"/>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a:ln/>
        </p:spPr>
        <p:txBody>
          <a:bodyPr/>
          <a:lstStyle>
            <a:lvl1pPr>
              <a:defRPr/>
            </a:lvl1pPr>
          </a:lstStyle>
          <a:p>
            <a:pPr>
              <a:defRPr/>
            </a:pPr>
            <a:fld id="{A7C49FEF-BA24-4A1E-9B08-1260EDF8D56A}" type="slidenum">
              <a:rPr lang="zh-CN" altLang="en-US"/>
              <a:pPr>
                <a:defRPr/>
              </a:pPr>
              <a:t>‹#›</a:t>
            </a:fld>
            <a:endParaRPr lang="en-US" altLang="zh-CN"/>
          </a:p>
        </p:txBody>
      </p:sp>
    </p:spTree>
    <p:extLst>
      <p:ext uri="{BB962C8B-B14F-4D97-AF65-F5344CB8AC3E}">
        <p14:creationId xmlns:p14="http://schemas.microsoft.com/office/powerpoint/2010/main" val="334404447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00850" y="171450"/>
            <a:ext cx="2190751" cy="4343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28600" y="171450"/>
            <a:ext cx="6419851" cy="4343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fld id="{CEB257E3-CF89-4FD9-9464-ABAC5CC30D6C}" type="datetimeFigureOut">
              <a:rPr lang="zh-CN" altLang="en-US"/>
              <a:pPr>
                <a:defRPr/>
              </a:pPr>
              <a:t>2019/5/5</a:t>
            </a:fld>
            <a:endParaRPr lang="en-US" altLang="zh-CN"/>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a:ln/>
        </p:spPr>
        <p:txBody>
          <a:bodyPr/>
          <a:lstStyle>
            <a:lvl1pPr>
              <a:defRPr/>
            </a:lvl1pPr>
          </a:lstStyle>
          <a:p>
            <a:pPr>
              <a:defRPr/>
            </a:pPr>
            <a:fld id="{BAAE1C82-C75A-4EAF-89B3-5F96744ABFCF}" type="slidenum">
              <a:rPr lang="zh-CN" altLang="en-US"/>
              <a:pPr>
                <a:defRPr/>
              </a:pPr>
              <a:t>‹#›</a:t>
            </a:fld>
            <a:endParaRPr lang="en-US" altLang="zh-CN"/>
          </a:p>
        </p:txBody>
      </p:sp>
    </p:spTree>
    <p:extLst>
      <p:ext uri="{BB962C8B-B14F-4D97-AF65-F5344CB8AC3E}">
        <p14:creationId xmlns:p14="http://schemas.microsoft.com/office/powerpoint/2010/main" val="169579684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sz="half" idx="1"/>
          </p:nvPr>
        </p:nvSpPr>
        <p:spPr>
          <a:xfrm>
            <a:off x="381002" y="1065611"/>
            <a:ext cx="4117975" cy="234525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Content Placeholder 3"/>
          <p:cNvSpPr>
            <a:spLocks noGrp="1"/>
          </p:cNvSpPr>
          <p:nvPr>
            <p:ph sz="half" idx="2"/>
          </p:nvPr>
        </p:nvSpPr>
        <p:spPr>
          <a:xfrm>
            <a:off x="4651378" y="1065611"/>
            <a:ext cx="4117975" cy="234525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7585644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80"/>
            <a:ext cx="8229600" cy="757130"/>
          </a:xfrm>
        </p:spPr>
        <p:txBody>
          <a:bodyPr/>
          <a:lstStyle>
            <a:lvl1pPr>
              <a:defRPr/>
            </a:lvl1pPr>
          </a:lstStyle>
          <a:p>
            <a:r>
              <a:rPr lang="zh-CN" altLang="en-US"/>
              <a:t>单击此处编辑母版标题样式</a:t>
            </a:r>
          </a:p>
        </p:txBody>
      </p:sp>
      <p:sp>
        <p:nvSpPr>
          <p:cNvPr id="3" name="Text Placeholder 2"/>
          <p:cNvSpPr>
            <a:spLocks noGrp="1"/>
          </p:cNvSpPr>
          <p:nvPr>
            <p:ph type="body" idx="1"/>
          </p:nvPr>
        </p:nvSpPr>
        <p:spPr>
          <a:xfrm>
            <a:off x="457201" y="1206425"/>
            <a:ext cx="4040188" cy="42473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1" y="1631157"/>
            <a:ext cx="4040188" cy="204979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Text Placeholder 4"/>
          <p:cNvSpPr>
            <a:spLocks noGrp="1"/>
          </p:cNvSpPr>
          <p:nvPr>
            <p:ph type="body" sz="quarter" idx="3"/>
          </p:nvPr>
        </p:nvSpPr>
        <p:spPr>
          <a:xfrm>
            <a:off x="4645027" y="1206425"/>
            <a:ext cx="4041775" cy="42473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7" y="1631157"/>
            <a:ext cx="4041775" cy="204979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6165869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54968211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939299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2" y="429996"/>
            <a:ext cx="3008313" cy="646331"/>
          </a:xfrm>
        </p:spPr>
        <p:txBody>
          <a:bodyPr anchor="b"/>
          <a:lstStyle>
            <a:lvl1pPr algn="l">
              <a:defRPr sz="2000" b="1"/>
            </a:lvl1pPr>
          </a:lstStyle>
          <a:p>
            <a:r>
              <a:rPr lang="zh-CN" altLang="en-US"/>
              <a:t>单击此处编辑母版标题样式</a:t>
            </a:r>
          </a:p>
        </p:txBody>
      </p:sp>
      <p:sp>
        <p:nvSpPr>
          <p:cNvPr id="3" name="Content Placeholder 2"/>
          <p:cNvSpPr>
            <a:spLocks noGrp="1"/>
          </p:cNvSpPr>
          <p:nvPr>
            <p:ph idx="1"/>
          </p:nvPr>
        </p:nvSpPr>
        <p:spPr>
          <a:xfrm>
            <a:off x="3575050" y="204789"/>
            <a:ext cx="5111751" cy="267765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Text Placeholder 3"/>
          <p:cNvSpPr>
            <a:spLocks noGrp="1"/>
          </p:cNvSpPr>
          <p:nvPr>
            <p:ph type="body" sz="half" idx="2"/>
          </p:nvPr>
        </p:nvSpPr>
        <p:spPr>
          <a:xfrm>
            <a:off x="457202" y="1076327"/>
            <a:ext cx="3008313" cy="28623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64465519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3656172"/>
            <a:ext cx="5486400" cy="369332"/>
          </a:xfrm>
        </p:spPr>
        <p:txBody>
          <a:bodyPr anchor="b"/>
          <a:lstStyle>
            <a:lvl1pPr algn="l">
              <a:defRPr sz="2000" b="1"/>
            </a:lvl1pPr>
          </a:lstStyle>
          <a:p>
            <a:r>
              <a:rPr lang="zh-CN" altLang="en-US"/>
              <a:t>单击此处编辑母版标题样式</a:t>
            </a:r>
          </a:p>
        </p:txBody>
      </p:sp>
      <p:sp>
        <p:nvSpPr>
          <p:cNvPr id="3" name="Picture Placeholder 2"/>
          <p:cNvSpPr>
            <a:spLocks noGrp="1"/>
          </p:cNvSpPr>
          <p:nvPr>
            <p:ph type="pic" idx="1"/>
          </p:nvPr>
        </p:nvSpPr>
        <p:spPr>
          <a:xfrm>
            <a:off x="1792288" y="459582"/>
            <a:ext cx="5486400" cy="535531"/>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zh-CN" altLang="en-US" noProof="0"/>
              <a:t>单击图标添加图片</a:t>
            </a:r>
          </a:p>
        </p:txBody>
      </p:sp>
      <p:sp>
        <p:nvSpPr>
          <p:cNvPr id="4" name="Text Placeholder 3"/>
          <p:cNvSpPr>
            <a:spLocks noGrp="1"/>
          </p:cNvSpPr>
          <p:nvPr>
            <p:ph type="body" sz="half" idx="2"/>
          </p:nvPr>
        </p:nvSpPr>
        <p:spPr>
          <a:xfrm>
            <a:off x="1792288" y="4025504"/>
            <a:ext cx="5486400" cy="28623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10624318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4.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7.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878018" name="Rectangle 2"/>
          <p:cNvSpPr>
            <a:spLocks noGrp="1" noChangeArrowheads="1"/>
          </p:cNvSpPr>
          <p:nvPr>
            <p:ph type="title"/>
          </p:nvPr>
        </p:nvSpPr>
        <p:spPr bwMode="auto">
          <a:xfrm>
            <a:off x="381002" y="171451"/>
            <a:ext cx="8393113" cy="7571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ltLang="zh-CN"/>
              <a:t>Click to edit Title Slide</a:t>
            </a:r>
          </a:p>
        </p:txBody>
      </p:sp>
      <p:sp>
        <p:nvSpPr>
          <p:cNvPr id="1878019" name="Rectangle 3"/>
          <p:cNvSpPr>
            <a:spLocks noGrp="1" noChangeArrowheads="1"/>
          </p:cNvSpPr>
          <p:nvPr>
            <p:ph type="body" idx="1"/>
          </p:nvPr>
        </p:nvSpPr>
        <p:spPr bwMode="auto">
          <a:xfrm>
            <a:off x="381001" y="1065611"/>
            <a:ext cx="8388351" cy="223445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Tree>
  </p:cSld>
  <p:clrMap bg1="dk2" tx1="lt1" bg2="dk1" tx2="lt2" accent1="accent1" accent2="accent2" accent3="accent3" accent4="accent4" accent5="accent5" accent6="accent6" hlink="hlink" folHlink="folHlink"/>
  <p:sldLayoutIdLst>
    <p:sldLayoutId id="2147485658" r:id="rId1"/>
    <p:sldLayoutId id="2147485618" r:id="rId2"/>
    <p:sldLayoutId id="2147485619" r:id="rId3"/>
    <p:sldLayoutId id="2147485620" r:id="rId4"/>
    <p:sldLayoutId id="2147485621" r:id="rId5"/>
    <p:sldLayoutId id="2147485622" r:id="rId6"/>
    <p:sldLayoutId id="2147485623" r:id="rId7"/>
    <p:sldLayoutId id="2147485624" r:id="rId8"/>
    <p:sldLayoutId id="2147485625" r:id="rId9"/>
    <p:sldLayoutId id="2147485626" r:id="rId10"/>
    <p:sldLayoutId id="2147485627" r:id="rId11"/>
    <p:sldLayoutId id="2147485628" r:id="rId12"/>
    <p:sldLayoutId id="2147485629" r:id="rId13"/>
  </p:sldLayoutIdLst>
  <p:transition>
    <p:fade/>
  </p:transition>
  <p:txStyles>
    <p:titleStyle>
      <a:lvl1pPr algn="l" rtl="0" eaLnBrk="1" fontAlgn="base" hangingPunct="1">
        <a:lnSpc>
          <a:spcPct val="90000"/>
        </a:lnSpc>
        <a:spcBef>
          <a:spcPct val="0"/>
        </a:spcBef>
        <a:spcAft>
          <a:spcPct val="0"/>
        </a:spcAft>
        <a:defRPr sz="4800" b="1">
          <a:solidFill>
            <a:schemeClr val="tx2"/>
          </a:solidFill>
          <a:effectLst>
            <a:outerShdw blurRad="38100" dist="38100" dir="2700000" algn="tl">
              <a:srgbClr val="000000"/>
            </a:outerShdw>
          </a:effectLst>
          <a:latin typeface="+mj-lt"/>
          <a:ea typeface="+mj-ea"/>
          <a:cs typeface="+mj-cs"/>
        </a:defRPr>
      </a:lvl1pPr>
      <a:lvl2pPr algn="l" rtl="0" eaLnBrk="1" fontAlgn="base" hangingPunct="1">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ea typeface="宋体" pitchFamily="2" charset="-122"/>
        </a:defRPr>
      </a:lvl2pPr>
      <a:lvl3pPr algn="l" rtl="0" eaLnBrk="1" fontAlgn="base" hangingPunct="1">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ea typeface="宋体" pitchFamily="2" charset="-122"/>
        </a:defRPr>
      </a:lvl3pPr>
      <a:lvl4pPr algn="l" rtl="0" eaLnBrk="1" fontAlgn="base" hangingPunct="1">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ea typeface="宋体" pitchFamily="2" charset="-122"/>
        </a:defRPr>
      </a:lvl4pPr>
      <a:lvl5pPr algn="l" rtl="0" eaLnBrk="1" fontAlgn="base" hangingPunct="1">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ea typeface="宋体" pitchFamily="2" charset="-122"/>
        </a:defRPr>
      </a:lvl5pPr>
      <a:lvl6pPr marL="457189" algn="l" rtl="0" eaLnBrk="1" fontAlgn="base" hangingPunct="1">
        <a:lnSpc>
          <a:spcPct val="90000"/>
        </a:lnSpc>
        <a:spcBef>
          <a:spcPct val="0"/>
        </a:spcBef>
        <a:spcAft>
          <a:spcPct val="0"/>
        </a:spcAft>
        <a:defRPr sz="4800" b="1">
          <a:solidFill>
            <a:schemeClr val="tx2"/>
          </a:solidFill>
          <a:effectLst>
            <a:outerShdw blurRad="38100" dist="38100" dir="2700000" algn="tl">
              <a:srgbClr val="000000">
                <a:alpha val="43137"/>
              </a:srgbClr>
            </a:outerShdw>
          </a:effectLst>
          <a:latin typeface="Arial" charset="0"/>
          <a:ea typeface="宋体" pitchFamily="2" charset="-122"/>
        </a:defRPr>
      </a:lvl6pPr>
      <a:lvl7pPr marL="914377" algn="l" rtl="0" eaLnBrk="1" fontAlgn="base" hangingPunct="1">
        <a:lnSpc>
          <a:spcPct val="90000"/>
        </a:lnSpc>
        <a:spcBef>
          <a:spcPct val="0"/>
        </a:spcBef>
        <a:spcAft>
          <a:spcPct val="0"/>
        </a:spcAft>
        <a:defRPr sz="4800" b="1">
          <a:solidFill>
            <a:schemeClr val="tx2"/>
          </a:solidFill>
          <a:effectLst>
            <a:outerShdw blurRad="38100" dist="38100" dir="2700000" algn="tl">
              <a:srgbClr val="000000">
                <a:alpha val="43137"/>
              </a:srgbClr>
            </a:outerShdw>
          </a:effectLst>
          <a:latin typeface="Arial" charset="0"/>
          <a:ea typeface="宋体" pitchFamily="2" charset="-122"/>
        </a:defRPr>
      </a:lvl7pPr>
      <a:lvl8pPr marL="1371566" algn="l" rtl="0" eaLnBrk="1" fontAlgn="base" hangingPunct="1">
        <a:lnSpc>
          <a:spcPct val="90000"/>
        </a:lnSpc>
        <a:spcBef>
          <a:spcPct val="0"/>
        </a:spcBef>
        <a:spcAft>
          <a:spcPct val="0"/>
        </a:spcAft>
        <a:defRPr sz="4800" b="1">
          <a:solidFill>
            <a:schemeClr val="tx2"/>
          </a:solidFill>
          <a:effectLst>
            <a:outerShdw blurRad="38100" dist="38100" dir="2700000" algn="tl">
              <a:srgbClr val="000000">
                <a:alpha val="43137"/>
              </a:srgbClr>
            </a:outerShdw>
          </a:effectLst>
          <a:latin typeface="Arial" charset="0"/>
          <a:ea typeface="宋体" pitchFamily="2" charset="-122"/>
        </a:defRPr>
      </a:lvl8pPr>
      <a:lvl9pPr marL="1828754" algn="l" rtl="0" eaLnBrk="1" fontAlgn="base" hangingPunct="1">
        <a:lnSpc>
          <a:spcPct val="90000"/>
        </a:lnSpc>
        <a:spcBef>
          <a:spcPct val="0"/>
        </a:spcBef>
        <a:spcAft>
          <a:spcPct val="0"/>
        </a:spcAft>
        <a:defRPr sz="4800" b="1">
          <a:solidFill>
            <a:schemeClr val="tx2"/>
          </a:solidFill>
          <a:effectLst>
            <a:outerShdw blurRad="38100" dist="38100" dir="2700000" algn="tl">
              <a:srgbClr val="000000">
                <a:alpha val="43137"/>
              </a:srgbClr>
            </a:outerShdw>
          </a:effectLst>
          <a:latin typeface="Arial" charset="0"/>
          <a:ea typeface="宋体" pitchFamily="2" charset="-122"/>
        </a:defRPr>
      </a:lvl9pPr>
    </p:titleStyle>
    <p:bodyStyle>
      <a:lvl1pPr marL="571486" indent="-571486"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3200" b="1">
          <a:solidFill>
            <a:schemeClr val="tx1"/>
          </a:solidFill>
          <a:effectLst>
            <a:outerShdw blurRad="38100" dist="38100" dir="2700000" algn="tl">
              <a:srgbClr val="000000"/>
            </a:outerShdw>
          </a:effectLst>
          <a:latin typeface="+mn-lt"/>
          <a:ea typeface="+mn-ea"/>
          <a:cs typeface="+mn-cs"/>
        </a:defRPr>
      </a:lvl1pPr>
      <a:lvl2pPr marL="1028674" indent="-455602"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800" b="1">
          <a:solidFill>
            <a:schemeClr val="tx1"/>
          </a:solidFill>
          <a:effectLst>
            <a:outerShdw blurRad="38100" dist="38100" dir="2700000" algn="tl">
              <a:srgbClr val="000000"/>
            </a:outerShdw>
          </a:effectLst>
          <a:latin typeface="+mn-lt"/>
          <a:ea typeface="+mn-ea"/>
        </a:defRPr>
      </a:lvl2pPr>
      <a:lvl3pPr marL="1428715" indent="-398453"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400" b="1">
          <a:solidFill>
            <a:schemeClr val="tx1"/>
          </a:solidFill>
          <a:effectLst>
            <a:outerShdw blurRad="38100" dist="38100" dir="2700000" algn="tl">
              <a:srgbClr val="000000"/>
            </a:outerShdw>
          </a:effectLst>
          <a:latin typeface="+mn-lt"/>
          <a:ea typeface="+mn-ea"/>
        </a:defRPr>
      </a:lvl3pPr>
      <a:lvl4pPr marL="1828754" indent="-398453"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000" b="1">
          <a:solidFill>
            <a:schemeClr val="tx1"/>
          </a:solidFill>
          <a:effectLst>
            <a:outerShdw blurRad="38100" dist="38100" dir="2700000" algn="tl">
              <a:srgbClr val="000000"/>
            </a:outerShdw>
          </a:effectLst>
          <a:latin typeface="+mn-lt"/>
          <a:ea typeface="+mn-ea"/>
        </a:defRPr>
      </a:lvl4pPr>
      <a:lvl5pPr marL="2227207" indent="-396865"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000" b="1">
          <a:solidFill>
            <a:schemeClr val="tx1"/>
          </a:solidFill>
          <a:effectLst>
            <a:outerShdw blurRad="38100" dist="38100" dir="2700000" algn="tl">
              <a:srgbClr val="000000"/>
            </a:outerShdw>
          </a:effectLst>
          <a:latin typeface="+mn-lt"/>
          <a:ea typeface="+mn-ea"/>
        </a:defRPr>
      </a:lvl5pPr>
      <a:lvl6pPr marL="2684396" indent="-396865"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000" b="1">
          <a:solidFill>
            <a:schemeClr val="tx1"/>
          </a:solidFill>
          <a:effectLst>
            <a:outerShdw blurRad="38100" dist="38100" dir="2700000" algn="tl">
              <a:srgbClr val="000000">
                <a:alpha val="43137"/>
              </a:srgbClr>
            </a:outerShdw>
          </a:effectLst>
          <a:latin typeface="+mn-lt"/>
          <a:ea typeface="+mn-ea"/>
        </a:defRPr>
      </a:lvl6pPr>
      <a:lvl7pPr marL="3141584" indent="-396865"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000" b="1">
          <a:solidFill>
            <a:schemeClr val="tx1"/>
          </a:solidFill>
          <a:effectLst>
            <a:outerShdw blurRad="38100" dist="38100" dir="2700000" algn="tl">
              <a:srgbClr val="000000">
                <a:alpha val="43137"/>
              </a:srgbClr>
            </a:outerShdw>
          </a:effectLst>
          <a:latin typeface="+mn-lt"/>
          <a:ea typeface="+mn-ea"/>
        </a:defRPr>
      </a:lvl7pPr>
      <a:lvl8pPr marL="3598773" indent="-396865"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000" b="1">
          <a:solidFill>
            <a:schemeClr val="tx1"/>
          </a:solidFill>
          <a:effectLst>
            <a:outerShdw blurRad="38100" dist="38100" dir="2700000" algn="tl">
              <a:srgbClr val="000000">
                <a:alpha val="43137"/>
              </a:srgbClr>
            </a:outerShdw>
          </a:effectLst>
          <a:latin typeface="+mn-lt"/>
          <a:ea typeface="+mn-ea"/>
        </a:defRPr>
      </a:lvl8pPr>
      <a:lvl9pPr marL="4055961" indent="-396865"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000" b="1">
          <a:solidFill>
            <a:schemeClr val="tx1"/>
          </a:solidFill>
          <a:effectLst>
            <a:outerShdw blurRad="38100" dist="38100" dir="2700000" algn="tl">
              <a:srgbClr val="000000">
                <a:alpha val="43137"/>
              </a:srgbClr>
            </a:outerShdw>
          </a:effectLst>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52400" y="5922169"/>
            <a:ext cx="152400" cy="55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zh-CN" altLang="en-US"/>
          </a:p>
        </p:txBody>
      </p:sp>
      <p:sp>
        <p:nvSpPr>
          <p:cNvPr id="2051" name="Rectangle 3"/>
          <p:cNvSpPr>
            <a:spLocks noGrp="1" noChangeArrowheads="1"/>
          </p:cNvSpPr>
          <p:nvPr>
            <p:ph type="body" idx="1"/>
          </p:nvPr>
        </p:nvSpPr>
        <p:spPr bwMode="auto">
          <a:xfrm>
            <a:off x="-152400" y="6115050"/>
            <a:ext cx="1524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en-US"/>
          </a:p>
        </p:txBody>
      </p:sp>
    </p:spTree>
  </p:cSld>
  <p:clrMap bg1="lt1" tx1="dk1" bg2="lt2" tx2="dk2" accent1="accent1" accent2="accent2" accent3="accent3" accent4="accent4" accent5="accent5" accent6="accent6" hlink="hlink" folHlink="folHlink"/>
  <p:sldLayoutIdLst>
    <p:sldLayoutId id="2147485630" r:id="rId1"/>
    <p:sldLayoutId id="2147485631" r:id="rId2"/>
    <p:sldLayoutId id="2147485632" r:id="rId3"/>
    <p:sldLayoutId id="2147485633" r:id="rId4"/>
    <p:sldLayoutId id="2147485634" r:id="rId5"/>
    <p:sldLayoutId id="2147485635" r:id="rId6"/>
    <p:sldLayoutId id="2147485636" r:id="rId7"/>
    <p:sldLayoutId id="2147485637" r:id="rId8"/>
    <p:sldLayoutId id="2147485638" r:id="rId9"/>
    <p:sldLayoutId id="2147485639" r:id="rId10"/>
    <p:sldLayoutId id="2147485640"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189" algn="ctr" rtl="0" fontAlgn="base">
        <a:spcBef>
          <a:spcPct val="0"/>
        </a:spcBef>
        <a:spcAft>
          <a:spcPct val="0"/>
        </a:spcAft>
        <a:defRPr sz="4400">
          <a:solidFill>
            <a:schemeClr val="tx2"/>
          </a:solidFill>
          <a:latin typeface="Arial" charset="0"/>
          <a:ea typeface="宋体" pitchFamily="2" charset="-122"/>
        </a:defRPr>
      </a:lvl6pPr>
      <a:lvl7pPr marL="914377" algn="ctr" rtl="0" fontAlgn="base">
        <a:spcBef>
          <a:spcPct val="0"/>
        </a:spcBef>
        <a:spcAft>
          <a:spcPct val="0"/>
        </a:spcAft>
        <a:defRPr sz="4400">
          <a:solidFill>
            <a:schemeClr val="tx2"/>
          </a:solidFill>
          <a:latin typeface="Arial" charset="0"/>
          <a:ea typeface="宋体" pitchFamily="2" charset="-122"/>
        </a:defRPr>
      </a:lvl7pPr>
      <a:lvl8pPr marL="1371566" algn="ctr" rtl="0" fontAlgn="base">
        <a:spcBef>
          <a:spcPct val="0"/>
        </a:spcBef>
        <a:spcAft>
          <a:spcPct val="0"/>
        </a:spcAft>
        <a:defRPr sz="4400">
          <a:solidFill>
            <a:schemeClr val="tx2"/>
          </a:solidFill>
          <a:latin typeface="Arial" charset="0"/>
          <a:ea typeface="宋体" pitchFamily="2" charset="-122"/>
        </a:defRPr>
      </a:lvl8pPr>
      <a:lvl9pPr marL="1828754" algn="ctr" rtl="0" fontAlgn="base">
        <a:spcBef>
          <a:spcPct val="0"/>
        </a:spcBef>
        <a:spcAft>
          <a:spcPct val="0"/>
        </a:spcAft>
        <a:defRPr sz="4400">
          <a:solidFill>
            <a:schemeClr val="tx2"/>
          </a:solidFill>
          <a:latin typeface="Arial" charset="0"/>
          <a:ea typeface="宋体" pitchFamily="2" charset="-122"/>
        </a:defRPr>
      </a:lvl9pPr>
    </p:titleStyle>
    <p:bodyStyle>
      <a:lvl1pPr marL="342891" indent="-342891" algn="l" rtl="0" eaLnBrk="0" fontAlgn="base" hangingPunct="0">
        <a:spcBef>
          <a:spcPct val="20000"/>
        </a:spcBef>
        <a:spcAft>
          <a:spcPct val="0"/>
        </a:spcAft>
        <a:buChar char="•"/>
        <a:defRPr sz="3200">
          <a:solidFill>
            <a:schemeClr val="tx1"/>
          </a:solidFill>
          <a:latin typeface="+mn-lt"/>
          <a:ea typeface="+mn-ea"/>
          <a:cs typeface="+mn-cs"/>
        </a:defRPr>
      </a:lvl1pPr>
      <a:lvl2pPr marL="742932" indent="-285744" algn="l" rtl="0" eaLnBrk="0" fontAlgn="base" hangingPunct="0">
        <a:spcBef>
          <a:spcPct val="20000"/>
        </a:spcBef>
        <a:spcAft>
          <a:spcPct val="0"/>
        </a:spcAft>
        <a:buChar char="–"/>
        <a:defRPr sz="2800">
          <a:solidFill>
            <a:schemeClr val="tx1"/>
          </a:solidFill>
          <a:latin typeface="+mn-lt"/>
          <a:ea typeface="+mn-ea"/>
        </a:defRPr>
      </a:lvl2pPr>
      <a:lvl3pPr marL="1142971" indent="-228594" algn="l" rtl="0" eaLnBrk="0" fontAlgn="base" hangingPunct="0">
        <a:spcBef>
          <a:spcPct val="20000"/>
        </a:spcBef>
        <a:spcAft>
          <a:spcPct val="0"/>
        </a:spcAft>
        <a:buChar char="•"/>
        <a:defRPr sz="2400">
          <a:solidFill>
            <a:schemeClr val="tx1"/>
          </a:solidFill>
          <a:latin typeface="+mn-lt"/>
          <a:ea typeface="+mn-ea"/>
        </a:defRPr>
      </a:lvl3pPr>
      <a:lvl4pPr marL="1600160" indent="-228594" algn="l" rtl="0" eaLnBrk="0" fontAlgn="base" hangingPunct="0">
        <a:spcBef>
          <a:spcPct val="20000"/>
        </a:spcBef>
        <a:spcAft>
          <a:spcPct val="0"/>
        </a:spcAft>
        <a:buChar char="–"/>
        <a:defRPr sz="2000">
          <a:solidFill>
            <a:schemeClr val="tx1"/>
          </a:solidFill>
          <a:latin typeface="+mn-lt"/>
          <a:ea typeface="+mn-ea"/>
        </a:defRPr>
      </a:lvl4pPr>
      <a:lvl5pPr marL="2057349" indent="-228594" algn="l" rtl="0" eaLnBrk="0" fontAlgn="base" hangingPunct="0">
        <a:spcBef>
          <a:spcPct val="20000"/>
        </a:spcBef>
        <a:spcAft>
          <a:spcPct val="0"/>
        </a:spcAft>
        <a:buChar char="»"/>
        <a:defRPr sz="2000">
          <a:solidFill>
            <a:schemeClr val="tx1"/>
          </a:solidFill>
          <a:latin typeface="+mn-lt"/>
          <a:ea typeface="+mn-ea"/>
        </a:defRPr>
      </a:lvl5pPr>
      <a:lvl6pPr marL="2514537" indent="-228594" algn="l" rtl="0" fontAlgn="base">
        <a:spcBef>
          <a:spcPct val="20000"/>
        </a:spcBef>
        <a:spcAft>
          <a:spcPct val="0"/>
        </a:spcAft>
        <a:buChar char="»"/>
        <a:defRPr sz="2000">
          <a:solidFill>
            <a:schemeClr val="tx1"/>
          </a:solidFill>
          <a:latin typeface="+mn-lt"/>
          <a:ea typeface="+mn-ea"/>
        </a:defRPr>
      </a:lvl6pPr>
      <a:lvl7pPr marL="2971726" indent="-228594" algn="l" rtl="0" fontAlgn="base">
        <a:spcBef>
          <a:spcPct val="20000"/>
        </a:spcBef>
        <a:spcAft>
          <a:spcPct val="0"/>
        </a:spcAft>
        <a:buChar char="»"/>
        <a:defRPr sz="2000">
          <a:solidFill>
            <a:schemeClr val="tx1"/>
          </a:solidFill>
          <a:latin typeface="+mn-lt"/>
          <a:ea typeface="+mn-ea"/>
        </a:defRPr>
      </a:lvl7pPr>
      <a:lvl8pPr marL="3428914" indent="-228594" algn="l" rtl="0" fontAlgn="base">
        <a:spcBef>
          <a:spcPct val="20000"/>
        </a:spcBef>
        <a:spcAft>
          <a:spcPct val="0"/>
        </a:spcAft>
        <a:buChar char="»"/>
        <a:defRPr sz="2000">
          <a:solidFill>
            <a:schemeClr val="tx1"/>
          </a:solidFill>
          <a:latin typeface="+mn-lt"/>
          <a:ea typeface="+mn-ea"/>
        </a:defRPr>
      </a:lvl8pPr>
      <a:lvl9pPr marL="3886103" indent="-228594"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bwMode="auto">
          <a:xfrm>
            <a:off x="228600" y="171451"/>
            <a:ext cx="6324600" cy="42267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93187" name="Rectangle 3"/>
          <p:cNvSpPr>
            <a:spLocks noGrp="1" noChangeArrowheads="1"/>
          </p:cNvSpPr>
          <p:nvPr>
            <p:ph type="dt" sz="half" idx="2"/>
          </p:nvPr>
        </p:nvSpPr>
        <p:spPr bwMode="auto">
          <a:xfrm>
            <a:off x="457200" y="4914901"/>
            <a:ext cx="2133600" cy="1833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FontTx/>
              <a:buNone/>
              <a:defRPr sz="1400">
                <a:solidFill>
                  <a:schemeClr val="tx1"/>
                </a:solidFill>
                <a:latin typeface="Arial" pitchFamily="34" charset="0"/>
                <a:ea typeface="宋体" pitchFamily="2" charset="-122"/>
              </a:defRPr>
            </a:lvl1pPr>
          </a:lstStyle>
          <a:p>
            <a:pPr>
              <a:defRPr/>
            </a:pPr>
            <a:fld id="{56C1D9A2-EBD0-4552-9A74-D9CC900E19EE}" type="datetimeFigureOut">
              <a:rPr lang="zh-CN" altLang="en-US"/>
              <a:pPr>
                <a:defRPr/>
              </a:pPr>
              <a:t>2019/5/5</a:t>
            </a:fld>
            <a:endParaRPr lang="en-US" altLang="zh-CN"/>
          </a:p>
        </p:txBody>
      </p:sp>
      <p:sp>
        <p:nvSpPr>
          <p:cNvPr id="93188" name="Rectangle 4"/>
          <p:cNvSpPr>
            <a:spLocks noGrp="1" noChangeArrowheads="1"/>
          </p:cNvSpPr>
          <p:nvPr>
            <p:ph type="ftr" sz="quarter" idx="3"/>
          </p:nvPr>
        </p:nvSpPr>
        <p:spPr bwMode="auto">
          <a:xfrm>
            <a:off x="3124200" y="4914901"/>
            <a:ext cx="2895600" cy="1833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buFontTx/>
              <a:buNone/>
              <a:defRPr sz="1400">
                <a:solidFill>
                  <a:schemeClr val="tx1"/>
                </a:solidFill>
                <a:latin typeface="Arial" pitchFamily="34" charset="0"/>
                <a:ea typeface="宋体" pitchFamily="2" charset="-122"/>
              </a:defRPr>
            </a:lvl1pPr>
          </a:lstStyle>
          <a:p>
            <a:pPr>
              <a:defRPr/>
            </a:pPr>
            <a:endParaRPr lang="en-US" altLang="zh-CN"/>
          </a:p>
        </p:txBody>
      </p:sp>
      <p:sp>
        <p:nvSpPr>
          <p:cNvPr id="93189" name="Rectangle 5"/>
          <p:cNvSpPr>
            <a:spLocks noGrp="1" noChangeArrowheads="1"/>
          </p:cNvSpPr>
          <p:nvPr>
            <p:ph type="sldNum" sz="quarter" idx="4"/>
          </p:nvPr>
        </p:nvSpPr>
        <p:spPr bwMode="auto">
          <a:xfrm>
            <a:off x="6553200" y="4914901"/>
            <a:ext cx="2133600" cy="1833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FontTx/>
              <a:buNone/>
              <a:defRPr sz="1400">
                <a:solidFill>
                  <a:schemeClr val="tx1"/>
                </a:solidFill>
                <a:latin typeface="Arial" pitchFamily="34" charset="0"/>
                <a:ea typeface="宋体" pitchFamily="2" charset="-122"/>
              </a:defRPr>
            </a:lvl1pPr>
          </a:lstStyle>
          <a:p>
            <a:pPr>
              <a:defRPr/>
            </a:pPr>
            <a:fld id="{364A46AF-30A0-4F40-BBE7-EF4AB50E78C7}" type="slidenum">
              <a:rPr lang="zh-CN" altLang="en-US"/>
              <a:pPr>
                <a:defRPr/>
              </a:pPr>
              <a:t>‹#›</a:t>
            </a:fld>
            <a:endParaRPr lang="en-US" altLang="zh-CN"/>
          </a:p>
        </p:txBody>
      </p:sp>
      <p:sp>
        <p:nvSpPr>
          <p:cNvPr id="4102" name="Rectangle 6"/>
          <p:cNvSpPr>
            <a:spLocks noGrp="1" noChangeArrowheads="1"/>
          </p:cNvSpPr>
          <p:nvPr>
            <p:ph type="body" idx="1"/>
          </p:nvPr>
        </p:nvSpPr>
        <p:spPr bwMode="auto">
          <a:xfrm>
            <a:off x="228600" y="628650"/>
            <a:ext cx="87630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pic>
        <p:nvPicPr>
          <p:cNvPr id="4103" name="Picture 7" descr="logo"/>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543800" y="4286250"/>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5662" r:id="rId1"/>
    <p:sldLayoutId id="2147485649" r:id="rId2"/>
    <p:sldLayoutId id="2147485650" r:id="rId3"/>
    <p:sldLayoutId id="2147485651" r:id="rId4"/>
    <p:sldLayoutId id="2147485652" r:id="rId5"/>
    <p:sldLayoutId id="2147485663" r:id="rId6"/>
    <p:sldLayoutId id="2147485653" r:id="rId7"/>
    <p:sldLayoutId id="2147485654" r:id="rId8"/>
    <p:sldLayoutId id="2147485655" r:id="rId9"/>
    <p:sldLayoutId id="2147485656" r:id="rId10"/>
    <p:sldLayoutId id="2147485657" r:id="rId11"/>
  </p:sldLayoutIdLst>
  <p:transition>
    <p:fade/>
  </p:transition>
  <p:txStyles>
    <p:titleStyle>
      <a:lvl1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2pPr>
      <a:lvl3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3pPr>
      <a:lvl4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4pPr>
      <a:lvl5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5pPr>
      <a:lvl6pPr marL="457189"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6pPr>
      <a:lvl7pPr marL="914377"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7pPr>
      <a:lvl8pPr marL="1371566"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8pPr>
      <a:lvl9pPr marL="1828754"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9pPr>
    </p:titleStyle>
    <p:bodyStyle>
      <a:lvl1pPr marL="342891" indent="-342891" algn="l" rtl="0" eaLnBrk="0" fontAlgn="base" hangingPunct="0">
        <a:spcBef>
          <a:spcPct val="20000"/>
        </a:spcBef>
        <a:spcAft>
          <a:spcPct val="0"/>
        </a:spcAft>
        <a:buClr>
          <a:schemeClr val="tx2"/>
        </a:buClr>
        <a:buSzPct val="115000"/>
        <a:buFont typeface="Wingdings" pitchFamily="2" charset="2"/>
        <a:buChar char="§"/>
        <a:defRPr sz="3200">
          <a:solidFill>
            <a:srgbClr val="000000"/>
          </a:solidFill>
          <a:latin typeface="+mn-lt"/>
          <a:ea typeface="+mn-ea"/>
          <a:cs typeface="+mn-cs"/>
        </a:defRPr>
      </a:lvl1pPr>
      <a:lvl2pPr marL="742932" indent="-285744" algn="l" rtl="0" eaLnBrk="0" fontAlgn="base" hangingPunct="0">
        <a:spcBef>
          <a:spcPct val="20000"/>
        </a:spcBef>
        <a:spcAft>
          <a:spcPct val="0"/>
        </a:spcAft>
        <a:buClr>
          <a:schemeClr val="accent1"/>
        </a:buClr>
        <a:buFont typeface="Wingdings" pitchFamily="2" charset="2"/>
        <a:buChar char="§"/>
        <a:defRPr sz="2800">
          <a:solidFill>
            <a:srgbClr val="000000"/>
          </a:solidFill>
          <a:latin typeface="+mn-lt"/>
          <a:ea typeface="+mn-ea"/>
        </a:defRPr>
      </a:lvl2pPr>
      <a:lvl3pPr marL="1142971" indent="-228594" algn="l" rtl="0" eaLnBrk="0" fontAlgn="base" hangingPunct="0">
        <a:spcBef>
          <a:spcPct val="20000"/>
        </a:spcBef>
        <a:spcAft>
          <a:spcPct val="0"/>
        </a:spcAft>
        <a:buChar char="•"/>
        <a:defRPr sz="2400">
          <a:solidFill>
            <a:srgbClr val="000000"/>
          </a:solidFill>
          <a:latin typeface="+mn-lt"/>
          <a:ea typeface="+mn-ea"/>
        </a:defRPr>
      </a:lvl3pPr>
      <a:lvl4pPr marL="1600160" indent="-228594" algn="l" rtl="0" eaLnBrk="0" fontAlgn="base" hangingPunct="0">
        <a:spcBef>
          <a:spcPct val="20000"/>
        </a:spcBef>
        <a:spcAft>
          <a:spcPct val="0"/>
        </a:spcAft>
        <a:buChar char="–"/>
        <a:defRPr sz="2000">
          <a:solidFill>
            <a:srgbClr val="000000"/>
          </a:solidFill>
          <a:latin typeface="+mn-lt"/>
          <a:ea typeface="+mn-ea"/>
        </a:defRPr>
      </a:lvl4pPr>
      <a:lvl5pPr marL="2057349" indent="-228594" algn="l" rtl="0" eaLnBrk="0" fontAlgn="base" hangingPunct="0">
        <a:spcBef>
          <a:spcPct val="20000"/>
        </a:spcBef>
        <a:spcAft>
          <a:spcPct val="0"/>
        </a:spcAft>
        <a:buChar char="»"/>
        <a:defRPr sz="2000">
          <a:solidFill>
            <a:srgbClr val="000000"/>
          </a:solidFill>
          <a:latin typeface="+mn-lt"/>
          <a:ea typeface="+mn-ea"/>
        </a:defRPr>
      </a:lvl5pPr>
      <a:lvl6pPr marL="2514537" indent="-228594" algn="l" rtl="0" fontAlgn="base">
        <a:spcBef>
          <a:spcPct val="20000"/>
        </a:spcBef>
        <a:spcAft>
          <a:spcPct val="0"/>
        </a:spcAft>
        <a:buChar char="»"/>
        <a:defRPr sz="2000">
          <a:solidFill>
            <a:srgbClr val="000000"/>
          </a:solidFill>
          <a:latin typeface="+mn-lt"/>
          <a:ea typeface="+mn-ea"/>
        </a:defRPr>
      </a:lvl6pPr>
      <a:lvl7pPr marL="2971726" indent="-228594" algn="l" rtl="0" fontAlgn="base">
        <a:spcBef>
          <a:spcPct val="20000"/>
        </a:spcBef>
        <a:spcAft>
          <a:spcPct val="0"/>
        </a:spcAft>
        <a:buChar char="»"/>
        <a:defRPr sz="2000">
          <a:solidFill>
            <a:srgbClr val="000000"/>
          </a:solidFill>
          <a:latin typeface="+mn-lt"/>
          <a:ea typeface="+mn-ea"/>
        </a:defRPr>
      </a:lvl7pPr>
      <a:lvl8pPr marL="3428914" indent="-228594" algn="l" rtl="0" fontAlgn="base">
        <a:spcBef>
          <a:spcPct val="20000"/>
        </a:spcBef>
        <a:spcAft>
          <a:spcPct val="0"/>
        </a:spcAft>
        <a:buChar char="»"/>
        <a:defRPr sz="2000">
          <a:solidFill>
            <a:srgbClr val="000000"/>
          </a:solidFill>
          <a:latin typeface="+mn-lt"/>
          <a:ea typeface="+mn-ea"/>
        </a:defRPr>
      </a:lvl8pPr>
      <a:lvl9pPr marL="3886103" indent="-228594" algn="l" rtl="0" fontAlgn="base">
        <a:spcBef>
          <a:spcPct val="20000"/>
        </a:spcBef>
        <a:spcAft>
          <a:spcPct val="0"/>
        </a:spcAft>
        <a:buChar char="»"/>
        <a:defRPr sz="2000">
          <a:solidFill>
            <a:srgbClr val="000000"/>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0.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0.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0.xml"/><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0.xml"/><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0.xml"/><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0.xml"/><Relationship Id="rId4" Type="http://schemas.openxmlformats.org/officeDocument/2006/relationships/image" Target="../media/image49.png"/></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0.xml"/></Relationships>
</file>

<file path=ppt/slides/_rels/slide4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0.xml"/></Relationships>
</file>

<file path=ppt/slides/_rels/slide5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idx="4294967295"/>
          </p:nvPr>
        </p:nvSpPr>
        <p:spPr>
          <a:xfrm>
            <a:off x="0" y="1389320"/>
            <a:ext cx="9144000" cy="769441"/>
          </a:xfrm>
        </p:spPr>
        <p:txBody>
          <a:bodyPr>
            <a:spAutoFit/>
          </a:bodyPr>
          <a:lstStyle/>
          <a:p>
            <a:pPr eaLnBrk="1" hangingPunct="1">
              <a:defRPr/>
            </a:pPr>
            <a:r>
              <a:rPr lang="en-US" altLang="zh-CN" b="1" dirty="0">
                <a:solidFill>
                  <a:srgbClr val="0070C0"/>
                </a:solidFill>
                <a:effectLst>
                  <a:outerShdw blurRad="38100" dist="38100" dir="2700000" algn="tl">
                    <a:srgbClr val="C0C0C0"/>
                  </a:outerShdw>
                </a:effectLst>
                <a:latin typeface="微软雅黑" pitchFamily="34" charset="-122"/>
                <a:ea typeface="微软雅黑" pitchFamily="34" charset="-122"/>
              </a:rPr>
              <a:t>Entity Framework </a:t>
            </a:r>
            <a:r>
              <a:rPr lang="zh-CN" altLang="en-US" b="1" dirty="0">
                <a:solidFill>
                  <a:srgbClr val="0070C0"/>
                </a:solidFill>
                <a:effectLst>
                  <a:outerShdw blurRad="38100" dist="38100" dir="2700000" algn="tl">
                    <a:srgbClr val="C0C0C0"/>
                  </a:outerShdw>
                </a:effectLst>
                <a:latin typeface="微软雅黑" pitchFamily="34" charset="-122"/>
                <a:ea typeface="微软雅黑" pitchFamily="34" charset="-122"/>
              </a:rPr>
              <a:t>概要</a:t>
            </a:r>
            <a:endParaRPr lang="en-US" altLang="zh-CN" b="1" dirty="0">
              <a:solidFill>
                <a:srgbClr val="0070C0"/>
              </a:solidFill>
              <a:effectLst>
                <a:outerShdw blurRad="38100" dist="38100" dir="2700000" algn="tl">
                  <a:srgbClr val="C0C0C0"/>
                </a:outerShdw>
              </a:effectLst>
              <a:latin typeface="微软雅黑" pitchFamily="34" charset="-122"/>
              <a:ea typeface="微软雅黑" pitchFamily="34" charset="-122"/>
            </a:endParaRPr>
          </a:p>
        </p:txBody>
      </p:sp>
      <p:sp>
        <p:nvSpPr>
          <p:cNvPr id="4" name="TextBox 2">
            <a:extLst>
              <a:ext uri="{FF2B5EF4-FFF2-40B4-BE49-F238E27FC236}">
                <a16:creationId xmlns:a16="http://schemas.microsoft.com/office/drawing/2014/main" id="{4377F6A6-A201-4D34-8BD7-B07E1449781B}"/>
              </a:ext>
            </a:extLst>
          </p:cNvPr>
          <p:cNvSpPr txBox="1">
            <a:spLocks noChangeArrowheads="1"/>
          </p:cNvSpPr>
          <p:nvPr/>
        </p:nvSpPr>
        <p:spPr bwMode="auto">
          <a:xfrm>
            <a:off x="612007" y="2755242"/>
            <a:ext cx="4282439"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rgbClr val="00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rgbClr val="000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rgbClr val="000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rgbClr val="000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rgbClr val="000000"/>
                </a:solidFill>
                <a:latin typeface="Arial" panose="020B0604020202020204" pitchFamily="34" charset="0"/>
                <a:ea typeface="宋体" panose="02010600030101010101" pitchFamily="2" charset="-122"/>
                <a:cs typeface="+mn-cs"/>
              </a:defRPr>
            </a:lvl9pPr>
          </a:lstStyle>
          <a:p>
            <a:pPr>
              <a:spcBef>
                <a:spcPct val="20000"/>
              </a:spcBef>
              <a:buFont typeface="Wingdings" panose="05000000000000000000" pitchFamily="2" charset="2"/>
              <a:buNone/>
            </a:pPr>
            <a:r>
              <a:rPr lang="zh-CN" altLang="en-US" dirty="0">
                <a:solidFill>
                  <a:srgbClr val="404040"/>
                </a:solidFill>
                <a:latin typeface="微软雅黑" panose="020B0503020204020204" pitchFamily="34" charset="-122"/>
                <a:ea typeface="微软雅黑" panose="020B0503020204020204" pitchFamily="34" charset="-122"/>
              </a:rPr>
              <a:t>课程教师：余剑</a:t>
            </a:r>
            <a:endParaRPr lang="en-US" altLang="zh-CN" dirty="0">
              <a:solidFill>
                <a:srgbClr val="404040"/>
              </a:solidFill>
              <a:latin typeface="微软雅黑" panose="020B0503020204020204" pitchFamily="34" charset="-122"/>
              <a:ea typeface="微软雅黑" panose="020B0503020204020204" pitchFamily="34" charset="-122"/>
            </a:endParaRPr>
          </a:p>
          <a:p>
            <a:pPr>
              <a:spcBef>
                <a:spcPct val="20000"/>
              </a:spcBef>
              <a:buFont typeface="Wingdings" panose="05000000000000000000" pitchFamily="2" charset="2"/>
              <a:buNone/>
            </a:pPr>
            <a:r>
              <a:rPr lang="zh-CN" altLang="en-US" dirty="0">
                <a:solidFill>
                  <a:srgbClr val="404040"/>
                </a:solidFill>
                <a:latin typeface="微软雅黑" panose="020B0503020204020204" pitchFamily="34" charset="-122"/>
                <a:ea typeface="微软雅黑" panose="020B0503020204020204" pitchFamily="34" charset="-122"/>
              </a:rPr>
              <a:t>电子邮件：</a:t>
            </a:r>
            <a:r>
              <a:rPr lang="en-US" altLang="zh-CN" dirty="0">
                <a:solidFill>
                  <a:srgbClr val="404040"/>
                </a:solidFill>
                <a:latin typeface="微软雅黑" panose="020B0503020204020204" pitchFamily="34" charset="-122"/>
                <a:ea typeface="微软雅黑" panose="020B0503020204020204" pitchFamily="34" charset="-122"/>
              </a:rPr>
              <a:t>2359980@qq.com</a:t>
            </a:r>
          </a:p>
        </p:txBody>
      </p:sp>
    </p:spTree>
  </p:cSld>
  <p:clrMapOvr>
    <a:masterClrMapping/>
  </p:clrMapOvr>
  <p:transition advTm="9828"/>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使用模型设计器创建概念模型（续）</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064" y="1047187"/>
            <a:ext cx="4350059" cy="35946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8636" y="1047186"/>
            <a:ext cx="4338265" cy="358491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标注 2"/>
          <p:cNvSpPr/>
          <p:nvPr/>
        </p:nvSpPr>
        <p:spPr>
          <a:xfrm>
            <a:off x="2175030" y="2032986"/>
            <a:ext cx="4323425" cy="1669003"/>
          </a:xfrm>
          <a:prstGeom prst="wedgeRectCallout">
            <a:avLst>
              <a:gd name="adj1" fmla="val 82302"/>
              <a:gd name="adj2" fmla="val 80946"/>
            </a:avLst>
          </a:prstGeom>
        </p:spPr>
        <p:style>
          <a:lnRef idx="1">
            <a:schemeClr val="accent3"/>
          </a:lnRef>
          <a:fillRef idx="3">
            <a:schemeClr val="accent3"/>
          </a:fillRef>
          <a:effectRef idx="2">
            <a:schemeClr val="accent3"/>
          </a:effectRef>
          <a:fontRef idx="minor">
            <a:schemeClr val="lt1"/>
          </a:fontRef>
        </p:style>
        <p:txBody>
          <a:bodyPr rtlCol="0" anchor="ctr"/>
          <a:lstStyle/>
          <a:p>
            <a:pPr marL="395990" indent="-285744">
              <a:buFont typeface="Wingdings" pitchFamily="2" charset="2"/>
              <a:buChar char="ü"/>
            </a:pPr>
            <a:r>
              <a:rPr lang="zh-CN" altLang="en-US" sz="1200" dirty="0">
                <a:solidFill>
                  <a:srgbClr val="FFFF00"/>
                </a:solidFill>
                <a:latin typeface="+mj-ea"/>
                <a:ea typeface="+mj-ea"/>
              </a:rPr>
              <a:t>生成</a:t>
            </a:r>
            <a:r>
              <a:rPr lang="en-US" altLang="zh-CN" sz="1200" dirty="0" err="1">
                <a:solidFill>
                  <a:srgbClr val="FFFF00"/>
                </a:solidFill>
                <a:latin typeface="+mj-ea"/>
                <a:ea typeface="+mj-ea"/>
              </a:rPr>
              <a:t>SchoolModel.edmx</a:t>
            </a:r>
            <a:r>
              <a:rPr lang="zh-CN" altLang="en-US" sz="1200" dirty="0">
                <a:solidFill>
                  <a:srgbClr val="FFFF00"/>
                </a:solidFill>
                <a:latin typeface="+mj-ea"/>
                <a:ea typeface="+mj-ea"/>
              </a:rPr>
              <a:t>文件，用于定义概念模型、存储模型以及它们之间的映射关系，设置处理对象属性相关的元数据；</a:t>
            </a:r>
          </a:p>
          <a:p>
            <a:pPr marL="395990" indent="-285744">
              <a:buFont typeface="Wingdings" pitchFamily="2" charset="2"/>
              <a:buChar char="ü"/>
            </a:pPr>
            <a:r>
              <a:rPr lang="zh-CN" altLang="en-US" sz="1200" dirty="0">
                <a:solidFill>
                  <a:srgbClr val="FFFF00"/>
                </a:solidFill>
                <a:latin typeface="+mj-ea"/>
                <a:ea typeface="+mj-ea"/>
              </a:rPr>
              <a:t>更新配置文件的有关使用</a:t>
            </a:r>
            <a:r>
              <a:rPr lang="en-US" altLang="zh-CN" sz="1200" dirty="0">
                <a:solidFill>
                  <a:srgbClr val="FFFF00"/>
                </a:solidFill>
                <a:latin typeface="+mj-ea"/>
                <a:ea typeface="+mj-ea"/>
              </a:rPr>
              <a:t>EF</a:t>
            </a:r>
            <a:r>
              <a:rPr lang="zh-CN" altLang="en-US" sz="1200" dirty="0">
                <a:solidFill>
                  <a:srgbClr val="FFFF00"/>
                </a:solidFill>
                <a:latin typeface="+mj-ea"/>
                <a:ea typeface="+mj-ea"/>
              </a:rPr>
              <a:t>框架的配置元数据；</a:t>
            </a:r>
          </a:p>
          <a:p>
            <a:pPr marL="395990" indent="-285744">
              <a:buFont typeface="Wingdings" pitchFamily="2" charset="2"/>
              <a:buChar char="ü"/>
            </a:pPr>
            <a:r>
              <a:rPr lang="zh-CN" altLang="en-US" sz="1200" dirty="0">
                <a:solidFill>
                  <a:srgbClr val="FFFF00"/>
                </a:solidFill>
                <a:latin typeface="+mj-ea"/>
                <a:ea typeface="+mj-ea"/>
              </a:rPr>
              <a:t>添加对 </a:t>
            </a:r>
            <a:r>
              <a:rPr lang="en-US" altLang="zh-CN" sz="1200" dirty="0" err="1">
                <a:solidFill>
                  <a:srgbClr val="FFFF00"/>
                </a:solidFill>
                <a:latin typeface="+mj-ea"/>
                <a:ea typeface="+mj-ea"/>
              </a:rPr>
              <a:t>System.Data.Entity</a:t>
            </a:r>
            <a:r>
              <a:rPr lang="en-US" altLang="zh-CN" sz="1200" dirty="0">
                <a:solidFill>
                  <a:srgbClr val="FFFF00"/>
                </a:solidFill>
                <a:latin typeface="+mj-ea"/>
                <a:ea typeface="+mj-ea"/>
              </a:rPr>
              <a:t> </a:t>
            </a:r>
            <a:r>
              <a:rPr lang="zh-CN" altLang="en-US" sz="1200" dirty="0">
                <a:solidFill>
                  <a:srgbClr val="FFFF00"/>
                </a:solidFill>
                <a:latin typeface="+mj-ea"/>
                <a:ea typeface="+mj-ea"/>
              </a:rPr>
              <a:t>的引用；</a:t>
            </a:r>
          </a:p>
          <a:p>
            <a:pPr marL="395990" indent="-285744">
              <a:buFont typeface="Wingdings" pitchFamily="2" charset="2"/>
              <a:buChar char="ü"/>
            </a:pPr>
            <a:r>
              <a:rPr lang="zh-CN" altLang="en-US" sz="1200" dirty="0">
                <a:solidFill>
                  <a:srgbClr val="FFFF00"/>
                </a:solidFill>
                <a:latin typeface="+mj-ea"/>
                <a:ea typeface="+mj-ea"/>
              </a:rPr>
              <a:t>在 </a:t>
            </a:r>
            <a:r>
              <a:rPr lang="en-US" altLang="zh-CN" sz="1200" dirty="0">
                <a:solidFill>
                  <a:srgbClr val="FFFF00"/>
                </a:solidFill>
                <a:latin typeface="+mj-ea"/>
                <a:ea typeface="+mj-ea"/>
              </a:rPr>
              <a:t>.</a:t>
            </a:r>
            <a:r>
              <a:rPr lang="en-US" altLang="zh-CN" sz="1200" dirty="0" err="1">
                <a:solidFill>
                  <a:srgbClr val="FFFF00"/>
                </a:solidFill>
                <a:latin typeface="+mj-ea"/>
                <a:ea typeface="+mj-ea"/>
              </a:rPr>
              <a:t>edmx</a:t>
            </a:r>
            <a:r>
              <a:rPr lang="en-US" altLang="zh-CN" sz="1200" dirty="0">
                <a:solidFill>
                  <a:srgbClr val="FFFF00"/>
                </a:solidFill>
                <a:latin typeface="+mj-ea"/>
                <a:ea typeface="+mj-ea"/>
              </a:rPr>
              <a:t> </a:t>
            </a:r>
            <a:r>
              <a:rPr lang="zh-CN" altLang="en-US" sz="1200" dirty="0">
                <a:solidFill>
                  <a:srgbClr val="FFFF00"/>
                </a:solidFill>
                <a:latin typeface="+mj-ea"/>
                <a:ea typeface="+mj-ea"/>
              </a:rPr>
              <a:t>文件中创建对象层代码。</a:t>
            </a:r>
          </a:p>
        </p:txBody>
      </p:sp>
    </p:spTree>
    <p:extLst>
      <p:ext uri="{BB962C8B-B14F-4D97-AF65-F5344CB8AC3E}">
        <p14:creationId xmlns:p14="http://schemas.microsoft.com/office/powerpoint/2010/main" val="1261109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additive="base">
                                        <p:cTn id="7" dur="500" fill="hold"/>
                                        <p:tgtEl>
                                          <p:spTgt spid="4099"/>
                                        </p:tgtEl>
                                        <p:attrNameLst>
                                          <p:attrName>ppt_x</p:attrName>
                                        </p:attrNameLst>
                                      </p:cBhvr>
                                      <p:tavLst>
                                        <p:tav tm="0">
                                          <p:val>
                                            <p:strVal val="#ppt_x"/>
                                          </p:val>
                                        </p:tav>
                                        <p:tav tm="100000">
                                          <p:val>
                                            <p:strVal val="#ppt_x"/>
                                          </p:val>
                                        </p:tav>
                                      </p:tavLst>
                                    </p:anim>
                                    <p:anim calcmode="lin" valueType="num">
                                      <p:cBhvr additive="base">
                                        <p:cTn id="8"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使用模型设计器创建概念模型（续）</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374" y="873335"/>
            <a:ext cx="4588905" cy="33169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3594" y="1370485"/>
            <a:ext cx="4588905" cy="344167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1370" y="873334"/>
            <a:ext cx="2436991" cy="391154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534779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en-US" dirty="0"/>
              <a:t>使用对象关系上下文访问数据</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1" y="848236"/>
            <a:ext cx="7810500"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圆角矩形 3"/>
          <p:cNvSpPr/>
          <p:nvPr/>
        </p:nvSpPr>
        <p:spPr>
          <a:xfrm>
            <a:off x="2166152" y="1473692"/>
            <a:ext cx="3932808" cy="31071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156081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Code First </a:t>
            </a:r>
            <a:r>
              <a:rPr lang="zh-CN" altLang="en-US" dirty="0"/>
              <a:t>编程方式</a:t>
            </a:r>
          </a:p>
        </p:txBody>
      </p:sp>
      <p:graphicFrame>
        <p:nvGraphicFramePr>
          <p:cNvPr id="3" name="表格 2"/>
          <p:cNvGraphicFramePr>
            <a:graphicFrameLocks noGrp="1"/>
          </p:cNvGraphicFramePr>
          <p:nvPr>
            <p:extLst>
              <p:ext uri="{D42A27DB-BD31-4B8C-83A1-F6EECF244321}">
                <p14:modId xmlns:p14="http://schemas.microsoft.com/office/powerpoint/2010/main" val="2945773262"/>
              </p:ext>
            </p:extLst>
          </p:nvPr>
        </p:nvGraphicFramePr>
        <p:xfrm>
          <a:off x="291232" y="1054075"/>
          <a:ext cx="8621485" cy="3012339"/>
        </p:xfrm>
        <a:graphic>
          <a:graphicData uri="http://schemas.openxmlformats.org/drawingml/2006/table">
            <a:tbl>
              <a:tblPr firstRow="1" bandRow="1">
                <a:effectLst/>
                <a:tableStyleId>{5C22544A-7EE6-4342-B048-85BDC9FD1C3A}</a:tableStyleId>
              </a:tblPr>
              <a:tblGrid>
                <a:gridCol w="537029">
                  <a:extLst>
                    <a:ext uri="{9D8B030D-6E8A-4147-A177-3AD203B41FA5}">
                      <a16:colId xmlns:a16="http://schemas.microsoft.com/office/drawing/2014/main" val="20000"/>
                    </a:ext>
                  </a:extLst>
                </a:gridCol>
                <a:gridCol w="8084456">
                  <a:extLst>
                    <a:ext uri="{9D8B030D-6E8A-4147-A177-3AD203B41FA5}">
                      <a16:colId xmlns:a16="http://schemas.microsoft.com/office/drawing/2014/main" val="20001"/>
                    </a:ext>
                  </a:extLst>
                </a:gridCol>
              </a:tblGrid>
              <a:tr h="348599">
                <a:tc>
                  <a:txBody>
                    <a:bodyPr/>
                    <a:lstStyle/>
                    <a:p>
                      <a:pPr algn="r"/>
                      <a:r>
                        <a:rPr lang="en-US" altLang="zh-CN" sz="1200" b="0" dirty="0">
                          <a:solidFill>
                            <a:schemeClr val="bg1">
                              <a:lumMod val="50000"/>
                            </a:schemeClr>
                          </a:solidFill>
                          <a:latin typeface="+mj-ea"/>
                          <a:ea typeface="+mj-ea"/>
                        </a:rPr>
                        <a:t>1.</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根据是否是已有数据库还是新建数据库选择创建业务实体对象的策略；</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66869">
                <a:tc>
                  <a:txBody>
                    <a:bodyPr/>
                    <a:lstStyle/>
                    <a:p>
                      <a:pPr algn="r"/>
                      <a:r>
                        <a:rPr lang="en-US" altLang="zh-CN" sz="1200" b="0" dirty="0">
                          <a:solidFill>
                            <a:schemeClr val="bg1">
                              <a:lumMod val="50000"/>
                            </a:schemeClr>
                          </a:solidFill>
                          <a:latin typeface="+mj-ea"/>
                          <a:ea typeface="+mj-ea"/>
                        </a:rPr>
                        <a:t>2.</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使用</a:t>
                      </a:r>
                      <a:r>
                        <a:rPr lang="en-US" altLang="zh-CN" sz="1200" b="0" kern="1200" baseline="0" dirty="0">
                          <a:solidFill>
                            <a:schemeClr val="bg1">
                              <a:lumMod val="50000"/>
                            </a:schemeClr>
                          </a:solidFill>
                          <a:latin typeface="+mj-ea"/>
                          <a:ea typeface="+mj-ea"/>
                          <a:cs typeface="+mn-cs"/>
                        </a:rPr>
                        <a:t> </a:t>
                      </a:r>
                      <a:r>
                        <a:rPr lang="en-US" altLang="zh-CN" sz="1200" b="0" kern="1200" baseline="0" dirty="0" err="1">
                          <a:solidFill>
                            <a:schemeClr val="bg1">
                              <a:lumMod val="50000"/>
                            </a:schemeClr>
                          </a:solidFill>
                          <a:latin typeface="+mj-ea"/>
                          <a:ea typeface="+mj-ea"/>
                          <a:cs typeface="+mn-cs"/>
                        </a:rPr>
                        <a:t>NuGet</a:t>
                      </a:r>
                      <a:r>
                        <a:rPr lang="en-US" altLang="zh-CN" sz="1200" b="0" kern="1200" baseline="0" dirty="0">
                          <a:solidFill>
                            <a:schemeClr val="bg1">
                              <a:lumMod val="50000"/>
                            </a:schemeClr>
                          </a:solidFill>
                          <a:latin typeface="+mj-ea"/>
                          <a:ea typeface="+mj-ea"/>
                          <a:cs typeface="+mn-cs"/>
                        </a:rPr>
                        <a:t> </a:t>
                      </a:r>
                      <a:r>
                        <a:rPr lang="zh-CN" altLang="en-US" sz="1200" b="0" kern="1200" baseline="0" dirty="0">
                          <a:solidFill>
                            <a:schemeClr val="bg1">
                              <a:lumMod val="50000"/>
                            </a:schemeClr>
                          </a:solidFill>
                          <a:latin typeface="+mj-ea"/>
                          <a:ea typeface="+mj-ea"/>
                          <a:cs typeface="+mn-cs"/>
                        </a:rPr>
                        <a:t>程序包管理器提取最新的 </a:t>
                      </a:r>
                      <a:r>
                        <a:rPr lang="en-US" altLang="zh-CN" sz="1200" b="0" kern="1200" baseline="0" dirty="0">
                          <a:solidFill>
                            <a:schemeClr val="bg1">
                              <a:lumMod val="50000"/>
                            </a:schemeClr>
                          </a:solidFill>
                          <a:latin typeface="+mj-ea"/>
                          <a:ea typeface="+mj-ea"/>
                          <a:cs typeface="+mn-cs"/>
                        </a:rPr>
                        <a:t>EF </a:t>
                      </a:r>
                      <a:r>
                        <a:rPr lang="zh-CN" altLang="en-US" sz="1200" b="0" kern="1200" baseline="0" dirty="0">
                          <a:solidFill>
                            <a:schemeClr val="bg1">
                              <a:lumMod val="50000"/>
                            </a:schemeClr>
                          </a:solidFill>
                          <a:latin typeface="+mj-ea"/>
                          <a:ea typeface="+mj-ea"/>
                          <a:cs typeface="+mn-cs"/>
                        </a:rPr>
                        <a:t>框架程序集（本课程使用 </a:t>
                      </a:r>
                      <a:r>
                        <a:rPr lang="en-US" altLang="zh-CN" sz="1200" b="0" kern="1200" baseline="0" dirty="0">
                          <a:solidFill>
                            <a:schemeClr val="bg1">
                              <a:lumMod val="50000"/>
                            </a:schemeClr>
                          </a:solidFill>
                          <a:latin typeface="+mj-ea"/>
                          <a:ea typeface="+mj-ea"/>
                          <a:cs typeface="+mn-cs"/>
                        </a:rPr>
                        <a:t>EF 5.0 RC</a:t>
                      </a:r>
                      <a:r>
                        <a:rPr lang="zh-CN" altLang="en-US" sz="1200" b="0" kern="1200" baseline="0" dirty="0">
                          <a:solidFill>
                            <a:schemeClr val="bg1">
                              <a:lumMod val="50000"/>
                            </a:schemeClr>
                          </a:solidFill>
                          <a:latin typeface="+mj-ea"/>
                          <a:ea typeface="+mj-ea"/>
                          <a:cs typeface="+mn-cs"/>
                        </a:rPr>
                        <a:t>）；</a:t>
                      </a:r>
                      <a:endParaRPr lang="zh-CN" altLang="en-US" sz="1200" b="0" kern="1200" dirty="0">
                        <a:solidFill>
                          <a:schemeClr val="bg1">
                            <a:lumMod val="50000"/>
                          </a:schemeClr>
                        </a:solidFill>
                        <a:latin typeface="+mj-ea"/>
                        <a:ea typeface="+mj-ea"/>
                        <a:cs typeface="+mn-cs"/>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37351">
                <a:tc>
                  <a:txBody>
                    <a:bodyPr/>
                    <a:lstStyle/>
                    <a:p>
                      <a:pPr algn="r"/>
                      <a:r>
                        <a:rPr lang="en-US" altLang="zh-CN" sz="1200" b="0" dirty="0">
                          <a:solidFill>
                            <a:schemeClr val="bg1">
                              <a:lumMod val="50000"/>
                            </a:schemeClr>
                          </a:solidFill>
                          <a:latin typeface="+mj-ea"/>
                          <a:ea typeface="+mj-ea"/>
                        </a:rPr>
                        <a:t>3.</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编写业务实体类，并定义其中类与类之间的关系及其关系关联的特征属性；</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37351">
                <a:tc>
                  <a:txBody>
                    <a:bodyPr/>
                    <a:lstStyle/>
                    <a:p>
                      <a:pPr algn="r"/>
                      <a:r>
                        <a:rPr lang="en-US" altLang="zh-CN" sz="1200" b="0" dirty="0">
                          <a:solidFill>
                            <a:schemeClr val="bg1">
                              <a:lumMod val="50000"/>
                            </a:schemeClr>
                          </a:solidFill>
                          <a:latin typeface="+mj-ea"/>
                          <a:ea typeface="+mj-ea"/>
                        </a:rPr>
                        <a:t>4.</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编写业务实体与关系数据库之间的映射关系的上下文定义；</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37351">
                <a:tc>
                  <a:txBody>
                    <a:bodyPr/>
                    <a:lstStyle/>
                    <a:p>
                      <a:pPr algn="r"/>
                      <a:r>
                        <a:rPr lang="en-US" altLang="zh-CN" sz="1200" b="0" dirty="0">
                          <a:solidFill>
                            <a:schemeClr val="bg1">
                              <a:lumMod val="50000"/>
                            </a:schemeClr>
                          </a:solidFill>
                          <a:latin typeface="+mj-ea"/>
                          <a:ea typeface="+mj-ea"/>
                        </a:rPr>
                        <a:t>5.</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配置相关的数据源；</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16711">
                <a:tc>
                  <a:txBody>
                    <a:bodyPr/>
                    <a:lstStyle/>
                    <a:p>
                      <a:pPr algn="r"/>
                      <a:r>
                        <a:rPr lang="en-US" altLang="zh-CN" sz="1200" b="0" dirty="0">
                          <a:solidFill>
                            <a:schemeClr val="bg1">
                              <a:lumMod val="50000"/>
                            </a:schemeClr>
                          </a:solidFill>
                          <a:latin typeface="+mj-ea"/>
                          <a:ea typeface="+mj-ea"/>
                        </a:rPr>
                        <a:t>6.</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编译，在运行时创建数据库与对应的表结构；</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22703">
                <a:tc>
                  <a:txBody>
                    <a:bodyPr/>
                    <a:lstStyle/>
                    <a:p>
                      <a:pPr algn="r"/>
                      <a:r>
                        <a:rPr lang="en-US" altLang="zh-CN" sz="1200" b="0" dirty="0">
                          <a:solidFill>
                            <a:schemeClr val="bg1">
                              <a:lumMod val="50000"/>
                            </a:schemeClr>
                          </a:solidFill>
                          <a:latin typeface="+mj-ea"/>
                          <a:ea typeface="+mj-ea"/>
                        </a:rPr>
                        <a:t>7.</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使用创建好的上下文定义类对象访问和处理数据；</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22703">
                <a:tc>
                  <a:txBody>
                    <a:bodyPr/>
                    <a:lstStyle/>
                    <a:p>
                      <a:pPr algn="r"/>
                      <a:r>
                        <a:rPr lang="en-US" altLang="zh-CN" sz="1200" b="0" dirty="0">
                          <a:solidFill>
                            <a:schemeClr val="bg1">
                              <a:lumMod val="50000"/>
                            </a:schemeClr>
                          </a:solidFill>
                          <a:latin typeface="+mj-ea"/>
                          <a:ea typeface="+mj-ea"/>
                        </a:rPr>
                        <a:t>8.</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在 </a:t>
                      </a:r>
                      <a:r>
                        <a:rPr lang="en-US" altLang="zh-CN" sz="1200" b="0" kern="1200" dirty="0">
                          <a:solidFill>
                            <a:schemeClr val="bg1">
                              <a:lumMod val="50000"/>
                            </a:schemeClr>
                          </a:solidFill>
                          <a:latin typeface="+mj-ea"/>
                          <a:ea typeface="+mj-ea"/>
                          <a:cs typeface="+mn-cs"/>
                        </a:rPr>
                        <a:t>Code First </a:t>
                      </a:r>
                      <a:r>
                        <a:rPr lang="zh-CN" altLang="en-US" sz="1200" b="0" kern="1200" dirty="0">
                          <a:solidFill>
                            <a:schemeClr val="bg1">
                              <a:lumMod val="50000"/>
                            </a:schemeClr>
                          </a:solidFill>
                          <a:latin typeface="+mj-ea"/>
                          <a:ea typeface="+mj-ea"/>
                          <a:cs typeface="+mn-cs"/>
                        </a:rPr>
                        <a:t>中实现</a:t>
                      </a:r>
                      <a:r>
                        <a:rPr lang="en-US" altLang="zh-CN" sz="1200" b="0" kern="1200" dirty="0">
                          <a:solidFill>
                            <a:schemeClr val="bg1">
                              <a:lumMod val="50000"/>
                            </a:schemeClr>
                          </a:solidFill>
                          <a:latin typeface="+mj-ea"/>
                          <a:ea typeface="+mj-ea"/>
                          <a:cs typeface="+mn-cs"/>
                        </a:rPr>
                        <a:t>ORM</a:t>
                      </a:r>
                      <a:r>
                        <a:rPr lang="zh-CN" altLang="en-US" sz="1200" b="0" kern="1200" dirty="0">
                          <a:solidFill>
                            <a:schemeClr val="bg1">
                              <a:lumMod val="50000"/>
                            </a:schemeClr>
                          </a:solidFill>
                          <a:latin typeface="+mj-ea"/>
                          <a:ea typeface="+mj-ea"/>
                          <a:cs typeface="+mn-cs"/>
                        </a:rPr>
                        <a:t>的约束方式；</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22703">
                <a:tc>
                  <a:txBody>
                    <a:bodyPr/>
                    <a:lstStyle/>
                    <a:p>
                      <a:pPr algn="r"/>
                      <a:r>
                        <a:rPr lang="en-US" altLang="zh-CN" sz="1200" b="0" dirty="0">
                          <a:solidFill>
                            <a:schemeClr val="bg1">
                              <a:lumMod val="50000"/>
                            </a:schemeClr>
                          </a:solidFill>
                          <a:latin typeface="+mj-ea"/>
                          <a:ea typeface="+mj-ea"/>
                        </a:rPr>
                        <a:t>9.</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bg1">
                              <a:lumMod val="50000"/>
                            </a:schemeClr>
                          </a:solidFill>
                          <a:latin typeface="+mj-ea"/>
                          <a:ea typeface="+mj-ea"/>
                          <a:cs typeface="+mn-cs"/>
                        </a:rPr>
                        <a:t>Code First </a:t>
                      </a:r>
                      <a:r>
                        <a:rPr lang="zh-CN" altLang="en-US" sz="1200" b="0" kern="1200" dirty="0">
                          <a:solidFill>
                            <a:schemeClr val="bg1">
                              <a:lumMod val="50000"/>
                            </a:schemeClr>
                          </a:solidFill>
                          <a:latin typeface="+mj-ea"/>
                          <a:ea typeface="+mj-ea"/>
                          <a:cs typeface="+mn-cs"/>
                        </a:rPr>
                        <a:t>的数据变迁处理。</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75989375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a:t>
            </a:r>
            <a:r>
              <a:rPr lang="zh-CN" altLang="en-US" dirty="0"/>
              <a:t>创建业务实体类</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74" y="856924"/>
            <a:ext cx="8588503" cy="3965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274163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创建业务实体模型对应数据库映射上下文定义</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1" y="863070"/>
            <a:ext cx="8640699" cy="4039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348126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en-US" dirty="0"/>
              <a:t>配置数据源链接</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744" y="825485"/>
            <a:ext cx="8660131" cy="4080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686589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使用对象关系上下文访问数据</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431" y="833027"/>
            <a:ext cx="8771508" cy="408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圆角矩形 3"/>
          <p:cNvSpPr/>
          <p:nvPr/>
        </p:nvSpPr>
        <p:spPr>
          <a:xfrm>
            <a:off x="2068499" y="2050742"/>
            <a:ext cx="1966404" cy="23082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629628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Code First </a:t>
            </a:r>
            <a:r>
              <a:rPr lang="zh-CN" altLang="en-US" dirty="0"/>
              <a:t>配置对象的</a:t>
            </a:r>
            <a:r>
              <a:rPr lang="en-US" altLang="zh-CN" dirty="0"/>
              <a:t>ORM</a:t>
            </a:r>
            <a:r>
              <a:rPr lang="zh-CN" altLang="en-US" dirty="0"/>
              <a:t>约束方式</a:t>
            </a:r>
          </a:p>
        </p:txBody>
      </p:sp>
      <p:graphicFrame>
        <p:nvGraphicFramePr>
          <p:cNvPr id="3" name="表格 2"/>
          <p:cNvGraphicFramePr>
            <a:graphicFrameLocks noGrp="1"/>
          </p:cNvGraphicFramePr>
          <p:nvPr>
            <p:extLst>
              <p:ext uri="{D42A27DB-BD31-4B8C-83A1-F6EECF244321}">
                <p14:modId xmlns:p14="http://schemas.microsoft.com/office/powerpoint/2010/main" val="184674439"/>
              </p:ext>
            </p:extLst>
          </p:nvPr>
        </p:nvGraphicFramePr>
        <p:xfrm>
          <a:off x="291232" y="1054074"/>
          <a:ext cx="8621485" cy="1052819"/>
        </p:xfrm>
        <a:graphic>
          <a:graphicData uri="http://schemas.openxmlformats.org/drawingml/2006/table">
            <a:tbl>
              <a:tblPr firstRow="1" bandRow="1">
                <a:effectLst/>
                <a:tableStyleId>{5C22544A-7EE6-4342-B048-85BDC9FD1C3A}</a:tableStyleId>
              </a:tblPr>
              <a:tblGrid>
                <a:gridCol w="537029">
                  <a:extLst>
                    <a:ext uri="{9D8B030D-6E8A-4147-A177-3AD203B41FA5}">
                      <a16:colId xmlns:a16="http://schemas.microsoft.com/office/drawing/2014/main" val="20000"/>
                    </a:ext>
                  </a:extLst>
                </a:gridCol>
                <a:gridCol w="8084456">
                  <a:extLst>
                    <a:ext uri="{9D8B030D-6E8A-4147-A177-3AD203B41FA5}">
                      <a16:colId xmlns:a16="http://schemas.microsoft.com/office/drawing/2014/main" val="20001"/>
                    </a:ext>
                  </a:extLst>
                </a:gridCol>
              </a:tblGrid>
              <a:tr h="348599">
                <a:tc>
                  <a:txBody>
                    <a:bodyPr/>
                    <a:lstStyle/>
                    <a:p>
                      <a:pPr algn="r"/>
                      <a:r>
                        <a:rPr lang="en-US" altLang="zh-CN" sz="1200" b="0" dirty="0">
                          <a:solidFill>
                            <a:schemeClr val="bg1">
                              <a:lumMod val="50000"/>
                            </a:schemeClr>
                          </a:solidFill>
                          <a:latin typeface="+mj-ea"/>
                          <a:ea typeface="+mj-ea"/>
                        </a:rPr>
                        <a:t>1.</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惯例（</a:t>
                      </a:r>
                      <a:r>
                        <a:rPr lang="en-US" altLang="zh-CN" sz="1200" b="0" kern="1200" dirty="0">
                          <a:solidFill>
                            <a:schemeClr val="bg1">
                              <a:lumMod val="50000"/>
                            </a:schemeClr>
                          </a:solidFill>
                          <a:latin typeface="+mj-ea"/>
                          <a:ea typeface="+mj-ea"/>
                          <a:cs typeface="+mn-cs"/>
                        </a:rPr>
                        <a:t>Conventions</a:t>
                      </a:r>
                      <a:r>
                        <a:rPr lang="zh-CN" altLang="en-US" sz="1200" b="0" kern="1200" dirty="0">
                          <a:solidFill>
                            <a:schemeClr val="bg1">
                              <a:lumMod val="50000"/>
                            </a:schemeClr>
                          </a:solidFill>
                          <a:latin typeface="+mj-ea"/>
                          <a:ea typeface="+mj-ea"/>
                          <a:cs typeface="+mn-cs"/>
                        </a:rPr>
                        <a:t>）方式；</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66869">
                <a:tc>
                  <a:txBody>
                    <a:bodyPr/>
                    <a:lstStyle/>
                    <a:p>
                      <a:pPr algn="r"/>
                      <a:r>
                        <a:rPr lang="en-US" altLang="zh-CN" sz="1200" b="0" dirty="0">
                          <a:solidFill>
                            <a:schemeClr val="bg1">
                              <a:lumMod val="50000"/>
                            </a:schemeClr>
                          </a:solidFill>
                          <a:latin typeface="+mj-ea"/>
                          <a:ea typeface="+mj-ea"/>
                        </a:rPr>
                        <a:t>2.</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baseline="0" dirty="0">
                          <a:solidFill>
                            <a:schemeClr val="bg1">
                              <a:lumMod val="50000"/>
                            </a:schemeClr>
                          </a:solidFill>
                          <a:latin typeface="+mj-ea"/>
                          <a:ea typeface="+mj-ea"/>
                          <a:cs typeface="+mn-cs"/>
                        </a:rPr>
                        <a:t>数据标注（</a:t>
                      </a:r>
                      <a:r>
                        <a:rPr lang="en-US" altLang="zh-CN" sz="1200" b="0" kern="1200" baseline="0" dirty="0">
                          <a:solidFill>
                            <a:schemeClr val="bg1">
                              <a:lumMod val="50000"/>
                            </a:schemeClr>
                          </a:solidFill>
                          <a:latin typeface="+mj-ea"/>
                          <a:ea typeface="+mj-ea"/>
                          <a:cs typeface="+mn-cs"/>
                        </a:rPr>
                        <a:t>Data Annotations</a:t>
                      </a:r>
                      <a:r>
                        <a:rPr lang="zh-CN" altLang="en-US" sz="1200" b="0" kern="1200" baseline="0" dirty="0">
                          <a:solidFill>
                            <a:schemeClr val="bg1">
                              <a:lumMod val="50000"/>
                            </a:schemeClr>
                          </a:solidFill>
                          <a:latin typeface="+mj-ea"/>
                          <a:ea typeface="+mj-ea"/>
                          <a:cs typeface="+mn-cs"/>
                        </a:rPr>
                        <a:t>）方式；</a:t>
                      </a:r>
                      <a:endParaRPr lang="zh-CN" altLang="en-US" sz="1200" b="0" kern="1200" dirty="0">
                        <a:solidFill>
                          <a:schemeClr val="bg1">
                            <a:lumMod val="50000"/>
                          </a:schemeClr>
                        </a:solidFill>
                        <a:latin typeface="+mj-ea"/>
                        <a:ea typeface="+mj-ea"/>
                        <a:cs typeface="+mn-cs"/>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37351">
                <a:tc>
                  <a:txBody>
                    <a:bodyPr/>
                    <a:lstStyle/>
                    <a:p>
                      <a:pPr algn="r"/>
                      <a:r>
                        <a:rPr lang="en-US" altLang="zh-CN" sz="1200" b="0" dirty="0">
                          <a:solidFill>
                            <a:schemeClr val="bg1">
                              <a:lumMod val="50000"/>
                            </a:schemeClr>
                          </a:solidFill>
                          <a:latin typeface="+mj-ea"/>
                          <a:ea typeface="+mj-ea"/>
                        </a:rPr>
                        <a:t>3.</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使用 </a:t>
                      </a:r>
                      <a:r>
                        <a:rPr lang="en-US" altLang="zh-CN" sz="1200" b="0" kern="1200" dirty="0">
                          <a:solidFill>
                            <a:schemeClr val="bg1">
                              <a:lumMod val="50000"/>
                            </a:schemeClr>
                          </a:solidFill>
                          <a:latin typeface="+mj-ea"/>
                          <a:ea typeface="+mj-ea"/>
                          <a:cs typeface="+mn-cs"/>
                        </a:rPr>
                        <a:t>Fluent API </a:t>
                      </a:r>
                      <a:r>
                        <a:rPr lang="zh-CN" altLang="en-US" sz="1200" b="0" kern="1200" dirty="0">
                          <a:solidFill>
                            <a:schemeClr val="bg1">
                              <a:lumMod val="50000"/>
                            </a:schemeClr>
                          </a:solidFill>
                          <a:latin typeface="+mj-ea"/>
                          <a:ea typeface="+mj-ea"/>
                          <a:cs typeface="+mn-cs"/>
                        </a:rPr>
                        <a:t>自定义方式；</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6920028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4.5.1. </a:t>
            </a:r>
            <a:r>
              <a:rPr lang="zh-CN" altLang="en-US" dirty="0"/>
              <a:t>惯例（</a:t>
            </a:r>
            <a:r>
              <a:rPr lang="en-US" altLang="zh-CN" dirty="0" err="1"/>
              <a:t>Conventons</a:t>
            </a:r>
            <a:r>
              <a:rPr lang="zh-CN" altLang="en-US" dirty="0"/>
              <a:t>）方式</a:t>
            </a:r>
          </a:p>
        </p:txBody>
      </p:sp>
      <p:graphicFrame>
        <p:nvGraphicFramePr>
          <p:cNvPr id="3" name="表格 2"/>
          <p:cNvGraphicFramePr>
            <a:graphicFrameLocks noGrp="1"/>
          </p:cNvGraphicFramePr>
          <p:nvPr>
            <p:extLst>
              <p:ext uri="{D42A27DB-BD31-4B8C-83A1-F6EECF244321}">
                <p14:modId xmlns:p14="http://schemas.microsoft.com/office/powerpoint/2010/main" val="3573074428"/>
              </p:ext>
            </p:extLst>
          </p:nvPr>
        </p:nvGraphicFramePr>
        <p:xfrm>
          <a:off x="291232" y="1054075"/>
          <a:ext cx="8621485" cy="1390169"/>
        </p:xfrm>
        <a:graphic>
          <a:graphicData uri="http://schemas.openxmlformats.org/drawingml/2006/table">
            <a:tbl>
              <a:tblPr firstRow="1" bandRow="1">
                <a:effectLst/>
                <a:tableStyleId>{5C22544A-7EE6-4342-B048-85BDC9FD1C3A}</a:tableStyleId>
              </a:tblPr>
              <a:tblGrid>
                <a:gridCol w="537029">
                  <a:extLst>
                    <a:ext uri="{9D8B030D-6E8A-4147-A177-3AD203B41FA5}">
                      <a16:colId xmlns:a16="http://schemas.microsoft.com/office/drawing/2014/main" val="20000"/>
                    </a:ext>
                  </a:extLst>
                </a:gridCol>
                <a:gridCol w="8084456">
                  <a:extLst>
                    <a:ext uri="{9D8B030D-6E8A-4147-A177-3AD203B41FA5}">
                      <a16:colId xmlns:a16="http://schemas.microsoft.com/office/drawing/2014/main" val="20001"/>
                    </a:ext>
                  </a:extLst>
                </a:gridCol>
              </a:tblGrid>
              <a:tr h="348599">
                <a:tc>
                  <a:txBody>
                    <a:bodyPr/>
                    <a:lstStyle/>
                    <a:p>
                      <a:pPr algn="r"/>
                      <a:r>
                        <a:rPr lang="en-US" altLang="zh-CN" sz="1200" b="0" dirty="0">
                          <a:solidFill>
                            <a:schemeClr val="bg1">
                              <a:lumMod val="50000"/>
                            </a:schemeClr>
                          </a:solidFill>
                          <a:latin typeface="+mj-ea"/>
                          <a:ea typeface="+mj-ea"/>
                        </a:rPr>
                        <a:t>1.</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类型定义</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66869">
                <a:tc>
                  <a:txBody>
                    <a:bodyPr/>
                    <a:lstStyle/>
                    <a:p>
                      <a:pPr algn="r"/>
                      <a:r>
                        <a:rPr lang="en-US" altLang="zh-CN" sz="1200" b="0" dirty="0">
                          <a:solidFill>
                            <a:schemeClr val="bg1">
                              <a:lumMod val="50000"/>
                            </a:schemeClr>
                          </a:solidFill>
                          <a:latin typeface="+mj-ea"/>
                          <a:ea typeface="+mj-ea"/>
                        </a:rPr>
                        <a:t>2.</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键值（</a:t>
                      </a:r>
                      <a:r>
                        <a:rPr lang="en-US" altLang="zh-CN" sz="1200" b="0" kern="1200" dirty="0">
                          <a:solidFill>
                            <a:schemeClr val="bg1">
                              <a:lumMod val="50000"/>
                            </a:schemeClr>
                          </a:solidFill>
                          <a:latin typeface="+mj-ea"/>
                          <a:ea typeface="+mj-ea"/>
                          <a:cs typeface="+mn-cs"/>
                        </a:rPr>
                        <a:t>Primary Key</a:t>
                      </a:r>
                      <a:r>
                        <a:rPr lang="zh-CN" altLang="en-US" sz="1200" b="0" kern="1200" dirty="0">
                          <a:solidFill>
                            <a:schemeClr val="bg1">
                              <a:lumMod val="50000"/>
                            </a:schemeClr>
                          </a:solidFill>
                          <a:latin typeface="+mj-ea"/>
                          <a:ea typeface="+mj-ea"/>
                          <a:cs typeface="+mn-cs"/>
                        </a:rPr>
                        <a:t>）定义</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37351">
                <a:tc>
                  <a:txBody>
                    <a:bodyPr/>
                    <a:lstStyle/>
                    <a:p>
                      <a:pPr algn="r"/>
                      <a:r>
                        <a:rPr lang="en-US" altLang="zh-CN" sz="1200" b="0" dirty="0">
                          <a:solidFill>
                            <a:schemeClr val="bg1">
                              <a:lumMod val="50000"/>
                            </a:schemeClr>
                          </a:solidFill>
                          <a:latin typeface="+mj-ea"/>
                          <a:ea typeface="+mj-ea"/>
                        </a:rPr>
                        <a:t>3.</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关系（</a:t>
                      </a:r>
                      <a:r>
                        <a:rPr lang="en-US" altLang="zh-CN" sz="1200" b="0" kern="1200" dirty="0">
                          <a:solidFill>
                            <a:schemeClr val="bg1">
                              <a:lumMod val="50000"/>
                            </a:schemeClr>
                          </a:solidFill>
                          <a:latin typeface="+mj-ea"/>
                          <a:ea typeface="+mj-ea"/>
                          <a:cs typeface="+mn-cs"/>
                        </a:rPr>
                        <a:t>Relationship </a:t>
                      </a:r>
                      <a:r>
                        <a:rPr lang="zh-CN" altLang="en-US" sz="1200" b="0" kern="1200" dirty="0">
                          <a:solidFill>
                            <a:schemeClr val="bg1">
                              <a:lumMod val="50000"/>
                            </a:schemeClr>
                          </a:solidFill>
                          <a:latin typeface="+mj-ea"/>
                          <a:ea typeface="+mj-ea"/>
                          <a:cs typeface="+mn-cs"/>
                        </a:rPr>
                        <a:t>）定义</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37351">
                <a:tc>
                  <a:txBody>
                    <a:bodyPr/>
                    <a:lstStyle/>
                    <a:p>
                      <a:pPr algn="r"/>
                      <a:r>
                        <a:rPr lang="en-US" altLang="zh-CN" sz="1200" b="0" dirty="0">
                          <a:solidFill>
                            <a:schemeClr val="bg1">
                              <a:lumMod val="50000"/>
                            </a:schemeClr>
                          </a:solidFill>
                          <a:latin typeface="+mj-ea"/>
                          <a:ea typeface="+mj-ea"/>
                        </a:rPr>
                        <a:t>4.</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复合类型（</a:t>
                      </a:r>
                      <a:r>
                        <a:rPr lang="en-US" altLang="zh-CN" sz="1200" b="0" kern="1200" dirty="0">
                          <a:solidFill>
                            <a:schemeClr val="bg1">
                              <a:lumMod val="50000"/>
                            </a:schemeClr>
                          </a:solidFill>
                          <a:latin typeface="+mj-ea"/>
                          <a:ea typeface="+mj-ea"/>
                          <a:cs typeface="+mn-cs"/>
                        </a:rPr>
                        <a:t>Complex Types</a:t>
                      </a:r>
                      <a:r>
                        <a:rPr lang="zh-CN" altLang="en-US" sz="1200" b="0" kern="1200" dirty="0">
                          <a:solidFill>
                            <a:schemeClr val="bg1">
                              <a:lumMod val="50000"/>
                            </a:schemeClr>
                          </a:solidFill>
                          <a:latin typeface="+mj-ea"/>
                          <a:ea typeface="+mj-ea"/>
                          <a:cs typeface="+mn-cs"/>
                        </a:rPr>
                        <a:t>）定义</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0913011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2"/>
          <p:cNvSpPr txBox="1">
            <a:spLocks noChangeArrowheads="1"/>
          </p:cNvSpPr>
          <p:nvPr/>
        </p:nvSpPr>
        <p:spPr bwMode="auto">
          <a:xfrm>
            <a:off x="200025" y="288442"/>
            <a:ext cx="6324600" cy="42267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fontScale="82500" lnSpcReduction="20000"/>
          </a:bodyPr>
          <a:lstStyle>
            <a:lvl1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2pPr>
            <a:lvl3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3pPr>
            <a:lvl4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4pPr>
            <a:lvl5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5pPr>
            <a:lvl6pPr marL="4572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6pPr>
            <a:lvl7pPr marL="9144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7pPr>
            <a:lvl8pPr marL="13716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8pPr>
            <a:lvl9pPr marL="18288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9pPr>
          </a:lstStyle>
          <a:p>
            <a:pPr eaLnBrk="1" hangingPunct="1">
              <a:buNone/>
              <a:defRPr/>
            </a:pPr>
            <a:r>
              <a:rPr lang="zh-CN" altLang="en-US" dirty="0">
                <a:latin typeface="微软雅黑" pitchFamily="34" charset="-122"/>
                <a:ea typeface="微软雅黑" pitchFamily="34" charset="-122"/>
              </a:rPr>
              <a:t>课程目标</a:t>
            </a:r>
          </a:p>
        </p:txBody>
      </p:sp>
      <p:graphicFrame>
        <p:nvGraphicFramePr>
          <p:cNvPr id="3" name="表格 2"/>
          <p:cNvGraphicFramePr>
            <a:graphicFrameLocks noGrp="1"/>
          </p:cNvGraphicFramePr>
          <p:nvPr>
            <p:extLst>
              <p:ext uri="{D42A27DB-BD31-4B8C-83A1-F6EECF244321}">
                <p14:modId xmlns:p14="http://schemas.microsoft.com/office/powerpoint/2010/main" val="1202899688"/>
              </p:ext>
            </p:extLst>
          </p:nvPr>
        </p:nvGraphicFramePr>
        <p:xfrm>
          <a:off x="428625" y="1089953"/>
          <a:ext cx="8293344" cy="1339483"/>
        </p:xfrm>
        <a:graphic>
          <a:graphicData uri="http://schemas.openxmlformats.org/drawingml/2006/table">
            <a:tbl>
              <a:tblPr firstRow="1" bandRow="1">
                <a:tableStyleId>{C4B1156A-380E-4F78-BDF5-A606A8083BF9}</a:tableStyleId>
              </a:tblPr>
              <a:tblGrid>
                <a:gridCol w="8293344">
                  <a:extLst>
                    <a:ext uri="{9D8B030D-6E8A-4147-A177-3AD203B41FA5}">
                      <a16:colId xmlns:a16="http://schemas.microsoft.com/office/drawing/2014/main" val="20000"/>
                    </a:ext>
                  </a:extLst>
                </a:gridCol>
              </a:tblGrid>
              <a:tr h="334871">
                <a:tc>
                  <a:txBody>
                    <a:bodyPr/>
                    <a:lstStyle/>
                    <a:p>
                      <a:pPr marL="285750" indent="-285750">
                        <a:buFont typeface="Wingdings" pitchFamily="2" charset="2"/>
                        <a:buChar char="ü"/>
                      </a:pPr>
                      <a:r>
                        <a:rPr lang="zh-CN" altLang="en-US" sz="1500" b="0" dirty="0">
                          <a:solidFill>
                            <a:schemeClr val="bg1">
                              <a:lumMod val="75000"/>
                            </a:schemeClr>
                          </a:solidFill>
                          <a:latin typeface="+mj-ea"/>
                          <a:ea typeface="+mj-ea"/>
                        </a:rPr>
                        <a:t>了解 </a:t>
                      </a:r>
                      <a:r>
                        <a:rPr lang="en-US" altLang="zh-CN" sz="1500" b="0" dirty="0">
                          <a:solidFill>
                            <a:schemeClr val="bg1">
                              <a:lumMod val="75000"/>
                            </a:schemeClr>
                          </a:solidFill>
                          <a:latin typeface="+mj-ea"/>
                          <a:ea typeface="+mj-ea"/>
                        </a:rPr>
                        <a:t>Entity Framework </a:t>
                      </a:r>
                      <a:r>
                        <a:rPr lang="zh-CN" altLang="en-US" sz="1500" b="0" dirty="0">
                          <a:solidFill>
                            <a:schemeClr val="bg1">
                              <a:lumMod val="75000"/>
                            </a:schemeClr>
                          </a:solidFill>
                          <a:latin typeface="+mj-ea"/>
                          <a:ea typeface="+mj-ea"/>
                        </a:rPr>
                        <a:t>的基本结构</a:t>
                      </a:r>
                    </a:p>
                  </a:txBody>
                  <a:tcPr marT="34291" marB="34291"/>
                </a:tc>
                <a:extLst>
                  <a:ext uri="{0D108BD9-81ED-4DB2-BD59-A6C34878D82A}">
                    <a16:rowId xmlns:a16="http://schemas.microsoft.com/office/drawing/2014/main" val="10000"/>
                  </a:ext>
                </a:extLst>
              </a:tr>
              <a:tr h="334871">
                <a:tc>
                  <a:txBody>
                    <a:bodyPr/>
                    <a:lstStyle/>
                    <a:p>
                      <a:pPr marL="285750" indent="-285750">
                        <a:buFont typeface="Wingdings" pitchFamily="2" charset="2"/>
                        <a:buChar char="ü"/>
                      </a:pPr>
                      <a:r>
                        <a:rPr lang="zh-CN" altLang="en-US" sz="1500" b="0" dirty="0">
                          <a:solidFill>
                            <a:schemeClr val="bg1">
                              <a:lumMod val="75000"/>
                            </a:schemeClr>
                          </a:solidFill>
                          <a:latin typeface="+mj-ea"/>
                          <a:ea typeface="+mj-ea"/>
                        </a:rPr>
                        <a:t>掌握基于</a:t>
                      </a:r>
                      <a:r>
                        <a:rPr lang="en-US" altLang="zh-CN" sz="1500" b="0" dirty="0">
                          <a:solidFill>
                            <a:schemeClr val="bg1">
                              <a:lumMod val="75000"/>
                            </a:schemeClr>
                          </a:solidFill>
                          <a:latin typeface="+mj-ea"/>
                          <a:ea typeface="+mj-ea"/>
                        </a:rPr>
                        <a:t>Entity Framework </a:t>
                      </a:r>
                      <a:r>
                        <a:rPr lang="zh-CN" altLang="en-US" sz="1500" b="0" dirty="0">
                          <a:solidFill>
                            <a:schemeClr val="bg1">
                              <a:lumMod val="75000"/>
                            </a:schemeClr>
                          </a:solidFill>
                          <a:latin typeface="+mj-ea"/>
                          <a:ea typeface="+mj-ea"/>
                        </a:rPr>
                        <a:t>的 </a:t>
                      </a:r>
                      <a:r>
                        <a:rPr lang="en-US" altLang="zh-CN" sz="1500" b="0" dirty="0">
                          <a:solidFill>
                            <a:schemeClr val="bg1">
                              <a:lumMod val="75000"/>
                            </a:schemeClr>
                          </a:solidFill>
                          <a:latin typeface="+mj-ea"/>
                          <a:ea typeface="+mj-ea"/>
                        </a:rPr>
                        <a:t>Code First </a:t>
                      </a:r>
                      <a:r>
                        <a:rPr lang="zh-CN" altLang="en-US" sz="1500" b="0" dirty="0">
                          <a:solidFill>
                            <a:schemeClr val="bg1">
                              <a:lumMod val="75000"/>
                            </a:schemeClr>
                          </a:solidFill>
                          <a:latin typeface="+mj-ea"/>
                          <a:ea typeface="+mj-ea"/>
                        </a:rPr>
                        <a:t>和 </a:t>
                      </a:r>
                      <a:r>
                        <a:rPr lang="en-US" altLang="zh-CN" sz="1500" b="0" dirty="0">
                          <a:solidFill>
                            <a:schemeClr val="bg1">
                              <a:lumMod val="75000"/>
                            </a:schemeClr>
                          </a:solidFill>
                          <a:latin typeface="+mj-ea"/>
                          <a:ea typeface="+mj-ea"/>
                        </a:rPr>
                        <a:t>Model First </a:t>
                      </a:r>
                      <a:r>
                        <a:rPr lang="zh-CN" altLang="en-US" sz="1500" b="0" dirty="0">
                          <a:solidFill>
                            <a:schemeClr val="bg1">
                              <a:lumMod val="75000"/>
                            </a:schemeClr>
                          </a:solidFill>
                          <a:latin typeface="+mj-ea"/>
                          <a:ea typeface="+mj-ea"/>
                        </a:rPr>
                        <a:t>编程方式</a:t>
                      </a:r>
                    </a:p>
                  </a:txBody>
                  <a:tcPr marT="34291" marB="34291"/>
                </a:tc>
                <a:extLst>
                  <a:ext uri="{0D108BD9-81ED-4DB2-BD59-A6C34878D82A}">
                    <a16:rowId xmlns:a16="http://schemas.microsoft.com/office/drawing/2014/main" val="10001"/>
                  </a:ext>
                </a:extLst>
              </a:tr>
              <a:tr h="334871">
                <a:tc>
                  <a:txBody>
                    <a:bodyPr/>
                    <a:lstStyle/>
                    <a:p>
                      <a:pPr marL="285750" indent="-285750">
                        <a:buFont typeface="Wingdings" pitchFamily="2" charset="2"/>
                        <a:buChar char="ü"/>
                      </a:pPr>
                      <a:r>
                        <a:rPr lang="zh-CN" altLang="en-US" sz="1500" b="0" dirty="0">
                          <a:solidFill>
                            <a:schemeClr val="bg1">
                              <a:lumMod val="75000"/>
                            </a:schemeClr>
                          </a:solidFill>
                          <a:latin typeface="+mj-ea"/>
                          <a:ea typeface="+mj-ea"/>
                        </a:rPr>
                        <a:t>能够将 </a:t>
                      </a:r>
                      <a:r>
                        <a:rPr lang="en-US" altLang="zh-CN" sz="1500" b="0" dirty="0">
                          <a:solidFill>
                            <a:schemeClr val="bg1">
                              <a:lumMod val="75000"/>
                            </a:schemeClr>
                          </a:solidFill>
                          <a:latin typeface="+mj-ea"/>
                          <a:ea typeface="+mj-ea"/>
                        </a:rPr>
                        <a:t>Entity Framework </a:t>
                      </a:r>
                      <a:r>
                        <a:rPr lang="zh-CN" altLang="en-US" sz="1500" b="0" dirty="0">
                          <a:solidFill>
                            <a:schemeClr val="bg1">
                              <a:lumMod val="75000"/>
                            </a:schemeClr>
                          </a:solidFill>
                          <a:latin typeface="+mj-ea"/>
                          <a:ea typeface="+mj-ea"/>
                        </a:rPr>
                        <a:t>用于 </a:t>
                      </a:r>
                      <a:r>
                        <a:rPr lang="en-US" altLang="zh-CN" sz="1500" b="0" dirty="0" err="1">
                          <a:solidFill>
                            <a:schemeClr val="bg1">
                              <a:lumMod val="75000"/>
                            </a:schemeClr>
                          </a:solidFill>
                          <a:latin typeface="+mj-ea"/>
                          <a:ea typeface="+mj-ea"/>
                        </a:rPr>
                        <a:t>ASP.Net</a:t>
                      </a:r>
                      <a:r>
                        <a:rPr lang="en-US" altLang="zh-CN" sz="1500" b="0" dirty="0">
                          <a:solidFill>
                            <a:schemeClr val="bg1">
                              <a:lumMod val="75000"/>
                            </a:schemeClr>
                          </a:solidFill>
                          <a:latin typeface="+mj-ea"/>
                          <a:ea typeface="+mj-ea"/>
                        </a:rPr>
                        <a:t> MVC </a:t>
                      </a:r>
                      <a:r>
                        <a:rPr lang="zh-CN" altLang="en-US" sz="1500" b="0" dirty="0">
                          <a:solidFill>
                            <a:schemeClr val="bg1">
                              <a:lumMod val="75000"/>
                            </a:schemeClr>
                          </a:solidFill>
                          <a:latin typeface="+mj-ea"/>
                          <a:ea typeface="+mj-ea"/>
                        </a:rPr>
                        <a:t>项目编程中</a:t>
                      </a:r>
                    </a:p>
                  </a:txBody>
                  <a:tcPr marT="34291" marB="34291"/>
                </a:tc>
                <a:extLst>
                  <a:ext uri="{0D108BD9-81ED-4DB2-BD59-A6C34878D82A}">
                    <a16:rowId xmlns:a16="http://schemas.microsoft.com/office/drawing/2014/main" val="10002"/>
                  </a:ext>
                </a:extLst>
              </a:tr>
              <a:tr h="334871">
                <a:tc>
                  <a:txBody>
                    <a:bodyPr/>
                    <a:lstStyle/>
                    <a:p>
                      <a:pPr marL="285750" marR="0" indent="-285750" algn="l" defTabSz="914400" rtl="0" eaLnBrk="1" fontAlgn="auto" latinLnBrk="0" hangingPunct="1">
                        <a:lnSpc>
                          <a:spcPct val="100000"/>
                        </a:lnSpc>
                        <a:spcBef>
                          <a:spcPts val="0"/>
                        </a:spcBef>
                        <a:spcAft>
                          <a:spcPts val="0"/>
                        </a:spcAft>
                        <a:buClrTx/>
                        <a:buSzTx/>
                        <a:buFont typeface="Wingdings" pitchFamily="2" charset="2"/>
                        <a:buChar char="ü"/>
                        <a:tabLst/>
                        <a:defRPr/>
                      </a:pPr>
                      <a:endParaRPr lang="zh-CN" altLang="en-US" sz="1500" b="0" dirty="0">
                        <a:solidFill>
                          <a:schemeClr val="bg1">
                            <a:lumMod val="75000"/>
                          </a:schemeClr>
                        </a:solidFill>
                        <a:latin typeface="+mj-ea"/>
                        <a:ea typeface="+mj-ea"/>
                      </a:endParaRPr>
                    </a:p>
                  </a:txBody>
                  <a:tcPr marT="34291" marB="34291"/>
                </a:tc>
                <a:extLst>
                  <a:ext uri="{0D108BD9-81ED-4DB2-BD59-A6C34878D82A}">
                    <a16:rowId xmlns:a16="http://schemas.microsoft.com/office/drawing/2014/main" val="10003"/>
                  </a:ext>
                </a:extLst>
              </a:tr>
            </a:tbl>
          </a:graphicData>
        </a:graphic>
      </p:graphicFrame>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4.5.1.1. </a:t>
            </a:r>
            <a:r>
              <a:rPr lang="zh-CN" altLang="en-US" dirty="0"/>
              <a:t>类型定义</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081" y="1243800"/>
            <a:ext cx="2761699" cy="1730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81" y="3183663"/>
            <a:ext cx="2761699" cy="1402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3232" y="1204828"/>
            <a:ext cx="5343525"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组合 9"/>
          <p:cNvGrpSpPr/>
          <p:nvPr/>
        </p:nvGrpSpPr>
        <p:grpSpPr>
          <a:xfrm>
            <a:off x="1447060" y="1243800"/>
            <a:ext cx="3781888" cy="966741"/>
            <a:chOff x="1447060" y="1243799"/>
            <a:chExt cx="3781888" cy="966741"/>
          </a:xfrm>
        </p:grpSpPr>
        <p:sp>
          <p:nvSpPr>
            <p:cNvPr id="3" name="圆角矩形 2"/>
            <p:cNvSpPr/>
            <p:nvPr/>
          </p:nvSpPr>
          <p:spPr>
            <a:xfrm>
              <a:off x="1447060" y="1243799"/>
              <a:ext cx="523783" cy="1943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曲线连接符 4"/>
            <p:cNvCxnSpPr>
              <a:stCxn id="3" idx="3"/>
            </p:cNvCxnSpPr>
            <p:nvPr/>
          </p:nvCxnSpPr>
          <p:spPr>
            <a:xfrm>
              <a:off x="1970843" y="1340991"/>
              <a:ext cx="3258105" cy="869549"/>
            </a:xfrm>
            <a:prstGeom prst="curvedConnector3">
              <a:avLst>
                <a:gd name="adj1" fmla="val 99864"/>
              </a:avLst>
            </a:prstGeom>
            <a:ln>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1337569" y="2547892"/>
            <a:ext cx="3891380" cy="830156"/>
            <a:chOff x="1337568" y="2547891"/>
            <a:chExt cx="3891380" cy="830156"/>
          </a:xfrm>
        </p:grpSpPr>
        <p:sp>
          <p:nvSpPr>
            <p:cNvPr id="8" name="圆角矩形 7"/>
            <p:cNvSpPr/>
            <p:nvPr/>
          </p:nvSpPr>
          <p:spPr>
            <a:xfrm>
              <a:off x="1337568" y="3183663"/>
              <a:ext cx="739807" cy="1943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曲线连接符 11"/>
            <p:cNvCxnSpPr>
              <a:stCxn id="8" idx="3"/>
            </p:cNvCxnSpPr>
            <p:nvPr/>
          </p:nvCxnSpPr>
          <p:spPr>
            <a:xfrm flipV="1">
              <a:off x="2077375" y="2547891"/>
              <a:ext cx="3151573" cy="732964"/>
            </a:xfrm>
            <a:prstGeom prst="curvedConnector3">
              <a:avLst>
                <a:gd name="adj1" fmla="val 100423"/>
              </a:avLst>
            </a:prstGeom>
            <a:ln>
              <a:headEnd type="arrow"/>
              <a:tailEnd type="arrow"/>
            </a:ln>
          </p:spPr>
          <p:style>
            <a:lnRef idx="1">
              <a:schemeClr val="accent1"/>
            </a:lnRef>
            <a:fillRef idx="0">
              <a:schemeClr val="accent1"/>
            </a:fillRef>
            <a:effectRef idx="0">
              <a:schemeClr val="accent1"/>
            </a:effectRef>
            <a:fontRef idx="minor">
              <a:schemeClr val="tx1"/>
            </a:fontRef>
          </p:style>
        </p:cxnSp>
      </p:grpSp>
      <p:sp>
        <p:nvSpPr>
          <p:cNvPr id="13" name="矩形标注 12"/>
          <p:cNvSpPr/>
          <p:nvPr/>
        </p:nvSpPr>
        <p:spPr>
          <a:xfrm>
            <a:off x="3728622" y="3884933"/>
            <a:ext cx="4891596" cy="727968"/>
          </a:xfrm>
          <a:prstGeom prst="wedgeRectCallout">
            <a:avLst>
              <a:gd name="adj1" fmla="val -85460"/>
              <a:gd name="adj2" fmla="val -125152"/>
            </a:avLst>
          </a:prstGeom>
        </p:spPr>
        <p:style>
          <a:lnRef idx="1">
            <a:schemeClr val="accent3"/>
          </a:lnRef>
          <a:fillRef idx="3">
            <a:schemeClr val="accent3"/>
          </a:fillRef>
          <a:effectRef idx="2">
            <a:schemeClr val="accent3"/>
          </a:effectRef>
          <a:fontRef idx="minor">
            <a:schemeClr val="lt1"/>
          </a:fontRef>
        </p:style>
        <p:txBody>
          <a:bodyPr rtlCol="0" anchor="ctr"/>
          <a:lstStyle/>
          <a:p>
            <a:pPr marL="395990" indent="-285744">
              <a:buFont typeface="Wingdings" pitchFamily="2" charset="2"/>
              <a:buChar char="ü"/>
            </a:pPr>
            <a:r>
              <a:rPr lang="zh-CN" altLang="en-US" sz="1200" dirty="0">
                <a:solidFill>
                  <a:srgbClr val="FFFF00"/>
                </a:solidFill>
                <a:latin typeface="+mj-ea"/>
                <a:ea typeface="+mj-ea"/>
              </a:rPr>
              <a:t>缺省的情况下（惯例），一个类型映射成一个数据库表，并且数据库表的名称为类名的复数。</a:t>
            </a:r>
          </a:p>
        </p:txBody>
      </p:sp>
    </p:spTree>
    <p:extLst>
      <p:ext uri="{BB962C8B-B14F-4D97-AF65-F5344CB8AC3E}">
        <p14:creationId xmlns:p14="http://schemas.microsoft.com/office/powerpoint/2010/main" val="33574228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1000" fill="hold"/>
                                        <p:tgtEl>
                                          <p:spTgt spid="13"/>
                                        </p:tgtEl>
                                        <p:attrNameLst>
                                          <p:attrName>ppt_w</p:attrName>
                                        </p:attrNameLst>
                                      </p:cBhvr>
                                      <p:tavLst>
                                        <p:tav tm="0">
                                          <p:val>
                                            <p:fltVal val="0"/>
                                          </p:val>
                                        </p:tav>
                                        <p:tav tm="100000">
                                          <p:val>
                                            <p:strVal val="#ppt_w"/>
                                          </p:val>
                                        </p:tav>
                                      </p:tavLst>
                                    </p:anim>
                                    <p:anim calcmode="lin" valueType="num">
                                      <p:cBhvr>
                                        <p:cTn id="16" dur="1000" fill="hold"/>
                                        <p:tgtEl>
                                          <p:spTgt spid="13"/>
                                        </p:tgtEl>
                                        <p:attrNameLst>
                                          <p:attrName>ppt_h</p:attrName>
                                        </p:attrNameLst>
                                      </p:cBhvr>
                                      <p:tavLst>
                                        <p:tav tm="0">
                                          <p:val>
                                            <p:fltVal val="0"/>
                                          </p:val>
                                        </p:tav>
                                        <p:tav tm="100000">
                                          <p:val>
                                            <p:strVal val="#ppt_h"/>
                                          </p:val>
                                        </p:tav>
                                      </p:tavLst>
                                    </p:anim>
                                    <p:anim calcmode="lin" valueType="num">
                                      <p:cBhvr>
                                        <p:cTn id="17" dur="1000" fill="hold"/>
                                        <p:tgtEl>
                                          <p:spTgt spid="13"/>
                                        </p:tgtEl>
                                        <p:attrNameLst>
                                          <p:attrName>style.rotation</p:attrName>
                                        </p:attrNameLst>
                                      </p:cBhvr>
                                      <p:tavLst>
                                        <p:tav tm="0">
                                          <p:val>
                                            <p:fltVal val="90"/>
                                          </p:val>
                                        </p:tav>
                                        <p:tav tm="100000">
                                          <p:val>
                                            <p:fltVal val="0"/>
                                          </p:val>
                                        </p:tav>
                                      </p:tavLst>
                                    </p:anim>
                                    <p:animEffect transition="in" filter="fade">
                                      <p:cBhvr>
                                        <p:cTn id="18"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4.5.1.2. </a:t>
            </a:r>
            <a:r>
              <a:rPr lang="zh-CN" altLang="en-US" dirty="0"/>
              <a:t>键值定义</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565" y="1105641"/>
            <a:ext cx="6391275"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标注 3"/>
          <p:cNvSpPr/>
          <p:nvPr/>
        </p:nvSpPr>
        <p:spPr>
          <a:xfrm>
            <a:off x="3728622" y="3884933"/>
            <a:ext cx="4891596" cy="727968"/>
          </a:xfrm>
          <a:prstGeom prst="wedgeRectCallout">
            <a:avLst>
              <a:gd name="adj1" fmla="val -60233"/>
              <a:gd name="adj2" fmla="val -344665"/>
            </a:avLst>
          </a:prstGeom>
        </p:spPr>
        <p:style>
          <a:lnRef idx="1">
            <a:schemeClr val="accent3"/>
          </a:lnRef>
          <a:fillRef idx="3">
            <a:schemeClr val="accent3"/>
          </a:fillRef>
          <a:effectRef idx="2">
            <a:schemeClr val="accent3"/>
          </a:effectRef>
          <a:fontRef idx="minor">
            <a:schemeClr val="lt1"/>
          </a:fontRef>
        </p:style>
        <p:txBody>
          <a:bodyPr rtlCol="0" anchor="ctr"/>
          <a:lstStyle/>
          <a:p>
            <a:pPr marL="395990" indent="-285744">
              <a:buFont typeface="Wingdings" pitchFamily="2" charset="2"/>
              <a:buChar char="ü"/>
            </a:pPr>
            <a:r>
              <a:rPr lang="zh-CN" altLang="en-US" sz="1200" dirty="0">
                <a:solidFill>
                  <a:srgbClr val="FFFF00"/>
                </a:solidFill>
                <a:latin typeface="+mj-ea"/>
                <a:ea typeface="+mj-ea"/>
              </a:rPr>
              <a:t>当属性名称为 </a:t>
            </a:r>
            <a:r>
              <a:rPr lang="en-US" altLang="zh-CN" sz="1200" dirty="0">
                <a:solidFill>
                  <a:srgbClr val="FFFF00"/>
                </a:solidFill>
                <a:latin typeface="+mj-ea"/>
                <a:ea typeface="+mj-ea"/>
              </a:rPr>
              <a:t>id, Id, ID</a:t>
            </a:r>
            <a:r>
              <a:rPr lang="zh-CN" altLang="en-US" sz="1200" dirty="0">
                <a:solidFill>
                  <a:srgbClr val="FFFF00"/>
                </a:solidFill>
                <a:latin typeface="+mj-ea"/>
                <a:ea typeface="+mj-ea"/>
              </a:rPr>
              <a:t>或者是类名称</a:t>
            </a:r>
            <a:r>
              <a:rPr lang="en-US" altLang="zh-CN" sz="1200" dirty="0">
                <a:solidFill>
                  <a:srgbClr val="FFFF00"/>
                </a:solidFill>
                <a:latin typeface="+mj-ea"/>
                <a:ea typeface="+mj-ea"/>
              </a:rPr>
              <a:t>+ID</a:t>
            </a:r>
            <a:r>
              <a:rPr lang="zh-CN" altLang="en-US" sz="1200" dirty="0">
                <a:solidFill>
                  <a:srgbClr val="FFFF00"/>
                </a:solidFill>
                <a:latin typeface="+mj-ea"/>
                <a:ea typeface="+mj-ea"/>
              </a:rPr>
              <a:t>时，缺省将其看成是所映射的数据库表的</a:t>
            </a:r>
            <a:r>
              <a:rPr lang="en-US" altLang="zh-CN" sz="1200" dirty="0">
                <a:solidFill>
                  <a:srgbClr val="FFFF00"/>
                </a:solidFill>
                <a:latin typeface="+mj-ea"/>
                <a:ea typeface="+mj-ea"/>
              </a:rPr>
              <a:t>PK</a:t>
            </a:r>
            <a:r>
              <a:rPr lang="zh-CN" altLang="en-US" sz="1200" dirty="0">
                <a:solidFill>
                  <a:srgbClr val="FFFF00"/>
                </a:solidFill>
                <a:latin typeface="+mj-ea"/>
                <a:ea typeface="+mj-ea"/>
              </a:rPr>
              <a:t>。</a:t>
            </a:r>
          </a:p>
        </p:txBody>
      </p:sp>
    </p:spTree>
    <p:extLst>
      <p:ext uri="{BB962C8B-B14F-4D97-AF65-F5344CB8AC3E}">
        <p14:creationId xmlns:p14="http://schemas.microsoft.com/office/powerpoint/2010/main" val="26951726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4.5.1.3. </a:t>
            </a:r>
            <a:r>
              <a:rPr lang="zh-CN" altLang="en-US" dirty="0"/>
              <a:t>关系定义</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33" y="921215"/>
            <a:ext cx="2952147" cy="1499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36" y="2746675"/>
            <a:ext cx="6753225" cy="2038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标注 5"/>
          <p:cNvSpPr/>
          <p:nvPr/>
        </p:nvSpPr>
        <p:spPr>
          <a:xfrm>
            <a:off x="3728622" y="942873"/>
            <a:ext cx="4891596" cy="1477597"/>
          </a:xfrm>
          <a:prstGeom prst="wedgeRectCallout">
            <a:avLst>
              <a:gd name="adj1" fmla="val -67076"/>
              <a:gd name="adj2" fmla="val 142258"/>
            </a:avLst>
          </a:prstGeom>
        </p:spPr>
        <p:style>
          <a:lnRef idx="1">
            <a:schemeClr val="accent3"/>
          </a:lnRef>
          <a:fillRef idx="3">
            <a:schemeClr val="accent3"/>
          </a:fillRef>
          <a:effectRef idx="2">
            <a:schemeClr val="accent3"/>
          </a:effectRef>
          <a:fontRef idx="minor">
            <a:schemeClr val="lt1"/>
          </a:fontRef>
        </p:style>
        <p:txBody>
          <a:bodyPr rtlCol="0" anchor="ctr"/>
          <a:lstStyle/>
          <a:p>
            <a:pPr marL="395990" indent="-285744">
              <a:buFont typeface="Wingdings" pitchFamily="2" charset="2"/>
              <a:buChar char="ü"/>
            </a:pPr>
            <a:r>
              <a:rPr lang="zh-CN" altLang="en-US" sz="1200" dirty="0">
                <a:solidFill>
                  <a:srgbClr val="FFFF00"/>
                </a:solidFill>
                <a:latin typeface="+mj-ea"/>
                <a:ea typeface="+mj-ea"/>
              </a:rPr>
              <a:t>在图例中，一个院系拥有多门课程；</a:t>
            </a:r>
            <a:endParaRPr lang="en-US" altLang="zh-CN" sz="1200" dirty="0">
              <a:solidFill>
                <a:srgbClr val="FFFF00"/>
              </a:solidFill>
              <a:latin typeface="+mj-ea"/>
              <a:ea typeface="+mj-ea"/>
            </a:endParaRPr>
          </a:p>
          <a:p>
            <a:pPr marL="395990" indent="-285744">
              <a:buFont typeface="Wingdings" pitchFamily="2" charset="2"/>
              <a:buChar char="ü"/>
            </a:pPr>
            <a:r>
              <a:rPr lang="zh-CN" altLang="en-US" sz="1200" dirty="0">
                <a:solidFill>
                  <a:srgbClr val="FFFF00"/>
                </a:solidFill>
                <a:latin typeface="+mj-ea"/>
                <a:ea typeface="+mj-ea"/>
              </a:rPr>
              <a:t>如果所定义的实体类中（如 </a:t>
            </a:r>
            <a:r>
              <a:rPr lang="en-US" altLang="zh-CN" sz="1200" dirty="0">
                <a:solidFill>
                  <a:srgbClr val="FFFF00"/>
                </a:solidFill>
                <a:latin typeface="+mj-ea"/>
                <a:ea typeface="+mj-ea"/>
              </a:rPr>
              <a:t>Course</a:t>
            </a:r>
            <a:r>
              <a:rPr lang="zh-CN" altLang="en-US" sz="1200" dirty="0">
                <a:solidFill>
                  <a:srgbClr val="FFFF00"/>
                </a:solidFill>
                <a:latin typeface="+mj-ea"/>
                <a:ea typeface="+mj-ea"/>
              </a:rPr>
              <a:t>），使用了其他的类来约束归属关系（如 </a:t>
            </a:r>
            <a:r>
              <a:rPr lang="en-US" altLang="zh-CN" sz="1200" dirty="0">
                <a:solidFill>
                  <a:srgbClr val="FFFF00"/>
                </a:solidFill>
                <a:latin typeface="+mj-ea"/>
                <a:ea typeface="+mj-ea"/>
              </a:rPr>
              <a:t>Department</a:t>
            </a:r>
            <a:r>
              <a:rPr lang="zh-CN" altLang="en-US" sz="1200" dirty="0">
                <a:solidFill>
                  <a:srgbClr val="FFFF00"/>
                </a:solidFill>
                <a:latin typeface="+mj-ea"/>
                <a:ea typeface="+mj-ea"/>
              </a:rPr>
              <a:t>），映射到数据库表的时候，一般会使用外键的方式进行关联；</a:t>
            </a:r>
            <a:endParaRPr lang="en-US" altLang="zh-CN" sz="1200" dirty="0">
              <a:solidFill>
                <a:srgbClr val="FFFF00"/>
              </a:solidFill>
              <a:latin typeface="+mj-ea"/>
              <a:ea typeface="+mj-ea"/>
            </a:endParaRPr>
          </a:p>
          <a:p>
            <a:pPr marL="395990" indent="-285744">
              <a:buFont typeface="Wingdings" pitchFamily="2" charset="2"/>
              <a:buChar char="ü"/>
            </a:pPr>
            <a:r>
              <a:rPr lang="zh-CN" altLang="en-US" sz="1200" dirty="0">
                <a:solidFill>
                  <a:srgbClr val="FFFF00"/>
                </a:solidFill>
                <a:latin typeface="+mj-ea"/>
                <a:ea typeface="+mj-ea"/>
              </a:rPr>
              <a:t>在其所定义的属性里，直接加入与约束归属关系的类的</a:t>
            </a:r>
            <a:r>
              <a:rPr lang="en-US" altLang="zh-CN" sz="1200" dirty="0">
                <a:solidFill>
                  <a:srgbClr val="FFFF00"/>
                </a:solidFill>
                <a:latin typeface="+mj-ea"/>
                <a:ea typeface="+mj-ea"/>
              </a:rPr>
              <a:t>PK</a:t>
            </a:r>
            <a:r>
              <a:rPr lang="zh-CN" altLang="en-US" sz="1200" dirty="0">
                <a:solidFill>
                  <a:srgbClr val="FFFF00"/>
                </a:solidFill>
                <a:latin typeface="+mj-ea"/>
                <a:ea typeface="+mj-ea"/>
              </a:rPr>
              <a:t>属性相同的名称即可。</a:t>
            </a:r>
          </a:p>
        </p:txBody>
      </p:sp>
    </p:spTree>
    <p:extLst>
      <p:ext uri="{BB962C8B-B14F-4D97-AF65-F5344CB8AC3E}">
        <p14:creationId xmlns:p14="http://schemas.microsoft.com/office/powerpoint/2010/main" val="27084626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6" y="857198"/>
            <a:ext cx="4248151"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dirty="0"/>
              <a:t>4.5.1.4. </a:t>
            </a:r>
            <a:r>
              <a:rPr lang="zh-CN" altLang="en-US" dirty="0"/>
              <a:t>复合类型</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6" y="3504521"/>
            <a:ext cx="4248151" cy="1081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标注 4"/>
          <p:cNvSpPr/>
          <p:nvPr/>
        </p:nvSpPr>
        <p:spPr>
          <a:xfrm>
            <a:off x="4939393" y="942871"/>
            <a:ext cx="3680824" cy="2200379"/>
          </a:xfrm>
          <a:prstGeom prst="wedgeRectCallout">
            <a:avLst>
              <a:gd name="adj1" fmla="val -121418"/>
              <a:gd name="adj2" fmla="val 67679"/>
            </a:avLst>
          </a:prstGeom>
        </p:spPr>
        <p:style>
          <a:lnRef idx="1">
            <a:schemeClr val="accent3"/>
          </a:lnRef>
          <a:fillRef idx="3">
            <a:schemeClr val="accent3"/>
          </a:fillRef>
          <a:effectRef idx="2">
            <a:schemeClr val="accent3"/>
          </a:effectRef>
          <a:fontRef idx="minor">
            <a:schemeClr val="lt1"/>
          </a:fontRef>
        </p:style>
        <p:txBody>
          <a:bodyPr rtlCol="0" anchor="ctr"/>
          <a:lstStyle/>
          <a:p>
            <a:pPr marL="395990" indent="-285744">
              <a:buFont typeface="Wingdings" pitchFamily="2" charset="2"/>
              <a:buChar char="ü"/>
            </a:pPr>
            <a:r>
              <a:rPr lang="zh-CN" altLang="en-US" sz="1200" dirty="0">
                <a:solidFill>
                  <a:srgbClr val="FFFF00"/>
                </a:solidFill>
                <a:latin typeface="+mj-ea"/>
                <a:ea typeface="+mj-ea"/>
              </a:rPr>
              <a:t>当 </a:t>
            </a:r>
            <a:r>
              <a:rPr lang="en-US" altLang="zh-CN" sz="1200" dirty="0">
                <a:solidFill>
                  <a:srgbClr val="FFFF00"/>
                </a:solidFill>
                <a:latin typeface="+mj-ea"/>
                <a:ea typeface="+mj-ea"/>
              </a:rPr>
              <a:t>Code First </a:t>
            </a:r>
            <a:r>
              <a:rPr lang="zh-CN" altLang="en-US" sz="1200" dirty="0">
                <a:solidFill>
                  <a:srgbClr val="FFFF00"/>
                </a:solidFill>
                <a:latin typeface="+mj-ea"/>
                <a:ea typeface="+mj-ea"/>
              </a:rPr>
              <a:t>发现一个类的定义中，无法通过惯例方式，或者数据标注、</a:t>
            </a:r>
            <a:r>
              <a:rPr lang="en-US" altLang="zh-CN" sz="1200" dirty="0">
                <a:solidFill>
                  <a:srgbClr val="FFFF00"/>
                </a:solidFill>
                <a:latin typeface="+mj-ea"/>
                <a:ea typeface="+mj-ea"/>
              </a:rPr>
              <a:t>Fluent API</a:t>
            </a:r>
            <a:r>
              <a:rPr lang="zh-CN" altLang="en-US" sz="1200" dirty="0">
                <a:solidFill>
                  <a:srgbClr val="FFFF00"/>
                </a:solidFill>
                <a:latin typeface="+mj-ea"/>
                <a:ea typeface="+mj-ea"/>
              </a:rPr>
              <a:t>推断出键值属性时，就会将当前定义的类型，自动注册为复合类型。</a:t>
            </a:r>
            <a:r>
              <a:rPr lang="en-US" altLang="zh-CN" sz="1200" dirty="0">
                <a:solidFill>
                  <a:srgbClr val="FFFF00"/>
                </a:solidFill>
                <a:latin typeface="+mj-ea"/>
                <a:ea typeface="+mj-ea"/>
              </a:rPr>
              <a:t>Code First </a:t>
            </a:r>
            <a:r>
              <a:rPr lang="zh-CN" altLang="en-US" sz="1200" dirty="0">
                <a:solidFill>
                  <a:srgbClr val="FFFF00"/>
                </a:solidFill>
                <a:latin typeface="+mj-ea"/>
                <a:ea typeface="+mj-ea"/>
              </a:rPr>
              <a:t>是否将一个类检测成为复合类型，还需要确定所定义的类中，没有引用别的实体对象或者实体对象集合作为自己的属性。</a:t>
            </a:r>
            <a:endParaRPr lang="en-US" altLang="zh-CN" sz="1200" dirty="0">
              <a:solidFill>
                <a:srgbClr val="FFFF00"/>
              </a:solidFill>
              <a:latin typeface="+mj-ea"/>
              <a:ea typeface="+mj-ea"/>
            </a:endParaRPr>
          </a:p>
          <a:p>
            <a:pPr marL="395990" indent="-285744">
              <a:buFont typeface="Wingdings" pitchFamily="2" charset="2"/>
              <a:buChar char="ü"/>
            </a:pPr>
            <a:r>
              <a:rPr lang="zh-CN" altLang="en-US" sz="1200" dirty="0">
                <a:solidFill>
                  <a:srgbClr val="FFFF00"/>
                </a:solidFill>
                <a:latin typeface="+mj-ea"/>
                <a:ea typeface="+mj-ea"/>
              </a:rPr>
              <a:t>如果是这种方式，表 </a:t>
            </a:r>
            <a:r>
              <a:rPr lang="en-US" altLang="zh-CN" sz="1200" dirty="0" err="1">
                <a:solidFill>
                  <a:srgbClr val="FFFF00"/>
                </a:solidFill>
                <a:latin typeface="+mj-ea"/>
                <a:ea typeface="+mj-ea"/>
              </a:rPr>
              <a:t>OnsiteCourse</a:t>
            </a:r>
            <a:r>
              <a:rPr lang="en-US" altLang="zh-CN" sz="1200" dirty="0">
                <a:solidFill>
                  <a:srgbClr val="FFFF00"/>
                </a:solidFill>
                <a:latin typeface="+mj-ea"/>
                <a:ea typeface="+mj-ea"/>
              </a:rPr>
              <a:t> </a:t>
            </a:r>
            <a:r>
              <a:rPr lang="zh-CN" altLang="en-US" sz="1200" dirty="0">
                <a:solidFill>
                  <a:srgbClr val="FFFF00"/>
                </a:solidFill>
                <a:latin typeface="+mj-ea"/>
                <a:ea typeface="+mj-ea"/>
              </a:rPr>
              <a:t>的字段结构会映射成：</a:t>
            </a:r>
            <a:r>
              <a:rPr lang="en-US" altLang="zh-CN" sz="1200" dirty="0" err="1">
                <a:solidFill>
                  <a:srgbClr val="FFFF00"/>
                </a:solidFill>
                <a:latin typeface="+mj-ea"/>
                <a:ea typeface="+mj-ea"/>
              </a:rPr>
              <a:t>CourseID</a:t>
            </a:r>
            <a:r>
              <a:rPr lang="zh-CN" altLang="en-US" sz="1200" dirty="0">
                <a:solidFill>
                  <a:srgbClr val="FFFF00"/>
                </a:solidFill>
                <a:latin typeface="+mj-ea"/>
                <a:ea typeface="+mj-ea"/>
              </a:rPr>
              <a:t>，</a:t>
            </a:r>
            <a:r>
              <a:rPr lang="en-US" altLang="zh-CN" sz="1200" dirty="0" err="1">
                <a:solidFill>
                  <a:srgbClr val="FFFF00"/>
                </a:solidFill>
                <a:latin typeface="+mj-ea"/>
                <a:ea typeface="+mj-ea"/>
              </a:rPr>
              <a:t>Detail_Location</a:t>
            </a:r>
            <a:r>
              <a:rPr lang="zh-CN" altLang="en-US" sz="1200" dirty="0">
                <a:solidFill>
                  <a:srgbClr val="FFFF00"/>
                </a:solidFill>
                <a:latin typeface="+mj-ea"/>
                <a:ea typeface="+mj-ea"/>
              </a:rPr>
              <a:t>，</a:t>
            </a:r>
            <a:r>
              <a:rPr lang="en-US" altLang="zh-CN" sz="1200" dirty="0" err="1">
                <a:solidFill>
                  <a:srgbClr val="FFFF00"/>
                </a:solidFill>
                <a:latin typeface="+mj-ea"/>
                <a:ea typeface="+mj-ea"/>
              </a:rPr>
              <a:t>Detail_Days</a:t>
            </a:r>
            <a:r>
              <a:rPr lang="zh-CN" altLang="en-US" sz="1200" dirty="0">
                <a:solidFill>
                  <a:srgbClr val="FFFF00"/>
                </a:solidFill>
                <a:latin typeface="+mj-ea"/>
                <a:ea typeface="+mj-ea"/>
              </a:rPr>
              <a:t>，</a:t>
            </a:r>
            <a:r>
              <a:rPr lang="en-US" altLang="zh-CN" sz="1200" dirty="0" err="1">
                <a:solidFill>
                  <a:srgbClr val="FFFF00"/>
                </a:solidFill>
                <a:latin typeface="+mj-ea"/>
                <a:ea typeface="+mj-ea"/>
              </a:rPr>
              <a:t>Detail_Time</a:t>
            </a:r>
            <a:r>
              <a:rPr lang="zh-CN" altLang="en-US" sz="1200" dirty="0">
                <a:solidFill>
                  <a:srgbClr val="FFFF00"/>
                </a:solidFill>
                <a:latin typeface="+mj-ea"/>
                <a:ea typeface="+mj-ea"/>
              </a:rPr>
              <a:t>。</a:t>
            </a:r>
          </a:p>
        </p:txBody>
      </p:sp>
    </p:spTree>
    <p:extLst>
      <p:ext uri="{BB962C8B-B14F-4D97-AF65-F5344CB8AC3E}">
        <p14:creationId xmlns:p14="http://schemas.microsoft.com/office/powerpoint/2010/main" val="33061119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4.5.2. </a:t>
            </a:r>
            <a:r>
              <a:rPr lang="zh-CN" altLang="en-US" dirty="0"/>
              <a:t>数据标注（</a:t>
            </a:r>
            <a:r>
              <a:rPr lang="en-US" altLang="zh-CN" dirty="0"/>
              <a:t>Data Annotation</a:t>
            </a:r>
            <a:r>
              <a:rPr lang="zh-CN" altLang="en-US" dirty="0"/>
              <a:t>）方式</a:t>
            </a:r>
          </a:p>
        </p:txBody>
      </p:sp>
      <p:graphicFrame>
        <p:nvGraphicFramePr>
          <p:cNvPr id="3" name="表格 2"/>
          <p:cNvGraphicFramePr>
            <a:graphicFrameLocks noGrp="1"/>
          </p:cNvGraphicFramePr>
          <p:nvPr>
            <p:extLst>
              <p:ext uri="{D42A27DB-BD31-4B8C-83A1-F6EECF244321}">
                <p14:modId xmlns:p14="http://schemas.microsoft.com/office/powerpoint/2010/main" val="2011722164"/>
              </p:ext>
            </p:extLst>
          </p:nvPr>
        </p:nvGraphicFramePr>
        <p:xfrm>
          <a:off x="291231" y="1054074"/>
          <a:ext cx="8558856" cy="3558755"/>
        </p:xfrm>
        <a:graphic>
          <a:graphicData uri="http://schemas.openxmlformats.org/drawingml/2006/table">
            <a:tbl>
              <a:tblPr firstRow="1" bandRow="1">
                <a:effectLst/>
                <a:tableStyleId>{5C22544A-7EE6-4342-B048-85BDC9FD1C3A}</a:tableStyleId>
              </a:tblPr>
              <a:tblGrid>
                <a:gridCol w="557856">
                  <a:extLst>
                    <a:ext uri="{9D8B030D-6E8A-4147-A177-3AD203B41FA5}">
                      <a16:colId xmlns:a16="http://schemas.microsoft.com/office/drawing/2014/main" val="20000"/>
                    </a:ext>
                  </a:extLst>
                </a:gridCol>
                <a:gridCol w="2081893">
                  <a:extLst>
                    <a:ext uri="{9D8B030D-6E8A-4147-A177-3AD203B41FA5}">
                      <a16:colId xmlns:a16="http://schemas.microsoft.com/office/drawing/2014/main" val="20001"/>
                    </a:ext>
                  </a:extLst>
                </a:gridCol>
                <a:gridCol w="5919107">
                  <a:extLst>
                    <a:ext uri="{9D8B030D-6E8A-4147-A177-3AD203B41FA5}">
                      <a16:colId xmlns:a16="http://schemas.microsoft.com/office/drawing/2014/main" val="20002"/>
                    </a:ext>
                  </a:extLst>
                </a:gridCol>
              </a:tblGrid>
              <a:tr h="3485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序号</a:t>
                      </a:r>
                    </a:p>
                  </a:txBody>
                  <a:tcPr marT="34291" marB="34291" anchor="ctr">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标注特性名称</a:t>
                      </a:r>
                    </a:p>
                  </a:txBody>
                  <a:tcPr marT="34291" marB="34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说明</a:t>
                      </a:r>
                    </a:p>
                  </a:txBody>
                  <a:tcPr marT="34291" marB="34291" anchor="ctr">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extLst>
                  <a:ext uri="{0D108BD9-81ED-4DB2-BD59-A6C34878D82A}">
                    <a16:rowId xmlns:a16="http://schemas.microsoft.com/office/drawing/2014/main" val="10000"/>
                  </a:ext>
                </a:extLst>
              </a:tr>
              <a:tr h="254679">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bg1">
                              <a:lumMod val="50000"/>
                            </a:schemeClr>
                          </a:solidFill>
                          <a:latin typeface="+mj-ea"/>
                          <a:ea typeface="+mj-ea"/>
                          <a:cs typeface="+mn-cs"/>
                        </a:rPr>
                        <a:t>1.</a:t>
                      </a:r>
                      <a:endParaRPr lang="zh-CN" altLang="en-US" sz="1200" b="0" kern="1200" dirty="0">
                        <a:solidFill>
                          <a:schemeClr val="bg1">
                            <a:lumMod val="50000"/>
                          </a:schemeClr>
                        </a:solidFill>
                        <a:latin typeface="+mj-ea"/>
                        <a:ea typeface="+mj-ea"/>
                        <a:cs typeface="+mn-cs"/>
                      </a:endParaRPr>
                    </a:p>
                  </a:txBody>
                  <a:tcPr marT="34291" marB="34291">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b="0" kern="1200" dirty="0" err="1">
                          <a:solidFill>
                            <a:schemeClr val="bg1">
                              <a:lumMod val="50000"/>
                            </a:schemeClr>
                          </a:solidFill>
                          <a:latin typeface="+mj-ea"/>
                          <a:ea typeface="+mj-ea"/>
                          <a:cs typeface="+mn-cs"/>
                        </a:rPr>
                        <a:t>ColumnAttribute</a:t>
                      </a:r>
                      <a:r>
                        <a:rPr lang="en-US" altLang="zh-CN" sz="1100" b="0" kern="1200" dirty="0">
                          <a:solidFill>
                            <a:schemeClr val="bg1">
                              <a:lumMod val="50000"/>
                            </a:schemeClr>
                          </a:solidFill>
                          <a:latin typeface="+mj-ea"/>
                          <a:ea typeface="+mj-ea"/>
                          <a:cs typeface="+mn-cs"/>
                        </a:rPr>
                        <a:t> </a:t>
                      </a:r>
                      <a:endParaRPr lang="zh-CN" altLang="en-US" sz="1100" b="0" kern="1200" dirty="0">
                        <a:solidFill>
                          <a:schemeClr val="bg1">
                            <a:lumMod val="50000"/>
                          </a:schemeClr>
                        </a:solidFill>
                        <a:latin typeface="+mj-ea"/>
                        <a:ea typeface="+mj-ea"/>
                        <a:cs typeface="+mn-cs"/>
                      </a:endParaRPr>
                    </a:p>
                  </a:txBody>
                  <a:tcPr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用于属性，约束所映射到的数据库表列的名称、序数方式、字段类型。</a:t>
                      </a:r>
                    </a:p>
                  </a:txBody>
                  <a:tcPr marT="34291" marB="34291">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7587">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bg1">
                              <a:lumMod val="50000"/>
                            </a:schemeClr>
                          </a:solidFill>
                          <a:latin typeface="+mj-ea"/>
                          <a:ea typeface="+mj-ea"/>
                          <a:cs typeface="+mn-cs"/>
                        </a:rPr>
                        <a:t>2.</a:t>
                      </a:r>
                      <a:endParaRPr lang="zh-CN" altLang="en-US" sz="1200" b="0" kern="1200" dirty="0">
                        <a:solidFill>
                          <a:schemeClr val="bg1">
                            <a:lumMod val="50000"/>
                          </a:schemeClr>
                        </a:solidFill>
                        <a:latin typeface="+mj-ea"/>
                        <a:ea typeface="+mj-ea"/>
                        <a:cs typeface="+mn-cs"/>
                      </a:endParaRPr>
                    </a:p>
                  </a:txBody>
                  <a:tcPr marT="34291" marB="34291">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b="0" kern="1200" dirty="0" err="1">
                          <a:solidFill>
                            <a:schemeClr val="bg1">
                              <a:lumMod val="50000"/>
                            </a:schemeClr>
                          </a:solidFill>
                          <a:latin typeface="+mj-ea"/>
                          <a:ea typeface="+mj-ea"/>
                          <a:cs typeface="+mn-cs"/>
                        </a:rPr>
                        <a:t>ComplexTypeAttribute</a:t>
                      </a:r>
                      <a:r>
                        <a:rPr lang="en-US" altLang="zh-CN" sz="1100" b="0" kern="1200" dirty="0">
                          <a:solidFill>
                            <a:schemeClr val="bg1">
                              <a:lumMod val="50000"/>
                            </a:schemeClr>
                          </a:solidFill>
                          <a:latin typeface="+mj-ea"/>
                          <a:ea typeface="+mj-ea"/>
                          <a:cs typeface="+mn-cs"/>
                        </a:rPr>
                        <a:t> </a:t>
                      </a:r>
                      <a:endParaRPr lang="zh-CN" altLang="en-US" sz="1100" b="0" kern="1200" dirty="0">
                        <a:solidFill>
                          <a:schemeClr val="bg1">
                            <a:lumMod val="50000"/>
                          </a:schemeClr>
                        </a:solidFill>
                        <a:latin typeface="+mj-ea"/>
                        <a:ea typeface="+mj-ea"/>
                        <a:cs typeface="+mn-cs"/>
                      </a:endParaRPr>
                    </a:p>
                  </a:txBody>
                  <a:tcPr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用于类，约束一个类是否属于复合类型。</a:t>
                      </a:r>
                    </a:p>
                  </a:txBody>
                  <a:tcPr marT="34291" marB="34291">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800101">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bg1">
                              <a:lumMod val="50000"/>
                            </a:schemeClr>
                          </a:solidFill>
                          <a:latin typeface="+mj-ea"/>
                          <a:ea typeface="+mj-ea"/>
                          <a:cs typeface="+mn-cs"/>
                        </a:rPr>
                        <a:t>3.</a:t>
                      </a:r>
                      <a:endParaRPr lang="zh-CN" altLang="en-US" sz="1200" b="0" kern="1200" dirty="0">
                        <a:solidFill>
                          <a:schemeClr val="bg1">
                            <a:lumMod val="50000"/>
                          </a:schemeClr>
                        </a:solidFill>
                        <a:latin typeface="+mj-ea"/>
                        <a:ea typeface="+mj-ea"/>
                        <a:cs typeface="+mn-cs"/>
                      </a:endParaRPr>
                    </a:p>
                  </a:txBody>
                  <a:tcPr marT="34291" marB="34291">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b="0" kern="1200" dirty="0" err="1">
                          <a:solidFill>
                            <a:schemeClr val="bg1">
                              <a:lumMod val="50000"/>
                            </a:schemeClr>
                          </a:solidFill>
                          <a:latin typeface="+mj-ea"/>
                          <a:ea typeface="+mj-ea"/>
                          <a:cs typeface="+mn-cs"/>
                        </a:rPr>
                        <a:t>ConcurrencyCheckAttribut</a:t>
                      </a:r>
                      <a:endParaRPr lang="zh-CN" altLang="en-US" sz="1100" b="0" kern="1200" dirty="0">
                        <a:solidFill>
                          <a:schemeClr val="bg1">
                            <a:lumMod val="50000"/>
                          </a:schemeClr>
                        </a:solidFill>
                        <a:latin typeface="+mj-ea"/>
                        <a:ea typeface="+mj-ea"/>
                        <a:cs typeface="+mn-cs"/>
                      </a:endParaRPr>
                    </a:p>
                  </a:txBody>
                  <a:tcPr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用于属性，约束一个属性是否使用开放式并发检查，缺省情况下，</a:t>
                      </a:r>
                      <a:r>
                        <a:rPr lang="en-US" altLang="zh-CN" sz="1200" b="0" kern="1200" dirty="0">
                          <a:solidFill>
                            <a:schemeClr val="bg1">
                              <a:lumMod val="50000"/>
                            </a:schemeClr>
                          </a:solidFill>
                          <a:latin typeface="+mj-ea"/>
                          <a:ea typeface="+mj-ea"/>
                          <a:cs typeface="+mn-cs"/>
                        </a:rPr>
                        <a:t>EF</a:t>
                      </a:r>
                      <a:r>
                        <a:rPr lang="zh-CN" altLang="en-US" sz="1200" b="0" kern="1200" dirty="0">
                          <a:solidFill>
                            <a:schemeClr val="bg1">
                              <a:lumMod val="50000"/>
                            </a:schemeClr>
                          </a:solidFill>
                          <a:latin typeface="+mj-ea"/>
                          <a:ea typeface="+mj-ea"/>
                          <a:cs typeface="+mn-cs"/>
                        </a:rPr>
                        <a:t>实现的是开放式并发，意味着数据源在数据查询和更新的时候不对数据进行锁定。</a:t>
                      </a:r>
                      <a:r>
                        <a:rPr lang="en-US" altLang="zh-CN" sz="1200" b="0" kern="1200" dirty="0">
                          <a:solidFill>
                            <a:schemeClr val="bg1">
                              <a:lumMod val="50000"/>
                            </a:schemeClr>
                          </a:solidFill>
                          <a:latin typeface="+mj-ea"/>
                          <a:ea typeface="+mj-ea"/>
                          <a:cs typeface="+mn-cs"/>
                        </a:rPr>
                        <a:t>EF</a:t>
                      </a:r>
                      <a:r>
                        <a:rPr lang="zh-CN" altLang="en-US" sz="1200" b="0" kern="1200" dirty="0">
                          <a:solidFill>
                            <a:schemeClr val="bg1">
                              <a:lumMod val="50000"/>
                            </a:schemeClr>
                          </a:solidFill>
                          <a:latin typeface="+mj-ea"/>
                          <a:ea typeface="+mj-ea"/>
                          <a:cs typeface="+mn-cs"/>
                        </a:rPr>
                        <a:t>在保存对象数据到数据库的时候，是不检查并发的，如果确实需要处理相同的对象的并发数据，建议在对象的数据中，增加一个具有</a:t>
                      </a:r>
                      <a:r>
                        <a:rPr lang="en-US" altLang="zh-CN" sz="1200" b="0" kern="1200" dirty="0">
                          <a:solidFill>
                            <a:schemeClr val="bg1">
                              <a:lumMod val="50000"/>
                            </a:schemeClr>
                          </a:solidFill>
                          <a:latin typeface="+mj-ea"/>
                          <a:ea typeface="+mj-ea"/>
                          <a:cs typeface="+mn-cs"/>
                        </a:rPr>
                        <a:t>[Timestamp]</a:t>
                      </a:r>
                      <a:r>
                        <a:rPr lang="zh-CN" altLang="en-US" sz="1200" b="0" kern="1200" dirty="0">
                          <a:solidFill>
                            <a:schemeClr val="bg1">
                              <a:lumMod val="50000"/>
                            </a:schemeClr>
                          </a:solidFill>
                          <a:latin typeface="+mj-ea"/>
                          <a:ea typeface="+mj-ea"/>
                          <a:cs typeface="+mn-cs"/>
                        </a:rPr>
                        <a:t>特性的属性。</a:t>
                      </a:r>
                    </a:p>
                  </a:txBody>
                  <a:tcPr marT="34291" marB="34291">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34341">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bg1">
                              <a:lumMod val="50000"/>
                            </a:schemeClr>
                          </a:solidFill>
                          <a:latin typeface="+mj-ea"/>
                          <a:ea typeface="+mj-ea"/>
                          <a:cs typeface="+mn-cs"/>
                        </a:rPr>
                        <a:t>4.</a:t>
                      </a:r>
                      <a:endParaRPr lang="zh-CN" altLang="en-US" sz="1200" b="0" kern="1200" dirty="0">
                        <a:solidFill>
                          <a:schemeClr val="bg1">
                            <a:lumMod val="50000"/>
                          </a:schemeClr>
                        </a:solidFill>
                        <a:latin typeface="+mj-ea"/>
                        <a:ea typeface="+mj-ea"/>
                        <a:cs typeface="+mn-cs"/>
                      </a:endParaRPr>
                    </a:p>
                  </a:txBody>
                  <a:tcPr marT="34291" marB="34291">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b="0" kern="1200" dirty="0" err="1">
                          <a:solidFill>
                            <a:schemeClr val="bg1">
                              <a:lumMod val="50000"/>
                            </a:schemeClr>
                          </a:solidFill>
                          <a:latin typeface="+mj-ea"/>
                          <a:ea typeface="+mj-ea"/>
                          <a:cs typeface="+mn-cs"/>
                        </a:rPr>
                        <a:t>DatabaseGeneratedAttribute</a:t>
                      </a:r>
                      <a:r>
                        <a:rPr lang="en-US" altLang="zh-CN" sz="1100" b="0" kern="1200" dirty="0">
                          <a:solidFill>
                            <a:schemeClr val="bg1">
                              <a:lumMod val="50000"/>
                            </a:schemeClr>
                          </a:solidFill>
                          <a:latin typeface="+mj-ea"/>
                          <a:ea typeface="+mj-ea"/>
                          <a:cs typeface="+mn-cs"/>
                        </a:rPr>
                        <a:t> </a:t>
                      </a:r>
                      <a:endParaRPr lang="zh-CN" altLang="en-US" sz="1100" b="0" kern="1200" dirty="0">
                        <a:solidFill>
                          <a:schemeClr val="bg1">
                            <a:lumMod val="50000"/>
                          </a:schemeClr>
                        </a:solidFill>
                        <a:latin typeface="+mj-ea"/>
                        <a:ea typeface="+mj-ea"/>
                        <a:cs typeface="+mn-cs"/>
                      </a:endParaRPr>
                    </a:p>
                  </a:txBody>
                  <a:tcPr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用于属性，约束属性的值是否有数据库自动产生，在 </a:t>
                      </a:r>
                      <a:r>
                        <a:rPr lang="en-US" altLang="zh-CN" sz="1200" b="0" kern="1200" dirty="0">
                          <a:solidFill>
                            <a:schemeClr val="bg1">
                              <a:lumMod val="50000"/>
                            </a:schemeClr>
                          </a:solidFill>
                          <a:latin typeface="+mj-ea"/>
                          <a:ea typeface="+mj-ea"/>
                          <a:cs typeface="+mn-cs"/>
                        </a:rPr>
                        <a:t>Code First </a:t>
                      </a:r>
                      <a:r>
                        <a:rPr lang="zh-CN" altLang="en-US" sz="1200" b="0" kern="1200" dirty="0">
                          <a:solidFill>
                            <a:schemeClr val="bg1">
                              <a:lumMod val="50000"/>
                            </a:schemeClr>
                          </a:solidFill>
                          <a:latin typeface="+mj-ea"/>
                          <a:ea typeface="+mj-ea"/>
                          <a:cs typeface="+mn-cs"/>
                        </a:rPr>
                        <a:t>中，当</a:t>
                      </a:r>
                      <a:r>
                        <a:rPr lang="en-US" altLang="zh-CN" sz="1200" b="0" kern="1200" dirty="0">
                          <a:solidFill>
                            <a:schemeClr val="bg1">
                              <a:lumMod val="50000"/>
                            </a:schemeClr>
                          </a:solidFill>
                          <a:latin typeface="+mj-ea"/>
                          <a:ea typeface="+mj-ea"/>
                          <a:cs typeface="+mn-cs"/>
                        </a:rPr>
                        <a:t>PK</a:t>
                      </a:r>
                      <a:r>
                        <a:rPr lang="zh-CN" altLang="en-US" sz="1200" b="0" kern="1200" dirty="0">
                          <a:solidFill>
                            <a:schemeClr val="bg1">
                              <a:lumMod val="50000"/>
                            </a:schemeClr>
                          </a:solidFill>
                          <a:latin typeface="+mj-ea"/>
                          <a:ea typeface="+mj-ea"/>
                          <a:cs typeface="+mn-cs"/>
                        </a:rPr>
                        <a:t>属性为 </a:t>
                      </a:r>
                      <a:r>
                        <a:rPr lang="en-US" altLang="zh-CN" sz="1200" b="0" kern="1200" dirty="0" err="1">
                          <a:solidFill>
                            <a:schemeClr val="bg1">
                              <a:lumMod val="50000"/>
                            </a:schemeClr>
                          </a:solidFill>
                          <a:latin typeface="+mj-ea"/>
                          <a:ea typeface="+mj-ea"/>
                          <a:cs typeface="+mn-cs"/>
                        </a:rPr>
                        <a:t>int</a:t>
                      </a:r>
                      <a:r>
                        <a:rPr lang="en-US" altLang="zh-CN" sz="1200" b="0" kern="1200" dirty="0">
                          <a:solidFill>
                            <a:schemeClr val="bg1">
                              <a:lumMod val="50000"/>
                            </a:schemeClr>
                          </a:solidFill>
                          <a:latin typeface="+mj-ea"/>
                          <a:ea typeface="+mj-ea"/>
                          <a:cs typeface="+mn-cs"/>
                        </a:rPr>
                        <a:t> </a:t>
                      </a:r>
                      <a:r>
                        <a:rPr lang="zh-CN" altLang="en-US" sz="1200" b="0" kern="1200" dirty="0">
                          <a:solidFill>
                            <a:schemeClr val="bg1">
                              <a:lumMod val="50000"/>
                            </a:schemeClr>
                          </a:solidFill>
                          <a:latin typeface="+mj-ea"/>
                          <a:ea typeface="+mj-ea"/>
                          <a:cs typeface="+mn-cs"/>
                        </a:rPr>
                        <a:t>时，自动将其视为有数据库自动产生。</a:t>
                      </a:r>
                    </a:p>
                  </a:txBody>
                  <a:tcPr marT="34291" marB="34291">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77587">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bg1">
                              <a:lumMod val="50000"/>
                            </a:schemeClr>
                          </a:solidFill>
                          <a:latin typeface="+mj-ea"/>
                          <a:ea typeface="+mj-ea"/>
                          <a:cs typeface="+mn-cs"/>
                        </a:rPr>
                        <a:t>5.</a:t>
                      </a:r>
                      <a:endParaRPr lang="zh-CN" altLang="en-US" sz="1200" b="0" kern="1200" dirty="0">
                        <a:solidFill>
                          <a:schemeClr val="bg1">
                            <a:lumMod val="50000"/>
                          </a:schemeClr>
                        </a:solidFill>
                        <a:latin typeface="+mj-ea"/>
                        <a:ea typeface="+mj-ea"/>
                        <a:cs typeface="+mn-cs"/>
                      </a:endParaRPr>
                    </a:p>
                  </a:txBody>
                  <a:tcPr marT="34291" marB="34291">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b="0" kern="1200" dirty="0" err="1">
                          <a:solidFill>
                            <a:schemeClr val="bg1">
                              <a:lumMod val="50000"/>
                            </a:schemeClr>
                          </a:solidFill>
                          <a:latin typeface="+mj-ea"/>
                          <a:ea typeface="+mj-ea"/>
                          <a:cs typeface="+mn-cs"/>
                        </a:rPr>
                        <a:t>ForeignKeyAttribute</a:t>
                      </a:r>
                      <a:r>
                        <a:rPr lang="en-US" altLang="zh-CN" sz="1100" b="0" kern="1200" dirty="0">
                          <a:solidFill>
                            <a:schemeClr val="bg1">
                              <a:lumMod val="50000"/>
                            </a:schemeClr>
                          </a:solidFill>
                          <a:latin typeface="+mj-ea"/>
                          <a:ea typeface="+mj-ea"/>
                          <a:cs typeface="+mn-cs"/>
                        </a:rPr>
                        <a:t> </a:t>
                      </a:r>
                      <a:endParaRPr lang="zh-CN" altLang="en-US" sz="1100" b="0" kern="1200" dirty="0">
                        <a:solidFill>
                          <a:schemeClr val="bg1">
                            <a:lumMod val="50000"/>
                          </a:schemeClr>
                        </a:solidFill>
                        <a:latin typeface="+mj-ea"/>
                        <a:ea typeface="+mj-ea"/>
                        <a:cs typeface="+mn-cs"/>
                      </a:endParaRPr>
                    </a:p>
                  </a:txBody>
                  <a:tcPr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用于属性，当类中使用到导航属性时，约束某个属性是否是外键。</a:t>
                      </a:r>
                    </a:p>
                  </a:txBody>
                  <a:tcPr marT="34291" marB="34291">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1165861">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bg1">
                              <a:lumMod val="50000"/>
                            </a:schemeClr>
                          </a:solidFill>
                          <a:latin typeface="+mj-ea"/>
                          <a:ea typeface="+mj-ea"/>
                          <a:cs typeface="+mn-cs"/>
                        </a:rPr>
                        <a:t>6.</a:t>
                      </a:r>
                      <a:endParaRPr lang="zh-CN" altLang="en-US" sz="1200" b="0" kern="1200" dirty="0">
                        <a:solidFill>
                          <a:schemeClr val="bg1">
                            <a:lumMod val="50000"/>
                          </a:schemeClr>
                        </a:solidFill>
                        <a:latin typeface="+mj-ea"/>
                        <a:ea typeface="+mj-ea"/>
                        <a:cs typeface="+mn-cs"/>
                      </a:endParaRPr>
                    </a:p>
                  </a:txBody>
                  <a:tcPr marT="34291" marB="34291">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b="0" kern="1200" dirty="0" err="1">
                          <a:solidFill>
                            <a:schemeClr val="bg1">
                              <a:lumMod val="50000"/>
                            </a:schemeClr>
                          </a:solidFill>
                          <a:latin typeface="+mj-ea"/>
                          <a:ea typeface="+mj-ea"/>
                          <a:cs typeface="+mn-cs"/>
                        </a:rPr>
                        <a:t>InversePropertyAttribute</a:t>
                      </a:r>
                      <a:r>
                        <a:rPr lang="en-US" altLang="zh-CN" sz="1100" b="0" kern="1200" dirty="0">
                          <a:solidFill>
                            <a:schemeClr val="bg1">
                              <a:lumMod val="50000"/>
                            </a:schemeClr>
                          </a:solidFill>
                          <a:latin typeface="+mj-ea"/>
                          <a:ea typeface="+mj-ea"/>
                          <a:cs typeface="+mn-cs"/>
                        </a:rPr>
                        <a:t> </a:t>
                      </a:r>
                      <a:endParaRPr lang="zh-CN" altLang="en-US" sz="1100" b="0" kern="1200" dirty="0">
                        <a:solidFill>
                          <a:schemeClr val="bg1">
                            <a:lumMod val="50000"/>
                          </a:schemeClr>
                        </a:solidFill>
                        <a:latin typeface="+mj-ea"/>
                        <a:ea typeface="+mj-ea"/>
                        <a:cs typeface="+mn-cs"/>
                      </a:endParaRPr>
                    </a:p>
                  </a:txBody>
                  <a:tcPr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用于属性，当类中使用到导航属性时，约束属性一个关系互相引用的终点。典型的用法是两个类之间拥有多对多关系的时候。</a:t>
                      </a:r>
                      <a:endParaRPr lang="en-US" altLang="zh-CN" sz="1200" b="0" kern="1200" dirty="0">
                        <a:solidFill>
                          <a:schemeClr val="bg1">
                            <a:lumMod val="50000"/>
                          </a:schemeClr>
                        </a:solidFill>
                        <a:latin typeface="+mj-ea"/>
                        <a:ea typeface="+mj-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例如，定义有 </a:t>
                      </a:r>
                      <a:r>
                        <a:rPr lang="en-US" altLang="zh-CN" sz="1200" b="0" kern="1200" dirty="0">
                          <a:solidFill>
                            <a:schemeClr val="bg1">
                              <a:lumMod val="50000"/>
                            </a:schemeClr>
                          </a:solidFill>
                          <a:latin typeface="+mj-ea"/>
                          <a:ea typeface="+mj-ea"/>
                          <a:cs typeface="+mn-cs"/>
                        </a:rPr>
                        <a:t>Person </a:t>
                      </a:r>
                      <a:r>
                        <a:rPr lang="zh-CN" altLang="en-US" sz="1200" b="0" kern="1200" dirty="0">
                          <a:solidFill>
                            <a:schemeClr val="bg1">
                              <a:lumMod val="50000"/>
                            </a:schemeClr>
                          </a:solidFill>
                          <a:latin typeface="+mj-ea"/>
                          <a:ea typeface="+mj-ea"/>
                          <a:cs typeface="+mn-cs"/>
                        </a:rPr>
                        <a:t>和 </a:t>
                      </a:r>
                      <a:r>
                        <a:rPr lang="en-US" altLang="zh-CN" sz="1200" b="0" kern="1200" dirty="0">
                          <a:solidFill>
                            <a:schemeClr val="bg1">
                              <a:lumMod val="50000"/>
                            </a:schemeClr>
                          </a:solidFill>
                          <a:latin typeface="+mj-ea"/>
                          <a:ea typeface="+mj-ea"/>
                          <a:cs typeface="+mn-cs"/>
                        </a:rPr>
                        <a:t>Book </a:t>
                      </a:r>
                      <a:r>
                        <a:rPr lang="zh-CN" altLang="en-US" sz="1200" b="0" kern="1200" dirty="0">
                          <a:solidFill>
                            <a:schemeClr val="bg1">
                              <a:lumMod val="50000"/>
                            </a:schemeClr>
                          </a:solidFill>
                          <a:latin typeface="+mj-ea"/>
                          <a:ea typeface="+mj-ea"/>
                          <a:cs typeface="+mn-cs"/>
                        </a:rPr>
                        <a:t>两个类，在 </a:t>
                      </a:r>
                      <a:r>
                        <a:rPr lang="en-US" altLang="zh-CN" sz="1200" b="0" kern="1200" dirty="0">
                          <a:solidFill>
                            <a:schemeClr val="bg1">
                              <a:lumMod val="50000"/>
                            </a:schemeClr>
                          </a:solidFill>
                          <a:latin typeface="+mj-ea"/>
                          <a:ea typeface="+mj-ea"/>
                          <a:cs typeface="+mn-cs"/>
                        </a:rPr>
                        <a:t>Person </a:t>
                      </a:r>
                      <a:r>
                        <a:rPr lang="zh-CN" altLang="en-US" sz="1200" b="0" kern="1200" dirty="0">
                          <a:solidFill>
                            <a:schemeClr val="bg1">
                              <a:lumMod val="50000"/>
                            </a:schemeClr>
                          </a:solidFill>
                          <a:latin typeface="+mj-ea"/>
                          <a:ea typeface="+mj-ea"/>
                          <a:cs typeface="+mn-cs"/>
                        </a:rPr>
                        <a:t>中含有 </a:t>
                      </a:r>
                      <a:r>
                        <a:rPr lang="en-US" altLang="zh-CN" sz="1200" b="0" kern="1200" dirty="0" err="1">
                          <a:solidFill>
                            <a:schemeClr val="bg1">
                              <a:lumMod val="50000"/>
                            </a:schemeClr>
                          </a:solidFill>
                          <a:latin typeface="+mj-ea"/>
                          <a:ea typeface="+mj-ea"/>
                          <a:cs typeface="+mn-cs"/>
                        </a:rPr>
                        <a:t>ReviewedBooks</a:t>
                      </a:r>
                      <a:r>
                        <a:rPr lang="en-US" altLang="zh-CN" sz="1200" b="0" kern="1200" dirty="0">
                          <a:solidFill>
                            <a:schemeClr val="bg1">
                              <a:lumMod val="50000"/>
                            </a:schemeClr>
                          </a:solidFill>
                          <a:latin typeface="+mj-ea"/>
                          <a:ea typeface="+mj-ea"/>
                          <a:cs typeface="+mn-cs"/>
                        </a:rPr>
                        <a:t> </a:t>
                      </a:r>
                      <a:r>
                        <a:rPr lang="zh-CN" altLang="en-US" sz="1200" b="0" kern="1200" dirty="0">
                          <a:solidFill>
                            <a:schemeClr val="bg1">
                              <a:lumMod val="50000"/>
                            </a:schemeClr>
                          </a:solidFill>
                          <a:latin typeface="+mj-ea"/>
                          <a:ea typeface="+mj-ea"/>
                          <a:cs typeface="+mn-cs"/>
                        </a:rPr>
                        <a:t>和 </a:t>
                      </a:r>
                      <a:r>
                        <a:rPr lang="en-US" altLang="zh-CN" sz="1200" b="0" kern="1200" dirty="0" err="1">
                          <a:solidFill>
                            <a:schemeClr val="bg1">
                              <a:lumMod val="50000"/>
                            </a:schemeClr>
                          </a:solidFill>
                          <a:latin typeface="+mj-ea"/>
                          <a:ea typeface="+mj-ea"/>
                          <a:cs typeface="+mn-cs"/>
                        </a:rPr>
                        <a:t>AuthoredBooks</a:t>
                      </a:r>
                      <a:r>
                        <a:rPr lang="en-US" altLang="zh-CN" sz="1200" b="0" kern="1200" dirty="0">
                          <a:solidFill>
                            <a:schemeClr val="bg1">
                              <a:lumMod val="50000"/>
                            </a:schemeClr>
                          </a:solidFill>
                          <a:latin typeface="+mj-ea"/>
                          <a:ea typeface="+mj-ea"/>
                          <a:cs typeface="+mn-cs"/>
                        </a:rPr>
                        <a:t> </a:t>
                      </a:r>
                      <a:r>
                        <a:rPr lang="zh-CN" altLang="en-US" sz="1200" b="0" kern="1200" dirty="0">
                          <a:solidFill>
                            <a:schemeClr val="bg1">
                              <a:lumMod val="50000"/>
                            </a:schemeClr>
                          </a:solidFill>
                          <a:latin typeface="+mj-ea"/>
                          <a:ea typeface="+mj-ea"/>
                          <a:cs typeface="+mn-cs"/>
                        </a:rPr>
                        <a:t>两个导航属性，</a:t>
                      </a:r>
                      <a:r>
                        <a:rPr lang="en-US" altLang="zh-CN" sz="1200" b="0" kern="1200" dirty="0">
                          <a:solidFill>
                            <a:schemeClr val="bg1">
                              <a:lumMod val="50000"/>
                            </a:schemeClr>
                          </a:solidFill>
                          <a:latin typeface="+mj-ea"/>
                          <a:ea typeface="+mj-ea"/>
                          <a:cs typeface="+mn-cs"/>
                        </a:rPr>
                        <a:t>Book </a:t>
                      </a:r>
                      <a:r>
                        <a:rPr lang="zh-CN" altLang="en-US" sz="1200" b="0" kern="1200" dirty="0">
                          <a:solidFill>
                            <a:schemeClr val="bg1">
                              <a:lumMod val="50000"/>
                            </a:schemeClr>
                          </a:solidFill>
                          <a:latin typeface="+mj-ea"/>
                          <a:ea typeface="+mj-ea"/>
                          <a:cs typeface="+mn-cs"/>
                        </a:rPr>
                        <a:t>类中包含 </a:t>
                      </a:r>
                      <a:r>
                        <a:rPr lang="en-US" altLang="zh-CN" sz="1200" b="0" kern="1200" dirty="0">
                          <a:solidFill>
                            <a:schemeClr val="bg1">
                              <a:lumMod val="50000"/>
                            </a:schemeClr>
                          </a:solidFill>
                          <a:latin typeface="+mj-ea"/>
                          <a:ea typeface="+mj-ea"/>
                          <a:cs typeface="+mn-cs"/>
                        </a:rPr>
                        <a:t>Author </a:t>
                      </a:r>
                      <a:r>
                        <a:rPr lang="zh-CN" altLang="en-US" sz="1200" b="0" kern="1200" dirty="0">
                          <a:solidFill>
                            <a:schemeClr val="bg1">
                              <a:lumMod val="50000"/>
                            </a:schemeClr>
                          </a:solidFill>
                          <a:latin typeface="+mj-ea"/>
                          <a:ea typeface="+mj-ea"/>
                          <a:cs typeface="+mn-cs"/>
                        </a:rPr>
                        <a:t>和 </a:t>
                      </a:r>
                      <a:r>
                        <a:rPr lang="en-US" altLang="zh-CN" sz="1200" b="0" kern="1200" dirty="0">
                          <a:solidFill>
                            <a:schemeClr val="bg1">
                              <a:lumMod val="50000"/>
                            </a:schemeClr>
                          </a:solidFill>
                          <a:latin typeface="+mj-ea"/>
                          <a:ea typeface="+mj-ea"/>
                          <a:cs typeface="+mn-cs"/>
                        </a:rPr>
                        <a:t>Reviewer </a:t>
                      </a:r>
                      <a:r>
                        <a:rPr lang="zh-CN" altLang="en-US" sz="1200" b="0" kern="1200" dirty="0">
                          <a:solidFill>
                            <a:schemeClr val="bg1">
                              <a:lumMod val="50000"/>
                            </a:schemeClr>
                          </a:solidFill>
                          <a:latin typeface="+mj-ea"/>
                          <a:ea typeface="+mj-ea"/>
                          <a:cs typeface="+mn-cs"/>
                        </a:rPr>
                        <a:t>两个导航属性，你就需要约束 </a:t>
                      </a:r>
                      <a:r>
                        <a:rPr lang="en-US" altLang="zh-CN" sz="1200" b="0" kern="1200" dirty="0">
                          <a:solidFill>
                            <a:schemeClr val="bg1">
                              <a:lumMod val="50000"/>
                            </a:schemeClr>
                          </a:solidFill>
                          <a:latin typeface="+mj-ea"/>
                          <a:ea typeface="+mj-ea"/>
                          <a:cs typeface="+mn-cs"/>
                        </a:rPr>
                        <a:t>Author </a:t>
                      </a:r>
                      <a:r>
                        <a:rPr lang="zh-CN" altLang="en-US" sz="1200" b="0" kern="1200" dirty="0">
                          <a:solidFill>
                            <a:schemeClr val="bg1">
                              <a:lumMod val="50000"/>
                            </a:schemeClr>
                          </a:solidFill>
                          <a:latin typeface="+mj-ea"/>
                          <a:ea typeface="+mj-ea"/>
                          <a:cs typeface="+mn-cs"/>
                        </a:rPr>
                        <a:t>作为 </a:t>
                      </a:r>
                      <a:r>
                        <a:rPr lang="en-US" altLang="zh-CN" sz="1200" b="0" kern="1200" dirty="0" err="1">
                          <a:solidFill>
                            <a:schemeClr val="bg1">
                              <a:lumMod val="50000"/>
                            </a:schemeClr>
                          </a:solidFill>
                          <a:latin typeface="+mj-ea"/>
                          <a:ea typeface="+mj-ea"/>
                          <a:cs typeface="+mn-cs"/>
                        </a:rPr>
                        <a:t>AuthoredBooks</a:t>
                      </a:r>
                      <a:r>
                        <a:rPr lang="en-US" altLang="zh-CN" sz="1200" b="0" kern="1200" dirty="0">
                          <a:solidFill>
                            <a:schemeClr val="bg1">
                              <a:lumMod val="50000"/>
                            </a:schemeClr>
                          </a:solidFill>
                          <a:latin typeface="+mj-ea"/>
                          <a:ea typeface="+mj-ea"/>
                          <a:cs typeface="+mn-cs"/>
                        </a:rPr>
                        <a:t> </a:t>
                      </a:r>
                      <a:r>
                        <a:rPr lang="zh-CN" altLang="en-US" sz="1200" b="0" kern="1200" dirty="0">
                          <a:solidFill>
                            <a:schemeClr val="bg1">
                              <a:lumMod val="50000"/>
                            </a:schemeClr>
                          </a:solidFill>
                          <a:latin typeface="+mj-ea"/>
                          <a:ea typeface="+mj-ea"/>
                          <a:cs typeface="+mn-cs"/>
                        </a:rPr>
                        <a:t>的反转，约束 </a:t>
                      </a:r>
                      <a:r>
                        <a:rPr lang="en-US" altLang="zh-CN" sz="1200" b="0" kern="1200" dirty="0">
                          <a:solidFill>
                            <a:schemeClr val="bg1">
                              <a:lumMod val="50000"/>
                            </a:schemeClr>
                          </a:solidFill>
                          <a:latin typeface="+mj-ea"/>
                          <a:ea typeface="+mj-ea"/>
                          <a:cs typeface="+mn-cs"/>
                        </a:rPr>
                        <a:t>Reviewer </a:t>
                      </a:r>
                      <a:r>
                        <a:rPr lang="zh-CN" altLang="en-US" sz="1200" b="0" kern="1200" dirty="0">
                          <a:solidFill>
                            <a:schemeClr val="bg1">
                              <a:lumMod val="50000"/>
                            </a:schemeClr>
                          </a:solidFill>
                          <a:latin typeface="+mj-ea"/>
                          <a:ea typeface="+mj-ea"/>
                          <a:cs typeface="+mn-cs"/>
                        </a:rPr>
                        <a:t>作为 </a:t>
                      </a:r>
                      <a:r>
                        <a:rPr lang="en-US" altLang="zh-CN" sz="1200" b="0" kern="1200" dirty="0" err="1">
                          <a:solidFill>
                            <a:schemeClr val="bg1">
                              <a:lumMod val="50000"/>
                            </a:schemeClr>
                          </a:solidFill>
                          <a:latin typeface="+mj-ea"/>
                          <a:ea typeface="+mj-ea"/>
                          <a:cs typeface="+mn-cs"/>
                        </a:rPr>
                        <a:t>ReviewedBooks</a:t>
                      </a:r>
                      <a:r>
                        <a:rPr lang="en-US" altLang="zh-CN" sz="1200" b="0" kern="1200" dirty="0">
                          <a:solidFill>
                            <a:schemeClr val="bg1">
                              <a:lumMod val="50000"/>
                            </a:schemeClr>
                          </a:solidFill>
                          <a:latin typeface="+mj-ea"/>
                          <a:ea typeface="+mj-ea"/>
                          <a:cs typeface="+mn-cs"/>
                        </a:rPr>
                        <a:t> </a:t>
                      </a:r>
                      <a:r>
                        <a:rPr lang="zh-CN" altLang="en-US" sz="1200" b="0" kern="1200" dirty="0">
                          <a:solidFill>
                            <a:schemeClr val="bg1">
                              <a:lumMod val="50000"/>
                            </a:schemeClr>
                          </a:solidFill>
                          <a:latin typeface="+mj-ea"/>
                          <a:ea typeface="+mj-ea"/>
                          <a:cs typeface="+mn-cs"/>
                        </a:rPr>
                        <a:t>的反转。</a:t>
                      </a:r>
                    </a:p>
                  </a:txBody>
                  <a:tcPr marT="34291" marB="34291">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144484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4.5.2. </a:t>
            </a:r>
            <a:r>
              <a:rPr lang="zh-CN" altLang="en-US" dirty="0"/>
              <a:t>数据标注（</a:t>
            </a:r>
            <a:r>
              <a:rPr lang="en-US" altLang="zh-CN" dirty="0"/>
              <a:t>Data Annotation</a:t>
            </a:r>
            <a:r>
              <a:rPr lang="zh-CN" altLang="en-US" dirty="0"/>
              <a:t>）方式（续）</a:t>
            </a:r>
          </a:p>
        </p:txBody>
      </p:sp>
      <p:graphicFrame>
        <p:nvGraphicFramePr>
          <p:cNvPr id="3" name="表格 2"/>
          <p:cNvGraphicFramePr>
            <a:graphicFrameLocks noGrp="1"/>
          </p:cNvGraphicFramePr>
          <p:nvPr>
            <p:extLst>
              <p:ext uri="{D42A27DB-BD31-4B8C-83A1-F6EECF244321}">
                <p14:modId xmlns:p14="http://schemas.microsoft.com/office/powerpoint/2010/main" val="2521952678"/>
              </p:ext>
            </p:extLst>
          </p:nvPr>
        </p:nvGraphicFramePr>
        <p:xfrm>
          <a:off x="291231" y="1054074"/>
          <a:ext cx="8558856" cy="3225653"/>
        </p:xfrm>
        <a:graphic>
          <a:graphicData uri="http://schemas.openxmlformats.org/drawingml/2006/table">
            <a:tbl>
              <a:tblPr firstRow="1" bandRow="1">
                <a:effectLst/>
                <a:tableStyleId>{5C22544A-7EE6-4342-B048-85BDC9FD1C3A}</a:tableStyleId>
              </a:tblPr>
              <a:tblGrid>
                <a:gridCol w="557856">
                  <a:extLst>
                    <a:ext uri="{9D8B030D-6E8A-4147-A177-3AD203B41FA5}">
                      <a16:colId xmlns:a16="http://schemas.microsoft.com/office/drawing/2014/main" val="20000"/>
                    </a:ext>
                  </a:extLst>
                </a:gridCol>
                <a:gridCol w="2081893">
                  <a:extLst>
                    <a:ext uri="{9D8B030D-6E8A-4147-A177-3AD203B41FA5}">
                      <a16:colId xmlns:a16="http://schemas.microsoft.com/office/drawing/2014/main" val="20001"/>
                    </a:ext>
                  </a:extLst>
                </a:gridCol>
                <a:gridCol w="5919107">
                  <a:extLst>
                    <a:ext uri="{9D8B030D-6E8A-4147-A177-3AD203B41FA5}">
                      <a16:colId xmlns:a16="http://schemas.microsoft.com/office/drawing/2014/main" val="20002"/>
                    </a:ext>
                  </a:extLst>
                </a:gridCol>
              </a:tblGrid>
              <a:tr h="3485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序号</a:t>
                      </a:r>
                    </a:p>
                  </a:txBody>
                  <a:tcPr marT="34291" marB="34291" anchor="ctr">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标注特性名称</a:t>
                      </a:r>
                    </a:p>
                  </a:txBody>
                  <a:tcPr marT="34291" marB="34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说明</a:t>
                      </a:r>
                    </a:p>
                  </a:txBody>
                  <a:tcPr marT="34291" marB="34291" anchor="ctr">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extLst>
                  <a:ext uri="{0D108BD9-81ED-4DB2-BD59-A6C34878D82A}">
                    <a16:rowId xmlns:a16="http://schemas.microsoft.com/office/drawing/2014/main" val="10000"/>
                  </a:ext>
                </a:extLst>
              </a:tr>
              <a:tr h="254679">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bg1">
                              <a:lumMod val="50000"/>
                            </a:schemeClr>
                          </a:solidFill>
                          <a:latin typeface="+mj-ea"/>
                          <a:ea typeface="+mj-ea"/>
                          <a:cs typeface="+mn-cs"/>
                        </a:rPr>
                        <a:t>7.</a:t>
                      </a:r>
                      <a:endParaRPr lang="zh-CN" altLang="en-US" sz="1200" b="0" kern="1200" dirty="0">
                        <a:solidFill>
                          <a:schemeClr val="bg1">
                            <a:lumMod val="50000"/>
                          </a:schemeClr>
                        </a:solidFill>
                        <a:latin typeface="+mj-ea"/>
                        <a:ea typeface="+mj-ea"/>
                        <a:cs typeface="+mn-cs"/>
                      </a:endParaRPr>
                    </a:p>
                  </a:txBody>
                  <a:tcPr marT="34291" marB="34291">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b="0" kern="1200" dirty="0" err="1">
                          <a:solidFill>
                            <a:schemeClr val="bg1">
                              <a:lumMod val="50000"/>
                            </a:schemeClr>
                          </a:solidFill>
                          <a:latin typeface="+mj-ea"/>
                          <a:ea typeface="+mj-ea"/>
                          <a:cs typeface="+mn-cs"/>
                        </a:rPr>
                        <a:t>KeyAttribute</a:t>
                      </a:r>
                      <a:r>
                        <a:rPr lang="en-US" altLang="zh-CN" sz="1100" b="0" kern="1200" dirty="0">
                          <a:solidFill>
                            <a:schemeClr val="bg1">
                              <a:lumMod val="50000"/>
                            </a:schemeClr>
                          </a:solidFill>
                          <a:latin typeface="+mj-ea"/>
                          <a:ea typeface="+mj-ea"/>
                          <a:cs typeface="+mn-cs"/>
                        </a:rPr>
                        <a:t> </a:t>
                      </a:r>
                      <a:endParaRPr lang="zh-CN" altLang="en-US" sz="1100" b="0" kern="1200" dirty="0">
                        <a:solidFill>
                          <a:schemeClr val="bg1">
                            <a:lumMod val="50000"/>
                          </a:schemeClr>
                        </a:solidFill>
                        <a:latin typeface="+mj-ea"/>
                        <a:ea typeface="+mj-ea"/>
                        <a:cs typeface="+mn-cs"/>
                      </a:endParaRPr>
                    </a:p>
                  </a:txBody>
                  <a:tcPr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略。</a:t>
                      </a:r>
                    </a:p>
                  </a:txBody>
                  <a:tcPr marT="34291" marB="34291">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7587">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bg1">
                              <a:lumMod val="50000"/>
                            </a:schemeClr>
                          </a:solidFill>
                          <a:latin typeface="+mj-ea"/>
                          <a:ea typeface="+mj-ea"/>
                          <a:cs typeface="+mn-cs"/>
                        </a:rPr>
                        <a:t>8.</a:t>
                      </a:r>
                      <a:endParaRPr lang="zh-CN" altLang="en-US" sz="1200" b="0" kern="1200" dirty="0">
                        <a:solidFill>
                          <a:schemeClr val="bg1">
                            <a:lumMod val="50000"/>
                          </a:schemeClr>
                        </a:solidFill>
                        <a:latin typeface="+mj-ea"/>
                        <a:ea typeface="+mj-ea"/>
                        <a:cs typeface="+mn-cs"/>
                      </a:endParaRPr>
                    </a:p>
                  </a:txBody>
                  <a:tcPr marT="34291" marB="34291">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b="0" kern="1200" dirty="0" err="1">
                          <a:solidFill>
                            <a:schemeClr val="bg1">
                              <a:lumMod val="50000"/>
                            </a:schemeClr>
                          </a:solidFill>
                          <a:latin typeface="+mj-ea"/>
                          <a:ea typeface="+mj-ea"/>
                          <a:cs typeface="+mn-cs"/>
                        </a:rPr>
                        <a:t>MaxLengthAttribute</a:t>
                      </a:r>
                      <a:r>
                        <a:rPr lang="en-US" altLang="zh-CN" sz="1100" b="0" kern="1200" dirty="0">
                          <a:solidFill>
                            <a:schemeClr val="bg1">
                              <a:lumMod val="50000"/>
                            </a:schemeClr>
                          </a:solidFill>
                          <a:latin typeface="+mj-ea"/>
                          <a:ea typeface="+mj-ea"/>
                          <a:cs typeface="+mn-cs"/>
                        </a:rPr>
                        <a:t> </a:t>
                      </a:r>
                      <a:endParaRPr lang="zh-CN" altLang="en-US" sz="1100" b="0" kern="1200" dirty="0">
                        <a:solidFill>
                          <a:schemeClr val="bg1">
                            <a:lumMod val="50000"/>
                          </a:schemeClr>
                        </a:solidFill>
                        <a:latin typeface="+mj-ea"/>
                        <a:ea typeface="+mj-ea"/>
                        <a:cs typeface="+mn-cs"/>
                      </a:endParaRPr>
                    </a:p>
                  </a:txBody>
                  <a:tcPr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用于属性，约束属性所表示的数组或者字符串的最大长度。</a:t>
                      </a:r>
                    </a:p>
                  </a:txBody>
                  <a:tcPr marT="34291" marB="34291">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7587">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bg1">
                              <a:lumMod val="50000"/>
                            </a:schemeClr>
                          </a:solidFill>
                          <a:latin typeface="+mj-ea"/>
                          <a:ea typeface="+mj-ea"/>
                          <a:cs typeface="+mn-cs"/>
                        </a:rPr>
                        <a:t>9.</a:t>
                      </a:r>
                      <a:endParaRPr lang="zh-CN" altLang="en-US" sz="1200" b="0" kern="1200" dirty="0">
                        <a:solidFill>
                          <a:schemeClr val="bg1">
                            <a:lumMod val="50000"/>
                          </a:schemeClr>
                        </a:solidFill>
                        <a:latin typeface="+mj-ea"/>
                        <a:ea typeface="+mj-ea"/>
                        <a:cs typeface="+mn-cs"/>
                      </a:endParaRPr>
                    </a:p>
                  </a:txBody>
                  <a:tcPr marT="34291" marB="34291">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b="0" kern="1200" dirty="0" err="1">
                          <a:solidFill>
                            <a:schemeClr val="bg1">
                              <a:lumMod val="50000"/>
                            </a:schemeClr>
                          </a:solidFill>
                          <a:latin typeface="+mj-ea"/>
                          <a:ea typeface="+mj-ea"/>
                          <a:cs typeface="+mn-cs"/>
                        </a:rPr>
                        <a:t>MinLengthAttribute</a:t>
                      </a:r>
                      <a:r>
                        <a:rPr lang="en-US" altLang="zh-CN" sz="1100" b="0" kern="1200" dirty="0">
                          <a:solidFill>
                            <a:schemeClr val="bg1">
                              <a:lumMod val="50000"/>
                            </a:schemeClr>
                          </a:solidFill>
                          <a:latin typeface="+mj-ea"/>
                          <a:ea typeface="+mj-ea"/>
                          <a:cs typeface="+mn-cs"/>
                        </a:rPr>
                        <a:t> </a:t>
                      </a:r>
                      <a:endParaRPr lang="zh-CN" altLang="en-US" sz="1100" b="0" kern="1200" dirty="0">
                        <a:solidFill>
                          <a:schemeClr val="bg1">
                            <a:lumMod val="50000"/>
                          </a:schemeClr>
                        </a:solidFill>
                        <a:latin typeface="+mj-ea"/>
                        <a:ea typeface="+mj-ea"/>
                        <a:cs typeface="+mn-cs"/>
                      </a:endParaRPr>
                    </a:p>
                  </a:txBody>
                  <a:tcPr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略。</a:t>
                      </a:r>
                    </a:p>
                  </a:txBody>
                  <a:tcPr marT="34291" marB="34291">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77587">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bg1">
                              <a:lumMod val="50000"/>
                            </a:schemeClr>
                          </a:solidFill>
                          <a:latin typeface="+mj-ea"/>
                          <a:ea typeface="+mj-ea"/>
                          <a:cs typeface="+mn-cs"/>
                        </a:rPr>
                        <a:t>10.</a:t>
                      </a:r>
                      <a:endParaRPr lang="zh-CN" altLang="en-US" sz="1200" b="0" kern="1200" dirty="0">
                        <a:solidFill>
                          <a:schemeClr val="bg1">
                            <a:lumMod val="50000"/>
                          </a:schemeClr>
                        </a:solidFill>
                        <a:latin typeface="+mj-ea"/>
                        <a:ea typeface="+mj-ea"/>
                        <a:cs typeface="+mn-cs"/>
                      </a:endParaRPr>
                    </a:p>
                  </a:txBody>
                  <a:tcPr marT="34291" marB="34291">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b="0" kern="1200" dirty="0" err="1">
                          <a:solidFill>
                            <a:schemeClr val="bg1">
                              <a:lumMod val="50000"/>
                            </a:schemeClr>
                          </a:solidFill>
                          <a:latin typeface="+mj-ea"/>
                          <a:ea typeface="+mj-ea"/>
                          <a:cs typeface="+mn-cs"/>
                        </a:rPr>
                        <a:t>NotMappedAttribute</a:t>
                      </a:r>
                      <a:r>
                        <a:rPr lang="en-US" altLang="zh-CN" sz="1100" b="0" kern="1200" dirty="0">
                          <a:solidFill>
                            <a:schemeClr val="bg1">
                              <a:lumMod val="50000"/>
                            </a:schemeClr>
                          </a:solidFill>
                          <a:latin typeface="+mj-ea"/>
                          <a:ea typeface="+mj-ea"/>
                          <a:cs typeface="+mn-cs"/>
                        </a:rPr>
                        <a:t> </a:t>
                      </a:r>
                      <a:endParaRPr lang="zh-CN" altLang="en-US" sz="1100" b="0" kern="1200" dirty="0">
                        <a:solidFill>
                          <a:schemeClr val="bg1">
                            <a:lumMod val="50000"/>
                          </a:schemeClr>
                        </a:solidFill>
                        <a:latin typeface="+mj-ea"/>
                        <a:ea typeface="+mj-ea"/>
                        <a:cs typeface="+mn-cs"/>
                      </a:endParaRPr>
                    </a:p>
                  </a:txBody>
                  <a:tcPr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用于属性或者类，一旦使用这个特性，数据库架构文件将不再包含所约束的内容。</a:t>
                      </a:r>
                    </a:p>
                  </a:txBody>
                  <a:tcPr marT="34291" marB="34291">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617221">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bg1">
                              <a:lumMod val="50000"/>
                            </a:schemeClr>
                          </a:solidFill>
                          <a:latin typeface="+mj-ea"/>
                          <a:ea typeface="+mj-ea"/>
                          <a:cs typeface="+mn-cs"/>
                        </a:rPr>
                        <a:t>11.</a:t>
                      </a:r>
                      <a:endParaRPr lang="zh-CN" altLang="en-US" sz="1200" b="0" kern="1200" dirty="0">
                        <a:solidFill>
                          <a:schemeClr val="bg1">
                            <a:lumMod val="50000"/>
                          </a:schemeClr>
                        </a:solidFill>
                        <a:latin typeface="+mj-ea"/>
                        <a:ea typeface="+mj-ea"/>
                        <a:cs typeface="+mn-cs"/>
                      </a:endParaRPr>
                    </a:p>
                  </a:txBody>
                  <a:tcPr marT="34291" marB="34291">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b="0" kern="1200" dirty="0" err="1">
                          <a:solidFill>
                            <a:schemeClr val="bg1">
                              <a:lumMod val="50000"/>
                            </a:schemeClr>
                          </a:solidFill>
                          <a:latin typeface="+mj-ea"/>
                          <a:ea typeface="+mj-ea"/>
                          <a:cs typeface="+mn-cs"/>
                        </a:rPr>
                        <a:t>RequiredAttribute</a:t>
                      </a:r>
                      <a:r>
                        <a:rPr lang="en-US" altLang="zh-CN" sz="1100" b="0" kern="1200" dirty="0">
                          <a:solidFill>
                            <a:schemeClr val="bg1">
                              <a:lumMod val="50000"/>
                            </a:schemeClr>
                          </a:solidFill>
                          <a:latin typeface="+mj-ea"/>
                          <a:ea typeface="+mj-ea"/>
                          <a:cs typeface="+mn-cs"/>
                        </a:rPr>
                        <a:t> </a:t>
                      </a:r>
                      <a:endParaRPr lang="zh-CN" altLang="en-US" sz="1100" b="0" kern="1200" dirty="0">
                        <a:solidFill>
                          <a:schemeClr val="bg1">
                            <a:lumMod val="50000"/>
                          </a:schemeClr>
                        </a:solidFill>
                        <a:latin typeface="+mj-ea"/>
                        <a:ea typeface="+mj-ea"/>
                        <a:cs typeface="+mn-cs"/>
                      </a:endParaRPr>
                    </a:p>
                  </a:txBody>
                  <a:tcPr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用于属性，约束是否为必须，这个特性对于复合类型和集合类型的导航属性无效。如果在一个引用的导航属性中定义这个约束，意味着引用的基数为“</a:t>
                      </a:r>
                      <a:r>
                        <a:rPr lang="en-US" altLang="zh-CN" sz="1200" b="0" kern="1200" dirty="0">
                          <a:solidFill>
                            <a:schemeClr val="bg1">
                              <a:lumMod val="50000"/>
                            </a:schemeClr>
                          </a:solidFill>
                          <a:latin typeface="+mj-ea"/>
                          <a:ea typeface="+mj-ea"/>
                          <a:cs typeface="+mn-cs"/>
                        </a:rPr>
                        <a:t>1”</a:t>
                      </a:r>
                      <a:r>
                        <a:rPr lang="zh-CN" altLang="en-US" sz="1200" b="0" kern="1200" dirty="0">
                          <a:solidFill>
                            <a:schemeClr val="bg1">
                              <a:lumMod val="50000"/>
                            </a:schemeClr>
                          </a:solidFill>
                          <a:latin typeface="+mj-ea"/>
                          <a:ea typeface="+mj-ea"/>
                          <a:cs typeface="+mn-cs"/>
                        </a:rPr>
                        <a:t>，相关的外键属性不能为 </a:t>
                      </a:r>
                      <a:r>
                        <a:rPr lang="en-US" altLang="zh-CN" sz="1200" b="0" kern="1200" dirty="0">
                          <a:solidFill>
                            <a:schemeClr val="bg1">
                              <a:lumMod val="50000"/>
                            </a:schemeClr>
                          </a:solidFill>
                          <a:latin typeface="+mj-ea"/>
                          <a:ea typeface="+mj-ea"/>
                          <a:cs typeface="+mn-cs"/>
                        </a:rPr>
                        <a:t>null</a:t>
                      </a:r>
                      <a:r>
                        <a:rPr lang="zh-CN" altLang="en-US" sz="1200" b="0" kern="1200" dirty="0">
                          <a:solidFill>
                            <a:schemeClr val="bg1">
                              <a:lumMod val="50000"/>
                            </a:schemeClr>
                          </a:solidFill>
                          <a:latin typeface="+mj-ea"/>
                          <a:ea typeface="+mj-ea"/>
                          <a:cs typeface="+mn-cs"/>
                        </a:rPr>
                        <a:t>。</a:t>
                      </a:r>
                    </a:p>
                  </a:txBody>
                  <a:tcPr marT="34291" marB="34291">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77587">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bg1">
                              <a:lumMod val="50000"/>
                            </a:schemeClr>
                          </a:solidFill>
                          <a:latin typeface="+mj-ea"/>
                          <a:ea typeface="+mj-ea"/>
                          <a:cs typeface="+mn-cs"/>
                        </a:rPr>
                        <a:t>12.</a:t>
                      </a:r>
                      <a:endParaRPr lang="zh-CN" altLang="en-US" sz="1200" b="0" kern="1200" dirty="0">
                        <a:solidFill>
                          <a:schemeClr val="bg1">
                            <a:lumMod val="50000"/>
                          </a:schemeClr>
                        </a:solidFill>
                        <a:latin typeface="+mj-ea"/>
                        <a:ea typeface="+mj-ea"/>
                        <a:cs typeface="+mn-cs"/>
                      </a:endParaRPr>
                    </a:p>
                  </a:txBody>
                  <a:tcPr marT="34291" marB="34291">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b="0" kern="1200" dirty="0" err="1">
                          <a:solidFill>
                            <a:schemeClr val="bg1">
                              <a:lumMod val="50000"/>
                            </a:schemeClr>
                          </a:solidFill>
                          <a:latin typeface="+mj-ea"/>
                          <a:ea typeface="+mj-ea"/>
                          <a:cs typeface="+mn-cs"/>
                        </a:rPr>
                        <a:t>StringLengthAttribute</a:t>
                      </a:r>
                      <a:r>
                        <a:rPr lang="en-US" altLang="zh-CN" sz="1100" b="0" kern="1200" dirty="0">
                          <a:solidFill>
                            <a:schemeClr val="bg1">
                              <a:lumMod val="50000"/>
                            </a:schemeClr>
                          </a:solidFill>
                          <a:latin typeface="+mj-ea"/>
                          <a:ea typeface="+mj-ea"/>
                          <a:cs typeface="+mn-cs"/>
                        </a:rPr>
                        <a:t> </a:t>
                      </a:r>
                      <a:endParaRPr lang="zh-CN" altLang="en-US" sz="1100" b="0" kern="1200" dirty="0">
                        <a:solidFill>
                          <a:schemeClr val="bg1">
                            <a:lumMod val="50000"/>
                          </a:schemeClr>
                        </a:solidFill>
                        <a:latin typeface="+mj-ea"/>
                        <a:ea typeface="+mj-ea"/>
                        <a:cs typeface="+mn-cs"/>
                      </a:endParaRPr>
                    </a:p>
                  </a:txBody>
                  <a:tcPr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用于属性，限定属性字段的字符数。</a:t>
                      </a:r>
                    </a:p>
                  </a:txBody>
                  <a:tcPr marT="34291" marB="34291">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77587">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bg1">
                              <a:lumMod val="50000"/>
                            </a:schemeClr>
                          </a:solidFill>
                          <a:latin typeface="+mj-ea"/>
                          <a:ea typeface="+mj-ea"/>
                          <a:cs typeface="+mn-cs"/>
                        </a:rPr>
                        <a:t>13.</a:t>
                      </a:r>
                      <a:endParaRPr lang="zh-CN" altLang="en-US" sz="1200" b="0" kern="1200" dirty="0">
                        <a:solidFill>
                          <a:schemeClr val="bg1">
                            <a:lumMod val="50000"/>
                          </a:schemeClr>
                        </a:solidFill>
                        <a:latin typeface="+mj-ea"/>
                        <a:ea typeface="+mj-ea"/>
                        <a:cs typeface="+mn-cs"/>
                      </a:endParaRPr>
                    </a:p>
                  </a:txBody>
                  <a:tcPr marT="34291" marB="34291">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b="0" kern="1200" dirty="0" err="1">
                          <a:solidFill>
                            <a:schemeClr val="bg1">
                              <a:lumMod val="50000"/>
                            </a:schemeClr>
                          </a:solidFill>
                          <a:latin typeface="+mj-ea"/>
                          <a:ea typeface="+mj-ea"/>
                          <a:cs typeface="+mn-cs"/>
                        </a:rPr>
                        <a:t>TableAttribute</a:t>
                      </a:r>
                      <a:r>
                        <a:rPr lang="en-US" altLang="zh-CN" sz="1100" b="0" kern="1200" dirty="0">
                          <a:solidFill>
                            <a:schemeClr val="bg1">
                              <a:lumMod val="50000"/>
                            </a:schemeClr>
                          </a:solidFill>
                          <a:latin typeface="+mj-ea"/>
                          <a:ea typeface="+mj-ea"/>
                          <a:cs typeface="+mn-cs"/>
                        </a:rPr>
                        <a:t> </a:t>
                      </a:r>
                      <a:endParaRPr lang="zh-CN" altLang="en-US" sz="1100" b="0" kern="1200" dirty="0">
                        <a:solidFill>
                          <a:schemeClr val="bg1">
                            <a:lumMod val="50000"/>
                          </a:schemeClr>
                        </a:solidFill>
                        <a:latin typeface="+mj-ea"/>
                        <a:ea typeface="+mj-ea"/>
                        <a:cs typeface="+mn-cs"/>
                      </a:endParaRPr>
                    </a:p>
                  </a:txBody>
                  <a:tcPr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用于类，约束类所映射的表名称。</a:t>
                      </a:r>
                    </a:p>
                  </a:txBody>
                  <a:tcPr marT="34291" marB="34291">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617221">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bg1">
                              <a:lumMod val="50000"/>
                            </a:schemeClr>
                          </a:solidFill>
                          <a:latin typeface="+mj-ea"/>
                          <a:ea typeface="+mj-ea"/>
                          <a:cs typeface="+mn-cs"/>
                        </a:rPr>
                        <a:t>14.</a:t>
                      </a:r>
                      <a:endParaRPr lang="zh-CN" altLang="en-US" sz="1200" b="0" kern="1200" dirty="0">
                        <a:solidFill>
                          <a:schemeClr val="bg1">
                            <a:lumMod val="50000"/>
                          </a:schemeClr>
                        </a:solidFill>
                        <a:latin typeface="+mj-ea"/>
                        <a:ea typeface="+mj-ea"/>
                        <a:cs typeface="+mn-cs"/>
                      </a:endParaRPr>
                    </a:p>
                  </a:txBody>
                  <a:tcPr marT="34291" marB="34291">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b="0" kern="1200" dirty="0" err="1">
                          <a:solidFill>
                            <a:schemeClr val="bg1">
                              <a:lumMod val="50000"/>
                            </a:schemeClr>
                          </a:solidFill>
                          <a:latin typeface="+mj-ea"/>
                          <a:ea typeface="+mj-ea"/>
                          <a:cs typeface="+mn-cs"/>
                        </a:rPr>
                        <a:t>TimestampAttribute</a:t>
                      </a:r>
                      <a:r>
                        <a:rPr lang="en-US" altLang="zh-CN" sz="1100" b="0" kern="1200" dirty="0">
                          <a:solidFill>
                            <a:schemeClr val="bg1">
                              <a:lumMod val="50000"/>
                            </a:schemeClr>
                          </a:solidFill>
                          <a:latin typeface="+mj-ea"/>
                          <a:ea typeface="+mj-ea"/>
                          <a:cs typeface="+mn-cs"/>
                        </a:rPr>
                        <a:t> </a:t>
                      </a:r>
                      <a:endParaRPr lang="zh-CN" altLang="en-US" sz="1100" b="0" kern="1200" dirty="0">
                        <a:solidFill>
                          <a:schemeClr val="bg1">
                            <a:lumMod val="50000"/>
                          </a:schemeClr>
                        </a:solidFill>
                        <a:latin typeface="+mj-ea"/>
                        <a:ea typeface="+mj-ea"/>
                        <a:cs typeface="+mn-cs"/>
                      </a:endParaRPr>
                    </a:p>
                  </a:txBody>
                  <a:tcPr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用于属性，约束对应的表列在数据库中被看成时间戳，用于检查相应的实体对象数据在保存到数据库前后的变化。这个特性只能用在 </a:t>
                      </a:r>
                      <a:r>
                        <a:rPr lang="en-US" altLang="zh-CN" sz="1200" b="0" kern="1200" dirty="0">
                          <a:solidFill>
                            <a:schemeClr val="bg1">
                              <a:lumMod val="50000"/>
                            </a:schemeClr>
                          </a:solidFill>
                          <a:latin typeface="+mj-ea"/>
                          <a:ea typeface="+mj-ea"/>
                          <a:cs typeface="+mn-cs"/>
                        </a:rPr>
                        <a:t>byte[] </a:t>
                      </a:r>
                      <a:r>
                        <a:rPr lang="zh-CN" altLang="en-US" sz="1200" b="0" kern="1200" dirty="0">
                          <a:solidFill>
                            <a:schemeClr val="bg1">
                              <a:lumMod val="50000"/>
                            </a:schemeClr>
                          </a:solidFill>
                          <a:latin typeface="+mj-ea"/>
                          <a:ea typeface="+mj-ea"/>
                          <a:cs typeface="+mn-cs"/>
                        </a:rPr>
                        <a:t>类型的属性，并且只能对类定义中其中一个属性使用。</a:t>
                      </a:r>
                    </a:p>
                  </a:txBody>
                  <a:tcPr marT="34291" marB="34291">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841248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4.5.3. Fluent API </a:t>
            </a:r>
            <a:r>
              <a:rPr lang="zh-CN" altLang="en-US" dirty="0"/>
              <a:t>方式</a:t>
            </a:r>
          </a:p>
        </p:txBody>
      </p:sp>
      <p:graphicFrame>
        <p:nvGraphicFramePr>
          <p:cNvPr id="3" name="表格 2"/>
          <p:cNvGraphicFramePr>
            <a:graphicFrameLocks noGrp="1"/>
          </p:cNvGraphicFramePr>
          <p:nvPr>
            <p:extLst>
              <p:ext uri="{D42A27DB-BD31-4B8C-83A1-F6EECF244321}">
                <p14:modId xmlns:p14="http://schemas.microsoft.com/office/powerpoint/2010/main" val="2501213047"/>
              </p:ext>
            </p:extLst>
          </p:nvPr>
        </p:nvGraphicFramePr>
        <p:xfrm>
          <a:off x="291232" y="1054074"/>
          <a:ext cx="8621485" cy="1052819"/>
        </p:xfrm>
        <a:graphic>
          <a:graphicData uri="http://schemas.openxmlformats.org/drawingml/2006/table">
            <a:tbl>
              <a:tblPr firstRow="1" bandRow="1">
                <a:effectLst/>
                <a:tableStyleId>{5C22544A-7EE6-4342-B048-85BDC9FD1C3A}</a:tableStyleId>
              </a:tblPr>
              <a:tblGrid>
                <a:gridCol w="537029">
                  <a:extLst>
                    <a:ext uri="{9D8B030D-6E8A-4147-A177-3AD203B41FA5}">
                      <a16:colId xmlns:a16="http://schemas.microsoft.com/office/drawing/2014/main" val="20000"/>
                    </a:ext>
                  </a:extLst>
                </a:gridCol>
                <a:gridCol w="8084456">
                  <a:extLst>
                    <a:ext uri="{9D8B030D-6E8A-4147-A177-3AD203B41FA5}">
                      <a16:colId xmlns:a16="http://schemas.microsoft.com/office/drawing/2014/main" val="20001"/>
                    </a:ext>
                  </a:extLst>
                </a:gridCol>
              </a:tblGrid>
              <a:tr h="348599">
                <a:tc>
                  <a:txBody>
                    <a:bodyPr/>
                    <a:lstStyle/>
                    <a:p>
                      <a:pPr algn="r"/>
                      <a:r>
                        <a:rPr lang="en-US" altLang="zh-CN" sz="1200" b="0" dirty="0">
                          <a:solidFill>
                            <a:schemeClr val="bg1">
                              <a:lumMod val="50000"/>
                            </a:schemeClr>
                          </a:solidFill>
                          <a:latin typeface="+mj-ea"/>
                          <a:ea typeface="+mj-ea"/>
                        </a:rPr>
                        <a:t>1.</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约束属性相关的 </a:t>
                      </a:r>
                      <a:r>
                        <a:rPr lang="en-US" altLang="zh-CN" sz="1200" b="0" kern="1200" dirty="0">
                          <a:solidFill>
                            <a:schemeClr val="bg1">
                              <a:lumMod val="50000"/>
                            </a:schemeClr>
                          </a:solidFill>
                          <a:latin typeface="+mj-ea"/>
                          <a:ea typeface="+mj-ea"/>
                          <a:cs typeface="+mn-cs"/>
                        </a:rPr>
                        <a:t>ORM </a:t>
                      </a:r>
                      <a:r>
                        <a:rPr lang="zh-CN" altLang="en-US" sz="1200" b="0" kern="1200" dirty="0">
                          <a:solidFill>
                            <a:schemeClr val="bg1">
                              <a:lumMod val="50000"/>
                            </a:schemeClr>
                          </a:solidFill>
                          <a:latin typeface="+mj-ea"/>
                          <a:ea typeface="+mj-ea"/>
                          <a:cs typeface="+mn-cs"/>
                        </a:rPr>
                        <a:t>关系；</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66869">
                <a:tc>
                  <a:txBody>
                    <a:bodyPr/>
                    <a:lstStyle/>
                    <a:p>
                      <a:pPr algn="r"/>
                      <a:r>
                        <a:rPr lang="en-US" altLang="zh-CN" sz="1200" b="0" dirty="0">
                          <a:solidFill>
                            <a:schemeClr val="bg1">
                              <a:lumMod val="50000"/>
                            </a:schemeClr>
                          </a:solidFill>
                          <a:latin typeface="+mj-ea"/>
                          <a:ea typeface="+mj-ea"/>
                        </a:rPr>
                        <a:t>2.</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baseline="0" dirty="0">
                          <a:solidFill>
                            <a:schemeClr val="bg1">
                              <a:lumMod val="50000"/>
                            </a:schemeClr>
                          </a:solidFill>
                          <a:latin typeface="+mj-ea"/>
                          <a:ea typeface="+mj-ea"/>
                          <a:cs typeface="+mn-cs"/>
                        </a:rPr>
                        <a:t>约束类型相关的 </a:t>
                      </a:r>
                      <a:r>
                        <a:rPr lang="en-US" altLang="zh-CN" sz="1200" b="0" kern="1200" baseline="0" dirty="0">
                          <a:solidFill>
                            <a:schemeClr val="bg1">
                              <a:lumMod val="50000"/>
                            </a:schemeClr>
                          </a:solidFill>
                          <a:latin typeface="+mj-ea"/>
                          <a:ea typeface="+mj-ea"/>
                          <a:cs typeface="+mn-cs"/>
                        </a:rPr>
                        <a:t>ORM </a:t>
                      </a:r>
                      <a:r>
                        <a:rPr lang="zh-CN" altLang="en-US" sz="1200" b="0" kern="1200" baseline="0" dirty="0">
                          <a:solidFill>
                            <a:schemeClr val="bg1">
                              <a:lumMod val="50000"/>
                            </a:schemeClr>
                          </a:solidFill>
                          <a:latin typeface="+mj-ea"/>
                          <a:ea typeface="+mj-ea"/>
                          <a:cs typeface="+mn-cs"/>
                        </a:rPr>
                        <a:t>关系；</a:t>
                      </a:r>
                      <a:endParaRPr lang="zh-CN" altLang="en-US" sz="1200" b="0" kern="1200" dirty="0">
                        <a:solidFill>
                          <a:schemeClr val="bg1">
                            <a:lumMod val="50000"/>
                          </a:schemeClr>
                        </a:solidFill>
                        <a:latin typeface="+mj-ea"/>
                        <a:ea typeface="+mj-ea"/>
                        <a:cs typeface="+mn-cs"/>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37351">
                <a:tc>
                  <a:txBody>
                    <a:bodyPr/>
                    <a:lstStyle/>
                    <a:p>
                      <a:pPr algn="r"/>
                      <a:r>
                        <a:rPr lang="en-US" altLang="zh-CN" sz="1200" b="0" dirty="0">
                          <a:solidFill>
                            <a:schemeClr val="bg1">
                              <a:lumMod val="50000"/>
                            </a:schemeClr>
                          </a:solidFill>
                          <a:latin typeface="+mj-ea"/>
                          <a:ea typeface="+mj-ea"/>
                        </a:rPr>
                        <a:t>3.</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约束关系相关的 </a:t>
                      </a:r>
                      <a:r>
                        <a:rPr lang="en-US" altLang="zh-CN" sz="1200" b="0" kern="1200" dirty="0">
                          <a:solidFill>
                            <a:schemeClr val="bg1">
                              <a:lumMod val="50000"/>
                            </a:schemeClr>
                          </a:solidFill>
                          <a:latin typeface="+mj-ea"/>
                          <a:ea typeface="+mj-ea"/>
                          <a:cs typeface="+mn-cs"/>
                        </a:rPr>
                        <a:t>ORM </a:t>
                      </a:r>
                      <a:r>
                        <a:rPr lang="zh-CN" altLang="en-US" sz="1200" b="0" kern="1200" dirty="0">
                          <a:solidFill>
                            <a:schemeClr val="bg1">
                              <a:lumMod val="50000"/>
                            </a:schemeClr>
                          </a:solidFill>
                          <a:latin typeface="+mj-ea"/>
                          <a:ea typeface="+mj-ea"/>
                          <a:cs typeface="+mn-cs"/>
                        </a:rPr>
                        <a:t>关系；</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7344143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4.5.3.1.</a:t>
            </a:r>
            <a:r>
              <a:rPr lang="zh-CN" altLang="en-US" dirty="0"/>
              <a:t>约束属性相关的 </a:t>
            </a:r>
            <a:r>
              <a:rPr lang="en-US" altLang="zh-CN" dirty="0"/>
              <a:t>ORM </a:t>
            </a:r>
            <a:r>
              <a:rPr lang="zh-CN" altLang="en-US" dirty="0"/>
              <a:t>关系</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6" y="968829"/>
            <a:ext cx="7753351"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860151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4.5.3.2.</a:t>
            </a:r>
            <a:r>
              <a:rPr lang="zh-CN" altLang="en-US" dirty="0"/>
              <a:t>约束类型相关的 </a:t>
            </a:r>
            <a:r>
              <a:rPr lang="en-US" altLang="zh-CN" dirty="0"/>
              <a:t>ORM </a:t>
            </a:r>
            <a:r>
              <a:rPr lang="zh-CN" altLang="en-US" dirty="0"/>
              <a:t>关系</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220" y="1300843"/>
            <a:ext cx="792935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164761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4.5.3.2.</a:t>
            </a:r>
            <a:r>
              <a:rPr lang="zh-CN" altLang="en-US" dirty="0"/>
              <a:t>约束类型相关的 </a:t>
            </a:r>
            <a:r>
              <a:rPr lang="en-US" altLang="zh-CN" dirty="0"/>
              <a:t>ORM </a:t>
            </a:r>
            <a:r>
              <a:rPr lang="zh-CN" altLang="en-US" dirty="0"/>
              <a:t>关系（续）</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337" y="1389833"/>
            <a:ext cx="8163591" cy="2618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676592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2"/>
          <p:cNvSpPr txBox="1">
            <a:spLocks noChangeArrowheads="1"/>
          </p:cNvSpPr>
          <p:nvPr/>
        </p:nvSpPr>
        <p:spPr bwMode="auto">
          <a:xfrm>
            <a:off x="200025" y="288442"/>
            <a:ext cx="6324600" cy="42267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fontScale="82500" lnSpcReduction="20000"/>
          </a:bodyPr>
          <a:lstStyle>
            <a:lvl1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2pPr>
            <a:lvl3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3pPr>
            <a:lvl4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4pPr>
            <a:lvl5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5pPr>
            <a:lvl6pPr marL="4572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6pPr>
            <a:lvl7pPr marL="9144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7pPr>
            <a:lvl8pPr marL="13716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8pPr>
            <a:lvl9pPr marL="18288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9pPr>
          </a:lstStyle>
          <a:p>
            <a:pPr eaLnBrk="1" hangingPunct="1">
              <a:buNone/>
              <a:defRPr/>
            </a:pPr>
            <a:r>
              <a:rPr lang="zh-CN" altLang="en-US" dirty="0">
                <a:latin typeface="微软雅黑" pitchFamily="34" charset="-122"/>
                <a:ea typeface="微软雅黑" pitchFamily="34" charset="-122"/>
              </a:rPr>
              <a:t>课程内容提要</a:t>
            </a:r>
          </a:p>
        </p:txBody>
      </p:sp>
      <p:graphicFrame>
        <p:nvGraphicFramePr>
          <p:cNvPr id="3" name="表格 2"/>
          <p:cNvGraphicFramePr>
            <a:graphicFrameLocks noGrp="1"/>
          </p:cNvGraphicFramePr>
          <p:nvPr>
            <p:extLst>
              <p:ext uri="{D42A27DB-BD31-4B8C-83A1-F6EECF244321}">
                <p14:modId xmlns:p14="http://schemas.microsoft.com/office/powerpoint/2010/main" val="2764843365"/>
              </p:ext>
            </p:extLst>
          </p:nvPr>
        </p:nvGraphicFramePr>
        <p:xfrm>
          <a:off x="349249" y="1146413"/>
          <a:ext cx="8549091" cy="2580448"/>
        </p:xfrm>
        <a:graphic>
          <a:graphicData uri="http://schemas.openxmlformats.org/drawingml/2006/table">
            <a:tbl>
              <a:tblPr firstRow="1" bandRow="1">
                <a:tableStyleId>{91EBBBCC-DAD2-459C-BE2E-F6DE35CF9A28}</a:tableStyleId>
              </a:tblPr>
              <a:tblGrid>
                <a:gridCol w="804848">
                  <a:extLst>
                    <a:ext uri="{9D8B030D-6E8A-4147-A177-3AD203B41FA5}">
                      <a16:colId xmlns:a16="http://schemas.microsoft.com/office/drawing/2014/main" val="20000"/>
                    </a:ext>
                  </a:extLst>
                </a:gridCol>
                <a:gridCol w="5033639">
                  <a:extLst>
                    <a:ext uri="{9D8B030D-6E8A-4147-A177-3AD203B41FA5}">
                      <a16:colId xmlns:a16="http://schemas.microsoft.com/office/drawing/2014/main" val="20001"/>
                    </a:ext>
                  </a:extLst>
                </a:gridCol>
                <a:gridCol w="2710604">
                  <a:extLst>
                    <a:ext uri="{9D8B030D-6E8A-4147-A177-3AD203B41FA5}">
                      <a16:colId xmlns:a16="http://schemas.microsoft.com/office/drawing/2014/main" val="20002"/>
                    </a:ext>
                  </a:extLst>
                </a:gridCol>
              </a:tblGrid>
              <a:tr h="322556">
                <a:tc>
                  <a:txBody>
                    <a:bodyPr/>
                    <a:lstStyle/>
                    <a:p>
                      <a:r>
                        <a:rPr lang="zh-CN" altLang="en-US" sz="1200" b="0" dirty="0">
                          <a:solidFill>
                            <a:schemeClr val="bg1">
                              <a:lumMod val="50000"/>
                            </a:schemeClr>
                          </a:solidFill>
                          <a:effectLst/>
                          <a:latin typeface="+mj-ea"/>
                          <a:ea typeface="+mj-ea"/>
                        </a:rPr>
                        <a:t>课程编号</a:t>
                      </a:r>
                    </a:p>
                  </a:txBody>
                  <a:tcPr marT="34291" marB="34291"/>
                </a:tc>
                <a:tc>
                  <a:txBody>
                    <a:bodyPr/>
                    <a:lstStyle/>
                    <a:p>
                      <a:r>
                        <a:rPr lang="zh-CN" altLang="en-US" sz="1200" b="0" dirty="0">
                          <a:solidFill>
                            <a:schemeClr val="bg1">
                              <a:lumMod val="50000"/>
                            </a:schemeClr>
                          </a:solidFill>
                          <a:effectLst/>
                          <a:latin typeface="+mj-ea"/>
                          <a:ea typeface="+mj-ea"/>
                        </a:rPr>
                        <a:t>内容名称</a:t>
                      </a:r>
                    </a:p>
                  </a:txBody>
                  <a:tcPr marT="34291" marB="34291"/>
                </a:tc>
                <a:tc>
                  <a:txBody>
                    <a:bodyPr/>
                    <a:lstStyle/>
                    <a:p>
                      <a:r>
                        <a:rPr lang="zh-CN" altLang="en-US" sz="1200" b="0" dirty="0">
                          <a:solidFill>
                            <a:schemeClr val="bg1">
                              <a:lumMod val="50000"/>
                            </a:schemeClr>
                          </a:solidFill>
                          <a:effectLst/>
                          <a:latin typeface="+mj-ea"/>
                          <a:ea typeface="+mj-ea"/>
                        </a:rPr>
                        <a:t>内容简述</a:t>
                      </a:r>
                    </a:p>
                  </a:txBody>
                  <a:tcPr marT="34291" marB="34291"/>
                </a:tc>
                <a:extLst>
                  <a:ext uri="{0D108BD9-81ED-4DB2-BD59-A6C34878D82A}">
                    <a16:rowId xmlns:a16="http://schemas.microsoft.com/office/drawing/2014/main" val="10000"/>
                  </a:ext>
                </a:extLst>
              </a:tr>
              <a:tr h="322556">
                <a:tc>
                  <a:txBody>
                    <a:bodyPr/>
                    <a:lstStyle/>
                    <a:p>
                      <a:r>
                        <a:rPr lang="en-US" altLang="zh-CN" sz="1200" dirty="0">
                          <a:solidFill>
                            <a:schemeClr val="bg1">
                              <a:lumMod val="50000"/>
                            </a:schemeClr>
                          </a:solidFill>
                          <a:effectLst/>
                          <a:latin typeface="+mj-ea"/>
                          <a:ea typeface="+mj-ea"/>
                        </a:rPr>
                        <a:t>01</a:t>
                      </a:r>
                      <a:endParaRPr lang="zh-CN" altLang="en-US" sz="1200" dirty="0">
                        <a:solidFill>
                          <a:schemeClr val="bg1">
                            <a:lumMod val="50000"/>
                          </a:schemeClr>
                        </a:solidFill>
                        <a:effectLst/>
                        <a:latin typeface="+mj-ea"/>
                        <a:ea typeface="+mj-ea"/>
                      </a:endParaRPr>
                    </a:p>
                  </a:txBody>
                  <a:tcPr marT="34291" marB="34291"/>
                </a:tc>
                <a:tc>
                  <a:txBody>
                    <a:bodyPr/>
                    <a:lstStyle/>
                    <a:p>
                      <a:r>
                        <a:rPr lang="en-US" altLang="zh-CN" sz="1200" dirty="0">
                          <a:solidFill>
                            <a:schemeClr val="bg1">
                              <a:lumMod val="50000"/>
                            </a:schemeClr>
                          </a:solidFill>
                          <a:effectLst/>
                          <a:latin typeface="+mj-ea"/>
                          <a:ea typeface="+mj-ea"/>
                        </a:rPr>
                        <a:t>Entity Framework </a:t>
                      </a:r>
                      <a:r>
                        <a:rPr lang="zh-CN" altLang="en-US" sz="1200" dirty="0">
                          <a:solidFill>
                            <a:schemeClr val="bg1">
                              <a:lumMod val="50000"/>
                            </a:schemeClr>
                          </a:solidFill>
                          <a:effectLst/>
                          <a:latin typeface="+mj-ea"/>
                          <a:ea typeface="+mj-ea"/>
                        </a:rPr>
                        <a:t>概述</a:t>
                      </a:r>
                    </a:p>
                  </a:txBody>
                  <a:tcPr marT="34291" marB="34291"/>
                </a:tc>
                <a:tc>
                  <a:txBody>
                    <a:bodyPr/>
                    <a:lstStyle/>
                    <a:p>
                      <a:endParaRPr lang="zh-CN" altLang="en-US" sz="1200" dirty="0">
                        <a:solidFill>
                          <a:schemeClr val="bg1">
                            <a:lumMod val="50000"/>
                          </a:schemeClr>
                        </a:solidFill>
                        <a:effectLst/>
                        <a:latin typeface="+mj-ea"/>
                        <a:ea typeface="+mj-ea"/>
                      </a:endParaRPr>
                    </a:p>
                  </a:txBody>
                  <a:tcPr marT="34291" marB="34291"/>
                </a:tc>
                <a:extLst>
                  <a:ext uri="{0D108BD9-81ED-4DB2-BD59-A6C34878D82A}">
                    <a16:rowId xmlns:a16="http://schemas.microsoft.com/office/drawing/2014/main" val="10001"/>
                  </a:ext>
                </a:extLst>
              </a:tr>
              <a:tr h="322556">
                <a:tc>
                  <a:txBody>
                    <a:bodyPr/>
                    <a:lstStyle/>
                    <a:p>
                      <a:r>
                        <a:rPr lang="en-US" altLang="zh-CN" sz="1200" dirty="0">
                          <a:solidFill>
                            <a:schemeClr val="bg1">
                              <a:lumMod val="50000"/>
                            </a:schemeClr>
                          </a:solidFill>
                          <a:effectLst/>
                          <a:latin typeface="+mj-ea"/>
                          <a:ea typeface="+mj-ea"/>
                        </a:rPr>
                        <a:t>02</a:t>
                      </a:r>
                      <a:endParaRPr lang="zh-CN" altLang="en-US" sz="1200" dirty="0">
                        <a:solidFill>
                          <a:schemeClr val="bg1">
                            <a:lumMod val="50000"/>
                          </a:schemeClr>
                        </a:solidFill>
                        <a:effectLst/>
                        <a:latin typeface="+mj-ea"/>
                        <a:ea typeface="+mj-ea"/>
                      </a:endParaRPr>
                    </a:p>
                  </a:txBody>
                  <a:tcPr marT="34291" marB="34291"/>
                </a:tc>
                <a:tc>
                  <a:txBody>
                    <a:bodyPr/>
                    <a:lstStyle/>
                    <a:p>
                      <a:r>
                        <a:rPr lang="en-US" altLang="zh-CN" sz="1200" dirty="0">
                          <a:solidFill>
                            <a:schemeClr val="bg1">
                              <a:lumMod val="50000"/>
                            </a:schemeClr>
                          </a:solidFill>
                          <a:effectLst/>
                          <a:latin typeface="+mj-ea"/>
                          <a:ea typeface="+mj-ea"/>
                        </a:rPr>
                        <a:t>Entity Framework </a:t>
                      </a:r>
                      <a:r>
                        <a:rPr lang="zh-CN" altLang="en-US" sz="1200" dirty="0">
                          <a:solidFill>
                            <a:schemeClr val="bg1">
                              <a:lumMod val="50000"/>
                            </a:schemeClr>
                          </a:solidFill>
                          <a:effectLst/>
                          <a:latin typeface="+mj-ea"/>
                          <a:ea typeface="+mj-ea"/>
                        </a:rPr>
                        <a:t>编程方式概述</a:t>
                      </a:r>
                    </a:p>
                  </a:txBody>
                  <a:tcPr marT="34291" marB="34291"/>
                </a:tc>
                <a:tc>
                  <a:txBody>
                    <a:bodyPr/>
                    <a:lstStyle/>
                    <a:p>
                      <a:endParaRPr lang="zh-CN" altLang="en-US" sz="1200" dirty="0">
                        <a:solidFill>
                          <a:schemeClr val="bg1">
                            <a:lumMod val="50000"/>
                          </a:schemeClr>
                        </a:solidFill>
                        <a:effectLst/>
                        <a:latin typeface="+mj-ea"/>
                        <a:ea typeface="+mj-ea"/>
                      </a:endParaRPr>
                    </a:p>
                  </a:txBody>
                  <a:tcPr marT="34291" marB="34291"/>
                </a:tc>
                <a:extLst>
                  <a:ext uri="{0D108BD9-81ED-4DB2-BD59-A6C34878D82A}">
                    <a16:rowId xmlns:a16="http://schemas.microsoft.com/office/drawing/2014/main" val="10002"/>
                  </a:ext>
                </a:extLst>
              </a:tr>
              <a:tr h="322556">
                <a:tc>
                  <a:txBody>
                    <a:bodyPr/>
                    <a:lstStyle/>
                    <a:p>
                      <a:r>
                        <a:rPr lang="en-US" altLang="zh-CN" sz="1200" dirty="0">
                          <a:solidFill>
                            <a:schemeClr val="bg1">
                              <a:lumMod val="50000"/>
                            </a:schemeClr>
                          </a:solidFill>
                          <a:effectLst/>
                          <a:latin typeface="+mj-ea"/>
                          <a:ea typeface="+mj-ea"/>
                        </a:rPr>
                        <a:t>03</a:t>
                      </a:r>
                      <a:endParaRPr lang="zh-CN" altLang="en-US" sz="1200" dirty="0">
                        <a:solidFill>
                          <a:schemeClr val="bg1">
                            <a:lumMod val="50000"/>
                          </a:schemeClr>
                        </a:solidFill>
                        <a:effectLst/>
                        <a:latin typeface="+mj-ea"/>
                        <a:ea typeface="+mj-ea"/>
                      </a:endParaRPr>
                    </a:p>
                  </a:txBody>
                  <a:tcPr marT="34291" marB="34291"/>
                </a:tc>
                <a:tc>
                  <a:txBody>
                    <a:bodyPr/>
                    <a:lstStyle/>
                    <a:p>
                      <a:r>
                        <a:rPr lang="en-US" altLang="zh-CN" sz="1200" dirty="0">
                          <a:solidFill>
                            <a:schemeClr val="bg1">
                              <a:lumMod val="50000"/>
                            </a:schemeClr>
                          </a:solidFill>
                          <a:effectLst/>
                          <a:latin typeface="+mj-ea"/>
                          <a:ea typeface="+mj-ea"/>
                        </a:rPr>
                        <a:t>Model First </a:t>
                      </a:r>
                      <a:r>
                        <a:rPr lang="zh-CN" altLang="en-US" sz="1200" dirty="0">
                          <a:solidFill>
                            <a:schemeClr val="bg1">
                              <a:lumMod val="50000"/>
                            </a:schemeClr>
                          </a:solidFill>
                          <a:effectLst/>
                          <a:latin typeface="+mj-ea"/>
                          <a:ea typeface="+mj-ea"/>
                        </a:rPr>
                        <a:t>编程方式</a:t>
                      </a:r>
                    </a:p>
                  </a:txBody>
                  <a:tcPr marT="34291" marB="34291"/>
                </a:tc>
                <a:tc>
                  <a:txBody>
                    <a:bodyPr/>
                    <a:lstStyle/>
                    <a:p>
                      <a:endParaRPr lang="zh-CN" altLang="en-US" sz="1200" dirty="0">
                        <a:solidFill>
                          <a:schemeClr val="bg1">
                            <a:lumMod val="50000"/>
                          </a:schemeClr>
                        </a:solidFill>
                        <a:effectLst/>
                        <a:latin typeface="+mj-ea"/>
                        <a:ea typeface="+mj-ea"/>
                      </a:endParaRPr>
                    </a:p>
                  </a:txBody>
                  <a:tcPr marT="34291" marB="34291"/>
                </a:tc>
                <a:extLst>
                  <a:ext uri="{0D108BD9-81ED-4DB2-BD59-A6C34878D82A}">
                    <a16:rowId xmlns:a16="http://schemas.microsoft.com/office/drawing/2014/main" val="10003"/>
                  </a:ext>
                </a:extLst>
              </a:tr>
              <a:tr h="322556">
                <a:tc>
                  <a:txBody>
                    <a:bodyPr/>
                    <a:lstStyle/>
                    <a:p>
                      <a:r>
                        <a:rPr lang="en-US" altLang="zh-CN" sz="1200" dirty="0">
                          <a:solidFill>
                            <a:schemeClr val="bg1">
                              <a:lumMod val="50000"/>
                            </a:schemeClr>
                          </a:solidFill>
                          <a:effectLst/>
                          <a:latin typeface="+mj-ea"/>
                          <a:ea typeface="+mj-ea"/>
                        </a:rPr>
                        <a:t>04</a:t>
                      </a:r>
                      <a:endParaRPr lang="zh-CN" altLang="en-US" sz="1200" dirty="0">
                        <a:solidFill>
                          <a:schemeClr val="bg1">
                            <a:lumMod val="50000"/>
                          </a:schemeClr>
                        </a:solidFill>
                        <a:effectLst/>
                        <a:latin typeface="+mj-ea"/>
                        <a:ea typeface="+mj-ea"/>
                      </a:endParaRPr>
                    </a:p>
                  </a:txBody>
                  <a:tcPr marT="34291" marB="3429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bg1">
                              <a:lumMod val="50000"/>
                            </a:schemeClr>
                          </a:solidFill>
                          <a:effectLst/>
                          <a:latin typeface="+mj-ea"/>
                          <a:ea typeface="+mj-ea"/>
                        </a:rPr>
                        <a:t>Code First </a:t>
                      </a:r>
                      <a:r>
                        <a:rPr lang="zh-CN" altLang="en-US" sz="1200" dirty="0">
                          <a:solidFill>
                            <a:schemeClr val="bg1">
                              <a:lumMod val="50000"/>
                            </a:schemeClr>
                          </a:solidFill>
                          <a:effectLst/>
                          <a:latin typeface="+mj-ea"/>
                          <a:ea typeface="+mj-ea"/>
                        </a:rPr>
                        <a:t>编程方式</a:t>
                      </a:r>
                    </a:p>
                  </a:txBody>
                  <a:tcPr marT="34291" marB="34291"/>
                </a:tc>
                <a:tc>
                  <a:txBody>
                    <a:bodyPr/>
                    <a:lstStyle/>
                    <a:p>
                      <a:endParaRPr lang="zh-CN" altLang="en-US" sz="1200" dirty="0">
                        <a:solidFill>
                          <a:schemeClr val="bg1">
                            <a:lumMod val="50000"/>
                          </a:schemeClr>
                        </a:solidFill>
                        <a:effectLst/>
                        <a:latin typeface="+mj-ea"/>
                        <a:ea typeface="+mj-ea"/>
                      </a:endParaRPr>
                    </a:p>
                  </a:txBody>
                  <a:tcPr marT="34291" marB="34291"/>
                </a:tc>
                <a:extLst>
                  <a:ext uri="{0D108BD9-81ED-4DB2-BD59-A6C34878D82A}">
                    <a16:rowId xmlns:a16="http://schemas.microsoft.com/office/drawing/2014/main" val="10004"/>
                  </a:ext>
                </a:extLst>
              </a:tr>
              <a:tr h="322556">
                <a:tc>
                  <a:txBody>
                    <a:bodyPr/>
                    <a:lstStyle/>
                    <a:p>
                      <a:r>
                        <a:rPr lang="en-US" altLang="zh-CN" sz="1200" dirty="0">
                          <a:solidFill>
                            <a:schemeClr val="bg1">
                              <a:lumMod val="50000"/>
                            </a:schemeClr>
                          </a:solidFill>
                          <a:effectLst/>
                          <a:latin typeface="+mj-ea"/>
                          <a:ea typeface="+mj-ea"/>
                        </a:rPr>
                        <a:t>05</a:t>
                      </a:r>
                      <a:endParaRPr lang="zh-CN" altLang="en-US" sz="1200" dirty="0">
                        <a:solidFill>
                          <a:schemeClr val="bg1">
                            <a:lumMod val="50000"/>
                          </a:schemeClr>
                        </a:solidFill>
                        <a:effectLst/>
                        <a:latin typeface="+mj-ea"/>
                        <a:ea typeface="+mj-ea"/>
                      </a:endParaRPr>
                    </a:p>
                  </a:txBody>
                  <a:tcPr marT="34291" marB="3429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lumMod val="50000"/>
                            </a:schemeClr>
                          </a:solidFill>
                          <a:effectLst/>
                          <a:latin typeface="+mj-ea"/>
                          <a:ea typeface="+mj-ea"/>
                        </a:rPr>
                        <a:t>对象数据访问方式</a:t>
                      </a:r>
                    </a:p>
                  </a:txBody>
                  <a:tcPr marT="34291" marB="34291"/>
                </a:tc>
                <a:tc>
                  <a:txBody>
                    <a:bodyPr/>
                    <a:lstStyle/>
                    <a:p>
                      <a:endParaRPr lang="zh-CN" altLang="en-US" sz="1200" dirty="0">
                        <a:solidFill>
                          <a:schemeClr val="bg1">
                            <a:lumMod val="50000"/>
                          </a:schemeClr>
                        </a:solidFill>
                        <a:effectLst/>
                        <a:latin typeface="+mj-ea"/>
                        <a:ea typeface="+mj-ea"/>
                      </a:endParaRPr>
                    </a:p>
                  </a:txBody>
                  <a:tcPr marT="34291" marB="34291"/>
                </a:tc>
                <a:extLst>
                  <a:ext uri="{0D108BD9-81ED-4DB2-BD59-A6C34878D82A}">
                    <a16:rowId xmlns:a16="http://schemas.microsoft.com/office/drawing/2014/main" val="10005"/>
                  </a:ext>
                </a:extLst>
              </a:tr>
              <a:tr h="322556">
                <a:tc>
                  <a:txBody>
                    <a:bodyPr/>
                    <a:lstStyle/>
                    <a:p>
                      <a:r>
                        <a:rPr lang="en-US" altLang="zh-CN" sz="1200" dirty="0">
                          <a:solidFill>
                            <a:schemeClr val="bg1">
                              <a:lumMod val="50000"/>
                            </a:schemeClr>
                          </a:solidFill>
                          <a:effectLst/>
                          <a:latin typeface="+mj-ea"/>
                          <a:ea typeface="+mj-ea"/>
                        </a:rPr>
                        <a:t>06</a:t>
                      </a:r>
                      <a:endParaRPr lang="zh-CN" altLang="en-US" sz="1200" dirty="0">
                        <a:solidFill>
                          <a:schemeClr val="bg1">
                            <a:lumMod val="50000"/>
                          </a:schemeClr>
                        </a:solidFill>
                        <a:effectLst/>
                        <a:latin typeface="+mj-ea"/>
                        <a:ea typeface="+mj-ea"/>
                      </a:endParaRPr>
                    </a:p>
                  </a:txBody>
                  <a:tcPr marT="34291" marB="3429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lumMod val="50000"/>
                            </a:schemeClr>
                          </a:solidFill>
                          <a:effectLst/>
                          <a:latin typeface="+mj-ea"/>
                          <a:ea typeface="+mj-ea"/>
                        </a:rPr>
                        <a:t>在 </a:t>
                      </a:r>
                      <a:r>
                        <a:rPr lang="en-US" altLang="zh-CN" sz="1200" dirty="0" err="1">
                          <a:solidFill>
                            <a:schemeClr val="bg1">
                              <a:lumMod val="50000"/>
                            </a:schemeClr>
                          </a:solidFill>
                          <a:effectLst/>
                          <a:latin typeface="+mj-ea"/>
                          <a:ea typeface="+mj-ea"/>
                        </a:rPr>
                        <a:t>ASP.Net</a:t>
                      </a:r>
                      <a:r>
                        <a:rPr lang="en-US" altLang="zh-CN" sz="1200" baseline="0" dirty="0">
                          <a:solidFill>
                            <a:schemeClr val="bg1">
                              <a:lumMod val="50000"/>
                            </a:schemeClr>
                          </a:solidFill>
                          <a:effectLst/>
                          <a:latin typeface="+mj-ea"/>
                          <a:ea typeface="+mj-ea"/>
                        </a:rPr>
                        <a:t> MVC </a:t>
                      </a:r>
                      <a:r>
                        <a:rPr lang="zh-CN" altLang="en-US" sz="1200" baseline="0" dirty="0">
                          <a:solidFill>
                            <a:schemeClr val="bg1">
                              <a:lumMod val="50000"/>
                            </a:schemeClr>
                          </a:solidFill>
                          <a:effectLst/>
                          <a:latin typeface="+mj-ea"/>
                          <a:ea typeface="+mj-ea"/>
                        </a:rPr>
                        <a:t>中使用 </a:t>
                      </a:r>
                      <a:r>
                        <a:rPr lang="en-US" altLang="zh-CN" sz="1200" baseline="0" dirty="0">
                          <a:solidFill>
                            <a:schemeClr val="bg1">
                              <a:lumMod val="50000"/>
                            </a:schemeClr>
                          </a:solidFill>
                          <a:effectLst/>
                          <a:latin typeface="+mj-ea"/>
                          <a:ea typeface="+mj-ea"/>
                        </a:rPr>
                        <a:t>Entity Framework </a:t>
                      </a:r>
                      <a:r>
                        <a:rPr lang="zh-CN" altLang="en-US" sz="1200" baseline="0" dirty="0">
                          <a:solidFill>
                            <a:schemeClr val="bg1">
                              <a:lumMod val="50000"/>
                            </a:schemeClr>
                          </a:solidFill>
                          <a:effectLst/>
                          <a:latin typeface="+mj-ea"/>
                          <a:ea typeface="+mj-ea"/>
                        </a:rPr>
                        <a:t>进行编程</a:t>
                      </a:r>
                      <a:endParaRPr lang="zh-CN" altLang="en-US" sz="1200" dirty="0">
                        <a:solidFill>
                          <a:schemeClr val="bg1">
                            <a:lumMod val="50000"/>
                          </a:schemeClr>
                        </a:solidFill>
                        <a:effectLst/>
                        <a:latin typeface="+mj-ea"/>
                        <a:ea typeface="+mj-ea"/>
                      </a:endParaRPr>
                    </a:p>
                  </a:txBody>
                  <a:tcPr marT="34291" marB="34291"/>
                </a:tc>
                <a:tc>
                  <a:txBody>
                    <a:bodyPr/>
                    <a:lstStyle/>
                    <a:p>
                      <a:endParaRPr lang="zh-CN" altLang="en-US" sz="1200" dirty="0">
                        <a:solidFill>
                          <a:schemeClr val="bg1">
                            <a:lumMod val="50000"/>
                          </a:schemeClr>
                        </a:solidFill>
                        <a:effectLst/>
                        <a:latin typeface="+mj-ea"/>
                        <a:ea typeface="+mj-ea"/>
                      </a:endParaRPr>
                    </a:p>
                  </a:txBody>
                  <a:tcPr marT="34291" marB="34291"/>
                </a:tc>
                <a:extLst>
                  <a:ext uri="{0D108BD9-81ED-4DB2-BD59-A6C34878D82A}">
                    <a16:rowId xmlns:a16="http://schemas.microsoft.com/office/drawing/2014/main" val="10006"/>
                  </a:ext>
                </a:extLst>
              </a:tr>
              <a:tr h="322556">
                <a:tc>
                  <a:txBody>
                    <a:bodyPr/>
                    <a:lstStyle/>
                    <a:p>
                      <a:endParaRPr lang="zh-CN" altLang="en-US" sz="1200" dirty="0">
                        <a:solidFill>
                          <a:schemeClr val="bg1">
                            <a:lumMod val="50000"/>
                          </a:schemeClr>
                        </a:solidFill>
                        <a:effectLst/>
                        <a:latin typeface="+mj-ea"/>
                        <a:ea typeface="+mj-ea"/>
                      </a:endParaRPr>
                    </a:p>
                  </a:txBody>
                  <a:tcPr marT="34291" marB="3429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a:solidFill>
                          <a:schemeClr val="bg1">
                            <a:lumMod val="50000"/>
                          </a:schemeClr>
                        </a:solidFill>
                        <a:effectLst/>
                        <a:latin typeface="+mj-ea"/>
                        <a:ea typeface="+mj-ea"/>
                      </a:endParaRPr>
                    </a:p>
                  </a:txBody>
                  <a:tcPr marT="34291" marB="34291"/>
                </a:tc>
                <a:tc>
                  <a:txBody>
                    <a:bodyPr/>
                    <a:lstStyle/>
                    <a:p>
                      <a:endParaRPr lang="zh-CN" altLang="en-US" sz="1200" dirty="0">
                        <a:solidFill>
                          <a:schemeClr val="bg1">
                            <a:lumMod val="50000"/>
                          </a:schemeClr>
                        </a:solidFill>
                        <a:effectLst/>
                        <a:latin typeface="+mj-ea"/>
                        <a:ea typeface="+mj-ea"/>
                      </a:endParaRPr>
                    </a:p>
                  </a:txBody>
                  <a:tcPr marT="34291" marB="34291"/>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580953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4.5.3.3.</a:t>
            </a:r>
            <a:r>
              <a:rPr lang="zh-CN" altLang="en-US" dirty="0"/>
              <a:t>约束关系相关的 </a:t>
            </a:r>
            <a:r>
              <a:rPr lang="en-US" altLang="zh-CN" dirty="0"/>
              <a:t>ORM </a:t>
            </a:r>
            <a:r>
              <a:rPr lang="zh-CN" altLang="en-US" dirty="0"/>
              <a:t>关系</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127" y="914463"/>
            <a:ext cx="7458637" cy="3994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10482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4.6. Code First </a:t>
            </a:r>
            <a:r>
              <a:rPr lang="zh-CN" altLang="en-US" dirty="0"/>
              <a:t>数据变迁处理</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629" y="808947"/>
            <a:ext cx="3843337" cy="1865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629" y="2788785"/>
            <a:ext cx="3843337" cy="2071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4415" y="1289666"/>
            <a:ext cx="4594336" cy="320885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930011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4.6.1. </a:t>
            </a:r>
            <a:r>
              <a:rPr lang="zh-CN" altLang="en-US" dirty="0"/>
              <a:t>设置允许进行数据变迁</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413" y="1638301"/>
            <a:ext cx="2869657" cy="3270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5864" y="1638300"/>
            <a:ext cx="2752725" cy="3270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4414" y="971551"/>
            <a:ext cx="673417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圆角矩形 2"/>
          <p:cNvSpPr/>
          <p:nvPr/>
        </p:nvSpPr>
        <p:spPr>
          <a:xfrm>
            <a:off x="4995864" y="3590925"/>
            <a:ext cx="2752725" cy="81915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4106316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4.6.2. </a:t>
            </a:r>
            <a:r>
              <a:rPr lang="zh-CN" altLang="en-US" dirty="0"/>
              <a:t>使用自动变迁指令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3" y="2528705"/>
            <a:ext cx="3081339" cy="2395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表格 3"/>
          <p:cNvGraphicFramePr>
            <a:graphicFrameLocks noGrp="1"/>
          </p:cNvGraphicFramePr>
          <p:nvPr>
            <p:extLst>
              <p:ext uri="{D42A27DB-BD31-4B8C-83A1-F6EECF244321}">
                <p14:modId xmlns:p14="http://schemas.microsoft.com/office/powerpoint/2010/main" val="1703198344"/>
              </p:ext>
            </p:extLst>
          </p:nvPr>
        </p:nvGraphicFramePr>
        <p:xfrm>
          <a:off x="223839" y="844527"/>
          <a:ext cx="8629952" cy="848471"/>
        </p:xfrm>
        <a:graphic>
          <a:graphicData uri="http://schemas.openxmlformats.org/drawingml/2006/table">
            <a:tbl>
              <a:tblPr firstRow="1" bandRow="1">
                <a:effectLst/>
                <a:tableStyleId>{5C22544A-7EE6-4342-B048-85BDC9FD1C3A}</a:tableStyleId>
              </a:tblPr>
              <a:tblGrid>
                <a:gridCol w="216747">
                  <a:extLst>
                    <a:ext uri="{9D8B030D-6E8A-4147-A177-3AD203B41FA5}">
                      <a16:colId xmlns:a16="http://schemas.microsoft.com/office/drawing/2014/main" val="20000"/>
                    </a:ext>
                  </a:extLst>
                </a:gridCol>
                <a:gridCol w="8413205">
                  <a:extLst>
                    <a:ext uri="{9D8B030D-6E8A-4147-A177-3AD203B41FA5}">
                      <a16:colId xmlns:a16="http://schemas.microsoft.com/office/drawing/2014/main" val="20001"/>
                    </a:ext>
                  </a:extLst>
                </a:gridCol>
              </a:tblGrid>
              <a:tr h="251461">
                <a:tc>
                  <a:txBody>
                    <a:bodyPr/>
                    <a:lstStyle/>
                    <a:p>
                      <a:pPr algn="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此时 </a:t>
                      </a:r>
                      <a:r>
                        <a:rPr lang="en-US" altLang="zh-CN" sz="1200" b="0" kern="1200" dirty="0">
                          <a:solidFill>
                            <a:schemeClr val="bg1">
                              <a:lumMod val="50000"/>
                            </a:schemeClr>
                          </a:solidFill>
                          <a:latin typeface="+mj-ea"/>
                          <a:ea typeface="+mj-ea"/>
                          <a:cs typeface="+mn-cs"/>
                        </a:rPr>
                        <a:t>Code First Migration </a:t>
                      </a:r>
                      <a:r>
                        <a:rPr lang="zh-CN" altLang="en-US" sz="1200" b="0" kern="1200" dirty="0">
                          <a:solidFill>
                            <a:schemeClr val="bg1">
                              <a:lumMod val="50000"/>
                            </a:schemeClr>
                          </a:solidFill>
                          <a:latin typeface="+mj-ea"/>
                          <a:ea typeface="+mj-ea"/>
                          <a:cs typeface="+mn-cs"/>
                        </a:rPr>
                        <a:t>会增加两个操作指令</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94665">
                <a:tc>
                  <a:txBody>
                    <a:bodyPr/>
                    <a:lstStyle/>
                    <a:p>
                      <a:pPr algn="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bg1">
                              <a:lumMod val="50000"/>
                            </a:schemeClr>
                          </a:solidFill>
                          <a:latin typeface="+mj-ea"/>
                          <a:ea typeface="+mj-ea"/>
                          <a:cs typeface="+mn-cs"/>
                        </a:rPr>
                        <a:t>Add-Migration </a:t>
                      </a:r>
                      <a:r>
                        <a:rPr lang="zh-CN" altLang="en-US" sz="1200" b="0" kern="1200" dirty="0">
                          <a:solidFill>
                            <a:schemeClr val="bg1">
                              <a:lumMod val="50000"/>
                            </a:schemeClr>
                          </a:solidFill>
                          <a:latin typeface="+mj-ea"/>
                          <a:ea typeface="+mj-ea"/>
                          <a:cs typeface="+mn-cs"/>
                        </a:rPr>
                        <a:t>： 会根据重新建立实体模型的变更，重新构建表结构。不是必要的话，不要采用这种方式。</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02344">
                <a:tc>
                  <a:txBody>
                    <a:bodyPr/>
                    <a:lstStyle/>
                    <a:p>
                      <a:pPr algn="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bg1">
                              <a:lumMod val="50000"/>
                            </a:schemeClr>
                          </a:solidFill>
                          <a:latin typeface="+mj-ea"/>
                          <a:ea typeface="+mj-ea"/>
                          <a:cs typeface="+mn-cs"/>
                        </a:rPr>
                        <a:t>Update-Database </a:t>
                      </a:r>
                      <a:r>
                        <a:rPr lang="zh-CN" altLang="en-US" sz="1200" b="0" kern="1200" dirty="0">
                          <a:solidFill>
                            <a:schemeClr val="bg1">
                              <a:lumMod val="50000"/>
                            </a:schemeClr>
                          </a:solidFill>
                          <a:latin typeface="+mj-ea"/>
                          <a:ea typeface="+mj-ea"/>
                          <a:cs typeface="+mn-cs"/>
                        </a:rPr>
                        <a:t>： 只是将当前挂起的变更更新到数据库中。</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1" y="2528706"/>
            <a:ext cx="2876031" cy="246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4" y="1733551"/>
            <a:ext cx="6147867" cy="742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263127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4.6.2. </a:t>
            </a:r>
            <a:r>
              <a:rPr lang="zh-CN" altLang="en-US" dirty="0"/>
              <a:t>使用自动变迁指令（续）</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225" y="923926"/>
            <a:ext cx="5200651" cy="269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225" y="4052889"/>
            <a:ext cx="5200651" cy="689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187" y="2703569"/>
            <a:ext cx="8681263" cy="203912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434933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4.6.3. </a:t>
            </a:r>
            <a:r>
              <a:rPr lang="zh-CN" altLang="en-US" dirty="0"/>
              <a:t>使用代码方式处理数据变迁</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1" y="833440"/>
            <a:ext cx="5481775" cy="316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0682" y="1197771"/>
            <a:ext cx="5031937" cy="20097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710818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a:t>
            </a:r>
            <a:r>
              <a:rPr lang="zh-CN" altLang="en-US" dirty="0"/>
              <a:t>数据访问方式</a:t>
            </a:r>
          </a:p>
        </p:txBody>
      </p:sp>
      <p:graphicFrame>
        <p:nvGraphicFramePr>
          <p:cNvPr id="3" name="表格 2"/>
          <p:cNvGraphicFramePr>
            <a:graphicFrameLocks noGrp="1"/>
          </p:cNvGraphicFramePr>
          <p:nvPr>
            <p:extLst>
              <p:ext uri="{D42A27DB-BD31-4B8C-83A1-F6EECF244321}">
                <p14:modId xmlns:p14="http://schemas.microsoft.com/office/powerpoint/2010/main" val="475935995"/>
              </p:ext>
            </p:extLst>
          </p:nvPr>
        </p:nvGraphicFramePr>
        <p:xfrm>
          <a:off x="291232" y="1054075"/>
          <a:ext cx="8621485" cy="2076119"/>
        </p:xfrm>
        <a:graphic>
          <a:graphicData uri="http://schemas.openxmlformats.org/drawingml/2006/table">
            <a:tbl>
              <a:tblPr firstRow="1" bandRow="1">
                <a:effectLst/>
                <a:tableStyleId>{5C22544A-7EE6-4342-B048-85BDC9FD1C3A}</a:tableStyleId>
              </a:tblPr>
              <a:tblGrid>
                <a:gridCol w="537029">
                  <a:extLst>
                    <a:ext uri="{9D8B030D-6E8A-4147-A177-3AD203B41FA5}">
                      <a16:colId xmlns:a16="http://schemas.microsoft.com/office/drawing/2014/main" val="20000"/>
                    </a:ext>
                  </a:extLst>
                </a:gridCol>
                <a:gridCol w="8084456">
                  <a:extLst>
                    <a:ext uri="{9D8B030D-6E8A-4147-A177-3AD203B41FA5}">
                      <a16:colId xmlns:a16="http://schemas.microsoft.com/office/drawing/2014/main" val="20001"/>
                    </a:ext>
                  </a:extLst>
                </a:gridCol>
              </a:tblGrid>
              <a:tr h="348599">
                <a:tc>
                  <a:txBody>
                    <a:bodyPr/>
                    <a:lstStyle/>
                    <a:p>
                      <a:pPr algn="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概述</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8599">
                <a:tc>
                  <a:txBody>
                    <a:bodyPr/>
                    <a:lstStyle/>
                    <a:p>
                      <a:pPr algn="r"/>
                      <a:r>
                        <a:rPr lang="en-US" altLang="zh-CN" sz="1200" b="0" dirty="0">
                          <a:solidFill>
                            <a:schemeClr val="bg1">
                              <a:lumMod val="50000"/>
                            </a:schemeClr>
                          </a:solidFill>
                          <a:latin typeface="+mj-ea"/>
                          <a:ea typeface="+mj-ea"/>
                        </a:rPr>
                        <a:t>1.</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通过 </a:t>
                      </a:r>
                      <a:r>
                        <a:rPr lang="en-US" altLang="zh-CN" sz="1200" b="0" kern="1200" dirty="0" err="1">
                          <a:solidFill>
                            <a:schemeClr val="bg1">
                              <a:lumMod val="50000"/>
                            </a:schemeClr>
                          </a:solidFill>
                          <a:latin typeface="+mj-ea"/>
                          <a:ea typeface="+mj-ea"/>
                          <a:cs typeface="+mn-cs"/>
                        </a:rPr>
                        <a:t>foreach</a:t>
                      </a:r>
                      <a:r>
                        <a:rPr lang="en-US" altLang="zh-CN" sz="1200" b="0" kern="1200" dirty="0">
                          <a:solidFill>
                            <a:schemeClr val="bg1">
                              <a:lumMod val="50000"/>
                            </a:schemeClr>
                          </a:solidFill>
                          <a:latin typeface="+mj-ea"/>
                          <a:ea typeface="+mj-ea"/>
                          <a:cs typeface="+mn-cs"/>
                        </a:rPr>
                        <a:t> </a:t>
                      </a:r>
                      <a:r>
                        <a:rPr lang="zh-CN" altLang="en-US" sz="1200" b="0" kern="1200" dirty="0">
                          <a:solidFill>
                            <a:schemeClr val="bg1">
                              <a:lumMod val="50000"/>
                            </a:schemeClr>
                          </a:solidFill>
                          <a:latin typeface="+mj-ea"/>
                          <a:ea typeface="+mj-ea"/>
                          <a:cs typeface="+mn-cs"/>
                        </a:rPr>
                        <a:t>语句进行枚举；</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6869">
                <a:tc>
                  <a:txBody>
                    <a:bodyPr/>
                    <a:lstStyle/>
                    <a:p>
                      <a:pPr algn="r"/>
                      <a:r>
                        <a:rPr lang="en-US" altLang="zh-CN" sz="1200" b="0" dirty="0">
                          <a:solidFill>
                            <a:schemeClr val="bg1">
                              <a:lumMod val="50000"/>
                            </a:schemeClr>
                          </a:solidFill>
                          <a:latin typeface="+mj-ea"/>
                          <a:ea typeface="+mj-ea"/>
                        </a:rPr>
                        <a:t>2.</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通过 </a:t>
                      </a:r>
                      <a:r>
                        <a:rPr lang="en-US" altLang="zh-CN" sz="1200" b="0" kern="1200" dirty="0" err="1">
                          <a:solidFill>
                            <a:schemeClr val="bg1">
                              <a:lumMod val="50000"/>
                            </a:schemeClr>
                          </a:solidFill>
                          <a:latin typeface="+mj-ea"/>
                          <a:ea typeface="+mj-ea"/>
                          <a:cs typeface="+mn-cs"/>
                        </a:rPr>
                        <a:t>ToArray</a:t>
                      </a:r>
                      <a:r>
                        <a:rPr lang="zh-CN" altLang="en-US" sz="1200" b="0" kern="1200" dirty="0">
                          <a:solidFill>
                            <a:schemeClr val="bg1">
                              <a:lumMod val="50000"/>
                            </a:schemeClr>
                          </a:solidFill>
                          <a:latin typeface="+mj-ea"/>
                          <a:ea typeface="+mj-ea"/>
                          <a:cs typeface="+mn-cs"/>
                        </a:rPr>
                        <a:t>，</a:t>
                      </a:r>
                      <a:r>
                        <a:rPr lang="en-US" altLang="zh-CN" sz="1200" b="0" kern="1200" dirty="0" err="1">
                          <a:solidFill>
                            <a:schemeClr val="bg1">
                              <a:lumMod val="50000"/>
                            </a:schemeClr>
                          </a:solidFill>
                          <a:latin typeface="+mj-ea"/>
                          <a:ea typeface="+mj-ea"/>
                          <a:cs typeface="+mn-cs"/>
                        </a:rPr>
                        <a:t>ToDictionary</a:t>
                      </a:r>
                      <a:r>
                        <a:rPr lang="zh-CN" altLang="en-US" sz="1200" b="0" kern="1200" dirty="0">
                          <a:solidFill>
                            <a:schemeClr val="bg1">
                              <a:lumMod val="50000"/>
                            </a:schemeClr>
                          </a:solidFill>
                          <a:latin typeface="+mj-ea"/>
                          <a:ea typeface="+mj-ea"/>
                          <a:cs typeface="+mn-cs"/>
                        </a:rPr>
                        <a:t>，或者 </a:t>
                      </a:r>
                      <a:r>
                        <a:rPr lang="en-US" altLang="zh-CN" sz="1200" b="0" kern="1200" dirty="0" err="1">
                          <a:solidFill>
                            <a:schemeClr val="bg1">
                              <a:lumMod val="50000"/>
                            </a:schemeClr>
                          </a:solidFill>
                          <a:latin typeface="+mj-ea"/>
                          <a:ea typeface="+mj-ea"/>
                          <a:cs typeface="+mn-cs"/>
                        </a:rPr>
                        <a:t>ToList</a:t>
                      </a:r>
                      <a:r>
                        <a:rPr lang="en-US" altLang="zh-CN" sz="1200" b="0" kern="1200" dirty="0">
                          <a:solidFill>
                            <a:schemeClr val="bg1">
                              <a:lumMod val="50000"/>
                            </a:schemeClr>
                          </a:solidFill>
                          <a:latin typeface="+mj-ea"/>
                          <a:ea typeface="+mj-ea"/>
                          <a:cs typeface="+mn-cs"/>
                        </a:rPr>
                        <a:t> </a:t>
                      </a:r>
                      <a:r>
                        <a:rPr lang="zh-CN" altLang="en-US" sz="1200" b="0" kern="1200" dirty="0">
                          <a:solidFill>
                            <a:schemeClr val="bg1">
                              <a:lumMod val="50000"/>
                            </a:schemeClr>
                          </a:solidFill>
                          <a:latin typeface="+mj-ea"/>
                          <a:ea typeface="+mj-ea"/>
                          <a:cs typeface="+mn-cs"/>
                        </a:rPr>
                        <a:t>进行枚举；</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37351">
                <a:tc>
                  <a:txBody>
                    <a:bodyPr/>
                    <a:lstStyle/>
                    <a:p>
                      <a:pPr algn="r"/>
                      <a:r>
                        <a:rPr lang="en-US" altLang="zh-CN" sz="1200" b="0" dirty="0">
                          <a:solidFill>
                            <a:schemeClr val="bg1">
                              <a:lumMod val="50000"/>
                            </a:schemeClr>
                          </a:solidFill>
                          <a:latin typeface="+mj-ea"/>
                          <a:ea typeface="+mj-ea"/>
                        </a:rPr>
                        <a:t>3.</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通过诸如 </a:t>
                      </a:r>
                      <a:r>
                        <a:rPr lang="en-US" altLang="zh-CN" sz="1200" b="0" kern="1200" dirty="0">
                          <a:solidFill>
                            <a:schemeClr val="bg1">
                              <a:lumMod val="50000"/>
                            </a:schemeClr>
                          </a:solidFill>
                          <a:latin typeface="+mj-ea"/>
                          <a:ea typeface="+mj-ea"/>
                          <a:cs typeface="+mn-cs"/>
                        </a:rPr>
                        <a:t>First </a:t>
                      </a:r>
                      <a:r>
                        <a:rPr lang="zh-CN" altLang="en-US" sz="1200" b="0" kern="1200" dirty="0">
                          <a:solidFill>
                            <a:schemeClr val="bg1">
                              <a:lumMod val="50000"/>
                            </a:schemeClr>
                          </a:solidFill>
                          <a:latin typeface="+mj-ea"/>
                          <a:ea typeface="+mj-ea"/>
                          <a:cs typeface="+mn-cs"/>
                        </a:rPr>
                        <a:t>或者 </a:t>
                      </a:r>
                      <a:r>
                        <a:rPr lang="en-US" altLang="zh-CN" sz="1200" b="0" kern="1200" dirty="0">
                          <a:solidFill>
                            <a:schemeClr val="bg1">
                              <a:lumMod val="50000"/>
                            </a:schemeClr>
                          </a:solidFill>
                          <a:latin typeface="+mj-ea"/>
                          <a:ea typeface="+mj-ea"/>
                          <a:cs typeface="+mn-cs"/>
                        </a:rPr>
                        <a:t>Any </a:t>
                      </a:r>
                      <a:r>
                        <a:rPr lang="zh-CN" altLang="en-US" sz="1200" b="0" kern="1200" dirty="0">
                          <a:solidFill>
                            <a:schemeClr val="bg1">
                              <a:lumMod val="50000"/>
                            </a:schemeClr>
                          </a:solidFill>
                          <a:latin typeface="+mj-ea"/>
                          <a:ea typeface="+mj-ea"/>
                          <a:cs typeface="+mn-cs"/>
                        </a:rPr>
                        <a:t>等 </a:t>
                      </a:r>
                      <a:r>
                        <a:rPr lang="en-US" altLang="zh-CN" sz="1200" b="0" kern="1200" dirty="0">
                          <a:solidFill>
                            <a:schemeClr val="bg1">
                              <a:lumMod val="50000"/>
                            </a:schemeClr>
                          </a:solidFill>
                          <a:latin typeface="+mj-ea"/>
                          <a:ea typeface="+mj-ea"/>
                          <a:cs typeface="+mn-cs"/>
                        </a:rPr>
                        <a:t>LINQ </a:t>
                      </a:r>
                      <a:r>
                        <a:rPr lang="zh-CN" altLang="en-US" sz="1200" b="0" kern="1200" dirty="0">
                          <a:solidFill>
                            <a:schemeClr val="bg1">
                              <a:lumMod val="50000"/>
                            </a:schemeClr>
                          </a:solidFill>
                          <a:latin typeface="+mj-ea"/>
                          <a:ea typeface="+mj-ea"/>
                          <a:cs typeface="+mn-cs"/>
                        </a:rPr>
                        <a:t>运算符操作部分外部查询；</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37351">
                <a:tc>
                  <a:txBody>
                    <a:bodyPr/>
                    <a:lstStyle/>
                    <a:p>
                      <a:pPr algn="r"/>
                      <a:r>
                        <a:rPr lang="en-US" altLang="zh-CN" sz="1200" b="0" dirty="0">
                          <a:solidFill>
                            <a:schemeClr val="bg1">
                              <a:lumMod val="50000"/>
                            </a:schemeClr>
                          </a:solidFill>
                          <a:latin typeface="+mj-ea"/>
                          <a:ea typeface="+mj-ea"/>
                        </a:rPr>
                        <a:t>4.</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err="1">
                          <a:solidFill>
                            <a:schemeClr val="bg1">
                              <a:lumMod val="50000"/>
                            </a:schemeClr>
                          </a:solidFill>
                          <a:latin typeface="+mj-ea"/>
                          <a:ea typeface="+mj-ea"/>
                          <a:cs typeface="+mn-cs"/>
                        </a:rPr>
                        <a:t>DbSet</a:t>
                      </a:r>
                      <a:r>
                        <a:rPr lang="en-US" altLang="zh-CN" sz="1200" b="0" kern="1200" dirty="0">
                          <a:solidFill>
                            <a:schemeClr val="bg1">
                              <a:lumMod val="50000"/>
                            </a:schemeClr>
                          </a:solidFill>
                          <a:latin typeface="+mj-ea"/>
                          <a:ea typeface="+mj-ea"/>
                          <a:cs typeface="+mn-cs"/>
                        </a:rPr>
                        <a:t> </a:t>
                      </a:r>
                      <a:r>
                        <a:rPr lang="zh-CN" altLang="en-US" sz="1200" b="0" kern="1200" dirty="0">
                          <a:solidFill>
                            <a:schemeClr val="bg1">
                              <a:lumMod val="50000"/>
                            </a:schemeClr>
                          </a:solidFill>
                          <a:latin typeface="+mj-ea"/>
                          <a:ea typeface="+mj-ea"/>
                          <a:cs typeface="+mn-cs"/>
                        </a:rPr>
                        <a:t>提供 </a:t>
                      </a:r>
                      <a:r>
                        <a:rPr lang="en-US" altLang="zh-CN" sz="1200" b="0" kern="1200" dirty="0">
                          <a:solidFill>
                            <a:schemeClr val="bg1">
                              <a:lumMod val="50000"/>
                            </a:schemeClr>
                          </a:solidFill>
                          <a:latin typeface="+mj-ea"/>
                          <a:ea typeface="+mj-ea"/>
                          <a:cs typeface="+mn-cs"/>
                        </a:rPr>
                        <a:t>Load </a:t>
                      </a:r>
                      <a:r>
                        <a:rPr lang="zh-CN" altLang="en-US" sz="1200" b="0" kern="1200" dirty="0">
                          <a:solidFill>
                            <a:schemeClr val="bg1">
                              <a:lumMod val="50000"/>
                            </a:schemeClr>
                          </a:solidFill>
                          <a:latin typeface="+mj-ea"/>
                          <a:ea typeface="+mj-ea"/>
                          <a:cs typeface="+mn-cs"/>
                        </a:rPr>
                        <a:t>扩展方法的调用；</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37351">
                <a:tc>
                  <a:txBody>
                    <a:bodyPr/>
                    <a:lstStyle/>
                    <a:p>
                      <a:pPr algn="r"/>
                      <a:r>
                        <a:rPr lang="en-US" altLang="zh-CN" sz="1200" b="0" dirty="0">
                          <a:solidFill>
                            <a:schemeClr val="bg1">
                              <a:lumMod val="50000"/>
                            </a:schemeClr>
                          </a:solidFill>
                          <a:latin typeface="+mj-ea"/>
                          <a:ea typeface="+mj-ea"/>
                        </a:rPr>
                        <a:t>5.</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可以调用 </a:t>
                      </a:r>
                      <a:r>
                        <a:rPr lang="en-US" altLang="zh-CN" sz="1200" b="0" kern="1200" dirty="0" err="1">
                          <a:solidFill>
                            <a:schemeClr val="bg1">
                              <a:lumMod val="50000"/>
                            </a:schemeClr>
                          </a:solidFill>
                          <a:latin typeface="+mj-ea"/>
                          <a:ea typeface="+mj-ea"/>
                          <a:cs typeface="+mn-cs"/>
                        </a:rPr>
                        <a:t>ExecuteSqlCommand</a:t>
                      </a:r>
                      <a:r>
                        <a:rPr lang="en-US" altLang="zh-CN" sz="1200" b="0" kern="1200" dirty="0">
                          <a:solidFill>
                            <a:schemeClr val="bg1">
                              <a:lumMod val="50000"/>
                            </a:schemeClr>
                          </a:solidFill>
                          <a:latin typeface="+mj-ea"/>
                          <a:ea typeface="+mj-ea"/>
                          <a:cs typeface="+mn-cs"/>
                        </a:rPr>
                        <a:t> </a:t>
                      </a:r>
                      <a:r>
                        <a:rPr lang="zh-CN" altLang="en-US" sz="1200" b="0" kern="1200" dirty="0">
                          <a:solidFill>
                            <a:schemeClr val="bg1">
                              <a:lumMod val="50000"/>
                            </a:schemeClr>
                          </a:solidFill>
                          <a:latin typeface="+mj-ea"/>
                          <a:ea typeface="+mj-ea"/>
                          <a:cs typeface="+mn-cs"/>
                        </a:rPr>
                        <a:t>方法；</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3059430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 </a:t>
            </a:r>
            <a:r>
              <a:rPr lang="zh-CN" altLang="en-US" dirty="0"/>
              <a:t>对象查询</a:t>
            </a:r>
          </a:p>
        </p:txBody>
      </p:sp>
      <p:graphicFrame>
        <p:nvGraphicFramePr>
          <p:cNvPr id="3" name="表格 2"/>
          <p:cNvGraphicFramePr>
            <a:graphicFrameLocks noGrp="1"/>
          </p:cNvGraphicFramePr>
          <p:nvPr>
            <p:extLst>
              <p:ext uri="{D42A27DB-BD31-4B8C-83A1-F6EECF244321}">
                <p14:modId xmlns:p14="http://schemas.microsoft.com/office/powerpoint/2010/main" val="3424613169"/>
              </p:ext>
            </p:extLst>
          </p:nvPr>
        </p:nvGraphicFramePr>
        <p:xfrm>
          <a:off x="291232" y="1054075"/>
          <a:ext cx="8621485" cy="348599"/>
        </p:xfrm>
        <a:graphic>
          <a:graphicData uri="http://schemas.openxmlformats.org/drawingml/2006/table">
            <a:tbl>
              <a:tblPr firstRow="1" bandRow="1">
                <a:effectLst/>
                <a:tableStyleId>{5C22544A-7EE6-4342-B048-85BDC9FD1C3A}</a:tableStyleId>
              </a:tblPr>
              <a:tblGrid>
                <a:gridCol w="537029">
                  <a:extLst>
                    <a:ext uri="{9D8B030D-6E8A-4147-A177-3AD203B41FA5}">
                      <a16:colId xmlns:a16="http://schemas.microsoft.com/office/drawing/2014/main" val="20000"/>
                    </a:ext>
                  </a:extLst>
                </a:gridCol>
                <a:gridCol w="8084456">
                  <a:extLst>
                    <a:ext uri="{9D8B030D-6E8A-4147-A177-3AD203B41FA5}">
                      <a16:colId xmlns:a16="http://schemas.microsoft.com/office/drawing/2014/main" val="20001"/>
                    </a:ext>
                  </a:extLst>
                </a:gridCol>
              </a:tblGrid>
              <a:tr h="348599">
                <a:tc>
                  <a:txBody>
                    <a:bodyPr/>
                    <a:lstStyle/>
                    <a:p>
                      <a:pPr algn="r"/>
                      <a:r>
                        <a:rPr lang="en-US" altLang="zh-CN" sz="1200" b="0" dirty="0">
                          <a:solidFill>
                            <a:schemeClr val="bg1">
                              <a:lumMod val="50000"/>
                            </a:schemeClr>
                          </a:solidFill>
                          <a:latin typeface="+mj-ea"/>
                          <a:ea typeface="+mj-ea"/>
                        </a:rPr>
                        <a:t>1.</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通过 </a:t>
                      </a:r>
                      <a:r>
                        <a:rPr lang="en-US" altLang="zh-CN" sz="1200" b="0" kern="1200" dirty="0" err="1">
                          <a:solidFill>
                            <a:schemeClr val="bg1">
                              <a:lumMod val="50000"/>
                            </a:schemeClr>
                          </a:solidFill>
                          <a:latin typeface="+mj-ea"/>
                          <a:ea typeface="+mj-ea"/>
                          <a:cs typeface="+mn-cs"/>
                        </a:rPr>
                        <a:t>DbSet.Find</a:t>
                      </a:r>
                      <a:r>
                        <a:rPr lang="en-US" altLang="zh-CN" sz="1200" b="0" kern="1200" dirty="0">
                          <a:solidFill>
                            <a:schemeClr val="bg1">
                              <a:lumMod val="50000"/>
                            </a:schemeClr>
                          </a:solidFill>
                          <a:latin typeface="+mj-ea"/>
                          <a:ea typeface="+mj-ea"/>
                          <a:cs typeface="+mn-cs"/>
                        </a:rPr>
                        <a:t>()</a:t>
                      </a:r>
                      <a:r>
                        <a:rPr lang="en-US" altLang="zh-CN" sz="1200" b="0" kern="1200" baseline="0" dirty="0">
                          <a:solidFill>
                            <a:schemeClr val="bg1">
                              <a:lumMod val="50000"/>
                            </a:schemeClr>
                          </a:solidFill>
                          <a:latin typeface="+mj-ea"/>
                          <a:ea typeface="+mj-ea"/>
                          <a:cs typeface="+mn-cs"/>
                        </a:rPr>
                        <a:t> </a:t>
                      </a:r>
                      <a:r>
                        <a:rPr lang="zh-CN" altLang="en-US" sz="1200" b="0" kern="1200" baseline="0" dirty="0">
                          <a:solidFill>
                            <a:schemeClr val="bg1">
                              <a:lumMod val="50000"/>
                            </a:schemeClr>
                          </a:solidFill>
                          <a:latin typeface="+mj-ea"/>
                          <a:ea typeface="+mj-ea"/>
                          <a:cs typeface="+mn-cs"/>
                        </a:rPr>
                        <a:t>和实体对象的 </a:t>
                      </a:r>
                      <a:r>
                        <a:rPr lang="en-US" altLang="zh-CN" sz="1200" b="0" kern="1200" baseline="0" dirty="0">
                          <a:solidFill>
                            <a:schemeClr val="bg1">
                              <a:lumMod val="50000"/>
                            </a:schemeClr>
                          </a:solidFill>
                          <a:latin typeface="+mj-ea"/>
                          <a:ea typeface="+mj-ea"/>
                          <a:cs typeface="+mn-cs"/>
                        </a:rPr>
                        <a:t>PK </a:t>
                      </a:r>
                      <a:r>
                        <a:rPr lang="zh-CN" altLang="en-US" sz="1200" b="0" kern="1200" baseline="0" dirty="0">
                          <a:solidFill>
                            <a:schemeClr val="bg1">
                              <a:lumMod val="50000"/>
                            </a:schemeClr>
                          </a:solidFill>
                          <a:latin typeface="+mj-ea"/>
                          <a:ea typeface="+mj-ea"/>
                          <a:cs typeface="+mn-cs"/>
                        </a:rPr>
                        <a:t>属性查询</a:t>
                      </a:r>
                      <a:endParaRPr lang="zh-CN" altLang="en-US" sz="1200" b="0" kern="1200" dirty="0">
                        <a:solidFill>
                          <a:schemeClr val="bg1">
                            <a:lumMod val="50000"/>
                          </a:schemeClr>
                        </a:solidFill>
                        <a:latin typeface="+mj-ea"/>
                        <a:ea typeface="+mj-ea"/>
                        <a:cs typeface="+mn-cs"/>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489" y="1771651"/>
            <a:ext cx="6372225" cy="2190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142807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 </a:t>
            </a:r>
            <a:r>
              <a:rPr lang="zh-CN" altLang="en-US" dirty="0"/>
              <a:t>对象查询</a:t>
            </a:r>
          </a:p>
        </p:txBody>
      </p:sp>
      <p:graphicFrame>
        <p:nvGraphicFramePr>
          <p:cNvPr id="3" name="表格 2"/>
          <p:cNvGraphicFramePr>
            <a:graphicFrameLocks noGrp="1"/>
          </p:cNvGraphicFramePr>
          <p:nvPr>
            <p:extLst>
              <p:ext uri="{D42A27DB-BD31-4B8C-83A1-F6EECF244321}">
                <p14:modId xmlns:p14="http://schemas.microsoft.com/office/powerpoint/2010/main" val="731571224"/>
              </p:ext>
            </p:extLst>
          </p:nvPr>
        </p:nvGraphicFramePr>
        <p:xfrm>
          <a:off x="291232" y="1054075"/>
          <a:ext cx="8621485" cy="348599"/>
        </p:xfrm>
        <a:graphic>
          <a:graphicData uri="http://schemas.openxmlformats.org/drawingml/2006/table">
            <a:tbl>
              <a:tblPr firstRow="1" bandRow="1">
                <a:effectLst/>
                <a:tableStyleId>{5C22544A-7EE6-4342-B048-85BDC9FD1C3A}</a:tableStyleId>
              </a:tblPr>
              <a:tblGrid>
                <a:gridCol w="537029">
                  <a:extLst>
                    <a:ext uri="{9D8B030D-6E8A-4147-A177-3AD203B41FA5}">
                      <a16:colId xmlns:a16="http://schemas.microsoft.com/office/drawing/2014/main" val="20000"/>
                    </a:ext>
                  </a:extLst>
                </a:gridCol>
                <a:gridCol w="8084456">
                  <a:extLst>
                    <a:ext uri="{9D8B030D-6E8A-4147-A177-3AD203B41FA5}">
                      <a16:colId xmlns:a16="http://schemas.microsoft.com/office/drawing/2014/main" val="20001"/>
                    </a:ext>
                  </a:extLst>
                </a:gridCol>
              </a:tblGrid>
              <a:tr h="348599">
                <a:tc>
                  <a:txBody>
                    <a:bodyPr/>
                    <a:lstStyle/>
                    <a:p>
                      <a:pPr algn="r"/>
                      <a:r>
                        <a:rPr lang="en-US" altLang="zh-CN" sz="1200" b="0" dirty="0">
                          <a:solidFill>
                            <a:schemeClr val="bg1">
                              <a:lumMod val="50000"/>
                            </a:schemeClr>
                          </a:solidFill>
                          <a:latin typeface="+mj-ea"/>
                          <a:ea typeface="+mj-ea"/>
                        </a:rPr>
                        <a:t>2.</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使用 </a:t>
                      </a:r>
                      <a:r>
                        <a:rPr lang="en-US" altLang="zh-CN" sz="1200" b="0" kern="1200" dirty="0" err="1">
                          <a:solidFill>
                            <a:schemeClr val="bg1">
                              <a:lumMod val="50000"/>
                            </a:schemeClr>
                          </a:solidFill>
                          <a:latin typeface="+mj-ea"/>
                          <a:ea typeface="+mj-ea"/>
                          <a:cs typeface="+mn-cs"/>
                        </a:rPr>
                        <a:t>DbSet.Local</a:t>
                      </a:r>
                      <a:r>
                        <a:rPr lang="en-US" altLang="zh-CN" sz="1200" b="0" kern="1200" dirty="0">
                          <a:solidFill>
                            <a:schemeClr val="bg1">
                              <a:lumMod val="50000"/>
                            </a:schemeClr>
                          </a:solidFill>
                          <a:latin typeface="+mj-ea"/>
                          <a:ea typeface="+mj-ea"/>
                          <a:cs typeface="+mn-cs"/>
                        </a:rPr>
                        <a:t>()</a:t>
                      </a:r>
                      <a:r>
                        <a:rPr lang="en-US" altLang="zh-CN" sz="1200" b="0" kern="1200" baseline="0" dirty="0">
                          <a:solidFill>
                            <a:schemeClr val="bg1">
                              <a:lumMod val="50000"/>
                            </a:schemeClr>
                          </a:solidFill>
                          <a:latin typeface="+mj-ea"/>
                          <a:ea typeface="+mj-ea"/>
                          <a:cs typeface="+mn-cs"/>
                        </a:rPr>
                        <a:t> </a:t>
                      </a:r>
                      <a:r>
                        <a:rPr lang="zh-CN" altLang="en-US" sz="1200" b="0" kern="1200" baseline="0" dirty="0">
                          <a:solidFill>
                            <a:schemeClr val="bg1">
                              <a:lumMod val="50000"/>
                            </a:schemeClr>
                          </a:solidFill>
                          <a:latin typeface="+mj-ea"/>
                          <a:ea typeface="+mj-ea"/>
                          <a:cs typeface="+mn-cs"/>
                        </a:rPr>
                        <a:t>查询 </a:t>
                      </a:r>
                      <a:r>
                        <a:rPr lang="en-US" altLang="zh-CN" sz="1200" b="0" kern="1200" baseline="0" dirty="0">
                          <a:solidFill>
                            <a:schemeClr val="bg1">
                              <a:lumMod val="50000"/>
                            </a:schemeClr>
                          </a:solidFill>
                          <a:latin typeface="+mj-ea"/>
                          <a:ea typeface="+mj-ea"/>
                          <a:cs typeface="+mn-cs"/>
                        </a:rPr>
                        <a:t>Context </a:t>
                      </a:r>
                      <a:r>
                        <a:rPr lang="zh-CN" altLang="en-US" sz="1200" b="0" kern="1200" baseline="0" dirty="0">
                          <a:solidFill>
                            <a:schemeClr val="bg1">
                              <a:lumMod val="50000"/>
                            </a:schemeClr>
                          </a:solidFill>
                          <a:latin typeface="+mj-ea"/>
                          <a:ea typeface="+mj-ea"/>
                          <a:cs typeface="+mn-cs"/>
                        </a:rPr>
                        <a:t>的数据</a:t>
                      </a:r>
                      <a:endParaRPr lang="zh-CN" altLang="en-US" sz="1200" b="0" kern="1200" dirty="0">
                        <a:solidFill>
                          <a:schemeClr val="bg1">
                            <a:lumMod val="50000"/>
                          </a:schemeClr>
                        </a:solidFill>
                        <a:latin typeface="+mj-ea"/>
                        <a:ea typeface="+mj-ea"/>
                        <a:cs typeface="+mn-cs"/>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75" y="1527211"/>
            <a:ext cx="6915151" cy="3344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79995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 </a:t>
            </a:r>
            <a:r>
              <a:rPr lang="zh-CN" altLang="en-US" dirty="0"/>
              <a:t>对象查询</a:t>
            </a:r>
          </a:p>
        </p:txBody>
      </p:sp>
      <p:graphicFrame>
        <p:nvGraphicFramePr>
          <p:cNvPr id="3" name="表格 2"/>
          <p:cNvGraphicFramePr>
            <a:graphicFrameLocks noGrp="1"/>
          </p:cNvGraphicFramePr>
          <p:nvPr>
            <p:extLst>
              <p:ext uri="{D42A27DB-BD31-4B8C-83A1-F6EECF244321}">
                <p14:modId xmlns:p14="http://schemas.microsoft.com/office/powerpoint/2010/main" val="1964590661"/>
              </p:ext>
            </p:extLst>
          </p:nvPr>
        </p:nvGraphicFramePr>
        <p:xfrm>
          <a:off x="291232" y="1054075"/>
          <a:ext cx="8621485" cy="348599"/>
        </p:xfrm>
        <a:graphic>
          <a:graphicData uri="http://schemas.openxmlformats.org/drawingml/2006/table">
            <a:tbl>
              <a:tblPr firstRow="1" bandRow="1">
                <a:effectLst/>
                <a:tableStyleId>{5C22544A-7EE6-4342-B048-85BDC9FD1C3A}</a:tableStyleId>
              </a:tblPr>
              <a:tblGrid>
                <a:gridCol w="537029">
                  <a:extLst>
                    <a:ext uri="{9D8B030D-6E8A-4147-A177-3AD203B41FA5}">
                      <a16:colId xmlns:a16="http://schemas.microsoft.com/office/drawing/2014/main" val="20000"/>
                    </a:ext>
                  </a:extLst>
                </a:gridCol>
                <a:gridCol w="8084456">
                  <a:extLst>
                    <a:ext uri="{9D8B030D-6E8A-4147-A177-3AD203B41FA5}">
                      <a16:colId xmlns:a16="http://schemas.microsoft.com/office/drawing/2014/main" val="20001"/>
                    </a:ext>
                  </a:extLst>
                </a:gridCol>
              </a:tblGrid>
              <a:tr h="348599">
                <a:tc>
                  <a:txBody>
                    <a:bodyPr/>
                    <a:lstStyle/>
                    <a:p>
                      <a:pPr algn="r"/>
                      <a:r>
                        <a:rPr lang="en-US" altLang="zh-CN" sz="1200" b="0" dirty="0">
                          <a:solidFill>
                            <a:schemeClr val="bg1">
                              <a:lumMod val="50000"/>
                            </a:schemeClr>
                          </a:solidFill>
                          <a:latin typeface="+mj-ea"/>
                          <a:ea typeface="+mj-ea"/>
                        </a:rPr>
                        <a:t>3.</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查询实体对象的通过继承方式实现的部分对象</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9739" y="1985964"/>
            <a:ext cx="572452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910264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Entity Framework </a:t>
            </a:r>
            <a:r>
              <a:rPr lang="zh-CN" altLang="en-US" dirty="0"/>
              <a:t>概述</a:t>
            </a:r>
          </a:p>
        </p:txBody>
      </p:sp>
      <p:sp>
        <p:nvSpPr>
          <p:cNvPr id="7" name="圆角矩形 6"/>
          <p:cNvSpPr/>
          <p:nvPr/>
        </p:nvSpPr>
        <p:spPr>
          <a:xfrm>
            <a:off x="252664" y="1073151"/>
            <a:ext cx="8554453" cy="1411265"/>
          </a:xfrm>
          <a:prstGeom prst="roundRect">
            <a:avLst>
              <a:gd name="adj" fmla="val 10000"/>
            </a:avLst>
          </a:prstGeom>
        </p:spPr>
        <p:style>
          <a:lnRef idx="1">
            <a:schemeClr val="accent2"/>
          </a:lnRef>
          <a:fillRef idx="2">
            <a:schemeClr val="accent2"/>
          </a:fillRef>
          <a:effectRef idx="1">
            <a:schemeClr val="accent2"/>
          </a:effectRef>
          <a:fontRef idx="minor">
            <a:schemeClr val="dk1"/>
          </a:fontRef>
        </p:style>
        <p:txBody>
          <a:bodyPr/>
          <a:lstStyle/>
          <a:p>
            <a:pPr>
              <a:buNone/>
            </a:pPr>
            <a:r>
              <a:rPr lang="zh-CN" altLang="en-US" dirty="0">
                <a:solidFill>
                  <a:schemeClr val="bg1">
                    <a:lumMod val="75000"/>
                  </a:schemeClr>
                </a:solidFill>
                <a:latin typeface="+mj-ea"/>
                <a:ea typeface="+mj-ea"/>
              </a:rPr>
              <a:t>模型层（</a:t>
            </a:r>
            <a:r>
              <a:rPr lang="en-US" altLang="zh-CN" dirty="0">
                <a:solidFill>
                  <a:schemeClr val="bg1">
                    <a:lumMod val="75000"/>
                  </a:schemeClr>
                </a:solidFill>
                <a:latin typeface="+mj-ea"/>
                <a:ea typeface="+mj-ea"/>
              </a:rPr>
              <a:t>Modeling Layer</a:t>
            </a:r>
            <a:r>
              <a:rPr lang="zh-CN" altLang="en-US" dirty="0">
                <a:solidFill>
                  <a:schemeClr val="bg1">
                    <a:lumMod val="75000"/>
                  </a:schemeClr>
                </a:solidFill>
                <a:latin typeface="+mj-ea"/>
                <a:ea typeface="+mj-ea"/>
              </a:rPr>
              <a:t>）</a:t>
            </a:r>
            <a:endParaRPr lang="en-US" altLang="zh-CN" dirty="0">
              <a:solidFill>
                <a:schemeClr val="bg1">
                  <a:lumMod val="75000"/>
                </a:schemeClr>
              </a:solidFill>
              <a:latin typeface="+mj-ea"/>
              <a:ea typeface="+mj-ea"/>
            </a:endParaRPr>
          </a:p>
          <a:p>
            <a:pPr marL="285744" indent="-285744">
              <a:buFont typeface="Arial" pitchFamily="34" charset="0"/>
              <a:buChar char="•"/>
            </a:pPr>
            <a:r>
              <a:rPr lang="zh-CN" altLang="en-US" sz="1400" dirty="0">
                <a:solidFill>
                  <a:schemeClr val="bg1">
                    <a:lumMod val="75000"/>
                  </a:schemeClr>
                </a:solidFill>
                <a:latin typeface="+mj-ea"/>
                <a:ea typeface="+mj-ea"/>
              </a:rPr>
              <a:t>一个由指定域的实体类型及其相互关系组成，基于</a:t>
            </a:r>
            <a:r>
              <a:rPr lang="en-US" altLang="zh-CN" sz="1400" dirty="0">
                <a:solidFill>
                  <a:schemeClr val="bg1">
                    <a:lumMod val="75000"/>
                  </a:schemeClr>
                </a:solidFill>
                <a:latin typeface="+mj-ea"/>
                <a:ea typeface="+mj-ea"/>
              </a:rPr>
              <a:t>Entity Data Model (EDM) </a:t>
            </a:r>
            <a:r>
              <a:rPr lang="zh-CN" altLang="en-US" sz="1400" dirty="0">
                <a:solidFill>
                  <a:schemeClr val="bg1">
                    <a:lumMod val="75000"/>
                  </a:schemeClr>
                </a:solidFill>
                <a:latin typeface="+mj-ea"/>
                <a:ea typeface="+mj-ea"/>
              </a:rPr>
              <a:t>实现的概念模型组件；</a:t>
            </a:r>
            <a:endParaRPr lang="en-US" altLang="zh-CN" sz="1400" dirty="0">
              <a:solidFill>
                <a:schemeClr val="bg1">
                  <a:lumMod val="75000"/>
                </a:schemeClr>
              </a:solidFill>
              <a:latin typeface="+mj-ea"/>
              <a:ea typeface="+mj-ea"/>
            </a:endParaRPr>
          </a:p>
          <a:p>
            <a:pPr marL="285744" indent="-285744">
              <a:buFont typeface="Arial" pitchFamily="34" charset="0"/>
              <a:buChar char="•"/>
            </a:pPr>
            <a:r>
              <a:rPr lang="zh-CN" altLang="en-US" sz="1400" dirty="0">
                <a:solidFill>
                  <a:schemeClr val="bg1">
                    <a:lumMod val="75000"/>
                  </a:schemeClr>
                </a:solidFill>
                <a:latin typeface="+mj-ea"/>
                <a:ea typeface="+mj-ea"/>
              </a:rPr>
              <a:t>一个定义数据库表及其关系的数据库架构；</a:t>
            </a:r>
            <a:endParaRPr lang="en-US" altLang="zh-CN" sz="1400" dirty="0">
              <a:solidFill>
                <a:schemeClr val="bg1">
                  <a:lumMod val="75000"/>
                </a:schemeClr>
              </a:solidFill>
              <a:latin typeface="+mj-ea"/>
              <a:ea typeface="+mj-ea"/>
            </a:endParaRPr>
          </a:p>
          <a:p>
            <a:pPr marL="285744" indent="-285744">
              <a:buFont typeface="Arial" pitchFamily="34" charset="0"/>
              <a:buChar char="•"/>
            </a:pPr>
            <a:r>
              <a:rPr lang="zh-CN" altLang="en-US" sz="1400" dirty="0">
                <a:solidFill>
                  <a:schemeClr val="bg1">
                    <a:lumMod val="75000"/>
                  </a:schemeClr>
                </a:solidFill>
                <a:latin typeface="+mj-ea"/>
                <a:ea typeface="+mj-ea"/>
              </a:rPr>
              <a:t>一个约定概念模型与数据库架构之间元素对应的映射器。</a:t>
            </a:r>
            <a:endParaRPr lang="en-US" altLang="zh-CN" sz="1400" dirty="0">
              <a:solidFill>
                <a:schemeClr val="bg1">
                  <a:lumMod val="75000"/>
                </a:schemeClr>
              </a:solidFill>
              <a:latin typeface="+mj-ea"/>
              <a:ea typeface="+mj-ea"/>
            </a:endParaRPr>
          </a:p>
          <a:p>
            <a:pPr>
              <a:buNone/>
            </a:pPr>
            <a:endParaRPr lang="en-US" altLang="zh-CN" dirty="0">
              <a:solidFill>
                <a:schemeClr val="bg1">
                  <a:lumMod val="75000"/>
                </a:schemeClr>
              </a:solidFill>
              <a:latin typeface="+mj-ea"/>
              <a:ea typeface="+mj-ea"/>
            </a:endParaRPr>
          </a:p>
          <a:p>
            <a:endParaRPr lang="zh-CN" altLang="en-US" dirty="0">
              <a:solidFill>
                <a:schemeClr val="bg1">
                  <a:lumMod val="75000"/>
                </a:schemeClr>
              </a:solidFill>
              <a:latin typeface="+mj-ea"/>
              <a:ea typeface="+mj-ea"/>
            </a:endParaRPr>
          </a:p>
        </p:txBody>
      </p:sp>
      <p:sp>
        <p:nvSpPr>
          <p:cNvPr id="8" name="圆角矩形 4"/>
          <p:cNvSpPr/>
          <p:nvPr/>
        </p:nvSpPr>
        <p:spPr>
          <a:xfrm>
            <a:off x="1892616" y="1051846"/>
            <a:ext cx="6665345" cy="1411265"/>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87631" tIns="87631" rIns="87631" bIns="87631" numCol="1" spcCol="1270" anchor="t" anchorCtr="0">
            <a:noAutofit/>
          </a:bodyPr>
          <a:lstStyle/>
          <a:p>
            <a:pPr defTabSz="1022325">
              <a:lnSpc>
                <a:spcPct val="90000"/>
              </a:lnSpc>
              <a:spcBef>
                <a:spcPct val="0"/>
              </a:spcBef>
              <a:spcAft>
                <a:spcPct val="35000"/>
              </a:spcAft>
            </a:pPr>
            <a:endParaRPr lang="zh-CN" altLang="en-US" sz="2300">
              <a:solidFill>
                <a:schemeClr val="bg1">
                  <a:lumMod val="75000"/>
                </a:schemeClr>
              </a:solidFill>
              <a:latin typeface="+mj-ea"/>
              <a:ea typeface="+mj-ea"/>
            </a:endParaRPr>
          </a:p>
          <a:p>
            <a:pPr marL="171446" lvl="1" indent="-171446" defTabSz="800080">
              <a:lnSpc>
                <a:spcPct val="90000"/>
              </a:lnSpc>
              <a:spcBef>
                <a:spcPct val="0"/>
              </a:spcBef>
              <a:spcAft>
                <a:spcPct val="15000"/>
              </a:spcAft>
              <a:buChar char="••"/>
            </a:pPr>
            <a:endParaRPr lang="zh-CN" altLang="en-US">
              <a:solidFill>
                <a:schemeClr val="bg1">
                  <a:lumMod val="75000"/>
                </a:schemeClr>
              </a:solidFill>
              <a:latin typeface="+mj-ea"/>
              <a:ea typeface="+mj-ea"/>
            </a:endParaRPr>
          </a:p>
          <a:p>
            <a:pPr marL="171446" lvl="1" indent="-171446" defTabSz="800080">
              <a:lnSpc>
                <a:spcPct val="90000"/>
              </a:lnSpc>
              <a:spcBef>
                <a:spcPct val="0"/>
              </a:spcBef>
              <a:spcAft>
                <a:spcPct val="15000"/>
              </a:spcAft>
              <a:buChar char="••"/>
            </a:pPr>
            <a:endParaRPr lang="zh-CN" altLang="en-US">
              <a:solidFill>
                <a:schemeClr val="bg1">
                  <a:lumMod val="75000"/>
                </a:schemeClr>
              </a:solidFill>
              <a:latin typeface="+mj-ea"/>
              <a:ea typeface="+mj-ea"/>
            </a:endParaRPr>
          </a:p>
        </p:txBody>
      </p:sp>
      <p:sp>
        <p:nvSpPr>
          <p:cNvPr id="10" name="圆角矩形 9"/>
          <p:cNvSpPr/>
          <p:nvPr/>
        </p:nvSpPr>
        <p:spPr>
          <a:xfrm>
            <a:off x="252666" y="2724351"/>
            <a:ext cx="8554452" cy="2184535"/>
          </a:xfrm>
          <a:prstGeom prst="roundRect">
            <a:avLst>
              <a:gd name="adj" fmla="val 10000"/>
            </a:avLst>
          </a:prstGeom>
          <a:scene3d>
            <a:camera prst="orthographicFront"/>
            <a:lightRig rig="flat" dir="t"/>
          </a:scene3d>
        </p:spPr>
        <p:style>
          <a:lnRef idx="1">
            <a:schemeClr val="accent2"/>
          </a:lnRef>
          <a:fillRef idx="2">
            <a:schemeClr val="accent2"/>
          </a:fillRef>
          <a:effectRef idx="1">
            <a:schemeClr val="accent2"/>
          </a:effectRef>
          <a:fontRef idx="minor">
            <a:schemeClr val="dk1"/>
          </a:fontRef>
        </p:style>
        <p:txBody>
          <a:bodyPr/>
          <a:lstStyle/>
          <a:p>
            <a:pPr>
              <a:buNone/>
            </a:pPr>
            <a:r>
              <a:rPr lang="zh-CN" altLang="en-US" dirty="0">
                <a:solidFill>
                  <a:schemeClr val="bg1">
                    <a:lumMod val="75000"/>
                  </a:schemeClr>
                </a:solidFill>
                <a:latin typeface="+mj-ea"/>
                <a:ea typeface="+mj-ea"/>
              </a:rPr>
              <a:t>对象层（</a:t>
            </a:r>
            <a:r>
              <a:rPr lang="en-US" altLang="zh-CN" dirty="0">
                <a:solidFill>
                  <a:schemeClr val="bg1">
                    <a:lumMod val="75000"/>
                  </a:schemeClr>
                </a:solidFill>
                <a:latin typeface="+mj-ea"/>
                <a:ea typeface="+mj-ea"/>
              </a:rPr>
              <a:t>Object Layer</a:t>
            </a:r>
            <a:r>
              <a:rPr lang="zh-CN" altLang="en-US" dirty="0">
                <a:solidFill>
                  <a:schemeClr val="bg1">
                    <a:lumMod val="75000"/>
                  </a:schemeClr>
                </a:solidFill>
                <a:latin typeface="+mj-ea"/>
                <a:ea typeface="+mj-ea"/>
              </a:rPr>
              <a:t>）</a:t>
            </a:r>
            <a:endParaRPr lang="en-US" altLang="zh-CN" dirty="0">
              <a:solidFill>
                <a:schemeClr val="bg1">
                  <a:lumMod val="75000"/>
                </a:schemeClr>
              </a:solidFill>
              <a:latin typeface="+mj-ea"/>
              <a:ea typeface="+mj-ea"/>
            </a:endParaRPr>
          </a:p>
          <a:p>
            <a:pPr marL="285744" indent="-285744"/>
            <a:r>
              <a:rPr lang="zh-CN" altLang="en-US" sz="1400" dirty="0">
                <a:solidFill>
                  <a:schemeClr val="bg1">
                    <a:lumMod val="75000"/>
                  </a:schemeClr>
                </a:solidFill>
                <a:latin typeface="+mj-ea"/>
                <a:ea typeface="+mj-ea"/>
              </a:rPr>
              <a:t>包含分别用于反射在概念模型中定义的实体与它们之间的关系的</a:t>
            </a:r>
            <a:r>
              <a:rPr lang="en-US" altLang="zh-CN" sz="1400" dirty="0">
                <a:solidFill>
                  <a:schemeClr val="bg1">
                    <a:lumMod val="75000"/>
                  </a:schemeClr>
                </a:solidFill>
                <a:latin typeface="+mj-ea"/>
                <a:ea typeface="+mj-ea"/>
              </a:rPr>
              <a:t>CLR</a:t>
            </a:r>
            <a:r>
              <a:rPr lang="zh-CN" altLang="en-US" sz="1400" dirty="0">
                <a:solidFill>
                  <a:schemeClr val="bg1">
                    <a:lumMod val="75000"/>
                  </a:schemeClr>
                </a:solidFill>
                <a:latin typeface="+mj-ea"/>
                <a:ea typeface="+mj-ea"/>
              </a:rPr>
              <a:t>对象</a:t>
            </a:r>
            <a:r>
              <a:rPr lang="zh-CN" altLang="en-US" dirty="0">
                <a:solidFill>
                  <a:schemeClr val="bg1">
                    <a:lumMod val="75000"/>
                  </a:schemeClr>
                </a:solidFill>
                <a:latin typeface="+mj-ea"/>
                <a:ea typeface="+mj-ea"/>
              </a:rPr>
              <a:t>。</a:t>
            </a:r>
            <a:endParaRPr lang="en-US" altLang="zh-CN" dirty="0">
              <a:solidFill>
                <a:schemeClr val="bg1">
                  <a:lumMod val="75000"/>
                </a:schemeClr>
              </a:solidFill>
              <a:latin typeface="+mj-ea"/>
              <a:ea typeface="+mj-ea"/>
            </a:endParaRPr>
          </a:p>
          <a:p>
            <a:pPr marL="742932" lvl="1" indent="-285744"/>
            <a:r>
              <a:rPr lang="zh-CN" altLang="en-US" sz="1400" dirty="0">
                <a:solidFill>
                  <a:schemeClr val="bg1">
                    <a:lumMod val="75000"/>
                  </a:schemeClr>
                </a:solidFill>
                <a:latin typeface="+mj-ea"/>
                <a:ea typeface="+mj-ea"/>
              </a:rPr>
              <a:t>根据概念模型执行查询；</a:t>
            </a:r>
            <a:endParaRPr lang="en-US" altLang="zh-CN" sz="1400" dirty="0">
              <a:solidFill>
                <a:schemeClr val="bg1">
                  <a:lumMod val="75000"/>
                </a:schemeClr>
              </a:solidFill>
              <a:latin typeface="+mj-ea"/>
              <a:ea typeface="+mj-ea"/>
            </a:endParaRPr>
          </a:p>
          <a:p>
            <a:pPr marL="742932" lvl="1" indent="-285744"/>
            <a:r>
              <a:rPr lang="zh-CN" altLang="en-US" sz="1400" dirty="0">
                <a:solidFill>
                  <a:schemeClr val="bg1">
                    <a:lumMod val="75000"/>
                  </a:schemeClr>
                </a:solidFill>
                <a:latin typeface="+mj-ea"/>
                <a:ea typeface="+mj-ea"/>
              </a:rPr>
              <a:t>使用返回的数据源构造具体的对象；</a:t>
            </a:r>
            <a:endParaRPr lang="en-US" altLang="zh-CN" sz="1400" dirty="0">
              <a:solidFill>
                <a:schemeClr val="bg1">
                  <a:lumMod val="75000"/>
                </a:schemeClr>
              </a:solidFill>
              <a:latin typeface="+mj-ea"/>
              <a:ea typeface="+mj-ea"/>
            </a:endParaRPr>
          </a:p>
          <a:p>
            <a:pPr marL="742932" lvl="1" indent="-285744"/>
            <a:r>
              <a:rPr lang="zh-CN" altLang="en-US" sz="1400" dirty="0">
                <a:solidFill>
                  <a:schemeClr val="bg1">
                    <a:lumMod val="75000"/>
                  </a:schemeClr>
                </a:solidFill>
                <a:latin typeface="+mj-ea"/>
                <a:ea typeface="+mj-ea"/>
              </a:rPr>
              <a:t>跟踪对象的发生的变化；</a:t>
            </a:r>
            <a:endParaRPr lang="en-US" altLang="zh-CN" sz="1400" dirty="0">
              <a:solidFill>
                <a:schemeClr val="bg1">
                  <a:lumMod val="75000"/>
                </a:schemeClr>
              </a:solidFill>
              <a:latin typeface="+mj-ea"/>
              <a:ea typeface="+mj-ea"/>
            </a:endParaRPr>
          </a:p>
          <a:p>
            <a:pPr marL="742932" lvl="1" indent="-285744"/>
            <a:r>
              <a:rPr lang="zh-CN" altLang="en-US" sz="1400" dirty="0">
                <a:solidFill>
                  <a:schemeClr val="bg1">
                    <a:lumMod val="75000"/>
                  </a:schemeClr>
                </a:solidFill>
                <a:latin typeface="+mj-ea"/>
                <a:ea typeface="+mj-ea"/>
              </a:rPr>
              <a:t>将对象的变化传递给数据源；</a:t>
            </a:r>
            <a:endParaRPr lang="en-US" altLang="zh-CN" sz="1400" dirty="0">
              <a:solidFill>
                <a:schemeClr val="bg1">
                  <a:lumMod val="75000"/>
                </a:schemeClr>
              </a:solidFill>
              <a:latin typeface="+mj-ea"/>
              <a:ea typeface="+mj-ea"/>
            </a:endParaRPr>
          </a:p>
          <a:p>
            <a:pPr marL="742932" lvl="1" indent="-285744"/>
            <a:r>
              <a:rPr lang="zh-CN" altLang="en-US" sz="1400" dirty="0">
                <a:solidFill>
                  <a:schemeClr val="bg1">
                    <a:lumMod val="75000"/>
                  </a:schemeClr>
                </a:solidFill>
                <a:latin typeface="+mj-ea"/>
                <a:ea typeface="+mj-ea"/>
              </a:rPr>
              <a:t>将对象绑定到操作控件。</a:t>
            </a:r>
          </a:p>
        </p:txBody>
      </p:sp>
    </p:spTree>
    <p:extLst>
      <p:ext uri="{BB962C8B-B14F-4D97-AF65-F5344CB8AC3E}">
        <p14:creationId xmlns:p14="http://schemas.microsoft.com/office/powerpoint/2010/main" val="1676134776"/>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 </a:t>
            </a:r>
            <a:r>
              <a:rPr lang="zh-CN" altLang="en-US" dirty="0"/>
              <a:t>查询对象</a:t>
            </a:r>
          </a:p>
        </p:txBody>
      </p:sp>
      <p:graphicFrame>
        <p:nvGraphicFramePr>
          <p:cNvPr id="3" name="表格 2"/>
          <p:cNvGraphicFramePr>
            <a:graphicFrameLocks noGrp="1"/>
          </p:cNvGraphicFramePr>
          <p:nvPr>
            <p:extLst>
              <p:ext uri="{D42A27DB-BD31-4B8C-83A1-F6EECF244321}">
                <p14:modId xmlns:p14="http://schemas.microsoft.com/office/powerpoint/2010/main" val="1925071438"/>
              </p:ext>
            </p:extLst>
          </p:nvPr>
        </p:nvGraphicFramePr>
        <p:xfrm>
          <a:off x="291232" y="1054075"/>
          <a:ext cx="8621485" cy="348599"/>
        </p:xfrm>
        <a:graphic>
          <a:graphicData uri="http://schemas.openxmlformats.org/drawingml/2006/table">
            <a:tbl>
              <a:tblPr firstRow="1" bandRow="1">
                <a:effectLst/>
                <a:tableStyleId>{5C22544A-7EE6-4342-B048-85BDC9FD1C3A}</a:tableStyleId>
              </a:tblPr>
              <a:tblGrid>
                <a:gridCol w="537029">
                  <a:extLst>
                    <a:ext uri="{9D8B030D-6E8A-4147-A177-3AD203B41FA5}">
                      <a16:colId xmlns:a16="http://schemas.microsoft.com/office/drawing/2014/main" val="20000"/>
                    </a:ext>
                  </a:extLst>
                </a:gridCol>
                <a:gridCol w="8084456">
                  <a:extLst>
                    <a:ext uri="{9D8B030D-6E8A-4147-A177-3AD203B41FA5}">
                      <a16:colId xmlns:a16="http://schemas.microsoft.com/office/drawing/2014/main" val="20001"/>
                    </a:ext>
                  </a:extLst>
                </a:gridCol>
              </a:tblGrid>
              <a:tr h="348599">
                <a:tc>
                  <a:txBody>
                    <a:bodyPr/>
                    <a:lstStyle/>
                    <a:p>
                      <a:pPr algn="r"/>
                      <a:r>
                        <a:rPr lang="en-US" altLang="zh-CN" sz="1200" b="0" dirty="0">
                          <a:solidFill>
                            <a:schemeClr val="bg1">
                              <a:lumMod val="50000"/>
                            </a:schemeClr>
                          </a:solidFill>
                          <a:latin typeface="+mj-ea"/>
                          <a:ea typeface="+mj-ea"/>
                        </a:rPr>
                        <a:t>4.</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无回溯对象查询</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0" y="1981201"/>
            <a:ext cx="6629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864804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 </a:t>
            </a:r>
            <a:r>
              <a:rPr lang="zh-CN" altLang="en-US" dirty="0"/>
              <a:t>加载关联对象</a:t>
            </a:r>
          </a:p>
        </p:txBody>
      </p:sp>
      <p:graphicFrame>
        <p:nvGraphicFramePr>
          <p:cNvPr id="3" name="表格 2"/>
          <p:cNvGraphicFramePr>
            <a:graphicFrameLocks noGrp="1"/>
          </p:cNvGraphicFramePr>
          <p:nvPr>
            <p:extLst>
              <p:ext uri="{D42A27DB-BD31-4B8C-83A1-F6EECF244321}">
                <p14:modId xmlns:p14="http://schemas.microsoft.com/office/powerpoint/2010/main" val="1738500990"/>
              </p:ext>
            </p:extLst>
          </p:nvPr>
        </p:nvGraphicFramePr>
        <p:xfrm>
          <a:off x="291232" y="1054075"/>
          <a:ext cx="8621485" cy="348599"/>
        </p:xfrm>
        <a:graphic>
          <a:graphicData uri="http://schemas.openxmlformats.org/drawingml/2006/table">
            <a:tbl>
              <a:tblPr firstRow="1" bandRow="1">
                <a:effectLst/>
                <a:tableStyleId>{5C22544A-7EE6-4342-B048-85BDC9FD1C3A}</a:tableStyleId>
              </a:tblPr>
              <a:tblGrid>
                <a:gridCol w="537029">
                  <a:extLst>
                    <a:ext uri="{9D8B030D-6E8A-4147-A177-3AD203B41FA5}">
                      <a16:colId xmlns:a16="http://schemas.microsoft.com/office/drawing/2014/main" val="20000"/>
                    </a:ext>
                  </a:extLst>
                </a:gridCol>
                <a:gridCol w="8084456">
                  <a:extLst>
                    <a:ext uri="{9D8B030D-6E8A-4147-A177-3AD203B41FA5}">
                      <a16:colId xmlns:a16="http://schemas.microsoft.com/office/drawing/2014/main" val="20001"/>
                    </a:ext>
                  </a:extLst>
                </a:gridCol>
              </a:tblGrid>
              <a:tr h="348599">
                <a:tc>
                  <a:txBody>
                    <a:bodyPr/>
                    <a:lstStyle/>
                    <a:p>
                      <a:pPr algn="r"/>
                      <a:r>
                        <a:rPr lang="en-US" altLang="zh-CN" sz="1200" b="0" dirty="0">
                          <a:solidFill>
                            <a:schemeClr val="bg1">
                              <a:lumMod val="50000"/>
                            </a:schemeClr>
                          </a:solidFill>
                          <a:latin typeface="+mj-ea"/>
                          <a:ea typeface="+mj-ea"/>
                        </a:rPr>
                        <a:t>1.</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主动绑定关联对象</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026" y="1406355"/>
            <a:ext cx="4976813" cy="3560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4259434"/>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 </a:t>
            </a:r>
            <a:r>
              <a:rPr lang="zh-CN" altLang="en-US" dirty="0"/>
              <a:t>加载关联对象</a:t>
            </a:r>
          </a:p>
        </p:txBody>
      </p:sp>
      <p:graphicFrame>
        <p:nvGraphicFramePr>
          <p:cNvPr id="3" name="表格 2"/>
          <p:cNvGraphicFramePr>
            <a:graphicFrameLocks noGrp="1"/>
          </p:cNvGraphicFramePr>
          <p:nvPr>
            <p:extLst>
              <p:ext uri="{D42A27DB-BD31-4B8C-83A1-F6EECF244321}">
                <p14:modId xmlns:p14="http://schemas.microsoft.com/office/powerpoint/2010/main" val="441967573"/>
              </p:ext>
            </p:extLst>
          </p:nvPr>
        </p:nvGraphicFramePr>
        <p:xfrm>
          <a:off x="291232" y="1054075"/>
          <a:ext cx="8621485" cy="348599"/>
        </p:xfrm>
        <a:graphic>
          <a:graphicData uri="http://schemas.openxmlformats.org/drawingml/2006/table">
            <a:tbl>
              <a:tblPr firstRow="1" bandRow="1">
                <a:effectLst/>
                <a:tableStyleId>{5C22544A-7EE6-4342-B048-85BDC9FD1C3A}</a:tableStyleId>
              </a:tblPr>
              <a:tblGrid>
                <a:gridCol w="537029">
                  <a:extLst>
                    <a:ext uri="{9D8B030D-6E8A-4147-A177-3AD203B41FA5}">
                      <a16:colId xmlns:a16="http://schemas.microsoft.com/office/drawing/2014/main" val="20000"/>
                    </a:ext>
                  </a:extLst>
                </a:gridCol>
                <a:gridCol w="8084456">
                  <a:extLst>
                    <a:ext uri="{9D8B030D-6E8A-4147-A177-3AD203B41FA5}">
                      <a16:colId xmlns:a16="http://schemas.microsoft.com/office/drawing/2014/main" val="20001"/>
                    </a:ext>
                  </a:extLst>
                </a:gridCol>
              </a:tblGrid>
              <a:tr h="348599">
                <a:tc>
                  <a:txBody>
                    <a:bodyPr/>
                    <a:lstStyle/>
                    <a:p>
                      <a:pPr algn="r"/>
                      <a:r>
                        <a:rPr lang="en-US" altLang="zh-CN" sz="1200" b="0" dirty="0">
                          <a:solidFill>
                            <a:schemeClr val="bg1">
                              <a:lumMod val="50000"/>
                            </a:schemeClr>
                          </a:solidFill>
                          <a:latin typeface="+mj-ea"/>
                          <a:ea typeface="+mj-ea"/>
                        </a:rPr>
                        <a:t>2.</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被动绑定关联对象</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4" y="1429167"/>
            <a:ext cx="7458075" cy="1543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504826" y="3153193"/>
            <a:ext cx="8410575" cy="1600438"/>
          </a:xfrm>
          <a:prstGeom prst="rect">
            <a:avLst/>
          </a:prstGeom>
        </p:spPr>
        <p:txBody>
          <a:bodyPr wrap="square">
            <a:spAutoFit/>
          </a:bodyPr>
          <a:lstStyle/>
          <a:p>
            <a:pPr>
              <a:buNone/>
            </a:pPr>
            <a:r>
              <a:rPr lang="zh-CN" altLang="en-US" sz="1400" dirty="0">
                <a:latin typeface="+mj-ea"/>
                <a:ea typeface="+mj-ea"/>
              </a:rPr>
              <a:t>使用被动加载时需要注意的事情：</a:t>
            </a:r>
          </a:p>
          <a:p>
            <a:pPr lvl="1"/>
            <a:r>
              <a:rPr lang="zh-CN" altLang="en-US" sz="1200" dirty="0">
                <a:latin typeface="+mj-ea"/>
                <a:ea typeface="+mj-ea"/>
              </a:rPr>
              <a:t> 被动加载支持导航属性按照单一对象或者一个对象集合的方式返回；</a:t>
            </a:r>
          </a:p>
          <a:p>
            <a:pPr lvl="1"/>
            <a:r>
              <a:rPr lang="zh-CN" altLang="en-US" sz="1200" dirty="0">
                <a:latin typeface="+mj-ea"/>
                <a:ea typeface="+mj-ea"/>
              </a:rPr>
              <a:t> 如果使用了被动加载，一旦已经加载关联对象之后，将不再重新加载；</a:t>
            </a:r>
          </a:p>
          <a:p>
            <a:pPr lvl="1"/>
            <a:r>
              <a:rPr lang="zh-CN" altLang="en-US" sz="1200" dirty="0">
                <a:latin typeface="+mj-ea"/>
                <a:ea typeface="+mj-ea"/>
              </a:rPr>
              <a:t> 被动加载支持实体对象处在孤立（</a:t>
            </a:r>
            <a:r>
              <a:rPr lang="en-US" altLang="zh-CN" sz="1200" dirty="0">
                <a:latin typeface="+mj-ea"/>
                <a:ea typeface="+mj-ea"/>
              </a:rPr>
              <a:t>Detached</a:t>
            </a:r>
            <a:r>
              <a:rPr lang="zh-CN" altLang="en-US" sz="1200" dirty="0">
                <a:latin typeface="+mj-ea"/>
                <a:ea typeface="+mj-ea"/>
              </a:rPr>
              <a:t>） 状态，关联的对象也是按照孤立（</a:t>
            </a:r>
            <a:r>
              <a:rPr lang="en-US" altLang="zh-CN" sz="1200" dirty="0">
                <a:latin typeface="+mj-ea"/>
                <a:ea typeface="+mj-ea"/>
              </a:rPr>
              <a:t>Detached</a:t>
            </a:r>
            <a:r>
              <a:rPr lang="zh-CN" altLang="en-US" sz="1200" dirty="0">
                <a:latin typeface="+mj-ea"/>
                <a:ea typeface="+mj-ea"/>
              </a:rPr>
              <a:t>）状态返回；</a:t>
            </a:r>
          </a:p>
          <a:p>
            <a:pPr lvl="1"/>
            <a:r>
              <a:rPr lang="zh-CN" altLang="en-US" sz="1200" dirty="0">
                <a:latin typeface="+mj-ea"/>
                <a:ea typeface="+mj-ea"/>
              </a:rPr>
              <a:t> 被动加载行为处决于上下文实例是否用来访问来自数据源的对象，或者其中的对象是否被添加，因此，被动加载在上下文实例被析构以后，将不能够执行任何的加载操作；</a:t>
            </a:r>
          </a:p>
          <a:p>
            <a:pPr lvl="1"/>
            <a:r>
              <a:rPr lang="zh-CN" altLang="en-US" sz="1200" dirty="0">
                <a:latin typeface="+mj-ea"/>
                <a:ea typeface="+mj-ea"/>
              </a:rPr>
              <a:t> 如果需要对实体进行序列化处理，需要将被动加载关闭。</a:t>
            </a:r>
          </a:p>
        </p:txBody>
      </p:sp>
    </p:spTree>
    <p:extLst>
      <p:ext uri="{BB962C8B-B14F-4D97-AF65-F5344CB8AC3E}">
        <p14:creationId xmlns:p14="http://schemas.microsoft.com/office/powerpoint/2010/main" val="34344049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 </a:t>
            </a:r>
            <a:r>
              <a:rPr lang="zh-CN" altLang="en-US" dirty="0"/>
              <a:t>加载关联对象</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3014" y="1647825"/>
            <a:ext cx="665797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表格 3"/>
          <p:cNvGraphicFramePr>
            <a:graphicFrameLocks noGrp="1"/>
          </p:cNvGraphicFramePr>
          <p:nvPr>
            <p:extLst>
              <p:ext uri="{D42A27DB-BD31-4B8C-83A1-F6EECF244321}">
                <p14:modId xmlns:p14="http://schemas.microsoft.com/office/powerpoint/2010/main" val="264659280"/>
              </p:ext>
            </p:extLst>
          </p:nvPr>
        </p:nvGraphicFramePr>
        <p:xfrm>
          <a:off x="291232" y="1054075"/>
          <a:ext cx="8621485" cy="348599"/>
        </p:xfrm>
        <a:graphic>
          <a:graphicData uri="http://schemas.openxmlformats.org/drawingml/2006/table">
            <a:tbl>
              <a:tblPr firstRow="1" bandRow="1">
                <a:effectLst/>
                <a:tableStyleId>{5C22544A-7EE6-4342-B048-85BDC9FD1C3A}</a:tableStyleId>
              </a:tblPr>
              <a:tblGrid>
                <a:gridCol w="537029">
                  <a:extLst>
                    <a:ext uri="{9D8B030D-6E8A-4147-A177-3AD203B41FA5}">
                      <a16:colId xmlns:a16="http://schemas.microsoft.com/office/drawing/2014/main" val="20000"/>
                    </a:ext>
                  </a:extLst>
                </a:gridCol>
                <a:gridCol w="8084456">
                  <a:extLst>
                    <a:ext uri="{9D8B030D-6E8A-4147-A177-3AD203B41FA5}">
                      <a16:colId xmlns:a16="http://schemas.microsoft.com/office/drawing/2014/main" val="20001"/>
                    </a:ext>
                  </a:extLst>
                </a:gridCol>
              </a:tblGrid>
              <a:tr h="348599">
                <a:tc>
                  <a:txBody>
                    <a:bodyPr/>
                    <a:lstStyle/>
                    <a:p>
                      <a:pPr algn="r"/>
                      <a:r>
                        <a:rPr lang="en-US" altLang="zh-CN" sz="1200" b="0" dirty="0">
                          <a:solidFill>
                            <a:schemeClr val="bg1">
                              <a:lumMod val="50000"/>
                            </a:schemeClr>
                          </a:solidFill>
                          <a:latin typeface="+mj-ea"/>
                          <a:ea typeface="+mj-ea"/>
                        </a:rPr>
                        <a:t>3.</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指定加载关联对象</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1642091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 </a:t>
            </a:r>
            <a:r>
              <a:rPr lang="zh-CN" altLang="en-US" dirty="0"/>
              <a:t>加载关联对象</a:t>
            </a:r>
          </a:p>
        </p:txBody>
      </p:sp>
      <p:graphicFrame>
        <p:nvGraphicFramePr>
          <p:cNvPr id="3" name="表格 2"/>
          <p:cNvGraphicFramePr>
            <a:graphicFrameLocks noGrp="1"/>
          </p:cNvGraphicFramePr>
          <p:nvPr>
            <p:extLst>
              <p:ext uri="{D42A27DB-BD31-4B8C-83A1-F6EECF244321}">
                <p14:modId xmlns:p14="http://schemas.microsoft.com/office/powerpoint/2010/main" val="2317819564"/>
              </p:ext>
            </p:extLst>
          </p:nvPr>
        </p:nvGraphicFramePr>
        <p:xfrm>
          <a:off x="291232" y="1054075"/>
          <a:ext cx="8621485" cy="348599"/>
        </p:xfrm>
        <a:graphic>
          <a:graphicData uri="http://schemas.openxmlformats.org/drawingml/2006/table">
            <a:tbl>
              <a:tblPr firstRow="1" bandRow="1">
                <a:effectLst/>
                <a:tableStyleId>{5C22544A-7EE6-4342-B048-85BDC9FD1C3A}</a:tableStyleId>
              </a:tblPr>
              <a:tblGrid>
                <a:gridCol w="537029">
                  <a:extLst>
                    <a:ext uri="{9D8B030D-6E8A-4147-A177-3AD203B41FA5}">
                      <a16:colId xmlns:a16="http://schemas.microsoft.com/office/drawing/2014/main" val="20000"/>
                    </a:ext>
                  </a:extLst>
                </a:gridCol>
                <a:gridCol w="8084456">
                  <a:extLst>
                    <a:ext uri="{9D8B030D-6E8A-4147-A177-3AD203B41FA5}">
                      <a16:colId xmlns:a16="http://schemas.microsoft.com/office/drawing/2014/main" val="20001"/>
                    </a:ext>
                  </a:extLst>
                </a:gridCol>
              </a:tblGrid>
              <a:tr h="348599">
                <a:tc>
                  <a:txBody>
                    <a:bodyPr/>
                    <a:lstStyle/>
                    <a:p>
                      <a:pPr algn="r"/>
                      <a:r>
                        <a:rPr lang="en-US" altLang="zh-CN" sz="1200" b="0" dirty="0">
                          <a:solidFill>
                            <a:schemeClr val="bg1">
                              <a:lumMod val="50000"/>
                            </a:schemeClr>
                          </a:solidFill>
                          <a:latin typeface="+mj-ea"/>
                          <a:ea typeface="+mj-ea"/>
                        </a:rPr>
                        <a:t>4.</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指定加载关联对象并使用过滤条件</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5" y="1681164"/>
            <a:ext cx="7486651"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8423040"/>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 </a:t>
            </a:r>
            <a:r>
              <a:rPr lang="zh-CN" altLang="en-US" dirty="0"/>
              <a:t>加载关联对象</a:t>
            </a:r>
          </a:p>
        </p:txBody>
      </p:sp>
      <p:graphicFrame>
        <p:nvGraphicFramePr>
          <p:cNvPr id="3" name="表格 2"/>
          <p:cNvGraphicFramePr>
            <a:graphicFrameLocks noGrp="1"/>
          </p:cNvGraphicFramePr>
          <p:nvPr>
            <p:extLst>
              <p:ext uri="{D42A27DB-BD31-4B8C-83A1-F6EECF244321}">
                <p14:modId xmlns:p14="http://schemas.microsoft.com/office/powerpoint/2010/main" val="184927392"/>
              </p:ext>
            </p:extLst>
          </p:nvPr>
        </p:nvGraphicFramePr>
        <p:xfrm>
          <a:off x="291232" y="1054075"/>
          <a:ext cx="8621485" cy="348599"/>
        </p:xfrm>
        <a:graphic>
          <a:graphicData uri="http://schemas.openxmlformats.org/drawingml/2006/table">
            <a:tbl>
              <a:tblPr firstRow="1" bandRow="1">
                <a:effectLst/>
                <a:tableStyleId>{5C22544A-7EE6-4342-B048-85BDC9FD1C3A}</a:tableStyleId>
              </a:tblPr>
              <a:tblGrid>
                <a:gridCol w="537029">
                  <a:extLst>
                    <a:ext uri="{9D8B030D-6E8A-4147-A177-3AD203B41FA5}">
                      <a16:colId xmlns:a16="http://schemas.microsoft.com/office/drawing/2014/main" val="20000"/>
                    </a:ext>
                  </a:extLst>
                </a:gridCol>
                <a:gridCol w="8084456">
                  <a:extLst>
                    <a:ext uri="{9D8B030D-6E8A-4147-A177-3AD203B41FA5}">
                      <a16:colId xmlns:a16="http://schemas.microsoft.com/office/drawing/2014/main" val="20001"/>
                    </a:ext>
                  </a:extLst>
                </a:gridCol>
              </a:tblGrid>
              <a:tr h="348599">
                <a:tc>
                  <a:txBody>
                    <a:bodyPr/>
                    <a:lstStyle/>
                    <a:p>
                      <a:pPr algn="r"/>
                      <a:r>
                        <a:rPr lang="en-US" altLang="zh-CN" sz="1200" b="0" dirty="0">
                          <a:solidFill>
                            <a:schemeClr val="bg1">
                              <a:lumMod val="50000"/>
                            </a:schemeClr>
                          </a:solidFill>
                          <a:latin typeface="+mj-ea"/>
                          <a:ea typeface="+mj-ea"/>
                        </a:rPr>
                        <a:t>5.</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再不加载关联对象的前提下查询其数量</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351" y="1795464"/>
            <a:ext cx="50673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0641721"/>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 </a:t>
            </a:r>
            <a:r>
              <a:rPr lang="zh-CN" altLang="en-US" dirty="0"/>
              <a:t>直接执行数据源方的指令（</a:t>
            </a:r>
            <a:r>
              <a:rPr lang="en-US" altLang="zh-CN" dirty="0" err="1"/>
              <a:t>Sql</a:t>
            </a:r>
            <a:r>
              <a:rPr lang="zh-CN" altLang="en-US" dirty="0"/>
              <a:t>）</a:t>
            </a:r>
          </a:p>
        </p:txBody>
      </p:sp>
      <p:graphicFrame>
        <p:nvGraphicFramePr>
          <p:cNvPr id="3" name="表格 2"/>
          <p:cNvGraphicFramePr>
            <a:graphicFrameLocks noGrp="1"/>
          </p:cNvGraphicFramePr>
          <p:nvPr>
            <p:extLst>
              <p:ext uri="{D42A27DB-BD31-4B8C-83A1-F6EECF244321}">
                <p14:modId xmlns:p14="http://schemas.microsoft.com/office/powerpoint/2010/main" val="2815206842"/>
              </p:ext>
            </p:extLst>
          </p:nvPr>
        </p:nvGraphicFramePr>
        <p:xfrm>
          <a:off x="291232" y="1054075"/>
          <a:ext cx="8621485" cy="348599"/>
        </p:xfrm>
        <a:graphic>
          <a:graphicData uri="http://schemas.openxmlformats.org/drawingml/2006/table">
            <a:tbl>
              <a:tblPr firstRow="1" bandRow="1">
                <a:effectLst/>
                <a:tableStyleId>{5C22544A-7EE6-4342-B048-85BDC9FD1C3A}</a:tableStyleId>
              </a:tblPr>
              <a:tblGrid>
                <a:gridCol w="537029">
                  <a:extLst>
                    <a:ext uri="{9D8B030D-6E8A-4147-A177-3AD203B41FA5}">
                      <a16:colId xmlns:a16="http://schemas.microsoft.com/office/drawing/2014/main" val="20000"/>
                    </a:ext>
                  </a:extLst>
                </a:gridCol>
                <a:gridCol w="8084456">
                  <a:extLst>
                    <a:ext uri="{9D8B030D-6E8A-4147-A177-3AD203B41FA5}">
                      <a16:colId xmlns:a16="http://schemas.microsoft.com/office/drawing/2014/main" val="20001"/>
                    </a:ext>
                  </a:extLst>
                </a:gridCol>
              </a:tblGrid>
              <a:tr h="348599">
                <a:tc>
                  <a:txBody>
                    <a:bodyPr/>
                    <a:lstStyle/>
                    <a:p>
                      <a:pPr algn="r"/>
                      <a:r>
                        <a:rPr lang="en-US" altLang="zh-CN" sz="1200" b="0" dirty="0">
                          <a:solidFill>
                            <a:schemeClr val="bg1">
                              <a:lumMod val="50000"/>
                            </a:schemeClr>
                          </a:solidFill>
                          <a:latin typeface="+mj-ea"/>
                          <a:ea typeface="+mj-ea"/>
                        </a:rPr>
                        <a:t>1.</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执行 </a:t>
                      </a:r>
                      <a:r>
                        <a:rPr lang="en-US" altLang="zh-CN" sz="1200" b="0" kern="1200" dirty="0">
                          <a:solidFill>
                            <a:schemeClr val="bg1">
                              <a:lumMod val="50000"/>
                            </a:schemeClr>
                          </a:solidFill>
                          <a:latin typeface="+mj-ea"/>
                          <a:ea typeface="+mj-ea"/>
                          <a:cs typeface="+mn-cs"/>
                        </a:rPr>
                        <a:t>SQL </a:t>
                      </a:r>
                      <a:r>
                        <a:rPr lang="zh-CN" altLang="en-US" sz="1200" b="0" kern="1200" dirty="0">
                          <a:solidFill>
                            <a:schemeClr val="bg1">
                              <a:lumMod val="50000"/>
                            </a:schemeClr>
                          </a:solidFill>
                          <a:latin typeface="+mj-ea"/>
                          <a:ea typeface="+mj-ea"/>
                          <a:cs typeface="+mn-cs"/>
                        </a:rPr>
                        <a:t>查询语句返回实体对象</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6" y="1757364"/>
            <a:ext cx="7905751"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794839"/>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 </a:t>
            </a:r>
            <a:r>
              <a:rPr lang="zh-CN" altLang="en-US" dirty="0"/>
              <a:t>直接执行数据源方的指令（</a:t>
            </a:r>
            <a:r>
              <a:rPr lang="en-US" altLang="zh-CN" dirty="0" err="1"/>
              <a:t>Sql</a:t>
            </a:r>
            <a:r>
              <a:rPr lang="zh-CN" altLang="en-US" dirty="0"/>
              <a:t>）</a:t>
            </a:r>
          </a:p>
        </p:txBody>
      </p:sp>
      <p:graphicFrame>
        <p:nvGraphicFramePr>
          <p:cNvPr id="3" name="表格 2"/>
          <p:cNvGraphicFramePr>
            <a:graphicFrameLocks noGrp="1"/>
          </p:cNvGraphicFramePr>
          <p:nvPr>
            <p:extLst>
              <p:ext uri="{D42A27DB-BD31-4B8C-83A1-F6EECF244321}">
                <p14:modId xmlns:p14="http://schemas.microsoft.com/office/powerpoint/2010/main" val="2601158708"/>
              </p:ext>
            </p:extLst>
          </p:nvPr>
        </p:nvGraphicFramePr>
        <p:xfrm>
          <a:off x="291232" y="1054075"/>
          <a:ext cx="8621485" cy="348599"/>
        </p:xfrm>
        <a:graphic>
          <a:graphicData uri="http://schemas.openxmlformats.org/drawingml/2006/table">
            <a:tbl>
              <a:tblPr firstRow="1" bandRow="1">
                <a:effectLst/>
                <a:tableStyleId>{5C22544A-7EE6-4342-B048-85BDC9FD1C3A}</a:tableStyleId>
              </a:tblPr>
              <a:tblGrid>
                <a:gridCol w="537029">
                  <a:extLst>
                    <a:ext uri="{9D8B030D-6E8A-4147-A177-3AD203B41FA5}">
                      <a16:colId xmlns:a16="http://schemas.microsoft.com/office/drawing/2014/main" val="20000"/>
                    </a:ext>
                  </a:extLst>
                </a:gridCol>
                <a:gridCol w="8084456">
                  <a:extLst>
                    <a:ext uri="{9D8B030D-6E8A-4147-A177-3AD203B41FA5}">
                      <a16:colId xmlns:a16="http://schemas.microsoft.com/office/drawing/2014/main" val="20001"/>
                    </a:ext>
                  </a:extLst>
                </a:gridCol>
              </a:tblGrid>
              <a:tr h="348599">
                <a:tc>
                  <a:txBody>
                    <a:bodyPr/>
                    <a:lstStyle/>
                    <a:p>
                      <a:pPr algn="r"/>
                      <a:r>
                        <a:rPr lang="en-US" altLang="zh-CN" sz="1200" b="0" dirty="0">
                          <a:solidFill>
                            <a:schemeClr val="bg1">
                              <a:lumMod val="50000"/>
                            </a:schemeClr>
                          </a:solidFill>
                          <a:latin typeface="+mj-ea"/>
                          <a:ea typeface="+mj-ea"/>
                        </a:rPr>
                        <a:t>2.</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执行 </a:t>
                      </a:r>
                      <a:r>
                        <a:rPr lang="en-US" altLang="zh-CN" sz="1200" b="0" kern="1200" dirty="0">
                          <a:solidFill>
                            <a:schemeClr val="bg1">
                              <a:lumMod val="50000"/>
                            </a:schemeClr>
                          </a:solidFill>
                          <a:latin typeface="+mj-ea"/>
                          <a:ea typeface="+mj-ea"/>
                          <a:cs typeface="+mn-cs"/>
                        </a:rPr>
                        <a:t>SQL </a:t>
                      </a:r>
                      <a:r>
                        <a:rPr lang="zh-CN" altLang="en-US" sz="1200" b="0" kern="1200" dirty="0">
                          <a:solidFill>
                            <a:schemeClr val="bg1">
                              <a:lumMod val="50000"/>
                            </a:schemeClr>
                          </a:solidFill>
                          <a:latin typeface="+mj-ea"/>
                          <a:ea typeface="+mj-ea"/>
                          <a:cs typeface="+mn-cs"/>
                        </a:rPr>
                        <a:t>查询语句返回某些临时类型的对象</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5" y="2162176"/>
            <a:ext cx="7486651" cy="819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3875212"/>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 </a:t>
            </a:r>
            <a:r>
              <a:rPr lang="zh-CN" altLang="en-US" dirty="0"/>
              <a:t>直接执行数据源方的指令（</a:t>
            </a:r>
            <a:r>
              <a:rPr lang="en-US" altLang="zh-CN" dirty="0" err="1"/>
              <a:t>Sql</a:t>
            </a:r>
            <a:r>
              <a:rPr lang="zh-CN" altLang="en-US" dirty="0"/>
              <a:t>）</a:t>
            </a:r>
          </a:p>
        </p:txBody>
      </p:sp>
      <p:graphicFrame>
        <p:nvGraphicFramePr>
          <p:cNvPr id="3" name="表格 2"/>
          <p:cNvGraphicFramePr>
            <a:graphicFrameLocks noGrp="1"/>
          </p:cNvGraphicFramePr>
          <p:nvPr>
            <p:extLst>
              <p:ext uri="{D42A27DB-BD31-4B8C-83A1-F6EECF244321}">
                <p14:modId xmlns:p14="http://schemas.microsoft.com/office/powerpoint/2010/main" val="2943731311"/>
              </p:ext>
            </p:extLst>
          </p:nvPr>
        </p:nvGraphicFramePr>
        <p:xfrm>
          <a:off x="291232" y="1054075"/>
          <a:ext cx="8621485" cy="348599"/>
        </p:xfrm>
        <a:graphic>
          <a:graphicData uri="http://schemas.openxmlformats.org/drawingml/2006/table">
            <a:tbl>
              <a:tblPr firstRow="1" bandRow="1">
                <a:effectLst/>
                <a:tableStyleId>{5C22544A-7EE6-4342-B048-85BDC9FD1C3A}</a:tableStyleId>
              </a:tblPr>
              <a:tblGrid>
                <a:gridCol w="537029">
                  <a:extLst>
                    <a:ext uri="{9D8B030D-6E8A-4147-A177-3AD203B41FA5}">
                      <a16:colId xmlns:a16="http://schemas.microsoft.com/office/drawing/2014/main" val="20000"/>
                    </a:ext>
                  </a:extLst>
                </a:gridCol>
                <a:gridCol w="8084456">
                  <a:extLst>
                    <a:ext uri="{9D8B030D-6E8A-4147-A177-3AD203B41FA5}">
                      <a16:colId xmlns:a16="http://schemas.microsoft.com/office/drawing/2014/main" val="20001"/>
                    </a:ext>
                  </a:extLst>
                </a:gridCol>
              </a:tblGrid>
              <a:tr h="348599">
                <a:tc>
                  <a:txBody>
                    <a:bodyPr/>
                    <a:lstStyle/>
                    <a:p>
                      <a:pPr algn="r"/>
                      <a:r>
                        <a:rPr lang="en-US" altLang="zh-CN" sz="1200" b="0" dirty="0">
                          <a:solidFill>
                            <a:schemeClr val="bg1">
                              <a:lumMod val="50000"/>
                            </a:schemeClr>
                          </a:solidFill>
                          <a:latin typeface="+mj-ea"/>
                          <a:ea typeface="+mj-ea"/>
                        </a:rPr>
                        <a:t>3.</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直接执行 </a:t>
                      </a:r>
                      <a:r>
                        <a:rPr lang="en-US" altLang="zh-CN" sz="1200" b="0" kern="1200" dirty="0">
                          <a:solidFill>
                            <a:schemeClr val="bg1">
                              <a:lumMod val="50000"/>
                            </a:schemeClr>
                          </a:solidFill>
                          <a:latin typeface="+mj-ea"/>
                          <a:ea typeface="+mj-ea"/>
                          <a:cs typeface="+mn-cs"/>
                        </a:rPr>
                        <a:t>SQL </a:t>
                      </a:r>
                      <a:r>
                        <a:rPr lang="zh-CN" altLang="en-US" sz="1200" b="0" kern="1200" dirty="0">
                          <a:solidFill>
                            <a:schemeClr val="bg1">
                              <a:lumMod val="50000"/>
                            </a:schemeClr>
                          </a:solidFill>
                          <a:latin typeface="+mj-ea"/>
                          <a:ea typeface="+mj-ea"/>
                          <a:cs typeface="+mn-cs"/>
                        </a:rPr>
                        <a:t>语句</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6" y="2114550"/>
            <a:ext cx="8439151"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5011591"/>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a:t>
            </a:r>
            <a:r>
              <a:rPr lang="zh-CN" altLang="en-US" dirty="0"/>
              <a:t>在 </a:t>
            </a:r>
            <a:r>
              <a:rPr lang="en-US" altLang="zh-CN" dirty="0" err="1"/>
              <a:t>ASP.Net</a:t>
            </a:r>
            <a:r>
              <a:rPr lang="en-US" altLang="zh-CN" dirty="0"/>
              <a:t> MVC </a:t>
            </a:r>
            <a:r>
              <a:rPr lang="zh-CN" altLang="en-US" dirty="0"/>
              <a:t>中使用 </a:t>
            </a:r>
            <a:r>
              <a:rPr lang="en-US" altLang="zh-CN" dirty="0"/>
              <a:t>Entity Framework </a:t>
            </a:r>
            <a:r>
              <a:rPr lang="zh-CN" altLang="en-US" dirty="0"/>
              <a:t>进行编程</a:t>
            </a:r>
          </a:p>
        </p:txBody>
      </p:sp>
      <p:graphicFrame>
        <p:nvGraphicFramePr>
          <p:cNvPr id="3" name="表格 2"/>
          <p:cNvGraphicFramePr>
            <a:graphicFrameLocks noGrp="1"/>
          </p:cNvGraphicFramePr>
          <p:nvPr>
            <p:extLst>
              <p:ext uri="{D42A27DB-BD31-4B8C-83A1-F6EECF244321}">
                <p14:modId xmlns:p14="http://schemas.microsoft.com/office/powerpoint/2010/main" val="671276057"/>
              </p:ext>
            </p:extLst>
          </p:nvPr>
        </p:nvGraphicFramePr>
        <p:xfrm>
          <a:off x="291232" y="1054076"/>
          <a:ext cx="8621485" cy="3414273"/>
        </p:xfrm>
        <a:graphic>
          <a:graphicData uri="http://schemas.openxmlformats.org/drawingml/2006/table">
            <a:tbl>
              <a:tblPr firstRow="1" bandRow="1">
                <a:effectLst/>
                <a:tableStyleId>{5C22544A-7EE6-4342-B048-85BDC9FD1C3A}</a:tableStyleId>
              </a:tblPr>
              <a:tblGrid>
                <a:gridCol w="537029">
                  <a:extLst>
                    <a:ext uri="{9D8B030D-6E8A-4147-A177-3AD203B41FA5}">
                      <a16:colId xmlns:a16="http://schemas.microsoft.com/office/drawing/2014/main" val="20000"/>
                    </a:ext>
                  </a:extLst>
                </a:gridCol>
                <a:gridCol w="8084456">
                  <a:extLst>
                    <a:ext uri="{9D8B030D-6E8A-4147-A177-3AD203B41FA5}">
                      <a16:colId xmlns:a16="http://schemas.microsoft.com/office/drawing/2014/main" val="20001"/>
                    </a:ext>
                  </a:extLst>
                </a:gridCol>
              </a:tblGrid>
              <a:tr h="348599">
                <a:tc>
                  <a:txBody>
                    <a:bodyPr/>
                    <a:lstStyle/>
                    <a:p>
                      <a:pPr algn="r"/>
                      <a:r>
                        <a:rPr lang="en-US" altLang="zh-CN" sz="1200" b="0" dirty="0">
                          <a:solidFill>
                            <a:schemeClr val="bg1">
                              <a:lumMod val="50000"/>
                            </a:schemeClr>
                          </a:solidFill>
                          <a:latin typeface="+mj-ea"/>
                          <a:ea typeface="+mj-ea"/>
                        </a:rPr>
                        <a:t>1.</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为 </a:t>
                      </a:r>
                      <a:r>
                        <a:rPr lang="en-US" altLang="zh-CN" sz="1200" b="0" kern="1200" dirty="0">
                          <a:solidFill>
                            <a:schemeClr val="bg1">
                              <a:lumMod val="50000"/>
                            </a:schemeClr>
                          </a:solidFill>
                          <a:latin typeface="+mj-ea"/>
                          <a:ea typeface="+mj-ea"/>
                          <a:cs typeface="+mn-cs"/>
                        </a:rPr>
                        <a:t>ASP.NET MVC </a:t>
                      </a:r>
                      <a:r>
                        <a:rPr lang="zh-CN" altLang="en-US" sz="1200" b="0" kern="1200" dirty="0">
                          <a:solidFill>
                            <a:schemeClr val="bg1">
                              <a:lumMod val="50000"/>
                            </a:schemeClr>
                          </a:solidFill>
                          <a:latin typeface="+mj-ea"/>
                          <a:ea typeface="+mj-ea"/>
                          <a:cs typeface="+mn-cs"/>
                        </a:rPr>
                        <a:t>应用程序创建 </a:t>
                      </a:r>
                      <a:r>
                        <a:rPr lang="en-US" altLang="zh-CN" sz="1200" b="0" kern="1200" dirty="0">
                          <a:solidFill>
                            <a:schemeClr val="bg1">
                              <a:lumMod val="50000"/>
                            </a:schemeClr>
                          </a:solidFill>
                          <a:latin typeface="+mj-ea"/>
                          <a:ea typeface="+mj-ea"/>
                          <a:cs typeface="+mn-cs"/>
                        </a:rPr>
                        <a:t>Entity Framework </a:t>
                      </a:r>
                      <a:r>
                        <a:rPr lang="zh-CN" altLang="en-US" sz="1200" b="0" kern="1200" dirty="0">
                          <a:solidFill>
                            <a:schemeClr val="bg1">
                              <a:lumMod val="50000"/>
                            </a:schemeClr>
                          </a:solidFill>
                          <a:latin typeface="+mj-ea"/>
                          <a:ea typeface="+mj-ea"/>
                          <a:cs typeface="+mn-cs"/>
                        </a:rPr>
                        <a:t>数据模型；</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66869">
                <a:tc>
                  <a:txBody>
                    <a:bodyPr/>
                    <a:lstStyle/>
                    <a:p>
                      <a:pPr algn="r"/>
                      <a:r>
                        <a:rPr lang="en-US" altLang="zh-CN" sz="1200" b="0" dirty="0">
                          <a:solidFill>
                            <a:schemeClr val="bg1">
                              <a:lumMod val="50000"/>
                            </a:schemeClr>
                          </a:solidFill>
                          <a:latin typeface="+mj-ea"/>
                          <a:ea typeface="+mj-ea"/>
                        </a:rPr>
                        <a:t>2.</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使用 </a:t>
                      </a:r>
                      <a:r>
                        <a:rPr lang="en-US" altLang="zh-CN" sz="1200" b="0" kern="1200" dirty="0">
                          <a:solidFill>
                            <a:schemeClr val="bg1">
                              <a:lumMod val="50000"/>
                            </a:schemeClr>
                          </a:solidFill>
                          <a:latin typeface="+mj-ea"/>
                          <a:ea typeface="+mj-ea"/>
                          <a:cs typeface="+mn-cs"/>
                        </a:rPr>
                        <a:t>Entity Framework </a:t>
                      </a:r>
                      <a:r>
                        <a:rPr lang="zh-CN" altLang="en-US" sz="1200" b="0" kern="1200" dirty="0">
                          <a:solidFill>
                            <a:schemeClr val="bg1">
                              <a:lumMod val="50000"/>
                            </a:schemeClr>
                          </a:solidFill>
                          <a:latin typeface="+mj-ea"/>
                          <a:ea typeface="+mj-ea"/>
                          <a:cs typeface="+mn-cs"/>
                        </a:rPr>
                        <a:t>在 </a:t>
                      </a:r>
                      <a:r>
                        <a:rPr lang="en-US" altLang="zh-CN" sz="1200" b="0" kern="1200" dirty="0" err="1">
                          <a:solidFill>
                            <a:schemeClr val="bg1">
                              <a:lumMod val="50000"/>
                            </a:schemeClr>
                          </a:solidFill>
                          <a:latin typeface="+mj-ea"/>
                          <a:ea typeface="+mj-ea"/>
                          <a:cs typeface="+mn-cs"/>
                        </a:rPr>
                        <a:t>ASP.Net</a:t>
                      </a:r>
                      <a:r>
                        <a:rPr lang="en-US" altLang="zh-CN" sz="1200" b="0" kern="1200" dirty="0">
                          <a:solidFill>
                            <a:schemeClr val="bg1">
                              <a:lumMod val="50000"/>
                            </a:schemeClr>
                          </a:solidFill>
                          <a:latin typeface="+mj-ea"/>
                          <a:ea typeface="+mj-ea"/>
                          <a:cs typeface="+mn-cs"/>
                        </a:rPr>
                        <a:t> </a:t>
                      </a:r>
                      <a:r>
                        <a:rPr lang="zh-CN" altLang="en-US" sz="1200" b="0" kern="1200" dirty="0">
                          <a:solidFill>
                            <a:schemeClr val="bg1">
                              <a:lumMod val="50000"/>
                            </a:schemeClr>
                          </a:solidFill>
                          <a:latin typeface="+mj-ea"/>
                          <a:ea typeface="+mj-ea"/>
                          <a:cs typeface="+mn-cs"/>
                        </a:rPr>
                        <a:t>中实现基本 </a:t>
                      </a:r>
                      <a:r>
                        <a:rPr lang="en-US" altLang="zh-CN" sz="1200" b="0" kern="1200" dirty="0">
                          <a:solidFill>
                            <a:schemeClr val="bg1">
                              <a:lumMod val="50000"/>
                            </a:schemeClr>
                          </a:solidFill>
                          <a:latin typeface="+mj-ea"/>
                          <a:ea typeface="+mj-ea"/>
                          <a:cs typeface="+mn-cs"/>
                        </a:rPr>
                        <a:t>CRUD </a:t>
                      </a:r>
                      <a:r>
                        <a:rPr lang="zh-CN" altLang="en-US" sz="1200" b="0" kern="1200" dirty="0">
                          <a:solidFill>
                            <a:schemeClr val="bg1">
                              <a:lumMod val="50000"/>
                            </a:schemeClr>
                          </a:solidFill>
                          <a:latin typeface="+mj-ea"/>
                          <a:ea typeface="+mj-ea"/>
                          <a:cs typeface="+mn-cs"/>
                        </a:rPr>
                        <a:t>功能；</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37351">
                <a:tc>
                  <a:txBody>
                    <a:bodyPr/>
                    <a:lstStyle/>
                    <a:p>
                      <a:pPr algn="r"/>
                      <a:r>
                        <a:rPr lang="en-US" altLang="zh-CN" sz="1200" b="0" dirty="0">
                          <a:solidFill>
                            <a:schemeClr val="bg1">
                              <a:lumMod val="50000"/>
                            </a:schemeClr>
                          </a:solidFill>
                          <a:latin typeface="+mj-ea"/>
                          <a:ea typeface="+mj-ea"/>
                        </a:rPr>
                        <a:t>3.</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在 </a:t>
                      </a:r>
                      <a:r>
                        <a:rPr lang="en-US" altLang="zh-CN" sz="1200" b="0" kern="1200" dirty="0" err="1">
                          <a:solidFill>
                            <a:schemeClr val="bg1">
                              <a:lumMod val="50000"/>
                            </a:schemeClr>
                          </a:solidFill>
                          <a:latin typeface="+mj-ea"/>
                          <a:ea typeface="+mj-ea"/>
                          <a:cs typeface="+mn-cs"/>
                        </a:rPr>
                        <a:t>ASP.Net</a:t>
                      </a:r>
                      <a:r>
                        <a:rPr lang="en-US" altLang="zh-CN" sz="1200" b="0" kern="1200" dirty="0">
                          <a:solidFill>
                            <a:schemeClr val="bg1">
                              <a:lumMod val="50000"/>
                            </a:schemeClr>
                          </a:solidFill>
                          <a:latin typeface="+mj-ea"/>
                          <a:ea typeface="+mj-ea"/>
                          <a:cs typeface="+mn-cs"/>
                        </a:rPr>
                        <a:t> MVC </a:t>
                      </a:r>
                      <a:r>
                        <a:rPr lang="zh-CN" altLang="en-US" sz="1200" b="0" kern="1200" dirty="0">
                          <a:solidFill>
                            <a:schemeClr val="bg1">
                              <a:lumMod val="50000"/>
                            </a:schemeClr>
                          </a:solidFill>
                          <a:latin typeface="+mj-ea"/>
                          <a:ea typeface="+mj-ea"/>
                          <a:cs typeface="+mn-cs"/>
                        </a:rPr>
                        <a:t>中使用 </a:t>
                      </a:r>
                      <a:r>
                        <a:rPr lang="en-US" altLang="zh-CN" sz="1200" b="0" kern="1200" dirty="0">
                          <a:solidFill>
                            <a:schemeClr val="bg1">
                              <a:lumMod val="50000"/>
                            </a:schemeClr>
                          </a:solidFill>
                          <a:latin typeface="+mj-ea"/>
                          <a:ea typeface="+mj-ea"/>
                          <a:cs typeface="+mn-cs"/>
                        </a:rPr>
                        <a:t>Entity Framework </a:t>
                      </a:r>
                      <a:r>
                        <a:rPr lang="zh-CN" altLang="en-US" sz="1200" b="0" kern="1200" dirty="0">
                          <a:solidFill>
                            <a:schemeClr val="bg1">
                              <a:lumMod val="50000"/>
                            </a:schemeClr>
                          </a:solidFill>
                          <a:latin typeface="+mj-ea"/>
                          <a:ea typeface="+mj-ea"/>
                          <a:cs typeface="+mn-cs"/>
                        </a:rPr>
                        <a:t>实现排序、过滤、分页；</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37351">
                <a:tc>
                  <a:txBody>
                    <a:bodyPr/>
                    <a:lstStyle/>
                    <a:p>
                      <a:pPr algn="r"/>
                      <a:r>
                        <a:rPr lang="en-US" altLang="zh-CN" sz="1200" b="0" dirty="0">
                          <a:solidFill>
                            <a:schemeClr val="bg1">
                              <a:lumMod val="50000"/>
                            </a:schemeClr>
                          </a:solidFill>
                          <a:latin typeface="+mj-ea"/>
                          <a:ea typeface="+mj-ea"/>
                        </a:rPr>
                        <a:t>4.</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在 </a:t>
                      </a:r>
                      <a:r>
                        <a:rPr lang="en-US" altLang="zh-CN" sz="1200" b="0" kern="1200" dirty="0" err="1">
                          <a:solidFill>
                            <a:schemeClr val="bg1">
                              <a:lumMod val="50000"/>
                            </a:schemeClr>
                          </a:solidFill>
                          <a:latin typeface="+mj-ea"/>
                          <a:ea typeface="+mj-ea"/>
                          <a:cs typeface="+mn-cs"/>
                        </a:rPr>
                        <a:t>ASP.Net</a:t>
                      </a:r>
                      <a:r>
                        <a:rPr lang="en-US" altLang="zh-CN" sz="1200" b="0" kern="1200" dirty="0">
                          <a:solidFill>
                            <a:schemeClr val="bg1">
                              <a:lumMod val="50000"/>
                            </a:schemeClr>
                          </a:solidFill>
                          <a:latin typeface="+mj-ea"/>
                          <a:ea typeface="+mj-ea"/>
                          <a:cs typeface="+mn-cs"/>
                        </a:rPr>
                        <a:t> MVC </a:t>
                      </a:r>
                      <a:r>
                        <a:rPr lang="zh-CN" altLang="en-US" sz="1200" b="0" kern="1200" dirty="0">
                          <a:solidFill>
                            <a:schemeClr val="bg1">
                              <a:lumMod val="50000"/>
                            </a:schemeClr>
                          </a:solidFill>
                          <a:latin typeface="+mj-ea"/>
                          <a:ea typeface="+mj-ea"/>
                          <a:cs typeface="+mn-cs"/>
                        </a:rPr>
                        <a:t>中创建更为复杂一些的数据模型；</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37351">
                <a:tc>
                  <a:txBody>
                    <a:bodyPr/>
                    <a:lstStyle/>
                    <a:p>
                      <a:pPr algn="r"/>
                      <a:r>
                        <a:rPr lang="en-US" altLang="zh-CN" sz="1200" b="0" dirty="0">
                          <a:solidFill>
                            <a:schemeClr val="bg1">
                              <a:lumMod val="50000"/>
                            </a:schemeClr>
                          </a:solidFill>
                          <a:latin typeface="+mj-ea"/>
                          <a:ea typeface="+mj-ea"/>
                        </a:rPr>
                        <a:t>5.</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在 </a:t>
                      </a:r>
                      <a:r>
                        <a:rPr lang="en-US" altLang="zh-CN" sz="1200" b="0" kern="1200" dirty="0" err="1">
                          <a:solidFill>
                            <a:schemeClr val="bg1">
                              <a:lumMod val="50000"/>
                            </a:schemeClr>
                          </a:solidFill>
                          <a:latin typeface="+mj-ea"/>
                          <a:ea typeface="+mj-ea"/>
                          <a:cs typeface="+mn-cs"/>
                        </a:rPr>
                        <a:t>ASP.Net</a:t>
                      </a:r>
                      <a:r>
                        <a:rPr lang="en-US" altLang="zh-CN" sz="1200" b="0" kern="1200" dirty="0">
                          <a:solidFill>
                            <a:schemeClr val="bg1">
                              <a:lumMod val="50000"/>
                            </a:schemeClr>
                          </a:solidFill>
                          <a:latin typeface="+mj-ea"/>
                          <a:ea typeface="+mj-ea"/>
                          <a:cs typeface="+mn-cs"/>
                        </a:rPr>
                        <a:t> MVC </a:t>
                      </a:r>
                      <a:r>
                        <a:rPr lang="zh-CN" altLang="en-US" sz="1200" b="0" kern="1200" dirty="0">
                          <a:solidFill>
                            <a:schemeClr val="bg1">
                              <a:lumMod val="50000"/>
                            </a:schemeClr>
                          </a:solidFill>
                          <a:latin typeface="+mj-ea"/>
                          <a:ea typeface="+mj-ea"/>
                          <a:cs typeface="+mn-cs"/>
                        </a:rPr>
                        <a:t>中使用 </a:t>
                      </a:r>
                      <a:r>
                        <a:rPr lang="en-US" altLang="zh-CN" sz="1200" b="0" kern="1200" dirty="0">
                          <a:solidFill>
                            <a:schemeClr val="bg1">
                              <a:lumMod val="50000"/>
                            </a:schemeClr>
                          </a:solidFill>
                          <a:latin typeface="+mj-ea"/>
                          <a:ea typeface="+mj-ea"/>
                          <a:cs typeface="+mn-cs"/>
                        </a:rPr>
                        <a:t>Entity Framework </a:t>
                      </a:r>
                      <a:r>
                        <a:rPr lang="zh-CN" altLang="en-US" sz="1200" b="0" kern="1200" dirty="0">
                          <a:solidFill>
                            <a:schemeClr val="bg1">
                              <a:lumMod val="50000"/>
                            </a:schemeClr>
                          </a:solidFill>
                          <a:latin typeface="+mj-ea"/>
                          <a:ea typeface="+mj-ea"/>
                          <a:cs typeface="+mn-cs"/>
                        </a:rPr>
                        <a:t>读取关联数据；</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37351">
                <a:tc>
                  <a:txBody>
                    <a:bodyPr/>
                    <a:lstStyle/>
                    <a:p>
                      <a:pPr algn="r"/>
                      <a:r>
                        <a:rPr lang="en-US" altLang="zh-CN" sz="1200" b="0" dirty="0">
                          <a:solidFill>
                            <a:schemeClr val="bg1">
                              <a:lumMod val="50000"/>
                            </a:schemeClr>
                          </a:solidFill>
                          <a:latin typeface="+mj-ea"/>
                          <a:ea typeface="+mj-ea"/>
                        </a:rPr>
                        <a:t>6.</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在 </a:t>
                      </a:r>
                      <a:r>
                        <a:rPr lang="en-US" altLang="zh-CN" sz="1200" b="0" kern="1200" dirty="0" err="1">
                          <a:solidFill>
                            <a:schemeClr val="bg1">
                              <a:lumMod val="50000"/>
                            </a:schemeClr>
                          </a:solidFill>
                          <a:latin typeface="+mj-ea"/>
                          <a:ea typeface="+mj-ea"/>
                          <a:cs typeface="+mn-cs"/>
                        </a:rPr>
                        <a:t>ASP.Net</a:t>
                      </a:r>
                      <a:r>
                        <a:rPr lang="en-US" altLang="zh-CN" sz="1200" b="0" kern="1200" dirty="0">
                          <a:solidFill>
                            <a:schemeClr val="bg1">
                              <a:lumMod val="50000"/>
                            </a:schemeClr>
                          </a:solidFill>
                          <a:latin typeface="+mj-ea"/>
                          <a:ea typeface="+mj-ea"/>
                          <a:cs typeface="+mn-cs"/>
                        </a:rPr>
                        <a:t> MVC </a:t>
                      </a:r>
                      <a:r>
                        <a:rPr lang="zh-CN" altLang="en-US" sz="1200" b="0" kern="1200" dirty="0">
                          <a:solidFill>
                            <a:schemeClr val="bg1">
                              <a:lumMod val="50000"/>
                            </a:schemeClr>
                          </a:solidFill>
                          <a:latin typeface="+mj-ea"/>
                          <a:ea typeface="+mj-ea"/>
                          <a:cs typeface="+mn-cs"/>
                        </a:rPr>
                        <a:t>中使用 </a:t>
                      </a:r>
                      <a:r>
                        <a:rPr lang="en-US" altLang="zh-CN" sz="1200" b="0" kern="1200" dirty="0">
                          <a:solidFill>
                            <a:schemeClr val="bg1">
                              <a:lumMod val="50000"/>
                            </a:schemeClr>
                          </a:solidFill>
                          <a:latin typeface="+mj-ea"/>
                          <a:ea typeface="+mj-ea"/>
                          <a:cs typeface="+mn-cs"/>
                        </a:rPr>
                        <a:t>Entity Framework </a:t>
                      </a:r>
                      <a:r>
                        <a:rPr lang="zh-CN" altLang="en-US" sz="1200" b="0" kern="1200" dirty="0">
                          <a:solidFill>
                            <a:schemeClr val="bg1">
                              <a:lumMod val="50000"/>
                            </a:schemeClr>
                          </a:solidFill>
                          <a:latin typeface="+mj-ea"/>
                          <a:ea typeface="+mj-ea"/>
                          <a:cs typeface="+mn-cs"/>
                        </a:rPr>
                        <a:t>更新关联数据；</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37351">
                <a:tc>
                  <a:txBody>
                    <a:bodyPr/>
                    <a:lstStyle/>
                    <a:p>
                      <a:pPr algn="r"/>
                      <a:r>
                        <a:rPr lang="en-US" altLang="zh-CN" sz="1200" b="0" dirty="0">
                          <a:solidFill>
                            <a:schemeClr val="bg1">
                              <a:lumMod val="50000"/>
                            </a:schemeClr>
                          </a:solidFill>
                          <a:latin typeface="+mj-ea"/>
                          <a:ea typeface="+mj-ea"/>
                        </a:rPr>
                        <a:t>7.</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在 </a:t>
                      </a:r>
                      <a:r>
                        <a:rPr lang="en-US" altLang="zh-CN" sz="1200" b="0" kern="1200" dirty="0" err="1">
                          <a:solidFill>
                            <a:schemeClr val="bg1">
                              <a:lumMod val="50000"/>
                            </a:schemeClr>
                          </a:solidFill>
                          <a:latin typeface="+mj-ea"/>
                          <a:ea typeface="+mj-ea"/>
                          <a:cs typeface="+mn-cs"/>
                        </a:rPr>
                        <a:t>ASP.Net</a:t>
                      </a:r>
                      <a:r>
                        <a:rPr lang="en-US" altLang="zh-CN" sz="1200" b="0" kern="1200" dirty="0">
                          <a:solidFill>
                            <a:schemeClr val="bg1">
                              <a:lumMod val="50000"/>
                            </a:schemeClr>
                          </a:solidFill>
                          <a:latin typeface="+mj-ea"/>
                          <a:ea typeface="+mj-ea"/>
                          <a:cs typeface="+mn-cs"/>
                        </a:rPr>
                        <a:t> MVC </a:t>
                      </a:r>
                      <a:r>
                        <a:rPr lang="zh-CN" altLang="en-US" sz="1200" b="0" kern="1200" dirty="0">
                          <a:solidFill>
                            <a:schemeClr val="bg1">
                              <a:lumMod val="50000"/>
                            </a:schemeClr>
                          </a:solidFill>
                          <a:latin typeface="+mj-ea"/>
                          <a:ea typeface="+mj-ea"/>
                          <a:cs typeface="+mn-cs"/>
                        </a:rPr>
                        <a:t>中使用 </a:t>
                      </a:r>
                      <a:r>
                        <a:rPr lang="en-US" altLang="zh-CN" sz="1200" b="0" kern="1200" dirty="0">
                          <a:solidFill>
                            <a:schemeClr val="bg1">
                              <a:lumMod val="50000"/>
                            </a:schemeClr>
                          </a:solidFill>
                          <a:latin typeface="+mj-ea"/>
                          <a:ea typeface="+mj-ea"/>
                          <a:cs typeface="+mn-cs"/>
                        </a:rPr>
                        <a:t>Entity Framework </a:t>
                      </a:r>
                      <a:r>
                        <a:rPr lang="zh-CN" altLang="en-US" sz="1200" b="0" kern="1200" dirty="0">
                          <a:solidFill>
                            <a:schemeClr val="bg1">
                              <a:lumMod val="50000"/>
                            </a:schemeClr>
                          </a:solidFill>
                          <a:latin typeface="+mj-ea"/>
                          <a:ea typeface="+mj-ea"/>
                          <a:cs typeface="+mn-cs"/>
                        </a:rPr>
                        <a:t>处理并发性；</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37351">
                <a:tc>
                  <a:txBody>
                    <a:bodyPr/>
                    <a:lstStyle/>
                    <a:p>
                      <a:pPr algn="r"/>
                      <a:r>
                        <a:rPr lang="en-US" altLang="zh-CN" sz="1200" b="0" dirty="0">
                          <a:solidFill>
                            <a:schemeClr val="bg1">
                              <a:lumMod val="50000"/>
                            </a:schemeClr>
                          </a:solidFill>
                          <a:latin typeface="+mj-ea"/>
                          <a:ea typeface="+mj-ea"/>
                        </a:rPr>
                        <a:t>8.</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在 </a:t>
                      </a:r>
                      <a:r>
                        <a:rPr lang="en-US" altLang="zh-CN" sz="1200" b="0" kern="1200" dirty="0" err="1">
                          <a:solidFill>
                            <a:schemeClr val="bg1">
                              <a:lumMod val="50000"/>
                            </a:schemeClr>
                          </a:solidFill>
                          <a:latin typeface="+mj-ea"/>
                          <a:ea typeface="+mj-ea"/>
                          <a:cs typeface="+mn-cs"/>
                        </a:rPr>
                        <a:t>ASP.Net</a:t>
                      </a:r>
                      <a:r>
                        <a:rPr lang="en-US" altLang="zh-CN" sz="1200" b="0" kern="1200" dirty="0">
                          <a:solidFill>
                            <a:schemeClr val="bg1">
                              <a:lumMod val="50000"/>
                            </a:schemeClr>
                          </a:solidFill>
                          <a:latin typeface="+mj-ea"/>
                          <a:ea typeface="+mj-ea"/>
                          <a:cs typeface="+mn-cs"/>
                        </a:rPr>
                        <a:t> MVC </a:t>
                      </a:r>
                      <a:r>
                        <a:rPr lang="zh-CN" altLang="en-US" sz="1200" b="0" kern="1200" dirty="0">
                          <a:solidFill>
                            <a:schemeClr val="bg1">
                              <a:lumMod val="50000"/>
                            </a:schemeClr>
                          </a:solidFill>
                          <a:latin typeface="+mj-ea"/>
                          <a:ea typeface="+mj-ea"/>
                          <a:cs typeface="+mn-cs"/>
                        </a:rPr>
                        <a:t>中使用 </a:t>
                      </a:r>
                      <a:r>
                        <a:rPr lang="en-US" altLang="zh-CN" sz="1200" b="0" kern="1200" dirty="0">
                          <a:solidFill>
                            <a:schemeClr val="bg1">
                              <a:lumMod val="50000"/>
                            </a:schemeClr>
                          </a:solidFill>
                          <a:latin typeface="+mj-ea"/>
                          <a:ea typeface="+mj-ea"/>
                          <a:cs typeface="+mn-cs"/>
                        </a:rPr>
                        <a:t>Entity Framework </a:t>
                      </a:r>
                      <a:r>
                        <a:rPr lang="zh-CN" altLang="en-US" sz="1200" b="0" kern="1200" dirty="0">
                          <a:solidFill>
                            <a:schemeClr val="bg1">
                              <a:lumMod val="50000"/>
                            </a:schemeClr>
                          </a:solidFill>
                          <a:latin typeface="+mj-ea"/>
                          <a:ea typeface="+mj-ea"/>
                          <a:cs typeface="+mn-cs"/>
                        </a:rPr>
                        <a:t>实现继承</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37351">
                <a:tc>
                  <a:txBody>
                    <a:bodyPr/>
                    <a:lstStyle/>
                    <a:p>
                      <a:pPr algn="r"/>
                      <a:r>
                        <a:rPr lang="en-US" altLang="zh-CN" sz="1200" b="0" dirty="0">
                          <a:solidFill>
                            <a:schemeClr val="bg1">
                              <a:lumMod val="50000"/>
                            </a:schemeClr>
                          </a:solidFill>
                          <a:latin typeface="+mj-ea"/>
                          <a:ea typeface="+mj-ea"/>
                        </a:rPr>
                        <a:t>9.</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在 </a:t>
                      </a:r>
                      <a:r>
                        <a:rPr lang="en-US" altLang="zh-CN" sz="1200" b="0" kern="1200" dirty="0" err="1">
                          <a:solidFill>
                            <a:schemeClr val="bg1">
                              <a:lumMod val="50000"/>
                            </a:schemeClr>
                          </a:solidFill>
                          <a:latin typeface="+mj-ea"/>
                          <a:ea typeface="+mj-ea"/>
                          <a:cs typeface="+mn-cs"/>
                        </a:rPr>
                        <a:t>ASP.Net</a:t>
                      </a:r>
                      <a:r>
                        <a:rPr lang="en-US" altLang="zh-CN" sz="1200" b="0" kern="1200" dirty="0">
                          <a:solidFill>
                            <a:schemeClr val="bg1">
                              <a:lumMod val="50000"/>
                            </a:schemeClr>
                          </a:solidFill>
                          <a:latin typeface="+mj-ea"/>
                          <a:ea typeface="+mj-ea"/>
                          <a:cs typeface="+mn-cs"/>
                        </a:rPr>
                        <a:t> MVC </a:t>
                      </a:r>
                      <a:r>
                        <a:rPr lang="zh-CN" altLang="en-US" sz="1200" b="0" kern="1200" dirty="0">
                          <a:solidFill>
                            <a:schemeClr val="bg1">
                              <a:lumMod val="50000"/>
                            </a:schemeClr>
                          </a:solidFill>
                          <a:latin typeface="+mj-ea"/>
                          <a:ea typeface="+mj-ea"/>
                          <a:cs typeface="+mn-cs"/>
                        </a:rPr>
                        <a:t>中实现 </a:t>
                      </a:r>
                      <a:r>
                        <a:rPr lang="en-US" altLang="zh-CN" sz="1200" b="0" kern="1200" dirty="0">
                          <a:solidFill>
                            <a:schemeClr val="bg1">
                              <a:lumMod val="50000"/>
                            </a:schemeClr>
                          </a:solidFill>
                          <a:latin typeface="+mj-ea"/>
                          <a:ea typeface="+mj-ea"/>
                          <a:cs typeface="+mn-cs"/>
                        </a:rPr>
                        <a:t>Repository and Unit of Work Patterns </a:t>
                      </a:r>
                      <a:endParaRPr lang="zh-CN" altLang="en-US" sz="1200" b="0" kern="1200" dirty="0">
                        <a:solidFill>
                          <a:schemeClr val="bg1">
                            <a:lumMod val="50000"/>
                          </a:schemeClr>
                        </a:solidFill>
                        <a:latin typeface="+mj-ea"/>
                        <a:ea typeface="+mj-ea"/>
                        <a:cs typeface="+mn-cs"/>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37351">
                <a:tc>
                  <a:txBody>
                    <a:bodyPr/>
                    <a:lstStyle/>
                    <a:p>
                      <a:pPr algn="r"/>
                      <a:r>
                        <a:rPr lang="en-US" altLang="zh-CN" sz="1200" b="0" dirty="0">
                          <a:solidFill>
                            <a:schemeClr val="bg1">
                              <a:lumMod val="50000"/>
                            </a:schemeClr>
                          </a:solidFill>
                          <a:latin typeface="+mj-ea"/>
                          <a:ea typeface="+mj-ea"/>
                        </a:rPr>
                        <a:t>10.</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其它高级话题</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16316433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06886" y="2215495"/>
            <a:ext cx="8530225" cy="1250099"/>
            <a:chOff x="0" y="0"/>
            <a:chExt cx="8530225" cy="1250099"/>
          </a:xfrm>
          <a:scene3d>
            <a:camera prst="orthographicFront"/>
            <a:lightRig rig="flat" dir="t"/>
          </a:scene3d>
        </p:grpSpPr>
        <p:sp>
          <p:nvSpPr>
            <p:cNvPr id="7" name="圆角矩形 6"/>
            <p:cNvSpPr/>
            <p:nvPr/>
          </p:nvSpPr>
          <p:spPr>
            <a:xfrm>
              <a:off x="0" y="0"/>
              <a:ext cx="8530225" cy="1250099"/>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2">
                <a:hueOff val="0"/>
                <a:satOff val="0"/>
                <a:lumOff val="0"/>
                <a:alphaOff val="0"/>
              </a:schemeClr>
            </a:fillRef>
            <a:effectRef idx="1">
              <a:schemeClr val="accent2">
                <a:hueOff val="0"/>
                <a:satOff val="0"/>
                <a:lumOff val="0"/>
                <a:alphaOff val="0"/>
              </a:schemeClr>
            </a:effectRef>
            <a:fontRef idx="minor">
              <a:schemeClr val="dk1"/>
            </a:fontRef>
          </p:style>
        </p:sp>
        <p:sp>
          <p:nvSpPr>
            <p:cNvPr id="8" name="圆角矩形 4"/>
            <p:cNvSpPr/>
            <p:nvPr/>
          </p:nvSpPr>
          <p:spPr>
            <a:xfrm>
              <a:off x="1831054" y="0"/>
              <a:ext cx="6699170" cy="12500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09551" tIns="209551" rIns="209551" bIns="209551" numCol="1" spcCol="1270" anchor="ctr" anchorCtr="0">
              <a:noAutofit/>
            </a:bodyPr>
            <a:lstStyle/>
            <a:p>
              <a:pPr defTabSz="2444690">
                <a:lnSpc>
                  <a:spcPct val="90000"/>
                </a:lnSpc>
                <a:spcBef>
                  <a:spcPct val="0"/>
                </a:spcBef>
                <a:spcAft>
                  <a:spcPct val="35000"/>
                </a:spcAft>
              </a:pPr>
              <a:endParaRPr lang="zh-CN" altLang="en-US" sz="5500" dirty="0"/>
            </a:p>
          </p:txBody>
        </p:sp>
      </p:grpSp>
      <p:sp>
        <p:nvSpPr>
          <p:cNvPr id="9" name="圆柱形 8"/>
          <p:cNvSpPr/>
          <p:nvPr/>
        </p:nvSpPr>
        <p:spPr>
          <a:xfrm>
            <a:off x="523654" y="2340507"/>
            <a:ext cx="1275661" cy="1000079"/>
          </a:xfrm>
          <a:prstGeom prst="can">
            <a:avLst/>
          </a:prstGeom>
        </p:spPr>
        <p:style>
          <a:lnRef idx="1">
            <a:schemeClr val="lt1">
              <a:hueOff val="0"/>
              <a:satOff val="0"/>
              <a:lumOff val="0"/>
              <a:alphaOff val="0"/>
            </a:schemeClr>
          </a:lnRef>
          <a:fillRef idx="1">
            <a:schemeClr val="accent2">
              <a:tint val="50000"/>
              <a:hueOff val="0"/>
              <a:satOff val="0"/>
              <a:lumOff val="0"/>
              <a:alphaOff val="0"/>
            </a:schemeClr>
          </a:fillRef>
          <a:effectRef idx="1">
            <a:schemeClr val="accent2">
              <a:tint val="50000"/>
              <a:hueOff val="0"/>
              <a:satOff val="0"/>
              <a:lumOff val="0"/>
              <a:alphaOff val="0"/>
            </a:schemeClr>
          </a:effectRef>
          <a:fontRef idx="minor">
            <a:schemeClr val="lt1">
              <a:hueOff val="0"/>
              <a:satOff val="0"/>
              <a:lumOff val="0"/>
              <a:alphaOff val="0"/>
            </a:schemeClr>
          </a:fontRef>
        </p:style>
      </p:sp>
      <p:grpSp>
        <p:nvGrpSpPr>
          <p:cNvPr id="10" name="组合 9"/>
          <p:cNvGrpSpPr/>
          <p:nvPr/>
        </p:nvGrpSpPr>
        <p:grpSpPr>
          <a:xfrm>
            <a:off x="306889" y="3582921"/>
            <a:ext cx="8530225" cy="1250099"/>
            <a:chOff x="0" y="1375109"/>
            <a:chExt cx="8530225" cy="1250099"/>
          </a:xfrm>
          <a:scene3d>
            <a:camera prst="orthographicFront"/>
            <a:lightRig rig="flat" dir="t"/>
          </a:scene3d>
        </p:grpSpPr>
        <p:sp>
          <p:nvSpPr>
            <p:cNvPr id="11" name="圆角矩形 10"/>
            <p:cNvSpPr/>
            <p:nvPr/>
          </p:nvSpPr>
          <p:spPr>
            <a:xfrm>
              <a:off x="0" y="1375109"/>
              <a:ext cx="8530225" cy="1250099"/>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2">
                <a:hueOff val="0"/>
                <a:satOff val="0"/>
                <a:lumOff val="0"/>
                <a:alphaOff val="0"/>
              </a:schemeClr>
            </a:fillRef>
            <a:effectRef idx="1">
              <a:schemeClr val="accent2">
                <a:hueOff val="0"/>
                <a:satOff val="0"/>
                <a:lumOff val="0"/>
                <a:alphaOff val="0"/>
              </a:schemeClr>
            </a:effectRef>
            <a:fontRef idx="minor">
              <a:schemeClr val="dk1"/>
            </a:fontRef>
          </p:style>
        </p:sp>
        <p:sp>
          <p:nvSpPr>
            <p:cNvPr id="12" name="圆角矩形 4"/>
            <p:cNvSpPr/>
            <p:nvPr/>
          </p:nvSpPr>
          <p:spPr>
            <a:xfrm>
              <a:off x="1831054" y="1375109"/>
              <a:ext cx="6699170" cy="12500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87631" tIns="87631" rIns="87631" bIns="87631" numCol="1" spcCol="1270" anchor="t" anchorCtr="0">
              <a:noAutofit/>
            </a:bodyPr>
            <a:lstStyle/>
            <a:p>
              <a:pPr defTabSz="1022325">
                <a:lnSpc>
                  <a:spcPct val="90000"/>
                </a:lnSpc>
                <a:spcBef>
                  <a:spcPct val="0"/>
                </a:spcBef>
                <a:spcAft>
                  <a:spcPct val="35000"/>
                </a:spcAft>
              </a:pPr>
              <a:endParaRPr lang="zh-CN" altLang="en-US" sz="2300"/>
            </a:p>
            <a:p>
              <a:pPr marL="171446" lvl="1" indent="-171446" defTabSz="800080">
                <a:lnSpc>
                  <a:spcPct val="90000"/>
                </a:lnSpc>
                <a:spcBef>
                  <a:spcPct val="0"/>
                </a:spcBef>
                <a:spcAft>
                  <a:spcPct val="15000"/>
                </a:spcAft>
                <a:buChar char="••"/>
              </a:pPr>
              <a:endParaRPr lang="zh-CN" altLang="en-US"/>
            </a:p>
            <a:p>
              <a:pPr marL="171446" lvl="1" indent="-171446" defTabSz="800080">
                <a:lnSpc>
                  <a:spcPct val="90000"/>
                </a:lnSpc>
                <a:spcBef>
                  <a:spcPct val="0"/>
                </a:spcBef>
                <a:spcAft>
                  <a:spcPct val="15000"/>
                </a:spcAft>
                <a:buChar char="••"/>
              </a:pPr>
              <a:endParaRPr lang="zh-CN" altLang="en-US"/>
            </a:p>
          </p:txBody>
        </p:sp>
      </p:grpSp>
      <p:sp>
        <p:nvSpPr>
          <p:cNvPr id="13" name="圆柱形 12"/>
          <p:cNvSpPr/>
          <p:nvPr/>
        </p:nvSpPr>
        <p:spPr>
          <a:xfrm>
            <a:off x="511133" y="3707931"/>
            <a:ext cx="1300705" cy="1000079"/>
          </a:xfrm>
          <a:prstGeom prst="can">
            <a:avLst/>
          </a:prstGeom>
        </p:spPr>
        <p:style>
          <a:lnRef idx="1">
            <a:schemeClr val="lt1">
              <a:hueOff val="0"/>
              <a:satOff val="0"/>
              <a:lumOff val="0"/>
              <a:alphaOff val="0"/>
            </a:schemeClr>
          </a:lnRef>
          <a:fillRef idx="1">
            <a:schemeClr val="accent2">
              <a:tint val="50000"/>
              <a:hueOff val="0"/>
              <a:satOff val="0"/>
              <a:lumOff val="0"/>
              <a:alphaOff val="0"/>
            </a:schemeClr>
          </a:fillRef>
          <a:effectRef idx="1">
            <a:schemeClr val="accent2">
              <a:tint val="50000"/>
              <a:hueOff val="0"/>
              <a:satOff val="0"/>
              <a:lumOff val="0"/>
              <a:alphaOff val="0"/>
            </a:schemeClr>
          </a:effectRef>
          <a:fontRef idx="minor">
            <a:schemeClr val="lt1">
              <a:hueOff val="0"/>
              <a:satOff val="0"/>
              <a:lumOff val="0"/>
              <a:alphaOff val="0"/>
            </a:schemeClr>
          </a:fontRef>
        </p:style>
      </p:sp>
      <p:sp>
        <p:nvSpPr>
          <p:cNvPr id="2" name="标题 1"/>
          <p:cNvSpPr>
            <a:spLocks noGrp="1"/>
          </p:cNvSpPr>
          <p:nvPr>
            <p:ph type="title"/>
          </p:nvPr>
        </p:nvSpPr>
        <p:spPr/>
        <p:txBody>
          <a:bodyPr/>
          <a:lstStyle/>
          <a:p>
            <a:r>
              <a:rPr lang="en-US" altLang="zh-CN" dirty="0"/>
              <a:t>2. Entity Framework </a:t>
            </a:r>
            <a:r>
              <a:rPr lang="zh-CN" altLang="en-US" dirty="0"/>
              <a:t>编程方式概述</a:t>
            </a:r>
          </a:p>
        </p:txBody>
      </p:sp>
      <p:sp>
        <p:nvSpPr>
          <p:cNvPr id="4" name="TextBox 3"/>
          <p:cNvSpPr txBox="1"/>
          <p:nvPr/>
        </p:nvSpPr>
        <p:spPr>
          <a:xfrm>
            <a:off x="601250" y="2671269"/>
            <a:ext cx="1210588" cy="338554"/>
          </a:xfrm>
          <a:prstGeom prst="rect">
            <a:avLst/>
          </a:prstGeom>
          <a:noFill/>
        </p:spPr>
        <p:txBody>
          <a:bodyPr wrap="none" rtlCol="0">
            <a:spAutoFit/>
          </a:bodyPr>
          <a:lstStyle/>
          <a:p>
            <a:pPr>
              <a:buNone/>
            </a:pPr>
            <a:r>
              <a:rPr lang="zh-CN" altLang="en-US" sz="1600" dirty="0">
                <a:latin typeface="+mj-ea"/>
                <a:ea typeface="+mj-ea"/>
              </a:rPr>
              <a:t>新建数据库</a:t>
            </a:r>
          </a:p>
        </p:txBody>
      </p:sp>
      <p:sp>
        <p:nvSpPr>
          <p:cNvPr id="5" name="TextBox 4"/>
          <p:cNvSpPr txBox="1"/>
          <p:nvPr/>
        </p:nvSpPr>
        <p:spPr>
          <a:xfrm>
            <a:off x="601250" y="4207969"/>
            <a:ext cx="1210588" cy="338554"/>
          </a:xfrm>
          <a:prstGeom prst="rect">
            <a:avLst/>
          </a:prstGeom>
          <a:noFill/>
        </p:spPr>
        <p:txBody>
          <a:bodyPr wrap="none" rtlCol="0">
            <a:spAutoFit/>
          </a:bodyPr>
          <a:lstStyle/>
          <a:p>
            <a:pPr>
              <a:buNone/>
            </a:pPr>
            <a:r>
              <a:rPr lang="zh-CN" altLang="en-US" sz="1600" dirty="0">
                <a:latin typeface="+mj-ea"/>
                <a:ea typeface="+mj-ea"/>
              </a:rPr>
              <a:t>已有数据库</a:t>
            </a:r>
          </a:p>
        </p:txBody>
      </p:sp>
      <p:sp>
        <p:nvSpPr>
          <p:cNvPr id="18" name="矩形 17"/>
          <p:cNvSpPr/>
          <p:nvPr/>
        </p:nvSpPr>
        <p:spPr>
          <a:xfrm>
            <a:off x="2250641" y="2329170"/>
            <a:ext cx="2738761" cy="1083374"/>
          </a:xfrm>
          <a:prstGeom prst="rect">
            <a:avLst/>
          </a:prstGeom>
        </p:spPr>
        <p:txBody>
          <a:bodyPr wrap="square">
            <a:spAutoFit/>
          </a:bodyPr>
          <a:lstStyle/>
          <a:p>
            <a:pPr>
              <a:buNone/>
            </a:pPr>
            <a:r>
              <a:rPr lang="en-US" altLang="zh-CN" sz="1400" b="1" dirty="0">
                <a:latin typeface="+mj-ea"/>
                <a:ea typeface="+mj-ea"/>
              </a:rPr>
              <a:t>Model First</a:t>
            </a:r>
          </a:p>
          <a:p>
            <a:r>
              <a:rPr lang="zh-CN" altLang="en-US" sz="1400" dirty="0">
                <a:latin typeface="+mj-ea"/>
                <a:ea typeface="+mj-ea"/>
              </a:rPr>
              <a:t> 在设计器中创建 </a:t>
            </a:r>
            <a:r>
              <a:rPr lang="en-US" altLang="zh-CN" sz="1400" dirty="0">
                <a:latin typeface="+mj-ea"/>
                <a:ea typeface="+mj-ea"/>
              </a:rPr>
              <a:t>.</a:t>
            </a:r>
            <a:r>
              <a:rPr lang="en-US" altLang="zh-CN" sz="1400" dirty="0" err="1">
                <a:latin typeface="+mj-ea"/>
                <a:ea typeface="+mj-ea"/>
              </a:rPr>
              <a:t>edmx</a:t>
            </a:r>
            <a:r>
              <a:rPr lang="zh-CN" altLang="en-US" sz="1400" dirty="0">
                <a:latin typeface="+mj-ea"/>
                <a:ea typeface="+mj-ea"/>
              </a:rPr>
              <a:t>模型；</a:t>
            </a:r>
          </a:p>
          <a:p>
            <a:r>
              <a:rPr lang="zh-CN" altLang="en-US" sz="1400" dirty="0">
                <a:latin typeface="+mj-ea"/>
                <a:ea typeface="+mj-ea"/>
              </a:rPr>
              <a:t> 使用 </a:t>
            </a:r>
            <a:r>
              <a:rPr lang="en-US" altLang="zh-CN" sz="1400" dirty="0">
                <a:latin typeface="+mj-ea"/>
                <a:ea typeface="+mj-ea"/>
              </a:rPr>
              <a:t>.</a:t>
            </a:r>
            <a:r>
              <a:rPr lang="en-US" altLang="zh-CN" sz="1400" dirty="0" err="1">
                <a:latin typeface="+mj-ea"/>
                <a:ea typeface="+mj-ea"/>
              </a:rPr>
              <a:t>edmx</a:t>
            </a:r>
            <a:r>
              <a:rPr lang="zh-CN" altLang="en-US" sz="1400" dirty="0">
                <a:latin typeface="+mj-ea"/>
                <a:ea typeface="+mj-ea"/>
              </a:rPr>
              <a:t>模型生成数据库；</a:t>
            </a:r>
          </a:p>
          <a:p>
            <a:r>
              <a:rPr lang="zh-CN" altLang="en-US" sz="1400" dirty="0">
                <a:latin typeface="+mj-ea"/>
                <a:ea typeface="+mj-ea"/>
              </a:rPr>
              <a:t> 类从 </a:t>
            </a:r>
            <a:r>
              <a:rPr lang="en-US" altLang="zh-CN" sz="1400" dirty="0">
                <a:latin typeface="+mj-ea"/>
                <a:ea typeface="+mj-ea"/>
              </a:rPr>
              <a:t>.</a:t>
            </a:r>
            <a:r>
              <a:rPr lang="en-US" altLang="zh-CN" sz="1400" dirty="0" err="1">
                <a:latin typeface="+mj-ea"/>
                <a:ea typeface="+mj-ea"/>
              </a:rPr>
              <a:t>edmx</a:t>
            </a:r>
            <a:r>
              <a:rPr lang="zh-CN" altLang="en-US" sz="1400" dirty="0">
                <a:latin typeface="+mj-ea"/>
                <a:ea typeface="+mj-ea"/>
              </a:rPr>
              <a:t>模型中自动生成。</a:t>
            </a:r>
          </a:p>
        </p:txBody>
      </p:sp>
      <p:sp>
        <p:nvSpPr>
          <p:cNvPr id="19" name="矩形 18"/>
          <p:cNvSpPr/>
          <p:nvPr/>
        </p:nvSpPr>
        <p:spPr>
          <a:xfrm>
            <a:off x="2250641" y="3711873"/>
            <a:ext cx="2836265" cy="824841"/>
          </a:xfrm>
          <a:prstGeom prst="rect">
            <a:avLst/>
          </a:prstGeom>
        </p:spPr>
        <p:txBody>
          <a:bodyPr wrap="square">
            <a:spAutoFit/>
          </a:bodyPr>
          <a:lstStyle/>
          <a:p>
            <a:pPr>
              <a:buNone/>
            </a:pPr>
            <a:r>
              <a:rPr lang="en-US" altLang="zh-CN" sz="1400" b="1" dirty="0">
                <a:latin typeface="+mj-ea"/>
                <a:ea typeface="+mj-ea"/>
              </a:rPr>
              <a:t>Database First</a:t>
            </a:r>
          </a:p>
          <a:p>
            <a:r>
              <a:rPr lang="zh-CN" altLang="en-US" sz="1400" dirty="0">
                <a:latin typeface="+mj-ea"/>
                <a:ea typeface="+mj-ea"/>
              </a:rPr>
              <a:t> 反向工程生成 </a:t>
            </a:r>
            <a:r>
              <a:rPr lang="en-US" altLang="zh-CN" sz="1400" dirty="0">
                <a:latin typeface="+mj-ea"/>
                <a:ea typeface="+mj-ea"/>
              </a:rPr>
              <a:t>.</a:t>
            </a:r>
            <a:r>
              <a:rPr lang="en-US" altLang="zh-CN" sz="1400" dirty="0" err="1">
                <a:latin typeface="+mj-ea"/>
                <a:ea typeface="+mj-ea"/>
              </a:rPr>
              <a:t>edmx</a:t>
            </a:r>
            <a:r>
              <a:rPr lang="zh-CN" altLang="en-US" sz="1400" dirty="0">
                <a:latin typeface="+mj-ea"/>
                <a:ea typeface="+mj-ea"/>
              </a:rPr>
              <a:t>模型；</a:t>
            </a:r>
          </a:p>
          <a:p>
            <a:r>
              <a:rPr lang="zh-CN" altLang="en-US" sz="1400" dirty="0">
                <a:latin typeface="+mj-ea"/>
                <a:ea typeface="+mj-ea"/>
              </a:rPr>
              <a:t> 类从 </a:t>
            </a:r>
            <a:r>
              <a:rPr lang="en-US" altLang="zh-CN" sz="1400" dirty="0">
                <a:latin typeface="+mj-ea"/>
                <a:ea typeface="+mj-ea"/>
              </a:rPr>
              <a:t>.</a:t>
            </a:r>
            <a:r>
              <a:rPr lang="en-US" altLang="zh-CN" sz="1400" dirty="0" err="1">
                <a:latin typeface="+mj-ea"/>
                <a:ea typeface="+mj-ea"/>
              </a:rPr>
              <a:t>edmx</a:t>
            </a:r>
            <a:r>
              <a:rPr lang="zh-CN" altLang="en-US" sz="1400" dirty="0">
                <a:latin typeface="+mj-ea"/>
                <a:ea typeface="+mj-ea"/>
              </a:rPr>
              <a:t>模型中生成。</a:t>
            </a:r>
          </a:p>
        </p:txBody>
      </p:sp>
      <p:sp>
        <p:nvSpPr>
          <p:cNvPr id="20" name="矩形 19"/>
          <p:cNvSpPr/>
          <p:nvPr/>
        </p:nvSpPr>
        <p:spPr>
          <a:xfrm>
            <a:off x="5483409" y="2340505"/>
            <a:ext cx="2977011" cy="824841"/>
          </a:xfrm>
          <a:prstGeom prst="rect">
            <a:avLst/>
          </a:prstGeom>
        </p:spPr>
        <p:txBody>
          <a:bodyPr wrap="square">
            <a:spAutoFit/>
          </a:bodyPr>
          <a:lstStyle/>
          <a:p>
            <a:pPr>
              <a:buNone/>
            </a:pPr>
            <a:r>
              <a:rPr lang="en-US" altLang="zh-CN" sz="1400" b="1" dirty="0">
                <a:latin typeface="+mj-ea"/>
                <a:ea typeface="+mj-ea"/>
              </a:rPr>
              <a:t>Code First</a:t>
            </a:r>
          </a:p>
          <a:p>
            <a:r>
              <a:rPr lang="zh-CN" altLang="en-US" sz="1400" dirty="0">
                <a:latin typeface="+mj-ea"/>
                <a:ea typeface="+mj-ea"/>
              </a:rPr>
              <a:t> 在代码中定义类和映射关系；</a:t>
            </a:r>
          </a:p>
          <a:p>
            <a:r>
              <a:rPr lang="zh-CN" altLang="en-US" sz="1400" dirty="0">
                <a:latin typeface="+mj-ea"/>
                <a:ea typeface="+mj-ea"/>
              </a:rPr>
              <a:t> 数据库运行时自动生成</a:t>
            </a:r>
          </a:p>
        </p:txBody>
      </p:sp>
      <p:sp>
        <p:nvSpPr>
          <p:cNvPr id="21" name="矩形 20"/>
          <p:cNvSpPr/>
          <p:nvPr/>
        </p:nvSpPr>
        <p:spPr>
          <a:xfrm>
            <a:off x="5494996" y="3699709"/>
            <a:ext cx="2800905" cy="781752"/>
          </a:xfrm>
          <a:prstGeom prst="rect">
            <a:avLst/>
          </a:prstGeom>
        </p:spPr>
        <p:txBody>
          <a:bodyPr wrap="square">
            <a:spAutoFit/>
          </a:bodyPr>
          <a:lstStyle/>
          <a:p>
            <a:pPr>
              <a:buNone/>
            </a:pPr>
            <a:r>
              <a:rPr lang="en-US" altLang="zh-CN" sz="1400" b="1" dirty="0">
                <a:latin typeface="+mj-ea"/>
                <a:ea typeface="+mj-ea"/>
              </a:rPr>
              <a:t>Code First</a:t>
            </a:r>
          </a:p>
          <a:p>
            <a:r>
              <a:rPr lang="zh-CN" altLang="en-US" sz="1400" dirty="0">
                <a:latin typeface="+mj-ea"/>
                <a:ea typeface="+mj-ea"/>
              </a:rPr>
              <a:t> 定义类和映射关系（可使用反向工程工具）；</a:t>
            </a:r>
          </a:p>
        </p:txBody>
      </p:sp>
      <p:grpSp>
        <p:nvGrpSpPr>
          <p:cNvPr id="3" name="组合 2"/>
          <p:cNvGrpSpPr/>
          <p:nvPr/>
        </p:nvGrpSpPr>
        <p:grpSpPr>
          <a:xfrm>
            <a:off x="2004165" y="910585"/>
            <a:ext cx="3231715" cy="4062248"/>
            <a:chOff x="2004164" y="910585"/>
            <a:chExt cx="3231715" cy="4062248"/>
          </a:xfrm>
        </p:grpSpPr>
        <p:sp>
          <p:nvSpPr>
            <p:cNvPr id="14" name="圆角矩形 13"/>
            <p:cNvSpPr/>
            <p:nvPr/>
          </p:nvSpPr>
          <p:spPr>
            <a:xfrm>
              <a:off x="2004164" y="926926"/>
              <a:ext cx="3231715" cy="4045907"/>
            </a:xfrm>
            <a:prstGeom prst="roundRect">
              <a:avLst>
                <a:gd name="adj" fmla="val 3840"/>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3014727" y="910585"/>
              <a:ext cx="1415772" cy="338554"/>
            </a:xfrm>
            <a:prstGeom prst="rect">
              <a:avLst/>
            </a:prstGeom>
            <a:noFill/>
          </p:spPr>
          <p:txBody>
            <a:bodyPr wrap="none" rtlCol="0">
              <a:spAutoFit/>
            </a:bodyPr>
            <a:lstStyle/>
            <a:p>
              <a:pPr>
                <a:buNone/>
              </a:pPr>
              <a:r>
                <a:rPr lang="zh-CN" altLang="en-US" sz="1600" dirty="0">
                  <a:latin typeface="+mj-ea"/>
                  <a:ea typeface="+mj-ea"/>
                </a:rPr>
                <a:t>设计器中心法</a:t>
              </a: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7224" y="1283460"/>
              <a:ext cx="1405592" cy="85448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2" name="组合 21"/>
          <p:cNvGrpSpPr/>
          <p:nvPr/>
        </p:nvGrpSpPr>
        <p:grpSpPr>
          <a:xfrm>
            <a:off x="5388280" y="917799"/>
            <a:ext cx="3231715" cy="4045907"/>
            <a:chOff x="5388279" y="917799"/>
            <a:chExt cx="3231715" cy="4045907"/>
          </a:xfrm>
        </p:grpSpPr>
        <p:sp>
          <p:nvSpPr>
            <p:cNvPr id="15" name="圆角矩形 14"/>
            <p:cNvSpPr/>
            <p:nvPr/>
          </p:nvSpPr>
          <p:spPr>
            <a:xfrm>
              <a:off x="5388279" y="917799"/>
              <a:ext cx="3231715" cy="4045907"/>
            </a:xfrm>
            <a:prstGeom prst="roundRect">
              <a:avLst>
                <a:gd name="adj" fmla="val 3840"/>
              </a:avLst>
            </a:prstGeom>
            <a:no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6290152" y="926926"/>
              <a:ext cx="1210588" cy="338554"/>
            </a:xfrm>
            <a:prstGeom prst="rect">
              <a:avLst/>
            </a:prstGeom>
            <a:noFill/>
          </p:spPr>
          <p:txBody>
            <a:bodyPr wrap="none" rtlCol="0">
              <a:spAutoFit/>
            </a:bodyPr>
            <a:lstStyle/>
            <a:p>
              <a:pPr>
                <a:buNone/>
              </a:pPr>
              <a:r>
                <a:rPr lang="zh-CN" altLang="en-US" sz="1600" dirty="0">
                  <a:latin typeface="+mj-ea"/>
                  <a:ea typeface="+mj-ea"/>
                </a:rPr>
                <a:t>代码中心法</a:t>
              </a:r>
            </a:p>
          </p:txBody>
        </p:sp>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4967" y="1311198"/>
              <a:ext cx="1195774" cy="82674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3395002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a:t>
            </a:r>
            <a:r>
              <a:rPr lang="zh-CN" altLang="en-US" dirty="0"/>
              <a:t>在 </a:t>
            </a:r>
            <a:r>
              <a:rPr lang="en-US" altLang="zh-CN" dirty="0" err="1"/>
              <a:t>ASP.Net</a:t>
            </a:r>
            <a:r>
              <a:rPr lang="en-US" altLang="zh-CN" dirty="0"/>
              <a:t> MVC </a:t>
            </a:r>
            <a:r>
              <a:rPr lang="zh-CN" altLang="en-US" dirty="0"/>
              <a:t>中使用 </a:t>
            </a:r>
            <a:r>
              <a:rPr lang="en-US" altLang="zh-CN" dirty="0"/>
              <a:t>Entity Framework </a:t>
            </a:r>
            <a:r>
              <a:rPr lang="zh-CN" altLang="en-US" dirty="0"/>
              <a:t>进行编程</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 y="812888"/>
            <a:ext cx="8612575" cy="40543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9047443"/>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2"/>
          <p:cNvSpPr txBox="1">
            <a:spLocks noChangeArrowheads="1"/>
          </p:cNvSpPr>
          <p:nvPr/>
        </p:nvSpPr>
        <p:spPr bwMode="auto">
          <a:xfrm>
            <a:off x="200025" y="288442"/>
            <a:ext cx="6324600" cy="42267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fontScale="82500" lnSpcReduction="20000"/>
          </a:bodyPr>
          <a:lstStyle>
            <a:lvl1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2pPr>
            <a:lvl3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3pPr>
            <a:lvl4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4pPr>
            <a:lvl5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5pPr>
            <a:lvl6pPr marL="4572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6pPr>
            <a:lvl7pPr marL="9144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7pPr>
            <a:lvl8pPr marL="13716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8pPr>
            <a:lvl9pPr marL="18288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9pPr>
          </a:lstStyle>
          <a:p>
            <a:pPr eaLnBrk="1" hangingPunct="1">
              <a:buNone/>
              <a:defRPr/>
            </a:pPr>
            <a:r>
              <a:rPr lang="zh-CN" altLang="en-US" dirty="0">
                <a:latin typeface="微软雅黑" pitchFamily="34" charset="-122"/>
                <a:ea typeface="微软雅黑" pitchFamily="34" charset="-122"/>
              </a:rPr>
              <a:t>课程作业指南</a:t>
            </a:r>
          </a:p>
        </p:txBody>
      </p:sp>
      <p:graphicFrame>
        <p:nvGraphicFramePr>
          <p:cNvPr id="3" name="表格 2"/>
          <p:cNvGraphicFramePr>
            <a:graphicFrameLocks noGrp="1"/>
          </p:cNvGraphicFramePr>
          <p:nvPr>
            <p:extLst>
              <p:ext uri="{D42A27DB-BD31-4B8C-83A1-F6EECF244321}">
                <p14:modId xmlns:p14="http://schemas.microsoft.com/office/powerpoint/2010/main" val="644809391"/>
              </p:ext>
            </p:extLst>
          </p:nvPr>
        </p:nvGraphicFramePr>
        <p:xfrm>
          <a:off x="327546" y="1139378"/>
          <a:ext cx="8570797" cy="1260923"/>
        </p:xfrm>
        <a:graphic>
          <a:graphicData uri="http://schemas.openxmlformats.org/drawingml/2006/table">
            <a:tbl>
              <a:tblPr firstRow="1" bandRow="1">
                <a:tableStyleId>{91EBBBCC-DAD2-459C-BE2E-F6DE35CF9A28}</a:tableStyleId>
              </a:tblPr>
              <a:tblGrid>
                <a:gridCol w="1051091">
                  <a:extLst>
                    <a:ext uri="{9D8B030D-6E8A-4147-A177-3AD203B41FA5}">
                      <a16:colId xmlns:a16="http://schemas.microsoft.com/office/drawing/2014/main" val="20000"/>
                    </a:ext>
                  </a:extLst>
                </a:gridCol>
                <a:gridCol w="4069664">
                  <a:extLst>
                    <a:ext uri="{9D8B030D-6E8A-4147-A177-3AD203B41FA5}">
                      <a16:colId xmlns:a16="http://schemas.microsoft.com/office/drawing/2014/main" val="20001"/>
                    </a:ext>
                  </a:extLst>
                </a:gridCol>
                <a:gridCol w="1517651">
                  <a:extLst>
                    <a:ext uri="{9D8B030D-6E8A-4147-A177-3AD203B41FA5}">
                      <a16:colId xmlns:a16="http://schemas.microsoft.com/office/drawing/2014/main" val="20002"/>
                    </a:ext>
                  </a:extLst>
                </a:gridCol>
                <a:gridCol w="1932392">
                  <a:extLst>
                    <a:ext uri="{9D8B030D-6E8A-4147-A177-3AD203B41FA5}">
                      <a16:colId xmlns:a16="http://schemas.microsoft.com/office/drawing/2014/main" val="20003"/>
                    </a:ext>
                  </a:extLst>
                </a:gridCol>
              </a:tblGrid>
              <a:tr h="299044">
                <a:tc>
                  <a:txBody>
                    <a:bodyPr/>
                    <a:lstStyle/>
                    <a:p>
                      <a:r>
                        <a:rPr lang="zh-CN" altLang="en-US" sz="1100" b="0" dirty="0">
                          <a:solidFill>
                            <a:schemeClr val="bg1">
                              <a:lumMod val="50000"/>
                            </a:schemeClr>
                          </a:solidFill>
                          <a:effectLst/>
                          <a:latin typeface="+mj-ea"/>
                          <a:ea typeface="+mj-ea"/>
                        </a:rPr>
                        <a:t>作业编号</a:t>
                      </a:r>
                    </a:p>
                  </a:txBody>
                  <a:tcPr marT="34291" marB="34291"/>
                </a:tc>
                <a:tc>
                  <a:txBody>
                    <a:bodyPr/>
                    <a:lstStyle/>
                    <a:p>
                      <a:r>
                        <a:rPr lang="zh-CN" altLang="en-US" sz="1100" b="0" dirty="0">
                          <a:solidFill>
                            <a:schemeClr val="bg1">
                              <a:lumMod val="50000"/>
                            </a:schemeClr>
                          </a:solidFill>
                          <a:effectLst/>
                          <a:latin typeface="+mj-ea"/>
                          <a:ea typeface="+mj-ea"/>
                        </a:rPr>
                        <a:t>作业任务</a:t>
                      </a:r>
                    </a:p>
                  </a:txBody>
                  <a:tcPr marT="34291" marB="34291"/>
                </a:tc>
                <a:tc>
                  <a:txBody>
                    <a:bodyPr/>
                    <a:lstStyle/>
                    <a:p>
                      <a:r>
                        <a:rPr lang="zh-CN" altLang="en-US" sz="1100" b="0" dirty="0">
                          <a:solidFill>
                            <a:schemeClr val="bg1">
                              <a:lumMod val="50000"/>
                            </a:schemeClr>
                          </a:solidFill>
                          <a:effectLst/>
                          <a:latin typeface="+mj-ea"/>
                          <a:ea typeface="+mj-ea"/>
                        </a:rPr>
                        <a:t>关联工作产品模板</a:t>
                      </a:r>
                    </a:p>
                  </a:txBody>
                  <a:tcPr marT="34291" marB="34291"/>
                </a:tc>
                <a:tc>
                  <a:txBody>
                    <a:bodyPr/>
                    <a:lstStyle/>
                    <a:p>
                      <a:r>
                        <a:rPr lang="zh-CN" altLang="en-US" sz="1100" b="0">
                          <a:solidFill>
                            <a:schemeClr val="bg1">
                              <a:lumMod val="50000"/>
                            </a:schemeClr>
                          </a:solidFill>
                          <a:effectLst/>
                          <a:latin typeface="+mj-ea"/>
                          <a:ea typeface="+mj-ea"/>
                        </a:rPr>
                        <a:t>要求说明</a:t>
                      </a:r>
                      <a:endParaRPr lang="zh-CN" altLang="en-US" sz="1100" b="0" dirty="0">
                        <a:solidFill>
                          <a:schemeClr val="bg1">
                            <a:lumMod val="50000"/>
                          </a:schemeClr>
                        </a:solidFill>
                        <a:effectLst/>
                        <a:latin typeface="+mj-ea"/>
                        <a:ea typeface="+mj-ea"/>
                      </a:endParaRPr>
                    </a:p>
                  </a:txBody>
                  <a:tcPr marT="34291" marB="34291"/>
                </a:tc>
                <a:extLst>
                  <a:ext uri="{0D108BD9-81ED-4DB2-BD59-A6C34878D82A}">
                    <a16:rowId xmlns:a16="http://schemas.microsoft.com/office/drawing/2014/main" val="10000"/>
                  </a:ext>
                </a:extLst>
              </a:tr>
              <a:tr h="253219">
                <a:tc>
                  <a:txBody>
                    <a:bodyPr/>
                    <a:lstStyle/>
                    <a:p>
                      <a:r>
                        <a:rPr lang="en-US" altLang="zh-CN" sz="1100" dirty="0">
                          <a:solidFill>
                            <a:schemeClr val="bg1">
                              <a:lumMod val="50000"/>
                            </a:schemeClr>
                          </a:solidFill>
                          <a:effectLst/>
                          <a:latin typeface="+mj-ea"/>
                          <a:ea typeface="+mj-ea"/>
                        </a:rPr>
                        <a:t>1</a:t>
                      </a:r>
                      <a:endParaRPr lang="zh-CN" altLang="en-US" sz="1100" dirty="0">
                        <a:solidFill>
                          <a:schemeClr val="bg1">
                            <a:lumMod val="50000"/>
                          </a:schemeClr>
                        </a:solidFill>
                        <a:effectLst/>
                        <a:latin typeface="+mj-ea"/>
                        <a:ea typeface="+mj-ea"/>
                      </a:endParaRPr>
                    </a:p>
                  </a:txBody>
                  <a:tcPr marT="34291" marB="34291"/>
                </a:tc>
                <a:tc>
                  <a:txBody>
                    <a:bodyPr/>
                    <a:lstStyle/>
                    <a:p>
                      <a:r>
                        <a:rPr lang="zh-CN" altLang="en-US" sz="1100" dirty="0">
                          <a:solidFill>
                            <a:schemeClr val="bg1">
                              <a:lumMod val="50000"/>
                            </a:schemeClr>
                          </a:solidFill>
                          <a:effectLst/>
                          <a:latin typeface="+mj-ea"/>
                          <a:ea typeface="+mj-ea"/>
                        </a:rPr>
                        <a:t>使用代码优先方式完成两个关联实体的增删查改操作</a:t>
                      </a:r>
                    </a:p>
                  </a:txBody>
                  <a:tcPr marT="34291" marB="34291"/>
                </a:tc>
                <a:tc>
                  <a:txBody>
                    <a:bodyPr/>
                    <a:lstStyle/>
                    <a:p>
                      <a:endParaRPr lang="zh-CN" altLang="en-US" sz="1100" dirty="0">
                        <a:solidFill>
                          <a:schemeClr val="bg1">
                            <a:lumMod val="50000"/>
                          </a:schemeClr>
                        </a:solidFill>
                        <a:effectLst/>
                        <a:latin typeface="+mj-ea"/>
                        <a:ea typeface="+mj-ea"/>
                      </a:endParaRPr>
                    </a:p>
                  </a:txBody>
                  <a:tcPr marT="34291" marB="34291"/>
                </a:tc>
                <a:tc>
                  <a:txBody>
                    <a:bodyPr/>
                    <a:lstStyle/>
                    <a:p>
                      <a:endParaRPr lang="zh-CN" altLang="en-US" sz="1100" dirty="0">
                        <a:solidFill>
                          <a:schemeClr val="bg1">
                            <a:lumMod val="50000"/>
                          </a:schemeClr>
                        </a:solidFill>
                        <a:effectLst/>
                        <a:latin typeface="+mj-ea"/>
                        <a:ea typeface="+mj-ea"/>
                      </a:endParaRPr>
                    </a:p>
                  </a:txBody>
                  <a:tcPr marT="34291" marB="34291"/>
                </a:tc>
                <a:extLst>
                  <a:ext uri="{0D108BD9-81ED-4DB2-BD59-A6C34878D82A}">
                    <a16:rowId xmlns:a16="http://schemas.microsoft.com/office/drawing/2014/main" val="10001"/>
                  </a:ext>
                </a:extLst>
              </a:tr>
              <a:tr h="236220">
                <a:tc>
                  <a:txBody>
                    <a:bodyPr/>
                    <a:lstStyle/>
                    <a:p>
                      <a:endParaRPr lang="zh-CN" altLang="en-US" sz="1100" dirty="0">
                        <a:solidFill>
                          <a:schemeClr val="bg1">
                            <a:lumMod val="50000"/>
                          </a:schemeClr>
                        </a:solidFill>
                        <a:effectLst/>
                        <a:latin typeface="+mj-ea"/>
                        <a:ea typeface="+mj-ea"/>
                      </a:endParaRPr>
                    </a:p>
                  </a:txBody>
                  <a:tcPr marT="34291" marB="34291"/>
                </a:tc>
                <a:tc>
                  <a:txBody>
                    <a:bodyPr/>
                    <a:lstStyle/>
                    <a:p>
                      <a:endParaRPr lang="zh-CN" altLang="en-US" sz="1100" dirty="0">
                        <a:solidFill>
                          <a:schemeClr val="bg1">
                            <a:lumMod val="50000"/>
                          </a:schemeClr>
                        </a:solidFill>
                        <a:effectLst/>
                        <a:latin typeface="+mj-ea"/>
                        <a:ea typeface="+mj-ea"/>
                      </a:endParaRPr>
                    </a:p>
                  </a:txBody>
                  <a:tcPr marT="34291" marB="34291"/>
                </a:tc>
                <a:tc>
                  <a:txBody>
                    <a:bodyPr/>
                    <a:lstStyle/>
                    <a:p>
                      <a:endParaRPr lang="zh-CN" altLang="en-US" sz="1100" dirty="0">
                        <a:solidFill>
                          <a:schemeClr val="bg1">
                            <a:lumMod val="50000"/>
                          </a:schemeClr>
                        </a:solidFill>
                        <a:effectLst/>
                        <a:latin typeface="+mj-ea"/>
                        <a:ea typeface="+mj-ea"/>
                      </a:endParaRPr>
                    </a:p>
                  </a:txBody>
                  <a:tcPr marT="34291" marB="34291"/>
                </a:tc>
                <a:tc>
                  <a:txBody>
                    <a:bodyPr/>
                    <a:lstStyle/>
                    <a:p>
                      <a:endParaRPr lang="zh-CN" altLang="en-US" sz="1100" dirty="0">
                        <a:solidFill>
                          <a:schemeClr val="bg1">
                            <a:lumMod val="50000"/>
                          </a:schemeClr>
                        </a:solidFill>
                        <a:effectLst/>
                        <a:latin typeface="+mj-ea"/>
                        <a:ea typeface="+mj-ea"/>
                      </a:endParaRPr>
                    </a:p>
                  </a:txBody>
                  <a:tcPr marT="34291" marB="34291"/>
                </a:tc>
                <a:extLst>
                  <a:ext uri="{0D108BD9-81ED-4DB2-BD59-A6C34878D82A}">
                    <a16:rowId xmlns:a16="http://schemas.microsoft.com/office/drawing/2014/main" val="10002"/>
                  </a:ext>
                </a:extLst>
              </a:tr>
              <a:tr h="236220">
                <a:tc>
                  <a:txBody>
                    <a:bodyPr/>
                    <a:lstStyle/>
                    <a:p>
                      <a:endParaRPr lang="zh-CN" altLang="en-US" sz="1100" dirty="0">
                        <a:solidFill>
                          <a:schemeClr val="bg1">
                            <a:lumMod val="50000"/>
                          </a:schemeClr>
                        </a:solidFill>
                        <a:effectLst/>
                        <a:latin typeface="+mj-ea"/>
                        <a:ea typeface="+mj-ea"/>
                      </a:endParaRPr>
                    </a:p>
                  </a:txBody>
                  <a:tcPr marT="34291" marB="34291"/>
                </a:tc>
                <a:tc>
                  <a:txBody>
                    <a:bodyPr/>
                    <a:lstStyle/>
                    <a:p>
                      <a:endParaRPr lang="zh-CN" altLang="en-US" sz="1100" dirty="0">
                        <a:solidFill>
                          <a:schemeClr val="bg1">
                            <a:lumMod val="50000"/>
                          </a:schemeClr>
                        </a:solidFill>
                        <a:effectLst/>
                        <a:latin typeface="+mj-ea"/>
                        <a:ea typeface="+mj-ea"/>
                      </a:endParaRPr>
                    </a:p>
                  </a:txBody>
                  <a:tcPr marT="34291" marB="34291"/>
                </a:tc>
                <a:tc>
                  <a:txBody>
                    <a:bodyPr/>
                    <a:lstStyle/>
                    <a:p>
                      <a:endParaRPr lang="zh-CN" altLang="en-US" sz="1100" dirty="0">
                        <a:solidFill>
                          <a:schemeClr val="bg1">
                            <a:lumMod val="50000"/>
                          </a:schemeClr>
                        </a:solidFill>
                        <a:effectLst/>
                        <a:latin typeface="+mj-ea"/>
                        <a:ea typeface="+mj-ea"/>
                      </a:endParaRPr>
                    </a:p>
                  </a:txBody>
                  <a:tcPr marT="34291" marB="34291"/>
                </a:tc>
                <a:tc>
                  <a:txBody>
                    <a:bodyPr/>
                    <a:lstStyle/>
                    <a:p>
                      <a:endParaRPr lang="zh-CN" altLang="en-US" sz="1100" dirty="0">
                        <a:solidFill>
                          <a:schemeClr val="bg1">
                            <a:lumMod val="50000"/>
                          </a:schemeClr>
                        </a:solidFill>
                        <a:effectLst/>
                        <a:latin typeface="+mj-ea"/>
                        <a:ea typeface="+mj-ea"/>
                      </a:endParaRPr>
                    </a:p>
                  </a:txBody>
                  <a:tcPr marT="34291" marB="34291"/>
                </a:tc>
                <a:extLst>
                  <a:ext uri="{0D108BD9-81ED-4DB2-BD59-A6C34878D82A}">
                    <a16:rowId xmlns:a16="http://schemas.microsoft.com/office/drawing/2014/main" val="10003"/>
                  </a:ext>
                </a:extLst>
              </a:tr>
              <a:tr h="236220">
                <a:tc>
                  <a:txBody>
                    <a:bodyPr/>
                    <a:lstStyle/>
                    <a:p>
                      <a:endParaRPr lang="zh-CN" altLang="en-US" sz="1100" dirty="0">
                        <a:solidFill>
                          <a:schemeClr val="bg1">
                            <a:lumMod val="50000"/>
                          </a:schemeClr>
                        </a:solidFill>
                        <a:effectLst/>
                        <a:latin typeface="+mj-ea"/>
                        <a:ea typeface="+mj-ea"/>
                      </a:endParaRPr>
                    </a:p>
                  </a:txBody>
                  <a:tcPr marT="34291" marB="3429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100" dirty="0">
                        <a:solidFill>
                          <a:schemeClr val="bg1">
                            <a:lumMod val="50000"/>
                          </a:schemeClr>
                        </a:solidFill>
                        <a:effectLst/>
                        <a:latin typeface="+mj-ea"/>
                        <a:ea typeface="+mj-ea"/>
                      </a:endParaRPr>
                    </a:p>
                  </a:txBody>
                  <a:tcPr marT="34291" marB="34291"/>
                </a:tc>
                <a:tc>
                  <a:txBody>
                    <a:bodyPr/>
                    <a:lstStyle/>
                    <a:p>
                      <a:endParaRPr lang="zh-CN" altLang="en-US" sz="1100" dirty="0">
                        <a:solidFill>
                          <a:schemeClr val="bg1">
                            <a:lumMod val="50000"/>
                          </a:schemeClr>
                        </a:solidFill>
                        <a:effectLst/>
                        <a:latin typeface="+mj-ea"/>
                        <a:ea typeface="+mj-ea"/>
                      </a:endParaRPr>
                    </a:p>
                  </a:txBody>
                  <a:tcPr marT="34291" marB="34291"/>
                </a:tc>
                <a:tc>
                  <a:txBody>
                    <a:bodyPr/>
                    <a:lstStyle/>
                    <a:p>
                      <a:endParaRPr lang="zh-CN" altLang="en-US" sz="1100" dirty="0">
                        <a:solidFill>
                          <a:schemeClr val="bg1">
                            <a:lumMod val="50000"/>
                          </a:schemeClr>
                        </a:solidFill>
                        <a:effectLst/>
                        <a:latin typeface="+mj-ea"/>
                        <a:ea typeface="+mj-ea"/>
                      </a:endParaRPr>
                    </a:p>
                  </a:txBody>
                  <a:tcPr marT="34291" marB="34291"/>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13444764"/>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4537" y="1898427"/>
            <a:ext cx="7457683" cy="707886"/>
          </a:xfrm>
          <a:prstGeom prst="rect">
            <a:avLst/>
          </a:prstGeom>
          <a:noFill/>
        </p:spPr>
        <p:txBody>
          <a:bodyPr wrap="none">
            <a:spAutoFit/>
          </a:bodyPr>
          <a:lstStyle/>
          <a:p>
            <a:pPr algn="ctr">
              <a:buFont typeface="Wingdings" pitchFamily="2" charset="2"/>
              <a:buNone/>
              <a:defRPr/>
            </a:pPr>
            <a:r>
              <a:rPr lang="zh-CN" altLang="en-US" sz="4000" b="1" spc="51"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微软雅黑" pitchFamily="34" charset="-122"/>
                <a:ea typeface="微软雅黑" pitchFamily="34" charset="-122"/>
              </a:rPr>
              <a:t>本次学习结束，谢谢您的参与！</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Model First </a:t>
            </a:r>
            <a:r>
              <a:rPr lang="zh-CN" altLang="en-US" dirty="0"/>
              <a:t>编程方式</a:t>
            </a:r>
          </a:p>
        </p:txBody>
      </p:sp>
      <p:graphicFrame>
        <p:nvGraphicFramePr>
          <p:cNvPr id="3" name="表格 2"/>
          <p:cNvGraphicFramePr>
            <a:graphicFrameLocks noGrp="1"/>
          </p:cNvGraphicFramePr>
          <p:nvPr>
            <p:extLst>
              <p:ext uri="{D42A27DB-BD31-4B8C-83A1-F6EECF244321}">
                <p14:modId xmlns:p14="http://schemas.microsoft.com/office/powerpoint/2010/main" val="3172635171"/>
              </p:ext>
            </p:extLst>
          </p:nvPr>
        </p:nvGraphicFramePr>
        <p:xfrm>
          <a:off x="291232" y="1054075"/>
          <a:ext cx="8621485" cy="1692232"/>
        </p:xfrm>
        <a:graphic>
          <a:graphicData uri="http://schemas.openxmlformats.org/drawingml/2006/table">
            <a:tbl>
              <a:tblPr firstRow="1" bandRow="1">
                <a:effectLst/>
                <a:tableStyleId>{5C22544A-7EE6-4342-B048-85BDC9FD1C3A}</a:tableStyleId>
              </a:tblPr>
              <a:tblGrid>
                <a:gridCol w="537029">
                  <a:extLst>
                    <a:ext uri="{9D8B030D-6E8A-4147-A177-3AD203B41FA5}">
                      <a16:colId xmlns:a16="http://schemas.microsoft.com/office/drawing/2014/main" val="20000"/>
                    </a:ext>
                  </a:extLst>
                </a:gridCol>
                <a:gridCol w="8084456">
                  <a:extLst>
                    <a:ext uri="{9D8B030D-6E8A-4147-A177-3AD203B41FA5}">
                      <a16:colId xmlns:a16="http://schemas.microsoft.com/office/drawing/2014/main" val="20001"/>
                    </a:ext>
                  </a:extLst>
                </a:gridCol>
              </a:tblGrid>
              <a:tr h="348599">
                <a:tc>
                  <a:txBody>
                    <a:bodyPr/>
                    <a:lstStyle/>
                    <a:p>
                      <a:pPr algn="r"/>
                      <a:r>
                        <a:rPr lang="en-US" altLang="zh-CN" sz="1200" b="0" dirty="0">
                          <a:solidFill>
                            <a:schemeClr val="bg1">
                              <a:lumMod val="50000"/>
                            </a:schemeClr>
                          </a:solidFill>
                          <a:latin typeface="+mj-ea"/>
                          <a:ea typeface="+mj-ea"/>
                        </a:rPr>
                        <a:t>1.</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根据是否是已有数据库还是新建数据库选择创建概念模型文件 </a:t>
                      </a:r>
                      <a:r>
                        <a:rPr lang="en-US" altLang="zh-CN" sz="1200" b="0" kern="1200" dirty="0">
                          <a:solidFill>
                            <a:schemeClr val="bg1">
                              <a:lumMod val="50000"/>
                            </a:schemeClr>
                          </a:solidFill>
                          <a:latin typeface="+mj-ea"/>
                          <a:ea typeface="+mj-ea"/>
                          <a:cs typeface="+mn-cs"/>
                        </a:rPr>
                        <a:t>.</a:t>
                      </a:r>
                      <a:r>
                        <a:rPr lang="en-US" altLang="zh-CN" sz="1200" b="0" kern="1200" dirty="0" err="1">
                          <a:solidFill>
                            <a:schemeClr val="bg1">
                              <a:lumMod val="50000"/>
                            </a:schemeClr>
                          </a:solidFill>
                          <a:latin typeface="+mj-ea"/>
                          <a:ea typeface="+mj-ea"/>
                          <a:cs typeface="+mn-cs"/>
                        </a:rPr>
                        <a:t>edmx</a:t>
                      </a:r>
                      <a:r>
                        <a:rPr lang="en-US" altLang="zh-CN" sz="1200" b="0" kern="1200" dirty="0">
                          <a:solidFill>
                            <a:schemeClr val="bg1">
                              <a:lumMod val="50000"/>
                            </a:schemeClr>
                          </a:solidFill>
                          <a:latin typeface="+mj-ea"/>
                          <a:ea typeface="+mj-ea"/>
                          <a:cs typeface="+mn-cs"/>
                        </a:rPr>
                        <a:t> </a:t>
                      </a:r>
                      <a:r>
                        <a:rPr lang="zh-CN" altLang="en-US" sz="1200" b="0" kern="1200" dirty="0">
                          <a:solidFill>
                            <a:schemeClr val="bg1">
                              <a:lumMod val="50000"/>
                            </a:schemeClr>
                          </a:solidFill>
                          <a:latin typeface="+mj-ea"/>
                          <a:ea typeface="+mj-ea"/>
                          <a:cs typeface="+mn-cs"/>
                        </a:rPr>
                        <a:t>的策略；</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66869">
                <a:tc>
                  <a:txBody>
                    <a:bodyPr/>
                    <a:lstStyle/>
                    <a:p>
                      <a:pPr algn="r"/>
                      <a:r>
                        <a:rPr lang="en-US" altLang="zh-CN" sz="1200" b="0" dirty="0">
                          <a:solidFill>
                            <a:schemeClr val="bg1">
                              <a:lumMod val="50000"/>
                            </a:schemeClr>
                          </a:solidFill>
                          <a:latin typeface="+mj-ea"/>
                          <a:ea typeface="+mj-ea"/>
                        </a:rPr>
                        <a:t>2.</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使用</a:t>
                      </a:r>
                      <a:r>
                        <a:rPr lang="en-US" altLang="zh-CN" sz="1200" b="0" kern="1200" baseline="0" dirty="0">
                          <a:solidFill>
                            <a:schemeClr val="bg1">
                              <a:lumMod val="50000"/>
                            </a:schemeClr>
                          </a:solidFill>
                          <a:latin typeface="+mj-ea"/>
                          <a:ea typeface="+mj-ea"/>
                          <a:cs typeface="+mn-cs"/>
                        </a:rPr>
                        <a:t> </a:t>
                      </a:r>
                      <a:r>
                        <a:rPr lang="en-US" altLang="zh-CN" sz="1200" b="0" kern="1200" baseline="0" dirty="0" err="1">
                          <a:solidFill>
                            <a:schemeClr val="bg1">
                              <a:lumMod val="50000"/>
                            </a:schemeClr>
                          </a:solidFill>
                          <a:latin typeface="+mj-ea"/>
                          <a:ea typeface="+mj-ea"/>
                          <a:cs typeface="+mn-cs"/>
                        </a:rPr>
                        <a:t>NuGet</a:t>
                      </a:r>
                      <a:r>
                        <a:rPr lang="en-US" altLang="zh-CN" sz="1200" b="0" kern="1200" baseline="0" dirty="0">
                          <a:solidFill>
                            <a:schemeClr val="bg1">
                              <a:lumMod val="50000"/>
                            </a:schemeClr>
                          </a:solidFill>
                          <a:latin typeface="+mj-ea"/>
                          <a:ea typeface="+mj-ea"/>
                          <a:cs typeface="+mn-cs"/>
                        </a:rPr>
                        <a:t> </a:t>
                      </a:r>
                      <a:r>
                        <a:rPr lang="zh-CN" altLang="en-US" sz="1200" b="0" kern="1200" baseline="0" dirty="0">
                          <a:solidFill>
                            <a:schemeClr val="bg1">
                              <a:lumMod val="50000"/>
                            </a:schemeClr>
                          </a:solidFill>
                          <a:latin typeface="+mj-ea"/>
                          <a:ea typeface="+mj-ea"/>
                          <a:cs typeface="+mn-cs"/>
                        </a:rPr>
                        <a:t>程序包管理器提取最新的 </a:t>
                      </a:r>
                      <a:r>
                        <a:rPr lang="en-US" altLang="zh-CN" sz="1200" b="0" kern="1200" baseline="0" dirty="0">
                          <a:solidFill>
                            <a:schemeClr val="bg1">
                              <a:lumMod val="50000"/>
                            </a:schemeClr>
                          </a:solidFill>
                          <a:latin typeface="+mj-ea"/>
                          <a:ea typeface="+mj-ea"/>
                          <a:cs typeface="+mn-cs"/>
                        </a:rPr>
                        <a:t>EF </a:t>
                      </a:r>
                      <a:r>
                        <a:rPr lang="zh-CN" altLang="en-US" sz="1200" b="0" kern="1200" baseline="0" dirty="0">
                          <a:solidFill>
                            <a:schemeClr val="bg1">
                              <a:lumMod val="50000"/>
                            </a:schemeClr>
                          </a:solidFill>
                          <a:latin typeface="+mj-ea"/>
                          <a:ea typeface="+mj-ea"/>
                          <a:cs typeface="+mn-cs"/>
                        </a:rPr>
                        <a:t>框架程序集（本课程使用 </a:t>
                      </a:r>
                      <a:r>
                        <a:rPr lang="en-US" altLang="zh-CN" sz="1200" b="0" kern="1200" baseline="0" dirty="0">
                          <a:solidFill>
                            <a:schemeClr val="bg1">
                              <a:lumMod val="50000"/>
                            </a:schemeClr>
                          </a:solidFill>
                          <a:latin typeface="+mj-ea"/>
                          <a:ea typeface="+mj-ea"/>
                          <a:cs typeface="+mn-cs"/>
                        </a:rPr>
                        <a:t>EF 5.0 RC</a:t>
                      </a:r>
                      <a:r>
                        <a:rPr lang="zh-CN" altLang="en-US" sz="1200" b="0" kern="1200" baseline="0" dirty="0">
                          <a:solidFill>
                            <a:schemeClr val="bg1">
                              <a:lumMod val="50000"/>
                            </a:schemeClr>
                          </a:solidFill>
                          <a:latin typeface="+mj-ea"/>
                          <a:ea typeface="+mj-ea"/>
                          <a:cs typeface="+mn-cs"/>
                        </a:rPr>
                        <a:t>）；</a:t>
                      </a:r>
                      <a:endParaRPr lang="zh-CN" altLang="en-US" sz="1200" b="0" kern="1200" dirty="0">
                        <a:solidFill>
                          <a:schemeClr val="bg1">
                            <a:lumMod val="50000"/>
                          </a:schemeClr>
                        </a:solidFill>
                        <a:latin typeface="+mj-ea"/>
                        <a:ea typeface="+mj-ea"/>
                        <a:cs typeface="+mn-cs"/>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37351">
                <a:tc>
                  <a:txBody>
                    <a:bodyPr/>
                    <a:lstStyle/>
                    <a:p>
                      <a:pPr algn="r"/>
                      <a:r>
                        <a:rPr lang="en-US" altLang="zh-CN" sz="1200" b="0" dirty="0">
                          <a:solidFill>
                            <a:schemeClr val="bg1">
                              <a:lumMod val="50000"/>
                            </a:schemeClr>
                          </a:solidFill>
                          <a:latin typeface="+mj-ea"/>
                          <a:ea typeface="+mj-ea"/>
                        </a:rPr>
                        <a:t>3.</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配置相关的数据源；</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16711">
                <a:tc>
                  <a:txBody>
                    <a:bodyPr/>
                    <a:lstStyle/>
                    <a:p>
                      <a:pPr algn="r"/>
                      <a:r>
                        <a:rPr lang="en-US" altLang="zh-CN" sz="1200" b="0" dirty="0">
                          <a:solidFill>
                            <a:schemeClr val="bg1">
                              <a:lumMod val="50000"/>
                            </a:schemeClr>
                          </a:solidFill>
                          <a:latin typeface="+mj-ea"/>
                          <a:ea typeface="+mj-ea"/>
                        </a:rPr>
                        <a:t>4.</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使用实体模型设计器创建类模型或者从已有的数据库中进行反向工程创建概念模型文件 </a:t>
                      </a:r>
                      <a:r>
                        <a:rPr lang="en-US" altLang="zh-CN" sz="1200" b="0" kern="1200" dirty="0">
                          <a:solidFill>
                            <a:schemeClr val="bg1">
                              <a:lumMod val="50000"/>
                            </a:schemeClr>
                          </a:solidFill>
                          <a:latin typeface="+mj-ea"/>
                          <a:ea typeface="+mj-ea"/>
                          <a:cs typeface="+mn-cs"/>
                        </a:rPr>
                        <a:t>.</a:t>
                      </a:r>
                      <a:r>
                        <a:rPr lang="en-US" altLang="zh-CN" sz="1200" b="0" kern="1200" dirty="0" err="1">
                          <a:solidFill>
                            <a:schemeClr val="bg1">
                              <a:lumMod val="50000"/>
                            </a:schemeClr>
                          </a:solidFill>
                          <a:latin typeface="+mj-ea"/>
                          <a:ea typeface="+mj-ea"/>
                          <a:cs typeface="+mn-cs"/>
                        </a:rPr>
                        <a:t>edmx</a:t>
                      </a:r>
                      <a:r>
                        <a:rPr lang="zh-CN" altLang="en-US" sz="1200" b="0" kern="1200" dirty="0">
                          <a:solidFill>
                            <a:schemeClr val="bg1">
                              <a:lumMod val="50000"/>
                            </a:schemeClr>
                          </a:solidFill>
                          <a:latin typeface="+mj-ea"/>
                          <a:ea typeface="+mj-ea"/>
                          <a:cs typeface="+mn-cs"/>
                        </a:rPr>
                        <a:t>；</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22703">
                <a:tc>
                  <a:txBody>
                    <a:bodyPr/>
                    <a:lstStyle/>
                    <a:p>
                      <a:pPr algn="r"/>
                      <a:r>
                        <a:rPr lang="en-US" altLang="zh-CN" sz="1200" b="0" dirty="0">
                          <a:solidFill>
                            <a:schemeClr val="bg1">
                              <a:lumMod val="50000"/>
                            </a:schemeClr>
                          </a:solidFill>
                          <a:latin typeface="+mj-ea"/>
                          <a:ea typeface="+mj-ea"/>
                        </a:rPr>
                        <a:t>5.</a:t>
                      </a:r>
                      <a:endParaRPr lang="zh-CN" altLang="en-US" sz="1200" b="0" dirty="0">
                        <a:solidFill>
                          <a:schemeClr val="bg1">
                            <a:lumMod val="50000"/>
                          </a:schemeClr>
                        </a:solidFill>
                        <a:latin typeface="+mj-ea"/>
                        <a:ea typeface="+mj-ea"/>
                      </a:endParaRP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使用创建好的概念模型文件访问和处理数据。</a:t>
                      </a:r>
                    </a:p>
                  </a:txBody>
                  <a:tcPr marT="34291" marB="34291">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9741782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配置最新的</a:t>
            </a:r>
            <a:r>
              <a:rPr lang="en-US" altLang="zh-CN" dirty="0"/>
              <a:t>Entity Framework </a:t>
            </a:r>
            <a:r>
              <a:rPr lang="zh-CN" altLang="en-US" dirty="0"/>
              <a:t>环境</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800" t="2551" r="4388" b="30774"/>
          <a:stretch/>
        </p:blipFill>
        <p:spPr bwMode="auto">
          <a:xfrm>
            <a:off x="843379" y="967666"/>
            <a:ext cx="7230775" cy="39228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240792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配置最新的</a:t>
            </a:r>
            <a:r>
              <a:rPr lang="en-US" altLang="zh-CN" dirty="0"/>
              <a:t>Entity Framework </a:t>
            </a:r>
            <a:r>
              <a:rPr lang="zh-CN" altLang="en-US" dirty="0"/>
              <a:t>环境（续）</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91" y="821789"/>
            <a:ext cx="7235300" cy="398103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0642" y="1309806"/>
            <a:ext cx="6323860" cy="36745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70655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 calcmode="lin" valueType="num">
                                      <p:cBhvr additive="base">
                                        <p:cTn id="7" dur="500" fill="hold"/>
                                        <p:tgtEl>
                                          <p:spTgt spid="2051"/>
                                        </p:tgtEl>
                                        <p:attrNameLst>
                                          <p:attrName>ppt_x</p:attrName>
                                        </p:attrNameLst>
                                      </p:cBhvr>
                                      <p:tavLst>
                                        <p:tav tm="0">
                                          <p:val>
                                            <p:strVal val="#ppt_x"/>
                                          </p:val>
                                        </p:tav>
                                        <p:tav tm="100000">
                                          <p:val>
                                            <p:strVal val="#ppt_x"/>
                                          </p:val>
                                        </p:tav>
                                      </p:tavLst>
                                    </p:anim>
                                    <p:anim calcmode="lin" valueType="num">
                                      <p:cBhvr additive="base">
                                        <p:cTn id="8"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使用模型设计器创建概念模型</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352" y="881295"/>
            <a:ext cx="5797499" cy="299824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3362" y="1553593"/>
            <a:ext cx="4037455" cy="333633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50489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additive="base">
                                        <p:cTn id="7" dur="500" fill="hold"/>
                                        <p:tgtEl>
                                          <p:spTgt spid="3075"/>
                                        </p:tgtEl>
                                        <p:attrNameLst>
                                          <p:attrName>ppt_x</p:attrName>
                                        </p:attrNameLst>
                                      </p:cBhvr>
                                      <p:tavLst>
                                        <p:tav tm="0">
                                          <p:val>
                                            <p:strVal val="#ppt_x"/>
                                          </p:val>
                                        </p:tav>
                                        <p:tav tm="100000">
                                          <p:val>
                                            <p:strVal val="#ppt_x"/>
                                          </p:val>
                                        </p:tav>
                                      </p:tavLst>
                                    </p:anim>
                                    <p:anim calcmode="lin" valueType="num">
                                      <p:cBhvr additive="base">
                                        <p:cTn id="8"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讲义模版-16X9">
  <a:themeElements>
    <a:clrScheme name="1-00534_SarahHowell 1">
      <a:dk1>
        <a:srgbClr val="000000"/>
      </a:dk1>
      <a:lt1>
        <a:srgbClr val="FFFFFF"/>
      </a:lt1>
      <a:dk2>
        <a:srgbClr val="00478E"/>
      </a:dk2>
      <a:lt2>
        <a:srgbClr val="FFCC29"/>
      </a:lt2>
      <a:accent1>
        <a:srgbClr val="FCEB98"/>
      </a:accent1>
      <a:accent2>
        <a:srgbClr val="FA7438"/>
      </a:accent2>
      <a:accent3>
        <a:srgbClr val="AAB1C6"/>
      </a:accent3>
      <a:accent4>
        <a:srgbClr val="DADADA"/>
      </a:accent4>
      <a:accent5>
        <a:srgbClr val="FDF3CA"/>
      </a:accent5>
      <a:accent6>
        <a:srgbClr val="E36832"/>
      </a:accent6>
      <a:hlink>
        <a:srgbClr val="66CC66"/>
      </a:hlink>
      <a:folHlink>
        <a:srgbClr val="6699FF"/>
      </a:folHlink>
    </a:clrScheme>
    <a:fontScheme name="1-00534_SarahHowel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gradFill rotWithShape="0">
          <a:gsLst>
            <a:gs pos="0">
              <a:schemeClr val="folHlink">
                <a:gamma/>
                <a:shade val="54118"/>
                <a:invGamma/>
              </a:schemeClr>
            </a:gs>
            <a:gs pos="50000">
              <a:schemeClr val="folHlink"/>
            </a:gs>
            <a:gs pos="100000">
              <a:schemeClr val="folHlink">
                <a:gamma/>
                <a:shade val="54118"/>
                <a:invGamma/>
              </a:schemeClr>
            </a:gs>
          </a:gsLst>
          <a:lin ang="2700000" scaled="1"/>
        </a:gradFill>
        <a:ln w="12700" cap="flat" cmpd="sng" algn="ctr">
          <a:solidFill>
            <a:schemeClr val="folHlink"/>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solidFill>
              <a:schemeClr val="tx1"/>
            </a:solidFill>
            <a:effectLst>
              <a:outerShdw blurRad="38100" dist="38100" dir="2700000" algn="tl">
                <a:srgbClr val="000000">
                  <a:alpha val="43137"/>
                </a:srgbClr>
              </a:outerShdw>
            </a:effectLst>
            <a:latin typeface="Segoe Semibold" pitchFamily="34" charset="0"/>
          </a:defRPr>
        </a:defPPr>
      </a:lstStyle>
    </a:spDef>
    <a:lnDef>
      <a:spPr bwMode="auto">
        <a:xfrm>
          <a:off x="0" y="0"/>
          <a:ext cx="1" cy="1"/>
        </a:xfrm>
        <a:custGeom>
          <a:avLst/>
          <a:gdLst/>
          <a:ahLst/>
          <a:cxnLst/>
          <a:rect l="0" t="0" r="0" b="0"/>
          <a:pathLst/>
        </a:custGeom>
        <a:gradFill rotWithShape="0">
          <a:gsLst>
            <a:gs pos="0">
              <a:schemeClr val="folHlink">
                <a:gamma/>
                <a:shade val="54118"/>
                <a:invGamma/>
              </a:schemeClr>
            </a:gs>
            <a:gs pos="50000">
              <a:schemeClr val="folHlink"/>
            </a:gs>
            <a:gs pos="100000">
              <a:schemeClr val="folHlink">
                <a:gamma/>
                <a:shade val="54118"/>
                <a:invGamma/>
              </a:schemeClr>
            </a:gs>
          </a:gsLst>
          <a:lin ang="2700000" scaled="1"/>
        </a:gradFill>
        <a:ln w="12700" cap="flat" cmpd="sng" algn="ctr">
          <a:solidFill>
            <a:schemeClr val="folHlink"/>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solidFill>
              <a:schemeClr val="tx1"/>
            </a:solidFill>
            <a:effectLst>
              <a:outerShdw blurRad="38100" dist="38100" dir="2700000" algn="tl">
                <a:srgbClr val="000000">
                  <a:alpha val="43137"/>
                </a:srgbClr>
              </a:outerShdw>
            </a:effectLst>
            <a:latin typeface="Segoe Semibold" pitchFamily="34" charset="0"/>
          </a:defRPr>
        </a:defPPr>
      </a:lstStyle>
    </a:lnDef>
  </a:objectDefaults>
  <a:extraClrSchemeLst>
    <a:extraClrScheme>
      <a:clrScheme name="1-00534_SarahHowell 1">
        <a:dk1>
          <a:srgbClr val="000000"/>
        </a:dk1>
        <a:lt1>
          <a:srgbClr val="FFFFFF"/>
        </a:lt1>
        <a:dk2>
          <a:srgbClr val="00478E"/>
        </a:dk2>
        <a:lt2>
          <a:srgbClr val="FFCC29"/>
        </a:lt2>
        <a:accent1>
          <a:srgbClr val="FCEB98"/>
        </a:accent1>
        <a:accent2>
          <a:srgbClr val="FA7438"/>
        </a:accent2>
        <a:accent3>
          <a:srgbClr val="AAB1C6"/>
        </a:accent3>
        <a:accent4>
          <a:srgbClr val="DADADA"/>
        </a:accent4>
        <a:accent5>
          <a:srgbClr val="FDF3CA"/>
        </a:accent5>
        <a:accent6>
          <a:srgbClr val="E36832"/>
        </a:accent6>
        <a:hlink>
          <a:srgbClr val="66CC66"/>
        </a:hlink>
        <a:folHlink>
          <a:srgbClr val="6699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_sample_dark">
  <a:themeElements>
    <a:clrScheme name="5_sample_dark 2">
      <a:dk1>
        <a:srgbClr val="969696"/>
      </a:dk1>
      <a:lt1>
        <a:srgbClr val="FFFFFF"/>
      </a:lt1>
      <a:dk2>
        <a:srgbClr val="003399"/>
      </a:dk2>
      <a:lt2>
        <a:srgbClr val="85D9F7"/>
      </a:lt2>
      <a:accent1>
        <a:srgbClr val="5AB14B"/>
      </a:accent1>
      <a:accent2>
        <a:srgbClr val="2F7ADF"/>
      </a:accent2>
      <a:accent3>
        <a:srgbClr val="AAADCA"/>
      </a:accent3>
      <a:accent4>
        <a:srgbClr val="DADADA"/>
      </a:accent4>
      <a:accent5>
        <a:srgbClr val="B5D5B1"/>
      </a:accent5>
      <a:accent6>
        <a:srgbClr val="2A6ECA"/>
      </a:accent6>
      <a:hlink>
        <a:srgbClr val="8A52C8"/>
      </a:hlink>
      <a:folHlink>
        <a:srgbClr val="C48352"/>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sample_dark 1">
        <a:dk1>
          <a:srgbClr val="969696"/>
        </a:dk1>
        <a:lt1>
          <a:srgbClr val="FFFFFF"/>
        </a:lt1>
        <a:dk2>
          <a:srgbClr val="005E5C"/>
        </a:dk2>
        <a:lt2>
          <a:srgbClr val="DAEEA2"/>
        </a:lt2>
        <a:accent1>
          <a:srgbClr val="238FD9"/>
        </a:accent1>
        <a:accent2>
          <a:srgbClr val="43A98E"/>
        </a:accent2>
        <a:accent3>
          <a:srgbClr val="AAB6B5"/>
        </a:accent3>
        <a:accent4>
          <a:srgbClr val="DADADA"/>
        </a:accent4>
        <a:accent5>
          <a:srgbClr val="ACC6E9"/>
        </a:accent5>
        <a:accent6>
          <a:srgbClr val="3C9980"/>
        </a:accent6>
        <a:hlink>
          <a:srgbClr val="D8A642"/>
        </a:hlink>
        <a:folHlink>
          <a:srgbClr val="B3703D"/>
        </a:folHlink>
      </a:clrScheme>
      <a:clrMap bg1="dk2" tx1="lt1" bg2="dk1" tx2="lt2" accent1="accent1" accent2="accent2" accent3="accent3" accent4="accent4" accent5="accent5" accent6="accent6" hlink="hlink" folHlink="folHlink"/>
    </a:extraClrScheme>
    <a:extraClrScheme>
      <a:clrScheme name="5_sample_dark 2">
        <a:dk1>
          <a:srgbClr val="969696"/>
        </a:dk1>
        <a:lt1>
          <a:srgbClr val="FFFFFF"/>
        </a:lt1>
        <a:dk2>
          <a:srgbClr val="003399"/>
        </a:dk2>
        <a:lt2>
          <a:srgbClr val="85D9F7"/>
        </a:lt2>
        <a:accent1>
          <a:srgbClr val="5AB14B"/>
        </a:accent1>
        <a:accent2>
          <a:srgbClr val="2F7ADF"/>
        </a:accent2>
        <a:accent3>
          <a:srgbClr val="AAADCA"/>
        </a:accent3>
        <a:accent4>
          <a:srgbClr val="DADADA"/>
        </a:accent4>
        <a:accent5>
          <a:srgbClr val="B5D5B1"/>
        </a:accent5>
        <a:accent6>
          <a:srgbClr val="2A6ECA"/>
        </a:accent6>
        <a:hlink>
          <a:srgbClr val="8A52C8"/>
        </a:hlink>
        <a:folHlink>
          <a:srgbClr val="C48352"/>
        </a:folHlink>
      </a:clrScheme>
      <a:clrMap bg1="dk2" tx1="lt1" bg2="dk1" tx2="lt2" accent1="accent1" accent2="accent2" accent3="accent3" accent4="accent4" accent5="accent5" accent6="accent6" hlink="hlink" folHlink="folHlink"/>
    </a:extraClrScheme>
    <a:extraClrScheme>
      <a:clrScheme name="5_sample_dark 3">
        <a:dk1>
          <a:srgbClr val="969696"/>
        </a:dk1>
        <a:lt1>
          <a:srgbClr val="FFFFFF"/>
        </a:lt1>
        <a:dk2>
          <a:srgbClr val="331A82"/>
        </a:dk2>
        <a:lt2>
          <a:srgbClr val="CFB5F5"/>
        </a:lt2>
        <a:accent1>
          <a:srgbClr val="557FE7"/>
        </a:accent1>
        <a:accent2>
          <a:srgbClr val="218CB7"/>
        </a:accent2>
        <a:accent3>
          <a:srgbClr val="ADABC1"/>
        </a:accent3>
        <a:accent4>
          <a:srgbClr val="DADADA"/>
        </a:accent4>
        <a:accent5>
          <a:srgbClr val="B4C0F1"/>
        </a:accent5>
        <a:accent6>
          <a:srgbClr val="1D7EA6"/>
        </a:accent6>
        <a:hlink>
          <a:srgbClr val="7B2B9B"/>
        </a:hlink>
        <a:folHlink>
          <a:srgbClr val="3EB2AC"/>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讲义模版-16X9</Template>
  <TotalTime>2056</TotalTime>
  <Words>2258</Words>
  <Application>Microsoft Office PowerPoint</Application>
  <PresentationFormat>全屏显示(16:9)</PresentationFormat>
  <Paragraphs>281</Paragraphs>
  <Slides>52</Slides>
  <Notes>2</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52</vt:i4>
      </vt:variant>
    </vt:vector>
  </HeadingPairs>
  <TitlesOfParts>
    <vt:vector size="64" baseType="lpstr">
      <vt:lpstr>Segoe</vt:lpstr>
      <vt:lpstr>Segoe Semibold</vt:lpstr>
      <vt:lpstr>黑体</vt:lpstr>
      <vt:lpstr>微软雅黑</vt:lpstr>
      <vt:lpstr>Arial</vt:lpstr>
      <vt:lpstr>Franklin Gothic Book</vt:lpstr>
      <vt:lpstr>Franklin Gothic Medium</vt:lpstr>
      <vt:lpstr>Times New Roman</vt:lpstr>
      <vt:lpstr>Wingdings</vt:lpstr>
      <vt:lpstr>讲义模版-16X9</vt:lpstr>
      <vt:lpstr>自定义设计方案</vt:lpstr>
      <vt:lpstr>5_sample_dark</vt:lpstr>
      <vt:lpstr>Entity Framework 概要</vt:lpstr>
      <vt:lpstr>PowerPoint 演示文稿</vt:lpstr>
      <vt:lpstr>PowerPoint 演示文稿</vt:lpstr>
      <vt:lpstr>1. Entity Framework 概述</vt:lpstr>
      <vt:lpstr>2. Entity Framework 编程方式概述</vt:lpstr>
      <vt:lpstr>3. Model First 编程方式</vt:lpstr>
      <vt:lpstr>3.1. 配置最新的Entity Framework 环境</vt:lpstr>
      <vt:lpstr>3.1. 配置最新的Entity Framework 环境（续）</vt:lpstr>
      <vt:lpstr>3.2. 使用模型设计器创建概念模型</vt:lpstr>
      <vt:lpstr>3.2. 使用模型设计器创建概念模型（续）</vt:lpstr>
      <vt:lpstr>3.2. 使用模型设计器创建概念模型（续）</vt:lpstr>
      <vt:lpstr>3.3. 使用对象关系上下文访问数据</vt:lpstr>
      <vt:lpstr>4. Code First 编程方式</vt:lpstr>
      <vt:lpstr>4.1. 创建业务实体类</vt:lpstr>
      <vt:lpstr>4.2. 创建业务实体模型对应数据库映射上下文定义</vt:lpstr>
      <vt:lpstr>4.3. 配置数据源链接</vt:lpstr>
      <vt:lpstr>4.4. 使用对象关系上下文访问数据</vt:lpstr>
      <vt:lpstr>4.5. Code First 配置对象的ORM约束方式</vt:lpstr>
      <vt:lpstr>4.5.1. 惯例（Conventons）方式</vt:lpstr>
      <vt:lpstr>4.5.1.1. 类型定义</vt:lpstr>
      <vt:lpstr>4.5.1.2. 键值定义</vt:lpstr>
      <vt:lpstr>4.5.1.3. 关系定义</vt:lpstr>
      <vt:lpstr>4.5.1.4. 复合类型</vt:lpstr>
      <vt:lpstr>4.5.2. 数据标注（Data Annotation）方式</vt:lpstr>
      <vt:lpstr>4.5.2. 数据标注（Data Annotation）方式（续）</vt:lpstr>
      <vt:lpstr>4.5.3. Fluent API 方式</vt:lpstr>
      <vt:lpstr>4.5.3.1.约束属性相关的 ORM 关系</vt:lpstr>
      <vt:lpstr>4.5.3.2.约束类型相关的 ORM 关系</vt:lpstr>
      <vt:lpstr>4.5.3.2.约束类型相关的 ORM 关系（续）</vt:lpstr>
      <vt:lpstr>4.5.3.3.约束关系相关的 ORM 关系</vt:lpstr>
      <vt:lpstr>4.6. Code First 数据变迁处理</vt:lpstr>
      <vt:lpstr>4.6.1. 设置允许进行数据变迁</vt:lpstr>
      <vt:lpstr>4.6.2. 使用自动变迁指令 </vt:lpstr>
      <vt:lpstr>4.6.2. 使用自动变迁指令（续）</vt:lpstr>
      <vt:lpstr>4.6.3. 使用代码方式处理数据变迁</vt:lpstr>
      <vt:lpstr>5. 数据访问方式</vt:lpstr>
      <vt:lpstr>5.1. 对象查询</vt:lpstr>
      <vt:lpstr>5.1. 对象查询</vt:lpstr>
      <vt:lpstr>5.1. 对象查询</vt:lpstr>
      <vt:lpstr>5.1. 查询对象</vt:lpstr>
      <vt:lpstr>5.2. 加载关联对象</vt:lpstr>
      <vt:lpstr>5.2. 加载关联对象</vt:lpstr>
      <vt:lpstr>5.2. 加载关联对象</vt:lpstr>
      <vt:lpstr>5.2. 加载关联对象</vt:lpstr>
      <vt:lpstr>5.2. 加载关联对象</vt:lpstr>
      <vt:lpstr>5.3. 直接执行数据源方的指令（Sql）</vt:lpstr>
      <vt:lpstr>5.3. 直接执行数据源方的指令（Sql）</vt:lpstr>
      <vt:lpstr>5.3. 直接执行数据源方的指令（Sql）</vt:lpstr>
      <vt:lpstr>6.在 ASP.Net MVC 中使用 Entity Framework 进行编程</vt:lpstr>
      <vt:lpstr>6.在 ASP.Net MVC 中使用 Entity Framework 进行编程</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 Framework 概要</dc:title>
  <dc:creator>Lion</dc:creator>
  <cp:keywords>模板</cp:keywords>
  <cp:lastModifiedBy>余 剑</cp:lastModifiedBy>
  <cp:revision>77</cp:revision>
  <dcterms:created xsi:type="dcterms:W3CDTF">2012-06-23T00:50:31Z</dcterms:created>
  <dcterms:modified xsi:type="dcterms:W3CDTF">2019-05-05T12:33:02Z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PSDescription">
    <vt:lpwstr>针对BDM，介绍利用SPS，Exchange，LCS搭建高校交流与协作平台解决方案。</vt:lpwstr>
  </property>
  <property fmtid="{D5CDD505-2E9C-101B-9397-08002B2CF9AE}" pid="3" name="Owner">
    <vt:lpwstr>Mebius Huang</vt:lpwstr>
  </property>
  <property fmtid="{D5CDD505-2E9C-101B-9397-08002B2CF9AE}" pid="4" name="Status">
    <vt:lpwstr>最终</vt:lpwstr>
  </property>
  <property fmtid="{D5CDD505-2E9C-101B-9397-08002B2CF9AE}" pid="5" name="Level">
    <vt:lpwstr>L100</vt:lpwstr>
  </property>
</Properties>
</file>