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32"/>
  </p:notesMasterIdLst>
  <p:handoutMasterIdLst>
    <p:handoutMasterId r:id="rId33"/>
  </p:handoutMasterIdLst>
  <p:sldIdLst>
    <p:sldId id="586" r:id="rId4"/>
    <p:sldId id="798" r:id="rId5"/>
    <p:sldId id="796" r:id="rId6"/>
    <p:sldId id="807" r:id="rId7"/>
    <p:sldId id="799" r:id="rId8"/>
    <p:sldId id="808" r:id="rId9"/>
    <p:sldId id="809" r:id="rId10"/>
    <p:sldId id="811" r:id="rId11"/>
    <p:sldId id="801" r:id="rId12"/>
    <p:sldId id="814" r:id="rId13"/>
    <p:sldId id="815" r:id="rId14"/>
    <p:sldId id="812" r:id="rId15"/>
    <p:sldId id="800" r:id="rId16"/>
    <p:sldId id="813" r:id="rId17"/>
    <p:sldId id="803" r:id="rId18"/>
    <p:sldId id="816" r:id="rId19"/>
    <p:sldId id="817" r:id="rId20"/>
    <p:sldId id="802" r:id="rId21"/>
    <p:sldId id="818" r:id="rId22"/>
    <p:sldId id="819" r:id="rId23"/>
    <p:sldId id="820" r:id="rId24"/>
    <p:sldId id="821" r:id="rId25"/>
    <p:sldId id="822" r:id="rId26"/>
    <p:sldId id="823" r:id="rId27"/>
    <p:sldId id="824" r:id="rId28"/>
    <p:sldId id="805" r:id="rId29"/>
    <p:sldId id="830" r:id="rId30"/>
    <p:sldId id="760" r:id="rId31"/>
  </p:sldIdLst>
  <p:sldSz cx="12192000" cy="6858000"/>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44" userDrawn="1">
          <p15:clr>
            <a:srgbClr val="A4A3A4"/>
          </p15:clr>
        </p15:guide>
        <p15:guide id="2" orient="horz" pos="4207" userDrawn="1">
          <p15:clr>
            <a:srgbClr val="A4A3A4"/>
          </p15:clr>
        </p15:guide>
        <p15:guide id="3" orient="horz" pos="1200" userDrawn="1">
          <p15:clr>
            <a:srgbClr val="A4A3A4"/>
          </p15:clr>
        </p15:guide>
        <p15:guide id="4" orient="horz" pos="1488" userDrawn="1">
          <p15:clr>
            <a:srgbClr val="A4A3A4"/>
          </p15:clr>
        </p15:guide>
        <p15:guide id="5" pos="3840" userDrawn="1">
          <p15:clr>
            <a:srgbClr val="A4A3A4"/>
          </p15:clr>
        </p15:guide>
        <p15:guide id="6" pos="400" userDrawn="1">
          <p15:clr>
            <a:srgbClr val="A4A3A4"/>
          </p15:clr>
        </p15:guide>
        <p15:guide id="7" pos="6488" userDrawn="1">
          <p15:clr>
            <a:srgbClr val="A4A3A4"/>
          </p15:clr>
        </p15:guide>
        <p15:guide id="8" pos="857"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99FF"/>
    <a:srgbClr val="CCFF99"/>
    <a:srgbClr val="CCFFFF"/>
    <a:srgbClr val="FFFF99"/>
    <a:srgbClr val="CCCCFF"/>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7" autoAdjust="0"/>
    <p:restoredTop sz="93452" autoAdjust="0"/>
  </p:normalViewPr>
  <p:slideViewPr>
    <p:cSldViewPr snapToGrid="0">
      <p:cViewPr varScale="1">
        <p:scale>
          <a:sx n="116" d="100"/>
          <a:sy n="116" d="100"/>
        </p:scale>
        <p:origin x="288" y="86"/>
      </p:cViewPr>
      <p:guideLst>
        <p:guide orient="horz" pos="144"/>
        <p:guide orient="horz" pos="4207"/>
        <p:guide orient="horz" pos="1200"/>
        <p:guide orient="horz" pos="1488"/>
        <p:guide pos="3840"/>
        <p:guide pos="400"/>
        <p:guide pos="6488"/>
        <p:guide pos="85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77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74026-7837-4340-89B4-0D7D629FDB19}" type="doc">
      <dgm:prSet loTypeId="urn:microsoft.com/office/officeart/2005/8/layout/vList4" loCatId="list" qsTypeId="urn:microsoft.com/office/officeart/2005/8/quickstyle/simple1" qsCatId="simple" csTypeId="urn:microsoft.com/office/officeart/2005/8/colors/accent3_5" csCatId="accent3" phldr="1"/>
      <dgm:spPr/>
      <dgm:t>
        <a:bodyPr/>
        <a:lstStyle/>
        <a:p>
          <a:endParaRPr lang="zh-CN" altLang="en-US"/>
        </a:p>
      </dgm:t>
    </dgm:pt>
    <dgm:pt modelId="{4110FE34-A327-4DE6-B1C8-E1FF6412A1D0}">
      <dgm:prSet phldrT="[文本]"/>
      <dgm:spPr/>
      <dgm:t>
        <a:bodyPr/>
        <a:lstStyle/>
        <a:p>
          <a:r>
            <a:rPr lang="zh-CN" altLang="en-US" dirty="0">
              <a:solidFill>
                <a:schemeClr val="bg1">
                  <a:lumMod val="50000"/>
                </a:schemeClr>
              </a:solidFill>
              <a:latin typeface="+mj-ea"/>
              <a:ea typeface="+mj-ea"/>
            </a:rPr>
            <a:t> 企业级复合类型过程</a:t>
          </a:r>
        </a:p>
      </dgm:t>
    </dgm:pt>
    <dgm:pt modelId="{2F28488F-ADDA-4249-BDA0-380FF37D7DEF}" type="parTrans" cxnId="{EAB6DA7B-E406-4074-BE1B-F208B71A81C1}">
      <dgm:prSet/>
      <dgm:spPr/>
      <dgm:t>
        <a:bodyPr/>
        <a:lstStyle/>
        <a:p>
          <a:endParaRPr lang="zh-CN" altLang="en-US">
            <a:solidFill>
              <a:schemeClr val="bg1">
                <a:lumMod val="50000"/>
              </a:schemeClr>
            </a:solidFill>
            <a:latin typeface="+mj-ea"/>
            <a:ea typeface="+mj-ea"/>
          </a:endParaRPr>
        </a:p>
      </dgm:t>
    </dgm:pt>
    <dgm:pt modelId="{A5501A7C-F8EC-40D3-855E-4A41D16311ED}" type="sibTrans" cxnId="{EAB6DA7B-E406-4074-BE1B-F208B71A81C1}">
      <dgm:prSet/>
      <dgm:spPr/>
      <dgm:t>
        <a:bodyPr/>
        <a:lstStyle/>
        <a:p>
          <a:endParaRPr lang="zh-CN" altLang="en-US">
            <a:solidFill>
              <a:schemeClr val="bg1">
                <a:lumMod val="50000"/>
              </a:schemeClr>
            </a:solidFill>
            <a:latin typeface="+mj-ea"/>
            <a:ea typeface="+mj-ea"/>
          </a:endParaRPr>
        </a:p>
      </dgm:t>
    </dgm:pt>
    <dgm:pt modelId="{F611B117-1689-4804-97B1-1A6FEA2B4468}">
      <dgm:prSet phldrT="[文本]"/>
      <dgm:spPr/>
      <dgm:t>
        <a:bodyPr/>
        <a:lstStyle/>
        <a:p>
          <a:r>
            <a:rPr lang="zh-CN" altLang="en-US" dirty="0">
              <a:solidFill>
                <a:schemeClr val="bg1">
                  <a:lumMod val="50000"/>
                </a:schemeClr>
              </a:solidFill>
              <a:latin typeface="+mj-ea"/>
              <a:ea typeface="+mj-ea"/>
            </a:rPr>
            <a:t> </a:t>
          </a:r>
          <a:r>
            <a:rPr lang="en-US" altLang="zh-CN" dirty="0">
              <a:solidFill>
                <a:schemeClr val="bg1">
                  <a:lumMod val="50000"/>
                </a:schemeClr>
              </a:solidFill>
              <a:latin typeface="+mj-ea"/>
              <a:ea typeface="+mj-ea"/>
            </a:rPr>
            <a:t>ADAPT</a:t>
          </a:r>
          <a:r>
            <a:rPr lang="zh-CN" altLang="en-US" dirty="0">
              <a:solidFill>
                <a:schemeClr val="bg1">
                  <a:lumMod val="50000"/>
                </a:schemeClr>
              </a:solidFill>
              <a:latin typeface="+mj-ea"/>
              <a:ea typeface="+mj-ea"/>
            </a:rPr>
            <a:t>（敏捷）类型过程</a:t>
          </a:r>
        </a:p>
      </dgm:t>
    </dgm:pt>
    <dgm:pt modelId="{2BE1BB4E-D740-4A2C-B477-13361E48DAA0}" type="parTrans" cxnId="{E9B42D70-D671-4BDB-B65A-A54C8EB022AB}">
      <dgm:prSet/>
      <dgm:spPr/>
      <dgm:t>
        <a:bodyPr/>
        <a:lstStyle/>
        <a:p>
          <a:endParaRPr lang="zh-CN" altLang="en-US">
            <a:solidFill>
              <a:schemeClr val="bg1">
                <a:lumMod val="50000"/>
              </a:schemeClr>
            </a:solidFill>
            <a:latin typeface="+mj-ea"/>
            <a:ea typeface="+mj-ea"/>
          </a:endParaRPr>
        </a:p>
      </dgm:t>
    </dgm:pt>
    <dgm:pt modelId="{3AA639CC-2619-4B3F-83DC-4B82671C531C}" type="sibTrans" cxnId="{E9B42D70-D671-4BDB-B65A-A54C8EB022AB}">
      <dgm:prSet/>
      <dgm:spPr/>
      <dgm:t>
        <a:bodyPr/>
        <a:lstStyle/>
        <a:p>
          <a:endParaRPr lang="zh-CN" altLang="en-US">
            <a:solidFill>
              <a:schemeClr val="bg1">
                <a:lumMod val="50000"/>
              </a:schemeClr>
            </a:solidFill>
            <a:latin typeface="+mj-ea"/>
            <a:ea typeface="+mj-ea"/>
          </a:endParaRPr>
        </a:p>
      </dgm:t>
    </dgm:pt>
    <dgm:pt modelId="{B011E8C5-E105-479F-A74D-B1DFD0CEA4ED}">
      <dgm:prSet phldrT="[文本]"/>
      <dgm:spPr/>
      <dgm:t>
        <a:bodyPr/>
        <a:lstStyle/>
        <a:p>
          <a:r>
            <a:rPr lang="zh-CN" altLang="en-US" dirty="0">
              <a:solidFill>
                <a:schemeClr val="bg1">
                  <a:lumMod val="50000"/>
                </a:schemeClr>
              </a:solidFill>
              <a:latin typeface="+mj-ea"/>
              <a:ea typeface="+mj-ea"/>
            </a:rPr>
            <a:t> 增量迭代类型过程</a:t>
          </a:r>
        </a:p>
      </dgm:t>
    </dgm:pt>
    <dgm:pt modelId="{FE007510-418A-4894-8FA1-7B66B00051FB}" type="parTrans" cxnId="{23247301-47BF-4D8B-8540-967415011B40}">
      <dgm:prSet/>
      <dgm:spPr/>
      <dgm:t>
        <a:bodyPr/>
        <a:lstStyle/>
        <a:p>
          <a:endParaRPr lang="zh-CN" altLang="en-US">
            <a:solidFill>
              <a:schemeClr val="bg1">
                <a:lumMod val="50000"/>
              </a:schemeClr>
            </a:solidFill>
            <a:latin typeface="+mj-ea"/>
            <a:ea typeface="+mj-ea"/>
          </a:endParaRPr>
        </a:p>
      </dgm:t>
    </dgm:pt>
    <dgm:pt modelId="{A2583A97-0146-4381-8EAB-0F6E99137BB7}" type="sibTrans" cxnId="{23247301-47BF-4D8B-8540-967415011B40}">
      <dgm:prSet/>
      <dgm:spPr/>
      <dgm:t>
        <a:bodyPr/>
        <a:lstStyle/>
        <a:p>
          <a:endParaRPr lang="zh-CN" altLang="en-US">
            <a:solidFill>
              <a:schemeClr val="bg1">
                <a:lumMod val="50000"/>
              </a:schemeClr>
            </a:solidFill>
            <a:latin typeface="+mj-ea"/>
            <a:ea typeface="+mj-ea"/>
          </a:endParaRPr>
        </a:p>
      </dgm:t>
    </dgm:pt>
    <dgm:pt modelId="{819C96EB-61EF-4711-B040-F4F7A89B1AF5}">
      <dgm:prSet phldrT="[文本]"/>
      <dgm:spPr/>
      <dgm:t>
        <a:bodyPr/>
        <a:lstStyle/>
        <a:p>
          <a:r>
            <a:rPr lang="en-US" altLang="zh-CN" dirty="0">
              <a:solidFill>
                <a:schemeClr val="bg1">
                  <a:lumMod val="50000"/>
                </a:schemeClr>
              </a:solidFill>
              <a:latin typeface="+mj-ea"/>
              <a:ea typeface="+mj-ea"/>
            </a:rPr>
            <a:t>V-</a:t>
          </a:r>
          <a:r>
            <a:rPr lang="zh-CN" altLang="en-US" dirty="0">
              <a:solidFill>
                <a:schemeClr val="bg1">
                  <a:lumMod val="50000"/>
                </a:schemeClr>
              </a:solidFill>
              <a:latin typeface="+mj-ea"/>
              <a:ea typeface="+mj-ea"/>
            </a:rPr>
            <a:t>模型、螺旋增量模型、快速应用开发模型、</a:t>
          </a:r>
          <a:r>
            <a:rPr lang="en-US" altLang="zh-CN" dirty="0">
              <a:solidFill>
                <a:schemeClr val="bg1">
                  <a:lumMod val="50000"/>
                </a:schemeClr>
              </a:solidFill>
              <a:latin typeface="+mj-ea"/>
              <a:ea typeface="+mj-ea"/>
            </a:rPr>
            <a:t>RUP</a:t>
          </a:r>
          <a:endParaRPr lang="zh-CN" altLang="en-US" dirty="0">
            <a:solidFill>
              <a:schemeClr val="bg1">
                <a:lumMod val="50000"/>
              </a:schemeClr>
            </a:solidFill>
            <a:latin typeface="+mj-ea"/>
            <a:ea typeface="+mj-ea"/>
          </a:endParaRPr>
        </a:p>
      </dgm:t>
    </dgm:pt>
    <dgm:pt modelId="{917FDA73-663A-4ABE-B7A9-B31488F24091}" type="parTrans" cxnId="{9C61D903-AF51-45D7-8B94-E13B4CBD019A}">
      <dgm:prSet/>
      <dgm:spPr/>
      <dgm:t>
        <a:bodyPr/>
        <a:lstStyle/>
        <a:p>
          <a:endParaRPr lang="zh-CN" altLang="en-US">
            <a:solidFill>
              <a:schemeClr val="bg1">
                <a:lumMod val="50000"/>
              </a:schemeClr>
            </a:solidFill>
            <a:latin typeface="+mj-ea"/>
            <a:ea typeface="+mj-ea"/>
          </a:endParaRPr>
        </a:p>
      </dgm:t>
    </dgm:pt>
    <dgm:pt modelId="{A5526068-C6F1-425F-A56A-071CD433EDB7}" type="sibTrans" cxnId="{9C61D903-AF51-45D7-8B94-E13B4CBD019A}">
      <dgm:prSet/>
      <dgm:spPr/>
      <dgm:t>
        <a:bodyPr/>
        <a:lstStyle/>
        <a:p>
          <a:endParaRPr lang="zh-CN" altLang="en-US">
            <a:solidFill>
              <a:schemeClr val="bg1">
                <a:lumMod val="50000"/>
              </a:schemeClr>
            </a:solidFill>
            <a:latin typeface="+mj-ea"/>
            <a:ea typeface="+mj-ea"/>
          </a:endParaRPr>
        </a:p>
      </dgm:t>
    </dgm:pt>
    <dgm:pt modelId="{F909A02A-AC82-4DED-9952-91E8ACF1DDA5}">
      <dgm:prSet phldrT="[文本]"/>
      <dgm:spPr/>
      <dgm:t>
        <a:bodyPr/>
        <a:lstStyle/>
        <a:p>
          <a:r>
            <a:rPr lang="zh-CN" altLang="en-US" dirty="0">
              <a:solidFill>
                <a:schemeClr val="bg1">
                  <a:lumMod val="50000"/>
                </a:schemeClr>
              </a:solidFill>
              <a:latin typeface="+mj-ea"/>
              <a:ea typeface="+mj-ea"/>
            </a:rPr>
            <a:t> 预言式类型过程</a:t>
          </a:r>
        </a:p>
      </dgm:t>
    </dgm:pt>
    <dgm:pt modelId="{630AD580-BA13-476F-9CEA-B7FBCBD2E4E9}" type="parTrans" cxnId="{AFE27987-FF42-4481-9247-10D84AA3524F}">
      <dgm:prSet/>
      <dgm:spPr/>
      <dgm:t>
        <a:bodyPr/>
        <a:lstStyle/>
        <a:p>
          <a:endParaRPr lang="zh-CN" altLang="en-US">
            <a:solidFill>
              <a:schemeClr val="bg1">
                <a:lumMod val="50000"/>
              </a:schemeClr>
            </a:solidFill>
            <a:latin typeface="+mj-ea"/>
            <a:ea typeface="+mj-ea"/>
          </a:endParaRPr>
        </a:p>
      </dgm:t>
    </dgm:pt>
    <dgm:pt modelId="{F55B4389-A8A3-4A51-B332-CACB605B104A}" type="sibTrans" cxnId="{AFE27987-FF42-4481-9247-10D84AA3524F}">
      <dgm:prSet/>
      <dgm:spPr/>
      <dgm:t>
        <a:bodyPr/>
        <a:lstStyle/>
        <a:p>
          <a:endParaRPr lang="zh-CN" altLang="en-US">
            <a:solidFill>
              <a:schemeClr val="bg1">
                <a:lumMod val="50000"/>
              </a:schemeClr>
            </a:solidFill>
            <a:latin typeface="+mj-ea"/>
            <a:ea typeface="+mj-ea"/>
          </a:endParaRPr>
        </a:p>
      </dgm:t>
    </dgm:pt>
    <dgm:pt modelId="{C18A5C8D-1F65-4E4A-BEF5-784BF5BCDB62}">
      <dgm:prSet phldrT="[文本]"/>
      <dgm:spPr/>
      <dgm:t>
        <a:bodyPr/>
        <a:lstStyle/>
        <a:p>
          <a:r>
            <a:rPr lang="zh-CN" altLang="en-US" dirty="0">
              <a:solidFill>
                <a:schemeClr val="bg1">
                  <a:lumMod val="50000"/>
                </a:schemeClr>
              </a:solidFill>
              <a:latin typeface="+mj-ea"/>
              <a:ea typeface="+mj-ea"/>
            </a:rPr>
            <a:t>瀑布模型</a:t>
          </a:r>
        </a:p>
      </dgm:t>
    </dgm:pt>
    <dgm:pt modelId="{0FD31670-04F9-4149-AEC6-34A410246F06}" type="parTrans" cxnId="{F699E219-CA1E-47AC-8C36-5F302953F714}">
      <dgm:prSet/>
      <dgm:spPr/>
      <dgm:t>
        <a:bodyPr/>
        <a:lstStyle/>
        <a:p>
          <a:endParaRPr lang="zh-CN" altLang="en-US">
            <a:solidFill>
              <a:schemeClr val="bg1">
                <a:lumMod val="50000"/>
              </a:schemeClr>
            </a:solidFill>
            <a:latin typeface="+mj-ea"/>
            <a:ea typeface="+mj-ea"/>
          </a:endParaRPr>
        </a:p>
      </dgm:t>
    </dgm:pt>
    <dgm:pt modelId="{DAE9CD24-E517-4BD8-AEAC-0A5A53256A43}" type="sibTrans" cxnId="{F699E219-CA1E-47AC-8C36-5F302953F714}">
      <dgm:prSet/>
      <dgm:spPr/>
      <dgm:t>
        <a:bodyPr/>
        <a:lstStyle/>
        <a:p>
          <a:endParaRPr lang="zh-CN" altLang="en-US">
            <a:solidFill>
              <a:schemeClr val="bg1">
                <a:lumMod val="50000"/>
              </a:schemeClr>
            </a:solidFill>
            <a:latin typeface="+mj-ea"/>
            <a:ea typeface="+mj-ea"/>
          </a:endParaRPr>
        </a:p>
      </dgm:t>
    </dgm:pt>
    <dgm:pt modelId="{96116E4B-892A-4353-8892-7A258EC63F97}">
      <dgm:prSet phldrT="[文本]"/>
      <dgm:spPr/>
      <dgm:t>
        <a:bodyPr/>
        <a:lstStyle/>
        <a:p>
          <a:r>
            <a:rPr lang="en-US" altLang="zh-CN" dirty="0">
              <a:solidFill>
                <a:schemeClr val="bg1">
                  <a:lumMod val="50000"/>
                </a:schemeClr>
              </a:solidFill>
              <a:latin typeface="+mj-ea"/>
              <a:ea typeface="+mj-ea"/>
            </a:rPr>
            <a:t>Scrum </a:t>
          </a:r>
          <a:r>
            <a:rPr lang="zh-CN" altLang="en-US" dirty="0">
              <a:solidFill>
                <a:schemeClr val="bg1">
                  <a:lumMod val="50000"/>
                </a:schemeClr>
              </a:solidFill>
              <a:latin typeface="+mj-ea"/>
              <a:ea typeface="+mj-ea"/>
            </a:rPr>
            <a:t>模型、极限编程模型（</a:t>
          </a:r>
          <a:r>
            <a:rPr lang="en-US" altLang="zh-CN" dirty="0">
              <a:solidFill>
                <a:schemeClr val="bg1">
                  <a:lumMod val="50000"/>
                </a:schemeClr>
              </a:solidFill>
              <a:latin typeface="+mj-ea"/>
              <a:ea typeface="+mj-ea"/>
            </a:rPr>
            <a:t>XP</a:t>
          </a:r>
          <a:r>
            <a:rPr lang="zh-CN" altLang="en-US" dirty="0">
              <a:solidFill>
                <a:schemeClr val="bg1">
                  <a:lumMod val="50000"/>
                </a:schemeClr>
              </a:solidFill>
              <a:latin typeface="+mj-ea"/>
              <a:ea typeface="+mj-ea"/>
            </a:rPr>
            <a:t>）</a:t>
          </a:r>
        </a:p>
      </dgm:t>
    </dgm:pt>
    <dgm:pt modelId="{9C16F2FF-85E4-4FC8-A501-0F9AC25F9D6E}" type="sibTrans" cxnId="{4089A8E9-C5DA-4A5F-94DE-535D4A53EF47}">
      <dgm:prSet/>
      <dgm:spPr/>
      <dgm:t>
        <a:bodyPr/>
        <a:lstStyle/>
        <a:p>
          <a:endParaRPr lang="zh-CN" altLang="en-US">
            <a:solidFill>
              <a:schemeClr val="bg1">
                <a:lumMod val="50000"/>
              </a:schemeClr>
            </a:solidFill>
            <a:latin typeface="+mj-ea"/>
            <a:ea typeface="+mj-ea"/>
          </a:endParaRPr>
        </a:p>
      </dgm:t>
    </dgm:pt>
    <dgm:pt modelId="{2DB49639-112E-4437-868C-84DAADEC3464}" type="parTrans" cxnId="{4089A8E9-C5DA-4A5F-94DE-535D4A53EF47}">
      <dgm:prSet/>
      <dgm:spPr/>
      <dgm:t>
        <a:bodyPr/>
        <a:lstStyle/>
        <a:p>
          <a:endParaRPr lang="zh-CN" altLang="en-US">
            <a:solidFill>
              <a:schemeClr val="bg1">
                <a:lumMod val="50000"/>
              </a:schemeClr>
            </a:solidFill>
            <a:latin typeface="+mj-ea"/>
            <a:ea typeface="+mj-ea"/>
          </a:endParaRPr>
        </a:p>
      </dgm:t>
    </dgm:pt>
    <dgm:pt modelId="{1B5F08F5-B966-447D-B31B-AC2C357A4D5A}">
      <dgm:prSet phldrT="[文本]"/>
      <dgm:spPr/>
      <dgm:t>
        <a:bodyPr/>
        <a:lstStyle/>
        <a:p>
          <a:r>
            <a:rPr lang="en-US" altLang="zh-CN" dirty="0">
              <a:solidFill>
                <a:schemeClr val="bg1">
                  <a:lumMod val="50000"/>
                </a:schemeClr>
              </a:solidFill>
              <a:latin typeface="+mj-ea"/>
              <a:ea typeface="+mj-ea"/>
            </a:rPr>
            <a:t>Scrum </a:t>
          </a:r>
          <a:r>
            <a:rPr lang="zh-CN" altLang="en-US" dirty="0">
              <a:solidFill>
                <a:schemeClr val="bg1">
                  <a:lumMod val="50000"/>
                </a:schemeClr>
              </a:solidFill>
              <a:latin typeface="+mj-ea"/>
              <a:ea typeface="+mj-ea"/>
            </a:rPr>
            <a:t>模型</a:t>
          </a:r>
          <a:r>
            <a:rPr lang="en-US" altLang="zh-CN" dirty="0">
              <a:solidFill>
                <a:schemeClr val="bg1">
                  <a:lumMod val="50000"/>
                </a:schemeClr>
              </a:solidFill>
              <a:latin typeface="+mj-ea"/>
              <a:ea typeface="+mj-ea"/>
            </a:rPr>
            <a:t>+</a:t>
          </a:r>
          <a:r>
            <a:rPr lang="zh-CN" altLang="en-US" dirty="0">
              <a:solidFill>
                <a:schemeClr val="bg1">
                  <a:lumMod val="50000"/>
                </a:schemeClr>
              </a:solidFill>
              <a:latin typeface="+mj-ea"/>
              <a:ea typeface="+mj-ea"/>
            </a:rPr>
            <a:t>精益软件（</a:t>
          </a:r>
          <a:r>
            <a:rPr lang="en-US" altLang="zh-CN" dirty="0">
              <a:solidFill>
                <a:schemeClr val="bg1">
                  <a:lumMod val="50000"/>
                </a:schemeClr>
              </a:solidFill>
              <a:latin typeface="+mj-ea"/>
              <a:ea typeface="+mj-ea"/>
            </a:rPr>
            <a:t>Lean Software</a:t>
          </a:r>
          <a:r>
            <a:rPr lang="zh-CN" altLang="en-US" dirty="0">
              <a:solidFill>
                <a:schemeClr val="bg1">
                  <a:lumMod val="50000"/>
                </a:schemeClr>
              </a:solidFill>
              <a:latin typeface="+mj-ea"/>
              <a:ea typeface="+mj-ea"/>
            </a:rPr>
            <a:t>）模型，</a:t>
          </a:r>
          <a:r>
            <a:rPr lang="en-US" altLang="zh-CN" dirty="0">
              <a:solidFill>
                <a:schemeClr val="bg1">
                  <a:lumMod val="50000"/>
                </a:schemeClr>
              </a:solidFill>
              <a:latin typeface="+mj-ea"/>
              <a:ea typeface="+mj-ea"/>
            </a:rPr>
            <a:t>V </a:t>
          </a:r>
          <a:r>
            <a:rPr lang="zh-CN" altLang="en-US" dirty="0">
              <a:solidFill>
                <a:schemeClr val="bg1">
                  <a:lumMod val="50000"/>
                </a:schemeClr>
              </a:solidFill>
              <a:latin typeface="+mj-ea"/>
              <a:ea typeface="+mj-ea"/>
            </a:rPr>
            <a:t>模型</a:t>
          </a:r>
          <a:r>
            <a:rPr lang="en-US" altLang="zh-CN" dirty="0">
              <a:solidFill>
                <a:schemeClr val="bg1">
                  <a:lumMod val="50000"/>
                </a:schemeClr>
              </a:solidFill>
              <a:latin typeface="+mj-ea"/>
              <a:ea typeface="+mj-ea"/>
            </a:rPr>
            <a:t>+……</a:t>
          </a:r>
          <a:endParaRPr lang="zh-CN" altLang="en-US" dirty="0">
            <a:solidFill>
              <a:schemeClr val="bg1">
                <a:lumMod val="50000"/>
              </a:schemeClr>
            </a:solidFill>
            <a:latin typeface="+mj-ea"/>
            <a:ea typeface="+mj-ea"/>
          </a:endParaRPr>
        </a:p>
      </dgm:t>
    </dgm:pt>
    <dgm:pt modelId="{A930DD72-CC13-469C-A466-D0814F6C41FC}" type="parTrans" cxnId="{EC6F3BBE-22E8-4030-AF6B-BA5091DC21A4}">
      <dgm:prSet/>
      <dgm:spPr/>
      <dgm:t>
        <a:bodyPr/>
        <a:lstStyle/>
        <a:p>
          <a:endParaRPr lang="zh-CN" altLang="en-US"/>
        </a:p>
      </dgm:t>
    </dgm:pt>
    <dgm:pt modelId="{4961CB2F-92D4-4C47-B2BC-42D5B61B39CA}" type="sibTrans" cxnId="{EC6F3BBE-22E8-4030-AF6B-BA5091DC21A4}">
      <dgm:prSet/>
      <dgm:spPr/>
      <dgm:t>
        <a:bodyPr/>
        <a:lstStyle/>
        <a:p>
          <a:endParaRPr lang="zh-CN" altLang="en-US"/>
        </a:p>
      </dgm:t>
    </dgm:pt>
    <dgm:pt modelId="{E333D2B6-8222-441E-9154-F888891EB22B}" type="pres">
      <dgm:prSet presAssocID="{2C574026-7837-4340-89B4-0D7D629FDB19}" presName="linear" presStyleCnt="0">
        <dgm:presLayoutVars>
          <dgm:dir/>
          <dgm:resizeHandles val="exact"/>
        </dgm:presLayoutVars>
      </dgm:prSet>
      <dgm:spPr/>
    </dgm:pt>
    <dgm:pt modelId="{77564CF1-BE7A-4F54-A57C-CB84D1AFCDFC}" type="pres">
      <dgm:prSet presAssocID="{4110FE34-A327-4DE6-B1C8-E1FF6412A1D0}" presName="comp" presStyleCnt="0"/>
      <dgm:spPr/>
    </dgm:pt>
    <dgm:pt modelId="{4F044BD9-0FEA-4CA2-9A78-8FEE780DC579}" type="pres">
      <dgm:prSet presAssocID="{4110FE34-A327-4DE6-B1C8-E1FF6412A1D0}" presName="box" presStyleLbl="node1" presStyleIdx="0" presStyleCnt="4" custLinFactNeighborY="-12158"/>
      <dgm:spPr/>
    </dgm:pt>
    <dgm:pt modelId="{9879E37A-DB1D-4C2D-999F-40B3918F173D}" type="pres">
      <dgm:prSet presAssocID="{4110FE34-A327-4DE6-B1C8-E1FF6412A1D0}"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127C0B2F-949F-4D0D-BCEE-86FB52322A40}" type="pres">
      <dgm:prSet presAssocID="{4110FE34-A327-4DE6-B1C8-E1FF6412A1D0}" presName="text" presStyleLbl="node1" presStyleIdx="0" presStyleCnt="4">
        <dgm:presLayoutVars>
          <dgm:bulletEnabled val="1"/>
        </dgm:presLayoutVars>
      </dgm:prSet>
      <dgm:spPr/>
    </dgm:pt>
    <dgm:pt modelId="{DA8948A2-4724-4087-B0B7-DA5AEB2858C9}" type="pres">
      <dgm:prSet presAssocID="{A5501A7C-F8EC-40D3-855E-4A41D16311ED}" presName="spacer" presStyleCnt="0"/>
      <dgm:spPr/>
    </dgm:pt>
    <dgm:pt modelId="{6F74B69B-04CA-4981-AD9E-D1F5973D4F89}" type="pres">
      <dgm:prSet presAssocID="{F611B117-1689-4804-97B1-1A6FEA2B4468}" presName="comp" presStyleCnt="0"/>
      <dgm:spPr/>
    </dgm:pt>
    <dgm:pt modelId="{3D7117CA-BB2B-4D71-A504-5512DB3CA35D}" type="pres">
      <dgm:prSet presAssocID="{F611B117-1689-4804-97B1-1A6FEA2B4468}" presName="box" presStyleLbl="node1" presStyleIdx="1" presStyleCnt="4"/>
      <dgm:spPr/>
    </dgm:pt>
    <dgm:pt modelId="{2CC855D4-C46F-4A36-8906-5BABF4008C80}" type="pres">
      <dgm:prSet presAssocID="{F611B117-1689-4804-97B1-1A6FEA2B4468}" presName="img"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BE17A579-4137-4AE8-A1C6-89A62D0C26A7}" type="pres">
      <dgm:prSet presAssocID="{F611B117-1689-4804-97B1-1A6FEA2B4468}" presName="text" presStyleLbl="node1" presStyleIdx="1" presStyleCnt="4">
        <dgm:presLayoutVars>
          <dgm:bulletEnabled val="1"/>
        </dgm:presLayoutVars>
      </dgm:prSet>
      <dgm:spPr/>
    </dgm:pt>
    <dgm:pt modelId="{E26BDE46-3565-4688-A44B-6322E75F7757}" type="pres">
      <dgm:prSet presAssocID="{3AA639CC-2619-4B3F-83DC-4B82671C531C}" presName="spacer" presStyleCnt="0"/>
      <dgm:spPr/>
    </dgm:pt>
    <dgm:pt modelId="{C4AF49B6-9885-4BAC-89EA-69B933A7FB1D}" type="pres">
      <dgm:prSet presAssocID="{B011E8C5-E105-479F-A74D-B1DFD0CEA4ED}" presName="comp" presStyleCnt="0"/>
      <dgm:spPr/>
    </dgm:pt>
    <dgm:pt modelId="{D1677DA5-19C7-4E21-ABA3-B554F4F5B456}" type="pres">
      <dgm:prSet presAssocID="{B011E8C5-E105-479F-A74D-B1DFD0CEA4ED}" presName="box" presStyleLbl="node1" presStyleIdx="2" presStyleCnt="4"/>
      <dgm:spPr/>
    </dgm:pt>
    <dgm:pt modelId="{8744DE96-B302-4FD9-AE77-C13469E3CEEF}" type="pres">
      <dgm:prSet presAssocID="{B011E8C5-E105-479F-A74D-B1DFD0CEA4ED}" presName="img"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dgm:spPr>
    </dgm:pt>
    <dgm:pt modelId="{82D0209A-6D04-44A1-A9D2-61EDE3B5079D}" type="pres">
      <dgm:prSet presAssocID="{B011E8C5-E105-479F-A74D-B1DFD0CEA4ED}" presName="text" presStyleLbl="node1" presStyleIdx="2" presStyleCnt="4">
        <dgm:presLayoutVars>
          <dgm:bulletEnabled val="1"/>
        </dgm:presLayoutVars>
      </dgm:prSet>
      <dgm:spPr/>
    </dgm:pt>
    <dgm:pt modelId="{63DE641B-9736-49A3-A4A9-433683793BD1}" type="pres">
      <dgm:prSet presAssocID="{A2583A97-0146-4381-8EAB-0F6E99137BB7}" presName="spacer" presStyleCnt="0"/>
      <dgm:spPr/>
    </dgm:pt>
    <dgm:pt modelId="{2F11E62E-028E-4FE5-B984-58A639AEC613}" type="pres">
      <dgm:prSet presAssocID="{F909A02A-AC82-4DED-9952-91E8ACF1DDA5}" presName="comp" presStyleCnt="0"/>
      <dgm:spPr/>
    </dgm:pt>
    <dgm:pt modelId="{5DD8DB5A-3107-49CD-ACE0-4983822528D4}" type="pres">
      <dgm:prSet presAssocID="{F909A02A-AC82-4DED-9952-91E8ACF1DDA5}" presName="box" presStyleLbl="node1" presStyleIdx="3" presStyleCnt="4" custLinFactNeighborX="-11494" custLinFactNeighborY="-7543"/>
      <dgm:spPr/>
    </dgm:pt>
    <dgm:pt modelId="{41C3FFA1-FD45-448C-ADA1-BC7DEDE49834}" type="pres">
      <dgm:prSet presAssocID="{F909A02A-AC82-4DED-9952-91E8ACF1DDA5}" presName="img" presStyleLbl="fgImgPlace1" presStyleIdx="3" presStyleCnt="4" custLinFactNeighborY="-7602"/>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000" b="-1000"/>
          </a:stretch>
        </a:blipFill>
      </dgm:spPr>
    </dgm:pt>
    <dgm:pt modelId="{D2CEBFF9-4C50-4D73-9809-962D9A0426B9}" type="pres">
      <dgm:prSet presAssocID="{F909A02A-AC82-4DED-9952-91E8ACF1DDA5}" presName="text" presStyleLbl="node1" presStyleIdx="3" presStyleCnt="4">
        <dgm:presLayoutVars>
          <dgm:bulletEnabled val="1"/>
        </dgm:presLayoutVars>
      </dgm:prSet>
      <dgm:spPr/>
    </dgm:pt>
  </dgm:ptLst>
  <dgm:cxnLst>
    <dgm:cxn modelId="{3D924200-192A-4A2C-BB69-A37F269E4E1C}" type="presOf" srcId="{2C574026-7837-4340-89B4-0D7D629FDB19}" destId="{E333D2B6-8222-441E-9154-F888891EB22B}" srcOrd="0" destOrd="0" presId="urn:microsoft.com/office/officeart/2005/8/layout/vList4"/>
    <dgm:cxn modelId="{19C34B01-250A-4411-8BDC-7AA7689276DB}" type="presOf" srcId="{B011E8C5-E105-479F-A74D-B1DFD0CEA4ED}" destId="{D1677DA5-19C7-4E21-ABA3-B554F4F5B456}" srcOrd="0" destOrd="0" presId="urn:microsoft.com/office/officeart/2005/8/layout/vList4"/>
    <dgm:cxn modelId="{23247301-47BF-4D8B-8540-967415011B40}" srcId="{2C574026-7837-4340-89B4-0D7D629FDB19}" destId="{B011E8C5-E105-479F-A74D-B1DFD0CEA4ED}" srcOrd="2" destOrd="0" parTransId="{FE007510-418A-4894-8FA1-7B66B00051FB}" sibTransId="{A2583A97-0146-4381-8EAB-0F6E99137BB7}"/>
    <dgm:cxn modelId="{9C61D903-AF51-45D7-8B94-E13B4CBD019A}" srcId="{B011E8C5-E105-479F-A74D-B1DFD0CEA4ED}" destId="{819C96EB-61EF-4711-B040-F4F7A89B1AF5}" srcOrd="0" destOrd="0" parTransId="{917FDA73-663A-4ABE-B7A9-B31488F24091}" sibTransId="{A5526068-C6F1-425F-A56A-071CD433EDB7}"/>
    <dgm:cxn modelId="{CF7FDD06-37A7-4136-9F90-0D1440038144}" type="presOf" srcId="{4110FE34-A327-4DE6-B1C8-E1FF6412A1D0}" destId="{4F044BD9-0FEA-4CA2-9A78-8FEE780DC579}" srcOrd="0" destOrd="0" presId="urn:microsoft.com/office/officeart/2005/8/layout/vList4"/>
    <dgm:cxn modelId="{52DB6A0B-B2BF-4EE9-838C-F16F57EF5D4F}" type="presOf" srcId="{819C96EB-61EF-4711-B040-F4F7A89B1AF5}" destId="{D1677DA5-19C7-4E21-ABA3-B554F4F5B456}" srcOrd="0" destOrd="1" presId="urn:microsoft.com/office/officeart/2005/8/layout/vList4"/>
    <dgm:cxn modelId="{E2A9A712-AF56-42A0-9BFE-526A19BB860B}" type="presOf" srcId="{F909A02A-AC82-4DED-9952-91E8ACF1DDA5}" destId="{D2CEBFF9-4C50-4D73-9809-962D9A0426B9}" srcOrd="1" destOrd="0" presId="urn:microsoft.com/office/officeart/2005/8/layout/vList4"/>
    <dgm:cxn modelId="{A2766B16-E326-48A3-8C1F-CC172CC3313C}" type="presOf" srcId="{96116E4B-892A-4353-8892-7A258EC63F97}" destId="{3D7117CA-BB2B-4D71-A504-5512DB3CA35D}" srcOrd="0" destOrd="1" presId="urn:microsoft.com/office/officeart/2005/8/layout/vList4"/>
    <dgm:cxn modelId="{FC61C719-9955-4C88-8950-27996DCA262E}" type="presOf" srcId="{F611B117-1689-4804-97B1-1A6FEA2B4468}" destId="{3D7117CA-BB2B-4D71-A504-5512DB3CA35D}" srcOrd="0" destOrd="0" presId="urn:microsoft.com/office/officeart/2005/8/layout/vList4"/>
    <dgm:cxn modelId="{F699E219-CA1E-47AC-8C36-5F302953F714}" srcId="{F909A02A-AC82-4DED-9952-91E8ACF1DDA5}" destId="{C18A5C8D-1F65-4E4A-BEF5-784BF5BCDB62}" srcOrd="0" destOrd="0" parTransId="{0FD31670-04F9-4149-AEC6-34A410246F06}" sibTransId="{DAE9CD24-E517-4BD8-AEAC-0A5A53256A43}"/>
    <dgm:cxn modelId="{5D0B6E2A-2A1C-49E6-9DCD-948CC73E99CA}" type="presOf" srcId="{819C96EB-61EF-4711-B040-F4F7A89B1AF5}" destId="{82D0209A-6D04-44A1-A9D2-61EDE3B5079D}" srcOrd="1" destOrd="1" presId="urn:microsoft.com/office/officeart/2005/8/layout/vList4"/>
    <dgm:cxn modelId="{D5397937-E299-4C4D-AD59-D7299EDCA93F}" type="presOf" srcId="{1B5F08F5-B966-447D-B31B-AC2C357A4D5A}" destId="{127C0B2F-949F-4D0D-BCEE-86FB52322A40}" srcOrd="1" destOrd="1" presId="urn:microsoft.com/office/officeart/2005/8/layout/vList4"/>
    <dgm:cxn modelId="{AD931040-5DE3-4B03-B397-6D39E6F0D464}" type="presOf" srcId="{C18A5C8D-1F65-4E4A-BEF5-784BF5BCDB62}" destId="{5DD8DB5A-3107-49CD-ACE0-4983822528D4}" srcOrd="0" destOrd="1" presId="urn:microsoft.com/office/officeart/2005/8/layout/vList4"/>
    <dgm:cxn modelId="{4E450061-19DF-476D-AD32-0AA8D1797759}" type="presOf" srcId="{F909A02A-AC82-4DED-9952-91E8ACF1DDA5}" destId="{5DD8DB5A-3107-49CD-ACE0-4983822528D4}" srcOrd="0" destOrd="0" presId="urn:microsoft.com/office/officeart/2005/8/layout/vList4"/>
    <dgm:cxn modelId="{E9B42D70-D671-4BDB-B65A-A54C8EB022AB}" srcId="{2C574026-7837-4340-89B4-0D7D629FDB19}" destId="{F611B117-1689-4804-97B1-1A6FEA2B4468}" srcOrd="1" destOrd="0" parTransId="{2BE1BB4E-D740-4A2C-B477-13361E48DAA0}" sibTransId="{3AA639CC-2619-4B3F-83DC-4B82671C531C}"/>
    <dgm:cxn modelId="{9254B650-6050-4D82-BFF4-8AF4850A69FE}" type="presOf" srcId="{C18A5C8D-1F65-4E4A-BEF5-784BF5BCDB62}" destId="{D2CEBFF9-4C50-4D73-9809-962D9A0426B9}" srcOrd="1" destOrd="1" presId="urn:microsoft.com/office/officeart/2005/8/layout/vList4"/>
    <dgm:cxn modelId="{EAB6DA7B-E406-4074-BE1B-F208B71A81C1}" srcId="{2C574026-7837-4340-89B4-0D7D629FDB19}" destId="{4110FE34-A327-4DE6-B1C8-E1FF6412A1D0}" srcOrd="0" destOrd="0" parTransId="{2F28488F-ADDA-4249-BDA0-380FF37D7DEF}" sibTransId="{A5501A7C-F8EC-40D3-855E-4A41D16311ED}"/>
    <dgm:cxn modelId="{AFE27987-FF42-4481-9247-10D84AA3524F}" srcId="{2C574026-7837-4340-89B4-0D7D629FDB19}" destId="{F909A02A-AC82-4DED-9952-91E8ACF1DDA5}" srcOrd="3" destOrd="0" parTransId="{630AD580-BA13-476F-9CEA-B7FBCBD2E4E9}" sibTransId="{F55B4389-A8A3-4A51-B332-CACB605B104A}"/>
    <dgm:cxn modelId="{EF0DA7A7-6CD8-453B-BD26-CAEBBC922CE2}" type="presOf" srcId="{F611B117-1689-4804-97B1-1A6FEA2B4468}" destId="{BE17A579-4137-4AE8-A1C6-89A62D0C26A7}" srcOrd="1" destOrd="0" presId="urn:microsoft.com/office/officeart/2005/8/layout/vList4"/>
    <dgm:cxn modelId="{C54196A9-E1EE-4899-9BDC-6FEEF66FB3F8}" type="presOf" srcId="{4110FE34-A327-4DE6-B1C8-E1FF6412A1D0}" destId="{127C0B2F-949F-4D0D-BCEE-86FB52322A40}" srcOrd="1" destOrd="0" presId="urn:microsoft.com/office/officeart/2005/8/layout/vList4"/>
    <dgm:cxn modelId="{EC6F3BBE-22E8-4030-AF6B-BA5091DC21A4}" srcId="{4110FE34-A327-4DE6-B1C8-E1FF6412A1D0}" destId="{1B5F08F5-B966-447D-B31B-AC2C357A4D5A}" srcOrd="0" destOrd="0" parTransId="{A930DD72-CC13-469C-A466-D0814F6C41FC}" sibTransId="{4961CB2F-92D4-4C47-B2BC-42D5B61B39CA}"/>
    <dgm:cxn modelId="{096EC9C5-4A2F-4D9A-A594-9FD0F3B87188}" type="presOf" srcId="{96116E4B-892A-4353-8892-7A258EC63F97}" destId="{BE17A579-4137-4AE8-A1C6-89A62D0C26A7}" srcOrd="1" destOrd="1" presId="urn:microsoft.com/office/officeart/2005/8/layout/vList4"/>
    <dgm:cxn modelId="{4DD168D2-49C8-4C7E-91BC-7E778207E06D}" type="presOf" srcId="{B011E8C5-E105-479F-A74D-B1DFD0CEA4ED}" destId="{82D0209A-6D04-44A1-A9D2-61EDE3B5079D}" srcOrd="1" destOrd="0" presId="urn:microsoft.com/office/officeart/2005/8/layout/vList4"/>
    <dgm:cxn modelId="{228A2BE4-A310-4649-BDC9-EC19012F6FAF}" type="presOf" srcId="{1B5F08F5-B966-447D-B31B-AC2C357A4D5A}" destId="{4F044BD9-0FEA-4CA2-9A78-8FEE780DC579}" srcOrd="0" destOrd="1" presId="urn:microsoft.com/office/officeart/2005/8/layout/vList4"/>
    <dgm:cxn modelId="{4089A8E9-C5DA-4A5F-94DE-535D4A53EF47}" srcId="{F611B117-1689-4804-97B1-1A6FEA2B4468}" destId="{96116E4B-892A-4353-8892-7A258EC63F97}" srcOrd="0" destOrd="0" parTransId="{2DB49639-112E-4437-868C-84DAADEC3464}" sibTransId="{9C16F2FF-85E4-4FC8-A501-0F9AC25F9D6E}"/>
    <dgm:cxn modelId="{D9186887-1F43-4D82-BD67-75D381756C5B}" type="presParOf" srcId="{E333D2B6-8222-441E-9154-F888891EB22B}" destId="{77564CF1-BE7A-4F54-A57C-CB84D1AFCDFC}" srcOrd="0" destOrd="0" presId="urn:microsoft.com/office/officeart/2005/8/layout/vList4"/>
    <dgm:cxn modelId="{1EFCEF28-C55C-45F1-8551-B8A82B043A94}" type="presParOf" srcId="{77564CF1-BE7A-4F54-A57C-CB84D1AFCDFC}" destId="{4F044BD9-0FEA-4CA2-9A78-8FEE780DC579}" srcOrd="0" destOrd="0" presId="urn:microsoft.com/office/officeart/2005/8/layout/vList4"/>
    <dgm:cxn modelId="{E740E9D5-2F12-4E10-895F-667832C13B19}" type="presParOf" srcId="{77564CF1-BE7A-4F54-A57C-CB84D1AFCDFC}" destId="{9879E37A-DB1D-4C2D-999F-40B3918F173D}" srcOrd="1" destOrd="0" presId="urn:microsoft.com/office/officeart/2005/8/layout/vList4"/>
    <dgm:cxn modelId="{5B4C4FC4-69D5-4E1C-A8D2-3E2CF493C482}" type="presParOf" srcId="{77564CF1-BE7A-4F54-A57C-CB84D1AFCDFC}" destId="{127C0B2F-949F-4D0D-BCEE-86FB52322A40}" srcOrd="2" destOrd="0" presId="urn:microsoft.com/office/officeart/2005/8/layout/vList4"/>
    <dgm:cxn modelId="{13739D52-765B-4082-95E8-E8B0569379DA}" type="presParOf" srcId="{E333D2B6-8222-441E-9154-F888891EB22B}" destId="{DA8948A2-4724-4087-B0B7-DA5AEB2858C9}" srcOrd="1" destOrd="0" presId="urn:microsoft.com/office/officeart/2005/8/layout/vList4"/>
    <dgm:cxn modelId="{A4F965BA-599B-49DE-87CB-7D69162F3272}" type="presParOf" srcId="{E333D2B6-8222-441E-9154-F888891EB22B}" destId="{6F74B69B-04CA-4981-AD9E-D1F5973D4F89}" srcOrd="2" destOrd="0" presId="urn:microsoft.com/office/officeart/2005/8/layout/vList4"/>
    <dgm:cxn modelId="{7B8CE70C-8296-45DB-A03A-6A9B69304AAC}" type="presParOf" srcId="{6F74B69B-04CA-4981-AD9E-D1F5973D4F89}" destId="{3D7117CA-BB2B-4D71-A504-5512DB3CA35D}" srcOrd="0" destOrd="0" presId="urn:microsoft.com/office/officeart/2005/8/layout/vList4"/>
    <dgm:cxn modelId="{861DB495-BCF8-42B2-B7EB-9A50C2134C5F}" type="presParOf" srcId="{6F74B69B-04CA-4981-AD9E-D1F5973D4F89}" destId="{2CC855D4-C46F-4A36-8906-5BABF4008C80}" srcOrd="1" destOrd="0" presId="urn:microsoft.com/office/officeart/2005/8/layout/vList4"/>
    <dgm:cxn modelId="{5F90DCD8-7B05-4F88-B346-536368738C0F}" type="presParOf" srcId="{6F74B69B-04CA-4981-AD9E-D1F5973D4F89}" destId="{BE17A579-4137-4AE8-A1C6-89A62D0C26A7}" srcOrd="2" destOrd="0" presId="urn:microsoft.com/office/officeart/2005/8/layout/vList4"/>
    <dgm:cxn modelId="{34347E45-618C-467D-A01E-ECFC662B1B57}" type="presParOf" srcId="{E333D2B6-8222-441E-9154-F888891EB22B}" destId="{E26BDE46-3565-4688-A44B-6322E75F7757}" srcOrd="3" destOrd="0" presId="urn:microsoft.com/office/officeart/2005/8/layout/vList4"/>
    <dgm:cxn modelId="{968ADC5D-CA4B-4F2F-AFFB-C48F03DA9C7F}" type="presParOf" srcId="{E333D2B6-8222-441E-9154-F888891EB22B}" destId="{C4AF49B6-9885-4BAC-89EA-69B933A7FB1D}" srcOrd="4" destOrd="0" presId="urn:microsoft.com/office/officeart/2005/8/layout/vList4"/>
    <dgm:cxn modelId="{D85AD79D-5BAF-4391-8FA2-BFC6C348FB46}" type="presParOf" srcId="{C4AF49B6-9885-4BAC-89EA-69B933A7FB1D}" destId="{D1677DA5-19C7-4E21-ABA3-B554F4F5B456}" srcOrd="0" destOrd="0" presId="urn:microsoft.com/office/officeart/2005/8/layout/vList4"/>
    <dgm:cxn modelId="{EDF573F4-F8D7-4247-B6AD-59C54D8344B3}" type="presParOf" srcId="{C4AF49B6-9885-4BAC-89EA-69B933A7FB1D}" destId="{8744DE96-B302-4FD9-AE77-C13469E3CEEF}" srcOrd="1" destOrd="0" presId="urn:microsoft.com/office/officeart/2005/8/layout/vList4"/>
    <dgm:cxn modelId="{040EC3A7-BB00-4CC8-86F1-38A2B912CABF}" type="presParOf" srcId="{C4AF49B6-9885-4BAC-89EA-69B933A7FB1D}" destId="{82D0209A-6D04-44A1-A9D2-61EDE3B5079D}" srcOrd="2" destOrd="0" presId="urn:microsoft.com/office/officeart/2005/8/layout/vList4"/>
    <dgm:cxn modelId="{869B61CE-2A83-4043-B982-57811022AA6E}" type="presParOf" srcId="{E333D2B6-8222-441E-9154-F888891EB22B}" destId="{63DE641B-9736-49A3-A4A9-433683793BD1}" srcOrd="5" destOrd="0" presId="urn:microsoft.com/office/officeart/2005/8/layout/vList4"/>
    <dgm:cxn modelId="{18CD0B06-D341-4E89-A6BC-8037C5254F48}" type="presParOf" srcId="{E333D2B6-8222-441E-9154-F888891EB22B}" destId="{2F11E62E-028E-4FE5-B984-58A639AEC613}" srcOrd="6" destOrd="0" presId="urn:microsoft.com/office/officeart/2005/8/layout/vList4"/>
    <dgm:cxn modelId="{B902AB53-C824-438D-89BB-370DDD6ABE51}" type="presParOf" srcId="{2F11E62E-028E-4FE5-B984-58A639AEC613}" destId="{5DD8DB5A-3107-49CD-ACE0-4983822528D4}" srcOrd="0" destOrd="0" presId="urn:microsoft.com/office/officeart/2005/8/layout/vList4"/>
    <dgm:cxn modelId="{411E37C6-9031-4FF4-9F7A-815A3596D014}" type="presParOf" srcId="{2F11E62E-028E-4FE5-B984-58A639AEC613}" destId="{41C3FFA1-FD45-448C-ADA1-BC7DEDE49834}" srcOrd="1" destOrd="0" presId="urn:microsoft.com/office/officeart/2005/8/layout/vList4"/>
    <dgm:cxn modelId="{5FED1BD6-190A-409C-963F-8B7E7DBEE13F}" type="presParOf" srcId="{2F11E62E-028E-4FE5-B984-58A639AEC613}" destId="{D2CEBFF9-4C50-4D73-9809-962D9A0426B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44BD9-0FEA-4CA2-9A78-8FEE780DC579}">
      <dsp:nvSpPr>
        <dsp:cNvPr id="0" name=""/>
        <dsp:cNvSpPr/>
      </dsp:nvSpPr>
      <dsp:spPr>
        <a:xfrm>
          <a:off x="0" y="0"/>
          <a:ext cx="10826630" cy="1171272"/>
        </a:xfrm>
        <a:prstGeom prst="roundRect">
          <a:avLst>
            <a:gd name="adj" fmla="val 10000"/>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zh-CN" altLang="en-US" sz="2300" kern="1200" dirty="0">
              <a:solidFill>
                <a:schemeClr val="bg1">
                  <a:lumMod val="50000"/>
                </a:schemeClr>
              </a:solidFill>
              <a:latin typeface="+mj-ea"/>
              <a:ea typeface="+mj-ea"/>
            </a:rPr>
            <a:t> 企业级复合类型过程</a:t>
          </a:r>
        </a:p>
        <a:p>
          <a:pPr marL="171450" lvl="1" indent="-171450" algn="l" defTabSz="800100">
            <a:lnSpc>
              <a:spcPct val="90000"/>
            </a:lnSpc>
            <a:spcBef>
              <a:spcPct val="0"/>
            </a:spcBef>
            <a:spcAft>
              <a:spcPct val="15000"/>
            </a:spcAft>
            <a:buChar char="•"/>
          </a:pPr>
          <a:r>
            <a:rPr lang="en-US" altLang="zh-CN" sz="1800" kern="1200" dirty="0">
              <a:solidFill>
                <a:schemeClr val="bg1">
                  <a:lumMod val="50000"/>
                </a:schemeClr>
              </a:solidFill>
              <a:latin typeface="+mj-ea"/>
              <a:ea typeface="+mj-ea"/>
            </a:rPr>
            <a:t>Scrum </a:t>
          </a:r>
          <a:r>
            <a:rPr lang="zh-CN" altLang="en-US" sz="1800" kern="1200" dirty="0">
              <a:solidFill>
                <a:schemeClr val="bg1">
                  <a:lumMod val="50000"/>
                </a:schemeClr>
              </a:solidFill>
              <a:latin typeface="+mj-ea"/>
              <a:ea typeface="+mj-ea"/>
            </a:rPr>
            <a:t>模型</a:t>
          </a:r>
          <a:r>
            <a:rPr lang="en-US" altLang="zh-CN" sz="1800" kern="1200" dirty="0">
              <a:solidFill>
                <a:schemeClr val="bg1">
                  <a:lumMod val="50000"/>
                </a:schemeClr>
              </a:solidFill>
              <a:latin typeface="+mj-ea"/>
              <a:ea typeface="+mj-ea"/>
            </a:rPr>
            <a:t>+</a:t>
          </a:r>
          <a:r>
            <a:rPr lang="zh-CN" altLang="en-US" sz="1800" kern="1200" dirty="0">
              <a:solidFill>
                <a:schemeClr val="bg1">
                  <a:lumMod val="50000"/>
                </a:schemeClr>
              </a:solidFill>
              <a:latin typeface="+mj-ea"/>
              <a:ea typeface="+mj-ea"/>
            </a:rPr>
            <a:t>精益软件（</a:t>
          </a:r>
          <a:r>
            <a:rPr lang="en-US" altLang="zh-CN" sz="1800" kern="1200" dirty="0">
              <a:solidFill>
                <a:schemeClr val="bg1">
                  <a:lumMod val="50000"/>
                </a:schemeClr>
              </a:solidFill>
              <a:latin typeface="+mj-ea"/>
              <a:ea typeface="+mj-ea"/>
            </a:rPr>
            <a:t>Lean Software</a:t>
          </a:r>
          <a:r>
            <a:rPr lang="zh-CN" altLang="en-US" sz="1800" kern="1200" dirty="0">
              <a:solidFill>
                <a:schemeClr val="bg1">
                  <a:lumMod val="50000"/>
                </a:schemeClr>
              </a:solidFill>
              <a:latin typeface="+mj-ea"/>
              <a:ea typeface="+mj-ea"/>
            </a:rPr>
            <a:t>）模型，</a:t>
          </a:r>
          <a:r>
            <a:rPr lang="en-US" altLang="zh-CN" sz="1800" kern="1200" dirty="0">
              <a:solidFill>
                <a:schemeClr val="bg1">
                  <a:lumMod val="50000"/>
                </a:schemeClr>
              </a:solidFill>
              <a:latin typeface="+mj-ea"/>
              <a:ea typeface="+mj-ea"/>
            </a:rPr>
            <a:t>V </a:t>
          </a:r>
          <a:r>
            <a:rPr lang="zh-CN" altLang="en-US" sz="1800" kern="1200" dirty="0">
              <a:solidFill>
                <a:schemeClr val="bg1">
                  <a:lumMod val="50000"/>
                </a:schemeClr>
              </a:solidFill>
              <a:latin typeface="+mj-ea"/>
              <a:ea typeface="+mj-ea"/>
            </a:rPr>
            <a:t>模型</a:t>
          </a:r>
          <a:r>
            <a:rPr lang="en-US" altLang="zh-CN" sz="1800" kern="1200" dirty="0">
              <a:solidFill>
                <a:schemeClr val="bg1">
                  <a:lumMod val="50000"/>
                </a:schemeClr>
              </a:solidFill>
              <a:latin typeface="+mj-ea"/>
              <a:ea typeface="+mj-ea"/>
            </a:rPr>
            <a:t>+……</a:t>
          </a:r>
          <a:endParaRPr lang="zh-CN" altLang="en-US" sz="1800" kern="1200" dirty="0">
            <a:solidFill>
              <a:schemeClr val="bg1">
                <a:lumMod val="50000"/>
              </a:schemeClr>
            </a:solidFill>
            <a:latin typeface="+mj-ea"/>
            <a:ea typeface="+mj-ea"/>
          </a:endParaRPr>
        </a:p>
      </dsp:txBody>
      <dsp:txXfrm>
        <a:off x="2282453" y="0"/>
        <a:ext cx="8544176" cy="1171272"/>
      </dsp:txXfrm>
    </dsp:sp>
    <dsp:sp modelId="{9879E37A-DB1D-4C2D-999F-40B3918F173D}">
      <dsp:nvSpPr>
        <dsp:cNvPr id="0" name=""/>
        <dsp:cNvSpPr/>
      </dsp:nvSpPr>
      <dsp:spPr>
        <a:xfrm>
          <a:off x="117127" y="117127"/>
          <a:ext cx="2165326" cy="9370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117CA-BB2B-4D71-A504-5512DB3CA35D}">
      <dsp:nvSpPr>
        <dsp:cNvPr id="0" name=""/>
        <dsp:cNvSpPr/>
      </dsp:nvSpPr>
      <dsp:spPr>
        <a:xfrm>
          <a:off x="0" y="1288400"/>
          <a:ext cx="10826630" cy="1171272"/>
        </a:xfrm>
        <a:prstGeom prst="roundRect">
          <a:avLst>
            <a:gd name="adj" fmla="val 10000"/>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zh-CN" altLang="en-US" sz="2300" kern="1200" dirty="0">
              <a:solidFill>
                <a:schemeClr val="bg1">
                  <a:lumMod val="50000"/>
                </a:schemeClr>
              </a:solidFill>
              <a:latin typeface="+mj-ea"/>
              <a:ea typeface="+mj-ea"/>
            </a:rPr>
            <a:t> </a:t>
          </a:r>
          <a:r>
            <a:rPr lang="en-US" altLang="zh-CN" sz="2300" kern="1200" dirty="0">
              <a:solidFill>
                <a:schemeClr val="bg1">
                  <a:lumMod val="50000"/>
                </a:schemeClr>
              </a:solidFill>
              <a:latin typeface="+mj-ea"/>
              <a:ea typeface="+mj-ea"/>
            </a:rPr>
            <a:t>ADAPT</a:t>
          </a:r>
          <a:r>
            <a:rPr lang="zh-CN" altLang="en-US" sz="2300" kern="1200" dirty="0">
              <a:solidFill>
                <a:schemeClr val="bg1">
                  <a:lumMod val="50000"/>
                </a:schemeClr>
              </a:solidFill>
              <a:latin typeface="+mj-ea"/>
              <a:ea typeface="+mj-ea"/>
            </a:rPr>
            <a:t>（敏捷）类型过程</a:t>
          </a:r>
        </a:p>
        <a:p>
          <a:pPr marL="171450" lvl="1" indent="-171450" algn="l" defTabSz="800100">
            <a:lnSpc>
              <a:spcPct val="90000"/>
            </a:lnSpc>
            <a:spcBef>
              <a:spcPct val="0"/>
            </a:spcBef>
            <a:spcAft>
              <a:spcPct val="15000"/>
            </a:spcAft>
            <a:buChar char="•"/>
          </a:pPr>
          <a:r>
            <a:rPr lang="en-US" altLang="zh-CN" sz="1800" kern="1200" dirty="0">
              <a:solidFill>
                <a:schemeClr val="bg1">
                  <a:lumMod val="50000"/>
                </a:schemeClr>
              </a:solidFill>
              <a:latin typeface="+mj-ea"/>
              <a:ea typeface="+mj-ea"/>
            </a:rPr>
            <a:t>Scrum </a:t>
          </a:r>
          <a:r>
            <a:rPr lang="zh-CN" altLang="en-US" sz="1800" kern="1200" dirty="0">
              <a:solidFill>
                <a:schemeClr val="bg1">
                  <a:lumMod val="50000"/>
                </a:schemeClr>
              </a:solidFill>
              <a:latin typeface="+mj-ea"/>
              <a:ea typeface="+mj-ea"/>
            </a:rPr>
            <a:t>模型、极限编程模型（</a:t>
          </a:r>
          <a:r>
            <a:rPr lang="en-US" altLang="zh-CN" sz="1800" kern="1200" dirty="0">
              <a:solidFill>
                <a:schemeClr val="bg1">
                  <a:lumMod val="50000"/>
                </a:schemeClr>
              </a:solidFill>
              <a:latin typeface="+mj-ea"/>
              <a:ea typeface="+mj-ea"/>
            </a:rPr>
            <a:t>XP</a:t>
          </a:r>
          <a:r>
            <a:rPr lang="zh-CN" altLang="en-US" sz="1800" kern="1200" dirty="0">
              <a:solidFill>
                <a:schemeClr val="bg1">
                  <a:lumMod val="50000"/>
                </a:schemeClr>
              </a:solidFill>
              <a:latin typeface="+mj-ea"/>
              <a:ea typeface="+mj-ea"/>
            </a:rPr>
            <a:t>）</a:t>
          </a:r>
        </a:p>
      </dsp:txBody>
      <dsp:txXfrm>
        <a:off x="2282453" y="1288400"/>
        <a:ext cx="8544176" cy="1171272"/>
      </dsp:txXfrm>
    </dsp:sp>
    <dsp:sp modelId="{2CC855D4-C46F-4A36-8906-5BABF4008C80}">
      <dsp:nvSpPr>
        <dsp:cNvPr id="0" name=""/>
        <dsp:cNvSpPr/>
      </dsp:nvSpPr>
      <dsp:spPr>
        <a:xfrm>
          <a:off x="117127" y="1405527"/>
          <a:ext cx="2165326" cy="937018"/>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77DA5-19C7-4E21-ABA3-B554F4F5B456}">
      <dsp:nvSpPr>
        <dsp:cNvPr id="0" name=""/>
        <dsp:cNvSpPr/>
      </dsp:nvSpPr>
      <dsp:spPr>
        <a:xfrm>
          <a:off x="0" y="2576800"/>
          <a:ext cx="10826630" cy="1171272"/>
        </a:xfrm>
        <a:prstGeom prst="roundRect">
          <a:avLst>
            <a:gd name="adj" fmla="val 10000"/>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zh-CN" altLang="en-US" sz="2300" kern="1200" dirty="0">
              <a:solidFill>
                <a:schemeClr val="bg1">
                  <a:lumMod val="50000"/>
                </a:schemeClr>
              </a:solidFill>
              <a:latin typeface="+mj-ea"/>
              <a:ea typeface="+mj-ea"/>
            </a:rPr>
            <a:t> 增量迭代类型过程</a:t>
          </a:r>
        </a:p>
        <a:p>
          <a:pPr marL="171450" lvl="1" indent="-171450" algn="l" defTabSz="800100">
            <a:lnSpc>
              <a:spcPct val="90000"/>
            </a:lnSpc>
            <a:spcBef>
              <a:spcPct val="0"/>
            </a:spcBef>
            <a:spcAft>
              <a:spcPct val="15000"/>
            </a:spcAft>
            <a:buChar char="•"/>
          </a:pPr>
          <a:r>
            <a:rPr lang="en-US" altLang="zh-CN" sz="1800" kern="1200" dirty="0">
              <a:solidFill>
                <a:schemeClr val="bg1">
                  <a:lumMod val="50000"/>
                </a:schemeClr>
              </a:solidFill>
              <a:latin typeface="+mj-ea"/>
              <a:ea typeface="+mj-ea"/>
            </a:rPr>
            <a:t>V-</a:t>
          </a:r>
          <a:r>
            <a:rPr lang="zh-CN" altLang="en-US" sz="1800" kern="1200" dirty="0">
              <a:solidFill>
                <a:schemeClr val="bg1">
                  <a:lumMod val="50000"/>
                </a:schemeClr>
              </a:solidFill>
              <a:latin typeface="+mj-ea"/>
              <a:ea typeface="+mj-ea"/>
            </a:rPr>
            <a:t>模型、螺旋增量模型、快速应用开发模型、</a:t>
          </a:r>
          <a:r>
            <a:rPr lang="en-US" altLang="zh-CN" sz="1800" kern="1200" dirty="0">
              <a:solidFill>
                <a:schemeClr val="bg1">
                  <a:lumMod val="50000"/>
                </a:schemeClr>
              </a:solidFill>
              <a:latin typeface="+mj-ea"/>
              <a:ea typeface="+mj-ea"/>
            </a:rPr>
            <a:t>RUP</a:t>
          </a:r>
          <a:endParaRPr lang="zh-CN" altLang="en-US" sz="1800" kern="1200" dirty="0">
            <a:solidFill>
              <a:schemeClr val="bg1">
                <a:lumMod val="50000"/>
              </a:schemeClr>
            </a:solidFill>
            <a:latin typeface="+mj-ea"/>
            <a:ea typeface="+mj-ea"/>
          </a:endParaRPr>
        </a:p>
      </dsp:txBody>
      <dsp:txXfrm>
        <a:off x="2282453" y="2576800"/>
        <a:ext cx="8544176" cy="1171272"/>
      </dsp:txXfrm>
    </dsp:sp>
    <dsp:sp modelId="{8744DE96-B302-4FD9-AE77-C13469E3CEEF}">
      <dsp:nvSpPr>
        <dsp:cNvPr id="0" name=""/>
        <dsp:cNvSpPr/>
      </dsp:nvSpPr>
      <dsp:spPr>
        <a:xfrm>
          <a:off x="117127" y="2693927"/>
          <a:ext cx="2165326" cy="937018"/>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D8DB5A-3107-49CD-ACE0-4983822528D4}">
      <dsp:nvSpPr>
        <dsp:cNvPr id="0" name=""/>
        <dsp:cNvSpPr/>
      </dsp:nvSpPr>
      <dsp:spPr>
        <a:xfrm>
          <a:off x="0" y="3776851"/>
          <a:ext cx="10826630" cy="1171272"/>
        </a:xfrm>
        <a:prstGeom prst="roundRect">
          <a:avLst>
            <a:gd name="adj" fmla="val 10000"/>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zh-CN" altLang="en-US" sz="2300" kern="1200" dirty="0">
              <a:solidFill>
                <a:schemeClr val="bg1">
                  <a:lumMod val="50000"/>
                </a:schemeClr>
              </a:solidFill>
              <a:latin typeface="+mj-ea"/>
              <a:ea typeface="+mj-ea"/>
            </a:rPr>
            <a:t> 预言式类型过程</a:t>
          </a:r>
        </a:p>
        <a:p>
          <a:pPr marL="171450" lvl="1" indent="-171450" algn="l" defTabSz="800100">
            <a:lnSpc>
              <a:spcPct val="90000"/>
            </a:lnSpc>
            <a:spcBef>
              <a:spcPct val="0"/>
            </a:spcBef>
            <a:spcAft>
              <a:spcPct val="15000"/>
            </a:spcAft>
            <a:buChar char="•"/>
          </a:pPr>
          <a:r>
            <a:rPr lang="zh-CN" altLang="en-US" sz="1800" kern="1200" dirty="0">
              <a:solidFill>
                <a:schemeClr val="bg1">
                  <a:lumMod val="50000"/>
                </a:schemeClr>
              </a:solidFill>
              <a:latin typeface="+mj-ea"/>
              <a:ea typeface="+mj-ea"/>
            </a:rPr>
            <a:t>瀑布模型</a:t>
          </a:r>
        </a:p>
      </dsp:txBody>
      <dsp:txXfrm>
        <a:off x="2282453" y="3776851"/>
        <a:ext cx="8544176" cy="1171272"/>
      </dsp:txXfrm>
    </dsp:sp>
    <dsp:sp modelId="{41C3FFA1-FD45-448C-ADA1-BC7DEDE49834}">
      <dsp:nvSpPr>
        <dsp:cNvPr id="0" name=""/>
        <dsp:cNvSpPr/>
      </dsp:nvSpPr>
      <dsp:spPr>
        <a:xfrm>
          <a:off x="117127" y="3911095"/>
          <a:ext cx="2165326" cy="937018"/>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2019年5月5日8时31分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2019年5月5日8时31分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3382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A7359-27D0-4EF3-99E7-169A47A04610}" type="slidenum">
              <a:rPr lang="zh-CN" altLang="en-US" smtClean="0"/>
              <a:pPr>
                <a:defRPr/>
              </a:pPr>
              <a:t>2</a:t>
            </a:fld>
            <a:endParaRPr lang="en-US" altLang="zh-CN"/>
          </a:p>
        </p:txBody>
      </p:sp>
    </p:spTree>
    <p:extLst>
      <p:ext uri="{BB962C8B-B14F-4D97-AF65-F5344CB8AC3E}">
        <p14:creationId xmlns:p14="http://schemas.microsoft.com/office/powerpoint/2010/main" val="252029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A7359-27D0-4EF3-99E7-169A47A04610}" type="slidenum">
              <a:rPr lang="zh-CN" altLang="en-US" smtClean="0"/>
              <a:pPr>
                <a:defRPr/>
              </a:pPr>
              <a:t>7</a:t>
            </a:fld>
            <a:endParaRPr lang="en-US" altLang="zh-CN"/>
          </a:p>
        </p:txBody>
      </p:sp>
    </p:spTree>
    <p:extLst>
      <p:ext uri="{BB962C8B-B14F-4D97-AF65-F5344CB8AC3E}">
        <p14:creationId xmlns:p14="http://schemas.microsoft.com/office/powerpoint/2010/main" val="257994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28</a:t>
            </a:fld>
            <a:endParaRPr lang="en-US" altLang="zh-CN"/>
          </a:p>
        </p:txBody>
      </p:sp>
    </p:spTree>
    <p:extLst>
      <p:ext uri="{BB962C8B-B14F-4D97-AF65-F5344CB8AC3E}">
        <p14:creationId xmlns:p14="http://schemas.microsoft.com/office/powerpoint/2010/main" val="928298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836084" y="2228110"/>
            <a:ext cx="10363200" cy="757130"/>
          </a:xfrm>
        </p:spPr>
        <p:txBody>
          <a:bodyPr anchor="ctr"/>
          <a:lstStyle>
            <a:lvl1pPr>
              <a:defRPr>
                <a:effectLst>
                  <a:outerShdw blurRad="38100" dist="38100" dir="2700000" algn="tl">
                    <a:srgbClr val="C0C0C0"/>
                  </a:outerShdw>
                </a:effectLst>
              </a:defRPr>
            </a:lvl1pPr>
          </a:lstStyle>
          <a:p>
            <a:r>
              <a:rPr lang="en-US" altLang="zh-CN"/>
              <a:t>Click to edit Master title style</a:t>
            </a:r>
          </a:p>
        </p:txBody>
      </p:sp>
      <p:sp>
        <p:nvSpPr>
          <p:cNvPr id="1879043" name="Rectangle 3"/>
          <p:cNvSpPr>
            <a:spLocks noGrp="1" noChangeArrowheads="1"/>
          </p:cNvSpPr>
          <p:nvPr>
            <p:ph type="subTitle" idx="1"/>
          </p:nvPr>
        </p:nvSpPr>
        <p:spPr>
          <a:xfrm>
            <a:off x="855134" y="4670948"/>
            <a:ext cx="10481733"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en-US" altLang="zh-CN"/>
              <a:t>Click to edit Master subtitle style</a:t>
            </a:r>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595687" y="1420813"/>
            <a:ext cx="5096780" cy="22145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19759" y="228600"/>
            <a:ext cx="2179058" cy="34067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929512" y="228600"/>
            <a:ext cx="2769989" cy="34067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ext Placeholder 2"/>
          <p:cNvSpPr>
            <a:spLocks noGrp="1"/>
          </p:cNvSpPr>
          <p:nvPr>
            <p:ph type="body"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08000" y="1420813"/>
            <a:ext cx="11184467" cy="535531"/>
          </a:xfrm>
        </p:spPr>
        <p:txBody>
          <a:bodyPr/>
          <a:lstStyle/>
          <a:p>
            <a:pPr lvl="0"/>
            <a:r>
              <a:rPr lang="en-US" altLang="zh-CN" noProof="0"/>
              <a:t>Click icon to add table</a:t>
            </a:r>
            <a:endParaRPr lang="zh-CN" altLang="en-US" noProof="0"/>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320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10633" y="5794747"/>
            <a:ext cx="12170733" cy="1041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B1381BB4-8960-4C71-8FEC-3A11C6999B8E}"/>
              </a:ext>
            </a:extLst>
          </p:cNvPr>
          <p:cNvSpPr/>
          <p:nvPr userDrawn="1"/>
        </p:nvSpPr>
        <p:spPr>
          <a:xfrm>
            <a:off x="11113" y="9525"/>
            <a:ext cx="12180887" cy="581025"/>
          </a:xfrm>
          <a:prstGeom prst="rect">
            <a:avLst/>
          </a:prstGeom>
          <a:solidFill>
            <a:srgbClr val="454545"/>
          </a:solidFill>
          <a:ln>
            <a:solidFill>
              <a:srgbClr val="4444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None/>
              <a:defRPr/>
            </a:pPr>
            <a:endParaRPr lang="zh-CN" altLang="en-US" dirty="0"/>
          </a:p>
        </p:txBody>
      </p:sp>
      <p:pic>
        <p:nvPicPr>
          <p:cNvPr id="11" name="图片 1">
            <a:extLst>
              <a:ext uri="{FF2B5EF4-FFF2-40B4-BE49-F238E27FC236}">
                <a16:creationId xmlns:a16="http://schemas.microsoft.com/office/drawing/2014/main" id="{739C6A42-B25D-4518-9171-CEAC434B0D7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8113" y="25400"/>
            <a:ext cx="12827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2">
            <a:extLst>
              <a:ext uri="{FF2B5EF4-FFF2-40B4-BE49-F238E27FC236}">
                <a16:creationId xmlns:a16="http://schemas.microsoft.com/office/drawing/2014/main" id="{565C79F4-3503-4ADC-995F-C0EDD1E0C087}"/>
              </a:ext>
            </a:extLst>
          </p:cNvPr>
          <p:cNvSpPr txBox="1"/>
          <p:nvPr userDrawn="1"/>
        </p:nvSpPr>
        <p:spPr>
          <a:xfrm>
            <a:off x="1420813" y="68263"/>
            <a:ext cx="5416868" cy="461665"/>
          </a:xfrm>
          <a:prstGeom prst="rect">
            <a:avLst/>
          </a:prstGeom>
          <a:noFill/>
        </p:spPr>
        <p:txBody>
          <a:bodyPr wrap="none">
            <a:spAutoFit/>
          </a:bodyPr>
          <a:lstStyle/>
          <a:p>
            <a:pPr>
              <a:spcBef>
                <a:spcPct val="20000"/>
              </a:spcBef>
              <a:buFont typeface="Wingdings" pitchFamily="2" charset="2"/>
              <a:buNone/>
              <a:defRPr/>
            </a:pPr>
            <a:r>
              <a:rPr lang="zh-CN" altLang="en-US" sz="24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跨越鸿沟：项目软件开发工程组织管理</a:t>
            </a:r>
          </a:p>
        </p:txBody>
      </p:sp>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0800" y="7896226"/>
            <a:ext cx="50800" cy="40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3200" y="7896226"/>
            <a:ext cx="0" cy="40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609600" y="1901826"/>
            <a:ext cx="10464800" cy="1470025"/>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609600" y="3429000"/>
            <a:ext cx="10363200" cy="6096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2019/5/5</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46331"/>
          </a:xfrm>
        </p:spPr>
        <p:txBody>
          <a:bodyPr/>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2">
            <a:lumMod val="5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0207256" cy="480060"/>
          </a:xfrm>
        </p:spPr>
        <p:txBody>
          <a:bodyPr/>
          <a:lstStyle>
            <a:lvl1pPr>
              <a:defRPr sz="2800" b="0">
                <a:solidFill>
                  <a:schemeClr val="tx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4" name="矩形 3"/>
          <p:cNvSpPr/>
          <p:nvPr userDrawn="1"/>
        </p:nvSpPr>
        <p:spPr>
          <a:xfrm>
            <a:off x="9836" y="509564"/>
            <a:ext cx="12170734" cy="6337006"/>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2019/5/5</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7800" y="228600"/>
            <a:ext cx="29210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228600"/>
            <a:ext cx="85598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08001"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1834"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713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750143"/>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750143"/>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1065768"/>
            <a:ext cx="4011084" cy="36933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22344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508001" y="228600"/>
            <a:ext cx="11190817"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p:cNvSpPr>
            <a:spLocks noGrp="1" noChangeArrowheads="1"/>
          </p:cNvSpPr>
          <p:nvPr>
            <p:ph type="body" idx="1"/>
          </p:nvPr>
        </p:nvSpPr>
        <p:spPr bwMode="auto">
          <a:xfrm>
            <a:off x="508000" y="1420813"/>
            <a:ext cx="11184467"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3200" y="7896226"/>
            <a:ext cx="2032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p:cNvSpPr>
            <a:spLocks noGrp="1" noChangeArrowheads="1"/>
          </p:cNvSpPr>
          <p:nvPr>
            <p:ph type="body" idx="1"/>
          </p:nvPr>
        </p:nvSpPr>
        <p:spPr bwMode="auto">
          <a:xfrm>
            <a:off x="-203200" y="8153400"/>
            <a:ext cx="20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304800" y="228601"/>
            <a:ext cx="8432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p:cNvSpPr>
            <a:spLocks noGrp="1" noChangeArrowheads="1"/>
          </p:cNvSpPr>
          <p:nvPr>
            <p:ph type="dt" sz="half" idx="2"/>
          </p:nvPr>
        </p:nvSpPr>
        <p:spPr bwMode="auto">
          <a:xfrm>
            <a:off x="609600" y="65532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2019/5/5</a:t>
            </a:fld>
            <a:endParaRPr lang="en-US" altLang="zh-CN"/>
          </a:p>
        </p:txBody>
      </p:sp>
      <p:sp>
        <p:nvSpPr>
          <p:cNvPr id="93188" name="Rectangle 4"/>
          <p:cNvSpPr>
            <a:spLocks noGrp="1" noChangeArrowheads="1"/>
          </p:cNvSpPr>
          <p:nvPr>
            <p:ph type="ftr" sz="quarter" idx="3"/>
          </p:nvPr>
        </p:nvSpPr>
        <p:spPr bwMode="auto">
          <a:xfrm>
            <a:off x="4165600" y="6553201"/>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8737600" y="65532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304800" y="838200"/>
            <a:ext cx="1168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58400" y="571500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205740" y="2197836"/>
            <a:ext cx="11624310" cy="769441"/>
          </a:xfrm>
        </p:spPr>
        <p:txBody>
          <a:bodyPr wrap="square">
            <a:spAutoFit/>
          </a:bodyPr>
          <a:lstStyle/>
          <a:p>
            <a:pPr eaLnBrk="1" hangingPunct="1">
              <a:defRPr/>
            </a:pPr>
            <a:r>
              <a:rPr lang="en-US" altLang="zh-CN" b="1" dirty="0">
                <a:solidFill>
                  <a:schemeClr val="bg2">
                    <a:lumMod val="50000"/>
                  </a:schemeClr>
                </a:solidFill>
                <a:effectLst>
                  <a:outerShdw blurRad="38100" dist="38100" dir="2700000" algn="tl">
                    <a:srgbClr val="C0C0C0"/>
                  </a:outerShdw>
                </a:effectLst>
                <a:latin typeface="微软雅黑" pitchFamily="34" charset="-122"/>
                <a:ea typeface="微软雅黑" pitchFamily="34" charset="-122"/>
              </a:rPr>
              <a:t>Part_07. </a:t>
            </a:r>
            <a:r>
              <a:rPr lang="zh-CN" altLang="en-US" b="1" dirty="0">
                <a:solidFill>
                  <a:schemeClr val="bg2">
                    <a:lumMod val="50000"/>
                  </a:schemeClr>
                </a:solidFill>
                <a:effectLst>
                  <a:outerShdw blurRad="38100" dist="38100" dir="2700000" algn="tl">
                    <a:srgbClr val="C0C0C0"/>
                  </a:outerShdw>
                </a:effectLst>
                <a:latin typeface="微软雅黑" pitchFamily="34" charset="-122"/>
                <a:ea typeface="微软雅黑" pitchFamily="34" charset="-122"/>
              </a:rPr>
              <a:t>软件项目管理的一般概念</a:t>
            </a:r>
            <a:endParaRPr lang="en-US" altLang="zh-CN" b="1" dirty="0">
              <a:solidFill>
                <a:schemeClr val="bg2">
                  <a:lumMod val="50000"/>
                </a:schemeClr>
              </a:solidFill>
              <a:effectLst>
                <a:outerShdw blurRad="38100" dist="38100" dir="2700000" algn="tl">
                  <a:srgbClr val="C0C0C0"/>
                </a:outerShdw>
              </a:effectLst>
              <a:latin typeface="微软雅黑" pitchFamily="34" charset="-122"/>
              <a:ea typeface="微软雅黑" pitchFamily="34" charset="-122"/>
            </a:endParaRPr>
          </a:p>
        </p:txBody>
      </p:sp>
      <p:sp>
        <p:nvSpPr>
          <p:cNvPr id="4" name="TextBox 2">
            <a:extLst>
              <a:ext uri="{FF2B5EF4-FFF2-40B4-BE49-F238E27FC236}">
                <a16:creationId xmlns:a16="http://schemas.microsoft.com/office/drawing/2014/main" id="{4377F6A6-A201-4D34-8BD7-B07E1449781B}"/>
              </a:ext>
            </a:extLst>
          </p:cNvPr>
          <p:cNvSpPr txBox="1">
            <a:spLocks noChangeArrowheads="1"/>
          </p:cNvSpPr>
          <p:nvPr/>
        </p:nvSpPr>
        <p:spPr bwMode="auto">
          <a:xfrm>
            <a:off x="1209470" y="3764699"/>
            <a:ext cx="44577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a:lstStyle>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课程教师：余剑</a:t>
            </a:r>
            <a:endParaRPr lang="en-US" altLang="zh-CN" dirty="0">
              <a:solidFill>
                <a:srgbClr val="40404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电子邮件：</a:t>
            </a:r>
            <a:r>
              <a:rPr lang="en-US" altLang="zh-CN" dirty="0">
                <a:solidFill>
                  <a:srgbClr val="404040"/>
                </a:solidFill>
                <a:latin typeface="微软雅黑" panose="020B0503020204020204" pitchFamily="34" charset="-122"/>
                <a:ea typeface="微软雅黑" panose="020B0503020204020204" pitchFamily="34" charset="-122"/>
              </a:rPr>
              <a:t>2359980@qq.com</a:t>
            </a:r>
          </a:p>
        </p:txBody>
      </p:sp>
    </p:spTree>
  </p:cSld>
  <p:clrMapOvr>
    <a:masterClrMapping/>
  </p:clrMapOvr>
  <p:transition advTm="98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问题陈述的一种方式</a:t>
            </a:r>
          </a:p>
        </p:txBody>
      </p:sp>
      <p:graphicFrame>
        <p:nvGraphicFramePr>
          <p:cNvPr id="3" name="表格 2"/>
          <p:cNvGraphicFramePr>
            <a:graphicFrameLocks noGrp="1"/>
          </p:cNvGraphicFramePr>
          <p:nvPr>
            <p:extLst/>
          </p:nvPr>
        </p:nvGraphicFramePr>
        <p:xfrm>
          <a:off x="175876" y="969322"/>
          <a:ext cx="11719532" cy="4942862"/>
        </p:xfrm>
        <a:graphic>
          <a:graphicData uri="http://schemas.openxmlformats.org/drawingml/2006/table">
            <a:tbl>
              <a:tblPr>
                <a:tableStyleId>{5C22544A-7EE6-4342-B048-85BDC9FD1C3A}</a:tableStyleId>
              </a:tblPr>
              <a:tblGrid>
                <a:gridCol w="2200778">
                  <a:extLst>
                    <a:ext uri="{9D8B030D-6E8A-4147-A177-3AD203B41FA5}">
                      <a16:colId xmlns:a16="http://schemas.microsoft.com/office/drawing/2014/main" val="20000"/>
                    </a:ext>
                  </a:extLst>
                </a:gridCol>
                <a:gridCol w="9518754">
                  <a:extLst>
                    <a:ext uri="{9D8B030D-6E8A-4147-A177-3AD203B41FA5}">
                      <a16:colId xmlns:a16="http://schemas.microsoft.com/office/drawing/2014/main" val="20001"/>
                    </a:ext>
                  </a:extLst>
                </a:gridCol>
              </a:tblGrid>
              <a:tr h="575063">
                <a:tc>
                  <a:txBody>
                    <a:bodyPr/>
                    <a:lstStyle/>
                    <a:p>
                      <a:pPr algn="r">
                        <a:lnSpc>
                          <a:spcPct val="150000"/>
                        </a:lnSpc>
                        <a:spcAft>
                          <a:spcPts val="0"/>
                        </a:spcAft>
                      </a:pPr>
                      <a:r>
                        <a:rPr lang="zh-CN" sz="1800" b="1" dirty="0">
                          <a:solidFill>
                            <a:schemeClr val="tx1"/>
                          </a:solidFill>
                          <a:effectLst/>
                          <a:latin typeface="+mj-ea"/>
                          <a:ea typeface="+mj-ea"/>
                        </a:rPr>
                        <a:t>问题</a:t>
                      </a:r>
                      <a:r>
                        <a:rPr lang="zh-CN" altLang="en-US" sz="1800" b="1" dirty="0">
                          <a:solidFill>
                            <a:schemeClr val="tx1"/>
                          </a:solidFill>
                          <a:effectLst/>
                          <a:latin typeface="+mj-ea"/>
                          <a:ea typeface="+mj-ea"/>
                        </a:rPr>
                        <a:t>：</a:t>
                      </a:r>
                      <a:endParaRPr lang="zh-CN" sz="1800" b="1" dirty="0">
                        <a:solidFill>
                          <a:schemeClr val="tx1"/>
                        </a:solidFill>
                        <a:effectLst/>
                        <a:latin typeface="+mj-ea"/>
                        <a:ea typeface="+mj-ea"/>
                      </a:endParaRPr>
                    </a:p>
                  </a:txBody>
                  <a:tcPr marL="68580" marR="68580" marT="0" marB="0" anchor="ctr">
                    <a:solidFill>
                      <a:schemeClr val="bg2">
                        <a:lumMod val="50000"/>
                      </a:schemeClr>
                    </a:solidFill>
                  </a:tcPr>
                </a:tc>
                <a:tc>
                  <a:txBody>
                    <a:bodyPr/>
                    <a:lstStyle/>
                    <a:p>
                      <a:pPr>
                        <a:lnSpc>
                          <a:spcPct val="150000"/>
                        </a:lnSpc>
                        <a:spcAft>
                          <a:spcPts val="0"/>
                        </a:spcAft>
                      </a:pP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市工商行政管理系统是孤立的，完全依靠据内部工作资源实现行政许可事项受理、办理和监管业务。</a:t>
                      </a:r>
                    </a:p>
                  </a:txBody>
                  <a:tcPr marL="68580" marR="68580" marT="0" marB="0" anchor="ctr">
                    <a:solidFill>
                      <a:schemeClr val="bg2">
                        <a:lumMod val="20000"/>
                        <a:lumOff val="80000"/>
                      </a:schemeClr>
                    </a:solidFill>
                  </a:tcPr>
                </a:tc>
                <a:extLst>
                  <a:ext uri="{0D108BD9-81ED-4DB2-BD59-A6C34878D82A}">
                    <a16:rowId xmlns:a16="http://schemas.microsoft.com/office/drawing/2014/main" val="10000"/>
                  </a:ext>
                </a:extLst>
              </a:tr>
              <a:tr h="451262">
                <a:tc>
                  <a:txBody>
                    <a:bodyPr/>
                    <a:lstStyle/>
                    <a:p>
                      <a:pPr algn="r">
                        <a:lnSpc>
                          <a:spcPct val="150000"/>
                        </a:lnSpc>
                        <a:spcAft>
                          <a:spcPts val="0"/>
                        </a:spcAft>
                      </a:pPr>
                      <a:r>
                        <a:rPr lang="zh-CN" sz="1800" b="1" dirty="0">
                          <a:solidFill>
                            <a:schemeClr val="tx1"/>
                          </a:solidFill>
                          <a:effectLst/>
                          <a:latin typeface="+mj-ea"/>
                          <a:ea typeface="+mj-ea"/>
                        </a:rPr>
                        <a:t>影响了</a:t>
                      </a:r>
                      <a:r>
                        <a:rPr lang="zh-CN" altLang="en-US" sz="1800" b="1" dirty="0">
                          <a:solidFill>
                            <a:schemeClr val="tx1"/>
                          </a:solidFill>
                          <a:effectLst/>
                          <a:latin typeface="+mj-ea"/>
                          <a:ea typeface="+mj-ea"/>
                        </a:rPr>
                        <a:t>哪些人和事：</a:t>
                      </a:r>
                      <a:endParaRPr lang="zh-CN" sz="1800" b="1" dirty="0">
                        <a:solidFill>
                          <a:schemeClr val="tx1"/>
                        </a:solidFill>
                        <a:effectLst/>
                        <a:latin typeface="+mj-ea"/>
                        <a:ea typeface="+mj-ea"/>
                      </a:endParaRPr>
                    </a:p>
                  </a:txBody>
                  <a:tcPr marL="68580" marR="68580" marT="0" marB="0" anchor="ctr">
                    <a:solidFill>
                      <a:schemeClr val="bg2">
                        <a:lumMod val="50000"/>
                      </a:schemeClr>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申办人、工商行政管理人员、关联行政许可事项承办局委办和</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市政务公开。</a:t>
                      </a:r>
                    </a:p>
                  </a:txBody>
                  <a:tcPr marL="68580" marR="68580" marT="0" marB="0" anchor="ctr">
                    <a:solidFill>
                      <a:schemeClr val="bg2">
                        <a:lumMod val="20000"/>
                        <a:lumOff val="80000"/>
                      </a:schemeClr>
                    </a:solidFill>
                  </a:tcPr>
                </a:tc>
                <a:extLst>
                  <a:ext uri="{0D108BD9-81ED-4DB2-BD59-A6C34878D82A}">
                    <a16:rowId xmlns:a16="http://schemas.microsoft.com/office/drawing/2014/main" val="10001"/>
                  </a:ext>
                </a:extLst>
              </a:tr>
              <a:tr h="3162752">
                <a:tc>
                  <a:txBody>
                    <a:bodyPr/>
                    <a:lstStyle/>
                    <a:p>
                      <a:pPr algn="r">
                        <a:lnSpc>
                          <a:spcPct val="150000"/>
                        </a:lnSpc>
                        <a:spcAft>
                          <a:spcPts val="0"/>
                        </a:spcAft>
                      </a:pPr>
                      <a:r>
                        <a:rPr lang="zh-CN" sz="1800" b="1" dirty="0">
                          <a:solidFill>
                            <a:schemeClr val="tx1"/>
                          </a:solidFill>
                          <a:effectLst/>
                          <a:latin typeface="+mj-ea"/>
                          <a:ea typeface="+mj-ea"/>
                        </a:rPr>
                        <a:t>影响</a:t>
                      </a:r>
                      <a:r>
                        <a:rPr lang="zh-CN" altLang="en-US" sz="1800" b="1" dirty="0">
                          <a:solidFill>
                            <a:schemeClr val="tx1"/>
                          </a:solidFill>
                          <a:effectLst/>
                          <a:latin typeface="+mj-ea"/>
                          <a:ea typeface="+mj-ea"/>
                        </a:rPr>
                        <a:t>的具体体现：</a:t>
                      </a:r>
                      <a:endParaRPr lang="zh-CN" sz="1800" b="1" dirty="0">
                        <a:solidFill>
                          <a:schemeClr val="tx1"/>
                        </a:solidFill>
                        <a:effectLst/>
                        <a:latin typeface="+mj-ea"/>
                        <a:ea typeface="+mj-ea"/>
                      </a:endParaRPr>
                    </a:p>
                  </a:txBody>
                  <a:tcPr marL="68580" marR="68580" marT="0" marB="0" anchor="ctr">
                    <a:solidFill>
                      <a:schemeClr val="bg2">
                        <a:lumMod val="50000"/>
                      </a:schemeClr>
                    </a:solidFill>
                  </a:tcPr>
                </a:tc>
                <a:tc>
                  <a:txBody>
                    <a:bodyPr/>
                    <a:lstStyle/>
                    <a:p>
                      <a:pPr marL="342900" lvl="0" indent="-342900">
                        <a:lnSpc>
                          <a:spcPct val="150000"/>
                        </a:lnSpc>
                        <a:spcAft>
                          <a:spcPts val="0"/>
                        </a:spcAft>
                        <a:buFont typeface="Wingdings"/>
                        <a:buChar char=""/>
                      </a:pPr>
                      <a:r>
                        <a:rPr lang="zh-CN" sz="1600" dirty="0">
                          <a:solidFill>
                            <a:schemeClr val="bg1">
                              <a:lumMod val="50000"/>
                            </a:schemeClr>
                          </a:solidFill>
                          <a:effectLst/>
                          <a:latin typeface="+mj-ea"/>
                          <a:ea typeface="+mj-ea"/>
                        </a:rPr>
                        <a:t>办事流程缓慢，手续繁琐，办理过程响应笨拙，申办人经常需要往返工商局柜台或电话了解办理进程；</a:t>
                      </a:r>
                    </a:p>
                    <a:p>
                      <a:pPr marL="342900" lvl="0" indent="-342900">
                        <a:lnSpc>
                          <a:spcPct val="150000"/>
                        </a:lnSpc>
                        <a:spcAft>
                          <a:spcPts val="0"/>
                        </a:spcAft>
                        <a:buFont typeface="Wingdings"/>
                        <a:buChar char=""/>
                      </a:pPr>
                      <a:r>
                        <a:rPr lang="zh-CN" sz="1600" dirty="0">
                          <a:solidFill>
                            <a:schemeClr val="bg1">
                              <a:lumMod val="50000"/>
                            </a:schemeClr>
                          </a:solidFill>
                          <a:effectLst/>
                          <a:latin typeface="+mj-ea"/>
                          <a:ea typeface="+mj-ea"/>
                        </a:rPr>
                        <a:t>办理业务处理接口自动化程度低，承办人员难以通过异构环境获取业务办理所需要的关联信息，信息数据重复处理和存储，对申办人服务相应能力低下，办事效率低下；</a:t>
                      </a:r>
                    </a:p>
                    <a:p>
                      <a:pPr marL="342900" lvl="0" indent="-342900">
                        <a:lnSpc>
                          <a:spcPct val="150000"/>
                        </a:lnSpc>
                        <a:spcAft>
                          <a:spcPts val="0"/>
                        </a:spcAft>
                        <a:buFont typeface="Wingdings"/>
                        <a:buChar char=""/>
                      </a:pPr>
                      <a:r>
                        <a:rPr lang="zh-CN" sz="1600" dirty="0">
                          <a:solidFill>
                            <a:schemeClr val="bg1">
                              <a:lumMod val="50000"/>
                            </a:schemeClr>
                          </a:solidFill>
                          <a:effectLst/>
                          <a:latin typeface="+mj-ea"/>
                          <a:ea typeface="+mj-ea"/>
                        </a:rPr>
                        <a:t>关联业务审批环节的许可数据（如饮食企业办理需要的卫生许可信息由卫生局承办）主要依靠手工转递，实现一站式办理服务所需的服务支持体系困难重重。</a:t>
                      </a:r>
                    </a:p>
                    <a:p>
                      <a:pPr marL="342900" lvl="0" indent="-342900">
                        <a:lnSpc>
                          <a:spcPct val="150000"/>
                        </a:lnSpc>
                        <a:spcAft>
                          <a:spcPts val="0"/>
                        </a:spcAft>
                        <a:buFont typeface="Wingdings"/>
                        <a:buChar char=""/>
                      </a:pPr>
                      <a:r>
                        <a:rPr lang="zh-CN" sz="1600" dirty="0">
                          <a:solidFill>
                            <a:schemeClr val="bg1">
                              <a:lumMod val="50000"/>
                            </a:schemeClr>
                          </a:solidFill>
                          <a:effectLst/>
                          <a:latin typeface="+mj-ea"/>
                          <a:ea typeface="+mj-ea"/>
                        </a:rPr>
                        <a:t>政府服务资源使用效率过低，相同及相似的业务如申办受理分散在各个局委办服务窗口，未能集中使用和管理，难以实现政府资源共享和高效运作，政府服务市民成本高昂。</a:t>
                      </a:r>
                      <a:endParaRPr lang="en-US" altLang="zh-CN" sz="1600" dirty="0">
                        <a:solidFill>
                          <a:schemeClr val="bg1">
                            <a:lumMod val="50000"/>
                          </a:schemeClr>
                        </a:solidFill>
                        <a:effectLst/>
                        <a:latin typeface="+mj-ea"/>
                        <a:ea typeface="+mj-ea"/>
                      </a:endParaRPr>
                    </a:p>
                    <a:p>
                      <a:pPr marL="266700" algn="ctr">
                        <a:lnSpc>
                          <a:spcPct val="150000"/>
                        </a:lnSpc>
                        <a:spcAft>
                          <a:spcPts val="0"/>
                        </a:spcAft>
                      </a:pPr>
                      <a:r>
                        <a:rPr lang="zh-CN" sz="1600" b="1" dirty="0">
                          <a:solidFill>
                            <a:srgbClr val="FF0000"/>
                          </a:solidFill>
                          <a:effectLst/>
                          <a:latin typeface="+mj-ea"/>
                          <a:ea typeface="+mj-ea"/>
                        </a:rPr>
                        <a:t>以上影响均导致申办人、承办人、工商局和市政府对系统现状不满意。</a:t>
                      </a:r>
                      <a:r>
                        <a:rPr lang="en-US" sz="1600" b="1" dirty="0">
                          <a:solidFill>
                            <a:srgbClr val="FF0000"/>
                          </a:solidFill>
                          <a:effectLst/>
                          <a:latin typeface="+mj-ea"/>
                          <a:ea typeface="+mj-ea"/>
                        </a:rPr>
                        <a:t> </a:t>
                      </a:r>
                      <a:endParaRPr lang="zh-CN" sz="1600" b="1" dirty="0">
                        <a:solidFill>
                          <a:srgbClr val="FF0000"/>
                        </a:solidFill>
                        <a:effectLst/>
                        <a:latin typeface="+mj-ea"/>
                        <a:ea typeface="+mj-ea"/>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2"/>
                  </a:ext>
                </a:extLst>
              </a:tr>
              <a:tr h="753785">
                <a:tc>
                  <a:txBody>
                    <a:bodyPr/>
                    <a:lstStyle/>
                    <a:p>
                      <a:pPr algn="r">
                        <a:lnSpc>
                          <a:spcPct val="150000"/>
                        </a:lnSpc>
                        <a:spcAft>
                          <a:spcPts val="0"/>
                        </a:spcAft>
                      </a:pPr>
                      <a:r>
                        <a:rPr lang="zh-CN" sz="1800" b="1" dirty="0">
                          <a:solidFill>
                            <a:schemeClr val="tx1"/>
                          </a:solidFill>
                          <a:effectLst/>
                          <a:latin typeface="+mj-ea"/>
                          <a:ea typeface="+mj-ea"/>
                        </a:rPr>
                        <a:t>成功的解决方案将</a:t>
                      </a:r>
                      <a:r>
                        <a:rPr lang="zh-CN" altLang="en-US" sz="1800" b="1" dirty="0">
                          <a:solidFill>
                            <a:schemeClr val="tx1"/>
                          </a:solidFill>
                          <a:effectLst/>
                          <a:latin typeface="+mj-ea"/>
                          <a:ea typeface="+mj-ea"/>
                        </a:rPr>
                        <a:t>：</a:t>
                      </a:r>
                      <a:endParaRPr lang="zh-CN" sz="1800" b="1" dirty="0">
                        <a:solidFill>
                          <a:schemeClr val="tx1"/>
                        </a:solidFill>
                        <a:effectLst/>
                        <a:latin typeface="+mj-ea"/>
                        <a:ea typeface="+mj-ea"/>
                      </a:endParaRPr>
                    </a:p>
                  </a:txBody>
                  <a:tcPr marL="68580" marR="68580" marT="0" marB="0" anchor="ctr">
                    <a:solidFill>
                      <a:schemeClr val="bg2">
                        <a:lumMod val="50000"/>
                      </a:schemeClr>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提高</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市工商行政许可事项管理的效能及服务水平，简化办理手续，吸引更多的投资人，强化政府社会管理水平，提升</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市政府及工商局社会服务形象。</a:t>
                      </a:r>
                    </a:p>
                  </a:txBody>
                  <a:tcPr marL="68580" marR="68580" marT="0" marB="0" anchor="ctr">
                    <a:solidFill>
                      <a:schemeClr val="bg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29872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4.1.3. </a:t>
            </a:r>
            <a:r>
              <a:rPr lang="zh-CN" altLang="en-US" dirty="0"/>
              <a:t>针对问题解决方案的目标特征陈述</a:t>
            </a:r>
          </a:p>
        </p:txBody>
      </p:sp>
      <p:graphicFrame>
        <p:nvGraphicFramePr>
          <p:cNvPr id="3" name="表格 2"/>
          <p:cNvGraphicFramePr>
            <a:graphicFrameLocks noGrp="1"/>
          </p:cNvGraphicFramePr>
          <p:nvPr>
            <p:extLst/>
          </p:nvPr>
        </p:nvGraphicFramePr>
        <p:xfrm>
          <a:off x="231910" y="899486"/>
          <a:ext cx="11632805" cy="5283599"/>
        </p:xfrm>
        <a:graphic>
          <a:graphicData uri="http://schemas.openxmlformats.org/drawingml/2006/table">
            <a:tbl>
              <a:tblPr>
                <a:tableStyleId>{5C22544A-7EE6-4342-B048-85BDC9FD1C3A}</a:tableStyleId>
              </a:tblPr>
              <a:tblGrid>
                <a:gridCol w="2364516">
                  <a:extLst>
                    <a:ext uri="{9D8B030D-6E8A-4147-A177-3AD203B41FA5}">
                      <a16:colId xmlns:a16="http://schemas.microsoft.com/office/drawing/2014/main" val="20000"/>
                    </a:ext>
                  </a:extLst>
                </a:gridCol>
                <a:gridCol w="9268289">
                  <a:extLst>
                    <a:ext uri="{9D8B030D-6E8A-4147-A177-3AD203B41FA5}">
                      <a16:colId xmlns:a16="http://schemas.microsoft.com/office/drawing/2014/main" val="20001"/>
                    </a:ext>
                  </a:extLst>
                </a:gridCol>
              </a:tblGrid>
              <a:tr h="776913">
                <a:tc>
                  <a:txBody>
                    <a:bodyPr/>
                    <a:lstStyle/>
                    <a:p>
                      <a:pPr algn="r">
                        <a:lnSpc>
                          <a:spcPct val="150000"/>
                        </a:lnSpc>
                        <a:spcAft>
                          <a:spcPts val="0"/>
                        </a:spcAft>
                      </a:pPr>
                      <a:r>
                        <a:rPr lang="zh-CN" sz="1800" b="1" dirty="0">
                          <a:solidFill>
                            <a:schemeClr val="tx1"/>
                          </a:solidFill>
                          <a:effectLst/>
                          <a:latin typeface="+mj-ea"/>
                          <a:ea typeface="+mj-ea"/>
                        </a:rPr>
                        <a:t>供</a:t>
                      </a:r>
                      <a:r>
                        <a:rPr lang="zh-CN" altLang="en-US" sz="1800" b="1" dirty="0">
                          <a:solidFill>
                            <a:schemeClr val="tx1"/>
                          </a:solidFill>
                          <a:effectLst/>
                          <a:latin typeface="+mj-ea"/>
                          <a:ea typeface="+mj-ea"/>
                        </a:rPr>
                        <a:t>哪些人或者角色：</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a:lnSpc>
                          <a:spcPct val="150000"/>
                        </a:lnSpc>
                        <a:spcAft>
                          <a:spcPts val="0"/>
                        </a:spcAft>
                      </a:pP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市市民及到</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市办理工商行政许可事项的人员、</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市工商局职员、</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市政务服务中心职员、</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市政府相关职能部门职员。</a:t>
                      </a:r>
                    </a:p>
                  </a:txBody>
                  <a:tcPr marL="68580" marR="68580" marT="0" marB="0">
                    <a:solidFill>
                      <a:schemeClr val="bg2">
                        <a:lumMod val="20000"/>
                        <a:lumOff val="80000"/>
                      </a:schemeClr>
                    </a:solidFill>
                  </a:tcPr>
                </a:tc>
                <a:extLst>
                  <a:ext uri="{0D108BD9-81ED-4DB2-BD59-A6C34878D82A}">
                    <a16:rowId xmlns:a16="http://schemas.microsoft.com/office/drawing/2014/main" val="10000"/>
                  </a:ext>
                </a:extLst>
              </a:tr>
              <a:tr h="502170">
                <a:tc>
                  <a:txBody>
                    <a:bodyPr/>
                    <a:lstStyle/>
                    <a:p>
                      <a:pPr algn="r">
                        <a:lnSpc>
                          <a:spcPct val="150000"/>
                        </a:lnSpc>
                        <a:spcAft>
                          <a:spcPts val="0"/>
                        </a:spcAft>
                      </a:pPr>
                      <a:r>
                        <a:rPr lang="zh-CN" altLang="en-US" sz="1800" b="1" dirty="0">
                          <a:solidFill>
                            <a:schemeClr val="tx1"/>
                          </a:solidFill>
                          <a:effectLst/>
                          <a:latin typeface="+mj-ea"/>
                          <a:ea typeface="+mj-ea"/>
                        </a:rPr>
                        <a:t>做那些事：</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参与申办、办理、监管</a:t>
                      </a:r>
                      <a:r>
                        <a:rPr lang="en-US" sz="1600" dirty="0">
                          <a:solidFill>
                            <a:schemeClr val="bg1">
                              <a:lumMod val="50000"/>
                            </a:schemeClr>
                          </a:solidFill>
                          <a:effectLst/>
                          <a:latin typeface="+mj-ea"/>
                          <a:ea typeface="+mj-ea"/>
                        </a:rPr>
                        <a:t>NF</a:t>
                      </a:r>
                      <a:r>
                        <a:rPr lang="zh-CN" sz="1600" dirty="0">
                          <a:solidFill>
                            <a:schemeClr val="bg1">
                              <a:lumMod val="50000"/>
                            </a:schemeClr>
                          </a:solidFill>
                          <a:effectLst/>
                          <a:latin typeface="+mj-ea"/>
                          <a:ea typeface="+mj-ea"/>
                        </a:rPr>
                        <a:t>市工商行政许可事项。</a:t>
                      </a:r>
                    </a:p>
                  </a:txBody>
                  <a:tcPr marL="68580" marR="68580" marT="0" marB="0">
                    <a:solidFill>
                      <a:schemeClr val="bg2">
                        <a:lumMod val="20000"/>
                        <a:lumOff val="80000"/>
                      </a:schemeClr>
                    </a:solidFill>
                  </a:tcPr>
                </a:tc>
                <a:extLst>
                  <a:ext uri="{0D108BD9-81ED-4DB2-BD59-A6C34878D82A}">
                    <a16:rowId xmlns:a16="http://schemas.microsoft.com/office/drawing/2014/main" val="10001"/>
                  </a:ext>
                </a:extLst>
              </a:tr>
              <a:tr h="466659">
                <a:tc>
                  <a:txBody>
                    <a:bodyPr/>
                    <a:lstStyle/>
                    <a:p>
                      <a:pPr algn="r">
                        <a:lnSpc>
                          <a:spcPct val="150000"/>
                        </a:lnSpc>
                        <a:spcAft>
                          <a:spcPts val="0"/>
                        </a:spcAft>
                      </a:pPr>
                      <a:r>
                        <a:rPr lang="zh-CN" altLang="en-US" sz="1800" b="1" dirty="0">
                          <a:solidFill>
                            <a:schemeClr val="tx1"/>
                          </a:solidFill>
                          <a:effectLst/>
                          <a:latin typeface="+mj-ea"/>
                          <a:ea typeface="+mj-ea"/>
                        </a:rPr>
                        <a:t>把什么：</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一种工具和工具使用的支持环境。</a:t>
                      </a:r>
                    </a:p>
                  </a:txBody>
                  <a:tcPr marL="68580" marR="68580" marT="0" marB="0">
                    <a:solidFill>
                      <a:schemeClr val="bg2">
                        <a:lumMod val="20000"/>
                        <a:lumOff val="80000"/>
                      </a:schemeClr>
                    </a:solidFill>
                  </a:tcPr>
                </a:tc>
                <a:extLst>
                  <a:ext uri="{0D108BD9-81ED-4DB2-BD59-A6C34878D82A}">
                    <a16:rowId xmlns:a16="http://schemas.microsoft.com/office/drawing/2014/main" val="10002"/>
                  </a:ext>
                </a:extLst>
              </a:tr>
              <a:tr h="489857">
                <a:tc>
                  <a:txBody>
                    <a:bodyPr/>
                    <a:lstStyle/>
                    <a:p>
                      <a:pPr algn="r">
                        <a:lnSpc>
                          <a:spcPct val="150000"/>
                        </a:lnSpc>
                        <a:spcAft>
                          <a:spcPts val="0"/>
                        </a:spcAft>
                      </a:pPr>
                      <a:r>
                        <a:rPr lang="zh-CN" sz="1800" b="1" dirty="0">
                          <a:solidFill>
                            <a:schemeClr val="tx1"/>
                          </a:solidFill>
                          <a:effectLst/>
                          <a:latin typeface="+mj-ea"/>
                          <a:ea typeface="+mj-ea"/>
                        </a:rPr>
                        <a:t>用于</a:t>
                      </a:r>
                      <a:r>
                        <a:rPr lang="zh-CN" altLang="en-US" sz="1800" b="1" dirty="0">
                          <a:solidFill>
                            <a:schemeClr val="tx1"/>
                          </a:solidFill>
                          <a:effectLst/>
                          <a:latin typeface="+mj-ea"/>
                          <a:ea typeface="+mj-ea"/>
                        </a:rPr>
                        <a:t>：</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支持联机业务处理与业务信息查询，实现一站式工商行政许可事项办理政府服务的工作。</a:t>
                      </a:r>
                    </a:p>
                  </a:txBody>
                  <a:tcPr marL="68580" marR="68580" marT="0" marB="0">
                    <a:solidFill>
                      <a:schemeClr val="bg2">
                        <a:lumMod val="20000"/>
                        <a:lumOff val="80000"/>
                      </a:schemeClr>
                    </a:solidFill>
                  </a:tcPr>
                </a:tc>
                <a:extLst>
                  <a:ext uri="{0D108BD9-81ED-4DB2-BD59-A6C34878D82A}">
                    <a16:rowId xmlns:a16="http://schemas.microsoft.com/office/drawing/2014/main" val="10003"/>
                  </a:ext>
                </a:extLst>
              </a:tr>
              <a:tr h="337036">
                <a:tc>
                  <a:txBody>
                    <a:bodyPr/>
                    <a:lstStyle/>
                    <a:p>
                      <a:pPr algn="r">
                        <a:lnSpc>
                          <a:spcPct val="150000"/>
                        </a:lnSpc>
                        <a:spcAft>
                          <a:spcPts val="0"/>
                        </a:spcAft>
                      </a:pPr>
                      <a:r>
                        <a:rPr lang="zh-CN" altLang="en-US" sz="1800" b="1" dirty="0">
                          <a:solidFill>
                            <a:schemeClr val="tx1"/>
                          </a:solidFill>
                          <a:effectLst/>
                          <a:latin typeface="+mj-ea"/>
                          <a:ea typeface="+mj-ea"/>
                        </a:rPr>
                        <a:t>我们的方案</a:t>
                      </a:r>
                      <a:r>
                        <a:rPr lang="zh-CN" sz="1800" b="1" dirty="0">
                          <a:solidFill>
                            <a:schemeClr val="tx1"/>
                          </a:solidFill>
                          <a:effectLst/>
                          <a:latin typeface="+mj-ea"/>
                          <a:ea typeface="+mj-ea"/>
                        </a:rPr>
                        <a:t>不同于</a:t>
                      </a:r>
                      <a:r>
                        <a:rPr lang="zh-CN" altLang="en-US" sz="1800" b="1" dirty="0">
                          <a:solidFill>
                            <a:schemeClr val="tx1"/>
                          </a:solidFill>
                          <a:effectLst/>
                          <a:latin typeface="+mj-ea"/>
                          <a:ea typeface="+mj-ea"/>
                        </a:rPr>
                        <a:t>：</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a:lnSpc>
                          <a:spcPct val="150000"/>
                        </a:lnSpc>
                        <a:spcAft>
                          <a:spcPts val="0"/>
                        </a:spcAft>
                      </a:pPr>
                      <a:r>
                        <a:rPr lang="zh-CN" sz="1600" dirty="0">
                          <a:solidFill>
                            <a:schemeClr val="bg1">
                              <a:lumMod val="50000"/>
                            </a:schemeClr>
                          </a:solidFill>
                          <a:effectLst/>
                          <a:latin typeface="+mj-ea"/>
                          <a:ea typeface="+mj-ea"/>
                        </a:rPr>
                        <a:t>现行的“工商行政业务管理系统”</a:t>
                      </a:r>
                    </a:p>
                  </a:txBody>
                  <a:tcPr marL="68580" marR="68580" marT="0" marB="0">
                    <a:solidFill>
                      <a:schemeClr val="bg2">
                        <a:lumMod val="20000"/>
                        <a:lumOff val="80000"/>
                      </a:schemeClr>
                    </a:solidFill>
                  </a:tcPr>
                </a:tc>
                <a:extLst>
                  <a:ext uri="{0D108BD9-81ED-4DB2-BD59-A6C34878D82A}">
                    <a16:rowId xmlns:a16="http://schemas.microsoft.com/office/drawing/2014/main" val="10004"/>
                  </a:ext>
                </a:extLst>
              </a:tr>
              <a:tr h="2684970">
                <a:tc>
                  <a:txBody>
                    <a:bodyPr/>
                    <a:lstStyle/>
                    <a:p>
                      <a:pPr algn="r">
                        <a:lnSpc>
                          <a:spcPct val="150000"/>
                        </a:lnSpc>
                        <a:spcAft>
                          <a:spcPts val="0"/>
                        </a:spcAft>
                      </a:pPr>
                      <a:r>
                        <a:rPr lang="zh-CN" altLang="en-US" sz="1800" b="1" dirty="0">
                          <a:solidFill>
                            <a:schemeClr val="tx1"/>
                          </a:solidFill>
                          <a:effectLst/>
                          <a:latin typeface="+mj-ea"/>
                          <a:ea typeface="+mj-ea"/>
                        </a:rPr>
                        <a:t>它的优势在于：</a:t>
                      </a:r>
                      <a:endParaRPr lang="zh-CN" sz="1800" b="1" dirty="0">
                        <a:solidFill>
                          <a:schemeClr val="tx1"/>
                        </a:solidFill>
                        <a:effectLst/>
                        <a:latin typeface="+mj-ea"/>
                        <a:ea typeface="+mj-ea"/>
                      </a:endParaRPr>
                    </a:p>
                  </a:txBody>
                  <a:tcPr marL="68580" marR="68580" marT="0" marB="0">
                    <a:solidFill>
                      <a:srgbClr val="7030A0"/>
                    </a:solidFill>
                  </a:tcPr>
                </a:tc>
                <a:tc>
                  <a:txBody>
                    <a:bodyPr/>
                    <a:lstStyle/>
                    <a:p>
                      <a:pPr marL="342900" lvl="0" indent="-342900">
                        <a:lnSpc>
                          <a:spcPct val="150000"/>
                        </a:lnSpc>
                        <a:spcAft>
                          <a:spcPts val="0"/>
                        </a:spcAft>
                        <a:buFont typeface="Wingdings"/>
                        <a:buChar char=""/>
                      </a:pPr>
                      <a:r>
                        <a:rPr lang="zh-CN" sz="1600" b="1" dirty="0">
                          <a:solidFill>
                            <a:schemeClr val="bg1">
                              <a:lumMod val="50000"/>
                            </a:schemeClr>
                          </a:solidFill>
                          <a:effectLst/>
                          <a:latin typeface="+mj-ea"/>
                          <a:ea typeface="+mj-ea"/>
                        </a:rPr>
                        <a:t>为申办人提供集中的申办环境（在线互联网门户或者市政服务中心窗口），</a:t>
                      </a:r>
                      <a:r>
                        <a:rPr lang="zh-CN" sz="1600" b="1" dirty="0">
                          <a:solidFill>
                            <a:srgbClr val="FF0000"/>
                          </a:solidFill>
                          <a:effectLst/>
                          <a:latin typeface="+mj-ea"/>
                          <a:ea typeface="+mj-ea"/>
                        </a:rPr>
                        <a:t>简化</a:t>
                      </a:r>
                      <a:r>
                        <a:rPr lang="zh-CN" sz="1600" b="1" dirty="0">
                          <a:solidFill>
                            <a:schemeClr val="bg1">
                              <a:lumMod val="50000"/>
                            </a:schemeClr>
                          </a:solidFill>
                          <a:effectLst/>
                          <a:latin typeface="+mj-ea"/>
                          <a:ea typeface="+mj-ea"/>
                        </a:rPr>
                        <a:t>申办人办理</a:t>
                      </a:r>
                      <a:r>
                        <a:rPr lang="zh-CN" sz="1600" b="1" dirty="0">
                          <a:solidFill>
                            <a:srgbClr val="FF0000"/>
                          </a:solidFill>
                          <a:effectLst/>
                          <a:latin typeface="+mj-ea"/>
                          <a:ea typeface="+mj-ea"/>
                        </a:rPr>
                        <a:t>手续</a:t>
                      </a:r>
                      <a:r>
                        <a:rPr lang="zh-CN" sz="1600" b="1" dirty="0">
                          <a:solidFill>
                            <a:schemeClr val="bg1">
                              <a:lumMod val="50000"/>
                            </a:schemeClr>
                          </a:solidFill>
                          <a:effectLst/>
                          <a:latin typeface="+mj-ea"/>
                          <a:ea typeface="+mj-ea"/>
                        </a:rPr>
                        <a:t>，</a:t>
                      </a:r>
                      <a:r>
                        <a:rPr lang="zh-CN" sz="1600" b="1" dirty="0">
                          <a:solidFill>
                            <a:srgbClr val="FF0000"/>
                          </a:solidFill>
                          <a:effectLst/>
                          <a:latin typeface="+mj-ea"/>
                          <a:ea typeface="+mj-ea"/>
                        </a:rPr>
                        <a:t>提供</a:t>
                      </a:r>
                      <a:r>
                        <a:rPr lang="zh-CN" sz="1600" b="1" dirty="0">
                          <a:solidFill>
                            <a:schemeClr val="bg1">
                              <a:lumMod val="50000"/>
                            </a:schemeClr>
                          </a:solidFill>
                          <a:effectLst/>
                          <a:latin typeface="+mj-ea"/>
                          <a:ea typeface="+mj-ea"/>
                        </a:rPr>
                        <a:t>办理过程信息即时查询及事务办结通知</a:t>
                      </a:r>
                      <a:r>
                        <a:rPr lang="zh-CN" sz="1600" b="1" dirty="0">
                          <a:solidFill>
                            <a:srgbClr val="FF0000"/>
                          </a:solidFill>
                          <a:effectLst/>
                          <a:latin typeface="+mj-ea"/>
                          <a:ea typeface="+mj-ea"/>
                        </a:rPr>
                        <a:t>服务</a:t>
                      </a:r>
                      <a:r>
                        <a:rPr lang="zh-CN" sz="1600" b="1" dirty="0">
                          <a:solidFill>
                            <a:schemeClr val="bg1">
                              <a:lumMod val="50000"/>
                            </a:schemeClr>
                          </a:solidFill>
                          <a:effectLst/>
                          <a:latin typeface="+mj-ea"/>
                          <a:ea typeface="+mj-ea"/>
                        </a:rPr>
                        <a:t>；</a:t>
                      </a:r>
                    </a:p>
                    <a:p>
                      <a:pPr marL="342900" lvl="0" indent="-342900">
                        <a:lnSpc>
                          <a:spcPct val="150000"/>
                        </a:lnSpc>
                        <a:spcAft>
                          <a:spcPts val="0"/>
                        </a:spcAft>
                        <a:buFont typeface="Wingdings"/>
                        <a:buChar char=""/>
                      </a:pPr>
                      <a:r>
                        <a:rPr lang="zh-CN" sz="1600" b="1" dirty="0">
                          <a:solidFill>
                            <a:schemeClr val="bg1">
                              <a:lumMod val="50000"/>
                            </a:schemeClr>
                          </a:solidFill>
                          <a:effectLst/>
                          <a:latin typeface="+mj-ea"/>
                          <a:ea typeface="+mj-ea"/>
                        </a:rPr>
                        <a:t>为承办人员</a:t>
                      </a:r>
                      <a:r>
                        <a:rPr lang="zh-CN" sz="1600" b="1" dirty="0">
                          <a:solidFill>
                            <a:srgbClr val="FF0000"/>
                          </a:solidFill>
                          <a:effectLst/>
                          <a:latin typeface="+mj-ea"/>
                          <a:ea typeface="+mj-ea"/>
                        </a:rPr>
                        <a:t>提供</a:t>
                      </a:r>
                      <a:r>
                        <a:rPr lang="zh-CN" sz="1600" b="1" dirty="0">
                          <a:solidFill>
                            <a:schemeClr val="bg1">
                              <a:lumMod val="50000"/>
                            </a:schemeClr>
                          </a:solidFill>
                          <a:effectLst/>
                          <a:latin typeface="+mj-ea"/>
                          <a:ea typeface="+mj-ea"/>
                        </a:rPr>
                        <a:t>统一的业务受理、办理及关联事项信息处理自动转接服务</a:t>
                      </a:r>
                      <a:r>
                        <a:rPr lang="zh-CN" sz="1600" b="1" dirty="0">
                          <a:solidFill>
                            <a:srgbClr val="FF0000"/>
                          </a:solidFill>
                          <a:effectLst/>
                          <a:latin typeface="+mj-ea"/>
                          <a:ea typeface="+mj-ea"/>
                        </a:rPr>
                        <a:t>工具和环境</a:t>
                      </a:r>
                      <a:r>
                        <a:rPr lang="zh-CN" sz="1600" b="1" dirty="0">
                          <a:solidFill>
                            <a:schemeClr val="bg1">
                              <a:lumMod val="50000"/>
                            </a:schemeClr>
                          </a:solidFill>
                          <a:effectLst/>
                          <a:latin typeface="+mj-ea"/>
                          <a:ea typeface="+mj-ea"/>
                        </a:rPr>
                        <a:t>；</a:t>
                      </a:r>
                    </a:p>
                    <a:p>
                      <a:pPr marL="342900" lvl="0" indent="-342900">
                        <a:lnSpc>
                          <a:spcPct val="150000"/>
                        </a:lnSpc>
                        <a:spcAft>
                          <a:spcPts val="0"/>
                        </a:spcAft>
                        <a:buFont typeface="Wingdings"/>
                        <a:buChar char=""/>
                      </a:pPr>
                      <a:r>
                        <a:rPr lang="zh-CN" sz="1600" b="1" dirty="0">
                          <a:solidFill>
                            <a:schemeClr val="bg1">
                              <a:lumMod val="50000"/>
                            </a:schemeClr>
                          </a:solidFill>
                          <a:effectLst/>
                          <a:latin typeface="+mj-ea"/>
                          <a:ea typeface="+mj-ea"/>
                        </a:rPr>
                        <a:t>为参与行政事项许可并联审批的关联局委办提供统一的数据交换平台，在此平台基础上实现工商行政许可事项一站式服务信息支持基础体系，并以此作为全市其它行政许可事项一站式服务支持体系</a:t>
                      </a:r>
                      <a:r>
                        <a:rPr lang="zh-CN" sz="1600" b="1" dirty="0">
                          <a:solidFill>
                            <a:srgbClr val="FF0000"/>
                          </a:solidFill>
                          <a:effectLst/>
                          <a:latin typeface="+mj-ea"/>
                          <a:ea typeface="+mj-ea"/>
                        </a:rPr>
                        <a:t>应用的标杆</a:t>
                      </a:r>
                      <a:r>
                        <a:rPr lang="zh-CN" sz="1600" b="1" dirty="0">
                          <a:solidFill>
                            <a:schemeClr val="bg1">
                              <a:lumMod val="50000"/>
                            </a:schemeClr>
                          </a:solidFill>
                          <a:effectLst/>
                          <a:latin typeface="+mj-ea"/>
                          <a:ea typeface="+mj-ea"/>
                        </a:rPr>
                        <a:t>；</a:t>
                      </a:r>
                    </a:p>
                    <a:p>
                      <a:pPr marL="342900" lvl="0" indent="-342900">
                        <a:lnSpc>
                          <a:spcPct val="150000"/>
                        </a:lnSpc>
                        <a:spcAft>
                          <a:spcPts val="0"/>
                        </a:spcAft>
                        <a:buFont typeface="Wingdings"/>
                        <a:buChar char=""/>
                      </a:pPr>
                      <a:r>
                        <a:rPr lang="zh-CN" sz="1600" b="1" dirty="0">
                          <a:solidFill>
                            <a:schemeClr val="bg1">
                              <a:lumMod val="50000"/>
                            </a:schemeClr>
                          </a:solidFill>
                          <a:effectLst/>
                          <a:latin typeface="+mj-ea"/>
                          <a:ea typeface="+mj-ea"/>
                        </a:rPr>
                        <a:t>为</a:t>
                      </a:r>
                      <a:r>
                        <a:rPr lang="en-US" sz="1600" b="1" dirty="0">
                          <a:solidFill>
                            <a:schemeClr val="bg1">
                              <a:lumMod val="50000"/>
                            </a:schemeClr>
                          </a:solidFill>
                          <a:effectLst/>
                          <a:latin typeface="+mj-ea"/>
                          <a:ea typeface="+mj-ea"/>
                        </a:rPr>
                        <a:t>NF</a:t>
                      </a:r>
                      <a:r>
                        <a:rPr lang="zh-CN" sz="1600" b="1" dirty="0">
                          <a:solidFill>
                            <a:schemeClr val="bg1">
                              <a:lumMod val="50000"/>
                            </a:schemeClr>
                          </a:solidFill>
                          <a:effectLst/>
                          <a:latin typeface="+mj-ea"/>
                          <a:ea typeface="+mj-ea"/>
                        </a:rPr>
                        <a:t>市政府与行政许可事项相关的业务办理相关政府服务资源实现</a:t>
                      </a:r>
                      <a:r>
                        <a:rPr lang="zh-CN" sz="1600" b="1" dirty="0">
                          <a:solidFill>
                            <a:srgbClr val="FF0000"/>
                          </a:solidFill>
                          <a:effectLst/>
                          <a:latin typeface="+mj-ea"/>
                          <a:ea typeface="+mj-ea"/>
                        </a:rPr>
                        <a:t>统一管理</a:t>
                      </a:r>
                      <a:r>
                        <a:rPr lang="zh-CN" sz="1600" b="1" dirty="0">
                          <a:solidFill>
                            <a:schemeClr val="bg1">
                              <a:lumMod val="50000"/>
                            </a:schemeClr>
                          </a:solidFill>
                          <a:effectLst/>
                          <a:latin typeface="+mj-ea"/>
                          <a:ea typeface="+mj-ea"/>
                        </a:rPr>
                        <a:t>。</a:t>
                      </a:r>
                    </a:p>
                  </a:txBody>
                  <a:tcPr marL="68580" marR="68580" marT="0" marB="0">
                    <a:solidFill>
                      <a:schemeClr val="bg2">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68309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4.2. </a:t>
            </a:r>
            <a:r>
              <a:rPr lang="zh-CN" altLang="en-US" dirty="0"/>
              <a:t>明确过程并具备过程管理的具体执行框架</a:t>
            </a:r>
          </a:p>
        </p:txBody>
      </p:sp>
      <p:pic>
        <p:nvPicPr>
          <p:cNvPr id="3" name="图片 2"/>
          <p:cNvPicPr>
            <a:picLocks noChangeAspect="1"/>
          </p:cNvPicPr>
          <p:nvPr/>
        </p:nvPicPr>
        <p:blipFill>
          <a:blip r:embed="rId2"/>
          <a:stretch>
            <a:fillRect/>
          </a:stretch>
        </p:blipFill>
        <p:spPr>
          <a:xfrm>
            <a:off x="74950" y="775739"/>
            <a:ext cx="12005777" cy="5422694"/>
          </a:xfrm>
          <a:prstGeom prst="rect">
            <a:avLst/>
          </a:prstGeom>
        </p:spPr>
      </p:pic>
    </p:spTree>
    <p:extLst>
      <p:ext uri="{BB962C8B-B14F-4D97-AF65-F5344CB8AC3E}">
        <p14:creationId xmlns:p14="http://schemas.microsoft.com/office/powerpoint/2010/main" val="27195814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4.3. </a:t>
            </a:r>
            <a:r>
              <a:rPr lang="zh-CN" altLang="en-US" dirty="0"/>
              <a:t>真正理解软件项目管理的基本特征</a:t>
            </a:r>
          </a:p>
        </p:txBody>
      </p:sp>
      <p:graphicFrame>
        <p:nvGraphicFramePr>
          <p:cNvPr id="7" name="表格 6"/>
          <p:cNvGraphicFramePr>
            <a:graphicFrameLocks noGrp="1"/>
          </p:cNvGraphicFramePr>
          <p:nvPr>
            <p:extLst/>
          </p:nvPr>
        </p:nvGraphicFramePr>
        <p:xfrm>
          <a:off x="342966" y="703871"/>
          <a:ext cx="5435742" cy="2225040"/>
        </p:xfrm>
        <a:graphic>
          <a:graphicData uri="http://schemas.openxmlformats.org/drawingml/2006/table">
            <a:tbl>
              <a:tblPr firstRow="1" bandRow="1">
                <a:tableStyleId>{5C22544A-7EE6-4342-B048-85BDC9FD1C3A}</a:tableStyleId>
              </a:tblPr>
              <a:tblGrid>
                <a:gridCol w="1619679">
                  <a:extLst>
                    <a:ext uri="{9D8B030D-6E8A-4147-A177-3AD203B41FA5}">
                      <a16:colId xmlns:a16="http://schemas.microsoft.com/office/drawing/2014/main" val="20000"/>
                    </a:ext>
                  </a:extLst>
                </a:gridCol>
                <a:gridCol w="3816063">
                  <a:extLst>
                    <a:ext uri="{9D8B030D-6E8A-4147-A177-3AD203B41FA5}">
                      <a16:colId xmlns:a16="http://schemas.microsoft.com/office/drawing/2014/main" val="20001"/>
                    </a:ext>
                  </a:extLst>
                </a:gridCol>
              </a:tblGrid>
              <a:tr h="370840">
                <a:tc>
                  <a:txBody>
                    <a:bodyPr/>
                    <a:lstStyle/>
                    <a:p>
                      <a:pPr algn="r"/>
                      <a:r>
                        <a:rPr lang="zh-CN" altLang="en-US" sz="1600" b="0" kern="1200" dirty="0">
                          <a:solidFill>
                            <a:schemeClr val="bg1"/>
                          </a:solidFill>
                          <a:latin typeface="+mj-ea"/>
                          <a:ea typeface="+mj-ea"/>
                          <a:cs typeface="+mn-cs"/>
                        </a:rPr>
                        <a:t>目的性：</a:t>
                      </a:r>
                      <a:endParaRPr lang="zh-CN" altLang="en-US" sz="1600" b="0" dirty="0">
                        <a:solidFill>
                          <a:schemeClr val="bg1"/>
                        </a:solidFill>
                        <a:latin typeface="+mj-ea"/>
                        <a:ea typeface="+mj-ea"/>
                      </a:endParaRP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dirty="0">
                          <a:solidFill>
                            <a:schemeClr val="bg1"/>
                          </a:solidFill>
                          <a:latin typeface="+mj-ea"/>
                          <a:ea typeface="+mj-ea"/>
                        </a:rPr>
                        <a:t>每个项目都有自己的特定目标</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r>
                        <a:rPr lang="zh-CN" altLang="en-US" sz="1600" b="0" kern="1200" dirty="0">
                          <a:solidFill>
                            <a:schemeClr val="bg1"/>
                          </a:solidFill>
                          <a:latin typeface="+mj-ea"/>
                          <a:ea typeface="+mj-ea"/>
                          <a:cs typeface="+mn-cs"/>
                        </a:rPr>
                        <a:t>内部协调性：</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j-ea"/>
                          <a:ea typeface="+mj-ea"/>
                          <a:cs typeface="+mn-cs"/>
                        </a:rPr>
                        <a:t>项目组成员的共同努力</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r>
                        <a:rPr lang="zh-CN" altLang="en-US" sz="1600" b="0" kern="1200" dirty="0">
                          <a:solidFill>
                            <a:schemeClr val="bg1"/>
                          </a:solidFill>
                          <a:latin typeface="+mj-ea"/>
                          <a:ea typeface="+mj-ea"/>
                          <a:cs typeface="+mn-cs"/>
                        </a:rPr>
                        <a:t>时间性：</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j-ea"/>
                          <a:ea typeface="+mj-ea"/>
                          <a:cs typeface="+mn-cs"/>
                        </a:rPr>
                        <a:t>都有明确的开始和结束时间</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r"/>
                      <a:r>
                        <a:rPr lang="zh-CN" altLang="en-US" sz="1600" b="0" kern="1200" dirty="0">
                          <a:solidFill>
                            <a:schemeClr val="bg1"/>
                          </a:solidFill>
                          <a:latin typeface="+mj-ea"/>
                          <a:ea typeface="+mj-ea"/>
                          <a:cs typeface="+mn-cs"/>
                        </a:rPr>
                        <a:t>独特性：</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j-ea"/>
                          <a:ea typeface="+mj-ea"/>
                          <a:cs typeface="+mn-cs"/>
                        </a:rPr>
                        <a:t>有自己的特点，项目难以复制</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r"/>
                      <a:r>
                        <a:rPr lang="zh-CN" altLang="en-US" sz="1600" b="0" kern="1200" dirty="0">
                          <a:solidFill>
                            <a:schemeClr val="bg1"/>
                          </a:solidFill>
                          <a:latin typeface="+mj-ea"/>
                          <a:ea typeface="+mj-ea"/>
                          <a:cs typeface="+mn-cs"/>
                        </a:rPr>
                        <a:t>消耗资源：</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j-ea"/>
                          <a:ea typeface="+mj-ea"/>
                          <a:cs typeface="+mn-cs"/>
                        </a:rPr>
                        <a:t>人力、物力、财力</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r"/>
                      <a:r>
                        <a:rPr lang="zh-CN" altLang="en-US" sz="1600" b="0" kern="1200" dirty="0">
                          <a:solidFill>
                            <a:schemeClr val="bg1"/>
                          </a:solidFill>
                          <a:latin typeface="+mj-ea"/>
                          <a:ea typeface="+mj-ea"/>
                          <a:cs typeface="+mn-cs"/>
                        </a:rPr>
                        <a:t>受到约束：</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j-ea"/>
                          <a:ea typeface="+mj-ea"/>
                          <a:cs typeface="+mn-cs"/>
                        </a:rPr>
                        <a:t>目标边界、资源和环境约束</a:t>
                      </a:r>
                      <a:endParaRPr lang="zh-CN" altLang="en-US" sz="16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nvPr>
        </p:nvGraphicFramePr>
        <p:xfrm>
          <a:off x="2049898" y="576454"/>
          <a:ext cx="10017184" cy="5914287"/>
        </p:xfrm>
        <a:graphic>
          <a:graphicData uri="http://schemas.openxmlformats.org/drawingml/2006/table">
            <a:tbl>
              <a:tblPr firstRow="1" bandRow="1">
                <a:effectLst/>
                <a:tableStyleId>{5C22544A-7EE6-4342-B048-85BDC9FD1C3A}</a:tableStyleId>
              </a:tblPr>
              <a:tblGrid>
                <a:gridCol w="2577543">
                  <a:extLst>
                    <a:ext uri="{9D8B030D-6E8A-4147-A177-3AD203B41FA5}">
                      <a16:colId xmlns:a16="http://schemas.microsoft.com/office/drawing/2014/main" val="20000"/>
                    </a:ext>
                  </a:extLst>
                </a:gridCol>
                <a:gridCol w="5798218">
                  <a:extLst>
                    <a:ext uri="{9D8B030D-6E8A-4147-A177-3AD203B41FA5}">
                      <a16:colId xmlns:a16="http://schemas.microsoft.com/office/drawing/2014/main" val="20001"/>
                    </a:ext>
                  </a:extLst>
                </a:gridCol>
                <a:gridCol w="1641423">
                  <a:extLst>
                    <a:ext uri="{9D8B030D-6E8A-4147-A177-3AD203B41FA5}">
                      <a16:colId xmlns:a16="http://schemas.microsoft.com/office/drawing/2014/main" val="20002"/>
                    </a:ext>
                  </a:extLst>
                </a:gridCol>
              </a:tblGrid>
              <a:tr h="489291">
                <a:tc>
                  <a:txBody>
                    <a:bodyPr/>
                    <a:lstStyle/>
                    <a:p>
                      <a:pPr algn="l"/>
                      <a:r>
                        <a:rPr lang="zh-CN" altLang="en-US" sz="1800" b="1" dirty="0">
                          <a:solidFill>
                            <a:schemeClr val="tx1"/>
                          </a:solidFill>
                          <a:latin typeface="+mj-ea"/>
                          <a:ea typeface="+mj-ea"/>
                        </a:rPr>
                        <a:t>比较项</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chemeClr val="tx1"/>
                          </a:solidFill>
                          <a:latin typeface="+mj-ea"/>
                          <a:ea typeface="+mj-ea"/>
                        </a:rPr>
                        <a:t>设计和实施一套管理信息系统</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a:solidFill>
                            <a:schemeClr val="tx1"/>
                          </a:solidFill>
                          <a:latin typeface="+mj-ea"/>
                          <a:ea typeface="+mj-ea"/>
                        </a:rPr>
                        <a:t>起一栋房子</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489291">
                <a:tc>
                  <a:txBody>
                    <a:bodyPr/>
                    <a:lstStyle/>
                    <a:p>
                      <a:pPr algn="r"/>
                      <a:r>
                        <a:rPr lang="zh-CN" altLang="en-US" sz="1800" b="0" kern="1200" dirty="0">
                          <a:solidFill>
                            <a:schemeClr val="bg1"/>
                          </a:solidFill>
                          <a:latin typeface="+mj-ea"/>
                          <a:ea typeface="+mj-ea"/>
                          <a:cs typeface="+mn-cs"/>
                        </a:rPr>
                        <a:t>计划的不准确性：</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过程计划通常是用估计的方式进行的；</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489291">
                <a:tc>
                  <a:txBody>
                    <a:bodyPr/>
                    <a:lstStyle/>
                    <a:p>
                      <a:pPr algn="r"/>
                      <a:r>
                        <a:rPr lang="zh-CN" altLang="en-US" sz="1800" b="0" kern="1200" dirty="0">
                          <a:solidFill>
                            <a:schemeClr val="bg1"/>
                          </a:solidFill>
                          <a:latin typeface="+mj-ea"/>
                          <a:ea typeface="+mj-ea"/>
                          <a:cs typeface="+mn-cs"/>
                        </a:rPr>
                        <a:t>领域鸿沟：</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软件人员与用户通常属于不同的专业领域；</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466392">
                <a:tc>
                  <a:txBody>
                    <a:bodyPr/>
                    <a:lstStyle/>
                    <a:p>
                      <a:pPr algn="r"/>
                      <a:r>
                        <a:rPr lang="zh-CN" altLang="en-US" sz="1800" b="0" kern="1200" dirty="0">
                          <a:solidFill>
                            <a:schemeClr val="bg1"/>
                          </a:solidFill>
                          <a:latin typeface="+mj-ea"/>
                          <a:ea typeface="+mj-ea"/>
                          <a:cs typeface="+mn-cs"/>
                        </a:rPr>
                        <a:t>人工过程：</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工具的不完善，过多地依赖人工个体作业；</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3"/>
                  </a:ext>
                </a:extLst>
              </a:tr>
              <a:tr h="705280">
                <a:tc>
                  <a:txBody>
                    <a:bodyPr/>
                    <a:lstStyle/>
                    <a:p>
                      <a:pPr algn="r"/>
                      <a:r>
                        <a:rPr lang="zh-CN" altLang="en-US" sz="1800" b="0" kern="1200" dirty="0">
                          <a:solidFill>
                            <a:schemeClr val="bg1"/>
                          </a:solidFill>
                          <a:latin typeface="+mj-ea"/>
                          <a:ea typeface="+mj-ea"/>
                          <a:cs typeface="+mn-cs"/>
                        </a:rPr>
                        <a:t>工作产品的不可视性：</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文档部分改善了可视性，但不同的表达方式和表达规程隐含了共同的价值观；</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4"/>
                  </a:ext>
                </a:extLst>
              </a:tr>
              <a:tr h="489291">
                <a:tc>
                  <a:txBody>
                    <a:bodyPr/>
                    <a:lstStyle/>
                    <a:p>
                      <a:pPr algn="r"/>
                      <a:r>
                        <a:rPr lang="zh-CN" altLang="en-US" sz="1800" b="0" kern="1200" dirty="0">
                          <a:solidFill>
                            <a:schemeClr val="bg1"/>
                          </a:solidFill>
                          <a:latin typeface="+mj-ea"/>
                          <a:ea typeface="+mj-ea"/>
                          <a:cs typeface="+mn-cs"/>
                        </a:rPr>
                        <a:t>易拷贝性：</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造成工作产品版本不统一，为过程管理造成特殊困难；</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kern="1200" dirty="0">
                        <a:solidFill>
                          <a:schemeClr val="bg1"/>
                        </a:solidFill>
                        <a:latin typeface="+mj-ea"/>
                        <a:ea typeface="+mj-ea"/>
                        <a:cs typeface="+mn-cs"/>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5"/>
                  </a:ext>
                </a:extLst>
              </a:tr>
              <a:tr h="489291">
                <a:tc>
                  <a:txBody>
                    <a:bodyPr/>
                    <a:lstStyle/>
                    <a:p>
                      <a:pPr algn="r"/>
                      <a:r>
                        <a:rPr lang="zh-CN" altLang="en-US" sz="1800" b="0" kern="1200" dirty="0">
                          <a:solidFill>
                            <a:schemeClr val="bg1"/>
                          </a:solidFill>
                          <a:latin typeface="+mj-ea"/>
                          <a:ea typeface="+mj-ea"/>
                          <a:cs typeface="+mn-cs"/>
                        </a:rPr>
                        <a:t>缺陷的耦合性：</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缺陷可能在软件过程中传播；</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kern="1200" dirty="0">
                        <a:solidFill>
                          <a:schemeClr val="bg1"/>
                        </a:solidFill>
                        <a:latin typeface="+mj-ea"/>
                        <a:ea typeface="+mj-ea"/>
                        <a:cs typeface="+mn-cs"/>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6"/>
                  </a:ext>
                </a:extLst>
              </a:tr>
              <a:tr h="489291">
                <a:tc>
                  <a:txBody>
                    <a:bodyPr/>
                    <a:lstStyle/>
                    <a:p>
                      <a:pPr algn="r"/>
                      <a:r>
                        <a:rPr lang="zh-CN" altLang="en-US" sz="1800" b="0" kern="1200" dirty="0">
                          <a:solidFill>
                            <a:schemeClr val="bg1"/>
                          </a:solidFill>
                          <a:latin typeface="+mj-ea"/>
                          <a:ea typeface="+mj-ea"/>
                          <a:cs typeface="+mn-cs"/>
                        </a:rPr>
                        <a:t>质量问题的隐蔽性：</a:t>
                      </a: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定量管理与度量分析困难；</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0" kern="1200" dirty="0">
                        <a:solidFill>
                          <a:schemeClr val="bg1"/>
                        </a:solidFill>
                        <a:latin typeface="+mj-ea"/>
                        <a:ea typeface="+mj-ea"/>
                        <a:cs typeface="+mn-cs"/>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7"/>
                  </a:ext>
                </a:extLst>
              </a:tr>
              <a:tr h="489291">
                <a:tc>
                  <a:txBody>
                    <a:bodyPr/>
                    <a:lstStyle/>
                    <a:p>
                      <a:pPr algn="r"/>
                      <a:r>
                        <a:rPr lang="zh-CN" altLang="en-US" sz="1800" b="0" kern="1200" dirty="0">
                          <a:solidFill>
                            <a:schemeClr val="bg1"/>
                          </a:solidFill>
                          <a:latin typeface="+mj-ea"/>
                          <a:ea typeface="+mj-ea"/>
                          <a:cs typeface="+mn-cs"/>
                        </a:rPr>
                        <a:t>资源的有限性：</a:t>
                      </a: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人力、物力、财力等；</a:t>
                      </a: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8"/>
                  </a:ext>
                </a:extLst>
              </a:tr>
              <a:tr h="489291">
                <a:tc>
                  <a:txBody>
                    <a:bodyPr/>
                    <a:lstStyle/>
                    <a:p>
                      <a:pPr algn="r"/>
                      <a:r>
                        <a:rPr lang="zh-CN" altLang="en-US" sz="1800" b="0" kern="1200" dirty="0">
                          <a:solidFill>
                            <a:schemeClr val="bg1"/>
                          </a:solidFill>
                          <a:latin typeface="+mj-ea"/>
                          <a:ea typeface="+mj-ea"/>
                          <a:cs typeface="+mn-cs"/>
                        </a:rPr>
                        <a:t>环境约束：</a:t>
                      </a: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chemeClr val="bg1"/>
                          </a:solidFill>
                          <a:latin typeface="+mj-ea"/>
                          <a:ea typeface="+mj-ea"/>
                          <a:cs typeface="+mn-cs"/>
                        </a:rPr>
                        <a:t>开发环境与运行环境并不相同，平台的多样性；</a:t>
                      </a: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9"/>
                  </a:ext>
                </a:extLst>
              </a:tr>
              <a:tr h="828287">
                <a:tc gridSpan="3">
                  <a:txBody>
                    <a:bodyPr/>
                    <a:lstStyle/>
                    <a:p>
                      <a:pPr algn="ctr"/>
                      <a:endParaRPr lang="en-US" altLang="zh-CN" sz="1800" b="1" dirty="0">
                        <a:solidFill>
                          <a:schemeClr val="tx1"/>
                        </a:solidFill>
                        <a:latin typeface="+mj-ea"/>
                        <a:ea typeface="+mj-ea"/>
                      </a:endParaRPr>
                    </a:p>
                    <a:p>
                      <a:pPr algn="ctr"/>
                      <a:r>
                        <a:rPr lang="zh-CN" altLang="en-US" sz="1800" b="1" dirty="0">
                          <a:solidFill>
                            <a:schemeClr val="tx1"/>
                          </a:solidFill>
                          <a:latin typeface="+mj-ea"/>
                          <a:ea typeface="+mj-ea"/>
                        </a:rPr>
                        <a:t>高风险性：上述的因素直接就形成了软件项目的高风险性。</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a:solidFill>
                          <a:srgbClr val="FF0000"/>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a:solidFill>
                          <a:srgbClr val="FF0000"/>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554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确定影响软件项目成功的因素</a:t>
            </a:r>
          </a:p>
        </p:txBody>
      </p:sp>
      <p:sp>
        <p:nvSpPr>
          <p:cNvPr id="4" name="矩形 3"/>
          <p:cNvSpPr/>
          <p:nvPr/>
        </p:nvSpPr>
        <p:spPr>
          <a:xfrm>
            <a:off x="963385" y="1055914"/>
            <a:ext cx="2400300" cy="751114"/>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bg1">
                    <a:lumMod val="50000"/>
                  </a:schemeClr>
                </a:solidFill>
                <a:latin typeface="+mj-ea"/>
                <a:ea typeface="+mj-ea"/>
              </a:rPr>
              <a:t>1. </a:t>
            </a:r>
            <a:r>
              <a:rPr lang="zh-CN" altLang="en-US" sz="2000" dirty="0">
                <a:solidFill>
                  <a:schemeClr val="bg1">
                    <a:lumMod val="50000"/>
                  </a:schemeClr>
                </a:solidFill>
                <a:latin typeface="+mj-ea"/>
                <a:ea typeface="+mj-ea"/>
              </a:rPr>
              <a:t>软件的复杂性</a:t>
            </a:r>
          </a:p>
        </p:txBody>
      </p:sp>
      <p:sp>
        <p:nvSpPr>
          <p:cNvPr id="5" name="矩形 4"/>
          <p:cNvSpPr/>
          <p:nvPr/>
        </p:nvSpPr>
        <p:spPr>
          <a:xfrm>
            <a:off x="3587792" y="1055914"/>
            <a:ext cx="2400300" cy="751114"/>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bg1">
                    <a:lumMod val="50000"/>
                  </a:schemeClr>
                </a:solidFill>
                <a:latin typeface="+mj-ea"/>
                <a:ea typeface="+mj-ea"/>
              </a:rPr>
              <a:t>2. </a:t>
            </a:r>
            <a:r>
              <a:rPr lang="zh-CN" altLang="en-US" sz="2000" dirty="0">
                <a:solidFill>
                  <a:schemeClr val="bg1">
                    <a:lumMod val="50000"/>
                  </a:schemeClr>
                </a:solidFill>
                <a:latin typeface="+mj-ea"/>
                <a:ea typeface="+mj-ea"/>
              </a:rPr>
              <a:t>软件的抽象性</a:t>
            </a:r>
          </a:p>
        </p:txBody>
      </p:sp>
      <p:sp>
        <p:nvSpPr>
          <p:cNvPr id="6" name="矩形 5"/>
          <p:cNvSpPr/>
          <p:nvPr/>
        </p:nvSpPr>
        <p:spPr>
          <a:xfrm>
            <a:off x="6212199" y="1055914"/>
            <a:ext cx="2400300" cy="751114"/>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bg1">
                    <a:lumMod val="50000"/>
                  </a:schemeClr>
                </a:solidFill>
                <a:latin typeface="+mj-ea"/>
                <a:ea typeface="+mj-ea"/>
              </a:rPr>
              <a:t>4. </a:t>
            </a:r>
            <a:r>
              <a:rPr lang="zh-CN" altLang="en-US" sz="2000" dirty="0">
                <a:solidFill>
                  <a:schemeClr val="bg1">
                    <a:lumMod val="50000"/>
                  </a:schemeClr>
                </a:solidFill>
                <a:latin typeface="+mj-ea"/>
                <a:ea typeface="+mj-ea"/>
              </a:rPr>
              <a:t>技术快速发展</a:t>
            </a:r>
          </a:p>
        </p:txBody>
      </p:sp>
      <p:sp>
        <p:nvSpPr>
          <p:cNvPr id="7" name="矩形 6"/>
          <p:cNvSpPr/>
          <p:nvPr/>
        </p:nvSpPr>
        <p:spPr>
          <a:xfrm>
            <a:off x="8836606" y="1055914"/>
            <a:ext cx="2400300" cy="751114"/>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bg1">
                    <a:lumMod val="50000"/>
                  </a:schemeClr>
                </a:solidFill>
                <a:latin typeface="+mj-ea"/>
                <a:ea typeface="+mj-ea"/>
              </a:rPr>
              <a:t>6. </a:t>
            </a:r>
            <a:r>
              <a:rPr lang="zh-CN" altLang="en-US" sz="2000" dirty="0">
                <a:solidFill>
                  <a:schemeClr val="bg1">
                    <a:lumMod val="50000"/>
                  </a:schemeClr>
                </a:solidFill>
                <a:latin typeface="+mj-ea"/>
                <a:ea typeface="+mj-ea"/>
              </a:rPr>
              <a:t>引用跨越领域</a:t>
            </a:r>
          </a:p>
        </p:txBody>
      </p:sp>
      <p:sp>
        <p:nvSpPr>
          <p:cNvPr id="8" name="矩形 7"/>
          <p:cNvSpPr/>
          <p:nvPr/>
        </p:nvSpPr>
        <p:spPr>
          <a:xfrm>
            <a:off x="963384" y="2198914"/>
            <a:ext cx="5024708" cy="75111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tx1"/>
                </a:solidFill>
                <a:latin typeface="+mj-ea"/>
                <a:ea typeface="+mj-ea"/>
              </a:rPr>
              <a:t>3. </a:t>
            </a:r>
            <a:r>
              <a:rPr lang="zh-CN" altLang="en-US" sz="2000" dirty="0">
                <a:solidFill>
                  <a:schemeClr val="tx1"/>
                </a:solidFill>
                <a:latin typeface="+mj-ea"/>
                <a:ea typeface="+mj-ea"/>
              </a:rPr>
              <a:t>需求不完整</a:t>
            </a:r>
          </a:p>
        </p:txBody>
      </p:sp>
      <p:sp>
        <p:nvSpPr>
          <p:cNvPr id="9" name="矩形 8"/>
          <p:cNvSpPr/>
          <p:nvPr/>
        </p:nvSpPr>
        <p:spPr>
          <a:xfrm>
            <a:off x="6212199" y="2198914"/>
            <a:ext cx="2400300" cy="75111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tx1"/>
                </a:solidFill>
                <a:latin typeface="+mj-ea"/>
                <a:ea typeface="+mj-ea"/>
              </a:rPr>
              <a:t>5. </a:t>
            </a:r>
            <a:r>
              <a:rPr lang="zh-CN" altLang="en-US" sz="2000" dirty="0">
                <a:solidFill>
                  <a:schemeClr val="tx1"/>
                </a:solidFill>
                <a:latin typeface="+mj-ea"/>
                <a:ea typeface="+mj-ea"/>
              </a:rPr>
              <a:t>最佳实践不成熟</a:t>
            </a:r>
          </a:p>
        </p:txBody>
      </p:sp>
      <p:sp>
        <p:nvSpPr>
          <p:cNvPr id="10" name="矩形 9"/>
          <p:cNvSpPr/>
          <p:nvPr/>
        </p:nvSpPr>
        <p:spPr>
          <a:xfrm>
            <a:off x="8836606" y="2198914"/>
            <a:ext cx="2400300" cy="75111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chemeClr val="tx1"/>
                </a:solidFill>
                <a:latin typeface="+mj-ea"/>
                <a:ea typeface="+mj-ea"/>
              </a:rPr>
              <a:t>7. </a:t>
            </a:r>
            <a:r>
              <a:rPr lang="zh-CN" altLang="en-US" sz="2000" dirty="0">
                <a:solidFill>
                  <a:schemeClr val="tx1"/>
                </a:solidFill>
                <a:latin typeface="+mj-ea"/>
                <a:ea typeface="+mj-ea"/>
              </a:rPr>
              <a:t>应用体验缺乏</a:t>
            </a:r>
          </a:p>
        </p:txBody>
      </p:sp>
      <p:sp>
        <p:nvSpPr>
          <p:cNvPr id="11" name="矩形 10"/>
          <p:cNvSpPr/>
          <p:nvPr/>
        </p:nvSpPr>
        <p:spPr>
          <a:xfrm>
            <a:off x="963384" y="3341914"/>
            <a:ext cx="10273521" cy="7511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dirty="0">
                <a:solidFill>
                  <a:srgbClr val="002060"/>
                </a:solidFill>
                <a:latin typeface="+mj-ea"/>
                <a:ea typeface="+mj-ea"/>
              </a:rPr>
              <a:t>8. </a:t>
            </a:r>
            <a:r>
              <a:rPr lang="zh-CN" altLang="en-US" sz="2000" dirty="0">
                <a:solidFill>
                  <a:srgbClr val="002060"/>
                </a:solidFill>
                <a:latin typeface="+mj-ea"/>
                <a:ea typeface="+mj-ea"/>
              </a:rPr>
              <a:t>开发演变为研究</a:t>
            </a:r>
          </a:p>
        </p:txBody>
      </p:sp>
      <p:sp>
        <p:nvSpPr>
          <p:cNvPr id="12" name="矩形 11"/>
          <p:cNvSpPr/>
          <p:nvPr/>
        </p:nvSpPr>
        <p:spPr>
          <a:xfrm>
            <a:off x="963384" y="4484914"/>
            <a:ext cx="3309259" cy="75111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1600" dirty="0">
                <a:solidFill>
                  <a:srgbClr val="002060"/>
                </a:solidFill>
                <a:latin typeface="+mj-ea"/>
                <a:ea typeface="+mj-ea"/>
              </a:rPr>
              <a:t>9. </a:t>
            </a:r>
            <a:r>
              <a:rPr lang="zh-CN" altLang="en-US" sz="1600" dirty="0">
                <a:solidFill>
                  <a:srgbClr val="002060"/>
                </a:solidFill>
                <a:latin typeface="+mj-ea"/>
                <a:ea typeface="+mj-ea"/>
              </a:rPr>
              <a:t>认为工具或者技术可以解决问题</a:t>
            </a:r>
          </a:p>
        </p:txBody>
      </p:sp>
      <p:sp>
        <p:nvSpPr>
          <p:cNvPr id="13" name="矩形 12"/>
          <p:cNvSpPr/>
          <p:nvPr/>
        </p:nvSpPr>
        <p:spPr>
          <a:xfrm>
            <a:off x="4454155" y="4484914"/>
            <a:ext cx="3171288" cy="75111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1600" dirty="0">
                <a:solidFill>
                  <a:srgbClr val="002060"/>
                </a:solidFill>
                <a:latin typeface="+mj-ea"/>
                <a:ea typeface="+mj-ea"/>
              </a:rPr>
              <a:t>10. </a:t>
            </a:r>
            <a:r>
              <a:rPr lang="zh-CN" altLang="en-US" sz="1600" dirty="0">
                <a:solidFill>
                  <a:srgbClr val="002060"/>
                </a:solidFill>
                <a:latin typeface="+mj-ea"/>
                <a:ea typeface="+mj-ea"/>
              </a:rPr>
              <a:t>没有节操地变更项目</a:t>
            </a:r>
          </a:p>
        </p:txBody>
      </p:sp>
      <p:sp>
        <p:nvSpPr>
          <p:cNvPr id="14" name="矩形 13"/>
          <p:cNvSpPr/>
          <p:nvPr/>
        </p:nvSpPr>
        <p:spPr>
          <a:xfrm>
            <a:off x="963384" y="5627914"/>
            <a:ext cx="10273521" cy="7511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2000" b="1" dirty="0">
                <a:solidFill>
                  <a:schemeClr val="tx1"/>
                </a:solidFill>
                <a:effectLst>
                  <a:outerShdw blurRad="38100" dist="38100" dir="2700000" algn="tl">
                    <a:srgbClr val="000000">
                      <a:alpha val="43137"/>
                    </a:srgbClr>
                  </a:outerShdw>
                </a:effectLst>
                <a:latin typeface="+mj-ea"/>
                <a:ea typeface="+mj-ea"/>
              </a:rPr>
              <a:t>所有的东西都会变得无法控制</a:t>
            </a:r>
          </a:p>
        </p:txBody>
      </p:sp>
      <p:cxnSp>
        <p:nvCxnSpPr>
          <p:cNvPr id="15" name="直接箭头连接符 14"/>
          <p:cNvCxnSpPr>
            <a:cxnSpLocks/>
            <a:stCxn id="4" idx="2"/>
          </p:cNvCxnSpPr>
          <p:nvPr/>
        </p:nvCxnSpPr>
        <p:spPr>
          <a:xfrm>
            <a:off x="2163535" y="1807028"/>
            <a:ext cx="2722" cy="39188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4785220" y="1830564"/>
            <a:ext cx="2722" cy="39188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a:off x="7406905" y="1807028"/>
            <a:ext cx="2722" cy="39188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10082892" y="1807028"/>
            <a:ext cx="2722" cy="39188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p:cNvCxnSpPr>
          <p:nvPr/>
        </p:nvCxnSpPr>
        <p:spPr>
          <a:xfrm>
            <a:off x="3473016" y="2950028"/>
            <a:ext cx="2722" cy="39188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a:xfrm>
            <a:off x="7406905" y="2950028"/>
            <a:ext cx="2722" cy="39188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a:off x="10059348" y="2950028"/>
            <a:ext cx="2722" cy="39188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p:cNvCxnSpPr>
          <p:nvPr/>
        </p:nvCxnSpPr>
        <p:spPr>
          <a:xfrm>
            <a:off x="2615291" y="4093028"/>
            <a:ext cx="2722" cy="391886"/>
          </a:xfrm>
          <a:prstGeom prst="straightConnector1">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p:cNvCxnSpPr>
          <p:nvPr/>
        </p:nvCxnSpPr>
        <p:spPr>
          <a:xfrm>
            <a:off x="5945496" y="4093028"/>
            <a:ext cx="2722" cy="391886"/>
          </a:xfrm>
          <a:prstGeom prst="straightConnector1">
            <a:avLst/>
          </a:prstGeom>
          <a:ln w="38100">
            <a:solidFill>
              <a:schemeClr val="accent6">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cxnSpLocks/>
          </p:cNvCxnSpPr>
          <p:nvPr/>
        </p:nvCxnSpPr>
        <p:spPr>
          <a:xfrm>
            <a:off x="2566305" y="5236028"/>
            <a:ext cx="2722" cy="39188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p:cNvCxnSpPr>
          <p:nvPr/>
        </p:nvCxnSpPr>
        <p:spPr>
          <a:xfrm>
            <a:off x="5962897" y="5236028"/>
            <a:ext cx="2722" cy="39188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p:cNvCxnSpPr>
          <p:nvPr/>
        </p:nvCxnSpPr>
        <p:spPr>
          <a:xfrm>
            <a:off x="9275701" y="4093028"/>
            <a:ext cx="22595" cy="153488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136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4.5. </a:t>
            </a:r>
            <a:r>
              <a:rPr lang="zh-CN" altLang="en-US" dirty="0"/>
              <a:t>检查就绪条件：项目软件的过程、活动与规约</a:t>
            </a:r>
          </a:p>
        </p:txBody>
      </p:sp>
      <p:graphicFrame>
        <p:nvGraphicFramePr>
          <p:cNvPr id="3" name="表格 2"/>
          <p:cNvGraphicFramePr>
            <a:graphicFrameLocks noGrp="1"/>
          </p:cNvGraphicFramePr>
          <p:nvPr>
            <p:extLst/>
          </p:nvPr>
        </p:nvGraphicFramePr>
        <p:xfrm>
          <a:off x="352269" y="766361"/>
          <a:ext cx="11444990" cy="5041257"/>
        </p:xfrm>
        <a:graphic>
          <a:graphicData uri="http://schemas.openxmlformats.org/drawingml/2006/table">
            <a:tbl>
              <a:tblPr firstRow="1" bandRow="1">
                <a:effectLst/>
                <a:tableStyleId>{5C22544A-7EE6-4342-B048-85BDC9FD1C3A}</a:tableStyleId>
              </a:tblPr>
              <a:tblGrid>
                <a:gridCol w="784427">
                  <a:extLst>
                    <a:ext uri="{9D8B030D-6E8A-4147-A177-3AD203B41FA5}">
                      <a16:colId xmlns:a16="http://schemas.microsoft.com/office/drawing/2014/main" val="20000"/>
                    </a:ext>
                  </a:extLst>
                </a:gridCol>
                <a:gridCol w="5465760">
                  <a:extLst>
                    <a:ext uri="{9D8B030D-6E8A-4147-A177-3AD203B41FA5}">
                      <a16:colId xmlns:a16="http://schemas.microsoft.com/office/drawing/2014/main" val="20001"/>
                    </a:ext>
                  </a:extLst>
                </a:gridCol>
                <a:gridCol w="5194803">
                  <a:extLst>
                    <a:ext uri="{9D8B030D-6E8A-4147-A177-3AD203B41FA5}">
                      <a16:colId xmlns:a16="http://schemas.microsoft.com/office/drawing/2014/main" val="20002"/>
                    </a:ext>
                  </a:extLst>
                </a:gridCol>
              </a:tblGrid>
              <a:tr h="525084">
                <a:tc>
                  <a:txBody>
                    <a:bodyPr/>
                    <a:lstStyle/>
                    <a:p>
                      <a:pPr algn="l">
                        <a:lnSpc>
                          <a:spcPct val="150000"/>
                        </a:lnSpc>
                      </a:pPr>
                      <a:endParaRPr lang="zh-CN" altLang="en-US" sz="2000" b="1" dirty="0">
                        <a:solidFill>
                          <a:schemeClr val="bg1"/>
                        </a:solidFill>
                        <a:latin typeface="+mj-ea"/>
                        <a:ea typeface="+mj-ea"/>
                      </a:endParaRP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chemeClr val="bg1"/>
                          </a:solidFill>
                          <a:latin typeface="+mj-ea"/>
                          <a:ea typeface="+mj-ea"/>
                        </a:rPr>
                        <a:t>一般陈述</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chemeClr val="bg1"/>
                          </a:solidFill>
                          <a:latin typeface="+mj-ea"/>
                          <a:ea typeface="+mj-ea"/>
                        </a:rPr>
                        <a:t>软件项目必须的陈述</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2000" b="0" dirty="0">
                          <a:solidFill>
                            <a:schemeClr val="bg1">
                              <a:lumMod val="50000"/>
                            </a:schemeClr>
                          </a:solidFill>
                          <a:latin typeface="+mj-ea"/>
                          <a:ea typeface="+mj-ea"/>
                        </a:rPr>
                        <a:t>1.</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为了满足某一类用户的需求</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软件目标与约束</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8653">
                <a:tc>
                  <a:txBody>
                    <a:bodyPr/>
                    <a:lstStyle/>
                    <a:p>
                      <a:pPr algn="r">
                        <a:lnSpc>
                          <a:spcPct val="150000"/>
                        </a:lnSpc>
                      </a:pPr>
                      <a:r>
                        <a:rPr lang="en-US" altLang="zh-CN" sz="2000" b="0" dirty="0">
                          <a:solidFill>
                            <a:schemeClr val="bg1">
                              <a:lumMod val="50000"/>
                            </a:schemeClr>
                          </a:solidFill>
                          <a:latin typeface="+mj-ea"/>
                          <a:ea typeface="+mj-ea"/>
                        </a:rPr>
                        <a:t>2.</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由一位获得授权的人负责</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软件项目经理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62131">
                <a:tc>
                  <a:txBody>
                    <a:bodyPr/>
                    <a:lstStyle/>
                    <a:p>
                      <a:pPr algn="r">
                        <a:lnSpc>
                          <a:spcPct val="150000"/>
                        </a:lnSpc>
                      </a:pPr>
                      <a:r>
                        <a:rPr lang="en-US" altLang="zh-CN" sz="2000" b="0" dirty="0">
                          <a:solidFill>
                            <a:schemeClr val="bg1">
                              <a:lumMod val="50000"/>
                            </a:schemeClr>
                          </a:solidFill>
                          <a:latin typeface="+mj-ea"/>
                          <a:ea typeface="+mj-ea"/>
                        </a:rPr>
                        <a:t>3.</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将若干软件工程师和职能人员组合在一起</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软件人员、人力资源</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7121">
                <a:tc>
                  <a:txBody>
                    <a:bodyPr/>
                    <a:lstStyle/>
                    <a:p>
                      <a:pPr algn="r">
                        <a:lnSpc>
                          <a:spcPct val="150000"/>
                        </a:lnSpc>
                      </a:pPr>
                      <a:r>
                        <a:rPr lang="en-US" altLang="zh-CN" sz="2000" b="0" dirty="0">
                          <a:solidFill>
                            <a:schemeClr val="bg1">
                              <a:lumMod val="50000"/>
                            </a:schemeClr>
                          </a:solidFill>
                          <a:latin typeface="+mj-ea"/>
                          <a:ea typeface="+mj-ea"/>
                        </a:rPr>
                        <a:t>4.</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使用必要的工具、设施与经费</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lumMod val="50000"/>
                            </a:schemeClr>
                          </a:solidFill>
                          <a:latin typeface="+mj-ea"/>
                          <a:ea typeface="+mj-ea"/>
                        </a:rPr>
                        <a:t>其他资源</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69627">
                <a:tc>
                  <a:txBody>
                    <a:bodyPr/>
                    <a:lstStyle/>
                    <a:p>
                      <a:pPr algn="r">
                        <a:lnSpc>
                          <a:spcPct val="150000"/>
                        </a:lnSpc>
                      </a:pPr>
                      <a:r>
                        <a:rPr lang="en-US" altLang="zh-CN" sz="2000" b="0" dirty="0">
                          <a:solidFill>
                            <a:schemeClr val="bg1">
                              <a:lumMod val="50000"/>
                            </a:schemeClr>
                          </a:solidFill>
                          <a:latin typeface="+mj-ea"/>
                          <a:ea typeface="+mj-ea"/>
                        </a:rPr>
                        <a:t>5.</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在一段时间内</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项目阶段</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54636">
                <a:tc>
                  <a:txBody>
                    <a:bodyPr/>
                    <a:lstStyle/>
                    <a:p>
                      <a:pPr algn="r">
                        <a:lnSpc>
                          <a:spcPct val="150000"/>
                        </a:lnSpc>
                      </a:pPr>
                      <a:r>
                        <a:rPr lang="en-US" altLang="zh-CN" sz="2000" b="0" dirty="0">
                          <a:solidFill>
                            <a:schemeClr val="bg1">
                              <a:lumMod val="50000"/>
                            </a:schemeClr>
                          </a:solidFill>
                          <a:latin typeface="+mj-ea"/>
                          <a:ea typeface="+mj-ea"/>
                        </a:rPr>
                        <a:t>6.</a:t>
                      </a:r>
                      <a:endParaRPr lang="zh-CN" altLang="en-US" sz="2000" b="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一步一步地完成一系列任务</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软件活动</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629587">
                <a:tc>
                  <a:txBody>
                    <a:bodyPr/>
                    <a:lstStyle/>
                    <a:p>
                      <a:pPr algn="r">
                        <a:lnSpc>
                          <a:spcPct val="150000"/>
                        </a:lnSpc>
                      </a:pPr>
                      <a:r>
                        <a:rPr lang="en-US" altLang="zh-CN" sz="2000" dirty="0">
                          <a:solidFill>
                            <a:schemeClr val="bg1">
                              <a:lumMod val="50000"/>
                            </a:schemeClr>
                          </a:solidFill>
                          <a:latin typeface="+mj-ea"/>
                          <a:ea typeface="+mj-ea"/>
                        </a:rPr>
                        <a:t>7.</a:t>
                      </a:r>
                      <a:endParaRPr lang="zh-CN" altLang="en-US" sz="200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生成满足用户需要的软件</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lumMod val="50000"/>
                            </a:schemeClr>
                          </a:solidFill>
                          <a:latin typeface="+mj-ea"/>
                          <a:ea typeface="+mj-ea"/>
                          <a:cs typeface="+mn-cs"/>
                        </a:rPr>
                        <a:t>软件产品</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69626">
                <a:tc>
                  <a:txBody>
                    <a:bodyPr/>
                    <a:lstStyle/>
                    <a:p>
                      <a:pPr algn="r">
                        <a:lnSpc>
                          <a:spcPct val="150000"/>
                        </a:lnSpc>
                      </a:pPr>
                      <a:r>
                        <a:rPr lang="en-US" altLang="zh-CN" sz="2000">
                          <a:solidFill>
                            <a:schemeClr val="bg1">
                              <a:lumMod val="50000"/>
                            </a:schemeClr>
                          </a:solidFill>
                          <a:latin typeface="+mj-ea"/>
                          <a:ea typeface="+mj-ea"/>
                        </a:rPr>
                        <a:t>8.</a:t>
                      </a:r>
                      <a:endParaRPr lang="zh-CN" altLang="en-US" sz="2000" dirty="0">
                        <a:solidFill>
                          <a:schemeClr val="bg1">
                            <a:lumMod val="50000"/>
                          </a:schemeClr>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latin typeface="+mj-ea"/>
                          <a:ea typeface="+mj-ea"/>
                        </a:rPr>
                        <a:t>供用户使用</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latin typeface="+mj-ea"/>
                          <a:ea typeface="+mj-ea"/>
                        </a:rPr>
                        <a:t>产品交付</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397742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4.6. </a:t>
            </a:r>
            <a:r>
              <a:rPr lang="zh-CN" altLang="en-US" dirty="0"/>
              <a:t>明确软件项目管理的关键领域</a:t>
            </a:r>
          </a:p>
        </p:txBody>
      </p:sp>
      <p:graphicFrame>
        <p:nvGraphicFramePr>
          <p:cNvPr id="3" name="表格 2"/>
          <p:cNvGraphicFramePr>
            <a:graphicFrameLocks noGrp="1"/>
          </p:cNvGraphicFramePr>
          <p:nvPr>
            <p:extLst/>
          </p:nvPr>
        </p:nvGraphicFramePr>
        <p:xfrm>
          <a:off x="447898" y="628920"/>
          <a:ext cx="11424312" cy="5453640"/>
        </p:xfrm>
        <a:graphic>
          <a:graphicData uri="http://schemas.openxmlformats.org/drawingml/2006/table">
            <a:tbl>
              <a:tblPr firstRow="1" bandRow="1">
                <a:tableStyleId>{5C22544A-7EE6-4342-B048-85BDC9FD1C3A}</a:tableStyleId>
              </a:tblPr>
              <a:tblGrid>
                <a:gridCol w="734728">
                  <a:extLst>
                    <a:ext uri="{9D8B030D-6E8A-4147-A177-3AD203B41FA5}">
                      <a16:colId xmlns:a16="http://schemas.microsoft.com/office/drawing/2014/main" val="20000"/>
                    </a:ext>
                  </a:extLst>
                </a:gridCol>
                <a:gridCol w="10689584">
                  <a:extLst>
                    <a:ext uri="{9D8B030D-6E8A-4147-A177-3AD203B41FA5}">
                      <a16:colId xmlns:a16="http://schemas.microsoft.com/office/drawing/2014/main" val="20001"/>
                    </a:ext>
                  </a:extLst>
                </a:gridCol>
              </a:tblGrid>
              <a:tr h="370840">
                <a:tc>
                  <a:txBody>
                    <a:bodyPr/>
                    <a:lstStyle/>
                    <a:p>
                      <a:pPr algn="r">
                        <a:lnSpc>
                          <a:spcPct val="150000"/>
                        </a:lnSpc>
                      </a:pPr>
                      <a:r>
                        <a:rPr lang="en-US" altLang="zh-CN" sz="1800" b="0" dirty="0">
                          <a:solidFill>
                            <a:schemeClr val="bg1"/>
                          </a:solidFill>
                          <a:latin typeface="+mj-ea"/>
                          <a:ea typeface="+mj-ea"/>
                        </a:rPr>
                        <a:t>1.</a:t>
                      </a:r>
                      <a:endParaRPr lang="zh-CN" altLang="en-US" sz="1800" b="0" dirty="0">
                        <a:solidFill>
                          <a:schemeClr val="bg1"/>
                        </a:solidFill>
                        <a:latin typeface="+mj-ea"/>
                        <a:ea typeface="+mj-ea"/>
                      </a:endParaRP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项目目标与范围的识别与需求管理</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lnSpc>
                          <a:spcPct val="150000"/>
                        </a:lnSpc>
                      </a:pPr>
                      <a:r>
                        <a:rPr lang="en-US" altLang="zh-CN" sz="1800" b="0" dirty="0">
                          <a:solidFill>
                            <a:schemeClr val="bg1"/>
                          </a:solidFill>
                          <a:latin typeface="+mj-ea"/>
                          <a:ea typeface="+mj-ea"/>
                        </a:rPr>
                        <a:t>2.</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项目估计、计划和任务分解</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lnSpc>
                          <a:spcPct val="150000"/>
                        </a:lnSpc>
                      </a:pPr>
                      <a:r>
                        <a:rPr lang="en-US" altLang="zh-CN" sz="1800" b="0" dirty="0">
                          <a:solidFill>
                            <a:schemeClr val="bg1"/>
                          </a:solidFill>
                          <a:latin typeface="+mj-ea"/>
                          <a:ea typeface="+mj-ea"/>
                        </a:rPr>
                        <a:t>3.</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项目阶段与时间管理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r">
                        <a:lnSpc>
                          <a:spcPct val="150000"/>
                        </a:lnSpc>
                      </a:pPr>
                      <a:r>
                        <a:rPr lang="en-US" altLang="zh-CN" sz="1800" b="0" dirty="0">
                          <a:solidFill>
                            <a:schemeClr val="bg1"/>
                          </a:solidFill>
                          <a:latin typeface="+mj-ea"/>
                          <a:ea typeface="+mj-ea"/>
                        </a:rPr>
                        <a:t>4.</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人力资源管理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r">
                        <a:lnSpc>
                          <a:spcPct val="150000"/>
                        </a:lnSpc>
                      </a:pPr>
                      <a:r>
                        <a:rPr lang="en-US" altLang="zh-CN" sz="1800" b="0" dirty="0">
                          <a:solidFill>
                            <a:schemeClr val="bg1"/>
                          </a:solidFill>
                          <a:latin typeface="+mj-ea"/>
                          <a:ea typeface="+mj-ea"/>
                        </a:rPr>
                        <a:t>5.</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人际交流管理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r">
                        <a:lnSpc>
                          <a:spcPct val="150000"/>
                        </a:lnSpc>
                      </a:pPr>
                      <a:r>
                        <a:rPr lang="en-US" altLang="zh-CN" sz="1800" b="0" dirty="0">
                          <a:solidFill>
                            <a:schemeClr val="bg1"/>
                          </a:solidFill>
                          <a:latin typeface="+mj-ea"/>
                          <a:ea typeface="+mj-ea"/>
                        </a:rPr>
                        <a:t>6.</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外协管理与子合同管理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r">
                        <a:lnSpc>
                          <a:spcPct val="150000"/>
                        </a:lnSpc>
                      </a:pPr>
                      <a:r>
                        <a:rPr lang="en-US" altLang="zh-CN" sz="1800" b="0" dirty="0">
                          <a:solidFill>
                            <a:schemeClr val="bg1"/>
                          </a:solidFill>
                          <a:latin typeface="+mj-ea"/>
                          <a:ea typeface="+mj-ea"/>
                        </a:rPr>
                        <a:t>7.</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软件工程环境与项目支持管理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r">
                        <a:lnSpc>
                          <a:spcPct val="150000"/>
                        </a:lnSpc>
                      </a:pPr>
                      <a:r>
                        <a:rPr lang="en-US" altLang="zh-CN" sz="1800" b="0" dirty="0">
                          <a:solidFill>
                            <a:schemeClr val="bg1"/>
                          </a:solidFill>
                          <a:latin typeface="+mj-ea"/>
                          <a:ea typeface="+mj-ea"/>
                        </a:rPr>
                        <a:t>8.</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资源、消耗与费用管理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r">
                        <a:lnSpc>
                          <a:spcPct val="150000"/>
                        </a:lnSpc>
                      </a:pPr>
                      <a:r>
                        <a:rPr lang="en-US" altLang="zh-CN" sz="1800" b="0" dirty="0">
                          <a:solidFill>
                            <a:schemeClr val="bg1"/>
                          </a:solidFill>
                          <a:latin typeface="+mj-ea"/>
                          <a:ea typeface="+mj-ea"/>
                        </a:rPr>
                        <a:t>9.</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软件质量管理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r">
                        <a:lnSpc>
                          <a:spcPct val="150000"/>
                        </a:lnSpc>
                      </a:pPr>
                      <a:r>
                        <a:rPr lang="en-US" altLang="zh-CN" sz="1800" b="0" dirty="0">
                          <a:solidFill>
                            <a:schemeClr val="bg1"/>
                          </a:solidFill>
                          <a:latin typeface="+mj-ea"/>
                          <a:ea typeface="+mj-ea"/>
                        </a:rPr>
                        <a:t>10.</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软件配置管理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r">
                        <a:lnSpc>
                          <a:spcPct val="150000"/>
                        </a:lnSpc>
                      </a:pPr>
                      <a:r>
                        <a:rPr lang="en-US" altLang="zh-CN" sz="1800" b="0" dirty="0">
                          <a:solidFill>
                            <a:schemeClr val="bg1"/>
                          </a:solidFill>
                          <a:latin typeface="+mj-ea"/>
                          <a:ea typeface="+mj-ea"/>
                        </a:rPr>
                        <a:t>11.</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项目风险项管理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r">
                        <a:lnSpc>
                          <a:spcPct val="150000"/>
                        </a:lnSpc>
                      </a:pPr>
                      <a:r>
                        <a:rPr lang="en-US" altLang="zh-CN" sz="1800" b="0" dirty="0">
                          <a:solidFill>
                            <a:schemeClr val="bg1"/>
                          </a:solidFill>
                          <a:latin typeface="+mj-ea"/>
                          <a:ea typeface="+mj-ea"/>
                        </a:rPr>
                        <a:t>12.</a:t>
                      </a:r>
                      <a:endParaRPr lang="zh-CN" altLang="en-US" sz="18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solidFill>
                          <a:latin typeface="+mj-ea"/>
                          <a:ea typeface="+mj-ea"/>
                        </a:rPr>
                        <a:t>软件过程的度量与统计</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070353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4.7. </a:t>
            </a:r>
            <a:r>
              <a:rPr lang="zh-CN" altLang="en-US" dirty="0"/>
              <a:t>大部分软件项目的进程阶段与基线要求</a:t>
            </a:r>
          </a:p>
        </p:txBody>
      </p:sp>
      <p:sp>
        <p:nvSpPr>
          <p:cNvPr id="5" name="矩形 4"/>
          <p:cNvSpPr/>
          <p:nvPr/>
        </p:nvSpPr>
        <p:spPr>
          <a:xfrm>
            <a:off x="1004438" y="5189607"/>
            <a:ext cx="10897751" cy="701731"/>
          </a:xfrm>
          <a:prstGeom prst="rect">
            <a:avLst/>
          </a:prstGeom>
        </p:spPr>
        <p:txBody>
          <a:bodyPr wrap="square">
            <a:spAutoFit/>
          </a:bodyPr>
          <a:lstStyle/>
          <a:p>
            <a:pPr>
              <a:buNone/>
            </a:pPr>
            <a:r>
              <a:rPr lang="zh-CN" altLang="en-US" dirty="0">
                <a:latin typeface="+mj-ea"/>
                <a:ea typeface="+mj-ea"/>
              </a:rPr>
              <a:t>基线（</a:t>
            </a:r>
            <a:r>
              <a:rPr lang="en-US" altLang="zh-CN" dirty="0">
                <a:latin typeface="+mj-ea"/>
                <a:ea typeface="+mj-ea"/>
              </a:rPr>
              <a:t>baseline</a:t>
            </a:r>
            <a:r>
              <a:rPr lang="zh-CN" altLang="en-US" dirty="0">
                <a:latin typeface="+mj-ea"/>
                <a:ea typeface="+mj-ea"/>
              </a:rPr>
              <a:t>）：</a:t>
            </a:r>
            <a:endParaRPr lang="en-US" altLang="zh-CN" dirty="0">
              <a:latin typeface="+mj-ea"/>
              <a:ea typeface="+mj-ea"/>
            </a:endParaRPr>
          </a:p>
          <a:p>
            <a:pPr>
              <a:buNone/>
            </a:pPr>
            <a:r>
              <a:rPr lang="zh-CN" altLang="en-US" dirty="0">
                <a:latin typeface="+mj-ea"/>
                <a:ea typeface="+mj-ea"/>
              </a:rPr>
              <a:t>软件生存期各开发阶段末尾的特定点，其作用是把各阶段的开发工作分得更加明确，便于检验与确认。</a:t>
            </a:r>
          </a:p>
        </p:txBody>
      </p:sp>
      <p:pic>
        <p:nvPicPr>
          <p:cNvPr id="21" name="图片 20"/>
          <p:cNvPicPr>
            <a:picLocks noChangeAspect="1"/>
          </p:cNvPicPr>
          <p:nvPr/>
        </p:nvPicPr>
        <p:blipFill>
          <a:blip r:embed="rId2"/>
          <a:stretch>
            <a:fillRect/>
          </a:stretch>
        </p:blipFill>
        <p:spPr>
          <a:xfrm>
            <a:off x="1004438" y="1065758"/>
            <a:ext cx="10110298" cy="3663151"/>
          </a:xfrm>
          <a:prstGeom prst="rect">
            <a:avLst/>
          </a:prstGeom>
        </p:spPr>
      </p:pic>
    </p:spTree>
    <p:extLst>
      <p:ext uri="{BB962C8B-B14F-4D97-AF65-F5344CB8AC3E}">
        <p14:creationId xmlns:p14="http://schemas.microsoft.com/office/powerpoint/2010/main" val="1769400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项目软件生命周期模型简要说明</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27" y="849103"/>
            <a:ext cx="11615602" cy="172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2170" y="3013903"/>
            <a:ext cx="10927830" cy="2631490"/>
          </a:xfrm>
          <a:prstGeom prst="rect">
            <a:avLst/>
          </a:prstGeom>
        </p:spPr>
        <p:txBody>
          <a:bodyPr wrap="square">
            <a:spAutoFit/>
          </a:bodyPr>
          <a:lstStyle/>
          <a:p>
            <a:pPr>
              <a:lnSpc>
                <a:spcPct val="150000"/>
              </a:lnSpc>
              <a:buNone/>
            </a:pPr>
            <a:r>
              <a:rPr lang="zh-CN" altLang="en-US" dirty="0">
                <a:latin typeface="+mj-ea"/>
                <a:ea typeface="+mj-ea"/>
              </a:rPr>
              <a:t>软件生命周期</a:t>
            </a:r>
            <a:r>
              <a:rPr lang="en-US" altLang="zh-CN" dirty="0">
                <a:latin typeface="+mj-ea"/>
                <a:ea typeface="+mj-ea"/>
              </a:rPr>
              <a:t>(SDLC</a:t>
            </a:r>
            <a:r>
              <a:rPr lang="zh-CN" altLang="en-US" dirty="0">
                <a:latin typeface="+mj-ea"/>
                <a:ea typeface="+mj-ea"/>
              </a:rPr>
              <a:t>，</a:t>
            </a:r>
            <a:r>
              <a:rPr lang="en-US" altLang="zh-CN" dirty="0">
                <a:latin typeface="+mj-ea"/>
                <a:ea typeface="+mj-ea"/>
              </a:rPr>
              <a:t>Systems Development Life Cycle)</a:t>
            </a:r>
            <a:r>
              <a:rPr lang="zh-CN" altLang="en-US" dirty="0">
                <a:latin typeface="+mj-ea"/>
                <a:ea typeface="+mj-ea"/>
              </a:rPr>
              <a:t>是软件的产生直到报废的生命周期，周期内有</a:t>
            </a:r>
            <a:r>
              <a:rPr lang="zh-CN" altLang="en-US" sz="2800" b="1" dirty="0">
                <a:solidFill>
                  <a:srgbClr val="7030A0"/>
                </a:solidFill>
                <a:effectLst>
                  <a:outerShdw blurRad="38100" dist="38100" dir="2700000" algn="tl">
                    <a:srgbClr val="000000">
                      <a:alpha val="43137"/>
                    </a:srgbClr>
                  </a:outerShdw>
                </a:effectLst>
                <a:latin typeface="+mj-ea"/>
                <a:ea typeface="+mj-ea"/>
              </a:rPr>
              <a:t>问题定义、可行性分析、总体描述、系统设计、编码、调试和测试、验收与运行、维护升级到废弃 </a:t>
            </a:r>
            <a:r>
              <a:rPr lang="zh-CN" altLang="en-US" dirty="0">
                <a:latin typeface="+mj-ea"/>
                <a:ea typeface="+mj-ea"/>
              </a:rPr>
              <a:t>等阶段，这种按时间分程的思想方法是软件工程中的一种思想原则，即按部就班、逐步推进，每个阶段都要有定义、工作、审查、形成文档以供交流或备查，以提高软件的质量。</a:t>
            </a:r>
          </a:p>
        </p:txBody>
      </p:sp>
    </p:spTree>
    <p:extLst>
      <p:ext uri="{BB962C8B-B14F-4D97-AF65-F5344CB8AC3E}">
        <p14:creationId xmlns:p14="http://schemas.microsoft.com/office/powerpoint/2010/main" val="36285395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项目软件生命周期模型分类</a:t>
            </a:r>
          </a:p>
        </p:txBody>
      </p:sp>
      <p:graphicFrame>
        <p:nvGraphicFramePr>
          <p:cNvPr id="3" name="图示 2"/>
          <p:cNvGraphicFramePr/>
          <p:nvPr>
            <p:extLst/>
          </p:nvPr>
        </p:nvGraphicFramePr>
        <p:xfrm>
          <a:off x="618360" y="1017768"/>
          <a:ext cx="10826630" cy="5039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820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95794" y="0"/>
            <a:ext cx="1128522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solidFill>
                  <a:schemeClr val="tx1"/>
                </a:solidFill>
                <a:latin typeface="微软雅黑" pitchFamily="34" charset="-122"/>
                <a:ea typeface="微软雅黑" pitchFamily="34" charset="-122"/>
              </a:rPr>
              <a:t>课程内容提要</a:t>
            </a:r>
          </a:p>
        </p:txBody>
      </p:sp>
      <p:graphicFrame>
        <p:nvGraphicFramePr>
          <p:cNvPr id="3" name="表格 2"/>
          <p:cNvGraphicFramePr>
            <a:graphicFrameLocks noGrp="1"/>
          </p:cNvGraphicFramePr>
          <p:nvPr>
            <p:extLst>
              <p:ext uri="{D42A27DB-BD31-4B8C-83A1-F6EECF244321}">
                <p14:modId xmlns:p14="http://schemas.microsoft.com/office/powerpoint/2010/main" val="602388855"/>
              </p:ext>
            </p:extLst>
          </p:nvPr>
        </p:nvGraphicFramePr>
        <p:xfrm>
          <a:off x="1700011" y="740649"/>
          <a:ext cx="10363308" cy="4383865"/>
        </p:xfrm>
        <a:graphic>
          <a:graphicData uri="http://schemas.openxmlformats.org/drawingml/2006/table">
            <a:tbl>
              <a:tblPr firstRow="1" bandRow="1">
                <a:tableStyleId>{91EBBBCC-DAD2-459C-BE2E-F6DE35CF9A28}</a:tableStyleId>
              </a:tblPr>
              <a:tblGrid>
                <a:gridCol w="885688">
                  <a:extLst>
                    <a:ext uri="{9D8B030D-6E8A-4147-A177-3AD203B41FA5}">
                      <a16:colId xmlns:a16="http://schemas.microsoft.com/office/drawing/2014/main" val="20000"/>
                    </a:ext>
                  </a:extLst>
                </a:gridCol>
                <a:gridCol w="9477620">
                  <a:extLst>
                    <a:ext uri="{9D8B030D-6E8A-4147-A177-3AD203B41FA5}">
                      <a16:colId xmlns:a16="http://schemas.microsoft.com/office/drawing/2014/main" val="20001"/>
                    </a:ext>
                  </a:extLst>
                </a:gridCol>
              </a:tblGrid>
              <a:tr h="429461">
                <a:tc>
                  <a:txBody>
                    <a:bodyPr/>
                    <a:lstStyle/>
                    <a:p>
                      <a:pPr algn="ctr">
                        <a:lnSpc>
                          <a:spcPct val="150000"/>
                        </a:lnSpc>
                      </a:pPr>
                      <a:r>
                        <a:rPr lang="zh-CN" altLang="en-US" sz="2000" b="0" dirty="0">
                          <a:solidFill>
                            <a:schemeClr val="bg1">
                              <a:lumMod val="50000"/>
                            </a:schemeClr>
                          </a:solidFill>
                          <a:effectLst/>
                          <a:latin typeface="+mj-ea"/>
                          <a:ea typeface="+mj-ea"/>
                        </a:rPr>
                        <a:t>编号</a:t>
                      </a:r>
                    </a:p>
                  </a:txBody>
                  <a:tcPr/>
                </a:tc>
                <a:tc>
                  <a:txBody>
                    <a:bodyPr/>
                    <a:lstStyle/>
                    <a:p>
                      <a:pPr>
                        <a:lnSpc>
                          <a:spcPct val="150000"/>
                        </a:lnSpc>
                      </a:pPr>
                      <a:r>
                        <a:rPr lang="zh-CN" altLang="en-US" sz="2000" b="0" dirty="0">
                          <a:solidFill>
                            <a:schemeClr val="bg1">
                              <a:lumMod val="50000"/>
                            </a:schemeClr>
                          </a:solidFill>
                          <a:effectLst/>
                          <a:latin typeface="+mj-ea"/>
                          <a:ea typeface="+mj-ea"/>
                        </a:rPr>
                        <a:t>名称</a:t>
                      </a:r>
                    </a:p>
                  </a:txBody>
                  <a:tcPr/>
                </a:tc>
                <a:extLst>
                  <a:ext uri="{0D108BD9-81ED-4DB2-BD59-A6C34878D82A}">
                    <a16:rowId xmlns:a16="http://schemas.microsoft.com/office/drawing/2014/main" val="10000"/>
                  </a:ext>
                </a:extLst>
              </a:tr>
              <a:tr h="553878">
                <a:tc>
                  <a:txBody>
                    <a:bodyPr/>
                    <a:lstStyle/>
                    <a:p>
                      <a:pPr algn="ctr">
                        <a:lnSpc>
                          <a:spcPct val="150000"/>
                        </a:lnSpc>
                      </a:pPr>
                      <a:r>
                        <a:rPr lang="en-US" altLang="zh-CN" sz="2000" dirty="0">
                          <a:solidFill>
                            <a:schemeClr val="bg1">
                              <a:lumMod val="50000"/>
                            </a:schemeClr>
                          </a:solidFill>
                          <a:effectLst/>
                          <a:latin typeface="+mj-ea"/>
                          <a:ea typeface="+mj-ea"/>
                        </a:rPr>
                        <a:t>1.</a:t>
                      </a:r>
                      <a:endParaRPr lang="zh-CN" altLang="en-US" sz="2000" dirty="0">
                        <a:solidFill>
                          <a:schemeClr val="bg1">
                            <a:lumMod val="50000"/>
                          </a:schemeClr>
                        </a:solidFill>
                        <a:effectLst/>
                        <a:latin typeface="+mj-ea"/>
                        <a:ea typeface="+mj-ea"/>
                      </a:endParaRPr>
                    </a:p>
                  </a:txBody>
                  <a:tcPr/>
                </a:tc>
                <a:tc>
                  <a:txBody>
                    <a:bodyPr/>
                    <a:lstStyle/>
                    <a:p>
                      <a:pPr>
                        <a:lnSpc>
                          <a:spcPct val="150000"/>
                        </a:lnSpc>
                      </a:pPr>
                      <a:r>
                        <a:rPr lang="zh-CN" altLang="en-US" sz="2000" dirty="0">
                          <a:solidFill>
                            <a:schemeClr val="bg1">
                              <a:lumMod val="50000"/>
                            </a:schemeClr>
                          </a:solidFill>
                          <a:effectLst/>
                          <a:latin typeface="+mj-ea"/>
                          <a:ea typeface="+mj-ea"/>
                        </a:rPr>
                        <a:t>项目和项目管理的基本概念</a:t>
                      </a:r>
                    </a:p>
                  </a:txBody>
                  <a:tcPr/>
                </a:tc>
                <a:extLst>
                  <a:ext uri="{0D108BD9-81ED-4DB2-BD59-A6C34878D82A}">
                    <a16:rowId xmlns:a16="http://schemas.microsoft.com/office/drawing/2014/main" val="10001"/>
                  </a:ext>
                </a:extLst>
              </a:tr>
              <a:tr h="547141">
                <a:tc>
                  <a:txBody>
                    <a:bodyPr/>
                    <a:lstStyle/>
                    <a:p>
                      <a:pPr algn="ctr">
                        <a:lnSpc>
                          <a:spcPct val="150000"/>
                        </a:lnSpc>
                      </a:pPr>
                      <a:r>
                        <a:rPr lang="en-US" altLang="zh-CN" sz="2000" dirty="0">
                          <a:solidFill>
                            <a:schemeClr val="bg1">
                              <a:lumMod val="50000"/>
                            </a:schemeClr>
                          </a:solidFill>
                          <a:effectLst/>
                          <a:latin typeface="+mj-ea"/>
                          <a:ea typeface="+mj-ea"/>
                        </a:rPr>
                        <a:t>2.</a:t>
                      </a:r>
                      <a:endParaRPr lang="zh-CN" altLang="en-US" sz="2000" dirty="0">
                        <a:solidFill>
                          <a:schemeClr val="bg1">
                            <a:lumMod val="50000"/>
                          </a:schemeClr>
                        </a:solidFill>
                        <a:effectLst/>
                        <a:latin typeface="+mj-ea"/>
                        <a:ea typeface="+mj-ea"/>
                      </a:endParaRPr>
                    </a:p>
                  </a:txBody>
                  <a:tcPr/>
                </a:tc>
                <a:tc>
                  <a:txBody>
                    <a:bodyPr/>
                    <a:lstStyle/>
                    <a:p>
                      <a:pPr>
                        <a:lnSpc>
                          <a:spcPct val="150000"/>
                        </a:lnSpc>
                      </a:pPr>
                      <a:r>
                        <a:rPr lang="zh-CN" altLang="en-US" sz="2000" dirty="0">
                          <a:solidFill>
                            <a:schemeClr val="bg1">
                              <a:lumMod val="50000"/>
                            </a:schemeClr>
                          </a:solidFill>
                          <a:effectLst/>
                          <a:latin typeface="+mj-ea"/>
                          <a:ea typeface="+mj-ea"/>
                        </a:rPr>
                        <a:t>项目管理的范围</a:t>
                      </a:r>
                    </a:p>
                  </a:txBody>
                  <a:tcPr/>
                </a:tc>
                <a:extLst>
                  <a:ext uri="{0D108BD9-81ED-4DB2-BD59-A6C34878D82A}">
                    <a16:rowId xmlns:a16="http://schemas.microsoft.com/office/drawing/2014/main" val="10002"/>
                  </a:ext>
                </a:extLst>
              </a:tr>
              <a:tr h="546150">
                <a:tc>
                  <a:txBody>
                    <a:bodyPr/>
                    <a:lstStyle/>
                    <a:p>
                      <a:pPr algn="ctr">
                        <a:lnSpc>
                          <a:spcPct val="150000"/>
                        </a:lnSpc>
                      </a:pPr>
                      <a:r>
                        <a:rPr lang="en-US" altLang="zh-CN" sz="2000" dirty="0">
                          <a:solidFill>
                            <a:schemeClr val="bg1">
                              <a:lumMod val="50000"/>
                            </a:schemeClr>
                          </a:solidFill>
                          <a:effectLst/>
                          <a:latin typeface="+mj-ea"/>
                          <a:ea typeface="+mj-ea"/>
                        </a:rPr>
                        <a:t>3.</a:t>
                      </a:r>
                    </a:p>
                  </a:txBody>
                  <a:tcPr/>
                </a:tc>
                <a:tc>
                  <a:txBody>
                    <a:bodyPr/>
                    <a:lstStyle/>
                    <a:p>
                      <a:pPr>
                        <a:lnSpc>
                          <a:spcPct val="150000"/>
                        </a:lnSpc>
                      </a:pPr>
                      <a:r>
                        <a:rPr lang="zh-CN" altLang="en-US" sz="2000" dirty="0">
                          <a:solidFill>
                            <a:schemeClr val="bg1">
                              <a:lumMod val="50000"/>
                            </a:schemeClr>
                          </a:solidFill>
                          <a:effectLst/>
                          <a:latin typeface="+mj-ea"/>
                          <a:ea typeface="+mj-ea"/>
                        </a:rPr>
                        <a:t>项目管理的工作与活动</a:t>
                      </a:r>
                    </a:p>
                  </a:txBody>
                  <a:tcPr/>
                </a:tc>
                <a:extLst>
                  <a:ext uri="{0D108BD9-81ED-4DB2-BD59-A6C34878D82A}">
                    <a16:rowId xmlns:a16="http://schemas.microsoft.com/office/drawing/2014/main" val="10003"/>
                  </a:ext>
                </a:extLst>
              </a:tr>
              <a:tr h="539646">
                <a:tc>
                  <a:txBody>
                    <a:bodyPr/>
                    <a:lstStyle/>
                    <a:p>
                      <a:pPr algn="ctr">
                        <a:lnSpc>
                          <a:spcPct val="150000"/>
                        </a:lnSpc>
                      </a:pPr>
                      <a:r>
                        <a:rPr lang="en-US" altLang="zh-CN" sz="2000" dirty="0">
                          <a:solidFill>
                            <a:schemeClr val="bg1">
                              <a:lumMod val="50000"/>
                            </a:schemeClr>
                          </a:solidFill>
                          <a:effectLst/>
                          <a:latin typeface="+mj-ea"/>
                          <a:ea typeface="+mj-ea"/>
                        </a:rPr>
                        <a:t>4.</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kern="1200" dirty="0">
                          <a:solidFill>
                            <a:schemeClr val="bg1">
                              <a:lumMod val="50000"/>
                            </a:schemeClr>
                          </a:solidFill>
                          <a:effectLst/>
                          <a:latin typeface="+mj-ea"/>
                          <a:ea typeface="+mj-ea"/>
                          <a:cs typeface="+mn-cs"/>
                        </a:rPr>
                        <a:t>项目项目管理的基本任务说明</a:t>
                      </a:r>
                      <a:endParaRPr lang="zh-CN" altLang="en-US" sz="2000" dirty="0">
                        <a:solidFill>
                          <a:schemeClr val="bg1">
                            <a:lumMod val="50000"/>
                          </a:schemeClr>
                        </a:solidFill>
                        <a:effectLst/>
                        <a:latin typeface="+mj-ea"/>
                        <a:ea typeface="+mj-ea"/>
                      </a:endParaRPr>
                    </a:p>
                  </a:txBody>
                  <a:tcPr/>
                </a:tc>
                <a:extLst>
                  <a:ext uri="{0D108BD9-81ED-4DB2-BD59-A6C34878D82A}">
                    <a16:rowId xmlns:a16="http://schemas.microsoft.com/office/drawing/2014/main" val="10004"/>
                  </a:ext>
                </a:extLst>
              </a:tr>
              <a:tr h="539646">
                <a:tc>
                  <a:txBody>
                    <a:bodyPr/>
                    <a:lstStyle/>
                    <a:p>
                      <a:pPr algn="ctr">
                        <a:lnSpc>
                          <a:spcPct val="150000"/>
                        </a:lnSpc>
                      </a:pPr>
                      <a:r>
                        <a:rPr lang="en-US" altLang="zh-CN" sz="2000" dirty="0">
                          <a:solidFill>
                            <a:schemeClr val="bg1">
                              <a:lumMod val="50000"/>
                            </a:schemeClr>
                          </a:solidFill>
                          <a:effectLst/>
                          <a:latin typeface="+mj-ea"/>
                          <a:ea typeface="+mj-ea"/>
                        </a:rPr>
                        <a:t>5.</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effectLst/>
                          <a:latin typeface="+mj-ea"/>
                          <a:ea typeface="+mj-ea"/>
                        </a:rPr>
                        <a:t>项目软件生命周期模型简要说明</a:t>
                      </a:r>
                    </a:p>
                  </a:txBody>
                  <a:tcPr/>
                </a:tc>
                <a:extLst>
                  <a:ext uri="{0D108BD9-81ED-4DB2-BD59-A6C34878D82A}">
                    <a16:rowId xmlns:a16="http://schemas.microsoft.com/office/drawing/2014/main" val="1804675968"/>
                  </a:ext>
                </a:extLst>
              </a:tr>
              <a:tr h="584616">
                <a:tc>
                  <a:txBody>
                    <a:bodyPr/>
                    <a:lstStyle/>
                    <a:p>
                      <a:pPr algn="ctr">
                        <a:lnSpc>
                          <a:spcPct val="150000"/>
                        </a:lnSpc>
                      </a:pPr>
                      <a:r>
                        <a:rPr lang="en-US" altLang="zh-CN" sz="2000" dirty="0">
                          <a:solidFill>
                            <a:schemeClr val="bg1">
                              <a:lumMod val="50000"/>
                            </a:schemeClr>
                          </a:solidFill>
                          <a:effectLst/>
                          <a:latin typeface="+mj-ea"/>
                          <a:ea typeface="+mj-ea"/>
                        </a:rPr>
                        <a:t>6.</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effectLst/>
                          <a:latin typeface="+mj-ea"/>
                          <a:ea typeface="+mj-ea"/>
                        </a:rPr>
                        <a:t>关于 </a:t>
                      </a:r>
                      <a:r>
                        <a:rPr lang="en-US" altLang="zh-CN" sz="2000" dirty="0">
                          <a:solidFill>
                            <a:schemeClr val="bg1">
                              <a:lumMod val="50000"/>
                            </a:schemeClr>
                          </a:solidFill>
                          <a:effectLst/>
                          <a:latin typeface="+mj-ea"/>
                          <a:ea typeface="+mj-ea"/>
                        </a:rPr>
                        <a:t>DevOps</a:t>
                      </a:r>
                      <a:endParaRPr lang="zh-CN" altLang="en-US" sz="2000" dirty="0">
                        <a:solidFill>
                          <a:schemeClr val="bg1">
                            <a:lumMod val="50000"/>
                          </a:schemeClr>
                        </a:solidFill>
                        <a:effectLst/>
                        <a:latin typeface="+mj-ea"/>
                        <a:ea typeface="+mj-ea"/>
                      </a:endParaRPr>
                    </a:p>
                  </a:txBody>
                  <a:tcPr/>
                </a:tc>
                <a:extLst>
                  <a:ext uri="{0D108BD9-81ED-4DB2-BD59-A6C34878D82A}">
                    <a16:rowId xmlns:a16="http://schemas.microsoft.com/office/drawing/2014/main" val="10008"/>
                  </a:ext>
                </a:extLst>
              </a:tr>
              <a:tr h="577996">
                <a:tc>
                  <a:txBody>
                    <a:bodyPr/>
                    <a:lstStyle/>
                    <a:p>
                      <a:pPr algn="ctr">
                        <a:lnSpc>
                          <a:spcPct val="150000"/>
                        </a:lnSpc>
                      </a:pP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2000" dirty="0">
                        <a:solidFill>
                          <a:schemeClr val="bg1">
                            <a:lumMod val="50000"/>
                          </a:schemeClr>
                        </a:solidFill>
                        <a:effectLst/>
                        <a:latin typeface="+mj-ea"/>
                        <a:ea typeface="+mj-ea"/>
                      </a:endParaRPr>
                    </a:p>
                  </a:txBody>
                  <a:tcPr/>
                </a:tc>
                <a:extLst>
                  <a:ext uri="{0D108BD9-81ED-4DB2-BD59-A6C34878D82A}">
                    <a16:rowId xmlns:a16="http://schemas.microsoft.com/office/drawing/2014/main" val="10009"/>
                  </a:ext>
                </a:extLst>
              </a:tr>
            </a:tbl>
          </a:graphicData>
        </a:graphic>
      </p:graphicFrame>
      <p:pic>
        <p:nvPicPr>
          <p:cNvPr id="4" name="Picture 4" descr="lecture-final canadate">
            <a:extLst>
              <a:ext uri="{FF2B5EF4-FFF2-40B4-BE49-F238E27FC236}">
                <a16:creationId xmlns:a16="http://schemas.microsoft.com/office/drawing/2014/main" id="{80159733-F00F-48D4-BD8C-2C73DE10F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687388"/>
            <a:ext cx="1584325" cy="613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9771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5.1.1. </a:t>
            </a:r>
            <a:r>
              <a:rPr lang="zh-CN" altLang="en-US" dirty="0"/>
              <a:t>瀑布过程模型</a:t>
            </a:r>
          </a:p>
        </p:txBody>
      </p:sp>
      <p:pic>
        <p:nvPicPr>
          <p:cNvPr id="3" name="图片 2"/>
          <p:cNvPicPr>
            <a:picLocks noChangeAspect="1"/>
          </p:cNvPicPr>
          <p:nvPr/>
        </p:nvPicPr>
        <p:blipFill>
          <a:blip r:embed="rId2"/>
          <a:stretch>
            <a:fillRect/>
          </a:stretch>
        </p:blipFill>
        <p:spPr>
          <a:xfrm>
            <a:off x="0" y="643181"/>
            <a:ext cx="12192000" cy="5676765"/>
          </a:xfrm>
          <a:prstGeom prst="rect">
            <a:avLst/>
          </a:prstGeom>
        </p:spPr>
      </p:pic>
    </p:spTree>
    <p:extLst>
      <p:ext uri="{BB962C8B-B14F-4D97-AF65-F5344CB8AC3E}">
        <p14:creationId xmlns:p14="http://schemas.microsoft.com/office/powerpoint/2010/main" val="32577198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V </a:t>
            </a:r>
            <a:r>
              <a:rPr lang="zh-CN" altLang="en-US" dirty="0"/>
              <a:t>模型</a:t>
            </a:r>
          </a:p>
        </p:txBody>
      </p:sp>
      <p:pic>
        <p:nvPicPr>
          <p:cNvPr id="3" name="图片 2"/>
          <p:cNvPicPr>
            <a:picLocks noChangeAspect="1"/>
          </p:cNvPicPr>
          <p:nvPr/>
        </p:nvPicPr>
        <p:blipFill>
          <a:blip r:embed="rId2"/>
          <a:stretch>
            <a:fillRect/>
          </a:stretch>
        </p:blipFill>
        <p:spPr>
          <a:xfrm>
            <a:off x="0" y="803694"/>
            <a:ext cx="12183882" cy="5057460"/>
          </a:xfrm>
          <a:prstGeom prst="rect">
            <a:avLst/>
          </a:prstGeom>
        </p:spPr>
      </p:pic>
    </p:spTree>
    <p:extLst>
      <p:ext uri="{BB962C8B-B14F-4D97-AF65-F5344CB8AC3E}">
        <p14:creationId xmlns:p14="http://schemas.microsoft.com/office/powerpoint/2010/main" val="28983560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螺旋增量模型</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27" y="311739"/>
            <a:ext cx="9159693" cy="6620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7985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快速应用开发（</a:t>
            </a:r>
            <a:r>
              <a:rPr lang="en-US" altLang="zh-CN" dirty="0"/>
              <a:t>RAD</a:t>
            </a:r>
            <a:r>
              <a:rPr lang="zh-CN" altLang="en-US" dirty="0"/>
              <a:t>）模型</a:t>
            </a:r>
          </a:p>
        </p:txBody>
      </p:sp>
      <p:pic>
        <p:nvPicPr>
          <p:cNvPr id="3" name="图片 2"/>
          <p:cNvPicPr>
            <a:picLocks noChangeAspect="1"/>
          </p:cNvPicPr>
          <p:nvPr/>
        </p:nvPicPr>
        <p:blipFill>
          <a:blip r:embed="rId2"/>
          <a:stretch>
            <a:fillRect/>
          </a:stretch>
        </p:blipFill>
        <p:spPr>
          <a:xfrm>
            <a:off x="0" y="491621"/>
            <a:ext cx="12173568" cy="5887684"/>
          </a:xfrm>
          <a:prstGeom prst="rect">
            <a:avLst/>
          </a:prstGeom>
        </p:spPr>
      </p:pic>
    </p:spTree>
    <p:extLst>
      <p:ext uri="{BB962C8B-B14F-4D97-AF65-F5344CB8AC3E}">
        <p14:creationId xmlns:p14="http://schemas.microsoft.com/office/powerpoint/2010/main" val="9332127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 </a:t>
            </a:r>
            <a:r>
              <a:rPr lang="zh-CN" altLang="en-US" dirty="0"/>
              <a:t>极限编程模型</a:t>
            </a:r>
          </a:p>
        </p:txBody>
      </p:sp>
      <p:pic>
        <p:nvPicPr>
          <p:cNvPr id="3" name="图片 2"/>
          <p:cNvPicPr>
            <a:picLocks noChangeAspect="1"/>
          </p:cNvPicPr>
          <p:nvPr/>
        </p:nvPicPr>
        <p:blipFill>
          <a:blip r:embed="rId2"/>
          <a:stretch>
            <a:fillRect/>
          </a:stretch>
        </p:blipFill>
        <p:spPr>
          <a:xfrm>
            <a:off x="846945" y="594588"/>
            <a:ext cx="10361708" cy="6061043"/>
          </a:xfrm>
          <a:prstGeom prst="rect">
            <a:avLst/>
          </a:prstGeom>
        </p:spPr>
      </p:pic>
    </p:spTree>
    <p:extLst>
      <p:ext uri="{BB962C8B-B14F-4D97-AF65-F5344CB8AC3E}">
        <p14:creationId xmlns:p14="http://schemas.microsoft.com/office/powerpoint/2010/main" val="3132856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5.1.6. Scrum </a:t>
            </a:r>
            <a:r>
              <a:rPr lang="zh-CN" altLang="en-US" dirty="0"/>
              <a:t>模型</a:t>
            </a:r>
          </a:p>
        </p:txBody>
      </p:sp>
      <p:pic>
        <p:nvPicPr>
          <p:cNvPr id="11" name="图片 10"/>
          <p:cNvPicPr>
            <a:picLocks noChangeAspect="1"/>
          </p:cNvPicPr>
          <p:nvPr/>
        </p:nvPicPr>
        <p:blipFill>
          <a:blip r:embed="rId2"/>
          <a:stretch>
            <a:fillRect/>
          </a:stretch>
        </p:blipFill>
        <p:spPr>
          <a:xfrm>
            <a:off x="796277" y="1094014"/>
            <a:ext cx="11047380" cy="5320740"/>
          </a:xfrm>
          <a:prstGeom prst="rect">
            <a:avLst/>
          </a:prstGeom>
        </p:spPr>
      </p:pic>
    </p:spTree>
    <p:extLst>
      <p:ext uri="{BB962C8B-B14F-4D97-AF65-F5344CB8AC3E}">
        <p14:creationId xmlns:p14="http://schemas.microsoft.com/office/powerpoint/2010/main" val="3574983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DevOps</a:t>
            </a:r>
            <a:r>
              <a:rPr lang="zh-CN" altLang="en-US" dirty="0"/>
              <a:t>：一种现代的集成过程模型</a:t>
            </a:r>
          </a:p>
        </p:txBody>
      </p:sp>
      <p:pic>
        <p:nvPicPr>
          <p:cNvPr id="3" name="图片 2"/>
          <p:cNvPicPr>
            <a:picLocks noChangeAspect="1"/>
          </p:cNvPicPr>
          <p:nvPr/>
        </p:nvPicPr>
        <p:blipFill>
          <a:blip r:embed="rId2"/>
          <a:stretch>
            <a:fillRect/>
          </a:stretch>
        </p:blipFill>
        <p:spPr>
          <a:xfrm>
            <a:off x="507999" y="978930"/>
            <a:ext cx="11042127" cy="5339320"/>
          </a:xfrm>
          <a:prstGeom prst="rect">
            <a:avLst/>
          </a:prstGeom>
        </p:spPr>
      </p:pic>
    </p:spTree>
    <p:extLst>
      <p:ext uri="{BB962C8B-B14F-4D97-AF65-F5344CB8AC3E}">
        <p14:creationId xmlns:p14="http://schemas.microsoft.com/office/powerpoint/2010/main" val="25640560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DevOps</a:t>
            </a:r>
            <a:r>
              <a:rPr lang="zh-CN" altLang="en-US" dirty="0"/>
              <a:t>：一种集成的过程模型（续）</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14" y="1111250"/>
            <a:ext cx="11151330" cy="4914900"/>
          </a:xfrm>
          <a:prstGeom prst="rect">
            <a:avLst/>
          </a:prstGeom>
        </p:spPr>
      </p:pic>
      <p:pic>
        <p:nvPicPr>
          <p:cNvPr id="4" name="图片 3"/>
          <p:cNvPicPr>
            <a:picLocks noChangeAspect="1"/>
          </p:cNvPicPr>
          <p:nvPr/>
        </p:nvPicPr>
        <p:blipFill>
          <a:blip r:embed="rId3"/>
          <a:stretch>
            <a:fillRect/>
          </a:stretch>
        </p:blipFill>
        <p:spPr>
          <a:xfrm>
            <a:off x="817263" y="890674"/>
            <a:ext cx="3811887" cy="3607845"/>
          </a:xfrm>
          <a:prstGeom prst="rect">
            <a:avLst/>
          </a:prstGeom>
        </p:spPr>
      </p:pic>
      <p:sp>
        <p:nvSpPr>
          <p:cNvPr id="5" name="文本框 4"/>
          <p:cNvSpPr txBox="1"/>
          <p:nvPr/>
        </p:nvSpPr>
        <p:spPr>
          <a:xfrm>
            <a:off x="2647950" y="6172200"/>
            <a:ext cx="1107996" cy="369332"/>
          </a:xfrm>
          <a:prstGeom prst="rect">
            <a:avLst/>
          </a:prstGeom>
          <a:noFill/>
        </p:spPr>
        <p:txBody>
          <a:bodyPr wrap="none" rtlCol="0">
            <a:spAutoFit/>
          </a:bodyPr>
          <a:lstStyle/>
          <a:p>
            <a:pPr>
              <a:buNone/>
            </a:pPr>
            <a:r>
              <a:rPr lang="zh-CN" altLang="en-US" b="1" dirty="0">
                <a:latin typeface="+mj-ea"/>
                <a:ea typeface="+mj-ea"/>
              </a:rPr>
              <a:t>版本管理</a:t>
            </a:r>
          </a:p>
        </p:txBody>
      </p:sp>
      <p:sp>
        <p:nvSpPr>
          <p:cNvPr id="6" name="文本框 5"/>
          <p:cNvSpPr txBox="1"/>
          <p:nvPr/>
        </p:nvSpPr>
        <p:spPr>
          <a:xfrm>
            <a:off x="4362450" y="5454650"/>
            <a:ext cx="2031325" cy="369332"/>
          </a:xfrm>
          <a:prstGeom prst="rect">
            <a:avLst/>
          </a:prstGeom>
          <a:noFill/>
        </p:spPr>
        <p:txBody>
          <a:bodyPr wrap="none" rtlCol="0">
            <a:spAutoFit/>
          </a:bodyPr>
          <a:lstStyle/>
          <a:p>
            <a:pPr>
              <a:buNone/>
            </a:pPr>
            <a:r>
              <a:rPr lang="zh-CN" altLang="en-US" b="1" dirty="0">
                <a:latin typeface="+mj-ea"/>
                <a:ea typeface="+mj-ea"/>
              </a:rPr>
              <a:t>应用生命周期管理</a:t>
            </a:r>
          </a:p>
        </p:txBody>
      </p:sp>
      <p:sp>
        <p:nvSpPr>
          <p:cNvPr id="7" name="文本框 6"/>
          <p:cNvSpPr txBox="1"/>
          <p:nvPr/>
        </p:nvSpPr>
        <p:spPr>
          <a:xfrm>
            <a:off x="7023100" y="4743450"/>
            <a:ext cx="1107996" cy="369332"/>
          </a:xfrm>
          <a:prstGeom prst="rect">
            <a:avLst/>
          </a:prstGeom>
          <a:noFill/>
        </p:spPr>
        <p:txBody>
          <a:bodyPr wrap="none" rtlCol="0">
            <a:spAutoFit/>
          </a:bodyPr>
          <a:lstStyle/>
          <a:p>
            <a:pPr>
              <a:buNone/>
            </a:pPr>
            <a:r>
              <a:rPr lang="zh-CN" altLang="en-US" b="1" dirty="0">
                <a:latin typeface="+mj-ea"/>
                <a:ea typeface="+mj-ea"/>
              </a:rPr>
              <a:t>敏捷过程</a:t>
            </a:r>
          </a:p>
        </p:txBody>
      </p:sp>
      <p:sp>
        <p:nvSpPr>
          <p:cNvPr id="8" name="文本框 7"/>
          <p:cNvSpPr txBox="1"/>
          <p:nvPr/>
        </p:nvSpPr>
        <p:spPr>
          <a:xfrm>
            <a:off x="9048750" y="3733800"/>
            <a:ext cx="1091966" cy="369332"/>
          </a:xfrm>
          <a:prstGeom prst="rect">
            <a:avLst/>
          </a:prstGeom>
          <a:noFill/>
        </p:spPr>
        <p:txBody>
          <a:bodyPr wrap="none" rtlCol="0">
            <a:spAutoFit/>
          </a:bodyPr>
          <a:lstStyle/>
          <a:p>
            <a:pPr>
              <a:buNone/>
            </a:pPr>
            <a:r>
              <a:rPr lang="en-US" altLang="zh-CN" b="1" dirty="0">
                <a:latin typeface="+mj-ea"/>
                <a:ea typeface="+mj-ea"/>
              </a:rPr>
              <a:t>DevOps</a:t>
            </a:r>
            <a:endParaRPr lang="zh-CN" altLang="en-US" b="1" dirty="0">
              <a:latin typeface="+mj-ea"/>
              <a:ea typeface="+mj-ea"/>
            </a:endParaRPr>
          </a:p>
        </p:txBody>
      </p:sp>
    </p:spTree>
    <p:extLst>
      <p:ext uri="{BB962C8B-B14F-4D97-AF65-F5344CB8AC3E}">
        <p14:creationId xmlns:p14="http://schemas.microsoft.com/office/powerpoint/2010/main" val="2265400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9433" y="2531237"/>
            <a:ext cx="7455888" cy="707886"/>
          </a:xfrm>
          <a:prstGeom prst="rect">
            <a:avLst/>
          </a:prstGeom>
          <a:noFill/>
        </p:spPr>
        <p:txBody>
          <a:bodyPr wrap="none">
            <a:spAutoFit/>
          </a:bodyPr>
          <a:lstStyle/>
          <a:p>
            <a:pPr algn="ctr">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项目和项目管理的基本概念</a:t>
            </a:r>
          </a:p>
        </p:txBody>
      </p:sp>
      <p:graphicFrame>
        <p:nvGraphicFramePr>
          <p:cNvPr id="4" name="表格 3"/>
          <p:cNvGraphicFramePr>
            <a:graphicFrameLocks noGrp="1"/>
          </p:cNvGraphicFramePr>
          <p:nvPr>
            <p:extLst>
              <p:ext uri="{D42A27DB-BD31-4B8C-83A1-F6EECF244321}">
                <p14:modId xmlns:p14="http://schemas.microsoft.com/office/powerpoint/2010/main" val="1915878771"/>
              </p:ext>
            </p:extLst>
          </p:nvPr>
        </p:nvGraphicFramePr>
        <p:xfrm>
          <a:off x="597799" y="876257"/>
          <a:ext cx="11154489" cy="2818384"/>
        </p:xfrm>
        <a:graphic>
          <a:graphicData uri="http://schemas.openxmlformats.org/drawingml/2006/table">
            <a:tbl>
              <a:tblPr firstRow="1" bandRow="1">
                <a:tableStyleId>{5C22544A-7EE6-4342-B048-85BDC9FD1C3A}</a:tableStyleId>
              </a:tblPr>
              <a:tblGrid>
                <a:gridCol w="1410458">
                  <a:extLst>
                    <a:ext uri="{9D8B030D-6E8A-4147-A177-3AD203B41FA5}">
                      <a16:colId xmlns:a16="http://schemas.microsoft.com/office/drawing/2014/main" val="20000"/>
                    </a:ext>
                  </a:extLst>
                </a:gridCol>
                <a:gridCol w="9744031">
                  <a:extLst>
                    <a:ext uri="{9D8B030D-6E8A-4147-A177-3AD203B41FA5}">
                      <a16:colId xmlns:a16="http://schemas.microsoft.com/office/drawing/2014/main" val="20001"/>
                    </a:ext>
                  </a:extLst>
                </a:gridCol>
              </a:tblGrid>
              <a:tr h="370840">
                <a:tc>
                  <a:txBody>
                    <a:bodyPr/>
                    <a:lstStyle/>
                    <a:p>
                      <a:pPr algn="r">
                        <a:lnSpc>
                          <a:spcPct val="150000"/>
                        </a:lnSpc>
                      </a:pPr>
                      <a:r>
                        <a:rPr lang="zh-CN" altLang="en-US" sz="2000" b="0" dirty="0">
                          <a:solidFill>
                            <a:schemeClr val="bg1"/>
                          </a:solidFill>
                          <a:latin typeface="+mj-ea"/>
                          <a:ea typeface="+mj-ea"/>
                        </a:rPr>
                        <a:t>项目：</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solidFill>
                          <a:latin typeface="+mj-ea"/>
                          <a:ea typeface="+mj-ea"/>
                        </a:rPr>
                        <a:t>一个组织在有明确时限要求之下完成一个独立的产品或者服务的工作（临时性）</a:t>
                      </a:r>
                      <a:r>
                        <a:rPr lang="zh-CN" altLang="en-US" sz="2000" b="0" kern="1200" dirty="0">
                          <a:solidFill>
                            <a:schemeClr val="bg1"/>
                          </a:solidFill>
                          <a:latin typeface="+mj-ea"/>
                          <a:ea typeface="+mn-ea"/>
                          <a:cs typeface="+mn-cs"/>
                        </a:rPr>
                        <a:t>。</a:t>
                      </a:r>
                      <a:endParaRPr lang="zh-CN" altLang="en-US" sz="2000" b="0" dirty="0">
                        <a:solidFill>
                          <a:schemeClr val="bg1"/>
                        </a:solidFill>
                        <a:latin typeface="+mj-ea"/>
                        <a:ea typeface="+mj-ea"/>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lnSpc>
                          <a:spcPct val="150000"/>
                        </a:lnSpc>
                      </a:pPr>
                      <a:r>
                        <a:rPr lang="zh-CN" altLang="en-US" sz="2000" b="0" kern="1200" dirty="0">
                          <a:solidFill>
                            <a:schemeClr val="bg1"/>
                          </a:solidFill>
                          <a:latin typeface="+mj-ea"/>
                          <a:ea typeface="+mj-ea"/>
                          <a:cs typeface="+mn-cs"/>
                        </a:rPr>
                        <a:t>项目管理：</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ct val="150000"/>
                        </a:lnSpc>
                      </a:pPr>
                      <a:r>
                        <a:rPr lang="zh-CN" altLang="en-US" sz="2000" b="0" i="0" u="none" strike="noStrike" kern="1200" baseline="0" dirty="0">
                          <a:solidFill>
                            <a:schemeClr val="bg1"/>
                          </a:solidFill>
                          <a:latin typeface="+mj-ea"/>
                          <a:ea typeface="+mj-ea"/>
                          <a:cs typeface="+mn-cs"/>
                        </a:rPr>
                        <a:t>项目管理就是将知识、技能、工具与技术应用于项目活动，以满足项目的要求。</a:t>
                      </a:r>
                      <a:endParaRPr lang="en-US" altLang="zh-CN" sz="2000" b="0" i="0" u="none" strike="noStrike" kern="1200" baseline="0" dirty="0">
                        <a:solidFill>
                          <a:schemeClr val="bg1"/>
                        </a:solidFill>
                        <a:latin typeface="+mj-ea"/>
                        <a:ea typeface="+mj-ea"/>
                        <a:cs typeface="+mn-cs"/>
                      </a:endParaRPr>
                    </a:p>
                    <a:p>
                      <a:pPr>
                        <a:lnSpc>
                          <a:spcPct val="150000"/>
                        </a:lnSpc>
                      </a:pPr>
                      <a:r>
                        <a:rPr lang="zh-CN" altLang="en-US" sz="2000" b="0" kern="1200" dirty="0">
                          <a:solidFill>
                            <a:schemeClr val="bg1"/>
                          </a:solidFill>
                          <a:latin typeface="+mj-ea"/>
                          <a:ea typeface="+mj-ea"/>
                          <a:cs typeface="+mn-cs"/>
                        </a:rPr>
                        <a:t>（目标：在规定的时间、费用之内，达到规定的质量）</a:t>
                      </a:r>
                      <a:endParaRPr lang="en-US" altLang="zh-CN" sz="2000" b="0" kern="1200" dirty="0">
                        <a:solidFill>
                          <a:schemeClr val="bg1"/>
                        </a:solidFill>
                        <a:latin typeface="+mj-ea"/>
                        <a:ea typeface="+mj-ea"/>
                        <a:cs typeface="+mn-cs"/>
                      </a:endParaRPr>
                    </a:p>
                    <a:p>
                      <a:pPr>
                        <a:lnSpc>
                          <a:spcPct val="150000"/>
                        </a:lnSpc>
                      </a:pPr>
                      <a:endParaRPr lang="en-US" altLang="zh-CN" sz="2000" b="0" kern="1200" dirty="0">
                        <a:solidFill>
                          <a:schemeClr val="bg1"/>
                        </a:solidFill>
                        <a:latin typeface="+mj-ea"/>
                        <a:ea typeface="+mj-ea"/>
                        <a:cs typeface="+mn-cs"/>
                      </a:endParaRPr>
                    </a:p>
                    <a:p>
                      <a:pPr marL="285750" marR="0" indent="-285750" algn="l" defTabSz="914400" rtl="0" eaLnBrk="1" fontAlgn="auto" latinLnBrk="0" hangingPunct="1">
                        <a:lnSpc>
                          <a:spcPct val="150000"/>
                        </a:lnSpc>
                        <a:spcBef>
                          <a:spcPts val="0"/>
                        </a:spcBef>
                        <a:spcAft>
                          <a:spcPts val="0"/>
                        </a:spcAft>
                        <a:buClrTx/>
                        <a:buSzTx/>
                        <a:buFont typeface="Arial" pitchFamily="34" charset="0"/>
                        <a:buChar char="•"/>
                        <a:tabLst/>
                        <a:defRPr/>
                      </a:pPr>
                      <a:r>
                        <a:rPr lang="zh-CN" altLang="en-US" sz="2000" b="0" kern="1200" dirty="0">
                          <a:solidFill>
                            <a:schemeClr val="bg1"/>
                          </a:solidFill>
                          <a:latin typeface="+mj-ea"/>
                          <a:ea typeface="+mj-ea"/>
                          <a:cs typeface="+mn-cs"/>
                        </a:rPr>
                        <a:t>不同于“做老板”</a:t>
                      </a:r>
                    </a:p>
                    <a:p>
                      <a:pPr marL="285750" marR="0" indent="-285750" algn="l" defTabSz="914400" rtl="0" eaLnBrk="1" fontAlgn="auto" latinLnBrk="0" hangingPunct="1">
                        <a:lnSpc>
                          <a:spcPct val="150000"/>
                        </a:lnSpc>
                        <a:spcBef>
                          <a:spcPts val="0"/>
                        </a:spcBef>
                        <a:spcAft>
                          <a:spcPts val="0"/>
                        </a:spcAft>
                        <a:buClrTx/>
                        <a:buSzTx/>
                        <a:buFont typeface="Arial" pitchFamily="34" charset="0"/>
                        <a:buChar char="•"/>
                        <a:tabLst/>
                        <a:defRPr/>
                      </a:pPr>
                      <a:r>
                        <a:rPr lang="zh-CN" altLang="en-US" sz="2000" b="0" kern="1200" dirty="0">
                          <a:solidFill>
                            <a:schemeClr val="bg1"/>
                          </a:solidFill>
                          <a:latin typeface="+mj-ea"/>
                          <a:ea typeface="+mj-ea"/>
                          <a:cs typeface="+mn-cs"/>
                        </a:rPr>
                        <a:t>对优化项目规模很重要</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2"/>
          <a:stretch>
            <a:fillRect/>
          </a:stretch>
        </p:blipFill>
        <p:spPr>
          <a:xfrm>
            <a:off x="5683601" y="3709197"/>
            <a:ext cx="6206266" cy="2969009"/>
          </a:xfrm>
          <a:prstGeom prst="rect">
            <a:avLst/>
          </a:prstGeom>
        </p:spPr>
      </p:pic>
    </p:spTree>
    <p:extLst>
      <p:ext uri="{BB962C8B-B14F-4D97-AF65-F5344CB8AC3E}">
        <p14:creationId xmlns:p14="http://schemas.microsoft.com/office/powerpoint/2010/main" val="2765919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1.1. </a:t>
            </a:r>
            <a:r>
              <a:rPr lang="zh-CN" altLang="en-US" dirty="0"/>
              <a:t>项目的价值：策划一个项目的理由</a:t>
            </a:r>
          </a:p>
        </p:txBody>
      </p:sp>
      <p:sp>
        <p:nvSpPr>
          <p:cNvPr id="3" name="圆角矩形 2"/>
          <p:cNvSpPr/>
          <p:nvPr/>
        </p:nvSpPr>
        <p:spPr>
          <a:xfrm>
            <a:off x="528367" y="3030513"/>
            <a:ext cx="11231415" cy="3503221"/>
          </a:xfrm>
          <a:prstGeom prst="roundRect">
            <a:avLst>
              <a:gd name="adj" fmla="val 2769"/>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nvPr>
        </p:nvGraphicFramePr>
        <p:xfrm>
          <a:off x="504992" y="786594"/>
          <a:ext cx="11254791" cy="1979168"/>
        </p:xfrm>
        <a:graphic>
          <a:graphicData uri="http://schemas.openxmlformats.org/drawingml/2006/table">
            <a:tbl>
              <a:tblPr firstRow="1" bandRow="1">
                <a:tableStyleId>{5C22544A-7EE6-4342-B048-85BDC9FD1C3A}</a:tableStyleId>
              </a:tblPr>
              <a:tblGrid>
                <a:gridCol w="1714849">
                  <a:extLst>
                    <a:ext uri="{9D8B030D-6E8A-4147-A177-3AD203B41FA5}">
                      <a16:colId xmlns:a16="http://schemas.microsoft.com/office/drawing/2014/main" val="20000"/>
                    </a:ext>
                  </a:extLst>
                </a:gridCol>
                <a:gridCol w="9539942">
                  <a:extLst>
                    <a:ext uri="{9D8B030D-6E8A-4147-A177-3AD203B41FA5}">
                      <a16:colId xmlns:a16="http://schemas.microsoft.com/office/drawing/2014/main" val="20001"/>
                    </a:ext>
                  </a:extLst>
                </a:gridCol>
              </a:tblGrid>
              <a:tr h="341750">
                <a:tc>
                  <a:txBody>
                    <a:bodyPr/>
                    <a:lstStyle/>
                    <a:p>
                      <a:pPr algn="r">
                        <a:lnSpc>
                          <a:spcPct val="150000"/>
                        </a:lnSpc>
                      </a:pPr>
                      <a:r>
                        <a:rPr lang="zh-CN" altLang="en-US" sz="2000" b="0" kern="1200" dirty="0">
                          <a:solidFill>
                            <a:schemeClr val="bg1"/>
                          </a:solidFill>
                          <a:latin typeface="+mj-ea"/>
                          <a:ea typeface="+mj-ea"/>
                          <a:cs typeface="+mn-cs"/>
                        </a:rPr>
                        <a:t>第一理由：</a:t>
                      </a:r>
                      <a:endParaRPr lang="zh-CN" altLang="en-US" sz="2000" b="0" dirty="0">
                        <a:solidFill>
                          <a:schemeClr val="bg1"/>
                        </a:solidFill>
                        <a:latin typeface="+mj-ea"/>
                        <a:ea typeface="+mj-ea"/>
                      </a:endParaRP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solidFill>
                          <a:latin typeface="+mj-ea"/>
                          <a:ea typeface="+mj-ea"/>
                        </a:rPr>
                        <a:t>创造价值（利润更高</a:t>
                      </a:r>
                      <a:r>
                        <a:rPr lang="en-US" altLang="zh-CN" sz="2000" b="0" dirty="0">
                          <a:solidFill>
                            <a:schemeClr val="bg1"/>
                          </a:solidFill>
                          <a:latin typeface="+mj-ea"/>
                          <a:ea typeface="+mj-ea"/>
                        </a:rPr>
                        <a:t>……</a:t>
                      </a:r>
                      <a:r>
                        <a:rPr lang="zh-CN" altLang="en-US" sz="2000" b="0" dirty="0">
                          <a:solidFill>
                            <a:schemeClr val="bg1"/>
                          </a:solidFill>
                          <a:latin typeface="+mj-ea"/>
                          <a:ea typeface="+mj-ea"/>
                        </a:rPr>
                        <a:t>）</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r">
                        <a:lnSpc>
                          <a:spcPct val="150000"/>
                        </a:lnSpc>
                      </a:pPr>
                      <a:r>
                        <a:rPr lang="zh-CN" altLang="en-US" sz="2000" b="0" kern="1200" dirty="0">
                          <a:solidFill>
                            <a:schemeClr val="bg1"/>
                          </a:solidFill>
                          <a:latin typeface="+mj-ea"/>
                          <a:ea typeface="+mj-ea"/>
                          <a:cs typeface="+mn-cs"/>
                        </a:rPr>
                        <a:t>第二理由：</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chemeClr val="bg1"/>
                          </a:solidFill>
                          <a:latin typeface="+mj-ea"/>
                          <a:ea typeface="+mj-ea"/>
                        </a:rPr>
                        <a:t>提高质量（相同投入情况下，产出物的质量更高</a:t>
                      </a:r>
                      <a:r>
                        <a:rPr lang="en-US" altLang="zh-CN" sz="2000" b="0" dirty="0">
                          <a:solidFill>
                            <a:schemeClr val="bg1"/>
                          </a:solidFill>
                          <a:latin typeface="+mj-ea"/>
                          <a:ea typeface="+mj-ea"/>
                        </a:rPr>
                        <a:t>……</a:t>
                      </a:r>
                      <a:r>
                        <a:rPr lang="zh-CN" altLang="en-US" sz="2000" b="0" dirty="0">
                          <a:solidFill>
                            <a:schemeClr val="bg1"/>
                          </a:solidFill>
                          <a:latin typeface="+mj-ea"/>
                          <a:ea typeface="+mj-ea"/>
                        </a:rPr>
                        <a:t>）</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r">
                        <a:lnSpc>
                          <a:spcPct val="150000"/>
                        </a:lnSpc>
                      </a:pPr>
                      <a:r>
                        <a:rPr lang="zh-CN" altLang="en-US" sz="2000" b="0" kern="1200" dirty="0">
                          <a:solidFill>
                            <a:schemeClr val="bg1"/>
                          </a:solidFill>
                          <a:latin typeface="+mj-ea"/>
                          <a:ea typeface="+mj-ea"/>
                          <a:cs typeface="+mn-cs"/>
                        </a:rPr>
                        <a:t>第三理由：</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solidFill>
                          <a:latin typeface="+mj-ea"/>
                          <a:ea typeface="+mj-ea"/>
                          <a:cs typeface="+mn-cs"/>
                        </a:rPr>
                        <a:t>减少成本（相同的项目规模，完成合格的产出物需要更少的成本</a:t>
                      </a:r>
                      <a:r>
                        <a:rPr lang="en-US" altLang="zh-CN" sz="2000" b="0" kern="1200" dirty="0">
                          <a:solidFill>
                            <a:schemeClr val="bg1"/>
                          </a:solidFill>
                          <a:latin typeface="+mj-ea"/>
                          <a:ea typeface="+mj-ea"/>
                          <a:cs typeface="+mn-cs"/>
                        </a:rPr>
                        <a:t>……</a:t>
                      </a:r>
                      <a:r>
                        <a:rPr lang="zh-CN" altLang="en-US" sz="2000" b="0" kern="1200" dirty="0">
                          <a:solidFill>
                            <a:schemeClr val="bg1"/>
                          </a:solidFill>
                          <a:latin typeface="+mj-ea"/>
                          <a:ea typeface="+mj-ea"/>
                          <a:cs typeface="+mn-cs"/>
                        </a:rPr>
                        <a:t>）</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r">
                        <a:lnSpc>
                          <a:spcPct val="150000"/>
                        </a:lnSpc>
                      </a:pPr>
                      <a:r>
                        <a:rPr lang="zh-CN" altLang="en-US" sz="2000" b="0" kern="1200" dirty="0">
                          <a:solidFill>
                            <a:schemeClr val="bg1"/>
                          </a:solidFill>
                          <a:latin typeface="+mj-ea"/>
                          <a:ea typeface="+mj-ea"/>
                          <a:cs typeface="+mn-cs"/>
                        </a:rPr>
                        <a:t>第四理由：</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kern="1200" dirty="0">
                          <a:solidFill>
                            <a:schemeClr val="bg1"/>
                          </a:solidFill>
                          <a:latin typeface="+mj-ea"/>
                          <a:ea typeface="+mj-ea"/>
                          <a:cs typeface="+mn-cs"/>
                        </a:rPr>
                        <a:t>加快进度（相同的项目规模，完成合格的产出物需要更少的时间</a:t>
                      </a:r>
                      <a:r>
                        <a:rPr lang="en-US" altLang="zh-CN" sz="2000" b="0" kern="1200" dirty="0">
                          <a:solidFill>
                            <a:schemeClr val="bg1"/>
                          </a:solidFill>
                          <a:latin typeface="+mj-ea"/>
                          <a:ea typeface="+mj-ea"/>
                          <a:cs typeface="+mn-cs"/>
                        </a:rPr>
                        <a:t>……</a:t>
                      </a:r>
                      <a:r>
                        <a:rPr lang="zh-CN" altLang="en-US" sz="2000" b="0" kern="1200" dirty="0">
                          <a:solidFill>
                            <a:schemeClr val="bg1"/>
                          </a:solidFill>
                          <a:latin typeface="+mj-ea"/>
                          <a:ea typeface="+mj-ea"/>
                          <a:cs typeface="+mn-cs"/>
                        </a:rPr>
                        <a:t>）</a:t>
                      </a:r>
                      <a:endParaRPr lang="zh-CN" altLang="en-US" sz="20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5"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573" y="3135764"/>
            <a:ext cx="3657601" cy="245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5588" y="4536353"/>
            <a:ext cx="3657600" cy="171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8968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2. </a:t>
            </a:r>
            <a:r>
              <a:rPr lang="zh-CN" altLang="en-US" dirty="0"/>
              <a:t>项目管理范围</a:t>
            </a:r>
          </a:p>
        </p:txBody>
      </p:sp>
      <p:graphicFrame>
        <p:nvGraphicFramePr>
          <p:cNvPr id="3" name="表格 2"/>
          <p:cNvGraphicFramePr>
            <a:graphicFrameLocks noGrp="1"/>
          </p:cNvGraphicFramePr>
          <p:nvPr>
            <p:extLst>
              <p:ext uri="{D42A27DB-BD31-4B8C-83A1-F6EECF244321}">
                <p14:modId xmlns:p14="http://schemas.microsoft.com/office/powerpoint/2010/main" val="1099198793"/>
              </p:ext>
            </p:extLst>
          </p:nvPr>
        </p:nvGraphicFramePr>
        <p:xfrm>
          <a:off x="0" y="753596"/>
          <a:ext cx="11954655" cy="5602986"/>
        </p:xfrm>
        <a:graphic>
          <a:graphicData uri="http://schemas.openxmlformats.org/drawingml/2006/table">
            <a:tbl>
              <a:tblPr firstRow="1" bandRow="1">
                <a:tableStyleId>{5C22544A-7EE6-4342-B048-85BDC9FD1C3A}</a:tableStyleId>
              </a:tblPr>
              <a:tblGrid>
                <a:gridCol w="2119466">
                  <a:extLst>
                    <a:ext uri="{9D8B030D-6E8A-4147-A177-3AD203B41FA5}">
                      <a16:colId xmlns:a16="http://schemas.microsoft.com/office/drawing/2014/main" val="20000"/>
                    </a:ext>
                  </a:extLst>
                </a:gridCol>
                <a:gridCol w="9835189">
                  <a:extLst>
                    <a:ext uri="{9D8B030D-6E8A-4147-A177-3AD203B41FA5}">
                      <a16:colId xmlns:a16="http://schemas.microsoft.com/office/drawing/2014/main" val="20001"/>
                    </a:ext>
                  </a:extLst>
                </a:gridCol>
              </a:tblGrid>
              <a:tr h="266596">
                <a:tc>
                  <a:txBody>
                    <a:bodyPr/>
                    <a:lstStyle/>
                    <a:p>
                      <a:pPr algn="r">
                        <a:lnSpc>
                          <a:spcPct val="150000"/>
                        </a:lnSpc>
                      </a:pPr>
                      <a:r>
                        <a:rPr lang="zh-CN" altLang="en-US" sz="1500" b="1" dirty="0">
                          <a:solidFill>
                            <a:schemeClr val="bg1"/>
                          </a:solidFill>
                          <a:latin typeface="+mj-ea"/>
                          <a:ea typeface="+mj-ea"/>
                        </a:rPr>
                        <a:t>项目整体管理：</a:t>
                      </a: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整体管理知识领域包括识别、确定、结合、统一与协调各项目管理过程组内不同过程与项目管理活动时需要进行的各种过程和活动。“整体管理”兼有统一、合并、结合各方面特征，并且包括为完成项目，满足顾客与其他利害关系者的要求，管理他们的期望而必须采取的贯穿项目整体的至关重要的行动。</a:t>
                      </a:r>
                      <a:endParaRPr lang="zh-CN" altLang="en-US" sz="1500" b="0" dirty="0">
                        <a:solidFill>
                          <a:schemeClr val="bg1"/>
                        </a:solidFill>
                        <a:latin typeface="+mj-ea"/>
                        <a:ea typeface="+mj-ea"/>
                      </a:endParaRPr>
                    </a:p>
                  </a:txBody>
                  <a:tcPr>
                    <a:lnL w="12700" cmpd="sng">
                      <a:noFill/>
                    </a:lnL>
                    <a:lnR w="12700" cmpd="sng">
                      <a:noFill/>
                    </a:lnR>
                    <a:lnT w="12700" cmpd="sng">
                      <a:noFill/>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r">
                        <a:lnSpc>
                          <a:spcPct val="150000"/>
                        </a:lnSpc>
                      </a:pPr>
                      <a:r>
                        <a:rPr lang="zh-CN" altLang="en-US" sz="1500" b="1" kern="1200" dirty="0">
                          <a:solidFill>
                            <a:schemeClr val="bg1"/>
                          </a:solidFill>
                          <a:latin typeface="+mj-ea"/>
                          <a:ea typeface="+mj-ea"/>
                          <a:cs typeface="+mn-cs"/>
                        </a:rPr>
                        <a:t>项目范围管理：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500" b="0" dirty="0">
                          <a:solidFill>
                            <a:schemeClr val="bg1"/>
                          </a:solidFill>
                          <a:latin typeface="+mj-ea"/>
                          <a:ea typeface="+mj-ea"/>
                        </a:rPr>
                        <a:t>项目范围管理是确保项目包括成功完成项目所需的全部工作，但又只包括必须完成的工作的各个过程。它主要关心的是确定与控制哪些应该与哪些不应该包括在项目之内。</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r">
                        <a:lnSpc>
                          <a:spcPct val="150000"/>
                        </a:lnSpc>
                      </a:pPr>
                      <a:r>
                        <a:rPr lang="zh-CN" altLang="en-US" sz="1500" b="1" kern="1200" dirty="0">
                          <a:solidFill>
                            <a:schemeClr val="bg1"/>
                          </a:solidFill>
                          <a:latin typeface="+mj-ea"/>
                          <a:ea typeface="+mj-ea"/>
                          <a:cs typeface="+mn-cs"/>
                        </a:rPr>
                        <a:t>项目时间管理：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项目时间管理包括使项目按时完成必须进行的各项过程。</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r">
                        <a:lnSpc>
                          <a:spcPct val="150000"/>
                        </a:lnSpc>
                      </a:pPr>
                      <a:r>
                        <a:rPr lang="zh-CN" altLang="en-US" sz="1500" b="1" kern="1200" dirty="0">
                          <a:solidFill>
                            <a:schemeClr val="bg1"/>
                          </a:solidFill>
                          <a:latin typeface="+mj-ea"/>
                          <a:ea typeface="+mj-ea"/>
                          <a:cs typeface="+mn-cs"/>
                        </a:rPr>
                        <a:t>项目成本管理：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项目费用管理包括涉及费用规划、估算、预算、控制的过程，以便保证能在已批准预算之内完成项目。</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8051">
                <a:tc>
                  <a:txBody>
                    <a:bodyPr/>
                    <a:lstStyle/>
                    <a:p>
                      <a:pPr algn="r">
                        <a:lnSpc>
                          <a:spcPct val="150000"/>
                        </a:lnSpc>
                      </a:pPr>
                      <a:r>
                        <a:rPr lang="zh-CN" altLang="en-US" sz="1500" b="1" kern="1200" dirty="0">
                          <a:solidFill>
                            <a:schemeClr val="bg1"/>
                          </a:solidFill>
                          <a:latin typeface="+mj-ea"/>
                          <a:ea typeface="+mj-ea"/>
                          <a:cs typeface="+mn-cs"/>
                        </a:rPr>
                        <a:t>项目质量管理：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质量管理过程包括保证项目能满足原先规定的各项要求所需要的实施组织的活动，即决定质量方针、目标与责任的所有活动，并通过诸如质量规划、质量保证、质量控制、质量持续改进（如适用）等方针、程序和过程实施质量体系。</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algn="r">
                        <a:lnSpc>
                          <a:spcPct val="150000"/>
                        </a:lnSpc>
                      </a:pPr>
                      <a:r>
                        <a:rPr lang="zh-CN" altLang="en-US" sz="1500" b="1" kern="1200" dirty="0">
                          <a:solidFill>
                            <a:schemeClr val="bg1"/>
                          </a:solidFill>
                          <a:latin typeface="+mj-ea"/>
                          <a:ea typeface="+mj-ea"/>
                          <a:cs typeface="+mn-cs"/>
                        </a:rPr>
                        <a:t>项目人力资源管理：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500" b="0" i="0" u="none" strike="noStrike" kern="1200" baseline="0" dirty="0">
                          <a:solidFill>
                            <a:schemeClr val="bg1"/>
                          </a:solidFill>
                          <a:latin typeface="+mj-ea"/>
                          <a:ea typeface="+mj-ea"/>
                          <a:cs typeface="+mn-cs"/>
                        </a:rPr>
                        <a:t>项目人力资源管理包括项目团队组建和管理的各个过程。</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0347">
                <a:tc>
                  <a:txBody>
                    <a:bodyPr/>
                    <a:lstStyle/>
                    <a:p>
                      <a:pPr algn="r">
                        <a:lnSpc>
                          <a:spcPct val="150000"/>
                        </a:lnSpc>
                      </a:pPr>
                      <a:r>
                        <a:rPr lang="zh-CN" altLang="en-US" sz="1500" b="1" kern="1200" dirty="0">
                          <a:solidFill>
                            <a:schemeClr val="bg1"/>
                          </a:solidFill>
                          <a:latin typeface="+mj-ea"/>
                          <a:ea typeface="+mj-ea"/>
                          <a:cs typeface="+mn-cs"/>
                        </a:rPr>
                        <a:t>项目沟通管理：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项目沟通管理这一知识领域包括保证及时与恰当地生成、搜集、传播、贮存</a:t>
                      </a:r>
                      <a:r>
                        <a:rPr lang="en-US" altLang="zh-CN" sz="1500" b="0" i="0" u="none" strike="noStrike" kern="1200" baseline="0" dirty="0">
                          <a:solidFill>
                            <a:schemeClr val="bg1"/>
                          </a:solidFill>
                          <a:latin typeface="+mj-ea"/>
                          <a:ea typeface="+mj-ea"/>
                          <a:cs typeface="+mn-cs"/>
                        </a:rPr>
                        <a:t>, </a:t>
                      </a:r>
                      <a:r>
                        <a:rPr lang="zh-CN" altLang="en-US" sz="1500" b="0" i="0" u="none" strike="noStrike" kern="1200" baseline="0" dirty="0">
                          <a:solidFill>
                            <a:schemeClr val="bg1"/>
                          </a:solidFill>
                          <a:latin typeface="+mj-ea"/>
                          <a:ea typeface="+mj-ea"/>
                          <a:cs typeface="+mn-cs"/>
                        </a:rPr>
                        <a:t>检索</a:t>
                      </a:r>
                      <a:r>
                        <a:rPr lang="en-US" altLang="zh-CN" sz="1500" b="0" i="0" u="none" strike="noStrike" kern="1200" baseline="0" dirty="0">
                          <a:solidFill>
                            <a:schemeClr val="bg1"/>
                          </a:solidFill>
                          <a:latin typeface="+mj-ea"/>
                          <a:ea typeface="+mj-ea"/>
                          <a:cs typeface="+mn-cs"/>
                        </a:rPr>
                        <a:t>,</a:t>
                      </a:r>
                      <a:r>
                        <a:rPr lang="zh-CN" altLang="en-US" sz="1500" b="0" i="0" u="none" strike="noStrike" kern="1200" baseline="0" dirty="0">
                          <a:solidFill>
                            <a:schemeClr val="bg1"/>
                          </a:solidFill>
                          <a:latin typeface="+mj-ea"/>
                          <a:ea typeface="+mj-ea"/>
                          <a:cs typeface="+mn-cs"/>
                        </a:rPr>
                        <a:t>与最终处置项目信息所需的过程。</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lnSpc>
                          <a:spcPct val="150000"/>
                        </a:lnSpc>
                      </a:pPr>
                      <a:r>
                        <a:rPr lang="zh-CN" altLang="en-US" sz="1500" b="1" kern="1200" dirty="0">
                          <a:solidFill>
                            <a:schemeClr val="bg1"/>
                          </a:solidFill>
                          <a:latin typeface="+mj-ea"/>
                          <a:ea typeface="+mj-ea"/>
                          <a:cs typeface="+mn-cs"/>
                        </a:rPr>
                        <a:t>项目风险管理：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项目风险管理包括项目风险管理规划、风险识别、分析、应对和监控的过程。其中多数过程在整个项目期间都需要更新。</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15136">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zh-CN" altLang="en-US" sz="1500" b="1" kern="1200" dirty="0">
                          <a:solidFill>
                            <a:schemeClr val="bg1"/>
                          </a:solidFill>
                          <a:latin typeface="+mj-ea"/>
                          <a:ea typeface="+mj-ea"/>
                          <a:cs typeface="+mn-cs"/>
                        </a:rPr>
                        <a:t>项目采购管理：</a:t>
                      </a:r>
                      <a:endParaRPr lang="zh-CN" altLang="en-US" sz="1500" b="1"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zh-CN" altLang="en-US" sz="1500" b="0" i="0" u="none" strike="noStrike" kern="1200" baseline="0" dirty="0">
                          <a:solidFill>
                            <a:schemeClr val="bg1"/>
                          </a:solidFill>
                          <a:latin typeface="+mj-ea"/>
                          <a:ea typeface="+mj-ea"/>
                          <a:cs typeface="+mn-cs"/>
                        </a:rPr>
                        <a:t>项目采购管理包括从项目团队外部购买或获得为完成工作所需的产品、服务或成果的过程。</a:t>
                      </a:r>
                      <a:endParaRPr lang="zh-CN" altLang="en-US" sz="1500" b="0" dirty="0">
                        <a:solidFill>
                          <a:schemeClr val="bg1"/>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473628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项目管理的工作与活动</a:t>
            </a:r>
          </a:p>
        </p:txBody>
      </p:sp>
      <p:graphicFrame>
        <p:nvGraphicFramePr>
          <p:cNvPr id="3" name="表格 2"/>
          <p:cNvGraphicFramePr>
            <a:graphicFrameLocks noGrp="1"/>
          </p:cNvGraphicFramePr>
          <p:nvPr>
            <p:extLst>
              <p:ext uri="{D42A27DB-BD31-4B8C-83A1-F6EECF244321}">
                <p14:modId xmlns:p14="http://schemas.microsoft.com/office/powerpoint/2010/main" val="3870542302"/>
              </p:ext>
            </p:extLst>
          </p:nvPr>
        </p:nvGraphicFramePr>
        <p:xfrm>
          <a:off x="259463" y="587073"/>
          <a:ext cx="11522804" cy="6217920"/>
        </p:xfrm>
        <a:graphic>
          <a:graphicData uri="http://schemas.openxmlformats.org/drawingml/2006/table">
            <a:tbl>
              <a:tblPr firstRow="1" bandRow="1">
                <a:tableStyleId>{91EBBBCC-DAD2-459C-BE2E-F6DE35CF9A28}</a:tableStyleId>
              </a:tblPr>
              <a:tblGrid>
                <a:gridCol w="1928688">
                  <a:extLst>
                    <a:ext uri="{9D8B030D-6E8A-4147-A177-3AD203B41FA5}">
                      <a16:colId xmlns:a16="http://schemas.microsoft.com/office/drawing/2014/main" val="20000"/>
                    </a:ext>
                  </a:extLst>
                </a:gridCol>
                <a:gridCol w="1677542">
                  <a:extLst>
                    <a:ext uri="{9D8B030D-6E8A-4147-A177-3AD203B41FA5}">
                      <a16:colId xmlns:a16="http://schemas.microsoft.com/office/drawing/2014/main" val="20001"/>
                    </a:ext>
                  </a:extLst>
                </a:gridCol>
                <a:gridCol w="2023294">
                  <a:extLst>
                    <a:ext uri="{9D8B030D-6E8A-4147-A177-3AD203B41FA5}">
                      <a16:colId xmlns:a16="http://schemas.microsoft.com/office/drawing/2014/main" val="20002"/>
                    </a:ext>
                  </a:extLst>
                </a:gridCol>
                <a:gridCol w="2023294">
                  <a:extLst>
                    <a:ext uri="{9D8B030D-6E8A-4147-A177-3AD203B41FA5}">
                      <a16:colId xmlns:a16="http://schemas.microsoft.com/office/drawing/2014/main" val="20003"/>
                    </a:ext>
                  </a:extLst>
                </a:gridCol>
                <a:gridCol w="1895238">
                  <a:extLst>
                    <a:ext uri="{9D8B030D-6E8A-4147-A177-3AD203B41FA5}">
                      <a16:colId xmlns:a16="http://schemas.microsoft.com/office/drawing/2014/main" val="20004"/>
                    </a:ext>
                  </a:extLst>
                </a:gridCol>
                <a:gridCol w="1974748">
                  <a:extLst>
                    <a:ext uri="{9D8B030D-6E8A-4147-A177-3AD203B41FA5}">
                      <a16:colId xmlns:a16="http://schemas.microsoft.com/office/drawing/2014/main" val="20005"/>
                    </a:ext>
                  </a:extLst>
                </a:gridCol>
              </a:tblGrid>
              <a:tr h="290726">
                <a:tc rowSpan="2">
                  <a:txBody>
                    <a:bodyPr/>
                    <a:lstStyle/>
                    <a:p>
                      <a:pPr algn="ctr"/>
                      <a:r>
                        <a:rPr lang="zh-CN" altLang="en-US" sz="1400" b="0" dirty="0">
                          <a:solidFill>
                            <a:schemeClr val="tx1"/>
                          </a:solidFill>
                          <a:effectLst/>
                          <a:latin typeface="+mj-ea"/>
                          <a:ea typeface="+mj-ea"/>
                        </a:rPr>
                        <a:t>管理领域</a:t>
                      </a:r>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2">
                        <a:lumMod val="50000"/>
                      </a:schemeClr>
                    </a:solidFill>
                  </a:tcPr>
                </a:tc>
                <a:tc gridSpan="5">
                  <a:txBody>
                    <a:bodyPr/>
                    <a:lstStyle/>
                    <a:p>
                      <a:pPr algn="ctr"/>
                      <a:r>
                        <a:rPr lang="zh-CN" altLang="en-US" sz="1400" b="0" dirty="0">
                          <a:solidFill>
                            <a:schemeClr val="tx1"/>
                          </a:solidFill>
                          <a:effectLst/>
                          <a:latin typeface="+mj-ea"/>
                          <a:ea typeface="+mj-ea"/>
                        </a:rPr>
                        <a:t>项目管理过程组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hMerge="1">
                  <a:txBody>
                    <a:bodyPr/>
                    <a:lstStyle/>
                    <a:p>
                      <a:endParaRPr lang="zh-CN" altLang="en-US" sz="1600" b="0" dirty="0">
                        <a:solidFill>
                          <a:schemeClr val="bg1">
                            <a:lumMod val="50000"/>
                          </a:schemeClr>
                        </a:solidFill>
                        <a:effectLst/>
                        <a:latin typeface="+mj-ea"/>
                        <a:ea typeface="+mj-ea"/>
                      </a:endParaRPr>
                    </a:p>
                  </a:txBody>
                  <a:tcPr>
                    <a:lnB w="12700" cap="flat" cmpd="sng" algn="ctr">
                      <a:solidFill>
                        <a:schemeClr val="tx1">
                          <a:lumMod val="75000"/>
                        </a:schemeClr>
                      </a:solidFill>
                      <a:prstDash val="solid"/>
                      <a:round/>
                      <a:headEnd type="none" w="med" len="med"/>
                      <a:tailEnd type="none" w="med" len="med"/>
                    </a:lnB>
                  </a:tcPr>
                </a:tc>
                <a:tc hMerge="1">
                  <a:txBody>
                    <a:bodyPr/>
                    <a:lstStyle/>
                    <a:p>
                      <a:endParaRPr lang="zh-CN" altLang="en-US" sz="1600" b="0" dirty="0">
                        <a:solidFill>
                          <a:schemeClr val="bg1">
                            <a:lumMod val="50000"/>
                          </a:schemeClr>
                        </a:solidFill>
                        <a:effectLst/>
                        <a:latin typeface="+mj-ea"/>
                        <a:ea typeface="+mj-ea"/>
                      </a:endParaRPr>
                    </a:p>
                  </a:txBody>
                  <a:tcPr>
                    <a:lnB w="12700" cap="flat" cmpd="sng" algn="ctr">
                      <a:solidFill>
                        <a:schemeClr val="tx1">
                          <a:lumMod val="75000"/>
                        </a:schemeClr>
                      </a:solidFill>
                      <a:prstDash val="solid"/>
                      <a:round/>
                      <a:headEnd type="none" w="med" len="med"/>
                      <a:tailEnd type="none" w="med" len="med"/>
                    </a:lnB>
                  </a:tcPr>
                </a:tc>
                <a:tc hMerge="1">
                  <a:txBody>
                    <a:bodyPr/>
                    <a:lstStyle/>
                    <a:p>
                      <a:endParaRPr lang="zh-CN" altLang="en-US" sz="1600" b="0" dirty="0">
                        <a:solidFill>
                          <a:schemeClr val="bg1">
                            <a:lumMod val="50000"/>
                          </a:schemeClr>
                        </a:solidFill>
                        <a:effectLst/>
                        <a:latin typeface="+mj-ea"/>
                        <a:ea typeface="+mj-ea"/>
                      </a:endParaRPr>
                    </a:p>
                  </a:txBody>
                  <a:tcPr>
                    <a:lnB w="12700" cap="flat" cmpd="sng" algn="ctr">
                      <a:solidFill>
                        <a:schemeClr val="tx1">
                          <a:lumMod val="75000"/>
                        </a:schemeClr>
                      </a:solidFill>
                      <a:prstDash val="solid"/>
                      <a:round/>
                      <a:headEnd type="none" w="med" len="med"/>
                      <a:tailEnd type="none" w="med" len="med"/>
                    </a:lnB>
                  </a:tcPr>
                </a:tc>
                <a:tc hMerge="1">
                  <a:txBody>
                    <a:bodyPr/>
                    <a:lstStyle/>
                    <a:p>
                      <a:endParaRPr lang="zh-CN" altLang="en-US" sz="1600" b="0" dirty="0">
                        <a:solidFill>
                          <a:schemeClr val="bg1">
                            <a:lumMod val="50000"/>
                          </a:schemeClr>
                        </a:solidFill>
                        <a:effectLst/>
                        <a:latin typeface="+mj-ea"/>
                        <a:ea typeface="+mj-ea"/>
                      </a:endParaRPr>
                    </a:p>
                  </a:txBody>
                  <a:tcPr>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304800">
                <a:tc vMerge="1">
                  <a:txBody>
                    <a:bodyPr/>
                    <a:lstStyle/>
                    <a:p>
                      <a:endParaRPr lang="zh-CN" altLang="en-US"/>
                    </a:p>
                  </a:txBody>
                  <a:tcPr/>
                </a:tc>
                <a:tc>
                  <a:txBody>
                    <a:bodyPr/>
                    <a:lstStyle/>
                    <a:p>
                      <a:pPr algn="ctr"/>
                      <a:r>
                        <a:rPr lang="zh-CN" altLang="en-US" sz="1400" b="0" kern="1200" dirty="0">
                          <a:solidFill>
                            <a:schemeClr val="tx1"/>
                          </a:solidFill>
                          <a:effectLst/>
                          <a:latin typeface="+mj-ea"/>
                          <a:ea typeface="+mj-ea"/>
                          <a:cs typeface="+mn-cs"/>
                        </a:rPr>
                        <a:t>启动过程组 </a:t>
                      </a:r>
                      <a:endParaRPr lang="zh-CN" altLang="en-US" sz="1400" b="0" dirty="0">
                        <a:solidFill>
                          <a:schemeClr val="tx1"/>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zh-CN" altLang="en-US" sz="1400" b="0" kern="1200" dirty="0">
                          <a:solidFill>
                            <a:schemeClr val="tx1"/>
                          </a:solidFill>
                          <a:effectLst/>
                          <a:latin typeface="+mj-ea"/>
                          <a:ea typeface="+mj-ea"/>
                          <a:cs typeface="+mn-cs"/>
                        </a:rPr>
                        <a:t>规划过程组 </a:t>
                      </a:r>
                      <a:endParaRPr lang="zh-CN" altLang="en-US" sz="1400" b="0" dirty="0">
                        <a:solidFill>
                          <a:schemeClr val="tx1"/>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zh-CN" altLang="en-US" sz="1400" b="0" kern="1200" dirty="0">
                          <a:solidFill>
                            <a:schemeClr val="tx1"/>
                          </a:solidFill>
                          <a:effectLst/>
                          <a:latin typeface="+mj-ea"/>
                          <a:ea typeface="+mj-ea"/>
                          <a:cs typeface="+mn-cs"/>
                        </a:rPr>
                        <a:t>执行过程组 </a:t>
                      </a:r>
                      <a:endParaRPr lang="zh-CN" altLang="en-US" sz="1400" b="0" dirty="0">
                        <a:solidFill>
                          <a:schemeClr val="tx1"/>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zh-CN" altLang="en-US" sz="1400" b="0" kern="1200" dirty="0">
                          <a:solidFill>
                            <a:schemeClr val="tx1"/>
                          </a:solidFill>
                          <a:effectLst/>
                          <a:latin typeface="+mj-ea"/>
                          <a:ea typeface="+mj-ea"/>
                          <a:cs typeface="+mn-cs"/>
                        </a:rPr>
                        <a:t>监控过程组 </a:t>
                      </a:r>
                      <a:endParaRPr lang="zh-CN" altLang="en-US" sz="1400" b="0" dirty="0">
                        <a:solidFill>
                          <a:schemeClr val="tx1"/>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effectLst/>
                          <a:latin typeface="+mj-ea"/>
                          <a:ea typeface="+mj-ea"/>
                          <a:cs typeface="+mn-cs"/>
                        </a:rPr>
                        <a:t>收尾过程组</a:t>
                      </a:r>
                      <a:endParaRPr lang="zh-CN" altLang="en-US" sz="1400" b="0" dirty="0">
                        <a:solidFill>
                          <a:schemeClr val="tx1"/>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extLst>
                  <a:ext uri="{0D108BD9-81ED-4DB2-BD59-A6C34878D82A}">
                    <a16:rowId xmlns:a16="http://schemas.microsoft.com/office/drawing/2014/main" val="10001"/>
                  </a:ext>
                </a:extLst>
              </a:tr>
              <a:tr h="247650">
                <a:tc>
                  <a:txBody>
                    <a:bodyPr/>
                    <a:lstStyle/>
                    <a:p>
                      <a:pPr algn="r"/>
                      <a:r>
                        <a:rPr lang="zh-CN" altLang="en-US" sz="1400" b="1" dirty="0">
                          <a:solidFill>
                            <a:schemeClr val="bg1">
                              <a:lumMod val="50000"/>
                            </a:schemeClr>
                          </a:solidFill>
                          <a:effectLst/>
                          <a:latin typeface="+mj-ea"/>
                          <a:ea typeface="+mj-ea"/>
                        </a:rPr>
                        <a:t>项目整体管理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制定项目章程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制定项目管理计划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指导与管理项目执行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监控项目工作</a:t>
                      </a:r>
                      <a:endParaRPr lang="en-US" altLang="zh-CN" sz="1300" b="1" dirty="0">
                        <a:solidFill>
                          <a:srgbClr val="00B050"/>
                        </a:solidFill>
                        <a:effectLst/>
                        <a:latin typeface="+mj-ea"/>
                        <a:ea typeface="+mj-ea"/>
                      </a:endParaRPr>
                    </a:p>
                    <a:p>
                      <a:r>
                        <a:rPr lang="zh-CN" altLang="en-US" sz="1300" b="1" dirty="0">
                          <a:solidFill>
                            <a:srgbClr val="00B050"/>
                          </a:solidFill>
                          <a:effectLst/>
                          <a:latin typeface="+mj-ea"/>
                          <a:ea typeface="+mj-ea"/>
                        </a:rPr>
                        <a:t>实施整体变更控制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结束项目或阶段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78130">
                <a:tc>
                  <a:txBody>
                    <a:bodyPr/>
                    <a:lstStyle/>
                    <a:p>
                      <a:pPr algn="r"/>
                      <a:r>
                        <a:rPr lang="zh-CN" altLang="en-US" sz="1400" b="1" dirty="0">
                          <a:solidFill>
                            <a:schemeClr val="bg1">
                              <a:lumMod val="50000"/>
                            </a:schemeClr>
                          </a:solidFill>
                          <a:effectLst/>
                          <a:latin typeface="+mj-ea"/>
                          <a:ea typeface="+mj-ea"/>
                        </a:rPr>
                        <a:t>项目范围管理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收集需求</a:t>
                      </a:r>
                    </a:p>
                    <a:p>
                      <a:r>
                        <a:rPr lang="zh-CN" altLang="en-US" sz="1300" b="1" dirty="0">
                          <a:solidFill>
                            <a:srgbClr val="00B050"/>
                          </a:solidFill>
                          <a:effectLst/>
                          <a:latin typeface="+mj-ea"/>
                          <a:ea typeface="+mj-ea"/>
                        </a:rPr>
                        <a:t>定义范围</a:t>
                      </a:r>
                    </a:p>
                    <a:p>
                      <a:r>
                        <a:rPr lang="zh-CN" altLang="en-US" sz="1300" b="1" dirty="0">
                          <a:solidFill>
                            <a:srgbClr val="00B050"/>
                          </a:solidFill>
                          <a:effectLst/>
                          <a:latin typeface="+mj-ea"/>
                          <a:ea typeface="+mj-ea"/>
                        </a:rPr>
                        <a:t>创建工作分解结构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核实范围</a:t>
                      </a:r>
                    </a:p>
                    <a:p>
                      <a:r>
                        <a:rPr lang="zh-CN" altLang="en-US" sz="1300" b="1" dirty="0">
                          <a:solidFill>
                            <a:srgbClr val="00B050"/>
                          </a:solidFill>
                          <a:effectLst/>
                          <a:latin typeface="+mj-ea"/>
                          <a:ea typeface="+mj-ea"/>
                        </a:rPr>
                        <a:t>控制范围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09550">
                <a:tc>
                  <a:txBody>
                    <a:bodyPr/>
                    <a:lstStyle/>
                    <a:p>
                      <a:pPr algn="r"/>
                      <a:r>
                        <a:rPr lang="zh-CN" altLang="en-US" sz="1400" b="1" dirty="0">
                          <a:solidFill>
                            <a:schemeClr val="bg1">
                              <a:lumMod val="50000"/>
                            </a:schemeClr>
                          </a:solidFill>
                          <a:effectLst/>
                          <a:latin typeface="+mj-ea"/>
                          <a:ea typeface="+mj-ea"/>
                        </a:rPr>
                        <a:t>项目时间管理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定义活动</a:t>
                      </a:r>
                    </a:p>
                    <a:p>
                      <a:r>
                        <a:rPr lang="zh-CN" altLang="en-US" sz="1300" b="1" dirty="0">
                          <a:solidFill>
                            <a:srgbClr val="00B050"/>
                          </a:solidFill>
                          <a:effectLst/>
                          <a:latin typeface="+mj-ea"/>
                          <a:ea typeface="+mj-ea"/>
                        </a:rPr>
                        <a:t>排列活动顺序</a:t>
                      </a:r>
                    </a:p>
                    <a:p>
                      <a:r>
                        <a:rPr lang="zh-CN" altLang="en-US" sz="1300" b="1" dirty="0">
                          <a:solidFill>
                            <a:srgbClr val="00B050"/>
                          </a:solidFill>
                          <a:effectLst/>
                          <a:latin typeface="+mj-ea"/>
                          <a:ea typeface="+mj-ea"/>
                        </a:rPr>
                        <a:t>估算活动资源</a:t>
                      </a:r>
                    </a:p>
                    <a:p>
                      <a:r>
                        <a:rPr lang="zh-CN" altLang="en-US" sz="1300" b="1" dirty="0">
                          <a:solidFill>
                            <a:srgbClr val="00B050"/>
                          </a:solidFill>
                          <a:effectLst/>
                          <a:latin typeface="+mj-ea"/>
                          <a:ea typeface="+mj-ea"/>
                        </a:rPr>
                        <a:t>估算活动持续时间</a:t>
                      </a:r>
                    </a:p>
                    <a:p>
                      <a:r>
                        <a:rPr lang="zh-CN" altLang="en-US" sz="1300" b="1" dirty="0">
                          <a:solidFill>
                            <a:srgbClr val="00B050"/>
                          </a:solidFill>
                          <a:effectLst/>
                          <a:latin typeface="+mj-ea"/>
                          <a:ea typeface="+mj-ea"/>
                        </a:rPr>
                        <a:t>制定进度计划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rgbClr val="00B050"/>
                          </a:solidFill>
                          <a:effectLst/>
                          <a:latin typeface="+mj-ea"/>
                          <a:ea typeface="+mn-ea"/>
                          <a:cs typeface="+mn-cs"/>
                        </a:rPr>
                        <a:t>控制进度</a:t>
                      </a:r>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92405">
                <a:tc>
                  <a:txBody>
                    <a:bodyPr/>
                    <a:lstStyle/>
                    <a:p>
                      <a:pPr algn="r"/>
                      <a:r>
                        <a:rPr lang="zh-CN" altLang="en-US" sz="1400" b="1" dirty="0">
                          <a:solidFill>
                            <a:schemeClr val="bg1">
                              <a:lumMod val="50000"/>
                            </a:schemeClr>
                          </a:solidFill>
                          <a:effectLst/>
                          <a:latin typeface="+mj-ea"/>
                          <a:ea typeface="+mj-ea"/>
                        </a:rPr>
                        <a:t>项目成本管理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估算成本</a:t>
                      </a:r>
                    </a:p>
                    <a:p>
                      <a:r>
                        <a:rPr lang="zh-CN" altLang="en-US" sz="1300" b="1" dirty="0">
                          <a:solidFill>
                            <a:srgbClr val="00B050"/>
                          </a:solidFill>
                          <a:effectLst/>
                          <a:latin typeface="+mj-ea"/>
                          <a:ea typeface="+mj-ea"/>
                        </a:rPr>
                        <a:t>制定预算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控制成本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192405">
                <a:tc>
                  <a:txBody>
                    <a:bodyPr/>
                    <a:lstStyle/>
                    <a:p>
                      <a:pPr algn="r"/>
                      <a:r>
                        <a:rPr lang="zh-CN" altLang="en-US" sz="1400" b="1" dirty="0">
                          <a:solidFill>
                            <a:schemeClr val="bg1">
                              <a:lumMod val="50000"/>
                            </a:schemeClr>
                          </a:solidFill>
                          <a:effectLst/>
                          <a:latin typeface="+mj-ea"/>
                          <a:ea typeface="+mj-ea"/>
                        </a:rPr>
                        <a:t>项目质量管理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规划质量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实施质量保证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实施质量控制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192405">
                <a:tc>
                  <a:txBody>
                    <a:bodyPr/>
                    <a:lstStyle/>
                    <a:p>
                      <a:pPr algn="r"/>
                      <a:r>
                        <a:rPr lang="zh-CN" altLang="en-US" sz="1400" b="1" dirty="0">
                          <a:solidFill>
                            <a:schemeClr val="bg1">
                              <a:lumMod val="50000"/>
                            </a:schemeClr>
                          </a:solidFill>
                          <a:effectLst/>
                          <a:latin typeface="+mj-ea"/>
                          <a:ea typeface="+mj-ea"/>
                        </a:rPr>
                        <a:t>项目人力资源管理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制定人力资源计划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组建项目团队</a:t>
                      </a:r>
                    </a:p>
                    <a:p>
                      <a:r>
                        <a:rPr lang="zh-CN" altLang="en-US" sz="1300" b="1" dirty="0">
                          <a:solidFill>
                            <a:srgbClr val="00B050"/>
                          </a:solidFill>
                          <a:effectLst/>
                          <a:latin typeface="+mj-ea"/>
                          <a:ea typeface="+mj-ea"/>
                        </a:rPr>
                        <a:t>建设项目团队</a:t>
                      </a:r>
                    </a:p>
                    <a:p>
                      <a:r>
                        <a:rPr lang="zh-CN" altLang="en-US" sz="1300" b="1" dirty="0">
                          <a:solidFill>
                            <a:srgbClr val="00B050"/>
                          </a:solidFill>
                          <a:effectLst/>
                          <a:latin typeface="+mj-ea"/>
                          <a:ea typeface="+mj-ea"/>
                        </a:rPr>
                        <a:t>管理项目团队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192405">
                <a:tc>
                  <a:txBody>
                    <a:bodyPr/>
                    <a:lstStyle/>
                    <a:p>
                      <a:pPr algn="r"/>
                      <a:r>
                        <a:rPr lang="zh-CN" altLang="en-US" sz="1400" b="1" dirty="0">
                          <a:solidFill>
                            <a:schemeClr val="bg1">
                              <a:lumMod val="50000"/>
                            </a:schemeClr>
                          </a:solidFill>
                          <a:effectLst/>
                          <a:latin typeface="+mj-ea"/>
                          <a:ea typeface="+mj-ea"/>
                        </a:rPr>
                        <a:t>项目沟通管理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识别干系人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规划沟通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发布信息</a:t>
                      </a:r>
                    </a:p>
                    <a:p>
                      <a:r>
                        <a:rPr lang="zh-CN" altLang="en-US" sz="1300" b="1" dirty="0">
                          <a:solidFill>
                            <a:srgbClr val="00B050"/>
                          </a:solidFill>
                          <a:effectLst/>
                          <a:latin typeface="+mj-ea"/>
                          <a:ea typeface="+mj-ea"/>
                        </a:rPr>
                        <a:t>管理干系人期望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报告绩效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192405">
                <a:tc>
                  <a:txBody>
                    <a:bodyPr/>
                    <a:lstStyle/>
                    <a:p>
                      <a:pPr algn="r"/>
                      <a:r>
                        <a:rPr lang="zh-CN" altLang="en-US" sz="1400" b="1" dirty="0">
                          <a:solidFill>
                            <a:schemeClr val="bg1">
                              <a:lumMod val="50000"/>
                            </a:schemeClr>
                          </a:solidFill>
                          <a:effectLst/>
                          <a:latin typeface="+mj-ea"/>
                          <a:ea typeface="+mj-ea"/>
                        </a:rPr>
                        <a:t>项目风险管理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规划风险管理</a:t>
                      </a:r>
                    </a:p>
                    <a:p>
                      <a:r>
                        <a:rPr lang="zh-CN" altLang="en-US" sz="1300" b="1" dirty="0">
                          <a:solidFill>
                            <a:srgbClr val="00B050"/>
                          </a:solidFill>
                          <a:effectLst/>
                          <a:latin typeface="+mj-ea"/>
                          <a:ea typeface="+mj-ea"/>
                        </a:rPr>
                        <a:t>识别风险</a:t>
                      </a:r>
                    </a:p>
                    <a:p>
                      <a:r>
                        <a:rPr lang="zh-CN" altLang="en-US" sz="1300" b="1" dirty="0">
                          <a:solidFill>
                            <a:srgbClr val="00B050"/>
                          </a:solidFill>
                          <a:effectLst/>
                          <a:latin typeface="+mj-ea"/>
                          <a:ea typeface="+mj-ea"/>
                        </a:rPr>
                        <a:t>实施定性风险分析</a:t>
                      </a:r>
                    </a:p>
                    <a:p>
                      <a:r>
                        <a:rPr lang="zh-CN" altLang="en-US" sz="1300" b="1" dirty="0">
                          <a:solidFill>
                            <a:srgbClr val="00B050"/>
                          </a:solidFill>
                          <a:effectLst/>
                          <a:latin typeface="+mj-ea"/>
                          <a:ea typeface="+mj-ea"/>
                        </a:rPr>
                        <a:t>实施定量风险分析</a:t>
                      </a:r>
                    </a:p>
                    <a:p>
                      <a:r>
                        <a:rPr lang="zh-CN" altLang="en-US" sz="1300" b="1" dirty="0">
                          <a:solidFill>
                            <a:srgbClr val="00B050"/>
                          </a:solidFill>
                          <a:effectLst/>
                          <a:latin typeface="+mj-ea"/>
                          <a:ea typeface="+mj-ea"/>
                        </a:rPr>
                        <a:t>规划风险应对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zh-CN" altLang="en-US" sz="1300" b="1" dirty="0">
                          <a:solidFill>
                            <a:srgbClr val="00B050"/>
                          </a:solidFill>
                          <a:effectLst/>
                          <a:latin typeface="+mj-ea"/>
                          <a:ea typeface="+mj-ea"/>
                        </a:rPr>
                        <a:t>监控风险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146685">
                <a:tc>
                  <a:txBody>
                    <a:bodyPr/>
                    <a:lstStyle/>
                    <a:p>
                      <a:pPr algn="r"/>
                      <a:r>
                        <a:rPr lang="zh-CN" altLang="en-US" sz="1400" b="1" dirty="0">
                          <a:solidFill>
                            <a:schemeClr val="bg1">
                              <a:lumMod val="50000"/>
                            </a:schemeClr>
                          </a:solidFill>
                          <a:effectLst/>
                          <a:latin typeface="+mj-ea"/>
                          <a:ea typeface="+mj-ea"/>
                        </a:rPr>
                        <a:t>项目采购管理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300" b="1" dirty="0">
                        <a:solidFill>
                          <a:srgbClr val="00B050"/>
                        </a:solidFill>
                        <a:effectLst/>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300" b="1" dirty="0">
                          <a:solidFill>
                            <a:srgbClr val="00B050"/>
                          </a:solidFill>
                          <a:effectLst/>
                          <a:latin typeface="+mj-ea"/>
                          <a:ea typeface="+mj-ea"/>
                        </a:rPr>
                        <a:t>规划采购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300" b="1" dirty="0">
                          <a:solidFill>
                            <a:srgbClr val="00B050"/>
                          </a:solidFill>
                          <a:effectLst/>
                          <a:latin typeface="+mj-ea"/>
                          <a:ea typeface="+mj-ea"/>
                        </a:rPr>
                        <a:t>实施采购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300" b="1" dirty="0">
                          <a:solidFill>
                            <a:srgbClr val="00B050"/>
                          </a:solidFill>
                          <a:effectLst/>
                          <a:latin typeface="+mj-ea"/>
                          <a:ea typeface="+mj-ea"/>
                        </a:rPr>
                        <a:t>管理采购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1300" b="1" dirty="0">
                          <a:solidFill>
                            <a:srgbClr val="00B050"/>
                          </a:solidFill>
                          <a:effectLst/>
                          <a:latin typeface="+mj-ea"/>
                          <a:ea typeface="+mj-ea"/>
                        </a:rPr>
                        <a:t>结束采购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578804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 </a:t>
            </a:r>
            <a:r>
              <a:rPr lang="zh-CN" altLang="en-US" dirty="0"/>
              <a:t>项目管理的任务</a:t>
            </a:r>
          </a:p>
        </p:txBody>
      </p:sp>
      <p:pic>
        <p:nvPicPr>
          <p:cNvPr id="4" name="图片 3"/>
          <p:cNvPicPr>
            <a:picLocks noChangeAspect="1"/>
          </p:cNvPicPr>
          <p:nvPr/>
        </p:nvPicPr>
        <p:blipFill>
          <a:blip r:embed="rId3"/>
          <a:stretch>
            <a:fillRect/>
          </a:stretch>
        </p:blipFill>
        <p:spPr>
          <a:xfrm>
            <a:off x="22490" y="594571"/>
            <a:ext cx="12147019" cy="6076052"/>
          </a:xfrm>
          <a:prstGeom prst="rect">
            <a:avLst/>
          </a:prstGeom>
        </p:spPr>
      </p:pic>
    </p:spTree>
    <p:extLst>
      <p:ext uri="{BB962C8B-B14F-4D97-AF65-F5344CB8AC3E}">
        <p14:creationId xmlns:p14="http://schemas.microsoft.com/office/powerpoint/2010/main" val="919037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4.1. </a:t>
            </a:r>
            <a:r>
              <a:rPr lang="zh-CN" altLang="en-US" dirty="0"/>
              <a:t>明确项目的价值</a:t>
            </a:r>
          </a:p>
        </p:txBody>
      </p:sp>
      <p:sp>
        <p:nvSpPr>
          <p:cNvPr id="3" name="圆角矩形 2"/>
          <p:cNvSpPr/>
          <p:nvPr/>
        </p:nvSpPr>
        <p:spPr>
          <a:xfrm>
            <a:off x="329014" y="771993"/>
            <a:ext cx="11490730" cy="5748728"/>
          </a:xfrm>
          <a:prstGeom prst="roundRect">
            <a:avLst>
              <a:gd name="adj" fmla="val 2769"/>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247" y="3594805"/>
            <a:ext cx="7324760" cy="254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596" y="1061052"/>
            <a:ext cx="3517713" cy="103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855" y="2383090"/>
            <a:ext cx="5466919" cy="13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89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4.1.1. </a:t>
            </a:r>
            <a:r>
              <a:rPr lang="zh-CN" altLang="en-US" dirty="0"/>
              <a:t>软件项目目标识别的一般方法和视角</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572" t="17160" r="21869" b="7883"/>
          <a:stretch/>
        </p:blipFill>
        <p:spPr bwMode="auto">
          <a:xfrm>
            <a:off x="287980" y="771707"/>
            <a:ext cx="2627607" cy="5878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6" y="771707"/>
            <a:ext cx="8837771" cy="526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269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 项目和软件项目导论">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2012-普通讲义模版 16：9</Template>
  <TotalTime>2601</TotalTime>
  <Words>2114</Words>
  <Application>Microsoft Office PowerPoint</Application>
  <PresentationFormat>宽屏</PresentationFormat>
  <Paragraphs>278</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28</vt:i4>
      </vt:variant>
    </vt:vector>
  </HeadingPairs>
  <TitlesOfParts>
    <vt:vector size="40" baseType="lpstr">
      <vt:lpstr>Segoe</vt:lpstr>
      <vt:lpstr>Segoe Semibold</vt:lpstr>
      <vt:lpstr>黑体</vt:lpstr>
      <vt:lpstr>微软雅黑</vt:lpstr>
      <vt:lpstr>Arial</vt:lpstr>
      <vt:lpstr>Franklin Gothic Book</vt:lpstr>
      <vt:lpstr>Franklin Gothic Medium</vt:lpstr>
      <vt:lpstr>Times New Roman</vt:lpstr>
      <vt:lpstr>Wingdings</vt:lpstr>
      <vt:lpstr>1. 项目和软件项目导论</vt:lpstr>
      <vt:lpstr>自定义设计方案</vt:lpstr>
      <vt:lpstr>5_sample_dark</vt:lpstr>
      <vt:lpstr>Part_07. 软件项目管理的一般概念</vt:lpstr>
      <vt:lpstr>PowerPoint 演示文稿</vt:lpstr>
      <vt:lpstr>1. 项目和项目管理的基本概念</vt:lpstr>
      <vt:lpstr>1.1. 项目的价值：策划一个项目的理由</vt:lpstr>
      <vt:lpstr>2. 项目管理范围</vt:lpstr>
      <vt:lpstr>3. 项目管理的工作与活动</vt:lpstr>
      <vt:lpstr>4. 项目管理的任务</vt:lpstr>
      <vt:lpstr>4.1. 明确项目的价值</vt:lpstr>
      <vt:lpstr>4.1.1. 软件项目目标识别的一般方法和视角</vt:lpstr>
      <vt:lpstr>4.1.2. 问题陈述的一种方式</vt:lpstr>
      <vt:lpstr>4.1.3. 针对问题解决方案的目标特征陈述</vt:lpstr>
      <vt:lpstr>4.2. 明确过程并具备过程管理的具体执行框架</vt:lpstr>
      <vt:lpstr>4.3. 真正理解软件项目管理的基本特征</vt:lpstr>
      <vt:lpstr>4.4. 确定影响软件项目成功的因素</vt:lpstr>
      <vt:lpstr>4.5. 检查就绪条件：项目软件的过程、活动与规约</vt:lpstr>
      <vt:lpstr>4.6. 明确软件项目管理的关键领域</vt:lpstr>
      <vt:lpstr>4.7. 大部分软件项目的进程阶段与基线要求</vt:lpstr>
      <vt:lpstr>5. 项目软件生命周期模型简要说明</vt:lpstr>
      <vt:lpstr>5.1. 项目软件生命周期模型分类</vt:lpstr>
      <vt:lpstr>5.1.1. 瀑布过程模型</vt:lpstr>
      <vt:lpstr>5.1.2. V 模型</vt:lpstr>
      <vt:lpstr>5.1.3. 螺旋增量模型</vt:lpstr>
      <vt:lpstr>5.1.4. 快速应用开发（RAD）模型</vt:lpstr>
      <vt:lpstr>5.1.5. 极限编程模型</vt:lpstr>
      <vt:lpstr>5.1.6. Scrum 模型</vt:lpstr>
      <vt:lpstr>6. DevOps：一种现代的集成过程模型</vt:lpstr>
      <vt:lpstr>6. DevOps：一种集成的过程模型（续）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跨平台软件开发技术</dc:title>
  <dc:creator>Pan Chengjun</dc:creator>
  <cp:keywords>跨平台,Android,Apple iOS,Windows</cp:keywords>
  <cp:lastModifiedBy>余 剑</cp:lastModifiedBy>
  <cp:revision>179</cp:revision>
  <dcterms:created xsi:type="dcterms:W3CDTF">2012-10-30T03:00:41Z</dcterms:created>
  <dcterms:modified xsi:type="dcterms:W3CDTF">2019-05-05T12:31:25Z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ies>
</file>