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32"/>
    <p:sldMasterId id="2147483687" r:id="rId33"/>
    <p:sldMasterId id="2147483789" r:id="rId34"/>
  </p:sldMasterIdLst>
  <p:notesMasterIdLst>
    <p:notesMasterId r:id="rId78"/>
  </p:notesMasterIdLst>
  <p:handoutMasterIdLst>
    <p:handoutMasterId r:id="rId79"/>
  </p:handoutMasterIdLst>
  <p:sldIdLst>
    <p:sldId id="586" r:id="rId35"/>
    <p:sldId id="798" r:id="rId36"/>
    <p:sldId id="858" r:id="rId37"/>
    <p:sldId id="859" r:id="rId38"/>
    <p:sldId id="793" r:id="rId39"/>
    <p:sldId id="815" r:id="rId40"/>
    <p:sldId id="816" r:id="rId41"/>
    <p:sldId id="817" r:id="rId42"/>
    <p:sldId id="818" r:id="rId43"/>
    <p:sldId id="819" r:id="rId44"/>
    <p:sldId id="820" r:id="rId45"/>
    <p:sldId id="821" r:id="rId46"/>
    <p:sldId id="822" r:id="rId47"/>
    <p:sldId id="823" r:id="rId48"/>
    <p:sldId id="824" r:id="rId49"/>
    <p:sldId id="825" r:id="rId50"/>
    <p:sldId id="826" r:id="rId51"/>
    <p:sldId id="827" r:id="rId52"/>
    <p:sldId id="828" r:id="rId53"/>
    <p:sldId id="829" r:id="rId54"/>
    <p:sldId id="830" r:id="rId55"/>
    <p:sldId id="831" r:id="rId56"/>
    <p:sldId id="832" r:id="rId57"/>
    <p:sldId id="833" r:id="rId58"/>
    <p:sldId id="834" r:id="rId59"/>
    <p:sldId id="835" r:id="rId60"/>
    <p:sldId id="836" r:id="rId61"/>
    <p:sldId id="855" r:id="rId62"/>
    <p:sldId id="861" r:id="rId63"/>
    <p:sldId id="862" r:id="rId64"/>
    <p:sldId id="837" r:id="rId65"/>
    <p:sldId id="838" r:id="rId66"/>
    <p:sldId id="839" r:id="rId67"/>
    <p:sldId id="840" r:id="rId68"/>
    <p:sldId id="841" r:id="rId69"/>
    <p:sldId id="842" r:id="rId70"/>
    <p:sldId id="843" r:id="rId71"/>
    <p:sldId id="844" r:id="rId72"/>
    <p:sldId id="799" r:id="rId73"/>
    <p:sldId id="846" r:id="rId74"/>
    <p:sldId id="856" r:id="rId75"/>
    <p:sldId id="860" r:id="rId76"/>
    <p:sldId id="760" r:id="rId77"/>
  </p:sldIdLst>
  <p:sldSz cx="12192000" cy="6858000"/>
  <p:notesSz cx="7010400" cy="9296400"/>
  <p:defaultTextStyle>
    <a:defPPr>
      <a:defRPr lang="en-US"/>
    </a:defPPr>
    <a:lvl1pPr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1pPr>
    <a:lvl2pPr marL="457200"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2pPr>
    <a:lvl3pPr marL="914400"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3pPr>
    <a:lvl4pPr marL="1371600"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4pPr>
    <a:lvl5pPr marL="1828800"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5pPr>
    <a:lvl6pPr marL="2286000" algn="l" defTabSz="914400" rtl="0" eaLnBrk="1" latinLnBrk="0" hangingPunct="1">
      <a:defRPr kern="1200">
        <a:solidFill>
          <a:srgbClr val="000000"/>
        </a:solidFill>
        <a:latin typeface="Arial" charset="0"/>
        <a:ea typeface="宋体" pitchFamily="2" charset="-122"/>
        <a:cs typeface="+mn-cs"/>
      </a:defRPr>
    </a:lvl6pPr>
    <a:lvl7pPr marL="2743200" algn="l" defTabSz="914400" rtl="0" eaLnBrk="1" latinLnBrk="0" hangingPunct="1">
      <a:defRPr kern="1200">
        <a:solidFill>
          <a:srgbClr val="000000"/>
        </a:solidFill>
        <a:latin typeface="Arial" charset="0"/>
        <a:ea typeface="宋体" pitchFamily="2" charset="-122"/>
        <a:cs typeface="+mn-cs"/>
      </a:defRPr>
    </a:lvl7pPr>
    <a:lvl8pPr marL="3200400" algn="l" defTabSz="914400" rtl="0" eaLnBrk="1" latinLnBrk="0" hangingPunct="1">
      <a:defRPr kern="1200">
        <a:solidFill>
          <a:srgbClr val="000000"/>
        </a:solidFill>
        <a:latin typeface="Arial" charset="0"/>
        <a:ea typeface="宋体" pitchFamily="2" charset="-122"/>
        <a:cs typeface="+mn-cs"/>
      </a:defRPr>
    </a:lvl8pPr>
    <a:lvl9pPr marL="3657600" algn="l" defTabSz="914400" rtl="0" eaLnBrk="1" latinLnBrk="0" hangingPunct="1">
      <a:defRPr kern="1200">
        <a:solidFill>
          <a:srgbClr val="000000"/>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44" userDrawn="1">
          <p15:clr>
            <a:srgbClr val="A4A3A4"/>
          </p15:clr>
        </p15:guide>
        <p15:guide id="2" orient="horz" pos="4207" userDrawn="1">
          <p15:clr>
            <a:srgbClr val="A4A3A4"/>
          </p15:clr>
        </p15:guide>
        <p15:guide id="3" orient="horz" pos="1200" userDrawn="1">
          <p15:clr>
            <a:srgbClr val="A4A3A4"/>
          </p15:clr>
        </p15:guide>
        <p15:guide id="4" orient="horz" pos="1488" userDrawn="1">
          <p15:clr>
            <a:srgbClr val="A4A3A4"/>
          </p15:clr>
        </p15:guide>
        <p15:guide id="5" pos="3840" userDrawn="1">
          <p15:clr>
            <a:srgbClr val="A4A3A4"/>
          </p15:clr>
        </p15:guide>
        <p15:guide id="6" pos="400" userDrawn="1">
          <p15:clr>
            <a:srgbClr val="A4A3A4"/>
          </p15:clr>
        </p15:guide>
        <p15:guide id="7" pos="6488" userDrawn="1">
          <p15:clr>
            <a:srgbClr val="A4A3A4"/>
          </p15:clr>
        </p15:guide>
        <p15:guide id="8" pos="857"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ED6FED"/>
    <a:srgbClr val="FF9900"/>
    <a:srgbClr val="FFFF99"/>
    <a:srgbClr val="33CCCC"/>
    <a:srgbClr val="9999FF"/>
    <a:srgbClr val="CCFF99"/>
    <a:srgbClr val="CCFF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80" autoAdjust="0"/>
    <p:restoredTop sz="79275" autoAdjust="0"/>
  </p:normalViewPr>
  <p:slideViewPr>
    <p:cSldViewPr snapToGrid="0">
      <p:cViewPr varScale="1">
        <p:scale>
          <a:sx n="99" d="100"/>
          <a:sy n="99" d="100"/>
        </p:scale>
        <p:origin x="864" y="72"/>
      </p:cViewPr>
      <p:guideLst>
        <p:guide orient="horz" pos="144"/>
        <p:guide orient="horz" pos="4207"/>
        <p:guide orient="horz" pos="1200"/>
        <p:guide orient="horz" pos="1488"/>
        <p:guide pos="3840"/>
        <p:guide pos="400"/>
        <p:guide pos="6488"/>
        <p:guide pos="857"/>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8" d="100"/>
          <a:sy n="68" d="100"/>
        </p:scale>
        <p:origin x="2778"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3.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slide" Target="slides/slide29.xml"/><Relationship Id="rId68" Type="http://schemas.openxmlformats.org/officeDocument/2006/relationships/slide" Target="slides/slide34.xml"/><Relationship Id="rId76" Type="http://schemas.openxmlformats.org/officeDocument/2006/relationships/slide" Target="slides/slide42.xml"/><Relationship Id="rId7" Type="http://schemas.openxmlformats.org/officeDocument/2006/relationships/customXml" Target="../customXml/item7.xml"/><Relationship Id="rId71" Type="http://schemas.openxmlformats.org/officeDocument/2006/relationships/slide" Target="slides/slide3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Master" Target="slideMasters/slideMaster1.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slide" Target="slides/slide32.xml"/><Relationship Id="rId74" Type="http://schemas.openxmlformats.org/officeDocument/2006/relationships/slide" Target="slides/slide40.xml"/><Relationship Id="rId79" Type="http://schemas.openxmlformats.org/officeDocument/2006/relationships/handoutMaster" Target="handoutMasters/handoutMaster1.xml"/><Relationship Id="rId5" Type="http://schemas.openxmlformats.org/officeDocument/2006/relationships/customXml" Target="../customXml/item5.xml"/><Relationship Id="rId61" Type="http://schemas.openxmlformats.org/officeDocument/2006/relationships/slide" Target="slides/slide27.xml"/><Relationship Id="rId82"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slide" Target="slides/slide31.xml"/><Relationship Id="rId73" Type="http://schemas.openxmlformats.org/officeDocument/2006/relationships/slide" Target="slides/slide39.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slide" Target="slides/slide30.xml"/><Relationship Id="rId69" Type="http://schemas.openxmlformats.org/officeDocument/2006/relationships/slide" Target="slides/slide35.xml"/><Relationship Id="rId77" Type="http://schemas.openxmlformats.org/officeDocument/2006/relationships/slide" Target="slides/slide43.xml"/><Relationship Id="rId8" Type="http://schemas.openxmlformats.org/officeDocument/2006/relationships/customXml" Target="../customXml/item8.xml"/><Relationship Id="rId51" Type="http://schemas.openxmlformats.org/officeDocument/2006/relationships/slide" Target="slides/slide17.xml"/><Relationship Id="rId72" Type="http://schemas.openxmlformats.org/officeDocument/2006/relationships/slide" Target="slides/slide38.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slideMaster" Target="slideMasters/slideMaster2.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slide" Target="slides/slide33.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slide" Target="slides/slide36.xml"/><Relationship Id="rId75" Type="http://schemas.openxmlformats.org/officeDocument/2006/relationships/slide" Target="slides/slide41.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D163AC-8543-4B32-9F37-FB4507BAE869}" type="doc">
      <dgm:prSet loTypeId="urn:microsoft.com/office/officeart/2005/8/layout/radial6" loCatId="cycle" qsTypeId="urn:microsoft.com/office/officeart/2005/8/quickstyle/simple2" qsCatId="simple" csTypeId="urn:microsoft.com/office/officeart/2005/8/colors/accent0_3" csCatId="mainScheme" phldr="1"/>
      <dgm:spPr/>
      <dgm:t>
        <a:bodyPr/>
        <a:lstStyle/>
        <a:p>
          <a:endParaRPr lang="zh-CN" altLang="en-US"/>
        </a:p>
      </dgm:t>
    </dgm:pt>
    <dgm:pt modelId="{D5345C3B-A719-4038-B98E-84177FF3ACBE}">
      <dgm:prSet phldrT="[文本]" custT="1"/>
      <dgm:spPr/>
      <dgm:t>
        <a:bodyPr/>
        <a:lstStyle/>
        <a:p>
          <a:r>
            <a:rPr lang="en-US" altLang="zh-CN" sz="3200" b="1" i="0" dirty="0">
              <a:latin typeface="微软雅黑" panose="020B0503020204020204" pitchFamily="34" charset="-122"/>
              <a:ea typeface="微软雅黑" panose="020B0503020204020204" pitchFamily="34" charset="-122"/>
            </a:rPr>
            <a:t>Scrum</a:t>
          </a:r>
          <a:endParaRPr lang="zh-CN" altLang="en-US" sz="3200" b="1" i="0" dirty="0">
            <a:latin typeface="微软雅黑" panose="020B0503020204020204" pitchFamily="34" charset="-122"/>
            <a:ea typeface="微软雅黑" panose="020B0503020204020204" pitchFamily="34" charset="-122"/>
          </a:endParaRPr>
        </a:p>
      </dgm:t>
    </dgm:pt>
    <dgm:pt modelId="{8E91C4BE-6D9B-4C2E-951B-64D986C07B45}" type="parTrans" cxnId="{C3257C9D-48A9-45A7-8B5C-1BF06D721C75}">
      <dgm:prSet/>
      <dgm:spPr/>
      <dgm:t>
        <a:bodyPr/>
        <a:lstStyle/>
        <a:p>
          <a:endParaRPr lang="zh-CN" altLang="en-US" sz="2400" b="0" i="0">
            <a:latin typeface="微软雅黑" panose="020B0503020204020204" pitchFamily="34" charset="-122"/>
            <a:ea typeface="微软雅黑" panose="020B0503020204020204" pitchFamily="34" charset="-122"/>
          </a:endParaRPr>
        </a:p>
      </dgm:t>
    </dgm:pt>
    <dgm:pt modelId="{DD52CF3D-E927-4B86-B1F9-5662DCCD83B7}" type="sibTrans" cxnId="{C3257C9D-48A9-45A7-8B5C-1BF06D721C75}">
      <dgm:prSet/>
      <dgm:spPr/>
      <dgm:t>
        <a:bodyPr/>
        <a:lstStyle/>
        <a:p>
          <a:endParaRPr lang="zh-CN" altLang="en-US" sz="2400" b="0" i="0">
            <a:latin typeface="微软雅黑" panose="020B0503020204020204" pitchFamily="34" charset="-122"/>
            <a:ea typeface="微软雅黑" panose="020B0503020204020204" pitchFamily="34" charset="-122"/>
          </a:endParaRPr>
        </a:p>
      </dgm:t>
    </dgm:pt>
    <dgm:pt modelId="{EFF300BC-DED5-42DF-BDF4-4823AC6579B1}">
      <dgm:prSet phldrT="[文本]" custT="1"/>
      <dgm:spPr/>
      <dgm:t>
        <a:bodyPr/>
        <a:lstStyle/>
        <a:p>
          <a:r>
            <a:rPr lang="zh-CN" altLang="en-US" sz="2400" b="0" i="0" dirty="0">
              <a:latin typeface="微软雅黑" panose="020B0503020204020204" pitchFamily="34" charset="-122"/>
              <a:ea typeface="微软雅黑" panose="020B0503020204020204" pitchFamily="34" charset="-122"/>
            </a:rPr>
            <a:t>清除浪费</a:t>
          </a:r>
        </a:p>
      </dgm:t>
    </dgm:pt>
    <dgm:pt modelId="{A9C71714-D472-48D5-BAA6-7DE9D74935E9}" type="parTrans" cxnId="{532DE65F-2692-45B9-AE2A-64622A21F6C3}">
      <dgm:prSet/>
      <dgm:spPr/>
      <dgm:t>
        <a:bodyPr/>
        <a:lstStyle/>
        <a:p>
          <a:endParaRPr lang="zh-CN" altLang="en-US" sz="2400" b="0" i="0">
            <a:latin typeface="微软雅黑" panose="020B0503020204020204" pitchFamily="34" charset="-122"/>
            <a:ea typeface="微软雅黑" panose="020B0503020204020204" pitchFamily="34" charset="-122"/>
          </a:endParaRPr>
        </a:p>
      </dgm:t>
    </dgm:pt>
    <dgm:pt modelId="{604827EA-7418-4231-B794-57CDBD46BB5D}" type="sibTrans" cxnId="{532DE65F-2692-45B9-AE2A-64622A21F6C3}">
      <dgm:prSet/>
      <dgm:spPr/>
      <dgm:t>
        <a:bodyPr/>
        <a:lstStyle/>
        <a:p>
          <a:endParaRPr lang="zh-CN" altLang="en-US" sz="2400" b="0" i="0">
            <a:latin typeface="微软雅黑" panose="020B0503020204020204" pitchFamily="34" charset="-122"/>
            <a:ea typeface="微软雅黑" panose="020B0503020204020204" pitchFamily="34" charset="-122"/>
          </a:endParaRPr>
        </a:p>
      </dgm:t>
    </dgm:pt>
    <dgm:pt modelId="{96227644-18A8-460F-A90E-F4AC39B439BD}">
      <dgm:prSet phldrT="[文本]" custT="1"/>
      <dgm:spPr/>
      <dgm:t>
        <a:bodyPr/>
        <a:lstStyle/>
        <a:p>
          <a:r>
            <a:rPr lang="zh-CN" altLang="en-US" sz="2400" b="0" i="0" dirty="0">
              <a:latin typeface="微软雅黑" panose="020B0503020204020204" pitchFamily="34" charset="-122"/>
              <a:ea typeface="微软雅黑" panose="020B0503020204020204" pitchFamily="34" charset="-122"/>
            </a:rPr>
            <a:t>强化学习</a:t>
          </a:r>
        </a:p>
      </dgm:t>
    </dgm:pt>
    <dgm:pt modelId="{FE9D7D98-394E-47D8-B6D9-3CAA4D3746A2}" type="parTrans" cxnId="{956DA6FA-603D-4CD5-B9BF-1835AED0F4DC}">
      <dgm:prSet/>
      <dgm:spPr/>
      <dgm:t>
        <a:bodyPr/>
        <a:lstStyle/>
        <a:p>
          <a:endParaRPr lang="zh-CN" altLang="en-US" sz="2400" b="0" i="0">
            <a:latin typeface="微软雅黑" panose="020B0503020204020204" pitchFamily="34" charset="-122"/>
            <a:ea typeface="微软雅黑" panose="020B0503020204020204" pitchFamily="34" charset="-122"/>
          </a:endParaRPr>
        </a:p>
      </dgm:t>
    </dgm:pt>
    <dgm:pt modelId="{308A6A25-CE84-498A-8519-9341CA636922}" type="sibTrans" cxnId="{956DA6FA-603D-4CD5-B9BF-1835AED0F4DC}">
      <dgm:prSet/>
      <dgm:spPr/>
      <dgm:t>
        <a:bodyPr/>
        <a:lstStyle/>
        <a:p>
          <a:endParaRPr lang="zh-CN" altLang="en-US" sz="2400" b="0" i="0">
            <a:latin typeface="微软雅黑" panose="020B0503020204020204" pitchFamily="34" charset="-122"/>
            <a:ea typeface="微软雅黑" panose="020B0503020204020204" pitchFamily="34" charset="-122"/>
          </a:endParaRPr>
        </a:p>
      </dgm:t>
    </dgm:pt>
    <dgm:pt modelId="{71954986-B8D3-4A89-B119-5A6222F973B7}">
      <dgm:prSet phldrT="[文本]" custT="1"/>
      <dgm:spPr/>
      <dgm:t>
        <a:bodyPr/>
        <a:lstStyle/>
        <a:p>
          <a:r>
            <a:rPr lang="zh-CN" altLang="en-US" sz="2400" b="0" i="0" dirty="0">
              <a:latin typeface="微软雅黑" panose="020B0503020204020204" pitchFamily="34" charset="-122"/>
              <a:ea typeface="微软雅黑" panose="020B0503020204020204" pitchFamily="34" charset="-122"/>
            </a:rPr>
            <a:t>尽晚决策</a:t>
          </a:r>
        </a:p>
      </dgm:t>
    </dgm:pt>
    <dgm:pt modelId="{0A42DA20-AC4E-4A34-91A6-2BEF52545BE3}" type="parTrans" cxnId="{A6BC00C0-142F-4FF5-AE59-EF689000AC05}">
      <dgm:prSet/>
      <dgm:spPr/>
      <dgm:t>
        <a:bodyPr/>
        <a:lstStyle/>
        <a:p>
          <a:endParaRPr lang="zh-CN" altLang="en-US" sz="2400" b="0" i="0">
            <a:latin typeface="微软雅黑" panose="020B0503020204020204" pitchFamily="34" charset="-122"/>
            <a:ea typeface="微软雅黑" panose="020B0503020204020204" pitchFamily="34" charset="-122"/>
          </a:endParaRPr>
        </a:p>
      </dgm:t>
    </dgm:pt>
    <dgm:pt modelId="{CDC0688A-E2ED-4DCF-98A8-2B9C627CBE8A}" type="sibTrans" cxnId="{A6BC00C0-142F-4FF5-AE59-EF689000AC05}">
      <dgm:prSet/>
      <dgm:spPr/>
      <dgm:t>
        <a:bodyPr/>
        <a:lstStyle/>
        <a:p>
          <a:endParaRPr lang="zh-CN" altLang="en-US" sz="2400" b="0" i="0">
            <a:latin typeface="微软雅黑" panose="020B0503020204020204" pitchFamily="34" charset="-122"/>
            <a:ea typeface="微软雅黑" panose="020B0503020204020204" pitchFamily="34" charset="-122"/>
          </a:endParaRPr>
        </a:p>
      </dgm:t>
    </dgm:pt>
    <dgm:pt modelId="{58725C1E-AFD9-4BAF-A4DF-63FFAE3BAAAC}">
      <dgm:prSet phldrT="[文本]" custT="1"/>
      <dgm:spPr/>
      <dgm:t>
        <a:bodyPr/>
        <a:lstStyle/>
        <a:p>
          <a:r>
            <a:rPr lang="zh-CN" altLang="en-US" sz="2400" b="0" i="0" dirty="0">
              <a:latin typeface="微软雅黑" panose="020B0503020204020204" pitchFamily="34" charset="-122"/>
              <a:ea typeface="微软雅黑" panose="020B0503020204020204" pitchFamily="34" charset="-122"/>
            </a:rPr>
            <a:t>尽早发布</a:t>
          </a:r>
        </a:p>
      </dgm:t>
    </dgm:pt>
    <dgm:pt modelId="{89EDA55B-43BD-4F57-9F5A-35FE2C22B1CD}" type="parTrans" cxnId="{29A22EC8-F046-48D7-9A72-463FFEF6E18D}">
      <dgm:prSet/>
      <dgm:spPr/>
      <dgm:t>
        <a:bodyPr/>
        <a:lstStyle/>
        <a:p>
          <a:endParaRPr lang="zh-CN" altLang="en-US" sz="2400" b="0" i="0">
            <a:latin typeface="微软雅黑" panose="020B0503020204020204" pitchFamily="34" charset="-122"/>
            <a:ea typeface="微软雅黑" panose="020B0503020204020204" pitchFamily="34" charset="-122"/>
          </a:endParaRPr>
        </a:p>
      </dgm:t>
    </dgm:pt>
    <dgm:pt modelId="{8DC11BB8-B090-4758-8080-8EE61E0AFF27}" type="sibTrans" cxnId="{29A22EC8-F046-48D7-9A72-463FFEF6E18D}">
      <dgm:prSet/>
      <dgm:spPr/>
      <dgm:t>
        <a:bodyPr/>
        <a:lstStyle/>
        <a:p>
          <a:endParaRPr lang="zh-CN" altLang="en-US" sz="2400" b="0" i="0">
            <a:latin typeface="微软雅黑" panose="020B0503020204020204" pitchFamily="34" charset="-122"/>
            <a:ea typeface="微软雅黑" panose="020B0503020204020204" pitchFamily="34" charset="-122"/>
          </a:endParaRPr>
        </a:p>
      </dgm:t>
    </dgm:pt>
    <dgm:pt modelId="{B646C565-59FF-4774-BA76-FB1C338AC8CD}">
      <dgm:prSet phldrT="[文本]" custT="1"/>
      <dgm:spPr/>
      <dgm:t>
        <a:bodyPr/>
        <a:lstStyle/>
        <a:p>
          <a:r>
            <a:rPr lang="zh-CN" altLang="en-US" sz="2400" b="0" i="0" dirty="0">
              <a:latin typeface="微软雅黑" panose="020B0503020204020204" pitchFamily="34" charset="-122"/>
              <a:ea typeface="微软雅黑" panose="020B0503020204020204" pitchFamily="34" charset="-122"/>
            </a:rPr>
            <a:t>团队自治</a:t>
          </a:r>
        </a:p>
      </dgm:t>
    </dgm:pt>
    <dgm:pt modelId="{5E8C66FF-3B9A-4A06-983F-1F502748F056}" type="parTrans" cxnId="{CD404D4B-AF6F-46E5-AEAB-3E260E49B4E8}">
      <dgm:prSet/>
      <dgm:spPr/>
      <dgm:t>
        <a:bodyPr/>
        <a:lstStyle/>
        <a:p>
          <a:endParaRPr lang="zh-CN" altLang="en-US" sz="2400" b="0" i="0">
            <a:latin typeface="微软雅黑" panose="020B0503020204020204" pitchFamily="34" charset="-122"/>
            <a:ea typeface="微软雅黑" panose="020B0503020204020204" pitchFamily="34" charset="-122"/>
          </a:endParaRPr>
        </a:p>
      </dgm:t>
    </dgm:pt>
    <dgm:pt modelId="{AC2910B4-12A3-43C6-B8D7-CA6B90552820}" type="sibTrans" cxnId="{CD404D4B-AF6F-46E5-AEAB-3E260E49B4E8}">
      <dgm:prSet/>
      <dgm:spPr/>
      <dgm:t>
        <a:bodyPr/>
        <a:lstStyle/>
        <a:p>
          <a:endParaRPr lang="zh-CN" altLang="en-US" sz="2400" b="0" i="0">
            <a:latin typeface="微软雅黑" panose="020B0503020204020204" pitchFamily="34" charset="-122"/>
            <a:ea typeface="微软雅黑" panose="020B0503020204020204" pitchFamily="34" charset="-122"/>
          </a:endParaRPr>
        </a:p>
      </dgm:t>
    </dgm:pt>
    <dgm:pt modelId="{D2919D76-1492-4CAD-92CE-FDF5FE0FEB0B}">
      <dgm:prSet phldrT="[文本]" custT="1"/>
      <dgm:spPr/>
      <dgm:t>
        <a:bodyPr/>
        <a:lstStyle/>
        <a:p>
          <a:r>
            <a:rPr lang="zh-CN" altLang="en-US" sz="2400" b="0" i="0" dirty="0">
              <a:latin typeface="微软雅黑" panose="020B0503020204020204" pitchFamily="34" charset="-122"/>
              <a:ea typeface="微软雅黑" panose="020B0503020204020204" pitchFamily="34" charset="-122"/>
            </a:rPr>
            <a:t>完整构建</a:t>
          </a:r>
        </a:p>
      </dgm:t>
    </dgm:pt>
    <dgm:pt modelId="{B0793F1F-5605-4319-8777-452F140CB200}" type="parTrans" cxnId="{3971567E-91AA-4DB7-8B51-0FC99EBAFCC1}">
      <dgm:prSet/>
      <dgm:spPr/>
      <dgm:t>
        <a:bodyPr/>
        <a:lstStyle/>
        <a:p>
          <a:endParaRPr lang="zh-CN" altLang="en-US" sz="2400" b="0" i="0">
            <a:latin typeface="微软雅黑" panose="020B0503020204020204" pitchFamily="34" charset="-122"/>
            <a:ea typeface="微软雅黑" panose="020B0503020204020204" pitchFamily="34" charset="-122"/>
          </a:endParaRPr>
        </a:p>
      </dgm:t>
    </dgm:pt>
    <dgm:pt modelId="{69EB52B3-929B-478D-B5EC-9D54C0CD0583}" type="sibTrans" cxnId="{3971567E-91AA-4DB7-8B51-0FC99EBAFCC1}">
      <dgm:prSet/>
      <dgm:spPr/>
      <dgm:t>
        <a:bodyPr/>
        <a:lstStyle/>
        <a:p>
          <a:endParaRPr lang="zh-CN" altLang="en-US" sz="2400" b="0" i="0">
            <a:latin typeface="微软雅黑" panose="020B0503020204020204" pitchFamily="34" charset="-122"/>
            <a:ea typeface="微软雅黑" panose="020B0503020204020204" pitchFamily="34" charset="-122"/>
          </a:endParaRPr>
        </a:p>
      </dgm:t>
    </dgm:pt>
    <dgm:pt modelId="{6090C6BB-5964-46B0-B9DF-71BC7F8ED7C6}">
      <dgm:prSet phldrT="[文本]" custT="1"/>
      <dgm:spPr/>
      <dgm:t>
        <a:bodyPr/>
        <a:lstStyle/>
        <a:p>
          <a:r>
            <a:rPr lang="zh-CN" altLang="en-US" sz="2400" b="0" i="0">
              <a:latin typeface="微软雅黑" panose="020B0503020204020204" pitchFamily="34" charset="-122"/>
              <a:ea typeface="微软雅黑" panose="020B0503020204020204" pitchFamily="34" charset="-122"/>
            </a:rPr>
            <a:t>全局视野</a:t>
          </a:r>
          <a:endParaRPr lang="zh-CN" altLang="en-US" sz="2400" b="0" i="0" dirty="0">
            <a:latin typeface="微软雅黑" panose="020B0503020204020204" pitchFamily="34" charset="-122"/>
            <a:ea typeface="微软雅黑" panose="020B0503020204020204" pitchFamily="34" charset="-122"/>
          </a:endParaRPr>
        </a:p>
      </dgm:t>
    </dgm:pt>
    <dgm:pt modelId="{DE82EC4F-B1FD-4585-9616-766125899DB5}" type="parTrans" cxnId="{25B65320-04C2-427D-85B7-3A541304CAC7}">
      <dgm:prSet/>
      <dgm:spPr/>
      <dgm:t>
        <a:bodyPr/>
        <a:lstStyle/>
        <a:p>
          <a:endParaRPr lang="zh-CN" altLang="en-US" sz="2400" b="0" i="0">
            <a:latin typeface="微软雅黑" panose="020B0503020204020204" pitchFamily="34" charset="-122"/>
            <a:ea typeface="微软雅黑" panose="020B0503020204020204" pitchFamily="34" charset="-122"/>
          </a:endParaRPr>
        </a:p>
      </dgm:t>
    </dgm:pt>
    <dgm:pt modelId="{4517863C-387E-40D6-BE0E-08972ABBD790}" type="sibTrans" cxnId="{25B65320-04C2-427D-85B7-3A541304CAC7}">
      <dgm:prSet/>
      <dgm:spPr/>
      <dgm:t>
        <a:bodyPr/>
        <a:lstStyle/>
        <a:p>
          <a:endParaRPr lang="zh-CN" altLang="en-US" sz="2400" b="0" i="0">
            <a:latin typeface="微软雅黑" panose="020B0503020204020204" pitchFamily="34" charset="-122"/>
            <a:ea typeface="微软雅黑" panose="020B0503020204020204" pitchFamily="34" charset="-122"/>
          </a:endParaRPr>
        </a:p>
      </dgm:t>
    </dgm:pt>
    <dgm:pt modelId="{08713BEA-5B44-45BD-8C85-E2306A86BCC2}" type="pres">
      <dgm:prSet presAssocID="{6CD163AC-8543-4B32-9F37-FB4507BAE869}" presName="Name0" presStyleCnt="0">
        <dgm:presLayoutVars>
          <dgm:chMax val="1"/>
          <dgm:dir/>
          <dgm:animLvl val="ctr"/>
          <dgm:resizeHandles val="exact"/>
        </dgm:presLayoutVars>
      </dgm:prSet>
      <dgm:spPr/>
    </dgm:pt>
    <dgm:pt modelId="{78DB7978-EDAF-4667-A508-93CC9CF11E7B}" type="pres">
      <dgm:prSet presAssocID="{D5345C3B-A719-4038-B98E-84177FF3ACBE}" presName="centerShape" presStyleLbl="node0" presStyleIdx="0" presStyleCnt="1"/>
      <dgm:spPr/>
    </dgm:pt>
    <dgm:pt modelId="{878C22CE-5869-4D42-8F82-836C216FBB7D}" type="pres">
      <dgm:prSet presAssocID="{EFF300BC-DED5-42DF-BDF4-4823AC6579B1}" presName="node" presStyleLbl="node1" presStyleIdx="0" presStyleCnt="7">
        <dgm:presLayoutVars>
          <dgm:bulletEnabled val="1"/>
        </dgm:presLayoutVars>
      </dgm:prSet>
      <dgm:spPr/>
    </dgm:pt>
    <dgm:pt modelId="{DFF33A41-C199-4687-906E-5C9DCE0F2DF4}" type="pres">
      <dgm:prSet presAssocID="{EFF300BC-DED5-42DF-BDF4-4823AC6579B1}" presName="dummy" presStyleCnt="0"/>
      <dgm:spPr/>
    </dgm:pt>
    <dgm:pt modelId="{42573962-5A0E-47BD-875D-4BCC5CEC040C}" type="pres">
      <dgm:prSet presAssocID="{604827EA-7418-4231-B794-57CDBD46BB5D}" presName="sibTrans" presStyleLbl="sibTrans2D1" presStyleIdx="0" presStyleCnt="7"/>
      <dgm:spPr/>
    </dgm:pt>
    <dgm:pt modelId="{B2D27E22-0B07-4F8F-8CEF-2A616FF0D557}" type="pres">
      <dgm:prSet presAssocID="{96227644-18A8-460F-A90E-F4AC39B439BD}" presName="node" presStyleLbl="node1" presStyleIdx="1" presStyleCnt="7">
        <dgm:presLayoutVars>
          <dgm:bulletEnabled val="1"/>
        </dgm:presLayoutVars>
      </dgm:prSet>
      <dgm:spPr/>
    </dgm:pt>
    <dgm:pt modelId="{56DB5281-6B11-418A-BE32-A29DCC046336}" type="pres">
      <dgm:prSet presAssocID="{96227644-18A8-460F-A90E-F4AC39B439BD}" presName="dummy" presStyleCnt="0"/>
      <dgm:spPr/>
    </dgm:pt>
    <dgm:pt modelId="{A330DE69-5E62-4DF3-B2D1-F31DB5981C21}" type="pres">
      <dgm:prSet presAssocID="{308A6A25-CE84-498A-8519-9341CA636922}" presName="sibTrans" presStyleLbl="sibTrans2D1" presStyleIdx="1" presStyleCnt="7"/>
      <dgm:spPr/>
    </dgm:pt>
    <dgm:pt modelId="{19D5E7BF-7C34-419C-8B6A-E7DDFE460AEC}" type="pres">
      <dgm:prSet presAssocID="{71954986-B8D3-4A89-B119-5A6222F973B7}" presName="node" presStyleLbl="node1" presStyleIdx="2" presStyleCnt="7">
        <dgm:presLayoutVars>
          <dgm:bulletEnabled val="1"/>
        </dgm:presLayoutVars>
      </dgm:prSet>
      <dgm:spPr/>
    </dgm:pt>
    <dgm:pt modelId="{12873877-5E1C-49FA-8281-2BCBFF58E554}" type="pres">
      <dgm:prSet presAssocID="{71954986-B8D3-4A89-B119-5A6222F973B7}" presName="dummy" presStyleCnt="0"/>
      <dgm:spPr/>
    </dgm:pt>
    <dgm:pt modelId="{A52CF9B9-0DCA-4443-B2A7-C98670BD2DFD}" type="pres">
      <dgm:prSet presAssocID="{CDC0688A-E2ED-4DCF-98A8-2B9C627CBE8A}" presName="sibTrans" presStyleLbl="sibTrans2D1" presStyleIdx="2" presStyleCnt="7"/>
      <dgm:spPr/>
    </dgm:pt>
    <dgm:pt modelId="{FD984873-C241-49BE-BAE3-73B7E84751FE}" type="pres">
      <dgm:prSet presAssocID="{58725C1E-AFD9-4BAF-A4DF-63FFAE3BAAAC}" presName="node" presStyleLbl="node1" presStyleIdx="3" presStyleCnt="7">
        <dgm:presLayoutVars>
          <dgm:bulletEnabled val="1"/>
        </dgm:presLayoutVars>
      </dgm:prSet>
      <dgm:spPr/>
    </dgm:pt>
    <dgm:pt modelId="{40463B32-024F-4976-B203-02F4C29CB3CC}" type="pres">
      <dgm:prSet presAssocID="{58725C1E-AFD9-4BAF-A4DF-63FFAE3BAAAC}" presName="dummy" presStyleCnt="0"/>
      <dgm:spPr/>
    </dgm:pt>
    <dgm:pt modelId="{05FED65B-7394-43A2-8281-25C7B4AC2440}" type="pres">
      <dgm:prSet presAssocID="{8DC11BB8-B090-4758-8080-8EE61E0AFF27}" presName="sibTrans" presStyleLbl="sibTrans2D1" presStyleIdx="3" presStyleCnt="7"/>
      <dgm:spPr/>
    </dgm:pt>
    <dgm:pt modelId="{5FBF54B9-DC87-4A5E-9EC5-79558F2551F0}" type="pres">
      <dgm:prSet presAssocID="{B646C565-59FF-4774-BA76-FB1C338AC8CD}" presName="node" presStyleLbl="node1" presStyleIdx="4" presStyleCnt="7">
        <dgm:presLayoutVars>
          <dgm:bulletEnabled val="1"/>
        </dgm:presLayoutVars>
      </dgm:prSet>
      <dgm:spPr/>
    </dgm:pt>
    <dgm:pt modelId="{3E16169B-0B9D-4363-B3DC-393C07B56902}" type="pres">
      <dgm:prSet presAssocID="{B646C565-59FF-4774-BA76-FB1C338AC8CD}" presName="dummy" presStyleCnt="0"/>
      <dgm:spPr/>
    </dgm:pt>
    <dgm:pt modelId="{4B37C8DE-F23C-40D2-8898-B18AE3D25DA8}" type="pres">
      <dgm:prSet presAssocID="{AC2910B4-12A3-43C6-B8D7-CA6B90552820}" presName="sibTrans" presStyleLbl="sibTrans2D1" presStyleIdx="4" presStyleCnt="7"/>
      <dgm:spPr/>
    </dgm:pt>
    <dgm:pt modelId="{D690EFCC-5CA1-4BE1-8CF4-8030E186EFD3}" type="pres">
      <dgm:prSet presAssocID="{D2919D76-1492-4CAD-92CE-FDF5FE0FEB0B}" presName="node" presStyleLbl="node1" presStyleIdx="5" presStyleCnt="7" custRadScaleRad="100338" custRadScaleInc="5871">
        <dgm:presLayoutVars>
          <dgm:bulletEnabled val="1"/>
        </dgm:presLayoutVars>
      </dgm:prSet>
      <dgm:spPr/>
    </dgm:pt>
    <dgm:pt modelId="{3C850BAD-AD40-43A6-8AD2-82D64E02B095}" type="pres">
      <dgm:prSet presAssocID="{D2919D76-1492-4CAD-92CE-FDF5FE0FEB0B}" presName="dummy" presStyleCnt="0"/>
      <dgm:spPr/>
    </dgm:pt>
    <dgm:pt modelId="{E54727A8-D866-4152-9BFE-EC57C112129F}" type="pres">
      <dgm:prSet presAssocID="{69EB52B3-929B-478D-B5EC-9D54C0CD0583}" presName="sibTrans" presStyleLbl="sibTrans2D1" presStyleIdx="5" presStyleCnt="7"/>
      <dgm:spPr/>
    </dgm:pt>
    <dgm:pt modelId="{88DB9CFD-B1BB-4C58-82DA-28E82DB2BCC6}" type="pres">
      <dgm:prSet presAssocID="{6090C6BB-5964-46B0-B9DF-71BC7F8ED7C6}" presName="node" presStyleLbl="node1" presStyleIdx="6" presStyleCnt="7">
        <dgm:presLayoutVars>
          <dgm:bulletEnabled val="1"/>
        </dgm:presLayoutVars>
      </dgm:prSet>
      <dgm:spPr/>
    </dgm:pt>
    <dgm:pt modelId="{873A20E7-BBA9-4F21-B6A0-E196902863E1}" type="pres">
      <dgm:prSet presAssocID="{6090C6BB-5964-46B0-B9DF-71BC7F8ED7C6}" presName="dummy" presStyleCnt="0"/>
      <dgm:spPr/>
    </dgm:pt>
    <dgm:pt modelId="{DD9B9F1D-A4B1-4484-AD21-9CD4EBD09F3D}" type="pres">
      <dgm:prSet presAssocID="{4517863C-387E-40D6-BE0E-08972ABBD790}" presName="sibTrans" presStyleLbl="sibTrans2D1" presStyleIdx="6" presStyleCnt="7"/>
      <dgm:spPr/>
    </dgm:pt>
  </dgm:ptLst>
  <dgm:cxnLst>
    <dgm:cxn modelId="{2B845610-1D05-4717-B251-47663A721062}" type="presOf" srcId="{B646C565-59FF-4774-BA76-FB1C338AC8CD}" destId="{5FBF54B9-DC87-4A5E-9EC5-79558F2551F0}" srcOrd="0" destOrd="0" presId="urn:microsoft.com/office/officeart/2005/8/layout/radial6"/>
    <dgm:cxn modelId="{FBFBDB15-DD66-4C16-A6D1-448326FEF1D9}" type="presOf" srcId="{6090C6BB-5964-46B0-B9DF-71BC7F8ED7C6}" destId="{88DB9CFD-B1BB-4C58-82DA-28E82DB2BCC6}" srcOrd="0" destOrd="0" presId="urn:microsoft.com/office/officeart/2005/8/layout/radial6"/>
    <dgm:cxn modelId="{4F933417-32B3-4ABD-B49F-5DB90B97BF79}" type="presOf" srcId="{4517863C-387E-40D6-BE0E-08972ABBD790}" destId="{DD9B9F1D-A4B1-4484-AD21-9CD4EBD09F3D}" srcOrd="0" destOrd="0" presId="urn:microsoft.com/office/officeart/2005/8/layout/radial6"/>
    <dgm:cxn modelId="{25B65320-04C2-427D-85B7-3A541304CAC7}" srcId="{D5345C3B-A719-4038-B98E-84177FF3ACBE}" destId="{6090C6BB-5964-46B0-B9DF-71BC7F8ED7C6}" srcOrd="6" destOrd="0" parTransId="{DE82EC4F-B1FD-4585-9616-766125899DB5}" sibTransId="{4517863C-387E-40D6-BE0E-08972ABBD790}"/>
    <dgm:cxn modelId="{F12FB626-29F3-4533-915B-6024183B92DC}" type="presOf" srcId="{EFF300BC-DED5-42DF-BDF4-4823AC6579B1}" destId="{878C22CE-5869-4D42-8F82-836C216FBB7D}" srcOrd="0" destOrd="0" presId="urn:microsoft.com/office/officeart/2005/8/layout/radial6"/>
    <dgm:cxn modelId="{AF00943C-DF9C-4AAC-8985-4A7F1DBB2D3C}" type="presOf" srcId="{D2919D76-1492-4CAD-92CE-FDF5FE0FEB0B}" destId="{D690EFCC-5CA1-4BE1-8CF4-8030E186EFD3}" srcOrd="0" destOrd="0" presId="urn:microsoft.com/office/officeart/2005/8/layout/radial6"/>
    <dgm:cxn modelId="{DB035A5F-0F67-49A3-B269-D4332C1DCB3E}" type="presOf" srcId="{AC2910B4-12A3-43C6-B8D7-CA6B90552820}" destId="{4B37C8DE-F23C-40D2-8898-B18AE3D25DA8}" srcOrd="0" destOrd="0" presId="urn:microsoft.com/office/officeart/2005/8/layout/radial6"/>
    <dgm:cxn modelId="{532DE65F-2692-45B9-AE2A-64622A21F6C3}" srcId="{D5345C3B-A719-4038-B98E-84177FF3ACBE}" destId="{EFF300BC-DED5-42DF-BDF4-4823AC6579B1}" srcOrd="0" destOrd="0" parTransId="{A9C71714-D472-48D5-BAA6-7DE9D74935E9}" sibTransId="{604827EA-7418-4231-B794-57CDBD46BB5D}"/>
    <dgm:cxn modelId="{26608A43-0B7E-4654-AFB9-F4047CABC9AB}" type="presOf" srcId="{8DC11BB8-B090-4758-8080-8EE61E0AFF27}" destId="{05FED65B-7394-43A2-8281-25C7B4AC2440}" srcOrd="0" destOrd="0" presId="urn:microsoft.com/office/officeart/2005/8/layout/radial6"/>
    <dgm:cxn modelId="{CD404D4B-AF6F-46E5-AEAB-3E260E49B4E8}" srcId="{D5345C3B-A719-4038-B98E-84177FF3ACBE}" destId="{B646C565-59FF-4774-BA76-FB1C338AC8CD}" srcOrd="4" destOrd="0" parTransId="{5E8C66FF-3B9A-4A06-983F-1F502748F056}" sibTransId="{AC2910B4-12A3-43C6-B8D7-CA6B90552820}"/>
    <dgm:cxn modelId="{86B13B4E-3316-4F99-8A60-559A835B548F}" type="presOf" srcId="{96227644-18A8-460F-A90E-F4AC39B439BD}" destId="{B2D27E22-0B07-4F8F-8CEF-2A616FF0D557}" srcOrd="0" destOrd="0" presId="urn:microsoft.com/office/officeart/2005/8/layout/radial6"/>
    <dgm:cxn modelId="{2A782852-D014-44A5-BAE1-7B9DCA522F02}" type="presOf" srcId="{308A6A25-CE84-498A-8519-9341CA636922}" destId="{A330DE69-5E62-4DF3-B2D1-F31DB5981C21}" srcOrd="0" destOrd="0" presId="urn:microsoft.com/office/officeart/2005/8/layout/radial6"/>
    <dgm:cxn modelId="{6199B457-E38E-4688-B48A-86604EA1804D}" type="presOf" srcId="{71954986-B8D3-4A89-B119-5A6222F973B7}" destId="{19D5E7BF-7C34-419C-8B6A-E7DDFE460AEC}" srcOrd="0" destOrd="0" presId="urn:microsoft.com/office/officeart/2005/8/layout/radial6"/>
    <dgm:cxn modelId="{3971567E-91AA-4DB7-8B51-0FC99EBAFCC1}" srcId="{D5345C3B-A719-4038-B98E-84177FF3ACBE}" destId="{D2919D76-1492-4CAD-92CE-FDF5FE0FEB0B}" srcOrd="5" destOrd="0" parTransId="{B0793F1F-5605-4319-8777-452F140CB200}" sibTransId="{69EB52B3-929B-478D-B5EC-9D54C0CD0583}"/>
    <dgm:cxn modelId="{1B48C47E-1CDD-451F-A4DB-9F337F99D29B}" type="presOf" srcId="{D5345C3B-A719-4038-B98E-84177FF3ACBE}" destId="{78DB7978-EDAF-4667-A508-93CC9CF11E7B}" srcOrd="0" destOrd="0" presId="urn:microsoft.com/office/officeart/2005/8/layout/radial6"/>
    <dgm:cxn modelId="{39C2CE80-52B3-4458-B14B-0432DD8C2D35}" type="presOf" srcId="{6CD163AC-8543-4B32-9F37-FB4507BAE869}" destId="{08713BEA-5B44-45BD-8C85-E2306A86BCC2}" srcOrd="0" destOrd="0" presId="urn:microsoft.com/office/officeart/2005/8/layout/radial6"/>
    <dgm:cxn modelId="{697CCE95-5DF9-4958-9CDE-75CE0ACFE417}" type="presOf" srcId="{58725C1E-AFD9-4BAF-A4DF-63FFAE3BAAAC}" destId="{FD984873-C241-49BE-BAE3-73B7E84751FE}" srcOrd="0" destOrd="0" presId="urn:microsoft.com/office/officeart/2005/8/layout/radial6"/>
    <dgm:cxn modelId="{C3257C9D-48A9-45A7-8B5C-1BF06D721C75}" srcId="{6CD163AC-8543-4B32-9F37-FB4507BAE869}" destId="{D5345C3B-A719-4038-B98E-84177FF3ACBE}" srcOrd="0" destOrd="0" parTransId="{8E91C4BE-6D9B-4C2E-951B-64D986C07B45}" sibTransId="{DD52CF3D-E927-4B86-B1F9-5662DCCD83B7}"/>
    <dgm:cxn modelId="{A6BC00C0-142F-4FF5-AE59-EF689000AC05}" srcId="{D5345C3B-A719-4038-B98E-84177FF3ACBE}" destId="{71954986-B8D3-4A89-B119-5A6222F973B7}" srcOrd="2" destOrd="0" parTransId="{0A42DA20-AC4E-4A34-91A6-2BEF52545BE3}" sibTransId="{CDC0688A-E2ED-4DCF-98A8-2B9C627CBE8A}"/>
    <dgm:cxn modelId="{29A22EC8-F046-48D7-9A72-463FFEF6E18D}" srcId="{D5345C3B-A719-4038-B98E-84177FF3ACBE}" destId="{58725C1E-AFD9-4BAF-A4DF-63FFAE3BAAAC}" srcOrd="3" destOrd="0" parTransId="{89EDA55B-43BD-4F57-9F5A-35FE2C22B1CD}" sibTransId="{8DC11BB8-B090-4758-8080-8EE61E0AFF27}"/>
    <dgm:cxn modelId="{7B302ACA-E76E-4351-B304-39CCDB23AF1B}" type="presOf" srcId="{604827EA-7418-4231-B794-57CDBD46BB5D}" destId="{42573962-5A0E-47BD-875D-4BCC5CEC040C}" srcOrd="0" destOrd="0" presId="urn:microsoft.com/office/officeart/2005/8/layout/radial6"/>
    <dgm:cxn modelId="{71658BCA-AB61-4F53-844D-49F3E57380FB}" type="presOf" srcId="{69EB52B3-929B-478D-B5EC-9D54C0CD0583}" destId="{E54727A8-D866-4152-9BFE-EC57C112129F}" srcOrd="0" destOrd="0" presId="urn:microsoft.com/office/officeart/2005/8/layout/radial6"/>
    <dgm:cxn modelId="{D6E651FA-5BC7-401F-9097-70A8CEF151A3}" type="presOf" srcId="{CDC0688A-E2ED-4DCF-98A8-2B9C627CBE8A}" destId="{A52CF9B9-0DCA-4443-B2A7-C98670BD2DFD}" srcOrd="0" destOrd="0" presId="urn:microsoft.com/office/officeart/2005/8/layout/radial6"/>
    <dgm:cxn modelId="{956DA6FA-603D-4CD5-B9BF-1835AED0F4DC}" srcId="{D5345C3B-A719-4038-B98E-84177FF3ACBE}" destId="{96227644-18A8-460F-A90E-F4AC39B439BD}" srcOrd="1" destOrd="0" parTransId="{FE9D7D98-394E-47D8-B6D9-3CAA4D3746A2}" sibTransId="{308A6A25-CE84-498A-8519-9341CA636922}"/>
    <dgm:cxn modelId="{A142C8F8-D2B9-4B0A-B22F-A750BCD8A5DB}" type="presParOf" srcId="{08713BEA-5B44-45BD-8C85-E2306A86BCC2}" destId="{78DB7978-EDAF-4667-A508-93CC9CF11E7B}" srcOrd="0" destOrd="0" presId="urn:microsoft.com/office/officeart/2005/8/layout/radial6"/>
    <dgm:cxn modelId="{06DFBABB-6C06-43A7-B473-F31F05603AE7}" type="presParOf" srcId="{08713BEA-5B44-45BD-8C85-E2306A86BCC2}" destId="{878C22CE-5869-4D42-8F82-836C216FBB7D}" srcOrd="1" destOrd="0" presId="urn:microsoft.com/office/officeart/2005/8/layout/radial6"/>
    <dgm:cxn modelId="{BC0AD9D9-6AF8-4CB8-9D72-F47E046FDC53}" type="presParOf" srcId="{08713BEA-5B44-45BD-8C85-E2306A86BCC2}" destId="{DFF33A41-C199-4687-906E-5C9DCE0F2DF4}" srcOrd="2" destOrd="0" presId="urn:microsoft.com/office/officeart/2005/8/layout/radial6"/>
    <dgm:cxn modelId="{F597CA19-7442-44F7-AE08-3C30959304CC}" type="presParOf" srcId="{08713BEA-5B44-45BD-8C85-E2306A86BCC2}" destId="{42573962-5A0E-47BD-875D-4BCC5CEC040C}" srcOrd="3" destOrd="0" presId="urn:microsoft.com/office/officeart/2005/8/layout/radial6"/>
    <dgm:cxn modelId="{DFA09F76-EC8A-483E-89F5-C04CE6CB7755}" type="presParOf" srcId="{08713BEA-5B44-45BD-8C85-E2306A86BCC2}" destId="{B2D27E22-0B07-4F8F-8CEF-2A616FF0D557}" srcOrd="4" destOrd="0" presId="urn:microsoft.com/office/officeart/2005/8/layout/radial6"/>
    <dgm:cxn modelId="{7979C3B4-E367-4A1E-A945-955D292AD9E7}" type="presParOf" srcId="{08713BEA-5B44-45BD-8C85-E2306A86BCC2}" destId="{56DB5281-6B11-418A-BE32-A29DCC046336}" srcOrd="5" destOrd="0" presId="urn:microsoft.com/office/officeart/2005/8/layout/radial6"/>
    <dgm:cxn modelId="{9ACE75EF-18B7-410C-B75B-828CB24EE9F5}" type="presParOf" srcId="{08713BEA-5B44-45BD-8C85-E2306A86BCC2}" destId="{A330DE69-5E62-4DF3-B2D1-F31DB5981C21}" srcOrd="6" destOrd="0" presId="urn:microsoft.com/office/officeart/2005/8/layout/radial6"/>
    <dgm:cxn modelId="{4D560B54-05EF-468E-93B3-3DE1D1133FCA}" type="presParOf" srcId="{08713BEA-5B44-45BD-8C85-E2306A86BCC2}" destId="{19D5E7BF-7C34-419C-8B6A-E7DDFE460AEC}" srcOrd="7" destOrd="0" presId="urn:microsoft.com/office/officeart/2005/8/layout/radial6"/>
    <dgm:cxn modelId="{68F9E15C-B5B7-4A96-9351-2D01C9995BE7}" type="presParOf" srcId="{08713BEA-5B44-45BD-8C85-E2306A86BCC2}" destId="{12873877-5E1C-49FA-8281-2BCBFF58E554}" srcOrd="8" destOrd="0" presId="urn:microsoft.com/office/officeart/2005/8/layout/radial6"/>
    <dgm:cxn modelId="{01A07509-1129-4437-BF46-1B1A43512761}" type="presParOf" srcId="{08713BEA-5B44-45BD-8C85-E2306A86BCC2}" destId="{A52CF9B9-0DCA-4443-B2A7-C98670BD2DFD}" srcOrd="9" destOrd="0" presId="urn:microsoft.com/office/officeart/2005/8/layout/radial6"/>
    <dgm:cxn modelId="{9BD48516-9CBE-4DEE-9A20-7B264F190C37}" type="presParOf" srcId="{08713BEA-5B44-45BD-8C85-E2306A86BCC2}" destId="{FD984873-C241-49BE-BAE3-73B7E84751FE}" srcOrd="10" destOrd="0" presId="urn:microsoft.com/office/officeart/2005/8/layout/radial6"/>
    <dgm:cxn modelId="{7D15544B-1E8C-4223-B7FC-1C767F28A0A6}" type="presParOf" srcId="{08713BEA-5B44-45BD-8C85-E2306A86BCC2}" destId="{40463B32-024F-4976-B203-02F4C29CB3CC}" srcOrd="11" destOrd="0" presId="urn:microsoft.com/office/officeart/2005/8/layout/radial6"/>
    <dgm:cxn modelId="{FF0F0380-A214-49D7-B3CC-09F47303DB35}" type="presParOf" srcId="{08713BEA-5B44-45BD-8C85-E2306A86BCC2}" destId="{05FED65B-7394-43A2-8281-25C7B4AC2440}" srcOrd="12" destOrd="0" presId="urn:microsoft.com/office/officeart/2005/8/layout/radial6"/>
    <dgm:cxn modelId="{5B7AAB6C-A553-4C3B-A448-905BE3B9B661}" type="presParOf" srcId="{08713BEA-5B44-45BD-8C85-E2306A86BCC2}" destId="{5FBF54B9-DC87-4A5E-9EC5-79558F2551F0}" srcOrd="13" destOrd="0" presId="urn:microsoft.com/office/officeart/2005/8/layout/radial6"/>
    <dgm:cxn modelId="{9A3D6BB5-368E-4195-B226-4E41AD821BFD}" type="presParOf" srcId="{08713BEA-5B44-45BD-8C85-E2306A86BCC2}" destId="{3E16169B-0B9D-4363-B3DC-393C07B56902}" srcOrd="14" destOrd="0" presId="urn:microsoft.com/office/officeart/2005/8/layout/radial6"/>
    <dgm:cxn modelId="{C702A822-97A9-419E-860F-5B87096418E6}" type="presParOf" srcId="{08713BEA-5B44-45BD-8C85-E2306A86BCC2}" destId="{4B37C8DE-F23C-40D2-8898-B18AE3D25DA8}" srcOrd="15" destOrd="0" presId="urn:microsoft.com/office/officeart/2005/8/layout/radial6"/>
    <dgm:cxn modelId="{1750625E-DC17-4709-8D4C-069965DE584A}" type="presParOf" srcId="{08713BEA-5B44-45BD-8C85-E2306A86BCC2}" destId="{D690EFCC-5CA1-4BE1-8CF4-8030E186EFD3}" srcOrd="16" destOrd="0" presId="urn:microsoft.com/office/officeart/2005/8/layout/radial6"/>
    <dgm:cxn modelId="{0ED20472-4CDA-4EDC-AF64-4BD9AB25BD1B}" type="presParOf" srcId="{08713BEA-5B44-45BD-8C85-E2306A86BCC2}" destId="{3C850BAD-AD40-43A6-8AD2-82D64E02B095}" srcOrd="17" destOrd="0" presId="urn:microsoft.com/office/officeart/2005/8/layout/radial6"/>
    <dgm:cxn modelId="{882933B7-B64B-4B57-A138-A228856434E2}" type="presParOf" srcId="{08713BEA-5B44-45BD-8C85-E2306A86BCC2}" destId="{E54727A8-D866-4152-9BFE-EC57C112129F}" srcOrd="18" destOrd="0" presId="urn:microsoft.com/office/officeart/2005/8/layout/radial6"/>
    <dgm:cxn modelId="{AC7B5540-2FB1-47E1-B4AD-C69383C4F2A7}" type="presParOf" srcId="{08713BEA-5B44-45BD-8C85-E2306A86BCC2}" destId="{88DB9CFD-B1BB-4C58-82DA-28E82DB2BCC6}" srcOrd="19" destOrd="0" presId="urn:microsoft.com/office/officeart/2005/8/layout/radial6"/>
    <dgm:cxn modelId="{88608B47-90C2-42E3-B742-4FD113D9B3B6}" type="presParOf" srcId="{08713BEA-5B44-45BD-8C85-E2306A86BCC2}" destId="{873A20E7-BBA9-4F21-B6A0-E196902863E1}" srcOrd="20" destOrd="0" presId="urn:microsoft.com/office/officeart/2005/8/layout/radial6"/>
    <dgm:cxn modelId="{2100E77E-6572-4A22-89F9-D58B10BD4B33}" type="presParOf" srcId="{08713BEA-5B44-45BD-8C85-E2306A86BCC2}" destId="{DD9B9F1D-A4B1-4484-AD21-9CD4EBD09F3D}" srcOrd="21"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B9F1D-A4B1-4484-AD21-9CD4EBD09F3D}">
      <dsp:nvSpPr>
        <dsp:cNvPr id="0" name=""/>
        <dsp:cNvSpPr/>
      </dsp:nvSpPr>
      <dsp:spPr>
        <a:xfrm>
          <a:off x="2059854" y="636324"/>
          <a:ext cx="5050940" cy="5050940"/>
        </a:xfrm>
        <a:prstGeom prst="blockArc">
          <a:avLst>
            <a:gd name="adj1" fmla="val 13114286"/>
            <a:gd name="adj2" fmla="val 16200000"/>
            <a:gd name="adj3" fmla="val 3905"/>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E54727A8-D866-4152-9BFE-EC57C112129F}">
      <dsp:nvSpPr>
        <dsp:cNvPr id="0" name=""/>
        <dsp:cNvSpPr/>
      </dsp:nvSpPr>
      <dsp:spPr>
        <a:xfrm>
          <a:off x="2053069" y="644793"/>
          <a:ext cx="5050940" cy="5050940"/>
        </a:xfrm>
        <a:prstGeom prst="blockArc">
          <a:avLst>
            <a:gd name="adj1" fmla="val 10098532"/>
            <a:gd name="adj2" fmla="val 13129351"/>
            <a:gd name="adj3" fmla="val 3905"/>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4B37C8DE-F23C-40D2-8898-B18AE3D25DA8}">
      <dsp:nvSpPr>
        <dsp:cNvPr id="0" name=""/>
        <dsp:cNvSpPr/>
      </dsp:nvSpPr>
      <dsp:spPr>
        <a:xfrm>
          <a:off x="2050337" y="631766"/>
          <a:ext cx="5050940" cy="5050940"/>
        </a:xfrm>
        <a:prstGeom prst="blockArc">
          <a:avLst>
            <a:gd name="adj1" fmla="val 6928208"/>
            <a:gd name="adj2" fmla="val 10080052"/>
            <a:gd name="adj3" fmla="val 3905"/>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05FED65B-7394-43A2-8281-25C7B4AC2440}">
      <dsp:nvSpPr>
        <dsp:cNvPr id="0" name=""/>
        <dsp:cNvSpPr/>
      </dsp:nvSpPr>
      <dsp:spPr>
        <a:xfrm>
          <a:off x="2059854" y="636324"/>
          <a:ext cx="5050940" cy="5050940"/>
        </a:xfrm>
        <a:prstGeom prst="blockArc">
          <a:avLst>
            <a:gd name="adj1" fmla="val 3857143"/>
            <a:gd name="adj2" fmla="val 6942857"/>
            <a:gd name="adj3" fmla="val 3905"/>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A52CF9B9-0DCA-4443-B2A7-C98670BD2DFD}">
      <dsp:nvSpPr>
        <dsp:cNvPr id="0" name=""/>
        <dsp:cNvSpPr/>
      </dsp:nvSpPr>
      <dsp:spPr>
        <a:xfrm>
          <a:off x="2059854" y="636324"/>
          <a:ext cx="5050940" cy="5050940"/>
        </a:xfrm>
        <a:prstGeom prst="blockArc">
          <a:avLst>
            <a:gd name="adj1" fmla="val 771429"/>
            <a:gd name="adj2" fmla="val 3857143"/>
            <a:gd name="adj3" fmla="val 3905"/>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A330DE69-5E62-4DF3-B2D1-F31DB5981C21}">
      <dsp:nvSpPr>
        <dsp:cNvPr id="0" name=""/>
        <dsp:cNvSpPr/>
      </dsp:nvSpPr>
      <dsp:spPr>
        <a:xfrm>
          <a:off x="2059854" y="636324"/>
          <a:ext cx="5050940" cy="5050940"/>
        </a:xfrm>
        <a:prstGeom prst="blockArc">
          <a:avLst>
            <a:gd name="adj1" fmla="val 19285714"/>
            <a:gd name="adj2" fmla="val 771429"/>
            <a:gd name="adj3" fmla="val 3905"/>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42573962-5A0E-47BD-875D-4BCC5CEC040C}">
      <dsp:nvSpPr>
        <dsp:cNvPr id="0" name=""/>
        <dsp:cNvSpPr/>
      </dsp:nvSpPr>
      <dsp:spPr>
        <a:xfrm>
          <a:off x="2059854" y="636324"/>
          <a:ext cx="5050940" cy="5050940"/>
        </a:xfrm>
        <a:prstGeom prst="blockArc">
          <a:avLst>
            <a:gd name="adj1" fmla="val 16200000"/>
            <a:gd name="adj2" fmla="val 19285714"/>
            <a:gd name="adj3" fmla="val 3905"/>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78DB7978-EDAF-4667-A508-93CC9CF11E7B}">
      <dsp:nvSpPr>
        <dsp:cNvPr id="0" name=""/>
        <dsp:cNvSpPr/>
      </dsp:nvSpPr>
      <dsp:spPr>
        <a:xfrm>
          <a:off x="3606912" y="2183383"/>
          <a:ext cx="1956823" cy="1956823"/>
        </a:xfrm>
        <a:prstGeom prst="ellipse">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altLang="zh-CN" sz="3200" b="1" i="0" kern="1200" dirty="0">
              <a:latin typeface="微软雅黑" panose="020B0503020204020204" pitchFamily="34" charset="-122"/>
              <a:ea typeface="微软雅黑" panose="020B0503020204020204" pitchFamily="34" charset="-122"/>
            </a:rPr>
            <a:t>Scrum</a:t>
          </a:r>
          <a:endParaRPr lang="zh-CN" altLang="en-US" sz="3200" b="1" i="0" kern="1200" dirty="0">
            <a:latin typeface="微软雅黑" panose="020B0503020204020204" pitchFamily="34" charset="-122"/>
            <a:ea typeface="微软雅黑" panose="020B0503020204020204" pitchFamily="34" charset="-122"/>
          </a:endParaRPr>
        </a:p>
      </dsp:txBody>
      <dsp:txXfrm>
        <a:off x="3893482" y="2469953"/>
        <a:ext cx="1383683" cy="1383683"/>
      </dsp:txXfrm>
    </dsp:sp>
    <dsp:sp modelId="{878C22CE-5869-4D42-8F82-836C216FBB7D}">
      <dsp:nvSpPr>
        <dsp:cNvPr id="0" name=""/>
        <dsp:cNvSpPr/>
      </dsp:nvSpPr>
      <dsp:spPr>
        <a:xfrm>
          <a:off x="3900436" y="748"/>
          <a:ext cx="1369776" cy="1369776"/>
        </a:xfrm>
        <a:prstGeom prst="ellipse">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0" i="0" kern="1200" dirty="0">
              <a:latin typeface="微软雅黑" panose="020B0503020204020204" pitchFamily="34" charset="-122"/>
              <a:ea typeface="微软雅黑" panose="020B0503020204020204" pitchFamily="34" charset="-122"/>
            </a:rPr>
            <a:t>清除浪费</a:t>
          </a:r>
        </a:p>
      </dsp:txBody>
      <dsp:txXfrm>
        <a:off x="4101035" y="201347"/>
        <a:ext cx="968578" cy="968578"/>
      </dsp:txXfrm>
    </dsp:sp>
    <dsp:sp modelId="{B2D27E22-0B07-4F8F-8CEF-2A616FF0D557}">
      <dsp:nvSpPr>
        <dsp:cNvPr id="0" name=""/>
        <dsp:cNvSpPr/>
      </dsp:nvSpPr>
      <dsp:spPr>
        <a:xfrm>
          <a:off x="5836375" y="933047"/>
          <a:ext cx="1369776" cy="1369776"/>
        </a:xfrm>
        <a:prstGeom prst="ellipse">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0" i="0" kern="1200" dirty="0">
              <a:latin typeface="微软雅黑" panose="020B0503020204020204" pitchFamily="34" charset="-122"/>
              <a:ea typeface="微软雅黑" panose="020B0503020204020204" pitchFamily="34" charset="-122"/>
            </a:rPr>
            <a:t>强化学习</a:t>
          </a:r>
        </a:p>
      </dsp:txBody>
      <dsp:txXfrm>
        <a:off x="6036974" y="1133646"/>
        <a:ext cx="968578" cy="968578"/>
      </dsp:txXfrm>
    </dsp:sp>
    <dsp:sp modelId="{19D5E7BF-7C34-419C-8B6A-E7DDFE460AEC}">
      <dsp:nvSpPr>
        <dsp:cNvPr id="0" name=""/>
        <dsp:cNvSpPr/>
      </dsp:nvSpPr>
      <dsp:spPr>
        <a:xfrm>
          <a:off x="6314512" y="3027903"/>
          <a:ext cx="1369776" cy="1369776"/>
        </a:xfrm>
        <a:prstGeom prst="ellipse">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0" i="0" kern="1200" dirty="0">
              <a:latin typeface="微软雅黑" panose="020B0503020204020204" pitchFamily="34" charset="-122"/>
              <a:ea typeface="微软雅黑" panose="020B0503020204020204" pitchFamily="34" charset="-122"/>
            </a:rPr>
            <a:t>尽晚决策</a:t>
          </a:r>
        </a:p>
      </dsp:txBody>
      <dsp:txXfrm>
        <a:off x="6515111" y="3228502"/>
        <a:ext cx="968578" cy="968578"/>
      </dsp:txXfrm>
    </dsp:sp>
    <dsp:sp modelId="{FD984873-C241-49BE-BAE3-73B7E84751FE}">
      <dsp:nvSpPr>
        <dsp:cNvPr id="0" name=""/>
        <dsp:cNvSpPr/>
      </dsp:nvSpPr>
      <dsp:spPr>
        <a:xfrm>
          <a:off x="4974801" y="4707848"/>
          <a:ext cx="1369776" cy="1369776"/>
        </a:xfrm>
        <a:prstGeom prst="ellipse">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0" i="0" kern="1200" dirty="0">
              <a:latin typeface="微软雅黑" panose="020B0503020204020204" pitchFamily="34" charset="-122"/>
              <a:ea typeface="微软雅黑" panose="020B0503020204020204" pitchFamily="34" charset="-122"/>
            </a:rPr>
            <a:t>尽早发布</a:t>
          </a:r>
        </a:p>
      </dsp:txBody>
      <dsp:txXfrm>
        <a:off x="5175400" y="4908447"/>
        <a:ext cx="968578" cy="968578"/>
      </dsp:txXfrm>
    </dsp:sp>
    <dsp:sp modelId="{5FBF54B9-DC87-4A5E-9EC5-79558F2551F0}">
      <dsp:nvSpPr>
        <dsp:cNvPr id="0" name=""/>
        <dsp:cNvSpPr/>
      </dsp:nvSpPr>
      <dsp:spPr>
        <a:xfrm>
          <a:off x="2826071" y="4707848"/>
          <a:ext cx="1369776" cy="1369776"/>
        </a:xfrm>
        <a:prstGeom prst="ellipse">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0" i="0" kern="1200" dirty="0">
              <a:latin typeface="微软雅黑" panose="020B0503020204020204" pitchFamily="34" charset="-122"/>
              <a:ea typeface="微软雅黑" panose="020B0503020204020204" pitchFamily="34" charset="-122"/>
            </a:rPr>
            <a:t>团队自治</a:t>
          </a:r>
        </a:p>
      </dsp:txBody>
      <dsp:txXfrm>
        <a:off x="3026670" y="4908447"/>
        <a:ext cx="968578" cy="968578"/>
      </dsp:txXfrm>
    </dsp:sp>
    <dsp:sp modelId="{D690EFCC-5CA1-4BE1-8CF4-8030E186EFD3}">
      <dsp:nvSpPr>
        <dsp:cNvPr id="0" name=""/>
        <dsp:cNvSpPr/>
      </dsp:nvSpPr>
      <dsp:spPr>
        <a:xfrm>
          <a:off x="1468863" y="2987134"/>
          <a:ext cx="1369776" cy="1369776"/>
        </a:xfrm>
        <a:prstGeom prst="ellipse">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0" i="0" kern="1200" dirty="0">
              <a:latin typeface="微软雅黑" panose="020B0503020204020204" pitchFamily="34" charset="-122"/>
              <a:ea typeface="微软雅黑" panose="020B0503020204020204" pitchFamily="34" charset="-122"/>
            </a:rPr>
            <a:t>完整构建</a:t>
          </a:r>
        </a:p>
      </dsp:txBody>
      <dsp:txXfrm>
        <a:off x="1669462" y="3187733"/>
        <a:ext cx="968578" cy="968578"/>
      </dsp:txXfrm>
    </dsp:sp>
    <dsp:sp modelId="{88DB9CFD-B1BB-4C58-82DA-28E82DB2BCC6}">
      <dsp:nvSpPr>
        <dsp:cNvPr id="0" name=""/>
        <dsp:cNvSpPr/>
      </dsp:nvSpPr>
      <dsp:spPr>
        <a:xfrm>
          <a:off x="1964497" y="933047"/>
          <a:ext cx="1369776" cy="1369776"/>
        </a:xfrm>
        <a:prstGeom prst="ellipse">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0" i="0" kern="1200">
              <a:latin typeface="微软雅黑" panose="020B0503020204020204" pitchFamily="34" charset="-122"/>
              <a:ea typeface="微软雅黑" panose="020B0503020204020204" pitchFamily="34" charset="-122"/>
            </a:rPr>
            <a:t>全局视野</a:t>
          </a:r>
          <a:endParaRPr lang="zh-CN" altLang="en-US" sz="2400" b="0" i="0" kern="1200" dirty="0">
            <a:latin typeface="微软雅黑" panose="020B0503020204020204" pitchFamily="34" charset="-122"/>
            <a:ea typeface="微软雅黑" panose="020B0503020204020204" pitchFamily="34" charset="-122"/>
          </a:endParaRPr>
        </a:p>
      </dsp:txBody>
      <dsp:txXfrm>
        <a:off x="2165096" y="1133646"/>
        <a:ext cx="968578" cy="968578"/>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lvl1pPr defTabSz="931863" eaLnBrk="1" hangingPunct="1">
              <a:spcBef>
                <a:spcPct val="0"/>
              </a:spcBef>
              <a:buFontTx/>
              <a:buNone/>
              <a:defRPr sz="1200" b="1">
                <a:solidFill>
                  <a:schemeClr val="tx1"/>
                </a:solidFill>
                <a:effectLst/>
                <a:latin typeface="Segoe Semibold" pitchFamily="34" charset="0"/>
                <a:ea typeface="+mn-ea"/>
              </a:defRPr>
            </a:lvl1pPr>
          </a:lstStyle>
          <a:p>
            <a:pPr>
              <a:defRPr/>
            </a:pPr>
            <a:endParaRPr lang="en-US" altLang="zh-CN"/>
          </a:p>
        </p:txBody>
      </p:sp>
      <p:sp>
        <p:nvSpPr>
          <p:cNvPr id="19459"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lvl1pPr algn="r" defTabSz="931863" eaLnBrk="1" hangingPunct="1">
              <a:spcBef>
                <a:spcPct val="0"/>
              </a:spcBef>
              <a:buFontTx/>
              <a:buNone/>
              <a:defRPr sz="1000" b="0">
                <a:solidFill>
                  <a:schemeClr val="tx1"/>
                </a:solidFill>
                <a:effectLst/>
                <a:latin typeface="Segoe" pitchFamily="34" charset="0"/>
                <a:ea typeface="+mn-ea"/>
              </a:defRPr>
            </a:lvl1pPr>
          </a:lstStyle>
          <a:p>
            <a:pPr>
              <a:defRPr/>
            </a:pPr>
            <a:fld id="{3C00779A-D72E-461A-88A9-265974502C49}" type="datetime8">
              <a:rPr lang="zh-CN" altLang="en-US"/>
              <a:pPr>
                <a:defRPr/>
              </a:pPr>
              <a:t>2019年5月5日8时30分</a:t>
            </a:fld>
            <a:endParaRPr lang="en-US" altLang="zh-CN"/>
          </a:p>
        </p:txBody>
      </p:sp>
      <p:sp>
        <p:nvSpPr>
          <p:cNvPr id="19460" name="Rectangle 4"/>
          <p:cNvSpPr>
            <a:spLocks noGrp="1" noChangeArrowheads="1"/>
          </p:cNvSpPr>
          <p:nvPr>
            <p:ph type="ftr" sz="quarter" idx="2"/>
          </p:nvPr>
        </p:nvSpPr>
        <p:spPr bwMode="auto">
          <a:xfrm>
            <a:off x="0" y="8831263"/>
            <a:ext cx="6323013" cy="465137"/>
          </a:xfrm>
          <a:prstGeom prst="rect">
            <a:avLst/>
          </a:prstGeom>
          <a:noFill/>
          <a:ln w="9525">
            <a:noFill/>
            <a:miter lim="800000"/>
            <a:headEnd/>
            <a:tailEnd/>
          </a:ln>
          <a:effectLst/>
        </p:spPr>
        <p:txBody>
          <a:bodyPr vert="horz" wrap="square" lIns="93175" tIns="46587" rIns="93175" bIns="46587" numCol="1" anchor="b" anchorCtr="0" compatLnSpc="1">
            <a:prstTxWarp prst="textNoShape">
              <a:avLst/>
            </a:prstTxWarp>
          </a:bodyPr>
          <a:lstStyle>
            <a:lvl1pPr defTabSz="931863" eaLnBrk="0" hangingPunct="0">
              <a:spcBef>
                <a:spcPct val="0"/>
              </a:spcBef>
              <a:buFontTx/>
              <a:buNone/>
              <a:defRPr sz="800" b="0">
                <a:solidFill>
                  <a:schemeClr val="tx1"/>
                </a:solidFill>
                <a:effectLst/>
                <a:latin typeface="Segoe" pitchFamily="34" charset="0"/>
                <a:ea typeface="+mn-ea"/>
                <a:cs typeface="Arial" charset="0"/>
              </a:defRPr>
            </a:lvl1pPr>
          </a:lstStyle>
          <a:p>
            <a:pPr>
              <a:defRPr/>
            </a:pPr>
            <a:r>
              <a:rPr lang="en-US" altLang="zh-CN"/>
              <a:t>© 2004 Microsoft Corporation. All rights reserved.</a:t>
            </a:r>
          </a:p>
          <a:p>
            <a:pPr>
              <a:defRPr/>
            </a:pPr>
            <a:r>
              <a:rPr lang="en-US" altLang="zh-CN"/>
              <a:t>This presentation is for informational purposes only. Microsoft makes no warranties, express or implied, in this summary.</a:t>
            </a:r>
          </a:p>
        </p:txBody>
      </p:sp>
      <p:sp>
        <p:nvSpPr>
          <p:cNvPr id="19461" name="Rectangle 5"/>
          <p:cNvSpPr>
            <a:spLocks noGrp="1" noChangeArrowheads="1"/>
          </p:cNvSpPr>
          <p:nvPr>
            <p:ph type="sldNum" sz="quarter" idx="3"/>
          </p:nvPr>
        </p:nvSpPr>
        <p:spPr bwMode="auto">
          <a:xfrm>
            <a:off x="6384925" y="8831263"/>
            <a:ext cx="625475" cy="465137"/>
          </a:xfrm>
          <a:prstGeom prst="rect">
            <a:avLst/>
          </a:prstGeom>
          <a:noFill/>
          <a:ln w="9525">
            <a:noFill/>
            <a:miter lim="800000"/>
            <a:headEnd/>
            <a:tailEnd/>
          </a:ln>
          <a:effectLst/>
        </p:spPr>
        <p:txBody>
          <a:bodyPr vert="horz" wrap="square" lIns="93175" tIns="46587" rIns="93175" bIns="46587" numCol="1" anchor="b" anchorCtr="0" compatLnSpc="1">
            <a:prstTxWarp prst="textNoShape">
              <a:avLst/>
            </a:prstTxWarp>
          </a:bodyPr>
          <a:lstStyle>
            <a:lvl1pPr algn="r" defTabSz="931863" eaLnBrk="1" hangingPunct="1">
              <a:spcBef>
                <a:spcPct val="0"/>
              </a:spcBef>
              <a:buFontTx/>
              <a:buNone/>
              <a:defRPr sz="1200" b="1">
                <a:solidFill>
                  <a:schemeClr val="tx1"/>
                </a:solidFill>
                <a:effectLst/>
                <a:latin typeface="Segoe Semibold" pitchFamily="34" charset="0"/>
                <a:ea typeface="+mn-ea"/>
              </a:defRPr>
            </a:lvl1pPr>
          </a:lstStyle>
          <a:p>
            <a:pPr>
              <a:defRPr/>
            </a:pPr>
            <a:fld id="{FBD3F461-0B59-4E3D-866C-B397F9612D7F}" type="slidenum">
              <a:rPr lang="zh-CN" altLang="en-US"/>
              <a:pPr>
                <a:defRPr/>
              </a:pPr>
              <a:t>‹#›</a:t>
            </a:fld>
            <a:endParaRPr lang="en-US" altLang="zh-CN"/>
          </a:p>
        </p:txBody>
      </p:sp>
    </p:spTree>
    <p:extLst>
      <p:ext uri="{BB962C8B-B14F-4D97-AF65-F5344CB8AC3E}">
        <p14:creationId xmlns:p14="http://schemas.microsoft.com/office/powerpoint/2010/main" val="13195135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lvl1pPr defTabSz="931863" eaLnBrk="1" hangingPunct="1">
              <a:spcBef>
                <a:spcPct val="0"/>
              </a:spcBef>
              <a:buFontTx/>
              <a:buNone/>
              <a:defRPr sz="1200" b="0">
                <a:solidFill>
                  <a:schemeClr val="tx1"/>
                </a:solidFill>
                <a:effectLst/>
                <a:latin typeface="Times New Roman" pitchFamily="18" charset="0"/>
                <a:ea typeface="+mn-ea"/>
              </a:defRPr>
            </a:lvl1pPr>
          </a:lstStyle>
          <a:p>
            <a:pPr>
              <a:defRPr/>
            </a:pPr>
            <a:endParaRPr lang="en-US" altLang="zh-CN"/>
          </a:p>
        </p:txBody>
      </p:sp>
      <p:sp>
        <p:nvSpPr>
          <p:cNvPr id="2969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lvl1pPr algn="r" defTabSz="931863" eaLnBrk="1" hangingPunct="1">
              <a:spcBef>
                <a:spcPct val="0"/>
              </a:spcBef>
              <a:buFontTx/>
              <a:buNone/>
              <a:defRPr sz="1200" b="0">
                <a:solidFill>
                  <a:schemeClr val="tx1"/>
                </a:solidFill>
                <a:effectLst/>
                <a:latin typeface="Times New Roman" pitchFamily="18" charset="0"/>
                <a:ea typeface="+mn-ea"/>
              </a:defRPr>
            </a:lvl1pPr>
          </a:lstStyle>
          <a:p>
            <a:pPr>
              <a:defRPr/>
            </a:pPr>
            <a:fld id="{4E011D73-ACB8-45F2-B931-6EF2843380DC}" type="datetime8">
              <a:rPr lang="zh-CN" altLang="en-US"/>
              <a:pPr>
                <a:defRPr/>
              </a:pPr>
              <a:t>2019年5月5日8时30分</a:t>
            </a:fld>
            <a:endParaRPr lang="en-US" altLang="zh-CN"/>
          </a:p>
        </p:txBody>
      </p:sp>
      <p:sp>
        <p:nvSpPr>
          <p:cNvPr id="39940"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9702" name="Rectangle 6"/>
          <p:cNvSpPr>
            <a:spLocks noGrp="1" noChangeArrowheads="1"/>
          </p:cNvSpPr>
          <p:nvPr>
            <p:ph type="ftr" sz="quarter" idx="4"/>
          </p:nvPr>
        </p:nvSpPr>
        <p:spPr bwMode="auto">
          <a:xfrm>
            <a:off x="0" y="8937625"/>
            <a:ext cx="5792788" cy="357188"/>
          </a:xfrm>
          <a:prstGeom prst="rect">
            <a:avLst/>
          </a:prstGeom>
          <a:noFill/>
          <a:ln w="9525">
            <a:noFill/>
            <a:miter lim="800000"/>
            <a:headEnd/>
            <a:tailEnd/>
          </a:ln>
          <a:effectLst/>
        </p:spPr>
        <p:txBody>
          <a:bodyPr vert="horz" wrap="square" lIns="93175" tIns="46587" rIns="93175" bIns="46587" numCol="1" anchor="b" anchorCtr="0" compatLnSpc="1">
            <a:prstTxWarp prst="textNoShape">
              <a:avLst/>
            </a:prstTxWarp>
          </a:bodyPr>
          <a:lstStyle>
            <a:lvl1pPr defTabSz="931863" eaLnBrk="0" hangingPunct="0">
              <a:spcBef>
                <a:spcPct val="0"/>
              </a:spcBef>
              <a:buFontTx/>
              <a:buNone/>
              <a:defRPr sz="800" b="0">
                <a:solidFill>
                  <a:schemeClr val="tx1"/>
                </a:solidFill>
                <a:effectLst/>
                <a:latin typeface="Segoe" pitchFamily="34" charset="0"/>
                <a:ea typeface="+mn-ea"/>
                <a:cs typeface="Arial" charset="0"/>
              </a:defRPr>
            </a:lvl1pPr>
          </a:lstStyle>
          <a:p>
            <a:pPr>
              <a:defRPr/>
            </a:pPr>
            <a:r>
              <a:rPr lang="en-US" altLang="zh-CN"/>
              <a:t>© 2004 Microsoft Corporation. All rights reserved.</a:t>
            </a:r>
          </a:p>
          <a:p>
            <a:pPr>
              <a:defRPr/>
            </a:pPr>
            <a:r>
              <a:rPr lang="en-US" altLang="zh-CN"/>
              <a:t>This presentation is for informational purposes only. Microsoft makes no warranties, express or implied, in this summary.</a:t>
            </a:r>
          </a:p>
        </p:txBody>
      </p:sp>
      <p:sp>
        <p:nvSpPr>
          <p:cNvPr id="29703" name="Rectangle 7"/>
          <p:cNvSpPr>
            <a:spLocks noGrp="1" noChangeArrowheads="1"/>
          </p:cNvSpPr>
          <p:nvPr>
            <p:ph type="sldNum" sz="quarter" idx="5"/>
          </p:nvPr>
        </p:nvSpPr>
        <p:spPr bwMode="auto">
          <a:xfrm>
            <a:off x="5707063" y="8829675"/>
            <a:ext cx="1301750" cy="465138"/>
          </a:xfrm>
          <a:prstGeom prst="rect">
            <a:avLst/>
          </a:prstGeom>
          <a:noFill/>
          <a:ln w="9525">
            <a:noFill/>
            <a:miter lim="800000"/>
            <a:headEnd/>
            <a:tailEnd/>
          </a:ln>
          <a:effectLst/>
        </p:spPr>
        <p:txBody>
          <a:bodyPr vert="horz" wrap="square" lIns="93175" tIns="46587" rIns="93175" bIns="46587" numCol="1" anchor="b" anchorCtr="0" compatLnSpc="1">
            <a:prstTxWarp prst="textNoShape">
              <a:avLst/>
            </a:prstTxWarp>
          </a:bodyPr>
          <a:lstStyle>
            <a:lvl1pPr algn="r" defTabSz="931863" eaLnBrk="1" hangingPunct="1">
              <a:spcBef>
                <a:spcPct val="0"/>
              </a:spcBef>
              <a:buFontTx/>
              <a:buNone/>
              <a:defRPr sz="1200" b="0">
                <a:solidFill>
                  <a:schemeClr val="tx1"/>
                </a:solidFill>
                <a:effectLst/>
                <a:latin typeface="Times New Roman" pitchFamily="18" charset="0"/>
                <a:ea typeface="+mn-ea"/>
              </a:defRPr>
            </a:lvl1pPr>
          </a:lstStyle>
          <a:p>
            <a:pPr>
              <a:defRPr/>
            </a:pPr>
            <a:fld id="{C6EA7359-27D0-4EF3-99E7-169A47A04610}" type="slidenum">
              <a:rPr lang="zh-CN" altLang="en-US"/>
              <a:pPr>
                <a:defRPr/>
              </a:pPr>
              <a:t>‹#›</a:t>
            </a:fld>
            <a:endParaRPr lang="en-US" altLang="zh-CN"/>
          </a:p>
        </p:txBody>
      </p:sp>
    </p:spTree>
    <p:extLst>
      <p:ext uri="{BB962C8B-B14F-4D97-AF65-F5344CB8AC3E}">
        <p14:creationId xmlns:p14="http://schemas.microsoft.com/office/powerpoint/2010/main" val="2529737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p:txBody>
          <a:bodyPr/>
          <a:lstStyle/>
          <a:p>
            <a:pPr>
              <a:defRPr/>
            </a:pPr>
            <a:fld id="{130D5D2C-B423-421A-8DD6-583404CEB802}" type="slidenum">
              <a:rPr lang="zh-CN" altLang="en-US" smtClean="0"/>
              <a:pPr>
                <a:defRPr/>
              </a:pPr>
              <a:t>1</a:t>
            </a:fld>
            <a:endParaRPr lang="en-US" altLang="zh-CN"/>
          </a:p>
        </p:txBody>
      </p:sp>
      <p:sp>
        <p:nvSpPr>
          <p:cNvPr id="40963" name="Rectangle 2"/>
          <p:cNvSpPr>
            <a:spLocks noGrp="1" noRot="1" noChangeAspect="1" noChangeArrowheads="1" noTextEdit="1"/>
          </p:cNvSpPr>
          <p:nvPr>
            <p:ph type="sldImg"/>
          </p:nvPr>
        </p:nvSpPr>
        <p:spPr>
          <a:xfrm>
            <a:off x="406400" y="696913"/>
            <a:ext cx="6197600" cy="3486150"/>
          </a:xfrm>
          <a:ln/>
        </p:spPr>
      </p:sp>
      <p:sp>
        <p:nvSpPr>
          <p:cNvPr id="40964" name="Rectangle 3"/>
          <p:cNvSpPr>
            <a:spLocks noGrp="1" noChangeArrowheads="1"/>
          </p:cNvSpPr>
          <p:nvPr>
            <p:ph type="body" idx="1"/>
          </p:nvPr>
        </p:nvSpPr>
        <p:spPr>
          <a:xfrm>
            <a:off x="700088" y="4414838"/>
            <a:ext cx="56102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433821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A7359-27D0-4EF3-99E7-169A47A04610}" type="slidenum">
              <a:rPr lang="zh-CN" altLang="en-US" smtClean="0"/>
              <a:pPr>
                <a:defRPr/>
              </a:pPr>
              <a:t>2</a:t>
            </a:fld>
            <a:endParaRPr lang="en-US" altLang="zh-CN"/>
          </a:p>
        </p:txBody>
      </p:sp>
    </p:spTree>
    <p:extLst>
      <p:ext uri="{BB962C8B-B14F-4D97-AF65-F5344CB8AC3E}">
        <p14:creationId xmlns:p14="http://schemas.microsoft.com/office/powerpoint/2010/main" val="575027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猪和鸡开餐馆的寓言</a:t>
            </a:r>
            <a:endParaRPr lang="en-US" altLang="zh-CN" dirty="0"/>
          </a:p>
          <a:p>
            <a:r>
              <a:rPr lang="zh-CN" altLang="en-US" dirty="0"/>
              <a:t>有一天，鸡对它的好朋友猪说：“猪啊，我有个很棒的想法，我们应该开一家饭店”，猪也觉得这个主意不错，很兴奋地问：“那我们的主打菜品是什么？”，鸡说：“火腿鸡蛋”。猪想了一下就发火了，说道：“门都没有，你只是下下蛋，我却要割肉！”</a:t>
            </a:r>
            <a:endParaRPr lang="en-US" altLang="zh-CN" dirty="0"/>
          </a:p>
          <a:p>
            <a:r>
              <a:rPr lang="zh-CN" altLang="en-US" dirty="0"/>
              <a:t>典型的描述就是角色中，有的需要全身心投入（猪），有的只是有所贡献（鸡）</a:t>
            </a:r>
          </a:p>
        </p:txBody>
      </p:sp>
      <p:sp>
        <p:nvSpPr>
          <p:cNvPr id="4" name="灯片编号占位符 3"/>
          <p:cNvSpPr>
            <a:spLocks noGrp="1"/>
          </p:cNvSpPr>
          <p:nvPr>
            <p:ph type="sldNum" sz="quarter" idx="10"/>
          </p:nvPr>
        </p:nvSpPr>
        <p:spPr/>
        <p:txBody>
          <a:bodyPr/>
          <a:lstStyle/>
          <a:p>
            <a:pPr>
              <a:defRPr/>
            </a:pPr>
            <a:fld id="{C6EA7359-27D0-4EF3-99E7-169A47A04610}" type="slidenum">
              <a:rPr lang="zh-CN" altLang="en-US" smtClean="0"/>
              <a:pPr>
                <a:defRPr/>
              </a:pPr>
              <a:t>9</a:t>
            </a:fld>
            <a:endParaRPr lang="en-US" altLang="zh-CN"/>
          </a:p>
        </p:txBody>
      </p:sp>
    </p:spTree>
    <p:extLst>
      <p:ext uri="{BB962C8B-B14F-4D97-AF65-F5344CB8AC3E}">
        <p14:creationId xmlns:p14="http://schemas.microsoft.com/office/powerpoint/2010/main" val="2251081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xfrm>
            <a:off x="406400" y="696913"/>
            <a:ext cx="6197600" cy="3486150"/>
          </a:xfrm>
          <a:ln/>
        </p:spPr>
      </p:sp>
      <p:sp>
        <p:nvSpPr>
          <p:cNvPr id="450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 name="灯片编号占位符 3"/>
          <p:cNvSpPr>
            <a:spLocks noGrp="1"/>
          </p:cNvSpPr>
          <p:nvPr>
            <p:ph type="sldNum" sz="quarter" idx="5"/>
          </p:nvPr>
        </p:nvSpPr>
        <p:spPr/>
        <p:txBody>
          <a:bodyPr/>
          <a:lstStyle/>
          <a:p>
            <a:pPr>
              <a:defRPr/>
            </a:pPr>
            <a:fld id="{7607E330-62EC-4E95-BEAF-1A391E4E93AD}" type="slidenum">
              <a:rPr lang="zh-CN" altLang="en-US" smtClean="0"/>
              <a:pPr>
                <a:defRPr/>
              </a:pPr>
              <a:t>43</a:t>
            </a:fld>
            <a:endParaRPr lang="en-US" altLang="zh-CN"/>
          </a:p>
        </p:txBody>
      </p:sp>
    </p:spTree>
    <p:extLst>
      <p:ext uri="{BB962C8B-B14F-4D97-AF65-F5344CB8AC3E}">
        <p14:creationId xmlns:p14="http://schemas.microsoft.com/office/powerpoint/2010/main" val="928298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879042" name="Rectangle 2"/>
          <p:cNvSpPr>
            <a:spLocks noGrp="1" noChangeArrowheads="1"/>
          </p:cNvSpPr>
          <p:nvPr>
            <p:ph type="ctrTitle"/>
          </p:nvPr>
        </p:nvSpPr>
        <p:spPr>
          <a:xfrm>
            <a:off x="836084" y="2228110"/>
            <a:ext cx="10363200" cy="757130"/>
          </a:xfrm>
        </p:spPr>
        <p:txBody>
          <a:bodyPr anchor="ctr"/>
          <a:lstStyle>
            <a:lvl1pPr>
              <a:defRPr>
                <a:effectLst>
                  <a:outerShdw blurRad="38100" dist="38100" dir="2700000" algn="tl">
                    <a:srgbClr val="C0C0C0"/>
                  </a:outerShdw>
                </a:effectLst>
              </a:defRPr>
            </a:lvl1pPr>
          </a:lstStyle>
          <a:p>
            <a:r>
              <a:rPr lang="en-US" altLang="zh-CN"/>
              <a:t>Click to edit Master title style</a:t>
            </a:r>
          </a:p>
        </p:txBody>
      </p:sp>
      <p:sp>
        <p:nvSpPr>
          <p:cNvPr id="1879043" name="Rectangle 3"/>
          <p:cNvSpPr>
            <a:spLocks noGrp="1" noChangeArrowheads="1"/>
          </p:cNvSpPr>
          <p:nvPr>
            <p:ph type="subTitle" idx="1"/>
          </p:nvPr>
        </p:nvSpPr>
        <p:spPr>
          <a:xfrm>
            <a:off x="855134" y="4670948"/>
            <a:ext cx="10481733" cy="535531"/>
          </a:xfrm>
        </p:spPr>
        <p:txBody>
          <a:bodyPr anchor="ctr"/>
          <a:lstStyle>
            <a:lvl1pPr marL="0" indent="0">
              <a:spcBef>
                <a:spcPct val="0"/>
              </a:spcBef>
              <a:buFont typeface="Wingdings" pitchFamily="2" charset="2"/>
              <a:buNone/>
              <a:defRPr>
                <a:effectLst>
                  <a:outerShdw blurRad="38100" dist="38100" dir="2700000" algn="tl">
                    <a:srgbClr val="C0C0C0"/>
                  </a:outerShdw>
                </a:effectLst>
              </a:defRPr>
            </a:lvl1pPr>
          </a:lstStyle>
          <a:p>
            <a:r>
              <a:rPr lang="en-US" altLang="zh-CN"/>
              <a:t>Click to edit Master subtitle style</a:t>
            </a:r>
          </a:p>
        </p:txBody>
      </p:sp>
    </p:spTree>
    <p:extLst>
      <p:ext uri="{BB962C8B-B14F-4D97-AF65-F5344CB8AC3E}">
        <p14:creationId xmlns:p14="http://schemas.microsoft.com/office/powerpoint/2010/main" val="314193194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595687" y="1420813"/>
            <a:ext cx="5096780" cy="2214562"/>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4820357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19759" y="228600"/>
            <a:ext cx="2179058" cy="340677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5929512" y="228600"/>
            <a:ext cx="2769989" cy="340677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64303885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Text Placeholder 2"/>
          <p:cNvSpPr>
            <a:spLocks noGrp="1"/>
          </p:cNvSpPr>
          <p:nvPr>
            <p:ph type="body"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422531559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Table Placeholder 2"/>
          <p:cNvSpPr>
            <a:spLocks noGrp="1"/>
          </p:cNvSpPr>
          <p:nvPr>
            <p:ph type="tbl" idx="1"/>
          </p:nvPr>
        </p:nvSpPr>
        <p:spPr>
          <a:xfrm>
            <a:off x="508000" y="1420813"/>
            <a:ext cx="11184467" cy="535531"/>
          </a:xfrm>
        </p:spPr>
        <p:txBody>
          <a:bodyPr/>
          <a:lstStyle/>
          <a:p>
            <a:pPr lvl="0"/>
            <a:r>
              <a:rPr lang="en-US" altLang="zh-CN" noProof="0"/>
              <a:t>Click icon to add table</a:t>
            </a:r>
            <a:endParaRPr lang="zh-CN" altLang="en-US" noProof="0"/>
          </a:p>
        </p:txBody>
      </p:sp>
    </p:spTree>
    <p:extLst>
      <p:ext uri="{BB962C8B-B14F-4D97-AF65-F5344CB8AC3E}">
        <p14:creationId xmlns:p14="http://schemas.microsoft.com/office/powerpoint/2010/main" val="175912523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523531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6603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669476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03200" y="8153400"/>
            <a:ext cx="0" cy="15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0" y="8153400"/>
            <a:ext cx="0" cy="15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512550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96727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180897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93951958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cstate="print">
            <a:extLst>
              <a:ext uri="{BEBA8EAE-BF5A-486C-A8C5-ECC9F3942E4B}">
                <a14:imgProps xmlns:a14="http://schemas.microsoft.com/office/drawing/2010/main">
                  <a14:imgLayer r:embed="rId3">
                    <a14:imgEffect>
                      <a14:sharpenSoften amount="-3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6" name="Rectangle 5"/>
          <p:cNvSpPr/>
          <p:nvPr userDrawn="1"/>
        </p:nvSpPr>
        <p:spPr>
          <a:xfrm>
            <a:off x="10633" y="5794747"/>
            <a:ext cx="12170733" cy="10419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
            <a:extLst>
              <a:ext uri="{FF2B5EF4-FFF2-40B4-BE49-F238E27FC236}">
                <a16:creationId xmlns:a16="http://schemas.microsoft.com/office/drawing/2014/main" id="{D42DF7C4-06B2-4A62-84FC-5E850BA62E60}"/>
              </a:ext>
            </a:extLst>
          </p:cNvPr>
          <p:cNvSpPr/>
          <p:nvPr userDrawn="1"/>
        </p:nvSpPr>
        <p:spPr>
          <a:xfrm>
            <a:off x="11113" y="9525"/>
            <a:ext cx="12180887" cy="581025"/>
          </a:xfrm>
          <a:prstGeom prst="rect">
            <a:avLst/>
          </a:prstGeom>
          <a:solidFill>
            <a:srgbClr val="454545"/>
          </a:solidFill>
          <a:ln>
            <a:solidFill>
              <a:srgbClr val="44444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buFont typeface="Wingdings" pitchFamily="2" charset="2"/>
              <a:buNone/>
              <a:defRPr/>
            </a:pPr>
            <a:endParaRPr lang="zh-CN" altLang="en-US" dirty="0"/>
          </a:p>
        </p:txBody>
      </p:sp>
      <p:pic>
        <p:nvPicPr>
          <p:cNvPr id="11" name="图片 1">
            <a:extLst>
              <a:ext uri="{FF2B5EF4-FFF2-40B4-BE49-F238E27FC236}">
                <a16:creationId xmlns:a16="http://schemas.microsoft.com/office/drawing/2014/main" id="{595C1837-CA37-49C9-8C3F-16AA167B56F4}"/>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38113" y="25400"/>
            <a:ext cx="12827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2">
            <a:extLst>
              <a:ext uri="{FF2B5EF4-FFF2-40B4-BE49-F238E27FC236}">
                <a16:creationId xmlns:a16="http://schemas.microsoft.com/office/drawing/2014/main" id="{C81DE8EB-20BF-4951-945C-3B711ECA756A}"/>
              </a:ext>
            </a:extLst>
          </p:cNvPr>
          <p:cNvSpPr txBox="1"/>
          <p:nvPr userDrawn="1"/>
        </p:nvSpPr>
        <p:spPr>
          <a:xfrm>
            <a:off x="1420813" y="68263"/>
            <a:ext cx="5416868" cy="461665"/>
          </a:xfrm>
          <a:prstGeom prst="rect">
            <a:avLst/>
          </a:prstGeom>
          <a:noFill/>
        </p:spPr>
        <p:txBody>
          <a:bodyPr wrap="none">
            <a:spAutoFit/>
          </a:bodyPr>
          <a:lstStyle/>
          <a:p>
            <a:pPr>
              <a:spcBef>
                <a:spcPct val="20000"/>
              </a:spcBef>
              <a:buFont typeface="Wingdings" pitchFamily="2" charset="2"/>
              <a:buNone/>
              <a:defRPr/>
            </a:pPr>
            <a:r>
              <a:rPr lang="zh-CN" altLang="en-US" sz="2400" b="1" dirty="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跨越鸿沟：项目软件开发工程组织管理</a:t>
            </a:r>
          </a:p>
        </p:txBody>
      </p:sp>
    </p:spTree>
    <p:extLst>
      <p:ext uri="{BB962C8B-B14F-4D97-AF65-F5344CB8AC3E}">
        <p14:creationId xmlns:p14="http://schemas.microsoft.com/office/powerpoint/2010/main" val="28857669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189395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621742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319154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0800" y="7896226"/>
            <a:ext cx="50800" cy="40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03200" y="7896226"/>
            <a:ext cx="0" cy="40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309963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ctrTitle" sz="quarter"/>
          </p:nvPr>
        </p:nvSpPr>
        <p:spPr>
          <a:xfrm>
            <a:off x="609600" y="1901826"/>
            <a:ext cx="10464800" cy="1470025"/>
          </a:xfrm>
        </p:spPr>
        <p:txBody>
          <a:bodyPr/>
          <a:lstStyle>
            <a:lvl1pPr algn="ctr">
              <a:defRPr sz="4400">
                <a:latin typeface="黑体" pitchFamily="2" charset="-122"/>
                <a:ea typeface="黑体" pitchFamily="2" charset="-122"/>
              </a:defRPr>
            </a:lvl1pPr>
          </a:lstStyle>
          <a:p>
            <a:r>
              <a:rPr lang="zh-CN" altLang="en-US"/>
              <a:t>单击此处编辑母版标题样式</a:t>
            </a:r>
          </a:p>
        </p:txBody>
      </p:sp>
      <p:sp>
        <p:nvSpPr>
          <p:cNvPr id="94211" name="Rectangle 3"/>
          <p:cNvSpPr>
            <a:spLocks noGrp="1" noChangeArrowheads="1"/>
          </p:cNvSpPr>
          <p:nvPr>
            <p:ph type="subTitle" sz="quarter" idx="1"/>
          </p:nvPr>
        </p:nvSpPr>
        <p:spPr>
          <a:xfrm>
            <a:off x="609600" y="3429000"/>
            <a:ext cx="10363200" cy="609600"/>
          </a:xfrm>
        </p:spPr>
        <p:txBody>
          <a:bodyPr/>
          <a:lstStyle>
            <a:lvl1pPr marL="0" indent="0" algn="ctr">
              <a:buFont typeface="Wingdings" pitchFamily="2" charset="2"/>
              <a:buNone/>
              <a:defRPr sz="2800" b="1">
                <a:solidFill>
                  <a:srgbClr val="FF9900"/>
                </a:solidFill>
                <a:effectLst>
                  <a:outerShdw blurRad="38100" dist="38100" dir="2700000" algn="tl">
                    <a:srgbClr val="000000"/>
                  </a:outerShdw>
                </a:effectLst>
                <a:latin typeface="黑体" pitchFamily="2" charset="-122"/>
                <a:ea typeface="黑体" pitchFamily="2" charset="-122"/>
              </a:defRPr>
            </a:lvl1pPr>
          </a:lstStyle>
          <a:p>
            <a:r>
              <a:rPr lang="zh-CN" altLang="en-US"/>
              <a:t>单击此处编辑母版副标题样式</a:t>
            </a:r>
          </a:p>
        </p:txBody>
      </p:sp>
    </p:spTree>
    <p:extLst>
      <p:ext uri="{BB962C8B-B14F-4D97-AF65-F5344CB8AC3E}">
        <p14:creationId xmlns:p14="http://schemas.microsoft.com/office/powerpoint/2010/main" val="233136534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fld id="{684186B6-3E22-4EBA-80B4-06648348608C}" type="datetimeFigureOut">
              <a:rPr lang="zh-CN" altLang="en-US"/>
              <a:pPr>
                <a:defRPr/>
              </a:pPr>
              <a:t>2019/5/5</a:t>
            </a:fld>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AA7A3E9A-B00D-4B77-8889-93B734B2D1C1}" type="slidenum">
              <a:rPr lang="zh-CN" altLang="en-US"/>
              <a:pPr>
                <a:defRPr/>
              </a:pPr>
              <a:t>‹#›</a:t>
            </a:fld>
            <a:endParaRPr lang="en-US" altLang="zh-CN"/>
          </a:p>
        </p:txBody>
      </p:sp>
    </p:spTree>
    <p:extLst>
      <p:ext uri="{BB962C8B-B14F-4D97-AF65-F5344CB8AC3E}">
        <p14:creationId xmlns:p14="http://schemas.microsoft.com/office/powerpoint/2010/main" val="242284320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3"/>
          <p:cNvSpPr>
            <a:spLocks noGrp="1" noChangeArrowheads="1"/>
          </p:cNvSpPr>
          <p:nvPr>
            <p:ph type="dt" sz="half" idx="10"/>
          </p:nvPr>
        </p:nvSpPr>
        <p:spPr>
          <a:ln/>
        </p:spPr>
        <p:txBody>
          <a:bodyPr/>
          <a:lstStyle>
            <a:lvl1pPr>
              <a:defRPr/>
            </a:lvl1pPr>
          </a:lstStyle>
          <a:p>
            <a:pPr>
              <a:defRPr/>
            </a:pPr>
            <a:fld id="{9751B4D2-CBA4-4EAD-9C65-ACC87865ACF2}" type="datetimeFigureOut">
              <a:rPr lang="zh-CN" altLang="en-US"/>
              <a:pPr>
                <a:defRPr/>
              </a:pPr>
              <a:t>2019/5/5</a:t>
            </a:fld>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44292DEE-C929-43A9-AC2A-4FA3939E6577}" type="slidenum">
              <a:rPr lang="zh-CN" altLang="en-US"/>
              <a:pPr>
                <a:defRPr/>
              </a:pPr>
              <a:t>‹#›</a:t>
            </a:fld>
            <a:endParaRPr lang="en-US" altLang="zh-CN"/>
          </a:p>
        </p:txBody>
      </p:sp>
    </p:spTree>
    <p:extLst>
      <p:ext uri="{BB962C8B-B14F-4D97-AF65-F5344CB8AC3E}">
        <p14:creationId xmlns:p14="http://schemas.microsoft.com/office/powerpoint/2010/main" val="80979039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838200"/>
            <a:ext cx="57404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48400" y="838200"/>
            <a:ext cx="57404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dt" sz="half" idx="10"/>
          </p:nvPr>
        </p:nvSpPr>
        <p:spPr>
          <a:ln/>
        </p:spPr>
        <p:txBody>
          <a:bodyPr/>
          <a:lstStyle>
            <a:lvl1pPr>
              <a:defRPr/>
            </a:lvl1pPr>
          </a:lstStyle>
          <a:p>
            <a:pPr>
              <a:defRPr/>
            </a:pPr>
            <a:fld id="{E026B5C4-37B6-4772-99E8-C65A010CAF78}" type="datetimeFigureOut">
              <a:rPr lang="zh-CN" altLang="en-US"/>
              <a:pPr>
                <a:defRPr/>
              </a:pPr>
              <a:t>2019/5/5</a:t>
            </a:fld>
            <a:endParaRPr lang="en-US" altLang="zh-CN"/>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a:ln/>
        </p:spPr>
        <p:txBody>
          <a:bodyPr/>
          <a:lstStyle>
            <a:lvl1pPr>
              <a:defRPr/>
            </a:lvl1pPr>
          </a:lstStyle>
          <a:p>
            <a:pPr>
              <a:defRPr/>
            </a:pPr>
            <a:fld id="{394E3D85-A4E3-4FB6-ACB6-FA67B355769F}" type="slidenum">
              <a:rPr lang="zh-CN" altLang="en-US"/>
              <a:pPr>
                <a:defRPr/>
              </a:pPr>
              <a:t>‹#›</a:t>
            </a:fld>
            <a:endParaRPr lang="en-US" altLang="zh-CN"/>
          </a:p>
        </p:txBody>
      </p:sp>
    </p:spTree>
    <p:extLst>
      <p:ext uri="{BB962C8B-B14F-4D97-AF65-F5344CB8AC3E}">
        <p14:creationId xmlns:p14="http://schemas.microsoft.com/office/powerpoint/2010/main" val="43226881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dt" sz="half" idx="10"/>
          </p:nvPr>
        </p:nvSpPr>
        <p:spPr>
          <a:ln/>
        </p:spPr>
        <p:txBody>
          <a:bodyPr/>
          <a:lstStyle>
            <a:lvl1pPr>
              <a:defRPr/>
            </a:lvl1pPr>
          </a:lstStyle>
          <a:p>
            <a:pPr>
              <a:defRPr/>
            </a:pPr>
            <a:fld id="{0E99E695-8E93-4AC6-ACEA-7797B429269A}" type="datetimeFigureOut">
              <a:rPr lang="zh-CN" altLang="en-US"/>
              <a:pPr>
                <a:defRPr/>
              </a:pPr>
              <a:t>2019/5/5</a:t>
            </a:fld>
            <a:endParaRPr lang="en-US" altLang="zh-CN"/>
          </a:p>
        </p:txBody>
      </p:sp>
      <p:sp>
        <p:nvSpPr>
          <p:cNvPr id="8"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5"/>
          <p:cNvSpPr>
            <a:spLocks noGrp="1" noChangeArrowheads="1"/>
          </p:cNvSpPr>
          <p:nvPr>
            <p:ph type="sldNum" sz="quarter" idx="12"/>
          </p:nvPr>
        </p:nvSpPr>
        <p:spPr>
          <a:ln/>
        </p:spPr>
        <p:txBody>
          <a:bodyPr/>
          <a:lstStyle>
            <a:lvl1pPr>
              <a:defRPr/>
            </a:lvl1pPr>
          </a:lstStyle>
          <a:p>
            <a:pPr>
              <a:defRPr/>
            </a:pPr>
            <a:fld id="{1CF6D9FB-87C9-4F98-8008-402E94313D0C}" type="slidenum">
              <a:rPr lang="zh-CN" altLang="en-US"/>
              <a:pPr>
                <a:defRPr/>
              </a:pPr>
              <a:t>‹#›</a:t>
            </a:fld>
            <a:endParaRPr lang="en-US" altLang="zh-CN"/>
          </a:p>
        </p:txBody>
      </p:sp>
    </p:spTree>
    <p:extLst>
      <p:ext uri="{BB962C8B-B14F-4D97-AF65-F5344CB8AC3E}">
        <p14:creationId xmlns:p14="http://schemas.microsoft.com/office/powerpoint/2010/main" val="220265408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646331"/>
          </a:xfrm>
        </p:spPr>
        <p:txBody>
          <a:bodyPr/>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963084" y="4037568"/>
            <a:ext cx="10363200" cy="36933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Tree>
    <p:extLst>
      <p:ext uri="{BB962C8B-B14F-4D97-AF65-F5344CB8AC3E}">
        <p14:creationId xmlns:p14="http://schemas.microsoft.com/office/powerpoint/2010/main" val="3073521179"/>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Only" preserve="1">
  <p:cSld name="仅标题">
    <p:bg>
      <p:bgPr>
        <a:solidFill>
          <a:schemeClr val="bg2">
            <a:lumMod val="5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1561"/>
            <a:ext cx="10207256" cy="480060"/>
          </a:xfrm>
        </p:spPr>
        <p:txBody>
          <a:bodyPr/>
          <a:lstStyle>
            <a:lvl1pPr>
              <a:defRPr sz="2800" b="0">
                <a:solidFill>
                  <a:schemeClr val="tx1"/>
                </a:solidFill>
                <a:effectLst>
                  <a:outerShdw blurRad="38100" dist="38100" dir="2700000" algn="tl">
                    <a:srgbClr val="000000">
                      <a:alpha val="43137"/>
                    </a:srgbClr>
                  </a:outerShdw>
                </a:effectLst>
              </a:defRPr>
            </a:lvl1pPr>
          </a:lstStyle>
          <a:p>
            <a:r>
              <a:rPr lang="zh-CN" altLang="en-US" dirty="0"/>
              <a:t>单击此处编辑母版标题样式</a:t>
            </a:r>
          </a:p>
        </p:txBody>
      </p:sp>
      <p:sp>
        <p:nvSpPr>
          <p:cNvPr id="4" name="矩形 3"/>
          <p:cNvSpPr/>
          <p:nvPr userDrawn="1"/>
        </p:nvSpPr>
        <p:spPr>
          <a:xfrm>
            <a:off x="9836" y="509564"/>
            <a:ext cx="12170734" cy="6337006"/>
          </a:xfrm>
          <a:prstGeom prst="rect">
            <a:avLst/>
          </a:prstGeom>
          <a:solidFill>
            <a:schemeClr val="tx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7679938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fld id="{B623D54E-063A-4B28-9F4F-054AB6A0306E}" type="datetimeFigureOut">
              <a:rPr lang="zh-CN" altLang="en-US"/>
              <a:pPr>
                <a:defRPr/>
              </a:pPr>
              <a:t>2019/5/5</a:t>
            </a:fld>
            <a:endParaRPr lang="en-US" altLang="zh-CN"/>
          </a:p>
        </p:txBody>
      </p:sp>
      <p:sp>
        <p:nvSpPr>
          <p:cNvPr id="3"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5"/>
          <p:cNvSpPr>
            <a:spLocks noGrp="1" noChangeArrowheads="1"/>
          </p:cNvSpPr>
          <p:nvPr>
            <p:ph type="sldNum" sz="quarter" idx="12"/>
          </p:nvPr>
        </p:nvSpPr>
        <p:spPr>
          <a:ln/>
        </p:spPr>
        <p:txBody>
          <a:bodyPr/>
          <a:lstStyle>
            <a:lvl1pPr>
              <a:defRPr/>
            </a:lvl1pPr>
          </a:lstStyle>
          <a:p>
            <a:pPr>
              <a:defRPr/>
            </a:pPr>
            <a:fld id="{2C5AD266-C115-4DE1-BFD1-9260162E5DDD}" type="slidenum">
              <a:rPr lang="zh-CN" altLang="en-US"/>
              <a:pPr>
                <a:defRPr/>
              </a:pPr>
              <a:t>‹#›</a:t>
            </a:fld>
            <a:endParaRPr lang="en-US" altLang="zh-CN"/>
          </a:p>
        </p:txBody>
      </p:sp>
    </p:spTree>
    <p:extLst>
      <p:ext uri="{BB962C8B-B14F-4D97-AF65-F5344CB8AC3E}">
        <p14:creationId xmlns:p14="http://schemas.microsoft.com/office/powerpoint/2010/main" val="79188734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fld id="{BE93BF22-9C7D-41BB-A141-0A32E77CD978}" type="datetimeFigureOut">
              <a:rPr lang="zh-CN" altLang="en-US"/>
              <a:pPr>
                <a:defRPr/>
              </a:pPr>
              <a:t>2019/5/5</a:t>
            </a:fld>
            <a:endParaRPr lang="en-US" altLang="zh-CN"/>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a:ln/>
        </p:spPr>
        <p:txBody>
          <a:bodyPr/>
          <a:lstStyle>
            <a:lvl1pPr>
              <a:defRPr/>
            </a:lvl1pPr>
          </a:lstStyle>
          <a:p>
            <a:pPr>
              <a:defRPr/>
            </a:pPr>
            <a:fld id="{6D561247-71D3-45CD-8817-FAC28AF1562C}" type="slidenum">
              <a:rPr lang="zh-CN" altLang="en-US"/>
              <a:pPr>
                <a:defRPr/>
              </a:pPr>
              <a:t>‹#›</a:t>
            </a:fld>
            <a:endParaRPr lang="en-US" altLang="zh-CN"/>
          </a:p>
        </p:txBody>
      </p:sp>
    </p:spTree>
    <p:extLst>
      <p:ext uri="{BB962C8B-B14F-4D97-AF65-F5344CB8AC3E}">
        <p14:creationId xmlns:p14="http://schemas.microsoft.com/office/powerpoint/2010/main" val="244138130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fld id="{34C7911B-597B-4407-A3D4-286AB2D9E4CA}" type="datetimeFigureOut">
              <a:rPr lang="zh-CN" altLang="en-US"/>
              <a:pPr>
                <a:defRPr/>
              </a:pPr>
              <a:t>2019/5/5</a:t>
            </a:fld>
            <a:endParaRPr lang="en-US" altLang="zh-CN"/>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a:ln/>
        </p:spPr>
        <p:txBody>
          <a:bodyPr/>
          <a:lstStyle>
            <a:lvl1pPr>
              <a:defRPr/>
            </a:lvl1pPr>
          </a:lstStyle>
          <a:p>
            <a:pPr>
              <a:defRPr/>
            </a:pPr>
            <a:fld id="{101C5B3D-9045-4B9B-988C-F8EA359CE15B}" type="slidenum">
              <a:rPr lang="zh-CN" altLang="en-US"/>
              <a:pPr>
                <a:defRPr/>
              </a:pPr>
              <a:t>‹#›</a:t>
            </a:fld>
            <a:endParaRPr lang="en-US" altLang="zh-CN"/>
          </a:p>
        </p:txBody>
      </p:sp>
    </p:spTree>
    <p:extLst>
      <p:ext uri="{BB962C8B-B14F-4D97-AF65-F5344CB8AC3E}">
        <p14:creationId xmlns:p14="http://schemas.microsoft.com/office/powerpoint/2010/main" val="355060581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fld id="{96D48A73-ABB0-4F66-B67A-7A0930BC04C7}" type="datetimeFigureOut">
              <a:rPr lang="zh-CN" altLang="en-US"/>
              <a:pPr>
                <a:defRPr/>
              </a:pPr>
              <a:t>2019/5/5</a:t>
            </a:fld>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A7C49FEF-BA24-4A1E-9B08-1260EDF8D56A}" type="slidenum">
              <a:rPr lang="zh-CN" altLang="en-US"/>
              <a:pPr>
                <a:defRPr/>
              </a:pPr>
              <a:t>‹#›</a:t>
            </a:fld>
            <a:endParaRPr lang="en-US" altLang="zh-CN"/>
          </a:p>
        </p:txBody>
      </p:sp>
    </p:spTree>
    <p:extLst>
      <p:ext uri="{BB962C8B-B14F-4D97-AF65-F5344CB8AC3E}">
        <p14:creationId xmlns:p14="http://schemas.microsoft.com/office/powerpoint/2010/main" val="334404447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67800" y="228600"/>
            <a:ext cx="292100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0" y="228600"/>
            <a:ext cx="8559800"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fld id="{CEB257E3-CF89-4FD9-9464-ABAC5CC30D6C}" type="datetimeFigureOut">
              <a:rPr lang="zh-CN" altLang="en-US"/>
              <a:pPr>
                <a:defRPr/>
              </a:pPr>
              <a:t>2019/5/5</a:t>
            </a:fld>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BAAE1C82-C75A-4EAF-89B3-5F96744ABFCF}" type="slidenum">
              <a:rPr lang="zh-CN" altLang="en-US"/>
              <a:pPr>
                <a:defRPr/>
              </a:pPr>
              <a:t>‹#›</a:t>
            </a:fld>
            <a:endParaRPr lang="en-US" altLang="zh-CN"/>
          </a:p>
        </p:txBody>
      </p:sp>
    </p:spTree>
    <p:extLst>
      <p:ext uri="{BB962C8B-B14F-4D97-AF65-F5344CB8AC3E}">
        <p14:creationId xmlns:p14="http://schemas.microsoft.com/office/powerpoint/2010/main" val="169579684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508001" y="1420813"/>
            <a:ext cx="5490633" cy="195745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201834" y="1420813"/>
            <a:ext cx="5490633" cy="195745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27585644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5713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609600" y="1750143"/>
            <a:ext cx="5386917"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09600" y="2174875"/>
            <a:ext cx="5386917" cy="17173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93368" y="1750143"/>
            <a:ext cx="5389033"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93368" y="2174875"/>
            <a:ext cx="5389033" cy="17173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66165869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Tree>
    <p:extLst>
      <p:ext uri="{BB962C8B-B14F-4D97-AF65-F5344CB8AC3E}">
        <p14:creationId xmlns:p14="http://schemas.microsoft.com/office/powerpoint/2010/main" val="154968211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939299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1" y="1065768"/>
            <a:ext cx="4011084" cy="369332"/>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4766733" y="273051"/>
            <a:ext cx="6815667" cy="223445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609601" y="1435101"/>
            <a:ext cx="4011084"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264465519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998006"/>
            <a:ext cx="7315200" cy="369332"/>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2389717" y="612775"/>
            <a:ext cx="7315200" cy="5355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Text Placeholder 3"/>
          <p:cNvSpPr>
            <a:spLocks noGrp="1"/>
          </p:cNvSpPr>
          <p:nvPr>
            <p:ph type="body" sz="half" idx="2"/>
          </p:nvPr>
        </p:nvSpPr>
        <p:spPr>
          <a:xfrm>
            <a:off x="2389717" y="5367338"/>
            <a:ext cx="7315200"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110624318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4.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7.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878018" name="Rectangle 2"/>
          <p:cNvSpPr>
            <a:spLocks noGrp="1" noChangeArrowheads="1"/>
          </p:cNvSpPr>
          <p:nvPr>
            <p:ph type="title"/>
          </p:nvPr>
        </p:nvSpPr>
        <p:spPr bwMode="auto">
          <a:xfrm>
            <a:off x="508001" y="228600"/>
            <a:ext cx="11190817"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ltLang="zh-CN"/>
              <a:t>Click to edit Title Slide</a:t>
            </a:r>
          </a:p>
        </p:txBody>
      </p:sp>
      <p:sp>
        <p:nvSpPr>
          <p:cNvPr id="1878019" name="Rectangle 3"/>
          <p:cNvSpPr>
            <a:spLocks noGrp="1" noChangeArrowheads="1"/>
          </p:cNvSpPr>
          <p:nvPr>
            <p:ph type="body" idx="1"/>
          </p:nvPr>
        </p:nvSpPr>
        <p:spPr bwMode="auto">
          <a:xfrm>
            <a:off x="508000" y="1420813"/>
            <a:ext cx="11184467" cy="2214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Tree>
  </p:cSld>
  <p:clrMap bg1="dk2" tx1="lt1" bg2="dk1" tx2="lt2" accent1="accent1" accent2="accent2" accent3="accent3" accent4="accent4" accent5="accent5" accent6="accent6" hlink="hlink" folHlink="folHlink"/>
  <p:sldLayoutIdLst>
    <p:sldLayoutId id="2147485658" r:id="rId1"/>
    <p:sldLayoutId id="2147485618" r:id="rId2"/>
    <p:sldLayoutId id="2147485619" r:id="rId3"/>
    <p:sldLayoutId id="2147485620" r:id="rId4"/>
    <p:sldLayoutId id="2147485621" r:id="rId5"/>
    <p:sldLayoutId id="2147485622" r:id="rId6"/>
    <p:sldLayoutId id="2147485623" r:id="rId7"/>
    <p:sldLayoutId id="2147485624" r:id="rId8"/>
    <p:sldLayoutId id="2147485625" r:id="rId9"/>
    <p:sldLayoutId id="2147485626" r:id="rId10"/>
    <p:sldLayoutId id="2147485627" r:id="rId11"/>
    <p:sldLayoutId id="2147485628" r:id="rId12"/>
    <p:sldLayoutId id="2147485629" r:id="rId13"/>
  </p:sldLayoutIdLst>
  <p:transition>
    <p:fade/>
  </p:transition>
  <p:txStyles>
    <p:titleStyle>
      <a:lvl1pPr algn="l" rtl="0" eaLnBrk="1" fontAlgn="base" hangingPunct="1">
        <a:lnSpc>
          <a:spcPct val="90000"/>
        </a:lnSpc>
        <a:spcBef>
          <a:spcPct val="0"/>
        </a:spcBef>
        <a:spcAft>
          <a:spcPct val="0"/>
        </a:spcAft>
        <a:defRPr sz="4800" b="1">
          <a:solidFill>
            <a:schemeClr val="tx2"/>
          </a:solidFill>
          <a:effectLst>
            <a:outerShdw blurRad="38100" dist="38100" dir="2700000" algn="tl">
              <a:srgbClr val="000000"/>
            </a:outerShdw>
          </a:effectLst>
          <a:latin typeface="+mj-lt"/>
          <a:ea typeface="+mj-ea"/>
          <a:cs typeface="+mj-cs"/>
        </a:defRPr>
      </a:lvl1pPr>
      <a:lvl2pPr algn="l" rtl="0" eaLnBrk="1" fontAlgn="base" hangingPunct="1">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ea typeface="宋体" pitchFamily="2" charset="-122"/>
        </a:defRPr>
      </a:lvl2pPr>
      <a:lvl3pPr algn="l" rtl="0" eaLnBrk="1" fontAlgn="base" hangingPunct="1">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ea typeface="宋体" pitchFamily="2" charset="-122"/>
        </a:defRPr>
      </a:lvl3pPr>
      <a:lvl4pPr algn="l" rtl="0" eaLnBrk="1" fontAlgn="base" hangingPunct="1">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ea typeface="宋体" pitchFamily="2" charset="-122"/>
        </a:defRPr>
      </a:lvl4pPr>
      <a:lvl5pPr algn="l" rtl="0" eaLnBrk="1" fontAlgn="base" hangingPunct="1">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ea typeface="宋体" pitchFamily="2" charset="-122"/>
        </a:defRPr>
      </a:lvl5pPr>
      <a:lvl6pPr marL="457200" algn="l" rtl="0" eaLnBrk="1" fontAlgn="base" hangingPunct="1">
        <a:lnSpc>
          <a:spcPct val="90000"/>
        </a:lnSpc>
        <a:spcBef>
          <a:spcPct val="0"/>
        </a:spcBef>
        <a:spcAft>
          <a:spcPct val="0"/>
        </a:spcAft>
        <a:defRPr sz="4800" b="1">
          <a:solidFill>
            <a:schemeClr val="tx2"/>
          </a:solidFill>
          <a:effectLst>
            <a:outerShdw blurRad="38100" dist="38100" dir="2700000" algn="tl">
              <a:srgbClr val="000000">
                <a:alpha val="43137"/>
              </a:srgbClr>
            </a:outerShdw>
          </a:effectLst>
          <a:latin typeface="Arial" charset="0"/>
          <a:ea typeface="宋体" pitchFamily="2" charset="-122"/>
        </a:defRPr>
      </a:lvl6pPr>
      <a:lvl7pPr marL="914400" algn="l" rtl="0" eaLnBrk="1" fontAlgn="base" hangingPunct="1">
        <a:lnSpc>
          <a:spcPct val="90000"/>
        </a:lnSpc>
        <a:spcBef>
          <a:spcPct val="0"/>
        </a:spcBef>
        <a:spcAft>
          <a:spcPct val="0"/>
        </a:spcAft>
        <a:defRPr sz="4800" b="1">
          <a:solidFill>
            <a:schemeClr val="tx2"/>
          </a:solidFill>
          <a:effectLst>
            <a:outerShdw blurRad="38100" dist="38100" dir="2700000" algn="tl">
              <a:srgbClr val="000000">
                <a:alpha val="43137"/>
              </a:srgbClr>
            </a:outerShdw>
          </a:effectLst>
          <a:latin typeface="Arial" charset="0"/>
          <a:ea typeface="宋体" pitchFamily="2" charset="-122"/>
        </a:defRPr>
      </a:lvl7pPr>
      <a:lvl8pPr marL="1371600" algn="l" rtl="0" eaLnBrk="1" fontAlgn="base" hangingPunct="1">
        <a:lnSpc>
          <a:spcPct val="90000"/>
        </a:lnSpc>
        <a:spcBef>
          <a:spcPct val="0"/>
        </a:spcBef>
        <a:spcAft>
          <a:spcPct val="0"/>
        </a:spcAft>
        <a:defRPr sz="4800" b="1">
          <a:solidFill>
            <a:schemeClr val="tx2"/>
          </a:solidFill>
          <a:effectLst>
            <a:outerShdw blurRad="38100" dist="38100" dir="2700000" algn="tl">
              <a:srgbClr val="000000">
                <a:alpha val="43137"/>
              </a:srgbClr>
            </a:outerShdw>
          </a:effectLst>
          <a:latin typeface="Arial" charset="0"/>
          <a:ea typeface="宋体" pitchFamily="2" charset="-122"/>
        </a:defRPr>
      </a:lvl8pPr>
      <a:lvl9pPr marL="1828800" algn="l" rtl="0" eaLnBrk="1" fontAlgn="base" hangingPunct="1">
        <a:lnSpc>
          <a:spcPct val="90000"/>
        </a:lnSpc>
        <a:spcBef>
          <a:spcPct val="0"/>
        </a:spcBef>
        <a:spcAft>
          <a:spcPct val="0"/>
        </a:spcAft>
        <a:defRPr sz="4800" b="1">
          <a:solidFill>
            <a:schemeClr val="tx2"/>
          </a:solidFill>
          <a:effectLst>
            <a:outerShdw blurRad="38100" dist="38100" dir="2700000" algn="tl">
              <a:srgbClr val="000000">
                <a:alpha val="43137"/>
              </a:srgbClr>
            </a:outerShdw>
          </a:effectLst>
          <a:latin typeface="Arial" charset="0"/>
          <a:ea typeface="宋体" pitchFamily="2" charset="-122"/>
        </a:defRPr>
      </a:lvl9pPr>
    </p:titleStyle>
    <p:bodyStyle>
      <a:lvl1pPr marL="571500" indent="-571500"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3200" b="1">
          <a:solidFill>
            <a:schemeClr val="tx1"/>
          </a:solidFill>
          <a:effectLst>
            <a:outerShdw blurRad="38100" dist="38100" dir="2700000" algn="tl">
              <a:srgbClr val="000000"/>
            </a:outerShdw>
          </a:effectLst>
          <a:latin typeface="+mn-lt"/>
          <a:ea typeface="+mn-ea"/>
          <a:cs typeface="+mn-cs"/>
        </a:defRPr>
      </a:lvl1pPr>
      <a:lvl2pPr marL="1028700" indent="-455613"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800" b="1">
          <a:solidFill>
            <a:schemeClr val="tx1"/>
          </a:solidFill>
          <a:effectLst>
            <a:outerShdw blurRad="38100" dist="38100" dir="2700000" algn="tl">
              <a:srgbClr val="000000"/>
            </a:outerShdw>
          </a:effectLst>
          <a:latin typeface="+mn-lt"/>
          <a:ea typeface="+mn-ea"/>
        </a:defRPr>
      </a:lvl2pPr>
      <a:lvl3pPr marL="1428750" indent="-398463"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400" b="1">
          <a:solidFill>
            <a:schemeClr val="tx1"/>
          </a:solidFill>
          <a:effectLst>
            <a:outerShdw blurRad="38100" dist="38100" dir="2700000" algn="tl">
              <a:srgbClr val="000000"/>
            </a:outerShdw>
          </a:effectLst>
          <a:latin typeface="+mn-lt"/>
          <a:ea typeface="+mn-ea"/>
        </a:defRPr>
      </a:lvl3pPr>
      <a:lvl4pPr marL="1828800" indent="-398463"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outerShdw>
          </a:effectLst>
          <a:latin typeface="+mn-lt"/>
          <a:ea typeface="+mn-ea"/>
        </a:defRPr>
      </a:lvl4pPr>
      <a:lvl5pPr marL="2227263" indent="-39687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outerShdw>
          </a:effectLst>
          <a:latin typeface="+mn-lt"/>
          <a:ea typeface="+mn-ea"/>
        </a:defRPr>
      </a:lvl5pPr>
      <a:lvl6pPr marL="2684463" indent="-39687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alpha val="43137"/>
              </a:srgbClr>
            </a:outerShdw>
          </a:effectLst>
          <a:latin typeface="+mn-lt"/>
          <a:ea typeface="+mn-ea"/>
        </a:defRPr>
      </a:lvl6pPr>
      <a:lvl7pPr marL="3141663" indent="-39687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alpha val="43137"/>
              </a:srgbClr>
            </a:outerShdw>
          </a:effectLst>
          <a:latin typeface="+mn-lt"/>
          <a:ea typeface="+mn-ea"/>
        </a:defRPr>
      </a:lvl7pPr>
      <a:lvl8pPr marL="3598863" indent="-39687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alpha val="43137"/>
              </a:srgbClr>
            </a:outerShdw>
          </a:effectLst>
          <a:latin typeface="+mn-lt"/>
          <a:ea typeface="+mn-ea"/>
        </a:defRPr>
      </a:lvl8pPr>
      <a:lvl9pPr marL="4056063" indent="-39687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alpha val="43137"/>
              </a:srgbClr>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03200" y="7896226"/>
            <a:ext cx="2032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zh-CN" altLang="en-US"/>
          </a:p>
        </p:txBody>
      </p:sp>
      <p:sp>
        <p:nvSpPr>
          <p:cNvPr id="2051" name="Rectangle 3"/>
          <p:cNvSpPr>
            <a:spLocks noGrp="1" noChangeArrowheads="1"/>
          </p:cNvSpPr>
          <p:nvPr>
            <p:ph type="body" idx="1"/>
          </p:nvPr>
        </p:nvSpPr>
        <p:spPr bwMode="auto">
          <a:xfrm>
            <a:off x="-203200" y="8153400"/>
            <a:ext cx="203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a:p>
        </p:txBody>
      </p:sp>
    </p:spTree>
  </p:cSld>
  <p:clrMap bg1="lt1" tx1="dk1" bg2="lt2" tx2="dk2" accent1="accent1" accent2="accent2" accent3="accent3" accent4="accent4" accent5="accent5" accent6="accent6" hlink="hlink" folHlink="folHlink"/>
  <p:sldLayoutIdLst>
    <p:sldLayoutId id="2147485630" r:id="rId1"/>
    <p:sldLayoutId id="2147485631" r:id="rId2"/>
    <p:sldLayoutId id="2147485632" r:id="rId3"/>
    <p:sldLayoutId id="2147485633" r:id="rId4"/>
    <p:sldLayoutId id="2147485634" r:id="rId5"/>
    <p:sldLayoutId id="2147485635" r:id="rId6"/>
    <p:sldLayoutId id="2147485636" r:id="rId7"/>
    <p:sldLayoutId id="2147485637" r:id="rId8"/>
    <p:sldLayoutId id="2147485638" r:id="rId9"/>
    <p:sldLayoutId id="2147485639" r:id="rId10"/>
    <p:sldLayoutId id="214748564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bwMode="auto">
          <a:xfrm>
            <a:off x="304800" y="228601"/>
            <a:ext cx="8432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93187" name="Rectangle 3"/>
          <p:cNvSpPr>
            <a:spLocks noGrp="1" noChangeArrowheads="1"/>
          </p:cNvSpPr>
          <p:nvPr>
            <p:ph type="dt" sz="half" idx="2"/>
          </p:nvPr>
        </p:nvSpPr>
        <p:spPr bwMode="auto">
          <a:xfrm>
            <a:off x="609600" y="6553201"/>
            <a:ext cx="28448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FontTx/>
              <a:buNone/>
              <a:defRPr sz="1400">
                <a:solidFill>
                  <a:schemeClr val="tx1"/>
                </a:solidFill>
                <a:latin typeface="Arial" pitchFamily="34" charset="0"/>
                <a:ea typeface="宋体" pitchFamily="2" charset="-122"/>
              </a:defRPr>
            </a:lvl1pPr>
          </a:lstStyle>
          <a:p>
            <a:pPr>
              <a:defRPr/>
            </a:pPr>
            <a:fld id="{56C1D9A2-EBD0-4552-9A74-D9CC900E19EE}" type="datetimeFigureOut">
              <a:rPr lang="zh-CN" altLang="en-US"/>
              <a:pPr>
                <a:defRPr/>
              </a:pPr>
              <a:t>2019/5/5</a:t>
            </a:fld>
            <a:endParaRPr lang="en-US" altLang="zh-CN"/>
          </a:p>
        </p:txBody>
      </p:sp>
      <p:sp>
        <p:nvSpPr>
          <p:cNvPr id="93188" name="Rectangle 4"/>
          <p:cNvSpPr>
            <a:spLocks noGrp="1" noChangeArrowheads="1"/>
          </p:cNvSpPr>
          <p:nvPr>
            <p:ph type="ftr" sz="quarter" idx="3"/>
          </p:nvPr>
        </p:nvSpPr>
        <p:spPr bwMode="auto">
          <a:xfrm>
            <a:off x="4165600" y="6553201"/>
            <a:ext cx="38608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a:solidFill>
                  <a:schemeClr val="tx1"/>
                </a:solidFill>
                <a:latin typeface="Arial" pitchFamily="34" charset="0"/>
                <a:ea typeface="宋体" pitchFamily="2" charset="-122"/>
              </a:defRPr>
            </a:lvl1pPr>
          </a:lstStyle>
          <a:p>
            <a:pPr>
              <a:defRPr/>
            </a:pPr>
            <a:endParaRPr lang="en-US" altLang="zh-CN"/>
          </a:p>
        </p:txBody>
      </p:sp>
      <p:sp>
        <p:nvSpPr>
          <p:cNvPr id="93189" name="Rectangle 5"/>
          <p:cNvSpPr>
            <a:spLocks noGrp="1" noChangeArrowheads="1"/>
          </p:cNvSpPr>
          <p:nvPr>
            <p:ph type="sldNum" sz="quarter" idx="4"/>
          </p:nvPr>
        </p:nvSpPr>
        <p:spPr bwMode="auto">
          <a:xfrm>
            <a:off x="8737600" y="6553201"/>
            <a:ext cx="28448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400">
                <a:solidFill>
                  <a:schemeClr val="tx1"/>
                </a:solidFill>
                <a:latin typeface="Arial" pitchFamily="34" charset="0"/>
                <a:ea typeface="宋体" pitchFamily="2" charset="-122"/>
              </a:defRPr>
            </a:lvl1pPr>
          </a:lstStyle>
          <a:p>
            <a:pPr>
              <a:defRPr/>
            </a:pPr>
            <a:fld id="{364A46AF-30A0-4F40-BBE7-EF4AB50E78C7}" type="slidenum">
              <a:rPr lang="zh-CN" altLang="en-US"/>
              <a:pPr>
                <a:defRPr/>
              </a:pPr>
              <a:t>‹#›</a:t>
            </a:fld>
            <a:endParaRPr lang="en-US" altLang="zh-CN"/>
          </a:p>
        </p:txBody>
      </p:sp>
      <p:sp>
        <p:nvSpPr>
          <p:cNvPr id="4102" name="Rectangle 6"/>
          <p:cNvSpPr>
            <a:spLocks noGrp="1" noChangeArrowheads="1"/>
          </p:cNvSpPr>
          <p:nvPr>
            <p:ph type="body" idx="1"/>
          </p:nvPr>
        </p:nvSpPr>
        <p:spPr bwMode="auto">
          <a:xfrm>
            <a:off x="304800" y="838200"/>
            <a:ext cx="11684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pic>
        <p:nvPicPr>
          <p:cNvPr id="4103" name="Picture 7" descr="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058400" y="5715000"/>
            <a:ext cx="1828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5662" r:id="rId1"/>
    <p:sldLayoutId id="2147485649" r:id="rId2"/>
    <p:sldLayoutId id="2147485650" r:id="rId3"/>
    <p:sldLayoutId id="2147485651" r:id="rId4"/>
    <p:sldLayoutId id="2147485652" r:id="rId5"/>
    <p:sldLayoutId id="2147485663" r:id="rId6"/>
    <p:sldLayoutId id="2147485653" r:id="rId7"/>
    <p:sldLayoutId id="2147485654" r:id="rId8"/>
    <p:sldLayoutId id="2147485655" r:id="rId9"/>
    <p:sldLayoutId id="2147485656" r:id="rId10"/>
    <p:sldLayoutId id="2147485657" r:id="rId11"/>
  </p:sldLayoutIdLst>
  <p:transition>
    <p:fade/>
  </p:transition>
  <p:txStyles>
    <p:titleStyle>
      <a:lvl1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2pPr>
      <a:lvl3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3pPr>
      <a:lvl4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4pPr>
      <a:lvl5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5pPr>
      <a:lvl6pPr marL="4572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6pPr>
      <a:lvl7pPr marL="9144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7pPr>
      <a:lvl8pPr marL="13716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8pPr>
      <a:lvl9pPr marL="18288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SzPct val="115000"/>
        <a:buFont typeface="Wingdings" pitchFamily="2" charset="2"/>
        <a:buChar char="§"/>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rgbClr val="000000"/>
          </a:solidFill>
          <a:latin typeface="+mn-lt"/>
          <a:ea typeface="+mn-ea"/>
        </a:defRPr>
      </a:lvl2pPr>
      <a:lvl3pPr marL="1143000" indent="-228600" algn="l" rtl="0" eaLnBrk="0" fontAlgn="base" hangingPunct="0">
        <a:spcBef>
          <a:spcPct val="20000"/>
        </a:spcBef>
        <a:spcAft>
          <a:spcPct val="0"/>
        </a:spcAft>
        <a:buChar char="•"/>
        <a:defRPr sz="2400">
          <a:solidFill>
            <a:srgbClr val="000000"/>
          </a:solidFill>
          <a:latin typeface="+mn-lt"/>
          <a:ea typeface="+mn-ea"/>
        </a:defRPr>
      </a:lvl3pPr>
      <a:lvl4pPr marL="1600200" indent="-228600" algn="l" rtl="0" eaLnBrk="0" fontAlgn="base" hangingPunct="0">
        <a:spcBef>
          <a:spcPct val="20000"/>
        </a:spcBef>
        <a:spcAft>
          <a:spcPct val="0"/>
        </a:spcAft>
        <a:buChar char="–"/>
        <a:defRPr sz="2000">
          <a:solidFill>
            <a:srgbClr val="000000"/>
          </a:solidFill>
          <a:latin typeface="+mn-lt"/>
          <a:ea typeface="+mn-ea"/>
        </a:defRPr>
      </a:lvl4pPr>
      <a:lvl5pPr marL="2057400" indent="-228600" algn="l" rtl="0" eaLnBrk="0" fontAlgn="base" hangingPunct="0">
        <a:spcBef>
          <a:spcPct val="20000"/>
        </a:spcBef>
        <a:spcAft>
          <a:spcPct val="0"/>
        </a:spcAft>
        <a:buChar char="»"/>
        <a:defRPr sz="2000">
          <a:solidFill>
            <a:srgbClr val="000000"/>
          </a:solidFill>
          <a:latin typeface="+mn-lt"/>
          <a:ea typeface="+mn-ea"/>
        </a:defRPr>
      </a:lvl5pPr>
      <a:lvl6pPr marL="2514600" indent="-228600" algn="l" rtl="0" fontAlgn="base">
        <a:spcBef>
          <a:spcPct val="20000"/>
        </a:spcBef>
        <a:spcAft>
          <a:spcPct val="0"/>
        </a:spcAft>
        <a:buChar char="»"/>
        <a:defRPr sz="2000">
          <a:solidFill>
            <a:srgbClr val="000000"/>
          </a:solidFill>
          <a:latin typeface="+mn-lt"/>
          <a:ea typeface="+mn-ea"/>
        </a:defRPr>
      </a:lvl6pPr>
      <a:lvl7pPr marL="2971800" indent="-228600" algn="l" rtl="0" fontAlgn="base">
        <a:spcBef>
          <a:spcPct val="20000"/>
        </a:spcBef>
        <a:spcAft>
          <a:spcPct val="0"/>
        </a:spcAft>
        <a:buChar char="»"/>
        <a:defRPr sz="2000">
          <a:solidFill>
            <a:srgbClr val="000000"/>
          </a:solidFill>
          <a:latin typeface="+mn-lt"/>
          <a:ea typeface="+mn-ea"/>
        </a:defRPr>
      </a:lvl7pPr>
      <a:lvl8pPr marL="3429000" indent="-228600" algn="l" rtl="0" fontAlgn="base">
        <a:spcBef>
          <a:spcPct val="20000"/>
        </a:spcBef>
        <a:spcAft>
          <a:spcPct val="0"/>
        </a:spcAft>
        <a:buChar char="»"/>
        <a:defRPr sz="2000">
          <a:solidFill>
            <a:srgbClr val="000000"/>
          </a:solidFill>
          <a:latin typeface="+mn-lt"/>
          <a:ea typeface="+mn-ea"/>
        </a:defRPr>
      </a:lvl8pPr>
      <a:lvl9pPr marL="3886200" indent="-228600" algn="l" rtl="0" fontAlgn="base">
        <a:spcBef>
          <a:spcPct val="20000"/>
        </a:spcBef>
        <a:spcAft>
          <a:spcPct val="0"/>
        </a:spcAft>
        <a:buChar char="»"/>
        <a:defRPr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3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0.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0.xml"/><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idx="4294967295"/>
          </p:nvPr>
        </p:nvSpPr>
        <p:spPr>
          <a:xfrm>
            <a:off x="205740" y="2259391"/>
            <a:ext cx="11624310" cy="646331"/>
          </a:xfrm>
        </p:spPr>
        <p:txBody>
          <a:bodyPr wrap="square">
            <a:spAutoFit/>
          </a:bodyPr>
          <a:lstStyle/>
          <a:p>
            <a:pPr eaLnBrk="1" hangingPunct="1">
              <a:defRPr/>
            </a:pPr>
            <a:r>
              <a:rPr lang="en-US" altLang="zh-CN" sz="3600" b="1" dirty="0">
                <a:solidFill>
                  <a:schemeClr val="tx1">
                    <a:lumMod val="95000"/>
                    <a:lumOff val="5000"/>
                  </a:schemeClr>
                </a:solidFill>
                <a:effectLst>
                  <a:outerShdw blurRad="38100" dist="38100" dir="2700000" algn="tl">
                    <a:srgbClr val="C0C0C0"/>
                  </a:outerShdw>
                </a:effectLst>
                <a:latin typeface="微软雅黑" pitchFamily="34" charset="-122"/>
                <a:ea typeface="微软雅黑" pitchFamily="34" charset="-122"/>
              </a:rPr>
              <a:t>Part_08. </a:t>
            </a:r>
            <a:r>
              <a:rPr lang="zh-CN" altLang="en-US" sz="3600" b="1" dirty="0">
                <a:solidFill>
                  <a:schemeClr val="tx1">
                    <a:lumMod val="95000"/>
                    <a:lumOff val="5000"/>
                  </a:schemeClr>
                </a:solidFill>
                <a:effectLst>
                  <a:outerShdw blurRad="38100" dist="38100" dir="2700000" algn="tl">
                    <a:srgbClr val="C0C0C0"/>
                  </a:outerShdw>
                </a:effectLst>
                <a:latin typeface="微软雅黑" pitchFamily="34" charset="-122"/>
                <a:ea typeface="微软雅黑" pitchFamily="34" charset="-122"/>
              </a:rPr>
              <a:t>敏捷过程模型（</a:t>
            </a:r>
            <a:r>
              <a:rPr lang="en-US" altLang="zh-CN" sz="3600" b="1" dirty="0">
                <a:solidFill>
                  <a:schemeClr val="tx1">
                    <a:lumMod val="95000"/>
                    <a:lumOff val="5000"/>
                  </a:schemeClr>
                </a:solidFill>
                <a:effectLst>
                  <a:outerShdw blurRad="38100" dist="38100" dir="2700000" algn="tl">
                    <a:srgbClr val="C0C0C0"/>
                  </a:outerShdw>
                </a:effectLst>
                <a:latin typeface="微软雅黑" pitchFamily="34" charset="-122"/>
                <a:ea typeface="微软雅黑" pitchFamily="34" charset="-122"/>
              </a:rPr>
              <a:t>Scrum</a:t>
            </a:r>
            <a:r>
              <a:rPr lang="zh-CN" altLang="en-US" sz="3600" b="1" dirty="0">
                <a:solidFill>
                  <a:schemeClr val="tx1">
                    <a:lumMod val="95000"/>
                    <a:lumOff val="5000"/>
                  </a:schemeClr>
                </a:solidFill>
                <a:effectLst>
                  <a:outerShdw blurRad="38100" dist="38100" dir="2700000" algn="tl">
                    <a:srgbClr val="C0C0C0"/>
                  </a:outerShdw>
                </a:effectLst>
                <a:latin typeface="微软雅黑" pitchFamily="34" charset="-122"/>
                <a:ea typeface="微软雅黑" pitchFamily="34" charset="-122"/>
              </a:rPr>
              <a:t>）与过程管理组织</a:t>
            </a:r>
            <a:endParaRPr lang="en-US" altLang="zh-CN" sz="3600" b="1" dirty="0">
              <a:solidFill>
                <a:schemeClr val="tx1">
                  <a:lumMod val="95000"/>
                  <a:lumOff val="5000"/>
                </a:schemeClr>
              </a:solidFill>
              <a:effectLst>
                <a:outerShdw blurRad="38100" dist="38100" dir="2700000" algn="tl">
                  <a:srgbClr val="C0C0C0"/>
                </a:outerShdw>
              </a:effectLst>
              <a:latin typeface="微软雅黑" pitchFamily="34" charset="-122"/>
              <a:ea typeface="微软雅黑" pitchFamily="34" charset="-122"/>
            </a:endParaRPr>
          </a:p>
        </p:txBody>
      </p:sp>
      <p:sp>
        <p:nvSpPr>
          <p:cNvPr id="4" name="TextBox 2">
            <a:extLst>
              <a:ext uri="{FF2B5EF4-FFF2-40B4-BE49-F238E27FC236}">
                <a16:creationId xmlns:a16="http://schemas.microsoft.com/office/drawing/2014/main" id="{4377F6A6-A201-4D34-8BD7-B07E1449781B}"/>
              </a:ext>
            </a:extLst>
          </p:cNvPr>
          <p:cNvSpPr txBox="1">
            <a:spLocks noChangeArrowheads="1"/>
          </p:cNvSpPr>
          <p:nvPr/>
        </p:nvSpPr>
        <p:spPr bwMode="auto">
          <a:xfrm>
            <a:off x="899225" y="3739222"/>
            <a:ext cx="4457700"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defRPr>
            </a:lvl9pPr>
          </a:lstStyle>
          <a:p>
            <a:pPr>
              <a:spcBef>
                <a:spcPct val="20000"/>
              </a:spcBef>
              <a:buFont typeface="Wingdings" panose="05000000000000000000" pitchFamily="2" charset="2"/>
              <a:buNone/>
            </a:pPr>
            <a:r>
              <a:rPr lang="zh-CN" altLang="en-US" dirty="0">
                <a:solidFill>
                  <a:srgbClr val="404040"/>
                </a:solidFill>
                <a:latin typeface="微软雅黑" panose="020B0503020204020204" pitchFamily="34" charset="-122"/>
                <a:ea typeface="微软雅黑" panose="020B0503020204020204" pitchFamily="34" charset="-122"/>
              </a:rPr>
              <a:t>课程教师：余剑</a:t>
            </a:r>
            <a:endParaRPr lang="en-US" altLang="zh-CN" dirty="0">
              <a:solidFill>
                <a:srgbClr val="404040"/>
              </a:solidFill>
              <a:latin typeface="微软雅黑" panose="020B0503020204020204" pitchFamily="34" charset="-122"/>
              <a:ea typeface="微软雅黑" panose="020B0503020204020204" pitchFamily="34" charset="-122"/>
            </a:endParaRPr>
          </a:p>
          <a:p>
            <a:pPr>
              <a:spcBef>
                <a:spcPct val="20000"/>
              </a:spcBef>
              <a:buFont typeface="Wingdings" panose="05000000000000000000" pitchFamily="2" charset="2"/>
              <a:buNone/>
            </a:pPr>
            <a:r>
              <a:rPr lang="zh-CN" altLang="en-US" dirty="0">
                <a:solidFill>
                  <a:srgbClr val="404040"/>
                </a:solidFill>
                <a:latin typeface="微软雅黑" panose="020B0503020204020204" pitchFamily="34" charset="-122"/>
                <a:ea typeface="微软雅黑" panose="020B0503020204020204" pitchFamily="34" charset="-122"/>
              </a:rPr>
              <a:t>电子邮件：</a:t>
            </a:r>
            <a:r>
              <a:rPr lang="en-US" altLang="zh-CN" dirty="0">
                <a:solidFill>
                  <a:srgbClr val="404040"/>
                </a:solidFill>
                <a:latin typeface="微软雅黑" panose="020B0503020204020204" pitchFamily="34" charset="-122"/>
                <a:ea typeface="微软雅黑" panose="020B0503020204020204" pitchFamily="34" charset="-122"/>
              </a:rPr>
              <a:t>2359980@qq.com</a:t>
            </a:r>
          </a:p>
        </p:txBody>
      </p:sp>
    </p:spTree>
  </p:cSld>
  <p:clrMapOvr>
    <a:masterClrMapping/>
  </p:clrMapOvr>
  <p:transition advTm="982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Scrum </a:t>
            </a:r>
            <a:r>
              <a:rPr lang="zh-CN" altLang="en-US" dirty="0"/>
              <a:t>团队的特性</a:t>
            </a:r>
          </a:p>
        </p:txBody>
      </p:sp>
      <p:graphicFrame>
        <p:nvGraphicFramePr>
          <p:cNvPr id="3" name="表格 2"/>
          <p:cNvGraphicFramePr>
            <a:graphicFrameLocks noGrp="1"/>
          </p:cNvGraphicFramePr>
          <p:nvPr>
            <p:extLst>
              <p:ext uri="{D42A27DB-BD31-4B8C-83A1-F6EECF244321}">
                <p14:modId xmlns:p14="http://schemas.microsoft.com/office/powerpoint/2010/main" val="1679996737"/>
              </p:ext>
            </p:extLst>
          </p:nvPr>
        </p:nvGraphicFramePr>
        <p:xfrm>
          <a:off x="838879" y="1554858"/>
          <a:ext cx="10335306" cy="1979168"/>
        </p:xfrm>
        <a:graphic>
          <a:graphicData uri="http://schemas.openxmlformats.org/drawingml/2006/table">
            <a:tbl>
              <a:tblPr firstRow="1" bandRow="1">
                <a:effectLst/>
                <a:tableStyleId>{5C22544A-7EE6-4342-B048-85BDC9FD1C3A}</a:tableStyleId>
              </a:tblPr>
              <a:tblGrid>
                <a:gridCol w="722943">
                  <a:extLst>
                    <a:ext uri="{9D8B030D-6E8A-4147-A177-3AD203B41FA5}">
                      <a16:colId xmlns:a16="http://schemas.microsoft.com/office/drawing/2014/main" val="20000"/>
                    </a:ext>
                  </a:extLst>
                </a:gridCol>
                <a:gridCol w="9612363">
                  <a:extLst>
                    <a:ext uri="{9D8B030D-6E8A-4147-A177-3AD203B41FA5}">
                      <a16:colId xmlns:a16="http://schemas.microsoft.com/office/drawing/2014/main" val="20001"/>
                    </a:ext>
                  </a:extLst>
                </a:gridCol>
              </a:tblGrid>
              <a:tr h="401767">
                <a:tc>
                  <a:txBody>
                    <a:bodyPr/>
                    <a:lstStyle/>
                    <a:p>
                      <a:pPr algn="ctr">
                        <a:lnSpc>
                          <a:spcPct val="150000"/>
                        </a:lnSpc>
                      </a:pPr>
                      <a:r>
                        <a:rPr lang="en-US" altLang="zh-CN" sz="2000" b="0" dirty="0">
                          <a:solidFill>
                            <a:sysClr val="windowText" lastClr="000000"/>
                          </a:solidFill>
                          <a:latin typeface="+mj-ea"/>
                          <a:ea typeface="+mj-ea"/>
                        </a:rPr>
                        <a:t>1.</a:t>
                      </a:r>
                      <a:endParaRPr lang="zh-CN" altLang="en-US" sz="2000" b="0" dirty="0">
                        <a:solidFill>
                          <a:sysClr val="windowText" lastClr="000000"/>
                        </a:solidFill>
                        <a:latin typeface="+mj-ea"/>
                        <a:ea typeface="+mj-ea"/>
                      </a:endParaRPr>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0" dirty="0">
                          <a:solidFill>
                            <a:sysClr val="windowText" lastClr="000000"/>
                          </a:solidFill>
                          <a:latin typeface="+mj-ea"/>
                          <a:ea typeface="+mj-ea"/>
                        </a:rPr>
                        <a:t>只有三种角色，目的在打破传统开发法的顺序性工作。</a:t>
                      </a:r>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01767">
                <a:tc>
                  <a:txBody>
                    <a:bodyPr/>
                    <a:lstStyle/>
                    <a:p>
                      <a:pPr algn="ctr">
                        <a:lnSpc>
                          <a:spcPct val="150000"/>
                        </a:lnSpc>
                      </a:pPr>
                      <a:r>
                        <a:rPr lang="en-US" altLang="zh-CN" sz="2000" b="0" dirty="0">
                          <a:solidFill>
                            <a:sysClr val="windowText" lastClr="000000"/>
                          </a:solidFill>
                          <a:latin typeface="+mj-ea"/>
                          <a:ea typeface="+mj-ea"/>
                        </a:rPr>
                        <a:t>2.</a:t>
                      </a:r>
                      <a:endParaRPr lang="zh-CN" altLang="en-US" sz="2000" b="0" dirty="0">
                        <a:solidFill>
                          <a:sysClr val="windowText" lastClr="000000"/>
                        </a:solidFill>
                        <a:latin typeface="+mj-ea"/>
                        <a:ea typeface="+mj-ea"/>
                      </a:endParaRPr>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0" dirty="0">
                          <a:solidFill>
                            <a:sysClr val="windowText" lastClr="000000"/>
                          </a:solidFill>
                          <a:latin typeface="+mj-ea"/>
                          <a:ea typeface="+mj-ea"/>
                        </a:rPr>
                        <a:t>自组织团队自己选择如何最好地完成工作，而不是由团队外的人指导。 </a:t>
                      </a:r>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82964">
                <a:tc>
                  <a:txBody>
                    <a:bodyPr/>
                    <a:lstStyle/>
                    <a:p>
                      <a:pPr algn="ctr">
                        <a:lnSpc>
                          <a:spcPct val="150000"/>
                        </a:lnSpc>
                      </a:pPr>
                      <a:r>
                        <a:rPr lang="en-US" altLang="zh-CN" sz="2000" b="0" dirty="0">
                          <a:solidFill>
                            <a:sysClr val="windowText" lastClr="000000"/>
                          </a:solidFill>
                          <a:latin typeface="+mj-ea"/>
                          <a:ea typeface="+mj-ea"/>
                        </a:rPr>
                        <a:t>3.</a:t>
                      </a:r>
                      <a:endParaRPr lang="zh-CN" altLang="en-US" sz="2000" b="0" dirty="0">
                        <a:solidFill>
                          <a:sysClr val="windowText" lastClr="000000"/>
                        </a:solidFill>
                        <a:latin typeface="+mj-ea"/>
                        <a:ea typeface="+mj-ea"/>
                      </a:endParaRPr>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0" dirty="0">
                          <a:solidFill>
                            <a:sysClr val="windowText" lastClr="000000"/>
                          </a:solidFill>
                          <a:latin typeface="+mj-ea"/>
                          <a:ea typeface="+mj-ea"/>
                        </a:rPr>
                        <a:t>跨职能团队拥有完成工作所需要的全部技能，不需要依赖团队以外的人。 </a:t>
                      </a:r>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82964">
                <a:tc>
                  <a:txBody>
                    <a:bodyPr/>
                    <a:lstStyle/>
                    <a:p>
                      <a:pPr algn="ctr">
                        <a:lnSpc>
                          <a:spcPct val="150000"/>
                        </a:lnSpc>
                      </a:pPr>
                      <a:r>
                        <a:rPr lang="en-US" altLang="zh-CN" sz="2000" b="0" dirty="0">
                          <a:solidFill>
                            <a:sysClr val="windowText" lastClr="000000"/>
                          </a:solidFill>
                          <a:latin typeface="+mj-ea"/>
                          <a:ea typeface="+mj-ea"/>
                        </a:rPr>
                        <a:t>4.</a:t>
                      </a:r>
                      <a:endParaRPr lang="zh-CN" altLang="en-US" sz="2000" b="0" dirty="0">
                        <a:solidFill>
                          <a:sysClr val="windowText" lastClr="000000"/>
                        </a:solidFill>
                        <a:latin typeface="+mj-ea"/>
                        <a:ea typeface="+mj-ea"/>
                      </a:endParaRPr>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0" dirty="0">
                          <a:solidFill>
                            <a:sysClr val="windowText" lastClr="000000"/>
                          </a:solidFill>
                          <a:latin typeface="+mj-ea"/>
                          <a:ea typeface="+mj-ea"/>
                        </a:rPr>
                        <a:t>自我管理的团队，用有最高的工作效能。</a:t>
                      </a:r>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4" name="矩形 3"/>
          <p:cNvSpPr/>
          <p:nvPr/>
        </p:nvSpPr>
        <p:spPr>
          <a:xfrm>
            <a:off x="838879" y="883242"/>
            <a:ext cx="9820221" cy="461665"/>
          </a:xfrm>
          <a:prstGeom prst="rect">
            <a:avLst/>
          </a:prstGeom>
        </p:spPr>
        <p:txBody>
          <a:bodyPr wrap="square">
            <a:spAutoFit/>
          </a:bodyPr>
          <a:lstStyle/>
          <a:p>
            <a:pPr>
              <a:buNone/>
            </a:pPr>
            <a:r>
              <a:rPr lang="zh-CN" altLang="en-US" sz="2400" dirty="0">
                <a:latin typeface="微软雅黑" panose="020B0503020204020204" pitchFamily="34" charset="-122"/>
                <a:ea typeface="微软雅黑" panose="020B0503020204020204" pitchFamily="34" charset="-122"/>
              </a:rPr>
              <a:t>这种团队模式的目的是最大限度地优化灵活度、创造力和生产效率。</a:t>
            </a:r>
          </a:p>
        </p:txBody>
      </p:sp>
    </p:spTree>
    <p:extLst>
      <p:ext uri="{BB962C8B-B14F-4D97-AF65-F5344CB8AC3E}">
        <p14:creationId xmlns:p14="http://schemas.microsoft.com/office/powerpoint/2010/main" val="290366191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Scrum </a:t>
            </a:r>
            <a:r>
              <a:rPr lang="zh-CN" altLang="en-US" dirty="0"/>
              <a:t>事件</a:t>
            </a:r>
          </a:p>
        </p:txBody>
      </p:sp>
      <p:sp>
        <p:nvSpPr>
          <p:cNvPr id="4" name="矩形 3"/>
          <p:cNvSpPr/>
          <p:nvPr/>
        </p:nvSpPr>
        <p:spPr>
          <a:xfrm>
            <a:off x="647422" y="820958"/>
            <a:ext cx="3363923" cy="5740029"/>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zh-CN" altLang="en-US" dirty="0"/>
          </a:p>
        </p:txBody>
      </p:sp>
      <p:sp>
        <p:nvSpPr>
          <p:cNvPr id="5" name="文本框 4"/>
          <p:cNvSpPr txBox="1"/>
          <p:nvPr/>
        </p:nvSpPr>
        <p:spPr>
          <a:xfrm>
            <a:off x="1672959" y="961121"/>
            <a:ext cx="1125052" cy="461665"/>
          </a:xfrm>
          <a:prstGeom prst="rect">
            <a:avLst/>
          </a:prstGeom>
          <a:noFill/>
        </p:spPr>
        <p:txBody>
          <a:bodyPr wrap="none" rtlCol="0">
            <a:spAutoFit/>
          </a:bodyPr>
          <a:lstStyle/>
          <a:p>
            <a:pPr>
              <a:buNone/>
            </a:pPr>
            <a:r>
              <a:rPr lang="en-US" altLang="zh-CN" sz="2400" b="1" dirty="0">
                <a:solidFill>
                  <a:schemeClr val="tx1">
                    <a:lumMod val="95000"/>
                  </a:schemeClr>
                </a:solidFill>
                <a:effectLst>
                  <a:outerShdw blurRad="38100" dist="38100" dir="2700000" algn="tl">
                    <a:srgbClr val="000000">
                      <a:alpha val="43137"/>
                    </a:srgbClr>
                  </a:outerShdw>
                </a:effectLst>
                <a:latin typeface="+mj-ea"/>
                <a:ea typeface="+mj-ea"/>
              </a:rPr>
              <a:t>Sprint</a:t>
            </a:r>
            <a:endParaRPr lang="zh-CN" altLang="en-US" sz="2400" b="1" dirty="0">
              <a:solidFill>
                <a:schemeClr val="tx1">
                  <a:lumMod val="95000"/>
                </a:schemeClr>
              </a:solidFill>
              <a:effectLst>
                <a:outerShdw blurRad="38100" dist="38100" dir="2700000" algn="tl">
                  <a:srgbClr val="000000">
                    <a:alpha val="43137"/>
                  </a:srgbClr>
                </a:outerShdw>
              </a:effectLst>
              <a:latin typeface="+mj-ea"/>
              <a:ea typeface="+mj-ea"/>
            </a:endParaRPr>
          </a:p>
        </p:txBody>
      </p:sp>
      <p:sp>
        <p:nvSpPr>
          <p:cNvPr id="6" name="矩形 5"/>
          <p:cNvSpPr/>
          <p:nvPr/>
        </p:nvSpPr>
        <p:spPr>
          <a:xfrm>
            <a:off x="914400" y="2049623"/>
            <a:ext cx="2752928" cy="654665"/>
          </a:xfrm>
          <a:prstGeom prst="rect">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b="1" dirty="0">
                <a:solidFill>
                  <a:schemeClr val="bg1">
                    <a:lumMod val="50000"/>
                  </a:schemeClr>
                </a:solidFill>
                <a:latin typeface="+mj-ea"/>
                <a:ea typeface="+mj-ea"/>
              </a:rPr>
              <a:t>Sprint </a:t>
            </a:r>
            <a:r>
              <a:rPr lang="zh-CN" altLang="en-US" b="1" dirty="0">
                <a:solidFill>
                  <a:schemeClr val="bg1">
                    <a:lumMod val="50000"/>
                  </a:schemeClr>
                </a:solidFill>
                <a:latin typeface="+mj-ea"/>
                <a:ea typeface="+mj-ea"/>
              </a:rPr>
              <a:t>计划会议</a:t>
            </a:r>
          </a:p>
        </p:txBody>
      </p:sp>
      <p:sp>
        <p:nvSpPr>
          <p:cNvPr id="7" name="矩形 6"/>
          <p:cNvSpPr/>
          <p:nvPr/>
        </p:nvSpPr>
        <p:spPr>
          <a:xfrm>
            <a:off x="914007" y="3011898"/>
            <a:ext cx="2752928" cy="638453"/>
          </a:xfrm>
          <a:prstGeom prst="rect">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b="1" dirty="0">
                <a:solidFill>
                  <a:schemeClr val="bg1">
                    <a:lumMod val="50000"/>
                  </a:schemeClr>
                </a:solidFill>
                <a:latin typeface="+mj-ea"/>
                <a:ea typeface="+mj-ea"/>
              </a:rPr>
              <a:t>每日 </a:t>
            </a:r>
            <a:r>
              <a:rPr lang="en-US" altLang="zh-CN" b="1" dirty="0">
                <a:solidFill>
                  <a:schemeClr val="bg1">
                    <a:lumMod val="50000"/>
                  </a:schemeClr>
                </a:solidFill>
                <a:latin typeface="+mj-ea"/>
                <a:ea typeface="+mj-ea"/>
              </a:rPr>
              <a:t>Sprint </a:t>
            </a:r>
            <a:r>
              <a:rPr lang="zh-CN" altLang="en-US" b="1" dirty="0">
                <a:solidFill>
                  <a:schemeClr val="bg1">
                    <a:lumMod val="50000"/>
                  </a:schemeClr>
                </a:solidFill>
                <a:latin typeface="+mj-ea"/>
                <a:ea typeface="+mj-ea"/>
              </a:rPr>
              <a:t>站会</a:t>
            </a:r>
          </a:p>
        </p:txBody>
      </p:sp>
      <p:sp>
        <p:nvSpPr>
          <p:cNvPr id="8" name="矩形 7"/>
          <p:cNvSpPr/>
          <p:nvPr/>
        </p:nvSpPr>
        <p:spPr>
          <a:xfrm>
            <a:off x="914007" y="3954888"/>
            <a:ext cx="2752928" cy="654665"/>
          </a:xfrm>
          <a:prstGeom prst="rect">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b="1" dirty="0">
                <a:solidFill>
                  <a:schemeClr val="bg1">
                    <a:lumMod val="50000"/>
                  </a:schemeClr>
                </a:solidFill>
                <a:latin typeface="+mj-ea"/>
                <a:ea typeface="+mj-ea"/>
              </a:rPr>
              <a:t>Sprint </a:t>
            </a:r>
            <a:r>
              <a:rPr lang="zh-CN" altLang="en-US" b="1" dirty="0">
                <a:solidFill>
                  <a:schemeClr val="bg1">
                    <a:lumMod val="50000"/>
                  </a:schemeClr>
                </a:solidFill>
                <a:latin typeface="+mj-ea"/>
                <a:ea typeface="+mj-ea"/>
              </a:rPr>
              <a:t>评审会议</a:t>
            </a:r>
          </a:p>
        </p:txBody>
      </p:sp>
      <p:sp>
        <p:nvSpPr>
          <p:cNvPr id="9" name="矩形 8"/>
          <p:cNvSpPr/>
          <p:nvPr/>
        </p:nvSpPr>
        <p:spPr>
          <a:xfrm>
            <a:off x="914007" y="4938890"/>
            <a:ext cx="2752928" cy="654665"/>
          </a:xfrm>
          <a:prstGeom prst="rect">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b="1" dirty="0">
                <a:solidFill>
                  <a:schemeClr val="bg1">
                    <a:lumMod val="50000"/>
                  </a:schemeClr>
                </a:solidFill>
                <a:latin typeface="+mj-ea"/>
                <a:ea typeface="+mj-ea"/>
              </a:rPr>
              <a:t>Sprint </a:t>
            </a:r>
            <a:r>
              <a:rPr lang="zh-CN" altLang="en-US" b="1" dirty="0">
                <a:solidFill>
                  <a:schemeClr val="bg1">
                    <a:lumMod val="50000"/>
                  </a:schemeClr>
                </a:solidFill>
                <a:latin typeface="+mj-ea"/>
                <a:ea typeface="+mj-ea"/>
              </a:rPr>
              <a:t>回顾会议</a:t>
            </a:r>
          </a:p>
        </p:txBody>
      </p:sp>
      <p:graphicFrame>
        <p:nvGraphicFramePr>
          <p:cNvPr id="10" name="表格 9"/>
          <p:cNvGraphicFramePr>
            <a:graphicFrameLocks noGrp="1"/>
          </p:cNvGraphicFramePr>
          <p:nvPr>
            <p:extLst>
              <p:ext uri="{D42A27DB-BD31-4B8C-83A1-F6EECF244321}">
                <p14:modId xmlns:p14="http://schemas.microsoft.com/office/powerpoint/2010/main" val="852779753"/>
              </p:ext>
            </p:extLst>
          </p:nvPr>
        </p:nvGraphicFramePr>
        <p:xfrm>
          <a:off x="4277930" y="968407"/>
          <a:ext cx="7609270" cy="2377440"/>
        </p:xfrm>
        <a:graphic>
          <a:graphicData uri="http://schemas.openxmlformats.org/drawingml/2006/table">
            <a:tbl>
              <a:tblPr firstRow="1" bandRow="1">
                <a:effectLst/>
                <a:tableStyleId>{5C22544A-7EE6-4342-B048-85BDC9FD1C3A}</a:tableStyleId>
              </a:tblPr>
              <a:tblGrid>
                <a:gridCol w="1014911">
                  <a:extLst>
                    <a:ext uri="{9D8B030D-6E8A-4147-A177-3AD203B41FA5}">
                      <a16:colId xmlns:a16="http://schemas.microsoft.com/office/drawing/2014/main" val="20000"/>
                    </a:ext>
                  </a:extLst>
                </a:gridCol>
                <a:gridCol w="6594359">
                  <a:extLst>
                    <a:ext uri="{9D8B030D-6E8A-4147-A177-3AD203B41FA5}">
                      <a16:colId xmlns:a16="http://schemas.microsoft.com/office/drawing/2014/main" val="20001"/>
                    </a:ext>
                  </a:extLst>
                </a:gridCol>
              </a:tblGrid>
              <a:tr h="710840">
                <a:tc>
                  <a:txBody>
                    <a:bodyPr/>
                    <a:lstStyle/>
                    <a:p>
                      <a:pPr algn="r">
                        <a:lnSpc>
                          <a:spcPct val="150000"/>
                        </a:lnSpc>
                      </a:pPr>
                      <a:r>
                        <a:rPr lang="zh-CN" altLang="en-US" sz="1800" b="1" dirty="0">
                          <a:solidFill>
                            <a:srgbClr val="7030A0"/>
                          </a:solidFill>
                          <a:latin typeface="+mj-ea"/>
                          <a:ea typeface="+mj-ea"/>
                        </a:rPr>
                        <a:t>规律化：</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b="0" dirty="0">
                          <a:solidFill>
                            <a:schemeClr val="bg1">
                              <a:lumMod val="50000"/>
                            </a:schemeClr>
                          </a:solidFill>
                          <a:latin typeface="+mj-ea"/>
                          <a:ea typeface="+mj-ea"/>
                        </a:rPr>
                        <a:t>使用固定的事件来产生规律性，以此来减少 </a:t>
                      </a:r>
                      <a:r>
                        <a:rPr lang="en-US" altLang="zh-CN" sz="1800" b="0" dirty="0">
                          <a:solidFill>
                            <a:schemeClr val="bg1">
                              <a:lumMod val="50000"/>
                            </a:schemeClr>
                          </a:solidFill>
                          <a:latin typeface="+mj-ea"/>
                          <a:ea typeface="+mj-ea"/>
                        </a:rPr>
                        <a:t>Scrum </a:t>
                      </a:r>
                      <a:r>
                        <a:rPr lang="zh-CN" altLang="en-US" sz="1800" b="0" dirty="0">
                          <a:solidFill>
                            <a:schemeClr val="bg1">
                              <a:lumMod val="50000"/>
                            </a:schemeClr>
                          </a:solidFill>
                          <a:latin typeface="+mj-ea"/>
                          <a:ea typeface="+mj-ea"/>
                        </a:rPr>
                        <a:t>之外的其它会议的必要。</a:t>
                      </a:r>
                      <a:endParaRPr lang="en-US" altLang="zh-CN" sz="1800" b="0" dirty="0">
                        <a:solidFill>
                          <a:schemeClr val="bg1">
                            <a:lumMod val="50000"/>
                          </a:schemeClr>
                        </a:solidFill>
                        <a:latin typeface="+mj-ea"/>
                        <a:ea typeface="+mj-ea"/>
                      </a:endParaRPr>
                    </a:p>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400" b="0" dirty="0">
                          <a:solidFill>
                            <a:schemeClr val="bg1">
                              <a:lumMod val="50000"/>
                            </a:schemeClr>
                          </a:solidFill>
                          <a:latin typeface="+mj-ea"/>
                          <a:ea typeface="+mj-ea"/>
                        </a:rPr>
                        <a:t>所有事件都是有时间盒限定的事件，也就是说每一个事件限制在最长的时间范围内。</a:t>
                      </a:r>
                    </a:p>
                  </a:txBody>
                  <a:tcPr anchor="ct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484393">
                <a:tc>
                  <a:txBody>
                    <a:bodyPr/>
                    <a:lstStyle/>
                    <a:p>
                      <a:pPr algn="r">
                        <a:lnSpc>
                          <a:spcPct val="150000"/>
                        </a:lnSpc>
                      </a:pPr>
                      <a:r>
                        <a:rPr lang="zh-CN" altLang="en-US" sz="1800" b="1" dirty="0">
                          <a:solidFill>
                            <a:srgbClr val="7030A0"/>
                          </a:solidFill>
                          <a:latin typeface="+mj-ea"/>
                          <a:ea typeface="+mj-ea"/>
                        </a:rPr>
                        <a:t>周期化：</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b="0" kern="1200" dirty="0">
                          <a:solidFill>
                            <a:schemeClr val="bg1">
                              <a:lumMod val="50000"/>
                            </a:schemeClr>
                          </a:solidFill>
                          <a:latin typeface="+mj-ea"/>
                          <a:ea typeface="+mj-ea"/>
                          <a:cs typeface="+mn-cs"/>
                        </a:rPr>
                        <a:t>一旦 </a:t>
                      </a:r>
                      <a:r>
                        <a:rPr lang="en-US" altLang="zh-CN" sz="1800" b="0" kern="1200" dirty="0">
                          <a:solidFill>
                            <a:schemeClr val="bg1">
                              <a:lumMod val="50000"/>
                            </a:schemeClr>
                          </a:solidFill>
                          <a:latin typeface="+mj-ea"/>
                          <a:ea typeface="+mj-ea"/>
                          <a:cs typeface="+mn-cs"/>
                        </a:rPr>
                        <a:t>Sprint </a:t>
                      </a:r>
                      <a:r>
                        <a:rPr lang="zh-CN" altLang="en-US" sz="1800" b="0" kern="1200" dirty="0">
                          <a:solidFill>
                            <a:schemeClr val="bg1">
                              <a:lumMod val="50000"/>
                            </a:schemeClr>
                          </a:solidFill>
                          <a:latin typeface="+mj-ea"/>
                          <a:ea typeface="+mj-ea"/>
                          <a:cs typeface="+mn-cs"/>
                        </a:rPr>
                        <a:t>开始，它的持续时间是固定的，不能缩短或者延长。</a:t>
                      </a:r>
                      <a:endParaRPr lang="en-US" altLang="zh-CN" sz="1800" b="0" kern="1200" dirty="0">
                        <a:solidFill>
                          <a:schemeClr val="bg1">
                            <a:lumMod val="50000"/>
                          </a:schemeClr>
                        </a:solidFill>
                        <a:latin typeface="+mj-ea"/>
                        <a:ea typeface="+mj-ea"/>
                        <a:cs typeface="+mn-cs"/>
                      </a:endParaRPr>
                    </a:p>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400" b="0" kern="1200" dirty="0">
                          <a:solidFill>
                            <a:schemeClr val="bg1">
                              <a:lumMod val="50000"/>
                            </a:schemeClr>
                          </a:solidFill>
                          <a:latin typeface="+mj-ea"/>
                          <a:ea typeface="+mj-ea"/>
                          <a:cs typeface="+mn-cs"/>
                        </a:rPr>
                        <a:t>其他事件则可以在该事件的目标达成之后可以立即终止，如此确保时间被适当地使用而不会造成过程中的浪费。 </a:t>
                      </a:r>
                    </a:p>
                  </a:txBody>
                  <a:tcPr anchor="ct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0839166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Sprint</a:t>
            </a:r>
            <a:endParaRPr lang="zh-CN" altLang="en-US" dirty="0"/>
          </a:p>
        </p:txBody>
      </p:sp>
      <p:sp>
        <p:nvSpPr>
          <p:cNvPr id="4" name="矩形 3"/>
          <p:cNvSpPr/>
          <p:nvPr/>
        </p:nvSpPr>
        <p:spPr>
          <a:xfrm>
            <a:off x="647422" y="820958"/>
            <a:ext cx="3363923" cy="5740029"/>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zh-CN" altLang="en-US" dirty="0"/>
          </a:p>
        </p:txBody>
      </p:sp>
      <p:sp>
        <p:nvSpPr>
          <p:cNvPr id="5" name="文本框 4"/>
          <p:cNvSpPr txBox="1"/>
          <p:nvPr/>
        </p:nvSpPr>
        <p:spPr>
          <a:xfrm>
            <a:off x="1672959" y="961121"/>
            <a:ext cx="1125052" cy="461665"/>
          </a:xfrm>
          <a:prstGeom prst="rect">
            <a:avLst/>
          </a:prstGeom>
          <a:noFill/>
        </p:spPr>
        <p:txBody>
          <a:bodyPr wrap="none" rtlCol="0">
            <a:spAutoFit/>
          </a:bodyPr>
          <a:lstStyle/>
          <a:p>
            <a:pPr>
              <a:buNone/>
            </a:pPr>
            <a:r>
              <a:rPr lang="en-US" altLang="zh-CN" sz="2400" b="1" dirty="0">
                <a:solidFill>
                  <a:schemeClr val="tx1">
                    <a:lumMod val="95000"/>
                  </a:schemeClr>
                </a:solidFill>
                <a:effectLst>
                  <a:outerShdw blurRad="38100" dist="38100" dir="2700000" algn="tl">
                    <a:srgbClr val="000000">
                      <a:alpha val="43137"/>
                    </a:srgbClr>
                  </a:outerShdw>
                </a:effectLst>
                <a:latin typeface="+mj-ea"/>
                <a:ea typeface="+mj-ea"/>
              </a:rPr>
              <a:t>Sprint</a:t>
            </a:r>
            <a:endParaRPr lang="zh-CN" altLang="en-US" sz="2400" b="1" dirty="0">
              <a:solidFill>
                <a:schemeClr val="tx1">
                  <a:lumMod val="95000"/>
                </a:schemeClr>
              </a:solidFill>
              <a:effectLst>
                <a:outerShdw blurRad="38100" dist="38100" dir="2700000" algn="tl">
                  <a:srgbClr val="000000">
                    <a:alpha val="43137"/>
                  </a:srgbClr>
                </a:outerShdw>
              </a:effectLst>
              <a:latin typeface="+mj-ea"/>
              <a:ea typeface="+mj-ea"/>
            </a:endParaRPr>
          </a:p>
        </p:txBody>
      </p:sp>
      <p:sp>
        <p:nvSpPr>
          <p:cNvPr id="6" name="矩形 5"/>
          <p:cNvSpPr/>
          <p:nvPr/>
        </p:nvSpPr>
        <p:spPr>
          <a:xfrm>
            <a:off x="914400" y="2049623"/>
            <a:ext cx="2752928" cy="654665"/>
          </a:xfrm>
          <a:prstGeom prst="rect">
            <a:avLst/>
          </a:prstGeom>
          <a:solidFill>
            <a:srgbClr val="7030A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b="1" dirty="0">
                <a:solidFill>
                  <a:schemeClr val="bg1">
                    <a:lumMod val="50000"/>
                  </a:schemeClr>
                </a:solidFill>
                <a:latin typeface="+mj-ea"/>
                <a:ea typeface="+mj-ea"/>
              </a:rPr>
              <a:t>Sprint </a:t>
            </a:r>
            <a:r>
              <a:rPr lang="zh-CN" altLang="en-US" b="1" dirty="0">
                <a:solidFill>
                  <a:schemeClr val="bg1">
                    <a:lumMod val="50000"/>
                  </a:schemeClr>
                </a:solidFill>
                <a:latin typeface="+mj-ea"/>
                <a:ea typeface="+mj-ea"/>
              </a:rPr>
              <a:t>计划会议</a:t>
            </a:r>
          </a:p>
        </p:txBody>
      </p:sp>
      <p:sp>
        <p:nvSpPr>
          <p:cNvPr id="7" name="矩形 6"/>
          <p:cNvSpPr/>
          <p:nvPr/>
        </p:nvSpPr>
        <p:spPr>
          <a:xfrm>
            <a:off x="914007" y="3011898"/>
            <a:ext cx="2752928" cy="638453"/>
          </a:xfrm>
          <a:prstGeom prst="rect">
            <a:avLst/>
          </a:prstGeom>
          <a:solidFill>
            <a:srgbClr val="7030A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b="1" dirty="0">
                <a:solidFill>
                  <a:schemeClr val="bg1">
                    <a:lumMod val="50000"/>
                  </a:schemeClr>
                </a:solidFill>
                <a:latin typeface="+mj-ea"/>
                <a:ea typeface="+mj-ea"/>
              </a:rPr>
              <a:t>每日 </a:t>
            </a:r>
            <a:r>
              <a:rPr lang="en-US" altLang="zh-CN" b="1" dirty="0">
                <a:solidFill>
                  <a:schemeClr val="bg1">
                    <a:lumMod val="50000"/>
                  </a:schemeClr>
                </a:solidFill>
                <a:latin typeface="+mj-ea"/>
                <a:ea typeface="+mj-ea"/>
              </a:rPr>
              <a:t>Sprint </a:t>
            </a:r>
            <a:r>
              <a:rPr lang="zh-CN" altLang="en-US" b="1" dirty="0">
                <a:solidFill>
                  <a:schemeClr val="bg1">
                    <a:lumMod val="50000"/>
                  </a:schemeClr>
                </a:solidFill>
                <a:latin typeface="+mj-ea"/>
                <a:ea typeface="+mj-ea"/>
              </a:rPr>
              <a:t>站会</a:t>
            </a:r>
          </a:p>
        </p:txBody>
      </p:sp>
      <p:sp>
        <p:nvSpPr>
          <p:cNvPr id="8" name="矩形 7"/>
          <p:cNvSpPr/>
          <p:nvPr/>
        </p:nvSpPr>
        <p:spPr>
          <a:xfrm>
            <a:off x="914007" y="3954888"/>
            <a:ext cx="2752928" cy="654665"/>
          </a:xfrm>
          <a:prstGeom prst="rect">
            <a:avLst/>
          </a:prstGeom>
          <a:solidFill>
            <a:srgbClr val="7030A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b="1" dirty="0">
                <a:solidFill>
                  <a:schemeClr val="bg1">
                    <a:lumMod val="50000"/>
                  </a:schemeClr>
                </a:solidFill>
                <a:latin typeface="+mj-ea"/>
                <a:ea typeface="+mj-ea"/>
              </a:rPr>
              <a:t>Sprint </a:t>
            </a:r>
            <a:r>
              <a:rPr lang="zh-CN" altLang="en-US" b="1" dirty="0">
                <a:solidFill>
                  <a:schemeClr val="bg1">
                    <a:lumMod val="50000"/>
                  </a:schemeClr>
                </a:solidFill>
                <a:latin typeface="+mj-ea"/>
                <a:ea typeface="+mj-ea"/>
              </a:rPr>
              <a:t>评审会议</a:t>
            </a:r>
          </a:p>
        </p:txBody>
      </p:sp>
      <p:sp>
        <p:nvSpPr>
          <p:cNvPr id="9" name="矩形 8"/>
          <p:cNvSpPr/>
          <p:nvPr/>
        </p:nvSpPr>
        <p:spPr>
          <a:xfrm>
            <a:off x="914007" y="4938890"/>
            <a:ext cx="2752928" cy="654665"/>
          </a:xfrm>
          <a:prstGeom prst="rect">
            <a:avLst/>
          </a:prstGeom>
          <a:solidFill>
            <a:srgbClr val="7030A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b="1" dirty="0">
                <a:solidFill>
                  <a:schemeClr val="bg1">
                    <a:lumMod val="50000"/>
                  </a:schemeClr>
                </a:solidFill>
                <a:latin typeface="+mj-ea"/>
                <a:ea typeface="+mj-ea"/>
              </a:rPr>
              <a:t>Sprint </a:t>
            </a:r>
            <a:r>
              <a:rPr lang="zh-CN" altLang="en-US" b="1" dirty="0">
                <a:solidFill>
                  <a:schemeClr val="bg1">
                    <a:lumMod val="50000"/>
                  </a:schemeClr>
                </a:solidFill>
                <a:latin typeface="+mj-ea"/>
                <a:ea typeface="+mj-ea"/>
              </a:rPr>
              <a:t>回顾会议</a:t>
            </a:r>
          </a:p>
        </p:txBody>
      </p:sp>
      <p:graphicFrame>
        <p:nvGraphicFramePr>
          <p:cNvPr id="10" name="表格 9"/>
          <p:cNvGraphicFramePr>
            <a:graphicFrameLocks noGrp="1"/>
          </p:cNvGraphicFramePr>
          <p:nvPr>
            <p:extLst>
              <p:ext uri="{D42A27DB-BD31-4B8C-83A1-F6EECF244321}">
                <p14:modId xmlns:p14="http://schemas.microsoft.com/office/powerpoint/2010/main" val="2547276145"/>
              </p:ext>
            </p:extLst>
          </p:nvPr>
        </p:nvGraphicFramePr>
        <p:xfrm>
          <a:off x="4396650" y="784640"/>
          <a:ext cx="7717790" cy="3497580"/>
        </p:xfrm>
        <a:graphic>
          <a:graphicData uri="http://schemas.openxmlformats.org/drawingml/2006/table">
            <a:tbl>
              <a:tblPr firstRow="1" bandRow="1">
                <a:effectLst/>
                <a:tableStyleId>{5C22544A-7EE6-4342-B048-85BDC9FD1C3A}</a:tableStyleId>
              </a:tblPr>
              <a:tblGrid>
                <a:gridCol w="583780">
                  <a:extLst>
                    <a:ext uri="{9D8B030D-6E8A-4147-A177-3AD203B41FA5}">
                      <a16:colId xmlns:a16="http://schemas.microsoft.com/office/drawing/2014/main" val="20000"/>
                    </a:ext>
                  </a:extLst>
                </a:gridCol>
                <a:gridCol w="7134010">
                  <a:extLst>
                    <a:ext uri="{9D8B030D-6E8A-4147-A177-3AD203B41FA5}">
                      <a16:colId xmlns:a16="http://schemas.microsoft.com/office/drawing/2014/main" val="20001"/>
                    </a:ext>
                  </a:extLst>
                </a:gridCol>
              </a:tblGrid>
              <a:tr h="672490">
                <a:tc gridSpan="2">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800" b="1" dirty="0">
                          <a:solidFill>
                            <a:schemeClr val="bg1">
                              <a:lumMod val="75000"/>
                            </a:schemeClr>
                          </a:solidFill>
                          <a:latin typeface="+mj-ea"/>
                          <a:ea typeface="+mj-ea"/>
                        </a:rPr>
                        <a:t>Sprint</a:t>
                      </a:r>
                      <a:r>
                        <a:rPr lang="zh-CN" altLang="en-US" sz="1800" b="1" dirty="0">
                          <a:solidFill>
                            <a:schemeClr val="bg1">
                              <a:lumMod val="75000"/>
                            </a:schemeClr>
                          </a:solidFill>
                          <a:latin typeface="+mj-ea"/>
                          <a:ea typeface="+mj-ea"/>
                        </a:rPr>
                        <a:t>：</a:t>
                      </a:r>
                      <a:r>
                        <a:rPr lang="en-US" altLang="zh-CN" sz="1800" b="1" dirty="0">
                          <a:solidFill>
                            <a:schemeClr val="bg1">
                              <a:lumMod val="75000"/>
                            </a:schemeClr>
                          </a:solidFill>
                          <a:latin typeface="+mj-ea"/>
                          <a:ea typeface="+mj-ea"/>
                        </a:rPr>
                        <a:t> </a:t>
                      </a:r>
                      <a:r>
                        <a:rPr lang="zh-CN" altLang="en-US" sz="1800" b="0" dirty="0">
                          <a:solidFill>
                            <a:schemeClr val="bg1">
                              <a:lumMod val="75000"/>
                            </a:schemeClr>
                          </a:solidFill>
                          <a:latin typeface="+mj-ea"/>
                          <a:ea typeface="+mj-ea"/>
                        </a:rPr>
                        <a:t>是 </a:t>
                      </a:r>
                      <a:r>
                        <a:rPr lang="en-US" altLang="zh-CN" sz="1800" b="0" dirty="0">
                          <a:solidFill>
                            <a:schemeClr val="bg1">
                              <a:lumMod val="75000"/>
                            </a:schemeClr>
                          </a:solidFill>
                          <a:latin typeface="+mj-ea"/>
                          <a:ea typeface="+mj-ea"/>
                        </a:rPr>
                        <a:t>Scrum </a:t>
                      </a:r>
                      <a:r>
                        <a:rPr lang="zh-CN" altLang="en-US" sz="1800" b="0" dirty="0">
                          <a:solidFill>
                            <a:schemeClr val="bg1">
                              <a:lumMod val="75000"/>
                            </a:schemeClr>
                          </a:solidFill>
                          <a:latin typeface="+mj-ea"/>
                          <a:ea typeface="+mj-ea"/>
                        </a:rPr>
                        <a:t>的核心，其长度（持续时间）为一个月或更短时间的限时，在这段时间内</a:t>
                      </a:r>
                      <a:r>
                        <a:rPr lang="zh-CN" altLang="en-US" sz="1800" b="1" dirty="0">
                          <a:solidFill>
                            <a:srgbClr val="00B050"/>
                          </a:solidFill>
                          <a:latin typeface="+mj-ea"/>
                          <a:ea typeface="+mj-ea"/>
                        </a:rPr>
                        <a:t>构建一个“完成的”、可用的和潜在可发布的产品增量</a:t>
                      </a:r>
                      <a:r>
                        <a:rPr lang="zh-CN" altLang="en-US" sz="1800" b="0" dirty="0">
                          <a:solidFill>
                            <a:schemeClr val="bg1">
                              <a:lumMod val="75000"/>
                            </a:schemeClr>
                          </a:solidFill>
                          <a:latin typeface="+mj-ea"/>
                          <a:ea typeface="+mj-ea"/>
                        </a:rPr>
                        <a:t>。在整个开发过程期间，</a:t>
                      </a:r>
                      <a:r>
                        <a:rPr lang="en-US" altLang="zh-CN" sz="1800" b="0" dirty="0">
                          <a:solidFill>
                            <a:schemeClr val="bg1">
                              <a:lumMod val="75000"/>
                            </a:schemeClr>
                          </a:solidFill>
                          <a:latin typeface="+mj-ea"/>
                          <a:ea typeface="+mj-ea"/>
                        </a:rPr>
                        <a:t>Sprint </a:t>
                      </a:r>
                      <a:r>
                        <a:rPr lang="zh-CN" altLang="en-US" sz="1800" b="0" dirty="0">
                          <a:solidFill>
                            <a:schemeClr val="bg1">
                              <a:lumMod val="75000"/>
                            </a:schemeClr>
                          </a:solidFill>
                          <a:latin typeface="+mj-ea"/>
                          <a:ea typeface="+mj-ea"/>
                        </a:rPr>
                        <a:t>的长度通常保持一致。前一个 </a:t>
                      </a:r>
                      <a:r>
                        <a:rPr lang="en-US" altLang="zh-CN" sz="1800" b="0" dirty="0">
                          <a:solidFill>
                            <a:schemeClr val="bg1">
                              <a:lumMod val="75000"/>
                            </a:schemeClr>
                          </a:solidFill>
                          <a:latin typeface="+mj-ea"/>
                          <a:ea typeface="+mj-ea"/>
                        </a:rPr>
                        <a:t>Sprint </a:t>
                      </a:r>
                      <a:r>
                        <a:rPr lang="zh-CN" altLang="en-US" sz="1800" b="0" dirty="0">
                          <a:solidFill>
                            <a:schemeClr val="bg1">
                              <a:lumMod val="75000"/>
                            </a:schemeClr>
                          </a:solidFill>
                          <a:latin typeface="+mj-ea"/>
                          <a:ea typeface="+mj-ea"/>
                        </a:rPr>
                        <a:t>结束后，新的下一个 </a:t>
                      </a:r>
                      <a:r>
                        <a:rPr lang="en-US" altLang="zh-CN" sz="1800" b="0" dirty="0">
                          <a:solidFill>
                            <a:schemeClr val="bg1">
                              <a:lumMod val="75000"/>
                            </a:schemeClr>
                          </a:solidFill>
                          <a:latin typeface="+mj-ea"/>
                          <a:ea typeface="+mj-ea"/>
                        </a:rPr>
                        <a:t>Sprint </a:t>
                      </a:r>
                      <a:r>
                        <a:rPr lang="zh-CN" altLang="en-US" sz="1800" b="0" dirty="0">
                          <a:solidFill>
                            <a:schemeClr val="bg1">
                              <a:lumMod val="75000"/>
                            </a:schemeClr>
                          </a:solidFill>
                          <a:latin typeface="+mj-ea"/>
                          <a:ea typeface="+mj-ea"/>
                        </a:rPr>
                        <a:t>紧接着立即开始。 </a:t>
                      </a:r>
                      <a:endParaRPr lang="en-US" altLang="zh-CN" sz="1800" b="0" dirty="0">
                        <a:solidFill>
                          <a:schemeClr val="bg1">
                            <a:lumMod val="75000"/>
                          </a:schemeClr>
                        </a:solidFill>
                        <a:latin typeface="+mj-ea"/>
                        <a:ea typeface="+mj-ea"/>
                      </a:endParaRPr>
                    </a:p>
                    <a:p>
                      <a:pPr marL="0" marR="0" indent="0" algn="l" defTabSz="914400" rtl="0" eaLnBrk="1" fontAlgn="auto" latinLnBrk="0" hangingPunct="1">
                        <a:lnSpc>
                          <a:spcPct val="150000"/>
                        </a:lnSpc>
                        <a:spcBef>
                          <a:spcPts val="0"/>
                        </a:spcBef>
                        <a:spcAft>
                          <a:spcPts val="0"/>
                        </a:spcAft>
                        <a:buClrTx/>
                        <a:buSzTx/>
                        <a:buFontTx/>
                        <a:buNone/>
                        <a:tabLst/>
                        <a:defRPr/>
                      </a:pPr>
                      <a:endParaRPr lang="zh-CN" altLang="en-US" sz="900" b="1" dirty="0">
                        <a:solidFill>
                          <a:schemeClr val="bg1">
                            <a:lumMod val="75000"/>
                          </a:schemeClr>
                        </a:solidFill>
                        <a:latin typeface="+mj-ea"/>
                        <a:ea typeface="+mj-ea"/>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l" defTabSz="914400" rtl="0" eaLnBrk="1" fontAlgn="auto" latinLnBrk="0" hangingPunct="1">
                        <a:lnSpc>
                          <a:spcPct val="150000"/>
                        </a:lnSpc>
                        <a:spcBef>
                          <a:spcPts val="0"/>
                        </a:spcBef>
                        <a:spcAft>
                          <a:spcPts val="0"/>
                        </a:spcAft>
                        <a:buClrTx/>
                        <a:buSzTx/>
                        <a:buFontTx/>
                        <a:buNone/>
                        <a:tabLst/>
                        <a:defRPr/>
                      </a:pPr>
                      <a:endParaRPr lang="zh-CN" altLang="en-US" sz="1800" b="1" dirty="0">
                        <a:solidFill>
                          <a:schemeClr val="bg1">
                            <a:lumMod val="75000"/>
                          </a:schemeClr>
                        </a:solidFill>
                        <a:latin typeface="+mj-ea"/>
                        <a:ea typeface="+mj-ea"/>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01767">
                <a:tc>
                  <a:txBody>
                    <a:bodyPr/>
                    <a:lstStyle/>
                    <a:p>
                      <a:pPr algn="r">
                        <a:lnSpc>
                          <a:spcPct val="150000"/>
                        </a:lnSpc>
                      </a:pPr>
                      <a:r>
                        <a:rPr lang="en-US" altLang="zh-CN" sz="1400" b="0" dirty="0">
                          <a:solidFill>
                            <a:schemeClr val="bg1">
                              <a:lumMod val="50000"/>
                            </a:schemeClr>
                          </a:solidFill>
                          <a:latin typeface="+mj-ea"/>
                          <a:ea typeface="+mj-ea"/>
                        </a:rPr>
                        <a:t>1.</a:t>
                      </a:r>
                      <a:endParaRPr lang="zh-CN" altLang="en-US" sz="1400" b="0" dirty="0">
                        <a:solidFill>
                          <a:schemeClr val="bg1">
                            <a:lumMod val="50000"/>
                          </a:schemeClr>
                        </a:solidFill>
                        <a:latin typeface="+mj-ea"/>
                        <a:ea typeface="+mj-ea"/>
                      </a:endParaRP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400" b="0" dirty="0">
                          <a:solidFill>
                            <a:schemeClr val="bg1">
                              <a:lumMod val="50000"/>
                            </a:schemeClr>
                          </a:solidFill>
                          <a:latin typeface="+mj-ea"/>
                          <a:ea typeface="+mj-ea"/>
                        </a:rPr>
                        <a:t>不能做出有害于 </a:t>
                      </a:r>
                      <a:r>
                        <a:rPr lang="en-US" altLang="zh-CN" sz="1400" b="0" dirty="0">
                          <a:solidFill>
                            <a:schemeClr val="bg1">
                              <a:lumMod val="50000"/>
                            </a:schemeClr>
                          </a:solidFill>
                          <a:latin typeface="+mj-ea"/>
                          <a:ea typeface="+mj-ea"/>
                        </a:rPr>
                        <a:t>Sprint </a:t>
                      </a:r>
                      <a:r>
                        <a:rPr lang="zh-CN" altLang="en-US" sz="1400" b="0" dirty="0">
                          <a:solidFill>
                            <a:schemeClr val="bg1">
                              <a:lumMod val="50000"/>
                            </a:schemeClr>
                          </a:solidFill>
                          <a:latin typeface="+mj-ea"/>
                          <a:ea typeface="+mj-ea"/>
                        </a:rPr>
                        <a:t>目标的改变； </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01767">
                <a:tc>
                  <a:txBody>
                    <a:bodyPr/>
                    <a:lstStyle/>
                    <a:p>
                      <a:pPr algn="r">
                        <a:lnSpc>
                          <a:spcPct val="150000"/>
                        </a:lnSpc>
                      </a:pPr>
                      <a:r>
                        <a:rPr lang="en-US" altLang="zh-CN" sz="1400" b="0" dirty="0">
                          <a:solidFill>
                            <a:schemeClr val="bg1">
                              <a:lumMod val="50000"/>
                            </a:schemeClr>
                          </a:solidFill>
                          <a:latin typeface="+mj-ea"/>
                          <a:ea typeface="+mj-ea"/>
                        </a:rPr>
                        <a:t>2.</a:t>
                      </a:r>
                      <a:endParaRPr lang="zh-CN" altLang="en-US" sz="1400" b="0" dirty="0">
                        <a:solidFill>
                          <a:schemeClr val="bg1">
                            <a:lumMod val="50000"/>
                          </a:schemeClr>
                        </a:solidFill>
                        <a:latin typeface="+mj-ea"/>
                        <a:ea typeface="+mj-ea"/>
                      </a:endParaRP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400" b="0" dirty="0">
                          <a:solidFill>
                            <a:schemeClr val="bg1">
                              <a:lumMod val="50000"/>
                            </a:schemeClr>
                          </a:solidFill>
                          <a:latin typeface="+mj-ea"/>
                          <a:ea typeface="+mj-ea"/>
                        </a:rPr>
                        <a:t>不能降低质量的目标；</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82964">
                <a:tc>
                  <a:txBody>
                    <a:bodyPr/>
                    <a:lstStyle/>
                    <a:p>
                      <a:pPr algn="r">
                        <a:lnSpc>
                          <a:spcPct val="150000"/>
                        </a:lnSpc>
                      </a:pPr>
                      <a:r>
                        <a:rPr lang="en-US" altLang="zh-CN" sz="1400" b="0" dirty="0">
                          <a:solidFill>
                            <a:schemeClr val="bg1">
                              <a:lumMod val="50000"/>
                            </a:schemeClr>
                          </a:solidFill>
                          <a:latin typeface="+mj-ea"/>
                          <a:ea typeface="+mj-ea"/>
                        </a:rPr>
                        <a:t>3.</a:t>
                      </a:r>
                      <a:endParaRPr lang="zh-CN" altLang="en-US" sz="1400" b="0" dirty="0">
                        <a:solidFill>
                          <a:schemeClr val="bg1">
                            <a:lumMod val="50000"/>
                          </a:schemeClr>
                        </a:solidFill>
                        <a:latin typeface="+mj-ea"/>
                        <a:ea typeface="+mj-ea"/>
                      </a:endParaRP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400" b="0" dirty="0">
                          <a:solidFill>
                            <a:schemeClr val="bg1">
                              <a:lumMod val="50000"/>
                            </a:schemeClr>
                          </a:solidFill>
                          <a:latin typeface="+mj-ea"/>
                          <a:ea typeface="+mj-ea"/>
                        </a:rPr>
                        <a:t>随着对信息掌握的增加，产品负责人与开发团队之间对范围内要做的事可能会要澄清和重新协商。 </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1" name="矩形 10"/>
          <p:cNvSpPr/>
          <p:nvPr/>
        </p:nvSpPr>
        <p:spPr>
          <a:xfrm>
            <a:off x="4388016" y="4575239"/>
            <a:ext cx="3814369" cy="1985748"/>
          </a:xfrm>
          <a:prstGeom prst="rect">
            <a:avLst/>
          </a:prstGeom>
          <a:solidFill>
            <a:srgbClr val="FFFF99"/>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zh-CN" altLang="en-US" dirty="0"/>
          </a:p>
        </p:txBody>
      </p:sp>
      <p:sp>
        <p:nvSpPr>
          <p:cNvPr id="12" name="文本框 11"/>
          <p:cNvSpPr txBox="1"/>
          <p:nvPr/>
        </p:nvSpPr>
        <p:spPr>
          <a:xfrm>
            <a:off x="5003962" y="4638986"/>
            <a:ext cx="2573846" cy="338554"/>
          </a:xfrm>
          <a:prstGeom prst="rect">
            <a:avLst/>
          </a:prstGeom>
          <a:noFill/>
        </p:spPr>
        <p:txBody>
          <a:bodyPr wrap="none" rtlCol="0">
            <a:spAutoFit/>
          </a:bodyPr>
          <a:lstStyle/>
          <a:p>
            <a:pPr>
              <a:buNone/>
            </a:pPr>
            <a:r>
              <a:rPr lang="zh-CN" altLang="en-US" sz="1600" b="1" dirty="0">
                <a:solidFill>
                  <a:schemeClr val="bg1">
                    <a:lumMod val="50000"/>
                  </a:schemeClr>
                </a:solidFill>
                <a:latin typeface="+mj-ea"/>
                <a:ea typeface="+mj-ea"/>
              </a:rPr>
              <a:t>将 </a:t>
            </a:r>
            <a:r>
              <a:rPr lang="en-US" altLang="zh-CN" sz="1600" b="1" dirty="0">
                <a:solidFill>
                  <a:schemeClr val="bg1">
                    <a:lumMod val="50000"/>
                  </a:schemeClr>
                </a:solidFill>
                <a:latin typeface="+mj-ea"/>
                <a:ea typeface="+mj-ea"/>
              </a:rPr>
              <a:t>Sprint </a:t>
            </a:r>
            <a:r>
              <a:rPr lang="zh-CN" altLang="en-US" sz="1600" b="1" dirty="0">
                <a:solidFill>
                  <a:schemeClr val="bg1">
                    <a:lumMod val="50000"/>
                  </a:schemeClr>
                </a:solidFill>
                <a:latin typeface="+mj-ea"/>
                <a:ea typeface="+mj-ea"/>
              </a:rPr>
              <a:t>看成是一个项目</a:t>
            </a:r>
          </a:p>
        </p:txBody>
      </p:sp>
      <p:cxnSp>
        <p:nvCxnSpPr>
          <p:cNvPr id="14" name="直接连接符 13"/>
          <p:cNvCxnSpPr/>
          <p:nvPr/>
        </p:nvCxnSpPr>
        <p:spPr>
          <a:xfrm>
            <a:off x="4396650" y="4982983"/>
            <a:ext cx="3805736"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396650" y="5013178"/>
            <a:ext cx="3805736" cy="1104918"/>
          </a:xfrm>
          <a:prstGeom prst="rect">
            <a:avLst/>
          </a:prstGeom>
        </p:spPr>
        <p:txBody>
          <a:bodyPr wrap="square">
            <a:spAutoFit/>
          </a:bodyPr>
          <a:lstStyle/>
          <a:p>
            <a:pPr marL="342900" indent="-342900">
              <a:lnSpc>
                <a:spcPct val="150000"/>
              </a:lnSpc>
              <a:buFont typeface="+mj-ea"/>
              <a:buAutoNum type="circleNumDbPlain"/>
            </a:pPr>
            <a:r>
              <a:rPr lang="zh-CN" altLang="en-US" sz="1400" dirty="0">
                <a:latin typeface="+mj-ea"/>
                <a:ea typeface="+mj-ea"/>
              </a:rPr>
              <a:t>定义要开发什么；</a:t>
            </a:r>
            <a:endParaRPr lang="en-US" altLang="zh-CN" sz="1400" dirty="0">
              <a:latin typeface="+mj-ea"/>
              <a:ea typeface="+mj-ea"/>
            </a:endParaRPr>
          </a:p>
          <a:p>
            <a:pPr marL="342900" indent="-342900">
              <a:lnSpc>
                <a:spcPct val="150000"/>
              </a:lnSpc>
              <a:buFont typeface="+mj-ea"/>
              <a:buAutoNum type="circleNumDbPlain"/>
            </a:pPr>
            <a:r>
              <a:rPr lang="zh-CN" altLang="en-US" sz="1400" dirty="0">
                <a:latin typeface="+mj-ea"/>
                <a:ea typeface="+mj-ea"/>
              </a:rPr>
              <a:t>一份设计过和灵活的计划用来指导如何做这些事、其中的工作内容和最终产品。 </a:t>
            </a:r>
          </a:p>
        </p:txBody>
      </p:sp>
      <p:sp>
        <p:nvSpPr>
          <p:cNvPr id="16" name="矩形 15"/>
          <p:cNvSpPr/>
          <p:nvPr/>
        </p:nvSpPr>
        <p:spPr>
          <a:xfrm>
            <a:off x="8300071" y="4575239"/>
            <a:ext cx="3814369" cy="1985748"/>
          </a:xfrm>
          <a:prstGeom prst="rect">
            <a:avLst/>
          </a:prstGeom>
          <a:solidFill>
            <a:srgbClr val="FFFF99"/>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zh-CN" altLang="en-US" dirty="0"/>
          </a:p>
        </p:txBody>
      </p:sp>
      <p:sp>
        <p:nvSpPr>
          <p:cNvPr id="17" name="文本框 16"/>
          <p:cNvSpPr txBox="1"/>
          <p:nvPr/>
        </p:nvSpPr>
        <p:spPr>
          <a:xfrm>
            <a:off x="8916017" y="4638986"/>
            <a:ext cx="2573846" cy="338554"/>
          </a:xfrm>
          <a:prstGeom prst="rect">
            <a:avLst/>
          </a:prstGeom>
          <a:noFill/>
        </p:spPr>
        <p:txBody>
          <a:bodyPr wrap="none" rtlCol="0">
            <a:spAutoFit/>
          </a:bodyPr>
          <a:lstStyle/>
          <a:p>
            <a:pPr>
              <a:buNone/>
            </a:pPr>
            <a:r>
              <a:rPr lang="zh-CN" altLang="en-US" sz="1600" b="1" dirty="0">
                <a:solidFill>
                  <a:schemeClr val="bg1">
                    <a:lumMod val="50000"/>
                  </a:schemeClr>
                </a:solidFill>
                <a:latin typeface="+mj-ea"/>
                <a:ea typeface="+mj-ea"/>
              </a:rPr>
              <a:t>限制风险在单个 </a:t>
            </a:r>
            <a:r>
              <a:rPr lang="en-US" altLang="zh-CN" sz="1600" b="1" dirty="0">
                <a:solidFill>
                  <a:schemeClr val="bg1">
                    <a:lumMod val="50000"/>
                  </a:schemeClr>
                </a:solidFill>
                <a:latin typeface="+mj-ea"/>
                <a:ea typeface="+mj-ea"/>
              </a:rPr>
              <a:t>Sprint </a:t>
            </a:r>
            <a:r>
              <a:rPr lang="zh-CN" altLang="en-US" sz="1600" b="1" dirty="0">
                <a:solidFill>
                  <a:schemeClr val="bg1">
                    <a:lumMod val="50000"/>
                  </a:schemeClr>
                </a:solidFill>
                <a:latin typeface="+mj-ea"/>
                <a:ea typeface="+mj-ea"/>
              </a:rPr>
              <a:t>内</a:t>
            </a:r>
          </a:p>
        </p:txBody>
      </p:sp>
      <p:cxnSp>
        <p:nvCxnSpPr>
          <p:cNvPr id="18" name="直接连接符 17"/>
          <p:cNvCxnSpPr/>
          <p:nvPr/>
        </p:nvCxnSpPr>
        <p:spPr>
          <a:xfrm>
            <a:off x="8308705" y="4982983"/>
            <a:ext cx="3805736"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8308705" y="5013178"/>
            <a:ext cx="3805736" cy="1428083"/>
          </a:xfrm>
          <a:prstGeom prst="rect">
            <a:avLst/>
          </a:prstGeom>
        </p:spPr>
        <p:txBody>
          <a:bodyPr wrap="square">
            <a:spAutoFit/>
          </a:bodyPr>
          <a:lstStyle/>
          <a:p>
            <a:pPr marL="342900" indent="-342900">
              <a:lnSpc>
                <a:spcPct val="150000"/>
              </a:lnSpc>
              <a:buFont typeface="+mj-ea"/>
              <a:buAutoNum type="circleNumDbPlain"/>
            </a:pPr>
            <a:r>
              <a:rPr lang="zh-CN" altLang="en-US" sz="1400" dirty="0">
                <a:latin typeface="+mj-ea"/>
                <a:ea typeface="+mj-ea"/>
              </a:rPr>
              <a:t>限制时间长度，一个月以内；</a:t>
            </a:r>
            <a:endParaRPr lang="en-US" altLang="zh-CN" sz="1400" dirty="0">
              <a:latin typeface="+mj-ea"/>
              <a:ea typeface="+mj-ea"/>
            </a:endParaRPr>
          </a:p>
          <a:p>
            <a:pPr marL="342900" indent="-342900">
              <a:lnSpc>
                <a:spcPct val="150000"/>
              </a:lnSpc>
              <a:buFont typeface="+mj-ea"/>
              <a:buAutoNum type="circleNumDbPlain"/>
            </a:pPr>
            <a:r>
              <a:rPr lang="zh-CN" altLang="en-US" sz="1400" dirty="0">
                <a:latin typeface="+mj-ea"/>
                <a:ea typeface="+mj-ea"/>
              </a:rPr>
              <a:t>确保至少每月一次对达成目标的进度进行检视和适应，来实现可预测性。</a:t>
            </a:r>
            <a:r>
              <a:rPr lang="en-US" altLang="zh-CN" sz="1400" dirty="0">
                <a:latin typeface="+mj-ea"/>
                <a:ea typeface="+mj-ea"/>
              </a:rPr>
              <a:t>Sprint </a:t>
            </a:r>
            <a:r>
              <a:rPr lang="zh-CN" altLang="en-US" sz="1400" dirty="0">
                <a:latin typeface="+mj-ea"/>
                <a:ea typeface="+mj-ea"/>
              </a:rPr>
              <a:t>同时也把风险限制在一个 月的成本上。 </a:t>
            </a:r>
          </a:p>
        </p:txBody>
      </p:sp>
    </p:spTree>
    <p:extLst>
      <p:ext uri="{BB962C8B-B14F-4D97-AF65-F5344CB8AC3E}">
        <p14:creationId xmlns:p14="http://schemas.microsoft.com/office/powerpoint/2010/main" val="288268726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Sprint </a:t>
            </a:r>
            <a:r>
              <a:rPr lang="zh-CN" altLang="en-US" dirty="0"/>
              <a:t>计划会议</a:t>
            </a:r>
          </a:p>
        </p:txBody>
      </p:sp>
      <p:sp>
        <p:nvSpPr>
          <p:cNvPr id="3" name="矩形 2"/>
          <p:cNvSpPr/>
          <p:nvPr/>
        </p:nvSpPr>
        <p:spPr>
          <a:xfrm>
            <a:off x="647422" y="820958"/>
            <a:ext cx="3363923" cy="5740029"/>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zh-CN" altLang="en-US" dirty="0"/>
          </a:p>
        </p:txBody>
      </p:sp>
      <p:sp>
        <p:nvSpPr>
          <p:cNvPr id="4" name="文本框 3"/>
          <p:cNvSpPr txBox="1"/>
          <p:nvPr/>
        </p:nvSpPr>
        <p:spPr>
          <a:xfrm>
            <a:off x="1672959" y="961121"/>
            <a:ext cx="1125052" cy="461665"/>
          </a:xfrm>
          <a:prstGeom prst="rect">
            <a:avLst/>
          </a:prstGeom>
          <a:noFill/>
        </p:spPr>
        <p:txBody>
          <a:bodyPr wrap="none" rtlCol="0">
            <a:spAutoFit/>
          </a:bodyPr>
          <a:lstStyle/>
          <a:p>
            <a:pPr>
              <a:buNone/>
            </a:pPr>
            <a:r>
              <a:rPr lang="en-US" altLang="zh-CN" sz="2400" b="1" dirty="0">
                <a:solidFill>
                  <a:schemeClr val="tx1">
                    <a:lumMod val="95000"/>
                  </a:schemeClr>
                </a:solidFill>
                <a:effectLst>
                  <a:outerShdw blurRad="38100" dist="38100" dir="2700000" algn="tl">
                    <a:srgbClr val="000000">
                      <a:alpha val="43137"/>
                    </a:srgbClr>
                  </a:outerShdw>
                </a:effectLst>
                <a:latin typeface="+mj-ea"/>
                <a:ea typeface="+mj-ea"/>
              </a:rPr>
              <a:t>Sprint</a:t>
            </a:r>
            <a:endParaRPr lang="zh-CN" altLang="en-US" sz="2400" b="1" dirty="0">
              <a:solidFill>
                <a:schemeClr val="tx1">
                  <a:lumMod val="95000"/>
                </a:schemeClr>
              </a:solidFill>
              <a:effectLst>
                <a:outerShdw blurRad="38100" dist="38100" dir="2700000" algn="tl">
                  <a:srgbClr val="000000">
                    <a:alpha val="43137"/>
                  </a:srgbClr>
                </a:outerShdw>
              </a:effectLst>
              <a:latin typeface="+mj-ea"/>
              <a:ea typeface="+mj-ea"/>
            </a:endParaRPr>
          </a:p>
        </p:txBody>
      </p:sp>
      <p:sp>
        <p:nvSpPr>
          <p:cNvPr id="5" name="矩形 4"/>
          <p:cNvSpPr/>
          <p:nvPr/>
        </p:nvSpPr>
        <p:spPr>
          <a:xfrm>
            <a:off x="914400" y="2049623"/>
            <a:ext cx="2752928" cy="654665"/>
          </a:xfrm>
          <a:prstGeom prst="rect">
            <a:avLst/>
          </a:prstGeom>
          <a:solidFill>
            <a:schemeClr val="tx1">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b="1" dirty="0">
                <a:solidFill>
                  <a:schemeClr val="bg1">
                    <a:lumMod val="50000"/>
                  </a:schemeClr>
                </a:solidFill>
                <a:latin typeface="+mj-ea"/>
                <a:ea typeface="+mj-ea"/>
              </a:rPr>
              <a:t>Sprint </a:t>
            </a:r>
            <a:r>
              <a:rPr lang="zh-CN" altLang="en-US" b="1" dirty="0">
                <a:solidFill>
                  <a:schemeClr val="bg1">
                    <a:lumMod val="50000"/>
                  </a:schemeClr>
                </a:solidFill>
                <a:latin typeface="+mj-ea"/>
                <a:ea typeface="+mj-ea"/>
              </a:rPr>
              <a:t>计划会议</a:t>
            </a:r>
          </a:p>
        </p:txBody>
      </p:sp>
      <p:sp>
        <p:nvSpPr>
          <p:cNvPr id="6" name="矩形 5"/>
          <p:cNvSpPr/>
          <p:nvPr/>
        </p:nvSpPr>
        <p:spPr>
          <a:xfrm>
            <a:off x="914007" y="3011898"/>
            <a:ext cx="2752928" cy="638453"/>
          </a:xfrm>
          <a:prstGeom prst="rect">
            <a:avLst/>
          </a:prstGeom>
          <a:solidFill>
            <a:srgbClr val="7030A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b="1" dirty="0">
                <a:solidFill>
                  <a:schemeClr val="bg1">
                    <a:lumMod val="50000"/>
                  </a:schemeClr>
                </a:solidFill>
                <a:latin typeface="+mj-ea"/>
                <a:ea typeface="+mj-ea"/>
              </a:rPr>
              <a:t>每日 </a:t>
            </a:r>
            <a:r>
              <a:rPr lang="en-US" altLang="zh-CN" b="1" dirty="0">
                <a:solidFill>
                  <a:schemeClr val="bg1">
                    <a:lumMod val="50000"/>
                  </a:schemeClr>
                </a:solidFill>
                <a:latin typeface="+mj-ea"/>
                <a:ea typeface="+mj-ea"/>
              </a:rPr>
              <a:t>Sprint </a:t>
            </a:r>
            <a:r>
              <a:rPr lang="zh-CN" altLang="en-US" b="1" dirty="0">
                <a:solidFill>
                  <a:schemeClr val="bg1">
                    <a:lumMod val="50000"/>
                  </a:schemeClr>
                </a:solidFill>
                <a:latin typeface="+mj-ea"/>
                <a:ea typeface="+mj-ea"/>
              </a:rPr>
              <a:t>站会</a:t>
            </a:r>
          </a:p>
        </p:txBody>
      </p:sp>
      <p:sp>
        <p:nvSpPr>
          <p:cNvPr id="7" name="矩形 6"/>
          <p:cNvSpPr/>
          <p:nvPr/>
        </p:nvSpPr>
        <p:spPr>
          <a:xfrm>
            <a:off x="914007" y="3954888"/>
            <a:ext cx="2752928" cy="654665"/>
          </a:xfrm>
          <a:prstGeom prst="rect">
            <a:avLst/>
          </a:prstGeom>
          <a:solidFill>
            <a:srgbClr val="7030A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b="1" dirty="0">
                <a:solidFill>
                  <a:schemeClr val="bg1">
                    <a:lumMod val="50000"/>
                  </a:schemeClr>
                </a:solidFill>
                <a:latin typeface="+mj-ea"/>
                <a:ea typeface="+mj-ea"/>
              </a:rPr>
              <a:t>Sprint </a:t>
            </a:r>
            <a:r>
              <a:rPr lang="zh-CN" altLang="en-US" b="1" dirty="0">
                <a:solidFill>
                  <a:schemeClr val="bg1">
                    <a:lumMod val="50000"/>
                  </a:schemeClr>
                </a:solidFill>
                <a:latin typeface="+mj-ea"/>
                <a:ea typeface="+mj-ea"/>
              </a:rPr>
              <a:t>评审会议</a:t>
            </a:r>
          </a:p>
        </p:txBody>
      </p:sp>
      <p:sp>
        <p:nvSpPr>
          <p:cNvPr id="8" name="矩形 7"/>
          <p:cNvSpPr/>
          <p:nvPr/>
        </p:nvSpPr>
        <p:spPr>
          <a:xfrm>
            <a:off x="914007" y="4938890"/>
            <a:ext cx="2752928" cy="654665"/>
          </a:xfrm>
          <a:prstGeom prst="rect">
            <a:avLst/>
          </a:prstGeom>
          <a:solidFill>
            <a:srgbClr val="7030A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b="1" dirty="0">
                <a:solidFill>
                  <a:schemeClr val="bg1">
                    <a:lumMod val="50000"/>
                  </a:schemeClr>
                </a:solidFill>
                <a:latin typeface="+mj-ea"/>
                <a:ea typeface="+mj-ea"/>
              </a:rPr>
              <a:t>Sprint </a:t>
            </a:r>
            <a:r>
              <a:rPr lang="zh-CN" altLang="en-US" b="1" dirty="0">
                <a:solidFill>
                  <a:schemeClr val="bg1">
                    <a:lumMod val="50000"/>
                  </a:schemeClr>
                </a:solidFill>
                <a:latin typeface="+mj-ea"/>
                <a:ea typeface="+mj-ea"/>
              </a:rPr>
              <a:t>回顾会议</a:t>
            </a:r>
          </a:p>
        </p:txBody>
      </p:sp>
      <p:graphicFrame>
        <p:nvGraphicFramePr>
          <p:cNvPr id="9" name="表格 8"/>
          <p:cNvGraphicFramePr>
            <a:graphicFrameLocks noGrp="1"/>
          </p:cNvGraphicFramePr>
          <p:nvPr>
            <p:extLst>
              <p:ext uri="{D42A27DB-BD31-4B8C-83A1-F6EECF244321}">
                <p14:modId xmlns:p14="http://schemas.microsoft.com/office/powerpoint/2010/main" val="2927487012"/>
              </p:ext>
            </p:extLst>
          </p:nvPr>
        </p:nvGraphicFramePr>
        <p:xfrm>
          <a:off x="4396650" y="784640"/>
          <a:ext cx="7717790" cy="2971800"/>
        </p:xfrm>
        <a:graphic>
          <a:graphicData uri="http://schemas.openxmlformats.org/drawingml/2006/table">
            <a:tbl>
              <a:tblPr firstRow="1" bandRow="1">
                <a:effectLst/>
                <a:tableStyleId>{5C22544A-7EE6-4342-B048-85BDC9FD1C3A}</a:tableStyleId>
              </a:tblPr>
              <a:tblGrid>
                <a:gridCol w="583780">
                  <a:extLst>
                    <a:ext uri="{9D8B030D-6E8A-4147-A177-3AD203B41FA5}">
                      <a16:colId xmlns:a16="http://schemas.microsoft.com/office/drawing/2014/main" val="20000"/>
                    </a:ext>
                  </a:extLst>
                </a:gridCol>
                <a:gridCol w="7134010">
                  <a:extLst>
                    <a:ext uri="{9D8B030D-6E8A-4147-A177-3AD203B41FA5}">
                      <a16:colId xmlns:a16="http://schemas.microsoft.com/office/drawing/2014/main" val="20001"/>
                    </a:ext>
                  </a:extLst>
                </a:gridCol>
              </a:tblGrid>
              <a:tr h="672490">
                <a:tc gridSpan="2">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800" b="0" dirty="0">
                          <a:solidFill>
                            <a:schemeClr val="bg1">
                              <a:lumMod val="75000"/>
                            </a:schemeClr>
                          </a:solidFill>
                          <a:latin typeface="+mj-ea"/>
                          <a:ea typeface="+mj-ea"/>
                        </a:rPr>
                        <a:t>Sprint </a:t>
                      </a:r>
                      <a:r>
                        <a:rPr lang="zh-CN" altLang="en-US" sz="1800" b="0" dirty="0">
                          <a:solidFill>
                            <a:schemeClr val="bg1">
                              <a:lumMod val="75000"/>
                            </a:schemeClr>
                          </a:solidFill>
                          <a:latin typeface="+mj-ea"/>
                          <a:ea typeface="+mj-ea"/>
                        </a:rPr>
                        <a:t>中要做的工作在 </a:t>
                      </a:r>
                      <a:r>
                        <a:rPr lang="en-US" altLang="zh-CN" sz="1800" b="0" dirty="0">
                          <a:solidFill>
                            <a:schemeClr val="bg1">
                              <a:lumMod val="75000"/>
                            </a:schemeClr>
                          </a:solidFill>
                          <a:latin typeface="+mj-ea"/>
                          <a:ea typeface="+mj-ea"/>
                        </a:rPr>
                        <a:t>Sprint </a:t>
                      </a:r>
                      <a:r>
                        <a:rPr lang="zh-CN" altLang="en-US" sz="1800" b="0" dirty="0">
                          <a:solidFill>
                            <a:schemeClr val="bg1">
                              <a:lumMod val="75000"/>
                            </a:schemeClr>
                          </a:solidFill>
                          <a:latin typeface="+mj-ea"/>
                          <a:ea typeface="+mj-ea"/>
                        </a:rPr>
                        <a:t>计划</a:t>
                      </a:r>
                      <a:r>
                        <a:rPr lang="zh-CN" altLang="en-US" sz="1800" b="1" dirty="0">
                          <a:solidFill>
                            <a:srgbClr val="00B050"/>
                          </a:solidFill>
                          <a:latin typeface="+mj-ea"/>
                          <a:ea typeface="+mj-ea"/>
                        </a:rPr>
                        <a:t>会议</a:t>
                      </a:r>
                      <a:r>
                        <a:rPr lang="zh-CN" altLang="en-US" sz="1800" b="0" dirty="0">
                          <a:solidFill>
                            <a:schemeClr val="bg1">
                              <a:lumMod val="75000"/>
                            </a:schemeClr>
                          </a:solidFill>
                          <a:latin typeface="+mj-ea"/>
                          <a:ea typeface="+mj-ea"/>
                        </a:rPr>
                        <a:t>中来</a:t>
                      </a:r>
                      <a:r>
                        <a:rPr lang="zh-CN" altLang="en-US" sz="1800" b="1" dirty="0">
                          <a:solidFill>
                            <a:srgbClr val="00B050"/>
                          </a:solidFill>
                          <a:latin typeface="+mj-ea"/>
                          <a:ea typeface="+mj-ea"/>
                        </a:rPr>
                        <a:t>做计划</a:t>
                      </a:r>
                      <a:r>
                        <a:rPr lang="zh-CN" altLang="en-US" sz="1800" b="0" dirty="0">
                          <a:solidFill>
                            <a:schemeClr val="bg1">
                              <a:lumMod val="75000"/>
                            </a:schemeClr>
                          </a:solidFill>
                          <a:latin typeface="+mj-ea"/>
                          <a:ea typeface="+mj-ea"/>
                        </a:rPr>
                        <a:t>。这份</a:t>
                      </a:r>
                      <a:r>
                        <a:rPr lang="zh-CN" altLang="en-US" sz="1800" b="1" dirty="0">
                          <a:solidFill>
                            <a:srgbClr val="00B050"/>
                          </a:solidFill>
                          <a:latin typeface="+mj-ea"/>
                          <a:ea typeface="+mj-ea"/>
                        </a:rPr>
                        <a:t>工作计划</a:t>
                      </a:r>
                      <a:r>
                        <a:rPr lang="zh-CN" altLang="en-US" sz="1800" b="0" dirty="0">
                          <a:solidFill>
                            <a:schemeClr val="bg1">
                              <a:lumMod val="75000"/>
                            </a:schemeClr>
                          </a:solidFill>
                          <a:latin typeface="+mj-ea"/>
                          <a:ea typeface="+mj-ea"/>
                        </a:rPr>
                        <a:t>是由整个 </a:t>
                      </a:r>
                      <a:r>
                        <a:rPr lang="en-US" altLang="zh-CN" sz="1800" b="0" dirty="0">
                          <a:solidFill>
                            <a:schemeClr val="bg1">
                              <a:lumMod val="75000"/>
                            </a:schemeClr>
                          </a:solidFill>
                          <a:latin typeface="+mj-ea"/>
                          <a:ea typeface="+mj-ea"/>
                        </a:rPr>
                        <a:t>Scrum </a:t>
                      </a:r>
                      <a:r>
                        <a:rPr lang="zh-CN" altLang="en-US" sz="1800" b="1" dirty="0">
                          <a:solidFill>
                            <a:srgbClr val="00B050"/>
                          </a:solidFill>
                          <a:latin typeface="+mj-ea"/>
                          <a:ea typeface="+mj-ea"/>
                        </a:rPr>
                        <a:t>团队共同协作完成</a:t>
                      </a:r>
                      <a:r>
                        <a:rPr lang="zh-CN" altLang="en-US" sz="1800" b="0" dirty="0">
                          <a:solidFill>
                            <a:schemeClr val="bg1">
                              <a:lumMod val="75000"/>
                            </a:schemeClr>
                          </a:solidFill>
                          <a:latin typeface="+mj-ea"/>
                          <a:ea typeface="+mj-ea"/>
                        </a:rPr>
                        <a:t>的。</a:t>
                      </a:r>
                      <a:r>
                        <a:rPr lang="en-US" altLang="zh-CN" sz="1800" b="1" dirty="0">
                          <a:solidFill>
                            <a:srgbClr val="00B050"/>
                          </a:solidFill>
                          <a:latin typeface="+mj-ea"/>
                          <a:ea typeface="+mj-ea"/>
                        </a:rPr>
                        <a:t>Sprint </a:t>
                      </a:r>
                      <a:r>
                        <a:rPr lang="zh-CN" altLang="en-US" sz="1800" b="1" dirty="0">
                          <a:solidFill>
                            <a:srgbClr val="00B050"/>
                          </a:solidFill>
                          <a:latin typeface="+mj-ea"/>
                          <a:ea typeface="+mj-ea"/>
                        </a:rPr>
                        <a:t>计划会议是限时的</a:t>
                      </a:r>
                      <a:r>
                        <a:rPr lang="zh-CN" altLang="en-US" sz="1800" b="0" dirty="0">
                          <a:solidFill>
                            <a:schemeClr val="bg1">
                              <a:lumMod val="50000"/>
                            </a:schemeClr>
                          </a:solidFill>
                          <a:latin typeface="+mj-ea"/>
                          <a:ea typeface="+mj-ea"/>
                        </a:rPr>
                        <a:t>，以一个月的 </a:t>
                      </a:r>
                      <a:r>
                        <a:rPr lang="en-US" altLang="zh-CN" sz="1800" b="0" dirty="0">
                          <a:solidFill>
                            <a:schemeClr val="bg1">
                              <a:lumMod val="50000"/>
                            </a:schemeClr>
                          </a:solidFill>
                          <a:latin typeface="+mj-ea"/>
                          <a:ea typeface="+mj-ea"/>
                        </a:rPr>
                        <a:t>Sprint </a:t>
                      </a:r>
                      <a:r>
                        <a:rPr lang="zh-CN" altLang="en-US" sz="1800" b="0" dirty="0">
                          <a:solidFill>
                            <a:schemeClr val="bg1">
                              <a:lumMod val="50000"/>
                            </a:schemeClr>
                          </a:solidFill>
                          <a:latin typeface="+mj-ea"/>
                          <a:ea typeface="+mj-ea"/>
                        </a:rPr>
                        <a:t>来说最多 </a:t>
                      </a:r>
                      <a:r>
                        <a:rPr lang="en-US" altLang="zh-CN" sz="1800" b="0" dirty="0">
                          <a:solidFill>
                            <a:schemeClr val="bg1">
                              <a:lumMod val="50000"/>
                            </a:schemeClr>
                          </a:solidFill>
                          <a:latin typeface="+mj-ea"/>
                          <a:ea typeface="+mj-ea"/>
                        </a:rPr>
                        <a:t>8 </a:t>
                      </a:r>
                      <a:r>
                        <a:rPr lang="zh-CN" altLang="en-US" sz="1800" b="0" dirty="0">
                          <a:solidFill>
                            <a:schemeClr val="bg1">
                              <a:lumMod val="50000"/>
                            </a:schemeClr>
                          </a:solidFill>
                          <a:latin typeface="+mj-ea"/>
                          <a:ea typeface="+mj-ea"/>
                        </a:rPr>
                        <a:t>小时为上限，</a:t>
                      </a:r>
                      <a:r>
                        <a:rPr lang="zh-CN" altLang="en-US" sz="1800" b="0" dirty="0">
                          <a:solidFill>
                            <a:schemeClr val="bg1">
                              <a:lumMod val="75000"/>
                            </a:schemeClr>
                          </a:solidFill>
                          <a:latin typeface="+mj-ea"/>
                          <a:ea typeface="+mj-ea"/>
                        </a:rPr>
                        <a:t>对于较短的 </a:t>
                      </a:r>
                      <a:r>
                        <a:rPr lang="en-US" altLang="zh-CN" sz="1800" b="0" dirty="0">
                          <a:solidFill>
                            <a:schemeClr val="bg1">
                              <a:lumMod val="75000"/>
                            </a:schemeClr>
                          </a:solidFill>
                          <a:latin typeface="+mj-ea"/>
                          <a:ea typeface="+mj-ea"/>
                        </a:rPr>
                        <a:t>Sprint</a:t>
                      </a:r>
                      <a:r>
                        <a:rPr lang="zh-CN" altLang="en-US" sz="1800" b="0" dirty="0">
                          <a:solidFill>
                            <a:schemeClr val="bg1">
                              <a:lumMod val="75000"/>
                            </a:schemeClr>
                          </a:solidFill>
                          <a:latin typeface="+mj-ea"/>
                          <a:ea typeface="+mj-ea"/>
                        </a:rPr>
                        <a:t>， 会议时间通常会缩短。</a:t>
                      </a:r>
                      <a:r>
                        <a:rPr lang="en-US" altLang="zh-CN" sz="1800" b="0" dirty="0">
                          <a:solidFill>
                            <a:schemeClr val="bg1">
                              <a:lumMod val="75000"/>
                            </a:schemeClr>
                          </a:solidFill>
                          <a:latin typeface="+mj-ea"/>
                          <a:ea typeface="+mj-ea"/>
                        </a:rPr>
                        <a:t>Scrum Master </a:t>
                      </a:r>
                      <a:r>
                        <a:rPr lang="zh-CN" altLang="en-US" sz="1800" b="0" dirty="0">
                          <a:solidFill>
                            <a:schemeClr val="bg1">
                              <a:lumMod val="75000"/>
                            </a:schemeClr>
                          </a:solidFill>
                          <a:latin typeface="+mj-ea"/>
                          <a:ea typeface="+mj-ea"/>
                        </a:rPr>
                        <a:t>要确保会议顺利举行，并且每个参会者都理解会议的目的，以及教导  </a:t>
                      </a:r>
                      <a:r>
                        <a:rPr lang="en-US" altLang="zh-CN" sz="1800" b="0" dirty="0">
                          <a:solidFill>
                            <a:schemeClr val="bg1">
                              <a:lumMod val="75000"/>
                            </a:schemeClr>
                          </a:solidFill>
                          <a:latin typeface="+mj-ea"/>
                          <a:ea typeface="+mj-ea"/>
                        </a:rPr>
                        <a:t>Scrum </a:t>
                      </a:r>
                      <a:r>
                        <a:rPr lang="zh-CN" altLang="en-US" sz="1800" b="0" dirty="0">
                          <a:solidFill>
                            <a:schemeClr val="bg1">
                              <a:lumMod val="75000"/>
                            </a:schemeClr>
                          </a:solidFill>
                          <a:latin typeface="+mj-ea"/>
                          <a:ea typeface="+mj-ea"/>
                        </a:rPr>
                        <a:t>团队遵守时间盒的规则。 </a:t>
                      </a:r>
                      <a:endParaRPr lang="zh-CN" altLang="en-US" sz="900" b="0" dirty="0">
                        <a:solidFill>
                          <a:schemeClr val="bg1">
                            <a:lumMod val="75000"/>
                          </a:schemeClr>
                        </a:solidFill>
                        <a:latin typeface="+mj-ea"/>
                        <a:ea typeface="+mj-ea"/>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l" defTabSz="914400" rtl="0" eaLnBrk="1" fontAlgn="auto" latinLnBrk="0" hangingPunct="1">
                        <a:lnSpc>
                          <a:spcPct val="150000"/>
                        </a:lnSpc>
                        <a:spcBef>
                          <a:spcPts val="0"/>
                        </a:spcBef>
                        <a:spcAft>
                          <a:spcPts val="0"/>
                        </a:spcAft>
                        <a:buClrTx/>
                        <a:buSzTx/>
                        <a:buFontTx/>
                        <a:buNone/>
                        <a:tabLst/>
                        <a:defRPr/>
                      </a:pPr>
                      <a:endParaRPr lang="zh-CN" altLang="en-US" sz="1800" b="1" dirty="0">
                        <a:solidFill>
                          <a:schemeClr val="bg1">
                            <a:lumMod val="75000"/>
                          </a:schemeClr>
                        </a:solidFill>
                        <a:latin typeface="+mj-ea"/>
                        <a:ea typeface="+mj-ea"/>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01767">
                <a:tc>
                  <a:txBody>
                    <a:bodyPr/>
                    <a:lstStyle/>
                    <a:p>
                      <a:pPr algn="r">
                        <a:lnSpc>
                          <a:spcPct val="150000"/>
                        </a:lnSpc>
                      </a:pPr>
                      <a:r>
                        <a:rPr lang="en-US" altLang="zh-CN" sz="1400" b="0" dirty="0">
                          <a:solidFill>
                            <a:schemeClr val="bg1">
                              <a:lumMod val="50000"/>
                            </a:schemeClr>
                          </a:solidFill>
                          <a:latin typeface="+mj-ea"/>
                          <a:ea typeface="+mj-ea"/>
                        </a:rPr>
                        <a:t>1.</a:t>
                      </a:r>
                      <a:endParaRPr lang="zh-CN" altLang="en-US" sz="1400" b="0" dirty="0">
                        <a:solidFill>
                          <a:schemeClr val="bg1">
                            <a:lumMod val="50000"/>
                          </a:schemeClr>
                        </a:solidFill>
                        <a:latin typeface="+mj-ea"/>
                        <a:ea typeface="+mj-ea"/>
                      </a:endParaRP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400" b="0" dirty="0">
                          <a:solidFill>
                            <a:schemeClr val="bg1">
                              <a:lumMod val="50000"/>
                            </a:schemeClr>
                          </a:solidFill>
                          <a:latin typeface="+mj-ea"/>
                          <a:ea typeface="+mj-ea"/>
                        </a:rPr>
                        <a:t>接下来的 </a:t>
                      </a:r>
                      <a:r>
                        <a:rPr lang="en-US" altLang="zh-CN" sz="1400" b="0" dirty="0">
                          <a:solidFill>
                            <a:schemeClr val="bg1">
                              <a:lumMod val="50000"/>
                            </a:schemeClr>
                          </a:solidFill>
                          <a:latin typeface="+mj-ea"/>
                          <a:ea typeface="+mj-ea"/>
                        </a:rPr>
                        <a:t>Sprint </a:t>
                      </a:r>
                      <a:r>
                        <a:rPr lang="zh-CN" altLang="en-US" sz="1400" b="0" dirty="0">
                          <a:solidFill>
                            <a:schemeClr val="bg1">
                              <a:lumMod val="50000"/>
                            </a:schemeClr>
                          </a:solidFill>
                          <a:latin typeface="+mj-ea"/>
                          <a:ea typeface="+mj-ea"/>
                        </a:rPr>
                        <a:t>交付的增量中要包含什么内容？ </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01767">
                <a:tc>
                  <a:txBody>
                    <a:bodyPr/>
                    <a:lstStyle/>
                    <a:p>
                      <a:pPr algn="r">
                        <a:lnSpc>
                          <a:spcPct val="150000"/>
                        </a:lnSpc>
                      </a:pPr>
                      <a:r>
                        <a:rPr lang="en-US" altLang="zh-CN" sz="1400" b="0" dirty="0">
                          <a:solidFill>
                            <a:schemeClr val="bg1">
                              <a:lumMod val="50000"/>
                            </a:schemeClr>
                          </a:solidFill>
                          <a:latin typeface="+mj-ea"/>
                          <a:ea typeface="+mj-ea"/>
                        </a:rPr>
                        <a:t>2.</a:t>
                      </a:r>
                      <a:endParaRPr lang="zh-CN" altLang="en-US" sz="1400" b="0" dirty="0">
                        <a:solidFill>
                          <a:schemeClr val="bg1">
                            <a:lumMod val="50000"/>
                          </a:schemeClr>
                        </a:solidFill>
                        <a:latin typeface="+mj-ea"/>
                        <a:ea typeface="+mj-ea"/>
                      </a:endParaRP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400" b="0" dirty="0">
                          <a:solidFill>
                            <a:schemeClr val="bg1">
                              <a:lumMod val="50000"/>
                            </a:schemeClr>
                          </a:solidFill>
                          <a:latin typeface="+mj-ea"/>
                          <a:ea typeface="+mj-ea"/>
                        </a:rPr>
                        <a:t>要如何完成交付增量所需的工作？ </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11" name="矩形 10"/>
          <p:cNvSpPr/>
          <p:nvPr/>
        </p:nvSpPr>
        <p:spPr>
          <a:xfrm>
            <a:off x="4396650" y="3893834"/>
            <a:ext cx="7717790" cy="2667153"/>
          </a:xfrm>
          <a:prstGeom prst="rect">
            <a:avLst/>
          </a:prstGeom>
          <a:solidFill>
            <a:srgbClr val="FFFF99"/>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zh-CN" altLang="en-US" dirty="0"/>
          </a:p>
        </p:txBody>
      </p:sp>
      <p:sp>
        <p:nvSpPr>
          <p:cNvPr id="12" name="文本框 11"/>
          <p:cNvSpPr txBox="1"/>
          <p:nvPr/>
        </p:nvSpPr>
        <p:spPr>
          <a:xfrm>
            <a:off x="7287710" y="3942484"/>
            <a:ext cx="1753109" cy="338554"/>
          </a:xfrm>
          <a:prstGeom prst="rect">
            <a:avLst/>
          </a:prstGeom>
          <a:noFill/>
        </p:spPr>
        <p:txBody>
          <a:bodyPr wrap="none" rtlCol="0">
            <a:spAutoFit/>
          </a:bodyPr>
          <a:lstStyle/>
          <a:p>
            <a:pPr>
              <a:buNone/>
            </a:pPr>
            <a:r>
              <a:rPr lang="zh-CN" altLang="en-US" sz="1600" b="1" dirty="0">
                <a:solidFill>
                  <a:schemeClr val="bg1">
                    <a:lumMod val="50000"/>
                  </a:schemeClr>
                </a:solidFill>
                <a:latin typeface="+mj-ea"/>
                <a:ea typeface="+mj-ea"/>
              </a:rPr>
              <a:t>关于 </a:t>
            </a:r>
            <a:r>
              <a:rPr lang="en-US" altLang="zh-CN" sz="1600" b="1" dirty="0">
                <a:solidFill>
                  <a:schemeClr val="bg1">
                    <a:lumMod val="50000"/>
                  </a:schemeClr>
                </a:solidFill>
                <a:latin typeface="+mj-ea"/>
                <a:ea typeface="+mj-ea"/>
              </a:rPr>
              <a:t>Sprint </a:t>
            </a:r>
            <a:r>
              <a:rPr lang="zh-CN" altLang="en-US" sz="1600" b="1" dirty="0">
                <a:solidFill>
                  <a:schemeClr val="bg1">
                    <a:lumMod val="50000"/>
                  </a:schemeClr>
                </a:solidFill>
                <a:latin typeface="+mj-ea"/>
                <a:ea typeface="+mj-ea"/>
              </a:rPr>
              <a:t>目标</a:t>
            </a:r>
          </a:p>
        </p:txBody>
      </p:sp>
      <p:cxnSp>
        <p:nvCxnSpPr>
          <p:cNvPr id="13" name="直接连接符 12"/>
          <p:cNvCxnSpPr>
            <a:cxnSpLocks/>
          </p:cNvCxnSpPr>
          <p:nvPr/>
        </p:nvCxnSpPr>
        <p:spPr>
          <a:xfrm flipV="1">
            <a:off x="4405284" y="4296135"/>
            <a:ext cx="7709156" cy="5443"/>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405283" y="4331773"/>
            <a:ext cx="7612545" cy="2109488"/>
          </a:xfrm>
          <a:prstGeom prst="rect">
            <a:avLst/>
          </a:prstGeom>
        </p:spPr>
        <p:txBody>
          <a:bodyPr wrap="square">
            <a:spAutoFit/>
          </a:bodyPr>
          <a:lstStyle/>
          <a:p>
            <a:pPr marL="342900" indent="-342900">
              <a:lnSpc>
                <a:spcPct val="150000"/>
              </a:lnSpc>
              <a:buFont typeface="+mj-ea"/>
              <a:buAutoNum type="circleNumDbPlain"/>
            </a:pPr>
            <a:r>
              <a:rPr lang="zh-CN" altLang="en-US" sz="1200" b="1" dirty="0">
                <a:latin typeface="+mj-ea"/>
                <a:ea typeface="+mj-ea"/>
              </a:rPr>
              <a:t>定义</a:t>
            </a:r>
            <a:r>
              <a:rPr lang="zh-CN" altLang="en-US" sz="1200" dirty="0">
                <a:latin typeface="+mj-ea"/>
                <a:ea typeface="+mj-ea"/>
              </a:rPr>
              <a:t>：</a:t>
            </a:r>
            <a:r>
              <a:rPr lang="en-US" altLang="zh-CN" sz="1200" dirty="0">
                <a:latin typeface="+mj-ea"/>
                <a:ea typeface="+mj-ea"/>
              </a:rPr>
              <a:t>Sprint </a:t>
            </a:r>
            <a:r>
              <a:rPr lang="zh-CN" altLang="en-US" sz="1200" dirty="0">
                <a:latin typeface="+mj-ea"/>
                <a:ea typeface="+mj-ea"/>
              </a:rPr>
              <a:t>目标在 </a:t>
            </a:r>
            <a:r>
              <a:rPr lang="en-US" altLang="zh-CN" sz="1200" dirty="0">
                <a:latin typeface="+mj-ea"/>
                <a:ea typeface="+mj-ea"/>
              </a:rPr>
              <a:t>Sprint </a:t>
            </a:r>
            <a:r>
              <a:rPr lang="zh-CN" altLang="en-US" sz="1200" dirty="0">
                <a:latin typeface="+mj-ea"/>
                <a:ea typeface="+mj-ea"/>
              </a:rPr>
              <a:t>计划会议中确定，是在当前 </a:t>
            </a:r>
            <a:r>
              <a:rPr lang="en-US" altLang="zh-CN" sz="1200" dirty="0">
                <a:latin typeface="+mj-ea"/>
                <a:ea typeface="+mj-ea"/>
              </a:rPr>
              <a:t>Sprint </a:t>
            </a:r>
            <a:r>
              <a:rPr lang="zh-CN" altLang="en-US" sz="1200" dirty="0">
                <a:latin typeface="+mj-ea"/>
                <a:ea typeface="+mj-ea"/>
              </a:rPr>
              <a:t>通过实现产品待办列表要达到的目的，所选定的产品待办列表项会提供一个连贯一致的功能，也即是 </a:t>
            </a:r>
            <a:r>
              <a:rPr lang="en-US" altLang="zh-CN" sz="1200" dirty="0">
                <a:latin typeface="+mj-ea"/>
                <a:ea typeface="+mj-ea"/>
              </a:rPr>
              <a:t>Sprint </a:t>
            </a:r>
            <a:r>
              <a:rPr lang="zh-CN" altLang="en-US" sz="1200" dirty="0">
                <a:latin typeface="+mj-ea"/>
                <a:ea typeface="+mj-ea"/>
              </a:rPr>
              <a:t>目标。</a:t>
            </a:r>
            <a:endParaRPr lang="en-US" altLang="zh-CN" sz="1200" dirty="0">
              <a:latin typeface="+mj-ea"/>
              <a:ea typeface="+mj-ea"/>
            </a:endParaRPr>
          </a:p>
          <a:p>
            <a:pPr marL="342900" indent="-342900">
              <a:lnSpc>
                <a:spcPct val="150000"/>
              </a:lnSpc>
              <a:buFont typeface="+mj-ea"/>
              <a:buAutoNum type="circleNumDbPlain"/>
            </a:pPr>
            <a:r>
              <a:rPr lang="zh-CN" altLang="en-US" sz="1200" b="1" dirty="0">
                <a:latin typeface="+mj-ea"/>
                <a:ea typeface="+mj-ea"/>
              </a:rPr>
              <a:t>作用：</a:t>
            </a:r>
            <a:r>
              <a:rPr lang="zh-CN" altLang="en-US" sz="1200" dirty="0">
                <a:latin typeface="+mj-ea"/>
                <a:ea typeface="+mj-ea"/>
              </a:rPr>
              <a:t>它为开发团队提供指 引，使得团队明确为什么要构建增量。</a:t>
            </a:r>
          </a:p>
          <a:p>
            <a:pPr marL="342900" indent="-342900">
              <a:lnSpc>
                <a:spcPct val="150000"/>
              </a:lnSpc>
              <a:buFont typeface="+mj-ea"/>
              <a:buAutoNum type="circleNumDbPlain"/>
            </a:pPr>
            <a:r>
              <a:rPr lang="zh-CN" altLang="en-US" sz="1200" b="1" dirty="0">
                <a:latin typeface="+mj-ea"/>
                <a:ea typeface="+mj-ea"/>
              </a:rPr>
              <a:t>约束</a:t>
            </a:r>
            <a:r>
              <a:rPr lang="zh-CN" altLang="en-US" sz="1200" dirty="0">
                <a:latin typeface="+mj-ea"/>
                <a:ea typeface="+mj-ea"/>
              </a:rPr>
              <a:t>：</a:t>
            </a:r>
            <a:r>
              <a:rPr lang="en-US" altLang="zh-CN" sz="1200" dirty="0">
                <a:latin typeface="+mj-ea"/>
                <a:ea typeface="+mj-ea"/>
              </a:rPr>
              <a:t>Sprint </a:t>
            </a:r>
            <a:r>
              <a:rPr lang="zh-CN" altLang="en-US" sz="1200" dirty="0">
                <a:latin typeface="+mj-ea"/>
                <a:ea typeface="+mj-ea"/>
              </a:rPr>
              <a:t>目标为开发团队在 </a:t>
            </a:r>
            <a:r>
              <a:rPr lang="en-US" altLang="zh-CN" sz="1200" dirty="0">
                <a:latin typeface="+mj-ea"/>
                <a:ea typeface="+mj-ea"/>
              </a:rPr>
              <a:t>Sprint </a:t>
            </a:r>
            <a:r>
              <a:rPr lang="zh-CN" altLang="en-US" sz="1200" dirty="0">
                <a:latin typeface="+mj-ea"/>
                <a:ea typeface="+mj-ea"/>
              </a:rPr>
              <a:t>中所实现的功能留有一定的弹性，</a:t>
            </a:r>
            <a:r>
              <a:rPr lang="en-US" altLang="zh-CN" sz="1200" dirty="0">
                <a:latin typeface="+mj-ea"/>
                <a:ea typeface="+mj-ea"/>
              </a:rPr>
              <a:t>Sprint </a:t>
            </a:r>
            <a:r>
              <a:rPr lang="zh-CN" altLang="en-US" sz="1200" dirty="0">
                <a:latin typeface="+mj-ea"/>
                <a:ea typeface="+mj-ea"/>
              </a:rPr>
              <a:t>目标可以是任何其他的连贯性来促使开发团 队一起工作而不是分开独自做。  </a:t>
            </a:r>
          </a:p>
          <a:p>
            <a:pPr marL="342900" indent="-342900">
              <a:lnSpc>
                <a:spcPct val="150000"/>
              </a:lnSpc>
              <a:buFont typeface="+mj-ea"/>
              <a:buAutoNum type="circleNumDbPlain"/>
            </a:pPr>
            <a:r>
              <a:rPr lang="zh-CN" altLang="en-US" sz="1200" b="1" dirty="0">
                <a:latin typeface="+mj-ea"/>
                <a:ea typeface="+mj-ea"/>
              </a:rPr>
              <a:t>执行</a:t>
            </a:r>
            <a:r>
              <a:rPr lang="zh-CN" altLang="en-US" sz="1200" dirty="0">
                <a:latin typeface="+mj-ea"/>
                <a:ea typeface="+mj-ea"/>
              </a:rPr>
              <a:t>：开发团队必须在工作中时刻谨记 </a:t>
            </a:r>
            <a:r>
              <a:rPr lang="en-US" altLang="zh-CN" sz="1200" dirty="0">
                <a:latin typeface="+mj-ea"/>
                <a:ea typeface="+mj-ea"/>
              </a:rPr>
              <a:t>Sprint </a:t>
            </a:r>
            <a:r>
              <a:rPr lang="zh-CN" altLang="en-US" sz="1200" dirty="0">
                <a:latin typeface="+mj-ea"/>
                <a:ea typeface="+mj-ea"/>
              </a:rPr>
              <a:t>目标。为了达成 </a:t>
            </a:r>
            <a:r>
              <a:rPr lang="en-US" altLang="zh-CN" sz="1200" dirty="0">
                <a:latin typeface="+mj-ea"/>
                <a:ea typeface="+mj-ea"/>
              </a:rPr>
              <a:t>Sprint </a:t>
            </a:r>
            <a:r>
              <a:rPr lang="zh-CN" altLang="en-US" sz="1200" dirty="0">
                <a:latin typeface="+mj-ea"/>
                <a:ea typeface="+mj-ea"/>
              </a:rPr>
              <a:t>目标，需要实现相应的功能 和实施所需的技术。如果所需工作和预期的不同，开发团队需要与产品负责人沟通协商 </a:t>
            </a:r>
            <a:r>
              <a:rPr lang="en-US" altLang="zh-CN" sz="1200" dirty="0">
                <a:latin typeface="+mj-ea"/>
                <a:ea typeface="+mj-ea"/>
              </a:rPr>
              <a:t>Sprint </a:t>
            </a:r>
            <a:r>
              <a:rPr lang="zh-CN" altLang="en-US" sz="1200" dirty="0">
                <a:latin typeface="+mj-ea"/>
                <a:ea typeface="+mj-ea"/>
              </a:rPr>
              <a:t>待办列表的范围。</a:t>
            </a:r>
          </a:p>
        </p:txBody>
      </p:sp>
    </p:spTree>
    <p:extLst>
      <p:ext uri="{BB962C8B-B14F-4D97-AF65-F5344CB8AC3E}">
        <p14:creationId xmlns:p14="http://schemas.microsoft.com/office/powerpoint/2010/main" val="124109530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Sprint </a:t>
            </a:r>
            <a:r>
              <a:rPr lang="zh-CN" altLang="en-US" dirty="0"/>
              <a:t>计划会议（续）</a:t>
            </a:r>
          </a:p>
        </p:txBody>
      </p:sp>
      <p:sp>
        <p:nvSpPr>
          <p:cNvPr id="3" name="矩形 2"/>
          <p:cNvSpPr/>
          <p:nvPr/>
        </p:nvSpPr>
        <p:spPr>
          <a:xfrm>
            <a:off x="647422" y="820958"/>
            <a:ext cx="3363923" cy="5740029"/>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zh-CN" altLang="en-US" dirty="0"/>
          </a:p>
        </p:txBody>
      </p:sp>
      <p:sp>
        <p:nvSpPr>
          <p:cNvPr id="4" name="文本框 3"/>
          <p:cNvSpPr txBox="1"/>
          <p:nvPr/>
        </p:nvSpPr>
        <p:spPr>
          <a:xfrm>
            <a:off x="1672959" y="961121"/>
            <a:ext cx="1125052" cy="461665"/>
          </a:xfrm>
          <a:prstGeom prst="rect">
            <a:avLst/>
          </a:prstGeom>
          <a:noFill/>
        </p:spPr>
        <p:txBody>
          <a:bodyPr wrap="none" rtlCol="0">
            <a:spAutoFit/>
          </a:bodyPr>
          <a:lstStyle/>
          <a:p>
            <a:pPr>
              <a:buNone/>
            </a:pPr>
            <a:r>
              <a:rPr lang="en-US" altLang="zh-CN" sz="2400" b="1" dirty="0">
                <a:solidFill>
                  <a:schemeClr val="tx1">
                    <a:lumMod val="95000"/>
                  </a:schemeClr>
                </a:solidFill>
                <a:effectLst>
                  <a:outerShdw blurRad="38100" dist="38100" dir="2700000" algn="tl">
                    <a:srgbClr val="000000">
                      <a:alpha val="43137"/>
                    </a:srgbClr>
                  </a:outerShdw>
                </a:effectLst>
                <a:latin typeface="+mj-ea"/>
                <a:ea typeface="+mj-ea"/>
              </a:rPr>
              <a:t>Sprint</a:t>
            </a:r>
            <a:endParaRPr lang="zh-CN" altLang="en-US" sz="2400" b="1" dirty="0">
              <a:solidFill>
                <a:schemeClr val="tx1">
                  <a:lumMod val="95000"/>
                </a:schemeClr>
              </a:solidFill>
              <a:effectLst>
                <a:outerShdw blurRad="38100" dist="38100" dir="2700000" algn="tl">
                  <a:srgbClr val="000000">
                    <a:alpha val="43137"/>
                  </a:srgbClr>
                </a:outerShdw>
              </a:effectLst>
              <a:latin typeface="+mj-ea"/>
              <a:ea typeface="+mj-ea"/>
            </a:endParaRPr>
          </a:p>
        </p:txBody>
      </p:sp>
      <p:sp>
        <p:nvSpPr>
          <p:cNvPr id="5" name="矩形 4"/>
          <p:cNvSpPr/>
          <p:nvPr/>
        </p:nvSpPr>
        <p:spPr>
          <a:xfrm>
            <a:off x="914400" y="2049623"/>
            <a:ext cx="2752928" cy="654665"/>
          </a:xfrm>
          <a:prstGeom prst="rect">
            <a:avLst/>
          </a:prstGeom>
          <a:solidFill>
            <a:schemeClr val="tx1">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b="1" dirty="0">
                <a:solidFill>
                  <a:schemeClr val="bg1">
                    <a:lumMod val="50000"/>
                  </a:schemeClr>
                </a:solidFill>
                <a:latin typeface="+mj-ea"/>
                <a:ea typeface="+mj-ea"/>
              </a:rPr>
              <a:t>Sprint </a:t>
            </a:r>
            <a:r>
              <a:rPr lang="zh-CN" altLang="en-US" b="1" dirty="0">
                <a:solidFill>
                  <a:schemeClr val="bg1">
                    <a:lumMod val="50000"/>
                  </a:schemeClr>
                </a:solidFill>
                <a:latin typeface="+mj-ea"/>
                <a:ea typeface="+mj-ea"/>
              </a:rPr>
              <a:t>计划会议</a:t>
            </a:r>
          </a:p>
        </p:txBody>
      </p:sp>
      <p:sp>
        <p:nvSpPr>
          <p:cNvPr id="6" name="矩形 5"/>
          <p:cNvSpPr/>
          <p:nvPr/>
        </p:nvSpPr>
        <p:spPr>
          <a:xfrm>
            <a:off x="914007" y="3011898"/>
            <a:ext cx="2752928" cy="638453"/>
          </a:xfrm>
          <a:prstGeom prst="rect">
            <a:avLst/>
          </a:prstGeom>
          <a:solidFill>
            <a:srgbClr val="7030A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b="1" dirty="0">
                <a:solidFill>
                  <a:schemeClr val="bg1">
                    <a:lumMod val="50000"/>
                  </a:schemeClr>
                </a:solidFill>
                <a:latin typeface="+mj-ea"/>
                <a:ea typeface="+mj-ea"/>
              </a:rPr>
              <a:t>每日 </a:t>
            </a:r>
            <a:r>
              <a:rPr lang="en-US" altLang="zh-CN" b="1" dirty="0">
                <a:solidFill>
                  <a:schemeClr val="bg1">
                    <a:lumMod val="50000"/>
                  </a:schemeClr>
                </a:solidFill>
                <a:latin typeface="+mj-ea"/>
                <a:ea typeface="+mj-ea"/>
              </a:rPr>
              <a:t>Sprint </a:t>
            </a:r>
            <a:r>
              <a:rPr lang="zh-CN" altLang="en-US" b="1" dirty="0">
                <a:solidFill>
                  <a:schemeClr val="bg1">
                    <a:lumMod val="50000"/>
                  </a:schemeClr>
                </a:solidFill>
                <a:latin typeface="+mj-ea"/>
                <a:ea typeface="+mj-ea"/>
              </a:rPr>
              <a:t>站会</a:t>
            </a:r>
          </a:p>
        </p:txBody>
      </p:sp>
      <p:sp>
        <p:nvSpPr>
          <p:cNvPr id="7" name="矩形 6"/>
          <p:cNvSpPr/>
          <p:nvPr/>
        </p:nvSpPr>
        <p:spPr>
          <a:xfrm>
            <a:off x="914007" y="3954888"/>
            <a:ext cx="2752928" cy="654665"/>
          </a:xfrm>
          <a:prstGeom prst="rect">
            <a:avLst/>
          </a:prstGeom>
          <a:solidFill>
            <a:srgbClr val="7030A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b="1" dirty="0">
                <a:solidFill>
                  <a:schemeClr val="bg1">
                    <a:lumMod val="50000"/>
                  </a:schemeClr>
                </a:solidFill>
                <a:latin typeface="+mj-ea"/>
                <a:ea typeface="+mj-ea"/>
              </a:rPr>
              <a:t>Sprint </a:t>
            </a:r>
            <a:r>
              <a:rPr lang="zh-CN" altLang="en-US" b="1" dirty="0">
                <a:solidFill>
                  <a:schemeClr val="bg1">
                    <a:lumMod val="50000"/>
                  </a:schemeClr>
                </a:solidFill>
                <a:latin typeface="+mj-ea"/>
                <a:ea typeface="+mj-ea"/>
              </a:rPr>
              <a:t>评审会议</a:t>
            </a:r>
          </a:p>
        </p:txBody>
      </p:sp>
      <p:sp>
        <p:nvSpPr>
          <p:cNvPr id="8" name="矩形 7"/>
          <p:cNvSpPr/>
          <p:nvPr/>
        </p:nvSpPr>
        <p:spPr>
          <a:xfrm>
            <a:off x="914007" y="4938890"/>
            <a:ext cx="2752928" cy="654665"/>
          </a:xfrm>
          <a:prstGeom prst="rect">
            <a:avLst/>
          </a:prstGeom>
          <a:solidFill>
            <a:srgbClr val="7030A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b="1" dirty="0">
                <a:solidFill>
                  <a:schemeClr val="bg1">
                    <a:lumMod val="50000"/>
                  </a:schemeClr>
                </a:solidFill>
                <a:latin typeface="+mj-ea"/>
                <a:ea typeface="+mj-ea"/>
              </a:rPr>
              <a:t>Sprint </a:t>
            </a:r>
            <a:r>
              <a:rPr lang="zh-CN" altLang="en-US" b="1" dirty="0">
                <a:solidFill>
                  <a:schemeClr val="bg1">
                    <a:lumMod val="50000"/>
                  </a:schemeClr>
                </a:solidFill>
                <a:latin typeface="+mj-ea"/>
                <a:ea typeface="+mj-ea"/>
              </a:rPr>
              <a:t>回顾会议</a:t>
            </a:r>
          </a:p>
        </p:txBody>
      </p:sp>
      <p:sp>
        <p:nvSpPr>
          <p:cNvPr id="9" name="矩形 8"/>
          <p:cNvSpPr/>
          <p:nvPr/>
        </p:nvSpPr>
        <p:spPr>
          <a:xfrm>
            <a:off x="4181187" y="820957"/>
            <a:ext cx="3814369" cy="5740029"/>
          </a:xfrm>
          <a:prstGeom prst="rect">
            <a:avLst/>
          </a:prstGeom>
          <a:solidFill>
            <a:srgbClr val="FFFF99"/>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zh-CN" altLang="en-US" sz="1600" dirty="0"/>
          </a:p>
        </p:txBody>
      </p:sp>
      <p:sp>
        <p:nvSpPr>
          <p:cNvPr id="10" name="文本框 9"/>
          <p:cNvSpPr txBox="1"/>
          <p:nvPr/>
        </p:nvSpPr>
        <p:spPr>
          <a:xfrm>
            <a:off x="4944093" y="884705"/>
            <a:ext cx="2163477" cy="338554"/>
          </a:xfrm>
          <a:prstGeom prst="rect">
            <a:avLst/>
          </a:prstGeom>
          <a:noFill/>
        </p:spPr>
        <p:txBody>
          <a:bodyPr wrap="none" rtlCol="0">
            <a:spAutoFit/>
          </a:bodyPr>
          <a:lstStyle/>
          <a:p>
            <a:pPr>
              <a:buNone/>
            </a:pPr>
            <a:r>
              <a:rPr lang="zh-CN" altLang="en-US" sz="1600" b="1" dirty="0">
                <a:solidFill>
                  <a:schemeClr val="bg1">
                    <a:lumMod val="50000"/>
                  </a:schemeClr>
                </a:solidFill>
                <a:latin typeface="+mj-ea"/>
                <a:ea typeface="+mj-ea"/>
              </a:rPr>
              <a:t>这次 </a:t>
            </a:r>
            <a:r>
              <a:rPr lang="en-US" altLang="zh-CN" sz="1600" b="1" dirty="0">
                <a:solidFill>
                  <a:schemeClr val="bg1">
                    <a:lumMod val="50000"/>
                  </a:schemeClr>
                </a:solidFill>
                <a:latin typeface="+mj-ea"/>
                <a:ea typeface="+mj-ea"/>
              </a:rPr>
              <a:t>Sprint </a:t>
            </a:r>
            <a:r>
              <a:rPr lang="zh-CN" altLang="en-US" sz="1600" b="1" dirty="0">
                <a:solidFill>
                  <a:schemeClr val="bg1">
                    <a:lumMod val="50000"/>
                  </a:schemeClr>
                </a:solidFill>
                <a:latin typeface="+mj-ea"/>
                <a:ea typeface="+mj-ea"/>
              </a:rPr>
              <a:t>做什么？</a:t>
            </a:r>
          </a:p>
        </p:txBody>
      </p:sp>
      <p:cxnSp>
        <p:nvCxnSpPr>
          <p:cNvPr id="11" name="直接连接符 10"/>
          <p:cNvCxnSpPr/>
          <p:nvPr/>
        </p:nvCxnSpPr>
        <p:spPr>
          <a:xfrm>
            <a:off x="4189821" y="1228702"/>
            <a:ext cx="3805736"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189821" y="1258897"/>
            <a:ext cx="3805736" cy="4745915"/>
          </a:xfrm>
          <a:prstGeom prst="rect">
            <a:avLst/>
          </a:prstGeom>
        </p:spPr>
        <p:txBody>
          <a:bodyPr wrap="square">
            <a:spAutoFit/>
          </a:bodyPr>
          <a:lstStyle/>
          <a:p>
            <a:pPr marL="342900" indent="-342900">
              <a:lnSpc>
                <a:spcPct val="150000"/>
              </a:lnSpc>
              <a:buFont typeface="+mj-ea"/>
              <a:buAutoNum type="circleNumDbPlain"/>
            </a:pPr>
            <a:r>
              <a:rPr lang="en-US" altLang="zh-CN" sz="1200" dirty="0">
                <a:latin typeface="+mj-ea"/>
                <a:ea typeface="+mj-ea"/>
              </a:rPr>
              <a:t>Sprint </a:t>
            </a:r>
            <a:r>
              <a:rPr lang="zh-CN" altLang="en-US" sz="1200" dirty="0">
                <a:latin typeface="+mj-ea"/>
                <a:ea typeface="+mj-ea"/>
              </a:rPr>
              <a:t>会议的</a:t>
            </a:r>
            <a:r>
              <a:rPr lang="zh-CN" altLang="en-US" sz="1200" b="1" dirty="0">
                <a:solidFill>
                  <a:srgbClr val="FF0000"/>
                </a:solidFill>
                <a:latin typeface="+mj-ea"/>
                <a:ea typeface="+mj-ea"/>
              </a:rPr>
              <a:t>输入</a:t>
            </a:r>
            <a:r>
              <a:rPr lang="zh-CN" altLang="en-US" sz="1200" dirty="0">
                <a:latin typeface="+mj-ea"/>
                <a:ea typeface="+mj-ea"/>
              </a:rPr>
              <a:t>是产品待办列表、最新的产品增量、开发团队在这个 </a:t>
            </a:r>
            <a:r>
              <a:rPr lang="en-US" altLang="zh-CN" sz="1200" dirty="0">
                <a:latin typeface="+mj-ea"/>
                <a:ea typeface="+mj-ea"/>
              </a:rPr>
              <a:t>Sprint </a:t>
            </a:r>
            <a:r>
              <a:rPr lang="zh-CN" altLang="en-US" sz="1200" dirty="0">
                <a:latin typeface="+mj-ea"/>
                <a:ea typeface="+mj-ea"/>
              </a:rPr>
              <a:t>中能力的预测以及开发团队的以往表现；</a:t>
            </a:r>
          </a:p>
          <a:p>
            <a:pPr marL="342900" indent="-342900">
              <a:lnSpc>
                <a:spcPct val="150000"/>
              </a:lnSpc>
              <a:buFont typeface="+mj-ea"/>
              <a:buAutoNum type="circleNumDbPlain"/>
            </a:pPr>
            <a:r>
              <a:rPr lang="zh-CN" altLang="en-US" sz="1200" dirty="0">
                <a:latin typeface="+mj-ea"/>
                <a:ea typeface="+mj-ea"/>
              </a:rPr>
              <a:t>开发团队</a:t>
            </a:r>
            <a:r>
              <a:rPr lang="zh-CN" altLang="en-US" sz="1200" b="1" dirty="0">
                <a:solidFill>
                  <a:srgbClr val="FF0000"/>
                </a:solidFill>
                <a:latin typeface="+mj-ea"/>
                <a:ea typeface="+mj-ea"/>
              </a:rPr>
              <a:t>预测</a:t>
            </a:r>
            <a:r>
              <a:rPr lang="zh-CN" altLang="en-US" sz="1200" dirty="0">
                <a:latin typeface="+mj-ea"/>
                <a:ea typeface="+mj-ea"/>
              </a:rPr>
              <a:t>在这次 </a:t>
            </a:r>
            <a:r>
              <a:rPr lang="en-US" altLang="zh-CN" sz="1200" dirty="0">
                <a:latin typeface="+mj-ea"/>
                <a:ea typeface="+mj-ea"/>
              </a:rPr>
              <a:t>Sprint </a:t>
            </a:r>
            <a:r>
              <a:rPr lang="zh-CN" altLang="en-US" sz="1200" dirty="0">
                <a:latin typeface="+mj-ea"/>
                <a:ea typeface="+mj-ea"/>
              </a:rPr>
              <a:t>中要开发的功能。</a:t>
            </a:r>
          </a:p>
          <a:p>
            <a:pPr marL="342900" indent="-342900">
              <a:lnSpc>
                <a:spcPct val="150000"/>
              </a:lnSpc>
              <a:buFont typeface="+mj-ea"/>
              <a:buAutoNum type="circleNumDbPlain"/>
            </a:pPr>
            <a:r>
              <a:rPr lang="zh-CN" altLang="en-US" sz="1200" dirty="0">
                <a:latin typeface="+mj-ea"/>
                <a:ea typeface="+mj-ea"/>
              </a:rPr>
              <a:t>产品负责人</a:t>
            </a:r>
            <a:r>
              <a:rPr lang="zh-CN" altLang="en-US" sz="1200" b="1" dirty="0">
                <a:solidFill>
                  <a:srgbClr val="FF0000"/>
                </a:solidFill>
                <a:latin typeface="+mj-ea"/>
                <a:ea typeface="+mj-ea"/>
              </a:rPr>
              <a:t>讲解</a:t>
            </a:r>
            <a:r>
              <a:rPr lang="zh-CN" altLang="en-US" sz="1200" dirty="0">
                <a:latin typeface="+mj-ea"/>
                <a:ea typeface="+mj-ea"/>
              </a:rPr>
              <a:t> </a:t>
            </a:r>
            <a:r>
              <a:rPr lang="en-US" altLang="zh-CN" sz="1200" dirty="0">
                <a:latin typeface="+mj-ea"/>
                <a:ea typeface="+mj-ea"/>
              </a:rPr>
              <a:t>Sprint </a:t>
            </a:r>
            <a:r>
              <a:rPr lang="zh-CN" altLang="en-US" sz="1200" dirty="0">
                <a:latin typeface="+mj-ea"/>
                <a:ea typeface="+mj-ea"/>
              </a:rPr>
              <a:t>的</a:t>
            </a:r>
            <a:r>
              <a:rPr lang="zh-CN" altLang="en-US" sz="1200" b="1" dirty="0">
                <a:solidFill>
                  <a:srgbClr val="FF0000"/>
                </a:solidFill>
                <a:latin typeface="+mj-ea"/>
                <a:ea typeface="+mj-ea"/>
              </a:rPr>
              <a:t>目标</a:t>
            </a:r>
            <a:r>
              <a:rPr lang="zh-CN" altLang="en-US" sz="1200" dirty="0">
                <a:latin typeface="+mj-ea"/>
                <a:ea typeface="+mj-ea"/>
              </a:rPr>
              <a:t>以及达成该目标所需完成的产品</a:t>
            </a:r>
            <a:r>
              <a:rPr lang="zh-CN" altLang="en-US" sz="1200" b="1" dirty="0">
                <a:solidFill>
                  <a:srgbClr val="FF0000"/>
                </a:solidFill>
                <a:latin typeface="+mj-ea"/>
                <a:ea typeface="+mj-ea"/>
              </a:rPr>
              <a:t>待办列表项</a:t>
            </a:r>
            <a:r>
              <a:rPr lang="zh-CN" altLang="en-US" sz="1200" dirty="0">
                <a:latin typeface="+mj-ea"/>
                <a:ea typeface="+mj-ea"/>
              </a:rPr>
              <a:t>；</a:t>
            </a:r>
          </a:p>
          <a:p>
            <a:pPr marL="342900" indent="-342900">
              <a:lnSpc>
                <a:spcPct val="150000"/>
              </a:lnSpc>
              <a:buFont typeface="+mj-ea"/>
              <a:buAutoNum type="circleNumDbPlain"/>
            </a:pPr>
            <a:r>
              <a:rPr lang="zh-CN" altLang="en-US" sz="1200" dirty="0">
                <a:latin typeface="+mj-ea"/>
                <a:ea typeface="+mj-ea"/>
              </a:rPr>
              <a:t>整个团队协同工作来</a:t>
            </a:r>
            <a:r>
              <a:rPr lang="zh-CN" altLang="en-US" sz="1200" b="1" dirty="0">
                <a:solidFill>
                  <a:srgbClr val="FF0000"/>
                </a:solidFill>
                <a:latin typeface="+mj-ea"/>
                <a:ea typeface="+mj-ea"/>
              </a:rPr>
              <a:t>理解</a:t>
            </a:r>
            <a:r>
              <a:rPr lang="zh-CN" altLang="en-US" sz="1200" dirty="0">
                <a:latin typeface="+mj-ea"/>
                <a:ea typeface="+mj-ea"/>
              </a:rPr>
              <a:t> </a:t>
            </a:r>
            <a:r>
              <a:rPr lang="en-US" altLang="zh-CN" sz="1200" dirty="0">
                <a:latin typeface="+mj-ea"/>
                <a:ea typeface="+mj-ea"/>
              </a:rPr>
              <a:t>Sprint </a:t>
            </a:r>
            <a:r>
              <a:rPr lang="zh-CN" altLang="en-US" sz="1200" dirty="0">
                <a:latin typeface="+mj-ea"/>
                <a:ea typeface="+mj-ea"/>
              </a:rPr>
              <a:t>的工作；</a:t>
            </a:r>
          </a:p>
          <a:p>
            <a:pPr marL="342900" indent="-342900">
              <a:lnSpc>
                <a:spcPct val="150000"/>
              </a:lnSpc>
              <a:buFont typeface="+mj-ea"/>
              <a:buAutoNum type="circleNumDbPlain"/>
            </a:pPr>
            <a:r>
              <a:rPr lang="zh-CN" altLang="en-US" sz="1200" dirty="0">
                <a:latin typeface="+mj-ea"/>
                <a:ea typeface="+mj-ea"/>
              </a:rPr>
              <a:t>开发团队自己决定</a:t>
            </a:r>
            <a:r>
              <a:rPr lang="zh-CN" altLang="en-US" sz="1200" b="1" dirty="0">
                <a:solidFill>
                  <a:srgbClr val="FF0000"/>
                </a:solidFill>
                <a:latin typeface="+mj-ea"/>
                <a:ea typeface="+mj-ea"/>
              </a:rPr>
              <a:t>选择</a:t>
            </a:r>
            <a:r>
              <a:rPr lang="zh-CN" altLang="en-US" sz="1200" dirty="0">
                <a:latin typeface="+mj-ea"/>
                <a:ea typeface="+mj-ea"/>
              </a:rPr>
              <a:t>产品待办列表项的</a:t>
            </a:r>
            <a:r>
              <a:rPr lang="zh-CN" altLang="en-US" sz="1200" b="1" dirty="0">
                <a:solidFill>
                  <a:srgbClr val="FF0000"/>
                </a:solidFill>
                <a:latin typeface="+mj-ea"/>
                <a:ea typeface="+mj-ea"/>
              </a:rPr>
              <a:t>数量</a:t>
            </a:r>
            <a:r>
              <a:rPr lang="zh-CN" altLang="en-US" sz="1200" dirty="0">
                <a:latin typeface="+mj-ea"/>
                <a:ea typeface="+mj-ea"/>
              </a:rPr>
              <a:t>。只有开发团 队可以评估接下来的 </a:t>
            </a:r>
            <a:r>
              <a:rPr lang="en-US" altLang="zh-CN" sz="1200" dirty="0">
                <a:latin typeface="+mj-ea"/>
                <a:ea typeface="+mj-ea"/>
              </a:rPr>
              <a:t>Sprint </a:t>
            </a:r>
            <a:r>
              <a:rPr lang="zh-CN" altLang="en-US" sz="1200" dirty="0">
                <a:latin typeface="+mj-ea"/>
                <a:ea typeface="+mj-ea"/>
              </a:rPr>
              <a:t>可以完成什么工作； </a:t>
            </a:r>
          </a:p>
          <a:p>
            <a:pPr marL="342900" indent="-342900">
              <a:lnSpc>
                <a:spcPct val="150000"/>
              </a:lnSpc>
              <a:buFont typeface="+mj-ea"/>
              <a:buAutoNum type="circleNumDbPlain"/>
            </a:pPr>
            <a:r>
              <a:rPr lang="zh-CN" altLang="en-US" sz="1200" dirty="0">
                <a:latin typeface="+mj-ea"/>
                <a:ea typeface="+mj-ea"/>
              </a:rPr>
              <a:t>开发团队</a:t>
            </a:r>
            <a:r>
              <a:rPr lang="zh-CN" altLang="en-US" sz="1200" b="1" dirty="0">
                <a:solidFill>
                  <a:srgbClr val="FF0000"/>
                </a:solidFill>
                <a:latin typeface="+mj-ea"/>
                <a:ea typeface="+mj-ea"/>
              </a:rPr>
              <a:t>预测</a:t>
            </a:r>
            <a:r>
              <a:rPr lang="zh-CN" altLang="en-US" sz="1200" dirty="0">
                <a:latin typeface="+mj-ea"/>
                <a:ea typeface="+mj-ea"/>
              </a:rPr>
              <a:t>完这个</a:t>
            </a:r>
            <a:r>
              <a:rPr lang="en-US" altLang="zh-CN" sz="1200" dirty="0">
                <a:latin typeface="+mj-ea"/>
                <a:ea typeface="+mj-ea"/>
              </a:rPr>
              <a:t>Sprint </a:t>
            </a:r>
            <a:r>
              <a:rPr lang="zh-CN" altLang="en-US" sz="1200" dirty="0">
                <a:latin typeface="+mj-ea"/>
                <a:ea typeface="+mj-ea"/>
              </a:rPr>
              <a:t>中</a:t>
            </a:r>
            <a:r>
              <a:rPr lang="zh-CN" altLang="en-US" sz="1200" b="1" dirty="0">
                <a:solidFill>
                  <a:srgbClr val="FF0000"/>
                </a:solidFill>
                <a:latin typeface="+mj-ea"/>
                <a:ea typeface="+mj-ea"/>
              </a:rPr>
              <a:t>可交付的</a:t>
            </a:r>
            <a:r>
              <a:rPr lang="zh-CN" altLang="en-US" sz="1200" dirty="0">
                <a:latin typeface="+mj-ea"/>
                <a:ea typeface="+mj-ea"/>
              </a:rPr>
              <a:t>产品待办列表项；</a:t>
            </a:r>
            <a:endParaRPr lang="en-US" altLang="zh-CN" sz="1200" dirty="0">
              <a:latin typeface="+mj-ea"/>
              <a:ea typeface="+mj-ea"/>
            </a:endParaRPr>
          </a:p>
          <a:p>
            <a:pPr marL="342900" indent="-342900">
              <a:lnSpc>
                <a:spcPct val="150000"/>
              </a:lnSpc>
              <a:buFont typeface="+mj-ea"/>
              <a:buAutoNum type="circleNumDbPlain"/>
            </a:pPr>
            <a:r>
              <a:rPr lang="en-US" altLang="zh-CN" sz="1200" dirty="0">
                <a:latin typeface="+mj-ea"/>
                <a:ea typeface="+mj-ea"/>
              </a:rPr>
              <a:t>Scrum </a:t>
            </a:r>
            <a:r>
              <a:rPr lang="zh-CN" altLang="en-US" sz="1200" dirty="0">
                <a:latin typeface="+mj-ea"/>
                <a:ea typeface="+mj-ea"/>
              </a:rPr>
              <a:t>团队草拟一个 </a:t>
            </a:r>
            <a:r>
              <a:rPr lang="en-US" altLang="zh-CN" sz="1200" dirty="0">
                <a:latin typeface="+mj-ea"/>
                <a:ea typeface="+mj-ea"/>
              </a:rPr>
              <a:t>Sprint </a:t>
            </a:r>
            <a:r>
              <a:rPr lang="zh-CN" altLang="en-US" sz="1200" dirty="0">
                <a:latin typeface="+mj-ea"/>
                <a:ea typeface="+mj-ea"/>
              </a:rPr>
              <a:t>目标。</a:t>
            </a:r>
            <a:r>
              <a:rPr lang="en-US" altLang="zh-CN" sz="1200" dirty="0">
                <a:latin typeface="+mj-ea"/>
                <a:ea typeface="+mj-ea"/>
              </a:rPr>
              <a:t>Sprint </a:t>
            </a:r>
            <a:r>
              <a:rPr lang="zh-CN" altLang="en-US" sz="1200" dirty="0">
                <a:latin typeface="+mj-ea"/>
                <a:ea typeface="+mj-ea"/>
              </a:rPr>
              <a:t>目标是在这个 </a:t>
            </a:r>
            <a:r>
              <a:rPr lang="en-US" altLang="zh-CN" sz="1200" dirty="0">
                <a:latin typeface="+mj-ea"/>
                <a:ea typeface="+mj-ea"/>
              </a:rPr>
              <a:t>Sprint </a:t>
            </a:r>
            <a:r>
              <a:rPr lang="zh-CN" altLang="en-US" sz="1200" dirty="0">
                <a:latin typeface="+mj-ea"/>
                <a:ea typeface="+mj-ea"/>
              </a:rPr>
              <a:t>通过实现产品待办列表要达到的目的，同时它也为开发团队提供指引，使得开发团队</a:t>
            </a:r>
            <a:r>
              <a:rPr lang="zh-CN" altLang="en-US" sz="1200" b="1" dirty="0">
                <a:solidFill>
                  <a:srgbClr val="FF0000"/>
                </a:solidFill>
                <a:latin typeface="+mj-ea"/>
                <a:ea typeface="+mj-ea"/>
              </a:rPr>
              <a:t>明确</a:t>
            </a:r>
            <a:r>
              <a:rPr lang="zh-CN" altLang="en-US" sz="1200" dirty="0">
                <a:latin typeface="+mj-ea"/>
                <a:ea typeface="+mj-ea"/>
              </a:rPr>
              <a:t>开发增量的</a:t>
            </a:r>
            <a:r>
              <a:rPr lang="zh-CN" altLang="en-US" sz="1200" b="1" dirty="0">
                <a:solidFill>
                  <a:srgbClr val="FF0000"/>
                </a:solidFill>
                <a:latin typeface="+mj-ea"/>
                <a:ea typeface="+mj-ea"/>
              </a:rPr>
              <a:t>目的</a:t>
            </a:r>
            <a:r>
              <a:rPr lang="zh-CN" altLang="en-US" sz="1200" dirty="0">
                <a:latin typeface="+mj-ea"/>
                <a:ea typeface="+mj-ea"/>
              </a:rPr>
              <a:t> 。 </a:t>
            </a:r>
          </a:p>
        </p:txBody>
      </p:sp>
      <p:sp>
        <p:nvSpPr>
          <p:cNvPr id="13" name="矩形 12"/>
          <p:cNvSpPr/>
          <p:nvPr/>
        </p:nvSpPr>
        <p:spPr>
          <a:xfrm>
            <a:off x="8093242" y="820958"/>
            <a:ext cx="3814369" cy="5740028"/>
          </a:xfrm>
          <a:prstGeom prst="rect">
            <a:avLst/>
          </a:prstGeom>
          <a:solidFill>
            <a:srgbClr val="FFFF99"/>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zh-CN" altLang="en-US" dirty="0"/>
          </a:p>
        </p:txBody>
      </p:sp>
      <p:sp>
        <p:nvSpPr>
          <p:cNvPr id="14" name="文本框 13"/>
          <p:cNvSpPr txBox="1"/>
          <p:nvPr/>
        </p:nvSpPr>
        <p:spPr>
          <a:xfrm>
            <a:off x="8921461" y="884705"/>
            <a:ext cx="2236510" cy="338554"/>
          </a:xfrm>
          <a:prstGeom prst="rect">
            <a:avLst/>
          </a:prstGeom>
          <a:noFill/>
        </p:spPr>
        <p:txBody>
          <a:bodyPr wrap="none" rtlCol="0">
            <a:spAutoFit/>
          </a:bodyPr>
          <a:lstStyle/>
          <a:p>
            <a:pPr>
              <a:buNone/>
            </a:pPr>
            <a:r>
              <a:rPr lang="zh-CN" altLang="en-US" sz="1600" b="1" dirty="0">
                <a:solidFill>
                  <a:schemeClr val="bg1">
                    <a:lumMod val="50000"/>
                  </a:schemeClr>
                </a:solidFill>
                <a:latin typeface="+mj-ea"/>
                <a:ea typeface="+mj-ea"/>
              </a:rPr>
              <a:t>如何完成所选的工作？</a:t>
            </a:r>
          </a:p>
        </p:txBody>
      </p:sp>
      <p:cxnSp>
        <p:nvCxnSpPr>
          <p:cNvPr id="15" name="直接连接符 14"/>
          <p:cNvCxnSpPr/>
          <p:nvPr/>
        </p:nvCxnSpPr>
        <p:spPr>
          <a:xfrm>
            <a:off x="8101876" y="1228702"/>
            <a:ext cx="3805736" cy="0"/>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8101876" y="1258897"/>
            <a:ext cx="3805736" cy="5189113"/>
          </a:xfrm>
          <a:prstGeom prst="rect">
            <a:avLst/>
          </a:prstGeom>
        </p:spPr>
        <p:txBody>
          <a:bodyPr wrap="square">
            <a:spAutoFit/>
          </a:bodyPr>
          <a:lstStyle/>
          <a:p>
            <a:pPr marL="342900" indent="-342900">
              <a:lnSpc>
                <a:spcPct val="150000"/>
              </a:lnSpc>
              <a:buFont typeface="+mj-ea"/>
              <a:buAutoNum type="circleNumDbPlain"/>
            </a:pPr>
            <a:r>
              <a:rPr lang="zh-CN" altLang="en-US" sz="1200" dirty="0">
                <a:latin typeface="+mj-ea"/>
                <a:ea typeface="+mj-ea"/>
              </a:rPr>
              <a:t>开发团队将决定如何在 </a:t>
            </a:r>
            <a:r>
              <a:rPr lang="en-US" altLang="zh-CN" sz="1200" dirty="0">
                <a:latin typeface="+mj-ea"/>
                <a:ea typeface="+mj-ea"/>
              </a:rPr>
              <a:t>Sprint </a:t>
            </a:r>
            <a:r>
              <a:rPr lang="zh-CN" altLang="en-US" sz="1200" dirty="0">
                <a:latin typeface="+mj-ea"/>
                <a:ea typeface="+mj-ea"/>
              </a:rPr>
              <a:t>中把这些功能构建成“</a:t>
            </a:r>
            <a:r>
              <a:rPr lang="zh-CN" altLang="en-US" sz="1200" b="1" dirty="0">
                <a:solidFill>
                  <a:srgbClr val="FF0000"/>
                </a:solidFill>
                <a:latin typeface="+mj-ea"/>
                <a:ea typeface="+mj-ea"/>
              </a:rPr>
              <a:t>完成</a:t>
            </a:r>
            <a:r>
              <a:rPr lang="zh-CN" altLang="en-US" sz="1200" dirty="0">
                <a:latin typeface="+mj-ea"/>
                <a:ea typeface="+mj-ea"/>
              </a:rPr>
              <a:t>”的产品增量。这个 </a:t>
            </a:r>
            <a:r>
              <a:rPr lang="en-US" altLang="zh-CN" sz="1200" dirty="0">
                <a:latin typeface="+mj-ea"/>
                <a:ea typeface="+mj-ea"/>
              </a:rPr>
              <a:t>Sprint </a:t>
            </a:r>
            <a:r>
              <a:rPr lang="zh-CN" altLang="en-US" sz="1200" dirty="0">
                <a:latin typeface="+mj-ea"/>
                <a:ea typeface="+mj-ea"/>
              </a:rPr>
              <a:t>中所选出的产品待办列表项加上交付它们的计划称之为 </a:t>
            </a:r>
            <a:r>
              <a:rPr lang="en-US" altLang="zh-CN" sz="1200" dirty="0">
                <a:latin typeface="+mj-ea"/>
                <a:ea typeface="+mj-ea"/>
              </a:rPr>
              <a:t>Sprint </a:t>
            </a:r>
            <a:r>
              <a:rPr lang="zh-CN" altLang="en-US" sz="1200" dirty="0">
                <a:latin typeface="+mj-ea"/>
                <a:ea typeface="+mj-ea"/>
              </a:rPr>
              <a:t>待办列表。 </a:t>
            </a:r>
          </a:p>
          <a:p>
            <a:pPr marL="342900" indent="-342900">
              <a:lnSpc>
                <a:spcPct val="150000"/>
              </a:lnSpc>
              <a:buFont typeface="+mj-ea"/>
              <a:buAutoNum type="circleNumDbPlain"/>
            </a:pPr>
            <a:r>
              <a:rPr lang="zh-CN" altLang="en-US" sz="1200" dirty="0">
                <a:latin typeface="+mj-ea"/>
                <a:ea typeface="+mj-ea"/>
              </a:rPr>
              <a:t>开发团队通常</a:t>
            </a:r>
            <a:r>
              <a:rPr lang="zh-CN" altLang="en-US" sz="1200" b="1" dirty="0">
                <a:solidFill>
                  <a:srgbClr val="FF0000"/>
                </a:solidFill>
                <a:latin typeface="+mj-ea"/>
                <a:ea typeface="+mj-ea"/>
              </a:rPr>
              <a:t>从设计整个系统开始</a:t>
            </a:r>
            <a:r>
              <a:rPr lang="zh-CN" altLang="en-US" sz="1200" dirty="0">
                <a:latin typeface="+mj-ea"/>
                <a:ea typeface="+mj-ea"/>
              </a:rPr>
              <a:t>，到如何将产品待办列表转换成可工作的产品</a:t>
            </a:r>
            <a:r>
              <a:rPr lang="zh-CN" altLang="en-US" sz="1200" b="1" dirty="0">
                <a:solidFill>
                  <a:srgbClr val="FF0000"/>
                </a:solidFill>
                <a:latin typeface="+mj-ea"/>
                <a:ea typeface="+mj-ea"/>
              </a:rPr>
              <a:t>增量</a:t>
            </a:r>
            <a:r>
              <a:rPr lang="zh-CN" altLang="en-US" sz="1200" dirty="0">
                <a:latin typeface="+mj-ea"/>
                <a:ea typeface="+mj-ea"/>
              </a:rPr>
              <a:t>所需要的工作。在 </a:t>
            </a:r>
            <a:r>
              <a:rPr lang="en-US" altLang="zh-CN" sz="1200" dirty="0">
                <a:latin typeface="+mj-ea"/>
                <a:ea typeface="+mj-ea"/>
              </a:rPr>
              <a:t>Sprint </a:t>
            </a:r>
            <a:r>
              <a:rPr lang="zh-CN" altLang="en-US" sz="1200" dirty="0">
                <a:latin typeface="+mj-ea"/>
                <a:ea typeface="+mj-ea"/>
              </a:rPr>
              <a:t>计划会议的最后，开发团队规划出在 </a:t>
            </a:r>
            <a:r>
              <a:rPr lang="en-US" altLang="zh-CN" sz="1200" dirty="0">
                <a:latin typeface="+mj-ea"/>
                <a:ea typeface="+mj-ea"/>
              </a:rPr>
              <a:t>Sprint </a:t>
            </a:r>
            <a:r>
              <a:rPr lang="zh-CN" altLang="en-US" sz="1200" dirty="0">
                <a:latin typeface="+mj-ea"/>
                <a:ea typeface="+mj-ea"/>
              </a:rPr>
              <a:t>最初几天内所要做的工作，通常以一天 或更少为一个单位。 </a:t>
            </a:r>
          </a:p>
          <a:p>
            <a:pPr marL="342900" indent="-342900">
              <a:lnSpc>
                <a:spcPct val="150000"/>
              </a:lnSpc>
              <a:buFont typeface="+mj-ea"/>
              <a:buAutoNum type="circleNumDbPlain"/>
            </a:pPr>
            <a:r>
              <a:rPr lang="zh-CN" altLang="en-US" sz="1200" dirty="0">
                <a:latin typeface="+mj-ea"/>
                <a:ea typeface="+mj-ea"/>
              </a:rPr>
              <a:t>产品负责人能够帮助解释清楚所选定的产品待办列表项，并作出</a:t>
            </a:r>
            <a:r>
              <a:rPr lang="zh-CN" altLang="en-US" sz="1200" b="1" dirty="0">
                <a:solidFill>
                  <a:srgbClr val="FF0000"/>
                </a:solidFill>
                <a:latin typeface="+mj-ea"/>
                <a:ea typeface="+mj-ea"/>
              </a:rPr>
              <a:t>权衡</a:t>
            </a:r>
            <a:r>
              <a:rPr lang="zh-CN" altLang="en-US" sz="1200" dirty="0">
                <a:latin typeface="+mj-ea"/>
                <a:ea typeface="+mj-ea"/>
              </a:rPr>
              <a:t>。如果开发团队认为工作过多或过少，可以与产品负责人重新协商所选的产品待办列表项。开发团队也可以邀请其他人员参加会议，以获得技术或领域知识方面的建议。 </a:t>
            </a:r>
          </a:p>
          <a:p>
            <a:pPr marL="342900" indent="-342900">
              <a:lnSpc>
                <a:spcPct val="150000"/>
              </a:lnSpc>
              <a:buFont typeface="+mj-ea"/>
              <a:buAutoNum type="circleNumDbPlain"/>
            </a:pPr>
            <a:r>
              <a:rPr lang="zh-CN" altLang="en-US" sz="1200" dirty="0">
                <a:latin typeface="+mj-ea"/>
                <a:ea typeface="+mj-ea"/>
              </a:rPr>
              <a:t>在 </a:t>
            </a:r>
            <a:r>
              <a:rPr lang="en-US" altLang="zh-CN" sz="1200" dirty="0">
                <a:latin typeface="+mj-ea"/>
                <a:ea typeface="+mj-ea"/>
              </a:rPr>
              <a:t>Sprint </a:t>
            </a:r>
            <a:r>
              <a:rPr lang="zh-CN" altLang="en-US" sz="1200" dirty="0">
                <a:latin typeface="+mj-ea"/>
                <a:ea typeface="+mj-ea"/>
              </a:rPr>
              <a:t>计划会议结束时，</a:t>
            </a:r>
            <a:r>
              <a:rPr lang="zh-CN" altLang="en-US" sz="1200" b="1" dirty="0">
                <a:solidFill>
                  <a:srgbClr val="FF0000"/>
                </a:solidFill>
                <a:latin typeface="+mj-ea"/>
                <a:ea typeface="+mj-ea"/>
              </a:rPr>
              <a:t>开发团队</a:t>
            </a:r>
            <a:r>
              <a:rPr lang="zh-CN" altLang="en-US" sz="1200" dirty="0">
                <a:latin typeface="+mj-ea"/>
                <a:ea typeface="+mj-ea"/>
              </a:rPr>
              <a:t>应该能够向产品负责人和 </a:t>
            </a:r>
            <a:r>
              <a:rPr lang="en-US" altLang="zh-CN" sz="1200" dirty="0">
                <a:latin typeface="+mj-ea"/>
                <a:ea typeface="+mj-ea"/>
              </a:rPr>
              <a:t>Scrum Master </a:t>
            </a:r>
            <a:r>
              <a:rPr lang="zh-CN" altLang="en-US" sz="1200" dirty="0">
                <a:latin typeface="+mj-ea"/>
                <a:ea typeface="+mj-ea"/>
              </a:rPr>
              <a:t>解释他们将</a:t>
            </a:r>
            <a:r>
              <a:rPr lang="zh-CN" altLang="en-US" sz="1200" b="1" dirty="0">
                <a:solidFill>
                  <a:srgbClr val="FF0000"/>
                </a:solidFill>
                <a:latin typeface="+mj-ea"/>
                <a:ea typeface="+mj-ea"/>
              </a:rPr>
              <a:t>如何</a:t>
            </a:r>
            <a:r>
              <a:rPr lang="zh-CN" altLang="en-US" sz="1200" dirty="0">
                <a:latin typeface="+mj-ea"/>
                <a:ea typeface="+mj-ea"/>
              </a:rPr>
              <a:t>以自组织团队的形式</a:t>
            </a:r>
            <a:r>
              <a:rPr lang="zh-CN" altLang="en-US" sz="1200" b="1" dirty="0">
                <a:solidFill>
                  <a:srgbClr val="FF0000"/>
                </a:solidFill>
                <a:latin typeface="+mj-ea"/>
                <a:ea typeface="+mj-ea"/>
              </a:rPr>
              <a:t>完成</a:t>
            </a:r>
            <a:r>
              <a:rPr lang="zh-CN" altLang="en-US" sz="1200" dirty="0">
                <a:latin typeface="+mj-ea"/>
                <a:ea typeface="+mj-ea"/>
              </a:rPr>
              <a:t> </a:t>
            </a:r>
            <a:r>
              <a:rPr lang="en-US" altLang="zh-CN" sz="1200" dirty="0">
                <a:latin typeface="+mj-ea"/>
                <a:ea typeface="+mj-ea"/>
              </a:rPr>
              <a:t>Sprint </a:t>
            </a:r>
            <a:r>
              <a:rPr lang="zh-CN" altLang="en-US" sz="1200" b="1" dirty="0">
                <a:solidFill>
                  <a:srgbClr val="FF0000"/>
                </a:solidFill>
                <a:latin typeface="+mj-ea"/>
                <a:ea typeface="+mj-ea"/>
              </a:rPr>
              <a:t>目标</a:t>
            </a:r>
            <a:r>
              <a:rPr lang="zh-CN" altLang="en-US" sz="1200" dirty="0">
                <a:latin typeface="+mj-ea"/>
                <a:ea typeface="+mj-ea"/>
              </a:rPr>
              <a:t>并开发出预期的产品</a:t>
            </a:r>
            <a:r>
              <a:rPr lang="zh-CN" altLang="en-US" sz="1200" b="1" dirty="0">
                <a:solidFill>
                  <a:srgbClr val="FF0000"/>
                </a:solidFill>
                <a:latin typeface="+mj-ea"/>
                <a:ea typeface="+mj-ea"/>
              </a:rPr>
              <a:t>增量</a:t>
            </a:r>
            <a:r>
              <a:rPr lang="zh-CN" altLang="en-US" sz="1200" dirty="0">
                <a:latin typeface="+mj-ea"/>
                <a:ea typeface="+mj-ea"/>
              </a:rPr>
              <a:t>。 </a:t>
            </a:r>
          </a:p>
        </p:txBody>
      </p:sp>
    </p:spTree>
    <p:extLst>
      <p:ext uri="{BB962C8B-B14F-4D97-AF65-F5344CB8AC3E}">
        <p14:creationId xmlns:p14="http://schemas.microsoft.com/office/powerpoint/2010/main" val="154109602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每日 </a:t>
            </a:r>
            <a:r>
              <a:rPr lang="en-US" altLang="zh-CN" dirty="0"/>
              <a:t>Sprint </a:t>
            </a:r>
            <a:r>
              <a:rPr lang="zh-CN" altLang="en-US" dirty="0"/>
              <a:t>站会</a:t>
            </a:r>
          </a:p>
        </p:txBody>
      </p:sp>
      <p:sp>
        <p:nvSpPr>
          <p:cNvPr id="3" name="矩形 2"/>
          <p:cNvSpPr/>
          <p:nvPr/>
        </p:nvSpPr>
        <p:spPr>
          <a:xfrm>
            <a:off x="647422" y="820958"/>
            <a:ext cx="3363923" cy="5740029"/>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zh-CN" altLang="en-US" dirty="0"/>
          </a:p>
        </p:txBody>
      </p:sp>
      <p:sp>
        <p:nvSpPr>
          <p:cNvPr id="4" name="文本框 3"/>
          <p:cNvSpPr txBox="1"/>
          <p:nvPr/>
        </p:nvSpPr>
        <p:spPr>
          <a:xfrm>
            <a:off x="1672959" y="961121"/>
            <a:ext cx="1125052" cy="461665"/>
          </a:xfrm>
          <a:prstGeom prst="rect">
            <a:avLst/>
          </a:prstGeom>
          <a:noFill/>
        </p:spPr>
        <p:txBody>
          <a:bodyPr wrap="none" rtlCol="0">
            <a:spAutoFit/>
          </a:bodyPr>
          <a:lstStyle/>
          <a:p>
            <a:pPr>
              <a:buNone/>
            </a:pPr>
            <a:r>
              <a:rPr lang="en-US" altLang="zh-CN" sz="2400" b="1" dirty="0">
                <a:solidFill>
                  <a:schemeClr val="tx1">
                    <a:lumMod val="95000"/>
                  </a:schemeClr>
                </a:solidFill>
                <a:effectLst>
                  <a:outerShdw blurRad="38100" dist="38100" dir="2700000" algn="tl">
                    <a:srgbClr val="000000">
                      <a:alpha val="43137"/>
                    </a:srgbClr>
                  </a:outerShdw>
                </a:effectLst>
                <a:latin typeface="+mj-ea"/>
                <a:ea typeface="+mj-ea"/>
              </a:rPr>
              <a:t>Sprint</a:t>
            </a:r>
            <a:endParaRPr lang="zh-CN" altLang="en-US" sz="2400" b="1" dirty="0">
              <a:solidFill>
                <a:schemeClr val="tx1">
                  <a:lumMod val="95000"/>
                </a:schemeClr>
              </a:solidFill>
              <a:effectLst>
                <a:outerShdw blurRad="38100" dist="38100" dir="2700000" algn="tl">
                  <a:srgbClr val="000000">
                    <a:alpha val="43137"/>
                  </a:srgbClr>
                </a:outerShdw>
              </a:effectLst>
              <a:latin typeface="+mj-ea"/>
              <a:ea typeface="+mj-ea"/>
            </a:endParaRPr>
          </a:p>
        </p:txBody>
      </p:sp>
      <p:sp>
        <p:nvSpPr>
          <p:cNvPr id="5" name="矩形 4"/>
          <p:cNvSpPr/>
          <p:nvPr/>
        </p:nvSpPr>
        <p:spPr>
          <a:xfrm>
            <a:off x="914400" y="2049623"/>
            <a:ext cx="2752928" cy="654665"/>
          </a:xfrm>
          <a:prstGeom prst="rect">
            <a:avLst/>
          </a:prstGeom>
          <a:solidFill>
            <a:srgbClr val="7030A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b="1" dirty="0">
                <a:solidFill>
                  <a:schemeClr val="bg1">
                    <a:lumMod val="50000"/>
                  </a:schemeClr>
                </a:solidFill>
                <a:latin typeface="+mj-ea"/>
                <a:ea typeface="+mj-ea"/>
              </a:rPr>
              <a:t>Sprint </a:t>
            </a:r>
            <a:r>
              <a:rPr lang="zh-CN" altLang="en-US" b="1" dirty="0">
                <a:solidFill>
                  <a:schemeClr val="bg1">
                    <a:lumMod val="50000"/>
                  </a:schemeClr>
                </a:solidFill>
                <a:latin typeface="+mj-ea"/>
                <a:ea typeface="+mj-ea"/>
              </a:rPr>
              <a:t>计划会议</a:t>
            </a:r>
          </a:p>
        </p:txBody>
      </p:sp>
      <p:sp>
        <p:nvSpPr>
          <p:cNvPr id="6" name="矩形 5"/>
          <p:cNvSpPr/>
          <p:nvPr/>
        </p:nvSpPr>
        <p:spPr>
          <a:xfrm>
            <a:off x="914007" y="3011898"/>
            <a:ext cx="2752928" cy="638453"/>
          </a:xfrm>
          <a:prstGeom prst="rect">
            <a:avLst/>
          </a:prstGeom>
          <a:solidFill>
            <a:schemeClr val="tx1">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b="1" dirty="0">
                <a:solidFill>
                  <a:schemeClr val="bg1">
                    <a:lumMod val="50000"/>
                  </a:schemeClr>
                </a:solidFill>
                <a:latin typeface="+mj-ea"/>
                <a:ea typeface="+mj-ea"/>
              </a:rPr>
              <a:t>每日 </a:t>
            </a:r>
            <a:r>
              <a:rPr lang="en-US" altLang="zh-CN" b="1" dirty="0">
                <a:solidFill>
                  <a:schemeClr val="bg1">
                    <a:lumMod val="50000"/>
                  </a:schemeClr>
                </a:solidFill>
                <a:latin typeface="+mj-ea"/>
                <a:ea typeface="+mj-ea"/>
              </a:rPr>
              <a:t>Sprint </a:t>
            </a:r>
            <a:r>
              <a:rPr lang="zh-CN" altLang="en-US" b="1" dirty="0">
                <a:solidFill>
                  <a:schemeClr val="bg1">
                    <a:lumMod val="50000"/>
                  </a:schemeClr>
                </a:solidFill>
                <a:latin typeface="+mj-ea"/>
                <a:ea typeface="+mj-ea"/>
              </a:rPr>
              <a:t>站会</a:t>
            </a:r>
          </a:p>
        </p:txBody>
      </p:sp>
      <p:sp>
        <p:nvSpPr>
          <p:cNvPr id="7" name="矩形 6"/>
          <p:cNvSpPr/>
          <p:nvPr/>
        </p:nvSpPr>
        <p:spPr>
          <a:xfrm>
            <a:off x="914007" y="3954888"/>
            <a:ext cx="2752928" cy="654665"/>
          </a:xfrm>
          <a:prstGeom prst="rect">
            <a:avLst/>
          </a:prstGeom>
          <a:solidFill>
            <a:srgbClr val="7030A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b="1" dirty="0">
                <a:solidFill>
                  <a:schemeClr val="bg1">
                    <a:lumMod val="50000"/>
                  </a:schemeClr>
                </a:solidFill>
                <a:latin typeface="+mj-ea"/>
                <a:ea typeface="+mj-ea"/>
              </a:rPr>
              <a:t>Sprint </a:t>
            </a:r>
            <a:r>
              <a:rPr lang="zh-CN" altLang="en-US" b="1" dirty="0">
                <a:solidFill>
                  <a:schemeClr val="bg1">
                    <a:lumMod val="50000"/>
                  </a:schemeClr>
                </a:solidFill>
                <a:latin typeface="+mj-ea"/>
                <a:ea typeface="+mj-ea"/>
              </a:rPr>
              <a:t>评审会议</a:t>
            </a:r>
          </a:p>
        </p:txBody>
      </p:sp>
      <p:sp>
        <p:nvSpPr>
          <p:cNvPr id="8" name="矩形 7"/>
          <p:cNvSpPr/>
          <p:nvPr/>
        </p:nvSpPr>
        <p:spPr>
          <a:xfrm>
            <a:off x="914007" y="4938890"/>
            <a:ext cx="2752928" cy="654665"/>
          </a:xfrm>
          <a:prstGeom prst="rect">
            <a:avLst/>
          </a:prstGeom>
          <a:solidFill>
            <a:srgbClr val="7030A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b="1" dirty="0">
                <a:solidFill>
                  <a:schemeClr val="bg1">
                    <a:lumMod val="50000"/>
                  </a:schemeClr>
                </a:solidFill>
                <a:latin typeface="+mj-ea"/>
                <a:ea typeface="+mj-ea"/>
              </a:rPr>
              <a:t>Sprint </a:t>
            </a:r>
            <a:r>
              <a:rPr lang="zh-CN" altLang="en-US" b="1" dirty="0">
                <a:solidFill>
                  <a:schemeClr val="bg1">
                    <a:lumMod val="50000"/>
                  </a:schemeClr>
                </a:solidFill>
                <a:latin typeface="+mj-ea"/>
                <a:ea typeface="+mj-ea"/>
              </a:rPr>
              <a:t>回顾会议</a:t>
            </a:r>
          </a:p>
        </p:txBody>
      </p:sp>
      <p:graphicFrame>
        <p:nvGraphicFramePr>
          <p:cNvPr id="9" name="表格 8"/>
          <p:cNvGraphicFramePr>
            <a:graphicFrameLocks noGrp="1"/>
          </p:cNvGraphicFramePr>
          <p:nvPr>
            <p:extLst>
              <p:ext uri="{D42A27DB-BD31-4B8C-83A1-F6EECF244321}">
                <p14:modId xmlns:p14="http://schemas.microsoft.com/office/powerpoint/2010/main" val="2749871979"/>
              </p:ext>
            </p:extLst>
          </p:nvPr>
        </p:nvGraphicFramePr>
        <p:xfrm>
          <a:off x="4396650" y="784640"/>
          <a:ext cx="7717790" cy="2971800"/>
        </p:xfrm>
        <a:graphic>
          <a:graphicData uri="http://schemas.openxmlformats.org/drawingml/2006/table">
            <a:tbl>
              <a:tblPr firstRow="1" bandRow="1">
                <a:effectLst/>
                <a:tableStyleId>{5C22544A-7EE6-4342-B048-85BDC9FD1C3A}</a:tableStyleId>
              </a:tblPr>
              <a:tblGrid>
                <a:gridCol w="583780">
                  <a:extLst>
                    <a:ext uri="{9D8B030D-6E8A-4147-A177-3AD203B41FA5}">
                      <a16:colId xmlns:a16="http://schemas.microsoft.com/office/drawing/2014/main" val="20000"/>
                    </a:ext>
                  </a:extLst>
                </a:gridCol>
                <a:gridCol w="7134010">
                  <a:extLst>
                    <a:ext uri="{9D8B030D-6E8A-4147-A177-3AD203B41FA5}">
                      <a16:colId xmlns:a16="http://schemas.microsoft.com/office/drawing/2014/main" val="20001"/>
                    </a:ext>
                  </a:extLst>
                </a:gridCol>
              </a:tblGrid>
              <a:tr h="672490">
                <a:tc gridSpan="2">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b="0" dirty="0">
                          <a:solidFill>
                            <a:schemeClr val="bg1">
                              <a:lumMod val="75000"/>
                            </a:schemeClr>
                          </a:solidFill>
                          <a:latin typeface="+mj-ea"/>
                          <a:ea typeface="+mj-ea"/>
                        </a:rPr>
                        <a:t>一个以 </a:t>
                      </a:r>
                      <a:r>
                        <a:rPr lang="en-US" altLang="zh-CN" sz="1800" b="0" dirty="0">
                          <a:solidFill>
                            <a:schemeClr val="bg1">
                              <a:lumMod val="75000"/>
                            </a:schemeClr>
                          </a:solidFill>
                          <a:latin typeface="+mj-ea"/>
                          <a:ea typeface="+mj-ea"/>
                        </a:rPr>
                        <a:t>15 </a:t>
                      </a:r>
                      <a:r>
                        <a:rPr lang="zh-CN" altLang="en-US" sz="1800" b="0" dirty="0">
                          <a:solidFill>
                            <a:schemeClr val="bg1">
                              <a:lumMod val="75000"/>
                            </a:schemeClr>
                          </a:solidFill>
                          <a:latin typeface="+mj-ea"/>
                          <a:ea typeface="+mj-ea"/>
                        </a:rPr>
                        <a:t>分钟为限的事件，它让开发团队</a:t>
                      </a:r>
                      <a:r>
                        <a:rPr lang="zh-CN" altLang="en-US" sz="1800" b="1" dirty="0">
                          <a:solidFill>
                            <a:srgbClr val="00B050"/>
                          </a:solidFill>
                          <a:latin typeface="+mj-ea"/>
                          <a:ea typeface="+mj-ea"/>
                        </a:rPr>
                        <a:t>同步开发活动</a:t>
                      </a:r>
                      <a:r>
                        <a:rPr lang="zh-CN" altLang="en-US" sz="1800" b="0" dirty="0">
                          <a:solidFill>
                            <a:schemeClr val="bg1">
                              <a:lumMod val="75000"/>
                            </a:schemeClr>
                          </a:solidFill>
                          <a:latin typeface="+mj-ea"/>
                          <a:ea typeface="+mj-ea"/>
                        </a:rPr>
                        <a:t>，并为</a:t>
                      </a:r>
                      <a:r>
                        <a:rPr lang="zh-CN" altLang="en-US" sz="1800" b="1" dirty="0">
                          <a:solidFill>
                            <a:srgbClr val="00B050"/>
                          </a:solidFill>
                          <a:latin typeface="+mj-ea"/>
                          <a:ea typeface="+mj-ea"/>
                        </a:rPr>
                        <a:t>接下了 的 </a:t>
                      </a:r>
                      <a:r>
                        <a:rPr lang="en-US" altLang="zh-CN" sz="1800" b="1" dirty="0">
                          <a:solidFill>
                            <a:srgbClr val="00B050"/>
                          </a:solidFill>
                          <a:latin typeface="+mj-ea"/>
                          <a:ea typeface="+mj-ea"/>
                        </a:rPr>
                        <a:t>24 </a:t>
                      </a:r>
                      <a:r>
                        <a:rPr lang="zh-CN" altLang="en-US" sz="1800" b="1" dirty="0">
                          <a:solidFill>
                            <a:srgbClr val="00B050"/>
                          </a:solidFill>
                          <a:latin typeface="+mj-ea"/>
                          <a:ea typeface="+mj-ea"/>
                        </a:rPr>
                        <a:t>小时制定计划</a:t>
                      </a:r>
                      <a:r>
                        <a:rPr lang="zh-CN" altLang="en-US" sz="1800" b="0" dirty="0">
                          <a:solidFill>
                            <a:schemeClr val="bg1">
                              <a:lumMod val="75000"/>
                            </a:schemeClr>
                          </a:solidFill>
                          <a:latin typeface="+mj-ea"/>
                          <a:ea typeface="+mj-ea"/>
                        </a:rPr>
                        <a:t>。这需要检视上次每日站会以来的工作和预测下次每日站会之前所能够完成的工作。每日 </a:t>
                      </a:r>
                      <a:r>
                        <a:rPr lang="en-US" altLang="zh-CN" sz="1800" b="0" dirty="0">
                          <a:solidFill>
                            <a:schemeClr val="bg1">
                              <a:lumMod val="75000"/>
                            </a:schemeClr>
                          </a:solidFill>
                          <a:latin typeface="+mj-ea"/>
                          <a:ea typeface="+mj-ea"/>
                        </a:rPr>
                        <a:t>Scrum </a:t>
                      </a:r>
                      <a:r>
                        <a:rPr lang="zh-CN" altLang="en-US" sz="1800" b="0" dirty="0">
                          <a:solidFill>
                            <a:schemeClr val="bg1">
                              <a:lumMod val="75000"/>
                            </a:schemeClr>
                          </a:solidFill>
                          <a:latin typeface="+mj-ea"/>
                          <a:ea typeface="+mj-ea"/>
                        </a:rPr>
                        <a:t>站会在同一时间同一地点举行，以便降低复杂性。</a:t>
                      </a:r>
                      <a:endParaRPr lang="zh-CN" altLang="en-US" sz="900" b="0" dirty="0">
                        <a:solidFill>
                          <a:schemeClr val="bg1">
                            <a:lumMod val="75000"/>
                          </a:schemeClr>
                        </a:solidFill>
                        <a:latin typeface="+mj-ea"/>
                        <a:ea typeface="+mj-ea"/>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l" defTabSz="914400" rtl="0" eaLnBrk="1" fontAlgn="auto" latinLnBrk="0" hangingPunct="1">
                        <a:lnSpc>
                          <a:spcPct val="150000"/>
                        </a:lnSpc>
                        <a:spcBef>
                          <a:spcPts val="0"/>
                        </a:spcBef>
                        <a:spcAft>
                          <a:spcPts val="0"/>
                        </a:spcAft>
                        <a:buClrTx/>
                        <a:buSzTx/>
                        <a:buFontTx/>
                        <a:buNone/>
                        <a:tabLst/>
                        <a:defRPr/>
                      </a:pPr>
                      <a:endParaRPr lang="zh-CN" altLang="en-US" sz="1800" b="1" dirty="0">
                        <a:solidFill>
                          <a:schemeClr val="bg1">
                            <a:lumMod val="75000"/>
                          </a:schemeClr>
                        </a:solidFill>
                        <a:latin typeface="+mj-ea"/>
                        <a:ea typeface="+mj-ea"/>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01767">
                <a:tc>
                  <a:txBody>
                    <a:bodyPr/>
                    <a:lstStyle/>
                    <a:p>
                      <a:pPr algn="r">
                        <a:lnSpc>
                          <a:spcPct val="150000"/>
                        </a:lnSpc>
                      </a:pPr>
                      <a:r>
                        <a:rPr lang="en-US" altLang="zh-CN" sz="1400" b="0" dirty="0">
                          <a:solidFill>
                            <a:schemeClr val="bg1">
                              <a:lumMod val="50000"/>
                            </a:schemeClr>
                          </a:solidFill>
                          <a:latin typeface="+mj-ea"/>
                          <a:ea typeface="+mj-ea"/>
                        </a:rPr>
                        <a:t>1.</a:t>
                      </a:r>
                      <a:endParaRPr lang="zh-CN" altLang="en-US" sz="1400" b="0" dirty="0">
                        <a:solidFill>
                          <a:schemeClr val="bg1">
                            <a:lumMod val="50000"/>
                          </a:schemeClr>
                        </a:solidFill>
                        <a:latin typeface="+mj-ea"/>
                        <a:ea typeface="+mj-ea"/>
                      </a:endParaRP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400" b="0" dirty="0">
                          <a:solidFill>
                            <a:schemeClr val="bg1">
                              <a:lumMod val="50000"/>
                            </a:schemeClr>
                          </a:solidFill>
                          <a:latin typeface="+mj-ea"/>
                          <a:ea typeface="+mj-ea"/>
                        </a:rPr>
                        <a:t>昨天，我为帮助开发团队达成 </a:t>
                      </a:r>
                      <a:r>
                        <a:rPr lang="en-US" altLang="zh-CN" sz="1400" b="0" dirty="0">
                          <a:solidFill>
                            <a:schemeClr val="bg1">
                              <a:lumMod val="50000"/>
                            </a:schemeClr>
                          </a:solidFill>
                          <a:latin typeface="+mj-ea"/>
                          <a:ea typeface="+mj-ea"/>
                        </a:rPr>
                        <a:t>Sprint </a:t>
                      </a:r>
                      <a:r>
                        <a:rPr lang="zh-CN" altLang="en-US" sz="1400" b="0" dirty="0">
                          <a:solidFill>
                            <a:schemeClr val="bg1">
                              <a:lumMod val="50000"/>
                            </a:schemeClr>
                          </a:solidFill>
                          <a:latin typeface="+mj-ea"/>
                          <a:ea typeface="+mj-ea"/>
                        </a:rPr>
                        <a:t>目标做了什么？ </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01767">
                <a:tc>
                  <a:txBody>
                    <a:bodyPr/>
                    <a:lstStyle/>
                    <a:p>
                      <a:pPr algn="r">
                        <a:lnSpc>
                          <a:spcPct val="150000"/>
                        </a:lnSpc>
                      </a:pPr>
                      <a:r>
                        <a:rPr lang="en-US" altLang="zh-CN" sz="1400" b="0" dirty="0">
                          <a:solidFill>
                            <a:schemeClr val="bg1">
                              <a:lumMod val="50000"/>
                            </a:schemeClr>
                          </a:solidFill>
                          <a:latin typeface="+mj-ea"/>
                          <a:ea typeface="+mj-ea"/>
                        </a:rPr>
                        <a:t>2.</a:t>
                      </a:r>
                      <a:endParaRPr lang="zh-CN" altLang="en-US" sz="1400" b="0" dirty="0">
                        <a:solidFill>
                          <a:schemeClr val="bg1">
                            <a:lumMod val="50000"/>
                          </a:schemeClr>
                        </a:solidFill>
                        <a:latin typeface="+mj-ea"/>
                        <a:ea typeface="+mj-ea"/>
                      </a:endParaRP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400" b="0" dirty="0">
                          <a:solidFill>
                            <a:schemeClr val="bg1">
                              <a:lumMod val="50000"/>
                            </a:schemeClr>
                          </a:solidFill>
                          <a:latin typeface="+mj-ea"/>
                          <a:ea typeface="+mj-ea"/>
                        </a:rPr>
                        <a:t>今天，我为帮助开发团队达成 </a:t>
                      </a:r>
                      <a:r>
                        <a:rPr lang="en-US" altLang="zh-CN" sz="1400" b="0" dirty="0">
                          <a:solidFill>
                            <a:schemeClr val="bg1">
                              <a:lumMod val="50000"/>
                            </a:schemeClr>
                          </a:solidFill>
                          <a:latin typeface="+mj-ea"/>
                          <a:ea typeface="+mj-ea"/>
                        </a:rPr>
                        <a:t>Sprint </a:t>
                      </a:r>
                      <a:r>
                        <a:rPr lang="zh-CN" altLang="en-US" sz="1400" b="0" dirty="0">
                          <a:solidFill>
                            <a:schemeClr val="bg1">
                              <a:lumMod val="50000"/>
                            </a:schemeClr>
                          </a:solidFill>
                          <a:latin typeface="+mj-ea"/>
                          <a:ea typeface="+mj-ea"/>
                        </a:rPr>
                        <a:t>目标准备做什么？ </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3122658"/>
                  </a:ext>
                </a:extLst>
              </a:tr>
              <a:tr h="401767">
                <a:tc>
                  <a:txBody>
                    <a:bodyPr/>
                    <a:lstStyle/>
                    <a:p>
                      <a:pPr algn="r">
                        <a:lnSpc>
                          <a:spcPct val="150000"/>
                        </a:lnSpc>
                      </a:pPr>
                      <a:r>
                        <a:rPr lang="en-US" altLang="zh-CN" sz="1400" b="0" dirty="0">
                          <a:solidFill>
                            <a:schemeClr val="bg1">
                              <a:lumMod val="50000"/>
                            </a:schemeClr>
                          </a:solidFill>
                          <a:latin typeface="+mj-ea"/>
                          <a:ea typeface="+mj-ea"/>
                        </a:rPr>
                        <a:t>3.</a:t>
                      </a:r>
                      <a:endParaRPr lang="zh-CN" altLang="en-US" sz="1400" b="0" dirty="0">
                        <a:solidFill>
                          <a:schemeClr val="bg1">
                            <a:lumMod val="50000"/>
                          </a:schemeClr>
                        </a:solidFill>
                        <a:latin typeface="+mj-ea"/>
                        <a:ea typeface="+mj-ea"/>
                      </a:endParaRP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400" b="0" dirty="0">
                          <a:solidFill>
                            <a:schemeClr val="bg1">
                              <a:lumMod val="50000"/>
                            </a:schemeClr>
                          </a:solidFill>
                          <a:latin typeface="+mj-ea"/>
                          <a:ea typeface="+mj-ea"/>
                        </a:rPr>
                        <a:t>是否有任何障碍在阻碍我或开发团队达成 </a:t>
                      </a:r>
                      <a:r>
                        <a:rPr lang="en-US" altLang="zh-CN" sz="1400" b="0" dirty="0">
                          <a:solidFill>
                            <a:schemeClr val="bg1">
                              <a:lumMod val="50000"/>
                            </a:schemeClr>
                          </a:solidFill>
                          <a:latin typeface="+mj-ea"/>
                          <a:ea typeface="+mj-ea"/>
                        </a:rPr>
                        <a:t>Sprint </a:t>
                      </a:r>
                      <a:r>
                        <a:rPr lang="zh-CN" altLang="en-US" sz="1400" b="0" dirty="0">
                          <a:solidFill>
                            <a:schemeClr val="bg1">
                              <a:lumMod val="50000"/>
                            </a:schemeClr>
                          </a:solidFill>
                          <a:latin typeface="+mj-ea"/>
                          <a:ea typeface="+mj-ea"/>
                        </a:rPr>
                        <a:t>目标？ </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10" name="矩形 9"/>
          <p:cNvSpPr/>
          <p:nvPr/>
        </p:nvSpPr>
        <p:spPr>
          <a:xfrm>
            <a:off x="4396650" y="3893834"/>
            <a:ext cx="7717790" cy="2667153"/>
          </a:xfrm>
          <a:prstGeom prst="rect">
            <a:avLst/>
          </a:prstGeom>
          <a:solidFill>
            <a:srgbClr val="FFFF99"/>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zh-CN" altLang="en-US" dirty="0"/>
          </a:p>
        </p:txBody>
      </p:sp>
      <p:sp>
        <p:nvSpPr>
          <p:cNvPr id="11" name="文本框 10"/>
          <p:cNvSpPr txBox="1"/>
          <p:nvPr/>
        </p:nvSpPr>
        <p:spPr>
          <a:xfrm>
            <a:off x="5402135" y="3954888"/>
            <a:ext cx="5948552" cy="338554"/>
          </a:xfrm>
          <a:prstGeom prst="rect">
            <a:avLst/>
          </a:prstGeom>
          <a:noFill/>
        </p:spPr>
        <p:txBody>
          <a:bodyPr wrap="none" rtlCol="0">
            <a:spAutoFit/>
          </a:bodyPr>
          <a:lstStyle/>
          <a:p>
            <a:pPr>
              <a:buNone/>
            </a:pPr>
            <a:r>
              <a:rPr lang="zh-CN" altLang="en-US" sz="1600" b="1" dirty="0">
                <a:solidFill>
                  <a:schemeClr val="bg1">
                    <a:lumMod val="50000"/>
                  </a:schemeClr>
                </a:solidFill>
                <a:latin typeface="+mj-ea"/>
                <a:ea typeface="+mj-ea"/>
              </a:rPr>
              <a:t>巡检 </a:t>
            </a:r>
            <a:r>
              <a:rPr lang="en-US" altLang="zh-CN" sz="1600" b="1" dirty="0">
                <a:solidFill>
                  <a:schemeClr val="bg1">
                    <a:lumMod val="50000"/>
                  </a:schemeClr>
                </a:solidFill>
                <a:latin typeface="+mj-ea"/>
                <a:ea typeface="+mj-ea"/>
              </a:rPr>
              <a:t>Sprint </a:t>
            </a:r>
            <a:r>
              <a:rPr lang="zh-CN" altLang="en-US" sz="1600" b="1" dirty="0">
                <a:solidFill>
                  <a:schemeClr val="bg1">
                    <a:lumMod val="50000"/>
                  </a:schemeClr>
                </a:solidFill>
                <a:latin typeface="+mj-ea"/>
                <a:ea typeface="+mj-ea"/>
              </a:rPr>
              <a:t>目标的进度和 </a:t>
            </a:r>
            <a:r>
              <a:rPr lang="en-US" altLang="zh-CN" sz="1600" b="1" dirty="0">
                <a:solidFill>
                  <a:schemeClr val="bg1">
                    <a:lumMod val="50000"/>
                  </a:schemeClr>
                </a:solidFill>
                <a:latin typeface="+mj-ea"/>
                <a:ea typeface="+mj-ea"/>
              </a:rPr>
              <a:t>Sprint </a:t>
            </a:r>
            <a:r>
              <a:rPr lang="zh-CN" altLang="en-US" sz="1600" b="1" dirty="0">
                <a:solidFill>
                  <a:schemeClr val="bg1">
                    <a:lumMod val="50000"/>
                  </a:schemeClr>
                </a:solidFill>
                <a:latin typeface="+mj-ea"/>
                <a:ea typeface="+mj-ea"/>
              </a:rPr>
              <a:t>待办列表工作进度趋势分析</a:t>
            </a:r>
          </a:p>
        </p:txBody>
      </p:sp>
      <p:cxnSp>
        <p:nvCxnSpPr>
          <p:cNvPr id="12" name="直接连接符 11"/>
          <p:cNvCxnSpPr>
            <a:cxnSpLocks/>
          </p:cNvCxnSpPr>
          <p:nvPr/>
        </p:nvCxnSpPr>
        <p:spPr>
          <a:xfrm flipV="1">
            <a:off x="4405284" y="4296135"/>
            <a:ext cx="7709156" cy="5443"/>
          </a:xfrm>
          <a:prstGeom prst="line">
            <a:avLst/>
          </a:prstGeom>
          <a:ln w="19050">
            <a:solidFill>
              <a:srgbClr val="FF9900"/>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405283" y="4331773"/>
            <a:ext cx="7612545" cy="2146421"/>
          </a:xfrm>
          <a:prstGeom prst="rect">
            <a:avLst/>
          </a:prstGeom>
        </p:spPr>
        <p:txBody>
          <a:bodyPr wrap="square">
            <a:spAutoFit/>
          </a:bodyPr>
          <a:lstStyle/>
          <a:p>
            <a:pPr marL="342900" indent="-342900">
              <a:lnSpc>
                <a:spcPct val="150000"/>
              </a:lnSpc>
              <a:buFont typeface="+mj-ea"/>
              <a:buAutoNum type="circleNumDbPlain"/>
            </a:pPr>
            <a:r>
              <a:rPr lang="zh-CN" altLang="en-US" sz="1200" b="1" dirty="0">
                <a:latin typeface="+mj-ea"/>
                <a:ea typeface="+mj-ea"/>
              </a:rPr>
              <a:t>每天开发团队应该知道如何以自组织团队来协同工作以达成 </a:t>
            </a:r>
            <a:r>
              <a:rPr lang="en-US" altLang="zh-CN" sz="1200" b="1" dirty="0">
                <a:latin typeface="+mj-ea"/>
                <a:ea typeface="+mj-ea"/>
              </a:rPr>
              <a:t>Sprint </a:t>
            </a:r>
            <a:r>
              <a:rPr lang="zh-CN" altLang="en-US" sz="1200" b="1" dirty="0">
                <a:latin typeface="+mj-ea"/>
                <a:ea typeface="+mj-ea"/>
              </a:rPr>
              <a:t>目标，并在 </a:t>
            </a:r>
            <a:r>
              <a:rPr lang="en-US" altLang="zh-CN" sz="1200" b="1" dirty="0">
                <a:latin typeface="+mj-ea"/>
                <a:ea typeface="+mj-ea"/>
              </a:rPr>
              <a:t>Sprint </a:t>
            </a:r>
            <a:r>
              <a:rPr lang="zh-CN" altLang="en-US" sz="1200" b="1" dirty="0">
                <a:latin typeface="+mj-ea"/>
                <a:ea typeface="+mj-ea"/>
              </a:rPr>
              <a:t>结束时开发出预期中的增量。</a:t>
            </a:r>
          </a:p>
          <a:p>
            <a:pPr marL="342900" indent="-342900">
              <a:lnSpc>
                <a:spcPct val="150000"/>
              </a:lnSpc>
              <a:buFont typeface="+mj-ea"/>
              <a:buAutoNum type="circleNumDbPlain"/>
            </a:pPr>
            <a:r>
              <a:rPr lang="zh-CN" altLang="en-US" sz="1200" b="1" dirty="0">
                <a:latin typeface="+mj-ea"/>
                <a:ea typeface="+mj-ea"/>
              </a:rPr>
              <a:t>在每日 </a:t>
            </a:r>
            <a:r>
              <a:rPr lang="en-US" altLang="zh-CN" sz="1200" b="1" dirty="0">
                <a:latin typeface="+mj-ea"/>
                <a:ea typeface="+mj-ea"/>
              </a:rPr>
              <a:t>Scrum </a:t>
            </a:r>
            <a:r>
              <a:rPr lang="zh-CN" altLang="en-US" sz="1200" b="1" dirty="0">
                <a:latin typeface="+mj-ea"/>
                <a:ea typeface="+mj-ea"/>
              </a:rPr>
              <a:t>站会后立即聚到一起进行更详细的讨论，或者为 </a:t>
            </a:r>
            <a:r>
              <a:rPr lang="en-US" altLang="zh-CN" sz="1200" b="1" dirty="0">
                <a:latin typeface="+mj-ea"/>
                <a:ea typeface="+mj-ea"/>
              </a:rPr>
              <a:t>Sprint </a:t>
            </a:r>
            <a:r>
              <a:rPr lang="zh-CN" altLang="en-US" sz="1200" b="1" dirty="0">
                <a:latin typeface="+mj-ea"/>
                <a:ea typeface="+mj-ea"/>
              </a:rPr>
              <a:t>中剩余工作进行调整或重新计划。 </a:t>
            </a:r>
          </a:p>
          <a:p>
            <a:pPr marL="342900" indent="-342900">
              <a:lnSpc>
                <a:spcPct val="150000"/>
              </a:lnSpc>
              <a:buFont typeface="+mj-ea"/>
              <a:buAutoNum type="circleNumDbPlain"/>
            </a:pPr>
            <a:r>
              <a:rPr lang="en-US" altLang="zh-CN" sz="1200" b="1" dirty="0">
                <a:latin typeface="+mj-ea"/>
                <a:ea typeface="+mj-ea"/>
              </a:rPr>
              <a:t>Scrum Master </a:t>
            </a:r>
            <a:r>
              <a:rPr lang="zh-CN" altLang="en-US" sz="1200" b="1" dirty="0">
                <a:latin typeface="+mj-ea"/>
                <a:ea typeface="+mj-ea"/>
              </a:rPr>
              <a:t>确保开发团队每日站会如期举行并控制少于</a:t>
            </a:r>
            <a:r>
              <a:rPr lang="en-US" altLang="zh-CN" sz="1200" b="1" dirty="0">
                <a:latin typeface="+mj-ea"/>
                <a:ea typeface="+mj-ea"/>
              </a:rPr>
              <a:t>15</a:t>
            </a:r>
            <a:r>
              <a:rPr lang="zh-CN" altLang="en-US" sz="1200" b="1" dirty="0">
                <a:latin typeface="+mj-ea"/>
                <a:ea typeface="+mj-ea"/>
              </a:rPr>
              <a:t>分钟，但开发团队自己负责召开会议。 </a:t>
            </a:r>
          </a:p>
          <a:p>
            <a:pPr marL="342900" indent="-342900">
              <a:lnSpc>
                <a:spcPct val="150000"/>
              </a:lnSpc>
              <a:buFont typeface="+mj-ea"/>
              <a:buAutoNum type="circleNumDbPlain"/>
            </a:pPr>
            <a:r>
              <a:rPr lang="en-US" altLang="zh-CN" sz="1200" b="1" dirty="0">
                <a:latin typeface="+mj-ea"/>
                <a:ea typeface="+mj-ea"/>
              </a:rPr>
              <a:t>Scrum Master </a:t>
            </a:r>
            <a:r>
              <a:rPr lang="zh-CN" altLang="en-US" sz="1200" b="1" dirty="0">
                <a:latin typeface="+mj-ea"/>
                <a:ea typeface="+mj-ea"/>
              </a:rPr>
              <a:t>强制执行每日 </a:t>
            </a:r>
            <a:r>
              <a:rPr lang="en-US" altLang="zh-CN" sz="1200" b="1" dirty="0">
                <a:latin typeface="+mj-ea"/>
                <a:ea typeface="+mj-ea"/>
              </a:rPr>
              <a:t>Scrum </a:t>
            </a:r>
            <a:r>
              <a:rPr lang="zh-CN" altLang="en-US" sz="1200" b="1" dirty="0">
                <a:latin typeface="+mj-ea"/>
                <a:ea typeface="+mj-ea"/>
              </a:rPr>
              <a:t>站会规则：只有开发团队成员才能参加。 </a:t>
            </a:r>
          </a:p>
          <a:p>
            <a:pPr marL="342900" indent="-342900">
              <a:lnSpc>
                <a:spcPct val="150000"/>
              </a:lnSpc>
              <a:buFont typeface="+mj-ea"/>
              <a:buAutoNum type="circleNumDbPlain"/>
            </a:pPr>
            <a:r>
              <a:rPr lang="zh-CN" altLang="en-US" sz="1200" b="1" dirty="0">
                <a:latin typeface="+mj-ea"/>
                <a:ea typeface="+mj-ea"/>
              </a:rPr>
              <a:t>每日 </a:t>
            </a:r>
            <a:r>
              <a:rPr lang="en-US" altLang="zh-CN" sz="1200" b="1" dirty="0">
                <a:latin typeface="+mj-ea"/>
                <a:ea typeface="+mj-ea"/>
              </a:rPr>
              <a:t>Scrum </a:t>
            </a:r>
            <a:r>
              <a:rPr lang="zh-CN" altLang="en-US" sz="1200" b="1" dirty="0">
                <a:latin typeface="+mj-ea"/>
                <a:ea typeface="+mj-ea"/>
              </a:rPr>
              <a:t>站会增进交流沟通、减少其他会议、发现开发过程中需要移除的障碍、突显并促进快速地做决策、提高开发团队的认知程度。这是一个进行检视与适应的关键会议。</a:t>
            </a:r>
            <a:endParaRPr lang="zh-CN" altLang="en-US" sz="1200" dirty="0">
              <a:latin typeface="+mj-ea"/>
              <a:ea typeface="+mj-ea"/>
            </a:endParaRPr>
          </a:p>
        </p:txBody>
      </p:sp>
    </p:spTree>
    <p:extLst>
      <p:ext uri="{BB962C8B-B14F-4D97-AF65-F5344CB8AC3E}">
        <p14:creationId xmlns:p14="http://schemas.microsoft.com/office/powerpoint/2010/main" val="143876799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Sprint </a:t>
            </a:r>
            <a:r>
              <a:rPr lang="zh-CN" altLang="en-US" dirty="0"/>
              <a:t>评审会议</a:t>
            </a:r>
          </a:p>
        </p:txBody>
      </p:sp>
      <p:sp>
        <p:nvSpPr>
          <p:cNvPr id="3" name="矩形 2"/>
          <p:cNvSpPr/>
          <p:nvPr/>
        </p:nvSpPr>
        <p:spPr>
          <a:xfrm>
            <a:off x="647422" y="820958"/>
            <a:ext cx="3363923" cy="5740029"/>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zh-CN" altLang="en-US" dirty="0"/>
          </a:p>
        </p:txBody>
      </p:sp>
      <p:sp>
        <p:nvSpPr>
          <p:cNvPr id="4" name="文本框 3"/>
          <p:cNvSpPr txBox="1"/>
          <p:nvPr/>
        </p:nvSpPr>
        <p:spPr>
          <a:xfrm>
            <a:off x="1672959" y="961121"/>
            <a:ext cx="1125052" cy="461665"/>
          </a:xfrm>
          <a:prstGeom prst="rect">
            <a:avLst/>
          </a:prstGeom>
          <a:noFill/>
        </p:spPr>
        <p:txBody>
          <a:bodyPr wrap="none" rtlCol="0">
            <a:spAutoFit/>
          </a:bodyPr>
          <a:lstStyle/>
          <a:p>
            <a:pPr>
              <a:buNone/>
            </a:pPr>
            <a:r>
              <a:rPr lang="en-US" altLang="zh-CN" sz="2400" b="1" dirty="0">
                <a:solidFill>
                  <a:schemeClr val="tx1">
                    <a:lumMod val="95000"/>
                  </a:schemeClr>
                </a:solidFill>
                <a:effectLst>
                  <a:outerShdw blurRad="38100" dist="38100" dir="2700000" algn="tl">
                    <a:srgbClr val="000000">
                      <a:alpha val="43137"/>
                    </a:srgbClr>
                  </a:outerShdw>
                </a:effectLst>
                <a:latin typeface="+mj-ea"/>
                <a:ea typeface="+mj-ea"/>
              </a:rPr>
              <a:t>Sprint</a:t>
            </a:r>
            <a:endParaRPr lang="zh-CN" altLang="en-US" sz="2400" b="1" dirty="0">
              <a:solidFill>
                <a:schemeClr val="tx1">
                  <a:lumMod val="95000"/>
                </a:schemeClr>
              </a:solidFill>
              <a:effectLst>
                <a:outerShdw blurRad="38100" dist="38100" dir="2700000" algn="tl">
                  <a:srgbClr val="000000">
                    <a:alpha val="43137"/>
                  </a:srgbClr>
                </a:outerShdw>
              </a:effectLst>
              <a:latin typeface="+mj-ea"/>
              <a:ea typeface="+mj-ea"/>
            </a:endParaRPr>
          </a:p>
        </p:txBody>
      </p:sp>
      <p:sp>
        <p:nvSpPr>
          <p:cNvPr id="5" name="矩形 4"/>
          <p:cNvSpPr/>
          <p:nvPr/>
        </p:nvSpPr>
        <p:spPr>
          <a:xfrm>
            <a:off x="914400" y="2049623"/>
            <a:ext cx="2752928" cy="654665"/>
          </a:xfrm>
          <a:prstGeom prst="rect">
            <a:avLst/>
          </a:prstGeom>
          <a:solidFill>
            <a:srgbClr val="7030A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b="1" dirty="0">
                <a:solidFill>
                  <a:schemeClr val="bg1">
                    <a:lumMod val="50000"/>
                  </a:schemeClr>
                </a:solidFill>
                <a:latin typeface="+mj-ea"/>
                <a:ea typeface="+mj-ea"/>
              </a:rPr>
              <a:t>Sprint </a:t>
            </a:r>
            <a:r>
              <a:rPr lang="zh-CN" altLang="en-US" b="1" dirty="0">
                <a:solidFill>
                  <a:schemeClr val="bg1">
                    <a:lumMod val="50000"/>
                  </a:schemeClr>
                </a:solidFill>
                <a:latin typeface="+mj-ea"/>
                <a:ea typeface="+mj-ea"/>
              </a:rPr>
              <a:t>计划会议</a:t>
            </a:r>
          </a:p>
        </p:txBody>
      </p:sp>
      <p:sp>
        <p:nvSpPr>
          <p:cNvPr id="6" name="矩形 5"/>
          <p:cNvSpPr/>
          <p:nvPr/>
        </p:nvSpPr>
        <p:spPr>
          <a:xfrm>
            <a:off x="914007" y="3011898"/>
            <a:ext cx="2752928" cy="638453"/>
          </a:xfrm>
          <a:prstGeom prst="rect">
            <a:avLst/>
          </a:prstGeom>
          <a:solidFill>
            <a:srgbClr val="7030A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b="1" dirty="0">
                <a:solidFill>
                  <a:schemeClr val="bg1">
                    <a:lumMod val="50000"/>
                  </a:schemeClr>
                </a:solidFill>
                <a:latin typeface="+mj-ea"/>
                <a:ea typeface="+mj-ea"/>
              </a:rPr>
              <a:t>每日 </a:t>
            </a:r>
            <a:r>
              <a:rPr lang="en-US" altLang="zh-CN" b="1" dirty="0">
                <a:solidFill>
                  <a:schemeClr val="bg1">
                    <a:lumMod val="50000"/>
                  </a:schemeClr>
                </a:solidFill>
                <a:latin typeface="+mj-ea"/>
                <a:ea typeface="+mj-ea"/>
              </a:rPr>
              <a:t>Sprint </a:t>
            </a:r>
            <a:r>
              <a:rPr lang="zh-CN" altLang="en-US" b="1" dirty="0">
                <a:solidFill>
                  <a:schemeClr val="bg1">
                    <a:lumMod val="50000"/>
                  </a:schemeClr>
                </a:solidFill>
                <a:latin typeface="+mj-ea"/>
                <a:ea typeface="+mj-ea"/>
              </a:rPr>
              <a:t>站会</a:t>
            </a:r>
          </a:p>
        </p:txBody>
      </p:sp>
      <p:sp>
        <p:nvSpPr>
          <p:cNvPr id="7" name="矩形 6"/>
          <p:cNvSpPr/>
          <p:nvPr/>
        </p:nvSpPr>
        <p:spPr>
          <a:xfrm>
            <a:off x="914007" y="3954888"/>
            <a:ext cx="2752928" cy="654665"/>
          </a:xfrm>
          <a:prstGeom prst="rect">
            <a:avLst/>
          </a:prstGeom>
          <a:solidFill>
            <a:schemeClr val="tx1">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b="1" dirty="0">
                <a:solidFill>
                  <a:schemeClr val="bg1">
                    <a:lumMod val="50000"/>
                  </a:schemeClr>
                </a:solidFill>
                <a:latin typeface="+mj-ea"/>
                <a:ea typeface="+mj-ea"/>
              </a:rPr>
              <a:t>Sprint </a:t>
            </a:r>
            <a:r>
              <a:rPr lang="zh-CN" altLang="en-US" b="1" dirty="0">
                <a:solidFill>
                  <a:schemeClr val="bg1">
                    <a:lumMod val="50000"/>
                  </a:schemeClr>
                </a:solidFill>
                <a:latin typeface="+mj-ea"/>
                <a:ea typeface="+mj-ea"/>
              </a:rPr>
              <a:t>评审会议</a:t>
            </a:r>
          </a:p>
        </p:txBody>
      </p:sp>
      <p:sp>
        <p:nvSpPr>
          <p:cNvPr id="8" name="矩形 7"/>
          <p:cNvSpPr/>
          <p:nvPr/>
        </p:nvSpPr>
        <p:spPr>
          <a:xfrm>
            <a:off x="914007" y="4938890"/>
            <a:ext cx="2752928" cy="654665"/>
          </a:xfrm>
          <a:prstGeom prst="rect">
            <a:avLst/>
          </a:prstGeom>
          <a:solidFill>
            <a:srgbClr val="7030A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b="1" dirty="0">
                <a:solidFill>
                  <a:schemeClr val="bg1">
                    <a:lumMod val="50000"/>
                  </a:schemeClr>
                </a:solidFill>
                <a:latin typeface="+mj-ea"/>
                <a:ea typeface="+mj-ea"/>
              </a:rPr>
              <a:t>Sprint </a:t>
            </a:r>
            <a:r>
              <a:rPr lang="zh-CN" altLang="en-US" b="1" dirty="0">
                <a:solidFill>
                  <a:schemeClr val="bg1">
                    <a:lumMod val="50000"/>
                  </a:schemeClr>
                </a:solidFill>
                <a:latin typeface="+mj-ea"/>
                <a:ea typeface="+mj-ea"/>
              </a:rPr>
              <a:t>回顾会议</a:t>
            </a:r>
          </a:p>
        </p:txBody>
      </p:sp>
      <p:graphicFrame>
        <p:nvGraphicFramePr>
          <p:cNvPr id="9" name="表格 8"/>
          <p:cNvGraphicFramePr>
            <a:graphicFrameLocks noGrp="1"/>
          </p:cNvGraphicFramePr>
          <p:nvPr>
            <p:extLst>
              <p:ext uri="{D42A27DB-BD31-4B8C-83A1-F6EECF244321}">
                <p14:modId xmlns:p14="http://schemas.microsoft.com/office/powerpoint/2010/main" val="944252858"/>
              </p:ext>
            </p:extLst>
          </p:nvPr>
        </p:nvGraphicFramePr>
        <p:xfrm>
          <a:off x="4277930" y="622229"/>
          <a:ext cx="7717790" cy="6263640"/>
        </p:xfrm>
        <a:graphic>
          <a:graphicData uri="http://schemas.openxmlformats.org/drawingml/2006/table">
            <a:tbl>
              <a:tblPr firstRow="1" bandRow="1">
                <a:effectLst/>
                <a:tableStyleId>{5C22544A-7EE6-4342-B048-85BDC9FD1C3A}</a:tableStyleId>
              </a:tblPr>
              <a:tblGrid>
                <a:gridCol w="393064">
                  <a:extLst>
                    <a:ext uri="{9D8B030D-6E8A-4147-A177-3AD203B41FA5}">
                      <a16:colId xmlns:a16="http://schemas.microsoft.com/office/drawing/2014/main" val="20000"/>
                    </a:ext>
                  </a:extLst>
                </a:gridCol>
                <a:gridCol w="7324726">
                  <a:extLst>
                    <a:ext uri="{9D8B030D-6E8A-4147-A177-3AD203B41FA5}">
                      <a16:colId xmlns:a16="http://schemas.microsoft.com/office/drawing/2014/main" val="20001"/>
                    </a:ext>
                  </a:extLst>
                </a:gridCol>
              </a:tblGrid>
              <a:tr h="672490">
                <a:tc gridSpan="2">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800" b="0" dirty="0">
                          <a:solidFill>
                            <a:schemeClr val="bg1">
                              <a:lumMod val="75000"/>
                            </a:schemeClr>
                          </a:solidFill>
                          <a:latin typeface="+mj-ea"/>
                          <a:ea typeface="+mj-ea"/>
                        </a:rPr>
                        <a:t>Sprint </a:t>
                      </a:r>
                      <a:r>
                        <a:rPr lang="zh-CN" altLang="en-US" sz="1800" b="0" dirty="0">
                          <a:solidFill>
                            <a:schemeClr val="bg1">
                              <a:lumMod val="75000"/>
                            </a:schemeClr>
                          </a:solidFill>
                          <a:latin typeface="+mj-ea"/>
                          <a:ea typeface="+mj-ea"/>
                        </a:rPr>
                        <a:t>评审会议</a:t>
                      </a:r>
                      <a:r>
                        <a:rPr lang="zh-CN" altLang="en-US" sz="1800" b="1" dirty="0">
                          <a:solidFill>
                            <a:srgbClr val="00B050"/>
                          </a:solidFill>
                          <a:latin typeface="+mj-ea"/>
                          <a:ea typeface="+mj-ea"/>
                        </a:rPr>
                        <a:t>在 </a:t>
                      </a:r>
                      <a:r>
                        <a:rPr lang="en-US" altLang="zh-CN" sz="1800" b="1" dirty="0">
                          <a:solidFill>
                            <a:srgbClr val="00B050"/>
                          </a:solidFill>
                          <a:latin typeface="+mj-ea"/>
                          <a:ea typeface="+mj-ea"/>
                        </a:rPr>
                        <a:t>Sprint </a:t>
                      </a:r>
                      <a:r>
                        <a:rPr lang="zh-CN" altLang="en-US" sz="1800" b="1" dirty="0">
                          <a:solidFill>
                            <a:srgbClr val="00B050"/>
                          </a:solidFill>
                          <a:latin typeface="+mj-ea"/>
                          <a:ea typeface="+mj-ea"/>
                        </a:rPr>
                        <a:t>快结束时举行</a:t>
                      </a:r>
                      <a:r>
                        <a:rPr lang="zh-CN" altLang="en-US" sz="1800" b="0" dirty="0">
                          <a:solidFill>
                            <a:schemeClr val="bg1">
                              <a:lumMod val="75000"/>
                            </a:schemeClr>
                          </a:solidFill>
                          <a:latin typeface="+mj-ea"/>
                          <a:ea typeface="+mj-ea"/>
                        </a:rPr>
                        <a:t>，用以</a:t>
                      </a:r>
                      <a:r>
                        <a:rPr lang="zh-CN" altLang="en-US" sz="1800" b="1" dirty="0">
                          <a:solidFill>
                            <a:srgbClr val="00B050"/>
                          </a:solidFill>
                          <a:latin typeface="+mj-ea"/>
                          <a:ea typeface="+mj-ea"/>
                        </a:rPr>
                        <a:t>检视</a:t>
                      </a:r>
                      <a:r>
                        <a:rPr lang="zh-CN" altLang="en-US" sz="1800" b="0" dirty="0">
                          <a:solidFill>
                            <a:schemeClr val="bg1">
                              <a:lumMod val="75000"/>
                            </a:schemeClr>
                          </a:solidFill>
                          <a:latin typeface="+mj-ea"/>
                          <a:ea typeface="+mj-ea"/>
                        </a:rPr>
                        <a:t>所交付的产品</a:t>
                      </a:r>
                      <a:r>
                        <a:rPr lang="zh-CN" altLang="en-US" sz="1800" b="1" dirty="0">
                          <a:solidFill>
                            <a:srgbClr val="00B050"/>
                          </a:solidFill>
                          <a:latin typeface="+mj-ea"/>
                          <a:ea typeface="+mj-ea"/>
                        </a:rPr>
                        <a:t>增量</a:t>
                      </a:r>
                      <a:r>
                        <a:rPr lang="zh-CN" altLang="en-US" sz="1800" b="0" dirty="0">
                          <a:solidFill>
                            <a:schemeClr val="bg1">
                              <a:lumMod val="75000"/>
                            </a:schemeClr>
                          </a:solidFill>
                          <a:latin typeface="+mj-ea"/>
                          <a:ea typeface="+mj-ea"/>
                        </a:rPr>
                        <a:t>并</a:t>
                      </a:r>
                      <a:r>
                        <a:rPr lang="zh-CN" altLang="en-US" sz="1800" b="1" dirty="0">
                          <a:solidFill>
                            <a:srgbClr val="00B050"/>
                          </a:solidFill>
                          <a:latin typeface="+mj-ea"/>
                          <a:ea typeface="+mj-ea"/>
                        </a:rPr>
                        <a:t>按需调整</a:t>
                      </a:r>
                      <a:r>
                        <a:rPr lang="zh-CN" altLang="en-US" sz="1800" b="0" dirty="0">
                          <a:solidFill>
                            <a:schemeClr val="bg1">
                              <a:lumMod val="75000"/>
                            </a:schemeClr>
                          </a:solidFill>
                          <a:latin typeface="+mj-ea"/>
                          <a:ea typeface="+mj-ea"/>
                        </a:rPr>
                        <a:t>产品</a:t>
                      </a:r>
                      <a:r>
                        <a:rPr lang="zh-CN" altLang="en-US" sz="1800" b="1" dirty="0">
                          <a:solidFill>
                            <a:srgbClr val="00B050"/>
                          </a:solidFill>
                          <a:latin typeface="+mj-ea"/>
                          <a:ea typeface="+mj-ea"/>
                        </a:rPr>
                        <a:t>待办列表</a:t>
                      </a:r>
                      <a:r>
                        <a:rPr lang="zh-CN" altLang="en-US" sz="1800" b="0" dirty="0">
                          <a:solidFill>
                            <a:schemeClr val="bg1">
                              <a:lumMod val="75000"/>
                            </a:schemeClr>
                          </a:solidFill>
                          <a:latin typeface="+mj-ea"/>
                          <a:ea typeface="+mj-ea"/>
                        </a:rPr>
                        <a:t>。根据完成情况和 </a:t>
                      </a:r>
                      <a:r>
                        <a:rPr lang="en-US" altLang="zh-CN" sz="1800" b="0" dirty="0">
                          <a:solidFill>
                            <a:schemeClr val="bg1">
                              <a:lumMod val="75000"/>
                            </a:schemeClr>
                          </a:solidFill>
                          <a:latin typeface="+mj-ea"/>
                          <a:ea typeface="+mj-ea"/>
                        </a:rPr>
                        <a:t>Sprint </a:t>
                      </a:r>
                      <a:r>
                        <a:rPr lang="zh-CN" altLang="en-US" sz="1800" b="0" dirty="0">
                          <a:solidFill>
                            <a:schemeClr val="bg1">
                              <a:lumMod val="75000"/>
                            </a:schemeClr>
                          </a:solidFill>
                          <a:latin typeface="+mj-ea"/>
                          <a:ea typeface="+mj-ea"/>
                        </a:rPr>
                        <a:t>期间产品待办列表的变化，所有参会人员协同讨论接下来可能要做的事情来优化价值。这是一个非正式会议，并</a:t>
                      </a:r>
                      <a:r>
                        <a:rPr lang="zh-CN" altLang="en-US" sz="1800" b="0" dirty="0">
                          <a:solidFill>
                            <a:srgbClr val="FF0000"/>
                          </a:solidFill>
                          <a:latin typeface="+mj-ea"/>
                          <a:ea typeface="+mj-ea"/>
                        </a:rPr>
                        <a:t>不是一个进度汇报会议</a:t>
                      </a:r>
                      <a:r>
                        <a:rPr lang="zh-CN" altLang="en-US" sz="1800" b="0" dirty="0">
                          <a:solidFill>
                            <a:schemeClr val="bg1">
                              <a:lumMod val="75000"/>
                            </a:schemeClr>
                          </a:solidFill>
                          <a:latin typeface="+mj-ea"/>
                          <a:ea typeface="+mj-ea"/>
                        </a:rPr>
                        <a:t>，演示增量的目的是为了获取反馈并促进合作，</a:t>
                      </a:r>
                      <a:r>
                        <a:rPr lang="en-US" altLang="zh-CN" sz="1800" b="0" dirty="0">
                          <a:solidFill>
                            <a:schemeClr val="bg1">
                              <a:lumMod val="75000"/>
                            </a:schemeClr>
                          </a:solidFill>
                          <a:latin typeface="+mj-ea"/>
                          <a:ea typeface="+mj-ea"/>
                        </a:rPr>
                        <a:t>Sprint </a:t>
                      </a:r>
                      <a:r>
                        <a:rPr lang="zh-CN" altLang="en-US" sz="1800" b="0" dirty="0">
                          <a:solidFill>
                            <a:schemeClr val="bg1">
                              <a:lumMod val="75000"/>
                            </a:schemeClr>
                          </a:solidFill>
                          <a:latin typeface="+mj-ea"/>
                          <a:ea typeface="+mj-ea"/>
                        </a:rPr>
                        <a:t>评审会议的</a:t>
                      </a:r>
                      <a:r>
                        <a:rPr lang="zh-CN" altLang="en-US" sz="1800" b="1" dirty="0">
                          <a:solidFill>
                            <a:srgbClr val="00B050"/>
                          </a:solidFill>
                          <a:latin typeface="+mj-ea"/>
                          <a:ea typeface="+mj-ea"/>
                        </a:rPr>
                        <a:t>结果是一份修订后的产品待办列表</a:t>
                      </a:r>
                      <a:r>
                        <a:rPr lang="zh-CN" altLang="en-US" sz="1800" b="0" dirty="0">
                          <a:solidFill>
                            <a:schemeClr val="bg1">
                              <a:lumMod val="75000"/>
                            </a:schemeClr>
                          </a:solidFill>
                          <a:latin typeface="+mj-ea"/>
                          <a:ea typeface="+mj-ea"/>
                        </a:rPr>
                        <a:t>，阐明很可能进入下个 </a:t>
                      </a:r>
                      <a:r>
                        <a:rPr lang="en-US" altLang="zh-CN" sz="1800" b="0" dirty="0">
                          <a:solidFill>
                            <a:schemeClr val="bg1">
                              <a:lumMod val="75000"/>
                            </a:schemeClr>
                          </a:solidFill>
                          <a:latin typeface="+mj-ea"/>
                          <a:ea typeface="+mj-ea"/>
                        </a:rPr>
                        <a:t>Sprint </a:t>
                      </a:r>
                      <a:r>
                        <a:rPr lang="zh-CN" altLang="en-US" sz="1800" b="0" dirty="0">
                          <a:solidFill>
                            <a:schemeClr val="bg1">
                              <a:lumMod val="75000"/>
                            </a:schemeClr>
                          </a:solidFill>
                          <a:latin typeface="+mj-ea"/>
                          <a:ea typeface="+mj-ea"/>
                        </a:rPr>
                        <a:t>的产品 待办列表项。</a:t>
                      </a:r>
                      <a:r>
                        <a:rPr lang="zh-CN" altLang="en-US" sz="1800" b="1" dirty="0">
                          <a:solidFill>
                            <a:schemeClr val="bg1">
                              <a:lumMod val="75000"/>
                            </a:schemeClr>
                          </a:solidFill>
                          <a:latin typeface="+mj-ea"/>
                          <a:ea typeface="+mj-ea"/>
                        </a:rPr>
                        <a:t>产品待办列表也有可能为了迎接新的机会而进行全局性地调整</a:t>
                      </a:r>
                      <a:r>
                        <a:rPr lang="zh-CN" altLang="en-US" sz="1800" b="0" dirty="0">
                          <a:solidFill>
                            <a:schemeClr val="bg1">
                              <a:lumMod val="75000"/>
                            </a:schemeClr>
                          </a:solidFill>
                          <a:latin typeface="+mj-ea"/>
                          <a:ea typeface="+mj-ea"/>
                        </a:rPr>
                        <a:t>。 </a:t>
                      </a:r>
                      <a:endParaRPr lang="zh-CN" altLang="en-US" sz="900" b="0" dirty="0">
                        <a:solidFill>
                          <a:schemeClr val="bg1">
                            <a:lumMod val="75000"/>
                          </a:schemeClr>
                        </a:solidFill>
                        <a:latin typeface="+mj-ea"/>
                        <a:ea typeface="+mj-ea"/>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l" defTabSz="914400" rtl="0" eaLnBrk="1" fontAlgn="auto" latinLnBrk="0" hangingPunct="1">
                        <a:lnSpc>
                          <a:spcPct val="150000"/>
                        </a:lnSpc>
                        <a:spcBef>
                          <a:spcPts val="0"/>
                        </a:spcBef>
                        <a:spcAft>
                          <a:spcPts val="0"/>
                        </a:spcAft>
                        <a:buClrTx/>
                        <a:buSzTx/>
                        <a:buFontTx/>
                        <a:buNone/>
                        <a:tabLst/>
                        <a:defRPr/>
                      </a:pPr>
                      <a:endParaRPr lang="zh-CN" altLang="en-US" sz="1800" b="1" dirty="0">
                        <a:solidFill>
                          <a:schemeClr val="bg1">
                            <a:lumMod val="75000"/>
                          </a:schemeClr>
                        </a:solidFill>
                        <a:latin typeface="+mj-ea"/>
                        <a:ea typeface="+mj-ea"/>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01767">
                <a:tc>
                  <a:txBody>
                    <a:bodyPr/>
                    <a:lstStyle/>
                    <a:p>
                      <a:pPr algn="r">
                        <a:lnSpc>
                          <a:spcPct val="150000"/>
                        </a:lnSpc>
                      </a:pPr>
                      <a:r>
                        <a:rPr lang="en-US" altLang="zh-CN" sz="1400" b="0" dirty="0">
                          <a:solidFill>
                            <a:schemeClr val="bg1">
                              <a:lumMod val="50000"/>
                            </a:schemeClr>
                          </a:solidFill>
                          <a:latin typeface="+mj-ea"/>
                          <a:ea typeface="+mj-ea"/>
                        </a:rPr>
                        <a:t>1.</a:t>
                      </a:r>
                      <a:endParaRPr lang="zh-CN" altLang="en-US" sz="1400" b="0" dirty="0">
                        <a:solidFill>
                          <a:schemeClr val="bg1">
                            <a:lumMod val="50000"/>
                          </a:schemeClr>
                        </a:solidFill>
                        <a:latin typeface="+mj-ea"/>
                        <a:ea typeface="+mj-ea"/>
                      </a:endParaRP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400" b="0" dirty="0">
                          <a:solidFill>
                            <a:schemeClr val="bg1">
                              <a:lumMod val="50000"/>
                            </a:schemeClr>
                          </a:solidFill>
                          <a:latin typeface="+mj-ea"/>
                          <a:ea typeface="+mj-ea"/>
                        </a:rPr>
                        <a:t>产品负责人邀请 </a:t>
                      </a:r>
                      <a:r>
                        <a:rPr lang="en-US" altLang="zh-CN" sz="1400" b="0" dirty="0">
                          <a:solidFill>
                            <a:schemeClr val="bg1">
                              <a:lumMod val="50000"/>
                            </a:schemeClr>
                          </a:solidFill>
                          <a:latin typeface="+mj-ea"/>
                          <a:ea typeface="+mj-ea"/>
                        </a:rPr>
                        <a:t>Scrum </a:t>
                      </a:r>
                      <a:r>
                        <a:rPr lang="zh-CN" altLang="en-US" sz="1400" b="0" dirty="0">
                          <a:solidFill>
                            <a:schemeClr val="bg1">
                              <a:lumMod val="50000"/>
                            </a:schemeClr>
                          </a:solidFill>
                          <a:latin typeface="+mj-ea"/>
                          <a:ea typeface="+mj-ea"/>
                        </a:rPr>
                        <a:t>团队和主要的干系人参加会议； </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01767">
                <a:tc>
                  <a:txBody>
                    <a:bodyPr/>
                    <a:lstStyle/>
                    <a:p>
                      <a:pPr algn="r">
                        <a:lnSpc>
                          <a:spcPct val="150000"/>
                        </a:lnSpc>
                      </a:pPr>
                      <a:r>
                        <a:rPr lang="en-US" altLang="zh-CN" sz="1400" b="0" dirty="0">
                          <a:solidFill>
                            <a:schemeClr val="bg1">
                              <a:lumMod val="50000"/>
                            </a:schemeClr>
                          </a:solidFill>
                          <a:latin typeface="+mj-ea"/>
                          <a:ea typeface="+mj-ea"/>
                        </a:rPr>
                        <a:t>2.</a:t>
                      </a:r>
                      <a:endParaRPr lang="zh-CN" altLang="en-US" sz="1400" b="0" dirty="0">
                        <a:solidFill>
                          <a:schemeClr val="bg1">
                            <a:lumMod val="50000"/>
                          </a:schemeClr>
                        </a:solidFill>
                        <a:latin typeface="+mj-ea"/>
                        <a:ea typeface="+mj-ea"/>
                      </a:endParaRP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400" b="0" dirty="0">
                          <a:solidFill>
                            <a:schemeClr val="bg1">
                              <a:lumMod val="50000"/>
                            </a:schemeClr>
                          </a:solidFill>
                          <a:latin typeface="+mj-ea"/>
                          <a:ea typeface="+mj-ea"/>
                        </a:rPr>
                        <a:t>产品负责人说明哪些产品待办列表项已经“</a:t>
                      </a:r>
                      <a:r>
                        <a:rPr lang="zh-CN" altLang="en-US" sz="1400" b="1" dirty="0">
                          <a:solidFill>
                            <a:srgbClr val="FF0000"/>
                          </a:solidFill>
                          <a:latin typeface="+mj-ea"/>
                          <a:ea typeface="+mj-ea"/>
                        </a:rPr>
                        <a:t>完成</a:t>
                      </a:r>
                      <a:r>
                        <a:rPr lang="zh-CN" altLang="en-US" sz="1400" b="0" dirty="0">
                          <a:solidFill>
                            <a:schemeClr val="bg1">
                              <a:lumMod val="50000"/>
                            </a:schemeClr>
                          </a:solidFill>
                          <a:latin typeface="+mj-ea"/>
                          <a:ea typeface="+mj-ea"/>
                        </a:rPr>
                        <a:t>”和哪些没有“</a:t>
                      </a:r>
                      <a:r>
                        <a:rPr lang="zh-CN" altLang="en-US" sz="1400" b="1" dirty="0">
                          <a:solidFill>
                            <a:srgbClr val="FF0000"/>
                          </a:solidFill>
                          <a:latin typeface="+mj-ea"/>
                          <a:ea typeface="+mj-ea"/>
                        </a:rPr>
                        <a:t>完成</a:t>
                      </a:r>
                      <a:r>
                        <a:rPr lang="zh-CN" altLang="en-US" sz="1400" b="0" dirty="0">
                          <a:solidFill>
                            <a:schemeClr val="bg1">
                              <a:lumMod val="50000"/>
                            </a:schemeClr>
                          </a:solidFill>
                          <a:latin typeface="+mj-ea"/>
                          <a:ea typeface="+mj-ea"/>
                        </a:rPr>
                        <a:t>”；</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3122658"/>
                  </a:ext>
                </a:extLst>
              </a:tr>
              <a:tr h="401767">
                <a:tc>
                  <a:txBody>
                    <a:bodyPr/>
                    <a:lstStyle/>
                    <a:p>
                      <a:pPr algn="r">
                        <a:lnSpc>
                          <a:spcPct val="150000"/>
                        </a:lnSpc>
                      </a:pPr>
                      <a:r>
                        <a:rPr lang="en-US" altLang="zh-CN" sz="1400" b="0" dirty="0">
                          <a:solidFill>
                            <a:schemeClr val="bg1">
                              <a:lumMod val="50000"/>
                            </a:schemeClr>
                          </a:solidFill>
                          <a:latin typeface="+mj-ea"/>
                          <a:ea typeface="+mj-ea"/>
                        </a:rPr>
                        <a:t>3.</a:t>
                      </a:r>
                      <a:endParaRPr lang="zh-CN" altLang="en-US" sz="1400" b="0" dirty="0">
                        <a:solidFill>
                          <a:schemeClr val="bg1">
                            <a:lumMod val="50000"/>
                          </a:schemeClr>
                        </a:solidFill>
                        <a:latin typeface="+mj-ea"/>
                        <a:ea typeface="+mj-ea"/>
                      </a:endParaRP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400" b="0" dirty="0">
                          <a:solidFill>
                            <a:schemeClr val="bg1">
                              <a:lumMod val="50000"/>
                            </a:schemeClr>
                          </a:solidFill>
                          <a:latin typeface="+mj-ea"/>
                          <a:ea typeface="+mj-ea"/>
                        </a:rPr>
                        <a:t>开发团队讨论在 </a:t>
                      </a:r>
                      <a:r>
                        <a:rPr lang="en-US" altLang="zh-CN" sz="1400" b="0" dirty="0">
                          <a:solidFill>
                            <a:schemeClr val="bg1">
                              <a:lumMod val="50000"/>
                            </a:schemeClr>
                          </a:solidFill>
                          <a:latin typeface="+mj-ea"/>
                          <a:ea typeface="+mj-ea"/>
                        </a:rPr>
                        <a:t>Sprint </a:t>
                      </a:r>
                      <a:r>
                        <a:rPr lang="zh-CN" altLang="en-US" sz="1400" b="0" dirty="0">
                          <a:solidFill>
                            <a:schemeClr val="bg1">
                              <a:lumMod val="50000"/>
                            </a:schemeClr>
                          </a:solidFill>
                          <a:latin typeface="+mj-ea"/>
                          <a:ea typeface="+mj-ea"/>
                        </a:rPr>
                        <a:t>期间哪些工作做的很好，遭遇到什么问题以及问题是如何解决 的；</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01767">
                <a:tc>
                  <a:txBody>
                    <a:bodyPr/>
                    <a:lstStyle/>
                    <a:p>
                      <a:pPr algn="r">
                        <a:lnSpc>
                          <a:spcPct val="150000"/>
                        </a:lnSpc>
                      </a:pPr>
                      <a:r>
                        <a:rPr lang="en-US" altLang="zh-CN" sz="1400" b="0" dirty="0">
                          <a:solidFill>
                            <a:schemeClr val="bg1">
                              <a:lumMod val="50000"/>
                            </a:schemeClr>
                          </a:solidFill>
                          <a:latin typeface="+mj-ea"/>
                          <a:ea typeface="+mj-ea"/>
                        </a:rPr>
                        <a:t>4.</a:t>
                      </a:r>
                      <a:endParaRPr lang="zh-CN" altLang="en-US" sz="1400" b="0" dirty="0">
                        <a:solidFill>
                          <a:schemeClr val="bg1">
                            <a:lumMod val="50000"/>
                          </a:schemeClr>
                        </a:solidFill>
                        <a:latin typeface="+mj-ea"/>
                        <a:ea typeface="+mj-ea"/>
                      </a:endParaRP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400" b="0" dirty="0">
                          <a:solidFill>
                            <a:schemeClr val="bg1">
                              <a:lumMod val="50000"/>
                            </a:schemeClr>
                          </a:solidFill>
                          <a:latin typeface="+mj-ea"/>
                          <a:ea typeface="+mj-ea"/>
                        </a:rPr>
                        <a:t>开发团队演示“完成”的工作并解答关于所交付增量的问题； </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1378990"/>
                  </a:ext>
                </a:extLst>
              </a:tr>
              <a:tr h="401767">
                <a:tc>
                  <a:txBody>
                    <a:bodyPr/>
                    <a:lstStyle/>
                    <a:p>
                      <a:pPr algn="r">
                        <a:lnSpc>
                          <a:spcPct val="150000"/>
                        </a:lnSpc>
                      </a:pPr>
                      <a:r>
                        <a:rPr lang="en-US" altLang="zh-CN" sz="1400" b="0" dirty="0">
                          <a:solidFill>
                            <a:schemeClr val="bg1">
                              <a:lumMod val="50000"/>
                            </a:schemeClr>
                          </a:solidFill>
                          <a:latin typeface="+mj-ea"/>
                          <a:ea typeface="+mj-ea"/>
                        </a:rPr>
                        <a:t>5.</a:t>
                      </a:r>
                      <a:endParaRPr lang="zh-CN" altLang="en-US" sz="1400" b="0" dirty="0">
                        <a:solidFill>
                          <a:schemeClr val="bg1">
                            <a:lumMod val="50000"/>
                          </a:schemeClr>
                        </a:solidFill>
                        <a:latin typeface="+mj-ea"/>
                        <a:ea typeface="+mj-ea"/>
                      </a:endParaRP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400" b="0" dirty="0">
                          <a:solidFill>
                            <a:schemeClr val="bg1">
                              <a:lumMod val="50000"/>
                            </a:schemeClr>
                          </a:solidFill>
                          <a:latin typeface="+mj-ea"/>
                          <a:ea typeface="+mj-ea"/>
                        </a:rPr>
                        <a:t>产品负责人讨论当前产品待办列表情况，根据到目前为止的进度来预测可能的完成日期；</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3137894"/>
                  </a:ext>
                </a:extLst>
              </a:tr>
              <a:tr h="401767">
                <a:tc>
                  <a:txBody>
                    <a:bodyPr/>
                    <a:lstStyle/>
                    <a:p>
                      <a:pPr algn="r">
                        <a:lnSpc>
                          <a:spcPct val="150000"/>
                        </a:lnSpc>
                      </a:pPr>
                      <a:r>
                        <a:rPr lang="en-US" altLang="zh-CN" sz="1400" b="0" dirty="0">
                          <a:solidFill>
                            <a:schemeClr val="bg1">
                              <a:lumMod val="50000"/>
                            </a:schemeClr>
                          </a:solidFill>
                          <a:latin typeface="+mj-ea"/>
                          <a:ea typeface="+mj-ea"/>
                        </a:rPr>
                        <a:t>6</a:t>
                      </a:r>
                      <a:endParaRPr lang="zh-CN" altLang="en-US" sz="1400" b="0" dirty="0">
                        <a:solidFill>
                          <a:schemeClr val="bg1">
                            <a:lumMod val="50000"/>
                          </a:schemeClr>
                        </a:solidFill>
                        <a:latin typeface="+mj-ea"/>
                        <a:ea typeface="+mj-ea"/>
                      </a:endParaRP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400" b="0" dirty="0">
                          <a:solidFill>
                            <a:schemeClr val="bg1">
                              <a:lumMod val="50000"/>
                            </a:schemeClr>
                          </a:solidFill>
                          <a:latin typeface="+mj-ea"/>
                          <a:ea typeface="+mj-ea"/>
                        </a:rPr>
                        <a:t>参会的所有人就下一步的工作进行探讨，为接下来的 </a:t>
                      </a:r>
                      <a:r>
                        <a:rPr lang="en-US" altLang="zh-CN" sz="1400" b="0" dirty="0">
                          <a:solidFill>
                            <a:schemeClr val="bg1">
                              <a:lumMod val="50000"/>
                            </a:schemeClr>
                          </a:solidFill>
                          <a:latin typeface="+mj-ea"/>
                          <a:ea typeface="+mj-ea"/>
                        </a:rPr>
                        <a:t>Sprint </a:t>
                      </a:r>
                      <a:r>
                        <a:rPr lang="zh-CN" altLang="en-US" sz="1400" b="0" dirty="0">
                          <a:solidFill>
                            <a:schemeClr val="bg1">
                              <a:lumMod val="50000"/>
                            </a:schemeClr>
                          </a:solidFill>
                          <a:latin typeface="+mj-ea"/>
                          <a:ea typeface="+mj-ea"/>
                        </a:rPr>
                        <a:t>计划会议提供有价值的输入；</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8834581"/>
                  </a:ext>
                </a:extLst>
              </a:tr>
              <a:tr h="401767">
                <a:tc>
                  <a:txBody>
                    <a:bodyPr/>
                    <a:lstStyle/>
                    <a:p>
                      <a:pPr algn="r">
                        <a:lnSpc>
                          <a:spcPct val="150000"/>
                        </a:lnSpc>
                      </a:pPr>
                      <a:r>
                        <a:rPr lang="en-US" altLang="zh-CN" sz="1400" b="0" dirty="0">
                          <a:solidFill>
                            <a:schemeClr val="bg1">
                              <a:lumMod val="50000"/>
                            </a:schemeClr>
                          </a:solidFill>
                          <a:latin typeface="+mj-ea"/>
                          <a:ea typeface="+mj-ea"/>
                        </a:rPr>
                        <a:t>7.</a:t>
                      </a:r>
                      <a:endParaRPr lang="zh-CN" altLang="en-US" sz="1400" b="0" dirty="0">
                        <a:solidFill>
                          <a:schemeClr val="bg1">
                            <a:lumMod val="50000"/>
                          </a:schemeClr>
                        </a:solidFill>
                        <a:latin typeface="+mj-ea"/>
                        <a:ea typeface="+mj-ea"/>
                      </a:endParaRP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400" b="0" dirty="0">
                          <a:solidFill>
                            <a:schemeClr val="bg1">
                              <a:lumMod val="50000"/>
                            </a:schemeClr>
                          </a:solidFill>
                          <a:latin typeface="+mj-ea"/>
                          <a:ea typeface="+mj-ea"/>
                        </a:rPr>
                        <a:t>评审市场或潜在的产品使用方式所带来的接下来要做的最有价值的东西的改变；</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5027227"/>
                  </a:ext>
                </a:extLst>
              </a:tr>
              <a:tr h="401767">
                <a:tc>
                  <a:txBody>
                    <a:bodyPr/>
                    <a:lstStyle/>
                    <a:p>
                      <a:pPr algn="r">
                        <a:lnSpc>
                          <a:spcPct val="150000"/>
                        </a:lnSpc>
                      </a:pPr>
                      <a:r>
                        <a:rPr lang="en-US" altLang="zh-CN" sz="1400" b="0" dirty="0">
                          <a:solidFill>
                            <a:schemeClr val="bg1">
                              <a:lumMod val="50000"/>
                            </a:schemeClr>
                          </a:solidFill>
                          <a:latin typeface="+mj-ea"/>
                          <a:ea typeface="+mj-ea"/>
                        </a:rPr>
                        <a:t>8.</a:t>
                      </a:r>
                      <a:endParaRPr lang="zh-CN" altLang="en-US" sz="1400" b="0" dirty="0">
                        <a:solidFill>
                          <a:schemeClr val="bg1">
                            <a:lumMod val="50000"/>
                          </a:schemeClr>
                        </a:solidFill>
                        <a:latin typeface="+mj-ea"/>
                        <a:ea typeface="+mj-ea"/>
                      </a:endParaRP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400" b="0" dirty="0">
                          <a:solidFill>
                            <a:schemeClr val="bg1">
                              <a:lumMod val="50000"/>
                            </a:schemeClr>
                          </a:solidFill>
                          <a:latin typeface="+mj-ea"/>
                          <a:ea typeface="+mj-ea"/>
                        </a:rPr>
                        <a:t>为下个预期产品版本的发布评审时间表、预算、潜力和市场</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2047861"/>
                  </a:ext>
                </a:extLst>
              </a:tr>
            </a:tbl>
          </a:graphicData>
        </a:graphic>
      </p:graphicFrame>
    </p:spTree>
    <p:extLst>
      <p:ext uri="{BB962C8B-B14F-4D97-AF65-F5344CB8AC3E}">
        <p14:creationId xmlns:p14="http://schemas.microsoft.com/office/powerpoint/2010/main" val="345741603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561"/>
            <a:ext cx="12115800" cy="480060"/>
          </a:xfrm>
        </p:spPr>
        <p:txBody>
          <a:bodyPr/>
          <a:lstStyle/>
          <a:p>
            <a:r>
              <a:rPr lang="en-US" altLang="zh-CN" dirty="0"/>
              <a:t>4.5. Sprint </a:t>
            </a:r>
            <a:r>
              <a:rPr lang="zh-CN" altLang="en-US" dirty="0"/>
              <a:t>回顾会议</a:t>
            </a:r>
          </a:p>
        </p:txBody>
      </p:sp>
      <p:sp>
        <p:nvSpPr>
          <p:cNvPr id="3" name="矩形 2"/>
          <p:cNvSpPr/>
          <p:nvPr/>
        </p:nvSpPr>
        <p:spPr>
          <a:xfrm>
            <a:off x="647422" y="820958"/>
            <a:ext cx="3363923" cy="5740029"/>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zh-CN" altLang="en-US" dirty="0"/>
          </a:p>
        </p:txBody>
      </p:sp>
      <p:sp>
        <p:nvSpPr>
          <p:cNvPr id="4" name="文本框 3"/>
          <p:cNvSpPr txBox="1"/>
          <p:nvPr/>
        </p:nvSpPr>
        <p:spPr>
          <a:xfrm>
            <a:off x="1672959" y="961121"/>
            <a:ext cx="1125052" cy="461665"/>
          </a:xfrm>
          <a:prstGeom prst="rect">
            <a:avLst/>
          </a:prstGeom>
          <a:noFill/>
        </p:spPr>
        <p:txBody>
          <a:bodyPr wrap="none" rtlCol="0">
            <a:spAutoFit/>
          </a:bodyPr>
          <a:lstStyle/>
          <a:p>
            <a:pPr>
              <a:buNone/>
            </a:pPr>
            <a:r>
              <a:rPr lang="en-US" altLang="zh-CN" sz="2400" b="1" dirty="0">
                <a:solidFill>
                  <a:schemeClr val="tx1">
                    <a:lumMod val="95000"/>
                  </a:schemeClr>
                </a:solidFill>
                <a:effectLst>
                  <a:outerShdw blurRad="38100" dist="38100" dir="2700000" algn="tl">
                    <a:srgbClr val="000000">
                      <a:alpha val="43137"/>
                    </a:srgbClr>
                  </a:outerShdw>
                </a:effectLst>
                <a:latin typeface="+mj-ea"/>
                <a:ea typeface="+mj-ea"/>
              </a:rPr>
              <a:t>Sprint</a:t>
            </a:r>
            <a:endParaRPr lang="zh-CN" altLang="en-US" sz="2400" b="1" dirty="0">
              <a:solidFill>
                <a:schemeClr val="tx1">
                  <a:lumMod val="95000"/>
                </a:schemeClr>
              </a:solidFill>
              <a:effectLst>
                <a:outerShdw blurRad="38100" dist="38100" dir="2700000" algn="tl">
                  <a:srgbClr val="000000">
                    <a:alpha val="43137"/>
                  </a:srgbClr>
                </a:outerShdw>
              </a:effectLst>
              <a:latin typeface="+mj-ea"/>
              <a:ea typeface="+mj-ea"/>
            </a:endParaRPr>
          </a:p>
        </p:txBody>
      </p:sp>
      <p:sp>
        <p:nvSpPr>
          <p:cNvPr id="5" name="矩形 4"/>
          <p:cNvSpPr/>
          <p:nvPr/>
        </p:nvSpPr>
        <p:spPr>
          <a:xfrm>
            <a:off x="914400" y="2049623"/>
            <a:ext cx="2752928" cy="654665"/>
          </a:xfrm>
          <a:prstGeom prst="rect">
            <a:avLst/>
          </a:prstGeom>
          <a:solidFill>
            <a:srgbClr val="7030A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b="1" dirty="0">
                <a:solidFill>
                  <a:schemeClr val="bg1">
                    <a:lumMod val="50000"/>
                  </a:schemeClr>
                </a:solidFill>
                <a:latin typeface="+mj-ea"/>
                <a:ea typeface="+mj-ea"/>
              </a:rPr>
              <a:t>Sprint </a:t>
            </a:r>
            <a:r>
              <a:rPr lang="zh-CN" altLang="en-US" b="1" dirty="0">
                <a:solidFill>
                  <a:schemeClr val="bg1">
                    <a:lumMod val="50000"/>
                  </a:schemeClr>
                </a:solidFill>
                <a:latin typeface="+mj-ea"/>
                <a:ea typeface="+mj-ea"/>
              </a:rPr>
              <a:t>计划会议</a:t>
            </a:r>
          </a:p>
        </p:txBody>
      </p:sp>
      <p:sp>
        <p:nvSpPr>
          <p:cNvPr id="6" name="矩形 5"/>
          <p:cNvSpPr/>
          <p:nvPr/>
        </p:nvSpPr>
        <p:spPr>
          <a:xfrm>
            <a:off x="914007" y="3011898"/>
            <a:ext cx="2752928" cy="638453"/>
          </a:xfrm>
          <a:prstGeom prst="rect">
            <a:avLst/>
          </a:prstGeom>
          <a:solidFill>
            <a:srgbClr val="7030A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b="1" dirty="0">
                <a:solidFill>
                  <a:schemeClr val="bg1">
                    <a:lumMod val="50000"/>
                  </a:schemeClr>
                </a:solidFill>
                <a:latin typeface="+mj-ea"/>
                <a:ea typeface="+mj-ea"/>
              </a:rPr>
              <a:t>每日 </a:t>
            </a:r>
            <a:r>
              <a:rPr lang="en-US" altLang="zh-CN" b="1" dirty="0">
                <a:solidFill>
                  <a:schemeClr val="bg1">
                    <a:lumMod val="50000"/>
                  </a:schemeClr>
                </a:solidFill>
                <a:latin typeface="+mj-ea"/>
                <a:ea typeface="+mj-ea"/>
              </a:rPr>
              <a:t>Sprint </a:t>
            </a:r>
            <a:r>
              <a:rPr lang="zh-CN" altLang="en-US" b="1" dirty="0">
                <a:solidFill>
                  <a:schemeClr val="bg1">
                    <a:lumMod val="50000"/>
                  </a:schemeClr>
                </a:solidFill>
                <a:latin typeface="+mj-ea"/>
                <a:ea typeface="+mj-ea"/>
              </a:rPr>
              <a:t>站会</a:t>
            </a:r>
          </a:p>
        </p:txBody>
      </p:sp>
      <p:sp>
        <p:nvSpPr>
          <p:cNvPr id="7" name="矩形 6"/>
          <p:cNvSpPr/>
          <p:nvPr/>
        </p:nvSpPr>
        <p:spPr>
          <a:xfrm>
            <a:off x="914007" y="3954888"/>
            <a:ext cx="2752928" cy="654665"/>
          </a:xfrm>
          <a:prstGeom prst="rect">
            <a:avLst/>
          </a:prstGeom>
          <a:solidFill>
            <a:srgbClr val="7030A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b="1" dirty="0">
                <a:solidFill>
                  <a:schemeClr val="bg1">
                    <a:lumMod val="50000"/>
                  </a:schemeClr>
                </a:solidFill>
                <a:latin typeface="+mj-ea"/>
                <a:ea typeface="+mj-ea"/>
              </a:rPr>
              <a:t>Sprint </a:t>
            </a:r>
            <a:r>
              <a:rPr lang="zh-CN" altLang="en-US" b="1" dirty="0">
                <a:solidFill>
                  <a:schemeClr val="bg1">
                    <a:lumMod val="50000"/>
                  </a:schemeClr>
                </a:solidFill>
                <a:latin typeface="+mj-ea"/>
                <a:ea typeface="+mj-ea"/>
              </a:rPr>
              <a:t>评审会议</a:t>
            </a:r>
          </a:p>
        </p:txBody>
      </p:sp>
      <p:sp>
        <p:nvSpPr>
          <p:cNvPr id="8" name="矩形 7"/>
          <p:cNvSpPr/>
          <p:nvPr/>
        </p:nvSpPr>
        <p:spPr>
          <a:xfrm>
            <a:off x="914007" y="4938890"/>
            <a:ext cx="2752928" cy="654665"/>
          </a:xfrm>
          <a:prstGeom prst="rect">
            <a:avLst/>
          </a:prstGeom>
          <a:solidFill>
            <a:schemeClr val="tx1">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b="1" dirty="0">
                <a:solidFill>
                  <a:schemeClr val="bg1">
                    <a:lumMod val="50000"/>
                  </a:schemeClr>
                </a:solidFill>
                <a:latin typeface="+mj-ea"/>
                <a:ea typeface="+mj-ea"/>
              </a:rPr>
              <a:t>Sprint </a:t>
            </a:r>
            <a:r>
              <a:rPr lang="zh-CN" altLang="en-US" b="1" dirty="0">
                <a:solidFill>
                  <a:schemeClr val="bg1">
                    <a:lumMod val="50000"/>
                  </a:schemeClr>
                </a:solidFill>
                <a:latin typeface="+mj-ea"/>
                <a:ea typeface="+mj-ea"/>
              </a:rPr>
              <a:t>回顾会议</a:t>
            </a:r>
          </a:p>
        </p:txBody>
      </p:sp>
      <p:graphicFrame>
        <p:nvGraphicFramePr>
          <p:cNvPr id="9" name="表格 8"/>
          <p:cNvGraphicFramePr>
            <a:graphicFrameLocks noGrp="1"/>
          </p:cNvGraphicFramePr>
          <p:nvPr>
            <p:extLst>
              <p:ext uri="{D42A27DB-BD31-4B8C-83A1-F6EECF244321}">
                <p14:modId xmlns:p14="http://schemas.microsoft.com/office/powerpoint/2010/main" val="1072089495"/>
              </p:ext>
            </p:extLst>
          </p:nvPr>
        </p:nvGraphicFramePr>
        <p:xfrm>
          <a:off x="4396650" y="784640"/>
          <a:ext cx="7717790" cy="4951611"/>
        </p:xfrm>
        <a:graphic>
          <a:graphicData uri="http://schemas.openxmlformats.org/drawingml/2006/table">
            <a:tbl>
              <a:tblPr firstRow="1" bandRow="1">
                <a:effectLst/>
                <a:tableStyleId>{5C22544A-7EE6-4342-B048-85BDC9FD1C3A}</a:tableStyleId>
              </a:tblPr>
              <a:tblGrid>
                <a:gridCol w="583780">
                  <a:extLst>
                    <a:ext uri="{9D8B030D-6E8A-4147-A177-3AD203B41FA5}">
                      <a16:colId xmlns:a16="http://schemas.microsoft.com/office/drawing/2014/main" val="20000"/>
                    </a:ext>
                  </a:extLst>
                </a:gridCol>
                <a:gridCol w="7134010">
                  <a:extLst>
                    <a:ext uri="{9D8B030D-6E8A-4147-A177-3AD203B41FA5}">
                      <a16:colId xmlns:a16="http://schemas.microsoft.com/office/drawing/2014/main" val="20001"/>
                    </a:ext>
                  </a:extLst>
                </a:gridCol>
              </a:tblGrid>
              <a:tr h="672490">
                <a:tc gridSpan="2">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800" b="0" dirty="0">
                          <a:solidFill>
                            <a:schemeClr val="bg1">
                              <a:lumMod val="75000"/>
                            </a:schemeClr>
                          </a:solidFill>
                          <a:latin typeface="+mj-ea"/>
                          <a:ea typeface="+mj-ea"/>
                        </a:rPr>
                        <a:t>Sprint </a:t>
                      </a:r>
                      <a:r>
                        <a:rPr lang="zh-CN" altLang="en-US" sz="1800" b="0" dirty="0">
                          <a:solidFill>
                            <a:schemeClr val="bg1">
                              <a:lumMod val="75000"/>
                            </a:schemeClr>
                          </a:solidFill>
                          <a:latin typeface="+mj-ea"/>
                          <a:ea typeface="+mj-ea"/>
                        </a:rPr>
                        <a:t>回顾会议是 </a:t>
                      </a:r>
                      <a:r>
                        <a:rPr lang="en-US" altLang="zh-CN" sz="1800" b="0" dirty="0">
                          <a:solidFill>
                            <a:schemeClr val="bg1">
                              <a:lumMod val="75000"/>
                            </a:schemeClr>
                          </a:solidFill>
                          <a:latin typeface="+mj-ea"/>
                          <a:ea typeface="+mj-ea"/>
                        </a:rPr>
                        <a:t>Scrum </a:t>
                      </a:r>
                      <a:r>
                        <a:rPr lang="zh-CN" altLang="en-US" sz="1800" b="0" dirty="0">
                          <a:solidFill>
                            <a:schemeClr val="bg1">
                              <a:lumMod val="75000"/>
                            </a:schemeClr>
                          </a:solidFill>
                          <a:latin typeface="+mj-ea"/>
                          <a:ea typeface="+mj-ea"/>
                        </a:rPr>
                        <a:t>团队</a:t>
                      </a:r>
                      <a:r>
                        <a:rPr lang="zh-CN" altLang="en-US" sz="1800" b="1" dirty="0">
                          <a:solidFill>
                            <a:srgbClr val="00B050"/>
                          </a:solidFill>
                          <a:latin typeface="+mj-ea"/>
                          <a:ea typeface="+mj-ea"/>
                        </a:rPr>
                        <a:t>检视自身</a:t>
                      </a:r>
                      <a:r>
                        <a:rPr lang="zh-CN" altLang="en-US" sz="1800" b="0" dirty="0">
                          <a:solidFill>
                            <a:schemeClr val="bg1">
                              <a:lumMod val="75000"/>
                            </a:schemeClr>
                          </a:solidFill>
                          <a:latin typeface="+mj-ea"/>
                          <a:ea typeface="+mj-ea"/>
                        </a:rPr>
                        <a:t>并</a:t>
                      </a:r>
                      <a:r>
                        <a:rPr lang="zh-CN" altLang="en-US" sz="1800" b="1" dirty="0">
                          <a:solidFill>
                            <a:srgbClr val="00B050"/>
                          </a:solidFill>
                          <a:latin typeface="+mj-ea"/>
                          <a:ea typeface="+mj-ea"/>
                        </a:rPr>
                        <a:t>创建下一个 </a:t>
                      </a:r>
                      <a:r>
                        <a:rPr lang="en-US" altLang="zh-CN" sz="1800" b="1" dirty="0">
                          <a:solidFill>
                            <a:srgbClr val="00B050"/>
                          </a:solidFill>
                          <a:latin typeface="+mj-ea"/>
                          <a:ea typeface="+mj-ea"/>
                        </a:rPr>
                        <a:t>Sprint </a:t>
                      </a:r>
                      <a:r>
                        <a:rPr lang="zh-CN" altLang="en-US" sz="1800" b="1" dirty="0">
                          <a:solidFill>
                            <a:srgbClr val="00B050"/>
                          </a:solidFill>
                          <a:latin typeface="+mj-ea"/>
                          <a:ea typeface="+mj-ea"/>
                        </a:rPr>
                        <a:t>改进计划</a:t>
                      </a:r>
                      <a:r>
                        <a:rPr lang="zh-CN" altLang="en-US" sz="1800" b="0" dirty="0">
                          <a:solidFill>
                            <a:schemeClr val="bg1">
                              <a:lumMod val="75000"/>
                            </a:schemeClr>
                          </a:solidFill>
                          <a:latin typeface="+mj-ea"/>
                          <a:ea typeface="+mj-ea"/>
                        </a:rPr>
                        <a:t>的机会。 </a:t>
                      </a:r>
                      <a:r>
                        <a:rPr lang="en-US" altLang="zh-CN" sz="1800" b="0" dirty="0">
                          <a:solidFill>
                            <a:schemeClr val="bg1">
                              <a:lumMod val="75000"/>
                            </a:schemeClr>
                          </a:solidFill>
                          <a:latin typeface="+mj-ea"/>
                          <a:ea typeface="+mj-ea"/>
                        </a:rPr>
                        <a:t>Sprint </a:t>
                      </a:r>
                      <a:r>
                        <a:rPr lang="zh-CN" altLang="en-US" sz="1800" b="0" dirty="0">
                          <a:solidFill>
                            <a:schemeClr val="bg1">
                              <a:lumMod val="75000"/>
                            </a:schemeClr>
                          </a:solidFill>
                          <a:latin typeface="+mj-ea"/>
                          <a:ea typeface="+mj-ea"/>
                        </a:rPr>
                        <a:t>回顾会议发生在 </a:t>
                      </a:r>
                      <a:r>
                        <a:rPr lang="en-US" altLang="zh-CN" sz="1800" b="0" dirty="0">
                          <a:solidFill>
                            <a:schemeClr val="bg1">
                              <a:lumMod val="75000"/>
                            </a:schemeClr>
                          </a:solidFill>
                          <a:latin typeface="+mj-ea"/>
                          <a:ea typeface="+mj-ea"/>
                        </a:rPr>
                        <a:t>Sprint </a:t>
                      </a:r>
                      <a:r>
                        <a:rPr lang="zh-CN" altLang="en-US" sz="1800" b="0" dirty="0">
                          <a:solidFill>
                            <a:schemeClr val="bg1">
                              <a:lumMod val="75000"/>
                            </a:schemeClr>
                          </a:solidFill>
                          <a:latin typeface="+mj-ea"/>
                          <a:ea typeface="+mj-ea"/>
                        </a:rPr>
                        <a:t>评审会议结束之后，下个 </a:t>
                      </a:r>
                      <a:r>
                        <a:rPr lang="en-US" altLang="zh-CN" sz="1800" b="0" dirty="0">
                          <a:solidFill>
                            <a:schemeClr val="bg1">
                              <a:lumMod val="75000"/>
                            </a:schemeClr>
                          </a:solidFill>
                          <a:latin typeface="+mj-ea"/>
                          <a:ea typeface="+mj-ea"/>
                        </a:rPr>
                        <a:t>Sprint </a:t>
                      </a:r>
                      <a:r>
                        <a:rPr lang="zh-CN" altLang="en-US" sz="1800" b="0" dirty="0">
                          <a:solidFill>
                            <a:schemeClr val="bg1">
                              <a:lumMod val="75000"/>
                            </a:schemeClr>
                          </a:solidFill>
                          <a:latin typeface="+mj-ea"/>
                          <a:ea typeface="+mj-ea"/>
                        </a:rPr>
                        <a:t>计划会议之前。对于长度为</a:t>
                      </a:r>
                      <a:r>
                        <a:rPr lang="zh-CN" altLang="en-US" sz="1800" b="1" dirty="0">
                          <a:solidFill>
                            <a:srgbClr val="00B050"/>
                          </a:solidFill>
                          <a:latin typeface="+mj-ea"/>
                          <a:ea typeface="+mj-ea"/>
                        </a:rPr>
                        <a:t>一个月的 </a:t>
                      </a:r>
                      <a:r>
                        <a:rPr lang="en-US" altLang="zh-CN" sz="1800" b="1" dirty="0">
                          <a:solidFill>
                            <a:srgbClr val="00B050"/>
                          </a:solidFill>
                          <a:latin typeface="+mj-ea"/>
                          <a:ea typeface="+mj-ea"/>
                        </a:rPr>
                        <a:t>Sprint </a:t>
                      </a:r>
                      <a:r>
                        <a:rPr lang="zh-CN" altLang="en-US" sz="1800" b="0" dirty="0">
                          <a:solidFill>
                            <a:schemeClr val="bg1">
                              <a:lumMod val="75000"/>
                            </a:schemeClr>
                          </a:solidFill>
                          <a:latin typeface="+mj-ea"/>
                          <a:ea typeface="+mj-ea"/>
                        </a:rPr>
                        <a:t>来说，会议的</a:t>
                      </a:r>
                      <a:r>
                        <a:rPr lang="zh-CN" altLang="en-US" sz="1800" b="1" dirty="0">
                          <a:solidFill>
                            <a:srgbClr val="00B050"/>
                          </a:solidFill>
                          <a:latin typeface="+mj-ea"/>
                          <a:ea typeface="+mj-ea"/>
                        </a:rPr>
                        <a:t>限时为 </a:t>
                      </a:r>
                      <a:r>
                        <a:rPr lang="en-US" altLang="zh-CN" sz="1800" b="1" dirty="0">
                          <a:solidFill>
                            <a:srgbClr val="00B050"/>
                          </a:solidFill>
                          <a:latin typeface="+mj-ea"/>
                          <a:ea typeface="+mj-ea"/>
                        </a:rPr>
                        <a:t>3 </a:t>
                      </a:r>
                      <a:r>
                        <a:rPr lang="zh-CN" altLang="en-US" sz="1800" b="1" dirty="0">
                          <a:solidFill>
                            <a:srgbClr val="00B050"/>
                          </a:solidFill>
                          <a:latin typeface="+mj-ea"/>
                          <a:ea typeface="+mj-ea"/>
                        </a:rPr>
                        <a:t>小时</a:t>
                      </a:r>
                      <a:r>
                        <a:rPr lang="zh-CN" altLang="en-US" sz="1800" b="0" dirty="0">
                          <a:solidFill>
                            <a:schemeClr val="bg1">
                              <a:lumMod val="75000"/>
                            </a:schemeClr>
                          </a:solidFill>
                          <a:latin typeface="+mj-ea"/>
                          <a:ea typeface="+mj-ea"/>
                        </a:rPr>
                        <a:t>。对于较短的 </a:t>
                      </a:r>
                      <a:r>
                        <a:rPr lang="en-US" altLang="zh-CN" sz="1800" b="0" dirty="0">
                          <a:solidFill>
                            <a:schemeClr val="bg1">
                              <a:lumMod val="75000"/>
                            </a:schemeClr>
                          </a:solidFill>
                          <a:latin typeface="+mj-ea"/>
                          <a:ea typeface="+mj-ea"/>
                        </a:rPr>
                        <a:t>Sprint </a:t>
                      </a:r>
                      <a:r>
                        <a:rPr lang="zh-CN" altLang="en-US" sz="1800" b="0" dirty="0">
                          <a:solidFill>
                            <a:schemeClr val="bg1">
                              <a:lumMod val="75000"/>
                            </a:schemeClr>
                          </a:solidFill>
                          <a:latin typeface="+mj-ea"/>
                          <a:ea typeface="+mj-ea"/>
                        </a:rPr>
                        <a:t>来说，会议时间通常会缩短。</a:t>
                      </a:r>
                      <a:r>
                        <a:rPr lang="en-US" altLang="zh-CN" sz="1800" b="0" dirty="0">
                          <a:solidFill>
                            <a:schemeClr val="bg1">
                              <a:lumMod val="75000"/>
                            </a:schemeClr>
                          </a:solidFill>
                          <a:latin typeface="+mj-ea"/>
                          <a:ea typeface="+mj-ea"/>
                        </a:rPr>
                        <a:t>Scrum Master </a:t>
                      </a:r>
                      <a:r>
                        <a:rPr lang="zh-CN" altLang="en-US" sz="1800" b="0" dirty="0">
                          <a:solidFill>
                            <a:schemeClr val="bg1">
                              <a:lumMod val="75000"/>
                            </a:schemeClr>
                          </a:solidFill>
                          <a:latin typeface="+mj-ea"/>
                          <a:ea typeface="+mj-ea"/>
                        </a:rPr>
                        <a:t>要确保会议举行，并且每个参会者都明白会议的目的。</a:t>
                      </a:r>
                      <a:r>
                        <a:rPr lang="en-US" altLang="zh-CN" sz="1800" b="0" dirty="0">
                          <a:solidFill>
                            <a:schemeClr val="bg1">
                              <a:lumMod val="75000"/>
                            </a:schemeClr>
                          </a:solidFill>
                          <a:latin typeface="+mj-ea"/>
                          <a:ea typeface="+mj-ea"/>
                        </a:rPr>
                        <a:t>Scrum Master </a:t>
                      </a:r>
                      <a:r>
                        <a:rPr lang="zh-CN" altLang="en-US" sz="1800" b="0" dirty="0">
                          <a:solidFill>
                            <a:schemeClr val="bg1">
                              <a:lumMod val="75000"/>
                            </a:schemeClr>
                          </a:solidFill>
                          <a:latin typeface="+mj-ea"/>
                          <a:ea typeface="+mj-ea"/>
                        </a:rPr>
                        <a:t>教 导大家遵守时间盒的规则。</a:t>
                      </a:r>
                      <a:r>
                        <a:rPr lang="en-US" altLang="zh-CN" sz="1800" b="0" dirty="0">
                          <a:solidFill>
                            <a:schemeClr val="bg1">
                              <a:lumMod val="75000"/>
                            </a:schemeClr>
                          </a:solidFill>
                          <a:latin typeface="+mj-ea"/>
                          <a:ea typeface="+mj-ea"/>
                        </a:rPr>
                        <a:t>Scrum Master </a:t>
                      </a:r>
                      <a:r>
                        <a:rPr lang="zh-CN" altLang="en-US" sz="1800" b="0" dirty="0">
                          <a:solidFill>
                            <a:schemeClr val="bg1">
                              <a:lumMod val="75000"/>
                            </a:schemeClr>
                          </a:solidFill>
                          <a:latin typeface="+mj-ea"/>
                          <a:ea typeface="+mj-ea"/>
                        </a:rPr>
                        <a:t>作为 </a:t>
                      </a:r>
                      <a:r>
                        <a:rPr lang="en-US" altLang="zh-CN" sz="1800" b="0" dirty="0">
                          <a:solidFill>
                            <a:schemeClr val="bg1">
                              <a:lumMod val="75000"/>
                            </a:schemeClr>
                          </a:solidFill>
                          <a:latin typeface="+mj-ea"/>
                          <a:ea typeface="+mj-ea"/>
                        </a:rPr>
                        <a:t>Scrum </a:t>
                      </a:r>
                      <a:r>
                        <a:rPr lang="zh-CN" altLang="en-US" sz="1800" b="0" dirty="0">
                          <a:solidFill>
                            <a:schemeClr val="bg1">
                              <a:lumMod val="75000"/>
                            </a:schemeClr>
                          </a:solidFill>
                          <a:latin typeface="+mj-ea"/>
                          <a:ea typeface="+mj-ea"/>
                        </a:rPr>
                        <a:t>过程的责任者，作为团队的一员参加该会议。</a:t>
                      </a:r>
                      <a:endParaRPr lang="en-US" altLang="zh-CN" sz="1800" b="0" dirty="0">
                        <a:solidFill>
                          <a:schemeClr val="bg1">
                            <a:lumMod val="75000"/>
                          </a:schemeClr>
                        </a:solidFill>
                        <a:latin typeface="+mj-ea"/>
                        <a:ea typeface="+mj-ea"/>
                      </a:endParaRPr>
                    </a:p>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b="0" dirty="0">
                          <a:solidFill>
                            <a:schemeClr val="bg1">
                              <a:lumMod val="75000"/>
                            </a:schemeClr>
                          </a:solidFill>
                          <a:latin typeface="+mj-ea"/>
                          <a:ea typeface="+mj-ea"/>
                        </a:rPr>
                        <a:t>在每个 </a:t>
                      </a:r>
                      <a:r>
                        <a:rPr lang="en-US" altLang="zh-CN" sz="1800" b="0" dirty="0">
                          <a:solidFill>
                            <a:schemeClr val="bg1">
                              <a:lumMod val="75000"/>
                            </a:schemeClr>
                          </a:solidFill>
                          <a:latin typeface="+mj-ea"/>
                          <a:ea typeface="+mj-ea"/>
                        </a:rPr>
                        <a:t>Sprint </a:t>
                      </a:r>
                      <a:r>
                        <a:rPr lang="zh-CN" altLang="en-US" sz="1800" b="0" dirty="0">
                          <a:solidFill>
                            <a:schemeClr val="bg1">
                              <a:lumMod val="75000"/>
                            </a:schemeClr>
                          </a:solidFill>
                          <a:latin typeface="+mj-ea"/>
                          <a:ea typeface="+mj-ea"/>
                        </a:rPr>
                        <a:t>回顾会议中，</a:t>
                      </a:r>
                      <a:r>
                        <a:rPr lang="en-US" altLang="zh-CN" sz="1800" b="0" dirty="0">
                          <a:solidFill>
                            <a:schemeClr val="bg1">
                              <a:lumMod val="75000"/>
                            </a:schemeClr>
                          </a:solidFill>
                          <a:latin typeface="+mj-ea"/>
                          <a:ea typeface="+mj-ea"/>
                        </a:rPr>
                        <a:t>Scrum </a:t>
                      </a:r>
                      <a:r>
                        <a:rPr lang="zh-CN" altLang="en-US" sz="1800" b="0" dirty="0">
                          <a:solidFill>
                            <a:schemeClr val="bg1">
                              <a:lumMod val="75000"/>
                            </a:schemeClr>
                          </a:solidFill>
                          <a:latin typeface="+mj-ea"/>
                          <a:ea typeface="+mj-ea"/>
                        </a:rPr>
                        <a:t>团队通过适当地调整“完成”的定义的方式来计划提高产品质量。  </a:t>
                      </a:r>
                      <a:endParaRPr lang="zh-CN" altLang="en-US" sz="900" b="0" dirty="0">
                        <a:solidFill>
                          <a:schemeClr val="bg1">
                            <a:lumMod val="75000"/>
                          </a:schemeClr>
                        </a:solidFill>
                        <a:latin typeface="+mj-ea"/>
                        <a:ea typeface="+mj-ea"/>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l" defTabSz="914400" rtl="0" eaLnBrk="1" fontAlgn="auto" latinLnBrk="0" hangingPunct="1">
                        <a:lnSpc>
                          <a:spcPct val="150000"/>
                        </a:lnSpc>
                        <a:spcBef>
                          <a:spcPts val="0"/>
                        </a:spcBef>
                        <a:spcAft>
                          <a:spcPts val="0"/>
                        </a:spcAft>
                        <a:buClrTx/>
                        <a:buSzTx/>
                        <a:buFontTx/>
                        <a:buNone/>
                        <a:tabLst/>
                        <a:defRPr/>
                      </a:pPr>
                      <a:endParaRPr lang="zh-CN" altLang="en-US" sz="1800" b="1" dirty="0">
                        <a:solidFill>
                          <a:schemeClr val="bg1">
                            <a:lumMod val="75000"/>
                          </a:schemeClr>
                        </a:solidFill>
                        <a:latin typeface="+mj-ea"/>
                        <a:ea typeface="+mj-ea"/>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01767">
                <a:tc>
                  <a:txBody>
                    <a:bodyPr/>
                    <a:lstStyle/>
                    <a:p>
                      <a:pPr algn="r">
                        <a:lnSpc>
                          <a:spcPct val="150000"/>
                        </a:lnSpc>
                      </a:pPr>
                      <a:r>
                        <a:rPr lang="en-US" altLang="zh-CN" sz="1400" b="0" dirty="0">
                          <a:solidFill>
                            <a:schemeClr val="bg1">
                              <a:lumMod val="50000"/>
                            </a:schemeClr>
                          </a:solidFill>
                          <a:latin typeface="+mj-ea"/>
                          <a:ea typeface="+mj-ea"/>
                        </a:rPr>
                        <a:t>1.</a:t>
                      </a:r>
                      <a:endParaRPr lang="zh-CN" altLang="en-US" sz="1400" b="0" dirty="0">
                        <a:solidFill>
                          <a:schemeClr val="bg1">
                            <a:lumMod val="50000"/>
                          </a:schemeClr>
                        </a:solidFill>
                        <a:latin typeface="+mj-ea"/>
                        <a:ea typeface="+mj-ea"/>
                      </a:endParaRP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400" b="0" dirty="0">
                          <a:solidFill>
                            <a:schemeClr val="bg1">
                              <a:lumMod val="50000"/>
                            </a:schemeClr>
                          </a:solidFill>
                          <a:latin typeface="+mj-ea"/>
                          <a:ea typeface="+mj-ea"/>
                        </a:rPr>
                        <a:t>检视前一个 </a:t>
                      </a:r>
                      <a:r>
                        <a:rPr lang="en-US" altLang="zh-CN" sz="1400" b="0" dirty="0">
                          <a:solidFill>
                            <a:schemeClr val="bg1">
                              <a:lumMod val="50000"/>
                            </a:schemeClr>
                          </a:solidFill>
                          <a:latin typeface="+mj-ea"/>
                          <a:ea typeface="+mj-ea"/>
                        </a:rPr>
                        <a:t>Sprint </a:t>
                      </a:r>
                      <a:r>
                        <a:rPr lang="zh-CN" altLang="en-US" sz="1400" b="0" dirty="0">
                          <a:solidFill>
                            <a:schemeClr val="bg1">
                              <a:lumMod val="50000"/>
                            </a:schemeClr>
                          </a:solidFill>
                          <a:latin typeface="+mj-ea"/>
                          <a:ea typeface="+mj-ea"/>
                        </a:rPr>
                        <a:t>中关于人、关系、过程和工具的情况如何；</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01767">
                <a:tc>
                  <a:txBody>
                    <a:bodyPr/>
                    <a:lstStyle/>
                    <a:p>
                      <a:pPr algn="r">
                        <a:lnSpc>
                          <a:spcPct val="150000"/>
                        </a:lnSpc>
                      </a:pPr>
                      <a:r>
                        <a:rPr lang="en-US" altLang="zh-CN" sz="1400" b="0" dirty="0">
                          <a:solidFill>
                            <a:schemeClr val="bg1">
                              <a:lumMod val="50000"/>
                            </a:schemeClr>
                          </a:solidFill>
                          <a:latin typeface="+mj-ea"/>
                          <a:ea typeface="+mj-ea"/>
                        </a:rPr>
                        <a:t>2.</a:t>
                      </a:r>
                      <a:endParaRPr lang="zh-CN" altLang="en-US" sz="1400" b="0" dirty="0">
                        <a:solidFill>
                          <a:schemeClr val="bg1">
                            <a:lumMod val="50000"/>
                          </a:schemeClr>
                        </a:solidFill>
                        <a:latin typeface="+mj-ea"/>
                        <a:ea typeface="+mj-ea"/>
                      </a:endParaRP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400" b="0" dirty="0">
                          <a:solidFill>
                            <a:schemeClr val="bg1">
                              <a:lumMod val="50000"/>
                            </a:schemeClr>
                          </a:solidFill>
                          <a:latin typeface="+mj-ea"/>
                          <a:ea typeface="+mj-ea"/>
                        </a:rPr>
                        <a:t>找出并加以排序做得好的和潜在需要改进的主要方面；</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3122658"/>
                  </a:ext>
                </a:extLst>
              </a:tr>
              <a:tr h="401767">
                <a:tc>
                  <a:txBody>
                    <a:bodyPr/>
                    <a:lstStyle/>
                    <a:p>
                      <a:pPr algn="r">
                        <a:lnSpc>
                          <a:spcPct val="150000"/>
                        </a:lnSpc>
                      </a:pPr>
                      <a:r>
                        <a:rPr lang="en-US" altLang="zh-CN" sz="1400" b="0" dirty="0">
                          <a:solidFill>
                            <a:schemeClr val="bg1">
                              <a:lumMod val="50000"/>
                            </a:schemeClr>
                          </a:solidFill>
                          <a:latin typeface="+mj-ea"/>
                          <a:ea typeface="+mj-ea"/>
                        </a:rPr>
                        <a:t>3.</a:t>
                      </a:r>
                      <a:endParaRPr lang="zh-CN" altLang="en-US" sz="1400" b="0" dirty="0">
                        <a:solidFill>
                          <a:schemeClr val="bg1">
                            <a:lumMod val="50000"/>
                          </a:schemeClr>
                        </a:solidFill>
                        <a:latin typeface="+mj-ea"/>
                        <a:ea typeface="+mj-ea"/>
                      </a:endParaRP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400" b="0" dirty="0">
                          <a:solidFill>
                            <a:schemeClr val="bg1">
                              <a:lumMod val="50000"/>
                            </a:schemeClr>
                          </a:solidFill>
                          <a:latin typeface="+mj-ea"/>
                          <a:ea typeface="+mj-ea"/>
                        </a:rPr>
                        <a:t>制定改进 </a:t>
                      </a:r>
                      <a:r>
                        <a:rPr lang="en-US" altLang="zh-CN" sz="1400" b="0" dirty="0">
                          <a:solidFill>
                            <a:schemeClr val="bg1">
                              <a:lumMod val="50000"/>
                            </a:schemeClr>
                          </a:solidFill>
                          <a:latin typeface="+mj-ea"/>
                          <a:ea typeface="+mj-ea"/>
                        </a:rPr>
                        <a:t>Scrum </a:t>
                      </a:r>
                      <a:r>
                        <a:rPr lang="zh-CN" altLang="en-US" sz="1400" b="0" dirty="0">
                          <a:solidFill>
                            <a:schemeClr val="bg1">
                              <a:lumMod val="50000"/>
                            </a:schemeClr>
                          </a:solidFill>
                          <a:latin typeface="+mj-ea"/>
                          <a:ea typeface="+mj-ea"/>
                        </a:rPr>
                        <a:t>团队工作方式的计划。 </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7527587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柱形 12"/>
          <p:cNvSpPr/>
          <p:nvPr/>
        </p:nvSpPr>
        <p:spPr>
          <a:xfrm>
            <a:off x="5641450" y="2622408"/>
            <a:ext cx="1486894" cy="3865856"/>
          </a:xfrm>
          <a:prstGeom prst="can">
            <a:avLst/>
          </a:prstGeom>
          <a:solidFill>
            <a:schemeClr val="tx1">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b="1" dirty="0">
                <a:latin typeface="+mj-ea"/>
                <a:ea typeface="+mj-ea"/>
              </a:rPr>
              <a:t>透明</a:t>
            </a:r>
          </a:p>
        </p:txBody>
      </p:sp>
      <p:sp>
        <p:nvSpPr>
          <p:cNvPr id="2" name="标题 1"/>
          <p:cNvSpPr>
            <a:spLocks noGrp="1"/>
          </p:cNvSpPr>
          <p:nvPr>
            <p:ph type="title"/>
          </p:nvPr>
        </p:nvSpPr>
        <p:spPr>
          <a:xfrm>
            <a:off x="0" y="11561"/>
            <a:ext cx="12192000" cy="480060"/>
          </a:xfrm>
        </p:spPr>
        <p:txBody>
          <a:bodyPr/>
          <a:lstStyle/>
          <a:p>
            <a:r>
              <a:rPr lang="en-US" altLang="zh-CN" dirty="0"/>
              <a:t>5. Scrum </a:t>
            </a:r>
            <a:r>
              <a:rPr lang="zh-CN" altLang="en-US" dirty="0"/>
              <a:t>工件</a:t>
            </a:r>
          </a:p>
        </p:txBody>
      </p:sp>
      <p:sp>
        <p:nvSpPr>
          <p:cNvPr id="3" name="矩形 2"/>
          <p:cNvSpPr/>
          <p:nvPr/>
        </p:nvSpPr>
        <p:spPr>
          <a:xfrm>
            <a:off x="647422" y="820958"/>
            <a:ext cx="4266484" cy="5740029"/>
          </a:xfrm>
          <a:prstGeom prst="rect">
            <a:avLst/>
          </a:prstGeom>
          <a:solidFill>
            <a:schemeClr val="bg1">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zh-CN" altLang="en-US" dirty="0"/>
          </a:p>
        </p:txBody>
      </p:sp>
      <p:sp>
        <p:nvSpPr>
          <p:cNvPr id="4" name="文本框 3"/>
          <p:cNvSpPr txBox="1"/>
          <p:nvPr/>
        </p:nvSpPr>
        <p:spPr>
          <a:xfrm>
            <a:off x="1283345" y="973625"/>
            <a:ext cx="1868588" cy="461665"/>
          </a:xfrm>
          <a:prstGeom prst="rect">
            <a:avLst/>
          </a:prstGeom>
          <a:noFill/>
        </p:spPr>
        <p:txBody>
          <a:bodyPr wrap="none" rtlCol="0">
            <a:spAutoFit/>
          </a:bodyPr>
          <a:lstStyle/>
          <a:p>
            <a:pPr>
              <a:buNone/>
            </a:pPr>
            <a:r>
              <a:rPr lang="en-US" altLang="zh-CN" sz="2400" b="1" dirty="0">
                <a:solidFill>
                  <a:schemeClr val="tx1">
                    <a:lumMod val="95000"/>
                  </a:schemeClr>
                </a:solidFill>
                <a:effectLst>
                  <a:outerShdw blurRad="38100" dist="38100" dir="2700000" algn="tl">
                    <a:srgbClr val="000000">
                      <a:alpha val="43137"/>
                    </a:srgbClr>
                  </a:outerShdw>
                </a:effectLst>
                <a:latin typeface="+mj-ea"/>
                <a:ea typeface="+mj-ea"/>
              </a:rPr>
              <a:t>Scrum </a:t>
            </a:r>
            <a:r>
              <a:rPr lang="zh-CN" altLang="en-US" sz="2400" b="1" dirty="0">
                <a:solidFill>
                  <a:schemeClr val="tx1">
                    <a:lumMod val="95000"/>
                  </a:schemeClr>
                </a:solidFill>
                <a:effectLst>
                  <a:outerShdw blurRad="38100" dist="38100" dir="2700000" algn="tl">
                    <a:srgbClr val="000000">
                      <a:alpha val="43137"/>
                    </a:srgbClr>
                  </a:outerShdw>
                </a:effectLst>
                <a:latin typeface="+mj-ea"/>
                <a:ea typeface="+mj-ea"/>
              </a:rPr>
              <a:t>工件</a:t>
            </a:r>
          </a:p>
        </p:txBody>
      </p:sp>
      <p:sp>
        <p:nvSpPr>
          <p:cNvPr id="5" name="矩形 4"/>
          <p:cNvSpPr/>
          <p:nvPr/>
        </p:nvSpPr>
        <p:spPr>
          <a:xfrm>
            <a:off x="914400" y="2049623"/>
            <a:ext cx="2752928" cy="654665"/>
          </a:xfrm>
          <a:prstGeom prst="rect">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b="1" dirty="0">
                <a:solidFill>
                  <a:schemeClr val="bg1">
                    <a:lumMod val="50000"/>
                  </a:schemeClr>
                </a:solidFill>
                <a:latin typeface="+mj-ea"/>
                <a:ea typeface="+mj-ea"/>
              </a:rPr>
              <a:t>产品待办列表</a:t>
            </a:r>
          </a:p>
        </p:txBody>
      </p:sp>
      <p:sp>
        <p:nvSpPr>
          <p:cNvPr id="6" name="矩形 5"/>
          <p:cNvSpPr/>
          <p:nvPr/>
        </p:nvSpPr>
        <p:spPr>
          <a:xfrm>
            <a:off x="914400" y="3260649"/>
            <a:ext cx="2752928" cy="638453"/>
          </a:xfrm>
          <a:prstGeom prst="rect">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b="1" dirty="0">
                <a:solidFill>
                  <a:schemeClr val="bg1">
                    <a:lumMod val="50000"/>
                  </a:schemeClr>
                </a:solidFill>
                <a:latin typeface="+mj-ea"/>
                <a:ea typeface="+mj-ea"/>
              </a:rPr>
              <a:t>Sprint </a:t>
            </a:r>
            <a:r>
              <a:rPr lang="zh-CN" altLang="en-US" b="1" dirty="0">
                <a:solidFill>
                  <a:schemeClr val="bg1">
                    <a:lumMod val="50000"/>
                  </a:schemeClr>
                </a:solidFill>
                <a:latin typeface="+mj-ea"/>
                <a:ea typeface="+mj-ea"/>
              </a:rPr>
              <a:t>待办列表</a:t>
            </a:r>
          </a:p>
        </p:txBody>
      </p:sp>
      <p:sp>
        <p:nvSpPr>
          <p:cNvPr id="7" name="矩形 6"/>
          <p:cNvSpPr/>
          <p:nvPr/>
        </p:nvSpPr>
        <p:spPr>
          <a:xfrm>
            <a:off x="914400" y="4520129"/>
            <a:ext cx="2752928" cy="654665"/>
          </a:xfrm>
          <a:prstGeom prst="rect">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b="1" dirty="0">
                <a:solidFill>
                  <a:schemeClr val="bg1">
                    <a:lumMod val="50000"/>
                  </a:schemeClr>
                </a:solidFill>
                <a:latin typeface="+mj-ea"/>
                <a:ea typeface="+mj-ea"/>
              </a:rPr>
              <a:t>增量</a:t>
            </a:r>
          </a:p>
        </p:txBody>
      </p:sp>
      <p:sp>
        <p:nvSpPr>
          <p:cNvPr id="8" name="矩形 7"/>
          <p:cNvSpPr/>
          <p:nvPr/>
        </p:nvSpPr>
        <p:spPr>
          <a:xfrm>
            <a:off x="2385391" y="2689793"/>
            <a:ext cx="2219798" cy="44414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600" dirty="0">
                <a:solidFill>
                  <a:schemeClr val="tx1">
                    <a:lumMod val="95000"/>
                  </a:schemeClr>
                </a:solidFill>
                <a:latin typeface="+mj-ea"/>
                <a:ea typeface="+mj-ea"/>
              </a:rPr>
              <a:t>监控目标实现的进度</a:t>
            </a:r>
          </a:p>
        </p:txBody>
      </p:sp>
      <p:sp>
        <p:nvSpPr>
          <p:cNvPr id="9" name="矩形 8"/>
          <p:cNvSpPr/>
          <p:nvPr/>
        </p:nvSpPr>
        <p:spPr>
          <a:xfrm>
            <a:off x="2385391" y="3803743"/>
            <a:ext cx="2219798" cy="44414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600" dirty="0">
                <a:solidFill>
                  <a:schemeClr val="tx1">
                    <a:lumMod val="95000"/>
                  </a:schemeClr>
                </a:solidFill>
                <a:latin typeface="+mj-ea"/>
                <a:ea typeface="+mj-ea"/>
              </a:rPr>
              <a:t>监控 </a:t>
            </a:r>
            <a:r>
              <a:rPr lang="en-US" altLang="zh-CN" sz="1600" dirty="0">
                <a:solidFill>
                  <a:schemeClr val="tx1">
                    <a:lumMod val="95000"/>
                  </a:schemeClr>
                </a:solidFill>
                <a:latin typeface="+mj-ea"/>
                <a:ea typeface="+mj-ea"/>
              </a:rPr>
              <a:t>Sprint </a:t>
            </a:r>
            <a:r>
              <a:rPr lang="zh-CN" altLang="en-US" sz="1600" dirty="0">
                <a:solidFill>
                  <a:schemeClr val="tx1">
                    <a:lumMod val="95000"/>
                  </a:schemeClr>
                </a:solidFill>
                <a:latin typeface="+mj-ea"/>
                <a:ea typeface="+mj-ea"/>
              </a:rPr>
              <a:t>进度</a:t>
            </a:r>
          </a:p>
        </p:txBody>
      </p:sp>
      <p:sp>
        <p:nvSpPr>
          <p:cNvPr id="14" name="圆柱形 13"/>
          <p:cNvSpPr/>
          <p:nvPr/>
        </p:nvSpPr>
        <p:spPr>
          <a:xfrm>
            <a:off x="7986994" y="2689793"/>
            <a:ext cx="1486894" cy="3865856"/>
          </a:xfrm>
          <a:prstGeom prst="can">
            <a:avLst/>
          </a:prstGeom>
          <a:solidFill>
            <a:schemeClr val="tx1">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b="1" dirty="0">
                <a:latin typeface="+mj-ea"/>
                <a:ea typeface="+mj-ea"/>
              </a:rPr>
              <a:t>检视</a:t>
            </a:r>
          </a:p>
        </p:txBody>
      </p:sp>
      <p:sp>
        <p:nvSpPr>
          <p:cNvPr id="15" name="圆柱形 14"/>
          <p:cNvSpPr/>
          <p:nvPr/>
        </p:nvSpPr>
        <p:spPr>
          <a:xfrm>
            <a:off x="10401631" y="2689793"/>
            <a:ext cx="1486894" cy="3865856"/>
          </a:xfrm>
          <a:prstGeom prst="can">
            <a:avLst/>
          </a:prstGeom>
          <a:solidFill>
            <a:schemeClr val="tx1">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b="1" dirty="0">
                <a:latin typeface="+mj-ea"/>
                <a:ea typeface="+mj-ea"/>
              </a:rPr>
              <a:t>适应</a:t>
            </a:r>
          </a:p>
        </p:txBody>
      </p:sp>
      <p:sp>
        <p:nvSpPr>
          <p:cNvPr id="11" name="矩形 10"/>
          <p:cNvSpPr/>
          <p:nvPr/>
        </p:nvSpPr>
        <p:spPr>
          <a:xfrm>
            <a:off x="5549829" y="878210"/>
            <a:ext cx="6361225" cy="1936552"/>
          </a:xfrm>
          <a:prstGeom prst="rect">
            <a:avLst/>
          </a:prstGeom>
          <a:solidFill>
            <a:schemeClr val="tx1">
              <a:lumMod val="85000"/>
            </a:schemeClr>
          </a:solidFill>
          <a:ln>
            <a:solidFill>
              <a:schemeClr val="bg2">
                <a:lumMod val="60000"/>
                <a:lumOff val="4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buNone/>
            </a:pPr>
            <a:r>
              <a:rPr lang="en-US" altLang="zh-CN" dirty="0">
                <a:solidFill>
                  <a:schemeClr val="bg1">
                    <a:lumMod val="50000"/>
                  </a:schemeClr>
                </a:solidFill>
                <a:latin typeface="+mj-ea"/>
                <a:ea typeface="+mj-ea"/>
              </a:rPr>
              <a:t>Scrum </a:t>
            </a:r>
            <a:r>
              <a:rPr lang="zh-CN" altLang="en-US" dirty="0">
                <a:solidFill>
                  <a:schemeClr val="bg1">
                    <a:lumMod val="50000"/>
                  </a:schemeClr>
                </a:solidFill>
                <a:latin typeface="+mj-ea"/>
                <a:ea typeface="+mj-ea"/>
              </a:rPr>
              <a:t>的工件以不同的方式表现工作任务和价值，可以用来提供透明以及检视和适应的机 会。</a:t>
            </a:r>
            <a:r>
              <a:rPr lang="en-US" altLang="zh-CN" dirty="0">
                <a:solidFill>
                  <a:schemeClr val="bg1">
                    <a:lumMod val="50000"/>
                  </a:schemeClr>
                </a:solidFill>
                <a:latin typeface="+mj-ea"/>
                <a:ea typeface="+mj-ea"/>
              </a:rPr>
              <a:t>Scrum </a:t>
            </a:r>
            <a:r>
              <a:rPr lang="zh-CN" altLang="en-US" dirty="0">
                <a:solidFill>
                  <a:schemeClr val="bg1">
                    <a:lumMod val="50000"/>
                  </a:schemeClr>
                </a:solidFill>
                <a:latin typeface="+mj-ea"/>
                <a:ea typeface="+mj-ea"/>
              </a:rPr>
              <a:t>所定义的工件是特别地设计的，是为了给关键信息提供最大透明化，因此每个 人对工件都需要有相同的理解。 </a:t>
            </a:r>
          </a:p>
        </p:txBody>
      </p:sp>
    </p:spTree>
    <p:extLst>
      <p:ext uri="{BB962C8B-B14F-4D97-AF65-F5344CB8AC3E}">
        <p14:creationId xmlns:p14="http://schemas.microsoft.com/office/powerpoint/2010/main" val="124825714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561"/>
            <a:ext cx="12192000" cy="480060"/>
          </a:xfrm>
        </p:spPr>
        <p:txBody>
          <a:bodyPr/>
          <a:lstStyle/>
          <a:p>
            <a:r>
              <a:rPr lang="en-US" altLang="zh-CN" dirty="0"/>
              <a:t>5.1. </a:t>
            </a:r>
            <a:r>
              <a:rPr lang="zh-CN" altLang="en-US" dirty="0"/>
              <a:t>产品待办列表</a:t>
            </a:r>
          </a:p>
        </p:txBody>
      </p:sp>
      <p:graphicFrame>
        <p:nvGraphicFramePr>
          <p:cNvPr id="3" name="表格 2"/>
          <p:cNvGraphicFramePr>
            <a:graphicFrameLocks noGrp="1"/>
          </p:cNvGraphicFramePr>
          <p:nvPr>
            <p:extLst>
              <p:ext uri="{D42A27DB-BD31-4B8C-83A1-F6EECF244321}">
                <p14:modId xmlns:p14="http://schemas.microsoft.com/office/powerpoint/2010/main" val="3928031267"/>
              </p:ext>
            </p:extLst>
          </p:nvPr>
        </p:nvGraphicFramePr>
        <p:xfrm>
          <a:off x="5138318" y="820958"/>
          <a:ext cx="6820443" cy="5478210"/>
        </p:xfrm>
        <a:graphic>
          <a:graphicData uri="http://schemas.openxmlformats.org/drawingml/2006/table">
            <a:tbl>
              <a:tblPr firstRow="1" bandRow="1">
                <a:effectLst/>
                <a:tableStyleId>{5C22544A-7EE6-4342-B048-85BDC9FD1C3A}</a:tableStyleId>
              </a:tblPr>
              <a:tblGrid>
                <a:gridCol w="1612661">
                  <a:extLst>
                    <a:ext uri="{9D8B030D-6E8A-4147-A177-3AD203B41FA5}">
                      <a16:colId xmlns:a16="http://schemas.microsoft.com/office/drawing/2014/main" val="20000"/>
                    </a:ext>
                  </a:extLst>
                </a:gridCol>
                <a:gridCol w="5207782">
                  <a:extLst>
                    <a:ext uri="{9D8B030D-6E8A-4147-A177-3AD203B41FA5}">
                      <a16:colId xmlns:a16="http://schemas.microsoft.com/office/drawing/2014/main" val="20001"/>
                    </a:ext>
                  </a:extLst>
                </a:gridCol>
              </a:tblGrid>
              <a:tr h="710840">
                <a:tc>
                  <a:txBody>
                    <a:bodyPr/>
                    <a:lstStyle/>
                    <a:p>
                      <a:pPr algn="r">
                        <a:lnSpc>
                          <a:spcPct val="150000"/>
                        </a:lnSpc>
                      </a:pPr>
                      <a:r>
                        <a:rPr lang="zh-CN" altLang="en-US" sz="1800" b="1" dirty="0">
                          <a:solidFill>
                            <a:srgbClr val="7030A0"/>
                          </a:solidFill>
                          <a:latin typeface="+mj-ea"/>
                          <a:ea typeface="+mj-ea"/>
                        </a:rPr>
                        <a:t>一份有序表：</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b="0" dirty="0">
                          <a:solidFill>
                            <a:schemeClr val="bg1">
                              <a:lumMod val="50000"/>
                            </a:schemeClr>
                          </a:solidFill>
                          <a:latin typeface="+mj-ea"/>
                          <a:ea typeface="+mj-ea"/>
                        </a:rPr>
                        <a:t>包含产品需要的一切可能的东西，也是产品需求变动的唯一来源。产品负责人负责管理产品待办列表的内容、可用性和排序。 </a:t>
                      </a:r>
                      <a:endParaRPr lang="zh-CN" altLang="en-US" sz="1400" b="0" dirty="0">
                        <a:solidFill>
                          <a:schemeClr val="bg1">
                            <a:lumMod val="50000"/>
                          </a:schemeClr>
                        </a:solidFill>
                        <a:latin typeface="+mj-ea"/>
                        <a:ea typeface="+mj-ea"/>
                      </a:endParaRPr>
                    </a:p>
                  </a:txBody>
                  <a:tcPr anchor="ct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484393">
                <a:tc>
                  <a:txBody>
                    <a:bodyPr/>
                    <a:lstStyle/>
                    <a:p>
                      <a:pPr algn="r">
                        <a:lnSpc>
                          <a:spcPct val="150000"/>
                        </a:lnSpc>
                      </a:pPr>
                      <a:r>
                        <a:rPr lang="zh-CN" altLang="en-US" sz="1800" b="1" dirty="0">
                          <a:solidFill>
                            <a:srgbClr val="7030A0"/>
                          </a:solidFill>
                          <a:latin typeface="+mj-ea"/>
                          <a:ea typeface="+mj-ea"/>
                        </a:rPr>
                        <a:t>永远不完整：</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b="0" kern="1200" dirty="0">
                          <a:solidFill>
                            <a:schemeClr val="bg1">
                              <a:lumMod val="50000"/>
                            </a:schemeClr>
                          </a:solidFill>
                          <a:latin typeface="+mj-ea"/>
                          <a:ea typeface="+mj-ea"/>
                          <a:cs typeface="+mn-cs"/>
                        </a:rPr>
                        <a:t>最早开发的产品待办列表只列举</a:t>
                      </a:r>
                      <a:r>
                        <a:rPr lang="zh-CN" altLang="en-US" sz="1800" b="1" kern="1200" dirty="0">
                          <a:solidFill>
                            <a:srgbClr val="00B050"/>
                          </a:solidFill>
                          <a:latin typeface="+mj-ea"/>
                          <a:ea typeface="+mj-ea"/>
                          <a:cs typeface="+mn-cs"/>
                        </a:rPr>
                        <a:t>最初所知</a:t>
                      </a:r>
                      <a:r>
                        <a:rPr lang="zh-CN" altLang="en-US" sz="1800" b="0" kern="1200" dirty="0">
                          <a:solidFill>
                            <a:schemeClr val="bg1">
                              <a:lumMod val="50000"/>
                            </a:schemeClr>
                          </a:solidFill>
                          <a:latin typeface="+mj-ea"/>
                          <a:ea typeface="+mj-ea"/>
                          <a:cs typeface="+mn-cs"/>
                        </a:rPr>
                        <a:t>的以及</a:t>
                      </a:r>
                      <a:r>
                        <a:rPr lang="zh-CN" altLang="en-US" sz="1800" b="1" kern="1200" dirty="0">
                          <a:solidFill>
                            <a:srgbClr val="00B050"/>
                          </a:solidFill>
                          <a:latin typeface="+mj-ea"/>
                          <a:ea typeface="+mj-ea"/>
                          <a:cs typeface="+mn-cs"/>
                        </a:rPr>
                        <a:t>理解最透彻</a:t>
                      </a:r>
                      <a:r>
                        <a:rPr lang="zh-CN" altLang="en-US" sz="1800" b="0" kern="1200" dirty="0">
                          <a:solidFill>
                            <a:schemeClr val="bg1">
                              <a:lumMod val="50000"/>
                            </a:schemeClr>
                          </a:solidFill>
                          <a:latin typeface="+mj-ea"/>
                          <a:ea typeface="+mj-ea"/>
                          <a:cs typeface="+mn-cs"/>
                        </a:rPr>
                        <a:t>的需求。产品待办列表会随着产品及其应用环境的改变而演进。产品待办列表是动态 的，需要持续更新以反映出产品需要什么来保持其适用性、竞争力和有用。只要产品存 在，产品待办列表也就同样存在。</a:t>
                      </a:r>
                      <a:endParaRPr lang="zh-CN" altLang="en-US" sz="1400" b="0" kern="1200" dirty="0">
                        <a:solidFill>
                          <a:schemeClr val="bg1">
                            <a:lumMod val="50000"/>
                          </a:schemeClr>
                        </a:solidFill>
                        <a:latin typeface="+mj-ea"/>
                        <a:ea typeface="+mj-ea"/>
                        <a:cs typeface="+mn-cs"/>
                      </a:endParaRPr>
                    </a:p>
                  </a:txBody>
                  <a:tcPr anchor="ct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4393">
                <a:tc>
                  <a:txBody>
                    <a:bodyPr/>
                    <a:lstStyle/>
                    <a:p>
                      <a:pPr algn="r">
                        <a:lnSpc>
                          <a:spcPct val="150000"/>
                        </a:lnSpc>
                      </a:pPr>
                      <a:r>
                        <a:rPr lang="zh-CN" altLang="en-US" sz="1800" b="1" dirty="0">
                          <a:solidFill>
                            <a:srgbClr val="7030A0"/>
                          </a:solidFill>
                          <a:latin typeface="+mj-ea"/>
                          <a:ea typeface="+mj-ea"/>
                        </a:rPr>
                        <a:t>面向发布：</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b="0" kern="1200" dirty="0">
                          <a:solidFill>
                            <a:schemeClr val="bg1">
                              <a:lumMod val="50000"/>
                            </a:schemeClr>
                          </a:solidFill>
                          <a:latin typeface="+mj-ea"/>
                          <a:ea typeface="+mj-ea"/>
                          <a:cs typeface="+mn-cs"/>
                        </a:rPr>
                        <a:t>产品待办列表列出所有的模块、功能、需求、增强和修复等对未来要发布的产品进行的改变。产品待办列表项具有这些属性：描述、次序、估算和价值。 </a:t>
                      </a:r>
                    </a:p>
                  </a:txBody>
                  <a:tcPr anchor="ct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816060006"/>
                  </a:ext>
                </a:extLst>
              </a:tr>
            </a:tbl>
          </a:graphicData>
        </a:graphic>
      </p:graphicFrame>
      <p:sp>
        <p:nvSpPr>
          <p:cNvPr id="4" name="矩形 3"/>
          <p:cNvSpPr/>
          <p:nvPr/>
        </p:nvSpPr>
        <p:spPr>
          <a:xfrm>
            <a:off x="647422" y="820958"/>
            <a:ext cx="4266484" cy="5740029"/>
          </a:xfrm>
          <a:prstGeom prst="rect">
            <a:avLst/>
          </a:prstGeom>
          <a:solidFill>
            <a:schemeClr val="bg1">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zh-CN" altLang="en-US" dirty="0"/>
          </a:p>
        </p:txBody>
      </p:sp>
      <p:sp>
        <p:nvSpPr>
          <p:cNvPr id="5" name="文本框 4"/>
          <p:cNvSpPr txBox="1"/>
          <p:nvPr/>
        </p:nvSpPr>
        <p:spPr>
          <a:xfrm>
            <a:off x="1283345" y="973625"/>
            <a:ext cx="1868588" cy="461665"/>
          </a:xfrm>
          <a:prstGeom prst="rect">
            <a:avLst/>
          </a:prstGeom>
          <a:noFill/>
        </p:spPr>
        <p:txBody>
          <a:bodyPr wrap="none" rtlCol="0">
            <a:spAutoFit/>
          </a:bodyPr>
          <a:lstStyle/>
          <a:p>
            <a:pPr>
              <a:buNone/>
            </a:pPr>
            <a:r>
              <a:rPr lang="en-US" altLang="zh-CN" sz="2400" b="1" dirty="0">
                <a:solidFill>
                  <a:schemeClr val="tx1">
                    <a:lumMod val="95000"/>
                  </a:schemeClr>
                </a:solidFill>
                <a:effectLst>
                  <a:outerShdw blurRad="38100" dist="38100" dir="2700000" algn="tl">
                    <a:srgbClr val="000000">
                      <a:alpha val="43137"/>
                    </a:srgbClr>
                  </a:outerShdw>
                </a:effectLst>
                <a:latin typeface="+mj-ea"/>
                <a:ea typeface="+mj-ea"/>
              </a:rPr>
              <a:t>Scrum </a:t>
            </a:r>
            <a:r>
              <a:rPr lang="zh-CN" altLang="en-US" sz="2400" b="1" dirty="0">
                <a:solidFill>
                  <a:schemeClr val="tx1">
                    <a:lumMod val="95000"/>
                  </a:schemeClr>
                </a:solidFill>
                <a:effectLst>
                  <a:outerShdw blurRad="38100" dist="38100" dir="2700000" algn="tl">
                    <a:srgbClr val="000000">
                      <a:alpha val="43137"/>
                    </a:srgbClr>
                  </a:outerShdw>
                </a:effectLst>
                <a:latin typeface="+mj-ea"/>
                <a:ea typeface="+mj-ea"/>
              </a:rPr>
              <a:t>工件</a:t>
            </a:r>
          </a:p>
        </p:txBody>
      </p:sp>
      <p:sp>
        <p:nvSpPr>
          <p:cNvPr id="6" name="矩形 5"/>
          <p:cNvSpPr/>
          <p:nvPr/>
        </p:nvSpPr>
        <p:spPr>
          <a:xfrm>
            <a:off x="914400" y="2049623"/>
            <a:ext cx="2752928" cy="654665"/>
          </a:xfrm>
          <a:prstGeom prst="rect">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b="1" dirty="0">
                <a:solidFill>
                  <a:schemeClr val="bg1">
                    <a:lumMod val="50000"/>
                  </a:schemeClr>
                </a:solidFill>
                <a:latin typeface="+mj-ea"/>
                <a:ea typeface="+mj-ea"/>
              </a:rPr>
              <a:t>产品待办列表</a:t>
            </a:r>
          </a:p>
        </p:txBody>
      </p:sp>
      <p:sp>
        <p:nvSpPr>
          <p:cNvPr id="7" name="矩形 6"/>
          <p:cNvSpPr/>
          <p:nvPr/>
        </p:nvSpPr>
        <p:spPr>
          <a:xfrm>
            <a:off x="914400" y="3260649"/>
            <a:ext cx="2752928" cy="638453"/>
          </a:xfrm>
          <a:prstGeom prst="rect">
            <a:avLst/>
          </a:prstGeom>
          <a:solidFill>
            <a:srgbClr val="00206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b="1" dirty="0">
                <a:solidFill>
                  <a:schemeClr val="bg1">
                    <a:lumMod val="60000"/>
                    <a:lumOff val="40000"/>
                  </a:schemeClr>
                </a:solidFill>
                <a:latin typeface="+mj-ea"/>
                <a:ea typeface="+mj-ea"/>
              </a:rPr>
              <a:t>Sprint </a:t>
            </a:r>
            <a:r>
              <a:rPr lang="zh-CN" altLang="en-US" b="1" dirty="0">
                <a:solidFill>
                  <a:schemeClr val="bg1">
                    <a:lumMod val="60000"/>
                    <a:lumOff val="40000"/>
                  </a:schemeClr>
                </a:solidFill>
                <a:latin typeface="+mj-ea"/>
                <a:ea typeface="+mj-ea"/>
              </a:rPr>
              <a:t>待办列表</a:t>
            </a:r>
          </a:p>
        </p:txBody>
      </p:sp>
      <p:sp>
        <p:nvSpPr>
          <p:cNvPr id="8" name="矩形 7"/>
          <p:cNvSpPr/>
          <p:nvPr/>
        </p:nvSpPr>
        <p:spPr>
          <a:xfrm>
            <a:off x="914400" y="4520129"/>
            <a:ext cx="2752928" cy="654665"/>
          </a:xfrm>
          <a:prstGeom prst="rect">
            <a:avLst/>
          </a:prstGeom>
          <a:solidFill>
            <a:srgbClr val="00206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b="1" dirty="0">
                <a:solidFill>
                  <a:schemeClr val="bg1">
                    <a:lumMod val="60000"/>
                    <a:lumOff val="40000"/>
                  </a:schemeClr>
                </a:solidFill>
                <a:latin typeface="+mj-ea"/>
                <a:ea typeface="+mj-ea"/>
              </a:rPr>
              <a:t>增量</a:t>
            </a:r>
          </a:p>
        </p:txBody>
      </p:sp>
      <p:sp>
        <p:nvSpPr>
          <p:cNvPr id="9" name="矩形 8"/>
          <p:cNvSpPr/>
          <p:nvPr/>
        </p:nvSpPr>
        <p:spPr>
          <a:xfrm>
            <a:off x="2385391" y="2689793"/>
            <a:ext cx="2219798" cy="44414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600" dirty="0">
                <a:solidFill>
                  <a:schemeClr val="tx1">
                    <a:lumMod val="95000"/>
                  </a:schemeClr>
                </a:solidFill>
                <a:latin typeface="+mj-ea"/>
                <a:ea typeface="+mj-ea"/>
              </a:rPr>
              <a:t>监控目标实现的进度</a:t>
            </a:r>
          </a:p>
        </p:txBody>
      </p:sp>
      <p:sp>
        <p:nvSpPr>
          <p:cNvPr id="10" name="矩形 9"/>
          <p:cNvSpPr/>
          <p:nvPr/>
        </p:nvSpPr>
        <p:spPr>
          <a:xfrm>
            <a:off x="2385391" y="3803743"/>
            <a:ext cx="2219798" cy="444143"/>
          </a:xfrm>
          <a:prstGeom prst="rect">
            <a:avLst/>
          </a:prstGeom>
          <a:solidFill>
            <a:srgbClr val="00206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600" dirty="0">
                <a:solidFill>
                  <a:schemeClr val="bg1">
                    <a:lumMod val="60000"/>
                    <a:lumOff val="40000"/>
                  </a:schemeClr>
                </a:solidFill>
                <a:latin typeface="+mj-ea"/>
                <a:ea typeface="+mj-ea"/>
              </a:rPr>
              <a:t>监控 </a:t>
            </a:r>
            <a:r>
              <a:rPr lang="en-US" altLang="zh-CN" sz="1600" dirty="0">
                <a:solidFill>
                  <a:schemeClr val="bg1">
                    <a:lumMod val="60000"/>
                    <a:lumOff val="40000"/>
                  </a:schemeClr>
                </a:solidFill>
                <a:latin typeface="+mj-ea"/>
                <a:ea typeface="+mj-ea"/>
              </a:rPr>
              <a:t>Sprint </a:t>
            </a:r>
            <a:r>
              <a:rPr lang="zh-CN" altLang="en-US" sz="1600" dirty="0">
                <a:solidFill>
                  <a:schemeClr val="bg1">
                    <a:lumMod val="60000"/>
                    <a:lumOff val="40000"/>
                  </a:schemeClr>
                </a:solidFill>
                <a:latin typeface="+mj-ea"/>
                <a:ea typeface="+mj-ea"/>
              </a:rPr>
              <a:t>进度</a:t>
            </a:r>
          </a:p>
        </p:txBody>
      </p:sp>
    </p:spTree>
    <p:extLst>
      <p:ext uri="{BB962C8B-B14F-4D97-AF65-F5344CB8AC3E}">
        <p14:creationId xmlns:p14="http://schemas.microsoft.com/office/powerpoint/2010/main" val="297853170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2"/>
          <p:cNvSpPr txBox="1">
            <a:spLocks noChangeArrowheads="1"/>
          </p:cNvSpPr>
          <p:nvPr/>
        </p:nvSpPr>
        <p:spPr bwMode="auto">
          <a:xfrm>
            <a:off x="95794" y="0"/>
            <a:ext cx="1128522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97500" lnSpcReduction="10000"/>
          </a:bodyPr>
          <a:lstStyle>
            <a:lvl1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2pPr>
            <a:lvl3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3pPr>
            <a:lvl4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4pPr>
            <a:lvl5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5pPr>
            <a:lvl6pPr marL="4572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6pPr>
            <a:lvl7pPr marL="9144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7pPr>
            <a:lvl8pPr marL="13716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8pPr>
            <a:lvl9pPr marL="18288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9pPr>
          </a:lstStyle>
          <a:p>
            <a:pPr eaLnBrk="1" hangingPunct="1">
              <a:buNone/>
              <a:defRPr/>
            </a:pPr>
            <a:r>
              <a:rPr lang="zh-CN" altLang="en-US" dirty="0">
                <a:latin typeface="微软雅黑" pitchFamily="34" charset="-122"/>
                <a:ea typeface="微软雅黑" pitchFamily="34" charset="-122"/>
              </a:rPr>
              <a:t>课程内容提要</a:t>
            </a:r>
          </a:p>
        </p:txBody>
      </p:sp>
      <p:pic>
        <p:nvPicPr>
          <p:cNvPr id="4" name="Picture 4" descr="lecture-final canad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1" y="530848"/>
            <a:ext cx="1633543" cy="6327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表格 5">
            <a:extLst>
              <a:ext uri="{FF2B5EF4-FFF2-40B4-BE49-F238E27FC236}">
                <a16:creationId xmlns:a16="http://schemas.microsoft.com/office/drawing/2014/main" id="{BA7D6961-F726-4ADB-A719-F934E0FB6D44}"/>
              </a:ext>
            </a:extLst>
          </p:cNvPr>
          <p:cNvGraphicFramePr>
            <a:graphicFrameLocks noGrp="1"/>
          </p:cNvGraphicFramePr>
          <p:nvPr>
            <p:extLst>
              <p:ext uri="{D42A27DB-BD31-4B8C-83A1-F6EECF244321}">
                <p14:modId xmlns:p14="http://schemas.microsoft.com/office/powerpoint/2010/main" val="549918535"/>
              </p:ext>
            </p:extLst>
          </p:nvPr>
        </p:nvGraphicFramePr>
        <p:xfrm>
          <a:off x="1700011" y="740649"/>
          <a:ext cx="10363308" cy="5645038"/>
        </p:xfrm>
        <a:graphic>
          <a:graphicData uri="http://schemas.openxmlformats.org/drawingml/2006/table">
            <a:tbl>
              <a:tblPr firstRow="1" bandRow="1">
                <a:tableStyleId>{91EBBBCC-DAD2-459C-BE2E-F6DE35CF9A28}</a:tableStyleId>
              </a:tblPr>
              <a:tblGrid>
                <a:gridCol w="885688">
                  <a:extLst>
                    <a:ext uri="{9D8B030D-6E8A-4147-A177-3AD203B41FA5}">
                      <a16:colId xmlns:a16="http://schemas.microsoft.com/office/drawing/2014/main" val="20000"/>
                    </a:ext>
                  </a:extLst>
                </a:gridCol>
                <a:gridCol w="9477620">
                  <a:extLst>
                    <a:ext uri="{9D8B030D-6E8A-4147-A177-3AD203B41FA5}">
                      <a16:colId xmlns:a16="http://schemas.microsoft.com/office/drawing/2014/main" val="20001"/>
                    </a:ext>
                  </a:extLst>
                </a:gridCol>
              </a:tblGrid>
              <a:tr h="429461">
                <a:tc>
                  <a:txBody>
                    <a:bodyPr/>
                    <a:lstStyle/>
                    <a:p>
                      <a:pPr algn="ctr">
                        <a:lnSpc>
                          <a:spcPct val="150000"/>
                        </a:lnSpc>
                      </a:pPr>
                      <a:r>
                        <a:rPr lang="zh-CN" altLang="en-US" sz="2000" b="0" dirty="0">
                          <a:solidFill>
                            <a:schemeClr val="bg1">
                              <a:lumMod val="50000"/>
                            </a:schemeClr>
                          </a:solidFill>
                          <a:effectLst/>
                          <a:latin typeface="+mj-ea"/>
                          <a:ea typeface="+mj-ea"/>
                        </a:rPr>
                        <a:t>编号</a:t>
                      </a:r>
                    </a:p>
                  </a:txBody>
                  <a:tcPr/>
                </a:tc>
                <a:tc>
                  <a:txBody>
                    <a:bodyPr/>
                    <a:lstStyle/>
                    <a:p>
                      <a:pPr>
                        <a:lnSpc>
                          <a:spcPct val="150000"/>
                        </a:lnSpc>
                      </a:pPr>
                      <a:r>
                        <a:rPr lang="zh-CN" altLang="en-US" sz="2000" b="0" dirty="0">
                          <a:solidFill>
                            <a:schemeClr val="bg1">
                              <a:lumMod val="50000"/>
                            </a:schemeClr>
                          </a:solidFill>
                          <a:effectLst/>
                          <a:latin typeface="+mj-ea"/>
                          <a:ea typeface="+mj-ea"/>
                        </a:rPr>
                        <a:t>名称</a:t>
                      </a:r>
                    </a:p>
                  </a:txBody>
                  <a:tcPr/>
                </a:tc>
                <a:extLst>
                  <a:ext uri="{0D108BD9-81ED-4DB2-BD59-A6C34878D82A}">
                    <a16:rowId xmlns:a16="http://schemas.microsoft.com/office/drawing/2014/main" val="10000"/>
                  </a:ext>
                </a:extLst>
              </a:tr>
              <a:tr h="553878">
                <a:tc>
                  <a:txBody>
                    <a:bodyPr/>
                    <a:lstStyle/>
                    <a:p>
                      <a:pPr algn="ctr">
                        <a:lnSpc>
                          <a:spcPct val="150000"/>
                        </a:lnSpc>
                      </a:pPr>
                      <a:r>
                        <a:rPr lang="en-US" altLang="zh-CN" sz="2000" dirty="0">
                          <a:solidFill>
                            <a:schemeClr val="bg1">
                              <a:lumMod val="50000"/>
                            </a:schemeClr>
                          </a:solidFill>
                          <a:effectLst/>
                          <a:latin typeface="+mj-ea"/>
                          <a:ea typeface="+mj-ea"/>
                        </a:rPr>
                        <a:t>1.</a:t>
                      </a:r>
                      <a:endParaRPr lang="zh-CN" altLang="en-US" sz="2000" dirty="0">
                        <a:solidFill>
                          <a:schemeClr val="bg1">
                            <a:lumMod val="50000"/>
                          </a:schemeClr>
                        </a:solidFill>
                        <a:effectLst/>
                        <a:latin typeface="+mj-ea"/>
                        <a:ea typeface="+mj-ea"/>
                      </a:endParaRPr>
                    </a:p>
                  </a:txBody>
                  <a:tcPr/>
                </a:tc>
                <a:tc>
                  <a:txBody>
                    <a:bodyPr/>
                    <a:lstStyle/>
                    <a:p>
                      <a:pPr>
                        <a:lnSpc>
                          <a:spcPct val="150000"/>
                        </a:lnSpc>
                      </a:pPr>
                      <a:r>
                        <a:rPr lang="zh-CN" altLang="en-US" sz="2000" dirty="0">
                          <a:solidFill>
                            <a:schemeClr val="bg1">
                              <a:lumMod val="50000"/>
                            </a:schemeClr>
                          </a:solidFill>
                          <a:effectLst/>
                          <a:latin typeface="+mj-ea"/>
                          <a:ea typeface="+mj-ea"/>
                        </a:rPr>
                        <a:t>项目软件生命周期基本概念</a:t>
                      </a:r>
                    </a:p>
                  </a:txBody>
                  <a:tcPr/>
                </a:tc>
                <a:extLst>
                  <a:ext uri="{0D108BD9-81ED-4DB2-BD59-A6C34878D82A}">
                    <a16:rowId xmlns:a16="http://schemas.microsoft.com/office/drawing/2014/main" val="10001"/>
                  </a:ext>
                </a:extLst>
              </a:tr>
              <a:tr h="547141">
                <a:tc>
                  <a:txBody>
                    <a:bodyPr/>
                    <a:lstStyle/>
                    <a:p>
                      <a:pPr algn="ctr">
                        <a:lnSpc>
                          <a:spcPct val="150000"/>
                        </a:lnSpc>
                      </a:pPr>
                      <a:r>
                        <a:rPr lang="en-US" altLang="zh-CN" sz="2000" dirty="0">
                          <a:solidFill>
                            <a:schemeClr val="bg1">
                              <a:lumMod val="50000"/>
                            </a:schemeClr>
                          </a:solidFill>
                          <a:effectLst/>
                          <a:latin typeface="+mj-ea"/>
                          <a:ea typeface="+mj-ea"/>
                        </a:rPr>
                        <a:t>2.</a:t>
                      </a:r>
                      <a:endParaRPr lang="zh-CN" altLang="en-US" sz="2000" dirty="0">
                        <a:solidFill>
                          <a:schemeClr val="bg1">
                            <a:lumMod val="50000"/>
                          </a:schemeClr>
                        </a:solidFill>
                        <a:effectLst/>
                        <a:latin typeface="+mj-ea"/>
                        <a:ea typeface="+mj-ea"/>
                      </a:endParaRPr>
                    </a:p>
                  </a:txBody>
                  <a:tcPr/>
                </a:tc>
                <a:tc>
                  <a:txBody>
                    <a:bodyPr/>
                    <a:lstStyle/>
                    <a:p>
                      <a:pPr>
                        <a:lnSpc>
                          <a:spcPct val="150000"/>
                        </a:lnSpc>
                      </a:pPr>
                      <a:r>
                        <a:rPr lang="en-US" altLang="zh-CN" sz="2000" dirty="0">
                          <a:solidFill>
                            <a:schemeClr val="bg1">
                              <a:lumMod val="50000"/>
                            </a:schemeClr>
                          </a:solidFill>
                          <a:effectLst/>
                          <a:latin typeface="+mj-ea"/>
                          <a:ea typeface="+mj-ea"/>
                        </a:rPr>
                        <a:t>Scrum </a:t>
                      </a:r>
                      <a:r>
                        <a:rPr lang="zh-CN" altLang="en-US" sz="2000" dirty="0">
                          <a:solidFill>
                            <a:schemeClr val="bg1">
                              <a:lumMod val="50000"/>
                            </a:schemeClr>
                          </a:solidFill>
                          <a:effectLst/>
                          <a:latin typeface="+mj-ea"/>
                          <a:ea typeface="+mj-ea"/>
                        </a:rPr>
                        <a:t>框架概貌</a:t>
                      </a:r>
                    </a:p>
                  </a:txBody>
                  <a:tcPr/>
                </a:tc>
                <a:extLst>
                  <a:ext uri="{0D108BD9-81ED-4DB2-BD59-A6C34878D82A}">
                    <a16:rowId xmlns:a16="http://schemas.microsoft.com/office/drawing/2014/main" val="10002"/>
                  </a:ext>
                </a:extLst>
              </a:tr>
              <a:tr h="546150">
                <a:tc>
                  <a:txBody>
                    <a:bodyPr/>
                    <a:lstStyle/>
                    <a:p>
                      <a:pPr algn="ctr">
                        <a:lnSpc>
                          <a:spcPct val="150000"/>
                        </a:lnSpc>
                      </a:pPr>
                      <a:r>
                        <a:rPr lang="en-US" altLang="zh-CN" sz="2000" dirty="0">
                          <a:solidFill>
                            <a:schemeClr val="bg1">
                              <a:lumMod val="50000"/>
                            </a:schemeClr>
                          </a:solidFill>
                          <a:effectLst/>
                          <a:latin typeface="+mj-ea"/>
                          <a:ea typeface="+mj-ea"/>
                        </a:rPr>
                        <a:t>3.</a:t>
                      </a:r>
                    </a:p>
                  </a:txBody>
                  <a:tcPr/>
                </a:tc>
                <a:tc>
                  <a:txBody>
                    <a:bodyPr/>
                    <a:lstStyle/>
                    <a:p>
                      <a:pPr>
                        <a:lnSpc>
                          <a:spcPct val="150000"/>
                        </a:lnSpc>
                      </a:pPr>
                      <a:r>
                        <a:rPr lang="en-US" altLang="zh-CN" sz="2000" dirty="0">
                          <a:solidFill>
                            <a:schemeClr val="bg1">
                              <a:lumMod val="50000"/>
                            </a:schemeClr>
                          </a:solidFill>
                          <a:effectLst/>
                          <a:latin typeface="+mj-ea"/>
                          <a:ea typeface="+mj-ea"/>
                        </a:rPr>
                        <a:t>Scrum </a:t>
                      </a:r>
                      <a:r>
                        <a:rPr lang="zh-CN" altLang="en-US" sz="2000" dirty="0">
                          <a:solidFill>
                            <a:schemeClr val="bg1">
                              <a:lumMod val="50000"/>
                            </a:schemeClr>
                          </a:solidFill>
                          <a:effectLst/>
                          <a:latin typeface="+mj-ea"/>
                          <a:ea typeface="+mj-ea"/>
                        </a:rPr>
                        <a:t>团队</a:t>
                      </a:r>
                    </a:p>
                  </a:txBody>
                  <a:tcPr/>
                </a:tc>
                <a:extLst>
                  <a:ext uri="{0D108BD9-81ED-4DB2-BD59-A6C34878D82A}">
                    <a16:rowId xmlns:a16="http://schemas.microsoft.com/office/drawing/2014/main" val="10003"/>
                  </a:ext>
                </a:extLst>
              </a:tr>
              <a:tr h="539646">
                <a:tc>
                  <a:txBody>
                    <a:bodyPr/>
                    <a:lstStyle/>
                    <a:p>
                      <a:pPr algn="ctr">
                        <a:lnSpc>
                          <a:spcPct val="150000"/>
                        </a:lnSpc>
                      </a:pPr>
                      <a:r>
                        <a:rPr lang="en-US" altLang="zh-CN" sz="2000" dirty="0">
                          <a:solidFill>
                            <a:schemeClr val="bg1">
                              <a:lumMod val="50000"/>
                            </a:schemeClr>
                          </a:solidFill>
                          <a:effectLst/>
                          <a:latin typeface="+mj-ea"/>
                          <a:ea typeface="+mj-ea"/>
                        </a:rPr>
                        <a:t>4.</a:t>
                      </a:r>
                      <a:endParaRPr lang="zh-CN" altLang="en-US" sz="2000" dirty="0">
                        <a:solidFill>
                          <a:schemeClr val="bg1">
                            <a:lumMod val="50000"/>
                          </a:schemeClr>
                        </a:solidFill>
                        <a:effectLst/>
                        <a:latin typeface="+mj-ea"/>
                        <a:ea typeface="+mj-ea"/>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2000" kern="1200" dirty="0">
                          <a:solidFill>
                            <a:schemeClr val="bg1">
                              <a:lumMod val="50000"/>
                            </a:schemeClr>
                          </a:solidFill>
                          <a:effectLst/>
                          <a:latin typeface="+mj-ea"/>
                          <a:ea typeface="+mj-ea"/>
                          <a:cs typeface="+mn-cs"/>
                        </a:rPr>
                        <a:t>Scrum </a:t>
                      </a:r>
                      <a:r>
                        <a:rPr lang="zh-CN" altLang="en-US" sz="2000" kern="1200" dirty="0">
                          <a:solidFill>
                            <a:schemeClr val="bg1">
                              <a:lumMod val="50000"/>
                            </a:schemeClr>
                          </a:solidFill>
                          <a:effectLst/>
                          <a:latin typeface="+mj-ea"/>
                          <a:ea typeface="+mj-ea"/>
                          <a:cs typeface="+mn-cs"/>
                        </a:rPr>
                        <a:t>事件</a:t>
                      </a:r>
                      <a:endParaRPr lang="zh-CN" altLang="en-US" sz="2000" dirty="0">
                        <a:solidFill>
                          <a:schemeClr val="bg1">
                            <a:lumMod val="50000"/>
                          </a:schemeClr>
                        </a:solidFill>
                        <a:effectLst/>
                        <a:latin typeface="+mj-ea"/>
                        <a:ea typeface="+mj-ea"/>
                      </a:endParaRPr>
                    </a:p>
                  </a:txBody>
                  <a:tcPr/>
                </a:tc>
                <a:extLst>
                  <a:ext uri="{0D108BD9-81ED-4DB2-BD59-A6C34878D82A}">
                    <a16:rowId xmlns:a16="http://schemas.microsoft.com/office/drawing/2014/main" val="10004"/>
                  </a:ext>
                </a:extLst>
              </a:tr>
              <a:tr h="584616">
                <a:tc>
                  <a:txBody>
                    <a:bodyPr/>
                    <a:lstStyle/>
                    <a:p>
                      <a:pPr algn="ctr">
                        <a:lnSpc>
                          <a:spcPct val="150000"/>
                        </a:lnSpc>
                      </a:pPr>
                      <a:r>
                        <a:rPr lang="en-US" altLang="zh-CN" sz="2000" dirty="0">
                          <a:solidFill>
                            <a:schemeClr val="bg1">
                              <a:lumMod val="50000"/>
                            </a:schemeClr>
                          </a:solidFill>
                          <a:effectLst/>
                          <a:latin typeface="+mj-ea"/>
                          <a:ea typeface="+mj-ea"/>
                        </a:rPr>
                        <a:t>5.</a:t>
                      </a:r>
                      <a:endParaRPr lang="zh-CN" altLang="en-US" sz="2000" dirty="0">
                        <a:solidFill>
                          <a:schemeClr val="bg1">
                            <a:lumMod val="50000"/>
                          </a:schemeClr>
                        </a:solidFill>
                        <a:effectLst/>
                        <a:latin typeface="+mj-ea"/>
                        <a:ea typeface="+mj-ea"/>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2000" dirty="0">
                          <a:solidFill>
                            <a:schemeClr val="bg1">
                              <a:lumMod val="50000"/>
                            </a:schemeClr>
                          </a:solidFill>
                          <a:effectLst/>
                          <a:latin typeface="+mj-ea"/>
                          <a:ea typeface="+mj-ea"/>
                        </a:rPr>
                        <a:t>Scrum </a:t>
                      </a:r>
                      <a:r>
                        <a:rPr lang="zh-CN" altLang="en-US" sz="2000" dirty="0">
                          <a:solidFill>
                            <a:schemeClr val="bg1">
                              <a:lumMod val="50000"/>
                            </a:schemeClr>
                          </a:solidFill>
                          <a:effectLst/>
                          <a:latin typeface="+mj-ea"/>
                          <a:ea typeface="+mj-ea"/>
                        </a:rPr>
                        <a:t>工件</a:t>
                      </a:r>
                    </a:p>
                  </a:txBody>
                  <a:tcPr/>
                </a:tc>
                <a:extLst>
                  <a:ext uri="{0D108BD9-81ED-4DB2-BD59-A6C34878D82A}">
                    <a16:rowId xmlns:a16="http://schemas.microsoft.com/office/drawing/2014/main" val="10008"/>
                  </a:ext>
                </a:extLst>
              </a:tr>
              <a:tr h="577996">
                <a:tc>
                  <a:txBody>
                    <a:bodyPr/>
                    <a:lstStyle/>
                    <a:p>
                      <a:pPr algn="ctr">
                        <a:lnSpc>
                          <a:spcPct val="150000"/>
                        </a:lnSpc>
                      </a:pPr>
                      <a:r>
                        <a:rPr lang="en-US" altLang="zh-CN" sz="2000" dirty="0">
                          <a:solidFill>
                            <a:schemeClr val="bg1">
                              <a:lumMod val="50000"/>
                            </a:schemeClr>
                          </a:solidFill>
                          <a:effectLst/>
                          <a:latin typeface="+mj-ea"/>
                          <a:ea typeface="+mj-ea"/>
                        </a:rPr>
                        <a:t>6.</a:t>
                      </a:r>
                      <a:endParaRPr lang="zh-CN" altLang="en-US" sz="2000" dirty="0">
                        <a:solidFill>
                          <a:schemeClr val="bg1">
                            <a:lumMod val="50000"/>
                          </a:schemeClr>
                        </a:solidFill>
                        <a:effectLst/>
                        <a:latin typeface="+mj-ea"/>
                        <a:ea typeface="+mj-ea"/>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dirty="0">
                          <a:solidFill>
                            <a:schemeClr val="bg1">
                              <a:lumMod val="50000"/>
                            </a:schemeClr>
                          </a:solidFill>
                          <a:effectLst/>
                          <a:latin typeface="+mj-ea"/>
                          <a:ea typeface="+mj-ea"/>
                        </a:rPr>
                        <a:t>工件透明</a:t>
                      </a:r>
                    </a:p>
                  </a:txBody>
                  <a:tcPr/>
                </a:tc>
                <a:extLst>
                  <a:ext uri="{0D108BD9-81ED-4DB2-BD59-A6C34878D82A}">
                    <a16:rowId xmlns:a16="http://schemas.microsoft.com/office/drawing/2014/main" val="10009"/>
                  </a:ext>
                </a:extLst>
              </a:tr>
              <a:tr h="577996">
                <a:tc>
                  <a:txBody>
                    <a:bodyPr/>
                    <a:lstStyle/>
                    <a:p>
                      <a:pPr algn="ctr">
                        <a:lnSpc>
                          <a:spcPct val="150000"/>
                        </a:lnSpc>
                      </a:pPr>
                      <a:r>
                        <a:rPr lang="en-US" altLang="zh-CN" sz="2000" dirty="0">
                          <a:solidFill>
                            <a:schemeClr val="bg1">
                              <a:lumMod val="50000"/>
                            </a:schemeClr>
                          </a:solidFill>
                          <a:effectLst/>
                          <a:latin typeface="+mj-ea"/>
                          <a:ea typeface="+mj-ea"/>
                        </a:rPr>
                        <a:t>7.</a:t>
                      </a:r>
                      <a:endParaRPr lang="zh-CN" altLang="en-US" sz="2000" dirty="0">
                        <a:solidFill>
                          <a:schemeClr val="bg1">
                            <a:lumMod val="50000"/>
                          </a:schemeClr>
                        </a:solidFill>
                        <a:effectLst/>
                        <a:latin typeface="+mj-ea"/>
                        <a:ea typeface="+mj-ea"/>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dirty="0">
                          <a:solidFill>
                            <a:schemeClr val="bg1">
                              <a:lumMod val="50000"/>
                            </a:schemeClr>
                          </a:solidFill>
                          <a:effectLst/>
                          <a:latin typeface="+mj-ea"/>
                          <a:ea typeface="+mj-ea"/>
                        </a:rPr>
                        <a:t>完成”的定义（</a:t>
                      </a:r>
                      <a:r>
                        <a:rPr lang="en-US" altLang="zh-CN" sz="2000" dirty="0">
                          <a:solidFill>
                            <a:schemeClr val="bg1">
                              <a:lumMod val="50000"/>
                            </a:schemeClr>
                          </a:solidFill>
                          <a:effectLst/>
                          <a:latin typeface="+mj-ea"/>
                          <a:ea typeface="+mj-ea"/>
                        </a:rPr>
                        <a:t>Definition of “Done” </a:t>
                      </a:r>
                      <a:r>
                        <a:rPr lang="zh-CN" altLang="en-US" sz="2000" dirty="0">
                          <a:solidFill>
                            <a:schemeClr val="bg1">
                              <a:lumMod val="50000"/>
                            </a:schemeClr>
                          </a:solidFill>
                          <a:effectLst/>
                          <a:latin typeface="+mj-ea"/>
                          <a:ea typeface="+mj-ea"/>
                        </a:rPr>
                        <a:t>）</a:t>
                      </a:r>
                    </a:p>
                  </a:txBody>
                  <a:tcPr/>
                </a:tc>
                <a:extLst>
                  <a:ext uri="{0D108BD9-81ED-4DB2-BD59-A6C34878D82A}">
                    <a16:rowId xmlns:a16="http://schemas.microsoft.com/office/drawing/2014/main" val="3256751315"/>
                  </a:ext>
                </a:extLst>
              </a:tr>
              <a:tr h="577996">
                <a:tc>
                  <a:txBody>
                    <a:bodyPr/>
                    <a:lstStyle/>
                    <a:p>
                      <a:pPr algn="ctr">
                        <a:lnSpc>
                          <a:spcPct val="150000"/>
                        </a:lnSpc>
                      </a:pPr>
                      <a:r>
                        <a:rPr lang="en-US" altLang="zh-CN" sz="2000" dirty="0">
                          <a:solidFill>
                            <a:schemeClr val="bg1">
                              <a:lumMod val="50000"/>
                            </a:schemeClr>
                          </a:solidFill>
                          <a:effectLst/>
                          <a:latin typeface="+mj-ea"/>
                          <a:ea typeface="+mj-ea"/>
                        </a:rPr>
                        <a:t>8.</a:t>
                      </a:r>
                      <a:endParaRPr lang="zh-CN" altLang="en-US" sz="2000" dirty="0">
                        <a:solidFill>
                          <a:schemeClr val="bg1">
                            <a:lumMod val="50000"/>
                          </a:schemeClr>
                        </a:solidFill>
                        <a:effectLst/>
                        <a:latin typeface="+mj-ea"/>
                        <a:ea typeface="+mj-ea"/>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dirty="0">
                          <a:solidFill>
                            <a:schemeClr val="bg1">
                              <a:lumMod val="50000"/>
                            </a:schemeClr>
                          </a:solidFill>
                          <a:effectLst/>
                          <a:latin typeface="+mj-ea"/>
                          <a:ea typeface="+mj-ea"/>
                        </a:rPr>
                        <a:t>传统模型 </a:t>
                      </a:r>
                      <a:r>
                        <a:rPr lang="en-US" altLang="zh-CN" sz="2000" dirty="0">
                          <a:solidFill>
                            <a:schemeClr val="bg1">
                              <a:lumMod val="50000"/>
                            </a:schemeClr>
                          </a:solidFill>
                          <a:effectLst/>
                          <a:latin typeface="+mj-ea"/>
                          <a:ea typeface="+mj-ea"/>
                        </a:rPr>
                        <a:t>vs Scrum </a:t>
                      </a:r>
                      <a:endParaRPr lang="zh-CN" altLang="en-US" sz="2000" dirty="0">
                        <a:solidFill>
                          <a:schemeClr val="bg1">
                            <a:lumMod val="50000"/>
                          </a:schemeClr>
                        </a:solidFill>
                        <a:effectLst/>
                        <a:latin typeface="+mj-ea"/>
                        <a:ea typeface="+mj-ea"/>
                      </a:endParaRPr>
                    </a:p>
                  </a:txBody>
                  <a:tcPr/>
                </a:tc>
                <a:extLst>
                  <a:ext uri="{0D108BD9-81ED-4DB2-BD59-A6C34878D82A}">
                    <a16:rowId xmlns:a16="http://schemas.microsoft.com/office/drawing/2014/main" val="2968100544"/>
                  </a:ext>
                </a:extLst>
              </a:tr>
              <a:tr h="577996">
                <a:tc>
                  <a:txBody>
                    <a:bodyPr/>
                    <a:lstStyle/>
                    <a:p>
                      <a:pPr algn="ctr">
                        <a:lnSpc>
                          <a:spcPct val="150000"/>
                        </a:lnSpc>
                      </a:pPr>
                      <a:r>
                        <a:rPr lang="en-US" altLang="zh-CN" sz="2000" dirty="0">
                          <a:solidFill>
                            <a:schemeClr val="bg1">
                              <a:lumMod val="50000"/>
                            </a:schemeClr>
                          </a:solidFill>
                          <a:effectLst/>
                          <a:latin typeface="+mj-ea"/>
                          <a:ea typeface="+mj-ea"/>
                        </a:rPr>
                        <a:t>9.</a:t>
                      </a:r>
                      <a:endParaRPr lang="zh-CN" altLang="en-US" sz="2000" dirty="0">
                        <a:solidFill>
                          <a:schemeClr val="bg1">
                            <a:lumMod val="50000"/>
                          </a:schemeClr>
                        </a:solidFill>
                        <a:effectLst/>
                        <a:latin typeface="+mj-ea"/>
                        <a:ea typeface="+mj-ea"/>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2000" dirty="0">
                          <a:solidFill>
                            <a:schemeClr val="bg1">
                              <a:lumMod val="50000"/>
                            </a:schemeClr>
                          </a:solidFill>
                          <a:effectLst/>
                          <a:latin typeface="+mj-ea"/>
                          <a:ea typeface="+mj-ea"/>
                        </a:rPr>
                        <a:t>Scrum </a:t>
                      </a:r>
                      <a:r>
                        <a:rPr lang="zh-CN" altLang="en-US" sz="2000" dirty="0">
                          <a:solidFill>
                            <a:schemeClr val="bg1">
                              <a:lumMod val="50000"/>
                            </a:schemeClr>
                          </a:solidFill>
                          <a:effectLst/>
                          <a:latin typeface="+mj-ea"/>
                          <a:ea typeface="+mj-ea"/>
                        </a:rPr>
                        <a:t>过程剖析</a:t>
                      </a:r>
                    </a:p>
                  </a:txBody>
                  <a:tcPr/>
                </a:tc>
                <a:extLst>
                  <a:ext uri="{0D108BD9-81ED-4DB2-BD59-A6C34878D82A}">
                    <a16:rowId xmlns:a16="http://schemas.microsoft.com/office/drawing/2014/main" val="2935811542"/>
                  </a:ext>
                </a:extLst>
              </a:tr>
            </a:tbl>
          </a:graphicData>
        </a:graphic>
      </p:graphicFrame>
    </p:spTree>
    <p:extLst>
      <p:ext uri="{BB962C8B-B14F-4D97-AF65-F5344CB8AC3E}">
        <p14:creationId xmlns:p14="http://schemas.microsoft.com/office/powerpoint/2010/main" val="369429709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a:t>
            </a:r>
            <a:r>
              <a:rPr lang="zh-CN" altLang="en-US" dirty="0"/>
              <a:t>产品待办列表（续）</a:t>
            </a:r>
          </a:p>
        </p:txBody>
      </p:sp>
      <p:graphicFrame>
        <p:nvGraphicFramePr>
          <p:cNvPr id="3" name="表格 2"/>
          <p:cNvGraphicFramePr>
            <a:graphicFrameLocks noGrp="1"/>
          </p:cNvGraphicFramePr>
          <p:nvPr>
            <p:extLst>
              <p:ext uri="{D42A27DB-BD31-4B8C-83A1-F6EECF244321}">
                <p14:modId xmlns:p14="http://schemas.microsoft.com/office/powerpoint/2010/main" val="151982080"/>
              </p:ext>
            </p:extLst>
          </p:nvPr>
        </p:nvGraphicFramePr>
        <p:xfrm>
          <a:off x="5138318" y="820958"/>
          <a:ext cx="6820443" cy="3789300"/>
        </p:xfrm>
        <a:graphic>
          <a:graphicData uri="http://schemas.openxmlformats.org/drawingml/2006/table">
            <a:tbl>
              <a:tblPr firstRow="1" bandRow="1">
                <a:effectLst/>
                <a:tableStyleId>{5C22544A-7EE6-4342-B048-85BDC9FD1C3A}</a:tableStyleId>
              </a:tblPr>
              <a:tblGrid>
                <a:gridCol w="1612661">
                  <a:extLst>
                    <a:ext uri="{9D8B030D-6E8A-4147-A177-3AD203B41FA5}">
                      <a16:colId xmlns:a16="http://schemas.microsoft.com/office/drawing/2014/main" val="20000"/>
                    </a:ext>
                  </a:extLst>
                </a:gridCol>
                <a:gridCol w="5207782">
                  <a:extLst>
                    <a:ext uri="{9D8B030D-6E8A-4147-A177-3AD203B41FA5}">
                      <a16:colId xmlns:a16="http://schemas.microsoft.com/office/drawing/2014/main" val="20001"/>
                    </a:ext>
                  </a:extLst>
                </a:gridCol>
              </a:tblGrid>
              <a:tr h="710840">
                <a:tc>
                  <a:txBody>
                    <a:bodyPr/>
                    <a:lstStyle/>
                    <a:p>
                      <a:pPr algn="r">
                        <a:lnSpc>
                          <a:spcPct val="150000"/>
                        </a:lnSpc>
                      </a:pPr>
                      <a:r>
                        <a:rPr lang="zh-CN" altLang="en-US" sz="1800" b="1" dirty="0">
                          <a:solidFill>
                            <a:srgbClr val="7030A0"/>
                          </a:solidFill>
                          <a:latin typeface="+mj-ea"/>
                          <a:ea typeface="+mj-ea"/>
                        </a:rPr>
                        <a:t>应需而变：</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b="0" dirty="0">
                          <a:solidFill>
                            <a:schemeClr val="bg1">
                              <a:lumMod val="50000"/>
                            </a:schemeClr>
                          </a:solidFill>
                          <a:latin typeface="+mj-ea"/>
                          <a:ea typeface="+mj-ea"/>
                        </a:rPr>
                        <a:t>随着产品的使用、价值的获取和获得市场的反馈，产品待办列表会成长为更大和更详尽的 列表。因为需求永不停止改变，所以产品待办列表就如一份活的工件。业务需求、市场形势或者技术的变化都会引起产品待办列表的改变。</a:t>
                      </a:r>
                    </a:p>
                  </a:txBody>
                  <a:tcPr anchor="ct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621064">
                <a:tc>
                  <a:txBody>
                    <a:bodyPr/>
                    <a:lstStyle/>
                    <a:p>
                      <a:pPr algn="r">
                        <a:lnSpc>
                          <a:spcPct val="150000"/>
                        </a:lnSpc>
                      </a:pPr>
                      <a:r>
                        <a:rPr lang="zh-CN" altLang="en-US" sz="1800" b="1" dirty="0">
                          <a:solidFill>
                            <a:srgbClr val="7030A0"/>
                          </a:solidFill>
                          <a:latin typeface="+mj-ea"/>
                          <a:ea typeface="+mj-ea"/>
                        </a:rPr>
                        <a:t>支持多团队：</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b="0" kern="1200" dirty="0">
                          <a:solidFill>
                            <a:schemeClr val="bg1">
                              <a:lumMod val="50000"/>
                            </a:schemeClr>
                          </a:solidFill>
                          <a:latin typeface="+mj-ea"/>
                          <a:ea typeface="+mj-ea"/>
                          <a:cs typeface="+mn-cs"/>
                        </a:rPr>
                        <a:t>多个 </a:t>
                      </a:r>
                      <a:r>
                        <a:rPr lang="en-US" altLang="zh-CN" sz="1800" b="0" kern="1200" dirty="0">
                          <a:solidFill>
                            <a:schemeClr val="bg1">
                              <a:lumMod val="50000"/>
                            </a:schemeClr>
                          </a:solidFill>
                          <a:latin typeface="+mj-ea"/>
                          <a:ea typeface="+mj-ea"/>
                          <a:cs typeface="+mn-cs"/>
                        </a:rPr>
                        <a:t>Scrum </a:t>
                      </a:r>
                      <a:r>
                        <a:rPr lang="zh-CN" altLang="en-US" sz="1800" b="0" kern="1200" dirty="0">
                          <a:solidFill>
                            <a:schemeClr val="bg1">
                              <a:lumMod val="50000"/>
                            </a:schemeClr>
                          </a:solidFill>
                          <a:latin typeface="+mj-ea"/>
                          <a:ea typeface="+mj-ea"/>
                          <a:cs typeface="+mn-cs"/>
                        </a:rPr>
                        <a:t>团队常常会一起参与对同一产品的开发。一个产品只有一个产品待办列表用于 描述下一步产品开发工作。那么这就可能需要使用能够对产品待办列表项进行分组的属性。 </a:t>
                      </a:r>
                    </a:p>
                  </a:txBody>
                  <a:tcPr anchor="ct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4" name="矩形 3"/>
          <p:cNvSpPr/>
          <p:nvPr/>
        </p:nvSpPr>
        <p:spPr>
          <a:xfrm>
            <a:off x="647422" y="820958"/>
            <a:ext cx="4266484" cy="5740029"/>
          </a:xfrm>
          <a:prstGeom prst="rect">
            <a:avLst/>
          </a:prstGeom>
          <a:solidFill>
            <a:schemeClr val="bg1">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zh-CN" altLang="en-US" dirty="0"/>
          </a:p>
        </p:txBody>
      </p:sp>
      <p:sp>
        <p:nvSpPr>
          <p:cNvPr id="5" name="文本框 4"/>
          <p:cNvSpPr txBox="1"/>
          <p:nvPr/>
        </p:nvSpPr>
        <p:spPr>
          <a:xfrm>
            <a:off x="1283345" y="973625"/>
            <a:ext cx="1868588" cy="461665"/>
          </a:xfrm>
          <a:prstGeom prst="rect">
            <a:avLst/>
          </a:prstGeom>
          <a:noFill/>
        </p:spPr>
        <p:txBody>
          <a:bodyPr wrap="none" rtlCol="0">
            <a:spAutoFit/>
          </a:bodyPr>
          <a:lstStyle/>
          <a:p>
            <a:pPr>
              <a:buNone/>
            </a:pPr>
            <a:r>
              <a:rPr lang="en-US" altLang="zh-CN" sz="2400" b="1" dirty="0">
                <a:solidFill>
                  <a:schemeClr val="tx1">
                    <a:lumMod val="95000"/>
                  </a:schemeClr>
                </a:solidFill>
                <a:effectLst>
                  <a:outerShdw blurRad="38100" dist="38100" dir="2700000" algn="tl">
                    <a:srgbClr val="000000">
                      <a:alpha val="43137"/>
                    </a:srgbClr>
                  </a:outerShdw>
                </a:effectLst>
                <a:latin typeface="+mj-ea"/>
                <a:ea typeface="+mj-ea"/>
              </a:rPr>
              <a:t>Scrum </a:t>
            </a:r>
            <a:r>
              <a:rPr lang="zh-CN" altLang="en-US" sz="2400" b="1" dirty="0">
                <a:solidFill>
                  <a:schemeClr val="tx1">
                    <a:lumMod val="95000"/>
                  </a:schemeClr>
                </a:solidFill>
                <a:effectLst>
                  <a:outerShdw blurRad="38100" dist="38100" dir="2700000" algn="tl">
                    <a:srgbClr val="000000">
                      <a:alpha val="43137"/>
                    </a:srgbClr>
                  </a:outerShdw>
                </a:effectLst>
                <a:latin typeface="+mj-ea"/>
                <a:ea typeface="+mj-ea"/>
              </a:rPr>
              <a:t>工件</a:t>
            </a:r>
          </a:p>
        </p:txBody>
      </p:sp>
      <p:sp>
        <p:nvSpPr>
          <p:cNvPr id="6" name="矩形 5"/>
          <p:cNvSpPr/>
          <p:nvPr/>
        </p:nvSpPr>
        <p:spPr>
          <a:xfrm>
            <a:off x="914400" y="2049623"/>
            <a:ext cx="2752928" cy="654665"/>
          </a:xfrm>
          <a:prstGeom prst="rect">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b="1" dirty="0">
                <a:solidFill>
                  <a:schemeClr val="bg1">
                    <a:lumMod val="50000"/>
                  </a:schemeClr>
                </a:solidFill>
                <a:latin typeface="+mj-ea"/>
                <a:ea typeface="+mj-ea"/>
              </a:rPr>
              <a:t>产品待办列表</a:t>
            </a:r>
          </a:p>
        </p:txBody>
      </p:sp>
      <p:sp>
        <p:nvSpPr>
          <p:cNvPr id="7" name="矩形 6"/>
          <p:cNvSpPr/>
          <p:nvPr/>
        </p:nvSpPr>
        <p:spPr>
          <a:xfrm>
            <a:off x="914400" y="3260649"/>
            <a:ext cx="2752928" cy="638453"/>
          </a:xfrm>
          <a:prstGeom prst="rect">
            <a:avLst/>
          </a:prstGeom>
          <a:solidFill>
            <a:srgbClr val="00206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b="1" dirty="0">
                <a:solidFill>
                  <a:schemeClr val="bg1">
                    <a:lumMod val="60000"/>
                    <a:lumOff val="40000"/>
                  </a:schemeClr>
                </a:solidFill>
                <a:latin typeface="+mj-ea"/>
                <a:ea typeface="+mj-ea"/>
              </a:rPr>
              <a:t>Sprint </a:t>
            </a:r>
            <a:r>
              <a:rPr lang="zh-CN" altLang="en-US" b="1" dirty="0">
                <a:solidFill>
                  <a:schemeClr val="bg1">
                    <a:lumMod val="60000"/>
                    <a:lumOff val="40000"/>
                  </a:schemeClr>
                </a:solidFill>
                <a:latin typeface="+mj-ea"/>
                <a:ea typeface="+mj-ea"/>
              </a:rPr>
              <a:t>待办列表</a:t>
            </a:r>
          </a:p>
        </p:txBody>
      </p:sp>
      <p:sp>
        <p:nvSpPr>
          <p:cNvPr id="8" name="矩形 7"/>
          <p:cNvSpPr/>
          <p:nvPr/>
        </p:nvSpPr>
        <p:spPr>
          <a:xfrm>
            <a:off x="914400" y="4520129"/>
            <a:ext cx="2752928" cy="654665"/>
          </a:xfrm>
          <a:prstGeom prst="rect">
            <a:avLst/>
          </a:prstGeom>
          <a:solidFill>
            <a:srgbClr val="00206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b="1" dirty="0">
                <a:solidFill>
                  <a:schemeClr val="bg1">
                    <a:lumMod val="60000"/>
                    <a:lumOff val="40000"/>
                  </a:schemeClr>
                </a:solidFill>
                <a:latin typeface="+mj-ea"/>
                <a:ea typeface="+mj-ea"/>
              </a:rPr>
              <a:t>增量</a:t>
            </a:r>
          </a:p>
        </p:txBody>
      </p:sp>
      <p:sp>
        <p:nvSpPr>
          <p:cNvPr id="9" name="矩形 8"/>
          <p:cNvSpPr/>
          <p:nvPr/>
        </p:nvSpPr>
        <p:spPr>
          <a:xfrm>
            <a:off x="2385391" y="2689793"/>
            <a:ext cx="2219798" cy="44414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600" dirty="0">
                <a:solidFill>
                  <a:schemeClr val="tx1">
                    <a:lumMod val="95000"/>
                  </a:schemeClr>
                </a:solidFill>
                <a:latin typeface="+mj-ea"/>
                <a:ea typeface="+mj-ea"/>
              </a:rPr>
              <a:t>监控目标实现的进度</a:t>
            </a:r>
          </a:p>
        </p:txBody>
      </p:sp>
      <p:sp>
        <p:nvSpPr>
          <p:cNvPr id="10" name="矩形 9"/>
          <p:cNvSpPr/>
          <p:nvPr/>
        </p:nvSpPr>
        <p:spPr>
          <a:xfrm>
            <a:off x="2385391" y="3803743"/>
            <a:ext cx="2219798" cy="444143"/>
          </a:xfrm>
          <a:prstGeom prst="rect">
            <a:avLst/>
          </a:prstGeom>
          <a:solidFill>
            <a:srgbClr val="00206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600" dirty="0">
                <a:solidFill>
                  <a:schemeClr val="bg1">
                    <a:lumMod val="60000"/>
                    <a:lumOff val="40000"/>
                  </a:schemeClr>
                </a:solidFill>
                <a:latin typeface="+mj-ea"/>
                <a:ea typeface="+mj-ea"/>
              </a:rPr>
              <a:t>监控 </a:t>
            </a:r>
            <a:r>
              <a:rPr lang="en-US" altLang="zh-CN" sz="1600" dirty="0">
                <a:solidFill>
                  <a:schemeClr val="bg1">
                    <a:lumMod val="60000"/>
                    <a:lumOff val="40000"/>
                  </a:schemeClr>
                </a:solidFill>
                <a:latin typeface="+mj-ea"/>
                <a:ea typeface="+mj-ea"/>
              </a:rPr>
              <a:t>Sprint </a:t>
            </a:r>
            <a:r>
              <a:rPr lang="zh-CN" altLang="en-US" sz="1600" dirty="0">
                <a:solidFill>
                  <a:schemeClr val="bg1">
                    <a:lumMod val="60000"/>
                    <a:lumOff val="40000"/>
                  </a:schemeClr>
                </a:solidFill>
                <a:latin typeface="+mj-ea"/>
                <a:ea typeface="+mj-ea"/>
              </a:rPr>
              <a:t>进度</a:t>
            </a:r>
          </a:p>
        </p:txBody>
      </p:sp>
    </p:spTree>
    <p:extLst>
      <p:ext uri="{BB962C8B-B14F-4D97-AF65-F5344CB8AC3E}">
        <p14:creationId xmlns:p14="http://schemas.microsoft.com/office/powerpoint/2010/main" val="377318831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a:t>
            </a:r>
            <a:r>
              <a:rPr lang="zh-CN" altLang="en-US" dirty="0"/>
              <a:t>产品待办列表（续）</a:t>
            </a:r>
          </a:p>
        </p:txBody>
      </p:sp>
      <p:graphicFrame>
        <p:nvGraphicFramePr>
          <p:cNvPr id="3" name="表格 2"/>
          <p:cNvGraphicFramePr>
            <a:graphicFrameLocks noGrp="1"/>
          </p:cNvGraphicFramePr>
          <p:nvPr>
            <p:extLst>
              <p:ext uri="{D42A27DB-BD31-4B8C-83A1-F6EECF244321}">
                <p14:modId xmlns:p14="http://schemas.microsoft.com/office/powerpoint/2010/main" val="2418940451"/>
              </p:ext>
            </p:extLst>
          </p:nvPr>
        </p:nvGraphicFramePr>
        <p:xfrm>
          <a:off x="5138318" y="820958"/>
          <a:ext cx="6820443" cy="5580507"/>
        </p:xfrm>
        <a:graphic>
          <a:graphicData uri="http://schemas.openxmlformats.org/drawingml/2006/table">
            <a:tbl>
              <a:tblPr firstRow="1" bandRow="1">
                <a:effectLst/>
                <a:tableStyleId>{5C22544A-7EE6-4342-B048-85BDC9FD1C3A}</a:tableStyleId>
              </a:tblPr>
              <a:tblGrid>
                <a:gridCol w="1612661">
                  <a:extLst>
                    <a:ext uri="{9D8B030D-6E8A-4147-A177-3AD203B41FA5}">
                      <a16:colId xmlns:a16="http://schemas.microsoft.com/office/drawing/2014/main" val="20000"/>
                    </a:ext>
                  </a:extLst>
                </a:gridCol>
                <a:gridCol w="5207782">
                  <a:extLst>
                    <a:ext uri="{9D8B030D-6E8A-4147-A177-3AD203B41FA5}">
                      <a16:colId xmlns:a16="http://schemas.microsoft.com/office/drawing/2014/main" val="20001"/>
                    </a:ext>
                  </a:extLst>
                </a:gridCol>
              </a:tblGrid>
              <a:tr h="710840">
                <a:tc>
                  <a:txBody>
                    <a:bodyPr/>
                    <a:lstStyle/>
                    <a:p>
                      <a:pPr algn="r">
                        <a:lnSpc>
                          <a:spcPct val="150000"/>
                        </a:lnSpc>
                      </a:pPr>
                      <a:r>
                        <a:rPr lang="zh-CN" altLang="en-US" sz="1800" b="1" dirty="0">
                          <a:solidFill>
                            <a:srgbClr val="7030A0"/>
                          </a:solidFill>
                          <a:latin typeface="+mj-ea"/>
                          <a:ea typeface="+mj-ea"/>
                        </a:rPr>
                        <a:t>持续精化：</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b="0" dirty="0">
                          <a:solidFill>
                            <a:schemeClr val="bg1">
                              <a:lumMod val="50000"/>
                            </a:schemeClr>
                          </a:solidFill>
                          <a:latin typeface="+mj-ea"/>
                          <a:ea typeface="+mj-ea"/>
                        </a:rPr>
                        <a:t>产品待办列表精化指的是</a:t>
                      </a:r>
                      <a:r>
                        <a:rPr lang="zh-CN" altLang="en-US" sz="1800" b="1" dirty="0">
                          <a:solidFill>
                            <a:srgbClr val="00B050"/>
                          </a:solidFill>
                          <a:latin typeface="+mj-ea"/>
                          <a:ea typeface="+mj-ea"/>
                        </a:rPr>
                        <a:t>为产品待办列表项增添细节、估算和排序的动作</a:t>
                      </a:r>
                      <a:r>
                        <a:rPr lang="zh-CN" altLang="en-US" sz="1800" b="0" dirty="0">
                          <a:solidFill>
                            <a:schemeClr val="bg1">
                              <a:lumMod val="50000"/>
                            </a:schemeClr>
                          </a:solidFill>
                          <a:latin typeface="+mj-ea"/>
                          <a:ea typeface="+mj-ea"/>
                        </a:rPr>
                        <a:t>。这是一个持续 的过程，产品负责人和开发团队协同工作在产品待办列表项的细节上。在产品待办列表精化过程中，产品待办列表项被重新评审和修改。</a:t>
                      </a:r>
                      <a:r>
                        <a:rPr lang="en-US" altLang="zh-CN" sz="1800" b="0" dirty="0">
                          <a:solidFill>
                            <a:schemeClr val="bg1">
                              <a:lumMod val="50000"/>
                            </a:schemeClr>
                          </a:solidFill>
                          <a:latin typeface="+mj-ea"/>
                          <a:ea typeface="+mj-ea"/>
                        </a:rPr>
                        <a:t>Scrum </a:t>
                      </a:r>
                      <a:r>
                        <a:rPr lang="zh-CN" altLang="en-US" sz="1800" b="0" dirty="0">
                          <a:solidFill>
                            <a:schemeClr val="bg1">
                              <a:lumMod val="50000"/>
                            </a:schemeClr>
                          </a:solidFill>
                          <a:latin typeface="+mj-ea"/>
                          <a:ea typeface="+mj-ea"/>
                        </a:rPr>
                        <a:t>团队决定如何来完成精化以及何时 来完成。</a:t>
                      </a:r>
                      <a:r>
                        <a:rPr lang="zh-CN" altLang="en-US" sz="1800" b="1" dirty="0">
                          <a:solidFill>
                            <a:srgbClr val="00B050"/>
                          </a:solidFill>
                          <a:latin typeface="+mj-ea"/>
                          <a:ea typeface="+mj-ea"/>
                        </a:rPr>
                        <a:t>精化的工作通常占用开发团队不超过 </a:t>
                      </a:r>
                      <a:r>
                        <a:rPr lang="en-US" altLang="zh-CN" sz="1800" b="1" dirty="0">
                          <a:solidFill>
                            <a:srgbClr val="00B050"/>
                          </a:solidFill>
                          <a:latin typeface="+mj-ea"/>
                          <a:ea typeface="+mj-ea"/>
                        </a:rPr>
                        <a:t>10% </a:t>
                      </a:r>
                      <a:r>
                        <a:rPr lang="zh-CN" altLang="en-US" sz="1800" b="1" dirty="0">
                          <a:solidFill>
                            <a:srgbClr val="00B050"/>
                          </a:solidFill>
                          <a:latin typeface="+mj-ea"/>
                          <a:ea typeface="+mj-ea"/>
                        </a:rPr>
                        <a:t>的产能</a:t>
                      </a:r>
                      <a:r>
                        <a:rPr lang="zh-CN" altLang="en-US" sz="1800" b="0" dirty="0">
                          <a:solidFill>
                            <a:schemeClr val="bg1">
                              <a:lumMod val="50000"/>
                            </a:schemeClr>
                          </a:solidFill>
                          <a:latin typeface="+mj-ea"/>
                          <a:ea typeface="+mj-ea"/>
                        </a:rPr>
                        <a:t>。然而，产品负责人或者其他人在产品负责人的斟酌下，产品待办列表项可以在任何时间来更新。</a:t>
                      </a:r>
                      <a:endParaRPr lang="en-US" altLang="zh-CN" sz="1800" b="0" dirty="0">
                        <a:solidFill>
                          <a:schemeClr val="bg1">
                            <a:lumMod val="50000"/>
                          </a:schemeClr>
                        </a:solidFill>
                        <a:latin typeface="+mj-ea"/>
                        <a:ea typeface="+mj-ea"/>
                      </a:endParaRPr>
                    </a:p>
                    <a:p>
                      <a:pPr marL="285750" marR="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lang="zh-CN" altLang="en-US" sz="1600" b="0" dirty="0">
                          <a:solidFill>
                            <a:schemeClr val="bg1">
                              <a:lumMod val="50000"/>
                            </a:schemeClr>
                          </a:solidFill>
                          <a:latin typeface="+mj-ea"/>
                          <a:ea typeface="+mj-ea"/>
                        </a:rPr>
                        <a:t>排序越高的产品待办列表项通常比排序低的更清晰同时包含更多细节。</a:t>
                      </a:r>
                      <a:endParaRPr lang="en-US" altLang="zh-CN" sz="1600" b="0" dirty="0">
                        <a:solidFill>
                          <a:schemeClr val="bg1">
                            <a:lumMod val="50000"/>
                          </a:schemeClr>
                        </a:solidFill>
                        <a:latin typeface="+mj-ea"/>
                        <a:ea typeface="+mj-ea"/>
                      </a:endParaRPr>
                    </a:p>
                    <a:p>
                      <a:pPr marL="285750" marR="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lang="zh-CN" altLang="en-US" sz="1600" b="0" dirty="0">
                          <a:solidFill>
                            <a:schemeClr val="bg1">
                              <a:lumMod val="50000"/>
                            </a:schemeClr>
                          </a:solidFill>
                          <a:latin typeface="+mj-ea"/>
                          <a:ea typeface="+mj-ea"/>
                        </a:rPr>
                        <a:t>这些能够被开发 团队在一个 </a:t>
                      </a:r>
                      <a:r>
                        <a:rPr lang="en-US" altLang="zh-CN" sz="1600" b="0" dirty="0">
                          <a:solidFill>
                            <a:schemeClr val="bg1">
                              <a:lumMod val="50000"/>
                            </a:schemeClr>
                          </a:solidFill>
                          <a:latin typeface="+mj-ea"/>
                          <a:ea typeface="+mj-ea"/>
                        </a:rPr>
                        <a:t>Sprint </a:t>
                      </a:r>
                      <a:r>
                        <a:rPr lang="zh-CN" altLang="en-US" sz="1600" b="0" dirty="0">
                          <a:solidFill>
                            <a:schemeClr val="bg1">
                              <a:lumMod val="50000"/>
                            </a:schemeClr>
                          </a:solidFill>
                          <a:latin typeface="+mj-ea"/>
                          <a:ea typeface="+mj-ea"/>
                        </a:rPr>
                        <a:t>中“完成”的产品待办列表项称为“准备就绪”，它们将作为 </a:t>
                      </a:r>
                      <a:r>
                        <a:rPr lang="en-US" altLang="zh-CN" sz="1600" b="0" dirty="0">
                          <a:solidFill>
                            <a:schemeClr val="bg1">
                              <a:lumMod val="50000"/>
                            </a:schemeClr>
                          </a:solidFill>
                          <a:latin typeface="+mj-ea"/>
                          <a:ea typeface="+mj-ea"/>
                        </a:rPr>
                        <a:t>Sprint </a:t>
                      </a:r>
                      <a:r>
                        <a:rPr lang="zh-CN" altLang="en-US" sz="1600" b="0" dirty="0">
                          <a:solidFill>
                            <a:schemeClr val="bg1">
                              <a:lumMod val="50000"/>
                            </a:schemeClr>
                          </a:solidFill>
                          <a:latin typeface="+mj-ea"/>
                          <a:ea typeface="+mj-ea"/>
                        </a:rPr>
                        <a:t>计划会 议中的待选产品列表项。 </a:t>
                      </a:r>
                    </a:p>
                  </a:txBody>
                  <a:tcPr anchor="ct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bl>
          </a:graphicData>
        </a:graphic>
      </p:graphicFrame>
      <p:sp>
        <p:nvSpPr>
          <p:cNvPr id="4" name="矩形 3"/>
          <p:cNvSpPr/>
          <p:nvPr/>
        </p:nvSpPr>
        <p:spPr>
          <a:xfrm>
            <a:off x="647422" y="820958"/>
            <a:ext cx="4266484" cy="5740029"/>
          </a:xfrm>
          <a:prstGeom prst="rect">
            <a:avLst/>
          </a:prstGeom>
          <a:solidFill>
            <a:schemeClr val="bg1">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zh-CN" altLang="en-US" dirty="0"/>
          </a:p>
        </p:txBody>
      </p:sp>
      <p:sp>
        <p:nvSpPr>
          <p:cNvPr id="5" name="文本框 4"/>
          <p:cNvSpPr txBox="1"/>
          <p:nvPr/>
        </p:nvSpPr>
        <p:spPr>
          <a:xfrm>
            <a:off x="1283345" y="973625"/>
            <a:ext cx="1868588" cy="461665"/>
          </a:xfrm>
          <a:prstGeom prst="rect">
            <a:avLst/>
          </a:prstGeom>
          <a:noFill/>
        </p:spPr>
        <p:txBody>
          <a:bodyPr wrap="none" rtlCol="0">
            <a:spAutoFit/>
          </a:bodyPr>
          <a:lstStyle/>
          <a:p>
            <a:pPr>
              <a:buNone/>
            </a:pPr>
            <a:r>
              <a:rPr lang="en-US" altLang="zh-CN" sz="2400" b="1" dirty="0">
                <a:solidFill>
                  <a:schemeClr val="tx1">
                    <a:lumMod val="95000"/>
                  </a:schemeClr>
                </a:solidFill>
                <a:effectLst>
                  <a:outerShdw blurRad="38100" dist="38100" dir="2700000" algn="tl">
                    <a:srgbClr val="000000">
                      <a:alpha val="43137"/>
                    </a:srgbClr>
                  </a:outerShdw>
                </a:effectLst>
                <a:latin typeface="+mj-ea"/>
                <a:ea typeface="+mj-ea"/>
              </a:rPr>
              <a:t>Scrum </a:t>
            </a:r>
            <a:r>
              <a:rPr lang="zh-CN" altLang="en-US" sz="2400" b="1" dirty="0">
                <a:solidFill>
                  <a:schemeClr val="tx1">
                    <a:lumMod val="95000"/>
                  </a:schemeClr>
                </a:solidFill>
                <a:effectLst>
                  <a:outerShdw blurRad="38100" dist="38100" dir="2700000" algn="tl">
                    <a:srgbClr val="000000">
                      <a:alpha val="43137"/>
                    </a:srgbClr>
                  </a:outerShdw>
                </a:effectLst>
                <a:latin typeface="+mj-ea"/>
                <a:ea typeface="+mj-ea"/>
              </a:rPr>
              <a:t>工件</a:t>
            </a:r>
          </a:p>
        </p:txBody>
      </p:sp>
      <p:sp>
        <p:nvSpPr>
          <p:cNvPr id="6" name="矩形 5"/>
          <p:cNvSpPr/>
          <p:nvPr/>
        </p:nvSpPr>
        <p:spPr>
          <a:xfrm>
            <a:off x="914400" y="2049623"/>
            <a:ext cx="2752928" cy="654665"/>
          </a:xfrm>
          <a:prstGeom prst="rect">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b="1" dirty="0">
                <a:solidFill>
                  <a:schemeClr val="bg1">
                    <a:lumMod val="50000"/>
                  </a:schemeClr>
                </a:solidFill>
                <a:latin typeface="+mj-ea"/>
                <a:ea typeface="+mj-ea"/>
              </a:rPr>
              <a:t>产品待办列表</a:t>
            </a:r>
          </a:p>
        </p:txBody>
      </p:sp>
      <p:sp>
        <p:nvSpPr>
          <p:cNvPr id="7" name="矩形 6"/>
          <p:cNvSpPr/>
          <p:nvPr/>
        </p:nvSpPr>
        <p:spPr>
          <a:xfrm>
            <a:off x="914400" y="3260649"/>
            <a:ext cx="2752928" cy="638453"/>
          </a:xfrm>
          <a:prstGeom prst="rect">
            <a:avLst/>
          </a:prstGeom>
          <a:solidFill>
            <a:srgbClr val="00206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b="1" dirty="0">
                <a:solidFill>
                  <a:schemeClr val="bg1">
                    <a:lumMod val="60000"/>
                    <a:lumOff val="40000"/>
                  </a:schemeClr>
                </a:solidFill>
                <a:latin typeface="+mj-ea"/>
                <a:ea typeface="+mj-ea"/>
              </a:rPr>
              <a:t>Sprint </a:t>
            </a:r>
            <a:r>
              <a:rPr lang="zh-CN" altLang="en-US" b="1" dirty="0">
                <a:solidFill>
                  <a:schemeClr val="bg1">
                    <a:lumMod val="60000"/>
                    <a:lumOff val="40000"/>
                  </a:schemeClr>
                </a:solidFill>
                <a:latin typeface="+mj-ea"/>
                <a:ea typeface="+mj-ea"/>
              </a:rPr>
              <a:t>待办列表</a:t>
            </a:r>
          </a:p>
        </p:txBody>
      </p:sp>
      <p:sp>
        <p:nvSpPr>
          <p:cNvPr id="8" name="矩形 7"/>
          <p:cNvSpPr/>
          <p:nvPr/>
        </p:nvSpPr>
        <p:spPr>
          <a:xfrm>
            <a:off x="914400" y="4520129"/>
            <a:ext cx="2752928" cy="654665"/>
          </a:xfrm>
          <a:prstGeom prst="rect">
            <a:avLst/>
          </a:prstGeom>
          <a:solidFill>
            <a:srgbClr val="00206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b="1" dirty="0">
                <a:solidFill>
                  <a:schemeClr val="bg1">
                    <a:lumMod val="60000"/>
                    <a:lumOff val="40000"/>
                  </a:schemeClr>
                </a:solidFill>
                <a:latin typeface="+mj-ea"/>
                <a:ea typeface="+mj-ea"/>
              </a:rPr>
              <a:t>增量</a:t>
            </a:r>
          </a:p>
        </p:txBody>
      </p:sp>
      <p:sp>
        <p:nvSpPr>
          <p:cNvPr id="9" name="矩形 8"/>
          <p:cNvSpPr/>
          <p:nvPr/>
        </p:nvSpPr>
        <p:spPr>
          <a:xfrm>
            <a:off x="2385391" y="2689793"/>
            <a:ext cx="2219798" cy="44414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600" dirty="0">
                <a:solidFill>
                  <a:schemeClr val="tx1">
                    <a:lumMod val="95000"/>
                  </a:schemeClr>
                </a:solidFill>
                <a:latin typeface="+mj-ea"/>
                <a:ea typeface="+mj-ea"/>
              </a:rPr>
              <a:t>监控目标实现的进度</a:t>
            </a:r>
          </a:p>
        </p:txBody>
      </p:sp>
      <p:sp>
        <p:nvSpPr>
          <p:cNvPr id="10" name="矩形 9"/>
          <p:cNvSpPr/>
          <p:nvPr/>
        </p:nvSpPr>
        <p:spPr>
          <a:xfrm>
            <a:off x="2385391" y="3803743"/>
            <a:ext cx="2219798" cy="444143"/>
          </a:xfrm>
          <a:prstGeom prst="rect">
            <a:avLst/>
          </a:prstGeom>
          <a:solidFill>
            <a:srgbClr val="00206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600" dirty="0">
                <a:solidFill>
                  <a:schemeClr val="bg1">
                    <a:lumMod val="60000"/>
                    <a:lumOff val="40000"/>
                  </a:schemeClr>
                </a:solidFill>
                <a:latin typeface="+mj-ea"/>
                <a:ea typeface="+mj-ea"/>
              </a:rPr>
              <a:t>监控 </a:t>
            </a:r>
            <a:r>
              <a:rPr lang="en-US" altLang="zh-CN" sz="1600" dirty="0">
                <a:solidFill>
                  <a:schemeClr val="bg1">
                    <a:lumMod val="60000"/>
                    <a:lumOff val="40000"/>
                  </a:schemeClr>
                </a:solidFill>
                <a:latin typeface="+mj-ea"/>
                <a:ea typeface="+mj-ea"/>
              </a:rPr>
              <a:t>Sprint </a:t>
            </a:r>
            <a:r>
              <a:rPr lang="zh-CN" altLang="en-US" sz="1600" dirty="0">
                <a:solidFill>
                  <a:schemeClr val="bg1">
                    <a:lumMod val="60000"/>
                    <a:lumOff val="40000"/>
                  </a:schemeClr>
                </a:solidFill>
                <a:latin typeface="+mj-ea"/>
                <a:ea typeface="+mj-ea"/>
              </a:rPr>
              <a:t>进度</a:t>
            </a:r>
          </a:p>
        </p:txBody>
      </p:sp>
    </p:spTree>
    <p:extLst>
      <p:ext uri="{BB962C8B-B14F-4D97-AF65-F5344CB8AC3E}">
        <p14:creationId xmlns:p14="http://schemas.microsoft.com/office/powerpoint/2010/main" val="16724561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5.1.1. </a:t>
            </a:r>
            <a:r>
              <a:rPr lang="zh-CN" altLang="en-US" dirty="0"/>
              <a:t>监控目标实现的进度 </a:t>
            </a:r>
          </a:p>
        </p:txBody>
      </p:sp>
      <p:graphicFrame>
        <p:nvGraphicFramePr>
          <p:cNvPr id="3" name="表格 2"/>
          <p:cNvGraphicFramePr>
            <a:graphicFrameLocks noGrp="1"/>
          </p:cNvGraphicFramePr>
          <p:nvPr>
            <p:extLst>
              <p:ext uri="{D42A27DB-BD31-4B8C-83A1-F6EECF244321}">
                <p14:modId xmlns:p14="http://schemas.microsoft.com/office/powerpoint/2010/main" val="1275523560"/>
              </p:ext>
            </p:extLst>
          </p:nvPr>
        </p:nvGraphicFramePr>
        <p:xfrm>
          <a:off x="5138318" y="820958"/>
          <a:ext cx="6820443" cy="5435220"/>
        </p:xfrm>
        <a:graphic>
          <a:graphicData uri="http://schemas.openxmlformats.org/drawingml/2006/table">
            <a:tbl>
              <a:tblPr firstRow="1" bandRow="1">
                <a:effectLst/>
                <a:tableStyleId>{5C22544A-7EE6-4342-B048-85BDC9FD1C3A}</a:tableStyleId>
              </a:tblPr>
              <a:tblGrid>
                <a:gridCol w="1612661">
                  <a:extLst>
                    <a:ext uri="{9D8B030D-6E8A-4147-A177-3AD203B41FA5}">
                      <a16:colId xmlns:a16="http://schemas.microsoft.com/office/drawing/2014/main" val="20000"/>
                    </a:ext>
                  </a:extLst>
                </a:gridCol>
                <a:gridCol w="5207782">
                  <a:extLst>
                    <a:ext uri="{9D8B030D-6E8A-4147-A177-3AD203B41FA5}">
                      <a16:colId xmlns:a16="http://schemas.microsoft.com/office/drawing/2014/main" val="20001"/>
                    </a:ext>
                  </a:extLst>
                </a:gridCol>
              </a:tblGrid>
              <a:tr h="710840">
                <a:tc>
                  <a:txBody>
                    <a:bodyPr/>
                    <a:lstStyle/>
                    <a:p>
                      <a:pPr algn="r">
                        <a:lnSpc>
                          <a:spcPct val="150000"/>
                        </a:lnSpc>
                      </a:pPr>
                      <a:r>
                        <a:rPr lang="zh-CN" altLang="en-US" sz="1800" b="1" dirty="0">
                          <a:solidFill>
                            <a:srgbClr val="7030A0"/>
                          </a:solidFill>
                          <a:latin typeface="+mj-ea"/>
                          <a:ea typeface="+mj-ea"/>
                        </a:rPr>
                        <a:t>监控剩余工作：</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b="0" dirty="0">
                          <a:solidFill>
                            <a:schemeClr val="bg1">
                              <a:lumMod val="50000"/>
                            </a:schemeClr>
                          </a:solidFill>
                          <a:latin typeface="+mj-ea"/>
                          <a:ea typeface="+mj-ea"/>
                        </a:rPr>
                        <a:t>在任何时刻，达成目标的剩余工作是可以累计的。产品负责人至少在每个 </a:t>
                      </a:r>
                      <a:r>
                        <a:rPr lang="en-US" altLang="zh-CN" sz="1800" b="0" dirty="0">
                          <a:solidFill>
                            <a:schemeClr val="bg1">
                              <a:lumMod val="50000"/>
                            </a:schemeClr>
                          </a:solidFill>
                          <a:latin typeface="+mj-ea"/>
                          <a:ea typeface="+mj-ea"/>
                        </a:rPr>
                        <a:t>Sprint </a:t>
                      </a:r>
                      <a:r>
                        <a:rPr lang="zh-CN" altLang="en-US" sz="1800" b="0" dirty="0">
                          <a:solidFill>
                            <a:schemeClr val="bg1">
                              <a:lumMod val="50000"/>
                            </a:schemeClr>
                          </a:solidFill>
                          <a:latin typeface="+mj-ea"/>
                          <a:ea typeface="+mj-ea"/>
                        </a:rPr>
                        <a:t>评审会议中都必须跟踪剩余工作总量。产品负责人比较这次的剩余工作量与之前 </a:t>
                      </a:r>
                      <a:r>
                        <a:rPr lang="en-US" altLang="zh-CN" sz="1800" b="0" dirty="0">
                          <a:solidFill>
                            <a:schemeClr val="bg1">
                              <a:lumMod val="50000"/>
                            </a:schemeClr>
                          </a:solidFill>
                          <a:latin typeface="+mj-ea"/>
                          <a:ea typeface="+mj-ea"/>
                        </a:rPr>
                        <a:t>Sprint </a:t>
                      </a:r>
                      <a:r>
                        <a:rPr lang="zh-CN" altLang="en-US" sz="1800" b="0" dirty="0">
                          <a:solidFill>
                            <a:schemeClr val="bg1">
                              <a:lumMod val="50000"/>
                            </a:schemeClr>
                          </a:solidFill>
                          <a:latin typeface="+mj-ea"/>
                          <a:ea typeface="+mj-ea"/>
                        </a:rPr>
                        <a:t>评审会议时的剩余工作量来评估在期望的时间点达成目标的进度。这个信息对所有的干系人都是透明的。 </a:t>
                      </a:r>
                    </a:p>
                  </a:txBody>
                  <a:tcPr anchor="ct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621064">
                <a:tc>
                  <a:txBody>
                    <a:bodyPr/>
                    <a:lstStyle/>
                    <a:p>
                      <a:pPr algn="r">
                        <a:lnSpc>
                          <a:spcPct val="150000"/>
                        </a:lnSpc>
                      </a:pPr>
                      <a:r>
                        <a:rPr lang="zh-CN" altLang="en-US" sz="1800" b="1" dirty="0">
                          <a:solidFill>
                            <a:srgbClr val="7030A0"/>
                          </a:solidFill>
                          <a:latin typeface="+mj-ea"/>
                          <a:ea typeface="+mj-ea"/>
                        </a:rPr>
                        <a:t>可视化：</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b="0" kern="1200" dirty="0">
                          <a:solidFill>
                            <a:schemeClr val="bg1">
                              <a:lumMod val="50000"/>
                            </a:schemeClr>
                          </a:solidFill>
                          <a:latin typeface="+mj-ea"/>
                          <a:ea typeface="+mj-ea"/>
                          <a:cs typeface="+mn-cs"/>
                        </a:rPr>
                        <a:t>各种不同趋势走向的实践已经被使用在预测进度方面，例如，燃尽图（</a:t>
                      </a:r>
                      <a:r>
                        <a:rPr lang="en-US" altLang="zh-CN" sz="1800" b="0" kern="1200" dirty="0">
                          <a:solidFill>
                            <a:schemeClr val="bg1">
                              <a:lumMod val="50000"/>
                            </a:schemeClr>
                          </a:solidFill>
                          <a:latin typeface="+mj-ea"/>
                          <a:ea typeface="+mj-ea"/>
                          <a:cs typeface="+mn-cs"/>
                        </a:rPr>
                        <a:t>burn-downs</a:t>
                      </a:r>
                      <a:r>
                        <a:rPr lang="zh-CN" altLang="en-US" sz="1800" b="0" kern="1200" dirty="0">
                          <a:solidFill>
                            <a:schemeClr val="bg1">
                              <a:lumMod val="50000"/>
                            </a:schemeClr>
                          </a:solidFill>
                          <a:latin typeface="+mj-ea"/>
                          <a:ea typeface="+mj-ea"/>
                          <a:cs typeface="+mn-cs"/>
                        </a:rPr>
                        <a:t>）、燃烧图（</a:t>
                      </a:r>
                      <a:r>
                        <a:rPr lang="en-US" altLang="zh-CN" sz="1800" b="0" kern="1200" dirty="0">
                          <a:solidFill>
                            <a:schemeClr val="bg1">
                              <a:lumMod val="50000"/>
                            </a:schemeClr>
                          </a:solidFill>
                          <a:latin typeface="+mj-ea"/>
                          <a:ea typeface="+mj-ea"/>
                          <a:cs typeface="+mn-cs"/>
                        </a:rPr>
                        <a:t>burn-ups</a:t>
                      </a:r>
                      <a:r>
                        <a:rPr lang="zh-CN" altLang="en-US" sz="1800" b="0" kern="1200" dirty="0">
                          <a:solidFill>
                            <a:schemeClr val="bg1">
                              <a:lumMod val="50000"/>
                            </a:schemeClr>
                          </a:solidFill>
                          <a:latin typeface="+mj-ea"/>
                          <a:ea typeface="+mj-ea"/>
                          <a:cs typeface="+mn-cs"/>
                        </a:rPr>
                        <a:t>）或者累积流图（</a:t>
                      </a:r>
                      <a:r>
                        <a:rPr lang="en-US" altLang="zh-CN" sz="1800" b="0" kern="1200" dirty="0">
                          <a:solidFill>
                            <a:schemeClr val="bg1">
                              <a:lumMod val="50000"/>
                            </a:schemeClr>
                          </a:solidFill>
                          <a:latin typeface="+mj-ea"/>
                          <a:ea typeface="+mj-ea"/>
                          <a:cs typeface="+mn-cs"/>
                        </a:rPr>
                        <a:t>cumulative flows</a:t>
                      </a:r>
                      <a:r>
                        <a:rPr lang="zh-CN" altLang="en-US" sz="1800" b="0" kern="1200" dirty="0">
                          <a:solidFill>
                            <a:schemeClr val="bg1">
                              <a:lumMod val="50000"/>
                            </a:schemeClr>
                          </a:solidFill>
                          <a:latin typeface="+mj-ea"/>
                          <a:ea typeface="+mj-ea"/>
                          <a:cs typeface="+mn-cs"/>
                        </a:rPr>
                        <a:t>）。这些工具都被证实是有用的。然 而，它们并不能用来取代经验主义的重要性。在复杂的环境中，未来将要发生的事是无法 预知的。只有已经发生的事才能用来做前瞻性的决策。</a:t>
                      </a:r>
                    </a:p>
                  </a:txBody>
                  <a:tcPr anchor="ct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4" name="矩形 3"/>
          <p:cNvSpPr/>
          <p:nvPr/>
        </p:nvSpPr>
        <p:spPr>
          <a:xfrm>
            <a:off x="647422" y="820958"/>
            <a:ext cx="4266484" cy="5740029"/>
          </a:xfrm>
          <a:prstGeom prst="rect">
            <a:avLst/>
          </a:prstGeom>
          <a:solidFill>
            <a:schemeClr val="bg1">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zh-CN" altLang="en-US" dirty="0"/>
          </a:p>
        </p:txBody>
      </p:sp>
      <p:sp>
        <p:nvSpPr>
          <p:cNvPr id="5" name="文本框 4"/>
          <p:cNvSpPr txBox="1"/>
          <p:nvPr/>
        </p:nvSpPr>
        <p:spPr>
          <a:xfrm>
            <a:off x="1283345" y="973625"/>
            <a:ext cx="1868588" cy="461665"/>
          </a:xfrm>
          <a:prstGeom prst="rect">
            <a:avLst/>
          </a:prstGeom>
          <a:noFill/>
        </p:spPr>
        <p:txBody>
          <a:bodyPr wrap="none" rtlCol="0">
            <a:spAutoFit/>
          </a:bodyPr>
          <a:lstStyle/>
          <a:p>
            <a:pPr>
              <a:buNone/>
            </a:pPr>
            <a:r>
              <a:rPr lang="en-US" altLang="zh-CN" sz="2400" b="1" dirty="0">
                <a:solidFill>
                  <a:schemeClr val="tx1">
                    <a:lumMod val="95000"/>
                  </a:schemeClr>
                </a:solidFill>
                <a:effectLst>
                  <a:outerShdw blurRad="38100" dist="38100" dir="2700000" algn="tl">
                    <a:srgbClr val="000000">
                      <a:alpha val="43137"/>
                    </a:srgbClr>
                  </a:outerShdw>
                </a:effectLst>
                <a:latin typeface="+mj-ea"/>
                <a:ea typeface="+mj-ea"/>
              </a:rPr>
              <a:t>Scrum </a:t>
            </a:r>
            <a:r>
              <a:rPr lang="zh-CN" altLang="en-US" sz="2400" b="1" dirty="0">
                <a:solidFill>
                  <a:schemeClr val="tx1">
                    <a:lumMod val="95000"/>
                  </a:schemeClr>
                </a:solidFill>
                <a:effectLst>
                  <a:outerShdw blurRad="38100" dist="38100" dir="2700000" algn="tl">
                    <a:srgbClr val="000000">
                      <a:alpha val="43137"/>
                    </a:srgbClr>
                  </a:outerShdw>
                </a:effectLst>
                <a:latin typeface="+mj-ea"/>
                <a:ea typeface="+mj-ea"/>
              </a:rPr>
              <a:t>工件</a:t>
            </a:r>
          </a:p>
        </p:txBody>
      </p:sp>
      <p:sp>
        <p:nvSpPr>
          <p:cNvPr id="6" name="矩形 5"/>
          <p:cNvSpPr/>
          <p:nvPr/>
        </p:nvSpPr>
        <p:spPr>
          <a:xfrm>
            <a:off x="914400" y="2049623"/>
            <a:ext cx="2752928" cy="654665"/>
          </a:xfrm>
          <a:prstGeom prst="rect">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b="1" dirty="0">
                <a:solidFill>
                  <a:schemeClr val="bg1">
                    <a:lumMod val="50000"/>
                  </a:schemeClr>
                </a:solidFill>
                <a:latin typeface="+mj-ea"/>
                <a:ea typeface="+mj-ea"/>
              </a:rPr>
              <a:t>产品待办列表</a:t>
            </a:r>
          </a:p>
        </p:txBody>
      </p:sp>
      <p:sp>
        <p:nvSpPr>
          <p:cNvPr id="7" name="矩形 6"/>
          <p:cNvSpPr/>
          <p:nvPr/>
        </p:nvSpPr>
        <p:spPr>
          <a:xfrm>
            <a:off x="914400" y="3260649"/>
            <a:ext cx="2752928" cy="638453"/>
          </a:xfrm>
          <a:prstGeom prst="rect">
            <a:avLst/>
          </a:prstGeom>
          <a:solidFill>
            <a:srgbClr val="00206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b="1" dirty="0">
                <a:solidFill>
                  <a:schemeClr val="bg1">
                    <a:lumMod val="60000"/>
                    <a:lumOff val="40000"/>
                  </a:schemeClr>
                </a:solidFill>
                <a:latin typeface="+mj-ea"/>
                <a:ea typeface="+mj-ea"/>
              </a:rPr>
              <a:t>Sprint </a:t>
            </a:r>
            <a:r>
              <a:rPr lang="zh-CN" altLang="en-US" b="1" dirty="0">
                <a:solidFill>
                  <a:schemeClr val="bg1">
                    <a:lumMod val="60000"/>
                    <a:lumOff val="40000"/>
                  </a:schemeClr>
                </a:solidFill>
                <a:latin typeface="+mj-ea"/>
                <a:ea typeface="+mj-ea"/>
              </a:rPr>
              <a:t>待办列表</a:t>
            </a:r>
          </a:p>
        </p:txBody>
      </p:sp>
      <p:sp>
        <p:nvSpPr>
          <p:cNvPr id="8" name="矩形 7"/>
          <p:cNvSpPr/>
          <p:nvPr/>
        </p:nvSpPr>
        <p:spPr>
          <a:xfrm>
            <a:off x="914400" y="4520129"/>
            <a:ext cx="2752928" cy="654665"/>
          </a:xfrm>
          <a:prstGeom prst="rect">
            <a:avLst/>
          </a:prstGeom>
          <a:solidFill>
            <a:srgbClr val="00206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b="1" dirty="0">
                <a:solidFill>
                  <a:schemeClr val="bg1">
                    <a:lumMod val="60000"/>
                    <a:lumOff val="40000"/>
                  </a:schemeClr>
                </a:solidFill>
                <a:latin typeface="+mj-ea"/>
                <a:ea typeface="+mj-ea"/>
              </a:rPr>
              <a:t>增量</a:t>
            </a:r>
          </a:p>
        </p:txBody>
      </p:sp>
      <p:sp>
        <p:nvSpPr>
          <p:cNvPr id="9" name="矩形 8"/>
          <p:cNvSpPr/>
          <p:nvPr/>
        </p:nvSpPr>
        <p:spPr>
          <a:xfrm>
            <a:off x="2385391" y="2689793"/>
            <a:ext cx="2219798" cy="44414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600" dirty="0">
                <a:solidFill>
                  <a:schemeClr val="tx1">
                    <a:lumMod val="95000"/>
                  </a:schemeClr>
                </a:solidFill>
                <a:latin typeface="+mj-ea"/>
                <a:ea typeface="+mj-ea"/>
              </a:rPr>
              <a:t>监控目标实现的进度</a:t>
            </a:r>
          </a:p>
        </p:txBody>
      </p:sp>
      <p:sp>
        <p:nvSpPr>
          <p:cNvPr id="10" name="矩形 9"/>
          <p:cNvSpPr/>
          <p:nvPr/>
        </p:nvSpPr>
        <p:spPr>
          <a:xfrm>
            <a:off x="2385391" y="3803743"/>
            <a:ext cx="2219798" cy="444143"/>
          </a:xfrm>
          <a:prstGeom prst="rect">
            <a:avLst/>
          </a:prstGeom>
          <a:solidFill>
            <a:srgbClr val="00206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600" dirty="0">
                <a:solidFill>
                  <a:schemeClr val="bg1">
                    <a:lumMod val="60000"/>
                    <a:lumOff val="40000"/>
                  </a:schemeClr>
                </a:solidFill>
                <a:latin typeface="+mj-ea"/>
                <a:ea typeface="+mj-ea"/>
              </a:rPr>
              <a:t>监控 </a:t>
            </a:r>
            <a:r>
              <a:rPr lang="en-US" altLang="zh-CN" sz="1600" dirty="0">
                <a:solidFill>
                  <a:schemeClr val="bg1">
                    <a:lumMod val="60000"/>
                    <a:lumOff val="40000"/>
                  </a:schemeClr>
                </a:solidFill>
                <a:latin typeface="+mj-ea"/>
                <a:ea typeface="+mj-ea"/>
              </a:rPr>
              <a:t>Sprint </a:t>
            </a:r>
            <a:r>
              <a:rPr lang="zh-CN" altLang="en-US" sz="1600" dirty="0">
                <a:solidFill>
                  <a:schemeClr val="bg1">
                    <a:lumMod val="60000"/>
                    <a:lumOff val="40000"/>
                  </a:schemeClr>
                </a:solidFill>
                <a:latin typeface="+mj-ea"/>
                <a:ea typeface="+mj-ea"/>
              </a:rPr>
              <a:t>进度</a:t>
            </a:r>
          </a:p>
        </p:txBody>
      </p:sp>
    </p:spTree>
    <p:extLst>
      <p:ext uri="{BB962C8B-B14F-4D97-AF65-F5344CB8AC3E}">
        <p14:creationId xmlns:p14="http://schemas.microsoft.com/office/powerpoint/2010/main" val="26181848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Sprint </a:t>
            </a:r>
            <a:r>
              <a:rPr lang="zh-CN" altLang="en-US" dirty="0"/>
              <a:t>待办列表</a:t>
            </a:r>
          </a:p>
        </p:txBody>
      </p:sp>
      <p:graphicFrame>
        <p:nvGraphicFramePr>
          <p:cNvPr id="3" name="表格 2"/>
          <p:cNvGraphicFramePr>
            <a:graphicFrameLocks noGrp="1"/>
          </p:cNvGraphicFramePr>
          <p:nvPr>
            <p:extLst>
              <p:ext uri="{D42A27DB-BD31-4B8C-83A1-F6EECF244321}">
                <p14:modId xmlns:p14="http://schemas.microsoft.com/office/powerpoint/2010/main" val="1111827130"/>
              </p:ext>
            </p:extLst>
          </p:nvPr>
        </p:nvGraphicFramePr>
        <p:xfrm>
          <a:off x="5138318" y="820958"/>
          <a:ext cx="6820443" cy="5715000"/>
        </p:xfrm>
        <a:graphic>
          <a:graphicData uri="http://schemas.openxmlformats.org/drawingml/2006/table">
            <a:tbl>
              <a:tblPr firstRow="1" bandRow="1">
                <a:effectLst/>
                <a:tableStyleId>{5C22544A-7EE6-4342-B048-85BDC9FD1C3A}</a:tableStyleId>
              </a:tblPr>
              <a:tblGrid>
                <a:gridCol w="1946294">
                  <a:extLst>
                    <a:ext uri="{9D8B030D-6E8A-4147-A177-3AD203B41FA5}">
                      <a16:colId xmlns:a16="http://schemas.microsoft.com/office/drawing/2014/main" val="20000"/>
                    </a:ext>
                  </a:extLst>
                </a:gridCol>
                <a:gridCol w="4874149">
                  <a:extLst>
                    <a:ext uri="{9D8B030D-6E8A-4147-A177-3AD203B41FA5}">
                      <a16:colId xmlns:a16="http://schemas.microsoft.com/office/drawing/2014/main" val="20001"/>
                    </a:ext>
                  </a:extLst>
                </a:gridCol>
              </a:tblGrid>
              <a:tr h="710840">
                <a:tc>
                  <a:txBody>
                    <a:bodyPr/>
                    <a:lstStyle/>
                    <a:p>
                      <a:pPr algn="r">
                        <a:lnSpc>
                          <a:spcPct val="150000"/>
                        </a:lnSpc>
                      </a:pPr>
                      <a:r>
                        <a:rPr lang="zh-CN" altLang="en-US" sz="1800" b="1" dirty="0">
                          <a:solidFill>
                            <a:srgbClr val="7030A0"/>
                          </a:solidFill>
                          <a:latin typeface="+mj-ea"/>
                          <a:ea typeface="+mj-ea"/>
                        </a:rPr>
                        <a:t>针对当前目标：</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400" b="0" dirty="0">
                          <a:solidFill>
                            <a:schemeClr val="bg1">
                              <a:lumMod val="50000"/>
                            </a:schemeClr>
                          </a:solidFill>
                          <a:latin typeface="+mj-ea"/>
                          <a:ea typeface="+mj-ea"/>
                        </a:rPr>
                        <a:t>Sprint </a:t>
                      </a:r>
                      <a:r>
                        <a:rPr lang="zh-CN" altLang="en-US" sz="1400" b="0" dirty="0">
                          <a:solidFill>
                            <a:schemeClr val="bg1">
                              <a:lumMod val="50000"/>
                            </a:schemeClr>
                          </a:solidFill>
                          <a:latin typeface="+mj-ea"/>
                          <a:ea typeface="+mj-ea"/>
                        </a:rPr>
                        <a:t>待办列表是一组为当前 </a:t>
                      </a:r>
                      <a:r>
                        <a:rPr lang="en-US" altLang="zh-CN" sz="1400" b="0" dirty="0">
                          <a:solidFill>
                            <a:schemeClr val="bg1">
                              <a:lumMod val="50000"/>
                            </a:schemeClr>
                          </a:solidFill>
                          <a:latin typeface="+mj-ea"/>
                          <a:ea typeface="+mj-ea"/>
                        </a:rPr>
                        <a:t>Sprint </a:t>
                      </a:r>
                      <a:r>
                        <a:rPr lang="zh-CN" altLang="en-US" sz="1400" b="0" dirty="0">
                          <a:solidFill>
                            <a:schemeClr val="bg1">
                              <a:lumMod val="50000"/>
                            </a:schemeClr>
                          </a:solidFill>
                          <a:latin typeface="+mj-ea"/>
                          <a:ea typeface="+mj-ea"/>
                        </a:rPr>
                        <a:t>选出的产品待办列表项，同时加上交付产品增量和实 现 </a:t>
                      </a:r>
                      <a:r>
                        <a:rPr lang="en-US" altLang="zh-CN" sz="1400" b="0" dirty="0">
                          <a:solidFill>
                            <a:schemeClr val="bg1">
                              <a:lumMod val="50000"/>
                            </a:schemeClr>
                          </a:solidFill>
                          <a:latin typeface="+mj-ea"/>
                          <a:ea typeface="+mj-ea"/>
                        </a:rPr>
                        <a:t>Sprint </a:t>
                      </a:r>
                      <a:r>
                        <a:rPr lang="zh-CN" altLang="en-US" sz="1400" b="0" dirty="0">
                          <a:solidFill>
                            <a:schemeClr val="bg1">
                              <a:lumMod val="50000"/>
                            </a:schemeClr>
                          </a:solidFill>
                          <a:latin typeface="+mj-ea"/>
                          <a:ea typeface="+mj-ea"/>
                        </a:rPr>
                        <a:t>目标的计划。</a:t>
                      </a:r>
                      <a:r>
                        <a:rPr lang="en-US" altLang="zh-CN" sz="1400" b="0" dirty="0">
                          <a:solidFill>
                            <a:schemeClr val="bg1">
                              <a:lumMod val="50000"/>
                            </a:schemeClr>
                          </a:solidFill>
                          <a:latin typeface="+mj-ea"/>
                          <a:ea typeface="+mj-ea"/>
                        </a:rPr>
                        <a:t>Sprint </a:t>
                      </a:r>
                      <a:r>
                        <a:rPr lang="zh-CN" altLang="en-US" sz="1400" b="0" dirty="0">
                          <a:solidFill>
                            <a:schemeClr val="bg1">
                              <a:lumMod val="50000"/>
                            </a:schemeClr>
                          </a:solidFill>
                          <a:latin typeface="+mj-ea"/>
                          <a:ea typeface="+mj-ea"/>
                        </a:rPr>
                        <a:t>待办列表是开发团队对于下一个产品增量所需的那些功能以及交付那些功能到“完成”的增量中所需工作的预测。 </a:t>
                      </a:r>
                    </a:p>
                  </a:txBody>
                  <a:tcPr anchor="ct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484393">
                <a:tc>
                  <a:txBody>
                    <a:bodyPr/>
                    <a:lstStyle/>
                    <a:p>
                      <a:pPr algn="r">
                        <a:lnSpc>
                          <a:spcPct val="150000"/>
                        </a:lnSpc>
                      </a:pPr>
                      <a:r>
                        <a:rPr lang="zh-CN" altLang="en-US" sz="1800" b="1" dirty="0">
                          <a:solidFill>
                            <a:srgbClr val="7030A0"/>
                          </a:solidFill>
                          <a:latin typeface="+mj-ea"/>
                          <a:ea typeface="+mj-ea"/>
                        </a:rPr>
                        <a:t>强调细节：</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400" b="0" kern="1200" dirty="0">
                          <a:solidFill>
                            <a:schemeClr val="bg1">
                              <a:lumMod val="50000"/>
                            </a:schemeClr>
                          </a:solidFill>
                          <a:latin typeface="+mj-ea"/>
                          <a:ea typeface="+mj-ea"/>
                          <a:cs typeface="+mn-cs"/>
                        </a:rPr>
                        <a:t>Sprint </a:t>
                      </a:r>
                      <a:r>
                        <a:rPr lang="zh-CN" altLang="en-US" sz="1400" b="0" kern="1200" dirty="0">
                          <a:solidFill>
                            <a:schemeClr val="bg1">
                              <a:lumMod val="50000"/>
                            </a:schemeClr>
                          </a:solidFill>
                          <a:latin typeface="+mj-ea"/>
                          <a:ea typeface="+mj-ea"/>
                          <a:cs typeface="+mn-cs"/>
                        </a:rPr>
                        <a:t>产品待办列表是拥有足够细节的计划，任何进度的变化可以在每日 </a:t>
                      </a:r>
                      <a:r>
                        <a:rPr lang="en-US" altLang="zh-CN" sz="1400" b="0" kern="1200" dirty="0">
                          <a:solidFill>
                            <a:schemeClr val="bg1">
                              <a:lumMod val="50000"/>
                            </a:schemeClr>
                          </a:solidFill>
                          <a:latin typeface="+mj-ea"/>
                          <a:ea typeface="+mj-ea"/>
                          <a:cs typeface="+mn-cs"/>
                        </a:rPr>
                        <a:t>Scrum </a:t>
                      </a:r>
                      <a:r>
                        <a:rPr lang="zh-CN" altLang="en-US" sz="1400" b="0" kern="1200" dirty="0">
                          <a:solidFill>
                            <a:schemeClr val="bg1">
                              <a:lumMod val="50000"/>
                            </a:schemeClr>
                          </a:solidFill>
                          <a:latin typeface="+mj-ea"/>
                          <a:ea typeface="+mj-ea"/>
                          <a:cs typeface="+mn-cs"/>
                        </a:rPr>
                        <a:t>站会中清 晰地看到。开发团队在 </a:t>
                      </a:r>
                      <a:r>
                        <a:rPr lang="en-US" altLang="zh-CN" sz="1400" b="0" kern="1200" dirty="0">
                          <a:solidFill>
                            <a:schemeClr val="bg1">
                              <a:lumMod val="50000"/>
                            </a:schemeClr>
                          </a:solidFill>
                          <a:latin typeface="+mj-ea"/>
                          <a:ea typeface="+mj-ea"/>
                          <a:cs typeface="+mn-cs"/>
                        </a:rPr>
                        <a:t>Sprint </a:t>
                      </a:r>
                      <a:r>
                        <a:rPr lang="zh-CN" altLang="en-US" sz="1400" b="0" kern="1200" dirty="0">
                          <a:solidFill>
                            <a:schemeClr val="bg1">
                              <a:lumMod val="50000"/>
                            </a:schemeClr>
                          </a:solidFill>
                          <a:latin typeface="+mj-ea"/>
                          <a:ea typeface="+mj-ea"/>
                          <a:cs typeface="+mn-cs"/>
                        </a:rPr>
                        <a:t>期间修改 </a:t>
                      </a:r>
                      <a:r>
                        <a:rPr lang="en-US" altLang="zh-CN" sz="1400" b="0" kern="1200" dirty="0">
                          <a:solidFill>
                            <a:schemeClr val="bg1">
                              <a:lumMod val="50000"/>
                            </a:schemeClr>
                          </a:solidFill>
                          <a:latin typeface="+mj-ea"/>
                          <a:ea typeface="+mj-ea"/>
                          <a:cs typeface="+mn-cs"/>
                        </a:rPr>
                        <a:t>Sprint </a:t>
                      </a:r>
                      <a:r>
                        <a:rPr lang="zh-CN" altLang="en-US" sz="1400" b="0" kern="1200" dirty="0">
                          <a:solidFill>
                            <a:schemeClr val="bg1">
                              <a:lumMod val="50000"/>
                            </a:schemeClr>
                          </a:solidFill>
                          <a:latin typeface="+mj-ea"/>
                          <a:ea typeface="+mj-ea"/>
                          <a:cs typeface="+mn-cs"/>
                        </a:rPr>
                        <a:t>待办列表，使得 </a:t>
                      </a:r>
                      <a:r>
                        <a:rPr lang="en-US" altLang="zh-CN" sz="1400" b="0" kern="1200" dirty="0">
                          <a:solidFill>
                            <a:schemeClr val="bg1">
                              <a:lumMod val="50000"/>
                            </a:schemeClr>
                          </a:solidFill>
                          <a:latin typeface="+mj-ea"/>
                          <a:ea typeface="+mj-ea"/>
                          <a:cs typeface="+mn-cs"/>
                        </a:rPr>
                        <a:t>Sprint </a:t>
                      </a:r>
                      <a:r>
                        <a:rPr lang="zh-CN" altLang="en-US" sz="1400" b="0" kern="1200" dirty="0">
                          <a:solidFill>
                            <a:schemeClr val="bg1">
                              <a:lumMod val="50000"/>
                            </a:schemeClr>
                          </a:solidFill>
                          <a:latin typeface="+mj-ea"/>
                          <a:ea typeface="+mj-ea"/>
                          <a:cs typeface="+mn-cs"/>
                        </a:rPr>
                        <a:t>待办列表在 </a:t>
                      </a:r>
                      <a:r>
                        <a:rPr lang="en-US" altLang="zh-CN" sz="1400" b="0" kern="1200" dirty="0">
                          <a:solidFill>
                            <a:schemeClr val="bg1">
                              <a:lumMod val="50000"/>
                            </a:schemeClr>
                          </a:solidFill>
                          <a:latin typeface="+mj-ea"/>
                          <a:ea typeface="+mj-ea"/>
                          <a:cs typeface="+mn-cs"/>
                        </a:rPr>
                        <a:t>Sprint </a:t>
                      </a:r>
                      <a:r>
                        <a:rPr lang="zh-CN" altLang="en-US" sz="1400" b="0" kern="1200" dirty="0">
                          <a:solidFill>
                            <a:schemeClr val="bg1">
                              <a:lumMod val="50000"/>
                            </a:schemeClr>
                          </a:solidFill>
                          <a:latin typeface="+mj-ea"/>
                          <a:ea typeface="+mj-ea"/>
                          <a:cs typeface="+mn-cs"/>
                        </a:rPr>
                        <a:t>期 间涌现。涌现发生在开发团队按计划开展工作并学习到更多的关于哪些工作是达成 </a:t>
                      </a:r>
                      <a:r>
                        <a:rPr lang="en-US" altLang="zh-CN" sz="1400" b="0" kern="1200" dirty="0">
                          <a:solidFill>
                            <a:schemeClr val="bg1">
                              <a:lumMod val="50000"/>
                            </a:schemeClr>
                          </a:solidFill>
                          <a:latin typeface="+mj-ea"/>
                          <a:ea typeface="+mj-ea"/>
                          <a:cs typeface="+mn-cs"/>
                        </a:rPr>
                        <a:t>Sprint </a:t>
                      </a:r>
                      <a:r>
                        <a:rPr lang="zh-CN" altLang="en-US" sz="1400" b="0" kern="1200" dirty="0">
                          <a:solidFill>
                            <a:schemeClr val="bg1">
                              <a:lumMod val="50000"/>
                            </a:schemeClr>
                          </a:solidFill>
                          <a:latin typeface="+mj-ea"/>
                          <a:ea typeface="+mj-ea"/>
                          <a:cs typeface="+mn-cs"/>
                        </a:rPr>
                        <a:t>目标所必需的工作时。</a:t>
                      </a:r>
                    </a:p>
                  </a:txBody>
                  <a:tcPr anchor="ct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4393">
                <a:tc>
                  <a:txBody>
                    <a:bodyPr/>
                    <a:lstStyle/>
                    <a:p>
                      <a:pPr algn="r">
                        <a:lnSpc>
                          <a:spcPct val="150000"/>
                        </a:lnSpc>
                      </a:pPr>
                      <a:r>
                        <a:rPr lang="zh-CN" altLang="en-US" sz="1800" b="1" dirty="0">
                          <a:solidFill>
                            <a:srgbClr val="7030A0"/>
                          </a:solidFill>
                          <a:latin typeface="+mj-ea"/>
                          <a:ea typeface="+mj-ea"/>
                        </a:rPr>
                        <a:t>实时：</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400" b="0" kern="1200" dirty="0">
                          <a:solidFill>
                            <a:schemeClr val="bg1">
                              <a:lumMod val="50000"/>
                            </a:schemeClr>
                          </a:solidFill>
                          <a:latin typeface="+mj-ea"/>
                          <a:ea typeface="+mj-ea"/>
                          <a:cs typeface="+mn-cs"/>
                        </a:rPr>
                        <a:t>当新工作出现时，开发团队需要将其加入到 </a:t>
                      </a:r>
                      <a:r>
                        <a:rPr lang="en-US" altLang="zh-CN" sz="1400" b="0" kern="1200" dirty="0">
                          <a:solidFill>
                            <a:schemeClr val="bg1">
                              <a:lumMod val="50000"/>
                            </a:schemeClr>
                          </a:solidFill>
                          <a:latin typeface="+mj-ea"/>
                          <a:ea typeface="+mj-ea"/>
                          <a:cs typeface="+mn-cs"/>
                        </a:rPr>
                        <a:t>Sprint </a:t>
                      </a:r>
                      <a:r>
                        <a:rPr lang="zh-CN" altLang="en-US" sz="1400" b="0" kern="1200" dirty="0">
                          <a:solidFill>
                            <a:schemeClr val="bg1">
                              <a:lumMod val="50000"/>
                            </a:schemeClr>
                          </a:solidFill>
                          <a:latin typeface="+mj-ea"/>
                          <a:ea typeface="+mj-ea"/>
                          <a:cs typeface="+mn-cs"/>
                        </a:rPr>
                        <a:t>待办列表中去。随着工作的执行或完 成，剩余的工作量被估算并更新。当计划中的某个部分失去开发意义，就可以将其移除。 在 </a:t>
                      </a:r>
                      <a:r>
                        <a:rPr lang="en-US" altLang="zh-CN" sz="1400" b="0" kern="1200" dirty="0">
                          <a:solidFill>
                            <a:schemeClr val="bg1">
                              <a:lumMod val="50000"/>
                            </a:schemeClr>
                          </a:solidFill>
                          <a:latin typeface="+mj-ea"/>
                          <a:ea typeface="+mj-ea"/>
                          <a:cs typeface="+mn-cs"/>
                        </a:rPr>
                        <a:t>Sprint </a:t>
                      </a:r>
                      <a:r>
                        <a:rPr lang="zh-CN" altLang="en-US" sz="1400" b="0" kern="1200" dirty="0">
                          <a:solidFill>
                            <a:schemeClr val="bg1">
                              <a:lumMod val="50000"/>
                            </a:schemeClr>
                          </a:solidFill>
                          <a:latin typeface="+mj-ea"/>
                          <a:ea typeface="+mj-ea"/>
                          <a:cs typeface="+mn-cs"/>
                        </a:rPr>
                        <a:t>期间，只有开发团队可以改变 </a:t>
                      </a:r>
                      <a:r>
                        <a:rPr lang="en-US" altLang="zh-CN" sz="1400" b="0" kern="1200" dirty="0">
                          <a:solidFill>
                            <a:schemeClr val="bg1">
                              <a:lumMod val="50000"/>
                            </a:schemeClr>
                          </a:solidFill>
                          <a:latin typeface="+mj-ea"/>
                          <a:ea typeface="+mj-ea"/>
                          <a:cs typeface="+mn-cs"/>
                        </a:rPr>
                        <a:t>Sprint </a:t>
                      </a:r>
                      <a:r>
                        <a:rPr lang="zh-CN" altLang="en-US" sz="1400" b="0" kern="1200" dirty="0">
                          <a:solidFill>
                            <a:schemeClr val="bg1">
                              <a:lumMod val="50000"/>
                            </a:schemeClr>
                          </a:solidFill>
                          <a:latin typeface="+mj-ea"/>
                          <a:ea typeface="+mj-ea"/>
                          <a:cs typeface="+mn-cs"/>
                        </a:rPr>
                        <a:t>待办列表。</a:t>
                      </a:r>
                      <a:r>
                        <a:rPr lang="en-US" altLang="zh-CN" sz="1400" b="0" kern="1200" dirty="0">
                          <a:solidFill>
                            <a:schemeClr val="bg1">
                              <a:lumMod val="50000"/>
                            </a:schemeClr>
                          </a:solidFill>
                          <a:latin typeface="+mj-ea"/>
                          <a:ea typeface="+mj-ea"/>
                          <a:cs typeface="+mn-cs"/>
                        </a:rPr>
                        <a:t>Sprint </a:t>
                      </a:r>
                      <a:r>
                        <a:rPr lang="zh-CN" altLang="en-US" sz="1400" b="0" kern="1200" dirty="0">
                          <a:solidFill>
                            <a:schemeClr val="bg1">
                              <a:lumMod val="50000"/>
                            </a:schemeClr>
                          </a:solidFill>
                          <a:latin typeface="+mj-ea"/>
                          <a:ea typeface="+mj-ea"/>
                          <a:cs typeface="+mn-cs"/>
                        </a:rPr>
                        <a:t>待办列表是高度可见的， 是对开发团队计划在当前 </a:t>
                      </a:r>
                      <a:r>
                        <a:rPr lang="en-US" altLang="zh-CN" sz="1400" b="0" kern="1200" dirty="0">
                          <a:solidFill>
                            <a:schemeClr val="bg1">
                              <a:lumMod val="50000"/>
                            </a:schemeClr>
                          </a:solidFill>
                          <a:latin typeface="+mj-ea"/>
                          <a:ea typeface="+mj-ea"/>
                          <a:cs typeface="+mn-cs"/>
                        </a:rPr>
                        <a:t>Sprint </a:t>
                      </a:r>
                      <a:r>
                        <a:rPr lang="zh-CN" altLang="en-US" sz="1400" b="0" kern="1200" dirty="0">
                          <a:solidFill>
                            <a:schemeClr val="bg1">
                              <a:lumMod val="50000"/>
                            </a:schemeClr>
                          </a:solidFill>
                          <a:latin typeface="+mj-ea"/>
                          <a:ea typeface="+mj-ea"/>
                          <a:cs typeface="+mn-cs"/>
                        </a:rPr>
                        <a:t>内工作完成情况的实时反映，该列表由开发团队全权负责。 </a:t>
                      </a:r>
                    </a:p>
                  </a:txBody>
                  <a:tcPr anchor="ct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816060006"/>
                  </a:ext>
                </a:extLst>
              </a:tr>
            </a:tbl>
          </a:graphicData>
        </a:graphic>
      </p:graphicFrame>
      <p:sp>
        <p:nvSpPr>
          <p:cNvPr id="4" name="矩形 3"/>
          <p:cNvSpPr/>
          <p:nvPr/>
        </p:nvSpPr>
        <p:spPr>
          <a:xfrm>
            <a:off x="647422" y="820958"/>
            <a:ext cx="4266484" cy="5740029"/>
          </a:xfrm>
          <a:prstGeom prst="rect">
            <a:avLst/>
          </a:prstGeom>
          <a:solidFill>
            <a:schemeClr val="bg1">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zh-CN" altLang="en-US" dirty="0"/>
          </a:p>
        </p:txBody>
      </p:sp>
      <p:sp>
        <p:nvSpPr>
          <p:cNvPr id="5" name="文本框 4"/>
          <p:cNvSpPr txBox="1"/>
          <p:nvPr/>
        </p:nvSpPr>
        <p:spPr>
          <a:xfrm>
            <a:off x="1283345" y="973625"/>
            <a:ext cx="1868588" cy="461665"/>
          </a:xfrm>
          <a:prstGeom prst="rect">
            <a:avLst/>
          </a:prstGeom>
          <a:noFill/>
        </p:spPr>
        <p:txBody>
          <a:bodyPr wrap="none" rtlCol="0">
            <a:spAutoFit/>
          </a:bodyPr>
          <a:lstStyle/>
          <a:p>
            <a:pPr>
              <a:buNone/>
            </a:pPr>
            <a:r>
              <a:rPr lang="en-US" altLang="zh-CN" sz="2400" b="1" dirty="0">
                <a:solidFill>
                  <a:schemeClr val="tx1">
                    <a:lumMod val="95000"/>
                  </a:schemeClr>
                </a:solidFill>
                <a:effectLst>
                  <a:outerShdw blurRad="38100" dist="38100" dir="2700000" algn="tl">
                    <a:srgbClr val="000000">
                      <a:alpha val="43137"/>
                    </a:srgbClr>
                  </a:outerShdw>
                </a:effectLst>
                <a:latin typeface="+mj-ea"/>
                <a:ea typeface="+mj-ea"/>
              </a:rPr>
              <a:t>Scrum </a:t>
            </a:r>
            <a:r>
              <a:rPr lang="zh-CN" altLang="en-US" sz="2400" b="1" dirty="0">
                <a:solidFill>
                  <a:schemeClr val="tx1">
                    <a:lumMod val="95000"/>
                  </a:schemeClr>
                </a:solidFill>
                <a:effectLst>
                  <a:outerShdw blurRad="38100" dist="38100" dir="2700000" algn="tl">
                    <a:srgbClr val="000000">
                      <a:alpha val="43137"/>
                    </a:srgbClr>
                  </a:outerShdw>
                </a:effectLst>
                <a:latin typeface="+mj-ea"/>
                <a:ea typeface="+mj-ea"/>
              </a:rPr>
              <a:t>工件</a:t>
            </a:r>
          </a:p>
        </p:txBody>
      </p:sp>
      <p:sp>
        <p:nvSpPr>
          <p:cNvPr id="6" name="矩形 5"/>
          <p:cNvSpPr/>
          <p:nvPr/>
        </p:nvSpPr>
        <p:spPr>
          <a:xfrm>
            <a:off x="914400" y="2049623"/>
            <a:ext cx="2752928" cy="654665"/>
          </a:xfrm>
          <a:prstGeom prst="rect">
            <a:avLst/>
          </a:prstGeom>
          <a:solidFill>
            <a:srgbClr val="00206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b="1" dirty="0">
                <a:solidFill>
                  <a:schemeClr val="bg1">
                    <a:lumMod val="50000"/>
                  </a:schemeClr>
                </a:solidFill>
                <a:latin typeface="+mj-ea"/>
                <a:ea typeface="+mj-ea"/>
              </a:rPr>
              <a:t>产品待办列表</a:t>
            </a:r>
          </a:p>
        </p:txBody>
      </p:sp>
      <p:sp>
        <p:nvSpPr>
          <p:cNvPr id="7" name="矩形 6"/>
          <p:cNvSpPr/>
          <p:nvPr/>
        </p:nvSpPr>
        <p:spPr>
          <a:xfrm>
            <a:off x="914400" y="3260649"/>
            <a:ext cx="2752928" cy="638453"/>
          </a:xfrm>
          <a:prstGeom prst="rect">
            <a:avLst/>
          </a:prstGeom>
          <a:solidFill>
            <a:schemeClr val="tx1">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b="1" dirty="0">
                <a:solidFill>
                  <a:schemeClr val="bg1">
                    <a:lumMod val="60000"/>
                    <a:lumOff val="40000"/>
                  </a:schemeClr>
                </a:solidFill>
                <a:latin typeface="+mj-ea"/>
                <a:ea typeface="+mj-ea"/>
              </a:rPr>
              <a:t>Sprint </a:t>
            </a:r>
            <a:r>
              <a:rPr lang="zh-CN" altLang="en-US" b="1" dirty="0">
                <a:solidFill>
                  <a:schemeClr val="bg1">
                    <a:lumMod val="60000"/>
                    <a:lumOff val="40000"/>
                  </a:schemeClr>
                </a:solidFill>
                <a:latin typeface="+mj-ea"/>
                <a:ea typeface="+mj-ea"/>
              </a:rPr>
              <a:t>待办列表</a:t>
            </a:r>
          </a:p>
        </p:txBody>
      </p:sp>
      <p:sp>
        <p:nvSpPr>
          <p:cNvPr id="8" name="矩形 7"/>
          <p:cNvSpPr/>
          <p:nvPr/>
        </p:nvSpPr>
        <p:spPr>
          <a:xfrm>
            <a:off x="914400" y="4520129"/>
            <a:ext cx="2752928" cy="654665"/>
          </a:xfrm>
          <a:prstGeom prst="rect">
            <a:avLst/>
          </a:prstGeom>
          <a:solidFill>
            <a:srgbClr val="00206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b="1" dirty="0">
                <a:solidFill>
                  <a:schemeClr val="bg1">
                    <a:lumMod val="60000"/>
                    <a:lumOff val="40000"/>
                  </a:schemeClr>
                </a:solidFill>
                <a:latin typeface="+mj-ea"/>
                <a:ea typeface="+mj-ea"/>
              </a:rPr>
              <a:t>增量</a:t>
            </a:r>
          </a:p>
        </p:txBody>
      </p:sp>
      <p:sp>
        <p:nvSpPr>
          <p:cNvPr id="9" name="矩形 8"/>
          <p:cNvSpPr/>
          <p:nvPr/>
        </p:nvSpPr>
        <p:spPr>
          <a:xfrm>
            <a:off x="2385391" y="2689793"/>
            <a:ext cx="2219798" cy="444143"/>
          </a:xfrm>
          <a:prstGeom prst="rect">
            <a:avLst/>
          </a:prstGeom>
          <a:solidFill>
            <a:srgbClr val="00206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600" dirty="0">
                <a:solidFill>
                  <a:schemeClr val="tx1">
                    <a:lumMod val="95000"/>
                  </a:schemeClr>
                </a:solidFill>
                <a:latin typeface="+mj-ea"/>
                <a:ea typeface="+mj-ea"/>
              </a:rPr>
              <a:t>监控目标实现的进度</a:t>
            </a:r>
          </a:p>
        </p:txBody>
      </p:sp>
      <p:sp>
        <p:nvSpPr>
          <p:cNvPr id="10" name="矩形 9"/>
          <p:cNvSpPr/>
          <p:nvPr/>
        </p:nvSpPr>
        <p:spPr>
          <a:xfrm>
            <a:off x="2385391" y="3803743"/>
            <a:ext cx="2219798" cy="44414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600" dirty="0">
                <a:solidFill>
                  <a:schemeClr val="tx1"/>
                </a:solidFill>
                <a:latin typeface="+mj-ea"/>
                <a:ea typeface="+mj-ea"/>
              </a:rPr>
              <a:t>监控 </a:t>
            </a:r>
            <a:r>
              <a:rPr lang="en-US" altLang="zh-CN" sz="1600" dirty="0">
                <a:solidFill>
                  <a:schemeClr val="tx1"/>
                </a:solidFill>
                <a:latin typeface="+mj-ea"/>
                <a:ea typeface="+mj-ea"/>
              </a:rPr>
              <a:t>Sprint </a:t>
            </a:r>
            <a:r>
              <a:rPr lang="zh-CN" altLang="en-US" sz="1600" dirty="0">
                <a:solidFill>
                  <a:schemeClr val="tx1"/>
                </a:solidFill>
                <a:latin typeface="+mj-ea"/>
                <a:ea typeface="+mj-ea"/>
              </a:rPr>
              <a:t>进度</a:t>
            </a:r>
          </a:p>
        </p:txBody>
      </p:sp>
    </p:spTree>
    <p:extLst>
      <p:ext uri="{BB962C8B-B14F-4D97-AF65-F5344CB8AC3E}">
        <p14:creationId xmlns:p14="http://schemas.microsoft.com/office/powerpoint/2010/main" val="260889276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5.2.1. </a:t>
            </a:r>
            <a:r>
              <a:rPr lang="zh-CN" altLang="en-US" dirty="0"/>
              <a:t>监控 </a:t>
            </a:r>
            <a:r>
              <a:rPr lang="en-US" altLang="zh-CN" dirty="0"/>
              <a:t>Sprint </a:t>
            </a:r>
            <a:r>
              <a:rPr lang="zh-CN" altLang="en-US" dirty="0"/>
              <a:t>进度</a:t>
            </a:r>
          </a:p>
        </p:txBody>
      </p:sp>
      <p:graphicFrame>
        <p:nvGraphicFramePr>
          <p:cNvPr id="3" name="表格 2"/>
          <p:cNvGraphicFramePr>
            <a:graphicFrameLocks noGrp="1"/>
          </p:cNvGraphicFramePr>
          <p:nvPr>
            <p:extLst>
              <p:ext uri="{D42A27DB-BD31-4B8C-83A1-F6EECF244321}">
                <p14:modId xmlns:p14="http://schemas.microsoft.com/office/powerpoint/2010/main" val="1532323729"/>
              </p:ext>
            </p:extLst>
          </p:nvPr>
        </p:nvGraphicFramePr>
        <p:xfrm>
          <a:off x="5138318" y="820958"/>
          <a:ext cx="6820443" cy="1920240"/>
        </p:xfrm>
        <a:graphic>
          <a:graphicData uri="http://schemas.openxmlformats.org/drawingml/2006/table">
            <a:tbl>
              <a:tblPr firstRow="1" bandRow="1">
                <a:effectLst/>
                <a:tableStyleId>{5C22544A-7EE6-4342-B048-85BDC9FD1C3A}</a:tableStyleId>
              </a:tblPr>
              <a:tblGrid>
                <a:gridCol w="1946294">
                  <a:extLst>
                    <a:ext uri="{9D8B030D-6E8A-4147-A177-3AD203B41FA5}">
                      <a16:colId xmlns:a16="http://schemas.microsoft.com/office/drawing/2014/main" val="20000"/>
                    </a:ext>
                  </a:extLst>
                </a:gridCol>
                <a:gridCol w="4874149">
                  <a:extLst>
                    <a:ext uri="{9D8B030D-6E8A-4147-A177-3AD203B41FA5}">
                      <a16:colId xmlns:a16="http://schemas.microsoft.com/office/drawing/2014/main" val="20001"/>
                    </a:ext>
                  </a:extLst>
                </a:gridCol>
              </a:tblGrid>
              <a:tr h="710840">
                <a:tc>
                  <a:txBody>
                    <a:bodyPr/>
                    <a:lstStyle/>
                    <a:p>
                      <a:pPr algn="r">
                        <a:lnSpc>
                          <a:spcPct val="150000"/>
                        </a:lnSpc>
                      </a:pPr>
                      <a:r>
                        <a:rPr lang="zh-CN" altLang="en-US" sz="1800" b="1" dirty="0">
                          <a:solidFill>
                            <a:srgbClr val="7030A0"/>
                          </a:solidFill>
                          <a:latin typeface="+mj-ea"/>
                          <a:ea typeface="+mj-ea"/>
                        </a:rPr>
                        <a:t>监控剩余工作：</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600" b="0" dirty="0">
                          <a:solidFill>
                            <a:schemeClr val="bg1">
                              <a:lumMod val="50000"/>
                            </a:schemeClr>
                          </a:solidFill>
                          <a:latin typeface="+mj-ea"/>
                          <a:ea typeface="+mj-ea"/>
                        </a:rPr>
                        <a:t>在 </a:t>
                      </a:r>
                      <a:r>
                        <a:rPr lang="en-US" altLang="zh-CN" sz="1600" b="0" dirty="0">
                          <a:solidFill>
                            <a:schemeClr val="bg1">
                              <a:lumMod val="50000"/>
                            </a:schemeClr>
                          </a:solidFill>
                          <a:latin typeface="+mj-ea"/>
                          <a:ea typeface="+mj-ea"/>
                        </a:rPr>
                        <a:t>Sprint </a:t>
                      </a:r>
                      <a:r>
                        <a:rPr lang="zh-CN" altLang="en-US" sz="1600" b="0" dirty="0">
                          <a:solidFill>
                            <a:schemeClr val="bg1">
                              <a:lumMod val="50000"/>
                            </a:schemeClr>
                          </a:solidFill>
                          <a:latin typeface="+mj-ea"/>
                          <a:ea typeface="+mj-ea"/>
                        </a:rPr>
                        <a:t>的任何时间点都可以计算 </a:t>
                      </a:r>
                      <a:r>
                        <a:rPr lang="en-US" altLang="zh-CN" sz="1600" b="0" dirty="0">
                          <a:solidFill>
                            <a:schemeClr val="bg1">
                              <a:lumMod val="50000"/>
                            </a:schemeClr>
                          </a:solidFill>
                          <a:latin typeface="+mj-ea"/>
                          <a:ea typeface="+mj-ea"/>
                        </a:rPr>
                        <a:t>Sprint </a:t>
                      </a:r>
                      <a:r>
                        <a:rPr lang="zh-CN" altLang="en-US" sz="1600" b="0" dirty="0">
                          <a:solidFill>
                            <a:schemeClr val="bg1">
                              <a:lumMod val="50000"/>
                            </a:schemeClr>
                          </a:solidFill>
                          <a:latin typeface="+mj-ea"/>
                          <a:ea typeface="+mj-ea"/>
                        </a:rPr>
                        <a:t>待办列表中所有剩余工作的总和。</a:t>
                      </a:r>
                      <a:r>
                        <a:rPr lang="zh-CN" altLang="en-US" sz="1600" b="1" dirty="0">
                          <a:solidFill>
                            <a:srgbClr val="00B050"/>
                          </a:solidFill>
                          <a:latin typeface="+mj-ea"/>
                          <a:ea typeface="+mj-ea"/>
                        </a:rPr>
                        <a:t>开发团队至少 在每日 </a:t>
                      </a:r>
                      <a:r>
                        <a:rPr lang="en-US" altLang="zh-CN" sz="1600" b="1" dirty="0">
                          <a:solidFill>
                            <a:srgbClr val="00B050"/>
                          </a:solidFill>
                          <a:latin typeface="+mj-ea"/>
                          <a:ea typeface="+mj-ea"/>
                        </a:rPr>
                        <a:t>Scrum </a:t>
                      </a:r>
                      <a:r>
                        <a:rPr lang="zh-CN" altLang="en-US" sz="1600" b="1" dirty="0">
                          <a:solidFill>
                            <a:srgbClr val="00B050"/>
                          </a:solidFill>
                          <a:latin typeface="+mj-ea"/>
                          <a:ea typeface="+mj-ea"/>
                        </a:rPr>
                        <a:t>站会时跟踪剩余的工作量</a:t>
                      </a:r>
                      <a:r>
                        <a:rPr lang="zh-CN" altLang="en-US" sz="1600" b="0" dirty="0">
                          <a:solidFill>
                            <a:schemeClr val="bg1">
                              <a:lumMod val="50000"/>
                            </a:schemeClr>
                          </a:solidFill>
                          <a:latin typeface="+mj-ea"/>
                          <a:ea typeface="+mj-ea"/>
                        </a:rPr>
                        <a:t>，预测达成 </a:t>
                      </a:r>
                      <a:r>
                        <a:rPr lang="en-US" altLang="zh-CN" sz="1600" b="0" dirty="0">
                          <a:solidFill>
                            <a:schemeClr val="bg1">
                              <a:lumMod val="50000"/>
                            </a:schemeClr>
                          </a:solidFill>
                          <a:latin typeface="+mj-ea"/>
                          <a:ea typeface="+mj-ea"/>
                        </a:rPr>
                        <a:t>Sprint </a:t>
                      </a:r>
                      <a:r>
                        <a:rPr lang="zh-CN" altLang="en-US" sz="1600" b="0" dirty="0">
                          <a:solidFill>
                            <a:schemeClr val="bg1">
                              <a:lumMod val="50000"/>
                            </a:schemeClr>
                          </a:solidFill>
                          <a:latin typeface="+mj-ea"/>
                          <a:ea typeface="+mj-ea"/>
                        </a:rPr>
                        <a:t>目标的可能性。通过在 </a:t>
                      </a:r>
                      <a:r>
                        <a:rPr lang="en-US" altLang="zh-CN" sz="1600" b="0" dirty="0">
                          <a:solidFill>
                            <a:schemeClr val="bg1">
                              <a:lumMod val="50000"/>
                            </a:schemeClr>
                          </a:solidFill>
                          <a:latin typeface="+mj-ea"/>
                          <a:ea typeface="+mj-ea"/>
                        </a:rPr>
                        <a:t>Sprint </a:t>
                      </a:r>
                      <a:r>
                        <a:rPr lang="zh-CN" altLang="en-US" sz="1600" b="0" dirty="0">
                          <a:solidFill>
                            <a:schemeClr val="bg1">
                              <a:lumMod val="50000"/>
                            </a:schemeClr>
                          </a:solidFill>
                          <a:latin typeface="+mj-ea"/>
                          <a:ea typeface="+mj-ea"/>
                        </a:rPr>
                        <a:t>中 不断跟踪剩余的工作量，开发团队可以管理自己的进度。 </a:t>
                      </a:r>
                    </a:p>
                  </a:txBody>
                  <a:tcPr anchor="ct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bl>
          </a:graphicData>
        </a:graphic>
      </p:graphicFrame>
      <p:sp>
        <p:nvSpPr>
          <p:cNvPr id="4" name="矩形 3"/>
          <p:cNvSpPr/>
          <p:nvPr/>
        </p:nvSpPr>
        <p:spPr>
          <a:xfrm>
            <a:off x="647422" y="820958"/>
            <a:ext cx="4266484" cy="5740029"/>
          </a:xfrm>
          <a:prstGeom prst="rect">
            <a:avLst/>
          </a:prstGeom>
          <a:solidFill>
            <a:schemeClr val="bg1">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zh-CN" altLang="en-US" dirty="0"/>
          </a:p>
        </p:txBody>
      </p:sp>
      <p:sp>
        <p:nvSpPr>
          <p:cNvPr id="5" name="文本框 4"/>
          <p:cNvSpPr txBox="1"/>
          <p:nvPr/>
        </p:nvSpPr>
        <p:spPr>
          <a:xfrm>
            <a:off x="1283345" y="973625"/>
            <a:ext cx="1868588" cy="461665"/>
          </a:xfrm>
          <a:prstGeom prst="rect">
            <a:avLst/>
          </a:prstGeom>
          <a:noFill/>
        </p:spPr>
        <p:txBody>
          <a:bodyPr wrap="none" rtlCol="0">
            <a:spAutoFit/>
          </a:bodyPr>
          <a:lstStyle/>
          <a:p>
            <a:pPr>
              <a:buNone/>
            </a:pPr>
            <a:r>
              <a:rPr lang="en-US" altLang="zh-CN" sz="2400" b="1" dirty="0">
                <a:solidFill>
                  <a:schemeClr val="tx1">
                    <a:lumMod val="95000"/>
                  </a:schemeClr>
                </a:solidFill>
                <a:effectLst>
                  <a:outerShdw blurRad="38100" dist="38100" dir="2700000" algn="tl">
                    <a:srgbClr val="000000">
                      <a:alpha val="43137"/>
                    </a:srgbClr>
                  </a:outerShdw>
                </a:effectLst>
                <a:latin typeface="+mj-ea"/>
                <a:ea typeface="+mj-ea"/>
              </a:rPr>
              <a:t>Scrum </a:t>
            </a:r>
            <a:r>
              <a:rPr lang="zh-CN" altLang="en-US" sz="2400" b="1" dirty="0">
                <a:solidFill>
                  <a:schemeClr val="tx1">
                    <a:lumMod val="95000"/>
                  </a:schemeClr>
                </a:solidFill>
                <a:effectLst>
                  <a:outerShdw blurRad="38100" dist="38100" dir="2700000" algn="tl">
                    <a:srgbClr val="000000">
                      <a:alpha val="43137"/>
                    </a:srgbClr>
                  </a:outerShdw>
                </a:effectLst>
                <a:latin typeface="+mj-ea"/>
                <a:ea typeface="+mj-ea"/>
              </a:rPr>
              <a:t>工件</a:t>
            </a:r>
          </a:p>
        </p:txBody>
      </p:sp>
      <p:sp>
        <p:nvSpPr>
          <p:cNvPr id="6" name="矩形 5"/>
          <p:cNvSpPr/>
          <p:nvPr/>
        </p:nvSpPr>
        <p:spPr>
          <a:xfrm>
            <a:off x="914400" y="2049623"/>
            <a:ext cx="2752928" cy="654665"/>
          </a:xfrm>
          <a:prstGeom prst="rect">
            <a:avLst/>
          </a:prstGeom>
          <a:solidFill>
            <a:srgbClr val="00206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b="1" dirty="0">
                <a:solidFill>
                  <a:schemeClr val="bg1">
                    <a:lumMod val="50000"/>
                  </a:schemeClr>
                </a:solidFill>
                <a:latin typeface="+mj-ea"/>
                <a:ea typeface="+mj-ea"/>
              </a:rPr>
              <a:t>产品待办列表</a:t>
            </a:r>
          </a:p>
        </p:txBody>
      </p:sp>
      <p:sp>
        <p:nvSpPr>
          <p:cNvPr id="7" name="矩形 6"/>
          <p:cNvSpPr/>
          <p:nvPr/>
        </p:nvSpPr>
        <p:spPr>
          <a:xfrm>
            <a:off x="914400" y="3260649"/>
            <a:ext cx="2752928" cy="638453"/>
          </a:xfrm>
          <a:prstGeom prst="rect">
            <a:avLst/>
          </a:prstGeom>
          <a:solidFill>
            <a:schemeClr val="tx1">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b="1" dirty="0">
                <a:solidFill>
                  <a:schemeClr val="bg1">
                    <a:lumMod val="60000"/>
                    <a:lumOff val="40000"/>
                  </a:schemeClr>
                </a:solidFill>
                <a:latin typeface="+mj-ea"/>
                <a:ea typeface="+mj-ea"/>
              </a:rPr>
              <a:t>Sprint </a:t>
            </a:r>
            <a:r>
              <a:rPr lang="zh-CN" altLang="en-US" b="1" dirty="0">
                <a:solidFill>
                  <a:schemeClr val="bg1">
                    <a:lumMod val="60000"/>
                    <a:lumOff val="40000"/>
                  </a:schemeClr>
                </a:solidFill>
                <a:latin typeface="+mj-ea"/>
                <a:ea typeface="+mj-ea"/>
              </a:rPr>
              <a:t>待办列表</a:t>
            </a:r>
          </a:p>
        </p:txBody>
      </p:sp>
      <p:sp>
        <p:nvSpPr>
          <p:cNvPr id="8" name="矩形 7"/>
          <p:cNvSpPr/>
          <p:nvPr/>
        </p:nvSpPr>
        <p:spPr>
          <a:xfrm>
            <a:off x="914400" y="4520129"/>
            <a:ext cx="2752928" cy="654665"/>
          </a:xfrm>
          <a:prstGeom prst="rect">
            <a:avLst/>
          </a:prstGeom>
          <a:solidFill>
            <a:srgbClr val="00206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b="1" dirty="0">
                <a:solidFill>
                  <a:schemeClr val="bg1">
                    <a:lumMod val="60000"/>
                    <a:lumOff val="40000"/>
                  </a:schemeClr>
                </a:solidFill>
                <a:latin typeface="+mj-ea"/>
                <a:ea typeface="+mj-ea"/>
              </a:rPr>
              <a:t>增量</a:t>
            </a:r>
          </a:p>
        </p:txBody>
      </p:sp>
      <p:sp>
        <p:nvSpPr>
          <p:cNvPr id="9" name="矩形 8"/>
          <p:cNvSpPr/>
          <p:nvPr/>
        </p:nvSpPr>
        <p:spPr>
          <a:xfrm>
            <a:off x="2385391" y="2689793"/>
            <a:ext cx="2219798" cy="444143"/>
          </a:xfrm>
          <a:prstGeom prst="rect">
            <a:avLst/>
          </a:prstGeom>
          <a:solidFill>
            <a:srgbClr val="00206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600" dirty="0">
                <a:solidFill>
                  <a:schemeClr val="tx1">
                    <a:lumMod val="95000"/>
                  </a:schemeClr>
                </a:solidFill>
                <a:latin typeface="+mj-ea"/>
                <a:ea typeface="+mj-ea"/>
              </a:rPr>
              <a:t>监控目标实现的进度</a:t>
            </a:r>
          </a:p>
        </p:txBody>
      </p:sp>
      <p:sp>
        <p:nvSpPr>
          <p:cNvPr id="10" name="矩形 9"/>
          <p:cNvSpPr/>
          <p:nvPr/>
        </p:nvSpPr>
        <p:spPr>
          <a:xfrm>
            <a:off x="2385391" y="3803743"/>
            <a:ext cx="2219798" cy="44414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600" dirty="0">
                <a:solidFill>
                  <a:schemeClr val="tx1"/>
                </a:solidFill>
                <a:latin typeface="+mj-ea"/>
                <a:ea typeface="+mj-ea"/>
              </a:rPr>
              <a:t>监控 </a:t>
            </a:r>
            <a:r>
              <a:rPr lang="en-US" altLang="zh-CN" sz="1600" dirty="0">
                <a:solidFill>
                  <a:schemeClr val="tx1"/>
                </a:solidFill>
                <a:latin typeface="+mj-ea"/>
                <a:ea typeface="+mj-ea"/>
              </a:rPr>
              <a:t>Sprint </a:t>
            </a:r>
            <a:r>
              <a:rPr lang="zh-CN" altLang="en-US" sz="1600" dirty="0">
                <a:solidFill>
                  <a:schemeClr val="tx1"/>
                </a:solidFill>
                <a:latin typeface="+mj-ea"/>
                <a:ea typeface="+mj-ea"/>
              </a:rPr>
              <a:t>进度</a:t>
            </a:r>
          </a:p>
        </p:txBody>
      </p:sp>
    </p:spTree>
    <p:extLst>
      <p:ext uri="{BB962C8B-B14F-4D97-AF65-F5344CB8AC3E}">
        <p14:creationId xmlns:p14="http://schemas.microsoft.com/office/powerpoint/2010/main" val="80280614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561"/>
            <a:ext cx="12192000" cy="480060"/>
          </a:xfrm>
        </p:spPr>
        <p:txBody>
          <a:bodyPr/>
          <a:lstStyle/>
          <a:p>
            <a:r>
              <a:rPr lang="en-US" altLang="zh-CN" dirty="0"/>
              <a:t>5.3. </a:t>
            </a:r>
            <a:r>
              <a:rPr lang="zh-CN" altLang="en-US" dirty="0"/>
              <a:t>增量</a:t>
            </a:r>
          </a:p>
        </p:txBody>
      </p:sp>
      <p:graphicFrame>
        <p:nvGraphicFramePr>
          <p:cNvPr id="3" name="表格 2"/>
          <p:cNvGraphicFramePr>
            <a:graphicFrameLocks noGrp="1"/>
          </p:cNvGraphicFramePr>
          <p:nvPr>
            <p:extLst>
              <p:ext uri="{D42A27DB-BD31-4B8C-83A1-F6EECF244321}">
                <p14:modId xmlns:p14="http://schemas.microsoft.com/office/powerpoint/2010/main" val="2292329548"/>
              </p:ext>
            </p:extLst>
          </p:nvPr>
        </p:nvGraphicFramePr>
        <p:xfrm>
          <a:off x="5138318" y="820958"/>
          <a:ext cx="6820443" cy="1645920"/>
        </p:xfrm>
        <a:graphic>
          <a:graphicData uri="http://schemas.openxmlformats.org/drawingml/2006/table">
            <a:tbl>
              <a:tblPr firstRow="1" bandRow="1">
                <a:effectLst/>
                <a:tableStyleId>{5C22544A-7EE6-4342-B048-85BDC9FD1C3A}</a:tableStyleId>
              </a:tblPr>
              <a:tblGrid>
                <a:gridCol w="208280">
                  <a:extLst>
                    <a:ext uri="{9D8B030D-6E8A-4147-A177-3AD203B41FA5}">
                      <a16:colId xmlns:a16="http://schemas.microsoft.com/office/drawing/2014/main" val="20000"/>
                    </a:ext>
                  </a:extLst>
                </a:gridCol>
                <a:gridCol w="6612163">
                  <a:extLst>
                    <a:ext uri="{9D8B030D-6E8A-4147-A177-3AD203B41FA5}">
                      <a16:colId xmlns:a16="http://schemas.microsoft.com/office/drawing/2014/main" val="20001"/>
                    </a:ext>
                  </a:extLst>
                </a:gridCol>
              </a:tblGrid>
              <a:tr h="710840">
                <a:tc>
                  <a:txBody>
                    <a:bodyPr/>
                    <a:lstStyle/>
                    <a:p>
                      <a:pPr algn="r">
                        <a:lnSpc>
                          <a:spcPct val="150000"/>
                        </a:lnSpc>
                      </a:pPr>
                      <a:endParaRPr lang="zh-CN" altLang="en-US" sz="1800" b="1" dirty="0">
                        <a:solidFill>
                          <a:srgbClr val="7030A0"/>
                        </a:solidFill>
                        <a:latin typeface="+mj-ea"/>
                        <a:ea typeface="+mj-ea"/>
                      </a:endParaRP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1" dirty="0">
                          <a:solidFill>
                            <a:schemeClr val="bg1">
                              <a:lumMod val="50000"/>
                            </a:schemeClr>
                          </a:solidFill>
                          <a:latin typeface="+mj-ea"/>
                          <a:ea typeface="+mj-ea"/>
                        </a:rPr>
                        <a:t>增量</a:t>
                      </a:r>
                      <a:r>
                        <a:rPr lang="zh-CN" altLang="en-US" sz="1600" b="0" dirty="0">
                          <a:solidFill>
                            <a:schemeClr val="bg1">
                              <a:lumMod val="50000"/>
                            </a:schemeClr>
                          </a:solidFill>
                          <a:latin typeface="+mj-ea"/>
                          <a:ea typeface="+mj-ea"/>
                        </a:rPr>
                        <a:t>是一个 </a:t>
                      </a:r>
                      <a:r>
                        <a:rPr lang="en-US" altLang="zh-CN" sz="1600" b="0" dirty="0">
                          <a:solidFill>
                            <a:schemeClr val="bg1">
                              <a:lumMod val="50000"/>
                            </a:schemeClr>
                          </a:solidFill>
                          <a:latin typeface="+mj-ea"/>
                          <a:ea typeface="+mj-ea"/>
                        </a:rPr>
                        <a:t>Sprint </a:t>
                      </a:r>
                      <a:r>
                        <a:rPr lang="zh-CN" altLang="en-US" sz="1600" b="0" dirty="0">
                          <a:solidFill>
                            <a:schemeClr val="bg1">
                              <a:lumMod val="50000"/>
                            </a:schemeClr>
                          </a:solidFill>
                          <a:latin typeface="+mj-ea"/>
                          <a:ea typeface="+mj-ea"/>
                        </a:rPr>
                        <a:t>完成的</a:t>
                      </a:r>
                      <a:r>
                        <a:rPr lang="zh-CN" altLang="en-US" sz="1600" b="1" dirty="0">
                          <a:solidFill>
                            <a:schemeClr val="bg1">
                              <a:lumMod val="50000"/>
                            </a:schemeClr>
                          </a:solidFill>
                          <a:latin typeface="+mj-ea"/>
                          <a:ea typeface="+mj-ea"/>
                        </a:rPr>
                        <a:t>所有产品待办列表项的总和</a:t>
                      </a:r>
                      <a:r>
                        <a:rPr lang="zh-CN" altLang="en-US" sz="1600" b="0" dirty="0">
                          <a:solidFill>
                            <a:schemeClr val="bg1">
                              <a:lumMod val="50000"/>
                            </a:schemeClr>
                          </a:solidFill>
                          <a:latin typeface="+mj-ea"/>
                          <a:ea typeface="+mj-ea"/>
                        </a:rPr>
                        <a:t>，以及之前所有 </a:t>
                      </a:r>
                      <a:r>
                        <a:rPr lang="en-US" altLang="zh-CN" sz="1600" b="0" dirty="0">
                          <a:solidFill>
                            <a:schemeClr val="bg1">
                              <a:lumMod val="50000"/>
                            </a:schemeClr>
                          </a:solidFill>
                          <a:latin typeface="+mj-ea"/>
                          <a:ea typeface="+mj-ea"/>
                        </a:rPr>
                        <a:t>Sprint </a:t>
                      </a:r>
                      <a:r>
                        <a:rPr lang="zh-CN" altLang="en-US" sz="1600" b="0" dirty="0">
                          <a:solidFill>
                            <a:schemeClr val="bg1">
                              <a:lumMod val="50000"/>
                            </a:schemeClr>
                          </a:solidFill>
                          <a:latin typeface="+mj-ea"/>
                          <a:ea typeface="+mj-ea"/>
                        </a:rPr>
                        <a:t>所产生的增量的</a:t>
                      </a:r>
                      <a:r>
                        <a:rPr lang="zh-CN" altLang="en-US" sz="1600" b="1" dirty="0">
                          <a:solidFill>
                            <a:schemeClr val="bg1">
                              <a:lumMod val="50000"/>
                            </a:schemeClr>
                          </a:solidFill>
                          <a:latin typeface="+mj-ea"/>
                          <a:ea typeface="+mj-ea"/>
                        </a:rPr>
                        <a:t>价值总和</a:t>
                      </a:r>
                      <a:r>
                        <a:rPr lang="zh-CN" altLang="en-US" sz="1600" b="0" dirty="0">
                          <a:solidFill>
                            <a:schemeClr val="bg1">
                              <a:lumMod val="50000"/>
                            </a:schemeClr>
                          </a:solidFill>
                          <a:latin typeface="+mj-ea"/>
                          <a:ea typeface="+mj-ea"/>
                        </a:rPr>
                        <a:t>。在 </a:t>
                      </a:r>
                      <a:r>
                        <a:rPr lang="en-US" altLang="zh-CN" sz="1600" b="0" dirty="0">
                          <a:solidFill>
                            <a:schemeClr val="bg1">
                              <a:lumMod val="50000"/>
                            </a:schemeClr>
                          </a:solidFill>
                          <a:latin typeface="+mj-ea"/>
                          <a:ea typeface="+mj-ea"/>
                        </a:rPr>
                        <a:t>Sprint </a:t>
                      </a:r>
                      <a:r>
                        <a:rPr lang="zh-CN" altLang="en-US" sz="1600" b="0" dirty="0">
                          <a:solidFill>
                            <a:schemeClr val="bg1">
                              <a:lumMod val="50000"/>
                            </a:schemeClr>
                          </a:solidFill>
                          <a:latin typeface="+mj-ea"/>
                          <a:ea typeface="+mj-ea"/>
                        </a:rPr>
                        <a:t>的最后，新的增量必须是“完成”的，这意味着它必须可用并且达到 了 </a:t>
                      </a:r>
                      <a:r>
                        <a:rPr lang="en-US" altLang="zh-CN" sz="1600" b="0" dirty="0">
                          <a:solidFill>
                            <a:schemeClr val="bg1">
                              <a:lumMod val="50000"/>
                            </a:schemeClr>
                          </a:solidFill>
                          <a:latin typeface="+mj-ea"/>
                          <a:ea typeface="+mj-ea"/>
                        </a:rPr>
                        <a:t>Scrum </a:t>
                      </a:r>
                      <a:r>
                        <a:rPr lang="zh-CN" altLang="en-US" sz="1600" b="0" dirty="0">
                          <a:solidFill>
                            <a:schemeClr val="bg1">
                              <a:lumMod val="50000"/>
                            </a:schemeClr>
                          </a:solidFill>
                          <a:latin typeface="+mj-ea"/>
                          <a:ea typeface="+mj-ea"/>
                        </a:rPr>
                        <a:t>团队“完成”的定义的标准。无论产品负责人是否决定真正发布它，增量必须可用。 </a:t>
                      </a:r>
                    </a:p>
                  </a:txBody>
                  <a:tcPr anchor="ct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bl>
          </a:graphicData>
        </a:graphic>
      </p:graphicFrame>
      <p:sp>
        <p:nvSpPr>
          <p:cNvPr id="4" name="矩形 3"/>
          <p:cNvSpPr/>
          <p:nvPr/>
        </p:nvSpPr>
        <p:spPr>
          <a:xfrm>
            <a:off x="647422" y="820958"/>
            <a:ext cx="4266484" cy="5740029"/>
          </a:xfrm>
          <a:prstGeom prst="rect">
            <a:avLst/>
          </a:prstGeom>
          <a:solidFill>
            <a:schemeClr val="bg1">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zh-CN" altLang="en-US" dirty="0"/>
          </a:p>
        </p:txBody>
      </p:sp>
      <p:sp>
        <p:nvSpPr>
          <p:cNvPr id="5" name="文本框 4"/>
          <p:cNvSpPr txBox="1"/>
          <p:nvPr/>
        </p:nvSpPr>
        <p:spPr>
          <a:xfrm>
            <a:off x="1283345" y="973625"/>
            <a:ext cx="1868588" cy="461665"/>
          </a:xfrm>
          <a:prstGeom prst="rect">
            <a:avLst/>
          </a:prstGeom>
          <a:noFill/>
        </p:spPr>
        <p:txBody>
          <a:bodyPr wrap="none" rtlCol="0">
            <a:spAutoFit/>
          </a:bodyPr>
          <a:lstStyle/>
          <a:p>
            <a:pPr>
              <a:buNone/>
            </a:pPr>
            <a:r>
              <a:rPr lang="en-US" altLang="zh-CN" sz="2400" b="1" dirty="0">
                <a:solidFill>
                  <a:schemeClr val="tx1">
                    <a:lumMod val="95000"/>
                  </a:schemeClr>
                </a:solidFill>
                <a:effectLst>
                  <a:outerShdw blurRad="38100" dist="38100" dir="2700000" algn="tl">
                    <a:srgbClr val="000000">
                      <a:alpha val="43137"/>
                    </a:srgbClr>
                  </a:outerShdw>
                </a:effectLst>
                <a:latin typeface="+mj-ea"/>
                <a:ea typeface="+mj-ea"/>
              </a:rPr>
              <a:t>Scrum </a:t>
            </a:r>
            <a:r>
              <a:rPr lang="zh-CN" altLang="en-US" sz="2400" b="1" dirty="0">
                <a:solidFill>
                  <a:schemeClr val="tx1">
                    <a:lumMod val="95000"/>
                  </a:schemeClr>
                </a:solidFill>
                <a:effectLst>
                  <a:outerShdw blurRad="38100" dist="38100" dir="2700000" algn="tl">
                    <a:srgbClr val="000000">
                      <a:alpha val="43137"/>
                    </a:srgbClr>
                  </a:outerShdw>
                </a:effectLst>
                <a:latin typeface="+mj-ea"/>
                <a:ea typeface="+mj-ea"/>
              </a:rPr>
              <a:t>工件</a:t>
            </a:r>
          </a:p>
        </p:txBody>
      </p:sp>
      <p:sp>
        <p:nvSpPr>
          <p:cNvPr id="6" name="矩形 5"/>
          <p:cNvSpPr/>
          <p:nvPr/>
        </p:nvSpPr>
        <p:spPr>
          <a:xfrm>
            <a:off x="914400" y="2049623"/>
            <a:ext cx="2752928" cy="654665"/>
          </a:xfrm>
          <a:prstGeom prst="rect">
            <a:avLst/>
          </a:prstGeom>
          <a:solidFill>
            <a:srgbClr val="00206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b="1" dirty="0">
                <a:solidFill>
                  <a:schemeClr val="bg1">
                    <a:lumMod val="50000"/>
                  </a:schemeClr>
                </a:solidFill>
                <a:latin typeface="+mj-ea"/>
                <a:ea typeface="+mj-ea"/>
              </a:rPr>
              <a:t>产品待办列表</a:t>
            </a:r>
          </a:p>
        </p:txBody>
      </p:sp>
      <p:sp>
        <p:nvSpPr>
          <p:cNvPr id="7" name="矩形 6"/>
          <p:cNvSpPr/>
          <p:nvPr/>
        </p:nvSpPr>
        <p:spPr>
          <a:xfrm>
            <a:off x="914400" y="3260649"/>
            <a:ext cx="2752928" cy="638453"/>
          </a:xfrm>
          <a:prstGeom prst="rect">
            <a:avLst/>
          </a:prstGeom>
          <a:solidFill>
            <a:schemeClr val="bg1">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b="1" dirty="0">
                <a:solidFill>
                  <a:schemeClr val="bg1">
                    <a:lumMod val="75000"/>
                  </a:schemeClr>
                </a:solidFill>
                <a:latin typeface="+mj-ea"/>
                <a:ea typeface="+mj-ea"/>
              </a:rPr>
              <a:t>Sprint </a:t>
            </a:r>
            <a:r>
              <a:rPr lang="zh-CN" altLang="en-US" b="1" dirty="0">
                <a:solidFill>
                  <a:schemeClr val="bg1">
                    <a:lumMod val="75000"/>
                  </a:schemeClr>
                </a:solidFill>
                <a:latin typeface="+mj-ea"/>
                <a:ea typeface="+mj-ea"/>
              </a:rPr>
              <a:t>待办列表</a:t>
            </a:r>
          </a:p>
        </p:txBody>
      </p:sp>
      <p:sp>
        <p:nvSpPr>
          <p:cNvPr id="8" name="矩形 7"/>
          <p:cNvSpPr/>
          <p:nvPr/>
        </p:nvSpPr>
        <p:spPr>
          <a:xfrm>
            <a:off x="914400" y="4520129"/>
            <a:ext cx="2752928" cy="654665"/>
          </a:xfrm>
          <a:prstGeom prst="rect">
            <a:avLst/>
          </a:prstGeom>
          <a:solidFill>
            <a:schemeClr val="tx1">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b="1" dirty="0">
                <a:solidFill>
                  <a:schemeClr val="bg1">
                    <a:lumMod val="75000"/>
                  </a:schemeClr>
                </a:solidFill>
                <a:latin typeface="+mj-ea"/>
                <a:ea typeface="+mj-ea"/>
              </a:rPr>
              <a:t>增量</a:t>
            </a:r>
          </a:p>
        </p:txBody>
      </p:sp>
      <p:sp>
        <p:nvSpPr>
          <p:cNvPr id="9" name="矩形 8"/>
          <p:cNvSpPr/>
          <p:nvPr/>
        </p:nvSpPr>
        <p:spPr>
          <a:xfrm>
            <a:off x="2385391" y="2689793"/>
            <a:ext cx="2219798" cy="444143"/>
          </a:xfrm>
          <a:prstGeom prst="rect">
            <a:avLst/>
          </a:prstGeom>
          <a:solidFill>
            <a:srgbClr val="00206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600" dirty="0">
                <a:solidFill>
                  <a:schemeClr val="tx1">
                    <a:lumMod val="95000"/>
                  </a:schemeClr>
                </a:solidFill>
                <a:latin typeface="+mj-ea"/>
                <a:ea typeface="+mj-ea"/>
              </a:rPr>
              <a:t>监控目标实现的进度</a:t>
            </a:r>
          </a:p>
        </p:txBody>
      </p:sp>
      <p:sp>
        <p:nvSpPr>
          <p:cNvPr id="10" name="矩形 9"/>
          <p:cNvSpPr/>
          <p:nvPr/>
        </p:nvSpPr>
        <p:spPr>
          <a:xfrm>
            <a:off x="2385391" y="3803743"/>
            <a:ext cx="2219798" cy="444143"/>
          </a:xfrm>
          <a:prstGeom prst="rect">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600" dirty="0">
                <a:solidFill>
                  <a:schemeClr val="tx1"/>
                </a:solidFill>
                <a:latin typeface="+mj-ea"/>
                <a:ea typeface="+mj-ea"/>
              </a:rPr>
              <a:t>监控 </a:t>
            </a:r>
            <a:r>
              <a:rPr lang="en-US" altLang="zh-CN" sz="1600" dirty="0">
                <a:solidFill>
                  <a:schemeClr val="tx1"/>
                </a:solidFill>
                <a:latin typeface="+mj-ea"/>
                <a:ea typeface="+mj-ea"/>
              </a:rPr>
              <a:t>Sprint </a:t>
            </a:r>
            <a:r>
              <a:rPr lang="zh-CN" altLang="en-US" sz="1600" dirty="0">
                <a:solidFill>
                  <a:schemeClr val="tx1"/>
                </a:solidFill>
                <a:latin typeface="+mj-ea"/>
                <a:ea typeface="+mj-ea"/>
              </a:rPr>
              <a:t>进度</a:t>
            </a:r>
          </a:p>
        </p:txBody>
      </p:sp>
    </p:spTree>
    <p:extLst>
      <p:ext uri="{BB962C8B-B14F-4D97-AF65-F5344CB8AC3E}">
        <p14:creationId xmlns:p14="http://schemas.microsoft.com/office/powerpoint/2010/main" val="162594677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 </a:t>
            </a:r>
            <a:r>
              <a:rPr lang="zh-CN" altLang="en-US" dirty="0"/>
              <a:t>工件透明</a:t>
            </a:r>
          </a:p>
        </p:txBody>
      </p:sp>
      <p:graphicFrame>
        <p:nvGraphicFramePr>
          <p:cNvPr id="3" name="表格 2"/>
          <p:cNvGraphicFramePr>
            <a:graphicFrameLocks noGrp="1"/>
          </p:cNvGraphicFramePr>
          <p:nvPr>
            <p:extLst>
              <p:ext uri="{D42A27DB-BD31-4B8C-83A1-F6EECF244321}">
                <p14:modId xmlns:p14="http://schemas.microsoft.com/office/powerpoint/2010/main" val="1647116513"/>
              </p:ext>
            </p:extLst>
          </p:nvPr>
        </p:nvGraphicFramePr>
        <p:xfrm>
          <a:off x="1005856" y="783582"/>
          <a:ext cx="10335306" cy="5760720"/>
        </p:xfrm>
        <a:graphic>
          <a:graphicData uri="http://schemas.openxmlformats.org/drawingml/2006/table">
            <a:tbl>
              <a:tblPr firstRow="1" bandRow="1">
                <a:effectLst/>
                <a:tableStyleId>{5C22544A-7EE6-4342-B048-85BDC9FD1C3A}</a:tableStyleId>
              </a:tblPr>
              <a:tblGrid>
                <a:gridCol w="722943">
                  <a:extLst>
                    <a:ext uri="{9D8B030D-6E8A-4147-A177-3AD203B41FA5}">
                      <a16:colId xmlns:a16="http://schemas.microsoft.com/office/drawing/2014/main" val="20000"/>
                    </a:ext>
                  </a:extLst>
                </a:gridCol>
                <a:gridCol w="9612363">
                  <a:extLst>
                    <a:ext uri="{9D8B030D-6E8A-4147-A177-3AD203B41FA5}">
                      <a16:colId xmlns:a16="http://schemas.microsoft.com/office/drawing/2014/main" val="20001"/>
                    </a:ext>
                  </a:extLst>
                </a:gridCol>
              </a:tblGrid>
              <a:tr h="401767">
                <a:tc>
                  <a:txBody>
                    <a:bodyPr/>
                    <a:lstStyle/>
                    <a:p>
                      <a:pPr algn="ctr">
                        <a:lnSpc>
                          <a:spcPct val="150000"/>
                        </a:lnSpc>
                      </a:pPr>
                      <a:r>
                        <a:rPr lang="en-US" altLang="zh-CN" sz="2000" b="0" dirty="0">
                          <a:solidFill>
                            <a:sysClr val="windowText" lastClr="000000"/>
                          </a:solidFill>
                          <a:latin typeface="+mj-ea"/>
                          <a:ea typeface="+mj-ea"/>
                        </a:rPr>
                        <a:t>1.</a:t>
                      </a:r>
                      <a:endParaRPr lang="zh-CN" altLang="en-US" sz="2000" b="0" dirty="0">
                        <a:solidFill>
                          <a:sysClr val="windowText" lastClr="000000"/>
                        </a:solidFill>
                        <a:latin typeface="+mj-ea"/>
                        <a:ea typeface="+mj-ea"/>
                      </a:endParaRP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2000" b="1" dirty="0">
                          <a:solidFill>
                            <a:srgbClr val="00B050"/>
                          </a:solidFill>
                          <a:latin typeface="+mj-ea"/>
                          <a:ea typeface="+mj-ea"/>
                        </a:rPr>
                        <a:t>Scrum </a:t>
                      </a:r>
                      <a:r>
                        <a:rPr lang="zh-CN" altLang="en-US" sz="2000" b="1" dirty="0">
                          <a:solidFill>
                            <a:srgbClr val="00B050"/>
                          </a:solidFill>
                          <a:latin typeface="+mj-ea"/>
                          <a:ea typeface="+mj-ea"/>
                        </a:rPr>
                        <a:t>依赖于透明</a:t>
                      </a:r>
                      <a:r>
                        <a:rPr lang="zh-CN" altLang="en-US" sz="2000" b="0" dirty="0">
                          <a:solidFill>
                            <a:sysClr val="windowText" lastClr="000000"/>
                          </a:solidFill>
                          <a:latin typeface="+mj-ea"/>
                          <a:ea typeface="+mj-ea"/>
                        </a:rPr>
                        <a:t>。优化价值和控制风险的决定都是基于所获知的工件状态。当工件的状 态是完全透明时，这些做出的决定才有一个坚实的基础；当工件的状态是不完全透明时， 这些做出的决定就会有瑕疵，而价值也可能因此遭受损失，同时风险也可能会因此而增 加。 </a:t>
                      </a:r>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01767">
                <a:tc>
                  <a:txBody>
                    <a:bodyPr/>
                    <a:lstStyle/>
                    <a:p>
                      <a:pPr algn="ctr">
                        <a:lnSpc>
                          <a:spcPct val="150000"/>
                        </a:lnSpc>
                      </a:pPr>
                      <a:r>
                        <a:rPr lang="en-US" altLang="zh-CN" sz="2000" b="0" dirty="0">
                          <a:solidFill>
                            <a:sysClr val="windowText" lastClr="000000"/>
                          </a:solidFill>
                          <a:latin typeface="+mj-ea"/>
                          <a:ea typeface="+mj-ea"/>
                        </a:rPr>
                        <a:t>2.</a:t>
                      </a:r>
                      <a:endParaRPr lang="zh-CN" altLang="en-US" sz="2000" b="0" dirty="0">
                        <a:solidFill>
                          <a:sysClr val="windowText" lastClr="000000"/>
                        </a:solidFill>
                        <a:latin typeface="+mj-ea"/>
                        <a:ea typeface="+mj-ea"/>
                      </a:endParaRP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2000" b="0" dirty="0">
                          <a:solidFill>
                            <a:sysClr val="windowText" lastClr="000000"/>
                          </a:solidFill>
                          <a:latin typeface="+mj-ea"/>
                          <a:ea typeface="+mj-ea"/>
                        </a:rPr>
                        <a:t>Scrum Master </a:t>
                      </a:r>
                      <a:r>
                        <a:rPr lang="zh-CN" altLang="en-US" sz="2000" b="0" dirty="0">
                          <a:solidFill>
                            <a:sysClr val="windowText" lastClr="000000"/>
                          </a:solidFill>
                          <a:latin typeface="+mj-ea"/>
                          <a:ea typeface="+mj-ea"/>
                        </a:rPr>
                        <a:t>必须和产品负责人、开发团队和其他相关人员一起合作，以</a:t>
                      </a:r>
                      <a:r>
                        <a:rPr lang="zh-CN" altLang="en-US" sz="2000" b="1" dirty="0">
                          <a:solidFill>
                            <a:srgbClr val="00B050"/>
                          </a:solidFill>
                          <a:latin typeface="+mj-ea"/>
                          <a:ea typeface="+mj-ea"/>
                        </a:rPr>
                        <a:t>确保所有工件都是完全透明的</a:t>
                      </a:r>
                      <a:r>
                        <a:rPr lang="zh-CN" altLang="en-US" sz="2000" b="0" dirty="0">
                          <a:solidFill>
                            <a:sysClr val="windowText" lastClr="000000"/>
                          </a:solidFill>
                          <a:latin typeface="+mj-ea"/>
                          <a:ea typeface="+mj-ea"/>
                        </a:rPr>
                        <a:t>。有些实践就是为应对不完全透明的状态而生的，</a:t>
                      </a:r>
                      <a:r>
                        <a:rPr lang="en-US" altLang="zh-CN" sz="2000" b="0" dirty="0">
                          <a:solidFill>
                            <a:sysClr val="windowText" lastClr="000000"/>
                          </a:solidFill>
                          <a:latin typeface="+mj-ea"/>
                          <a:ea typeface="+mj-ea"/>
                        </a:rPr>
                        <a:t>Scrum Master </a:t>
                      </a:r>
                      <a:r>
                        <a:rPr lang="zh-CN" altLang="en-US" sz="2000" b="0" dirty="0">
                          <a:solidFill>
                            <a:sysClr val="windowText" lastClr="000000"/>
                          </a:solidFill>
                          <a:latin typeface="+mj-ea"/>
                          <a:ea typeface="+mj-ea"/>
                        </a:rPr>
                        <a:t>必须帮助每个人，让他们能够在遇到不透明的情况下采取最合适的实践。</a:t>
                      </a:r>
                      <a:r>
                        <a:rPr lang="en-US" altLang="zh-CN" sz="2000" b="0" dirty="0">
                          <a:solidFill>
                            <a:sysClr val="windowText" lastClr="000000"/>
                          </a:solidFill>
                          <a:latin typeface="+mj-ea"/>
                          <a:ea typeface="+mj-ea"/>
                        </a:rPr>
                        <a:t>Scrum Master </a:t>
                      </a:r>
                      <a:r>
                        <a:rPr lang="zh-CN" altLang="en-US" sz="2000" b="0" dirty="0">
                          <a:solidFill>
                            <a:sysClr val="windowText" lastClr="000000"/>
                          </a:solidFill>
                          <a:latin typeface="+mj-ea"/>
                          <a:ea typeface="+mj-ea"/>
                        </a:rPr>
                        <a:t>能够通过检视 工件、嗅探模式、倾听周围的声音以及观察预期和实际结果的差异来发现不完全透明。 </a:t>
                      </a:r>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82964">
                <a:tc>
                  <a:txBody>
                    <a:bodyPr/>
                    <a:lstStyle/>
                    <a:p>
                      <a:pPr algn="ctr">
                        <a:lnSpc>
                          <a:spcPct val="150000"/>
                        </a:lnSpc>
                      </a:pPr>
                      <a:r>
                        <a:rPr lang="en-US" altLang="zh-CN" sz="2000" b="0" dirty="0">
                          <a:solidFill>
                            <a:sysClr val="windowText" lastClr="000000"/>
                          </a:solidFill>
                          <a:latin typeface="+mj-ea"/>
                          <a:ea typeface="+mj-ea"/>
                        </a:rPr>
                        <a:t>3.</a:t>
                      </a:r>
                      <a:endParaRPr lang="zh-CN" altLang="en-US" sz="2000" b="0" dirty="0">
                        <a:solidFill>
                          <a:sysClr val="windowText" lastClr="000000"/>
                        </a:solidFill>
                        <a:latin typeface="+mj-ea"/>
                        <a:ea typeface="+mj-ea"/>
                      </a:endParaRP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2000" b="0" dirty="0">
                          <a:solidFill>
                            <a:sysClr val="windowText" lastClr="000000"/>
                          </a:solidFill>
                          <a:latin typeface="+mj-ea"/>
                          <a:ea typeface="+mj-ea"/>
                        </a:rPr>
                        <a:t>Scrum Master </a:t>
                      </a:r>
                      <a:r>
                        <a:rPr lang="zh-CN" altLang="en-US" sz="2000" b="0" dirty="0">
                          <a:solidFill>
                            <a:sysClr val="windowText" lastClr="000000"/>
                          </a:solidFill>
                          <a:latin typeface="+mj-ea"/>
                          <a:ea typeface="+mj-ea"/>
                        </a:rPr>
                        <a:t>的职责就是和 </a:t>
                      </a:r>
                      <a:r>
                        <a:rPr lang="en-US" altLang="zh-CN" sz="2000" b="0" dirty="0">
                          <a:solidFill>
                            <a:sysClr val="windowText" lastClr="000000"/>
                          </a:solidFill>
                          <a:latin typeface="+mj-ea"/>
                          <a:ea typeface="+mj-ea"/>
                        </a:rPr>
                        <a:t>Scrum </a:t>
                      </a:r>
                      <a:r>
                        <a:rPr lang="zh-CN" altLang="en-US" sz="2000" b="0" dirty="0">
                          <a:solidFill>
                            <a:sysClr val="windowText" lastClr="000000"/>
                          </a:solidFill>
                          <a:latin typeface="+mj-ea"/>
                          <a:ea typeface="+mj-ea"/>
                        </a:rPr>
                        <a:t>团队以及组织一起合作</a:t>
                      </a:r>
                      <a:r>
                        <a:rPr lang="zh-CN" altLang="en-US" sz="2000" b="1" dirty="0">
                          <a:solidFill>
                            <a:srgbClr val="00B050"/>
                          </a:solidFill>
                          <a:latin typeface="+mj-ea"/>
                          <a:ea typeface="+mj-ea"/>
                        </a:rPr>
                        <a:t>增加工件的透明化</a:t>
                      </a:r>
                      <a:r>
                        <a:rPr lang="zh-CN" altLang="en-US" sz="2000" b="0" dirty="0">
                          <a:solidFill>
                            <a:sysClr val="windowText" lastClr="000000"/>
                          </a:solidFill>
                          <a:latin typeface="+mj-ea"/>
                          <a:ea typeface="+mj-ea"/>
                        </a:rPr>
                        <a:t>。这一工作通 常包括学习、说服和改变。 透明化不会在一夜之间发生，但是这是一条必经之路。 </a:t>
                      </a:r>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070757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 </a:t>
            </a:r>
            <a:r>
              <a:rPr lang="zh-CN" altLang="en-US" dirty="0"/>
              <a:t>“完成”的定义（</a:t>
            </a:r>
            <a:r>
              <a:rPr lang="en-US" altLang="zh-CN" dirty="0"/>
              <a:t>Definition of “Done” </a:t>
            </a:r>
            <a:r>
              <a:rPr lang="zh-CN" altLang="en-US" dirty="0"/>
              <a:t>）</a:t>
            </a:r>
          </a:p>
        </p:txBody>
      </p:sp>
      <p:graphicFrame>
        <p:nvGraphicFramePr>
          <p:cNvPr id="3" name="表格 2"/>
          <p:cNvGraphicFramePr>
            <a:graphicFrameLocks noGrp="1"/>
          </p:cNvGraphicFramePr>
          <p:nvPr>
            <p:extLst>
              <p:ext uri="{D42A27DB-BD31-4B8C-83A1-F6EECF244321}">
                <p14:modId xmlns:p14="http://schemas.microsoft.com/office/powerpoint/2010/main" val="3562878138"/>
              </p:ext>
            </p:extLst>
          </p:nvPr>
        </p:nvGraphicFramePr>
        <p:xfrm>
          <a:off x="254443" y="783582"/>
          <a:ext cx="11672514" cy="5394960"/>
        </p:xfrm>
        <a:graphic>
          <a:graphicData uri="http://schemas.openxmlformats.org/drawingml/2006/table">
            <a:tbl>
              <a:tblPr firstRow="1" bandRow="1">
                <a:effectLst/>
                <a:tableStyleId>{5C22544A-7EE6-4342-B048-85BDC9FD1C3A}</a:tableStyleId>
              </a:tblPr>
              <a:tblGrid>
                <a:gridCol w="816480">
                  <a:extLst>
                    <a:ext uri="{9D8B030D-6E8A-4147-A177-3AD203B41FA5}">
                      <a16:colId xmlns:a16="http://schemas.microsoft.com/office/drawing/2014/main" val="20000"/>
                    </a:ext>
                  </a:extLst>
                </a:gridCol>
                <a:gridCol w="10856034">
                  <a:extLst>
                    <a:ext uri="{9D8B030D-6E8A-4147-A177-3AD203B41FA5}">
                      <a16:colId xmlns:a16="http://schemas.microsoft.com/office/drawing/2014/main" val="20001"/>
                    </a:ext>
                  </a:extLst>
                </a:gridCol>
              </a:tblGrid>
              <a:tr h="401767">
                <a:tc>
                  <a:txBody>
                    <a:bodyPr/>
                    <a:lstStyle/>
                    <a:p>
                      <a:pPr algn="ctr">
                        <a:lnSpc>
                          <a:spcPct val="150000"/>
                        </a:lnSpc>
                      </a:pPr>
                      <a:r>
                        <a:rPr lang="en-US" altLang="zh-CN" sz="2000" b="0" dirty="0">
                          <a:solidFill>
                            <a:sysClr val="windowText" lastClr="000000"/>
                          </a:solidFill>
                          <a:latin typeface="+mj-ea"/>
                          <a:ea typeface="+mj-ea"/>
                        </a:rPr>
                        <a:t>1.</a:t>
                      </a:r>
                      <a:endParaRPr lang="zh-CN" altLang="en-US" sz="2000" b="0" dirty="0">
                        <a:solidFill>
                          <a:sysClr val="windowText" lastClr="000000"/>
                        </a:solidFill>
                        <a:latin typeface="+mj-ea"/>
                        <a:ea typeface="+mj-ea"/>
                      </a:endParaRP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0" dirty="0">
                          <a:solidFill>
                            <a:sysClr val="windowText" lastClr="000000"/>
                          </a:solidFill>
                          <a:latin typeface="+mj-ea"/>
                          <a:ea typeface="+mj-ea"/>
                        </a:rPr>
                        <a:t>当产品待办列表项或增量被描述为“完成”时，每个人都必须理解“完成”意味着什么。虽然在不同 </a:t>
                      </a:r>
                      <a:r>
                        <a:rPr lang="en-US" altLang="zh-CN" sz="2000" b="0" dirty="0">
                          <a:solidFill>
                            <a:sysClr val="windowText" lastClr="000000"/>
                          </a:solidFill>
                          <a:latin typeface="+mj-ea"/>
                          <a:ea typeface="+mj-ea"/>
                        </a:rPr>
                        <a:t>Scrum </a:t>
                      </a:r>
                      <a:r>
                        <a:rPr lang="zh-CN" altLang="en-US" sz="2000" b="0" dirty="0">
                          <a:solidFill>
                            <a:sysClr val="windowText" lastClr="000000"/>
                          </a:solidFill>
                          <a:latin typeface="+mj-ea"/>
                          <a:ea typeface="+mj-ea"/>
                        </a:rPr>
                        <a:t>团队之间会存在巨大的差别，但是</a:t>
                      </a:r>
                      <a:r>
                        <a:rPr lang="zh-CN" altLang="en-US" sz="2000" b="1" dirty="0">
                          <a:solidFill>
                            <a:srgbClr val="00B050"/>
                          </a:solidFill>
                          <a:latin typeface="+mj-ea"/>
                          <a:ea typeface="+mj-ea"/>
                        </a:rPr>
                        <a:t>每个团队成员必须对完成工作意味着什么有相同的理解以便确保透明化</a:t>
                      </a:r>
                      <a:r>
                        <a:rPr lang="zh-CN" altLang="en-US" sz="2000" b="0" dirty="0">
                          <a:solidFill>
                            <a:sysClr val="windowText" lastClr="000000"/>
                          </a:solidFill>
                          <a:latin typeface="+mj-ea"/>
                          <a:ea typeface="+mj-ea"/>
                        </a:rPr>
                        <a:t>。这就是 </a:t>
                      </a:r>
                      <a:r>
                        <a:rPr lang="en-US" altLang="zh-CN" sz="2000" b="0" dirty="0">
                          <a:solidFill>
                            <a:sysClr val="windowText" lastClr="000000"/>
                          </a:solidFill>
                          <a:latin typeface="+mj-ea"/>
                          <a:ea typeface="+mj-ea"/>
                        </a:rPr>
                        <a:t>Scrum </a:t>
                      </a:r>
                      <a:r>
                        <a:rPr lang="zh-CN" altLang="en-US" sz="2000" b="0" dirty="0">
                          <a:solidFill>
                            <a:sysClr val="windowText" lastClr="000000"/>
                          </a:solidFill>
                          <a:latin typeface="+mj-ea"/>
                          <a:ea typeface="+mj-ea"/>
                        </a:rPr>
                        <a:t>团队的“完成”定义，用来评估产品增量是否完成</a:t>
                      </a:r>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01767">
                <a:tc>
                  <a:txBody>
                    <a:bodyPr/>
                    <a:lstStyle/>
                    <a:p>
                      <a:pPr algn="ctr">
                        <a:lnSpc>
                          <a:spcPct val="150000"/>
                        </a:lnSpc>
                      </a:pPr>
                      <a:r>
                        <a:rPr lang="en-US" altLang="zh-CN" sz="2000" b="0" dirty="0">
                          <a:solidFill>
                            <a:sysClr val="windowText" lastClr="000000"/>
                          </a:solidFill>
                          <a:latin typeface="+mj-ea"/>
                          <a:ea typeface="+mj-ea"/>
                        </a:rPr>
                        <a:t>2.</a:t>
                      </a:r>
                      <a:endParaRPr lang="zh-CN" altLang="en-US" sz="2000" b="0" dirty="0">
                        <a:solidFill>
                          <a:sysClr val="windowText" lastClr="000000"/>
                        </a:solidFill>
                        <a:latin typeface="+mj-ea"/>
                        <a:ea typeface="+mj-ea"/>
                      </a:endParaRP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0" dirty="0">
                          <a:solidFill>
                            <a:sysClr val="windowText" lastClr="000000"/>
                          </a:solidFill>
                          <a:latin typeface="+mj-ea"/>
                          <a:ea typeface="+mj-ea"/>
                        </a:rPr>
                        <a:t>开发团队在每个 </a:t>
                      </a:r>
                      <a:r>
                        <a:rPr lang="en-US" altLang="zh-CN" sz="2000" b="0" dirty="0">
                          <a:solidFill>
                            <a:sysClr val="windowText" lastClr="000000"/>
                          </a:solidFill>
                          <a:latin typeface="+mj-ea"/>
                          <a:ea typeface="+mj-ea"/>
                        </a:rPr>
                        <a:t>Sprint </a:t>
                      </a:r>
                      <a:r>
                        <a:rPr lang="zh-CN" altLang="en-US" sz="2000" b="0" dirty="0">
                          <a:solidFill>
                            <a:sysClr val="windowText" lastClr="000000"/>
                          </a:solidFill>
                          <a:latin typeface="+mj-ea"/>
                          <a:ea typeface="+mj-ea"/>
                        </a:rPr>
                        <a:t>都交付产品功能增量。</a:t>
                      </a:r>
                      <a:r>
                        <a:rPr lang="zh-CN" altLang="en-US" sz="2000" b="1" dirty="0">
                          <a:solidFill>
                            <a:srgbClr val="00B050"/>
                          </a:solidFill>
                          <a:latin typeface="+mj-ea"/>
                          <a:ea typeface="+mj-ea"/>
                        </a:rPr>
                        <a:t>这一增量是可用的</a:t>
                      </a:r>
                      <a:r>
                        <a:rPr lang="zh-CN" altLang="en-US" sz="2000" b="0" dirty="0">
                          <a:solidFill>
                            <a:sysClr val="windowText" lastClr="000000"/>
                          </a:solidFill>
                          <a:latin typeface="+mj-ea"/>
                          <a:ea typeface="+mj-ea"/>
                        </a:rPr>
                        <a:t>，所以产品负责人可以选择立即发布它。如果“完成”的定义对增量来说是开发组织的惯例、标准或指南，那么所有 </a:t>
                      </a:r>
                      <a:r>
                        <a:rPr lang="en-US" altLang="zh-CN" sz="2000" b="0" dirty="0">
                          <a:solidFill>
                            <a:sysClr val="windowText" lastClr="000000"/>
                          </a:solidFill>
                          <a:latin typeface="+mj-ea"/>
                          <a:ea typeface="+mj-ea"/>
                        </a:rPr>
                        <a:t>Scrum </a:t>
                      </a:r>
                      <a:r>
                        <a:rPr lang="zh-CN" altLang="en-US" sz="2000" b="0" dirty="0">
                          <a:solidFill>
                            <a:sysClr val="windowText" lastClr="000000"/>
                          </a:solidFill>
                          <a:latin typeface="+mj-ea"/>
                          <a:ea typeface="+mj-ea"/>
                        </a:rPr>
                        <a:t>团队都必须遵守它，以此为最低标准。如果增量“完成”的定义不是开发组织的惯 例，那么 </a:t>
                      </a:r>
                      <a:r>
                        <a:rPr lang="en-US" altLang="zh-CN" sz="2000" b="0" dirty="0">
                          <a:solidFill>
                            <a:sysClr val="windowText" lastClr="000000"/>
                          </a:solidFill>
                          <a:latin typeface="+mj-ea"/>
                          <a:ea typeface="+mj-ea"/>
                        </a:rPr>
                        <a:t>Scrum </a:t>
                      </a:r>
                      <a:r>
                        <a:rPr lang="zh-CN" altLang="en-US" sz="2000" b="0" dirty="0">
                          <a:solidFill>
                            <a:sysClr val="windowText" lastClr="000000"/>
                          </a:solidFill>
                          <a:latin typeface="+mj-ea"/>
                          <a:ea typeface="+mj-ea"/>
                        </a:rPr>
                        <a:t>团队中的开发团队就必须制定适合于产品的“完成”的定义。</a:t>
                      </a:r>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82964">
                <a:tc>
                  <a:txBody>
                    <a:bodyPr/>
                    <a:lstStyle/>
                    <a:p>
                      <a:pPr algn="ctr">
                        <a:lnSpc>
                          <a:spcPct val="150000"/>
                        </a:lnSpc>
                      </a:pPr>
                      <a:r>
                        <a:rPr lang="en-US" altLang="zh-CN" sz="2000" b="0" dirty="0">
                          <a:solidFill>
                            <a:sysClr val="windowText" lastClr="000000"/>
                          </a:solidFill>
                          <a:latin typeface="+mj-ea"/>
                          <a:ea typeface="+mj-ea"/>
                        </a:rPr>
                        <a:t>3.</a:t>
                      </a:r>
                      <a:endParaRPr lang="zh-CN" altLang="en-US" sz="2000" b="0" dirty="0">
                        <a:solidFill>
                          <a:sysClr val="windowText" lastClr="000000"/>
                        </a:solidFill>
                        <a:latin typeface="+mj-ea"/>
                        <a:ea typeface="+mj-ea"/>
                      </a:endParaRP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0" dirty="0">
                          <a:solidFill>
                            <a:sysClr val="windowText" lastClr="000000"/>
                          </a:solidFill>
                          <a:latin typeface="+mj-ea"/>
                          <a:ea typeface="+mj-ea"/>
                        </a:rPr>
                        <a:t>每个增量都添加至之前的所有增量上，并且</a:t>
                      </a:r>
                      <a:r>
                        <a:rPr lang="zh-CN" altLang="en-US" sz="2000" b="1" dirty="0">
                          <a:solidFill>
                            <a:srgbClr val="00B050"/>
                          </a:solidFill>
                          <a:latin typeface="+mj-ea"/>
                          <a:ea typeface="+mj-ea"/>
                        </a:rPr>
                        <a:t>经过彻底地测试</a:t>
                      </a:r>
                      <a:r>
                        <a:rPr lang="zh-CN" altLang="en-US" sz="2000" b="0" dirty="0">
                          <a:solidFill>
                            <a:sysClr val="windowText" lastClr="000000"/>
                          </a:solidFill>
                          <a:latin typeface="+mj-ea"/>
                          <a:ea typeface="+mj-ea"/>
                        </a:rPr>
                        <a:t>，以此确保整合在一起的所有增量都能工作。 </a:t>
                      </a:r>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82964">
                <a:tc>
                  <a:txBody>
                    <a:bodyPr/>
                    <a:lstStyle/>
                    <a:p>
                      <a:pPr algn="ctr">
                        <a:lnSpc>
                          <a:spcPct val="150000"/>
                        </a:lnSpc>
                      </a:pPr>
                      <a:r>
                        <a:rPr lang="en-US" altLang="zh-CN" sz="2000" b="0" dirty="0">
                          <a:solidFill>
                            <a:sysClr val="windowText" lastClr="000000"/>
                          </a:solidFill>
                          <a:latin typeface="+mj-ea"/>
                          <a:ea typeface="+mj-ea"/>
                        </a:rPr>
                        <a:t>4.</a:t>
                      </a:r>
                      <a:endParaRPr lang="zh-CN" altLang="en-US" sz="2000" b="0" dirty="0">
                        <a:solidFill>
                          <a:sysClr val="windowText" lastClr="000000"/>
                        </a:solidFill>
                        <a:latin typeface="+mj-ea"/>
                        <a:ea typeface="+mj-ea"/>
                      </a:endParaRP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0" dirty="0">
                          <a:solidFill>
                            <a:sysClr val="windowText" lastClr="000000"/>
                          </a:solidFill>
                          <a:latin typeface="+mj-ea"/>
                          <a:ea typeface="+mj-ea"/>
                        </a:rPr>
                        <a:t>随着团队的成熟，</a:t>
                      </a:r>
                      <a:r>
                        <a:rPr lang="zh-CN" altLang="en-US" sz="2000" b="1" dirty="0">
                          <a:solidFill>
                            <a:srgbClr val="00B050"/>
                          </a:solidFill>
                          <a:latin typeface="+mj-ea"/>
                          <a:ea typeface="+mj-ea"/>
                        </a:rPr>
                        <a:t>“完成”的定义会扩大</a:t>
                      </a:r>
                      <a:r>
                        <a:rPr lang="zh-CN" altLang="en-US" sz="2000" b="0" dirty="0">
                          <a:solidFill>
                            <a:sysClr val="windowText" lastClr="000000"/>
                          </a:solidFill>
                          <a:latin typeface="+mj-ea"/>
                          <a:ea typeface="+mj-ea"/>
                        </a:rPr>
                        <a:t>，包含</a:t>
                      </a:r>
                      <a:r>
                        <a:rPr lang="zh-CN" altLang="en-US" sz="2000" b="1" dirty="0">
                          <a:solidFill>
                            <a:srgbClr val="00B050"/>
                          </a:solidFill>
                          <a:latin typeface="+mj-ea"/>
                          <a:ea typeface="+mj-ea"/>
                        </a:rPr>
                        <a:t>更为严格的标准来保证更高的质量</a:t>
                      </a:r>
                      <a:r>
                        <a:rPr lang="zh-CN" altLang="en-US" sz="2000" b="0" dirty="0">
                          <a:solidFill>
                            <a:sysClr val="windowText" lastClr="000000"/>
                          </a:solidFill>
                          <a:latin typeface="+mj-ea"/>
                          <a:ea typeface="+mj-ea"/>
                        </a:rPr>
                        <a:t>。任何产品或系统都应该对其上面开发的工作有“完成”的定义。 </a:t>
                      </a:r>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6077176"/>
                  </a:ext>
                </a:extLst>
              </a:tr>
            </a:tbl>
          </a:graphicData>
        </a:graphic>
      </p:graphicFrame>
    </p:spTree>
    <p:extLst>
      <p:ext uri="{BB962C8B-B14F-4D97-AF65-F5344CB8AC3E}">
        <p14:creationId xmlns:p14="http://schemas.microsoft.com/office/powerpoint/2010/main" val="84604355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561"/>
            <a:ext cx="12192000" cy="480060"/>
          </a:xfrm>
        </p:spPr>
        <p:txBody>
          <a:bodyPr/>
          <a:lstStyle/>
          <a:p>
            <a:r>
              <a:rPr lang="en-US" altLang="zh-CN" dirty="0"/>
              <a:t>7.1. </a:t>
            </a:r>
            <a:r>
              <a:rPr lang="zh-CN" altLang="en-US" dirty="0"/>
              <a:t>微软针对敏捷过程关于“完成”的一些建议</a:t>
            </a:r>
          </a:p>
        </p:txBody>
      </p:sp>
      <p:graphicFrame>
        <p:nvGraphicFramePr>
          <p:cNvPr id="3" name="表格 2"/>
          <p:cNvGraphicFramePr>
            <a:graphicFrameLocks noGrp="1"/>
          </p:cNvGraphicFramePr>
          <p:nvPr>
            <p:extLst>
              <p:ext uri="{D42A27DB-BD31-4B8C-83A1-F6EECF244321}">
                <p14:modId xmlns:p14="http://schemas.microsoft.com/office/powerpoint/2010/main" val="1011499068"/>
              </p:ext>
            </p:extLst>
          </p:nvPr>
        </p:nvGraphicFramePr>
        <p:xfrm>
          <a:off x="334674" y="928591"/>
          <a:ext cx="5635135" cy="3883407"/>
        </p:xfrm>
        <a:graphic>
          <a:graphicData uri="http://schemas.openxmlformats.org/drawingml/2006/table">
            <a:tbl>
              <a:tblPr firstRow="1" bandRow="1">
                <a:effectLst/>
                <a:tableStyleId>{5C22544A-7EE6-4342-B048-85BDC9FD1C3A}</a:tableStyleId>
              </a:tblPr>
              <a:tblGrid>
                <a:gridCol w="1324054">
                  <a:extLst>
                    <a:ext uri="{9D8B030D-6E8A-4147-A177-3AD203B41FA5}">
                      <a16:colId xmlns:a16="http://schemas.microsoft.com/office/drawing/2014/main" val="20000"/>
                    </a:ext>
                  </a:extLst>
                </a:gridCol>
                <a:gridCol w="4311081">
                  <a:extLst>
                    <a:ext uri="{9D8B030D-6E8A-4147-A177-3AD203B41FA5}">
                      <a16:colId xmlns:a16="http://schemas.microsoft.com/office/drawing/2014/main" val="20001"/>
                    </a:ext>
                  </a:extLst>
                </a:gridCol>
              </a:tblGrid>
              <a:tr h="401767">
                <a:tc>
                  <a:txBody>
                    <a:bodyPr/>
                    <a:lstStyle/>
                    <a:p>
                      <a:pPr algn="ctr">
                        <a:lnSpc>
                          <a:spcPct val="150000"/>
                        </a:lnSpc>
                      </a:pPr>
                      <a:r>
                        <a:rPr lang="zh-CN" altLang="en-US" sz="1800" b="0" dirty="0">
                          <a:solidFill>
                            <a:sysClr val="windowText" lastClr="000000"/>
                          </a:solidFill>
                          <a:latin typeface="+mj-ea"/>
                          <a:ea typeface="+mj-ea"/>
                        </a:rPr>
                        <a:t>阶段</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b="0" dirty="0">
                          <a:solidFill>
                            <a:sysClr val="windowText" lastClr="000000"/>
                          </a:solidFill>
                          <a:latin typeface="+mj-ea"/>
                          <a:ea typeface="+mj-ea"/>
                        </a:rPr>
                        <a:t>“完成”的标准</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0001"/>
                  </a:ext>
                </a:extLst>
              </a:tr>
              <a:tr h="518903">
                <a:tc>
                  <a:txBody>
                    <a:bodyPr/>
                    <a:lstStyle/>
                    <a:p>
                      <a:pPr algn="ctr">
                        <a:lnSpc>
                          <a:spcPct val="150000"/>
                        </a:lnSpc>
                      </a:pPr>
                      <a:r>
                        <a:rPr lang="en-US" altLang="zh-CN" sz="1800" b="0" dirty="0">
                          <a:solidFill>
                            <a:sysClr val="windowText" lastClr="000000"/>
                          </a:solidFill>
                          <a:latin typeface="+mj-ea"/>
                          <a:ea typeface="+mj-ea"/>
                        </a:rPr>
                        <a:t>Sprint </a:t>
                      </a:r>
                      <a:r>
                        <a:rPr lang="zh-CN" altLang="en-US" sz="1800" b="0" dirty="0">
                          <a:solidFill>
                            <a:sysClr val="windowText" lastClr="000000"/>
                          </a:solidFill>
                          <a:latin typeface="+mj-ea"/>
                          <a:ea typeface="+mj-ea"/>
                        </a:rPr>
                        <a:t>计划会议</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indent="-342900" algn="l" defTabSz="914400" rtl="0" eaLnBrk="1" fontAlgn="auto" latinLnBrk="0" hangingPunct="1">
                        <a:lnSpc>
                          <a:spcPct val="150000"/>
                        </a:lnSpc>
                        <a:spcBef>
                          <a:spcPts val="0"/>
                        </a:spcBef>
                        <a:spcAft>
                          <a:spcPts val="0"/>
                        </a:spcAft>
                        <a:buClrTx/>
                        <a:buSzTx/>
                        <a:buFont typeface="+mj-lt"/>
                        <a:buAutoNum type="arabicPeriod"/>
                        <a:tabLst/>
                        <a:defRPr/>
                      </a:pPr>
                      <a:r>
                        <a:rPr lang="zh-CN" altLang="en-US" sz="1600" b="0" dirty="0">
                          <a:solidFill>
                            <a:sysClr val="windowText" lastClr="000000"/>
                          </a:solidFill>
                          <a:latin typeface="+mj-ea"/>
                          <a:ea typeface="+mj-ea"/>
                        </a:rPr>
                        <a:t>用户故事的范围已经明确并进行了估计；</a:t>
                      </a:r>
                    </a:p>
                    <a:p>
                      <a:pPr marL="342900" marR="0" indent="-342900" algn="l" defTabSz="914400" rtl="0" eaLnBrk="1" fontAlgn="auto" latinLnBrk="0" hangingPunct="1">
                        <a:lnSpc>
                          <a:spcPct val="150000"/>
                        </a:lnSpc>
                        <a:spcBef>
                          <a:spcPts val="0"/>
                        </a:spcBef>
                        <a:spcAft>
                          <a:spcPts val="0"/>
                        </a:spcAft>
                        <a:buClrTx/>
                        <a:buSzTx/>
                        <a:buFont typeface="+mj-lt"/>
                        <a:buAutoNum type="arabicPeriod"/>
                        <a:tabLst/>
                        <a:defRPr/>
                      </a:pPr>
                      <a:r>
                        <a:rPr lang="zh-CN" altLang="en-US" sz="1600" b="0" dirty="0">
                          <a:solidFill>
                            <a:sysClr val="windowText" lastClr="000000"/>
                          </a:solidFill>
                          <a:latin typeface="+mj-ea"/>
                          <a:ea typeface="+mj-ea"/>
                        </a:rPr>
                        <a:t>验收标准已经定义好；</a:t>
                      </a:r>
                    </a:p>
                    <a:p>
                      <a:pPr marL="342900" marR="0" indent="-342900" algn="l" defTabSz="914400" rtl="0" eaLnBrk="1" fontAlgn="auto" latinLnBrk="0" hangingPunct="1">
                        <a:lnSpc>
                          <a:spcPct val="150000"/>
                        </a:lnSpc>
                        <a:spcBef>
                          <a:spcPts val="0"/>
                        </a:spcBef>
                        <a:spcAft>
                          <a:spcPts val="0"/>
                        </a:spcAft>
                        <a:buClrTx/>
                        <a:buSzTx/>
                        <a:buFont typeface="+mj-lt"/>
                        <a:buAutoNum type="arabicPeriod"/>
                        <a:tabLst/>
                        <a:defRPr/>
                      </a:pPr>
                      <a:r>
                        <a:rPr lang="zh-CN" altLang="en-US" sz="1600" b="0" dirty="0">
                          <a:solidFill>
                            <a:sysClr val="windowText" lastClr="000000"/>
                          </a:solidFill>
                          <a:latin typeface="+mj-ea"/>
                          <a:ea typeface="+mj-ea"/>
                        </a:rPr>
                        <a:t>开发团队已经理解用户的需要</a:t>
                      </a:r>
                    </a:p>
                    <a:p>
                      <a:pPr marL="342900" marR="0" indent="-342900" algn="l" defTabSz="914400" rtl="0" eaLnBrk="1" fontAlgn="auto" latinLnBrk="0" hangingPunct="1">
                        <a:lnSpc>
                          <a:spcPct val="150000"/>
                        </a:lnSpc>
                        <a:spcBef>
                          <a:spcPts val="0"/>
                        </a:spcBef>
                        <a:spcAft>
                          <a:spcPts val="0"/>
                        </a:spcAft>
                        <a:buClrTx/>
                        <a:buSzTx/>
                        <a:buFont typeface="+mj-lt"/>
                        <a:buAutoNum type="arabicPeriod"/>
                        <a:tabLst/>
                        <a:defRPr/>
                      </a:pPr>
                      <a:r>
                        <a:rPr lang="zh-CN" altLang="en-US" sz="1600" b="0" dirty="0">
                          <a:solidFill>
                            <a:sysClr val="windowText" lastClr="000000"/>
                          </a:solidFill>
                          <a:latin typeface="+mj-ea"/>
                          <a:ea typeface="+mj-ea"/>
                        </a:rPr>
                        <a:t>相关的依赖因素已经识别并开始跟踪</a:t>
                      </a:r>
                      <a:r>
                        <a:rPr lang="zh-CN" altLang="en-US" sz="1800" b="0" dirty="0">
                          <a:solidFill>
                            <a:sysClr val="windowText" lastClr="000000"/>
                          </a:solidFill>
                          <a:latin typeface="+mj-ea"/>
                          <a:ea typeface="+mj-ea"/>
                        </a:rPr>
                        <a:t>。</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82964">
                <a:tc>
                  <a:txBody>
                    <a:bodyPr/>
                    <a:lstStyle/>
                    <a:p>
                      <a:pPr algn="ctr">
                        <a:lnSpc>
                          <a:spcPct val="150000"/>
                        </a:lnSpc>
                      </a:pPr>
                      <a:r>
                        <a:rPr lang="en-US" altLang="zh-CN" sz="1800" b="0" dirty="0">
                          <a:solidFill>
                            <a:sysClr val="windowText" lastClr="000000"/>
                          </a:solidFill>
                          <a:latin typeface="+mj-ea"/>
                          <a:ea typeface="+mj-ea"/>
                        </a:rPr>
                        <a:t>Bug </a:t>
                      </a:r>
                      <a:r>
                        <a:rPr lang="zh-CN" altLang="en-US" sz="1800" b="0" dirty="0">
                          <a:solidFill>
                            <a:sysClr val="windowText" lastClr="000000"/>
                          </a:solidFill>
                          <a:latin typeface="+mj-ea"/>
                          <a:ea typeface="+mj-ea"/>
                        </a:rPr>
                        <a:t>报告</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indent="-342900" algn="l" defTabSz="914400" rtl="0" eaLnBrk="1" fontAlgn="auto" latinLnBrk="0" hangingPunct="1">
                        <a:lnSpc>
                          <a:spcPct val="150000"/>
                        </a:lnSpc>
                        <a:spcBef>
                          <a:spcPts val="0"/>
                        </a:spcBef>
                        <a:spcAft>
                          <a:spcPts val="0"/>
                        </a:spcAft>
                        <a:buClrTx/>
                        <a:buSzTx/>
                        <a:buFont typeface="+mj-lt"/>
                        <a:buAutoNum type="arabicPeriod"/>
                        <a:tabLst/>
                        <a:defRPr/>
                      </a:pPr>
                      <a:r>
                        <a:rPr lang="en-US" altLang="zh-CN" sz="1600" b="0" dirty="0">
                          <a:solidFill>
                            <a:sysClr val="windowText" lastClr="000000"/>
                          </a:solidFill>
                          <a:latin typeface="+mj-ea"/>
                          <a:ea typeface="+mj-ea"/>
                        </a:rPr>
                        <a:t>Bug </a:t>
                      </a:r>
                      <a:r>
                        <a:rPr lang="zh-CN" altLang="en-US" sz="1600" b="0" dirty="0">
                          <a:solidFill>
                            <a:sysClr val="windowText" lastClr="000000"/>
                          </a:solidFill>
                          <a:latin typeface="+mj-ea"/>
                          <a:ea typeface="+mj-ea"/>
                        </a:rPr>
                        <a:t>的标题识别清楚；</a:t>
                      </a:r>
                    </a:p>
                    <a:p>
                      <a:pPr marL="342900" marR="0" indent="-342900" algn="l" defTabSz="914400" rtl="0" eaLnBrk="1" fontAlgn="auto" latinLnBrk="0" hangingPunct="1">
                        <a:lnSpc>
                          <a:spcPct val="150000"/>
                        </a:lnSpc>
                        <a:spcBef>
                          <a:spcPts val="0"/>
                        </a:spcBef>
                        <a:spcAft>
                          <a:spcPts val="0"/>
                        </a:spcAft>
                        <a:buClrTx/>
                        <a:buSzTx/>
                        <a:buFont typeface="+mj-lt"/>
                        <a:buAutoNum type="arabicPeriod"/>
                        <a:tabLst/>
                        <a:defRPr/>
                      </a:pPr>
                      <a:r>
                        <a:rPr lang="zh-CN" altLang="en-US" sz="1600" b="0" dirty="0">
                          <a:solidFill>
                            <a:sysClr val="windowText" lastClr="000000"/>
                          </a:solidFill>
                          <a:latin typeface="+mj-ea"/>
                          <a:ea typeface="+mj-ea"/>
                        </a:rPr>
                        <a:t>回归步骤已经清楚并经可能最简单；</a:t>
                      </a:r>
                    </a:p>
                    <a:p>
                      <a:pPr marL="342900" marR="0" indent="-342900" algn="l" defTabSz="914400" rtl="0" eaLnBrk="1" fontAlgn="auto" latinLnBrk="0" hangingPunct="1">
                        <a:lnSpc>
                          <a:spcPct val="150000"/>
                        </a:lnSpc>
                        <a:spcBef>
                          <a:spcPts val="0"/>
                        </a:spcBef>
                        <a:spcAft>
                          <a:spcPts val="0"/>
                        </a:spcAft>
                        <a:buClrTx/>
                        <a:buSzTx/>
                        <a:buFont typeface="+mj-lt"/>
                        <a:buAutoNum type="arabicPeriod"/>
                        <a:tabLst/>
                        <a:defRPr/>
                      </a:pPr>
                      <a:r>
                        <a:rPr lang="en-US" altLang="zh-CN" sz="1600" b="0" dirty="0">
                          <a:solidFill>
                            <a:sysClr val="windowText" lastClr="000000"/>
                          </a:solidFill>
                          <a:latin typeface="+mj-ea"/>
                          <a:ea typeface="+mj-ea"/>
                        </a:rPr>
                        <a:t>Bug</a:t>
                      </a:r>
                      <a:r>
                        <a:rPr lang="zh-CN" altLang="en-US" sz="1600" b="0" dirty="0">
                          <a:solidFill>
                            <a:sysClr val="windowText" lastClr="000000"/>
                          </a:solidFill>
                          <a:latin typeface="+mj-ea"/>
                          <a:ea typeface="+mj-ea"/>
                        </a:rPr>
                        <a:t>规格化说明已经编制；</a:t>
                      </a:r>
                    </a:p>
                    <a:p>
                      <a:pPr marL="342900" marR="0" indent="-342900" algn="l" defTabSz="914400" rtl="0" eaLnBrk="1" fontAlgn="auto" latinLnBrk="0" hangingPunct="1">
                        <a:lnSpc>
                          <a:spcPct val="150000"/>
                        </a:lnSpc>
                        <a:spcBef>
                          <a:spcPts val="0"/>
                        </a:spcBef>
                        <a:spcAft>
                          <a:spcPts val="0"/>
                        </a:spcAft>
                        <a:buClrTx/>
                        <a:buSzTx/>
                        <a:buFont typeface="+mj-lt"/>
                        <a:buAutoNum type="arabicPeriod"/>
                        <a:tabLst/>
                        <a:defRPr/>
                      </a:pPr>
                      <a:r>
                        <a:rPr lang="zh-CN" altLang="en-US" sz="1600" b="0" dirty="0">
                          <a:solidFill>
                            <a:sysClr val="windowText" lastClr="000000"/>
                          </a:solidFill>
                          <a:latin typeface="+mj-ea"/>
                          <a:ea typeface="+mj-ea"/>
                        </a:rPr>
                        <a:t>相关的材料已经组织；</a:t>
                      </a:r>
                    </a:p>
                    <a:p>
                      <a:pPr marL="342900" marR="0" indent="-342900" algn="l" defTabSz="914400" rtl="0" eaLnBrk="1" fontAlgn="auto" latinLnBrk="0" hangingPunct="1">
                        <a:lnSpc>
                          <a:spcPct val="150000"/>
                        </a:lnSpc>
                        <a:spcBef>
                          <a:spcPts val="0"/>
                        </a:spcBef>
                        <a:spcAft>
                          <a:spcPts val="0"/>
                        </a:spcAft>
                        <a:buClrTx/>
                        <a:buSzTx/>
                        <a:buFont typeface="+mj-lt"/>
                        <a:buAutoNum type="arabicPeriod"/>
                        <a:tabLst/>
                        <a:defRPr/>
                      </a:pPr>
                      <a:r>
                        <a:rPr lang="zh-CN" altLang="en-US" sz="1600" b="0" dirty="0">
                          <a:solidFill>
                            <a:sysClr val="windowText" lastClr="000000"/>
                          </a:solidFill>
                          <a:latin typeface="+mj-ea"/>
                          <a:ea typeface="+mj-ea"/>
                        </a:rPr>
                        <a:t>开发团队已经理解测试所用的所有的术语。</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808766933"/>
              </p:ext>
            </p:extLst>
          </p:nvPr>
        </p:nvGraphicFramePr>
        <p:xfrm>
          <a:off x="6068820" y="922164"/>
          <a:ext cx="5909954" cy="4722432"/>
        </p:xfrm>
        <a:graphic>
          <a:graphicData uri="http://schemas.openxmlformats.org/drawingml/2006/table">
            <a:tbl>
              <a:tblPr firstRow="1" bandRow="1">
                <a:effectLst/>
                <a:tableStyleId>{5C22544A-7EE6-4342-B048-85BDC9FD1C3A}</a:tableStyleId>
              </a:tblPr>
              <a:tblGrid>
                <a:gridCol w="1388627">
                  <a:extLst>
                    <a:ext uri="{9D8B030D-6E8A-4147-A177-3AD203B41FA5}">
                      <a16:colId xmlns:a16="http://schemas.microsoft.com/office/drawing/2014/main" val="20000"/>
                    </a:ext>
                  </a:extLst>
                </a:gridCol>
                <a:gridCol w="4521327">
                  <a:extLst>
                    <a:ext uri="{9D8B030D-6E8A-4147-A177-3AD203B41FA5}">
                      <a16:colId xmlns:a16="http://schemas.microsoft.com/office/drawing/2014/main" val="20001"/>
                    </a:ext>
                  </a:extLst>
                </a:gridCol>
              </a:tblGrid>
              <a:tr h="401767">
                <a:tc>
                  <a:txBody>
                    <a:bodyPr/>
                    <a:lstStyle/>
                    <a:p>
                      <a:pPr algn="ctr">
                        <a:lnSpc>
                          <a:spcPct val="150000"/>
                        </a:lnSpc>
                      </a:pPr>
                      <a:r>
                        <a:rPr lang="zh-CN" altLang="en-US" sz="1800" b="0" dirty="0">
                          <a:solidFill>
                            <a:sysClr val="windowText" lastClr="000000"/>
                          </a:solidFill>
                          <a:latin typeface="+mj-ea"/>
                          <a:ea typeface="+mj-ea"/>
                        </a:rPr>
                        <a:t>阶段</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b="0" dirty="0">
                          <a:solidFill>
                            <a:sysClr val="windowText" lastClr="000000"/>
                          </a:solidFill>
                          <a:latin typeface="+mj-ea"/>
                          <a:ea typeface="+mj-ea"/>
                        </a:rPr>
                        <a:t>“完成”的标准</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0001"/>
                  </a:ext>
                </a:extLst>
              </a:tr>
              <a:tr h="401767">
                <a:tc>
                  <a:txBody>
                    <a:bodyPr/>
                    <a:lstStyle/>
                    <a:p>
                      <a:pPr algn="ctr">
                        <a:lnSpc>
                          <a:spcPct val="150000"/>
                        </a:lnSpc>
                      </a:pPr>
                      <a:r>
                        <a:rPr lang="zh-CN" altLang="en-US" sz="1800" b="0" dirty="0">
                          <a:solidFill>
                            <a:sysClr val="windowText" lastClr="000000"/>
                          </a:solidFill>
                          <a:latin typeface="+mj-ea"/>
                          <a:ea typeface="+mj-ea"/>
                        </a:rPr>
                        <a:t>编码完成</a:t>
                      </a:r>
                      <a:endParaRPr lang="en-US" altLang="zh-CN" sz="1800" b="0" dirty="0">
                        <a:solidFill>
                          <a:sysClr val="windowText" lastClr="000000"/>
                        </a:solidFill>
                        <a:latin typeface="+mj-ea"/>
                        <a:ea typeface="+mj-ea"/>
                      </a:endParaRPr>
                    </a:p>
                    <a:p>
                      <a:pPr algn="ctr">
                        <a:lnSpc>
                          <a:spcPct val="150000"/>
                        </a:lnSpc>
                      </a:pPr>
                      <a:r>
                        <a:rPr lang="zh-CN" altLang="en-US" sz="1800" b="0" dirty="0">
                          <a:solidFill>
                            <a:sysClr val="windowText" lastClr="000000"/>
                          </a:solidFill>
                          <a:latin typeface="+mj-ea"/>
                          <a:ea typeface="+mj-ea"/>
                        </a:rPr>
                        <a:t>准备测试</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indent="-342900" algn="l" defTabSz="914400" rtl="0" eaLnBrk="1" fontAlgn="auto" latinLnBrk="0" hangingPunct="1">
                        <a:lnSpc>
                          <a:spcPct val="150000"/>
                        </a:lnSpc>
                        <a:spcBef>
                          <a:spcPts val="0"/>
                        </a:spcBef>
                        <a:spcAft>
                          <a:spcPts val="0"/>
                        </a:spcAft>
                        <a:buClrTx/>
                        <a:buSzTx/>
                        <a:buFont typeface="+mj-lt"/>
                        <a:buAutoNum type="arabicPeriod"/>
                        <a:tabLst/>
                        <a:defRPr/>
                      </a:pPr>
                      <a:r>
                        <a:rPr lang="zh-CN" altLang="en-US" sz="1400" b="0" dirty="0">
                          <a:solidFill>
                            <a:sysClr val="windowText" lastClr="000000"/>
                          </a:solidFill>
                          <a:latin typeface="+mj-ea"/>
                          <a:ea typeface="+mj-ea"/>
                        </a:rPr>
                        <a:t>在当前冲刺，代码、注释编制完成，可以运行；</a:t>
                      </a:r>
                    </a:p>
                    <a:p>
                      <a:pPr marL="342900" marR="0" indent="-342900" algn="l" defTabSz="914400" rtl="0" eaLnBrk="1" fontAlgn="auto" latinLnBrk="0" hangingPunct="1">
                        <a:lnSpc>
                          <a:spcPct val="150000"/>
                        </a:lnSpc>
                        <a:spcBef>
                          <a:spcPts val="0"/>
                        </a:spcBef>
                        <a:spcAft>
                          <a:spcPts val="0"/>
                        </a:spcAft>
                        <a:buClrTx/>
                        <a:buSzTx/>
                        <a:buFont typeface="+mj-lt"/>
                        <a:buAutoNum type="arabicPeriod"/>
                        <a:tabLst/>
                        <a:defRPr/>
                      </a:pPr>
                      <a:r>
                        <a:rPr lang="zh-CN" altLang="en-US" sz="1400" b="0" dirty="0">
                          <a:solidFill>
                            <a:sysClr val="windowText" lastClr="000000"/>
                          </a:solidFill>
                          <a:latin typeface="+mj-ea"/>
                          <a:ea typeface="+mj-ea"/>
                        </a:rPr>
                        <a:t>代码已经经过结对审核，满足团队的标准；</a:t>
                      </a:r>
                    </a:p>
                    <a:p>
                      <a:pPr marL="342900" marR="0" indent="-342900" algn="l" defTabSz="914400" rtl="0" eaLnBrk="1" fontAlgn="auto" latinLnBrk="0" hangingPunct="1">
                        <a:lnSpc>
                          <a:spcPct val="150000"/>
                        </a:lnSpc>
                        <a:spcBef>
                          <a:spcPts val="0"/>
                        </a:spcBef>
                        <a:spcAft>
                          <a:spcPts val="0"/>
                        </a:spcAft>
                        <a:buClrTx/>
                        <a:buSzTx/>
                        <a:buFont typeface="+mj-lt"/>
                        <a:buAutoNum type="arabicPeriod"/>
                        <a:tabLst/>
                        <a:defRPr/>
                      </a:pPr>
                      <a:r>
                        <a:rPr lang="zh-CN" altLang="en-US" sz="1400" b="0" dirty="0">
                          <a:solidFill>
                            <a:sysClr val="windowText" lastClr="000000"/>
                          </a:solidFill>
                          <a:latin typeface="+mj-ea"/>
                          <a:ea typeface="+mj-ea"/>
                        </a:rPr>
                        <a:t>构建没有错误；</a:t>
                      </a:r>
                    </a:p>
                    <a:p>
                      <a:pPr marL="342900" marR="0" indent="-342900" algn="l" defTabSz="914400" rtl="0" eaLnBrk="1" fontAlgn="auto" latinLnBrk="0" hangingPunct="1">
                        <a:lnSpc>
                          <a:spcPct val="150000"/>
                        </a:lnSpc>
                        <a:spcBef>
                          <a:spcPts val="0"/>
                        </a:spcBef>
                        <a:spcAft>
                          <a:spcPts val="0"/>
                        </a:spcAft>
                        <a:buClrTx/>
                        <a:buSzTx/>
                        <a:buFont typeface="+mj-lt"/>
                        <a:buAutoNum type="arabicPeriod"/>
                        <a:tabLst/>
                        <a:defRPr/>
                      </a:pPr>
                      <a:r>
                        <a:rPr lang="zh-CN" altLang="en-US" sz="1400" b="0" dirty="0">
                          <a:solidFill>
                            <a:sysClr val="windowText" lastClr="000000"/>
                          </a:solidFill>
                          <a:latin typeface="+mj-ea"/>
                          <a:ea typeface="+mj-ea"/>
                        </a:rPr>
                        <a:t>单元测试和系统测试通过；</a:t>
                      </a:r>
                    </a:p>
                    <a:p>
                      <a:pPr marL="342900" marR="0" indent="-342900" algn="l" defTabSz="914400" rtl="0" eaLnBrk="1" fontAlgn="auto" latinLnBrk="0" hangingPunct="1">
                        <a:lnSpc>
                          <a:spcPct val="150000"/>
                        </a:lnSpc>
                        <a:spcBef>
                          <a:spcPts val="0"/>
                        </a:spcBef>
                        <a:spcAft>
                          <a:spcPts val="0"/>
                        </a:spcAft>
                        <a:buClrTx/>
                        <a:buSzTx/>
                        <a:buFont typeface="+mj-lt"/>
                        <a:buAutoNum type="arabicPeriod"/>
                        <a:tabLst/>
                        <a:defRPr/>
                      </a:pPr>
                      <a:r>
                        <a:rPr lang="zh-CN" altLang="en-US" sz="1400" b="0" dirty="0">
                          <a:solidFill>
                            <a:sysClr val="windowText" lastClr="000000"/>
                          </a:solidFill>
                          <a:latin typeface="+mj-ea"/>
                          <a:ea typeface="+mj-ea"/>
                        </a:rPr>
                        <a:t>留有几个小时时间供任务剩余时间置零，关闭任务。</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82964">
                <a:tc>
                  <a:txBody>
                    <a:bodyPr/>
                    <a:lstStyle/>
                    <a:p>
                      <a:pPr algn="ctr">
                        <a:lnSpc>
                          <a:spcPct val="150000"/>
                        </a:lnSpc>
                      </a:pPr>
                      <a:r>
                        <a:rPr lang="zh-CN" altLang="en-US" sz="1800" b="0" dirty="0">
                          <a:solidFill>
                            <a:sysClr val="windowText" lastClr="000000"/>
                          </a:solidFill>
                          <a:latin typeface="+mj-ea"/>
                          <a:ea typeface="+mj-ea"/>
                        </a:rPr>
                        <a:t>测试完成</a:t>
                      </a:r>
                      <a:endParaRPr lang="en-US" altLang="zh-CN" sz="1800" b="0" dirty="0">
                        <a:solidFill>
                          <a:sysClr val="windowText" lastClr="000000"/>
                        </a:solidFill>
                        <a:latin typeface="+mj-ea"/>
                        <a:ea typeface="+mj-ea"/>
                      </a:endParaRPr>
                    </a:p>
                    <a:p>
                      <a:pPr algn="ctr">
                        <a:lnSpc>
                          <a:spcPct val="150000"/>
                        </a:lnSpc>
                      </a:pPr>
                      <a:r>
                        <a:rPr lang="zh-CN" altLang="en-US" sz="1800" b="0" dirty="0">
                          <a:solidFill>
                            <a:sysClr val="windowText" lastClr="000000"/>
                          </a:solidFill>
                          <a:latin typeface="+mj-ea"/>
                          <a:ea typeface="+mj-ea"/>
                        </a:rPr>
                        <a:t>准备发布</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indent="-342900" algn="l" defTabSz="914400" rtl="0" eaLnBrk="1" fontAlgn="auto" latinLnBrk="0" hangingPunct="1">
                        <a:lnSpc>
                          <a:spcPct val="150000"/>
                        </a:lnSpc>
                        <a:spcBef>
                          <a:spcPts val="0"/>
                        </a:spcBef>
                        <a:spcAft>
                          <a:spcPts val="0"/>
                        </a:spcAft>
                        <a:buClrTx/>
                        <a:buSzTx/>
                        <a:buFont typeface="+mj-lt"/>
                        <a:buAutoNum type="arabicPeriod"/>
                        <a:tabLst/>
                        <a:defRPr/>
                      </a:pPr>
                      <a:r>
                        <a:rPr lang="zh-CN" altLang="en-US" sz="1400" b="0" dirty="0">
                          <a:solidFill>
                            <a:sysClr val="windowText" lastClr="000000"/>
                          </a:solidFill>
                          <a:latin typeface="+mj-ea"/>
                          <a:ea typeface="+mj-ea"/>
                        </a:rPr>
                        <a:t>已经为新增加的模块或者功能编好了单元测试代码；</a:t>
                      </a:r>
                    </a:p>
                    <a:p>
                      <a:pPr marL="342900" marR="0" indent="-342900" algn="l" defTabSz="914400" rtl="0" eaLnBrk="1" fontAlgn="auto" latinLnBrk="0" hangingPunct="1">
                        <a:lnSpc>
                          <a:spcPct val="150000"/>
                        </a:lnSpc>
                        <a:spcBef>
                          <a:spcPts val="0"/>
                        </a:spcBef>
                        <a:spcAft>
                          <a:spcPts val="0"/>
                        </a:spcAft>
                        <a:buClrTx/>
                        <a:buSzTx/>
                        <a:buFont typeface="+mj-lt"/>
                        <a:buAutoNum type="arabicPeriod"/>
                        <a:tabLst/>
                        <a:defRPr/>
                      </a:pPr>
                      <a:r>
                        <a:rPr lang="zh-CN" altLang="en-US" sz="1400" b="0" dirty="0">
                          <a:solidFill>
                            <a:sysClr val="windowText" lastClr="000000"/>
                          </a:solidFill>
                          <a:latin typeface="+mj-ea"/>
                          <a:ea typeface="+mj-ea"/>
                        </a:rPr>
                        <a:t>所有的单元测试已经通过；</a:t>
                      </a:r>
                    </a:p>
                    <a:p>
                      <a:pPr marL="342900" marR="0" indent="-342900" algn="l" defTabSz="914400" rtl="0" eaLnBrk="1" fontAlgn="auto" latinLnBrk="0" hangingPunct="1">
                        <a:lnSpc>
                          <a:spcPct val="150000"/>
                        </a:lnSpc>
                        <a:spcBef>
                          <a:spcPts val="0"/>
                        </a:spcBef>
                        <a:spcAft>
                          <a:spcPts val="0"/>
                        </a:spcAft>
                        <a:buClrTx/>
                        <a:buSzTx/>
                        <a:buFont typeface="+mj-lt"/>
                        <a:buAutoNum type="arabicPeriod"/>
                        <a:tabLst/>
                        <a:defRPr/>
                      </a:pPr>
                      <a:r>
                        <a:rPr lang="zh-CN" altLang="en-US" sz="1400" b="0" dirty="0">
                          <a:solidFill>
                            <a:sysClr val="windowText" lastClr="000000"/>
                          </a:solidFill>
                          <a:latin typeface="+mj-ea"/>
                          <a:ea typeface="+mj-ea"/>
                        </a:rPr>
                        <a:t>故事的验收测试已经编写并通过；</a:t>
                      </a:r>
                    </a:p>
                    <a:p>
                      <a:pPr marL="342900" marR="0" indent="-342900" algn="l" defTabSz="914400" rtl="0" eaLnBrk="1" fontAlgn="auto" latinLnBrk="0" hangingPunct="1">
                        <a:lnSpc>
                          <a:spcPct val="150000"/>
                        </a:lnSpc>
                        <a:spcBef>
                          <a:spcPts val="0"/>
                        </a:spcBef>
                        <a:spcAft>
                          <a:spcPts val="0"/>
                        </a:spcAft>
                        <a:buClrTx/>
                        <a:buSzTx/>
                        <a:buFont typeface="+mj-lt"/>
                        <a:buAutoNum type="arabicPeriod"/>
                        <a:tabLst/>
                        <a:defRPr/>
                      </a:pPr>
                      <a:r>
                        <a:rPr lang="zh-CN" altLang="en-US" sz="1400" b="0" dirty="0">
                          <a:solidFill>
                            <a:sysClr val="windowText" lastClr="000000"/>
                          </a:solidFill>
                          <a:latin typeface="+mj-ea"/>
                          <a:ea typeface="+mj-ea"/>
                        </a:rPr>
                        <a:t>回归测试已经完成；</a:t>
                      </a:r>
                    </a:p>
                    <a:p>
                      <a:pPr marL="342900" marR="0" indent="-342900" algn="l" defTabSz="914400" rtl="0" eaLnBrk="1" fontAlgn="auto" latinLnBrk="0" hangingPunct="1">
                        <a:lnSpc>
                          <a:spcPct val="150000"/>
                        </a:lnSpc>
                        <a:spcBef>
                          <a:spcPts val="0"/>
                        </a:spcBef>
                        <a:spcAft>
                          <a:spcPts val="0"/>
                        </a:spcAft>
                        <a:buClrTx/>
                        <a:buSzTx/>
                        <a:buFont typeface="+mj-lt"/>
                        <a:buAutoNum type="arabicPeriod"/>
                        <a:tabLst/>
                        <a:defRPr/>
                      </a:pPr>
                      <a:r>
                        <a:rPr lang="zh-CN" altLang="en-US" sz="1400" b="0" dirty="0">
                          <a:solidFill>
                            <a:sysClr val="windowText" lastClr="000000"/>
                          </a:solidFill>
                          <a:latin typeface="+mj-ea"/>
                          <a:ea typeface="+mj-ea"/>
                        </a:rPr>
                        <a:t>探索测试已经充分进行；</a:t>
                      </a:r>
                    </a:p>
                    <a:p>
                      <a:pPr marL="342900" marR="0" indent="-342900" algn="l" defTabSz="914400" rtl="0" eaLnBrk="1" fontAlgn="auto" latinLnBrk="0" hangingPunct="1">
                        <a:lnSpc>
                          <a:spcPct val="150000"/>
                        </a:lnSpc>
                        <a:spcBef>
                          <a:spcPts val="0"/>
                        </a:spcBef>
                        <a:spcAft>
                          <a:spcPts val="0"/>
                        </a:spcAft>
                        <a:buClrTx/>
                        <a:buSzTx/>
                        <a:buFont typeface="+mj-lt"/>
                        <a:buAutoNum type="arabicPeriod"/>
                        <a:tabLst/>
                        <a:defRPr/>
                      </a:pPr>
                      <a:r>
                        <a:rPr lang="zh-CN" altLang="en-US" sz="1400" b="0" dirty="0">
                          <a:solidFill>
                            <a:sysClr val="windowText" lastClr="000000"/>
                          </a:solidFill>
                          <a:latin typeface="+mj-ea"/>
                          <a:ea typeface="+mj-ea"/>
                        </a:rPr>
                        <a:t>模块或者功能按期望中的方式正确运行；</a:t>
                      </a:r>
                    </a:p>
                    <a:p>
                      <a:pPr marL="342900" marR="0" indent="-342900" algn="l" defTabSz="914400" rtl="0" eaLnBrk="1" fontAlgn="auto" latinLnBrk="0" hangingPunct="1">
                        <a:lnSpc>
                          <a:spcPct val="150000"/>
                        </a:lnSpc>
                        <a:spcBef>
                          <a:spcPts val="0"/>
                        </a:spcBef>
                        <a:spcAft>
                          <a:spcPts val="0"/>
                        </a:spcAft>
                        <a:buClrTx/>
                        <a:buSzTx/>
                        <a:buFont typeface="+mj-lt"/>
                        <a:buAutoNum type="arabicPeriod"/>
                        <a:tabLst/>
                        <a:defRPr/>
                      </a:pPr>
                      <a:r>
                        <a:rPr lang="zh-CN" altLang="en-US" sz="1400" b="0" dirty="0">
                          <a:solidFill>
                            <a:sysClr val="windowText" lastClr="000000"/>
                          </a:solidFill>
                          <a:latin typeface="+mj-ea"/>
                          <a:ea typeface="+mj-ea"/>
                        </a:rPr>
                        <a:t>未解缺陷已经记录；</a:t>
                      </a:r>
                    </a:p>
                    <a:p>
                      <a:pPr marL="342900" marR="0" indent="-342900" algn="l" defTabSz="914400" rtl="0" eaLnBrk="1" fontAlgn="auto" latinLnBrk="0" hangingPunct="1">
                        <a:lnSpc>
                          <a:spcPct val="150000"/>
                        </a:lnSpc>
                        <a:spcBef>
                          <a:spcPts val="0"/>
                        </a:spcBef>
                        <a:spcAft>
                          <a:spcPts val="0"/>
                        </a:spcAft>
                        <a:buClrTx/>
                        <a:buSzTx/>
                        <a:buFont typeface="+mj-lt"/>
                        <a:buAutoNum type="arabicPeriod"/>
                        <a:tabLst/>
                        <a:defRPr/>
                      </a:pPr>
                      <a:r>
                        <a:rPr lang="zh-CN" altLang="en-US" sz="1400" b="0" dirty="0">
                          <a:solidFill>
                            <a:sysClr val="windowText" lastClr="000000"/>
                          </a:solidFill>
                          <a:latin typeface="+mj-ea"/>
                          <a:ea typeface="+mj-ea"/>
                        </a:rPr>
                        <a:t>代码覆盖已经稳定或者正在优化中。</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pSp>
        <p:nvGrpSpPr>
          <p:cNvPr id="7" name="组合 6"/>
          <p:cNvGrpSpPr/>
          <p:nvPr/>
        </p:nvGrpSpPr>
        <p:grpSpPr>
          <a:xfrm>
            <a:off x="263495" y="5244801"/>
            <a:ext cx="11715279" cy="1047365"/>
            <a:chOff x="263495" y="5690745"/>
            <a:chExt cx="11715279" cy="1047365"/>
          </a:xfrm>
        </p:grpSpPr>
        <p:sp>
          <p:nvSpPr>
            <p:cNvPr id="5" name="文本框 4"/>
            <p:cNvSpPr txBox="1"/>
            <p:nvPr/>
          </p:nvSpPr>
          <p:spPr>
            <a:xfrm>
              <a:off x="263495" y="6276445"/>
              <a:ext cx="11715279" cy="461665"/>
            </a:xfrm>
            <a:prstGeom prst="rect">
              <a:avLst/>
            </a:prstGeom>
            <a:solidFill>
              <a:schemeClr val="tx1"/>
            </a:solidFill>
          </p:spPr>
          <p:txBody>
            <a:bodyPr wrap="square" rtlCol="0">
              <a:spAutoFit/>
            </a:bodyPr>
            <a:lstStyle/>
            <a:p>
              <a:pPr algn="ctr">
                <a:buNone/>
              </a:pPr>
              <a:r>
                <a:rPr lang="zh-CN" altLang="en-US" sz="2400" dirty="0">
                  <a:latin typeface="微软雅黑" panose="020B0503020204020204" pitchFamily="34" charset="-122"/>
                  <a:ea typeface="微软雅黑" panose="020B0503020204020204" pitchFamily="34" charset="-122"/>
                </a:rPr>
                <a:t>注意：“完成”的定义和用户故事的“验收”是不同的。</a:t>
              </a:r>
            </a:p>
          </p:txBody>
        </p:sp>
        <p:pic>
          <p:nvPicPr>
            <p:cNvPr id="6" name="图片 5"/>
            <p:cNvPicPr>
              <a:picLocks noChangeAspect="1"/>
            </p:cNvPicPr>
            <p:nvPr/>
          </p:nvPicPr>
          <p:blipFill>
            <a:blip r:embed="rId2"/>
            <a:stretch>
              <a:fillRect/>
            </a:stretch>
          </p:blipFill>
          <p:spPr>
            <a:xfrm>
              <a:off x="263495" y="5690745"/>
              <a:ext cx="2989692" cy="585700"/>
            </a:xfrm>
            <a:prstGeom prst="rect">
              <a:avLst/>
            </a:prstGeom>
          </p:spPr>
        </p:pic>
      </p:grpSp>
      <p:sp>
        <p:nvSpPr>
          <p:cNvPr id="8" name="矩形 7"/>
          <p:cNvSpPr/>
          <p:nvPr/>
        </p:nvSpPr>
        <p:spPr>
          <a:xfrm>
            <a:off x="5969809" y="922164"/>
            <a:ext cx="99011" cy="49083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757175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44BD4C-B07A-469C-86CF-5D709799D079}"/>
              </a:ext>
            </a:extLst>
          </p:cNvPr>
          <p:cNvSpPr>
            <a:spLocks noGrp="1"/>
          </p:cNvSpPr>
          <p:nvPr>
            <p:ph type="title"/>
          </p:nvPr>
        </p:nvSpPr>
        <p:spPr/>
        <p:txBody>
          <a:bodyPr/>
          <a:lstStyle/>
          <a:p>
            <a:r>
              <a:rPr lang="en-US" altLang="zh-CN" dirty="0"/>
              <a:t>7.2. </a:t>
            </a:r>
            <a:r>
              <a:rPr lang="zh-CN" altLang="en-US" dirty="0"/>
              <a:t>“完成”定义的参考</a:t>
            </a:r>
          </a:p>
        </p:txBody>
      </p:sp>
      <p:graphicFrame>
        <p:nvGraphicFramePr>
          <p:cNvPr id="3" name="表格 2">
            <a:extLst>
              <a:ext uri="{FF2B5EF4-FFF2-40B4-BE49-F238E27FC236}">
                <a16:creationId xmlns:a16="http://schemas.microsoft.com/office/drawing/2014/main" id="{915AB042-76E2-48FF-8505-10E9F3FAB644}"/>
              </a:ext>
            </a:extLst>
          </p:cNvPr>
          <p:cNvGraphicFramePr>
            <a:graphicFrameLocks noGrp="1"/>
          </p:cNvGraphicFramePr>
          <p:nvPr>
            <p:extLst>
              <p:ext uri="{D42A27DB-BD31-4B8C-83A1-F6EECF244321}">
                <p14:modId xmlns:p14="http://schemas.microsoft.com/office/powerpoint/2010/main" val="3989268292"/>
              </p:ext>
            </p:extLst>
          </p:nvPr>
        </p:nvGraphicFramePr>
        <p:xfrm>
          <a:off x="794000" y="1038756"/>
          <a:ext cx="10335306" cy="1979168"/>
        </p:xfrm>
        <a:graphic>
          <a:graphicData uri="http://schemas.openxmlformats.org/drawingml/2006/table">
            <a:tbl>
              <a:tblPr firstRow="1" bandRow="1">
                <a:effectLst/>
                <a:tableStyleId>{5C22544A-7EE6-4342-B048-85BDC9FD1C3A}</a:tableStyleId>
              </a:tblPr>
              <a:tblGrid>
                <a:gridCol w="722943">
                  <a:extLst>
                    <a:ext uri="{9D8B030D-6E8A-4147-A177-3AD203B41FA5}">
                      <a16:colId xmlns:a16="http://schemas.microsoft.com/office/drawing/2014/main" val="20000"/>
                    </a:ext>
                  </a:extLst>
                </a:gridCol>
                <a:gridCol w="9612363">
                  <a:extLst>
                    <a:ext uri="{9D8B030D-6E8A-4147-A177-3AD203B41FA5}">
                      <a16:colId xmlns:a16="http://schemas.microsoft.com/office/drawing/2014/main" val="20001"/>
                    </a:ext>
                  </a:extLst>
                </a:gridCol>
              </a:tblGrid>
              <a:tr h="401767">
                <a:tc>
                  <a:txBody>
                    <a:bodyPr/>
                    <a:lstStyle/>
                    <a:p>
                      <a:pPr algn="ctr">
                        <a:lnSpc>
                          <a:spcPct val="150000"/>
                        </a:lnSpc>
                      </a:pPr>
                      <a:r>
                        <a:rPr lang="en-US" altLang="zh-CN" sz="2000" b="0" dirty="0">
                          <a:solidFill>
                            <a:sysClr val="windowText" lastClr="000000"/>
                          </a:solidFill>
                          <a:latin typeface="+mj-ea"/>
                          <a:ea typeface="+mj-ea"/>
                        </a:rPr>
                        <a:t>1.</a:t>
                      </a:r>
                      <a:endParaRPr lang="zh-CN" altLang="en-US" sz="2000" b="0" dirty="0">
                        <a:solidFill>
                          <a:sysClr val="windowText" lastClr="000000"/>
                        </a:solidFill>
                        <a:latin typeface="+mj-ea"/>
                        <a:ea typeface="+mj-ea"/>
                      </a:endParaRPr>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0" dirty="0">
                          <a:solidFill>
                            <a:sysClr val="windowText" lastClr="000000"/>
                          </a:solidFill>
                          <a:latin typeface="+mj-ea"/>
                          <a:ea typeface="+mj-ea"/>
                        </a:rPr>
                        <a:t>对所有代码的成功路径和失败路径都做了完整的单元测试，并且全部通过。</a:t>
                      </a:r>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01767">
                <a:tc>
                  <a:txBody>
                    <a:bodyPr/>
                    <a:lstStyle/>
                    <a:p>
                      <a:pPr algn="ctr">
                        <a:lnSpc>
                          <a:spcPct val="150000"/>
                        </a:lnSpc>
                      </a:pPr>
                      <a:r>
                        <a:rPr lang="en-US" altLang="zh-CN" sz="2000" b="0" dirty="0">
                          <a:solidFill>
                            <a:sysClr val="windowText" lastClr="000000"/>
                          </a:solidFill>
                          <a:latin typeface="+mj-ea"/>
                          <a:ea typeface="+mj-ea"/>
                        </a:rPr>
                        <a:t>2.</a:t>
                      </a:r>
                      <a:endParaRPr lang="zh-CN" altLang="en-US" sz="2000" b="0" dirty="0">
                        <a:solidFill>
                          <a:sysClr val="windowText" lastClr="000000"/>
                        </a:solidFill>
                        <a:latin typeface="+mj-ea"/>
                        <a:ea typeface="+mj-ea"/>
                      </a:endParaRPr>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0" dirty="0">
                          <a:solidFill>
                            <a:sysClr val="windowText" lastClr="000000"/>
                          </a:solidFill>
                          <a:latin typeface="+mj-ea"/>
                          <a:ea typeface="+mj-ea"/>
                        </a:rPr>
                        <a:t>所有的代码都无误提交到持续集成系统中，编译构建成功，并且全部通过所有测试。 </a:t>
                      </a:r>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82964">
                <a:tc>
                  <a:txBody>
                    <a:bodyPr/>
                    <a:lstStyle/>
                    <a:p>
                      <a:pPr algn="ctr">
                        <a:lnSpc>
                          <a:spcPct val="150000"/>
                        </a:lnSpc>
                      </a:pPr>
                      <a:r>
                        <a:rPr lang="en-US" altLang="zh-CN" sz="2000" b="0" dirty="0">
                          <a:solidFill>
                            <a:sysClr val="windowText" lastClr="000000"/>
                          </a:solidFill>
                          <a:latin typeface="+mj-ea"/>
                          <a:ea typeface="+mj-ea"/>
                        </a:rPr>
                        <a:t>3.</a:t>
                      </a:r>
                      <a:endParaRPr lang="zh-CN" altLang="en-US" sz="2000" b="0" dirty="0">
                        <a:solidFill>
                          <a:sysClr val="windowText" lastClr="000000"/>
                        </a:solidFill>
                        <a:latin typeface="+mj-ea"/>
                        <a:ea typeface="+mj-ea"/>
                      </a:endParaRPr>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0" dirty="0">
                          <a:solidFill>
                            <a:sysClr val="windowText" lastClr="000000"/>
                          </a:solidFill>
                          <a:latin typeface="+mj-ea"/>
                          <a:ea typeface="+mj-ea"/>
                        </a:rPr>
                        <a:t>不在同一个用户故事下的开发者相互实施了代码评审。 </a:t>
                      </a:r>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82964">
                <a:tc>
                  <a:txBody>
                    <a:bodyPr/>
                    <a:lstStyle/>
                    <a:p>
                      <a:pPr algn="ctr">
                        <a:lnSpc>
                          <a:spcPct val="150000"/>
                        </a:lnSpc>
                      </a:pPr>
                      <a:r>
                        <a:rPr lang="en-US" altLang="zh-CN" sz="2000" b="0" dirty="0">
                          <a:solidFill>
                            <a:sysClr val="windowText" lastClr="000000"/>
                          </a:solidFill>
                          <a:latin typeface="+mj-ea"/>
                          <a:ea typeface="+mj-ea"/>
                        </a:rPr>
                        <a:t>4.</a:t>
                      </a:r>
                      <a:endParaRPr lang="zh-CN" altLang="en-US" sz="2000" b="0" dirty="0">
                        <a:solidFill>
                          <a:sysClr val="windowText" lastClr="000000"/>
                        </a:solidFill>
                        <a:latin typeface="+mj-ea"/>
                        <a:ea typeface="+mj-ea"/>
                      </a:endParaRPr>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0" dirty="0">
                          <a:solidFill>
                            <a:sysClr val="windowText" lastClr="000000"/>
                          </a:solidFill>
                          <a:latin typeface="+mj-ea"/>
                          <a:ea typeface="+mj-ea"/>
                        </a:rPr>
                        <a:t>只撰写了适量的用于沟通的文档拒绝了那些不计后果的技术债务。</a:t>
                      </a:r>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2183320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B4D2F-41D4-448C-B8B7-A02787EA2819}"/>
              </a:ext>
            </a:extLst>
          </p:cNvPr>
          <p:cNvSpPr>
            <a:spLocks noGrp="1"/>
          </p:cNvSpPr>
          <p:nvPr>
            <p:ph type="title"/>
          </p:nvPr>
        </p:nvSpPr>
        <p:spPr/>
        <p:txBody>
          <a:bodyPr/>
          <a:lstStyle/>
          <a:p>
            <a:r>
              <a:rPr lang="en-US" altLang="zh-CN" dirty="0"/>
              <a:t>1. </a:t>
            </a:r>
            <a:r>
              <a:rPr lang="zh-CN" altLang="en-US" dirty="0"/>
              <a:t>项目软件生命周期基本概念</a:t>
            </a:r>
          </a:p>
        </p:txBody>
      </p:sp>
      <p:pic>
        <p:nvPicPr>
          <p:cNvPr id="3" name="Picture 2">
            <a:extLst>
              <a:ext uri="{FF2B5EF4-FFF2-40B4-BE49-F238E27FC236}">
                <a16:creationId xmlns:a16="http://schemas.microsoft.com/office/drawing/2014/main" id="{2C548B4E-13E7-4A63-B073-A8C338E183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27" y="849103"/>
            <a:ext cx="11615602" cy="1729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a:extLst>
              <a:ext uri="{FF2B5EF4-FFF2-40B4-BE49-F238E27FC236}">
                <a16:creationId xmlns:a16="http://schemas.microsoft.com/office/drawing/2014/main" id="{1E2802D2-7664-4980-978F-CDFD3C67D099}"/>
              </a:ext>
            </a:extLst>
          </p:cNvPr>
          <p:cNvSpPr/>
          <p:nvPr/>
        </p:nvSpPr>
        <p:spPr>
          <a:xfrm>
            <a:off x="502170" y="3013903"/>
            <a:ext cx="10927830" cy="2631490"/>
          </a:xfrm>
          <a:prstGeom prst="rect">
            <a:avLst/>
          </a:prstGeom>
        </p:spPr>
        <p:txBody>
          <a:bodyPr wrap="square">
            <a:spAutoFit/>
          </a:bodyPr>
          <a:lstStyle/>
          <a:p>
            <a:pPr>
              <a:lnSpc>
                <a:spcPct val="150000"/>
              </a:lnSpc>
              <a:buNone/>
            </a:pPr>
            <a:r>
              <a:rPr lang="zh-CN" altLang="en-US" dirty="0">
                <a:latin typeface="+mj-ea"/>
                <a:ea typeface="+mj-ea"/>
              </a:rPr>
              <a:t>软件生命周期</a:t>
            </a:r>
            <a:r>
              <a:rPr lang="en-US" altLang="zh-CN" dirty="0">
                <a:latin typeface="+mj-ea"/>
                <a:ea typeface="+mj-ea"/>
              </a:rPr>
              <a:t>(SDLC</a:t>
            </a:r>
            <a:r>
              <a:rPr lang="zh-CN" altLang="en-US" dirty="0">
                <a:latin typeface="+mj-ea"/>
                <a:ea typeface="+mj-ea"/>
              </a:rPr>
              <a:t>，</a:t>
            </a:r>
            <a:r>
              <a:rPr lang="en-US" altLang="zh-CN" dirty="0">
                <a:latin typeface="+mj-ea"/>
                <a:ea typeface="+mj-ea"/>
              </a:rPr>
              <a:t>Systems Development Life Cycle)</a:t>
            </a:r>
            <a:r>
              <a:rPr lang="zh-CN" altLang="en-US" dirty="0">
                <a:latin typeface="+mj-ea"/>
                <a:ea typeface="+mj-ea"/>
              </a:rPr>
              <a:t>是软件的产生直到报废的生命周期，周期内有</a:t>
            </a:r>
            <a:r>
              <a:rPr lang="zh-CN" altLang="en-US" sz="2800" b="1" dirty="0">
                <a:solidFill>
                  <a:srgbClr val="7030A0"/>
                </a:solidFill>
                <a:effectLst>
                  <a:outerShdw blurRad="38100" dist="38100" dir="2700000" algn="tl">
                    <a:srgbClr val="000000">
                      <a:alpha val="43137"/>
                    </a:srgbClr>
                  </a:outerShdw>
                </a:effectLst>
                <a:latin typeface="+mj-ea"/>
                <a:ea typeface="+mj-ea"/>
              </a:rPr>
              <a:t>问题定义、可行性分析、总体描述、系统设计、编码、调试和测试、验收与运行、维护升级到废弃 </a:t>
            </a:r>
            <a:r>
              <a:rPr lang="zh-CN" altLang="en-US" dirty="0">
                <a:latin typeface="+mj-ea"/>
                <a:ea typeface="+mj-ea"/>
              </a:rPr>
              <a:t>等阶段，这种按时间分程的思想方法是软件工程中的一种思想原则，即按部就班、逐步推进，每个阶段都要有定义、工作、审查、形成文档以供交流或备查，以提高软件的质量。</a:t>
            </a:r>
          </a:p>
        </p:txBody>
      </p:sp>
    </p:spTree>
    <p:extLst>
      <p:ext uri="{BB962C8B-B14F-4D97-AF65-F5344CB8AC3E}">
        <p14:creationId xmlns:p14="http://schemas.microsoft.com/office/powerpoint/2010/main" val="367827790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1B2D8-833C-4AEC-A963-3536B4E3C811}"/>
              </a:ext>
            </a:extLst>
          </p:cNvPr>
          <p:cNvSpPr>
            <a:spLocks noGrp="1"/>
          </p:cNvSpPr>
          <p:nvPr>
            <p:ph type="title"/>
          </p:nvPr>
        </p:nvSpPr>
        <p:spPr/>
        <p:txBody>
          <a:bodyPr/>
          <a:lstStyle/>
          <a:p>
            <a:r>
              <a:rPr lang="en-US" altLang="zh-CN" dirty="0"/>
              <a:t>7.3. </a:t>
            </a:r>
            <a:r>
              <a:rPr lang="zh-CN" altLang="en-US" dirty="0"/>
              <a:t>关于技术债务</a:t>
            </a:r>
          </a:p>
        </p:txBody>
      </p:sp>
      <p:cxnSp>
        <p:nvCxnSpPr>
          <p:cNvPr id="4" name="直接连接符 3">
            <a:extLst>
              <a:ext uri="{FF2B5EF4-FFF2-40B4-BE49-F238E27FC236}">
                <a16:creationId xmlns:a16="http://schemas.microsoft.com/office/drawing/2014/main" id="{4CCB3300-84D1-4EEA-B787-E3389C26E25A}"/>
              </a:ext>
            </a:extLst>
          </p:cNvPr>
          <p:cNvCxnSpPr>
            <a:cxnSpLocks/>
          </p:cNvCxnSpPr>
          <p:nvPr/>
        </p:nvCxnSpPr>
        <p:spPr>
          <a:xfrm>
            <a:off x="105520" y="3695070"/>
            <a:ext cx="11782747" cy="5495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FB18ACCE-DC3F-46EB-8CFC-729FD03682C1}"/>
              </a:ext>
            </a:extLst>
          </p:cNvPr>
          <p:cNvCxnSpPr>
            <a:cxnSpLocks/>
          </p:cNvCxnSpPr>
          <p:nvPr/>
        </p:nvCxnSpPr>
        <p:spPr>
          <a:xfrm>
            <a:off x="5996893" y="652311"/>
            <a:ext cx="0" cy="6086293"/>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C0684171-73A5-46FE-9AD1-B750889402DE}"/>
              </a:ext>
            </a:extLst>
          </p:cNvPr>
          <p:cNvSpPr txBox="1"/>
          <p:nvPr/>
        </p:nvSpPr>
        <p:spPr>
          <a:xfrm>
            <a:off x="4677135" y="626958"/>
            <a:ext cx="1338828" cy="369332"/>
          </a:xfrm>
          <a:prstGeom prst="rect">
            <a:avLst/>
          </a:prstGeom>
          <a:noFill/>
        </p:spPr>
        <p:txBody>
          <a:bodyPr wrap="none" rtlCol="0">
            <a:spAutoFit/>
          </a:bodyPr>
          <a:lstStyle/>
          <a:p>
            <a:pPr>
              <a:buNone/>
            </a:pPr>
            <a:r>
              <a:rPr lang="zh-CN" altLang="en-US" b="1" dirty="0">
                <a:solidFill>
                  <a:srgbClr val="FF0000"/>
                </a:solidFill>
                <a:latin typeface="微软雅黑" panose="020B0503020204020204" pitchFamily="34" charset="-122"/>
                <a:ea typeface="微软雅黑" panose="020B0503020204020204" pitchFamily="34" charset="-122"/>
              </a:rPr>
              <a:t>不计后果的</a:t>
            </a:r>
          </a:p>
        </p:txBody>
      </p:sp>
      <p:sp>
        <p:nvSpPr>
          <p:cNvPr id="8" name="文本框 7">
            <a:extLst>
              <a:ext uri="{FF2B5EF4-FFF2-40B4-BE49-F238E27FC236}">
                <a16:creationId xmlns:a16="http://schemas.microsoft.com/office/drawing/2014/main" id="{3309946A-4DF1-4892-BB04-67E9DEEF8FAB}"/>
              </a:ext>
            </a:extLst>
          </p:cNvPr>
          <p:cNvSpPr txBox="1"/>
          <p:nvPr/>
        </p:nvSpPr>
        <p:spPr>
          <a:xfrm>
            <a:off x="6096000" y="626958"/>
            <a:ext cx="877163" cy="369332"/>
          </a:xfrm>
          <a:prstGeom prst="rect">
            <a:avLst/>
          </a:prstGeom>
          <a:noFill/>
        </p:spPr>
        <p:txBody>
          <a:bodyPr wrap="none" rtlCol="0">
            <a:spAutoFit/>
          </a:bodyPr>
          <a:lstStyle/>
          <a:p>
            <a:pPr>
              <a:buNone/>
            </a:pPr>
            <a:r>
              <a:rPr lang="zh-CN" altLang="en-US" b="1" dirty="0">
                <a:solidFill>
                  <a:srgbClr val="FF0000"/>
                </a:solidFill>
                <a:latin typeface="微软雅黑" panose="020B0503020204020204" pitchFamily="34" charset="-122"/>
                <a:ea typeface="微软雅黑" panose="020B0503020204020204" pitchFamily="34" charset="-122"/>
              </a:rPr>
              <a:t>谨慎的</a:t>
            </a:r>
          </a:p>
        </p:txBody>
      </p:sp>
      <p:sp>
        <p:nvSpPr>
          <p:cNvPr id="9" name="文本框 8">
            <a:extLst>
              <a:ext uri="{FF2B5EF4-FFF2-40B4-BE49-F238E27FC236}">
                <a16:creationId xmlns:a16="http://schemas.microsoft.com/office/drawing/2014/main" id="{1EAD4693-F0F0-4D1F-B17D-E70E7443D52C}"/>
              </a:ext>
            </a:extLst>
          </p:cNvPr>
          <p:cNvSpPr txBox="1"/>
          <p:nvPr/>
        </p:nvSpPr>
        <p:spPr>
          <a:xfrm>
            <a:off x="105521" y="3307078"/>
            <a:ext cx="877163" cy="369332"/>
          </a:xfrm>
          <a:prstGeom prst="rect">
            <a:avLst/>
          </a:prstGeom>
          <a:noFill/>
        </p:spPr>
        <p:txBody>
          <a:bodyPr wrap="none" rtlCol="0">
            <a:spAutoFit/>
          </a:bodyPr>
          <a:lstStyle/>
          <a:p>
            <a:pPr>
              <a:buNone/>
            </a:pPr>
            <a:r>
              <a:rPr lang="zh-CN" altLang="en-US" b="1" dirty="0">
                <a:solidFill>
                  <a:srgbClr val="FF0000"/>
                </a:solidFill>
                <a:latin typeface="微软雅黑" panose="020B0503020204020204" pitchFamily="34" charset="-122"/>
                <a:ea typeface="微软雅黑" panose="020B0503020204020204" pitchFamily="34" charset="-122"/>
              </a:rPr>
              <a:t>有意的</a:t>
            </a:r>
          </a:p>
        </p:txBody>
      </p:sp>
      <p:sp>
        <p:nvSpPr>
          <p:cNvPr id="10" name="文本框 9">
            <a:extLst>
              <a:ext uri="{FF2B5EF4-FFF2-40B4-BE49-F238E27FC236}">
                <a16:creationId xmlns:a16="http://schemas.microsoft.com/office/drawing/2014/main" id="{56D7F949-C332-4822-93B6-09C638CC1227}"/>
              </a:ext>
            </a:extLst>
          </p:cNvPr>
          <p:cNvSpPr txBox="1"/>
          <p:nvPr/>
        </p:nvSpPr>
        <p:spPr>
          <a:xfrm>
            <a:off x="105520" y="3734738"/>
            <a:ext cx="877163" cy="369332"/>
          </a:xfrm>
          <a:prstGeom prst="rect">
            <a:avLst/>
          </a:prstGeom>
          <a:noFill/>
        </p:spPr>
        <p:txBody>
          <a:bodyPr wrap="none" rtlCol="0">
            <a:spAutoFit/>
          </a:bodyPr>
          <a:lstStyle/>
          <a:p>
            <a:pPr>
              <a:buNone/>
            </a:pPr>
            <a:r>
              <a:rPr lang="zh-CN" altLang="en-US" b="1" dirty="0">
                <a:solidFill>
                  <a:srgbClr val="FF0000"/>
                </a:solidFill>
                <a:latin typeface="微软雅黑" panose="020B0503020204020204" pitchFamily="34" charset="-122"/>
                <a:ea typeface="微软雅黑" panose="020B0503020204020204" pitchFamily="34" charset="-122"/>
              </a:rPr>
              <a:t>无意的</a:t>
            </a:r>
          </a:p>
        </p:txBody>
      </p:sp>
      <p:sp>
        <p:nvSpPr>
          <p:cNvPr id="11" name="矩形 10">
            <a:extLst>
              <a:ext uri="{FF2B5EF4-FFF2-40B4-BE49-F238E27FC236}">
                <a16:creationId xmlns:a16="http://schemas.microsoft.com/office/drawing/2014/main" id="{6CE3E470-FC8F-4467-9419-2376DEA163D8}"/>
              </a:ext>
            </a:extLst>
          </p:cNvPr>
          <p:cNvSpPr/>
          <p:nvPr/>
        </p:nvSpPr>
        <p:spPr>
          <a:xfrm>
            <a:off x="4704790" y="2765881"/>
            <a:ext cx="1150012" cy="847082"/>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400" dirty="0">
                <a:latin typeface="+mj-ea"/>
                <a:ea typeface="+mj-ea"/>
              </a:rPr>
              <a:t>根本没有时间做设计</a:t>
            </a:r>
          </a:p>
        </p:txBody>
      </p:sp>
      <p:sp>
        <p:nvSpPr>
          <p:cNvPr id="13" name="矩形 12">
            <a:extLst>
              <a:ext uri="{FF2B5EF4-FFF2-40B4-BE49-F238E27FC236}">
                <a16:creationId xmlns:a16="http://schemas.microsoft.com/office/drawing/2014/main" id="{26855DEB-6D97-4FBB-A100-1D0CFBE24979}"/>
              </a:ext>
            </a:extLst>
          </p:cNvPr>
          <p:cNvSpPr/>
          <p:nvPr/>
        </p:nvSpPr>
        <p:spPr>
          <a:xfrm>
            <a:off x="4704790" y="3838274"/>
            <a:ext cx="1150012" cy="847082"/>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400" dirty="0">
                <a:latin typeface="+mj-ea"/>
                <a:ea typeface="+mj-ea"/>
              </a:rPr>
              <a:t>什么是分层</a:t>
            </a:r>
          </a:p>
        </p:txBody>
      </p:sp>
      <p:sp>
        <p:nvSpPr>
          <p:cNvPr id="14" name="矩形 13">
            <a:extLst>
              <a:ext uri="{FF2B5EF4-FFF2-40B4-BE49-F238E27FC236}">
                <a16:creationId xmlns:a16="http://schemas.microsoft.com/office/drawing/2014/main" id="{13C8CEAE-A3EC-4C6D-B45C-3E6A00DE80C5}"/>
              </a:ext>
            </a:extLst>
          </p:cNvPr>
          <p:cNvSpPr/>
          <p:nvPr/>
        </p:nvSpPr>
        <p:spPr>
          <a:xfrm>
            <a:off x="6138098" y="2763561"/>
            <a:ext cx="1150012" cy="847082"/>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200" dirty="0">
                <a:latin typeface="+mj-ea"/>
                <a:ea typeface="+mj-ea"/>
              </a:rPr>
              <a:t>先发布，然后在处理那些已经清楚的问题</a:t>
            </a:r>
          </a:p>
        </p:txBody>
      </p:sp>
      <p:sp>
        <p:nvSpPr>
          <p:cNvPr id="15" name="矩形 14">
            <a:extLst>
              <a:ext uri="{FF2B5EF4-FFF2-40B4-BE49-F238E27FC236}">
                <a16:creationId xmlns:a16="http://schemas.microsoft.com/office/drawing/2014/main" id="{31D03A2F-A030-4706-BA3D-4800BAE945BF}"/>
              </a:ext>
            </a:extLst>
          </p:cNvPr>
          <p:cNvSpPr/>
          <p:nvPr/>
        </p:nvSpPr>
        <p:spPr>
          <a:xfrm>
            <a:off x="6138098" y="3845285"/>
            <a:ext cx="1150012" cy="847082"/>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sz="1200" dirty="0">
                <a:latin typeface="+mj-ea"/>
                <a:ea typeface="+mj-ea"/>
              </a:rPr>
              <a:t>虽然目前还没有做，但是已经知道该如何</a:t>
            </a:r>
          </a:p>
        </p:txBody>
      </p:sp>
      <p:sp>
        <p:nvSpPr>
          <p:cNvPr id="20" name="文本框 19">
            <a:extLst>
              <a:ext uri="{FF2B5EF4-FFF2-40B4-BE49-F238E27FC236}">
                <a16:creationId xmlns:a16="http://schemas.microsoft.com/office/drawing/2014/main" id="{12FC5150-0A13-4753-AD5B-5B0CE7375E47}"/>
              </a:ext>
            </a:extLst>
          </p:cNvPr>
          <p:cNvSpPr txBox="1"/>
          <p:nvPr/>
        </p:nvSpPr>
        <p:spPr>
          <a:xfrm>
            <a:off x="7555884" y="1655075"/>
            <a:ext cx="3783833" cy="1622304"/>
          </a:xfrm>
          <a:prstGeom prst="rect">
            <a:avLst/>
          </a:prstGeom>
          <a:noFill/>
        </p:spPr>
        <p:txBody>
          <a:bodyPr wrap="square" rtlCol="0">
            <a:spAutoFit/>
          </a:bodyPr>
          <a:lstStyle/>
          <a:p>
            <a:pPr>
              <a:buNone/>
            </a:pPr>
            <a:r>
              <a:rPr lang="zh-CN" altLang="en-US" b="1" dirty="0">
                <a:latin typeface="+mj-ea"/>
                <a:ea typeface="+mj-ea"/>
              </a:rPr>
              <a:t>好的债务</a:t>
            </a:r>
            <a:endParaRPr lang="en-US" altLang="zh-CN" b="1" dirty="0">
              <a:latin typeface="+mj-ea"/>
              <a:ea typeface="+mj-ea"/>
            </a:endParaRPr>
          </a:p>
          <a:p>
            <a:pPr>
              <a:lnSpc>
                <a:spcPct val="150000"/>
              </a:lnSpc>
              <a:buNone/>
            </a:pPr>
            <a:r>
              <a:rPr lang="zh-CN" altLang="en-US" dirty="0">
                <a:latin typeface="+mj-ea"/>
                <a:ea typeface="+mj-ea"/>
              </a:rPr>
              <a:t>已经认真地考虑了所有的候选项，也很明白自己在做什么，也知道为什么要引入这个债务。</a:t>
            </a:r>
          </a:p>
        </p:txBody>
      </p:sp>
      <p:sp>
        <p:nvSpPr>
          <p:cNvPr id="21" name="文本框 20">
            <a:extLst>
              <a:ext uri="{FF2B5EF4-FFF2-40B4-BE49-F238E27FC236}">
                <a16:creationId xmlns:a16="http://schemas.microsoft.com/office/drawing/2014/main" id="{888E91C0-AED0-4B63-AFE7-36C697004F31}"/>
              </a:ext>
            </a:extLst>
          </p:cNvPr>
          <p:cNvSpPr txBox="1"/>
          <p:nvPr/>
        </p:nvSpPr>
        <p:spPr>
          <a:xfrm>
            <a:off x="7555885" y="4433162"/>
            <a:ext cx="3783833" cy="1622304"/>
          </a:xfrm>
          <a:prstGeom prst="rect">
            <a:avLst/>
          </a:prstGeom>
          <a:noFill/>
        </p:spPr>
        <p:txBody>
          <a:bodyPr wrap="square" rtlCol="0">
            <a:spAutoFit/>
          </a:bodyPr>
          <a:lstStyle/>
          <a:p>
            <a:pPr>
              <a:buNone/>
            </a:pPr>
            <a:r>
              <a:rPr lang="zh-CN" altLang="en-US" b="1" dirty="0">
                <a:latin typeface="+mj-ea"/>
                <a:ea typeface="+mj-ea"/>
              </a:rPr>
              <a:t>不好的债务</a:t>
            </a:r>
            <a:endParaRPr lang="en-US" altLang="zh-CN" b="1" dirty="0">
              <a:latin typeface="+mj-ea"/>
              <a:ea typeface="+mj-ea"/>
            </a:endParaRPr>
          </a:p>
          <a:p>
            <a:pPr>
              <a:lnSpc>
                <a:spcPct val="150000"/>
              </a:lnSpc>
              <a:buNone/>
            </a:pPr>
            <a:r>
              <a:rPr lang="zh-CN" altLang="en-US" dirty="0">
                <a:latin typeface="+mj-ea"/>
                <a:ea typeface="+mj-ea"/>
              </a:rPr>
              <a:t>遵循了最佳实践，但发现还有更好的方案，开发人员意见虽然一致，但是都不知道还有更好的方案。</a:t>
            </a:r>
          </a:p>
        </p:txBody>
      </p:sp>
      <p:sp>
        <p:nvSpPr>
          <p:cNvPr id="22" name="文本框 21">
            <a:extLst>
              <a:ext uri="{FF2B5EF4-FFF2-40B4-BE49-F238E27FC236}">
                <a16:creationId xmlns:a16="http://schemas.microsoft.com/office/drawing/2014/main" id="{A78795E8-D2D3-4530-9782-8D876DCFB7C7}"/>
              </a:ext>
            </a:extLst>
          </p:cNvPr>
          <p:cNvSpPr txBox="1"/>
          <p:nvPr/>
        </p:nvSpPr>
        <p:spPr>
          <a:xfrm>
            <a:off x="1191859" y="1450060"/>
            <a:ext cx="3783833" cy="1622304"/>
          </a:xfrm>
          <a:prstGeom prst="rect">
            <a:avLst/>
          </a:prstGeom>
          <a:noFill/>
        </p:spPr>
        <p:txBody>
          <a:bodyPr wrap="square" rtlCol="0">
            <a:spAutoFit/>
          </a:bodyPr>
          <a:lstStyle/>
          <a:p>
            <a:pPr>
              <a:buNone/>
            </a:pPr>
            <a:r>
              <a:rPr lang="zh-CN" altLang="en-US" b="1" dirty="0">
                <a:latin typeface="+mj-ea"/>
                <a:ea typeface="+mj-ea"/>
              </a:rPr>
              <a:t>最糟糕的债务</a:t>
            </a:r>
            <a:endParaRPr lang="en-US" altLang="zh-CN" b="1" dirty="0">
              <a:latin typeface="+mj-ea"/>
              <a:ea typeface="+mj-ea"/>
            </a:endParaRPr>
          </a:p>
          <a:p>
            <a:pPr>
              <a:lnSpc>
                <a:spcPct val="150000"/>
              </a:lnSpc>
              <a:buNone/>
            </a:pPr>
            <a:r>
              <a:rPr lang="zh-CN" altLang="en-US" dirty="0">
                <a:latin typeface="+mj-ea"/>
                <a:ea typeface="+mj-ea"/>
              </a:rPr>
              <a:t>代表了一种很不健康的环境和状态，现在的团队不能适应当前状况，正在走向注定失败的结局。</a:t>
            </a:r>
          </a:p>
        </p:txBody>
      </p:sp>
      <p:sp>
        <p:nvSpPr>
          <p:cNvPr id="23" name="文本框 22">
            <a:extLst>
              <a:ext uri="{FF2B5EF4-FFF2-40B4-BE49-F238E27FC236}">
                <a16:creationId xmlns:a16="http://schemas.microsoft.com/office/drawing/2014/main" id="{EB5B7B08-A453-46BE-97DF-85821F15B638}"/>
              </a:ext>
            </a:extLst>
          </p:cNvPr>
          <p:cNvSpPr txBox="1"/>
          <p:nvPr/>
        </p:nvSpPr>
        <p:spPr>
          <a:xfrm>
            <a:off x="1159290" y="4287182"/>
            <a:ext cx="3783833" cy="1622304"/>
          </a:xfrm>
          <a:prstGeom prst="rect">
            <a:avLst/>
          </a:prstGeom>
          <a:noFill/>
        </p:spPr>
        <p:txBody>
          <a:bodyPr wrap="square" rtlCol="0">
            <a:spAutoFit/>
          </a:bodyPr>
          <a:lstStyle/>
          <a:p>
            <a:pPr>
              <a:buNone/>
            </a:pPr>
            <a:r>
              <a:rPr lang="zh-CN" altLang="en-US" b="1" dirty="0">
                <a:latin typeface="+mj-ea"/>
                <a:ea typeface="+mj-ea"/>
              </a:rPr>
              <a:t>差的债务</a:t>
            </a:r>
            <a:endParaRPr lang="en-US" altLang="zh-CN" b="1" dirty="0">
              <a:latin typeface="+mj-ea"/>
              <a:ea typeface="+mj-ea"/>
            </a:endParaRPr>
          </a:p>
          <a:p>
            <a:pPr>
              <a:lnSpc>
                <a:spcPct val="150000"/>
              </a:lnSpc>
              <a:buNone/>
            </a:pPr>
            <a:r>
              <a:rPr lang="zh-CN" altLang="en-US" dirty="0">
                <a:latin typeface="+mj-ea"/>
                <a:ea typeface="+mj-ea"/>
              </a:rPr>
              <a:t>缺乏经验，不了解现代软件工程的最佳实践，代码凌乱，不知道还有没有可供选择的更好的方案。</a:t>
            </a:r>
          </a:p>
        </p:txBody>
      </p:sp>
    </p:spTree>
    <p:extLst>
      <p:ext uri="{BB962C8B-B14F-4D97-AF65-F5344CB8AC3E}">
        <p14:creationId xmlns:p14="http://schemas.microsoft.com/office/powerpoint/2010/main" val="299051161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 </a:t>
            </a:r>
            <a:r>
              <a:rPr lang="zh-CN" altLang="en-US" dirty="0"/>
              <a:t>传统模型</a:t>
            </a:r>
            <a:r>
              <a:rPr lang="en-US" altLang="zh-CN" dirty="0"/>
              <a:t> vs Scrum </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337373911"/>
              </p:ext>
            </p:extLst>
          </p:nvPr>
        </p:nvGraphicFramePr>
        <p:xfrm>
          <a:off x="838879" y="1554858"/>
          <a:ext cx="4742937" cy="5303520"/>
        </p:xfrm>
        <a:graphic>
          <a:graphicData uri="http://schemas.openxmlformats.org/drawingml/2006/table">
            <a:tbl>
              <a:tblPr firstRow="1" bandRow="1">
                <a:effectLst/>
                <a:tableStyleId>{5C22544A-7EE6-4342-B048-85BDC9FD1C3A}</a:tableStyleId>
              </a:tblPr>
              <a:tblGrid>
                <a:gridCol w="1228460">
                  <a:extLst>
                    <a:ext uri="{9D8B030D-6E8A-4147-A177-3AD203B41FA5}">
                      <a16:colId xmlns:a16="http://schemas.microsoft.com/office/drawing/2014/main" val="20000"/>
                    </a:ext>
                  </a:extLst>
                </a:gridCol>
                <a:gridCol w="3514477">
                  <a:extLst>
                    <a:ext uri="{9D8B030D-6E8A-4147-A177-3AD203B41FA5}">
                      <a16:colId xmlns:a16="http://schemas.microsoft.com/office/drawing/2014/main" val="20001"/>
                    </a:ext>
                  </a:extLst>
                </a:gridCol>
              </a:tblGrid>
              <a:tr h="401767">
                <a:tc>
                  <a:txBody>
                    <a:bodyPr/>
                    <a:lstStyle/>
                    <a:p>
                      <a:pPr algn="ctr">
                        <a:lnSpc>
                          <a:spcPct val="150000"/>
                        </a:lnSpc>
                      </a:pPr>
                      <a:r>
                        <a:rPr lang="zh-CN" altLang="en-US" sz="2000" b="1" dirty="0">
                          <a:solidFill>
                            <a:sysClr val="windowText" lastClr="000000"/>
                          </a:solidFill>
                          <a:latin typeface="+mj-ea"/>
                          <a:ea typeface="+mj-ea"/>
                        </a:rPr>
                        <a:t>活动：</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0" dirty="0">
                          <a:solidFill>
                            <a:sysClr val="windowText" lastClr="000000"/>
                          </a:solidFill>
                          <a:latin typeface="+mj-ea"/>
                          <a:ea typeface="+mj-ea"/>
                        </a:rPr>
                        <a:t>计划、需求、设计、实现、测试和发布</a:t>
                      </a:r>
                      <a:endParaRPr lang="en-US" altLang="zh-CN" sz="2000" b="0" dirty="0">
                        <a:solidFill>
                          <a:sysClr val="windowText" lastClr="000000"/>
                        </a:solidFill>
                        <a:latin typeface="+mj-ea"/>
                        <a:ea typeface="+mj-ea"/>
                      </a:endParaRPr>
                    </a:p>
                    <a:p>
                      <a:pPr marL="0" marR="0" indent="0" algn="l" defTabSz="914400" rtl="0" eaLnBrk="1" fontAlgn="auto" latinLnBrk="0" hangingPunct="1">
                        <a:lnSpc>
                          <a:spcPct val="150000"/>
                        </a:lnSpc>
                        <a:spcBef>
                          <a:spcPts val="0"/>
                        </a:spcBef>
                        <a:spcAft>
                          <a:spcPts val="0"/>
                        </a:spcAft>
                        <a:buClrTx/>
                        <a:buSzTx/>
                        <a:buFontTx/>
                        <a:buNone/>
                        <a:tabLst/>
                        <a:defRPr/>
                      </a:pPr>
                      <a:endParaRPr lang="zh-CN" altLang="en-US" sz="2000" b="0" dirty="0">
                        <a:solidFill>
                          <a:sysClr val="windowText" lastClr="000000"/>
                        </a:solidFill>
                        <a:latin typeface="+mj-ea"/>
                        <a:ea typeface="+mj-ea"/>
                      </a:endParaRPr>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01767">
                <a:tc>
                  <a:txBody>
                    <a:bodyPr/>
                    <a:lstStyle/>
                    <a:p>
                      <a:pPr algn="ctr">
                        <a:lnSpc>
                          <a:spcPct val="150000"/>
                        </a:lnSpc>
                      </a:pPr>
                      <a:r>
                        <a:rPr lang="zh-CN" altLang="en-US" sz="2000" b="1" dirty="0">
                          <a:solidFill>
                            <a:sysClr val="windowText" lastClr="000000"/>
                          </a:solidFill>
                          <a:latin typeface="+mj-ea"/>
                          <a:ea typeface="+mj-ea"/>
                        </a:rPr>
                        <a:t>角色：</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0" dirty="0">
                          <a:solidFill>
                            <a:sysClr val="windowText" lastClr="000000"/>
                          </a:solidFill>
                          <a:latin typeface="+mj-ea"/>
                          <a:ea typeface="+mj-ea"/>
                        </a:rPr>
                        <a:t>项目经理，需求分析人员，设计师， 程序设计师、测试人员和维护人员。</a:t>
                      </a:r>
                      <a:endParaRPr lang="en-US" altLang="zh-CN" sz="2000" b="0" dirty="0">
                        <a:solidFill>
                          <a:sysClr val="windowText" lastClr="000000"/>
                        </a:solidFill>
                        <a:latin typeface="+mj-ea"/>
                        <a:ea typeface="+mj-ea"/>
                      </a:endParaRPr>
                    </a:p>
                    <a:p>
                      <a:pPr marL="0" marR="0" indent="0" algn="l" defTabSz="914400" rtl="0" eaLnBrk="1" fontAlgn="auto" latinLnBrk="0" hangingPunct="1">
                        <a:lnSpc>
                          <a:spcPct val="150000"/>
                        </a:lnSpc>
                        <a:spcBef>
                          <a:spcPts val="0"/>
                        </a:spcBef>
                        <a:spcAft>
                          <a:spcPts val="0"/>
                        </a:spcAft>
                        <a:buClrTx/>
                        <a:buSzTx/>
                        <a:buFontTx/>
                        <a:buNone/>
                        <a:tabLst/>
                        <a:defRPr/>
                      </a:pPr>
                      <a:endParaRPr lang="zh-CN" altLang="en-US" sz="2000" b="0" dirty="0">
                        <a:solidFill>
                          <a:sysClr val="windowText" lastClr="000000"/>
                        </a:solidFill>
                        <a:latin typeface="+mj-ea"/>
                        <a:ea typeface="+mj-ea"/>
                      </a:endParaRPr>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82964">
                <a:tc>
                  <a:txBody>
                    <a:bodyPr/>
                    <a:lstStyle/>
                    <a:p>
                      <a:pPr algn="ctr">
                        <a:lnSpc>
                          <a:spcPct val="150000"/>
                        </a:lnSpc>
                      </a:pPr>
                      <a:r>
                        <a:rPr lang="zh-CN" altLang="en-US" sz="2000" b="1" dirty="0">
                          <a:solidFill>
                            <a:sysClr val="windowText" lastClr="000000"/>
                          </a:solidFill>
                          <a:latin typeface="+mj-ea"/>
                          <a:ea typeface="+mj-ea"/>
                        </a:rPr>
                        <a:t>产物：</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0" dirty="0">
                          <a:solidFill>
                            <a:sysClr val="windowText" lastClr="000000"/>
                          </a:solidFill>
                          <a:latin typeface="+mj-ea"/>
                          <a:ea typeface="+mj-ea"/>
                        </a:rPr>
                        <a:t>项目计划，需求文件，分析设计文件， 程序代码，测试用例和最后的软件。</a:t>
                      </a:r>
                    </a:p>
                    <a:p>
                      <a:pPr marL="0" marR="0" indent="0" algn="l" defTabSz="914400" rtl="0" eaLnBrk="1" fontAlgn="auto" latinLnBrk="0" hangingPunct="1">
                        <a:lnSpc>
                          <a:spcPct val="150000"/>
                        </a:lnSpc>
                        <a:spcBef>
                          <a:spcPts val="0"/>
                        </a:spcBef>
                        <a:spcAft>
                          <a:spcPts val="0"/>
                        </a:spcAft>
                        <a:buClrTx/>
                        <a:buSzTx/>
                        <a:buFontTx/>
                        <a:buNone/>
                        <a:tabLst/>
                        <a:defRPr/>
                      </a:pPr>
                      <a:endParaRPr lang="zh-CN" altLang="en-US" sz="2000" b="0" dirty="0">
                        <a:solidFill>
                          <a:sysClr val="windowText" lastClr="000000"/>
                        </a:solidFill>
                        <a:latin typeface="+mj-ea"/>
                        <a:ea typeface="+mj-ea"/>
                      </a:endParaRPr>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1287596167"/>
              </p:ext>
            </p:extLst>
          </p:nvPr>
        </p:nvGraphicFramePr>
        <p:xfrm>
          <a:off x="6533339" y="1554858"/>
          <a:ext cx="4956296" cy="5303520"/>
        </p:xfrm>
        <a:graphic>
          <a:graphicData uri="http://schemas.openxmlformats.org/drawingml/2006/table">
            <a:tbl>
              <a:tblPr firstRow="1" bandRow="1">
                <a:effectLst/>
                <a:tableStyleId>{5C22544A-7EE6-4342-B048-85BDC9FD1C3A}</a:tableStyleId>
              </a:tblPr>
              <a:tblGrid>
                <a:gridCol w="1283722">
                  <a:extLst>
                    <a:ext uri="{9D8B030D-6E8A-4147-A177-3AD203B41FA5}">
                      <a16:colId xmlns:a16="http://schemas.microsoft.com/office/drawing/2014/main" val="20000"/>
                    </a:ext>
                  </a:extLst>
                </a:gridCol>
                <a:gridCol w="3672574">
                  <a:extLst>
                    <a:ext uri="{9D8B030D-6E8A-4147-A177-3AD203B41FA5}">
                      <a16:colId xmlns:a16="http://schemas.microsoft.com/office/drawing/2014/main" val="20001"/>
                    </a:ext>
                  </a:extLst>
                </a:gridCol>
              </a:tblGrid>
              <a:tr h="401767">
                <a:tc>
                  <a:txBody>
                    <a:bodyPr/>
                    <a:lstStyle/>
                    <a:p>
                      <a:pPr algn="ctr">
                        <a:lnSpc>
                          <a:spcPct val="150000"/>
                        </a:lnSpc>
                      </a:pPr>
                      <a:r>
                        <a:rPr lang="zh-CN" altLang="en-US" sz="2000" b="1" dirty="0">
                          <a:solidFill>
                            <a:sysClr val="windowText" lastClr="000000"/>
                          </a:solidFill>
                          <a:latin typeface="+mj-ea"/>
                          <a:ea typeface="+mj-ea"/>
                        </a:rPr>
                        <a:t>四种会议：</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2000" b="0" dirty="0">
                          <a:solidFill>
                            <a:sysClr val="windowText" lastClr="000000"/>
                          </a:solidFill>
                          <a:latin typeface="+mj-ea"/>
                          <a:ea typeface="+mj-ea"/>
                        </a:rPr>
                        <a:t>Sprint </a:t>
                      </a:r>
                      <a:r>
                        <a:rPr lang="zh-CN" altLang="en-US" sz="2000" b="0" dirty="0">
                          <a:solidFill>
                            <a:sysClr val="windowText" lastClr="000000"/>
                          </a:solidFill>
                          <a:latin typeface="+mj-ea"/>
                          <a:ea typeface="+mj-ea"/>
                        </a:rPr>
                        <a:t>计划会议 </a:t>
                      </a:r>
                    </a:p>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0" dirty="0">
                          <a:solidFill>
                            <a:sysClr val="windowText" lastClr="000000"/>
                          </a:solidFill>
                          <a:latin typeface="+mj-ea"/>
                          <a:ea typeface="+mj-ea"/>
                        </a:rPr>
                        <a:t>每日 </a:t>
                      </a:r>
                      <a:r>
                        <a:rPr lang="en-US" altLang="zh-CN" sz="2000" b="0" dirty="0">
                          <a:solidFill>
                            <a:sysClr val="windowText" lastClr="000000"/>
                          </a:solidFill>
                          <a:latin typeface="+mj-ea"/>
                          <a:ea typeface="+mj-ea"/>
                        </a:rPr>
                        <a:t>Scrum </a:t>
                      </a:r>
                      <a:r>
                        <a:rPr lang="zh-CN" altLang="en-US" sz="2000" b="0" dirty="0">
                          <a:solidFill>
                            <a:sysClr val="windowText" lastClr="000000"/>
                          </a:solidFill>
                          <a:latin typeface="+mj-ea"/>
                          <a:ea typeface="+mj-ea"/>
                        </a:rPr>
                        <a:t>站会 </a:t>
                      </a:r>
                    </a:p>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2000" b="0" dirty="0">
                          <a:solidFill>
                            <a:sysClr val="windowText" lastClr="000000"/>
                          </a:solidFill>
                          <a:latin typeface="+mj-ea"/>
                          <a:ea typeface="+mj-ea"/>
                        </a:rPr>
                        <a:t>Sprint </a:t>
                      </a:r>
                      <a:r>
                        <a:rPr lang="zh-CN" altLang="en-US" sz="2000" b="0" dirty="0">
                          <a:solidFill>
                            <a:sysClr val="windowText" lastClr="000000"/>
                          </a:solidFill>
                          <a:latin typeface="+mj-ea"/>
                          <a:ea typeface="+mj-ea"/>
                        </a:rPr>
                        <a:t>评审会议 </a:t>
                      </a:r>
                    </a:p>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2000" b="0" dirty="0">
                          <a:solidFill>
                            <a:sysClr val="windowText" lastClr="000000"/>
                          </a:solidFill>
                          <a:latin typeface="+mj-ea"/>
                          <a:ea typeface="+mj-ea"/>
                        </a:rPr>
                        <a:t>Sprint </a:t>
                      </a:r>
                      <a:r>
                        <a:rPr lang="zh-CN" altLang="en-US" sz="2000" b="0" dirty="0">
                          <a:solidFill>
                            <a:sysClr val="windowText" lastClr="000000"/>
                          </a:solidFill>
                          <a:latin typeface="+mj-ea"/>
                          <a:ea typeface="+mj-ea"/>
                        </a:rPr>
                        <a:t>回顾会议</a:t>
                      </a:r>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01767">
                <a:tc>
                  <a:txBody>
                    <a:bodyPr/>
                    <a:lstStyle/>
                    <a:p>
                      <a:pPr algn="ctr">
                        <a:lnSpc>
                          <a:spcPct val="150000"/>
                        </a:lnSpc>
                      </a:pPr>
                      <a:r>
                        <a:rPr lang="zh-CN" altLang="en-US" sz="2000" b="1" dirty="0">
                          <a:solidFill>
                            <a:sysClr val="windowText" lastClr="000000"/>
                          </a:solidFill>
                          <a:latin typeface="+mj-ea"/>
                          <a:ea typeface="+mj-ea"/>
                        </a:rPr>
                        <a:t>三种角色：</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0" dirty="0">
                          <a:solidFill>
                            <a:sysClr val="windowText" lastClr="000000"/>
                          </a:solidFill>
                          <a:latin typeface="+mj-ea"/>
                          <a:ea typeface="+mj-ea"/>
                        </a:rPr>
                        <a:t>产品负责人 </a:t>
                      </a:r>
                      <a:r>
                        <a:rPr lang="en-US" altLang="zh-CN" sz="2000" b="0" dirty="0">
                          <a:solidFill>
                            <a:sysClr val="windowText" lastClr="000000"/>
                          </a:solidFill>
                          <a:latin typeface="+mj-ea"/>
                          <a:ea typeface="+mj-ea"/>
                        </a:rPr>
                        <a:t>PO </a:t>
                      </a:r>
                    </a:p>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0" dirty="0">
                          <a:solidFill>
                            <a:sysClr val="windowText" lastClr="000000"/>
                          </a:solidFill>
                          <a:latin typeface="+mj-ea"/>
                          <a:ea typeface="+mj-ea"/>
                        </a:rPr>
                        <a:t>开发团队 </a:t>
                      </a:r>
                      <a:r>
                        <a:rPr lang="en-US" altLang="zh-CN" sz="2000" b="0" dirty="0">
                          <a:solidFill>
                            <a:sysClr val="windowText" lastClr="000000"/>
                          </a:solidFill>
                          <a:latin typeface="+mj-ea"/>
                          <a:ea typeface="+mj-ea"/>
                        </a:rPr>
                        <a:t>Development Team </a:t>
                      </a:r>
                    </a:p>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2000" b="0" dirty="0">
                          <a:solidFill>
                            <a:sysClr val="windowText" lastClr="000000"/>
                          </a:solidFill>
                          <a:latin typeface="+mj-ea"/>
                          <a:ea typeface="+mj-ea"/>
                        </a:rPr>
                        <a:t>Scrum Master</a:t>
                      </a:r>
                      <a:endParaRPr lang="zh-CN" altLang="en-US" sz="2000" b="0" dirty="0">
                        <a:solidFill>
                          <a:sysClr val="windowText" lastClr="000000"/>
                        </a:solidFill>
                        <a:latin typeface="+mj-ea"/>
                        <a:ea typeface="+mj-ea"/>
                      </a:endParaRPr>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82964">
                <a:tc>
                  <a:txBody>
                    <a:bodyPr/>
                    <a:lstStyle/>
                    <a:p>
                      <a:pPr algn="ctr">
                        <a:lnSpc>
                          <a:spcPct val="150000"/>
                        </a:lnSpc>
                      </a:pPr>
                      <a:r>
                        <a:rPr lang="zh-CN" altLang="en-US" sz="2000" b="1" dirty="0">
                          <a:solidFill>
                            <a:sysClr val="windowText" lastClr="000000"/>
                          </a:solidFill>
                          <a:latin typeface="+mj-ea"/>
                          <a:ea typeface="+mj-ea"/>
                        </a:rPr>
                        <a:t>三种产物：</a:t>
                      </a:r>
                    </a:p>
                  </a:txBody>
                  <a:tcP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0" dirty="0">
                          <a:solidFill>
                            <a:sysClr val="windowText" lastClr="000000"/>
                          </a:solidFill>
                          <a:latin typeface="+mj-ea"/>
                          <a:ea typeface="+mj-ea"/>
                        </a:rPr>
                        <a:t>产品待办列表 </a:t>
                      </a:r>
                      <a:r>
                        <a:rPr lang="en-US" altLang="zh-CN" sz="2000" b="0" dirty="0">
                          <a:solidFill>
                            <a:sysClr val="windowText" lastClr="000000"/>
                          </a:solidFill>
                          <a:latin typeface="+mj-ea"/>
                          <a:ea typeface="+mj-ea"/>
                        </a:rPr>
                        <a:t>PB </a:t>
                      </a:r>
                    </a:p>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2000" b="0" dirty="0">
                          <a:solidFill>
                            <a:sysClr val="windowText" lastClr="000000"/>
                          </a:solidFill>
                          <a:latin typeface="+mj-ea"/>
                          <a:ea typeface="+mj-ea"/>
                        </a:rPr>
                        <a:t>Sprint </a:t>
                      </a:r>
                      <a:r>
                        <a:rPr lang="zh-CN" altLang="en-US" sz="2000" b="0" dirty="0">
                          <a:solidFill>
                            <a:sysClr val="windowText" lastClr="000000"/>
                          </a:solidFill>
                          <a:latin typeface="+mj-ea"/>
                          <a:ea typeface="+mj-ea"/>
                        </a:rPr>
                        <a:t>待办列表 </a:t>
                      </a:r>
                      <a:r>
                        <a:rPr lang="en-US" altLang="zh-CN" sz="2000" b="0" dirty="0">
                          <a:solidFill>
                            <a:sysClr val="windowText" lastClr="000000"/>
                          </a:solidFill>
                          <a:latin typeface="+mj-ea"/>
                          <a:ea typeface="+mj-ea"/>
                        </a:rPr>
                        <a:t>SP </a:t>
                      </a:r>
                    </a:p>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b="0" dirty="0">
                          <a:solidFill>
                            <a:sysClr val="windowText" lastClr="000000"/>
                          </a:solidFill>
                          <a:latin typeface="+mj-ea"/>
                          <a:ea typeface="+mj-ea"/>
                        </a:rPr>
                        <a:t>增量</a:t>
                      </a:r>
                      <a:endParaRPr lang="en-US" altLang="zh-CN" sz="2000" b="0" dirty="0">
                        <a:solidFill>
                          <a:sysClr val="windowText" lastClr="000000"/>
                        </a:solidFill>
                        <a:latin typeface="+mj-ea"/>
                        <a:ea typeface="+mj-ea"/>
                      </a:endParaRPr>
                    </a:p>
                    <a:p>
                      <a:pPr marL="0" marR="0" indent="0" algn="l" defTabSz="914400" rtl="0" eaLnBrk="1" fontAlgn="auto" latinLnBrk="0" hangingPunct="1">
                        <a:lnSpc>
                          <a:spcPct val="150000"/>
                        </a:lnSpc>
                        <a:spcBef>
                          <a:spcPts val="0"/>
                        </a:spcBef>
                        <a:spcAft>
                          <a:spcPts val="0"/>
                        </a:spcAft>
                        <a:buClrTx/>
                        <a:buSzTx/>
                        <a:buFontTx/>
                        <a:buNone/>
                        <a:tabLst/>
                        <a:defRPr/>
                      </a:pPr>
                      <a:endParaRPr lang="zh-CN" altLang="en-US" sz="2000" b="0" dirty="0">
                        <a:solidFill>
                          <a:sysClr val="windowText" lastClr="000000"/>
                        </a:solidFill>
                        <a:latin typeface="+mj-ea"/>
                        <a:ea typeface="+mj-ea"/>
                      </a:endParaRPr>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cxnSp>
        <p:nvCxnSpPr>
          <p:cNvPr id="6" name="直接连接符 5"/>
          <p:cNvCxnSpPr>
            <a:cxnSpLocks/>
          </p:cNvCxnSpPr>
          <p:nvPr/>
        </p:nvCxnSpPr>
        <p:spPr>
          <a:xfrm>
            <a:off x="5931673" y="667910"/>
            <a:ext cx="63610" cy="6136620"/>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709482" y="761629"/>
            <a:ext cx="2698175" cy="523220"/>
          </a:xfrm>
          <a:prstGeom prst="rect">
            <a:avLst/>
          </a:prstGeom>
          <a:noFill/>
        </p:spPr>
        <p:txBody>
          <a:bodyPr wrap="none" rtlCol="0">
            <a:spAutoFit/>
          </a:bodyPr>
          <a:lstStyle/>
          <a:p>
            <a:pPr>
              <a:buNone/>
            </a:pPr>
            <a:r>
              <a:rPr lang="zh-CN" altLang="en-US" sz="2800" b="1" dirty="0">
                <a:latin typeface="+mj-ea"/>
                <a:ea typeface="+mj-ea"/>
              </a:rPr>
              <a:t>典型的传统模型</a:t>
            </a:r>
          </a:p>
        </p:txBody>
      </p:sp>
      <p:sp>
        <p:nvSpPr>
          <p:cNvPr id="10" name="文本框 9"/>
          <p:cNvSpPr txBox="1"/>
          <p:nvPr/>
        </p:nvSpPr>
        <p:spPr>
          <a:xfrm>
            <a:off x="8111607" y="761629"/>
            <a:ext cx="1325299" cy="523220"/>
          </a:xfrm>
          <a:prstGeom prst="rect">
            <a:avLst/>
          </a:prstGeom>
          <a:noFill/>
        </p:spPr>
        <p:txBody>
          <a:bodyPr wrap="none" rtlCol="0">
            <a:spAutoFit/>
          </a:bodyPr>
          <a:lstStyle/>
          <a:p>
            <a:pPr>
              <a:buNone/>
            </a:pPr>
            <a:r>
              <a:rPr lang="en-US" altLang="zh-CN" sz="2800" b="1" dirty="0">
                <a:latin typeface="+mj-ea"/>
                <a:ea typeface="+mj-ea"/>
              </a:rPr>
              <a:t>Scrum</a:t>
            </a:r>
            <a:endParaRPr lang="zh-CN" altLang="en-US" sz="2800" b="1" dirty="0">
              <a:latin typeface="+mj-ea"/>
              <a:ea typeface="+mj-ea"/>
            </a:endParaRPr>
          </a:p>
        </p:txBody>
      </p:sp>
      <p:grpSp>
        <p:nvGrpSpPr>
          <p:cNvPr id="14" name="组合 13"/>
          <p:cNvGrpSpPr/>
          <p:nvPr/>
        </p:nvGrpSpPr>
        <p:grpSpPr>
          <a:xfrm>
            <a:off x="6533339" y="2226365"/>
            <a:ext cx="1102571" cy="4199614"/>
            <a:chOff x="6533339" y="2226365"/>
            <a:chExt cx="1102571" cy="4199614"/>
          </a:xfrm>
        </p:grpSpPr>
        <p:sp>
          <p:nvSpPr>
            <p:cNvPr id="11" name="椭圆 10"/>
            <p:cNvSpPr/>
            <p:nvPr/>
          </p:nvSpPr>
          <p:spPr>
            <a:xfrm>
              <a:off x="6533339" y="2226365"/>
              <a:ext cx="1060157" cy="9859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dirty="0">
                  <a:solidFill>
                    <a:srgbClr val="FF0000"/>
                  </a:solidFill>
                  <a:latin typeface="+mj-ea"/>
                  <a:ea typeface="+mj-ea"/>
                </a:rPr>
                <a:t>强调沟通</a:t>
              </a:r>
            </a:p>
          </p:txBody>
        </p:sp>
        <p:sp>
          <p:nvSpPr>
            <p:cNvPr id="12" name="椭圆 11"/>
            <p:cNvSpPr/>
            <p:nvPr/>
          </p:nvSpPr>
          <p:spPr>
            <a:xfrm>
              <a:off x="6575753" y="3945173"/>
              <a:ext cx="1060157" cy="9859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dirty="0">
                  <a:solidFill>
                    <a:srgbClr val="FF0000"/>
                  </a:solidFill>
                  <a:latin typeface="+mj-ea"/>
                  <a:ea typeface="+mj-ea"/>
                </a:rPr>
                <a:t>全能工程师</a:t>
              </a:r>
            </a:p>
          </p:txBody>
        </p:sp>
        <p:sp>
          <p:nvSpPr>
            <p:cNvPr id="13" name="椭圆 12"/>
            <p:cNvSpPr/>
            <p:nvPr/>
          </p:nvSpPr>
          <p:spPr>
            <a:xfrm>
              <a:off x="6575753" y="5440017"/>
              <a:ext cx="1060157" cy="9859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zh-CN" altLang="en-US" dirty="0">
                  <a:solidFill>
                    <a:srgbClr val="FF0000"/>
                  </a:solidFill>
                  <a:latin typeface="+mj-ea"/>
                  <a:ea typeface="+mj-ea"/>
                </a:rPr>
                <a:t>需求第一</a:t>
              </a:r>
            </a:p>
          </p:txBody>
        </p:sp>
      </p:grpSp>
    </p:spTree>
    <p:extLst>
      <p:ext uri="{BB962C8B-B14F-4D97-AF65-F5344CB8AC3E}">
        <p14:creationId xmlns:p14="http://schemas.microsoft.com/office/powerpoint/2010/main" val="18416464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a:t>
            </a:r>
            <a:r>
              <a:rPr lang="zh-CN" altLang="en-US" dirty="0"/>
              <a:t> </a:t>
            </a:r>
            <a:r>
              <a:rPr lang="en-US" altLang="zh-CN" dirty="0"/>
              <a:t>Scrum </a:t>
            </a:r>
            <a:r>
              <a:rPr lang="zh-CN" altLang="en-US" dirty="0"/>
              <a:t>过程剖析</a:t>
            </a:r>
          </a:p>
        </p:txBody>
      </p:sp>
      <p:pic>
        <p:nvPicPr>
          <p:cNvPr id="3" name="图片 2"/>
          <p:cNvPicPr>
            <a:picLocks noChangeAspect="1"/>
          </p:cNvPicPr>
          <p:nvPr/>
        </p:nvPicPr>
        <p:blipFill>
          <a:blip r:embed="rId2"/>
          <a:stretch>
            <a:fillRect/>
          </a:stretch>
        </p:blipFill>
        <p:spPr>
          <a:xfrm>
            <a:off x="395926" y="613545"/>
            <a:ext cx="11353800" cy="5562600"/>
          </a:xfrm>
          <a:prstGeom prst="rect">
            <a:avLst/>
          </a:prstGeom>
        </p:spPr>
      </p:pic>
      <p:cxnSp>
        <p:nvCxnSpPr>
          <p:cNvPr id="5" name="直接连接符 4"/>
          <p:cNvCxnSpPr>
            <a:cxnSpLocks/>
          </p:cNvCxnSpPr>
          <p:nvPr/>
        </p:nvCxnSpPr>
        <p:spPr>
          <a:xfrm flipH="1">
            <a:off x="2075290" y="1677725"/>
            <a:ext cx="15903" cy="5072932"/>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 name="直接连接符 6"/>
          <p:cNvCxnSpPr>
            <a:cxnSpLocks/>
          </p:cNvCxnSpPr>
          <p:nvPr/>
        </p:nvCxnSpPr>
        <p:spPr>
          <a:xfrm flipH="1">
            <a:off x="3635070" y="1677725"/>
            <a:ext cx="15903" cy="5072932"/>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p:cNvCxnSpPr>
          <p:nvPr/>
        </p:nvCxnSpPr>
        <p:spPr>
          <a:xfrm>
            <a:off x="9024730" y="1860605"/>
            <a:ext cx="17230" cy="4890052"/>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a:cxnSpLocks/>
          </p:cNvCxnSpPr>
          <p:nvPr/>
        </p:nvCxnSpPr>
        <p:spPr>
          <a:xfrm flipV="1">
            <a:off x="5017273" y="1860605"/>
            <a:ext cx="4007457" cy="7952"/>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flipH="1">
            <a:off x="4996904" y="1103213"/>
            <a:ext cx="7952" cy="757392"/>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851946" y="5974035"/>
            <a:ext cx="902811" cy="523220"/>
          </a:xfrm>
          <a:prstGeom prst="rect">
            <a:avLst/>
          </a:prstGeom>
          <a:noFill/>
        </p:spPr>
        <p:txBody>
          <a:bodyPr wrap="none" rtlCol="0">
            <a:spAutoFit/>
          </a:bodyPr>
          <a:lstStyle/>
          <a:p>
            <a:pPr>
              <a:buNone/>
            </a:pPr>
            <a:r>
              <a:rPr lang="zh-CN" altLang="en-US" sz="2800" b="1" dirty="0">
                <a:latin typeface="+mj-ea"/>
                <a:ea typeface="+mj-ea"/>
              </a:rPr>
              <a:t>需求</a:t>
            </a:r>
          </a:p>
        </p:txBody>
      </p:sp>
      <p:sp>
        <p:nvSpPr>
          <p:cNvPr id="23" name="文本框 22"/>
          <p:cNvSpPr txBox="1"/>
          <p:nvPr/>
        </p:nvSpPr>
        <p:spPr>
          <a:xfrm>
            <a:off x="2030016" y="5965448"/>
            <a:ext cx="1620957" cy="892552"/>
          </a:xfrm>
          <a:prstGeom prst="rect">
            <a:avLst/>
          </a:prstGeom>
          <a:noFill/>
        </p:spPr>
        <p:txBody>
          <a:bodyPr wrap="none" rtlCol="0">
            <a:spAutoFit/>
          </a:bodyPr>
          <a:lstStyle/>
          <a:p>
            <a:pPr>
              <a:buNone/>
            </a:pPr>
            <a:r>
              <a:rPr lang="zh-CN" altLang="en-US" sz="2800" b="1" dirty="0">
                <a:latin typeface="+mj-ea"/>
                <a:ea typeface="+mj-ea"/>
              </a:rPr>
              <a:t>工作分解</a:t>
            </a:r>
            <a:endParaRPr lang="en-US" altLang="zh-CN" sz="2800" b="1" dirty="0">
              <a:latin typeface="+mj-ea"/>
              <a:ea typeface="+mj-ea"/>
            </a:endParaRPr>
          </a:p>
          <a:p>
            <a:pPr>
              <a:buNone/>
            </a:pPr>
            <a:r>
              <a:rPr lang="zh-CN" altLang="en-US" sz="2000" b="1" dirty="0">
                <a:solidFill>
                  <a:srgbClr val="00B050"/>
                </a:solidFill>
                <a:latin typeface="+mj-ea"/>
                <a:ea typeface="+mj-ea"/>
              </a:rPr>
              <a:t>分析     拆解</a:t>
            </a:r>
          </a:p>
        </p:txBody>
      </p:sp>
      <p:sp>
        <p:nvSpPr>
          <p:cNvPr id="24" name="文本框 23"/>
          <p:cNvSpPr txBox="1"/>
          <p:nvPr/>
        </p:nvSpPr>
        <p:spPr>
          <a:xfrm>
            <a:off x="4960255" y="5974035"/>
            <a:ext cx="2653290" cy="523220"/>
          </a:xfrm>
          <a:prstGeom prst="rect">
            <a:avLst/>
          </a:prstGeom>
          <a:noFill/>
        </p:spPr>
        <p:txBody>
          <a:bodyPr wrap="none" rtlCol="0">
            <a:spAutoFit/>
          </a:bodyPr>
          <a:lstStyle/>
          <a:p>
            <a:pPr>
              <a:buNone/>
            </a:pPr>
            <a:r>
              <a:rPr lang="zh-CN" altLang="en-US" sz="2800" b="1" dirty="0">
                <a:latin typeface="+mj-ea"/>
                <a:ea typeface="+mj-ea"/>
              </a:rPr>
              <a:t>开发</a:t>
            </a:r>
            <a:r>
              <a:rPr lang="en-US" altLang="zh-CN" sz="2800" b="1" dirty="0">
                <a:latin typeface="+mj-ea"/>
                <a:ea typeface="+mj-ea"/>
              </a:rPr>
              <a:t>-</a:t>
            </a:r>
            <a:r>
              <a:rPr lang="zh-CN" altLang="en-US" sz="2800" b="1" dirty="0">
                <a:latin typeface="+mj-ea"/>
                <a:ea typeface="+mj-ea"/>
              </a:rPr>
              <a:t>测试</a:t>
            </a:r>
            <a:r>
              <a:rPr lang="en-US" altLang="zh-CN" sz="2800" b="1" dirty="0">
                <a:latin typeface="+mj-ea"/>
                <a:ea typeface="+mj-ea"/>
              </a:rPr>
              <a:t>-</a:t>
            </a:r>
            <a:r>
              <a:rPr lang="zh-CN" altLang="en-US" sz="2800" b="1" dirty="0">
                <a:latin typeface="+mj-ea"/>
                <a:ea typeface="+mj-ea"/>
              </a:rPr>
              <a:t>除错</a:t>
            </a:r>
          </a:p>
        </p:txBody>
      </p:sp>
      <p:sp>
        <p:nvSpPr>
          <p:cNvPr id="25" name="文本框 24"/>
          <p:cNvSpPr txBox="1"/>
          <p:nvPr/>
        </p:nvSpPr>
        <p:spPr>
          <a:xfrm>
            <a:off x="9326810" y="5974035"/>
            <a:ext cx="1980029" cy="523220"/>
          </a:xfrm>
          <a:prstGeom prst="rect">
            <a:avLst/>
          </a:prstGeom>
          <a:noFill/>
        </p:spPr>
        <p:txBody>
          <a:bodyPr wrap="none" rtlCol="0">
            <a:spAutoFit/>
          </a:bodyPr>
          <a:lstStyle/>
          <a:p>
            <a:pPr>
              <a:buNone/>
            </a:pPr>
            <a:r>
              <a:rPr lang="zh-CN" altLang="en-US" sz="2800" b="1" dirty="0">
                <a:latin typeface="+mj-ea"/>
                <a:ea typeface="+mj-ea"/>
              </a:rPr>
              <a:t>反馈、检讨</a:t>
            </a:r>
          </a:p>
        </p:txBody>
      </p:sp>
    </p:spTree>
    <p:extLst>
      <p:ext uri="{BB962C8B-B14F-4D97-AF65-F5344CB8AC3E}">
        <p14:creationId xmlns:p14="http://schemas.microsoft.com/office/powerpoint/2010/main" val="298222476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 </a:t>
            </a:r>
            <a:r>
              <a:rPr lang="zh-CN" altLang="en-US" dirty="0"/>
              <a:t>架构角度</a:t>
            </a:r>
          </a:p>
        </p:txBody>
      </p:sp>
      <p:pic>
        <p:nvPicPr>
          <p:cNvPr id="6" name="图片 5"/>
          <p:cNvPicPr>
            <a:picLocks noChangeAspect="1"/>
          </p:cNvPicPr>
          <p:nvPr/>
        </p:nvPicPr>
        <p:blipFill>
          <a:blip r:embed="rId2"/>
          <a:stretch>
            <a:fillRect/>
          </a:stretch>
        </p:blipFill>
        <p:spPr>
          <a:xfrm>
            <a:off x="429370" y="1757238"/>
            <a:ext cx="11420113" cy="5005346"/>
          </a:xfrm>
          <a:prstGeom prst="rect">
            <a:avLst/>
          </a:prstGeom>
        </p:spPr>
      </p:pic>
      <p:cxnSp>
        <p:nvCxnSpPr>
          <p:cNvPr id="8" name="直接连接符 7"/>
          <p:cNvCxnSpPr>
            <a:cxnSpLocks/>
          </p:cNvCxnSpPr>
          <p:nvPr/>
        </p:nvCxnSpPr>
        <p:spPr>
          <a:xfrm flipV="1">
            <a:off x="779228" y="1757238"/>
            <a:ext cx="10678602" cy="1590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5167365" y="1049572"/>
            <a:ext cx="1494845" cy="1415333"/>
          </a:xfrm>
          <a:prstGeom prst="ellipse">
            <a:avLst/>
          </a:prstGeom>
          <a:solidFill>
            <a:schemeClr val="tx1">
              <a:lumMod val="95000"/>
            </a:schemeClr>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altLang="zh-CN" sz="2000" b="1" dirty="0">
                <a:solidFill>
                  <a:schemeClr val="bg1">
                    <a:lumMod val="50000"/>
                  </a:schemeClr>
                </a:solidFill>
                <a:latin typeface="+mj-ea"/>
                <a:ea typeface="+mj-ea"/>
              </a:rPr>
              <a:t>Scrum</a:t>
            </a:r>
          </a:p>
          <a:p>
            <a:pPr algn="ctr">
              <a:buNone/>
            </a:pPr>
            <a:r>
              <a:rPr lang="zh-CN" altLang="en-US" sz="2400" b="1" dirty="0">
                <a:solidFill>
                  <a:schemeClr val="bg1">
                    <a:lumMod val="50000"/>
                  </a:schemeClr>
                </a:solidFill>
                <a:latin typeface="+mj-ea"/>
                <a:ea typeface="+mj-ea"/>
              </a:rPr>
              <a:t>架构</a:t>
            </a:r>
          </a:p>
        </p:txBody>
      </p:sp>
      <p:pic>
        <p:nvPicPr>
          <p:cNvPr id="10" name="图片 9"/>
          <p:cNvPicPr>
            <a:picLocks noChangeAspect="1"/>
          </p:cNvPicPr>
          <p:nvPr/>
        </p:nvPicPr>
        <p:blipFill>
          <a:blip r:embed="rId3"/>
          <a:stretch>
            <a:fillRect/>
          </a:stretch>
        </p:blipFill>
        <p:spPr>
          <a:xfrm>
            <a:off x="1387976" y="2069099"/>
            <a:ext cx="781235" cy="1597583"/>
          </a:xfrm>
          <a:prstGeom prst="rect">
            <a:avLst/>
          </a:prstGeom>
        </p:spPr>
      </p:pic>
      <p:pic>
        <p:nvPicPr>
          <p:cNvPr id="13" name="图片 12"/>
          <p:cNvPicPr>
            <a:picLocks noChangeAspect="1"/>
          </p:cNvPicPr>
          <p:nvPr/>
        </p:nvPicPr>
        <p:blipFill>
          <a:blip r:embed="rId4"/>
          <a:stretch>
            <a:fillRect/>
          </a:stretch>
        </p:blipFill>
        <p:spPr>
          <a:xfrm>
            <a:off x="3282906" y="4147051"/>
            <a:ext cx="2076977" cy="1324775"/>
          </a:xfrm>
          <a:prstGeom prst="rect">
            <a:avLst/>
          </a:prstGeom>
        </p:spPr>
      </p:pic>
      <p:pic>
        <p:nvPicPr>
          <p:cNvPr id="14" name="图片 13"/>
          <p:cNvPicPr>
            <a:picLocks noChangeAspect="1"/>
          </p:cNvPicPr>
          <p:nvPr/>
        </p:nvPicPr>
        <p:blipFill>
          <a:blip r:embed="rId5"/>
          <a:stretch>
            <a:fillRect/>
          </a:stretch>
        </p:blipFill>
        <p:spPr>
          <a:xfrm>
            <a:off x="7092564" y="4050731"/>
            <a:ext cx="1248075" cy="1517417"/>
          </a:xfrm>
          <a:prstGeom prst="rect">
            <a:avLst/>
          </a:prstGeom>
        </p:spPr>
      </p:pic>
      <p:pic>
        <p:nvPicPr>
          <p:cNvPr id="15" name="图片 14"/>
          <p:cNvPicPr>
            <a:picLocks noChangeAspect="1"/>
          </p:cNvPicPr>
          <p:nvPr/>
        </p:nvPicPr>
        <p:blipFill rotWithShape="1">
          <a:blip r:embed="rId6"/>
          <a:srcRect r="15508"/>
          <a:stretch/>
        </p:blipFill>
        <p:spPr>
          <a:xfrm>
            <a:off x="9217498" y="2552659"/>
            <a:ext cx="1678781" cy="982861"/>
          </a:xfrm>
          <a:prstGeom prst="rect">
            <a:avLst/>
          </a:prstGeom>
        </p:spPr>
      </p:pic>
      <p:pic>
        <p:nvPicPr>
          <p:cNvPr id="16" name="图片 15"/>
          <p:cNvPicPr>
            <a:picLocks noChangeAspect="1"/>
          </p:cNvPicPr>
          <p:nvPr/>
        </p:nvPicPr>
        <p:blipFill>
          <a:blip r:embed="rId7"/>
          <a:stretch>
            <a:fillRect/>
          </a:stretch>
        </p:blipFill>
        <p:spPr>
          <a:xfrm>
            <a:off x="9948199" y="1823229"/>
            <a:ext cx="1102148" cy="725805"/>
          </a:xfrm>
          <a:prstGeom prst="rect">
            <a:avLst/>
          </a:prstGeom>
        </p:spPr>
      </p:pic>
      <p:cxnSp>
        <p:nvCxnSpPr>
          <p:cNvPr id="18" name="直接连接符 17"/>
          <p:cNvCxnSpPr>
            <a:stCxn id="3" idx="3"/>
          </p:cNvCxnSpPr>
          <p:nvPr/>
        </p:nvCxnSpPr>
        <p:spPr>
          <a:xfrm flipH="1">
            <a:off x="2234317" y="2257634"/>
            <a:ext cx="3151963" cy="2551804"/>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a:stCxn id="3" idx="4"/>
          </p:cNvCxnSpPr>
          <p:nvPr/>
        </p:nvCxnSpPr>
        <p:spPr>
          <a:xfrm flipH="1">
            <a:off x="5903204" y="2464905"/>
            <a:ext cx="11584" cy="3792772"/>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a:cxnSpLocks/>
            <a:stCxn id="3" idx="5"/>
          </p:cNvCxnSpPr>
          <p:nvPr/>
        </p:nvCxnSpPr>
        <p:spPr>
          <a:xfrm>
            <a:off x="6443295" y="2257634"/>
            <a:ext cx="3613593" cy="2551804"/>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397863" y="2944507"/>
            <a:ext cx="1348190" cy="1003352"/>
          </a:xfrm>
          <a:prstGeom prst="rect">
            <a:avLst/>
          </a:prstGeom>
          <a:noFill/>
        </p:spPr>
        <p:txBody>
          <a:bodyPr wrap="none" rtlCol="0">
            <a:spAutoFit/>
          </a:bodyPr>
          <a:lstStyle/>
          <a:p>
            <a:pPr algn="ctr">
              <a:buNone/>
            </a:pPr>
            <a:r>
              <a:rPr lang="en-US" altLang="zh-CN" sz="1600" b="1" dirty="0">
                <a:solidFill>
                  <a:srgbClr val="00B050"/>
                </a:solidFill>
                <a:latin typeface="+mj-ea"/>
                <a:ea typeface="+mj-ea"/>
              </a:rPr>
              <a:t>User Story</a:t>
            </a:r>
          </a:p>
          <a:p>
            <a:pPr algn="ctr">
              <a:buNone/>
            </a:pPr>
            <a:r>
              <a:rPr lang="en-US" altLang="zh-CN" sz="1600" b="1" dirty="0">
                <a:solidFill>
                  <a:srgbClr val="00B050"/>
                </a:solidFill>
                <a:latin typeface="+mj-ea"/>
                <a:ea typeface="+mj-ea"/>
              </a:rPr>
              <a:t>Breakdown</a:t>
            </a:r>
          </a:p>
          <a:p>
            <a:pPr algn="ctr">
              <a:buNone/>
            </a:pPr>
            <a:r>
              <a:rPr lang="zh-CN" altLang="en-US" sz="2000" b="1" dirty="0">
                <a:solidFill>
                  <a:schemeClr val="bg1">
                    <a:lumMod val="50000"/>
                  </a:schemeClr>
                </a:solidFill>
                <a:latin typeface="+mj-ea"/>
                <a:ea typeface="+mj-ea"/>
              </a:rPr>
              <a:t>估算</a:t>
            </a:r>
          </a:p>
        </p:txBody>
      </p:sp>
      <p:sp>
        <p:nvSpPr>
          <p:cNvPr id="26" name="文本框 25"/>
          <p:cNvSpPr txBox="1"/>
          <p:nvPr/>
        </p:nvSpPr>
        <p:spPr>
          <a:xfrm>
            <a:off x="3029852" y="2221499"/>
            <a:ext cx="1262525" cy="695575"/>
          </a:xfrm>
          <a:prstGeom prst="rect">
            <a:avLst/>
          </a:prstGeom>
          <a:noFill/>
        </p:spPr>
        <p:txBody>
          <a:bodyPr wrap="none" rtlCol="0">
            <a:spAutoFit/>
          </a:bodyPr>
          <a:lstStyle/>
          <a:p>
            <a:pPr algn="ctr">
              <a:buNone/>
            </a:pPr>
            <a:r>
              <a:rPr lang="zh-CN" altLang="en-US" sz="2000" b="1" dirty="0">
                <a:latin typeface="+mj-ea"/>
                <a:ea typeface="+mj-ea"/>
              </a:rPr>
              <a:t>需求</a:t>
            </a:r>
            <a:endParaRPr lang="en-US" altLang="zh-CN" sz="2000" b="1" dirty="0">
              <a:latin typeface="+mj-ea"/>
              <a:ea typeface="+mj-ea"/>
            </a:endParaRPr>
          </a:p>
          <a:p>
            <a:pPr algn="ctr">
              <a:buNone/>
            </a:pPr>
            <a:r>
              <a:rPr lang="en-US" altLang="zh-CN" sz="1600" b="1" dirty="0">
                <a:solidFill>
                  <a:srgbClr val="00B050"/>
                </a:solidFill>
                <a:latin typeface="+mj-ea"/>
                <a:ea typeface="+mj-ea"/>
              </a:rPr>
              <a:t>User Story</a:t>
            </a:r>
            <a:endParaRPr lang="zh-CN" altLang="en-US" sz="1600" b="1" dirty="0">
              <a:solidFill>
                <a:srgbClr val="00B050"/>
              </a:solidFill>
              <a:latin typeface="+mj-ea"/>
              <a:ea typeface="+mj-ea"/>
            </a:endParaRPr>
          </a:p>
        </p:txBody>
      </p:sp>
      <p:sp>
        <p:nvSpPr>
          <p:cNvPr id="27" name="文本框 26"/>
          <p:cNvSpPr txBox="1"/>
          <p:nvPr/>
        </p:nvSpPr>
        <p:spPr>
          <a:xfrm>
            <a:off x="6274560" y="3113701"/>
            <a:ext cx="1210588" cy="769441"/>
          </a:xfrm>
          <a:prstGeom prst="rect">
            <a:avLst/>
          </a:prstGeom>
          <a:noFill/>
        </p:spPr>
        <p:txBody>
          <a:bodyPr wrap="none" rtlCol="0">
            <a:spAutoFit/>
          </a:bodyPr>
          <a:lstStyle/>
          <a:p>
            <a:pPr algn="ctr">
              <a:buNone/>
            </a:pPr>
            <a:r>
              <a:rPr lang="zh-CN" altLang="en-US" sz="2000" b="1" dirty="0">
                <a:solidFill>
                  <a:schemeClr val="bg1">
                    <a:lumMod val="50000"/>
                  </a:schemeClr>
                </a:solidFill>
                <a:latin typeface="+mj-ea"/>
                <a:ea typeface="+mj-ea"/>
              </a:rPr>
              <a:t>迭代</a:t>
            </a:r>
            <a:endParaRPr lang="en-US" altLang="zh-CN" sz="2000" b="1" dirty="0">
              <a:solidFill>
                <a:schemeClr val="bg1">
                  <a:lumMod val="50000"/>
                </a:schemeClr>
              </a:solidFill>
              <a:latin typeface="+mj-ea"/>
              <a:ea typeface="+mj-ea"/>
            </a:endParaRPr>
          </a:p>
          <a:p>
            <a:pPr algn="ctr">
              <a:buNone/>
            </a:pPr>
            <a:r>
              <a:rPr lang="zh-CN" altLang="en-US" sz="2000" b="1" dirty="0">
                <a:solidFill>
                  <a:schemeClr val="bg1">
                    <a:lumMod val="50000"/>
                  </a:schemeClr>
                </a:solidFill>
                <a:latin typeface="+mj-ea"/>
                <a:ea typeface="+mj-ea"/>
              </a:rPr>
              <a:t>流程控制</a:t>
            </a:r>
          </a:p>
        </p:txBody>
      </p:sp>
      <p:sp>
        <p:nvSpPr>
          <p:cNvPr id="28" name="文本框 27"/>
          <p:cNvSpPr txBox="1"/>
          <p:nvPr/>
        </p:nvSpPr>
        <p:spPr>
          <a:xfrm>
            <a:off x="7979574" y="1985639"/>
            <a:ext cx="697627" cy="769441"/>
          </a:xfrm>
          <a:prstGeom prst="rect">
            <a:avLst/>
          </a:prstGeom>
          <a:noFill/>
        </p:spPr>
        <p:txBody>
          <a:bodyPr wrap="none" rtlCol="0">
            <a:spAutoFit/>
          </a:bodyPr>
          <a:lstStyle/>
          <a:p>
            <a:pPr algn="ctr">
              <a:buNone/>
            </a:pPr>
            <a:r>
              <a:rPr lang="zh-CN" altLang="en-US" sz="2000" b="1" dirty="0">
                <a:solidFill>
                  <a:schemeClr val="bg1">
                    <a:lumMod val="50000"/>
                  </a:schemeClr>
                </a:solidFill>
                <a:latin typeface="+mj-ea"/>
                <a:ea typeface="+mj-ea"/>
              </a:rPr>
              <a:t>回顾</a:t>
            </a:r>
            <a:endParaRPr lang="en-US" altLang="zh-CN" sz="2000" b="1" dirty="0">
              <a:solidFill>
                <a:schemeClr val="bg1">
                  <a:lumMod val="50000"/>
                </a:schemeClr>
              </a:solidFill>
              <a:latin typeface="+mj-ea"/>
              <a:ea typeface="+mj-ea"/>
            </a:endParaRPr>
          </a:p>
          <a:p>
            <a:pPr algn="ctr">
              <a:buNone/>
            </a:pPr>
            <a:r>
              <a:rPr lang="zh-CN" altLang="en-US" sz="2000" b="1" dirty="0">
                <a:solidFill>
                  <a:schemeClr val="bg1">
                    <a:lumMod val="50000"/>
                  </a:schemeClr>
                </a:solidFill>
                <a:latin typeface="+mj-ea"/>
                <a:ea typeface="+mj-ea"/>
              </a:rPr>
              <a:t>检讨</a:t>
            </a:r>
          </a:p>
        </p:txBody>
      </p:sp>
      <p:cxnSp>
        <p:nvCxnSpPr>
          <p:cNvPr id="30" name="直接连接符 29"/>
          <p:cNvCxnSpPr/>
          <p:nvPr/>
        </p:nvCxnSpPr>
        <p:spPr>
          <a:xfrm>
            <a:off x="6245546" y="3474356"/>
            <a:ext cx="1276386" cy="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a:cxnSpLocks/>
            <a:stCxn id="28" idx="1"/>
            <a:endCxn id="28" idx="3"/>
          </p:cNvCxnSpPr>
          <p:nvPr/>
        </p:nvCxnSpPr>
        <p:spPr>
          <a:xfrm>
            <a:off x="7979574" y="2370360"/>
            <a:ext cx="697627" cy="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465435" y="3549438"/>
            <a:ext cx="1276386" cy="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045008" y="2601040"/>
            <a:ext cx="1276386" cy="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pic>
        <p:nvPicPr>
          <p:cNvPr id="38" name="图片 37"/>
          <p:cNvPicPr>
            <a:picLocks noChangeAspect="1"/>
          </p:cNvPicPr>
          <p:nvPr/>
        </p:nvPicPr>
        <p:blipFill>
          <a:blip r:embed="rId8"/>
          <a:stretch>
            <a:fillRect/>
          </a:stretch>
        </p:blipFill>
        <p:spPr>
          <a:xfrm>
            <a:off x="429370" y="878636"/>
            <a:ext cx="11424894" cy="5736833"/>
          </a:xfrm>
          <a:prstGeom prst="rect">
            <a:avLst/>
          </a:prstGeom>
        </p:spPr>
      </p:pic>
    </p:spTree>
    <p:extLst>
      <p:ext uri="{BB962C8B-B14F-4D97-AF65-F5344CB8AC3E}">
        <p14:creationId xmlns:p14="http://schemas.microsoft.com/office/powerpoint/2010/main" val="366933540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 </a:t>
            </a:r>
            <a:r>
              <a:rPr lang="zh-CN" altLang="en-US" dirty="0"/>
              <a:t>故事板角度</a:t>
            </a:r>
          </a:p>
        </p:txBody>
      </p:sp>
      <p:sp>
        <p:nvSpPr>
          <p:cNvPr id="4" name="矩形 3"/>
          <p:cNvSpPr/>
          <p:nvPr/>
        </p:nvSpPr>
        <p:spPr>
          <a:xfrm>
            <a:off x="2116372" y="1717482"/>
            <a:ext cx="1001864" cy="818984"/>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zh-CN" altLang="en-US" sz="1400" dirty="0">
                <a:latin typeface="+mj-ea"/>
                <a:ea typeface="+mj-ea"/>
              </a:rPr>
              <a:t>需求识别</a:t>
            </a:r>
          </a:p>
        </p:txBody>
      </p:sp>
      <p:sp>
        <p:nvSpPr>
          <p:cNvPr id="5" name="矩形 4"/>
          <p:cNvSpPr/>
          <p:nvPr/>
        </p:nvSpPr>
        <p:spPr>
          <a:xfrm>
            <a:off x="3287203" y="1717482"/>
            <a:ext cx="1001864" cy="818984"/>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zh-CN" altLang="en-US" sz="1400" dirty="0">
                <a:latin typeface="+mj-ea"/>
                <a:ea typeface="+mj-ea"/>
              </a:rPr>
              <a:t>需求分析、排序</a:t>
            </a:r>
          </a:p>
        </p:txBody>
      </p:sp>
      <p:sp>
        <p:nvSpPr>
          <p:cNvPr id="6" name="矩形 5"/>
          <p:cNvSpPr/>
          <p:nvPr/>
        </p:nvSpPr>
        <p:spPr>
          <a:xfrm>
            <a:off x="4458034" y="1717482"/>
            <a:ext cx="1001864" cy="818984"/>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zh-CN" altLang="en-US" sz="1400" dirty="0">
                <a:latin typeface="+mj-ea"/>
                <a:ea typeface="+mj-ea"/>
              </a:rPr>
              <a:t>工作分解</a:t>
            </a:r>
          </a:p>
        </p:txBody>
      </p:sp>
      <p:sp>
        <p:nvSpPr>
          <p:cNvPr id="7" name="矩形 6"/>
          <p:cNvSpPr/>
          <p:nvPr/>
        </p:nvSpPr>
        <p:spPr>
          <a:xfrm>
            <a:off x="5644103" y="1717482"/>
            <a:ext cx="1001864" cy="818984"/>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zh-CN" altLang="en-US" sz="1400" dirty="0">
                <a:latin typeface="+mj-ea"/>
                <a:ea typeface="+mj-ea"/>
              </a:rPr>
              <a:t>开发</a:t>
            </a:r>
          </a:p>
        </p:txBody>
      </p:sp>
      <p:sp>
        <p:nvSpPr>
          <p:cNvPr id="8" name="矩形 7"/>
          <p:cNvSpPr/>
          <p:nvPr/>
        </p:nvSpPr>
        <p:spPr>
          <a:xfrm>
            <a:off x="6814934" y="1717482"/>
            <a:ext cx="1001864" cy="818984"/>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zh-CN" altLang="en-US" sz="1400" dirty="0">
                <a:latin typeface="+mj-ea"/>
                <a:ea typeface="+mj-ea"/>
              </a:rPr>
              <a:t>测试</a:t>
            </a:r>
          </a:p>
        </p:txBody>
      </p:sp>
      <p:sp>
        <p:nvSpPr>
          <p:cNvPr id="9" name="矩形 8"/>
          <p:cNvSpPr/>
          <p:nvPr/>
        </p:nvSpPr>
        <p:spPr>
          <a:xfrm>
            <a:off x="7976490" y="1717482"/>
            <a:ext cx="1001864" cy="818984"/>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zh-CN" altLang="en-US" sz="1400" dirty="0">
                <a:latin typeface="+mj-ea"/>
                <a:ea typeface="+mj-ea"/>
              </a:rPr>
              <a:t>除错</a:t>
            </a:r>
          </a:p>
        </p:txBody>
      </p:sp>
      <p:sp>
        <p:nvSpPr>
          <p:cNvPr id="10" name="矩形 9"/>
          <p:cNvSpPr/>
          <p:nvPr/>
        </p:nvSpPr>
        <p:spPr>
          <a:xfrm>
            <a:off x="9162559" y="1717482"/>
            <a:ext cx="1001864" cy="818984"/>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zh-CN" altLang="en-US" sz="1400" dirty="0">
                <a:latin typeface="+mj-ea"/>
                <a:ea typeface="+mj-ea"/>
              </a:rPr>
              <a:t>反馈</a:t>
            </a:r>
          </a:p>
        </p:txBody>
      </p:sp>
      <p:sp>
        <p:nvSpPr>
          <p:cNvPr id="11" name="矩形 10"/>
          <p:cNvSpPr/>
          <p:nvPr/>
        </p:nvSpPr>
        <p:spPr>
          <a:xfrm>
            <a:off x="10333390" y="1717482"/>
            <a:ext cx="1001864" cy="818984"/>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zh-CN" altLang="en-US" sz="1400" dirty="0">
                <a:latin typeface="+mj-ea"/>
                <a:ea typeface="+mj-ea"/>
              </a:rPr>
              <a:t>检讨</a:t>
            </a:r>
          </a:p>
        </p:txBody>
      </p:sp>
      <p:sp>
        <p:nvSpPr>
          <p:cNvPr id="12" name="矩形 11"/>
          <p:cNvSpPr/>
          <p:nvPr/>
        </p:nvSpPr>
        <p:spPr>
          <a:xfrm>
            <a:off x="2116372" y="2696818"/>
            <a:ext cx="1001864" cy="81898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en-US" altLang="zh-CN" sz="1400" dirty="0">
                <a:solidFill>
                  <a:srgbClr val="000000"/>
                </a:solidFill>
                <a:latin typeface="+mj-ea"/>
                <a:ea typeface="+mj-ea"/>
              </a:rPr>
              <a:t>PO </a:t>
            </a:r>
            <a:r>
              <a:rPr lang="zh-CN" altLang="en-US" sz="1400" dirty="0">
                <a:solidFill>
                  <a:srgbClr val="000000"/>
                </a:solidFill>
                <a:latin typeface="+mj-ea"/>
                <a:ea typeface="+mj-ea"/>
              </a:rPr>
              <a:t>说明需求原由</a:t>
            </a:r>
          </a:p>
        </p:txBody>
      </p:sp>
      <p:sp>
        <p:nvSpPr>
          <p:cNvPr id="13" name="矩形 12"/>
          <p:cNvSpPr/>
          <p:nvPr/>
        </p:nvSpPr>
        <p:spPr>
          <a:xfrm>
            <a:off x="2116372" y="3676154"/>
            <a:ext cx="1001864" cy="81898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en-US" altLang="zh-CN" sz="1400" dirty="0">
                <a:solidFill>
                  <a:srgbClr val="000000"/>
                </a:solidFill>
                <a:latin typeface="+mj-ea"/>
                <a:ea typeface="+mj-ea"/>
              </a:rPr>
              <a:t>PO </a:t>
            </a:r>
            <a:r>
              <a:rPr lang="zh-CN" altLang="en-US" sz="1400" dirty="0">
                <a:solidFill>
                  <a:srgbClr val="000000"/>
                </a:solidFill>
                <a:latin typeface="+mj-ea"/>
                <a:ea typeface="+mj-ea"/>
              </a:rPr>
              <a:t>说明及用户故事</a:t>
            </a:r>
          </a:p>
        </p:txBody>
      </p:sp>
      <p:sp>
        <p:nvSpPr>
          <p:cNvPr id="14" name="矩形 13"/>
          <p:cNvSpPr/>
          <p:nvPr/>
        </p:nvSpPr>
        <p:spPr>
          <a:xfrm>
            <a:off x="3287203" y="2696818"/>
            <a:ext cx="1001864" cy="81898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zh-CN" altLang="en-US" sz="1400" dirty="0">
                <a:solidFill>
                  <a:srgbClr val="000000"/>
                </a:solidFill>
                <a:latin typeface="+mj-ea"/>
                <a:ea typeface="+mj-ea"/>
              </a:rPr>
              <a:t>团队询问用户故事细节</a:t>
            </a:r>
          </a:p>
        </p:txBody>
      </p:sp>
      <p:sp>
        <p:nvSpPr>
          <p:cNvPr id="15" name="矩形 14"/>
          <p:cNvSpPr/>
          <p:nvPr/>
        </p:nvSpPr>
        <p:spPr>
          <a:xfrm>
            <a:off x="3287203" y="3676154"/>
            <a:ext cx="1001864" cy="81898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zh-CN" altLang="en-US" sz="1400" dirty="0">
                <a:solidFill>
                  <a:srgbClr val="000000"/>
                </a:solidFill>
                <a:latin typeface="+mj-ea"/>
                <a:ea typeface="+mj-ea"/>
              </a:rPr>
              <a:t>对用户故事进行增、删、改及排序</a:t>
            </a:r>
          </a:p>
        </p:txBody>
      </p:sp>
      <p:sp>
        <p:nvSpPr>
          <p:cNvPr id="16" name="矩形 15"/>
          <p:cNvSpPr/>
          <p:nvPr/>
        </p:nvSpPr>
        <p:spPr>
          <a:xfrm>
            <a:off x="4458034" y="2696818"/>
            <a:ext cx="1001864" cy="81898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zh-CN" altLang="en-US" sz="1400" dirty="0">
                <a:solidFill>
                  <a:srgbClr val="000000"/>
                </a:solidFill>
                <a:latin typeface="+mj-ea"/>
                <a:ea typeface="+mj-ea"/>
              </a:rPr>
              <a:t>团队分解用户故事为工作项</a:t>
            </a:r>
          </a:p>
        </p:txBody>
      </p:sp>
      <p:sp>
        <p:nvSpPr>
          <p:cNvPr id="17" name="矩形 16"/>
          <p:cNvSpPr/>
          <p:nvPr/>
        </p:nvSpPr>
        <p:spPr>
          <a:xfrm>
            <a:off x="4458034" y="3676154"/>
            <a:ext cx="1001864" cy="81898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zh-CN" altLang="en-US" sz="1400" dirty="0">
                <a:solidFill>
                  <a:srgbClr val="000000"/>
                </a:solidFill>
                <a:latin typeface="+mj-ea"/>
                <a:ea typeface="+mj-ea"/>
              </a:rPr>
              <a:t>估算工作项</a:t>
            </a:r>
          </a:p>
        </p:txBody>
      </p:sp>
      <p:sp>
        <p:nvSpPr>
          <p:cNvPr id="18" name="矩形 17"/>
          <p:cNvSpPr/>
          <p:nvPr/>
        </p:nvSpPr>
        <p:spPr>
          <a:xfrm>
            <a:off x="5644103" y="2696818"/>
            <a:ext cx="1001864" cy="81898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zh-CN" altLang="en-US" sz="1400" dirty="0">
                <a:solidFill>
                  <a:srgbClr val="000000"/>
                </a:solidFill>
                <a:latin typeface="+mj-ea"/>
                <a:ea typeface="+mj-ea"/>
              </a:rPr>
              <a:t>挑选工作项</a:t>
            </a:r>
          </a:p>
        </p:txBody>
      </p:sp>
      <p:sp>
        <p:nvSpPr>
          <p:cNvPr id="19" name="矩形 18"/>
          <p:cNvSpPr/>
          <p:nvPr/>
        </p:nvSpPr>
        <p:spPr>
          <a:xfrm>
            <a:off x="5644103" y="3676154"/>
            <a:ext cx="1001864" cy="81898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zh-CN" altLang="en-US" sz="1400" dirty="0">
                <a:solidFill>
                  <a:srgbClr val="000000"/>
                </a:solidFill>
                <a:latin typeface="+mj-ea"/>
                <a:ea typeface="+mj-ea"/>
              </a:rPr>
              <a:t>协同开发</a:t>
            </a:r>
          </a:p>
        </p:txBody>
      </p:sp>
      <p:sp>
        <p:nvSpPr>
          <p:cNvPr id="20" name="矩形 19"/>
          <p:cNvSpPr/>
          <p:nvPr/>
        </p:nvSpPr>
        <p:spPr>
          <a:xfrm>
            <a:off x="5644103" y="4655490"/>
            <a:ext cx="1001864" cy="81898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zh-CN" altLang="en-US" sz="1400" dirty="0">
                <a:solidFill>
                  <a:srgbClr val="000000"/>
                </a:solidFill>
                <a:latin typeface="+mj-ea"/>
                <a:ea typeface="+mj-ea"/>
              </a:rPr>
              <a:t>开发架构讨论会</a:t>
            </a:r>
          </a:p>
        </p:txBody>
      </p:sp>
      <p:sp>
        <p:nvSpPr>
          <p:cNvPr id="21" name="矩形 20"/>
          <p:cNvSpPr/>
          <p:nvPr/>
        </p:nvSpPr>
        <p:spPr>
          <a:xfrm>
            <a:off x="5644103" y="5634826"/>
            <a:ext cx="1001864" cy="81898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zh-CN" altLang="en-US" sz="1400" dirty="0">
                <a:solidFill>
                  <a:srgbClr val="000000"/>
                </a:solidFill>
                <a:latin typeface="+mj-ea"/>
                <a:ea typeface="+mj-ea"/>
              </a:rPr>
              <a:t>相关资料讨论会</a:t>
            </a:r>
          </a:p>
        </p:txBody>
      </p:sp>
      <p:sp>
        <p:nvSpPr>
          <p:cNvPr id="22" name="矩形 21"/>
          <p:cNvSpPr/>
          <p:nvPr/>
        </p:nvSpPr>
        <p:spPr>
          <a:xfrm>
            <a:off x="6830172" y="2696818"/>
            <a:ext cx="1001864" cy="81898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zh-CN" altLang="en-US" sz="1400" dirty="0">
                <a:solidFill>
                  <a:srgbClr val="000000"/>
                </a:solidFill>
                <a:latin typeface="+mj-ea"/>
                <a:ea typeface="+mj-ea"/>
              </a:rPr>
              <a:t>撰写自动化测试</a:t>
            </a:r>
          </a:p>
        </p:txBody>
      </p:sp>
      <p:sp>
        <p:nvSpPr>
          <p:cNvPr id="23" name="矩形 22"/>
          <p:cNvSpPr/>
          <p:nvPr/>
        </p:nvSpPr>
        <p:spPr>
          <a:xfrm>
            <a:off x="6830172" y="3676154"/>
            <a:ext cx="1001864" cy="81898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zh-CN" altLang="en-US" sz="1400" dirty="0">
                <a:solidFill>
                  <a:srgbClr val="000000"/>
                </a:solidFill>
                <a:latin typeface="+mj-ea"/>
                <a:ea typeface="+mj-ea"/>
              </a:rPr>
              <a:t>依据测试用例进行测试</a:t>
            </a:r>
          </a:p>
        </p:txBody>
      </p:sp>
      <p:sp>
        <p:nvSpPr>
          <p:cNvPr id="24" name="矩形 23"/>
          <p:cNvSpPr/>
          <p:nvPr/>
        </p:nvSpPr>
        <p:spPr>
          <a:xfrm>
            <a:off x="7976490" y="2696818"/>
            <a:ext cx="1001864" cy="81898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zh-CN" altLang="en-US" sz="1400" dirty="0">
                <a:solidFill>
                  <a:srgbClr val="000000"/>
                </a:solidFill>
                <a:latin typeface="+mj-ea"/>
                <a:ea typeface="+mj-ea"/>
              </a:rPr>
              <a:t>缺陷确认</a:t>
            </a:r>
          </a:p>
        </p:txBody>
      </p:sp>
      <p:sp>
        <p:nvSpPr>
          <p:cNvPr id="25" name="矩形 24"/>
          <p:cNvSpPr/>
          <p:nvPr/>
        </p:nvSpPr>
        <p:spPr>
          <a:xfrm>
            <a:off x="7976490" y="3676154"/>
            <a:ext cx="1001864" cy="81898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zh-CN" altLang="en-US" sz="1400" dirty="0">
                <a:solidFill>
                  <a:srgbClr val="000000"/>
                </a:solidFill>
                <a:latin typeface="+mj-ea"/>
                <a:ea typeface="+mj-ea"/>
              </a:rPr>
              <a:t>缺陷分类排序</a:t>
            </a:r>
          </a:p>
        </p:txBody>
      </p:sp>
      <p:sp>
        <p:nvSpPr>
          <p:cNvPr id="26" name="矩形 25"/>
          <p:cNvSpPr/>
          <p:nvPr/>
        </p:nvSpPr>
        <p:spPr>
          <a:xfrm>
            <a:off x="9162559" y="2696818"/>
            <a:ext cx="1001864" cy="81898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zh-CN" altLang="en-US" sz="1400" dirty="0">
                <a:solidFill>
                  <a:srgbClr val="000000"/>
                </a:solidFill>
                <a:latin typeface="+mj-ea"/>
                <a:ea typeface="+mj-ea"/>
              </a:rPr>
              <a:t>展示会议</a:t>
            </a:r>
          </a:p>
        </p:txBody>
      </p:sp>
      <p:sp>
        <p:nvSpPr>
          <p:cNvPr id="27" name="矩形 26"/>
          <p:cNvSpPr/>
          <p:nvPr/>
        </p:nvSpPr>
        <p:spPr>
          <a:xfrm>
            <a:off x="9162559" y="3676154"/>
            <a:ext cx="1001864" cy="81898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zh-CN" altLang="en-US" sz="1400" dirty="0">
                <a:solidFill>
                  <a:srgbClr val="000000"/>
                </a:solidFill>
                <a:latin typeface="+mj-ea"/>
                <a:ea typeface="+mj-ea"/>
              </a:rPr>
              <a:t>产品方向确认</a:t>
            </a:r>
          </a:p>
        </p:txBody>
      </p:sp>
      <p:sp>
        <p:nvSpPr>
          <p:cNvPr id="28" name="矩形 27"/>
          <p:cNvSpPr/>
          <p:nvPr/>
        </p:nvSpPr>
        <p:spPr>
          <a:xfrm>
            <a:off x="10333390" y="2696818"/>
            <a:ext cx="1001864" cy="81898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zh-CN" altLang="en-US" sz="1400" dirty="0">
                <a:solidFill>
                  <a:srgbClr val="000000"/>
                </a:solidFill>
                <a:latin typeface="+mj-ea"/>
                <a:ea typeface="+mj-ea"/>
              </a:rPr>
              <a:t>回顾会议</a:t>
            </a:r>
          </a:p>
        </p:txBody>
      </p:sp>
      <p:sp>
        <p:nvSpPr>
          <p:cNvPr id="29" name="矩形 28"/>
          <p:cNvSpPr/>
          <p:nvPr/>
        </p:nvSpPr>
        <p:spPr>
          <a:xfrm>
            <a:off x="10333390" y="3676154"/>
            <a:ext cx="1001864" cy="81898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zh-CN" altLang="en-US" sz="1400" dirty="0">
                <a:solidFill>
                  <a:srgbClr val="000000"/>
                </a:solidFill>
                <a:latin typeface="+mj-ea"/>
                <a:ea typeface="+mj-ea"/>
              </a:rPr>
              <a:t>专人记录及负责跟进</a:t>
            </a:r>
          </a:p>
        </p:txBody>
      </p:sp>
      <p:sp>
        <p:nvSpPr>
          <p:cNvPr id="30" name="矩形 29"/>
          <p:cNvSpPr/>
          <p:nvPr/>
        </p:nvSpPr>
        <p:spPr>
          <a:xfrm>
            <a:off x="4458034" y="4655490"/>
            <a:ext cx="1001864" cy="81898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zh-CN" altLang="en-US" sz="1400" dirty="0">
                <a:solidFill>
                  <a:srgbClr val="000000"/>
                </a:solidFill>
                <a:latin typeface="+mj-ea"/>
                <a:ea typeface="+mj-ea"/>
              </a:rPr>
              <a:t>撰写测试用例</a:t>
            </a:r>
          </a:p>
        </p:txBody>
      </p:sp>
      <p:sp>
        <p:nvSpPr>
          <p:cNvPr id="31" name="矩形 30"/>
          <p:cNvSpPr/>
          <p:nvPr/>
        </p:nvSpPr>
        <p:spPr>
          <a:xfrm>
            <a:off x="6830172" y="4655490"/>
            <a:ext cx="1001864" cy="81898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zh-CN" altLang="en-US" sz="1400" dirty="0">
                <a:solidFill>
                  <a:srgbClr val="000000"/>
                </a:solidFill>
                <a:latin typeface="+mj-ea"/>
                <a:ea typeface="+mj-ea"/>
              </a:rPr>
              <a:t>测试用例调整</a:t>
            </a:r>
          </a:p>
        </p:txBody>
      </p:sp>
      <p:sp>
        <p:nvSpPr>
          <p:cNvPr id="32" name="矩形 31"/>
          <p:cNvSpPr/>
          <p:nvPr/>
        </p:nvSpPr>
        <p:spPr>
          <a:xfrm>
            <a:off x="7976490" y="4655490"/>
            <a:ext cx="1001864" cy="81898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zh-CN" altLang="en-US" sz="1400" dirty="0">
                <a:solidFill>
                  <a:srgbClr val="000000"/>
                </a:solidFill>
                <a:latin typeface="+mj-ea"/>
                <a:ea typeface="+mj-ea"/>
              </a:rPr>
              <a:t>缺陷侦错</a:t>
            </a:r>
          </a:p>
        </p:txBody>
      </p:sp>
      <p:sp>
        <p:nvSpPr>
          <p:cNvPr id="33" name="矩形 32"/>
          <p:cNvSpPr/>
          <p:nvPr/>
        </p:nvSpPr>
        <p:spPr>
          <a:xfrm>
            <a:off x="9169187" y="4655490"/>
            <a:ext cx="1001864" cy="81898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zh-CN" altLang="en-US" sz="1400" dirty="0">
                <a:solidFill>
                  <a:srgbClr val="000000"/>
                </a:solidFill>
                <a:latin typeface="+mj-ea"/>
                <a:ea typeface="+mj-ea"/>
              </a:rPr>
              <a:t>需求变更讨论</a:t>
            </a:r>
          </a:p>
        </p:txBody>
      </p:sp>
      <p:sp>
        <p:nvSpPr>
          <p:cNvPr id="34" name="矩形 33"/>
          <p:cNvSpPr/>
          <p:nvPr/>
        </p:nvSpPr>
        <p:spPr>
          <a:xfrm>
            <a:off x="2116372" y="775235"/>
            <a:ext cx="1001864" cy="818984"/>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en-US" altLang="zh-CN" sz="1400" dirty="0">
                <a:latin typeface="+mj-ea"/>
                <a:ea typeface="+mj-ea"/>
              </a:rPr>
              <a:t>I.</a:t>
            </a:r>
            <a:r>
              <a:rPr lang="zh-CN" altLang="en-US" sz="1400" dirty="0">
                <a:latin typeface="+mj-ea"/>
                <a:ea typeface="+mj-ea"/>
              </a:rPr>
              <a:t> </a:t>
            </a:r>
            <a:r>
              <a:rPr lang="en-US" altLang="zh-CN" sz="1400" dirty="0">
                <a:latin typeface="+mj-ea"/>
                <a:ea typeface="+mj-ea"/>
              </a:rPr>
              <a:t>Product</a:t>
            </a:r>
            <a:r>
              <a:rPr lang="zh-CN" altLang="en-US" sz="1400" dirty="0">
                <a:latin typeface="+mj-ea"/>
                <a:ea typeface="+mj-ea"/>
              </a:rPr>
              <a:t> </a:t>
            </a:r>
            <a:r>
              <a:rPr lang="en-US" altLang="zh-CN" sz="1400" dirty="0">
                <a:latin typeface="+mj-ea"/>
                <a:ea typeface="+mj-ea"/>
              </a:rPr>
              <a:t>Backlog</a:t>
            </a:r>
            <a:endParaRPr lang="zh-CN" altLang="en-US" sz="1400" dirty="0">
              <a:latin typeface="+mj-ea"/>
              <a:ea typeface="+mj-ea"/>
            </a:endParaRPr>
          </a:p>
        </p:txBody>
      </p:sp>
      <p:sp>
        <p:nvSpPr>
          <p:cNvPr id="35" name="矩形 34"/>
          <p:cNvSpPr/>
          <p:nvPr/>
        </p:nvSpPr>
        <p:spPr>
          <a:xfrm>
            <a:off x="3287202" y="775235"/>
            <a:ext cx="2172695" cy="818984"/>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en-US" altLang="zh-CN" sz="1400" dirty="0">
                <a:latin typeface="+mj-ea"/>
                <a:ea typeface="+mj-ea"/>
              </a:rPr>
              <a:t>II. Sprint Planning meeting</a:t>
            </a:r>
            <a:endParaRPr lang="zh-CN" altLang="en-US" sz="1400" dirty="0">
              <a:latin typeface="+mj-ea"/>
              <a:ea typeface="+mj-ea"/>
            </a:endParaRPr>
          </a:p>
        </p:txBody>
      </p:sp>
      <p:sp>
        <p:nvSpPr>
          <p:cNvPr id="36" name="矩形 35"/>
          <p:cNvSpPr/>
          <p:nvPr/>
        </p:nvSpPr>
        <p:spPr>
          <a:xfrm>
            <a:off x="5644102" y="775235"/>
            <a:ext cx="3334251" cy="818984"/>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en-US" altLang="zh-CN" sz="1400" dirty="0">
                <a:latin typeface="+mj-ea"/>
                <a:ea typeface="+mj-ea"/>
              </a:rPr>
              <a:t>III. Iterative</a:t>
            </a:r>
            <a:endParaRPr lang="zh-CN" altLang="en-US" sz="1400" dirty="0">
              <a:latin typeface="+mj-ea"/>
              <a:ea typeface="+mj-ea"/>
            </a:endParaRPr>
          </a:p>
        </p:txBody>
      </p:sp>
      <p:sp>
        <p:nvSpPr>
          <p:cNvPr id="37" name="矩形 36"/>
          <p:cNvSpPr/>
          <p:nvPr/>
        </p:nvSpPr>
        <p:spPr>
          <a:xfrm>
            <a:off x="9162558" y="775235"/>
            <a:ext cx="2172696" cy="818984"/>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None/>
            </a:pPr>
            <a:r>
              <a:rPr lang="en-US" altLang="zh-CN" sz="1400" dirty="0">
                <a:latin typeface="+mj-ea"/>
                <a:ea typeface="+mj-ea"/>
              </a:rPr>
              <a:t>IV. Review &amp; Retrospective</a:t>
            </a:r>
            <a:endParaRPr lang="zh-CN" altLang="en-US" sz="1400" dirty="0">
              <a:latin typeface="+mj-ea"/>
              <a:ea typeface="+mj-ea"/>
            </a:endParaRPr>
          </a:p>
        </p:txBody>
      </p:sp>
      <p:sp>
        <p:nvSpPr>
          <p:cNvPr id="38" name="文本框 37"/>
          <p:cNvSpPr txBox="1"/>
          <p:nvPr/>
        </p:nvSpPr>
        <p:spPr>
          <a:xfrm>
            <a:off x="1156183" y="994054"/>
            <a:ext cx="697627" cy="400110"/>
          </a:xfrm>
          <a:prstGeom prst="rect">
            <a:avLst/>
          </a:prstGeom>
          <a:noFill/>
        </p:spPr>
        <p:txBody>
          <a:bodyPr wrap="none" rtlCol="0">
            <a:spAutoFit/>
          </a:bodyPr>
          <a:lstStyle/>
          <a:p>
            <a:pPr>
              <a:buNone/>
            </a:pPr>
            <a:r>
              <a:rPr lang="zh-CN" altLang="en-US" sz="2000" b="1" dirty="0">
                <a:latin typeface="+mj-ea"/>
                <a:ea typeface="+mj-ea"/>
              </a:rPr>
              <a:t>区域</a:t>
            </a:r>
          </a:p>
        </p:txBody>
      </p:sp>
      <p:sp>
        <p:nvSpPr>
          <p:cNvPr id="39" name="文本框 38"/>
          <p:cNvSpPr txBox="1"/>
          <p:nvPr/>
        </p:nvSpPr>
        <p:spPr>
          <a:xfrm>
            <a:off x="1156182" y="1896597"/>
            <a:ext cx="697627" cy="400110"/>
          </a:xfrm>
          <a:prstGeom prst="rect">
            <a:avLst/>
          </a:prstGeom>
          <a:noFill/>
        </p:spPr>
        <p:txBody>
          <a:bodyPr wrap="none" rtlCol="0">
            <a:spAutoFit/>
          </a:bodyPr>
          <a:lstStyle/>
          <a:p>
            <a:pPr>
              <a:buNone/>
            </a:pPr>
            <a:r>
              <a:rPr lang="zh-CN" altLang="en-US" sz="2000" b="1" dirty="0">
                <a:latin typeface="+mj-ea"/>
                <a:ea typeface="+mj-ea"/>
              </a:rPr>
              <a:t>内容</a:t>
            </a:r>
          </a:p>
        </p:txBody>
      </p:sp>
      <p:sp>
        <p:nvSpPr>
          <p:cNvPr id="40" name="文本框 39"/>
          <p:cNvSpPr txBox="1"/>
          <p:nvPr/>
        </p:nvSpPr>
        <p:spPr>
          <a:xfrm>
            <a:off x="1156181" y="2663113"/>
            <a:ext cx="697627" cy="400110"/>
          </a:xfrm>
          <a:prstGeom prst="rect">
            <a:avLst/>
          </a:prstGeom>
          <a:noFill/>
        </p:spPr>
        <p:txBody>
          <a:bodyPr wrap="none" rtlCol="0">
            <a:spAutoFit/>
          </a:bodyPr>
          <a:lstStyle/>
          <a:p>
            <a:pPr>
              <a:buNone/>
            </a:pPr>
            <a:r>
              <a:rPr lang="zh-CN" altLang="en-US" sz="2000" b="1" dirty="0">
                <a:latin typeface="+mj-ea"/>
                <a:ea typeface="+mj-ea"/>
              </a:rPr>
              <a:t>工作</a:t>
            </a:r>
          </a:p>
        </p:txBody>
      </p:sp>
      <p:cxnSp>
        <p:nvCxnSpPr>
          <p:cNvPr id="42" name="直接连接符 41"/>
          <p:cNvCxnSpPr>
            <a:cxnSpLocks/>
          </p:cNvCxnSpPr>
          <p:nvPr/>
        </p:nvCxnSpPr>
        <p:spPr>
          <a:xfrm>
            <a:off x="903514" y="1640247"/>
            <a:ext cx="10804072" cy="8939"/>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cxnSpLocks/>
          </p:cNvCxnSpPr>
          <p:nvPr/>
        </p:nvCxnSpPr>
        <p:spPr>
          <a:xfrm>
            <a:off x="903514" y="2613154"/>
            <a:ext cx="10804072" cy="8939"/>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cxnSpLocks/>
          </p:cNvCxnSpPr>
          <p:nvPr/>
        </p:nvCxnSpPr>
        <p:spPr>
          <a:xfrm>
            <a:off x="2046514" y="3586061"/>
            <a:ext cx="9661072" cy="0"/>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a:cxnSpLocks/>
          </p:cNvCxnSpPr>
          <p:nvPr/>
        </p:nvCxnSpPr>
        <p:spPr>
          <a:xfrm>
            <a:off x="2046514" y="4585230"/>
            <a:ext cx="9661072" cy="29683"/>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a:cxnSpLocks/>
          </p:cNvCxnSpPr>
          <p:nvPr/>
        </p:nvCxnSpPr>
        <p:spPr>
          <a:xfrm>
            <a:off x="2046514" y="5550180"/>
            <a:ext cx="9661072" cy="8939"/>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a:cxnSpLocks/>
          </p:cNvCxnSpPr>
          <p:nvPr/>
        </p:nvCxnSpPr>
        <p:spPr>
          <a:xfrm>
            <a:off x="2046514" y="6520578"/>
            <a:ext cx="9661072" cy="8939"/>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91398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9411" y="1589314"/>
            <a:ext cx="12126687" cy="3429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9.3. </a:t>
            </a:r>
            <a:r>
              <a:rPr lang="zh-CN" altLang="en-US" dirty="0"/>
              <a:t>产出物角度</a:t>
            </a:r>
          </a:p>
        </p:txBody>
      </p:sp>
      <p:pic>
        <p:nvPicPr>
          <p:cNvPr id="3" name="图片 2"/>
          <p:cNvPicPr>
            <a:picLocks noChangeAspect="1"/>
          </p:cNvPicPr>
          <p:nvPr/>
        </p:nvPicPr>
        <p:blipFill>
          <a:blip r:embed="rId2"/>
          <a:stretch>
            <a:fillRect/>
          </a:stretch>
        </p:blipFill>
        <p:spPr>
          <a:xfrm>
            <a:off x="1747461" y="1768928"/>
            <a:ext cx="1474710" cy="3012621"/>
          </a:xfrm>
          <a:prstGeom prst="rect">
            <a:avLst/>
          </a:prstGeom>
        </p:spPr>
      </p:pic>
      <p:pic>
        <p:nvPicPr>
          <p:cNvPr id="4" name="图片 3"/>
          <p:cNvPicPr>
            <a:picLocks noChangeAspect="1"/>
          </p:cNvPicPr>
          <p:nvPr/>
        </p:nvPicPr>
        <p:blipFill>
          <a:blip r:embed="rId3"/>
          <a:stretch>
            <a:fillRect/>
          </a:stretch>
        </p:blipFill>
        <p:spPr>
          <a:xfrm>
            <a:off x="5430135" y="2514259"/>
            <a:ext cx="1045979" cy="1521958"/>
          </a:xfrm>
          <a:prstGeom prst="rect">
            <a:avLst/>
          </a:prstGeom>
        </p:spPr>
      </p:pic>
      <p:pic>
        <p:nvPicPr>
          <p:cNvPr id="5" name="图片 4"/>
          <p:cNvPicPr>
            <a:picLocks noChangeAspect="1"/>
          </p:cNvPicPr>
          <p:nvPr/>
        </p:nvPicPr>
        <p:blipFill>
          <a:blip r:embed="rId4"/>
          <a:stretch>
            <a:fillRect/>
          </a:stretch>
        </p:blipFill>
        <p:spPr>
          <a:xfrm>
            <a:off x="8852808" y="2514259"/>
            <a:ext cx="1107621" cy="1520264"/>
          </a:xfrm>
          <a:prstGeom prst="rect">
            <a:avLst/>
          </a:prstGeom>
        </p:spPr>
      </p:pic>
      <p:sp>
        <p:nvSpPr>
          <p:cNvPr id="7" name="文本框 6"/>
          <p:cNvSpPr txBox="1"/>
          <p:nvPr/>
        </p:nvSpPr>
        <p:spPr>
          <a:xfrm>
            <a:off x="1671306" y="1164273"/>
            <a:ext cx="2236510" cy="400110"/>
          </a:xfrm>
          <a:prstGeom prst="rect">
            <a:avLst/>
          </a:prstGeom>
          <a:noFill/>
        </p:spPr>
        <p:txBody>
          <a:bodyPr wrap="none" rtlCol="0">
            <a:spAutoFit/>
          </a:bodyPr>
          <a:lstStyle/>
          <a:p>
            <a:pPr>
              <a:buNone/>
            </a:pPr>
            <a:r>
              <a:rPr lang="zh-CN" altLang="en-US" sz="2000" b="1" dirty="0">
                <a:latin typeface="+mj-ea"/>
                <a:ea typeface="+mj-ea"/>
              </a:rPr>
              <a:t>产品待办（事项）</a:t>
            </a:r>
          </a:p>
        </p:txBody>
      </p:sp>
      <p:sp>
        <p:nvSpPr>
          <p:cNvPr id="8" name="文本框 7"/>
          <p:cNvSpPr txBox="1"/>
          <p:nvPr/>
        </p:nvSpPr>
        <p:spPr>
          <a:xfrm>
            <a:off x="4826916" y="1164273"/>
            <a:ext cx="2236510" cy="400110"/>
          </a:xfrm>
          <a:prstGeom prst="rect">
            <a:avLst/>
          </a:prstGeom>
          <a:noFill/>
        </p:spPr>
        <p:txBody>
          <a:bodyPr wrap="none" rtlCol="0">
            <a:spAutoFit/>
          </a:bodyPr>
          <a:lstStyle/>
          <a:p>
            <a:pPr>
              <a:buNone/>
            </a:pPr>
            <a:r>
              <a:rPr lang="zh-CN" altLang="en-US" sz="2000" b="1" dirty="0">
                <a:latin typeface="+mj-ea"/>
                <a:ea typeface="+mj-ea"/>
              </a:rPr>
              <a:t>冲刺待办（事项）</a:t>
            </a:r>
          </a:p>
        </p:txBody>
      </p:sp>
      <p:sp>
        <p:nvSpPr>
          <p:cNvPr id="9" name="文本框 8"/>
          <p:cNvSpPr txBox="1"/>
          <p:nvPr/>
        </p:nvSpPr>
        <p:spPr>
          <a:xfrm>
            <a:off x="8493361" y="1185486"/>
            <a:ext cx="1467068" cy="400110"/>
          </a:xfrm>
          <a:prstGeom prst="rect">
            <a:avLst/>
          </a:prstGeom>
          <a:noFill/>
        </p:spPr>
        <p:txBody>
          <a:bodyPr wrap="none" rtlCol="0">
            <a:spAutoFit/>
          </a:bodyPr>
          <a:lstStyle/>
          <a:p>
            <a:pPr>
              <a:buNone/>
            </a:pPr>
            <a:r>
              <a:rPr lang="zh-CN" altLang="en-US" sz="2000" b="1" dirty="0">
                <a:latin typeface="+mj-ea"/>
                <a:ea typeface="+mj-ea"/>
              </a:rPr>
              <a:t>冲刺小增量</a:t>
            </a:r>
          </a:p>
        </p:txBody>
      </p:sp>
      <p:cxnSp>
        <p:nvCxnSpPr>
          <p:cNvPr id="11" name="直接箭头连接符 10"/>
          <p:cNvCxnSpPr>
            <a:stCxn id="3" idx="3"/>
            <a:endCxn id="4" idx="1"/>
          </p:cNvCxnSpPr>
          <p:nvPr/>
        </p:nvCxnSpPr>
        <p:spPr>
          <a:xfrm flipV="1">
            <a:off x="3222171" y="3275238"/>
            <a:ext cx="2207964" cy="1"/>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5" idx="1"/>
          </p:cNvCxnSpPr>
          <p:nvPr/>
        </p:nvCxnSpPr>
        <p:spPr>
          <a:xfrm flipV="1">
            <a:off x="6488264" y="3274391"/>
            <a:ext cx="2364544" cy="29423"/>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907816" y="3317174"/>
            <a:ext cx="1005403" cy="338554"/>
          </a:xfrm>
          <a:prstGeom prst="rect">
            <a:avLst/>
          </a:prstGeom>
          <a:noFill/>
        </p:spPr>
        <p:txBody>
          <a:bodyPr wrap="none" rtlCol="0">
            <a:spAutoFit/>
          </a:bodyPr>
          <a:lstStyle/>
          <a:p>
            <a:pPr>
              <a:buNone/>
            </a:pPr>
            <a:r>
              <a:rPr lang="zh-CN" altLang="en-US" sz="1600" dirty="0">
                <a:latin typeface="+mj-ea"/>
                <a:ea typeface="+mj-ea"/>
              </a:rPr>
              <a:t>计划会议</a:t>
            </a:r>
          </a:p>
        </p:txBody>
      </p:sp>
      <p:sp>
        <p:nvSpPr>
          <p:cNvPr id="15" name="文本框 14"/>
          <p:cNvSpPr txBox="1"/>
          <p:nvPr/>
        </p:nvSpPr>
        <p:spPr>
          <a:xfrm>
            <a:off x="7066904" y="3330614"/>
            <a:ext cx="1005403" cy="338554"/>
          </a:xfrm>
          <a:prstGeom prst="rect">
            <a:avLst/>
          </a:prstGeom>
          <a:noFill/>
        </p:spPr>
        <p:txBody>
          <a:bodyPr wrap="none" rtlCol="0">
            <a:spAutoFit/>
          </a:bodyPr>
          <a:lstStyle/>
          <a:p>
            <a:pPr>
              <a:buNone/>
            </a:pPr>
            <a:r>
              <a:rPr lang="zh-CN" altLang="en-US" sz="1600" dirty="0">
                <a:latin typeface="+mj-ea"/>
                <a:ea typeface="+mj-ea"/>
              </a:rPr>
              <a:t>开发工作</a:t>
            </a:r>
          </a:p>
        </p:txBody>
      </p:sp>
      <p:sp>
        <p:nvSpPr>
          <p:cNvPr id="17" name="文本框 16"/>
          <p:cNvSpPr txBox="1"/>
          <p:nvPr/>
        </p:nvSpPr>
        <p:spPr>
          <a:xfrm>
            <a:off x="5201564" y="5068176"/>
            <a:ext cx="1487215" cy="1077218"/>
          </a:xfrm>
          <a:prstGeom prst="rect">
            <a:avLst/>
          </a:prstGeom>
          <a:noFill/>
        </p:spPr>
        <p:txBody>
          <a:bodyPr wrap="square" rtlCol="0">
            <a:spAutoFit/>
          </a:bodyPr>
          <a:lstStyle/>
          <a:p>
            <a:pPr>
              <a:buNone/>
            </a:pPr>
            <a:r>
              <a:rPr lang="zh-CN" altLang="en-US" sz="1600" dirty="0">
                <a:latin typeface="+mj-ea"/>
                <a:ea typeface="+mj-ea"/>
              </a:rPr>
              <a:t>用户故事经开发工程师分解成可开发与验证的任务</a:t>
            </a:r>
          </a:p>
        </p:txBody>
      </p:sp>
      <p:sp>
        <p:nvSpPr>
          <p:cNvPr id="18" name="文本框 17"/>
          <p:cNvSpPr txBox="1"/>
          <p:nvPr/>
        </p:nvSpPr>
        <p:spPr>
          <a:xfrm>
            <a:off x="2044489" y="5068176"/>
            <a:ext cx="1487215" cy="829260"/>
          </a:xfrm>
          <a:prstGeom prst="rect">
            <a:avLst/>
          </a:prstGeom>
          <a:noFill/>
        </p:spPr>
        <p:txBody>
          <a:bodyPr wrap="square" rtlCol="0">
            <a:spAutoFit/>
          </a:bodyPr>
          <a:lstStyle/>
          <a:p>
            <a:pPr>
              <a:buNone/>
            </a:pPr>
            <a:r>
              <a:rPr lang="zh-CN" altLang="en-US" sz="1600" dirty="0">
                <a:latin typeface="+mj-ea"/>
                <a:ea typeface="+mj-ea"/>
              </a:rPr>
              <a:t>客户需求以用户故事的形式撰写与展现</a:t>
            </a:r>
          </a:p>
        </p:txBody>
      </p:sp>
      <p:sp>
        <p:nvSpPr>
          <p:cNvPr id="19" name="文本框 18"/>
          <p:cNvSpPr txBox="1"/>
          <p:nvPr/>
        </p:nvSpPr>
        <p:spPr>
          <a:xfrm>
            <a:off x="8655058" y="5068176"/>
            <a:ext cx="1487215" cy="1323439"/>
          </a:xfrm>
          <a:prstGeom prst="rect">
            <a:avLst/>
          </a:prstGeom>
          <a:noFill/>
        </p:spPr>
        <p:txBody>
          <a:bodyPr wrap="square" rtlCol="0">
            <a:spAutoFit/>
          </a:bodyPr>
          <a:lstStyle/>
          <a:p>
            <a:pPr>
              <a:buNone/>
            </a:pPr>
            <a:r>
              <a:rPr lang="zh-CN" altLang="en-US" sz="1600" dirty="0">
                <a:latin typeface="+mj-ea"/>
                <a:ea typeface="+mj-ea"/>
              </a:rPr>
              <a:t>一个冲刺所产出的具体成果展现个客户欣赏，并取得客户的反馈</a:t>
            </a:r>
          </a:p>
        </p:txBody>
      </p:sp>
    </p:spTree>
    <p:extLst>
      <p:ext uri="{BB962C8B-B14F-4D97-AF65-F5344CB8AC3E}">
        <p14:creationId xmlns:p14="http://schemas.microsoft.com/office/powerpoint/2010/main" val="111082948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9411" y="1589314"/>
            <a:ext cx="12126687" cy="3429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9.4. </a:t>
            </a:r>
            <a:r>
              <a:rPr lang="zh-CN" altLang="en-US" dirty="0"/>
              <a:t>会议角度</a:t>
            </a:r>
          </a:p>
        </p:txBody>
      </p:sp>
      <p:pic>
        <p:nvPicPr>
          <p:cNvPr id="3" name="图片 2"/>
          <p:cNvPicPr>
            <a:picLocks noChangeAspect="1"/>
          </p:cNvPicPr>
          <p:nvPr/>
        </p:nvPicPr>
        <p:blipFill>
          <a:blip r:embed="rId2"/>
          <a:stretch>
            <a:fillRect/>
          </a:stretch>
        </p:blipFill>
        <p:spPr>
          <a:xfrm>
            <a:off x="1898788" y="2960660"/>
            <a:ext cx="1238250" cy="904875"/>
          </a:xfrm>
          <a:prstGeom prst="rect">
            <a:avLst/>
          </a:prstGeom>
        </p:spPr>
      </p:pic>
      <p:pic>
        <p:nvPicPr>
          <p:cNvPr id="4" name="图片 3"/>
          <p:cNvPicPr>
            <a:picLocks noChangeAspect="1"/>
          </p:cNvPicPr>
          <p:nvPr/>
        </p:nvPicPr>
        <p:blipFill>
          <a:blip r:embed="rId3"/>
          <a:stretch>
            <a:fillRect/>
          </a:stretch>
        </p:blipFill>
        <p:spPr>
          <a:xfrm>
            <a:off x="4705557" y="2813022"/>
            <a:ext cx="1190625" cy="1200150"/>
          </a:xfrm>
          <a:prstGeom prst="rect">
            <a:avLst/>
          </a:prstGeom>
        </p:spPr>
      </p:pic>
      <p:pic>
        <p:nvPicPr>
          <p:cNvPr id="5" name="图片 4"/>
          <p:cNvPicPr>
            <a:picLocks noChangeAspect="1"/>
          </p:cNvPicPr>
          <p:nvPr/>
        </p:nvPicPr>
        <p:blipFill>
          <a:blip r:embed="rId4"/>
          <a:stretch>
            <a:fillRect/>
          </a:stretch>
        </p:blipFill>
        <p:spPr>
          <a:xfrm>
            <a:off x="7146690" y="2993997"/>
            <a:ext cx="1285875" cy="838200"/>
          </a:xfrm>
          <a:prstGeom prst="rect">
            <a:avLst/>
          </a:prstGeom>
        </p:spPr>
      </p:pic>
      <p:pic>
        <p:nvPicPr>
          <p:cNvPr id="6" name="图片 5"/>
          <p:cNvPicPr>
            <a:picLocks noChangeAspect="1"/>
          </p:cNvPicPr>
          <p:nvPr/>
        </p:nvPicPr>
        <p:blipFill>
          <a:blip r:embed="rId5"/>
          <a:stretch>
            <a:fillRect/>
          </a:stretch>
        </p:blipFill>
        <p:spPr>
          <a:xfrm>
            <a:off x="9387384" y="2993997"/>
            <a:ext cx="1304925" cy="838200"/>
          </a:xfrm>
          <a:prstGeom prst="rect">
            <a:avLst/>
          </a:prstGeom>
        </p:spPr>
      </p:pic>
      <p:sp>
        <p:nvSpPr>
          <p:cNvPr id="8" name="文本框 7"/>
          <p:cNvSpPr txBox="1"/>
          <p:nvPr/>
        </p:nvSpPr>
        <p:spPr>
          <a:xfrm>
            <a:off x="1813093" y="1126777"/>
            <a:ext cx="1210588" cy="400110"/>
          </a:xfrm>
          <a:prstGeom prst="rect">
            <a:avLst/>
          </a:prstGeom>
          <a:noFill/>
        </p:spPr>
        <p:txBody>
          <a:bodyPr wrap="none" rtlCol="0">
            <a:spAutoFit/>
          </a:bodyPr>
          <a:lstStyle/>
          <a:p>
            <a:pPr>
              <a:buNone/>
            </a:pPr>
            <a:r>
              <a:rPr lang="zh-CN" altLang="en-US" sz="2000" b="1" dirty="0">
                <a:latin typeface="+mj-ea"/>
                <a:ea typeface="+mj-ea"/>
              </a:rPr>
              <a:t>计划会议</a:t>
            </a:r>
          </a:p>
        </p:txBody>
      </p:sp>
      <p:sp>
        <p:nvSpPr>
          <p:cNvPr id="9" name="文本框 8"/>
          <p:cNvSpPr txBox="1"/>
          <p:nvPr/>
        </p:nvSpPr>
        <p:spPr>
          <a:xfrm>
            <a:off x="4564286" y="1157991"/>
            <a:ext cx="1210588" cy="400110"/>
          </a:xfrm>
          <a:prstGeom prst="rect">
            <a:avLst/>
          </a:prstGeom>
          <a:noFill/>
        </p:spPr>
        <p:txBody>
          <a:bodyPr wrap="none" rtlCol="0">
            <a:spAutoFit/>
          </a:bodyPr>
          <a:lstStyle/>
          <a:p>
            <a:pPr>
              <a:buNone/>
            </a:pPr>
            <a:r>
              <a:rPr lang="zh-CN" altLang="en-US" sz="2000" b="1" dirty="0">
                <a:latin typeface="+mj-ea"/>
                <a:ea typeface="+mj-ea"/>
              </a:rPr>
              <a:t>每日站会</a:t>
            </a:r>
          </a:p>
        </p:txBody>
      </p:sp>
      <p:sp>
        <p:nvSpPr>
          <p:cNvPr id="10" name="文本框 9"/>
          <p:cNvSpPr txBox="1"/>
          <p:nvPr/>
        </p:nvSpPr>
        <p:spPr>
          <a:xfrm>
            <a:off x="6927852" y="1126777"/>
            <a:ext cx="1723549" cy="400110"/>
          </a:xfrm>
          <a:prstGeom prst="rect">
            <a:avLst/>
          </a:prstGeom>
          <a:noFill/>
        </p:spPr>
        <p:txBody>
          <a:bodyPr wrap="none" rtlCol="0">
            <a:spAutoFit/>
          </a:bodyPr>
          <a:lstStyle/>
          <a:p>
            <a:pPr>
              <a:buNone/>
            </a:pPr>
            <a:r>
              <a:rPr lang="zh-CN" altLang="en-US" sz="2000" b="1" dirty="0">
                <a:latin typeface="+mj-ea"/>
                <a:ea typeface="+mj-ea"/>
              </a:rPr>
              <a:t>展示评审会议</a:t>
            </a:r>
          </a:p>
        </p:txBody>
      </p:sp>
      <p:sp>
        <p:nvSpPr>
          <p:cNvPr id="11" name="文本框 10"/>
          <p:cNvSpPr txBox="1"/>
          <p:nvPr/>
        </p:nvSpPr>
        <p:spPr>
          <a:xfrm>
            <a:off x="9381660" y="1126777"/>
            <a:ext cx="1210588" cy="400110"/>
          </a:xfrm>
          <a:prstGeom prst="rect">
            <a:avLst/>
          </a:prstGeom>
          <a:noFill/>
        </p:spPr>
        <p:txBody>
          <a:bodyPr wrap="none" rtlCol="0">
            <a:spAutoFit/>
          </a:bodyPr>
          <a:lstStyle/>
          <a:p>
            <a:pPr>
              <a:buNone/>
            </a:pPr>
            <a:r>
              <a:rPr lang="zh-CN" altLang="en-US" sz="2000" b="1" dirty="0">
                <a:latin typeface="+mj-ea"/>
                <a:ea typeface="+mj-ea"/>
              </a:rPr>
              <a:t>回顾会议</a:t>
            </a:r>
          </a:p>
        </p:txBody>
      </p:sp>
      <p:sp>
        <p:nvSpPr>
          <p:cNvPr id="12" name="文本框 11"/>
          <p:cNvSpPr txBox="1"/>
          <p:nvPr/>
        </p:nvSpPr>
        <p:spPr>
          <a:xfrm>
            <a:off x="365761" y="5049527"/>
            <a:ext cx="3721210" cy="634020"/>
          </a:xfrm>
          <a:prstGeom prst="rect">
            <a:avLst/>
          </a:prstGeom>
          <a:noFill/>
        </p:spPr>
        <p:txBody>
          <a:bodyPr wrap="square" rtlCol="0">
            <a:spAutoFit/>
          </a:bodyPr>
          <a:lstStyle/>
          <a:p>
            <a:pPr marL="342900" indent="-342900">
              <a:buFont typeface="+mj-lt"/>
              <a:buAutoNum type="arabicPeriod"/>
            </a:pPr>
            <a:r>
              <a:rPr lang="zh-CN" altLang="en-US" sz="1600" dirty="0">
                <a:latin typeface="+mj-ea"/>
                <a:ea typeface="+mj-ea"/>
              </a:rPr>
              <a:t>客户作需求说明，团队集体询问；</a:t>
            </a:r>
          </a:p>
          <a:p>
            <a:pPr marL="342900" indent="-342900">
              <a:buFont typeface="+mj-lt"/>
              <a:buAutoNum type="arabicPeriod"/>
            </a:pPr>
            <a:r>
              <a:rPr lang="zh-CN" altLang="en-US" sz="1600" dirty="0">
                <a:latin typeface="+mj-ea"/>
                <a:ea typeface="+mj-ea"/>
              </a:rPr>
              <a:t>团队将用户故事分解成任务。</a:t>
            </a:r>
          </a:p>
        </p:txBody>
      </p:sp>
      <p:sp>
        <p:nvSpPr>
          <p:cNvPr id="13" name="文本框 12"/>
          <p:cNvSpPr txBox="1"/>
          <p:nvPr/>
        </p:nvSpPr>
        <p:spPr>
          <a:xfrm>
            <a:off x="4410069" y="5080741"/>
            <a:ext cx="2117951" cy="1520416"/>
          </a:xfrm>
          <a:prstGeom prst="rect">
            <a:avLst/>
          </a:prstGeom>
          <a:noFill/>
        </p:spPr>
        <p:txBody>
          <a:bodyPr wrap="square" rtlCol="0">
            <a:spAutoFit/>
          </a:bodyPr>
          <a:lstStyle/>
          <a:p>
            <a:pPr>
              <a:buNone/>
            </a:pPr>
            <a:r>
              <a:rPr lang="en-US" altLang="zh-CN" sz="1600" dirty="0">
                <a:latin typeface="+mj-ea"/>
                <a:ea typeface="+mj-ea"/>
              </a:rPr>
              <a:t>1. </a:t>
            </a:r>
            <a:r>
              <a:rPr lang="zh-CN" altLang="en-US" sz="1600" dirty="0">
                <a:latin typeface="+mj-ea"/>
                <a:ea typeface="+mj-ea"/>
              </a:rPr>
              <a:t>昨天做了什么</a:t>
            </a:r>
            <a:r>
              <a:rPr lang="en-US" altLang="zh-CN" sz="1600" dirty="0">
                <a:latin typeface="+mj-ea"/>
                <a:ea typeface="+mj-ea"/>
              </a:rPr>
              <a:t>? </a:t>
            </a:r>
          </a:p>
          <a:p>
            <a:pPr>
              <a:buNone/>
            </a:pPr>
            <a:r>
              <a:rPr lang="en-US" altLang="zh-CN" sz="1600" dirty="0">
                <a:latin typeface="+mj-ea"/>
                <a:ea typeface="+mj-ea"/>
              </a:rPr>
              <a:t>2. </a:t>
            </a:r>
            <a:r>
              <a:rPr lang="zh-CN" altLang="en-US" sz="1600" dirty="0">
                <a:latin typeface="+mj-ea"/>
                <a:ea typeface="+mj-ea"/>
              </a:rPr>
              <a:t>今天准备做什么</a:t>
            </a:r>
            <a:r>
              <a:rPr lang="en-US" altLang="zh-CN" sz="1600" dirty="0">
                <a:latin typeface="+mj-ea"/>
                <a:ea typeface="+mj-ea"/>
              </a:rPr>
              <a:t>? </a:t>
            </a:r>
          </a:p>
          <a:p>
            <a:pPr>
              <a:buNone/>
            </a:pPr>
            <a:r>
              <a:rPr lang="en-US" altLang="zh-CN" sz="1600" dirty="0">
                <a:latin typeface="+mj-ea"/>
                <a:ea typeface="+mj-ea"/>
              </a:rPr>
              <a:t>3. </a:t>
            </a:r>
            <a:r>
              <a:rPr lang="zh-CN" altLang="en-US" sz="1600" dirty="0">
                <a:latin typeface="+mj-ea"/>
                <a:ea typeface="+mj-ea"/>
              </a:rPr>
              <a:t>是否遇到障碍？</a:t>
            </a:r>
            <a:endParaRPr lang="en-US" altLang="zh-CN" sz="1600" dirty="0">
              <a:latin typeface="+mj-ea"/>
              <a:ea typeface="+mj-ea"/>
            </a:endParaRPr>
          </a:p>
          <a:p>
            <a:pPr>
              <a:buNone/>
            </a:pPr>
            <a:endParaRPr lang="en-US" altLang="zh-CN" sz="1600" dirty="0">
              <a:latin typeface="+mj-ea"/>
              <a:ea typeface="+mj-ea"/>
            </a:endParaRPr>
          </a:p>
          <a:p>
            <a:pPr>
              <a:buNone/>
            </a:pPr>
            <a:r>
              <a:rPr lang="zh-CN" altLang="en-US" sz="1600" dirty="0">
                <a:latin typeface="+mj-ea"/>
                <a:ea typeface="+mj-ea"/>
              </a:rPr>
              <a:t>（</a:t>
            </a:r>
            <a:r>
              <a:rPr lang="zh-CN" altLang="en-US" sz="1600" b="1" dirty="0">
                <a:latin typeface="+mj-ea"/>
                <a:ea typeface="+mj-ea"/>
              </a:rPr>
              <a:t>障碍意味着学习</a:t>
            </a:r>
            <a:r>
              <a:rPr lang="zh-CN" altLang="en-US" sz="1600" dirty="0">
                <a:latin typeface="+mj-ea"/>
                <a:ea typeface="+mj-ea"/>
              </a:rPr>
              <a:t>）</a:t>
            </a:r>
          </a:p>
        </p:txBody>
      </p:sp>
      <p:sp>
        <p:nvSpPr>
          <p:cNvPr id="14" name="文本框 13"/>
          <p:cNvSpPr txBox="1"/>
          <p:nvPr/>
        </p:nvSpPr>
        <p:spPr>
          <a:xfrm>
            <a:off x="7046018" y="5144938"/>
            <a:ext cx="1700417" cy="1077218"/>
          </a:xfrm>
          <a:prstGeom prst="rect">
            <a:avLst/>
          </a:prstGeom>
          <a:noFill/>
        </p:spPr>
        <p:txBody>
          <a:bodyPr wrap="square" rtlCol="0">
            <a:spAutoFit/>
          </a:bodyPr>
          <a:lstStyle/>
          <a:p>
            <a:pPr>
              <a:buNone/>
            </a:pPr>
            <a:r>
              <a:rPr lang="zh-CN" altLang="en-US" sz="1600" dirty="0">
                <a:latin typeface="+mj-ea"/>
                <a:ea typeface="+mj-ea"/>
              </a:rPr>
              <a:t>团队集体对客户展示这一次冲刺的成果，并寻求客户的反馈。</a:t>
            </a:r>
          </a:p>
        </p:txBody>
      </p:sp>
      <p:sp>
        <p:nvSpPr>
          <p:cNvPr id="15" name="文本框 14"/>
          <p:cNvSpPr txBox="1"/>
          <p:nvPr/>
        </p:nvSpPr>
        <p:spPr>
          <a:xfrm>
            <a:off x="9381660" y="5144938"/>
            <a:ext cx="2052316" cy="1323439"/>
          </a:xfrm>
          <a:prstGeom prst="rect">
            <a:avLst/>
          </a:prstGeom>
          <a:noFill/>
        </p:spPr>
        <p:txBody>
          <a:bodyPr wrap="square" rtlCol="0">
            <a:spAutoFit/>
          </a:bodyPr>
          <a:lstStyle/>
          <a:p>
            <a:pPr>
              <a:buNone/>
            </a:pPr>
            <a:r>
              <a:rPr lang="zh-CN" altLang="en-US" sz="1600" dirty="0">
                <a:latin typeface="+mj-ea"/>
                <a:ea typeface="+mj-ea"/>
              </a:rPr>
              <a:t>团队集体做回顾检讨的会议。针对好的部分继续维持，不好的部分加以讨论并找出改善的方法。</a:t>
            </a:r>
          </a:p>
        </p:txBody>
      </p:sp>
    </p:spTree>
    <p:extLst>
      <p:ext uri="{BB962C8B-B14F-4D97-AF65-F5344CB8AC3E}">
        <p14:creationId xmlns:p14="http://schemas.microsoft.com/office/powerpoint/2010/main" val="134790265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9.5. </a:t>
            </a:r>
            <a:r>
              <a:rPr lang="zh-CN" altLang="en-US" dirty="0"/>
              <a:t>上下文关系角度</a:t>
            </a:r>
          </a:p>
        </p:txBody>
      </p:sp>
      <p:grpSp>
        <p:nvGrpSpPr>
          <p:cNvPr id="20" name="组合 19"/>
          <p:cNvGrpSpPr/>
          <p:nvPr/>
        </p:nvGrpSpPr>
        <p:grpSpPr>
          <a:xfrm>
            <a:off x="532737" y="882595"/>
            <a:ext cx="11211340" cy="4771151"/>
            <a:chOff x="500932" y="1081377"/>
            <a:chExt cx="11211340" cy="4771151"/>
          </a:xfrm>
        </p:grpSpPr>
        <p:pic>
          <p:nvPicPr>
            <p:cNvPr id="3" name="图片 2"/>
            <p:cNvPicPr>
              <a:picLocks noChangeAspect="1"/>
            </p:cNvPicPr>
            <p:nvPr/>
          </p:nvPicPr>
          <p:blipFill>
            <a:blip r:embed="rId2"/>
            <a:stretch>
              <a:fillRect/>
            </a:stretch>
          </p:blipFill>
          <p:spPr>
            <a:xfrm>
              <a:off x="2099872" y="1081377"/>
              <a:ext cx="7948274" cy="3894121"/>
            </a:xfrm>
            <a:prstGeom prst="rect">
              <a:avLst/>
            </a:prstGeom>
          </p:spPr>
        </p:pic>
        <p:cxnSp>
          <p:nvCxnSpPr>
            <p:cNvPr id="5" name="直接连接符 4"/>
            <p:cNvCxnSpPr>
              <a:cxnSpLocks/>
            </p:cNvCxnSpPr>
            <p:nvPr/>
          </p:nvCxnSpPr>
          <p:spPr>
            <a:xfrm>
              <a:off x="500932" y="4975498"/>
              <a:ext cx="1121134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直接连接符 6"/>
            <p:cNvCxnSpPr>
              <a:cxnSpLocks/>
            </p:cNvCxnSpPr>
            <p:nvPr/>
          </p:nvCxnSpPr>
          <p:spPr>
            <a:xfrm>
              <a:off x="2099872" y="4975498"/>
              <a:ext cx="0" cy="72558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直接连接符 9"/>
            <p:cNvCxnSpPr>
              <a:cxnSpLocks/>
            </p:cNvCxnSpPr>
            <p:nvPr/>
          </p:nvCxnSpPr>
          <p:spPr>
            <a:xfrm>
              <a:off x="10066101" y="4975497"/>
              <a:ext cx="0" cy="72558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直接连接符 10"/>
            <p:cNvCxnSpPr>
              <a:cxnSpLocks/>
            </p:cNvCxnSpPr>
            <p:nvPr/>
          </p:nvCxnSpPr>
          <p:spPr>
            <a:xfrm flipH="1">
              <a:off x="3856383" y="4975497"/>
              <a:ext cx="2053" cy="23260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p:cNvCxnSpPr>
            <p:nvPr/>
          </p:nvCxnSpPr>
          <p:spPr>
            <a:xfrm flipH="1">
              <a:off x="5612893" y="4975497"/>
              <a:ext cx="2053" cy="23260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p:cNvCxnSpPr>
            <p:nvPr/>
          </p:nvCxnSpPr>
          <p:spPr>
            <a:xfrm flipH="1">
              <a:off x="7563016" y="4989378"/>
              <a:ext cx="2053" cy="23260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p:cNvCxnSpPr>
            <p:nvPr/>
          </p:nvCxnSpPr>
          <p:spPr>
            <a:xfrm flipH="1">
              <a:off x="9049910" y="4975497"/>
              <a:ext cx="2053" cy="23260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直接连接符 15"/>
            <p:cNvCxnSpPr>
              <a:cxnSpLocks/>
            </p:cNvCxnSpPr>
            <p:nvPr/>
          </p:nvCxnSpPr>
          <p:spPr>
            <a:xfrm flipV="1">
              <a:off x="2099872" y="5446644"/>
              <a:ext cx="7966229" cy="39063"/>
            </a:xfrm>
            <a:prstGeom prst="line">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40475" y="5266120"/>
              <a:ext cx="999633" cy="400110"/>
            </a:xfrm>
            <a:prstGeom prst="rect">
              <a:avLst/>
            </a:prstGeom>
            <a:solidFill>
              <a:schemeClr val="tx1">
                <a:lumMod val="95000"/>
              </a:schemeClr>
            </a:solidFill>
          </p:spPr>
          <p:txBody>
            <a:bodyPr wrap="none" rtlCol="0">
              <a:spAutoFit/>
            </a:bodyPr>
            <a:lstStyle/>
            <a:p>
              <a:pPr>
                <a:buNone/>
              </a:pPr>
              <a:r>
                <a:rPr lang="en-US" altLang="zh-CN" sz="2000" b="1" dirty="0">
                  <a:latin typeface="+mj-ea"/>
                  <a:ea typeface="+mj-ea"/>
                </a:rPr>
                <a:t>Scrum</a:t>
              </a:r>
              <a:endParaRPr lang="zh-CN" altLang="en-US" sz="2000" b="1" dirty="0">
                <a:latin typeface="+mj-ea"/>
                <a:ea typeface="+mj-ea"/>
              </a:endParaRPr>
            </a:p>
          </p:txBody>
        </p:sp>
        <p:sp>
          <p:nvSpPr>
            <p:cNvPr id="19" name="文本框 18"/>
            <p:cNvSpPr txBox="1"/>
            <p:nvPr/>
          </p:nvSpPr>
          <p:spPr>
            <a:xfrm>
              <a:off x="8611191" y="5483196"/>
              <a:ext cx="1135439" cy="369332"/>
            </a:xfrm>
            <a:prstGeom prst="rect">
              <a:avLst/>
            </a:prstGeom>
            <a:solidFill>
              <a:schemeClr val="tx1">
                <a:lumMod val="95000"/>
              </a:schemeClr>
            </a:solidFill>
          </p:spPr>
          <p:txBody>
            <a:bodyPr wrap="none" rtlCol="0">
              <a:spAutoFit/>
            </a:bodyPr>
            <a:lstStyle/>
            <a:p>
              <a:pPr>
                <a:buNone/>
              </a:pPr>
              <a:r>
                <a:rPr lang="en-US" altLang="zh-CN" i="1" dirty="0">
                  <a:latin typeface="+mj-ea"/>
                  <a:ea typeface="+mj-ea"/>
                </a:rPr>
                <a:t>Timebox</a:t>
              </a:r>
              <a:endParaRPr lang="zh-CN" altLang="en-US" i="1" dirty="0">
                <a:latin typeface="+mj-ea"/>
                <a:ea typeface="+mj-ea"/>
              </a:endParaRPr>
            </a:p>
          </p:txBody>
        </p:sp>
      </p:grpSp>
      <p:sp>
        <p:nvSpPr>
          <p:cNvPr id="21" name="箭头: 虚尾 20"/>
          <p:cNvSpPr/>
          <p:nvPr/>
        </p:nvSpPr>
        <p:spPr>
          <a:xfrm rot="16200000">
            <a:off x="10529929" y="3782917"/>
            <a:ext cx="850789" cy="93825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上 21"/>
          <p:cNvSpPr/>
          <p:nvPr/>
        </p:nvSpPr>
        <p:spPr>
          <a:xfrm>
            <a:off x="787179" y="3727375"/>
            <a:ext cx="938254" cy="850789"/>
          </a:xfrm>
          <a:prstGeom prst="upArrow">
            <a:avLst/>
          </a:prstGeom>
          <a:solidFill>
            <a:schemeClr val="bg1">
              <a:lumMod val="40000"/>
              <a:lumOff val="60000"/>
            </a:schemeClr>
          </a:solidFill>
          <a:ln>
            <a:solidFill>
              <a:schemeClr val="bg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32737" y="4893019"/>
            <a:ext cx="1502797" cy="863726"/>
          </a:xfrm>
          <a:prstGeom prst="rect">
            <a:avLst/>
          </a:prstGeom>
          <a:solidFill>
            <a:schemeClr val="accent3">
              <a:lumMod val="40000"/>
              <a:lumOff val="60000"/>
            </a:schemeClr>
          </a:solidFill>
          <a:ln>
            <a:solidFill>
              <a:schemeClr val="accent3">
                <a:lumMod val="40000"/>
                <a:lumOff val="6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203924" y="4852551"/>
            <a:ext cx="1502797" cy="863726"/>
          </a:xfrm>
          <a:prstGeom prst="rect">
            <a:avLst/>
          </a:prstGeom>
          <a:solidFill>
            <a:schemeClr val="accent3">
              <a:lumMod val="40000"/>
              <a:lumOff val="60000"/>
            </a:schemeClr>
          </a:solidFill>
          <a:ln>
            <a:solidFill>
              <a:schemeClr val="accent3">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606093" y="3148373"/>
            <a:ext cx="1210588" cy="400110"/>
          </a:xfrm>
          <a:prstGeom prst="rect">
            <a:avLst/>
          </a:prstGeom>
          <a:solidFill>
            <a:schemeClr val="tx1">
              <a:lumMod val="95000"/>
            </a:schemeClr>
          </a:solidFill>
        </p:spPr>
        <p:txBody>
          <a:bodyPr wrap="none" rtlCol="0">
            <a:spAutoFit/>
          </a:bodyPr>
          <a:lstStyle/>
          <a:p>
            <a:pPr>
              <a:buNone/>
            </a:pPr>
            <a:r>
              <a:rPr lang="zh-CN" altLang="en-US" sz="2000" b="1" dirty="0">
                <a:latin typeface="+mj-ea"/>
                <a:ea typeface="+mj-ea"/>
              </a:rPr>
              <a:t>需求分析</a:t>
            </a:r>
          </a:p>
        </p:txBody>
      </p:sp>
      <p:sp>
        <p:nvSpPr>
          <p:cNvPr id="26" name="文本框 25"/>
          <p:cNvSpPr txBox="1"/>
          <p:nvPr/>
        </p:nvSpPr>
        <p:spPr>
          <a:xfrm>
            <a:off x="10394947" y="3167335"/>
            <a:ext cx="1210588" cy="400110"/>
          </a:xfrm>
          <a:prstGeom prst="rect">
            <a:avLst/>
          </a:prstGeom>
          <a:solidFill>
            <a:schemeClr val="tx1">
              <a:lumMod val="95000"/>
            </a:schemeClr>
          </a:solidFill>
        </p:spPr>
        <p:txBody>
          <a:bodyPr wrap="none" rtlCol="0">
            <a:spAutoFit/>
          </a:bodyPr>
          <a:lstStyle/>
          <a:p>
            <a:pPr>
              <a:buNone/>
            </a:pPr>
            <a:r>
              <a:rPr lang="zh-CN" altLang="en-US" sz="2000" b="1" dirty="0">
                <a:latin typeface="+mj-ea"/>
                <a:ea typeface="+mj-ea"/>
              </a:rPr>
              <a:t>发布部署</a:t>
            </a:r>
          </a:p>
        </p:txBody>
      </p:sp>
      <p:cxnSp>
        <p:nvCxnSpPr>
          <p:cNvPr id="28" name="直接箭头连接符 27"/>
          <p:cNvCxnSpPr/>
          <p:nvPr/>
        </p:nvCxnSpPr>
        <p:spPr>
          <a:xfrm flipV="1">
            <a:off x="787179" y="5139508"/>
            <a:ext cx="7951" cy="46117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1702921" y="5139508"/>
            <a:ext cx="7951" cy="46117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10992290" y="5067338"/>
            <a:ext cx="7951" cy="46117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996441" y="5243981"/>
            <a:ext cx="559769" cy="369332"/>
          </a:xfrm>
          <a:prstGeom prst="rect">
            <a:avLst/>
          </a:prstGeom>
          <a:noFill/>
        </p:spPr>
        <p:txBody>
          <a:bodyPr wrap="none" rtlCol="0">
            <a:spAutoFit/>
          </a:bodyPr>
          <a:lstStyle/>
          <a:p>
            <a:pPr>
              <a:buNone/>
            </a:pPr>
            <a:r>
              <a:rPr lang="en-US" altLang="zh-CN" i="1" dirty="0">
                <a:latin typeface="+mj-ea"/>
                <a:ea typeface="+mj-ea"/>
              </a:rPr>
              <a:t>……</a:t>
            </a:r>
            <a:endParaRPr lang="zh-CN" altLang="en-US" i="1" dirty="0">
              <a:latin typeface="+mj-ea"/>
              <a:ea typeface="+mj-ea"/>
            </a:endParaRPr>
          </a:p>
        </p:txBody>
      </p:sp>
      <p:sp>
        <p:nvSpPr>
          <p:cNvPr id="32" name="文本框 31"/>
          <p:cNvSpPr txBox="1"/>
          <p:nvPr/>
        </p:nvSpPr>
        <p:spPr>
          <a:xfrm>
            <a:off x="406097" y="5888076"/>
            <a:ext cx="1700417" cy="584775"/>
          </a:xfrm>
          <a:prstGeom prst="rect">
            <a:avLst/>
          </a:prstGeom>
          <a:noFill/>
        </p:spPr>
        <p:txBody>
          <a:bodyPr wrap="square" rtlCol="0">
            <a:spAutoFit/>
          </a:bodyPr>
          <a:lstStyle/>
          <a:p>
            <a:pPr>
              <a:buNone/>
            </a:pPr>
            <a:r>
              <a:rPr lang="zh-CN" altLang="en-US" sz="1600" dirty="0">
                <a:latin typeface="+mj-ea"/>
                <a:ea typeface="+mj-ea"/>
              </a:rPr>
              <a:t>正式启动</a:t>
            </a:r>
            <a:r>
              <a:rPr lang="en-US" altLang="zh-CN" sz="1600" dirty="0">
                <a:latin typeface="+mj-ea"/>
                <a:ea typeface="+mj-ea"/>
              </a:rPr>
              <a:t>Scrum</a:t>
            </a:r>
            <a:r>
              <a:rPr lang="zh-CN" altLang="en-US" sz="1600" dirty="0">
                <a:latin typeface="+mj-ea"/>
                <a:ea typeface="+mj-ea"/>
              </a:rPr>
              <a:t>之前的准备动作</a:t>
            </a:r>
          </a:p>
        </p:txBody>
      </p:sp>
      <p:sp>
        <p:nvSpPr>
          <p:cNvPr id="33" name="文本框 32"/>
          <p:cNvSpPr txBox="1"/>
          <p:nvPr/>
        </p:nvSpPr>
        <p:spPr>
          <a:xfrm>
            <a:off x="10142081" y="5789756"/>
            <a:ext cx="1700417" cy="584775"/>
          </a:xfrm>
          <a:prstGeom prst="rect">
            <a:avLst/>
          </a:prstGeom>
          <a:noFill/>
        </p:spPr>
        <p:txBody>
          <a:bodyPr wrap="square" rtlCol="0">
            <a:spAutoFit/>
          </a:bodyPr>
          <a:lstStyle/>
          <a:p>
            <a:pPr>
              <a:buNone/>
            </a:pPr>
            <a:r>
              <a:rPr lang="zh-CN" altLang="en-US" sz="1600" dirty="0">
                <a:latin typeface="+mj-ea"/>
                <a:ea typeface="+mj-ea"/>
              </a:rPr>
              <a:t>正式 </a:t>
            </a:r>
            <a:r>
              <a:rPr lang="en-US" altLang="zh-CN" sz="1600" dirty="0">
                <a:latin typeface="+mj-ea"/>
                <a:ea typeface="+mj-ea"/>
              </a:rPr>
              <a:t>Release </a:t>
            </a:r>
            <a:r>
              <a:rPr lang="zh-CN" altLang="en-US" sz="1600" dirty="0">
                <a:latin typeface="+mj-ea"/>
                <a:ea typeface="+mj-ea"/>
              </a:rPr>
              <a:t>之后的动作</a:t>
            </a:r>
          </a:p>
        </p:txBody>
      </p:sp>
    </p:spTree>
    <p:extLst>
      <p:ext uri="{BB962C8B-B14F-4D97-AF65-F5344CB8AC3E}">
        <p14:creationId xmlns:p14="http://schemas.microsoft.com/office/powerpoint/2010/main" val="358389045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9.6. </a:t>
            </a:r>
            <a:r>
              <a:rPr lang="zh-CN" altLang="en-US" dirty="0"/>
              <a:t>一个简洁的 </a:t>
            </a:r>
            <a:r>
              <a:rPr lang="en-US" altLang="zh-CN" dirty="0"/>
              <a:t>Scrum Development Process</a:t>
            </a:r>
            <a:r>
              <a:rPr lang="zh-CN" altLang="en-US" dirty="0"/>
              <a:t>（强调沟通）</a:t>
            </a:r>
          </a:p>
        </p:txBody>
      </p:sp>
      <p:pic>
        <p:nvPicPr>
          <p:cNvPr id="12" name="图片 11"/>
          <p:cNvPicPr>
            <a:picLocks noChangeAspect="1"/>
          </p:cNvPicPr>
          <p:nvPr/>
        </p:nvPicPr>
        <p:blipFill>
          <a:blip r:embed="rId2"/>
          <a:stretch>
            <a:fillRect/>
          </a:stretch>
        </p:blipFill>
        <p:spPr>
          <a:xfrm>
            <a:off x="1229177" y="914810"/>
            <a:ext cx="9097329" cy="5422489"/>
          </a:xfrm>
          <a:prstGeom prst="rect">
            <a:avLst/>
          </a:prstGeom>
        </p:spPr>
      </p:pic>
    </p:spTree>
    <p:extLst>
      <p:ext uri="{BB962C8B-B14F-4D97-AF65-F5344CB8AC3E}">
        <p14:creationId xmlns:p14="http://schemas.microsoft.com/office/powerpoint/2010/main" val="186709901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9.7. </a:t>
            </a:r>
            <a:r>
              <a:rPr lang="zh-CN" altLang="en-US" dirty="0"/>
              <a:t>一个时间段里完成项目软件一部分的所有过程</a:t>
            </a:r>
          </a:p>
        </p:txBody>
      </p:sp>
      <p:pic>
        <p:nvPicPr>
          <p:cNvPr id="43" name="图片 42"/>
          <p:cNvPicPr>
            <a:picLocks noChangeAspect="1"/>
          </p:cNvPicPr>
          <p:nvPr/>
        </p:nvPicPr>
        <p:blipFill>
          <a:blip r:embed="rId2"/>
          <a:stretch>
            <a:fillRect/>
          </a:stretch>
        </p:blipFill>
        <p:spPr>
          <a:xfrm>
            <a:off x="628039" y="776542"/>
            <a:ext cx="10911471" cy="5795707"/>
          </a:xfrm>
          <a:prstGeom prst="rect">
            <a:avLst/>
          </a:prstGeom>
        </p:spPr>
      </p:pic>
    </p:spTree>
    <p:extLst>
      <p:ext uri="{BB962C8B-B14F-4D97-AF65-F5344CB8AC3E}">
        <p14:creationId xmlns:p14="http://schemas.microsoft.com/office/powerpoint/2010/main" val="40630851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EE94CD3-3872-4811-A800-B9A9C49FA1A7}"/>
              </a:ext>
            </a:extLst>
          </p:cNvPr>
          <p:cNvSpPr/>
          <p:nvPr/>
        </p:nvSpPr>
        <p:spPr>
          <a:xfrm>
            <a:off x="1050085" y="3114859"/>
            <a:ext cx="9875520" cy="2218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2C302926-DC8B-4E71-9009-03FFB354F1D6}"/>
              </a:ext>
            </a:extLst>
          </p:cNvPr>
          <p:cNvSpPr>
            <a:spLocks noGrp="1"/>
          </p:cNvSpPr>
          <p:nvPr>
            <p:ph type="title"/>
          </p:nvPr>
        </p:nvSpPr>
        <p:spPr>
          <a:xfrm>
            <a:off x="0" y="11561"/>
            <a:ext cx="12192000" cy="480060"/>
          </a:xfrm>
        </p:spPr>
        <p:txBody>
          <a:bodyPr/>
          <a:lstStyle/>
          <a:p>
            <a:r>
              <a:rPr lang="en-US" altLang="zh-CN" dirty="0"/>
              <a:t>1.1. </a:t>
            </a:r>
            <a:r>
              <a:rPr lang="zh-CN" altLang="en-US" dirty="0"/>
              <a:t>组织级别的项目过程标准样例</a:t>
            </a:r>
          </a:p>
        </p:txBody>
      </p:sp>
      <p:pic>
        <p:nvPicPr>
          <p:cNvPr id="3" name="图片 2">
            <a:extLst>
              <a:ext uri="{FF2B5EF4-FFF2-40B4-BE49-F238E27FC236}">
                <a16:creationId xmlns:a16="http://schemas.microsoft.com/office/drawing/2014/main" id="{1B7FB6CB-0E6F-41F3-B222-5ABFE9F0F11F}"/>
              </a:ext>
            </a:extLst>
          </p:cNvPr>
          <p:cNvPicPr>
            <a:picLocks noChangeAspect="1"/>
          </p:cNvPicPr>
          <p:nvPr/>
        </p:nvPicPr>
        <p:blipFill>
          <a:blip r:embed="rId2"/>
          <a:stretch>
            <a:fillRect/>
          </a:stretch>
        </p:blipFill>
        <p:spPr>
          <a:xfrm>
            <a:off x="2212258" y="587157"/>
            <a:ext cx="7597766" cy="6132207"/>
          </a:xfrm>
          <a:prstGeom prst="rect">
            <a:avLst/>
          </a:prstGeom>
        </p:spPr>
      </p:pic>
    </p:spTree>
    <p:extLst>
      <p:ext uri="{BB962C8B-B14F-4D97-AF65-F5344CB8AC3E}">
        <p14:creationId xmlns:p14="http://schemas.microsoft.com/office/powerpoint/2010/main" val="378953393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9.8. </a:t>
            </a:r>
            <a:r>
              <a:rPr lang="zh-CN" altLang="en-US" dirty="0"/>
              <a:t>简单总结</a:t>
            </a:r>
          </a:p>
        </p:txBody>
      </p:sp>
      <p:sp>
        <p:nvSpPr>
          <p:cNvPr id="4" name="文本框 3"/>
          <p:cNvSpPr txBox="1"/>
          <p:nvPr/>
        </p:nvSpPr>
        <p:spPr>
          <a:xfrm>
            <a:off x="258618" y="6313460"/>
            <a:ext cx="6442789" cy="369332"/>
          </a:xfrm>
          <a:prstGeom prst="rect">
            <a:avLst/>
          </a:prstGeom>
          <a:noFill/>
        </p:spPr>
        <p:txBody>
          <a:bodyPr wrap="none" rtlCol="0">
            <a:spAutoFit/>
          </a:bodyPr>
          <a:lstStyle/>
          <a:p>
            <a:pPr>
              <a:buNone/>
            </a:pPr>
            <a:r>
              <a:rPr lang="en-US" altLang="zh-CN" b="1" dirty="0">
                <a:latin typeface="+mj-ea"/>
                <a:ea typeface="+mj-ea"/>
              </a:rPr>
              <a:t>Scrum</a:t>
            </a:r>
            <a:r>
              <a:rPr lang="zh-CN" altLang="en-US" b="1" dirty="0">
                <a:latin typeface="+mj-ea"/>
                <a:ea typeface="+mj-ea"/>
              </a:rPr>
              <a:t>团队角色：</a:t>
            </a:r>
            <a:r>
              <a:rPr lang="en-US" altLang="zh-CN" b="1" dirty="0">
                <a:latin typeface="+mj-ea"/>
                <a:ea typeface="+mj-ea"/>
              </a:rPr>
              <a:t>3</a:t>
            </a:r>
            <a:r>
              <a:rPr lang="zh-CN" altLang="en-US" b="1" dirty="0">
                <a:latin typeface="+mj-ea"/>
                <a:ea typeface="+mj-ea"/>
              </a:rPr>
              <a:t>个，</a:t>
            </a:r>
            <a:r>
              <a:rPr lang="en-US" altLang="zh-CN" b="1" dirty="0">
                <a:latin typeface="+mj-ea"/>
                <a:ea typeface="+mj-ea"/>
              </a:rPr>
              <a:t>Scrum</a:t>
            </a:r>
            <a:r>
              <a:rPr lang="zh-CN" altLang="en-US" b="1" dirty="0">
                <a:latin typeface="+mj-ea"/>
                <a:ea typeface="+mj-ea"/>
              </a:rPr>
              <a:t>事件：</a:t>
            </a:r>
            <a:r>
              <a:rPr lang="en-US" altLang="zh-CN" b="1" dirty="0">
                <a:latin typeface="+mj-ea"/>
                <a:ea typeface="+mj-ea"/>
              </a:rPr>
              <a:t>4</a:t>
            </a:r>
            <a:r>
              <a:rPr lang="zh-CN" altLang="en-US" b="1" dirty="0">
                <a:latin typeface="+mj-ea"/>
                <a:ea typeface="+mj-ea"/>
              </a:rPr>
              <a:t>个，</a:t>
            </a:r>
            <a:r>
              <a:rPr lang="en-US" altLang="zh-CN" b="1" dirty="0">
                <a:latin typeface="+mj-ea"/>
                <a:ea typeface="+mj-ea"/>
              </a:rPr>
              <a:t>Scrum</a:t>
            </a:r>
            <a:r>
              <a:rPr lang="zh-CN" altLang="en-US" b="1" dirty="0">
                <a:latin typeface="+mj-ea"/>
                <a:ea typeface="+mj-ea"/>
              </a:rPr>
              <a:t>工件：</a:t>
            </a:r>
            <a:r>
              <a:rPr lang="en-US" altLang="zh-CN" b="1" dirty="0">
                <a:latin typeface="+mj-ea"/>
                <a:ea typeface="+mj-ea"/>
              </a:rPr>
              <a:t>3</a:t>
            </a:r>
            <a:r>
              <a:rPr lang="zh-CN" altLang="en-US" b="1" dirty="0">
                <a:latin typeface="+mj-ea"/>
                <a:ea typeface="+mj-ea"/>
              </a:rPr>
              <a:t>个</a:t>
            </a:r>
          </a:p>
        </p:txBody>
      </p:sp>
      <p:pic>
        <p:nvPicPr>
          <p:cNvPr id="28" name="图片 27"/>
          <p:cNvPicPr>
            <a:picLocks noChangeAspect="1"/>
          </p:cNvPicPr>
          <p:nvPr/>
        </p:nvPicPr>
        <p:blipFill>
          <a:blip r:embed="rId2"/>
          <a:stretch>
            <a:fillRect/>
          </a:stretch>
        </p:blipFill>
        <p:spPr>
          <a:xfrm>
            <a:off x="258618" y="614327"/>
            <a:ext cx="11550732" cy="5576427"/>
          </a:xfrm>
          <a:prstGeom prst="rect">
            <a:avLst/>
          </a:prstGeom>
        </p:spPr>
      </p:pic>
    </p:spTree>
    <p:extLst>
      <p:ext uri="{BB962C8B-B14F-4D97-AF65-F5344CB8AC3E}">
        <p14:creationId xmlns:p14="http://schemas.microsoft.com/office/powerpoint/2010/main" val="20082385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561"/>
            <a:ext cx="12192000" cy="480060"/>
          </a:xfrm>
        </p:spPr>
        <p:txBody>
          <a:bodyPr/>
          <a:lstStyle/>
          <a:p>
            <a:pPr algn="ctr"/>
            <a:r>
              <a:rPr lang="zh-CN" altLang="en-US" dirty="0"/>
              <a:t>结束语</a:t>
            </a:r>
          </a:p>
        </p:txBody>
      </p:sp>
      <p:graphicFrame>
        <p:nvGraphicFramePr>
          <p:cNvPr id="3" name="图示 2"/>
          <p:cNvGraphicFramePr/>
          <p:nvPr>
            <p:extLst>
              <p:ext uri="{D42A27DB-BD31-4B8C-83A1-F6EECF244321}">
                <p14:modId xmlns:p14="http://schemas.microsoft.com/office/powerpoint/2010/main" val="3627113377"/>
              </p:ext>
            </p:extLst>
          </p:nvPr>
        </p:nvGraphicFramePr>
        <p:xfrm>
          <a:off x="1510675" y="620559"/>
          <a:ext cx="9170649" cy="60783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085499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2">
            <a:extLst>
              <a:ext uri="{FF2B5EF4-FFF2-40B4-BE49-F238E27FC236}">
                <a16:creationId xmlns:a16="http://schemas.microsoft.com/office/drawing/2014/main" id="{FCAF9CDF-72D1-4602-A5F3-A57853879CAF}"/>
              </a:ext>
            </a:extLst>
          </p:cNvPr>
          <p:cNvSpPr txBox="1">
            <a:spLocks noChangeArrowheads="1"/>
          </p:cNvSpPr>
          <p:nvPr/>
        </p:nvSpPr>
        <p:spPr bwMode="auto">
          <a:xfrm>
            <a:off x="342900" y="750888"/>
            <a:ext cx="7912100" cy="563562"/>
          </a:xfrm>
          <a:prstGeom prst="rect">
            <a:avLst/>
          </a:prstGeom>
          <a:noFill/>
          <a:ln w="9525">
            <a:noFill/>
            <a:miter lim="800000"/>
            <a:headEnd/>
            <a:tailEnd/>
          </a:ln>
          <a:effectLst/>
        </p:spPr>
        <p:txBody>
          <a:bodyPr anchor="ctr">
            <a:normAutofit fontScale="97500" lnSpcReduction="10000"/>
          </a:bodyPr>
          <a:lstStyle>
            <a:lvl1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2pPr>
            <a:lvl3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3pPr>
            <a:lvl4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4pPr>
            <a:lvl5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5pPr>
            <a:lvl6pPr marL="4572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6pPr>
            <a:lvl7pPr marL="9144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7pPr>
            <a:lvl8pPr marL="13716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8pPr>
            <a:lvl9pPr marL="18288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9pPr>
          </a:lstStyle>
          <a:p>
            <a:pPr eaLnBrk="1" hangingPunct="1">
              <a:buFont typeface="Wingdings" pitchFamily="2" charset="2"/>
              <a:buNone/>
              <a:defRPr/>
            </a:pPr>
            <a:r>
              <a:rPr lang="zh-CN" altLang="en-US" dirty="0">
                <a:latin typeface="微软雅黑" pitchFamily="34" charset="-122"/>
              </a:rPr>
              <a:t>课程作业</a:t>
            </a:r>
          </a:p>
        </p:txBody>
      </p:sp>
      <p:graphicFrame>
        <p:nvGraphicFramePr>
          <p:cNvPr id="47106" name="表格 3">
            <a:extLst>
              <a:ext uri="{FF2B5EF4-FFF2-40B4-BE49-F238E27FC236}">
                <a16:creationId xmlns:a16="http://schemas.microsoft.com/office/drawing/2014/main" id="{712B681C-31D0-4AB2-9A0B-24E0B3402B7F}"/>
              </a:ext>
            </a:extLst>
          </p:cNvPr>
          <p:cNvGraphicFramePr>
            <a:graphicFrameLocks noGrp="1"/>
          </p:cNvGraphicFramePr>
          <p:nvPr>
            <p:extLst>
              <p:ext uri="{D42A27DB-BD31-4B8C-83A1-F6EECF244321}">
                <p14:modId xmlns:p14="http://schemas.microsoft.com/office/powerpoint/2010/main" val="1798872862"/>
              </p:ext>
            </p:extLst>
          </p:nvPr>
        </p:nvGraphicFramePr>
        <p:xfrm>
          <a:off x="409989" y="1429913"/>
          <a:ext cx="11533188" cy="1235076"/>
        </p:xfrm>
        <a:graphic>
          <a:graphicData uri="http://schemas.openxmlformats.org/drawingml/2006/table">
            <a:tbl>
              <a:tblPr/>
              <a:tblGrid>
                <a:gridCol w="1384300">
                  <a:extLst>
                    <a:ext uri="{9D8B030D-6E8A-4147-A177-3AD203B41FA5}">
                      <a16:colId xmlns:a16="http://schemas.microsoft.com/office/drawing/2014/main" val="20000"/>
                    </a:ext>
                  </a:extLst>
                </a:gridCol>
                <a:gridCol w="6424613">
                  <a:extLst>
                    <a:ext uri="{9D8B030D-6E8A-4147-A177-3AD203B41FA5}">
                      <a16:colId xmlns:a16="http://schemas.microsoft.com/office/drawing/2014/main" val="20001"/>
                    </a:ext>
                  </a:extLst>
                </a:gridCol>
                <a:gridCol w="1793875">
                  <a:extLst>
                    <a:ext uri="{9D8B030D-6E8A-4147-A177-3AD203B41FA5}">
                      <a16:colId xmlns:a16="http://schemas.microsoft.com/office/drawing/2014/main" val="20002"/>
                    </a:ext>
                  </a:extLst>
                </a:gridCol>
                <a:gridCol w="1930400">
                  <a:extLst>
                    <a:ext uri="{9D8B030D-6E8A-4147-A177-3AD203B41FA5}">
                      <a16:colId xmlns:a16="http://schemas.microsoft.com/office/drawing/2014/main" val="20003"/>
                    </a:ext>
                  </a:extLst>
                </a:gridCol>
              </a:tblGrid>
              <a:tr h="411269">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400" b="0" i="0" u="none" strike="noStrike" cap="none" normalizeH="0" baseline="0">
                          <a:ln>
                            <a:noFill/>
                          </a:ln>
                          <a:solidFill>
                            <a:srgbClr val="00194D"/>
                          </a:solidFill>
                          <a:effectLst/>
                          <a:latin typeface="微软雅黑" panose="020B0503020204020204" pitchFamily="34" charset="-122"/>
                          <a:ea typeface="微软雅黑" panose="020B0503020204020204" pitchFamily="34" charset="-122"/>
                        </a:rPr>
                        <a:t>作业编号</a:t>
                      </a:r>
                    </a:p>
                  </a:txBody>
                  <a:tcPr marT="45697" marB="45697" horzOverflow="overflow">
                    <a:lnL>
                      <a:noFill/>
                    </a:lnL>
                    <a:lnR>
                      <a:noFill/>
                    </a:lnR>
                    <a:lnT>
                      <a:noFill/>
                    </a:lnT>
                    <a:lnB>
                      <a:noFill/>
                    </a:lnB>
                    <a:lnTlToBr>
                      <a:noFill/>
                    </a:lnTlToBr>
                    <a:lnBlToTr>
                      <a:noFill/>
                    </a:lnBlToTr>
                    <a:solidFill>
                      <a:srgbClr val="DADADA"/>
                    </a:solidFill>
                  </a:tcPr>
                </a:tc>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rPr>
                        <a:t>作业任务</a:t>
                      </a:r>
                    </a:p>
                  </a:txBody>
                  <a:tcPr marT="45697" marB="45697" horzOverflow="overflow">
                    <a:lnL>
                      <a:noFill/>
                    </a:lnL>
                    <a:lnR>
                      <a:noFill/>
                    </a:lnR>
                    <a:lnT>
                      <a:noFill/>
                    </a:lnT>
                    <a:lnB>
                      <a:noFill/>
                    </a:lnB>
                    <a:lnTlToBr>
                      <a:noFill/>
                    </a:lnTlToBr>
                    <a:lnBlToTr>
                      <a:noFill/>
                    </a:lnBlToTr>
                    <a:solidFill>
                      <a:srgbClr val="DADADA"/>
                    </a:solidFill>
                  </a:tcPr>
                </a:tc>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400" b="0" i="0" u="none" strike="noStrike" cap="none" normalizeH="0" baseline="0">
                          <a:ln>
                            <a:noFill/>
                          </a:ln>
                          <a:solidFill>
                            <a:srgbClr val="00194D"/>
                          </a:solidFill>
                          <a:effectLst/>
                          <a:latin typeface="微软雅黑" panose="020B0503020204020204" pitchFamily="34" charset="-122"/>
                          <a:ea typeface="微软雅黑" panose="020B0503020204020204" pitchFamily="34" charset="-122"/>
                        </a:rPr>
                        <a:t>关联工作产品模板</a:t>
                      </a:r>
                    </a:p>
                  </a:txBody>
                  <a:tcPr marT="45697" marB="45697" horzOverflow="overflow">
                    <a:lnL>
                      <a:noFill/>
                    </a:lnL>
                    <a:lnR>
                      <a:noFill/>
                    </a:lnR>
                    <a:lnT>
                      <a:noFill/>
                    </a:lnT>
                    <a:lnB>
                      <a:noFill/>
                    </a:lnB>
                    <a:lnTlToBr>
                      <a:noFill/>
                    </a:lnTlToBr>
                    <a:lnBlToTr>
                      <a:noFill/>
                    </a:lnBlToTr>
                    <a:solidFill>
                      <a:srgbClr val="DADADA"/>
                    </a:solidFill>
                  </a:tcPr>
                </a:tc>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400" b="0" i="0" u="none" strike="noStrike" cap="none" normalizeH="0" baseline="0">
                          <a:ln>
                            <a:noFill/>
                          </a:ln>
                          <a:solidFill>
                            <a:srgbClr val="00194D"/>
                          </a:solidFill>
                          <a:effectLst/>
                          <a:latin typeface="微软雅黑" panose="020B0503020204020204" pitchFamily="34" charset="-122"/>
                          <a:ea typeface="微软雅黑" panose="020B0503020204020204" pitchFamily="34" charset="-122"/>
                        </a:rPr>
                        <a:t>要求说明</a:t>
                      </a:r>
                    </a:p>
                  </a:txBody>
                  <a:tcPr marT="45697" marB="45697" horzOverflow="overflow">
                    <a:lnL>
                      <a:noFill/>
                    </a:lnL>
                    <a:lnR>
                      <a:noFill/>
                    </a:lnR>
                    <a:lnT>
                      <a:noFill/>
                    </a:lnT>
                    <a:lnB>
                      <a:noFill/>
                    </a:lnB>
                    <a:lnTlToBr>
                      <a:noFill/>
                    </a:lnTlToBr>
                    <a:lnBlToTr>
                      <a:noFill/>
                    </a:lnBlToTr>
                    <a:solidFill>
                      <a:srgbClr val="DADADA"/>
                    </a:solidFill>
                  </a:tcPr>
                </a:tc>
                <a:extLst>
                  <a:ext uri="{0D108BD9-81ED-4DB2-BD59-A6C34878D82A}">
                    <a16:rowId xmlns:a16="http://schemas.microsoft.com/office/drawing/2014/main" val="10000"/>
                  </a:ext>
                </a:extLst>
              </a:tr>
              <a:tr h="411269">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endParaRPr kumimoji="0" lang="zh-CN" altLang="en-US"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endParaRPr>
                    </a:p>
                  </a:txBody>
                  <a:tcPr marT="45697" marB="45697" horzOverflow="overflow">
                    <a:lnL>
                      <a:noFill/>
                    </a:lnL>
                    <a:lnR>
                      <a:noFill/>
                    </a:lnR>
                    <a:lnT>
                      <a:noFill/>
                    </a:lnT>
                    <a:lnB>
                      <a:noFill/>
                    </a:lnB>
                    <a:lnTlToBr>
                      <a:noFill/>
                    </a:lnTlToBr>
                    <a:lnBlToTr>
                      <a:noFill/>
                    </a:lnBlToTr>
                    <a:solidFill>
                      <a:srgbClr val="E2E3EC"/>
                    </a:solidFill>
                  </a:tcPr>
                </a:tc>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endParaRPr kumimoji="0" lang="en-US" altLang="zh-CN"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endParaRPr>
                    </a:p>
                  </a:txBody>
                  <a:tcPr marT="45697" marB="45697" horzOverflow="overflow">
                    <a:lnL>
                      <a:noFill/>
                    </a:lnL>
                    <a:lnR>
                      <a:noFill/>
                    </a:lnR>
                    <a:lnT>
                      <a:noFill/>
                    </a:lnT>
                    <a:lnB>
                      <a:noFill/>
                    </a:lnB>
                    <a:lnTlToBr>
                      <a:noFill/>
                    </a:lnTlToBr>
                    <a:lnBlToTr>
                      <a:noFill/>
                    </a:lnBlToTr>
                    <a:solidFill>
                      <a:srgbClr val="E2E3EC"/>
                    </a:solidFill>
                  </a:tcPr>
                </a:tc>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endParaRPr kumimoji="0" lang="zh-CN" altLang="en-US"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endParaRPr>
                    </a:p>
                  </a:txBody>
                  <a:tcPr marT="45697" marB="45697" horzOverflow="overflow">
                    <a:lnL>
                      <a:noFill/>
                    </a:lnL>
                    <a:lnR>
                      <a:noFill/>
                    </a:lnR>
                    <a:lnT>
                      <a:noFill/>
                    </a:lnT>
                    <a:lnB>
                      <a:noFill/>
                    </a:lnB>
                    <a:lnTlToBr>
                      <a:noFill/>
                    </a:lnTlToBr>
                    <a:lnBlToTr>
                      <a:noFill/>
                    </a:lnBlToTr>
                    <a:solidFill>
                      <a:srgbClr val="E2E3EC"/>
                    </a:solidFill>
                  </a:tcPr>
                </a:tc>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endParaRPr kumimoji="0" lang="zh-CN" altLang="en-US"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endParaRPr>
                    </a:p>
                  </a:txBody>
                  <a:tcPr marT="45697" marB="45697" horzOverflow="overflow">
                    <a:lnL>
                      <a:noFill/>
                    </a:lnL>
                    <a:lnR>
                      <a:noFill/>
                    </a:lnR>
                    <a:lnT>
                      <a:noFill/>
                    </a:lnT>
                    <a:lnB>
                      <a:noFill/>
                    </a:lnB>
                    <a:lnTlToBr>
                      <a:noFill/>
                    </a:lnTlToBr>
                    <a:lnBlToTr>
                      <a:noFill/>
                    </a:lnBlToTr>
                    <a:solidFill>
                      <a:srgbClr val="E2E3EC"/>
                    </a:solidFill>
                  </a:tcPr>
                </a:tc>
                <a:extLst>
                  <a:ext uri="{0D108BD9-81ED-4DB2-BD59-A6C34878D82A}">
                    <a16:rowId xmlns:a16="http://schemas.microsoft.com/office/drawing/2014/main" val="10001"/>
                  </a:ext>
                </a:extLst>
              </a:tr>
              <a:tr h="412538">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endParaRPr kumimoji="0" lang="zh-CN" altLang="en-US"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endParaRPr>
                    </a:p>
                  </a:txBody>
                  <a:tcPr marT="45697" marB="45697" horzOverflow="overflow">
                    <a:lnL>
                      <a:noFill/>
                    </a:lnL>
                    <a:lnR>
                      <a:noFill/>
                    </a:lnR>
                    <a:lnT>
                      <a:noFill/>
                    </a:lnT>
                    <a:lnB>
                      <a:noFill/>
                    </a:lnB>
                    <a:lnTlToBr>
                      <a:noFill/>
                    </a:lnTlToBr>
                    <a:lnBlToTr>
                      <a:noFill/>
                    </a:lnBlToTr>
                    <a:solidFill>
                      <a:srgbClr val="F1F1F6"/>
                    </a:solidFill>
                  </a:tcPr>
                </a:tc>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endParaRPr kumimoji="0" lang="en-US" altLang="zh-CN"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endParaRPr>
                    </a:p>
                  </a:txBody>
                  <a:tcPr marT="45697" marB="45697" horzOverflow="overflow">
                    <a:lnL>
                      <a:noFill/>
                    </a:lnL>
                    <a:lnR>
                      <a:noFill/>
                    </a:lnR>
                    <a:lnT>
                      <a:noFill/>
                    </a:lnT>
                    <a:lnB>
                      <a:noFill/>
                    </a:lnB>
                    <a:lnTlToBr>
                      <a:noFill/>
                    </a:lnTlToBr>
                    <a:lnBlToTr>
                      <a:noFill/>
                    </a:lnBlToTr>
                    <a:solidFill>
                      <a:srgbClr val="F1F1F6"/>
                    </a:solidFill>
                  </a:tcPr>
                </a:tc>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endParaRPr kumimoji="0" lang="zh-CN" altLang="en-US"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endParaRPr>
                    </a:p>
                  </a:txBody>
                  <a:tcPr marT="45697" marB="45697" horzOverflow="overflow">
                    <a:lnL>
                      <a:noFill/>
                    </a:lnL>
                    <a:lnR>
                      <a:noFill/>
                    </a:lnR>
                    <a:lnT>
                      <a:noFill/>
                    </a:lnT>
                    <a:lnB>
                      <a:noFill/>
                    </a:lnB>
                    <a:lnTlToBr>
                      <a:noFill/>
                    </a:lnTlToBr>
                    <a:lnBlToTr>
                      <a:noFill/>
                    </a:lnBlToTr>
                    <a:solidFill>
                      <a:srgbClr val="F1F1F6"/>
                    </a:solidFill>
                  </a:tcPr>
                </a:tc>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endParaRPr kumimoji="0" lang="zh-CN" altLang="en-US"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endParaRPr>
                    </a:p>
                  </a:txBody>
                  <a:tcPr marT="45697" marB="45697" horzOverflow="overflow">
                    <a:lnL>
                      <a:noFill/>
                    </a:lnL>
                    <a:lnR>
                      <a:noFill/>
                    </a:lnR>
                    <a:lnT>
                      <a:noFill/>
                    </a:lnT>
                    <a:lnB>
                      <a:noFill/>
                    </a:lnB>
                    <a:lnTlToBr>
                      <a:noFill/>
                    </a:lnTlToBr>
                    <a:lnBlToTr>
                      <a:noFill/>
                    </a:lnBlToTr>
                    <a:solidFill>
                      <a:srgbClr val="F1F1F6"/>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12153749"/>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19433" y="2531237"/>
            <a:ext cx="7455888" cy="707886"/>
          </a:xfrm>
          <a:prstGeom prst="rect">
            <a:avLst/>
          </a:prstGeom>
          <a:noFill/>
        </p:spPr>
        <p:txBody>
          <a:bodyPr wrap="none">
            <a:spAutoFit/>
          </a:bodyPr>
          <a:lstStyle/>
          <a:p>
            <a:pPr algn="ctr">
              <a:buFont typeface="Wingdings" pitchFamily="2" charset="2"/>
              <a:buNone/>
              <a:defRPr/>
            </a:pPr>
            <a:r>
              <a:rPr lang="zh-CN" altLang="en-US" sz="4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微软雅黑" pitchFamily="34" charset="-122"/>
                <a:ea typeface="微软雅黑" pitchFamily="34" charset="-122"/>
              </a:rPr>
              <a:t>本次学习结束，谢谢您的参与！</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32033" y="613545"/>
            <a:ext cx="11946194" cy="56926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0" y="11561"/>
            <a:ext cx="12192000" cy="480060"/>
          </a:xfrm>
        </p:spPr>
        <p:txBody>
          <a:bodyPr/>
          <a:lstStyle/>
          <a:p>
            <a:r>
              <a:rPr lang="en-US" altLang="zh-CN" dirty="0"/>
              <a:t>2. Scrum </a:t>
            </a:r>
            <a:r>
              <a:rPr lang="zh-CN" altLang="en-US" dirty="0"/>
              <a:t>框架概貌</a:t>
            </a:r>
          </a:p>
        </p:txBody>
      </p:sp>
      <p:sp>
        <p:nvSpPr>
          <p:cNvPr id="3"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 name="图片 7"/>
          <p:cNvPicPr>
            <a:picLocks noChangeAspect="1"/>
          </p:cNvPicPr>
          <p:nvPr/>
        </p:nvPicPr>
        <p:blipFill>
          <a:blip r:embed="rId2"/>
          <a:stretch>
            <a:fillRect/>
          </a:stretch>
        </p:blipFill>
        <p:spPr>
          <a:xfrm>
            <a:off x="395926" y="613545"/>
            <a:ext cx="11353800" cy="5562600"/>
          </a:xfrm>
          <a:prstGeom prst="rect">
            <a:avLst/>
          </a:prstGeom>
        </p:spPr>
      </p:pic>
      <p:grpSp>
        <p:nvGrpSpPr>
          <p:cNvPr id="21" name="组合 20"/>
          <p:cNvGrpSpPr/>
          <p:nvPr/>
        </p:nvGrpSpPr>
        <p:grpSpPr>
          <a:xfrm>
            <a:off x="123255" y="4974771"/>
            <a:ext cx="11093571" cy="307778"/>
            <a:chOff x="79712" y="5393871"/>
            <a:chExt cx="11093571" cy="307778"/>
          </a:xfrm>
        </p:grpSpPr>
        <p:sp>
          <p:nvSpPr>
            <p:cNvPr id="9" name="文本框 8"/>
            <p:cNvSpPr txBox="1"/>
            <p:nvPr/>
          </p:nvSpPr>
          <p:spPr>
            <a:xfrm>
              <a:off x="79712" y="5393872"/>
              <a:ext cx="1261884" cy="307777"/>
            </a:xfrm>
            <a:prstGeom prst="rect">
              <a:avLst/>
            </a:prstGeom>
            <a:noFill/>
          </p:spPr>
          <p:txBody>
            <a:bodyPr wrap="none" rtlCol="0">
              <a:spAutoFit/>
            </a:bodyPr>
            <a:lstStyle/>
            <a:p>
              <a:pPr>
                <a:buNone/>
              </a:pPr>
              <a:r>
                <a:rPr lang="zh-CN" altLang="en-US" sz="1400" b="1" dirty="0">
                  <a:solidFill>
                    <a:srgbClr val="00B050"/>
                  </a:solidFill>
                  <a:latin typeface="微软雅黑" panose="020B0503020204020204" pitchFamily="34" charset="-122"/>
                  <a:ea typeface="微软雅黑" panose="020B0503020204020204" pitchFamily="34" charset="-122"/>
                </a:rPr>
                <a:t>产品待办列表</a:t>
              </a:r>
            </a:p>
          </p:txBody>
        </p:sp>
        <p:sp>
          <p:nvSpPr>
            <p:cNvPr id="10" name="文本框 9"/>
            <p:cNvSpPr txBox="1"/>
            <p:nvPr/>
          </p:nvSpPr>
          <p:spPr>
            <a:xfrm>
              <a:off x="3701143" y="5393871"/>
              <a:ext cx="1261884" cy="307777"/>
            </a:xfrm>
            <a:prstGeom prst="rect">
              <a:avLst/>
            </a:prstGeom>
            <a:noFill/>
          </p:spPr>
          <p:txBody>
            <a:bodyPr wrap="none" rtlCol="0">
              <a:spAutoFit/>
            </a:bodyPr>
            <a:lstStyle/>
            <a:p>
              <a:pPr>
                <a:buNone/>
              </a:pPr>
              <a:r>
                <a:rPr lang="zh-CN" altLang="en-US" sz="1400" b="1" dirty="0">
                  <a:solidFill>
                    <a:srgbClr val="00B050"/>
                  </a:solidFill>
                  <a:latin typeface="微软雅黑" panose="020B0503020204020204" pitchFamily="34" charset="-122"/>
                  <a:ea typeface="微软雅黑" panose="020B0503020204020204" pitchFamily="34" charset="-122"/>
                </a:rPr>
                <a:t>冲刺待办列表</a:t>
              </a:r>
            </a:p>
          </p:txBody>
        </p:sp>
        <p:sp>
          <p:nvSpPr>
            <p:cNvPr id="11" name="文本框 10"/>
            <p:cNvSpPr txBox="1"/>
            <p:nvPr/>
          </p:nvSpPr>
          <p:spPr>
            <a:xfrm>
              <a:off x="10629544" y="5393871"/>
              <a:ext cx="543739" cy="307777"/>
            </a:xfrm>
            <a:prstGeom prst="rect">
              <a:avLst/>
            </a:prstGeom>
            <a:noFill/>
          </p:spPr>
          <p:txBody>
            <a:bodyPr wrap="none" rtlCol="0">
              <a:spAutoFit/>
            </a:bodyPr>
            <a:lstStyle/>
            <a:p>
              <a:pPr>
                <a:buNone/>
              </a:pPr>
              <a:r>
                <a:rPr lang="zh-CN" altLang="en-US" sz="1400" b="1" dirty="0">
                  <a:solidFill>
                    <a:srgbClr val="00B050"/>
                  </a:solidFill>
                  <a:latin typeface="微软雅黑" panose="020B0503020204020204" pitchFamily="34" charset="-122"/>
                  <a:ea typeface="微软雅黑" panose="020B0503020204020204" pitchFamily="34" charset="-122"/>
                </a:rPr>
                <a:t>增量</a:t>
              </a:r>
            </a:p>
          </p:txBody>
        </p:sp>
      </p:grpSp>
      <p:sp>
        <p:nvSpPr>
          <p:cNvPr id="17" name="文本框 16"/>
          <p:cNvSpPr txBox="1"/>
          <p:nvPr/>
        </p:nvSpPr>
        <p:spPr>
          <a:xfrm>
            <a:off x="6530728" y="5368861"/>
            <a:ext cx="1436291" cy="824841"/>
          </a:xfrm>
          <a:prstGeom prst="rect">
            <a:avLst/>
          </a:prstGeom>
          <a:noFill/>
        </p:spPr>
        <p:txBody>
          <a:bodyPr wrap="none" rtlCol="0">
            <a:spAutoFit/>
          </a:bodyPr>
          <a:lstStyle/>
          <a:p>
            <a:pPr>
              <a:buNone/>
            </a:pPr>
            <a:r>
              <a:rPr lang="zh-CN" altLang="en-US" sz="1400" b="1" dirty="0">
                <a:solidFill>
                  <a:srgbClr val="002060"/>
                </a:solidFill>
                <a:latin typeface="微软雅黑" panose="020B0503020204020204" pitchFamily="34" charset="-122"/>
                <a:ea typeface="微软雅黑" panose="020B0503020204020204" pitchFamily="34" charset="-122"/>
              </a:rPr>
              <a:t>产品负责人</a:t>
            </a:r>
            <a:endParaRPr lang="en-US" altLang="zh-CN" sz="1400" b="1" dirty="0">
              <a:solidFill>
                <a:srgbClr val="002060"/>
              </a:solidFill>
              <a:latin typeface="微软雅黑" panose="020B0503020204020204" pitchFamily="34" charset="-122"/>
              <a:ea typeface="微软雅黑" panose="020B0503020204020204" pitchFamily="34" charset="-122"/>
            </a:endParaRPr>
          </a:p>
          <a:p>
            <a:pPr>
              <a:buNone/>
            </a:pPr>
            <a:r>
              <a:rPr lang="zh-CN" altLang="en-US" sz="1400" b="1" dirty="0">
                <a:solidFill>
                  <a:srgbClr val="002060"/>
                </a:solidFill>
                <a:latin typeface="微软雅黑" panose="020B0503020204020204" pitchFamily="34" charset="-122"/>
                <a:ea typeface="微软雅黑" panose="020B0503020204020204" pitchFamily="34" charset="-122"/>
              </a:rPr>
              <a:t>开发团队</a:t>
            </a:r>
            <a:endParaRPr lang="en-US" altLang="zh-CN" sz="1400" b="1" dirty="0">
              <a:solidFill>
                <a:srgbClr val="002060"/>
              </a:solidFill>
              <a:latin typeface="微软雅黑" panose="020B0503020204020204" pitchFamily="34" charset="-122"/>
              <a:ea typeface="微软雅黑" panose="020B0503020204020204" pitchFamily="34" charset="-122"/>
            </a:endParaRPr>
          </a:p>
          <a:p>
            <a:pPr>
              <a:buNone/>
            </a:pPr>
            <a:r>
              <a:rPr lang="en-US" altLang="zh-CN" sz="1400" b="1" dirty="0">
                <a:solidFill>
                  <a:srgbClr val="002060"/>
                </a:solidFill>
                <a:latin typeface="微软雅黑" panose="020B0503020204020204" pitchFamily="34" charset="-122"/>
                <a:ea typeface="微软雅黑" panose="020B0503020204020204" pitchFamily="34" charset="-122"/>
              </a:rPr>
              <a:t>Scrum Master</a:t>
            </a:r>
            <a:endParaRPr lang="zh-CN" altLang="en-US" sz="1400" b="1" dirty="0">
              <a:solidFill>
                <a:srgbClr val="002060"/>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2307772" y="793077"/>
            <a:ext cx="8190536" cy="4026828"/>
            <a:chOff x="2264229" y="1212177"/>
            <a:chExt cx="8190536" cy="4026828"/>
          </a:xfrm>
        </p:grpSpPr>
        <p:sp>
          <p:nvSpPr>
            <p:cNvPr id="12" name="文本框 11"/>
            <p:cNvSpPr txBox="1"/>
            <p:nvPr/>
          </p:nvSpPr>
          <p:spPr>
            <a:xfrm>
              <a:off x="2264229" y="4931228"/>
              <a:ext cx="1450077" cy="307777"/>
            </a:xfrm>
            <a:prstGeom prst="rect">
              <a:avLst/>
            </a:prstGeom>
            <a:noFill/>
          </p:spPr>
          <p:txBody>
            <a:bodyPr wrap="none" rtlCol="0">
              <a:spAutoFit/>
            </a:bodyPr>
            <a:lstStyle/>
            <a:p>
              <a:pPr>
                <a:buNone/>
              </a:pPr>
              <a:r>
                <a:rPr lang="en-US" altLang="zh-CN" sz="1400" b="1" dirty="0">
                  <a:solidFill>
                    <a:srgbClr val="7030A0"/>
                  </a:solidFill>
                  <a:latin typeface="微软雅黑" panose="020B0503020204020204" pitchFamily="34" charset="-122"/>
                  <a:ea typeface="微软雅黑" panose="020B0503020204020204" pitchFamily="34" charset="-122"/>
                </a:rPr>
                <a:t>Sprint</a:t>
              </a:r>
              <a:r>
                <a:rPr lang="zh-CN" altLang="en-US" sz="1400" b="1" dirty="0">
                  <a:solidFill>
                    <a:srgbClr val="7030A0"/>
                  </a:solidFill>
                  <a:latin typeface="微软雅黑" panose="020B0503020204020204" pitchFamily="34" charset="-122"/>
                  <a:ea typeface="微软雅黑" panose="020B0503020204020204" pitchFamily="34" charset="-122"/>
                </a:rPr>
                <a:t>计划会议</a:t>
              </a:r>
            </a:p>
          </p:txBody>
        </p:sp>
        <p:sp>
          <p:nvSpPr>
            <p:cNvPr id="13" name="文本框 12"/>
            <p:cNvSpPr txBox="1"/>
            <p:nvPr/>
          </p:nvSpPr>
          <p:spPr>
            <a:xfrm>
              <a:off x="8168499" y="3099970"/>
              <a:ext cx="1450077" cy="307777"/>
            </a:xfrm>
            <a:prstGeom prst="rect">
              <a:avLst/>
            </a:prstGeom>
            <a:noFill/>
          </p:spPr>
          <p:txBody>
            <a:bodyPr wrap="none" rtlCol="0">
              <a:spAutoFit/>
            </a:bodyPr>
            <a:lstStyle/>
            <a:p>
              <a:pPr>
                <a:buNone/>
              </a:pPr>
              <a:r>
                <a:rPr lang="zh-CN" altLang="en-US" sz="1400" b="1" dirty="0">
                  <a:solidFill>
                    <a:srgbClr val="7030A0"/>
                  </a:solidFill>
                  <a:latin typeface="微软雅黑" panose="020B0503020204020204" pitchFamily="34" charset="-122"/>
                  <a:ea typeface="微软雅黑" panose="020B0503020204020204" pitchFamily="34" charset="-122"/>
                </a:rPr>
                <a:t>每日</a:t>
              </a:r>
              <a:r>
                <a:rPr lang="en-US" altLang="zh-CN" sz="1400" b="1" dirty="0">
                  <a:solidFill>
                    <a:srgbClr val="7030A0"/>
                  </a:solidFill>
                  <a:latin typeface="微软雅黑" panose="020B0503020204020204" pitchFamily="34" charset="-122"/>
                  <a:ea typeface="微软雅黑" panose="020B0503020204020204" pitchFamily="34" charset="-122"/>
                </a:rPr>
                <a:t>Sprint</a:t>
              </a:r>
              <a:r>
                <a:rPr lang="zh-CN" altLang="en-US" sz="1400" b="1" dirty="0">
                  <a:solidFill>
                    <a:srgbClr val="7030A0"/>
                  </a:solidFill>
                  <a:latin typeface="微软雅黑" panose="020B0503020204020204" pitchFamily="34" charset="-122"/>
                  <a:ea typeface="微软雅黑" panose="020B0503020204020204" pitchFamily="34" charset="-122"/>
                </a:rPr>
                <a:t>站会</a:t>
              </a:r>
            </a:p>
          </p:txBody>
        </p:sp>
        <p:sp>
          <p:nvSpPr>
            <p:cNvPr id="14" name="文本框 13"/>
            <p:cNvSpPr txBox="1"/>
            <p:nvPr/>
          </p:nvSpPr>
          <p:spPr>
            <a:xfrm>
              <a:off x="9004688" y="4852847"/>
              <a:ext cx="1450077" cy="307777"/>
            </a:xfrm>
            <a:prstGeom prst="rect">
              <a:avLst/>
            </a:prstGeom>
            <a:noFill/>
          </p:spPr>
          <p:txBody>
            <a:bodyPr wrap="none" rtlCol="0">
              <a:spAutoFit/>
            </a:bodyPr>
            <a:lstStyle/>
            <a:p>
              <a:pPr>
                <a:buNone/>
              </a:pPr>
              <a:r>
                <a:rPr lang="en-US" altLang="zh-CN" sz="1400" b="1" dirty="0">
                  <a:solidFill>
                    <a:srgbClr val="7030A0"/>
                  </a:solidFill>
                  <a:latin typeface="微软雅黑" panose="020B0503020204020204" pitchFamily="34" charset="-122"/>
                  <a:ea typeface="微软雅黑" panose="020B0503020204020204" pitchFamily="34" charset="-122"/>
                </a:rPr>
                <a:t>Sprint</a:t>
              </a:r>
              <a:r>
                <a:rPr lang="zh-CN" altLang="en-US" sz="1400" b="1" dirty="0">
                  <a:solidFill>
                    <a:srgbClr val="7030A0"/>
                  </a:solidFill>
                  <a:latin typeface="微软雅黑" panose="020B0503020204020204" pitchFamily="34" charset="-122"/>
                  <a:ea typeface="微软雅黑" panose="020B0503020204020204" pitchFamily="34" charset="-122"/>
                </a:rPr>
                <a:t>评审会议</a:t>
              </a:r>
            </a:p>
          </p:txBody>
        </p:sp>
        <p:sp>
          <p:nvSpPr>
            <p:cNvPr id="16" name="文本框 15"/>
            <p:cNvSpPr txBox="1"/>
            <p:nvPr/>
          </p:nvSpPr>
          <p:spPr>
            <a:xfrm>
              <a:off x="5034468" y="1212177"/>
              <a:ext cx="1450077" cy="307777"/>
            </a:xfrm>
            <a:prstGeom prst="rect">
              <a:avLst/>
            </a:prstGeom>
            <a:noFill/>
          </p:spPr>
          <p:txBody>
            <a:bodyPr wrap="none" rtlCol="0">
              <a:spAutoFit/>
            </a:bodyPr>
            <a:lstStyle/>
            <a:p>
              <a:pPr>
                <a:buNone/>
              </a:pPr>
              <a:r>
                <a:rPr lang="en-US" altLang="zh-CN" sz="1400" b="1" dirty="0">
                  <a:solidFill>
                    <a:srgbClr val="7030A0"/>
                  </a:solidFill>
                  <a:latin typeface="微软雅黑" panose="020B0503020204020204" pitchFamily="34" charset="-122"/>
                  <a:ea typeface="微软雅黑" panose="020B0503020204020204" pitchFamily="34" charset="-122"/>
                </a:rPr>
                <a:t>Sprint</a:t>
              </a:r>
              <a:r>
                <a:rPr lang="zh-CN" altLang="en-US" sz="1400" b="1" dirty="0">
                  <a:solidFill>
                    <a:srgbClr val="7030A0"/>
                  </a:solidFill>
                  <a:latin typeface="微软雅黑" panose="020B0503020204020204" pitchFamily="34" charset="-122"/>
                  <a:ea typeface="微软雅黑" panose="020B0503020204020204" pitchFamily="34" charset="-122"/>
                </a:rPr>
                <a:t>回顾会议</a:t>
              </a:r>
            </a:p>
          </p:txBody>
        </p:sp>
      </p:grpSp>
      <p:sp>
        <p:nvSpPr>
          <p:cNvPr id="22" name="文本框 21"/>
          <p:cNvSpPr txBox="1"/>
          <p:nvPr/>
        </p:nvSpPr>
        <p:spPr>
          <a:xfrm>
            <a:off x="636814" y="6383631"/>
            <a:ext cx="6442789" cy="369332"/>
          </a:xfrm>
          <a:prstGeom prst="rect">
            <a:avLst/>
          </a:prstGeom>
          <a:noFill/>
        </p:spPr>
        <p:txBody>
          <a:bodyPr wrap="none" rtlCol="0">
            <a:spAutoFit/>
          </a:bodyPr>
          <a:lstStyle/>
          <a:p>
            <a:pPr>
              <a:buNone/>
            </a:pPr>
            <a:r>
              <a:rPr lang="en-US" altLang="zh-CN" b="1" dirty="0">
                <a:solidFill>
                  <a:schemeClr val="bg1">
                    <a:lumMod val="50000"/>
                  </a:schemeClr>
                </a:solidFill>
                <a:latin typeface="+mj-ea"/>
                <a:ea typeface="+mj-ea"/>
              </a:rPr>
              <a:t>Scrum</a:t>
            </a:r>
            <a:r>
              <a:rPr lang="zh-CN" altLang="en-US" b="1" dirty="0">
                <a:solidFill>
                  <a:schemeClr val="bg1">
                    <a:lumMod val="50000"/>
                  </a:schemeClr>
                </a:solidFill>
                <a:latin typeface="+mj-ea"/>
                <a:ea typeface="+mj-ea"/>
              </a:rPr>
              <a:t>团队角色：</a:t>
            </a:r>
            <a:r>
              <a:rPr lang="en-US" altLang="zh-CN" b="1" dirty="0">
                <a:solidFill>
                  <a:schemeClr val="bg1">
                    <a:lumMod val="50000"/>
                  </a:schemeClr>
                </a:solidFill>
                <a:latin typeface="+mj-ea"/>
                <a:ea typeface="+mj-ea"/>
              </a:rPr>
              <a:t>3</a:t>
            </a:r>
            <a:r>
              <a:rPr lang="zh-CN" altLang="en-US" b="1" dirty="0">
                <a:solidFill>
                  <a:schemeClr val="bg1">
                    <a:lumMod val="50000"/>
                  </a:schemeClr>
                </a:solidFill>
                <a:latin typeface="+mj-ea"/>
                <a:ea typeface="+mj-ea"/>
              </a:rPr>
              <a:t>个</a:t>
            </a:r>
            <a:r>
              <a:rPr lang="zh-CN" altLang="en-US" b="1" dirty="0">
                <a:latin typeface="+mj-ea"/>
                <a:ea typeface="+mj-ea"/>
              </a:rPr>
              <a:t>，</a:t>
            </a:r>
            <a:r>
              <a:rPr lang="en-US" altLang="zh-CN" b="1" dirty="0">
                <a:solidFill>
                  <a:srgbClr val="7030A0"/>
                </a:solidFill>
                <a:latin typeface="+mj-ea"/>
                <a:ea typeface="+mj-ea"/>
              </a:rPr>
              <a:t>Scrum</a:t>
            </a:r>
            <a:r>
              <a:rPr lang="zh-CN" altLang="en-US" b="1" dirty="0">
                <a:solidFill>
                  <a:srgbClr val="7030A0"/>
                </a:solidFill>
                <a:latin typeface="+mj-ea"/>
                <a:ea typeface="+mj-ea"/>
              </a:rPr>
              <a:t>事件：</a:t>
            </a:r>
            <a:r>
              <a:rPr lang="en-US" altLang="zh-CN" b="1" dirty="0">
                <a:solidFill>
                  <a:srgbClr val="7030A0"/>
                </a:solidFill>
                <a:latin typeface="+mj-ea"/>
                <a:ea typeface="+mj-ea"/>
              </a:rPr>
              <a:t>4</a:t>
            </a:r>
            <a:r>
              <a:rPr lang="zh-CN" altLang="en-US" b="1" dirty="0">
                <a:solidFill>
                  <a:srgbClr val="7030A0"/>
                </a:solidFill>
                <a:latin typeface="+mj-ea"/>
                <a:ea typeface="+mj-ea"/>
              </a:rPr>
              <a:t>个</a:t>
            </a:r>
            <a:r>
              <a:rPr lang="zh-CN" altLang="en-US" b="1" dirty="0">
                <a:latin typeface="+mj-ea"/>
                <a:ea typeface="+mj-ea"/>
              </a:rPr>
              <a:t>，</a:t>
            </a:r>
            <a:r>
              <a:rPr lang="en-US" altLang="zh-CN" b="1" dirty="0">
                <a:solidFill>
                  <a:srgbClr val="00B050"/>
                </a:solidFill>
                <a:latin typeface="+mj-ea"/>
                <a:ea typeface="+mj-ea"/>
              </a:rPr>
              <a:t>Scrum</a:t>
            </a:r>
            <a:r>
              <a:rPr lang="zh-CN" altLang="en-US" b="1" dirty="0">
                <a:solidFill>
                  <a:srgbClr val="00B050"/>
                </a:solidFill>
                <a:latin typeface="+mj-ea"/>
                <a:ea typeface="+mj-ea"/>
              </a:rPr>
              <a:t>工件：</a:t>
            </a:r>
            <a:r>
              <a:rPr lang="en-US" altLang="zh-CN" b="1" dirty="0">
                <a:solidFill>
                  <a:srgbClr val="00B050"/>
                </a:solidFill>
                <a:latin typeface="+mj-ea"/>
                <a:ea typeface="+mj-ea"/>
              </a:rPr>
              <a:t>3</a:t>
            </a:r>
            <a:r>
              <a:rPr lang="zh-CN" altLang="en-US" b="1" dirty="0">
                <a:solidFill>
                  <a:srgbClr val="00B050"/>
                </a:solidFill>
                <a:latin typeface="+mj-ea"/>
                <a:ea typeface="+mj-ea"/>
              </a:rPr>
              <a:t>个</a:t>
            </a:r>
          </a:p>
        </p:txBody>
      </p:sp>
    </p:spTree>
    <p:extLst>
      <p:ext uri="{BB962C8B-B14F-4D97-AF65-F5344CB8AC3E}">
        <p14:creationId xmlns:p14="http://schemas.microsoft.com/office/powerpoint/2010/main" val="6712347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Scrum </a:t>
            </a:r>
            <a:r>
              <a:rPr lang="zh-CN" altLang="en-US" dirty="0"/>
              <a:t>的定义</a:t>
            </a:r>
          </a:p>
        </p:txBody>
      </p:sp>
      <p:graphicFrame>
        <p:nvGraphicFramePr>
          <p:cNvPr id="3" name="表格 2"/>
          <p:cNvGraphicFramePr>
            <a:graphicFrameLocks noGrp="1"/>
          </p:cNvGraphicFramePr>
          <p:nvPr>
            <p:extLst>
              <p:ext uri="{D42A27DB-BD31-4B8C-83A1-F6EECF244321}">
                <p14:modId xmlns:p14="http://schemas.microsoft.com/office/powerpoint/2010/main" val="2041005946"/>
              </p:ext>
            </p:extLst>
          </p:nvPr>
        </p:nvGraphicFramePr>
        <p:xfrm>
          <a:off x="484628" y="968406"/>
          <a:ext cx="11074582" cy="3345434"/>
        </p:xfrm>
        <a:graphic>
          <a:graphicData uri="http://schemas.openxmlformats.org/drawingml/2006/table">
            <a:tbl>
              <a:tblPr firstRow="1" bandRow="1">
                <a:effectLst/>
                <a:tableStyleId>{5C22544A-7EE6-4342-B048-85BDC9FD1C3A}</a:tableStyleId>
              </a:tblPr>
              <a:tblGrid>
                <a:gridCol w="2531417">
                  <a:extLst>
                    <a:ext uri="{9D8B030D-6E8A-4147-A177-3AD203B41FA5}">
                      <a16:colId xmlns:a16="http://schemas.microsoft.com/office/drawing/2014/main" val="20000"/>
                    </a:ext>
                  </a:extLst>
                </a:gridCol>
                <a:gridCol w="8543165">
                  <a:extLst>
                    <a:ext uri="{9D8B030D-6E8A-4147-A177-3AD203B41FA5}">
                      <a16:colId xmlns:a16="http://schemas.microsoft.com/office/drawing/2014/main" val="20001"/>
                    </a:ext>
                  </a:extLst>
                </a:gridCol>
              </a:tblGrid>
              <a:tr h="920029">
                <a:tc>
                  <a:txBody>
                    <a:bodyPr/>
                    <a:lstStyle/>
                    <a:p>
                      <a:pPr algn="r">
                        <a:lnSpc>
                          <a:spcPct val="150000"/>
                        </a:lnSpc>
                      </a:pPr>
                      <a:r>
                        <a:rPr lang="zh-CN" altLang="en-US" sz="2400" b="1" dirty="0">
                          <a:solidFill>
                            <a:srgbClr val="7030A0"/>
                          </a:solidFill>
                          <a:latin typeface="+mj-ea"/>
                          <a:ea typeface="+mj-ea"/>
                        </a:rPr>
                        <a:t>一个框架：</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400" b="0" dirty="0">
                          <a:solidFill>
                            <a:schemeClr val="bg1">
                              <a:lumMod val="50000"/>
                            </a:schemeClr>
                          </a:solidFill>
                          <a:latin typeface="+mj-ea"/>
                          <a:ea typeface="+mj-ea"/>
                        </a:rPr>
                        <a:t>用于开发和持续支持复杂（需求多变）产品的一个</a:t>
                      </a:r>
                      <a:r>
                        <a:rPr lang="zh-CN" altLang="en-US" sz="2400" b="1" dirty="0">
                          <a:solidFill>
                            <a:srgbClr val="00B050"/>
                          </a:solidFill>
                          <a:latin typeface="+mj-ea"/>
                          <a:ea typeface="+mj-ea"/>
                        </a:rPr>
                        <a:t>框架</a:t>
                      </a:r>
                      <a:r>
                        <a:rPr lang="zh-CN" altLang="en-US" sz="2400" b="0" dirty="0">
                          <a:solidFill>
                            <a:schemeClr val="bg1">
                              <a:lumMod val="50000"/>
                            </a:schemeClr>
                          </a:solidFill>
                          <a:latin typeface="+mj-ea"/>
                          <a:ea typeface="+mj-ea"/>
                        </a:rPr>
                        <a:t>。</a:t>
                      </a:r>
                      <a:endParaRPr lang="en-US" altLang="zh-CN" sz="2400" b="0" dirty="0">
                        <a:solidFill>
                          <a:schemeClr val="bg1">
                            <a:lumMod val="50000"/>
                          </a:schemeClr>
                        </a:solidFill>
                        <a:latin typeface="+mj-ea"/>
                        <a:ea typeface="+mj-ea"/>
                      </a:endParaRPr>
                    </a:p>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400" b="0" dirty="0">
                          <a:solidFill>
                            <a:schemeClr val="bg1">
                              <a:lumMod val="50000"/>
                            </a:schemeClr>
                          </a:solidFill>
                          <a:latin typeface="+mj-ea"/>
                          <a:ea typeface="+mj-ea"/>
                        </a:rPr>
                        <a:t>在此框架中人们可以解决复杂的自适应难题，同时也能高效并创造性地交付尽可能高价值的产品。 </a:t>
                      </a:r>
                    </a:p>
                  </a:txBody>
                  <a:tcPr anchor="ct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914400">
                <a:tc>
                  <a:txBody>
                    <a:bodyPr/>
                    <a:lstStyle/>
                    <a:p>
                      <a:pPr algn="r">
                        <a:lnSpc>
                          <a:spcPct val="150000"/>
                        </a:lnSpc>
                      </a:pPr>
                      <a:r>
                        <a:rPr lang="zh-CN" altLang="en-US" sz="2400" b="1" dirty="0">
                          <a:solidFill>
                            <a:srgbClr val="7030A0"/>
                          </a:solidFill>
                          <a:latin typeface="+mj-ea"/>
                          <a:ea typeface="+mj-ea"/>
                        </a:rPr>
                        <a:t>以及内容组成：</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400" b="0" kern="1200" dirty="0">
                          <a:solidFill>
                            <a:schemeClr val="bg1">
                              <a:lumMod val="50000"/>
                            </a:schemeClr>
                          </a:solidFill>
                          <a:latin typeface="+mj-ea"/>
                          <a:ea typeface="+mj-ea"/>
                          <a:cs typeface="+mn-cs"/>
                        </a:rPr>
                        <a:t>由 </a:t>
                      </a:r>
                      <a:r>
                        <a:rPr lang="en-US" altLang="zh-CN" sz="2400" b="0" kern="1200" dirty="0">
                          <a:solidFill>
                            <a:schemeClr val="bg1">
                              <a:lumMod val="50000"/>
                            </a:schemeClr>
                          </a:solidFill>
                          <a:latin typeface="+mj-ea"/>
                          <a:ea typeface="+mj-ea"/>
                          <a:cs typeface="+mn-cs"/>
                        </a:rPr>
                        <a:t>Scrum </a:t>
                      </a:r>
                      <a:r>
                        <a:rPr lang="zh-CN" altLang="en-US" sz="2400" b="0" kern="1200" dirty="0">
                          <a:solidFill>
                            <a:schemeClr val="bg1">
                              <a:lumMod val="50000"/>
                            </a:schemeClr>
                          </a:solidFill>
                          <a:latin typeface="+mj-ea"/>
                          <a:ea typeface="+mj-ea"/>
                          <a:cs typeface="+mn-cs"/>
                        </a:rPr>
                        <a:t>团队以及与之相关的</a:t>
                      </a:r>
                      <a:r>
                        <a:rPr lang="zh-CN" altLang="en-US" sz="2400" b="1" kern="1200" dirty="0">
                          <a:solidFill>
                            <a:srgbClr val="00B050"/>
                          </a:solidFill>
                          <a:latin typeface="+mj-ea"/>
                          <a:ea typeface="+mj-ea"/>
                          <a:cs typeface="+mn-cs"/>
                        </a:rPr>
                        <a:t>角色、事件、工件</a:t>
                      </a:r>
                      <a:r>
                        <a:rPr lang="zh-CN" altLang="en-US" sz="2400" b="0" kern="1200" dirty="0">
                          <a:solidFill>
                            <a:schemeClr val="bg1">
                              <a:lumMod val="50000"/>
                            </a:schemeClr>
                          </a:solidFill>
                          <a:latin typeface="+mj-ea"/>
                          <a:ea typeface="+mj-ea"/>
                          <a:cs typeface="+mn-cs"/>
                        </a:rPr>
                        <a:t>和</a:t>
                      </a:r>
                      <a:r>
                        <a:rPr lang="zh-CN" altLang="en-US" sz="2400" b="1" kern="1200" dirty="0">
                          <a:solidFill>
                            <a:srgbClr val="00B050"/>
                          </a:solidFill>
                          <a:latin typeface="+mj-ea"/>
                          <a:ea typeface="+mj-ea"/>
                          <a:cs typeface="+mn-cs"/>
                        </a:rPr>
                        <a:t>规则</a:t>
                      </a:r>
                      <a:r>
                        <a:rPr lang="zh-CN" altLang="en-US" sz="2400" b="0" kern="1200" dirty="0">
                          <a:solidFill>
                            <a:schemeClr val="bg1">
                              <a:lumMod val="50000"/>
                            </a:schemeClr>
                          </a:solidFill>
                          <a:latin typeface="+mj-ea"/>
                          <a:ea typeface="+mj-ea"/>
                          <a:cs typeface="+mn-cs"/>
                        </a:rPr>
                        <a:t>组成。框架中的每个部分都有其特定的目的，其对于 </a:t>
                      </a:r>
                      <a:r>
                        <a:rPr lang="en-US" altLang="zh-CN" sz="2400" b="0" kern="1200" dirty="0">
                          <a:solidFill>
                            <a:schemeClr val="bg1">
                              <a:lumMod val="50000"/>
                            </a:schemeClr>
                          </a:solidFill>
                          <a:latin typeface="+mj-ea"/>
                          <a:ea typeface="+mj-ea"/>
                          <a:cs typeface="+mn-cs"/>
                        </a:rPr>
                        <a:t>Scrum </a:t>
                      </a:r>
                      <a:r>
                        <a:rPr lang="zh-CN" altLang="en-US" sz="2400" b="0" kern="1200" dirty="0">
                          <a:solidFill>
                            <a:schemeClr val="bg1">
                              <a:lumMod val="50000"/>
                            </a:schemeClr>
                          </a:solidFill>
                          <a:latin typeface="+mj-ea"/>
                          <a:ea typeface="+mj-ea"/>
                          <a:cs typeface="+mn-cs"/>
                        </a:rPr>
                        <a:t>的成功与使用是至关重要的。</a:t>
                      </a:r>
                    </a:p>
                  </a:txBody>
                  <a:tcPr anchor="ct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4" name="文本框 3"/>
          <p:cNvSpPr txBox="1"/>
          <p:nvPr/>
        </p:nvSpPr>
        <p:spPr>
          <a:xfrm>
            <a:off x="3049391" y="4549878"/>
            <a:ext cx="8509819" cy="1809726"/>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dirty="0">
                <a:latin typeface="+mj-ea"/>
                <a:ea typeface="+mj-ea"/>
              </a:rPr>
              <a:t>Framework </a:t>
            </a:r>
            <a:r>
              <a:rPr lang="zh-CN" altLang="en-US" dirty="0">
                <a:latin typeface="+mj-ea"/>
                <a:ea typeface="+mj-ea"/>
              </a:rPr>
              <a:t>不是开发方法，因为他们只是发掘问题，而不是解决问题，在此框架中使用者</a:t>
            </a:r>
            <a:r>
              <a:rPr lang="zh-CN" altLang="en-US" b="1" dirty="0">
                <a:solidFill>
                  <a:srgbClr val="00B050"/>
                </a:solidFill>
                <a:latin typeface="+mj-ea"/>
                <a:ea typeface="+mj-ea"/>
              </a:rPr>
              <a:t>可以使用各种不同的过程和技术</a:t>
            </a:r>
            <a:r>
              <a:rPr lang="zh-CN" altLang="en-US" dirty="0">
                <a:latin typeface="+mj-ea"/>
                <a:ea typeface="+mj-ea"/>
              </a:rPr>
              <a:t>。</a:t>
            </a:r>
            <a:r>
              <a:rPr lang="en-US" altLang="zh-CN" dirty="0">
                <a:latin typeface="+mj-ea"/>
                <a:ea typeface="+mj-ea"/>
              </a:rPr>
              <a:t>Scrum </a:t>
            </a:r>
            <a:r>
              <a:rPr lang="zh-CN" altLang="en-US" dirty="0">
                <a:latin typeface="+mj-ea"/>
                <a:ea typeface="+mj-ea"/>
              </a:rPr>
              <a:t>让使用者的产品管理和开发实践的相对成效更加清楚地显现出来，因此使用者可以去改进它们；</a:t>
            </a:r>
            <a:endParaRPr lang="en-US" altLang="zh-CN" dirty="0">
              <a:latin typeface="+mj-ea"/>
              <a:ea typeface="+mj-ea"/>
            </a:endParaRPr>
          </a:p>
          <a:p>
            <a:pPr marL="285750" indent="-285750">
              <a:lnSpc>
                <a:spcPct val="150000"/>
              </a:lnSpc>
              <a:buFont typeface="Wingdings" panose="05000000000000000000" pitchFamily="2" charset="2"/>
              <a:buChar char="l"/>
            </a:pPr>
            <a:r>
              <a:rPr lang="zh-CN" altLang="en-US" dirty="0">
                <a:latin typeface="+mj-ea"/>
                <a:ea typeface="+mj-ea"/>
              </a:rPr>
              <a:t>规则：例如站会的时间不超过</a:t>
            </a:r>
            <a:r>
              <a:rPr lang="en-US" altLang="zh-CN" dirty="0">
                <a:latin typeface="+mj-ea"/>
                <a:ea typeface="+mj-ea"/>
              </a:rPr>
              <a:t>15</a:t>
            </a:r>
            <a:r>
              <a:rPr lang="zh-CN" altLang="en-US" dirty="0">
                <a:latin typeface="+mj-ea"/>
                <a:ea typeface="+mj-ea"/>
              </a:rPr>
              <a:t>分钟。事件的时间盒限制。</a:t>
            </a:r>
          </a:p>
        </p:txBody>
      </p:sp>
    </p:spTree>
    <p:extLst>
      <p:ext uri="{BB962C8B-B14F-4D97-AF65-F5344CB8AC3E}">
        <p14:creationId xmlns:p14="http://schemas.microsoft.com/office/powerpoint/2010/main" val="271902125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11561"/>
            <a:ext cx="12078929" cy="480060"/>
          </a:xfrm>
        </p:spPr>
        <p:txBody>
          <a:bodyPr/>
          <a:lstStyle/>
          <a:p>
            <a:r>
              <a:rPr lang="en-US" altLang="zh-CN" dirty="0"/>
              <a:t>2.2. Scrum </a:t>
            </a:r>
            <a:r>
              <a:rPr lang="zh-CN" altLang="en-US" dirty="0"/>
              <a:t>的特性和理论</a:t>
            </a:r>
          </a:p>
        </p:txBody>
      </p:sp>
      <p:graphicFrame>
        <p:nvGraphicFramePr>
          <p:cNvPr id="3" name="表格 2"/>
          <p:cNvGraphicFramePr>
            <a:graphicFrameLocks noGrp="1"/>
          </p:cNvGraphicFramePr>
          <p:nvPr>
            <p:extLst>
              <p:ext uri="{D42A27DB-BD31-4B8C-83A1-F6EECF244321}">
                <p14:modId xmlns:p14="http://schemas.microsoft.com/office/powerpoint/2010/main" val="720763228"/>
              </p:ext>
            </p:extLst>
          </p:nvPr>
        </p:nvGraphicFramePr>
        <p:xfrm>
          <a:off x="484628" y="968406"/>
          <a:ext cx="11074582" cy="5394960"/>
        </p:xfrm>
        <a:graphic>
          <a:graphicData uri="http://schemas.openxmlformats.org/drawingml/2006/table">
            <a:tbl>
              <a:tblPr firstRow="1" bandRow="1">
                <a:effectLst/>
                <a:tableStyleId>{5C22544A-7EE6-4342-B048-85BDC9FD1C3A}</a:tableStyleId>
              </a:tblPr>
              <a:tblGrid>
                <a:gridCol w="1233559">
                  <a:extLst>
                    <a:ext uri="{9D8B030D-6E8A-4147-A177-3AD203B41FA5}">
                      <a16:colId xmlns:a16="http://schemas.microsoft.com/office/drawing/2014/main" val="20000"/>
                    </a:ext>
                  </a:extLst>
                </a:gridCol>
                <a:gridCol w="9841023">
                  <a:extLst>
                    <a:ext uri="{9D8B030D-6E8A-4147-A177-3AD203B41FA5}">
                      <a16:colId xmlns:a16="http://schemas.microsoft.com/office/drawing/2014/main" val="20001"/>
                    </a:ext>
                  </a:extLst>
                </a:gridCol>
              </a:tblGrid>
              <a:tr h="1255757">
                <a:tc>
                  <a:txBody>
                    <a:bodyPr/>
                    <a:lstStyle/>
                    <a:p>
                      <a:pPr algn="r">
                        <a:lnSpc>
                          <a:spcPct val="150000"/>
                        </a:lnSpc>
                      </a:pPr>
                      <a:r>
                        <a:rPr lang="zh-CN" altLang="en-US" sz="2400" b="1" dirty="0">
                          <a:solidFill>
                            <a:srgbClr val="7030A0"/>
                          </a:solidFill>
                          <a:latin typeface="+mj-ea"/>
                          <a:ea typeface="+mj-ea"/>
                        </a:rPr>
                        <a:t>特性：</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457200" marR="0" indent="-457200" algn="l" defTabSz="914400" rtl="0" eaLnBrk="1" fontAlgn="auto" latinLnBrk="0" hangingPunct="1">
                        <a:lnSpc>
                          <a:spcPct val="150000"/>
                        </a:lnSpc>
                        <a:spcBef>
                          <a:spcPts val="0"/>
                        </a:spcBef>
                        <a:spcAft>
                          <a:spcPts val="0"/>
                        </a:spcAft>
                        <a:buClrTx/>
                        <a:buSzTx/>
                        <a:buFont typeface="+mj-lt"/>
                        <a:buAutoNum type="arabicPeriod"/>
                        <a:tabLst/>
                        <a:defRPr/>
                      </a:pPr>
                      <a:r>
                        <a:rPr lang="zh-CN" altLang="en-US" sz="2400" b="0" dirty="0">
                          <a:solidFill>
                            <a:schemeClr val="bg1">
                              <a:lumMod val="50000"/>
                            </a:schemeClr>
                          </a:solidFill>
                          <a:latin typeface="+mj-ea"/>
                          <a:ea typeface="+mj-ea"/>
                        </a:rPr>
                        <a:t>轻量级的（</a:t>
                      </a:r>
                      <a:r>
                        <a:rPr lang="en-US" altLang="zh-CN" sz="2400" b="0" dirty="0">
                          <a:solidFill>
                            <a:schemeClr val="bg1">
                              <a:lumMod val="50000"/>
                            </a:schemeClr>
                          </a:solidFill>
                          <a:latin typeface="+mj-ea"/>
                          <a:ea typeface="+mj-ea"/>
                        </a:rPr>
                        <a:t>Lightweight</a:t>
                      </a:r>
                      <a:r>
                        <a:rPr lang="zh-CN" altLang="en-US" sz="2400" b="0" dirty="0">
                          <a:solidFill>
                            <a:schemeClr val="bg1">
                              <a:lumMod val="50000"/>
                            </a:schemeClr>
                          </a:solidFill>
                          <a:latin typeface="+mj-ea"/>
                          <a:ea typeface="+mj-ea"/>
                        </a:rPr>
                        <a:t>）：规范很少，只有</a:t>
                      </a:r>
                      <a:r>
                        <a:rPr lang="en-US" altLang="zh-CN" sz="2400" b="0" dirty="0">
                          <a:solidFill>
                            <a:schemeClr val="bg1">
                              <a:lumMod val="50000"/>
                            </a:schemeClr>
                          </a:solidFill>
                          <a:latin typeface="+mj-ea"/>
                          <a:ea typeface="+mj-ea"/>
                        </a:rPr>
                        <a:t>10</a:t>
                      </a:r>
                      <a:r>
                        <a:rPr lang="zh-CN" altLang="en-US" sz="2400" b="0" dirty="0">
                          <a:solidFill>
                            <a:schemeClr val="bg1">
                              <a:lumMod val="50000"/>
                            </a:schemeClr>
                          </a:solidFill>
                          <a:latin typeface="+mj-ea"/>
                          <a:ea typeface="+mj-ea"/>
                        </a:rPr>
                        <a:t>点；</a:t>
                      </a:r>
                      <a:endParaRPr lang="en-US" altLang="zh-CN" sz="2400" b="0" dirty="0">
                        <a:solidFill>
                          <a:schemeClr val="bg1">
                            <a:lumMod val="50000"/>
                          </a:schemeClr>
                        </a:solidFill>
                        <a:latin typeface="+mj-ea"/>
                        <a:ea typeface="+mj-ea"/>
                      </a:endParaRPr>
                    </a:p>
                    <a:p>
                      <a:pPr marL="457200" marR="0" indent="-457200" algn="l" defTabSz="914400" rtl="0" eaLnBrk="1" fontAlgn="auto" latinLnBrk="0" hangingPunct="1">
                        <a:lnSpc>
                          <a:spcPct val="150000"/>
                        </a:lnSpc>
                        <a:spcBef>
                          <a:spcPts val="0"/>
                        </a:spcBef>
                        <a:spcAft>
                          <a:spcPts val="0"/>
                        </a:spcAft>
                        <a:buClrTx/>
                        <a:buSzTx/>
                        <a:buFont typeface="+mj-lt"/>
                        <a:buAutoNum type="arabicPeriod"/>
                        <a:tabLst/>
                        <a:defRPr/>
                      </a:pPr>
                      <a:r>
                        <a:rPr lang="zh-CN" altLang="en-US" sz="2400" b="0" dirty="0">
                          <a:solidFill>
                            <a:schemeClr val="bg1">
                              <a:lumMod val="50000"/>
                            </a:schemeClr>
                          </a:solidFill>
                          <a:latin typeface="+mj-ea"/>
                          <a:ea typeface="+mj-ea"/>
                        </a:rPr>
                        <a:t>容易理解的（</a:t>
                      </a:r>
                      <a:r>
                        <a:rPr lang="en-US" altLang="zh-CN" sz="2400" b="0" dirty="0">
                          <a:solidFill>
                            <a:schemeClr val="bg1">
                              <a:lumMod val="50000"/>
                            </a:schemeClr>
                          </a:solidFill>
                          <a:latin typeface="+mj-ea"/>
                          <a:ea typeface="+mj-ea"/>
                        </a:rPr>
                        <a:t>Simple to understand</a:t>
                      </a:r>
                      <a:r>
                        <a:rPr lang="zh-CN" altLang="en-US" sz="2400" b="0" dirty="0">
                          <a:solidFill>
                            <a:schemeClr val="bg1">
                              <a:lumMod val="50000"/>
                            </a:schemeClr>
                          </a:solidFill>
                          <a:latin typeface="+mj-ea"/>
                          <a:ea typeface="+mj-ea"/>
                        </a:rPr>
                        <a:t>）：浅显易懂；</a:t>
                      </a:r>
                      <a:endParaRPr lang="en-US" altLang="zh-CN" sz="2400" b="0" dirty="0">
                        <a:solidFill>
                          <a:schemeClr val="bg1">
                            <a:lumMod val="50000"/>
                          </a:schemeClr>
                        </a:solidFill>
                        <a:latin typeface="+mj-ea"/>
                        <a:ea typeface="+mj-ea"/>
                      </a:endParaRPr>
                    </a:p>
                    <a:p>
                      <a:pPr marL="457200" marR="0" indent="-457200" algn="l" defTabSz="914400" rtl="0" eaLnBrk="1" fontAlgn="auto" latinLnBrk="0" hangingPunct="1">
                        <a:lnSpc>
                          <a:spcPct val="150000"/>
                        </a:lnSpc>
                        <a:spcBef>
                          <a:spcPts val="0"/>
                        </a:spcBef>
                        <a:spcAft>
                          <a:spcPts val="0"/>
                        </a:spcAft>
                        <a:buClrTx/>
                        <a:buSzTx/>
                        <a:buFont typeface="+mj-lt"/>
                        <a:buAutoNum type="arabicPeriod"/>
                        <a:tabLst/>
                        <a:defRPr/>
                      </a:pPr>
                      <a:r>
                        <a:rPr lang="zh-CN" altLang="en-US" sz="2400" b="0" dirty="0">
                          <a:solidFill>
                            <a:schemeClr val="bg1">
                              <a:lumMod val="50000"/>
                            </a:schemeClr>
                          </a:solidFill>
                          <a:latin typeface="+mj-ea"/>
                          <a:ea typeface="+mj-ea"/>
                        </a:rPr>
                        <a:t>难以精通的（</a:t>
                      </a:r>
                      <a:r>
                        <a:rPr lang="en-US" altLang="zh-CN" sz="2400" b="0" dirty="0">
                          <a:solidFill>
                            <a:schemeClr val="bg1">
                              <a:lumMod val="50000"/>
                            </a:schemeClr>
                          </a:solidFill>
                          <a:latin typeface="+mj-ea"/>
                          <a:ea typeface="+mj-ea"/>
                        </a:rPr>
                        <a:t>Difficult to master</a:t>
                      </a:r>
                      <a:r>
                        <a:rPr lang="zh-CN" altLang="en-US" sz="2400" b="0" dirty="0">
                          <a:solidFill>
                            <a:schemeClr val="bg1">
                              <a:lumMod val="50000"/>
                            </a:schemeClr>
                          </a:solidFill>
                          <a:latin typeface="+mj-ea"/>
                          <a:ea typeface="+mj-ea"/>
                        </a:rPr>
                        <a:t>）：不易精通，完全依靠经验主义。</a:t>
                      </a:r>
                      <a:endParaRPr lang="en-US" altLang="zh-CN" sz="2400" b="0" dirty="0">
                        <a:solidFill>
                          <a:schemeClr val="bg1">
                            <a:lumMod val="50000"/>
                          </a:schemeClr>
                        </a:solidFill>
                        <a:latin typeface="+mj-ea"/>
                        <a:ea typeface="+mj-ea"/>
                      </a:endParaRPr>
                    </a:p>
                    <a:p>
                      <a:pPr marL="0" marR="0" indent="0" algn="l" defTabSz="914400" rtl="0" eaLnBrk="1" fontAlgn="auto" latinLnBrk="0" hangingPunct="1">
                        <a:lnSpc>
                          <a:spcPct val="150000"/>
                        </a:lnSpc>
                        <a:spcBef>
                          <a:spcPts val="0"/>
                        </a:spcBef>
                        <a:spcAft>
                          <a:spcPts val="0"/>
                        </a:spcAft>
                        <a:buClrTx/>
                        <a:buSzTx/>
                        <a:buFont typeface="+mj-lt"/>
                        <a:buNone/>
                        <a:tabLst/>
                        <a:defRPr/>
                      </a:pPr>
                      <a:endParaRPr lang="zh-CN" altLang="en-US" sz="1200" b="0" dirty="0">
                        <a:solidFill>
                          <a:schemeClr val="bg1">
                            <a:lumMod val="50000"/>
                          </a:schemeClr>
                        </a:solidFill>
                        <a:latin typeface="+mj-ea"/>
                        <a:ea typeface="+mj-ea"/>
                      </a:endParaRPr>
                    </a:p>
                  </a:txBody>
                  <a:tcPr anchor="ct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914400">
                <a:tc>
                  <a:txBody>
                    <a:bodyPr/>
                    <a:lstStyle/>
                    <a:p>
                      <a:pPr algn="r">
                        <a:lnSpc>
                          <a:spcPct val="150000"/>
                        </a:lnSpc>
                      </a:pPr>
                      <a:r>
                        <a:rPr lang="zh-CN" altLang="en-US" sz="2400" b="1" dirty="0">
                          <a:solidFill>
                            <a:srgbClr val="7030A0"/>
                          </a:solidFill>
                          <a:latin typeface="+mj-ea"/>
                          <a:ea typeface="+mj-ea"/>
                        </a:rPr>
                        <a:t>理论：</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457200" marR="0" indent="-457200" algn="l" defTabSz="914400" rtl="0" eaLnBrk="1" fontAlgn="auto" latinLnBrk="0" hangingPunct="1">
                        <a:lnSpc>
                          <a:spcPct val="150000"/>
                        </a:lnSpc>
                        <a:spcBef>
                          <a:spcPts val="0"/>
                        </a:spcBef>
                        <a:spcAft>
                          <a:spcPts val="0"/>
                        </a:spcAft>
                        <a:buClrTx/>
                        <a:buSzTx/>
                        <a:buFont typeface="+mj-lt"/>
                        <a:buAutoNum type="arabicPeriod"/>
                        <a:tabLst/>
                        <a:defRPr/>
                      </a:pPr>
                      <a:r>
                        <a:rPr lang="zh-CN" altLang="en-US" sz="2400" b="0" kern="1200" dirty="0">
                          <a:solidFill>
                            <a:schemeClr val="bg1">
                              <a:lumMod val="50000"/>
                            </a:schemeClr>
                          </a:solidFill>
                          <a:latin typeface="+mj-ea"/>
                          <a:ea typeface="+mj-ea"/>
                          <a:cs typeface="+mn-cs"/>
                        </a:rPr>
                        <a:t>基于经验型流程控制理论的经验主义，主张</a:t>
                      </a:r>
                      <a:r>
                        <a:rPr lang="zh-CN" altLang="en-US" sz="2400" b="1" kern="1200" dirty="0">
                          <a:solidFill>
                            <a:srgbClr val="00B050"/>
                          </a:solidFill>
                          <a:latin typeface="+mj-ea"/>
                          <a:ea typeface="+mj-ea"/>
                          <a:cs typeface="+mn-cs"/>
                        </a:rPr>
                        <a:t>知识源于经验</a:t>
                      </a:r>
                      <a:r>
                        <a:rPr lang="zh-CN" altLang="en-US" sz="2400" b="0" kern="1200" dirty="0">
                          <a:solidFill>
                            <a:schemeClr val="bg1">
                              <a:lumMod val="50000"/>
                            </a:schemeClr>
                          </a:solidFill>
                          <a:latin typeface="+mj-ea"/>
                          <a:ea typeface="+mj-ea"/>
                          <a:cs typeface="+mn-cs"/>
                        </a:rPr>
                        <a:t>，</a:t>
                      </a:r>
                      <a:r>
                        <a:rPr lang="zh-CN" altLang="en-US" sz="2400" b="1" kern="1200" dirty="0">
                          <a:solidFill>
                            <a:srgbClr val="00B050"/>
                          </a:solidFill>
                          <a:latin typeface="+mj-ea"/>
                          <a:ea typeface="+mj-ea"/>
                          <a:cs typeface="+mn-cs"/>
                        </a:rPr>
                        <a:t>决策源于已知的事物</a:t>
                      </a:r>
                      <a:r>
                        <a:rPr lang="zh-CN" altLang="en-US" sz="2400" b="0" kern="1200" dirty="0">
                          <a:solidFill>
                            <a:schemeClr val="bg1">
                              <a:lumMod val="50000"/>
                            </a:schemeClr>
                          </a:solidFill>
                          <a:latin typeface="+mj-ea"/>
                          <a:ea typeface="+mj-ea"/>
                          <a:cs typeface="+mn-cs"/>
                        </a:rPr>
                        <a:t>；</a:t>
                      </a:r>
                      <a:endParaRPr lang="en-US" altLang="zh-CN" sz="2400" b="0" kern="1200" dirty="0">
                        <a:solidFill>
                          <a:schemeClr val="bg1">
                            <a:lumMod val="50000"/>
                          </a:schemeClr>
                        </a:solidFill>
                        <a:latin typeface="+mj-ea"/>
                        <a:ea typeface="+mj-ea"/>
                        <a:cs typeface="+mn-cs"/>
                      </a:endParaRPr>
                    </a:p>
                    <a:p>
                      <a:pPr marL="457200" marR="0" indent="-457200" algn="l" defTabSz="914400" rtl="0" eaLnBrk="1" fontAlgn="auto" latinLnBrk="0" hangingPunct="1">
                        <a:lnSpc>
                          <a:spcPct val="150000"/>
                        </a:lnSpc>
                        <a:spcBef>
                          <a:spcPts val="0"/>
                        </a:spcBef>
                        <a:spcAft>
                          <a:spcPts val="0"/>
                        </a:spcAft>
                        <a:buClrTx/>
                        <a:buSzTx/>
                        <a:buFont typeface="+mj-lt"/>
                        <a:buAutoNum type="arabicPeriod"/>
                        <a:tabLst/>
                        <a:defRPr/>
                      </a:pPr>
                      <a:r>
                        <a:rPr lang="zh-CN" altLang="en-US" sz="2400" b="0" kern="1200" dirty="0">
                          <a:solidFill>
                            <a:schemeClr val="bg1">
                              <a:lumMod val="50000"/>
                            </a:schemeClr>
                          </a:solidFill>
                          <a:latin typeface="+mj-ea"/>
                          <a:ea typeface="+mj-ea"/>
                          <a:cs typeface="+mn-cs"/>
                        </a:rPr>
                        <a:t>采用</a:t>
                      </a:r>
                      <a:r>
                        <a:rPr lang="zh-CN" altLang="en-US" sz="2400" b="1" kern="1200" dirty="0">
                          <a:solidFill>
                            <a:srgbClr val="00B050"/>
                          </a:solidFill>
                          <a:latin typeface="+mj-ea"/>
                          <a:ea typeface="+mj-ea"/>
                          <a:cs typeface="+mn-cs"/>
                        </a:rPr>
                        <a:t>迭代、增量</a:t>
                      </a:r>
                      <a:r>
                        <a:rPr lang="zh-CN" altLang="en-US" sz="2400" b="0" kern="1200" dirty="0">
                          <a:solidFill>
                            <a:schemeClr val="bg1">
                              <a:lumMod val="50000"/>
                            </a:schemeClr>
                          </a:solidFill>
                          <a:latin typeface="+mj-ea"/>
                          <a:ea typeface="+mj-ea"/>
                          <a:cs typeface="+mn-cs"/>
                        </a:rPr>
                        <a:t>（渐增的产出物）的方法来优化可预测性和管理风险；</a:t>
                      </a:r>
                      <a:endParaRPr lang="en-US" altLang="zh-CN" sz="2400" b="0" kern="1200" dirty="0">
                        <a:solidFill>
                          <a:schemeClr val="bg1">
                            <a:lumMod val="50000"/>
                          </a:schemeClr>
                        </a:solidFill>
                        <a:latin typeface="+mj-ea"/>
                        <a:ea typeface="+mj-ea"/>
                        <a:cs typeface="+mn-cs"/>
                      </a:endParaRPr>
                    </a:p>
                    <a:p>
                      <a:pPr marL="457200" marR="0" indent="-457200" algn="l" defTabSz="914400" rtl="0" eaLnBrk="1" fontAlgn="auto" latinLnBrk="0" hangingPunct="1">
                        <a:lnSpc>
                          <a:spcPct val="150000"/>
                        </a:lnSpc>
                        <a:spcBef>
                          <a:spcPts val="0"/>
                        </a:spcBef>
                        <a:spcAft>
                          <a:spcPts val="0"/>
                        </a:spcAft>
                        <a:buClrTx/>
                        <a:buSzTx/>
                        <a:buFont typeface="+mj-lt"/>
                        <a:buAutoNum type="arabicPeriod"/>
                        <a:tabLst/>
                        <a:defRPr/>
                      </a:pPr>
                      <a:r>
                        <a:rPr lang="zh-CN" altLang="en-US" sz="2400" b="0" kern="1200" dirty="0">
                          <a:solidFill>
                            <a:schemeClr val="bg1">
                              <a:lumMod val="50000"/>
                            </a:schemeClr>
                          </a:solidFill>
                          <a:latin typeface="+mj-ea"/>
                          <a:ea typeface="+mj-ea"/>
                          <a:cs typeface="+mn-cs"/>
                        </a:rPr>
                        <a:t> </a:t>
                      </a:r>
                      <a:r>
                        <a:rPr lang="zh-CN" altLang="en-US" sz="2400" b="1" kern="1200" dirty="0">
                          <a:solidFill>
                            <a:srgbClr val="00B050"/>
                          </a:solidFill>
                          <a:latin typeface="+mj-ea"/>
                          <a:ea typeface="+mj-ea"/>
                          <a:cs typeface="+mn-cs"/>
                        </a:rPr>
                        <a:t>透明</a:t>
                      </a:r>
                      <a:r>
                        <a:rPr lang="zh-CN" altLang="en-US" sz="2400" b="0" kern="1200" dirty="0">
                          <a:solidFill>
                            <a:schemeClr val="bg1">
                              <a:lumMod val="50000"/>
                            </a:schemeClr>
                          </a:solidFill>
                          <a:latin typeface="+mj-ea"/>
                          <a:ea typeface="+mj-ea"/>
                          <a:cs typeface="+mn-cs"/>
                        </a:rPr>
                        <a:t>（</a:t>
                      </a:r>
                      <a:r>
                        <a:rPr lang="en-US" altLang="zh-CN" sz="2400" b="0" kern="1200" dirty="0">
                          <a:solidFill>
                            <a:schemeClr val="bg1">
                              <a:lumMod val="50000"/>
                            </a:schemeClr>
                          </a:solidFill>
                          <a:latin typeface="+mj-ea"/>
                          <a:ea typeface="+mj-ea"/>
                          <a:cs typeface="+mn-cs"/>
                        </a:rPr>
                        <a:t>Transparency</a:t>
                      </a:r>
                      <a:r>
                        <a:rPr lang="zh-CN" altLang="en-US" sz="2400" b="0" kern="1200" dirty="0">
                          <a:solidFill>
                            <a:schemeClr val="bg1">
                              <a:lumMod val="50000"/>
                            </a:schemeClr>
                          </a:solidFill>
                          <a:latin typeface="+mj-ea"/>
                          <a:ea typeface="+mj-ea"/>
                          <a:cs typeface="+mn-cs"/>
                        </a:rPr>
                        <a:t>：项目透明）、</a:t>
                      </a:r>
                      <a:r>
                        <a:rPr lang="zh-CN" altLang="en-US" sz="2400" b="1" kern="1200" dirty="0">
                          <a:solidFill>
                            <a:srgbClr val="00B050"/>
                          </a:solidFill>
                          <a:latin typeface="+mj-ea"/>
                          <a:ea typeface="+mj-ea"/>
                          <a:cs typeface="+mn-cs"/>
                        </a:rPr>
                        <a:t>检视</a:t>
                      </a:r>
                      <a:r>
                        <a:rPr lang="zh-CN" altLang="en-US" sz="2400" b="0" kern="1200" dirty="0">
                          <a:solidFill>
                            <a:schemeClr val="bg1">
                              <a:lumMod val="50000"/>
                            </a:schemeClr>
                          </a:solidFill>
                          <a:latin typeface="+mj-ea"/>
                          <a:ea typeface="+mj-ea"/>
                          <a:cs typeface="+mn-cs"/>
                        </a:rPr>
                        <a:t>（</a:t>
                      </a:r>
                      <a:r>
                        <a:rPr lang="en-US" altLang="zh-CN" sz="2400" b="0" kern="1200" dirty="0">
                          <a:solidFill>
                            <a:schemeClr val="bg1">
                              <a:lumMod val="50000"/>
                            </a:schemeClr>
                          </a:solidFill>
                          <a:latin typeface="+mj-ea"/>
                          <a:ea typeface="+mj-ea"/>
                          <a:cs typeface="+mn-cs"/>
                        </a:rPr>
                        <a:t>Inspection</a:t>
                      </a:r>
                      <a:r>
                        <a:rPr lang="zh-CN" altLang="en-US" sz="2400" b="0" kern="1200" dirty="0">
                          <a:solidFill>
                            <a:schemeClr val="bg1">
                              <a:lumMod val="50000"/>
                            </a:schemeClr>
                          </a:solidFill>
                          <a:latin typeface="+mj-ea"/>
                          <a:ea typeface="+mj-ea"/>
                          <a:cs typeface="+mn-cs"/>
                        </a:rPr>
                        <a:t>：不断检视产出物）、</a:t>
                      </a:r>
                      <a:r>
                        <a:rPr lang="zh-CN" altLang="en-US" sz="2400" b="1" kern="1200" dirty="0">
                          <a:solidFill>
                            <a:srgbClr val="00B050"/>
                          </a:solidFill>
                          <a:latin typeface="+mj-ea"/>
                          <a:ea typeface="+mj-ea"/>
                          <a:cs typeface="+mn-cs"/>
                        </a:rPr>
                        <a:t>适应</a:t>
                      </a:r>
                      <a:r>
                        <a:rPr lang="zh-CN" altLang="en-US" sz="2400" b="0" kern="1200" dirty="0">
                          <a:solidFill>
                            <a:schemeClr val="bg1">
                              <a:lumMod val="50000"/>
                            </a:schemeClr>
                          </a:solidFill>
                          <a:latin typeface="+mj-ea"/>
                          <a:ea typeface="+mj-ea"/>
                          <a:cs typeface="+mn-cs"/>
                        </a:rPr>
                        <a:t>（</a:t>
                      </a:r>
                      <a:r>
                        <a:rPr lang="en-US" altLang="zh-CN" sz="2400" b="0" kern="1200" dirty="0">
                          <a:solidFill>
                            <a:schemeClr val="bg1">
                              <a:lumMod val="50000"/>
                            </a:schemeClr>
                          </a:solidFill>
                          <a:latin typeface="+mj-ea"/>
                          <a:ea typeface="+mj-ea"/>
                          <a:cs typeface="+mn-cs"/>
                        </a:rPr>
                        <a:t>Adaptation</a:t>
                      </a:r>
                      <a:r>
                        <a:rPr lang="zh-CN" altLang="en-US" sz="2400" b="0" kern="1200" dirty="0">
                          <a:solidFill>
                            <a:schemeClr val="bg1">
                              <a:lumMod val="50000"/>
                            </a:schemeClr>
                          </a:solidFill>
                          <a:latin typeface="+mj-ea"/>
                          <a:ea typeface="+mj-ea"/>
                          <a:cs typeface="+mn-cs"/>
                        </a:rPr>
                        <a:t>：持续修正）是经验型流程的三大支柱，支撑起每个经 验型控制流程的实施。</a:t>
                      </a:r>
                    </a:p>
                  </a:txBody>
                  <a:tcPr anchor="ct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0322165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关于透明、检视和适应</a:t>
            </a:r>
          </a:p>
        </p:txBody>
      </p:sp>
      <p:graphicFrame>
        <p:nvGraphicFramePr>
          <p:cNvPr id="3" name="表格 2"/>
          <p:cNvGraphicFramePr>
            <a:graphicFrameLocks noGrp="1"/>
          </p:cNvGraphicFramePr>
          <p:nvPr>
            <p:extLst>
              <p:ext uri="{D42A27DB-BD31-4B8C-83A1-F6EECF244321}">
                <p14:modId xmlns:p14="http://schemas.microsoft.com/office/powerpoint/2010/main" val="2107367299"/>
              </p:ext>
            </p:extLst>
          </p:nvPr>
        </p:nvGraphicFramePr>
        <p:xfrm>
          <a:off x="484628" y="968406"/>
          <a:ext cx="11074582" cy="5212080"/>
        </p:xfrm>
        <a:graphic>
          <a:graphicData uri="http://schemas.openxmlformats.org/drawingml/2006/table">
            <a:tbl>
              <a:tblPr firstRow="1" bandRow="1">
                <a:effectLst/>
                <a:tableStyleId>{5C22544A-7EE6-4342-B048-85BDC9FD1C3A}</a:tableStyleId>
              </a:tblPr>
              <a:tblGrid>
                <a:gridCol w="1233559">
                  <a:extLst>
                    <a:ext uri="{9D8B030D-6E8A-4147-A177-3AD203B41FA5}">
                      <a16:colId xmlns:a16="http://schemas.microsoft.com/office/drawing/2014/main" val="20000"/>
                    </a:ext>
                  </a:extLst>
                </a:gridCol>
                <a:gridCol w="9841023">
                  <a:extLst>
                    <a:ext uri="{9D8B030D-6E8A-4147-A177-3AD203B41FA5}">
                      <a16:colId xmlns:a16="http://schemas.microsoft.com/office/drawing/2014/main" val="20001"/>
                    </a:ext>
                  </a:extLst>
                </a:gridCol>
              </a:tblGrid>
              <a:tr h="920029">
                <a:tc>
                  <a:txBody>
                    <a:bodyPr/>
                    <a:lstStyle/>
                    <a:p>
                      <a:pPr algn="r">
                        <a:lnSpc>
                          <a:spcPct val="150000"/>
                        </a:lnSpc>
                      </a:pPr>
                      <a:r>
                        <a:rPr lang="zh-CN" altLang="en-US" sz="2400" b="1" dirty="0">
                          <a:solidFill>
                            <a:srgbClr val="7030A0"/>
                          </a:solidFill>
                          <a:latin typeface="+mj-ea"/>
                          <a:ea typeface="+mj-ea"/>
                        </a:rPr>
                        <a:t>透明：</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400" b="0" dirty="0">
                          <a:solidFill>
                            <a:schemeClr val="bg1">
                              <a:lumMod val="50000"/>
                            </a:schemeClr>
                          </a:solidFill>
                          <a:latin typeface="+mj-ea"/>
                          <a:ea typeface="+mj-ea"/>
                        </a:rPr>
                        <a:t>过程中的</a:t>
                      </a:r>
                      <a:r>
                        <a:rPr lang="zh-CN" altLang="en-US" sz="2400" b="1" dirty="0">
                          <a:solidFill>
                            <a:srgbClr val="00B050"/>
                          </a:solidFill>
                          <a:latin typeface="+mj-ea"/>
                          <a:ea typeface="+mj-ea"/>
                        </a:rPr>
                        <a:t>关键环节</a:t>
                      </a:r>
                      <a:r>
                        <a:rPr lang="zh-CN" altLang="en-US" sz="2400" b="0" dirty="0">
                          <a:solidFill>
                            <a:schemeClr val="bg1">
                              <a:lumMod val="50000"/>
                            </a:schemeClr>
                          </a:solidFill>
                          <a:latin typeface="+mj-ea"/>
                          <a:ea typeface="+mj-ea"/>
                        </a:rPr>
                        <a:t>对于那些对产出负责的人必须是显而</a:t>
                      </a:r>
                      <a:r>
                        <a:rPr lang="zh-CN" altLang="en-US" sz="2400" b="1" dirty="0">
                          <a:solidFill>
                            <a:srgbClr val="00B050"/>
                          </a:solidFill>
                          <a:latin typeface="+mj-ea"/>
                          <a:ea typeface="+mj-ea"/>
                        </a:rPr>
                        <a:t>易见</a:t>
                      </a:r>
                      <a:r>
                        <a:rPr lang="zh-CN" altLang="en-US" sz="2400" b="0" dirty="0">
                          <a:solidFill>
                            <a:schemeClr val="bg1">
                              <a:lumMod val="50000"/>
                            </a:schemeClr>
                          </a:solidFill>
                          <a:latin typeface="+mj-ea"/>
                          <a:ea typeface="+mj-ea"/>
                        </a:rPr>
                        <a:t>的。要拥有透明，就要为这些</a:t>
                      </a:r>
                      <a:r>
                        <a:rPr lang="zh-CN" altLang="en-US" sz="2400" b="1" dirty="0">
                          <a:solidFill>
                            <a:srgbClr val="00B050"/>
                          </a:solidFill>
                          <a:latin typeface="+mj-ea"/>
                          <a:ea typeface="+mj-ea"/>
                        </a:rPr>
                        <a:t>关键环节</a:t>
                      </a:r>
                      <a:r>
                        <a:rPr lang="zh-CN" altLang="en-US" sz="2400" b="0" dirty="0">
                          <a:solidFill>
                            <a:schemeClr val="bg1">
                              <a:lumMod val="50000"/>
                            </a:schemeClr>
                          </a:solidFill>
                          <a:latin typeface="+mj-ea"/>
                          <a:ea typeface="+mj-ea"/>
                        </a:rPr>
                        <a:t>制定统一的</a:t>
                      </a:r>
                      <a:r>
                        <a:rPr lang="zh-CN" altLang="en-US" sz="2400" b="1" dirty="0">
                          <a:solidFill>
                            <a:srgbClr val="00B050"/>
                          </a:solidFill>
                          <a:latin typeface="+mj-ea"/>
                          <a:ea typeface="+mj-ea"/>
                        </a:rPr>
                        <a:t>标准</a:t>
                      </a:r>
                      <a:r>
                        <a:rPr lang="zh-CN" altLang="en-US" sz="2400" b="0" dirty="0">
                          <a:solidFill>
                            <a:schemeClr val="bg1">
                              <a:lumMod val="50000"/>
                            </a:schemeClr>
                          </a:solidFill>
                          <a:latin typeface="+mj-ea"/>
                          <a:ea typeface="+mj-ea"/>
                        </a:rPr>
                        <a:t>（术语），这样所有留意这些环节的人都会对观察到的事物有统一的理解（例如：完成）；</a:t>
                      </a:r>
                    </a:p>
                  </a:txBody>
                  <a:tcPr anchor="ct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914400">
                <a:tc>
                  <a:txBody>
                    <a:bodyPr/>
                    <a:lstStyle/>
                    <a:p>
                      <a:pPr algn="r">
                        <a:lnSpc>
                          <a:spcPct val="150000"/>
                        </a:lnSpc>
                      </a:pPr>
                      <a:r>
                        <a:rPr lang="zh-CN" altLang="en-US" sz="2400" b="1" dirty="0">
                          <a:solidFill>
                            <a:srgbClr val="7030A0"/>
                          </a:solidFill>
                          <a:latin typeface="+mj-ea"/>
                          <a:ea typeface="+mj-ea"/>
                        </a:rPr>
                        <a:t>检视：</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2400" b="0" kern="1200" dirty="0">
                          <a:solidFill>
                            <a:schemeClr val="bg1">
                              <a:lumMod val="50000"/>
                            </a:schemeClr>
                          </a:solidFill>
                          <a:latin typeface="+mj-ea"/>
                          <a:ea typeface="+mj-ea"/>
                          <a:cs typeface="+mn-cs"/>
                        </a:rPr>
                        <a:t>Scrum </a:t>
                      </a:r>
                      <a:r>
                        <a:rPr lang="zh-CN" altLang="en-US" sz="2400" b="0" kern="1200" dirty="0">
                          <a:solidFill>
                            <a:schemeClr val="bg1">
                              <a:lumMod val="50000"/>
                            </a:schemeClr>
                          </a:solidFill>
                          <a:latin typeface="+mj-ea"/>
                          <a:ea typeface="+mj-ea"/>
                          <a:cs typeface="+mn-cs"/>
                        </a:rPr>
                        <a:t>的使用者必须经常</a:t>
                      </a:r>
                      <a:r>
                        <a:rPr lang="zh-CN" altLang="en-US" sz="2400" b="1" kern="1200" dirty="0">
                          <a:solidFill>
                            <a:srgbClr val="00B050"/>
                          </a:solidFill>
                          <a:latin typeface="+mj-ea"/>
                          <a:ea typeface="+mj-ea"/>
                          <a:cs typeface="+mn-cs"/>
                        </a:rPr>
                        <a:t>检视</a:t>
                      </a:r>
                      <a:r>
                        <a:rPr lang="zh-CN" altLang="en-US" sz="2400" b="0" kern="1200" dirty="0">
                          <a:solidFill>
                            <a:schemeClr val="bg1">
                              <a:lumMod val="50000"/>
                            </a:schemeClr>
                          </a:solidFill>
                          <a:latin typeface="+mj-ea"/>
                          <a:ea typeface="+mj-ea"/>
                          <a:cs typeface="+mn-cs"/>
                        </a:rPr>
                        <a:t> </a:t>
                      </a:r>
                      <a:r>
                        <a:rPr lang="en-US" altLang="zh-CN" sz="2400" b="0" kern="1200" dirty="0">
                          <a:solidFill>
                            <a:schemeClr val="bg1">
                              <a:lumMod val="50000"/>
                            </a:schemeClr>
                          </a:solidFill>
                          <a:latin typeface="+mj-ea"/>
                          <a:ea typeface="+mj-ea"/>
                          <a:cs typeface="+mn-cs"/>
                        </a:rPr>
                        <a:t>Scrum </a:t>
                      </a:r>
                      <a:r>
                        <a:rPr lang="zh-CN" altLang="en-US" sz="2400" b="0" kern="1200" dirty="0">
                          <a:solidFill>
                            <a:schemeClr val="bg1">
                              <a:lumMod val="50000"/>
                            </a:schemeClr>
                          </a:solidFill>
                          <a:latin typeface="+mj-ea"/>
                          <a:ea typeface="+mj-ea"/>
                          <a:cs typeface="+mn-cs"/>
                        </a:rPr>
                        <a:t>的</a:t>
                      </a:r>
                      <a:r>
                        <a:rPr lang="zh-CN" altLang="en-US" sz="2400" b="1" kern="1200" dirty="0">
                          <a:solidFill>
                            <a:srgbClr val="00B050"/>
                          </a:solidFill>
                          <a:latin typeface="+mj-ea"/>
                          <a:ea typeface="+mj-ea"/>
                          <a:cs typeface="+mn-cs"/>
                        </a:rPr>
                        <a:t>工件</a:t>
                      </a:r>
                      <a:r>
                        <a:rPr lang="zh-CN" altLang="en-US" sz="2400" b="0" kern="1200" dirty="0">
                          <a:solidFill>
                            <a:schemeClr val="bg1">
                              <a:lumMod val="50000"/>
                            </a:schemeClr>
                          </a:solidFill>
                          <a:latin typeface="+mj-ea"/>
                          <a:ea typeface="+mj-ea"/>
                          <a:cs typeface="+mn-cs"/>
                        </a:rPr>
                        <a:t>和完成 </a:t>
                      </a:r>
                      <a:r>
                        <a:rPr lang="en-US" altLang="zh-CN" sz="2400" b="0" kern="1200" dirty="0">
                          <a:solidFill>
                            <a:schemeClr val="bg1">
                              <a:lumMod val="50000"/>
                            </a:schemeClr>
                          </a:solidFill>
                          <a:latin typeface="+mj-ea"/>
                          <a:ea typeface="+mj-ea"/>
                          <a:cs typeface="+mn-cs"/>
                        </a:rPr>
                        <a:t>Sprint </a:t>
                      </a:r>
                      <a:r>
                        <a:rPr lang="zh-CN" altLang="en-US" sz="2400" b="1" kern="1200" dirty="0">
                          <a:solidFill>
                            <a:srgbClr val="00B050"/>
                          </a:solidFill>
                          <a:latin typeface="+mj-ea"/>
                          <a:ea typeface="+mj-ea"/>
                          <a:cs typeface="+mn-cs"/>
                        </a:rPr>
                        <a:t>目标</a:t>
                      </a:r>
                      <a:r>
                        <a:rPr lang="zh-CN" altLang="en-US" sz="2400" b="0" kern="1200" dirty="0">
                          <a:solidFill>
                            <a:schemeClr val="bg1">
                              <a:lumMod val="50000"/>
                            </a:schemeClr>
                          </a:solidFill>
                          <a:latin typeface="+mj-ea"/>
                          <a:ea typeface="+mj-ea"/>
                          <a:cs typeface="+mn-cs"/>
                        </a:rPr>
                        <a:t>的进展，以便</a:t>
                      </a:r>
                      <a:r>
                        <a:rPr lang="zh-CN" altLang="en-US" sz="2400" b="1" kern="1200" dirty="0">
                          <a:solidFill>
                            <a:srgbClr val="00B050"/>
                          </a:solidFill>
                          <a:latin typeface="+mj-ea"/>
                          <a:ea typeface="+mj-ea"/>
                          <a:cs typeface="+mn-cs"/>
                        </a:rPr>
                        <a:t>发现</a:t>
                      </a:r>
                      <a:r>
                        <a:rPr lang="zh-CN" altLang="en-US" sz="2400" b="0" kern="1200" dirty="0">
                          <a:solidFill>
                            <a:schemeClr val="bg1">
                              <a:lumMod val="50000"/>
                            </a:schemeClr>
                          </a:solidFill>
                          <a:latin typeface="+mj-ea"/>
                          <a:ea typeface="+mj-ea"/>
                          <a:cs typeface="+mn-cs"/>
                        </a:rPr>
                        <a:t>不必要的</a:t>
                      </a:r>
                      <a:r>
                        <a:rPr lang="zh-CN" altLang="en-US" sz="2400" b="1" kern="1200" dirty="0">
                          <a:solidFill>
                            <a:srgbClr val="00B050"/>
                          </a:solidFill>
                          <a:latin typeface="+mj-ea"/>
                          <a:ea typeface="+mj-ea"/>
                          <a:cs typeface="+mn-cs"/>
                        </a:rPr>
                        <a:t>差异</a:t>
                      </a:r>
                      <a:r>
                        <a:rPr lang="zh-CN" altLang="en-US" sz="2400" b="0" kern="1200" dirty="0">
                          <a:solidFill>
                            <a:schemeClr val="bg1">
                              <a:lumMod val="50000"/>
                            </a:schemeClr>
                          </a:solidFill>
                          <a:latin typeface="+mj-ea"/>
                          <a:ea typeface="+mj-ea"/>
                          <a:cs typeface="+mn-cs"/>
                        </a:rPr>
                        <a:t>。检视不应该过于频繁而阻碍工作本身。当检视是由技能娴熟的检视者在工作中勤勉地执行时，效果最佳。</a:t>
                      </a:r>
                    </a:p>
                  </a:txBody>
                  <a:tcPr anchor="ct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914400">
                <a:tc>
                  <a:txBody>
                    <a:bodyPr/>
                    <a:lstStyle/>
                    <a:p>
                      <a:pPr algn="r">
                        <a:lnSpc>
                          <a:spcPct val="150000"/>
                        </a:lnSpc>
                      </a:pPr>
                      <a:r>
                        <a:rPr lang="zh-CN" altLang="en-US" sz="2400" b="1" dirty="0">
                          <a:solidFill>
                            <a:srgbClr val="7030A0"/>
                          </a:solidFill>
                          <a:latin typeface="+mj-ea"/>
                          <a:ea typeface="+mj-ea"/>
                        </a:rPr>
                        <a:t>适应：</a:t>
                      </a:r>
                    </a:p>
                  </a:txBody>
                  <a:tcP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400" b="0" kern="1200" dirty="0">
                          <a:solidFill>
                            <a:schemeClr val="bg1">
                              <a:lumMod val="50000"/>
                            </a:schemeClr>
                          </a:solidFill>
                          <a:latin typeface="+mj-ea"/>
                          <a:ea typeface="+mj-ea"/>
                          <a:cs typeface="+mn-cs"/>
                        </a:rPr>
                        <a:t>如果检视者</a:t>
                      </a:r>
                      <a:r>
                        <a:rPr lang="zh-CN" altLang="en-US" sz="2400" b="1" kern="1200" dirty="0">
                          <a:solidFill>
                            <a:srgbClr val="00B050"/>
                          </a:solidFill>
                          <a:latin typeface="+mj-ea"/>
                          <a:ea typeface="+mj-ea"/>
                          <a:cs typeface="+mn-cs"/>
                        </a:rPr>
                        <a:t>发现</a:t>
                      </a:r>
                      <a:r>
                        <a:rPr lang="zh-CN" altLang="en-US" sz="2400" b="0" kern="1200" dirty="0">
                          <a:solidFill>
                            <a:schemeClr val="bg1">
                              <a:lumMod val="50000"/>
                            </a:schemeClr>
                          </a:solidFill>
                          <a:latin typeface="+mj-ea"/>
                          <a:ea typeface="+mj-ea"/>
                          <a:cs typeface="+mn-cs"/>
                        </a:rPr>
                        <a:t>过程中的一个或多个方面</a:t>
                      </a:r>
                      <a:r>
                        <a:rPr lang="zh-CN" altLang="en-US" sz="2400" b="1" kern="1200" dirty="0">
                          <a:solidFill>
                            <a:srgbClr val="00B050"/>
                          </a:solidFill>
                          <a:latin typeface="+mj-ea"/>
                          <a:ea typeface="+mj-ea"/>
                          <a:cs typeface="+mn-cs"/>
                        </a:rPr>
                        <a:t>偏离于可接受范围</a:t>
                      </a:r>
                      <a:r>
                        <a:rPr lang="zh-CN" altLang="en-US" sz="2400" b="0" kern="1200" dirty="0">
                          <a:solidFill>
                            <a:schemeClr val="bg1">
                              <a:lumMod val="50000"/>
                            </a:schemeClr>
                          </a:solidFill>
                          <a:latin typeface="+mj-ea"/>
                          <a:ea typeface="+mj-ea"/>
                          <a:cs typeface="+mn-cs"/>
                        </a:rPr>
                        <a:t>以外，并且将会导致</a:t>
                      </a:r>
                      <a:r>
                        <a:rPr lang="zh-CN" altLang="en-US" sz="2400" b="1" kern="1200" dirty="0">
                          <a:solidFill>
                            <a:srgbClr val="00B050"/>
                          </a:solidFill>
                          <a:latin typeface="+mj-ea"/>
                          <a:ea typeface="+mj-ea"/>
                          <a:cs typeface="+mn-cs"/>
                        </a:rPr>
                        <a:t>产品不可接受</a:t>
                      </a:r>
                      <a:r>
                        <a:rPr lang="zh-CN" altLang="en-US" sz="2400" b="0" kern="1200" dirty="0">
                          <a:solidFill>
                            <a:schemeClr val="bg1">
                              <a:lumMod val="50000"/>
                            </a:schemeClr>
                          </a:solidFill>
                          <a:latin typeface="+mj-ea"/>
                          <a:ea typeface="+mj-ea"/>
                          <a:cs typeface="+mn-cs"/>
                        </a:rPr>
                        <a:t>时，就必须对过程或过程化的内容加以</a:t>
                      </a:r>
                      <a:r>
                        <a:rPr lang="zh-CN" altLang="en-US" sz="2400" b="1" kern="1200" dirty="0">
                          <a:solidFill>
                            <a:srgbClr val="00B050"/>
                          </a:solidFill>
                          <a:latin typeface="+mj-ea"/>
                          <a:ea typeface="+mj-ea"/>
                          <a:cs typeface="+mn-cs"/>
                        </a:rPr>
                        <a:t>调整</a:t>
                      </a:r>
                      <a:r>
                        <a:rPr lang="zh-CN" altLang="en-US" sz="2400" b="0" kern="1200" dirty="0">
                          <a:solidFill>
                            <a:schemeClr val="bg1">
                              <a:lumMod val="50000"/>
                            </a:schemeClr>
                          </a:solidFill>
                          <a:latin typeface="+mj-ea"/>
                          <a:ea typeface="+mj-ea"/>
                          <a:cs typeface="+mn-cs"/>
                        </a:rPr>
                        <a:t>。调整工作必须</a:t>
                      </a:r>
                      <a:r>
                        <a:rPr lang="zh-CN" altLang="en-US" sz="2400" b="1" kern="1200" dirty="0">
                          <a:solidFill>
                            <a:srgbClr val="00B050"/>
                          </a:solidFill>
                          <a:latin typeface="+mj-ea"/>
                          <a:ea typeface="+mj-ea"/>
                          <a:cs typeface="+mn-cs"/>
                        </a:rPr>
                        <a:t>尽快执行</a:t>
                      </a:r>
                      <a:r>
                        <a:rPr lang="zh-CN" altLang="en-US" sz="2400" b="0" kern="1200" dirty="0">
                          <a:solidFill>
                            <a:schemeClr val="bg1">
                              <a:lumMod val="50000"/>
                            </a:schemeClr>
                          </a:solidFill>
                          <a:latin typeface="+mj-ea"/>
                          <a:ea typeface="+mj-ea"/>
                          <a:cs typeface="+mn-cs"/>
                        </a:rPr>
                        <a:t>如此才能最小化进一步的偏离。 </a:t>
                      </a:r>
                    </a:p>
                  </a:txBody>
                  <a:tcPr anchor="ctr">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80470624"/>
                  </a:ext>
                </a:extLst>
              </a:tr>
            </a:tbl>
          </a:graphicData>
        </a:graphic>
      </p:graphicFrame>
      <p:sp>
        <p:nvSpPr>
          <p:cNvPr id="4" name="矩形 3"/>
          <p:cNvSpPr/>
          <p:nvPr/>
        </p:nvSpPr>
        <p:spPr>
          <a:xfrm>
            <a:off x="484628" y="6294065"/>
            <a:ext cx="12042057" cy="338554"/>
          </a:xfrm>
          <a:prstGeom prst="rect">
            <a:avLst/>
          </a:prstGeom>
        </p:spPr>
        <p:txBody>
          <a:bodyPr wrap="square">
            <a:spAutoFit/>
          </a:bodyPr>
          <a:lstStyle/>
          <a:p>
            <a:pPr>
              <a:buNone/>
            </a:pPr>
            <a:r>
              <a:rPr lang="en-US" altLang="zh-CN" sz="1600" dirty="0">
                <a:solidFill>
                  <a:srgbClr val="FF0000"/>
                </a:solidFill>
                <a:latin typeface="微软雅黑" panose="020B0503020204020204" pitchFamily="34" charset="-122"/>
                <a:ea typeface="微软雅黑" panose="020B0503020204020204" pitchFamily="34" charset="-122"/>
              </a:rPr>
              <a:t>Scrum</a:t>
            </a:r>
            <a:r>
              <a:rPr lang="zh-CN" altLang="en-US" sz="1600" dirty="0">
                <a:solidFill>
                  <a:srgbClr val="FF0000"/>
                </a:solidFill>
                <a:latin typeface="微软雅黑" panose="020B0503020204020204" pitchFamily="34" charset="-122"/>
                <a:ea typeface="微软雅黑" panose="020B0503020204020204" pitchFamily="34" charset="-122"/>
              </a:rPr>
              <a:t>规定了</a:t>
            </a:r>
            <a:r>
              <a:rPr lang="en-US" altLang="zh-CN" sz="1600" dirty="0">
                <a:solidFill>
                  <a:srgbClr val="FF0000"/>
                </a:solidFill>
                <a:latin typeface="微软雅黑" panose="020B0503020204020204" pitchFamily="34" charset="-122"/>
                <a:ea typeface="微软雅黑" panose="020B0503020204020204" pitchFamily="34" charset="-122"/>
              </a:rPr>
              <a:t>4</a:t>
            </a:r>
            <a:r>
              <a:rPr lang="zh-CN" altLang="en-US" sz="1600" dirty="0">
                <a:solidFill>
                  <a:srgbClr val="FF0000"/>
                </a:solidFill>
                <a:latin typeface="微软雅黑" panose="020B0503020204020204" pitchFamily="34" charset="-122"/>
                <a:ea typeface="微软雅黑" panose="020B0503020204020204" pitchFamily="34" charset="-122"/>
              </a:rPr>
              <a:t>个正式的事件进行检视和适应：</a:t>
            </a:r>
            <a:r>
              <a:rPr lang="en-US" altLang="zh-CN" sz="1600" dirty="0">
                <a:solidFill>
                  <a:srgbClr val="FF0000"/>
                </a:solidFill>
                <a:latin typeface="微软雅黑" panose="020B0503020204020204" pitchFamily="34" charset="-122"/>
                <a:ea typeface="微软雅黑" panose="020B0503020204020204" pitchFamily="34" charset="-122"/>
              </a:rPr>
              <a:t>Sprint </a:t>
            </a:r>
            <a:r>
              <a:rPr lang="zh-CN" altLang="en-US" sz="1600" dirty="0">
                <a:solidFill>
                  <a:srgbClr val="FF0000"/>
                </a:solidFill>
                <a:latin typeface="微软雅黑" panose="020B0503020204020204" pitchFamily="34" charset="-122"/>
                <a:ea typeface="微软雅黑" panose="020B0503020204020204" pitchFamily="34" charset="-122"/>
              </a:rPr>
              <a:t>计划会议、每日 </a:t>
            </a:r>
            <a:r>
              <a:rPr lang="en-US" altLang="zh-CN" sz="1600" dirty="0">
                <a:solidFill>
                  <a:srgbClr val="FF0000"/>
                </a:solidFill>
                <a:latin typeface="微软雅黑" panose="020B0503020204020204" pitchFamily="34" charset="-122"/>
                <a:ea typeface="微软雅黑" panose="020B0503020204020204" pitchFamily="34" charset="-122"/>
              </a:rPr>
              <a:t>Scrum </a:t>
            </a:r>
            <a:r>
              <a:rPr lang="zh-CN" altLang="en-US" sz="1600" dirty="0">
                <a:solidFill>
                  <a:srgbClr val="FF0000"/>
                </a:solidFill>
                <a:latin typeface="微软雅黑" panose="020B0503020204020204" pitchFamily="34" charset="-122"/>
                <a:ea typeface="微软雅黑" panose="020B0503020204020204" pitchFamily="34" charset="-122"/>
              </a:rPr>
              <a:t>站会、</a:t>
            </a:r>
            <a:r>
              <a:rPr lang="en-US" altLang="zh-CN" sz="1600" dirty="0">
                <a:solidFill>
                  <a:srgbClr val="FF0000"/>
                </a:solidFill>
                <a:latin typeface="微软雅黑" panose="020B0503020204020204" pitchFamily="34" charset="-122"/>
                <a:ea typeface="微软雅黑" panose="020B0503020204020204" pitchFamily="34" charset="-122"/>
              </a:rPr>
              <a:t>Sprint </a:t>
            </a:r>
            <a:r>
              <a:rPr lang="zh-CN" altLang="en-US" sz="1600" dirty="0">
                <a:solidFill>
                  <a:srgbClr val="FF0000"/>
                </a:solidFill>
                <a:latin typeface="微软雅黑" panose="020B0503020204020204" pitchFamily="34" charset="-122"/>
                <a:ea typeface="微软雅黑" panose="020B0503020204020204" pitchFamily="34" charset="-122"/>
              </a:rPr>
              <a:t>评审会议、</a:t>
            </a:r>
            <a:r>
              <a:rPr lang="en-US" altLang="zh-CN" sz="1600" dirty="0">
                <a:solidFill>
                  <a:srgbClr val="FF0000"/>
                </a:solidFill>
                <a:latin typeface="微软雅黑" panose="020B0503020204020204" pitchFamily="34" charset="-122"/>
                <a:ea typeface="微软雅黑" panose="020B0503020204020204" pitchFamily="34" charset="-122"/>
              </a:rPr>
              <a:t>Sprint </a:t>
            </a:r>
            <a:r>
              <a:rPr lang="zh-CN" altLang="en-US" sz="1600" dirty="0">
                <a:solidFill>
                  <a:srgbClr val="FF0000"/>
                </a:solidFill>
                <a:latin typeface="微软雅黑" panose="020B0503020204020204" pitchFamily="34" charset="-122"/>
                <a:ea typeface="微软雅黑" panose="020B0503020204020204" pitchFamily="34" charset="-122"/>
              </a:rPr>
              <a:t>回顾会议</a:t>
            </a:r>
          </a:p>
        </p:txBody>
      </p:sp>
    </p:spTree>
    <p:extLst>
      <p:ext uri="{BB962C8B-B14F-4D97-AF65-F5344CB8AC3E}">
        <p14:creationId xmlns:p14="http://schemas.microsoft.com/office/powerpoint/2010/main" val="158239770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561"/>
            <a:ext cx="12123174" cy="480060"/>
          </a:xfrm>
        </p:spPr>
        <p:txBody>
          <a:bodyPr/>
          <a:lstStyle/>
          <a:p>
            <a:r>
              <a:rPr lang="en-US" altLang="zh-CN" dirty="0"/>
              <a:t>3. Scrum </a:t>
            </a:r>
            <a:r>
              <a:rPr lang="zh-CN" altLang="en-US" dirty="0"/>
              <a:t>团队</a:t>
            </a:r>
          </a:p>
        </p:txBody>
      </p:sp>
      <p:pic>
        <p:nvPicPr>
          <p:cNvPr id="3" name="图片 2"/>
          <p:cNvPicPr>
            <a:picLocks noChangeAspect="1"/>
          </p:cNvPicPr>
          <p:nvPr/>
        </p:nvPicPr>
        <p:blipFill>
          <a:blip r:embed="rId3"/>
          <a:stretch>
            <a:fillRect/>
          </a:stretch>
        </p:blipFill>
        <p:spPr>
          <a:xfrm>
            <a:off x="4735966" y="2190747"/>
            <a:ext cx="2524125" cy="1866900"/>
          </a:xfrm>
          <a:prstGeom prst="rect">
            <a:avLst/>
          </a:prstGeom>
        </p:spPr>
      </p:pic>
      <p:sp>
        <p:nvSpPr>
          <p:cNvPr id="25" name="文本框 24"/>
          <p:cNvSpPr txBox="1"/>
          <p:nvPr/>
        </p:nvSpPr>
        <p:spPr>
          <a:xfrm>
            <a:off x="4905745" y="641566"/>
            <a:ext cx="2311683" cy="1338828"/>
          </a:xfrm>
          <a:prstGeom prst="rect">
            <a:avLst/>
          </a:prstGeom>
          <a:noFill/>
        </p:spPr>
        <p:txBody>
          <a:bodyPr wrap="square" rtlCol="0">
            <a:spAutoFit/>
          </a:bodyPr>
          <a:lstStyle/>
          <a:p>
            <a:pPr>
              <a:lnSpc>
                <a:spcPct val="150000"/>
              </a:lnSpc>
              <a:buNone/>
            </a:pPr>
            <a:r>
              <a:rPr lang="zh-CN" altLang="en-US" b="1" dirty="0">
                <a:solidFill>
                  <a:srgbClr val="FF0000"/>
                </a:solidFill>
                <a:latin typeface="+mj-ea"/>
                <a:ea typeface="+mj-ea"/>
              </a:rPr>
              <a:t>只有三种角色，目的是打破传统型开发方法的顺序性工作。</a:t>
            </a:r>
          </a:p>
        </p:txBody>
      </p:sp>
      <p:pic>
        <p:nvPicPr>
          <p:cNvPr id="11" name="图片 10"/>
          <p:cNvPicPr>
            <a:picLocks noChangeAspect="1"/>
          </p:cNvPicPr>
          <p:nvPr/>
        </p:nvPicPr>
        <p:blipFill>
          <a:blip r:embed="rId4"/>
          <a:stretch>
            <a:fillRect/>
          </a:stretch>
        </p:blipFill>
        <p:spPr>
          <a:xfrm>
            <a:off x="7260091" y="527757"/>
            <a:ext cx="4773582" cy="3529890"/>
          </a:xfrm>
          <a:prstGeom prst="rect">
            <a:avLst/>
          </a:prstGeom>
        </p:spPr>
      </p:pic>
      <p:pic>
        <p:nvPicPr>
          <p:cNvPr id="12" name="图片 11"/>
          <p:cNvPicPr>
            <a:picLocks noChangeAspect="1"/>
          </p:cNvPicPr>
          <p:nvPr/>
        </p:nvPicPr>
        <p:blipFill>
          <a:blip r:embed="rId5"/>
          <a:stretch>
            <a:fillRect/>
          </a:stretch>
        </p:blipFill>
        <p:spPr>
          <a:xfrm>
            <a:off x="4735966" y="4053597"/>
            <a:ext cx="7431668" cy="2804403"/>
          </a:xfrm>
          <a:prstGeom prst="rect">
            <a:avLst/>
          </a:prstGeom>
        </p:spPr>
      </p:pic>
      <p:pic>
        <p:nvPicPr>
          <p:cNvPr id="14" name="图片 13"/>
          <p:cNvPicPr>
            <a:picLocks noChangeAspect="1"/>
          </p:cNvPicPr>
          <p:nvPr/>
        </p:nvPicPr>
        <p:blipFill>
          <a:blip r:embed="rId6"/>
          <a:stretch>
            <a:fillRect/>
          </a:stretch>
        </p:blipFill>
        <p:spPr>
          <a:xfrm>
            <a:off x="242063" y="582866"/>
            <a:ext cx="4529721" cy="6194073"/>
          </a:xfrm>
          <a:prstGeom prst="rect">
            <a:avLst/>
          </a:prstGeom>
        </p:spPr>
      </p:pic>
    </p:spTree>
    <p:extLst>
      <p:ext uri="{BB962C8B-B14F-4D97-AF65-F5344CB8AC3E}">
        <p14:creationId xmlns:p14="http://schemas.microsoft.com/office/powerpoint/2010/main" val="756618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 项目和软件项目导论">
  <a:themeElements>
    <a:clrScheme name="1-00534_SarahHowell 1">
      <a:dk1>
        <a:srgbClr val="000000"/>
      </a:dk1>
      <a:lt1>
        <a:srgbClr val="FFFFFF"/>
      </a:lt1>
      <a:dk2>
        <a:srgbClr val="00478E"/>
      </a:dk2>
      <a:lt2>
        <a:srgbClr val="FFCC29"/>
      </a:lt2>
      <a:accent1>
        <a:srgbClr val="FCEB98"/>
      </a:accent1>
      <a:accent2>
        <a:srgbClr val="FA7438"/>
      </a:accent2>
      <a:accent3>
        <a:srgbClr val="AAB1C6"/>
      </a:accent3>
      <a:accent4>
        <a:srgbClr val="DADADA"/>
      </a:accent4>
      <a:accent5>
        <a:srgbClr val="FDF3CA"/>
      </a:accent5>
      <a:accent6>
        <a:srgbClr val="E36832"/>
      </a:accent6>
      <a:hlink>
        <a:srgbClr val="66CC66"/>
      </a:hlink>
      <a:folHlink>
        <a:srgbClr val="6699FF"/>
      </a:folHlink>
    </a:clrScheme>
    <a:fontScheme name="1-00534_SarahHowel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gradFill rotWithShape="0">
          <a:gsLst>
            <a:gs pos="0">
              <a:schemeClr val="folHlink">
                <a:gamma/>
                <a:shade val="54118"/>
                <a:invGamma/>
              </a:schemeClr>
            </a:gs>
            <a:gs pos="50000">
              <a:schemeClr val="folHlink"/>
            </a:gs>
            <a:gs pos="100000">
              <a:schemeClr val="folHlink">
                <a:gamma/>
                <a:shade val="54118"/>
                <a:invGamma/>
              </a:schemeClr>
            </a:gs>
          </a:gsLst>
          <a:lin ang="2700000" scaled="1"/>
        </a:gradFill>
        <a:ln w="12700" cap="flat" cmpd="sng" algn="ctr">
          <a:solidFill>
            <a:schemeClr val="folHlink"/>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solidFill>
              <a:schemeClr val="tx1"/>
            </a:solidFill>
            <a:effectLst>
              <a:outerShdw blurRad="38100" dist="38100" dir="2700000" algn="tl">
                <a:srgbClr val="000000">
                  <a:alpha val="43137"/>
                </a:srgbClr>
              </a:outerShdw>
            </a:effectLst>
            <a:latin typeface="Segoe Semibold" pitchFamily="34" charset="0"/>
          </a:defRPr>
        </a:defPPr>
      </a:lstStyle>
    </a:spDef>
    <a:lnDef>
      <a:spPr bwMode="auto">
        <a:xfrm>
          <a:off x="0" y="0"/>
          <a:ext cx="1" cy="1"/>
        </a:xfrm>
        <a:custGeom>
          <a:avLst/>
          <a:gdLst/>
          <a:ahLst/>
          <a:cxnLst/>
          <a:rect l="0" t="0" r="0" b="0"/>
          <a:pathLst/>
        </a:custGeom>
        <a:gradFill rotWithShape="0">
          <a:gsLst>
            <a:gs pos="0">
              <a:schemeClr val="folHlink">
                <a:gamma/>
                <a:shade val="54118"/>
                <a:invGamma/>
              </a:schemeClr>
            </a:gs>
            <a:gs pos="50000">
              <a:schemeClr val="folHlink"/>
            </a:gs>
            <a:gs pos="100000">
              <a:schemeClr val="folHlink">
                <a:gamma/>
                <a:shade val="54118"/>
                <a:invGamma/>
              </a:schemeClr>
            </a:gs>
          </a:gsLst>
          <a:lin ang="2700000" scaled="1"/>
        </a:gradFill>
        <a:ln w="12700" cap="flat" cmpd="sng" algn="ctr">
          <a:solidFill>
            <a:schemeClr val="folHlink"/>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solidFill>
              <a:schemeClr val="tx1"/>
            </a:solidFill>
            <a:effectLst>
              <a:outerShdw blurRad="38100" dist="38100" dir="2700000" algn="tl">
                <a:srgbClr val="000000">
                  <a:alpha val="43137"/>
                </a:srgbClr>
              </a:outerShdw>
            </a:effectLst>
            <a:latin typeface="Segoe Semibold" pitchFamily="34" charset="0"/>
          </a:defRPr>
        </a:defPPr>
      </a:lstStyle>
    </a:lnDef>
  </a:objectDefaults>
  <a:extraClrSchemeLst>
    <a:extraClrScheme>
      <a:clrScheme name="1-00534_SarahHowell 1">
        <a:dk1>
          <a:srgbClr val="000000"/>
        </a:dk1>
        <a:lt1>
          <a:srgbClr val="FFFFFF"/>
        </a:lt1>
        <a:dk2>
          <a:srgbClr val="00478E"/>
        </a:dk2>
        <a:lt2>
          <a:srgbClr val="FFCC29"/>
        </a:lt2>
        <a:accent1>
          <a:srgbClr val="FCEB98"/>
        </a:accent1>
        <a:accent2>
          <a:srgbClr val="FA7438"/>
        </a:accent2>
        <a:accent3>
          <a:srgbClr val="AAB1C6"/>
        </a:accent3>
        <a:accent4>
          <a:srgbClr val="DADADA"/>
        </a:accent4>
        <a:accent5>
          <a:srgbClr val="FDF3CA"/>
        </a:accent5>
        <a:accent6>
          <a:srgbClr val="E36832"/>
        </a:accent6>
        <a:hlink>
          <a:srgbClr val="66CC66"/>
        </a:hlink>
        <a:folHlink>
          <a:srgbClr val="66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sample_dark">
  <a:themeElements>
    <a:clrScheme name="5_sample_dark 2">
      <a:dk1>
        <a:srgbClr val="969696"/>
      </a:dk1>
      <a:lt1>
        <a:srgbClr val="FFFFFF"/>
      </a:lt1>
      <a:dk2>
        <a:srgbClr val="003399"/>
      </a:dk2>
      <a:lt2>
        <a:srgbClr val="85D9F7"/>
      </a:lt2>
      <a:accent1>
        <a:srgbClr val="5AB14B"/>
      </a:accent1>
      <a:accent2>
        <a:srgbClr val="2F7ADF"/>
      </a:accent2>
      <a:accent3>
        <a:srgbClr val="AAADCA"/>
      </a:accent3>
      <a:accent4>
        <a:srgbClr val="DADADA"/>
      </a:accent4>
      <a:accent5>
        <a:srgbClr val="B5D5B1"/>
      </a:accent5>
      <a:accent6>
        <a:srgbClr val="2A6ECA"/>
      </a:accent6>
      <a:hlink>
        <a:srgbClr val="8A52C8"/>
      </a:hlink>
      <a:folHlink>
        <a:srgbClr val="C48352"/>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sample_dark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5_sample_dark 2">
        <a:dk1>
          <a:srgbClr val="969696"/>
        </a:dk1>
        <a:lt1>
          <a:srgbClr val="FFFFFF"/>
        </a:lt1>
        <a:dk2>
          <a:srgbClr val="003399"/>
        </a:dk2>
        <a:lt2>
          <a:srgbClr val="85D9F7"/>
        </a:lt2>
        <a:accent1>
          <a:srgbClr val="5AB14B"/>
        </a:accent1>
        <a:accent2>
          <a:srgbClr val="2F7ADF"/>
        </a:accent2>
        <a:accent3>
          <a:srgbClr val="AAADCA"/>
        </a:accent3>
        <a:accent4>
          <a:srgbClr val="DADADA"/>
        </a:accent4>
        <a:accent5>
          <a:srgbClr val="B5D5B1"/>
        </a:accent5>
        <a:accent6>
          <a:srgbClr val="2A6ECA"/>
        </a:accent6>
        <a:hlink>
          <a:srgbClr val="8A52C8"/>
        </a:hlink>
        <a:folHlink>
          <a:srgbClr val="C48352"/>
        </a:folHlink>
      </a:clrScheme>
      <a:clrMap bg1="dk2" tx1="lt1" bg2="dk1" tx2="lt2" accent1="accent1" accent2="accent2" accent3="accent3" accent4="accent4" accent5="accent5" accent6="accent6" hlink="hlink" folHlink="folHlink"/>
    </a:extraClrScheme>
    <a:extraClrScheme>
      <a:clrScheme name="5_sample_dark 3">
        <a:dk1>
          <a:srgbClr val="969696"/>
        </a:dk1>
        <a:lt1>
          <a:srgbClr val="FFFFFF"/>
        </a:lt1>
        <a:dk2>
          <a:srgbClr val="331A82"/>
        </a:dk2>
        <a:lt2>
          <a:srgbClr val="CFB5F5"/>
        </a:lt2>
        <a:accent1>
          <a:srgbClr val="557FE7"/>
        </a:accent1>
        <a:accent2>
          <a:srgbClr val="218CB7"/>
        </a:accent2>
        <a:accent3>
          <a:srgbClr val="ADABC1"/>
        </a:accent3>
        <a:accent4>
          <a:srgbClr val="DADADA"/>
        </a:accent4>
        <a:accent5>
          <a:srgbClr val="B4C0F1"/>
        </a:accent5>
        <a:accent6>
          <a:srgbClr val="1D7EA6"/>
        </a:accent6>
        <a:hlink>
          <a:srgbClr val="7B2B9B"/>
        </a:hlink>
        <a:folHlink>
          <a:srgbClr val="3EB2AC"/>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d7d7bed-114e-464c-a4f1-01a512005949" Revision="1" Stencil="System.MyShapes" StencilVersion="1.0"/>
</Control>
</file>

<file path=customXml/item10.xml><?xml version="1.0" encoding="utf-8"?>
<Control xmlns="http://schemas.microsoft.com/VisualStudio/2011/storyboarding/control">
  <Id Name="System.Storyboarding.Common.TextInput" Revision="1" Stencil="System.Storyboarding.Common" StencilVersion="0.1"/>
</Control>
</file>

<file path=customXml/item11.xml><?xml version="1.0" encoding="utf-8"?>
<Control xmlns="http://schemas.microsoft.com/VisualStudio/2011/storyboarding/control">
  <Id Name="System.Storyboarding.Common.TextInput" Revision="1" Stencil="System.Storyboarding.Common" StencilVersion="0.1"/>
</Control>
</file>

<file path=customXml/item12.xml><?xml version="1.0" encoding="utf-8"?>
<Control xmlns="http://schemas.microsoft.com/VisualStudio/2011/storyboarding/control">
  <Id Name="fd7d7bed-114e-464c-a4f1-01a512005949" Revision="1" Stencil="System.MyShapes" StencilVersion="1.0"/>
</Control>
</file>

<file path=customXml/item13.xml><?xml version="1.0" encoding="utf-8"?>
<Control xmlns="http://schemas.microsoft.com/VisualStudio/2011/storyboarding/control">
  <Id Name="System.Storyboarding.Annotation.CallOut" Revision="1" Stencil="System.Storyboarding.Annotation" StencilVersion="0.1"/>
</Control>
</file>

<file path=customXml/item14.xml><?xml version="1.0" encoding="utf-8"?>
<Control xmlns="http://schemas.microsoft.com/VisualStudio/2011/storyboarding/control">
  <Id Name="fd7d7bed-114e-464c-a4f1-01a512005949" Revision="1" Stencil="System.MyShapes" StencilVersion="1.0"/>
</Control>
</file>

<file path=customXml/item15.xml><?xml version="1.0" encoding="utf-8"?>
<Control xmlns="http://schemas.microsoft.com/VisualStudio/2011/storyboarding/control">
  <Id Name="System.Storyboarding.Annotation.CallOut" Revision="1" Stencil="System.Storyboarding.Annotation" StencilVersion="0.1"/>
</Control>
</file>

<file path=customXml/item16.xml><?xml version="1.0" encoding="utf-8"?>
<Control xmlns="http://schemas.microsoft.com/VisualStudio/2011/storyboarding/control">
  <Id Name="System.Storyboarding.Annotation.CallOut" Revision="1" Stencil="System.Storyboarding.Annotation" StencilVersion="0.1"/>
</Control>
</file>

<file path=customXml/item17.xml><?xml version="1.0" encoding="utf-8"?>
<Control xmlns="http://schemas.microsoft.com/VisualStudio/2011/storyboarding/control">
  <Id Name="System.Storyboarding.Common.TextInput" Revision="1" Stencil="System.Storyboarding.Common" StencilVersion="0.1"/>
</Control>
</file>

<file path=customXml/item18.xml><?xml version="1.0" encoding="utf-8"?>
<Control xmlns="http://schemas.microsoft.com/VisualStudio/2011/storyboarding/control">
  <Id Name="fd7d7bed-114e-464c-a4f1-01a512005949" Revision="1" Stencil="System.MyShapes" StencilVersion="1.0"/>
</Control>
</file>

<file path=customXml/item19.xml><?xml version="1.0" encoding="utf-8"?>
<Control xmlns="http://schemas.microsoft.com/VisualStudio/2011/storyboarding/control">
  <Id Name="fd7d7bed-114e-464c-a4f1-01a512005949" Revision="1" Stencil="System.MyShapes" StencilVersion="1.0"/>
</Control>
</file>

<file path=customXml/item2.xml><?xml version="1.0" encoding="utf-8"?>
<Control xmlns="http://schemas.microsoft.com/VisualStudio/2011/storyboarding/control">
  <Id Name="System.Storyboarding.Annotation.CallOut" Revision="1" Stencil="System.Storyboarding.Annotation" StencilVersion="0.1"/>
</Control>
</file>

<file path=customXml/item20.xml><?xml version="1.0" encoding="utf-8"?>
<Control xmlns="http://schemas.microsoft.com/VisualStudio/2011/storyboarding/control">
  <Id Name="System.Storyboarding.Annotation.CallOut" Revision="1" Stencil="System.Storyboarding.Annotation" StencilVersion="0.1"/>
</Control>
</file>

<file path=customXml/item21.xml><?xml version="1.0" encoding="utf-8"?>
<Control xmlns="http://schemas.microsoft.com/VisualStudio/2011/storyboarding/control">
  <Id Name="fd7d7bed-114e-464c-a4f1-01a512005949" Revision="1" Stencil="System.MyShapes" StencilVersion="1.0"/>
</Control>
</file>

<file path=customXml/item22.xml><?xml version="1.0" encoding="utf-8"?>
<Control xmlns="http://schemas.microsoft.com/VisualStudio/2011/storyboarding/control">
  <Id Name="fd7d7bed-114e-464c-a4f1-01a512005949" Revision="1" Stencil="System.MyShapes" StencilVersion="1.0"/>
</Control>
</file>

<file path=customXml/item23.xml><?xml version="1.0" encoding="utf-8"?>
<Control xmlns="http://schemas.microsoft.com/VisualStudio/2011/storyboarding/control">
  <Id Name="System.Storyboarding.Annotation.CallOut" Revision="1" Stencil="System.Storyboarding.Annotation" StencilVersion="0.1"/>
</Control>
</file>

<file path=customXml/item24.xml><?xml version="1.0" encoding="utf-8"?>
<Control xmlns="http://schemas.microsoft.com/VisualStudio/2011/storyboarding/control">
  <Id Name="System.Storyboarding.Annotation.CallOut" Revision="1" Stencil="System.Storyboarding.Annotation" StencilVersion="0.1"/>
</Control>
</file>

<file path=customXml/item25.xml><?xml version="1.0" encoding="utf-8"?>
<Control xmlns="http://schemas.microsoft.com/VisualStudio/2011/storyboarding/control">
  <Id Name="fd7d7bed-114e-464c-a4f1-01a512005949" Revision="1" Stencil="System.MyShapes" StencilVersion="1.0"/>
</Control>
</file>

<file path=customXml/item26.xml><?xml version="1.0" encoding="utf-8"?>
<Control xmlns="http://schemas.microsoft.com/VisualStudio/2011/storyboarding/control">
  <Id Name="fd7d7bed-114e-464c-a4f1-01a512005949" Revision="1" Stencil="System.MyShapes" StencilVersion="1.0"/>
</Control>
</file>

<file path=customXml/item27.xml><?xml version="1.0" encoding="utf-8"?>
<Control xmlns="http://schemas.microsoft.com/VisualStudio/2011/storyboarding/control">
  <Id Name="fd7d7bed-114e-464c-a4f1-01a512005949" Revision="1" Stencil="System.MyShapes" StencilVersion="1.0"/>
</Control>
</file>

<file path=customXml/item28.xml><?xml version="1.0" encoding="utf-8"?>
<Control xmlns="http://schemas.microsoft.com/VisualStudio/2011/storyboarding/control">
  <Id Name="System.Storyboarding.Annotation.CallOut" Revision="1" Stencil="System.Storyboarding.Annotation" StencilVersion="0.1"/>
</Control>
</file>

<file path=customXml/item29.xml><?xml version="1.0" encoding="utf-8"?>
<Control xmlns="http://schemas.microsoft.com/VisualStudio/2011/storyboarding/control">
  <Id Name="System.Storyboarding.Annotation.CallOut" Revision="1" Stencil="System.Storyboarding.Annotation" StencilVersion="0.1"/>
</Control>
</file>

<file path=customXml/item3.xml><?xml version="1.0" encoding="utf-8"?>
<Control xmlns="http://schemas.microsoft.com/VisualStudio/2011/storyboarding/control">
  <Id Name="System.Storyboarding.Annotation.CallOut" Revision="1" Stencil="System.Storyboarding.Annotation" StencilVersion="0.1"/>
</Control>
</file>

<file path=customXml/item30.xml><?xml version="1.0" encoding="utf-8"?>
<Control xmlns="http://schemas.microsoft.com/VisualStudio/2011/storyboarding/control">
  <Id Name="System.Storyboarding.Common.TextInput" Revision="1" Stencil="System.Storyboarding.Common" StencilVersion="0.1"/>
</Control>
</file>

<file path=customXml/item31.xml><?xml version="1.0" encoding="utf-8"?>
<Control xmlns="http://schemas.microsoft.com/VisualStudio/2011/storyboarding/control">
  <Id Name="System.Storyboarding.Annotation.CallOut" Revision="1" Stencil="System.Storyboarding.Annotation" StencilVersion="0.1"/>
</Control>
</file>

<file path=customXml/item4.xml><?xml version="1.0" encoding="utf-8"?>
<Control xmlns="http://schemas.microsoft.com/VisualStudio/2011/storyboarding/control">
  <Id Name="System.Storyboarding.Common.TextInput" Revision="1" Stencil="System.Storyboarding.Common" StencilVersion="0.1"/>
</Control>
</file>

<file path=customXml/item5.xml><?xml version="1.0" encoding="utf-8"?>
<Control xmlns="http://schemas.microsoft.com/VisualStudio/2011/storyboarding/control">
  <Id Name="System.Storyboarding.Annotation.CallOut" Revision="1" Stencil="System.Storyboarding.Annotation" StencilVersion="0.1"/>
</Control>
</file>

<file path=customXml/item6.xml><?xml version="1.0" encoding="utf-8"?>
<Control xmlns="http://schemas.microsoft.com/VisualStudio/2011/storyboarding/control">
  <Id Name="fd7d7bed-114e-464c-a4f1-01a512005949" Revision="1" Stencil="System.MyShapes" StencilVersion="1.0"/>
</Control>
</file>

<file path=customXml/item7.xml><?xml version="1.0" encoding="utf-8"?>
<Control xmlns="http://schemas.microsoft.com/VisualStudio/2011/storyboarding/control">
  <Id Name="System.Storyboarding.Common.TextInput" Revision="1" Stencil="System.Storyboarding.Common" StencilVersion="0.1"/>
</Control>
</file>

<file path=customXml/item8.xml><?xml version="1.0" encoding="utf-8"?>
<Control xmlns="http://schemas.microsoft.com/VisualStudio/2011/storyboarding/control">
  <Id Name="fd7d7bed-114e-464c-a4f1-01a512005949" Revision="1" Stencil="System.MyShapes" StencilVersion="1.0"/>
</Control>
</file>

<file path=customXml/item9.xml><?xml version="1.0" encoding="utf-8"?>
<Control xmlns="http://schemas.microsoft.com/VisualStudio/2011/storyboarding/control">
  <Id Name="fd7d7bed-114e-464c-a4f1-01a512005949" Revision="1" Stencil="System.MyShapes" StencilVersion="1.0"/>
</Control>
</file>

<file path=customXml/itemProps1.xml><?xml version="1.0" encoding="utf-8"?>
<ds:datastoreItem xmlns:ds="http://schemas.openxmlformats.org/officeDocument/2006/customXml" ds:itemID="{427777B9-7645-481D-A8BD-25D411C3E7E9}">
  <ds:schemaRefs>
    <ds:schemaRef ds:uri="http://schemas.microsoft.com/VisualStudio/2011/storyboarding/control"/>
  </ds:schemaRefs>
</ds:datastoreItem>
</file>

<file path=customXml/itemProps10.xml><?xml version="1.0" encoding="utf-8"?>
<ds:datastoreItem xmlns:ds="http://schemas.openxmlformats.org/officeDocument/2006/customXml" ds:itemID="{00CEA1AC-FF87-4D1E-8025-94C02472B61B}">
  <ds:schemaRefs>
    <ds:schemaRef ds:uri="http://schemas.microsoft.com/VisualStudio/2011/storyboarding/control"/>
  </ds:schemaRefs>
</ds:datastoreItem>
</file>

<file path=customXml/itemProps11.xml><?xml version="1.0" encoding="utf-8"?>
<ds:datastoreItem xmlns:ds="http://schemas.openxmlformats.org/officeDocument/2006/customXml" ds:itemID="{7ECB4F92-3F8D-4D91-8BBC-BEC30C40B6AF}">
  <ds:schemaRefs>
    <ds:schemaRef ds:uri="http://schemas.microsoft.com/VisualStudio/2011/storyboarding/control"/>
  </ds:schemaRefs>
</ds:datastoreItem>
</file>

<file path=customXml/itemProps12.xml><?xml version="1.0" encoding="utf-8"?>
<ds:datastoreItem xmlns:ds="http://schemas.openxmlformats.org/officeDocument/2006/customXml" ds:itemID="{A0206C90-189A-4158-AE08-36F6EFCA424C}">
  <ds:schemaRefs>
    <ds:schemaRef ds:uri="http://schemas.microsoft.com/VisualStudio/2011/storyboarding/control"/>
  </ds:schemaRefs>
</ds:datastoreItem>
</file>

<file path=customXml/itemProps13.xml><?xml version="1.0" encoding="utf-8"?>
<ds:datastoreItem xmlns:ds="http://schemas.openxmlformats.org/officeDocument/2006/customXml" ds:itemID="{1E41DE65-7C86-47AB-8665-57F859A8E11E}">
  <ds:schemaRefs>
    <ds:schemaRef ds:uri="http://schemas.microsoft.com/VisualStudio/2011/storyboarding/control"/>
  </ds:schemaRefs>
</ds:datastoreItem>
</file>

<file path=customXml/itemProps14.xml><?xml version="1.0" encoding="utf-8"?>
<ds:datastoreItem xmlns:ds="http://schemas.openxmlformats.org/officeDocument/2006/customXml" ds:itemID="{6983840C-0AD4-4A53-B1DF-BA27A21CDBE9}">
  <ds:schemaRefs>
    <ds:schemaRef ds:uri="http://schemas.microsoft.com/VisualStudio/2011/storyboarding/control"/>
  </ds:schemaRefs>
</ds:datastoreItem>
</file>

<file path=customXml/itemProps15.xml><?xml version="1.0" encoding="utf-8"?>
<ds:datastoreItem xmlns:ds="http://schemas.openxmlformats.org/officeDocument/2006/customXml" ds:itemID="{7EE5A87D-46DF-4E1F-9DC1-F8A13D10DC23}">
  <ds:schemaRefs>
    <ds:schemaRef ds:uri="http://schemas.microsoft.com/VisualStudio/2011/storyboarding/control"/>
  </ds:schemaRefs>
</ds:datastoreItem>
</file>

<file path=customXml/itemProps16.xml><?xml version="1.0" encoding="utf-8"?>
<ds:datastoreItem xmlns:ds="http://schemas.openxmlformats.org/officeDocument/2006/customXml" ds:itemID="{31457792-F0DE-473A-B975-A3E022BE1023}">
  <ds:schemaRefs>
    <ds:schemaRef ds:uri="http://schemas.microsoft.com/VisualStudio/2011/storyboarding/control"/>
  </ds:schemaRefs>
</ds:datastoreItem>
</file>

<file path=customXml/itemProps17.xml><?xml version="1.0" encoding="utf-8"?>
<ds:datastoreItem xmlns:ds="http://schemas.openxmlformats.org/officeDocument/2006/customXml" ds:itemID="{9C7494E0-11F7-4E99-B152-C9FCD9BB3C81}">
  <ds:schemaRefs>
    <ds:schemaRef ds:uri="http://schemas.microsoft.com/VisualStudio/2011/storyboarding/control"/>
  </ds:schemaRefs>
</ds:datastoreItem>
</file>

<file path=customXml/itemProps18.xml><?xml version="1.0" encoding="utf-8"?>
<ds:datastoreItem xmlns:ds="http://schemas.openxmlformats.org/officeDocument/2006/customXml" ds:itemID="{CD02CD5A-27DC-40F8-82B2-589B81C433DD}">
  <ds:schemaRefs>
    <ds:schemaRef ds:uri="http://schemas.microsoft.com/VisualStudio/2011/storyboarding/control"/>
  </ds:schemaRefs>
</ds:datastoreItem>
</file>

<file path=customXml/itemProps19.xml><?xml version="1.0" encoding="utf-8"?>
<ds:datastoreItem xmlns:ds="http://schemas.openxmlformats.org/officeDocument/2006/customXml" ds:itemID="{017EBC46-9F7B-41A4-AACD-9338FE15B545}">
  <ds:schemaRefs>
    <ds:schemaRef ds:uri="http://schemas.microsoft.com/VisualStudio/2011/storyboarding/control"/>
  </ds:schemaRefs>
</ds:datastoreItem>
</file>

<file path=customXml/itemProps2.xml><?xml version="1.0" encoding="utf-8"?>
<ds:datastoreItem xmlns:ds="http://schemas.openxmlformats.org/officeDocument/2006/customXml" ds:itemID="{FA0BC709-DF47-4113-A6AF-2ABA62A798AC}">
  <ds:schemaRefs>
    <ds:schemaRef ds:uri="http://schemas.microsoft.com/VisualStudio/2011/storyboarding/control"/>
  </ds:schemaRefs>
</ds:datastoreItem>
</file>

<file path=customXml/itemProps20.xml><?xml version="1.0" encoding="utf-8"?>
<ds:datastoreItem xmlns:ds="http://schemas.openxmlformats.org/officeDocument/2006/customXml" ds:itemID="{CB6111A2-D57D-4FAA-8C55-CC4414C483F8}">
  <ds:schemaRefs>
    <ds:schemaRef ds:uri="http://schemas.microsoft.com/VisualStudio/2011/storyboarding/control"/>
  </ds:schemaRefs>
</ds:datastoreItem>
</file>

<file path=customXml/itemProps21.xml><?xml version="1.0" encoding="utf-8"?>
<ds:datastoreItem xmlns:ds="http://schemas.openxmlformats.org/officeDocument/2006/customXml" ds:itemID="{53309B32-1143-4B10-BB38-63DA2D3B09E9}">
  <ds:schemaRefs>
    <ds:schemaRef ds:uri="http://schemas.microsoft.com/VisualStudio/2011/storyboarding/control"/>
  </ds:schemaRefs>
</ds:datastoreItem>
</file>

<file path=customXml/itemProps22.xml><?xml version="1.0" encoding="utf-8"?>
<ds:datastoreItem xmlns:ds="http://schemas.openxmlformats.org/officeDocument/2006/customXml" ds:itemID="{A4ACC9FE-B70D-40BE-8C48-344963370F2E}">
  <ds:schemaRefs>
    <ds:schemaRef ds:uri="http://schemas.microsoft.com/VisualStudio/2011/storyboarding/control"/>
  </ds:schemaRefs>
</ds:datastoreItem>
</file>

<file path=customXml/itemProps23.xml><?xml version="1.0" encoding="utf-8"?>
<ds:datastoreItem xmlns:ds="http://schemas.openxmlformats.org/officeDocument/2006/customXml" ds:itemID="{108F7F33-93DE-4DE2-96C6-E05066FE8146}">
  <ds:schemaRefs>
    <ds:schemaRef ds:uri="http://schemas.microsoft.com/VisualStudio/2011/storyboarding/control"/>
  </ds:schemaRefs>
</ds:datastoreItem>
</file>

<file path=customXml/itemProps24.xml><?xml version="1.0" encoding="utf-8"?>
<ds:datastoreItem xmlns:ds="http://schemas.openxmlformats.org/officeDocument/2006/customXml" ds:itemID="{7093C0D7-56F7-4A57-B274-DEDE07DB0D8E}">
  <ds:schemaRefs>
    <ds:schemaRef ds:uri="http://schemas.microsoft.com/VisualStudio/2011/storyboarding/control"/>
  </ds:schemaRefs>
</ds:datastoreItem>
</file>

<file path=customXml/itemProps25.xml><?xml version="1.0" encoding="utf-8"?>
<ds:datastoreItem xmlns:ds="http://schemas.openxmlformats.org/officeDocument/2006/customXml" ds:itemID="{273398DD-5B16-4920-BB7D-B2533DCCB9A0}">
  <ds:schemaRefs>
    <ds:schemaRef ds:uri="http://schemas.microsoft.com/VisualStudio/2011/storyboarding/control"/>
  </ds:schemaRefs>
</ds:datastoreItem>
</file>

<file path=customXml/itemProps26.xml><?xml version="1.0" encoding="utf-8"?>
<ds:datastoreItem xmlns:ds="http://schemas.openxmlformats.org/officeDocument/2006/customXml" ds:itemID="{8FFAE857-F07B-4322-B00B-AD358F0F4BF1}">
  <ds:schemaRefs>
    <ds:schemaRef ds:uri="http://schemas.microsoft.com/VisualStudio/2011/storyboarding/control"/>
  </ds:schemaRefs>
</ds:datastoreItem>
</file>

<file path=customXml/itemProps27.xml><?xml version="1.0" encoding="utf-8"?>
<ds:datastoreItem xmlns:ds="http://schemas.openxmlformats.org/officeDocument/2006/customXml" ds:itemID="{EA501BEE-C46B-488E-99C2-544A9E253EF1}">
  <ds:schemaRefs>
    <ds:schemaRef ds:uri="http://schemas.microsoft.com/VisualStudio/2011/storyboarding/control"/>
  </ds:schemaRefs>
</ds:datastoreItem>
</file>

<file path=customXml/itemProps28.xml><?xml version="1.0" encoding="utf-8"?>
<ds:datastoreItem xmlns:ds="http://schemas.openxmlformats.org/officeDocument/2006/customXml" ds:itemID="{AA44489A-2B96-45BC-9EDF-C92E5729813A}">
  <ds:schemaRefs>
    <ds:schemaRef ds:uri="http://schemas.microsoft.com/VisualStudio/2011/storyboarding/control"/>
  </ds:schemaRefs>
</ds:datastoreItem>
</file>

<file path=customXml/itemProps29.xml><?xml version="1.0" encoding="utf-8"?>
<ds:datastoreItem xmlns:ds="http://schemas.openxmlformats.org/officeDocument/2006/customXml" ds:itemID="{4815C956-C231-41E9-AD2F-12A98F782062}">
  <ds:schemaRefs>
    <ds:schemaRef ds:uri="http://schemas.microsoft.com/VisualStudio/2011/storyboarding/control"/>
  </ds:schemaRefs>
</ds:datastoreItem>
</file>

<file path=customXml/itemProps3.xml><?xml version="1.0" encoding="utf-8"?>
<ds:datastoreItem xmlns:ds="http://schemas.openxmlformats.org/officeDocument/2006/customXml" ds:itemID="{498773DA-0EB1-4DD6-83D1-2EBF8365B6FB}">
  <ds:schemaRefs>
    <ds:schemaRef ds:uri="http://schemas.microsoft.com/VisualStudio/2011/storyboarding/control"/>
  </ds:schemaRefs>
</ds:datastoreItem>
</file>

<file path=customXml/itemProps30.xml><?xml version="1.0" encoding="utf-8"?>
<ds:datastoreItem xmlns:ds="http://schemas.openxmlformats.org/officeDocument/2006/customXml" ds:itemID="{0E107E62-1ADA-49F6-84DA-7BA4960FB71B}">
  <ds:schemaRefs>
    <ds:schemaRef ds:uri="http://schemas.microsoft.com/VisualStudio/2011/storyboarding/control"/>
  </ds:schemaRefs>
</ds:datastoreItem>
</file>

<file path=customXml/itemProps31.xml><?xml version="1.0" encoding="utf-8"?>
<ds:datastoreItem xmlns:ds="http://schemas.openxmlformats.org/officeDocument/2006/customXml" ds:itemID="{E4A10DAE-B6A5-4DCD-AC52-75E98E14AE4F}">
  <ds:schemaRefs>
    <ds:schemaRef ds:uri="http://schemas.microsoft.com/VisualStudio/2011/storyboarding/control"/>
  </ds:schemaRefs>
</ds:datastoreItem>
</file>

<file path=customXml/itemProps4.xml><?xml version="1.0" encoding="utf-8"?>
<ds:datastoreItem xmlns:ds="http://schemas.openxmlformats.org/officeDocument/2006/customXml" ds:itemID="{3BCB769C-D70F-4552-922E-CD69F0BFC898}">
  <ds:schemaRefs>
    <ds:schemaRef ds:uri="http://schemas.microsoft.com/VisualStudio/2011/storyboarding/control"/>
  </ds:schemaRefs>
</ds:datastoreItem>
</file>

<file path=customXml/itemProps5.xml><?xml version="1.0" encoding="utf-8"?>
<ds:datastoreItem xmlns:ds="http://schemas.openxmlformats.org/officeDocument/2006/customXml" ds:itemID="{1BC156B7-CC37-456D-A11B-895A7D7FCD63}">
  <ds:schemaRefs>
    <ds:schemaRef ds:uri="http://schemas.microsoft.com/VisualStudio/2011/storyboarding/control"/>
  </ds:schemaRefs>
</ds:datastoreItem>
</file>

<file path=customXml/itemProps6.xml><?xml version="1.0" encoding="utf-8"?>
<ds:datastoreItem xmlns:ds="http://schemas.openxmlformats.org/officeDocument/2006/customXml" ds:itemID="{B1B98406-94D2-40A1-A73C-B1C597E2C858}">
  <ds:schemaRefs>
    <ds:schemaRef ds:uri="http://schemas.microsoft.com/VisualStudio/2011/storyboarding/control"/>
  </ds:schemaRefs>
</ds:datastoreItem>
</file>

<file path=customXml/itemProps7.xml><?xml version="1.0" encoding="utf-8"?>
<ds:datastoreItem xmlns:ds="http://schemas.openxmlformats.org/officeDocument/2006/customXml" ds:itemID="{98860284-791F-4EA0-8B91-3580D8085C5C}">
  <ds:schemaRefs>
    <ds:schemaRef ds:uri="http://schemas.microsoft.com/VisualStudio/2011/storyboarding/control"/>
  </ds:schemaRefs>
</ds:datastoreItem>
</file>

<file path=customXml/itemProps8.xml><?xml version="1.0" encoding="utf-8"?>
<ds:datastoreItem xmlns:ds="http://schemas.openxmlformats.org/officeDocument/2006/customXml" ds:itemID="{46522ED9-1762-4254-91B1-71BC7A1E0BA9}">
  <ds:schemaRefs>
    <ds:schemaRef ds:uri="http://schemas.microsoft.com/VisualStudio/2011/storyboarding/control"/>
  </ds:schemaRefs>
</ds:datastoreItem>
</file>

<file path=customXml/itemProps9.xml><?xml version="1.0" encoding="utf-8"?>
<ds:datastoreItem xmlns:ds="http://schemas.openxmlformats.org/officeDocument/2006/customXml" ds:itemID="{D82A573E-3F86-406F-9689-B00DF68F7FE6}">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2012-普通讲义模版 16：9</Template>
  <TotalTime>4525</TotalTime>
  <Words>5496</Words>
  <Application>Microsoft Office PowerPoint</Application>
  <PresentationFormat>宽屏</PresentationFormat>
  <Paragraphs>499</Paragraphs>
  <Slides>43</Slides>
  <Notes>4</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43</vt:i4>
      </vt:variant>
    </vt:vector>
  </HeadingPairs>
  <TitlesOfParts>
    <vt:vector size="55" baseType="lpstr">
      <vt:lpstr>Segoe</vt:lpstr>
      <vt:lpstr>Segoe Semibold</vt:lpstr>
      <vt:lpstr>黑体</vt:lpstr>
      <vt:lpstr>微软雅黑</vt:lpstr>
      <vt:lpstr>Arial</vt:lpstr>
      <vt:lpstr>Franklin Gothic Book</vt:lpstr>
      <vt:lpstr>Franklin Gothic Medium</vt:lpstr>
      <vt:lpstr>Times New Roman</vt:lpstr>
      <vt:lpstr>Wingdings</vt:lpstr>
      <vt:lpstr>1. 项目和软件项目导论</vt:lpstr>
      <vt:lpstr>自定义设计方案</vt:lpstr>
      <vt:lpstr>5_sample_dark</vt:lpstr>
      <vt:lpstr>Part_08. 敏捷过程模型（Scrum）与过程管理组织</vt:lpstr>
      <vt:lpstr>PowerPoint 演示文稿</vt:lpstr>
      <vt:lpstr>1. 项目软件生命周期基本概念</vt:lpstr>
      <vt:lpstr>1.1. 组织级别的项目过程标准样例</vt:lpstr>
      <vt:lpstr>2. Scrum 框架概貌</vt:lpstr>
      <vt:lpstr>2.1. Scrum 的定义</vt:lpstr>
      <vt:lpstr>2.2. Scrum 的特性和理论</vt:lpstr>
      <vt:lpstr>2.3. 关于透明、检视和适应</vt:lpstr>
      <vt:lpstr>3. Scrum 团队</vt:lpstr>
      <vt:lpstr>3.1. Scrum 团队的特性</vt:lpstr>
      <vt:lpstr>4. Scrum 事件</vt:lpstr>
      <vt:lpstr>4.1. Sprint</vt:lpstr>
      <vt:lpstr>4.2. Sprint 计划会议</vt:lpstr>
      <vt:lpstr>4.2. Sprint 计划会议（续）</vt:lpstr>
      <vt:lpstr>4.3. 每日 Sprint 站会</vt:lpstr>
      <vt:lpstr>4.4. Sprint 评审会议</vt:lpstr>
      <vt:lpstr>4.5. Sprint 回顾会议</vt:lpstr>
      <vt:lpstr>5. Scrum 工件</vt:lpstr>
      <vt:lpstr>5.1. 产品待办列表</vt:lpstr>
      <vt:lpstr>5.1. 产品待办列表（续）</vt:lpstr>
      <vt:lpstr>5.1. 产品待办列表（续）</vt:lpstr>
      <vt:lpstr>5.1.1. 监控目标实现的进度 </vt:lpstr>
      <vt:lpstr>5.2. Sprint 待办列表</vt:lpstr>
      <vt:lpstr>5.2.1. 监控 Sprint 进度</vt:lpstr>
      <vt:lpstr>5.3. 增量</vt:lpstr>
      <vt:lpstr>6. 工件透明</vt:lpstr>
      <vt:lpstr>7. “完成”的定义（Definition of “Done” ）</vt:lpstr>
      <vt:lpstr>7.1. 微软针对敏捷过程关于“完成”的一些建议</vt:lpstr>
      <vt:lpstr>7.2. “完成”定义的参考</vt:lpstr>
      <vt:lpstr>7.3. 关于技术债务</vt:lpstr>
      <vt:lpstr>8. 传统模型 vs Scrum </vt:lpstr>
      <vt:lpstr>9. Scrum 过程剖析</vt:lpstr>
      <vt:lpstr>9.1. 架构角度</vt:lpstr>
      <vt:lpstr>9.2. 故事板角度</vt:lpstr>
      <vt:lpstr>9.3. 产出物角度</vt:lpstr>
      <vt:lpstr>9.4. 会议角度</vt:lpstr>
      <vt:lpstr>9.5. 上下文关系角度</vt:lpstr>
      <vt:lpstr>9.6. 一个简洁的 Scrum Development Process（强调沟通）</vt:lpstr>
      <vt:lpstr>9.7. 一个时间段里完成项目软件一部分的所有过程</vt:lpstr>
      <vt:lpstr>9.8. 简单总结</vt:lpstr>
      <vt:lpstr>结束语</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跨平台软件开发技术</dc:title>
  <dc:creator>Pan Chengjun</dc:creator>
  <cp:keywords>跨平台,Android,Apple iOS,Windows</cp:keywords>
  <cp:lastModifiedBy>余 剑</cp:lastModifiedBy>
  <cp:revision>357</cp:revision>
  <dcterms:created xsi:type="dcterms:W3CDTF">2012-10-30T03:00:41Z</dcterms:created>
  <dcterms:modified xsi:type="dcterms:W3CDTF">2019-05-05T12:31:05Z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SDescription">
    <vt:lpwstr>针对BDM，介绍利用SPS，Exchange，LCS搭建高校交流与协作平台解决方案。</vt:lpwstr>
  </property>
  <property fmtid="{D5CDD505-2E9C-101B-9397-08002B2CF9AE}" pid="3" name="Owner">
    <vt:lpwstr>Mebius Huang</vt:lpwstr>
  </property>
  <property fmtid="{D5CDD505-2E9C-101B-9397-08002B2CF9AE}" pid="4" name="Status">
    <vt:lpwstr>最终</vt:lpwstr>
  </property>
  <property fmtid="{D5CDD505-2E9C-101B-9397-08002B2CF9AE}" pid="5" name="Level">
    <vt:lpwstr>L100</vt:lpwstr>
  </property>
  <property fmtid="{D5CDD505-2E9C-101B-9397-08002B2CF9AE}" pid="6" name="Tfs.IsStoryboard">
    <vt:bool>true</vt:bool>
  </property>
</Properties>
</file>