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87" r:id="rId2"/>
    <p:sldMasterId id="2147483789" r:id="rId3"/>
  </p:sldMasterIdLst>
  <p:notesMasterIdLst>
    <p:notesMasterId r:id="rId32"/>
  </p:notesMasterIdLst>
  <p:handoutMasterIdLst>
    <p:handoutMasterId r:id="rId33"/>
  </p:handoutMasterIdLst>
  <p:sldIdLst>
    <p:sldId id="586" r:id="rId4"/>
    <p:sldId id="798" r:id="rId5"/>
    <p:sldId id="806" r:id="rId6"/>
    <p:sldId id="809" r:id="rId7"/>
    <p:sldId id="810" r:id="rId8"/>
    <p:sldId id="811" r:id="rId9"/>
    <p:sldId id="801" r:id="rId10"/>
    <p:sldId id="812" r:id="rId11"/>
    <p:sldId id="813" r:id="rId12"/>
    <p:sldId id="814" r:id="rId13"/>
    <p:sldId id="816" r:id="rId14"/>
    <p:sldId id="817" r:id="rId15"/>
    <p:sldId id="820" r:id="rId16"/>
    <p:sldId id="815" r:id="rId17"/>
    <p:sldId id="818" r:id="rId18"/>
    <p:sldId id="819" r:id="rId19"/>
    <p:sldId id="822" r:id="rId20"/>
    <p:sldId id="823" r:id="rId21"/>
    <p:sldId id="824" r:id="rId22"/>
    <p:sldId id="825" r:id="rId23"/>
    <p:sldId id="826" r:id="rId24"/>
    <p:sldId id="827" r:id="rId25"/>
    <p:sldId id="828" r:id="rId26"/>
    <p:sldId id="829" r:id="rId27"/>
    <p:sldId id="830" r:id="rId28"/>
    <p:sldId id="831" r:id="rId29"/>
    <p:sldId id="832" r:id="rId30"/>
    <p:sldId id="760" r:id="rId31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Font typeface="Wingdings" pitchFamily="2" charset="2"/>
      <a:buChar char="§"/>
      <a:defRPr kern="1200">
        <a:solidFill>
          <a:srgbClr val="000000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Font typeface="Wingdings" pitchFamily="2" charset="2"/>
      <a:buChar char="§"/>
      <a:defRPr kern="1200">
        <a:solidFill>
          <a:srgbClr val="000000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Font typeface="Wingdings" pitchFamily="2" charset="2"/>
      <a:buChar char="§"/>
      <a:defRPr kern="1200">
        <a:solidFill>
          <a:srgbClr val="000000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Font typeface="Wingdings" pitchFamily="2" charset="2"/>
      <a:buChar char="§"/>
      <a:defRPr kern="1200">
        <a:solidFill>
          <a:srgbClr val="000000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Font typeface="Wingdings" pitchFamily="2" charset="2"/>
      <a:buChar char="§"/>
      <a:defRPr kern="1200">
        <a:solidFill>
          <a:srgbClr val="000000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 userDrawn="1">
          <p15:clr>
            <a:srgbClr val="A4A3A4"/>
          </p15:clr>
        </p15:guide>
        <p15:guide id="2" orient="horz" pos="4207" userDrawn="1">
          <p15:clr>
            <a:srgbClr val="A4A3A4"/>
          </p15:clr>
        </p15:guide>
        <p15:guide id="3" orient="horz" pos="1200" userDrawn="1">
          <p15:clr>
            <a:srgbClr val="A4A3A4"/>
          </p15:clr>
        </p15:guide>
        <p15:guide id="4" orient="horz" pos="148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400" userDrawn="1">
          <p15:clr>
            <a:srgbClr val="A4A3A4"/>
          </p15:clr>
        </p15:guide>
        <p15:guide id="7" pos="6488" userDrawn="1">
          <p15:clr>
            <a:srgbClr val="A4A3A4"/>
          </p15:clr>
        </p15:guide>
        <p15:guide id="8" pos="8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F9900"/>
    <a:srgbClr val="33CCCC"/>
    <a:srgbClr val="9999FF"/>
    <a:srgbClr val="CCFF99"/>
    <a:srgbClr val="CCFFFF"/>
    <a:srgbClr val="FFFF99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432" autoAdjust="0"/>
    <p:restoredTop sz="91243" autoAdjust="0"/>
  </p:normalViewPr>
  <p:slideViewPr>
    <p:cSldViewPr snapToGrid="0">
      <p:cViewPr varScale="1">
        <p:scale>
          <a:sx n="113" d="100"/>
          <a:sy n="113" d="100"/>
        </p:scale>
        <p:origin x="96" y="96"/>
      </p:cViewPr>
      <p:guideLst>
        <p:guide orient="horz" pos="144"/>
        <p:guide orient="horz" pos="4207"/>
        <p:guide orient="horz" pos="1200"/>
        <p:guide orient="horz" pos="1488"/>
        <p:guide pos="3840"/>
        <p:guide pos="400"/>
        <p:guide pos="6488"/>
        <p:guide pos="857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2778" y="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spcBef>
                <a:spcPct val="0"/>
              </a:spcBef>
              <a:buFontTx/>
              <a:buNone/>
              <a:defRPr sz="1200" b="1">
                <a:solidFill>
                  <a:schemeClr val="tx1"/>
                </a:solidFill>
                <a:effectLst/>
                <a:latin typeface="Segoe Semibold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spcBef>
                <a:spcPct val="0"/>
              </a:spcBef>
              <a:buFontTx/>
              <a:buNone/>
              <a:defRPr sz="1000" b="0">
                <a:solidFill>
                  <a:schemeClr val="tx1"/>
                </a:solidFill>
                <a:effectLst/>
                <a:latin typeface="Segoe" pitchFamily="34" charset="0"/>
                <a:ea typeface="+mn-ea"/>
              </a:defRPr>
            </a:lvl1pPr>
          </a:lstStyle>
          <a:p>
            <a:pPr>
              <a:defRPr/>
            </a:pPr>
            <a:fld id="{3C00779A-D72E-461A-88A9-265974502C49}" type="datetime8">
              <a:rPr lang="zh-CN" altLang="en-US"/>
              <a:pPr>
                <a:defRPr/>
              </a:pPr>
              <a:t>2019年5月5日8时30分</a:t>
            </a:fld>
            <a:endParaRPr lang="en-US" altLang="zh-CN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63230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spcBef>
                <a:spcPct val="0"/>
              </a:spcBef>
              <a:buFontTx/>
              <a:buNone/>
              <a:defRPr sz="800" b="0">
                <a:solidFill>
                  <a:schemeClr val="tx1"/>
                </a:solidFill>
                <a:effectLst/>
                <a:latin typeface="Segoe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© 2004 Microsoft Corporation. All rights reserved.</a:t>
            </a:r>
          </a:p>
          <a:p>
            <a:pPr>
              <a:defRPr/>
            </a:pPr>
            <a:r>
              <a:rPr lang="en-US" altLang="zh-CN"/>
              <a:t>This presentation is for informational purposes only. Microsoft makes no warranties, express or implied, in this summary.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384925" y="8831263"/>
            <a:ext cx="625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spcBef>
                <a:spcPct val="0"/>
              </a:spcBef>
              <a:buFontTx/>
              <a:buNone/>
              <a:defRPr sz="1200" b="1">
                <a:solidFill>
                  <a:schemeClr val="tx1"/>
                </a:solidFill>
                <a:effectLst/>
                <a:latin typeface="Segoe Semibold" pitchFamily="34" charset="0"/>
                <a:ea typeface="+mn-ea"/>
              </a:defRPr>
            </a:lvl1pPr>
          </a:lstStyle>
          <a:p>
            <a:pPr>
              <a:defRPr/>
            </a:pPr>
            <a:fld id="{FBD3F461-0B59-4E3D-866C-B397F9612D7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9513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4E011D73-ACB8-45F2-B931-6EF2843380DC}" type="datetime8">
              <a:rPr lang="zh-CN" altLang="en-US"/>
              <a:pPr>
                <a:defRPr/>
              </a:pPr>
              <a:t>2019年5月5日8时30分</a:t>
            </a:fld>
            <a:endParaRPr lang="en-US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37625"/>
            <a:ext cx="5792788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spcBef>
                <a:spcPct val="0"/>
              </a:spcBef>
              <a:buFontTx/>
              <a:buNone/>
              <a:defRPr sz="800" b="0">
                <a:solidFill>
                  <a:schemeClr val="tx1"/>
                </a:solidFill>
                <a:effectLst/>
                <a:latin typeface="Segoe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© 2004 Microsoft Corporation. All rights reserved.</a:t>
            </a:r>
          </a:p>
          <a:p>
            <a:pPr>
              <a:defRPr/>
            </a:pPr>
            <a:r>
              <a:rPr lang="en-US" altLang="zh-CN"/>
              <a:t>This presentation is for informational purposes only. Microsoft makes no warranties, express or implied, in this summary.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07063" y="8829675"/>
            <a:ext cx="13017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C6EA7359-27D0-4EF3-99E7-169A47A046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737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0D5D2C-B423-421A-8DD6-583404CEB802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4838"/>
            <a:ext cx="5610225" cy="4184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3821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867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8777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07E330-62EC-4E95-BEAF-1A391E4E93AD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8298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6084" y="2228110"/>
            <a:ext cx="10363200" cy="757130"/>
          </a:xfrm>
        </p:spPr>
        <p:txBody>
          <a:bodyPr anchor="ctr"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879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5134" y="4670948"/>
            <a:ext cx="10481733" cy="535531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4193194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95687" y="1420813"/>
            <a:ext cx="5096780" cy="221456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03579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19759" y="228600"/>
            <a:ext cx="2179058" cy="340677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29512" y="228600"/>
            <a:ext cx="2769989" cy="340677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03885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3155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420813"/>
            <a:ext cx="11184467" cy="535531"/>
          </a:xfrm>
        </p:spPr>
        <p:txBody>
          <a:bodyPr/>
          <a:lstStyle/>
          <a:p>
            <a:pPr lvl="0"/>
            <a:r>
              <a:rPr lang="en-US" altLang="zh-CN" noProof="0"/>
              <a:t>Click icon to add table</a:t>
            </a:r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75912523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523531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6603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69476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-203200" y="8153400"/>
            <a:ext cx="0" cy="15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0" y="8153400"/>
            <a:ext cx="0" cy="15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512550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967271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8089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519585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0633" y="5794747"/>
            <a:ext cx="12170733" cy="10419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0634" y="8935"/>
            <a:ext cx="121206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7669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189395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621742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319154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-50800" y="7896226"/>
            <a:ext cx="50800" cy="40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-203200" y="7896226"/>
            <a:ext cx="0" cy="40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309963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901826"/>
            <a:ext cx="10464800" cy="1470025"/>
          </a:xfrm>
        </p:spPr>
        <p:txBody>
          <a:bodyPr/>
          <a:lstStyle>
            <a:lvl1pPr algn="ctr">
              <a:defRPr sz="4400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09600" y="3429000"/>
            <a:ext cx="103632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3136534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186B6-3E22-4EBA-80B4-06648348608C}" type="datetimeFigureOut">
              <a:rPr lang="zh-CN" altLang="en-US"/>
              <a:pPr>
                <a:defRPr/>
              </a:pPr>
              <a:t>2019/5/5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A3E9A-B00D-4B77-8889-93B734B2D1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284320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1B4D2-CBA4-4EAD-9C65-ACC87865ACF2}" type="datetimeFigureOut">
              <a:rPr lang="zh-CN" altLang="en-US"/>
              <a:pPr>
                <a:defRPr/>
              </a:pPr>
              <a:t>2019/5/5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92DEE-C929-43A9-AC2A-4FA3939E65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979039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740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8400" y="838200"/>
            <a:ext cx="5740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6B5C4-37B6-4772-99E8-C65A010CAF78}" type="datetimeFigureOut">
              <a:rPr lang="zh-CN" altLang="en-US"/>
              <a:pPr>
                <a:defRPr/>
              </a:pPr>
              <a:t>2019/5/5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E3D85-A4E3-4FB6-ACB6-FA67B35576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226881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9E695-8E93-4AC6-ACEA-7797B429269A}" type="datetimeFigureOut">
              <a:rPr lang="zh-CN" altLang="en-US"/>
              <a:pPr>
                <a:defRPr/>
              </a:pPr>
              <a:t>2019/5/5</a:t>
            </a:fld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6D9FB-87C9-4F98-8008-402E94313D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265408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46331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37568"/>
            <a:ext cx="10363200" cy="36933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3521179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561"/>
            <a:ext cx="10207256" cy="480060"/>
          </a:xfrm>
        </p:spPr>
        <p:txBody>
          <a:bodyPr/>
          <a:lstStyle>
            <a:lvl1pPr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9836" y="509564"/>
            <a:ext cx="12170734" cy="633700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79938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3D54E-063A-4B28-9F4F-054AB6A0306E}" type="datetimeFigureOut">
              <a:rPr lang="zh-CN" altLang="en-US"/>
              <a:pPr>
                <a:defRPr/>
              </a:pPr>
              <a:t>2019/5/5</a:t>
            </a:fld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AD266-C115-4DE1-BFD1-9260162E5DD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188734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93BF22-9C7D-41BB-A141-0A32E77CD978}" type="datetimeFigureOut">
              <a:rPr lang="zh-CN" altLang="en-US"/>
              <a:pPr>
                <a:defRPr/>
              </a:pPr>
              <a:t>2019/5/5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61247-71D3-45CD-8817-FAC28AF156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1381307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7911B-597B-4407-A3D4-286AB2D9E4CA}" type="datetimeFigureOut">
              <a:rPr lang="zh-CN" altLang="en-US"/>
              <a:pPr>
                <a:defRPr/>
              </a:pPr>
              <a:t>2019/5/5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C5B3D-9045-4B9B-988C-F8EA359CE1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060581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48A73-ABB0-4F66-B67A-7A0930BC04C7}" type="datetimeFigureOut">
              <a:rPr lang="zh-CN" altLang="en-US"/>
              <a:pPr>
                <a:defRPr/>
              </a:pPr>
              <a:t>2019/5/5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49FEF-BA24-4A1E-9B08-1260EDF8D5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4044478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67800" y="228600"/>
            <a:ext cx="292100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855980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257E3-CF89-4FD9-9464-ABAC5CC30D6C}" type="datetimeFigureOut">
              <a:rPr lang="zh-CN" altLang="en-US"/>
              <a:pPr>
                <a:defRPr/>
              </a:pPr>
              <a:t>2019/5/5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E1C82-C75A-4EAF-89B3-5F96744ABF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57968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420813"/>
            <a:ext cx="5490633" cy="195745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1834" y="1420813"/>
            <a:ext cx="5490633" cy="195745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85644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5713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0143"/>
            <a:ext cx="5386917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17173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50143"/>
            <a:ext cx="5389033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17173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65869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68211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939299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65768"/>
            <a:ext cx="4011084" cy="369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223445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465519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98006"/>
            <a:ext cx="7315200" cy="369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5355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624318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0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228600"/>
            <a:ext cx="11190817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Title Slide</a:t>
            </a:r>
          </a:p>
        </p:txBody>
      </p:sp>
      <p:sp>
        <p:nvSpPr>
          <p:cNvPr id="1878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420813"/>
            <a:ext cx="11184467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658" r:id="rId1"/>
    <p:sldLayoutId id="2147485618" r:id="rId2"/>
    <p:sldLayoutId id="2147485619" r:id="rId3"/>
    <p:sldLayoutId id="2147485620" r:id="rId4"/>
    <p:sldLayoutId id="2147485621" r:id="rId5"/>
    <p:sldLayoutId id="2147485622" r:id="rId6"/>
    <p:sldLayoutId id="2147485623" r:id="rId7"/>
    <p:sldLayoutId id="2147485624" r:id="rId8"/>
    <p:sldLayoutId id="2147485625" r:id="rId9"/>
    <p:sldLayoutId id="2147485626" r:id="rId10"/>
    <p:sldLayoutId id="2147485627" r:id="rId11"/>
    <p:sldLayoutId id="2147485628" r:id="rId12"/>
    <p:sldLayoutId id="2147485629" r:id="rId13"/>
  </p:sldLayoutIdLst>
  <p:transition>
    <p:fade/>
  </p:transition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  <a:ea typeface="宋体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  <a:ea typeface="宋体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  <a:ea typeface="宋体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  <a:ea typeface="宋体" pitchFamily="2" charset="-122"/>
        </a:defRPr>
      </a:lvl9pPr>
    </p:titleStyle>
    <p:bodyStyle>
      <a:lvl1pPr marL="571500" indent="-5715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1028700" indent="-4556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428750" indent="-3984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828800" indent="-3984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2272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6844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</a:defRPr>
      </a:lvl6pPr>
      <a:lvl7pPr marL="31416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</a:defRPr>
      </a:lvl7pPr>
      <a:lvl8pPr marL="35988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</a:defRPr>
      </a:lvl8pPr>
      <a:lvl9pPr marL="40560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203200" y="7896226"/>
            <a:ext cx="203200" cy="7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-203200" y="8153400"/>
            <a:ext cx="2032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30" r:id="rId1"/>
    <p:sldLayoutId id="2147485631" r:id="rId2"/>
    <p:sldLayoutId id="2147485632" r:id="rId3"/>
    <p:sldLayoutId id="2147485633" r:id="rId4"/>
    <p:sldLayoutId id="2147485634" r:id="rId5"/>
    <p:sldLayoutId id="2147485635" r:id="rId6"/>
    <p:sldLayoutId id="2147485636" r:id="rId7"/>
    <p:sldLayoutId id="2147485637" r:id="rId8"/>
    <p:sldLayoutId id="2147485638" r:id="rId9"/>
    <p:sldLayoutId id="2147485639" r:id="rId10"/>
    <p:sldLayoutId id="214748564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1"/>
            <a:ext cx="8432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53201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6C1D9A2-EBD0-4552-9A74-D9CC900E19EE}" type="datetimeFigureOut">
              <a:rPr lang="zh-CN" altLang="en-US"/>
              <a:pPr>
                <a:defRPr/>
              </a:pPr>
              <a:t>2019/5/5</a:t>
            </a:fld>
            <a:endParaRPr lang="en-US" altLang="zh-CN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53201"/>
            <a:ext cx="386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53201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64A46AF-30A0-4F40-BBE7-EF4AB50E78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838200"/>
            <a:ext cx="11684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pic>
        <p:nvPicPr>
          <p:cNvPr id="4103" name="Picture 7" descr="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5715000"/>
            <a:ext cx="1828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5662" r:id="rId1"/>
    <p:sldLayoutId id="2147485649" r:id="rId2"/>
    <p:sldLayoutId id="2147485650" r:id="rId3"/>
    <p:sldLayoutId id="2147485651" r:id="rId4"/>
    <p:sldLayoutId id="2147485652" r:id="rId5"/>
    <p:sldLayoutId id="2147485663" r:id="rId6"/>
    <p:sldLayoutId id="2147485653" r:id="rId7"/>
    <p:sldLayoutId id="2147485654" r:id="rId8"/>
    <p:sldLayoutId id="2147485655" r:id="rId9"/>
    <p:sldLayoutId id="2147485656" r:id="rId10"/>
    <p:sldLayoutId id="2147485657" r:id="rId11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microsoft.com/office/2007/relationships/hdphoto" Target="../media/hdphoto2.wdp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34769" y="1617264"/>
            <a:ext cx="11624310" cy="769441"/>
          </a:xfr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Team Foundation Server 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Devos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4377F6A6-A201-4D34-8BD7-B07E14497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0030" y="3669824"/>
            <a:ext cx="4457700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课程教师：余剑</a:t>
            </a:r>
            <a:endParaRPr lang="en-US" altLang="zh-CN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电子邮件：</a:t>
            </a: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2359980@qq.com</a:t>
            </a:r>
          </a:p>
        </p:txBody>
      </p:sp>
    </p:spTree>
  </p:cSld>
  <p:clrMapOvr>
    <a:masterClrMapping/>
  </p:clrMapOvr>
  <p:transition advTm="9828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561"/>
            <a:ext cx="12192000" cy="480060"/>
          </a:xfrm>
        </p:spPr>
        <p:txBody>
          <a:bodyPr/>
          <a:lstStyle/>
          <a:p>
            <a:r>
              <a:rPr lang="en-US" altLang="zh-CN" dirty="0"/>
              <a:t>2.3. Scrum </a:t>
            </a:r>
            <a:r>
              <a:rPr lang="zh-CN" altLang="en-US" dirty="0"/>
              <a:t>过程模型的角色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72" y="653003"/>
            <a:ext cx="11552921" cy="613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8899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应用 </a:t>
            </a:r>
            <a:r>
              <a:rPr lang="en-US" altLang="zh-CN" dirty="0"/>
              <a:t>Team Foundation Server </a:t>
            </a:r>
            <a:r>
              <a:rPr lang="zh-CN" altLang="en-US" dirty="0"/>
              <a:t>进行 </a:t>
            </a:r>
            <a:r>
              <a:rPr lang="en-US" altLang="zh-CN" dirty="0"/>
              <a:t>ALM </a:t>
            </a:r>
            <a:r>
              <a:rPr lang="zh-CN" altLang="en-US" dirty="0"/>
              <a:t>一般工作组织说明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63" y="734910"/>
            <a:ext cx="11358483" cy="500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9532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561"/>
            <a:ext cx="12100956" cy="480060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应用 </a:t>
            </a:r>
            <a:r>
              <a:rPr lang="en-US" altLang="zh-CN" dirty="0"/>
              <a:t>Team Foundation Server </a:t>
            </a:r>
            <a:r>
              <a:rPr lang="zh-CN" altLang="en-US" dirty="0"/>
              <a:t>进行 </a:t>
            </a:r>
            <a:r>
              <a:rPr lang="en-US" altLang="zh-CN" dirty="0"/>
              <a:t>ALM </a:t>
            </a:r>
            <a:r>
              <a:rPr lang="zh-CN" altLang="en-US" dirty="0"/>
              <a:t>一般工作组织说明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84" y="614671"/>
            <a:ext cx="11630025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4279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应用 </a:t>
            </a:r>
            <a:r>
              <a:rPr lang="en-US" altLang="zh-CN" dirty="0"/>
              <a:t>Team Foundation Server </a:t>
            </a:r>
            <a:r>
              <a:rPr lang="zh-CN" altLang="en-US" dirty="0"/>
              <a:t>进行 </a:t>
            </a:r>
            <a:r>
              <a:rPr lang="en-US" altLang="zh-CN" dirty="0"/>
              <a:t>ALM </a:t>
            </a:r>
            <a:r>
              <a:rPr lang="zh-CN" altLang="en-US" dirty="0"/>
              <a:t>一般工作组织说明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630505"/>
            <a:ext cx="11782425" cy="60007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628" y="936048"/>
            <a:ext cx="7000875" cy="4819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058" y="1999958"/>
            <a:ext cx="6781800" cy="4476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87150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561"/>
            <a:ext cx="12192000" cy="480060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应用 </a:t>
            </a:r>
            <a:r>
              <a:rPr lang="en-US" altLang="zh-CN" dirty="0"/>
              <a:t>Team Foundation Server </a:t>
            </a:r>
            <a:r>
              <a:rPr lang="zh-CN" altLang="en-US" dirty="0"/>
              <a:t>进行 </a:t>
            </a:r>
            <a:r>
              <a:rPr lang="en-US" altLang="zh-CN" dirty="0"/>
              <a:t>ALM </a:t>
            </a:r>
            <a:r>
              <a:rPr lang="zh-CN" altLang="en-US" dirty="0"/>
              <a:t>一般工作组织说明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996443"/>
              </p:ext>
            </p:extLst>
          </p:nvPr>
        </p:nvGraphicFramePr>
        <p:xfrm>
          <a:off x="229727" y="1827066"/>
          <a:ext cx="2650206" cy="374645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650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7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</a:rPr>
                        <a:t>创建产品积压项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5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管理工作项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管理 </a:t>
                      </a:r>
                      <a:r>
                        <a:rPr lang="en-US" altLang="zh-CN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Bug</a:t>
                      </a:r>
                      <a:endParaRPr lang="zh-CN" altLang="en-US" sz="1600" b="0" kern="1200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组织好产品积压项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2417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编辑故事板（需求）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558585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一些效率工具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725826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kern="1200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5893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kern="1200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564392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29727" y="1061408"/>
            <a:ext cx="2650206" cy="6540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zh-CN" altLang="en-US" dirty="0"/>
              <a:t>产品积压项</a:t>
            </a:r>
          </a:p>
        </p:txBody>
      </p:sp>
      <p:sp>
        <p:nvSpPr>
          <p:cNvPr id="5" name="矩形 4"/>
          <p:cNvSpPr/>
          <p:nvPr/>
        </p:nvSpPr>
        <p:spPr>
          <a:xfrm>
            <a:off x="3262059" y="1061408"/>
            <a:ext cx="2650206" cy="6540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zh-CN" altLang="en-US" dirty="0"/>
              <a:t>迭代（冲刺）</a:t>
            </a:r>
          </a:p>
        </p:txBody>
      </p:sp>
      <p:sp>
        <p:nvSpPr>
          <p:cNvPr id="6" name="矩形 5"/>
          <p:cNvSpPr/>
          <p:nvPr/>
        </p:nvSpPr>
        <p:spPr>
          <a:xfrm>
            <a:off x="6244719" y="1061408"/>
            <a:ext cx="2650206" cy="6540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zh-CN" altLang="en-US" dirty="0"/>
              <a:t>看板</a:t>
            </a:r>
          </a:p>
        </p:txBody>
      </p:sp>
      <p:sp>
        <p:nvSpPr>
          <p:cNvPr id="7" name="矩形 6"/>
          <p:cNvSpPr/>
          <p:nvPr/>
        </p:nvSpPr>
        <p:spPr>
          <a:xfrm>
            <a:off x="9227379" y="1061408"/>
            <a:ext cx="2650206" cy="6540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zh-CN" altLang="en-US" dirty="0"/>
              <a:t>跟踪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575486"/>
              </p:ext>
            </p:extLst>
          </p:nvPr>
        </p:nvGraphicFramePr>
        <p:xfrm>
          <a:off x="3262059" y="1827066"/>
          <a:ext cx="2650206" cy="374645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650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7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</a:rPr>
                        <a:t>定义冲刺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5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策划冲刺计划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配置成员能力分配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任务板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2417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冲刺燃尽图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558585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效率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725826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自定义卡片视图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5893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kern="1200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56439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970622"/>
              </p:ext>
            </p:extLst>
          </p:nvPr>
        </p:nvGraphicFramePr>
        <p:xfrm>
          <a:off x="6244719" y="1827066"/>
          <a:ext cx="2650206" cy="374645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650206">
                  <a:extLst>
                    <a:ext uri="{9D8B030D-6E8A-4147-A177-3AD203B41FA5}">
                      <a16:colId xmlns:a16="http://schemas.microsoft.com/office/drawing/2014/main" val="1340778515"/>
                    </a:ext>
                  </a:extLst>
                </a:gridCol>
              </a:tblGrid>
              <a:tr h="4317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</a:rPr>
                        <a:t>看板的概念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58450"/>
                  </a:ext>
                </a:extLst>
              </a:tr>
              <a:tr h="4825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任务检查单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38172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添加看板列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06423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工作项进度限制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739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自定义看板列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4712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督促工作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31854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定义是否完成的状态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12069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自定义卡片视图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770507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201312"/>
              </p:ext>
            </p:extLst>
          </p:nvPr>
        </p:nvGraphicFramePr>
        <p:xfrm>
          <a:off x="9227379" y="1827066"/>
          <a:ext cx="2650206" cy="374645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650206">
                  <a:extLst>
                    <a:ext uri="{9D8B030D-6E8A-4147-A177-3AD203B41FA5}">
                      <a16:colId xmlns:a16="http://schemas.microsoft.com/office/drawing/2014/main" val="1340778515"/>
                    </a:ext>
                  </a:extLst>
                </a:gridCol>
              </a:tblGrid>
              <a:tr h="4317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</a:rPr>
                        <a:t>代码巡检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58450"/>
                  </a:ext>
                </a:extLst>
              </a:tr>
              <a:tr h="4825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工作项查询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38172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图表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06423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数字面板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739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告警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4712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标签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31854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历史纪录与审核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12069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kern="1200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770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90329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 </a:t>
            </a:r>
            <a:r>
              <a:rPr lang="zh-CN" altLang="en-US" dirty="0"/>
              <a:t>产品积压项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038851"/>
              </p:ext>
            </p:extLst>
          </p:nvPr>
        </p:nvGraphicFramePr>
        <p:xfrm>
          <a:off x="170350" y="1637061"/>
          <a:ext cx="1967208" cy="3721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67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7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创建产品积压项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5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管理工作项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管理 </a:t>
                      </a:r>
                      <a:r>
                        <a:rPr lang="en-US" altLang="zh-CN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Bug</a:t>
                      </a:r>
                      <a:endParaRPr lang="zh-CN" altLang="en-US" sz="1600" b="0" kern="1200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组织好产品积压项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2417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编辑故事板（需求）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558585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一些效率工具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725826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kern="1200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5893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kern="1200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564392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70350" y="871403"/>
            <a:ext cx="1967208" cy="6540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zh-CN" altLang="en-US" dirty="0"/>
              <a:t>产品积压项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576" y="871403"/>
            <a:ext cx="9622260" cy="560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4225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 </a:t>
            </a:r>
            <a:r>
              <a:rPr lang="zh-CN" altLang="en-US" dirty="0"/>
              <a:t>产品积压项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797087"/>
              </p:ext>
            </p:extLst>
          </p:nvPr>
        </p:nvGraphicFramePr>
        <p:xfrm>
          <a:off x="170350" y="1637061"/>
          <a:ext cx="1967208" cy="3721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67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7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</a:rPr>
                        <a:t>创建产品积压项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5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管理工作项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管理 </a:t>
                      </a:r>
                      <a:r>
                        <a:rPr lang="en-US" altLang="zh-CN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Bug</a:t>
                      </a:r>
                      <a:endParaRPr lang="zh-CN" altLang="en-US" sz="1600" b="0" kern="1200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组织好产品积压项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2417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编辑故事板（需求）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558585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一些效率工具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725826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kern="1200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5893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kern="1200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564392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70350" y="871403"/>
            <a:ext cx="1967208" cy="6540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zh-CN" altLang="en-US" dirty="0"/>
              <a:t>产品积压项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157" y="871403"/>
            <a:ext cx="9483578" cy="5481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270122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 </a:t>
            </a:r>
            <a:r>
              <a:rPr lang="zh-CN" altLang="en-US" dirty="0"/>
              <a:t>产品积压项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723599"/>
              </p:ext>
            </p:extLst>
          </p:nvPr>
        </p:nvGraphicFramePr>
        <p:xfrm>
          <a:off x="170350" y="1637061"/>
          <a:ext cx="1967208" cy="370835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67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7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</a:rPr>
                        <a:t>创建产品积压项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5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管理工作项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管理 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Bug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组织好产品积压项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2417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编辑故事板（需求）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558585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一些效率工具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725826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kern="1200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5893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kern="1200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564392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70350" y="871403"/>
            <a:ext cx="1967208" cy="6540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zh-CN" altLang="en-US" dirty="0"/>
              <a:t>产品积压项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39" y="871402"/>
            <a:ext cx="9642336" cy="5593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988319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 </a:t>
            </a:r>
            <a:r>
              <a:rPr lang="zh-CN" altLang="en-US" dirty="0"/>
              <a:t>产品积压项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613209"/>
              </p:ext>
            </p:extLst>
          </p:nvPr>
        </p:nvGraphicFramePr>
        <p:xfrm>
          <a:off x="170350" y="1637061"/>
          <a:ext cx="1967208" cy="374645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67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7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</a:rPr>
                        <a:t>创建产品积压项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5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管理工作项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管理 </a:t>
                      </a:r>
                      <a:r>
                        <a:rPr lang="en-US" altLang="zh-CN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Bug</a:t>
                      </a:r>
                      <a:endParaRPr lang="zh-CN" altLang="en-US" sz="1600" b="0" kern="1200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组织好产品积压项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2417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编辑故事板（需求）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558585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一些效率工具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725826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kern="1200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5893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kern="1200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564392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70350" y="871403"/>
            <a:ext cx="1967208" cy="6540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zh-CN" altLang="en-US" dirty="0"/>
              <a:t>产品积压项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576" y="871403"/>
            <a:ext cx="9622260" cy="560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6995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 </a:t>
            </a:r>
            <a:r>
              <a:rPr lang="zh-CN" altLang="en-US" dirty="0"/>
              <a:t>产品积压项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606878"/>
              </p:ext>
            </p:extLst>
          </p:nvPr>
        </p:nvGraphicFramePr>
        <p:xfrm>
          <a:off x="170350" y="1637061"/>
          <a:ext cx="1967208" cy="374645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67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7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</a:rPr>
                        <a:t>创建产品积压项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5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管理工作项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管理 </a:t>
                      </a:r>
                      <a:r>
                        <a:rPr lang="en-US" altLang="zh-CN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Bug</a:t>
                      </a:r>
                      <a:endParaRPr lang="zh-CN" altLang="en-US" sz="1600" b="0" kern="1200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组织好产品积压项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2417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编辑故事板（需求）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558585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一些效率工具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725826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kern="1200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5893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kern="1200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564392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70350" y="871403"/>
            <a:ext cx="1967208" cy="6540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zh-CN" altLang="en-US" dirty="0"/>
              <a:t>产品积压项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419" y="871403"/>
            <a:ext cx="9529006" cy="55422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008381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2030688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提纲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544708"/>
              </p:ext>
            </p:extLst>
          </p:nvPr>
        </p:nvGraphicFramePr>
        <p:xfrm>
          <a:off x="464955" y="682694"/>
          <a:ext cx="11134726" cy="2199798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951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3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4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名称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8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1.</a:t>
                      </a:r>
                      <a:endParaRPr lang="zh-CN" alt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Visual</a:t>
                      </a:r>
                      <a:r>
                        <a:rPr lang="en-US" altLang="zh-CN" sz="20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studio 2015 </a:t>
                      </a:r>
                      <a:r>
                        <a:rPr lang="en-US" altLang="zh-CN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Team Foundation</a:t>
                      </a:r>
                      <a:r>
                        <a:rPr lang="en-US" altLang="zh-CN" sz="20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Server </a:t>
                      </a:r>
                      <a:r>
                        <a:rPr lang="zh-CN" altLang="en-US" sz="20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背景介绍</a:t>
                      </a:r>
                      <a:endParaRPr lang="zh-CN" alt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1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2.</a:t>
                      </a:r>
                      <a:endParaRPr lang="zh-CN" alt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选择适当的软件过程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077581"/>
                  </a:ext>
                </a:extLst>
              </a:tr>
              <a:tr h="5471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3.</a:t>
                      </a:r>
                      <a:endParaRPr lang="zh-CN" alt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应用 </a:t>
                      </a:r>
                      <a:r>
                        <a:rPr lang="en-US" altLang="zh-CN" sz="2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Team Foundation</a:t>
                      </a:r>
                      <a:r>
                        <a:rPr lang="en-US" altLang="zh-CN" sz="2000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Server </a:t>
                      </a:r>
                      <a:r>
                        <a:rPr lang="zh-CN" altLang="en-US" sz="2000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进行 </a:t>
                      </a:r>
                      <a:r>
                        <a:rPr lang="en-US" altLang="zh-CN" sz="2000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ALM </a:t>
                      </a:r>
                      <a:r>
                        <a:rPr lang="zh-CN" altLang="en-US" sz="2000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一般工作组织说明</a:t>
                      </a:r>
                      <a:endParaRPr lang="zh-CN" alt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348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57765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 </a:t>
            </a:r>
            <a:r>
              <a:rPr lang="zh-CN" altLang="en-US" dirty="0"/>
              <a:t>产品积压项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39425"/>
              </p:ext>
            </p:extLst>
          </p:nvPr>
        </p:nvGraphicFramePr>
        <p:xfrm>
          <a:off x="170350" y="1637061"/>
          <a:ext cx="1967208" cy="374645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67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7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</a:rPr>
                        <a:t>创建产品积压项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5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管理工作项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管理 </a:t>
                      </a:r>
                      <a:r>
                        <a:rPr lang="en-US" altLang="zh-CN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Bug</a:t>
                      </a:r>
                      <a:endParaRPr lang="zh-CN" altLang="en-US" sz="1600" b="0" kern="1200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组织好产品积压项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2417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编辑故事板（需求）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558585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一些效率工具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725826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kern="1200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5893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kern="1200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564392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70350" y="871403"/>
            <a:ext cx="1967208" cy="6540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zh-CN" altLang="en-US" dirty="0"/>
              <a:t>产品积压项</a:t>
            </a:r>
          </a:p>
        </p:txBody>
      </p:sp>
    </p:spTree>
    <p:extLst>
      <p:ext uri="{BB962C8B-B14F-4D97-AF65-F5344CB8AC3E}">
        <p14:creationId xmlns:p14="http://schemas.microsoft.com/office/powerpoint/2010/main" val="317614717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 </a:t>
            </a:r>
            <a:r>
              <a:rPr lang="zh-CN" altLang="en-US" dirty="0"/>
              <a:t>迭代（冲刺）</a:t>
            </a:r>
          </a:p>
        </p:txBody>
      </p:sp>
      <p:sp>
        <p:nvSpPr>
          <p:cNvPr id="3" name="矩形 2"/>
          <p:cNvSpPr/>
          <p:nvPr/>
        </p:nvSpPr>
        <p:spPr>
          <a:xfrm>
            <a:off x="196887" y="971256"/>
            <a:ext cx="2650206" cy="6540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zh-CN" altLang="en-US" dirty="0"/>
              <a:t>迭代（冲刺）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326646"/>
              </p:ext>
            </p:extLst>
          </p:nvPr>
        </p:nvGraphicFramePr>
        <p:xfrm>
          <a:off x="196887" y="1736914"/>
          <a:ext cx="2650206" cy="3721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650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7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定义冲刺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5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策划冲刺计划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配置成员能力分配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任务板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2417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冲刺燃尽图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558585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效率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725826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自定义卡片视图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5893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kern="1200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564392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134" r="45862"/>
          <a:stretch/>
        </p:blipFill>
        <p:spPr>
          <a:xfrm>
            <a:off x="6510452" y="971256"/>
            <a:ext cx="5196444" cy="5600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r="62680"/>
          <a:stretch/>
        </p:blipFill>
        <p:spPr>
          <a:xfrm>
            <a:off x="3322292" y="971256"/>
            <a:ext cx="2614870" cy="4819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16144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 </a:t>
            </a:r>
            <a:r>
              <a:rPr lang="zh-CN" altLang="en-US" dirty="0"/>
              <a:t>迭代（冲刺）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132" y="971256"/>
            <a:ext cx="7315200" cy="38766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96887" y="971256"/>
            <a:ext cx="2650206" cy="6540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zh-CN" altLang="en-US" dirty="0"/>
              <a:t>迭代（冲刺）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370127"/>
              </p:ext>
            </p:extLst>
          </p:nvPr>
        </p:nvGraphicFramePr>
        <p:xfrm>
          <a:off x="196887" y="1736914"/>
          <a:ext cx="2650206" cy="370835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650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7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</a:rPr>
                        <a:t>定义冲刺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5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策划冲刺计划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配置成员能力分配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任务板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2417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冲刺燃尽图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558585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效率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725826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自定义卡片视图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5893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kern="1200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564392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405" y="1097051"/>
            <a:ext cx="7858125" cy="5591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15064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 </a:t>
            </a:r>
            <a:r>
              <a:rPr lang="zh-CN" altLang="en-US" dirty="0"/>
              <a:t>迭代（冲刺）</a:t>
            </a:r>
          </a:p>
        </p:txBody>
      </p:sp>
      <p:sp>
        <p:nvSpPr>
          <p:cNvPr id="3" name="矩形 2"/>
          <p:cNvSpPr/>
          <p:nvPr/>
        </p:nvSpPr>
        <p:spPr>
          <a:xfrm>
            <a:off x="196887" y="971256"/>
            <a:ext cx="2650206" cy="6540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zh-CN" altLang="en-US" dirty="0"/>
              <a:t>迭代（冲刺）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063934"/>
              </p:ext>
            </p:extLst>
          </p:nvPr>
        </p:nvGraphicFramePr>
        <p:xfrm>
          <a:off x="196887" y="1736914"/>
          <a:ext cx="2650206" cy="374645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650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7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</a:rPr>
                        <a:t>定义冲刺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5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策划冲刺计划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配置成员能力分配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任务板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2417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冲刺燃尽图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558585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效率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725826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自定义卡片视图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5893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kern="1200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564392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900" y="982401"/>
            <a:ext cx="8886422" cy="452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2341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 </a:t>
            </a:r>
            <a:r>
              <a:rPr lang="zh-CN" altLang="en-US" dirty="0"/>
              <a:t>看板</a:t>
            </a:r>
          </a:p>
        </p:txBody>
      </p:sp>
      <p:sp>
        <p:nvSpPr>
          <p:cNvPr id="3" name="矩形 2"/>
          <p:cNvSpPr/>
          <p:nvPr/>
        </p:nvSpPr>
        <p:spPr>
          <a:xfrm>
            <a:off x="253352" y="1075056"/>
            <a:ext cx="2650206" cy="6540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zh-CN" altLang="en-US" dirty="0"/>
              <a:t>看板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232144"/>
              </p:ext>
            </p:extLst>
          </p:nvPr>
        </p:nvGraphicFramePr>
        <p:xfrm>
          <a:off x="253352" y="1840714"/>
          <a:ext cx="2650206" cy="3721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650206">
                  <a:extLst>
                    <a:ext uri="{9D8B030D-6E8A-4147-A177-3AD203B41FA5}">
                      <a16:colId xmlns:a16="http://schemas.microsoft.com/office/drawing/2014/main" val="1340778515"/>
                    </a:ext>
                  </a:extLst>
                </a:gridCol>
              </a:tblGrid>
              <a:tr h="4317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看板的概念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58450"/>
                  </a:ext>
                </a:extLst>
              </a:tr>
              <a:tr h="4825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任务检查单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38172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添加看板列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06423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工作项进度限制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739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自定义看板列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4712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督促工作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31854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定义是否完成的状态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12069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自定义卡片视图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770507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465" y="1075056"/>
            <a:ext cx="8844469" cy="50527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565656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3.4. </a:t>
            </a:r>
            <a:r>
              <a:rPr lang="zh-CN" altLang="en-US" dirty="0"/>
              <a:t>跟踪</a:t>
            </a:r>
          </a:p>
        </p:txBody>
      </p:sp>
      <p:sp>
        <p:nvSpPr>
          <p:cNvPr id="3" name="矩形 2"/>
          <p:cNvSpPr/>
          <p:nvPr/>
        </p:nvSpPr>
        <p:spPr>
          <a:xfrm>
            <a:off x="233505" y="924931"/>
            <a:ext cx="2650206" cy="6540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zh-CN" altLang="en-US" dirty="0"/>
              <a:t>跟踪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502859"/>
              </p:ext>
            </p:extLst>
          </p:nvPr>
        </p:nvGraphicFramePr>
        <p:xfrm>
          <a:off x="233505" y="1690589"/>
          <a:ext cx="2650206" cy="374645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650206">
                  <a:extLst>
                    <a:ext uri="{9D8B030D-6E8A-4147-A177-3AD203B41FA5}">
                      <a16:colId xmlns:a16="http://schemas.microsoft.com/office/drawing/2014/main" val="1340778515"/>
                    </a:ext>
                  </a:extLst>
                </a:gridCol>
              </a:tblGrid>
              <a:tr h="4317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</a:rPr>
                        <a:t>代码巡检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58450"/>
                  </a:ext>
                </a:extLst>
              </a:tr>
              <a:tr h="4825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工作项查询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38172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图表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06423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数字面板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739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告警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4712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标签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31854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历史纪录与审核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12069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kern="1200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770507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670" y="924930"/>
            <a:ext cx="8971123" cy="49981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5780642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11561"/>
            <a:ext cx="12064621" cy="480060"/>
          </a:xfrm>
        </p:spPr>
        <p:txBody>
          <a:bodyPr/>
          <a:lstStyle/>
          <a:p>
            <a:r>
              <a:rPr lang="en-US" altLang="zh-CN" dirty="0"/>
              <a:t>3.4. </a:t>
            </a:r>
            <a:r>
              <a:rPr lang="zh-CN" altLang="en-US" dirty="0"/>
              <a:t>跟踪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158" y="924930"/>
            <a:ext cx="8994432" cy="49163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233505" y="924931"/>
            <a:ext cx="2650206" cy="6540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zh-CN" altLang="en-US" dirty="0"/>
              <a:t>跟踪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806714"/>
              </p:ext>
            </p:extLst>
          </p:nvPr>
        </p:nvGraphicFramePr>
        <p:xfrm>
          <a:off x="233505" y="1690589"/>
          <a:ext cx="2650206" cy="374645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650206">
                  <a:extLst>
                    <a:ext uri="{9D8B030D-6E8A-4147-A177-3AD203B41FA5}">
                      <a16:colId xmlns:a16="http://schemas.microsoft.com/office/drawing/2014/main" val="1340778515"/>
                    </a:ext>
                  </a:extLst>
                </a:gridCol>
              </a:tblGrid>
              <a:tr h="4317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</a:rPr>
                        <a:t>代码巡检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58450"/>
                  </a:ext>
                </a:extLst>
              </a:tr>
              <a:tr h="4825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工作项查询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38172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图表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06423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数字面板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739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告警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4712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标签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31854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历史纪录与审核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12069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kern="1200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770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67165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3.4. </a:t>
            </a:r>
            <a:r>
              <a:rPr lang="zh-CN" altLang="en-US" dirty="0"/>
              <a:t>跟踪</a:t>
            </a:r>
          </a:p>
        </p:txBody>
      </p:sp>
      <p:sp>
        <p:nvSpPr>
          <p:cNvPr id="3" name="矩形 2"/>
          <p:cNvSpPr/>
          <p:nvPr/>
        </p:nvSpPr>
        <p:spPr>
          <a:xfrm>
            <a:off x="233505" y="924931"/>
            <a:ext cx="2650206" cy="6540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zh-CN" altLang="en-US" dirty="0"/>
              <a:t>跟踪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230471"/>
              </p:ext>
            </p:extLst>
          </p:nvPr>
        </p:nvGraphicFramePr>
        <p:xfrm>
          <a:off x="233505" y="1690589"/>
          <a:ext cx="2650206" cy="374645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650206">
                  <a:extLst>
                    <a:ext uri="{9D8B030D-6E8A-4147-A177-3AD203B41FA5}">
                      <a16:colId xmlns:a16="http://schemas.microsoft.com/office/drawing/2014/main" val="1340778515"/>
                    </a:ext>
                  </a:extLst>
                </a:gridCol>
              </a:tblGrid>
              <a:tr h="4317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</a:rPr>
                        <a:t>代码巡检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58450"/>
                  </a:ext>
                </a:extLst>
              </a:tr>
              <a:tr h="4825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工作项查询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38172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图表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06423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数字面板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739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告警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4712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标签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31854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历史纪录与审核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12069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kern="1200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770507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507" y="924931"/>
            <a:ext cx="8991098" cy="495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535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38806" y="2531237"/>
            <a:ext cx="6417141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  <a:defRPr/>
            </a:pPr>
            <a:r>
              <a:rPr lang="zh-CN" altLang="en-US" sz="4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汇报结束，谢谢您的出席！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11561"/>
            <a:ext cx="12100845" cy="480060"/>
          </a:xfrm>
        </p:spPr>
        <p:txBody>
          <a:bodyPr/>
          <a:lstStyle/>
          <a:p>
            <a:r>
              <a:rPr lang="en-US" altLang="zh-CN" dirty="0"/>
              <a:t>1. Visual studio 2015 Team Foundation Server </a:t>
            </a:r>
            <a:r>
              <a:rPr lang="zh-CN" altLang="en-US" dirty="0"/>
              <a:t>背景介绍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319207"/>
              </p:ext>
            </p:extLst>
          </p:nvPr>
        </p:nvGraphicFramePr>
        <p:xfrm>
          <a:off x="507059" y="1238300"/>
          <a:ext cx="11444524" cy="120553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6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6817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altLang="zh-CN" sz="2000" b="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</a:rPr>
                        <a:t>1.1.</a:t>
                      </a:r>
                      <a:endParaRPr lang="zh-CN" altLang="en-US" sz="2000" b="0" dirty="0">
                        <a:solidFill>
                          <a:srgbClr val="7030A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</a:rPr>
                        <a:t>适应现代 </a:t>
                      </a:r>
                      <a:r>
                        <a:rPr lang="en-US" altLang="zh-CN" sz="2000" b="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</a:rPr>
                        <a:t>IT </a:t>
                      </a:r>
                      <a:r>
                        <a:rPr lang="zh-CN" altLang="en-US" sz="2000" b="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</a:rPr>
                        <a:t>应用的趋势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714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altLang="zh-CN" sz="2000" b="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</a:rPr>
                        <a:t>1.2.</a:t>
                      </a:r>
                      <a:endParaRPr lang="zh-CN" altLang="en-US" sz="2000" b="0" dirty="0">
                        <a:solidFill>
                          <a:srgbClr val="7030A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在整个应用生命周期管理（</a:t>
                      </a:r>
                      <a:r>
                        <a:rPr lang="en-US" altLang="zh-CN" sz="20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ALM</a:t>
                      </a:r>
                      <a:r>
                        <a:rPr lang="zh-CN" altLang="en-US" sz="20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）中改善持续发布环境的具体实现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24846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 </a:t>
            </a:r>
            <a:r>
              <a:rPr lang="zh-CN" altLang="en-US" dirty="0"/>
              <a:t>适应现代 </a:t>
            </a:r>
            <a:r>
              <a:rPr lang="en-US" altLang="zh-CN" dirty="0"/>
              <a:t>IT </a:t>
            </a:r>
            <a:r>
              <a:rPr lang="zh-CN" altLang="en-US" dirty="0"/>
              <a:t>应用趋势</a:t>
            </a:r>
          </a:p>
        </p:txBody>
      </p:sp>
      <p:sp>
        <p:nvSpPr>
          <p:cNvPr id="3" name="Rectangle 5"/>
          <p:cNvSpPr/>
          <p:nvPr/>
        </p:nvSpPr>
        <p:spPr>
          <a:xfrm>
            <a:off x="6450281" y="3963972"/>
            <a:ext cx="2243813" cy="925184"/>
          </a:xfrm>
          <a:prstGeom prst="rect">
            <a:avLst/>
          </a:prstGeom>
        </p:spPr>
        <p:txBody>
          <a:bodyPr wrap="square" lIns="93276" tIns="46638" rIns="93276" bIns="46638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020"/>
              </a:spcBef>
              <a:buNone/>
              <a:tabLst>
                <a:tab pos="3159864" algn="l"/>
              </a:tabLst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分布在不同地域的团队</a:t>
            </a:r>
            <a:br>
              <a:rPr lang="en-US" dirty="0">
                <a:solidFill>
                  <a:srgbClr val="000000"/>
                </a:solidFill>
                <a:latin typeface="+mj-ea"/>
                <a:ea typeface="+mj-ea"/>
              </a:rPr>
            </a:br>
            <a:endParaRPr 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3017978" y="3832657"/>
            <a:ext cx="3049652" cy="863628"/>
          </a:xfrm>
          <a:prstGeom prst="rect">
            <a:avLst/>
          </a:prstGeom>
        </p:spPr>
        <p:txBody>
          <a:bodyPr wrap="square" lIns="93276" tIns="46638" rIns="93276" bIns="46638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975"/>
              </a:lnSpc>
              <a:buNone/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Segoe UI" pitchFamily="34" charset="0"/>
              </a:rPr>
              <a:t>多种 </a:t>
            </a:r>
            <a:r>
              <a:rPr lang="en-US" dirty="0">
                <a:solidFill>
                  <a:srgbClr val="000000"/>
                </a:solidFill>
                <a:latin typeface="+mj-ea"/>
                <a:ea typeface="+mj-ea"/>
                <a:cs typeface="Segoe UI" pitchFamily="34" charset="0"/>
              </a:rPr>
              <a:t>IT </a:t>
            </a: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Segoe UI" pitchFamily="34" charset="0"/>
              </a:rPr>
              <a:t>混合</a:t>
            </a:r>
            <a:br>
              <a:rPr lang="en-US" dirty="0">
                <a:solidFill>
                  <a:srgbClr val="000000"/>
                </a:solidFill>
                <a:latin typeface="+mj-ea"/>
                <a:ea typeface="+mj-ea"/>
              </a:rPr>
            </a:br>
            <a:endParaRPr 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422989" y="3963972"/>
            <a:ext cx="2099796" cy="371186"/>
          </a:xfrm>
          <a:prstGeom prst="rect">
            <a:avLst/>
          </a:prstGeom>
        </p:spPr>
        <p:txBody>
          <a:bodyPr wrap="square" lIns="93276" tIns="46638" rIns="93276" bIns="46638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Segoe UI" pitchFamily="34" charset="0"/>
              </a:rPr>
              <a:t>不同的设备和平台</a:t>
            </a:r>
            <a:endParaRPr 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Rectangle 8"/>
          <p:cNvSpPr/>
          <p:nvPr/>
        </p:nvSpPr>
        <p:spPr bwMode="auto">
          <a:xfrm>
            <a:off x="3372077" y="1966973"/>
            <a:ext cx="2240526" cy="1775684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77714" tIns="38857" rIns="77714" bIns="38857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76893">
              <a:defRPr/>
            </a:pPr>
            <a:endParaRPr lang="en-US" sz="1530" kern="0" dirty="0">
              <a:solidFill>
                <a:srgbClr val="000000"/>
              </a:solidFill>
            </a:endParaRPr>
          </a:p>
        </p:txBody>
      </p:sp>
      <p:sp>
        <p:nvSpPr>
          <p:cNvPr id="7" name="Rectangle 9"/>
          <p:cNvSpPr/>
          <p:nvPr/>
        </p:nvSpPr>
        <p:spPr bwMode="auto">
          <a:xfrm>
            <a:off x="6450281" y="1947297"/>
            <a:ext cx="2240526" cy="1775684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77714" tIns="38857" rIns="77714" bIns="38857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76893">
              <a:defRPr/>
            </a:pPr>
            <a:endParaRPr lang="en-US" sz="1530" kern="0" dirty="0">
              <a:solidFill>
                <a:srgbClr val="000000"/>
              </a:solidFill>
            </a:endParaRPr>
          </a:p>
        </p:txBody>
      </p:sp>
      <p:pic>
        <p:nvPicPr>
          <p:cNvPr id="8" name="Picture 10" descr="\\MAGNUM\Projects\Microsoft\Cloud Power FY12\Design\ICONS_PNG\Tower.png"/>
          <p:cNvPicPr>
            <a:picLocks noChangeAspect="1" noChangeArrowheads="1"/>
          </p:cNvPicPr>
          <p:nvPr/>
        </p:nvPicPr>
        <p:blipFill>
          <a:blip r:embed="rId2" cstate="print">
            <a:lum bright="100000" contrast="100000"/>
          </a:blip>
          <a:stretch>
            <a:fillRect/>
          </a:stretch>
        </p:blipFill>
        <p:spPr bwMode="auto">
          <a:xfrm>
            <a:off x="3812220" y="2200289"/>
            <a:ext cx="1419983" cy="1262209"/>
          </a:xfrm>
          <a:prstGeom prst="rect">
            <a:avLst/>
          </a:prstGeom>
          <a:noFill/>
        </p:spPr>
      </p:pic>
      <p:pic>
        <p:nvPicPr>
          <p:cNvPr id="9" name="Picture 11" descr="\\MAGNUM\Projects\Microsoft\Cloud Power FY12\Design\ICONS_PNG\Tower.png"/>
          <p:cNvPicPr>
            <a:picLocks noChangeAspect="1" noChangeArrowheads="1"/>
          </p:cNvPicPr>
          <p:nvPr/>
        </p:nvPicPr>
        <p:blipFill>
          <a:blip r:embed="rId2" cstate="print">
            <a:lum bright="100000" contrast="100000"/>
          </a:blip>
          <a:stretch>
            <a:fillRect/>
          </a:stretch>
        </p:blipFill>
        <p:spPr bwMode="auto">
          <a:xfrm>
            <a:off x="6918124" y="2126295"/>
            <a:ext cx="1503227" cy="1336203"/>
          </a:xfrm>
          <a:prstGeom prst="rect">
            <a:avLst/>
          </a:prstGeom>
          <a:noFill/>
        </p:spPr>
      </p:pic>
      <p:sp>
        <p:nvSpPr>
          <p:cNvPr id="10" name="Rectangle 12"/>
          <p:cNvSpPr/>
          <p:nvPr/>
        </p:nvSpPr>
        <p:spPr bwMode="auto">
          <a:xfrm>
            <a:off x="422988" y="1947297"/>
            <a:ext cx="2240526" cy="1775684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rgbClr val="9954CC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77714" tIns="38857" rIns="77714" bIns="38857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76893">
              <a:defRPr/>
            </a:pPr>
            <a:endParaRPr lang="en-US" sz="1530" kern="0" dirty="0"/>
          </a:p>
          <a:p>
            <a:pPr algn="ctr" defTabSz="776893">
              <a:defRPr/>
            </a:pPr>
            <a:endParaRPr lang="en-US" sz="1530" kern="0" dirty="0"/>
          </a:p>
          <a:p>
            <a:pPr algn="ctr" defTabSz="776893">
              <a:defRPr/>
            </a:pPr>
            <a:endParaRPr lang="en-US" sz="1530" kern="0" dirty="0"/>
          </a:p>
          <a:p>
            <a:pPr algn="ctr" defTabSz="776893">
              <a:defRPr/>
            </a:pPr>
            <a:endParaRPr lang="en-US" sz="1190" kern="0" dirty="0"/>
          </a:p>
          <a:p>
            <a:pPr algn="ctr" defTabSz="776893">
              <a:defRPr/>
            </a:pPr>
            <a:endParaRPr lang="en-US" sz="1190" kern="0" dirty="0"/>
          </a:p>
          <a:p>
            <a:pPr algn="ctr" defTabSz="776893">
              <a:buNone/>
              <a:defRPr/>
            </a:pPr>
            <a:r>
              <a:rPr lang="en-US" sz="1190" kern="0" dirty="0"/>
              <a:t>.net | Web | Java | iOS | Droid</a:t>
            </a:r>
          </a:p>
        </p:txBody>
      </p:sp>
      <p:pic>
        <p:nvPicPr>
          <p:cNvPr id="11" name="Picture 2" descr="C:\Users\v-adbors.REDMOND\Desktop\little people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9954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287" y="2286201"/>
            <a:ext cx="1361847" cy="101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4"/>
          <p:cNvGrpSpPr/>
          <p:nvPr/>
        </p:nvGrpSpPr>
        <p:grpSpPr bwMode="black">
          <a:xfrm>
            <a:off x="1044598" y="2244129"/>
            <a:ext cx="347071" cy="342414"/>
            <a:chOff x="2916435" y="3914152"/>
            <a:chExt cx="930763" cy="918513"/>
          </a:xfrm>
        </p:grpSpPr>
        <p:pic>
          <p:nvPicPr>
            <p:cNvPr id="22" name="Picture 15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black">
            <a:xfrm rot="2614426" flipH="1">
              <a:off x="2916435" y="4302640"/>
              <a:ext cx="394555" cy="530025"/>
            </a:xfrm>
            <a:prstGeom prst="rect">
              <a:avLst/>
            </a:prstGeom>
          </p:spPr>
        </p:pic>
        <p:sp>
          <p:nvSpPr>
            <p:cNvPr id="23" name="Freeform 61"/>
            <p:cNvSpPr>
              <a:spLocks/>
            </p:cNvSpPr>
            <p:nvPr/>
          </p:nvSpPr>
          <p:spPr bwMode="black">
            <a:xfrm rot="10800000">
              <a:off x="3279998" y="3914152"/>
              <a:ext cx="567200" cy="820335"/>
            </a:xfrm>
            <a:custGeom>
              <a:avLst/>
              <a:gdLst/>
              <a:ahLst/>
              <a:cxnLst>
                <a:cxn ang="0">
                  <a:pos x="251" y="363"/>
                </a:cxn>
                <a:cxn ang="0">
                  <a:pos x="243" y="372"/>
                </a:cxn>
                <a:cxn ang="0">
                  <a:pos x="35" y="372"/>
                </a:cxn>
                <a:cxn ang="0">
                  <a:pos x="27" y="363"/>
                </a:cxn>
                <a:cxn ang="0">
                  <a:pos x="27" y="36"/>
                </a:cxn>
                <a:cxn ang="0">
                  <a:pos x="35" y="27"/>
                </a:cxn>
                <a:cxn ang="0">
                  <a:pos x="243" y="27"/>
                </a:cxn>
                <a:cxn ang="0">
                  <a:pos x="251" y="36"/>
                </a:cxn>
                <a:cxn ang="0">
                  <a:pos x="251" y="108"/>
                </a:cxn>
                <a:cxn ang="0">
                  <a:pos x="277" y="84"/>
                </a:cxn>
                <a:cxn ang="0">
                  <a:pos x="277" y="10"/>
                </a:cxn>
                <a:cxn ang="0">
                  <a:pos x="267" y="0"/>
                </a:cxn>
                <a:cxn ang="0">
                  <a:pos x="11" y="0"/>
                </a:cxn>
                <a:cxn ang="0">
                  <a:pos x="0" y="10"/>
                </a:cxn>
                <a:cxn ang="0">
                  <a:pos x="0" y="389"/>
                </a:cxn>
                <a:cxn ang="0">
                  <a:pos x="11" y="399"/>
                </a:cxn>
                <a:cxn ang="0">
                  <a:pos x="267" y="399"/>
                </a:cxn>
                <a:cxn ang="0">
                  <a:pos x="277" y="389"/>
                </a:cxn>
                <a:cxn ang="0">
                  <a:pos x="277" y="168"/>
                </a:cxn>
                <a:cxn ang="0">
                  <a:pos x="251" y="191"/>
                </a:cxn>
                <a:cxn ang="0">
                  <a:pos x="251" y="363"/>
                </a:cxn>
              </a:cxnLst>
              <a:rect l="0" t="0" r="r" b="b"/>
              <a:pathLst>
                <a:path w="277" h="399">
                  <a:moveTo>
                    <a:pt x="251" y="363"/>
                  </a:moveTo>
                  <a:cubicBezTo>
                    <a:pt x="251" y="368"/>
                    <a:pt x="247" y="372"/>
                    <a:pt x="243" y="372"/>
                  </a:cubicBezTo>
                  <a:cubicBezTo>
                    <a:pt x="35" y="372"/>
                    <a:pt x="35" y="372"/>
                    <a:pt x="35" y="372"/>
                  </a:cubicBezTo>
                  <a:cubicBezTo>
                    <a:pt x="31" y="372"/>
                    <a:pt x="27" y="368"/>
                    <a:pt x="27" y="363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31"/>
                    <a:pt x="31" y="27"/>
                    <a:pt x="35" y="27"/>
                  </a:cubicBezTo>
                  <a:cubicBezTo>
                    <a:pt x="243" y="27"/>
                    <a:pt x="243" y="27"/>
                    <a:pt x="243" y="27"/>
                  </a:cubicBezTo>
                  <a:cubicBezTo>
                    <a:pt x="247" y="27"/>
                    <a:pt x="251" y="31"/>
                    <a:pt x="251" y="36"/>
                  </a:cubicBezTo>
                  <a:cubicBezTo>
                    <a:pt x="251" y="108"/>
                    <a:pt x="251" y="108"/>
                    <a:pt x="251" y="108"/>
                  </a:cubicBezTo>
                  <a:cubicBezTo>
                    <a:pt x="277" y="84"/>
                    <a:pt x="277" y="84"/>
                    <a:pt x="277" y="84"/>
                  </a:cubicBezTo>
                  <a:cubicBezTo>
                    <a:pt x="277" y="10"/>
                    <a:pt x="277" y="10"/>
                    <a:pt x="277" y="10"/>
                  </a:cubicBezTo>
                  <a:cubicBezTo>
                    <a:pt x="277" y="4"/>
                    <a:pt x="273" y="0"/>
                    <a:pt x="26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89"/>
                    <a:pt x="0" y="389"/>
                    <a:pt x="0" y="389"/>
                  </a:cubicBezTo>
                  <a:cubicBezTo>
                    <a:pt x="0" y="395"/>
                    <a:pt x="5" y="399"/>
                    <a:pt x="11" y="399"/>
                  </a:cubicBezTo>
                  <a:cubicBezTo>
                    <a:pt x="267" y="399"/>
                    <a:pt x="267" y="399"/>
                    <a:pt x="267" y="399"/>
                  </a:cubicBezTo>
                  <a:cubicBezTo>
                    <a:pt x="273" y="399"/>
                    <a:pt x="277" y="395"/>
                    <a:pt x="277" y="389"/>
                  </a:cubicBezTo>
                  <a:cubicBezTo>
                    <a:pt x="277" y="168"/>
                    <a:pt x="277" y="168"/>
                    <a:pt x="277" y="168"/>
                  </a:cubicBezTo>
                  <a:cubicBezTo>
                    <a:pt x="251" y="191"/>
                    <a:pt x="251" y="191"/>
                    <a:pt x="251" y="191"/>
                  </a:cubicBezTo>
                  <a:lnTo>
                    <a:pt x="251" y="363"/>
                  </a:lnTo>
                  <a:close/>
                </a:path>
              </a:pathLst>
            </a:custGeom>
            <a:solidFill>
              <a:srgbClr val="FFFFFF"/>
            </a:solidFill>
            <a:extLst/>
          </p:spPr>
          <p:txBody>
            <a:bodyPr vert="horz" wrap="square" lIns="77717" tIns="38858" rIns="77717" bIns="3885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65" dirty="0">
                <a:solidFill>
                  <a:srgbClr val="000000"/>
                </a:solidFill>
              </a:endParaRPr>
            </a:p>
          </p:txBody>
        </p:sp>
      </p:grpSp>
      <p:sp>
        <p:nvSpPr>
          <p:cNvPr id="13" name="Freeform 20"/>
          <p:cNvSpPr>
            <a:spLocks noEditPoints="1"/>
          </p:cNvSpPr>
          <p:nvPr/>
        </p:nvSpPr>
        <p:spPr bwMode="black">
          <a:xfrm>
            <a:off x="1440805" y="2249706"/>
            <a:ext cx="431859" cy="300244"/>
          </a:xfrm>
          <a:custGeom>
            <a:avLst/>
            <a:gdLst/>
            <a:ahLst/>
            <a:cxnLst>
              <a:cxn ang="0">
                <a:pos x="774" y="456"/>
              </a:cxn>
              <a:cxn ang="0">
                <a:pos x="774" y="36"/>
              </a:cxn>
              <a:cxn ang="0">
                <a:pos x="737" y="0"/>
              </a:cxn>
              <a:cxn ang="0">
                <a:pos x="107" y="0"/>
              </a:cxn>
              <a:cxn ang="0">
                <a:pos x="71" y="36"/>
              </a:cxn>
              <a:cxn ang="0">
                <a:pos x="71" y="456"/>
              </a:cxn>
              <a:cxn ang="0">
                <a:pos x="0" y="544"/>
              </a:cxn>
              <a:cxn ang="0">
                <a:pos x="44" y="588"/>
              </a:cxn>
              <a:cxn ang="0">
                <a:pos x="800" y="588"/>
              </a:cxn>
              <a:cxn ang="0">
                <a:pos x="844" y="544"/>
              </a:cxn>
              <a:cxn ang="0">
                <a:pos x="774" y="456"/>
              </a:cxn>
              <a:cxn ang="0">
                <a:pos x="481" y="554"/>
              </a:cxn>
              <a:cxn ang="0">
                <a:pos x="350" y="554"/>
              </a:cxn>
              <a:cxn ang="0">
                <a:pos x="337" y="547"/>
              </a:cxn>
              <a:cxn ang="0">
                <a:pos x="352" y="519"/>
              </a:cxn>
              <a:cxn ang="0">
                <a:pos x="363" y="514"/>
              </a:cxn>
              <a:cxn ang="0">
                <a:pos x="468" y="514"/>
              </a:cxn>
              <a:cxn ang="0">
                <a:pos x="478" y="519"/>
              </a:cxn>
              <a:cxn ang="0">
                <a:pos x="494" y="547"/>
              </a:cxn>
              <a:cxn ang="0">
                <a:pos x="481" y="554"/>
              </a:cxn>
              <a:cxn ang="0">
                <a:pos x="748" y="456"/>
              </a:cxn>
              <a:cxn ang="0">
                <a:pos x="99" y="456"/>
              </a:cxn>
              <a:cxn ang="0">
                <a:pos x="99" y="42"/>
              </a:cxn>
              <a:cxn ang="0">
                <a:pos x="117" y="24"/>
              </a:cxn>
              <a:cxn ang="0">
                <a:pos x="730" y="24"/>
              </a:cxn>
              <a:cxn ang="0">
                <a:pos x="748" y="42"/>
              </a:cxn>
              <a:cxn ang="0">
                <a:pos x="748" y="456"/>
              </a:cxn>
            </a:cxnLst>
            <a:rect l="0" t="0" r="r" b="b"/>
            <a:pathLst>
              <a:path w="844" h="588">
                <a:moveTo>
                  <a:pt x="774" y="456"/>
                </a:moveTo>
                <a:cubicBezTo>
                  <a:pt x="774" y="36"/>
                  <a:pt x="774" y="36"/>
                  <a:pt x="774" y="36"/>
                </a:cubicBezTo>
                <a:cubicBezTo>
                  <a:pt x="774" y="16"/>
                  <a:pt x="757" y="0"/>
                  <a:pt x="737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87" y="0"/>
                  <a:pt x="71" y="16"/>
                  <a:pt x="71" y="36"/>
                </a:cubicBezTo>
                <a:cubicBezTo>
                  <a:pt x="71" y="456"/>
                  <a:pt x="71" y="456"/>
                  <a:pt x="71" y="456"/>
                </a:cubicBezTo>
                <a:cubicBezTo>
                  <a:pt x="0" y="544"/>
                  <a:pt x="0" y="544"/>
                  <a:pt x="0" y="544"/>
                </a:cubicBezTo>
                <a:cubicBezTo>
                  <a:pt x="0" y="568"/>
                  <a:pt x="20" y="588"/>
                  <a:pt x="44" y="588"/>
                </a:cubicBezTo>
                <a:cubicBezTo>
                  <a:pt x="800" y="588"/>
                  <a:pt x="800" y="588"/>
                  <a:pt x="800" y="588"/>
                </a:cubicBezTo>
                <a:cubicBezTo>
                  <a:pt x="824" y="588"/>
                  <a:pt x="844" y="568"/>
                  <a:pt x="844" y="544"/>
                </a:cubicBezTo>
                <a:lnTo>
                  <a:pt x="774" y="456"/>
                </a:lnTo>
                <a:close/>
                <a:moveTo>
                  <a:pt x="481" y="554"/>
                </a:moveTo>
                <a:cubicBezTo>
                  <a:pt x="350" y="554"/>
                  <a:pt x="350" y="554"/>
                  <a:pt x="350" y="554"/>
                </a:cubicBezTo>
                <a:cubicBezTo>
                  <a:pt x="343" y="554"/>
                  <a:pt x="337" y="551"/>
                  <a:pt x="337" y="547"/>
                </a:cubicBezTo>
                <a:cubicBezTo>
                  <a:pt x="352" y="519"/>
                  <a:pt x="352" y="519"/>
                  <a:pt x="352" y="519"/>
                </a:cubicBezTo>
                <a:cubicBezTo>
                  <a:pt x="352" y="516"/>
                  <a:pt x="357" y="514"/>
                  <a:pt x="363" y="514"/>
                </a:cubicBezTo>
                <a:cubicBezTo>
                  <a:pt x="468" y="514"/>
                  <a:pt x="468" y="514"/>
                  <a:pt x="468" y="514"/>
                </a:cubicBezTo>
                <a:cubicBezTo>
                  <a:pt x="473" y="514"/>
                  <a:pt x="478" y="516"/>
                  <a:pt x="478" y="519"/>
                </a:cubicBezTo>
                <a:cubicBezTo>
                  <a:pt x="494" y="547"/>
                  <a:pt x="494" y="547"/>
                  <a:pt x="494" y="547"/>
                </a:cubicBezTo>
                <a:cubicBezTo>
                  <a:pt x="494" y="551"/>
                  <a:pt x="488" y="554"/>
                  <a:pt x="481" y="554"/>
                </a:cubicBezTo>
                <a:close/>
                <a:moveTo>
                  <a:pt x="748" y="456"/>
                </a:moveTo>
                <a:cubicBezTo>
                  <a:pt x="99" y="456"/>
                  <a:pt x="99" y="456"/>
                  <a:pt x="99" y="456"/>
                </a:cubicBezTo>
                <a:cubicBezTo>
                  <a:pt x="99" y="42"/>
                  <a:pt x="99" y="42"/>
                  <a:pt x="99" y="42"/>
                </a:cubicBezTo>
                <a:cubicBezTo>
                  <a:pt x="99" y="32"/>
                  <a:pt x="107" y="24"/>
                  <a:pt x="117" y="24"/>
                </a:cubicBezTo>
                <a:cubicBezTo>
                  <a:pt x="730" y="24"/>
                  <a:pt x="730" y="24"/>
                  <a:pt x="730" y="24"/>
                </a:cubicBezTo>
                <a:cubicBezTo>
                  <a:pt x="740" y="24"/>
                  <a:pt x="748" y="32"/>
                  <a:pt x="748" y="42"/>
                </a:cubicBezTo>
                <a:lnTo>
                  <a:pt x="748" y="456"/>
                </a:lnTo>
                <a:close/>
              </a:path>
            </a:pathLst>
          </a:custGeom>
          <a:solidFill>
            <a:srgbClr val="FFFFFF"/>
          </a:solidFill>
          <a:extLst/>
        </p:spPr>
        <p:txBody>
          <a:bodyPr vert="horz" wrap="square" lIns="69953" tIns="34977" rIns="69953" bIns="34977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65" dirty="0">
              <a:solidFill>
                <a:srgbClr val="000000"/>
              </a:solidFill>
            </a:endParaRPr>
          </a:p>
        </p:txBody>
      </p:sp>
      <p:pic>
        <p:nvPicPr>
          <p:cNvPr id="14" name="Picture 18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915271" y="2249706"/>
            <a:ext cx="156314" cy="300243"/>
          </a:xfrm>
          <a:prstGeom prst="rect">
            <a:avLst/>
          </a:prstGeom>
        </p:spPr>
      </p:pic>
      <p:pic>
        <p:nvPicPr>
          <p:cNvPr id="15" name="Picture 19"/>
          <p:cNvPicPr>
            <a:picLocks noChangeAspect="1"/>
          </p:cNvPicPr>
          <p:nvPr/>
        </p:nvPicPr>
        <p:blipFill>
          <a:blip r:embed="rId8">
            <a:clrChange>
              <a:clrFrom>
                <a:srgbClr val="9954CC"/>
              </a:clrFrom>
              <a:clrTo>
                <a:srgbClr val="9954C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72918" y="2716543"/>
            <a:ext cx="250961" cy="291439"/>
          </a:xfrm>
          <a:prstGeom prst="rect">
            <a:avLst/>
          </a:prstGeom>
        </p:spPr>
      </p:pic>
      <p:pic>
        <p:nvPicPr>
          <p:cNvPr id="16" name="Picture 20"/>
          <p:cNvPicPr>
            <a:picLocks noChangeAspect="1"/>
          </p:cNvPicPr>
          <p:nvPr/>
        </p:nvPicPr>
        <p:blipFill>
          <a:blip r:embed="rId9">
            <a:clrChange>
              <a:clrFrom>
                <a:srgbClr val="9954CC"/>
              </a:clrFrom>
              <a:clrTo>
                <a:srgbClr val="9954C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4669" y="2748141"/>
            <a:ext cx="291439" cy="267152"/>
          </a:xfrm>
          <a:prstGeom prst="rect">
            <a:avLst/>
          </a:prstGeom>
        </p:spPr>
      </p:pic>
      <p:pic>
        <p:nvPicPr>
          <p:cNvPr id="17" name="Picture 21"/>
          <p:cNvPicPr>
            <a:picLocks noChangeAspect="1"/>
          </p:cNvPicPr>
          <p:nvPr/>
        </p:nvPicPr>
        <p:blipFill>
          <a:blip r:embed="rId10">
            <a:clrChange>
              <a:clrFrom>
                <a:srgbClr val="9954CC"/>
              </a:clrFrom>
              <a:clrTo>
                <a:srgbClr val="9954C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00734" y="2731374"/>
            <a:ext cx="290150" cy="342905"/>
          </a:xfrm>
          <a:prstGeom prst="rect">
            <a:avLst/>
          </a:prstGeom>
        </p:spPr>
      </p:pic>
      <p:sp>
        <p:nvSpPr>
          <p:cNvPr id="18" name="Rectangle 22"/>
          <p:cNvSpPr/>
          <p:nvPr/>
        </p:nvSpPr>
        <p:spPr bwMode="auto">
          <a:xfrm>
            <a:off x="9528486" y="1947297"/>
            <a:ext cx="2240526" cy="1775684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77714" tIns="38857" rIns="77714" bIns="38857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76893">
              <a:defRPr/>
            </a:pPr>
            <a:endParaRPr lang="en-US" sz="1530" kern="0" dirty="0">
              <a:solidFill>
                <a:srgbClr val="000000"/>
              </a:solidFill>
            </a:endParaRPr>
          </a:p>
        </p:txBody>
      </p:sp>
      <p:sp>
        <p:nvSpPr>
          <p:cNvPr id="19" name="Freeform 7"/>
          <p:cNvSpPr>
            <a:spLocks noEditPoints="1"/>
          </p:cNvSpPr>
          <p:nvPr/>
        </p:nvSpPr>
        <p:spPr bwMode="black">
          <a:xfrm>
            <a:off x="10567373" y="2516856"/>
            <a:ext cx="696744" cy="498436"/>
          </a:xfrm>
          <a:custGeom>
            <a:avLst/>
            <a:gdLst>
              <a:gd name="T0" fmla="*/ 52 w 300"/>
              <a:gd name="T1" fmla="*/ 268 h 300"/>
              <a:gd name="T2" fmla="*/ 62 w 300"/>
              <a:gd name="T3" fmla="*/ 255 h 300"/>
              <a:gd name="T4" fmla="*/ 77 w 300"/>
              <a:gd name="T5" fmla="*/ 230 h 300"/>
              <a:gd name="T6" fmla="*/ 46 w 300"/>
              <a:gd name="T7" fmla="*/ 204 h 300"/>
              <a:gd name="T8" fmla="*/ 15 w 300"/>
              <a:gd name="T9" fmla="*/ 233 h 300"/>
              <a:gd name="T10" fmla="*/ 33 w 300"/>
              <a:gd name="T11" fmla="*/ 219 h 300"/>
              <a:gd name="T12" fmla="*/ 60 w 300"/>
              <a:gd name="T13" fmla="*/ 219 h 300"/>
              <a:gd name="T14" fmla="*/ 63 w 300"/>
              <a:gd name="T15" fmla="*/ 238 h 300"/>
              <a:gd name="T16" fmla="*/ 46 w 300"/>
              <a:gd name="T17" fmla="*/ 255 h 300"/>
              <a:gd name="T18" fmla="*/ 39 w 300"/>
              <a:gd name="T19" fmla="*/ 275 h 300"/>
              <a:gd name="T20" fmla="*/ 51 w 300"/>
              <a:gd name="T21" fmla="*/ 279 h 300"/>
              <a:gd name="T22" fmla="*/ 51 w 300"/>
              <a:gd name="T23" fmla="*/ 288 h 300"/>
              <a:gd name="T24" fmla="*/ 39 w 300"/>
              <a:gd name="T25" fmla="*/ 300 h 300"/>
              <a:gd name="T26" fmla="*/ 300 w 300"/>
              <a:gd name="T27" fmla="*/ 216 h 300"/>
              <a:gd name="T28" fmla="*/ 218 w 300"/>
              <a:gd name="T29" fmla="*/ 300 h 300"/>
              <a:gd name="T30" fmla="*/ 220 w 300"/>
              <a:gd name="T31" fmla="*/ 263 h 300"/>
              <a:gd name="T32" fmla="*/ 277 w 300"/>
              <a:gd name="T33" fmla="*/ 216 h 300"/>
              <a:gd name="T34" fmla="*/ 149 w 300"/>
              <a:gd name="T35" fmla="*/ 228 h 300"/>
              <a:gd name="T36" fmla="*/ 119 w 300"/>
              <a:gd name="T37" fmla="*/ 242 h 300"/>
              <a:gd name="T38" fmla="*/ 149 w 300"/>
              <a:gd name="T39" fmla="*/ 262 h 300"/>
              <a:gd name="T40" fmla="*/ 177 w 300"/>
              <a:gd name="T41" fmla="*/ 252 h 300"/>
              <a:gd name="T42" fmla="*/ 255 w 300"/>
              <a:gd name="T43" fmla="*/ 75 h 300"/>
              <a:gd name="T44" fmla="*/ 259 w 300"/>
              <a:gd name="T45" fmla="*/ 59 h 300"/>
              <a:gd name="T46" fmla="*/ 278 w 300"/>
              <a:gd name="T47" fmla="*/ 38 h 300"/>
              <a:gd name="T48" fmla="*/ 272 w 300"/>
              <a:gd name="T49" fmla="*/ 8 h 300"/>
              <a:gd name="T50" fmla="*/ 228 w 300"/>
              <a:gd name="T51" fmla="*/ 7 h 300"/>
              <a:gd name="T52" fmla="*/ 231 w 300"/>
              <a:gd name="T53" fmla="*/ 29 h 300"/>
              <a:gd name="T54" fmla="*/ 250 w 300"/>
              <a:gd name="T55" fmla="*/ 10 h 300"/>
              <a:gd name="T56" fmla="*/ 269 w 300"/>
              <a:gd name="T57" fmla="*/ 26 h 300"/>
              <a:gd name="T58" fmla="*/ 259 w 300"/>
              <a:gd name="T59" fmla="*/ 43 h 300"/>
              <a:gd name="T60" fmla="*/ 245 w 300"/>
              <a:gd name="T61" fmla="*/ 59 h 300"/>
              <a:gd name="T62" fmla="*/ 243 w 300"/>
              <a:gd name="T63" fmla="*/ 75 h 300"/>
              <a:gd name="T64" fmla="*/ 255 w 300"/>
              <a:gd name="T65" fmla="*/ 96 h 300"/>
              <a:gd name="T66" fmla="*/ 243 w 300"/>
              <a:gd name="T67" fmla="*/ 84 h 300"/>
              <a:gd name="T68" fmla="*/ 255 w 300"/>
              <a:gd name="T69" fmla="*/ 96 h 300"/>
              <a:gd name="T70" fmla="*/ 49 w 300"/>
              <a:gd name="T71" fmla="*/ 84 h 300"/>
              <a:gd name="T72" fmla="*/ 0 w 300"/>
              <a:gd name="T73" fmla="*/ 47 h 300"/>
              <a:gd name="T74" fmla="*/ 35 w 300"/>
              <a:gd name="T75" fmla="*/ 68 h 300"/>
              <a:gd name="T76" fmla="*/ 102 w 300"/>
              <a:gd name="T77" fmla="*/ 0 h 300"/>
              <a:gd name="T78" fmla="*/ 147 w 300"/>
              <a:gd name="T79" fmla="*/ 58 h 300"/>
              <a:gd name="T80" fmla="*/ 177 w 300"/>
              <a:gd name="T81" fmla="*/ 38 h 300"/>
              <a:gd name="T82" fmla="*/ 147 w 300"/>
              <a:gd name="T83" fmla="*/ 24 h 300"/>
              <a:gd name="T84" fmla="*/ 147 w 300"/>
              <a:gd name="T85" fmla="*/ 72 h 300"/>
              <a:gd name="T86" fmla="*/ 56 w 300"/>
              <a:gd name="T87" fmla="*/ 151 h 300"/>
              <a:gd name="T88" fmla="*/ 36 w 300"/>
              <a:gd name="T89" fmla="*/ 121 h 300"/>
              <a:gd name="T90" fmla="*/ 22 w 300"/>
              <a:gd name="T91" fmla="*/ 151 h 300"/>
              <a:gd name="T92" fmla="*/ 70 w 300"/>
              <a:gd name="T93" fmla="*/ 151 h 300"/>
              <a:gd name="T94" fmla="*/ 240 w 300"/>
              <a:gd name="T95" fmla="*/ 149 h 300"/>
              <a:gd name="T96" fmla="*/ 260 w 300"/>
              <a:gd name="T97" fmla="*/ 179 h 300"/>
              <a:gd name="T98" fmla="*/ 274 w 300"/>
              <a:gd name="T99" fmla="*/ 149 h 300"/>
              <a:gd name="T100" fmla="*/ 226 w 300"/>
              <a:gd name="T101" fmla="*/ 149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00" h="300">
                <a:moveTo>
                  <a:pt x="51" y="279"/>
                </a:moveTo>
                <a:cubicBezTo>
                  <a:pt x="51" y="274"/>
                  <a:pt x="51" y="270"/>
                  <a:pt x="52" y="268"/>
                </a:cubicBezTo>
                <a:cubicBezTo>
                  <a:pt x="52" y="266"/>
                  <a:pt x="53" y="264"/>
                  <a:pt x="55" y="263"/>
                </a:cubicBezTo>
                <a:cubicBezTo>
                  <a:pt x="56" y="261"/>
                  <a:pt x="58" y="259"/>
                  <a:pt x="62" y="255"/>
                </a:cubicBezTo>
                <a:cubicBezTo>
                  <a:pt x="68" y="250"/>
                  <a:pt x="72" y="246"/>
                  <a:pt x="74" y="242"/>
                </a:cubicBezTo>
                <a:cubicBezTo>
                  <a:pt x="76" y="239"/>
                  <a:pt x="77" y="235"/>
                  <a:pt x="77" y="230"/>
                </a:cubicBezTo>
                <a:cubicBezTo>
                  <a:pt x="77" y="223"/>
                  <a:pt x="74" y="217"/>
                  <a:pt x="68" y="212"/>
                </a:cubicBezTo>
                <a:cubicBezTo>
                  <a:pt x="63" y="207"/>
                  <a:pt x="55" y="204"/>
                  <a:pt x="46" y="204"/>
                </a:cubicBezTo>
                <a:cubicBezTo>
                  <a:pt x="37" y="204"/>
                  <a:pt x="30" y="206"/>
                  <a:pt x="24" y="211"/>
                </a:cubicBezTo>
                <a:cubicBezTo>
                  <a:pt x="18" y="217"/>
                  <a:pt x="15" y="225"/>
                  <a:pt x="15" y="233"/>
                </a:cubicBezTo>
                <a:cubicBezTo>
                  <a:pt x="27" y="233"/>
                  <a:pt x="27" y="233"/>
                  <a:pt x="27" y="233"/>
                </a:cubicBezTo>
                <a:cubicBezTo>
                  <a:pt x="28" y="227"/>
                  <a:pt x="28" y="223"/>
                  <a:pt x="33" y="219"/>
                </a:cubicBezTo>
                <a:cubicBezTo>
                  <a:pt x="37" y="216"/>
                  <a:pt x="41" y="214"/>
                  <a:pt x="46" y="214"/>
                </a:cubicBezTo>
                <a:cubicBezTo>
                  <a:pt x="51" y="214"/>
                  <a:pt x="57" y="216"/>
                  <a:pt x="60" y="219"/>
                </a:cubicBezTo>
                <a:cubicBezTo>
                  <a:pt x="64" y="223"/>
                  <a:pt x="65" y="226"/>
                  <a:pt x="65" y="230"/>
                </a:cubicBezTo>
                <a:cubicBezTo>
                  <a:pt x="65" y="233"/>
                  <a:pt x="64" y="236"/>
                  <a:pt x="63" y="238"/>
                </a:cubicBezTo>
                <a:cubicBezTo>
                  <a:pt x="61" y="240"/>
                  <a:pt x="59" y="243"/>
                  <a:pt x="55" y="247"/>
                </a:cubicBezTo>
                <a:cubicBezTo>
                  <a:pt x="51" y="251"/>
                  <a:pt x="48" y="253"/>
                  <a:pt x="46" y="255"/>
                </a:cubicBezTo>
                <a:cubicBezTo>
                  <a:pt x="44" y="258"/>
                  <a:pt x="42" y="260"/>
                  <a:pt x="41" y="263"/>
                </a:cubicBezTo>
                <a:cubicBezTo>
                  <a:pt x="40" y="266"/>
                  <a:pt x="39" y="270"/>
                  <a:pt x="39" y="275"/>
                </a:cubicBezTo>
                <a:cubicBezTo>
                  <a:pt x="39" y="276"/>
                  <a:pt x="39" y="277"/>
                  <a:pt x="39" y="279"/>
                </a:cubicBezTo>
                <a:lnTo>
                  <a:pt x="51" y="279"/>
                </a:lnTo>
                <a:close/>
                <a:moveTo>
                  <a:pt x="51" y="300"/>
                </a:moveTo>
                <a:cubicBezTo>
                  <a:pt x="51" y="288"/>
                  <a:pt x="51" y="288"/>
                  <a:pt x="51" y="288"/>
                </a:cubicBezTo>
                <a:cubicBezTo>
                  <a:pt x="39" y="288"/>
                  <a:pt x="39" y="288"/>
                  <a:pt x="39" y="288"/>
                </a:cubicBezTo>
                <a:cubicBezTo>
                  <a:pt x="39" y="300"/>
                  <a:pt x="39" y="300"/>
                  <a:pt x="39" y="300"/>
                </a:cubicBezTo>
                <a:lnTo>
                  <a:pt x="51" y="300"/>
                </a:lnTo>
                <a:close/>
                <a:moveTo>
                  <a:pt x="300" y="216"/>
                </a:moveTo>
                <a:cubicBezTo>
                  <a:pt x="247" y="300"/>
                  <a:pt x="247" y="300"/>
                  <a:pt x="247" y="300"/>
                </a:cubicBezTo>
                <a:cubicBezTo>
                  <a:pt x="218" y="300"/>
                  <a:pt x="218" y="300"/>
                  <a:pt x="218" y="300"/>
                </a:cubicBezTo>
                <a:cubicBezTo>
                  <a:pt x="198" y="263"/>
                  <a:pt x="198" y="263"/>
                  <a:pt x="198" y="263"/>
                </a:cubicBezTo>
                <a:cubicBezTo>
                  <a:pt x="220" y="263"/>
                  <a:pt x="220" y="263"/>
                  <a:pt x="220" y="263"/>
                </a:cubicBezTo>
                <a:cubicBezTo>
                  <a:pt x="233" y="285"/>
                  <a:pt x="233" y="285"/>
                  <a:pt x="233" y="285"/>
                </a:cubicBezTo>
                <a:cubicBezTo>
                  <a:pt x="277" y="216"/>
                  <a:pt x="277" y="216"/>
                  <a:pt x="277" y="216"/>
                </a:cubicBezTo>
                <a:lnTo>
                  <a:pt x="300" y="216"/>
                </a:lnTo>
                <a:close/>
                <a:moveTo>
                  <a:pt x="149" y="228"/>
                </a:moveTo>
                <a:cubicBezTo>
                  <a:pt x="149" y="242"/>
                  <a:pt x="149" y="242"/>
                  <a:pt x="149" y="242"/>
                </a:cubicBezTo>
                <a:cubicBezTo>
                  <a:pt x="119" y="242"/>
                  <a:pt x="119" y="242"/>
                  <a:pt x="119" y="242"/>
                </a:cubicBezTo>
                <a:cubicBezTo>
                  <a:pt x="119" y="262"/>
                  <a:pt x="119" y="262"/>
                  <a:pt x="119" y="262"/>
                </a:cubicBezTo>
                <a:cubicBezTo>
                  <a:pt x="149" y="262"/>
                  <a:pt x="149" y="262"/>
                  <a:pt x="149" y="262"/>
                </a:cubicBezTo>
                <a:cubicBezTo>
                  <a:pt x="149" y="276"/>
                  <a:pt x="149" y="276"/>
                  <a:pt x="149" y="276"/>
                </a:cubicBezTo>
                <a:cubicBezTo>
                  <a:pt x="177" y="252"/>
                  <a:pt x="177" y="252"/>
                  <a:pt x="177" y="252"/>
                </a:cubicBezTo>
                <a:lnTo>
                  <a:pt x="149" y="228"/>
                </a:lnTo>
                <a:close/>
                <a:moveTo>
                  <a:pt x="255" y="75"/>
                </a:moveTo>
                <a:cubicBezTo>
                  <a:pt x="255" y="70"/>
                  <a:pt x="255" y="66"/>
                  <a:pt x="256" y="64"/>
                </a:cubicBezTo>
                <a:cubicBezTo>
                  <a:pt x="256" y="62"/>
                  <a:pt x="257" y="60"/>
                  <a:pt x="259" y="59"/>
                </a:cubicBezTo>
                <a:cubicBezTo>
                  <a:pt x="260" y="57"/>
                  <a:pt x="262" y="55"/>
                  <a:pt x="266" y="51"/>
                </a:cubicBezTo>
                <a:cubicBezTo>
                  <a:pt x="272" y="46"/>
                  <a:pt x="276" y="42"/>
                  <a:pt x="278" y="38"/>
                </a:cubicBezTo>
                <a:cubicBezTo>
                  <a:pt x="280" y="35"/>
                  <a:pt x="281" y="31"/>
                  <a:pt x="281" y="26"/>
                </a:cubicBezTo>
                <a:cubicBezTo>
                  <a:pt x="281" y="19"/>
                  <a:pt x="278" y="13"/>
                  <a:pt x="272" y="8"/>
                </a:cubicBezTo>
                <a:cubicBezTo>
                  <a:pt x="267" y="3"/>
                  <a:pt x="259" y="0"/>
                  <a:pt x="250" y="0"/>
                </a:cubicBezTo>
                <a:cubicBezTo>
                  <a:pt x="241" y="0"/>
                  <a:pt x="234" y="2"/>
                  <a:pt x="228" y="7"/>
                </a:cubicBezTo>
                <a:cubicBezTo>
                  <a:pt x="222" y="13"/>
                  <a:pt x="219" y="21"/>
                  <a:pt x="219" y="29"/>
                </a:cubicBezTo>
                <a:cubicBezTo>
                  <a:pt x="231" y="29"/>
                  <a:pt x="231" y="29"/>
                  <a:pt x="231" y="29"/>
                </a:cubicBezTo>
                <a:cubicBezTo>
                  <a:pt x="232" y="23"/>
                  <a:pt x="232" y="19"/>
                  <a:pt x="237" y="15"/>
                </a:cubicBezTo>
                <a:cubicBezTo>
                  <a:pt x="241" y="12"/>
                  <a:pt x="245" y="10"/>
                  <a:pt x="250" y="10"/>
                </a:cubicBezTo>
                <a:cubicBezTo>
                  <a:pt x="255" y="10"/>
                  <a:pt x="261" y="12"/>
                  <a:pt x="264" y="15"/>
                </a:cubicBezTo>
                <a:cubicBezTo>
                  <a:pt x="268" y="19"/>
                  <a:pt x="269" y="22"/>
                  <a:pt x="269" y="26"/>
                </a:cubicBezTo>
                <a:cubicBezTo>
                  <a:pt x="269" y="29"/>
                  <a:pt x="268" y="32"/>
                  <a:pt x="267" y="34"/>
                </a:cubicBezTo>
                <a:cubicBezTo>
                  <a:pt x="265" y="36"/>
                  <a:pt x="263" y="39"/>
                  <a:pt x="259" y="43"/>
                </a:cubicBezTo>
                <a:cubicBezTo>
                  <a:pt x="255" y="47"/>
                  <a:pt x="252" y="49"/>
                  <a:pt x="250" y="51"/>
                </a:cubicBezTo>
                <a:cubicBezTo>
                  <a:pt x="248" y="54"/>
                  <a:pt x="246" y="56"/>
                  <a:pt x="245" y="59"/>
                </a:cubicBezTo>
                <a:cubicBezTo>
                  <a:pt x="244" y="62"/>
                  <a:pt x="243" y="66"/>
                  <a:pt x="243" y="71"/>
                </a:cubicBezTo>
                <a:cubicBezTo>
                  <a:pt x="243" y="72"/>
                  <a:pt x="243" y="73"/>
                  <a:pt x="243" y="75"/>
                </a:cubicBezTo>
                <a:lnTo>
                  <a:pt x="255" y="75"/>
                </a:lnTo>
                <a:close/>
                <a:moveTo>
                  <a:pt x="255" y="96"/>
                </a:moveTo>
                <a:cubicBezTo>
                  <a:pt x="255" y="84"/>
                  <a:pt x="255" y="84"/>
                  <a:pt x="255" y="84"/>
                </a:cubicBezTo>
                <a:cubicBezTo>
                  <a:pt x="243" y="84"/>
                  <a:pt x="243" y="84"/>
                  <a:pt x="243" y="84"/>
                </a:cubicBezTo>
                <a:cubicBezTo>
                  <a:pt x="243" y="96"/>
                  <a:pt x="243" y="96"/>
                  <a:pt x="243" y="96"/>
                </a:cubicBezTo>
                <a:lnTo>
                  <a:pt x="255" y="96"/>
                </a:lnTo>
                <a:close/>
                <a:moveTo>
                  <a:pt x="102" y="0"/>
                </a:moveTo>
                <a:cubicBezTo>
                  <a:pt x="49" y="84"/>
                  <a:pt x="49" y="84"/>
                  <a:pt x="49" y="84"/>
                </a:cubicBezTo>
                <a:cubicBezTo>
                  <a:pt x="20" y="84"/>
                  <a:pt x="20" y="84"/>
                  <a:pt x="20" y="84"/>
                </a:cubicBezTo>
                <a:cubicBezTo>
                  <a:pt x="0" y="47"/>
                  <a:pt x="0" y="47"/>
                  <a:pt x="0" y="47"/>
                </a:cubicBezTo>
                <a:cubicBezTo>
                  <a:pt x="22" y="47"/>
                  <a:pt x="22" y="47"/>
                  <a:pt x="22" y="47"/>
                </a:cubicBezTo>
                <a:cubicBezTo>
                  <a:pt x="35" y="68"/>
                  <a:pt x="35" y="68"/>
                  <a:pt x="35" y="68"/>
                </a:cubicBezTo>
                <a:cubicBezTo>
                  <a:pt x="79" y="0"/>
                  <a:pt x="79" y="0"/>
                  <a:pt x="79" y="0"/>
                </a:cubicBezTo>
                <a:lnTo>
                  <a:pt x="102" y="0"/>
                </a:lnTo>
                <a:close/>
                <a:moveTo>
                  <a:pt x="147" y="72"/>
                </a:moveTo>
                <a:cubicBezTo>
                  <a:pt x="147" y="58"/>
                  <a:pt x="147" y="58"/>
                  <a:pt x="147" y="58"/>
                </a:cubicBezTo>
                <a:cubicBezTo>
                  <a:pt x="177" y="58"/>
                  <a:pt x="177" y="58"/>
                  <a:pt x="177" y="58"/>
                </a:cubicBezTo>
                <a:cubicBezTo>
                  <a:pt x="177" y="38"/>
                  <a:pt x="177" y="38"/>
                  <a:pt x="177" y="38"/>
                </a:cubicBezTo>
                <a:cubicBezTo>
                  <a:pt x="147" y="38"/>
                  <a:pt x="147" y="38"/>
                  <a:pt x="147" y="38"/>
                </a:cubicBezTo>
                <a:cubicBezTo>
                  <a:pt x="147" y="24"/>
                  <a:pt x="147" y="24"/>
                  <a:pt x="147" y="24"/>
                </a:cubicBezTo>
                <a:cubicBezTo>
                  <a:pt x="119" y="48"/>
                  <a:pt x="119" y="48"/>
                  <a:pt x="119" y="48"/>
                </a:cubicBezTo>
                <a:lnTo>
                  <a:pt x="147" y="72"/>
                </a:lnTo>
                <a:close/>
                <a:moveTo>
                  <a:pt x="70" y="151"/>
                </a:moveTo>
                <a:cubicBezTo>
                  <a:pt x="56" y="151"/>
                  <a:pt x="56" y="151"/>
                  <a:pt x="56" y="151"/>
                </a:cubicBezTo>
                <a:cubicBezTo>
                  <a:pt x="56" y="121"/>
                  <a:pt x="56" y="121"/>
                  <a:pt x="56" y="121"/>
                </a:cubicBezTo>
                <a:cubicBezTo>
                  <a:pt x="36" y="121"/>
                  <a:pt x="36" y="121"/>
                  <a:pt x="36" y="121"/>
                </a:cubicBezTo>
                <a:cubicBezTo>
                  <a:pt x="36" y="151"/>
                  <a:pt x="36" y="151"/>
                  <a:pt x="36" y="151"/>
                </a:cubicBezTo>
                <a:cubicBezTo>
                  <a:pt x="22" y="151"/>
                  <a:pt x="22" y="151"/>
                  <a:pt x="22" y="151"/>
                </a:cubicBezTo>
                <a:cubicBezTo>
                  <a:pt x="46" y="179"/>
                  <a:pt x="46" y="179"/>
                  <a:pt x="46" y="179"/>
                </a:cubicBezTo>
                <a:lnTo>
                  <a:pt x="70" y="151"/>
                </a:lnTo>
                <a:close/>
                <a:moveTo>
                  <a:pt x="226" y="149"/>
                </a:moveTo>
                <a:cubicBezTo>
                  <a:pt x="240" y="149"/>
                  <a:pt x="240" y="149"/>
                  <a:pt x="240" y="149"/>
                </a:cubicBezTo>
                <a:cubicBezTo>
                  <a:pt x="240" y="179"/>
                  <a:pt x="240" y="179"/>
                  <a:pt x="240" y="179"/>
                </a:cubicBezTo>
                <a:cubicBezTo>
                  <a:pt x="260" y="179"/>
                  <a:pt x="260" y="179"/>
                  <a:pt x="260" y="179"/>
                </a:cubicBezTo>
                <a:cubicBezTo>
                  <a:pt x="260" y="149"/>
                  <a:pt x="260" y="149"/>
                  <a:pt x="260" y="149"/>
                </a:cubicBezTo>
                <a:cubicBezTo>
                  <a:pt x="274" y="149"/>
                  <a:pt x="274" y="149"/>
                  <a:pt x="274" y="149"/>
                </a:cubicBezTo>
                <a:cubicBezTo>
                  <a:pt x="250" y="121"/>
                  <a:pt x="250" y="121"/>
                  <a:pt x="250" y="121"/>
                </a:cubicBezTo>
                <a:lnTo>
                  <a:pt x="226" y="1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9953" tIns="34977" rIns="69953" bIns="34977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60">
              <a:solidFill>
                <a:srgbClr val="000000"/>
              </a:solidFill>
            </a:endParaRPr>
          </a:p>
        </p:txBody>
      </p:sp>
      <p:pic>
        <p:nvPicPr>
          <p:cNvPr id="20" name="Picture 39" descr="C:\Users\sakuu\Documents\Ballmer WPC\PNGS\Timer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9991039" y="2487753"/>
            <a:ext cx="341560" cy="51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5"/>
          <p:cNvSpPr/>
          <p:nvPr/>
        </p:nvSpPr>
        <p:spPr>
          <a:xfrm>
            <a:off x="9525199" y="3812471"/>
            <a:ext cx="2243813" cy="648185"/>
          </a:xfrm>
          <a:prstGeom prst="rect">
            <a:avLst/>
          </a:prstGeom>
        </p:spPr>
        <p:txBody>
          <a:bodyPr wrap="square" lIns="93276" tIns="46638" rIns="93276" bIns="46638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020"/>
              </a:spcBef>
              <a:buNone/>
              <a:tabLst>
                <a:tab pos="3159864" algn="l"/>
              </a:tabLst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快速发布</a:t>
            </a:r>
            <a:br>
              <a:rPr lang="en-US" dirty="0">
                <a:solidFill>
                  <a:srgbClr val="000000"/>
                </a:solidFill>
                <a:latin typeface="+mj-ea"/>
                <a:ea typeface="+mj-ea"/>
              </a:rPr>
            </a:br>
            <a:endParaRPr 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5925820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561"/>
            <a:ext cx="12117936" cy="480060"/>
          </a:xfrm>
        </p:spPr>
        <p:txBody>
          <a:bodyPr/>
          <a:lstStyle/>
          <a:p>
            <a:r>
              <a:rPr lang="en-US" altLang="zh-CN" dirty="0"/>
              <a:t>1.2.</a:t>
            </a:r>
            <a:r>
              <a:rPr lang="zh-CN" altLang="en-US" dirty="0"/>
              <a:t>在整个应用生命周期管理（</a:t>
            </a:r>
            <a:r>
              <a:rPr lang="en-US" altLang="zh-CN" dirty="0"/>
              <a:t>ALM</a:t>
            </a:r>
            <a:r>
              <a:rPr lang="zh-CN" altLang="en-US" dirty="0"/>
              <a:t>）中改善持续发布环境的具体实现</a:t>
            </a:r>
          </a:p>
        </p:txBody>
      </p:sp>
      <p:sp>
        <p:nvSpPr>
          <p:cNvPr id="3" name="TextBox 105"/>
          <p:cNvSpPr txBox="1"/>
          <p:nvPr/>
        </p:nvSpPr>
        <p:spPr>
          <a:xfrm>
            <a:off x="4825471" y="1144199"/>
            <a:ext cx="461666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597">
              <a:buNone/>
            </a:pPr>
            <a:r>
              <a:rPr lang="zh-CN" altLang="en-US" dirty="0">
                <a:gradFill>
                  <a:gsLst>
                    <a:gs pos="0">
                      <a:srgbClr val="3F3F3F">
                        <a:lumMod val="75000"/>
                      </a:srgbClr>
                    </a:gs>
                    <a:gs pos="100000">
                      <a:srgbClr val="3F3F3F">
                        <a:lumMod val="75000"/>
                      </a:srgbClr>
                    </a:gs>
                  </a:gsLst>
                  <a:lin ang="5400000" scaled="0"/>
                </a:gradFill>
              </a:rPr>
              <a:t>需求</a:t>
            </a:r>
            <a:endParaRPr lang="en-US" dirty="0">
              <a:gradFill>
                <a:gsLst>
                  <a:gs pos="0">
                    <a:srgbClr val="3F3F3F">
                      <a:lumMod val="75000"/>
                    </a:srgbClr>
                  </a:gs>
                  <a:gs pos="100000">
                    <a:srgbClr val="3F3F3F">
                      <a:lumMod val="75000"/>
                    </a:srgbClr>
                  </a:gs>
                </a:gsLst>
                <a:lin ang="5400000" scaled="0"/>
              </a:gradFill>
            </a:endParaRPr>
          </a:p>
        </p:txBody>
      </p:sp>
      <p:grpSp>
        <p:nvGrpSpPr>
          <p:cNvPr id="4" name="Group 1"/>
          <p:cNvGrpSpPr/>
          <p:nvPr/>
        </p:nvGrpSpPr>
        <p:grpSpPr>
          <a:xfrm>
            <a:off x="4383236" y="1465182"/>
            <a:ext cx="1346142" cy="1038313"/>
            <a:chOff x="3808412" y="619583"/>
            <a:chExt cx="1749425" cy="1349375"/>
          </a:xfrm>
          <a:solidFill>
            <a:srgbClr val="7030A0"/>
          </a:solidFill>
        </p:grpSpPr>
        <p:sp>
          <p:nvSpPr>
            <p:cNvPr id="55" name="Freeform 12"/>
            <p:cNvSpPr>
              <a:spLocks/>
            </p:cNvSpPr>
            <p:nvPr/>
          </p:nvSpPr>
          <p:spPr bwMode="auto">
            <a:xfrm>
              <a:off x="3808412" y="619583"/>
              <a:ext cx="1749425" cy="503238"/>
            </a:xfrm>
            <a:custGeom>
              <a:avLst/>
              <a:gdLst>
                <a:gd name="T0" fmla="*/ 601 w 601"/>
                <a:gd name="T1" fmla="*/ 173 h 173"/>
                <a:gd name="T2" fmla="*/ 601 w 601"/>
                <a:gd name="T3" fmla="*/ 55 h 173"/>
                <a:gd name="T4" fmla="*/ 546 w 601"/>
                <a:gd name="T5" fmla="*/ 0 h 173"/>
                <a:gd name="T6" fmla="*/ 55 w 601"/>
                <a:gd name="T7" fmla="*/ 0 h 173"/>
                <a:gd name="T8" fmla="*/ 0 w 601"/>
                <a:gd name="T9" fmla="*/ 55 h 173"/>
                <a:gd name="T10" fmla="*/ 0 w 601"/>
                <a:gd name="T11" fmla="*/ 173 h 173"/>
                <a:gd name="T12" fmla="*/ 601 w 601"/>
                <a:gd name="T13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1" h="173">
                  <a:moveTo>
                    <a:pt x="601" y="173"/>
                  </a:moveTo>
                  <a:cubicBezTo>
                    <a:pt x="601" y="55"/>
                    <a:pt x="601" y="55"/>
                    <a:pt x="601" y="55"/>
                  </a:cubicBezTo>
                  <a:cubicBezTo>
                    <a:pt x="601" y="25"/>
                    <a:pt x="576" y="0"/>
                    <a:pt x="54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173"/>
                    <a:pt x="0" y="173"/>
                    <a:pt x="0" y="173"/>
                  </a:cubicBezTo>
                  <a:lnTo>
                    <a:pt x="601" y="1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0" rIns="9326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97">
                <a:lnSpc>
                  <a:spcPct val="80000"/>
                </a:lnSpc>
                <a:buNone/>
              </a:pPr>
              <a:r>
                <a:rPr lang="zh-CN" altLang="en-US" sz="16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产品积压项</a:t>
              </a:r>
              <a:endPara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6" name="Rectangle 13"/>
            <p:cNvSpPr>
              <a:spLocks noChangeArrowheads="1"/>
            </p:cNvSpPr>
            <p:nvPr/>
          </p:nvSpPr>
          <p:spPr bwMode="auto">
            <a:xfrm>
              <a:off x="3808412" y="1181558"/>
              <a:ext cx="1749425" cy="2238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0" rIns="9326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97">
                <a:lnSpc>
                  <a:spcPct val="85000"/>
                </a:lnSpc>
              </a:pPr>
              <a:endParaRPr lang="en-US" sz="163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7" name="Rectangle 14"/>
            <p:cNvSpPr>
              <a:spLocks noChangeArrowheads="1"/>
            </p:cNvSpPr>
            <p:nvPr/>
          </p:nvSpPr>
          <p:spPr bwMode="auto">
            <a:xfrm>
              <a:off x="3808412" y="1464133"/>
              <a:ext cx="1749425" cy="2238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0" rIns="9326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97">
                <a:lnSpc>
                  <a:spcPct val="85000"/>
                </a:lnSpc>
              </a:pPr>
              <a:endParaRPr lang="en-US" sz="163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8" name="Freeform 15"/>
            <p:cNvSpPr>
              <a:spLocks/>
            </p:cNvSpPr>
            <p:nvPr/>
          </p:nvSpPr>
          <p:spPr bwMode="auto">
            <a:xfrm>
              <a:off x="3808412" y="1746708"/>
              <a:ext cx="1749425" cy="222250"/>
            </a:xfrm>
            <a:custGeom>
              <a:avLst/>
              <a:gdLst>
                <a:gd name="T0" fmla="*/ 0 w 601"/>
                <a:gd name="T1" fmla="*/ 0 h 76"/>
                <a:gd name="T2" fmla="*/ 0 w 601"/>
                <a:gd name="T3" fmla="*/ 21 h 76"/>
                <a:gd name="T4" fmla="*/ 55 w 601"/>
                <a:gd name="T5" fmla="*/ 76 h 76"/>
                <a:gd name="T6" fmla="*/ 546 w 601"/>
                <a:gd name="T7" fmla="*/ 76 h 76"/>
                <a:gd name="T8" fmla="*/ 601 w 601"/>
                <a:gd name="T9" fmla="*/ 21 h 76"/>
                <a:gd name="T10" fmla="*/ 601 w 601"/>
                <a:gd name="T11" fmla="*/ 0 h 76"/>
                <a:gd name="T12" fmla="*/ 0 w 601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1" h="76">
                  <a:moveTo>
                    <a:pt x="0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52"/>
                    <a:pt x="25" y="76"/>
                    <a:pt x="55" y="76"/>
                  </a:cubicBezTo>
                  <a:cubicBezTo>
                    <a:pt x="546" y="76"/>
                    <a:pt x="546" y="76"/>
                    <a:pt x="546" y="76"/>
                  </a:cubicBezTo>
                  <a:cubicBezTo>
                    <a:pt x="576" y="76"/>
                    <a:pt x="601" y="52"/>
                    <a:pt x="601" y="21"/>
                  </a:cubicBezTo>
                  <a:cubicBezTo>
                    <a:pt x="601" y="0"/>
                    <a:pt x="601" y="0"/>
                    <a:pt x="60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0" rIns="9326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97">
                <a:lnSpc>
                  <a:spcPct val="85000"/>
                </a:lnSpc>
              </a:pPr>
              <a:endParaRPr lang="en-US" sz="163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5" name="Group 3"/>
          <p:cNvGrpSpPr/>
          <p:nvPr/>
        </p:nvGrpSpPr>
        <p:grpSpPr>
          <a:xfrm>
            <a:off x="6550255" y="4555963"/>
            <a:ext cx="1344921" cy="1217606"/>
            <a:chOff x="6624637" y="4636315"/>
            <a:chExt cx="1747838" cy="1582381"/>
          </a:xfrm>
          <a:solidFill>
            <a:srgbClr val="002060"/>
          </a:solidFill>
        </p:grpSpPr>
        <p:sp>
          <p:nvSpPr>
            <p:cNvPr id="51" name="Freeform 16"/>
            <p:cNvSpPr>
              <a:spLocks/>
            </p:cNvSpPr>
            <p:nvPr/>
          </p:nvSpPr>
          <p:spPr bwMode="auto">
            <a:xfrm>
              <a:off x="6624637" y="4636315"/>
              <a:ext cx="1747838" cy="737831"/>
            </a:xfrm>
            <a:custGeom>
              <a:avLst/>
              <a:gdLst>
                <a:gd name="T0" fmla="*/ 600 w 600"/>
                <a:gd name="T1" fmla="*/ 173 h 173"/>
                <a:gd name="T2" fmla="*/ 600 w 600"/>
                <a:gd name="T3" fmla="*/ 55 h 173"/>
                <a:gd name="T4" fmla="*/ 545 w 600"/>
                <a:gd name="T5" fmla="*/ 0 h 173"/>
                <a:gd name="T6" fmla="*/ 55 w 600"/>
                <a:gd name="T7" fmla="*/ 0 h 173"/>
                <a:gd name="T8" fmla="*/ 0 w 600"/>
                <a:gd name="T9" fmla="*/ 55 h 173"/>
                <a:gd name="T10" fmla="*/ 0 w 600"/>
                <a:gd name="T11" fmla="*/ 173 h 173"/>
                <a:gd name="T12" fmla="*/ 600 w 600"/>
                <a:gd name="T13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0" h="173">
                  <a:moveTo>
                    <a:pt x="600" y="173"/>
                  </a:moveTo>
                  <a:cubicBezTo>
                    <a:pt x="600" y="55"/>
                    <a:pt x="600" y="55"/>
                    <a:pt x="600" y="55"/>
                  </a:cubicBezTo>
                  <a:cubicBezTo>
                    <a:pt x="600" y="24"/>
                    <a:pt x="576" y="0"/>
                    <a:pt x="54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173"/>
                    <a:pt x="0" y="173"/>
                    <a:pt x="0" y="173"/>
                  </a:cubicBezTo>
                  <a:lnTo>
                    <a:pt x="600" y="1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0" rIns="9326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97">
                <a:lnSpc>
                  <a:spcPct val="80000"/>
                </a:lnSpc>
                <a:buNone/>
              </a:pPr>
              <a:r>
                <a:rPr lang="zh-CN" altLang="en-US" sz="16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运维工作</a:t>
              </a:r>
              <a:endParaRPr lang="en-US" altLang="zh-CN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  <a:p>
              <a:pPr algn="ctr" defTabSz="932597">
                <a:lnSpc>
                  <a:spcPct val="80000"/>
                </a:lnSpc>
                <a:buNone/>
              </a:pPr>
              <a:r>
                <a:rPr lang="zh-CN" altLang="en-US" sz="16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积压项</a:t>
              </a:r>
              <a:endPara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2" name="Rectangle 17"/>
            <p:cNvSpPr>
              <a:spLocks noChangeArrowheads="1"/>
            </p:cNvSpPr>
            <p:nvPr/>
          </p:nvSpPr>
          <p:spPr bwMode="auto">
            <a:xfrm>
              <a:off x="6624637" y="5432883"/>
              <a:ext cx="1747838" cy="2238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0" rIns="9326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97">
                <a:lnSpc>
                  <a:spcPct val="85000"/>
                </a:lnSpc>
              </a:pPr>
              <a:endParaRPr lang="en-US" sz="163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3" name="Rectangle 18"/>
            <p:cNvSpPr>
              <a:spLocks noChangeArrowheads="1"/>
            </p:cNvSpPr>
            <p:nvPr/>
          </p:nvSpPr>
          <p:spPr bwMode="auto">
            <a:xfrm>
              <a:off x="6624637" y="5715458"/>
              <a:ext cx="1747838" cy="2206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0" rIns="9326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97">
                <a:lnSpc>
                  <a:spcPct val="85000"/>
                </a:lnSpc>
              </a:pPr>
              <a:endParaRPr lang="en-US" sz="163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4" name="Freeform 19"/>
            <p:cNvSpPr>
              <a:spLocks/>
            </p:cNvSpPr>
            <p:nvPr/>
          </p:nvSpPr>
          <p:spPr bwMode="auto">
            <a:xfrm>
              <a:off x="6624637" y="5994858"/>
              <a:ext cx="1747838" cy="223838"/>
            </a:xfrm>
            <a:custGeom>
              <a:avLst/>
              <a:gdLst>
                <a:gd name="T0" fmla="*/ 0 w 600"/>
                <a:gd name="T1" fmla="*/ 0 h 77"/>
                <a:gd name="T2" fmla="*/ 0 w 600"/>
                <a:gd name="T3" fmla="*/ 22 h 77"/>
                <a:gd name="T4" fmla="*/ 55 w 600"/>
                <a:gd name="T5" fmla="*/ 77 h 77"/>
                <a:gd name="T6" fmla="*/ 545 w 600"/>
                <a:gd name="T7" fmla="*/ 77 h 77"/>
                <a:gd name="T8" fmla="*/ 600 w 600"/>
                <a:gd name="T9" fmla="*/ 22 h 77"/>
                <a:gd name="T10" fmla="*/ 600 w 600"/>
                <a:gd name="T11" fmla="*/ 0 h 77"/>
                <a:gd name="T12" fmla="*/ 0 w 600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0" h="77">
                  <a:moveTo>
                    <a:pt x="0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53"/>
                    <a:pt x="25" y="77"/>
                    <a:pt x="55" y="77"/>
                  </a:cubicBezTo>
                  <a:cubicBezTo>
                    <a:pt x="545" y="77"/>
                    <a:pt x="545" y="77"/>
                    <a:pt x="545" y="77"/>
                  </a:cubicBezTo>
                  <a:cubicBezTo>
                    <a:pt x="576" y="77"/>
                    <a:pt x="600" y="53"/>
                    <a:pt x="600" y="22"/>
                  </a:cubicBezTo>
                  <a:cubicBezTo>
                    <a:pt x="600" y="0"/>
                    <a:pt x="600" y="0"/>
                    <a:pt x="60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0" rIns="9326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97">
                <a:lnSpc>
                  <a:spcPct val="85000"/>
                </a:lnSpc>
              </a:pPr>
              <a:endParaRPr lang="en-US" sz="163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6" name="Group 10"/>
          <p:cNvGrpSpPr/>
          <p:nvPr/>
        </p:nvGrpSpPr>
        <p:grpSpPr>
          <a:xfrm>
            <a:off x="5763581" y="1790113"/>
            <a:ext cx="701167" cy="348140"/>
            <a:chOff x="5651823" y="1798006"/>
            <a:chExt cx="819505" cy="406897"/>
          </a:xfrm>
          <a:solidFill>
            <a:srgbClr val="002060"/>
          </a:solidFill>
        </p:grpSpPr>
        <p:sp>
          <p:nvSpPr>
            <p:cNvPr id="49" name="Freeform 11"/>
            <p:cNvSpPr>
              <a:spLocks/>
            </p:cNvSpPr>
            <p:nvPr/>
          </p:nvSpPr>
          <p:spPr bwMode="auto">
            <a:xfrm>
              <a:off x="6288581" y="1808000"/>
              <a:ext cx="182747" cy="396903"/>
            </a:xfrm>
            <a:custGeom>
              <a:avLst/>
              <a:gdLst>
                <a:gd name="T0" fmla="*/ 115 w 128"/>
                <a:gd name="T1" fmla="*/ 278 h 278"/>
                <a:gd name="T2" fmla="*/ 0 w 128"/>
                <a:gd name="T3" fmla="*/ 133 h 278"/>
                <a:gd name="T4" fmla="*/ 128 w 128"/>
                <a:gd name="T5" fmla="*/ 0 h 278"/>
                <a:gd name="T6" fmla="*/ 115 w 128"/>
                <a:gd name="T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278">
                  <a:moveTo>
                    <a:pt x="115" y="278"/>
                  </a:moveTo>
                  <a:lnTo>
                    <a:pt x="0" y="133"/>
                  </a:lnTo>
                  <a:lnTo>
                    <a:pt x="128" y="0"/>
                  </a:lnTo>
                  <a:lnTo>
                    <a:pt x="115" y="2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0" rIns="9326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97">
                <a:lnSpc>
                  <a:spcPct val="85000"/>
                </a:lnSpc>
              </a:pPr>
              <a:endParaRPr lang="en-US" sz="163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0" name="Freeform 20"/>
            <p:cNvSpPr>
              <a:spLocks/>
            </p:cNvSpPr>
            <p:nvPr/>
          </p:nvSpPr>
          <p:spPr bwMode="auto">
            <a:xfrm>
              <a:off x="5651823" y="1798006"/>
              <a:ext cx="615343" cy="395476"/>
            </a:xfrm>
            <a:custGeom>
              <a:avLst/>
              <a:gdLst>
                <a:gd name="T0" fmla="*/ 232 w 235"/>
                <a:gd name="T1" fmla="*/ 95 h 151"/>
                <a:gd name="T2" fmla="*/ 227 w 235"/>
                <a:gd name="T3" fmla="*/ 89 h 151"/>
                <a:gd name="T4" fmla="*/ 216 w 235"/>
                <a:gd name="T5" fmla="*/ 75 h 151"/>
                <a:gd name="T6" fmla="*/ 228 w 235"/>
                <a:gd name="T7" fmla="*/ 62 h 151"/>
                <a:gd name="T8" fmla="*/ 235 w 235"/>
                <a:gd name="T9" fmla="*/ 55 h 151"/>
                <a:gd name="T10" fmla="*/ 167 w 235"/>
                <a:gd name="T11" fmla="*/ 54 h 151"/>
                <a:gd name="T12" fmla="*/ 65 w 235"/>
                <a:gd name="T13" fmla="*/ 57 h 151"/>
                <a:gd name="T14" fmla="*/ 59 w 235"/>
                <a:gd name="T15" fmla="*/ 0 h 151"/>
                <a:gd name="T16" fmla="*/ 0 w 235"/>
                <a:gd name="T17" fmla="*/ 82 h 151"/>
                <a:gd name="T18" fmla="*/ 75 w 235"/>
                <a:gd name="T19" fmla="*/ 151 h 151"/>
                <a:gd name="T20" fmla="*/ 69 w 235"/>
                <a:gd name="T21" fmla="*/ 97 h 151"/>
                <a:gd name="T22" fmla="*/ 167 w 235"/>
                <a:gd name="T23" fmla="*/ 94 h 151"/>
                <a:gd name="T24" fmla="*/ 232 w 235"/>
                <a:gd name="T25" fmla="*/ 9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5" h="151">
                  <a:moveTo>
                    <a:pt x="232" y="95"/>
                  </a:moveTo>
                  <a:cubicBezTo>
                    <a:pt x="227" y="89"/>
                    <a:pt x="227" y="89"/>
                    <a:pt x="227" y="89"/>
                  </a:cubicBezTo>
                  <a:cubicBezTo>
                    <a:pt x="216" y="75"/>
                    <a:pt x="216" y="75"/>
                    <a:pt x="216" y="75"/>
                  </a:cubicBezTo>
                  <a:cubicBezTo>
                    <a:pt x="228" y="62"/>
                    <a:pt x="228" y="62"/>
                    <a:pt x="228" y="62"/>
                  </a:cubicBezTo>
                  <a:cubicBezTo>
                    <a:pt x="235" y="55"/>
                    <a:pt x="235" y="55"/>
                    <a:pt x="235" y="55"/>
                  </a:cubicBezTo>
                  <a:cubicBezTo>
                    <a:pt x="213" y="54"/>
                    <a:pt x="190" y="54"/>
                    <a:pt x="167" y="54"/>
                  </a:cubicBezTo>
                  <a:cubicBezTo>
                    <a:pt x="133" y="54"/>
                    <a:pt x="98" y="55"/>
                    <a:pt x="65" y="57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75" y="151"/>
                    <a:pt x="75" y="151"/>
                    <a:pt x="75" y="151"/>
                  </a:cubicBezTo>
                  <a:cubicBezTo>
                    <a:pt x="69" y="97"/>
                    <a:pt x="69" y="97"/>
                    <a:pt x="69" y="97"/>
                  </a:cubicBezTo>
                  <a:cubicBezTo>
                    <a:pt x="101" y="95"/>
                    <a:pt x="134" y="94"/>
                    <a:pt x="167" y="94"/>
                  </a:cubicBezTo>
                  <a:cubicBezTo>
                    <a:pt x="189" y="94"/>
                    <a:pt x="211" y="94"/>
                    <a:pt x="232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0" rIns="9326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97">
                <a:lnSpc>
                  <a:spcPct val="85000"/>
                </a:lnSpc>
              </a:pPr>
              <a:endParaRPr lang="en-US" sz="163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7" name="Group 9"/>
          <p:cNvGrpSpPr/>
          <p:nvPr/>
        </p:nvGrpSpPr>
        <p:grpSpPr>
          <a:xfrm>
            <a:off x="6498954" y="1929371"/>
            <a:ext cx="2252531" cy="2875518"/>
            <a:chOff x="6511304" y="1960765"/>
            <a:chExt cx="2632696" cy="3360826"/>
          </a:xfrm>
          <a:solidFill>
            <a:srgbClr val="002060"/>
          </a:solidFill>
        </p:grpSpPr>
        <p:sp>
          <p:nvSpPr>
            <p:cNvPr id="44" name="TextBox 100"/>
            <p:cNvSpPr txBox="1"/>
            <p:nvPr/>
          </p:nvSpPr>
          <p:spPr>
            <a:xfrm>
              <a:off x="7773501" y="3740526"/>
              <a:ext cx="610776" cy="36691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None/>
              </a:pPr>
              <a:r>
                <a:rPr lang="zh-CN" altLang="en-US" sz="2040" dirty="0">
                  <a:gradFill>
                    <a:gsLst>
                      <a:gs pos="0">
                        <a:srgbClr val="00188F"/>
                      </a:gs>
                      <a:gs pos="100000">
                        <a:srgbClr val="00188F"/>
                      </a:gs>
                    </a:gsLst>
                    <a:lin ang="5400000" scaled="0"/>
                  </a:gradFill>
                </a:rPr>
                <a:t>监控</a:t>
              </a:r>
              <a:endParaRPr lang="en-US" sz="2040" dirty="0">
                <a:gradFill>
                  <a:gsLst>
                    <a:gs pos="0">
                      <a:srgbClr val="00188F"/>
                    </a:gs>
                    <a:gs pos="100000">
                      <a:srgbClr val="00188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5" name="Freeform 9"/>
            <p:cNvSpPr>
              <a:spLocks/>
            </p:cNvSpPr>
            <p:nvPr/>
          </p:nvSpPr>
          <p:spPr bwMode="auto">
            <a:xfrm>
              <a:off x="8748524" y="3846767"/>
              <a:ext cx="395476" cy="175609"/>
            </a:xfrm>
            <a:custGeom>
              <a:avLst/>
              <a:gdLst>
                <a:gd name="T0" fmla="*/ 0 w 277"/>
                <a:gd name="T1" fmla="*/ 123 h 123"/>
                <a:gd name="T2" fmla="*/ 139 w 277"/>
                <a:gd name="T3" fmla="*/ 0 h 123"/>
                <a:gd name="T4" fmla="*/ 277 w 277"/>
                <a:gd name="T5" fmla="*/ 123 h 123"/>
                <a:gd name="T6" fmla="*/ 0 w 277"/>
                <a:gd name="T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7" h="123">
                  <a:moveTo>
                    <a:pt x="0" y="123"/>
                  </a:moveTo>
                  <a:lnTo>
                    <a:pt x="139" y="0"/>
                  </a:lnTo>
                  <a:lnTo>
                    <a:pt x="277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0" rIns="9326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97">
                <a:lnSpc>
                  <a:spcPct val="85000"/>
                </a:lnSpc>
              </a:pPr>
              <a:endParaRPr lang="en-US" sz="163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6" name="Freeform 10"/>
            <p:cNvSpPr>
              <a:spLocks/>
            </p:cNvSpPr>
            <p:nvPr/>
          </p:nvSpPr>
          <p:spPr bwMode="auto">
            <a:xfrm>
              <a:off x="7960429" y="2840233"/>
              <a:ext cx="175609" cy="396903"/>
            </a:xfrm>
            <a:custGeom>
              <a:avLst/>
              <a:gdLst>
                <a:gd name="T0" fmla="*/ 123 w 123"/>
                <a:gd name="T1" fmla="*/ 278 h 278"/>
                <a:gd name="T2" fmla="*/ 0 w 123"/>
                <a:gd name="T3" fmla="*/ 138 h 278"/>
                <a:gd name="T4" fmla="*/ 123 w 123"/>
                <a:gd name="T5" fmla="*/ 0 h 278"/>
                <a:gd name="T6" fmla="*/ 123 w 123"/>
                <a:gd name="T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278">
                  <a:moveTo>
                    <a:pt x="123" y="278"/>
                  </a:moveTo>
                  <a:lnTo>
                    <a:pt x="0" y="138"/>
                  </a:lnTo>
                  <a:lnTo>
                    <a:pt x="123" y="0"/>
                  </a:lnTo>
                  <a:lnTo>
                    <a:pt x="123" y="2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0" rIns="9326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97">
                <a:lnSpc>
                  <a:spcPct val="85000"/>
                </a:lnSpc>
              </a:pPr>
              <a:endParaRPr lang="en-US" sz="163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7" name="Freeform 23"/>
            <p:cNvSpPr>
              <a:spLocks/>
            </p:cNvSpPr>
            <p:nvPr/>
          </p:nvSpPr>
          <p:spPr bwMode="auto">
            <a:xfrm>
              <a:off x="6511304" y="1960765"/>
              <a:ext cx="2481358" cy="1870298"/>
            </a:xfrm>
            <a:custGeom>
              <a:avLst/>
              <a:gdLst/>
              <a:ahLst/>
              <a:cxnLst/>
              <a:rect l="l" t="t" r="r" b="b"/>
              <a:pathLst>
                <a:path w="2759075" h="2079625">
                  <a:moveTo>
                    <a:pt x="5827" y="0"/>
                  </a:moveTo>
                  <a:cubicBezTo>
                    <a:pt x="687583" y="66982"/>
                    <a:pt x="1313984" y="282490"/>
                    <a:pt x="1809277" y="620314"/>
                  </a:cubicBezTo>
                  <a:cubicBezTo>
                    <a:pt x="2380321" y="1007646"/>
                    <a:pt x="2712459" y="1517294"/>
                    <a:pt x="2759075" y="2064801"/>
                  </a:cubicBezTo>
                  <a:lnTo>
                    <a:pt x="2759075" y="2065073"/>
                  </a:lnTo>
                  <a:cubicBezTo>
                    <a:pt x="2759075" y="2065073"/>
                    <a:pt x="2759075" y="2065073"/>
                    <a:pt x="2757617" y="2063618"/>
                  </a:cubicBezTo>
                  <a:lnTo>
                    <a:pt x="2747409" y="2053431"/>
                  </a:lnTo>
                  <a:cubicBezTo>
                    <a:pt x="2747409" y="2053431"/>
                    <a:pt x="2747409" y="2053431"/>
                    <a:pt x="2709495" y="2018506"/>
                  </a:cubicBezTo>
                  <a:cubicBezTo>
                    <a:pt x="2709495" y="2018506"/>
                    <a:pt x="2709495" y="2018506"/>
                    <a:pt x="2668665" y="2053431"/>
                  </a:cubicBezTo>
                  <a:cubicBezTo>
                    <a:pt x="2668665" y="2053431"/>
                    <a:pt x="2668665" y="2053431"/>
                    <a:pt x="2642417" y="2079625"/>
                  </a:cubicBezTo>
                  <a:cubicBezTo>
                    <a:pt x="2589921" y="1666346"/>
                    <a:pt x="2272028" y="1337468"/>
                    <a:pt x="1863725" y="1270529"/>
                  </a:cubicBezTo>
                  <a:lnTo>
                    <a:pt x="1863725" y="1154112"/>
                  </a:lnTo>
                  <a:cubicBezTo>
                    <a:pt x="2082773" y="1185535"/>
                    <a:pt x="2279970" y="1284939"/>
                    <a:pt x="2432197" y="1431851"/>
                  </a:cubicBezTo>
                  <a:cubicBezTo>
                    <a:pt x="2035330" y="744032"/>
                    <a:pt x="1114176" y="231237"/>
                    <a:pt x="0" y="116491"/>
                  </a:cubicBezTo>
                  <a:cubicBezTo>
                    <a:pt x="0" y="116491"/>
                    <a:pt x="0" y="116491"/>
                    <a:pt x="58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0" rIns="9326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97">
                <a:lnSpc>
                  <a:spcPct val="85000"/>
                </a:lnSpc>
              </a:pPr>
              <a:endParaRPr lang="en-US" sz="163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8" name="Freeform 24"/>
            <p:cNvSpPr>
              <a:spLocks/>
            </p:cNvSpPr>
            <p:nvPr/>
          </p:nvSpPr>
          <p:spPr bwMode="auto">
            <a:xfrm>
              <a:off x="7098092" y="2992998"/>
              <a:ext cx="1891715" cy="2328593"/>
            </a:xfrm>
            <a:custGeom>
              <a:avLst/>
              <a:gdLst/>
              <a:ahLst/>
              <a:cxnLst/>
              <a:rect l="l" t="t" r="r" b="b"/>
              <a:pathLst>
                <a:path w="2103438" h="2589213">
                  <a:moveTo>
                    <a:pt x="926445" y="0"/>
                  </a:moveTo>
                  <a:cubicBezTo>
                    <a:pt x="926445" y="0"/>
                    <a:pt x="926445" y="0"/>
                    <a:pt x="924989" y="1457"/>
                  </a:cubicBezTo>
                  <a:lnTo>
                    <a:pt x="914792" y="11656"/>
                  </a:lnTo>
                  <a:cubicBezTo>
                    <a:pt x="914792" y="11656"/>
                    <a:pt x="914792" y="11656"/>
                    <a:pt x="879832" y="49539"/>
                  </a:cubicBezTo>
                  <a:cubicBezTo>
                    <a:pt x="879832" y="49539"/>
                    <a:pt x="879832" y="49539"/>
                    <a:pt x="914792" y="90336"/>
                  </a:cubicBezTo>
                  <a:cubicBezTo>
                    <a:pt x="914792" y="90336"/>
                    <a:pt x="914792" y="90336"/>
                    <a:pt x="941012" y="116563"/>
                  </a:cubicBezTo>
                  <a:cubicBezTo>
                    <a:pt x="474876" y="174844"/>
                    <a:pt x="116534" y="571158"/>
                    <a:pt x="116534" y="1051980"/>
                  </a:cubicBezTo>
                  <a:cubicBezTo>
                    <a:pt x="116534" y="1570685"/>
                    <a:pt x="536056" y="1993225"/>
                    <a:pt x="1057546" y="1993225"/>
                  </a:cubicBezTo>
                  <a:cubicBezTo>
                    <a:pt x="1523682" y="1993225"/>
                    <a:pt x="1911157" y="1649365"/>
                    <a:pt x="1983991" y="1203512"/>
                  </a:cubicBezTo>
                  <a:cubicBezTo>
                    <a:pt x="1983991" y="1203512"/>
                    <a:pt x="1983991" y="1203512"/>
                    <a:pt x="1986827" y="1203512"/>
                  </a:cubicBezTo>
                  <a:lnTo>
                    <a:pt x="1986859" y="1203325"/>
                  </a:lnTo>
                  <a:lnTo>
                    <a:pt x="2103437" y="1203325"/>
                  </a:lnTo>
                  <a:cubicBezTo>
                    <a:pt x="2103431" y="1203388"/>
                    <a:pt x="2103425" y="1203450"/>
                    <a:pt x="2103407" y="1203512"/>
                  </a:cubicBezTo>
                  <a:lnTo>
                    <a:pt x="2103438" y="1203512"/>
                  </a:lnTo>
                  <a:cubicBezTo>
                    <a:pt x="2103389" y="1203860"/>
                    <a:pt x="2103339" y="1204209"/>
                    <a:pt x="2103241" y="1204550"/>
                  </a:cubicBezTo>
                  <a:cubicBezTo>
                    <a:pt x="2053396" y="1725255"/>
                    <a:pt x="1738714" y="2211013"/>
                    <a:pt x="1208705" y="2589213"/>
                  </a:cubicBezTo>
                  <a:cubicBezTo>
                    <a:pt x="1197047" y="2551363"/>
                    <a:pt x="1173732" y="2516425"/>
                    <a:pt x="1144587" y="2493133"/>
                  </a:cubicBezTo>
                  <a:cubicBezTo>
                    <a:pt x="1410546" y="2301963"/>
                    <a:pt x="1625069" y="2078341"/>
                    <a:pt x="1769840" y="1830454"/>
                  </a:cubicBezTo>
                  <a:cubicBezTo>
                    <a:pt x="1582746" y="2004509"/>
                    <a:pt x="1331841" y="2109788"/>
                    <a:pt x="1057546" y="2109788"/>
                  </a:cubicBezTo>
                  <a:cubicBezTo>
                    <a:pt x="471963" y="2109788"/>
                    <a:pt x="0" y="1634794"/>
                    <a:pt x="0" y="1051980"/>
                  </a:cubicBezTo>
                  <a:cubicBezTo>
                    <a:pt x="0" y="512877"/>
                    <a:pt x="402042" y="67024"/>
                    <a:pt x="9264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0" rIns="9326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97">
                <a:lnSpc>
                  <a:spcPct val="85000"/>
                </a:lnSpc>
              </a:pPr>
              <a:endParaRPr lang="en-US" sz="163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8" name="Group 15"/>
          <p:cNvGrpSpPr/>
          <p:nvPr/>
        </p:nvGrpSpPr>
        <p:grpSpPr>
          <a:xfrm>
            <a:off x="3533040" y="2436309"/>
            <a:ext cx="2992786" cy="3001337"/>
            <a:chOff x="3044826" y="2553263"/>
            <a:chExt cx="3497887" cy="3507881"/>
          </a:xfrm>
          <a:solidFill>
            <a:srgbClr val="7030A0"/>
          </a:solidFill>
        </p:grpSpPr>
        <p:sp>
          <p:nvSpPr>
            <p:cNvPr id="39" name="TextBox 99"/>
            <p:cNvSpPr txBox="1"/>
            <p:nvPr/>
          </p:nvSpPr>
          <p:spPr>
            <a:xfrm>
              <a:off x="3837213" y="3731126"/>
              <a:ext cx="592491" cy="36691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97">
                <a:buNone/>
              </a:pPr>
              <a:r>
                <a:rPr lang="zh-CN" altLang="en-US" sz="2040" spc="-61" dirty="0">
                  <a:gradFill>
                    <a:gsLst>
                      <a:gs pos="1000">
                        <a:srgbClr val="682166"/>
                      </a:gs>
                      <a:gs pos="100000">
                        <a:srgbClr val="682166"/>
                      </a:gs>
                    </a:gsLst>
                    <a:lin ang="5400000" scaled="0"/>
                  </a:gradFill>
                </a:rPr>
                <a:t>执行</a:t>
              </a:r>
              <a:endParaRPr lang="en-US" sz="2040" spc="-61" dirty="0">
                <a:gradFill>
                  <a:gsLst>
                    <a:gs pos="1000">
                      <a:srgbClr val="682166"/>
                    </a:gs>
                    <a:gs pos="100000">
                      <a:srgbClr val="682166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0" name="Freeform 25"/>
            <p:cNvSpPr>
              <a:spLocks/>
            </p:cNvSpPr>
            <p:nvPr/>
          </p:nvSpPr>
          <p:spPr bwMode="auto">
            <a:xfrm>
              <a:off x="3183313" y="4040936"/>
              <a:ext cx="3359400" cy="2020208"/>
            </a:xfrm>
            <a:custGeom>
              <a:avLst/>
              <a:gdLst/>
              <a:ahLst/>
              <a:cxnLst/>
              <a:rect l="l" t="t" r="r" b="b"/>
              <a:pathLst>
                <a:path w="3359400" h="2020208">
                  <a:moveTo>
                    <a:pt x="0" y="0"/>
                  </a:moveTo>
                  <a:cubicBezTo>
                    <a:pt x="0" y="0"/>
                    <a:pt x="0" y="0"/>
                    <a:pt x="6238" y="5544"/>
                  </a:cubicBezTo>
                  <a:lnTo>
                    <a:pt x="5711" y="2855"/>
                  </a:lnTo>
                  <a:cubicBezTo>
                    <a:pt x="5711" y="2855"/>
                    <a:pt x="5711" y="2855"/>
                    <a:pt x="8002" y="5146"/>
                  </a:cubicBezTo>
                  <a:lnTo>
                    <a:pt x="24039" y="21183"/>
                  </a:lnTo>
                  <a:cubicBezTo>
                    <a:pt x="24039" y="21183"/>
                    <a:pt x="24039" y="21183"/>
                    <a:pt x="60364" y="52318"/>
                  </a:cubicBezTo>
                  <a:cubicBezTo>
                    <a:pt x="60941" y="51786"/>
                    <a:pt x="65051" y="47993"/>
                    <a:pt x="94336" y="20962"/>
                  </a:cubicBezTo>
                  <a:cubicBezTo>
                    <a:pt x="94336" y="20962"/>
                    <a:pt x="94336" y="20962"/>
                    <a:pt x="95974" y="19652"/>
                  </a:cubicBezTo>
                  <a:lnTo>
                    <a:pt x="107438" y="10481"/>
                  </a:lnTo>
                  <a:cubicBezTo>
                    <a:pt x="107441" y="10514"/>
                    <a:pt x="107444" y="10548"/>
                    <a:pt x="107454" y="10581"/>
                  </a:cubicBezTo>
                  <a:lnTo>
                    <a:pt x="110441" y="8092"/>
                  </a:lnTo>
                  <a:cubicBezTo>
                    <a:pt x="157569" y="374641"/>
                    <a:pt x="445576" y="670500"/>
                    <a:pt x="809512" y="730718"/>
                  </a:cubicBezTo>
                  <a:cubicBezTo>
                    <a:pt x="809512" y="730718"/>
                    <a:pt x="809512" y="730718"/>
                    <a:pt x="809512" y="838065"/>
                  </a:cubicBezTo>
                  <a:cubicBezTo>
                    <a:pt x="611488" y="808729"/>
                    <a:pt x="433438" y="718330"/>
                    <a:pt x="296736" y="584843"/>
                  </a:cubicBezTo>
                  <a:cubicBezTo>
                    <a:pt x="704003" y="1288835"/>
                    <a:pt x="1721169" y="1787007"/>
                    <a:pt x="2906065" y="1787007"/>
                  </a:cubicBezTo>
                  <a:cubicBezTo>
                    <a:pt x="2997780" y="1787007"/>
                    <a:pt x="3089495" y="1784386"/>
                    <a:pt x="3181210" y="1779146"/>
                  </a:cubicBezTo>
                  <a:cubicBezTo>
                    <a:pt x="3181210" y="1779146"/>
                    <a:pt x="3181210" y="1779146"/>
                    <a:pt x="3170729" y="1624551"/>
                  </a:cubicBezTo>
                  <a:lnTo>
                    <a:pt x="3359400" y="1810589"/>
                  </a:lnTo>
                  <a:cubicBezTo>
                    <a:pt x="3359400" y="1810589"/>
                    <a:pt x="3359400" y="1810589"/>
                    <a:pt x="3199553" y="2020208"/>
                  </a:cubicBezTo>
                  <a:cubicBezTo>
                    <a:pt x="3199553" y="2020208"/>
                    <a:pt x="3199553" y="2020208"/>
                    <a:pt x="3189072" y="1883956"/>
                  </a:cubicBezTo>
                  <a:cubicBezTo>
                    <a:pt x="3094736" y="1889196"/>
                    <a:pt x="3000400" y="1891816"/>
                    <a:pt x="2906065" y="1891816"/>
                  </a:cubicBezTo>
                  <a:cubicBezTo>
                    <a:pt x="2133036" y="1891816"/>
                    <a:pt x="1404554" y="1687437"/>
                    <a:pt x="856883" y="1312742"/>
                  </a:cubicBezTo>
                  <a:cubicBezTo>
                    <a:pt x="338036" y="961630"/>
                    <a:pt x="36686" y="49784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0" rIns="9326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97"/>
              <a:endParaRPr lang="en-US" sz="122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auto">
            <a:xfrm>
              <a:off x="4045651" y="4637718"/>
              <a:ext cx="175609" cy="395476"/>
            </a:xfrm>
            <a:custGeom>
              <a:avLst/>
              <a:gdLst>
                <a:gd name="T0" fmla="*/ 0 w 123"/>
                <a:gd name="T1" fmla="*/ 0 h 277"/>
                <a:gd name="T2" fmla="*/ 123 w 123"/>
                <a:gd name="T3" fmla="*/ 140 h 277"/>
                <a:gd name="T4" fmla="*/ 0 w 123"/>
                <a:gd name="T5" fmla="*/ 277 h 277"/>
                <a:gd name="T6" fmla="*/ 0 w 123"/>
                <a:gd name="T7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277">
                  <a:moveTo>
                    <a:pt x="0" y="0"/>
                  </a:moveTo>
                  <a:lnTo>
                    <a:pt x="123" y="140"/>
                  </a:lnTo>
                  <a:lnTo>
                    <a:pt x="0" y="27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0" rIns="9326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97"/>
              <a:endParaRPr lang="en-US" sz="122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2" name="Freeform 8"/>
            <p:cNvSpPr>
              <a:spLocks/>
            </p:cNvSpPr>
            <p:nvPr/>
          </p:nvSpPr>
          <p:spPr bwMode="auto">
            <a:xfrm>
              <a:off x="3044826" y="3846768"/>
              <a:ext cx="395476" cy="175609"/>
            </a:xfrm>
            <a:custGeom>
              <a:avLst/>
              <a:gdLst>
                <a:gd name="T0" fmla="*/ 277 w 277"/>
                <a:gd name="T1" fmla="*/ 0 h 123"/>
                <a:gd name="T2" fmla="*/ 139 w 277"/>
                <a:gd name="T3" fmla="*/ 123 h 123"/>
                <a:gd name="T4" fmla="*/ 0 w 277"/>
                <a:gd name="T5" fmla="*/ 0 h 123"/>
                <a:gd name="T6" fmla="*/ 277 w 277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7" h="123">
                  <a:moveTo>
                    <a:pt x="277" y="0"/>
                  </a:moveTo>
                  <a:lnTo>
                    <a:pt x="139" y="123"/>
                  </a:lnTo>
                  <a:lnTo>
                    <a:pt x="0" y="0"/>
                  </a:lnTo>
                  <a:lnTo>
                    <a:pt x="27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0" rIns="9326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97"/>
              <a:endParaRPr lang="en-US" sz="122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3" name="Freeform 26"/>
            <p:cNvSpPr>
              <a:spLocks/>
            </p:cNvSpPr>
            <p:nvPr/>
          </p:nvSpPr>
          <p:spPr bwMode="auto">
            <a:xfrm>
              <a:off x="3186170" y="2553263"/>
              <a:ext cx="1900281" cy="2328594"/>
            </a:xfrm>
            <a:custGeom>
              <a:avLst/>
              <a:gdLst/>
              <a:ahLst/>
              <a:cxnLst/>
              <a:rect l="l" t="t" r="r" b="b"/>
              <a:pathLst>
                <a:path w="1900281" h="2328594">
                  <a:moveTo>
                    <a:pt x="805107" y="0"/>
                  </a:moveTo>
                  <a:cubicBezTo>
                    <a:pt x="805107" y="0"/>
                    <a:pt x="805107" y="0"/>
                    <a:pt x="810352" y="0"/>
                  </a:cubicBezTo>
                  <a:cubicBezTo>
                    <a:pt x="823465" y="31409"/>
                    <a:pt x="841822" y="60202"/>
                    <a:pt x="868047" y="83759"/>
                  </a:cubicBezTo>
                  <a:cubicBezTo>
                    <a:pt x="618596" y="261380"/>
                    <a:pt x="418547" y="471580"/>
                    <a:pt x="287213" y="705241"/>
                  </a:cubicBezTo>
                  <a:cubicBezTo>
                    <a:pt x="456580" y="536656"/>
                    <a:pt x="690024" y="434024"/>
                    <a:pt x="946445" y="434024"/>
                  </a:cubicBezTo>
                  <a:cubicBezTo>
                    <a:pt x="1473151" y="434024"/>
                    <a:pt x="1900281" y="861154"/>
                    <a:pt x="1900281" y="1385240"/>
                  </a:cubicBezTo>
                  <a:cubicBezTo>
                    <a:pt x="1900281" y="1870019"/>
                    <a:pt x="1533421" y="2270945"/>
                    <a:pt x="1064364" y="2328594"/>
                  </a:cubicBezTo>
                  <a:cubicBezTo>
                    <a:pt x="1064364" y="2328594"/>
                    <a:pt x="1064364" y="2328594"/>
                    <a:pt x="1065674" y="2327284"/>
                  </a:cubicBezTo>
                  <a:lnTo>
                    <a:pt x="1074846" y="2318112"/>
                  </a:lnTo>
                  <a:cubicBezTo>
                    <a:pt x="1074846" y="2318112"/>
                    <a:pt x="1074846" y="2318112"/>
                    <a:pt x="1106291" y="2284047"/>
                  </a:cubicBezTo>
                  <a:cubicBezTo>
                    <a:pt x="1106291" y="2284047"/>
                    <a:pt x="1106291" y="2284047"/>
                    <a:pt x="1074846" y="2249981"/>
                  </a:cubicBezTo>
                  <a:cubicBezTo>
                    <a:pt x="1074846" y="2249981"/>
                    <a:pt x="1074846" y="2249981"/>
                    <a:pt x="1053882" y="2223777"/>
                  </a:cubicBezTo>
                  <a:cubicBezTo>
                    <a:pt x="1470531" y="2171368"/>
                    <a:pt x="1795464" y="1814990"/>
                    <a:pt x="1795464" y="1385240"/>
                  </a:cubicBezTo>
                  <a:cubicBezTo>
                    <a:pt x="1795464" y="918803"/>
                    <a:pt x="1415502" y="538841"/>
                    <a:pt x="946445" y="538841"/>
                  </a:cubicBezTo>
                  <a:cubicBezTo>
                    <a:pt x="529796" y="538841"/>
                    <a:pt x="181279" y="842811"/>
                    <a:pt x="113148" y="1241116"/>
                  </a:cubicBezTo>
                  <a:cubicBezTo>
                    <a:pt x="113148" y="1241116"/>
                    <a:pt x="113148" y="1241116"/>
                    <a:pt x="5710" y="1241116"/>
                  </a:cubicBezTo>
                  <a:cubicBezTo>
                    <a:pt x="5733" y="1240969"/>
                    <a:pt x="5756" y="1240823"/>
                    <a:pt x="5798" y="1240679"/>
                  </a:cubicBezTo>
                  <a:lnTo>
                    <a:pt x="0" y="1240679"/>
                  </a:lnTo>
                  <a:cubicBezTo>
                    <a:pt x="47205" y="774770"/>
                    <a:pt x="327812" y="337653"/>
                    <a:pt x="80510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0" rIns="9326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97"/>
              <a:endParaRPr lang="en-US" sz="122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9" name="TextBox 118"/>
          <p:cNvSpPr txBox="1"/>
          <p:nvPr/>
        </p:nvSpPr>
        <p:spPr>
          <a:xfrm>
            <a:off x="6126384" y="5843461"/>
            <a:ext cx="2286732" cy="5416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597">
              <a:buNone/>
            </a:pPr>
            <a:r>
              <a:rPr lang="zh-CN" altLang="en-US" sz="1600" dirty="0">
                <a:gradFill>
                  <a:gsLst>
                    <a:gs pos="0">
                      <a:srgbClr val="3F3F3F">
                        <a:lumMod val="75000"/>
                      </a:srgbClr>
                    </a:gs>
                    <a:gs pos="100000">
                      <a:srgbClr val="3F3F3F">
                        <a:lumMod val="75000"/>
                      </a:srgbClr>
                    </a:gs>
                  </a:gsLst>
                  <a:lin ang="5400000" scaled="0"/>
                </a:gradFill>
              </a:rPr>
              <a:t>基于开发过的软件部分</a:t>
            </a:r>
            <a:endParaRPr lang="en-US" altLang="zh-CN" sz="1600" dirty="0">
              <a:gradFill>
                <a:gsLst>
                  <a:gs pos="0">
                    <a:srgbClr val="3F3F3F">
                      <a:lumMod val="75000"/>
                    </a:srgbClr>
                  </a:gs>
                  <a:gs pos="100000">
                    <a:srgbClr val="3F3F3F">
                      <a:lumMod val="75000"/>
                    </a:srgbClr>
                  </a:gs>
                </a:gsLst>
                <a:lin ang="5400000" scaled="0"/>
              </a:gradFill>
            </a:endParaRPr>
          </a:p>
          <a:p>
            <a:pPr algn="ctr" defTabSz="932597">
              <a:buNone/>
            </a:pPr>
            <a:r>
              <a:rPr lang="zh-CN" altLang="en-US" sz="1600" dirty="0">
                <a:gradFill>
                  <a:gsLst>
                    <a:gs pos="0">
                      <a:srgbClr val="3F3F3F">
                        <a:lumMod val="75000"/>
                      </a:srgbClr>
                    </a:gs>
                    <a:gs pos="100000">
                      <a:srgbClr val="3F3F3F">
                        <a:lumMod val="75000"/>
                      </a:srgbClr>
                    </a:gs>
                  </a:gsLst>
                  <a:lin ang="5400000" scaled="0"/>
                </a:gradFill>
              </a:rPr>
              <a:t>新增加的开发软件部分</a:t>
            </a:r>
            <a:endParaRPr lang="en-US" sz="1600" dirty="0">
              <a:gradFill>
                <a:gsLst>
                  <a:gs pos="0">
                    <a:srgbClr val="3F3F3F">
                      <a:lumMod val="75000"/>
                    </a:srgbClr>
                  </a:gs>
                  <a:gs pos="100000">
                    <a:srgbClr val="3F3F3F">
                      <a:lumMod val="75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10" name="TextBox 85"/>
          <p:cNvSpPr txBox="1"/>
          <p:nvPr/>
        </p:nvSpPr>
        <p:spPr>
          <a:xfrm>
            <a:off x="2462222" y="1356515"/>
            <a:ext cx="1434432" cy="69249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597">
              <a:lnSpc>
                <a:spcPct val="90000"/>
              </a:lnSpc>
              <a:buNone/>
            </a:pPr>
            <a:r>
              <a:rPr lang="zh-CN" altLang="en-US" sz="2800" spc="-153" dirty="0">
                <a:gradFill>
                  <a:gsLst>
                    <a:gs pos="1000">
                      <a:srgbClr val="682166"/>
                    </a:gs>
                    <a:gs pos="100000">
                      <a:srgbClr val="682166"/>
                    </a:gs>
                  </a:gsLst>
                  <a:lin ang="5400000" scaled="0"/>
                </a:gradFill>
                <a:latin typeface="Segoe UI Light"/>
              </a:rPr>
              <a:t>产品定义</a:t>
            </a:r>
            <a:endParaRPr lang="en-US" sz="2800" spc="-153" dirty="0">
              <a:gradFill>
                <a:gsLst>
                  <a:gs pos="1000">
                    <a:srgbClr val="682166"/>
                  </a:gs>
                  <a:gs pos="100000">
                    <a:srgbClr val="682166"/>
                  </a:gs>
                </a:gsLst>
                <a:lin ang="5400000" scaled="0"/>
              </a:gradFill>
              <a:latin typeface="Segoe UI Light"/>
            </a:endParaRPr>
          </a:p>
          <a:p>
            <a:pPr defTabSz="932597">
              <a:lnSpc>
                <a:spcPct val="90000"/>
              </a:lnSpc>
              <a:buNone/>
            </a:pPr>
            <a:r>
              <a:rPr lang="zh-CN" altLang="en-US" spc="-61" dirty="0">
                <a:gradFill>
                  <a:gsLst>
                    <a:gs pos="1000">
                      <a:srgbClr val="682166"/>
                    </a:gs>
                    <a:gs pos="100000">
                      <a:srgbClr val="682166"/>
                    </a:gs>
                  </a:gsLst>
                  <a:lin ang="5400000" scaled="0"/>
                </a:gradFill>
              </a:rPr>
              <a:t>构思</a:t>
            </a:r>
            <a:r>
              <a:rPr lang="en-US" altLang="zh-CN" spc="-61" dirty="0">
                <a:gradFill>
                  <a:gsLst>
                    <a:gs pos="1000">
                      <a:srgbClr val="682166"/>
                    </a:gs>
                    <a:gs pos="100000">
                      <a:srgbClr val="682166"/>
                    </a:gs>
                  </a:gsLst>
                  <a:lin ang="5400000" scaled="0"/>
                </a:gradFill>
              </a:rPr>
              <a:t>/</a:t>
            </a:r>
            <a:r>
              <a:rPr lang="zh-CN" altLang="en-US" spc="-61" dirty="0">
                <a:gradFill>
                  <a:gsLst>
                    <a:gs pos="1000">
                      <a:srgbClr val="682166"/>
                    </a:gs>
                    <a:gs pos="100000">
                      <a:srgbClr val="682166"/>
                    </a:gs>
                  </a:gsLst>
                  <a:lin ang="5400000" scaled="0"/>
                </a:gradFill>
              </a:rPr>
              <a:t>总体设计</a:t>
            </a:r>
            <a:endParaRPr lang="en-US" spc="-61" dirty="0">
              <a:gradFill>
                <a:gsLst>
                  <a:gs pos="1000">
                    <a:srgbClr val="682166"/>
                  </a:gs>
                  <a:gs pos="100000">
                    <a:srgbClr val="682166"/>
                  </a:gs>
                </a:gsLst>
                <a:lin ang="5400000" scaled="0"/>
              </a:gradFill>
            </a:endParaRPr>
          </a:p>
        </p:txBody>
      </p:sp>
      <p:sp>
        <p:nvSpPr>
          <p:cNvPr id="11" name="TextBox 96"/>
          <p:cNvSpPr txBox="1"/>
          <p:nvPr/>
        </p:nvSpPr>
        <p:spPr>
          <a:xfrm>
            <a:off x="1394715" y="3587020"/>
            <a:ext cx="1976823" cy="69249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597">
              <a:lnSpc>
                <a:spcPct val="90000"/>
              </a:lnSpc>
              <a:buNone/>
            </a:pPr>
            <a:r>
              <a:rPr lang="zh-CN" altLang="en-US" sz="2800" spc="-153" dirty="0">
                <a:gradFill>
                  <a:gsLst>
                    <a:gs pos="1000">
                      <a:srgbClr val="682166"/>
                    </a:gs>
                    <a:gs pos="100000">
                      <a:srgbClr val="682166"/>
                    </a:gs>
                  </a:gsLst>
                  <a:lin ang="5400000" scaled="0"/>
                </a:gradFill>
                <a:latin typeface="Segoe UI Light"/>
              </a:rPr>
              <a:t>开发</a:t>
            </a:r>
            <a:endParaRPr lang="en-US" sz="2800" spc="-153" dirty="0">
              <a:gradFill>
                <a:gsLst>
                  <a:gs pos="1000">
                    <a:srgbClr val="682166"/>
                  </a:gs>
                  <a:gs pos="100000">
                    <a:srgbClr val="682166"/>
                  </a:gs>
                </a:gsLst>
                <a:lin ang="5400000" scaled="0"/>
              </a:gradFill>
              <a:latin typeface="Segoe UI Light"/>
            </a:endParaRPr>
          </a:p>
          <a:p>
            <a:pPr defTabSz="932597">
              <a:lnSpc>
                <a:spcPct val="90000"/>
              </a:lnSpc>
              <a:buNone/>
            </a:pPr>
            <a:r>
              <a:rPr lang="zh-CN" altLang="en-US" spc="-61" dirty="0">
                <a:gradFill>
                  <a:gsLst>
                    <a:gs pos="1000">
                      <a:srgbClr val="682166"/>
                    </a:gs>
                    <a:gs pos="100000">
                      <a:srgbClr val="682166"/>
                    </a:gs>
                  </a:gsLst>
                  <a:lin ang="5400000" scaled="0"/>
                </a:gradFill>
              </a:rPr>
              <a:t>功能定义</a:t>
            </a:r>
            <a:r>
              <a:rPr lang="en-US" altLang="zh-CN" spc="-61" dirty="0">
                <a:gradFill>
                  <a:gsLst>
                    <a:gs pos="1000">
                      <a:srgbClr val="682166"/>
                    </a:gs>
                    <a:gs pos="100000">
                      <a:srgbClr val="682166"/>
                    </a:gs>
                  </a:gsLst>
                  <a:lin ang="5400000" scaled="0"/>
                </a:gradFill>
              </a:rPr>
              <a:t>/</a:t>
            </a:r>
            <a:r>
              <a:rPr lang="zh-CN" altLang="en-US" spc="-61" dirty="0">
                <a:gradFill>
                  <a:gsLst>
                    <a:gs pos="1000">
                      <a:srgbClr val="682166"/>
                    </a:gs>
                    <a:gs pos="100000">
                      <a:srgbClr val="682166"/>
                    </a:gs>
                  </a:gsLst>
                  <a:lin ang="5400000" scaled="0"/>
                </a:gradFill>
              </a:rPr>
              <a:t>计划</a:t>
            </a:r>
            <a:r>
              <a:rPr lang="en-US" altLang="zh-CN" spc="-61" dirty="0">
                <a:gradFill>
                  <a:gsLst>
                    <a:gs pos="1000">
                      <a:srgbClr val="682166"/>
                    </a:gs>
                    <a:gs pos="100000">
                      <a:srgbClr val="682166"/>
                    </a:gs>
                  </a:gsLst>
                  <a:lin ang="5400000" scaled="0"/>
                </a:gradFill>
              </a:rPr>
              <a:t>/</a:t>
            </a:r>
            <a:r>
              <a:rPr lang="zh-CN" altLang="en-US" spc="-61" dirty="0">
                <a:gradFill>
                  <a:gsLst>
                    <a:gs pos="1000">
                      <a:srgbClr val="682166"/>
                    </a:gs>
                    <a:gs pos="100000">
                      <a:srgbClr val="682166"/>
                    </a:gs>
                  </a:gsLst>
                  <a:lin ang="5400000" scaled="0"/>
                </a:gradFill>
              </a:rPr>
              <a:t>架构</a:t>
            </a:r>
            <a:endParaRPr lang="en-US" spc="-61" dirty="0">
              <a:gradFill>
                <a:gsLst>
                  <a:gs pos="1000">
                    <a:srgbClr val="682166"/>
                  </a:gs>
                  <a:gs pos="100000">
                    <a:srgbClr val="682166"/>
                  </a:gs>
                </a:gsLst>
                <a:lin ang="5400000" scaled="0"/>
              </a:gradFill>
            </a:endParaRPr>
          </a:p>
        </p:txBody>
      </p:sp>
      <p:sp>
        <p:nvSpPr>
          <p:cNvPr id="12" name="TextBox 89"/>
          <p:cNvSpPr txBox="1"/>
          <p:nvPr/>
        </p:nvSpPr>
        <p:spPr>
          <a:xfrm>
            <a:off x="9266899" y="3360882"/>
            <a:ext cx="2356923" cy="6647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597">
              <a:lnSpc>
                <a:spcPct val="90000"/>
              </a:lnSpc>
              <a:buNone/>
            </a:pPr>
            <a:r>
              <a:rPr lang="zh-CN" altLang="en-US" sz="2800" spc="-153" dirty="0">
                <a:gradFill>
                  <a:gsLst>
                    <a:gs pos="1000">
                      <a:srgbClr val="00188F"/>
                    </a:gs>
                    <a:gs pos="100000">
                      <a:srgbClr val="00188F"/>
                    </a:gs>
                  </a:gsLst>
                  <a:lin ang="5400000" scaled="0"/>
                </a:gradFill>
                <a:latin typeface="Segoe UI Light"/>
              </a:rPr>
              <a:t>运维</a:t>
            </a:r>
            <a:endParaRPr lang="en-US" sz="2800" spc="-153" dirty="0">
              <a:gradFill>
                <a:gsLst>
                  <a:gs pos="1000">
                    <a:srgbClr val="00188F"/>
                  </a:gs>
                  <a:gs pos="100000">
                    <a:srgbClr val="00188F"/>
                  </a:gs>
                </a:gsLst>
                <a:lin ang="5400000" scaled="0"/>
              </a:gradFill>
              <a:latin typeface="Segoe UI Light"/>
            </a:endParaRPr>
          </a:p>
          <a:p>
            <a:pPr defTabSz="932597">
              <a:lnSpc>
                <a:spcPct val="80000"/>
              </a:lnSpc>
              <a:spcAft>
                <a:spcPts val="408"/>
              </a:spcAft>
              <a:buNone/>
            </a:pPr>
            <a:r>
              <a:rPr lang="zh-CN" altLang="en-US" spc="-61" dirty="0">
                <a:gradFill>
                  <a:gsLst>
                    <a:gs pos="1000">
                      <a:srgbClr val="00188F"/>
                    </a:gs>
                    <a:gs pos="100000">
                      <a:srgbClr val="00188F"/>
                    </a:gs>
                  </a:gsLst>
                  <a:lin ang="5400000" scaled="0"/>
                </a:gradFill>
              </a:rPr>
              <a:t>事件</a:t>
            </a:r>
            <a:r>
              <a:rPr lang="en-US" altLang="zh-CN" spc="-61" dirty="0">
                <a:gradFill>
                  <a:gsLst>
                    <a:gs pos="1000">
                      <a:srgbClr val="00188F"/>
                    </a:gs>
                    <a:gs pos="100000">
                      <a:srgbClr val="00188F"/>
                    </a:gs>
                  </a:gsLst>
                  <a:lin ang="5400000" scaled="0"/>
                </a:gradFill>
              </a:rPr>
              <a:t>/</a:t>
            </a:r>
            <a:r>
              <a:rPr lang="zh-CN" altLang="en-US" spc="-61" dirty="0">
                <a:gradFill>
                  <a:gsLst>
                    <a:gs pos="1000">
                      <a:srgbClr val="00188F"/>
                    </a:gs>
                    <a:gs pos="100000">
                      <a:srgbClr val="00188F"/>
                    </a:gs>
                  </a:gsLst>
                  <a:lin ang="5400000" scaled="0"/>
                </a:gradFill>
              </a:rPr>
              <a:t>问题</a:t>
            </a:r>
            <a:r>
              <a:rPr lang="en-US" altLang="zh-CN" spc="-61" dirty="0">
                <a:gradFill>
                  <a:gsLst>
                    <a:gs pos="1000">
                      <a:srgbClr val="00188F"/>
                    </a:gs>
                    <a:gs pos="100000">
                      <a:srgbClr val="00188F"/>
                    </a:gs>
                  </a:gsLst>
                  <a:lin ang="5400000" scaled="0"/>
                </a:gradFill>
              </a:rPr>
              <a:t>/</a:t>
            </a:r>
            <a:r>
              <a:rPr lang="zh-CN" altLang="en-US" spc="-61" dirty="0">
                <a:gradFill>
                  <a:gsLst>
                    <a:gs pos="1000">
                      <a:srgbClr val="00188F"/>
                    </a:gs>
                    <a:gs pos="100000">
                      <a:srgbClr val="00188F"/>
                    </a:gs>
                  </a:gsLst>
                  <a:lin ang="5400000" scaled="0"/>
                </a:gradFill>
              </a:rPr>
              <a:t>需求</a:t>
            </a:r>
            <a:endParaRPr lang="en-US" sz="2040" spc="-61" dirty="0">
              <a:gradFill>
                <a:gsLst>
                  <a:gs pos="1000">
                    <a:srgbClr val="00188F"/>
                  </a:gs>
                  <a:gs pos="100000">
                    <a:srgbClr val="00188F"/>
                  </a:gs>
                </a:gsLst>
                <a:lin ang="5400000" scaled="0"/>
              </a:gra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114754" y="1361070"/>
            <a:ext cx="1240400" cy="1240400"/>
            <a:chOff x="9565240" y="513708"/>
            <a:chExt cx="1216189" cy="1216189"/>
          </a:xfrm>
          <a:solidFill>
            <a:srgbClr val="7030A0"/>
          </a:solidFill>
        </p:grpSpPr>
        <p:sp>
          <p:nvSpPr>
            <p:cNvPr id="32" name="Rectangle 6"/>
            <p:cNvSpPr/>
            <p:nvPr/>
          </p:nvSpPr>
          <p:spPr>
            <a:xfrm>
              <a:off x="9565240" y="513708"/>
              <a:ext cx="1216189" cy="12161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59">
                <a:lnSpc>
                  <a:spcPct val="80000"/>
                </a:lnSpc>
                <a:buNone/>
              </a:pPr>
              <a:r>
                <a:rPr lang="zh-CN" altLang="en-US" sz="142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用户</a:t>
              </a:r>
              <a:r>
                <a:rPr lang="en-US" altLang="zh-CN" sz="142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/</a:t>
              </a:r>
              <a:r>
                <a:rPr lang="zh-CN" altLang="en-US" sz="142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投资人</a:t>
              </a:r>
              <a:endParaRPr lang="en-US" sz="142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33" name="Group 108"/>
            <p:cNvGrpSpPr/>
            <p:nvPr/>
          </p:nvGrpSpPr>
          <p:grpSpPr>
            <a:xfrm>
              <a:off x="9824176" y="618344"/>
              <a:ext cx="698313" cy="657605"/>
              <a:chOff x="632975" y="3576899"/>
              <a:chExt cx="818142" cy="770448"/>
            </a:xfrm>
            <a:grpFill/>
          </p:grpSpPr>
          <p:grpSp>
            <p:nvGrpSpPr>
              <p:cNvPr id="34" name="Group 5"/>
              <p:cNvGrpSpPr>
                <a:grpSpLocks noChangeAspect="1"/>
              </p:cNvGrpSpPr>
              <p:nvPr/>
            </p:nvGrpSpPr>
            <p:grpSpPr bwMode="auto">
              <a:xfrm>
                <a:off x="928497" y="3576899"/>
                <a:ext cx="227063" cy="595359"/>
                <a:chOff x="5389" y="1771"/>
                <a:chExt cx="328" cy="860"/>
              </a:xfrm>
              <a:grpFill/>
            </p:grpSpPr>
            <p:sp>
              <p:nvSpPr>
                <p:cNvPr id="37" name="Oval 6"/>
                <p:cNvSpPr>
                  <a:spLocks noChangeArrowheads="1"/>
                </p:cNvSpPr>
                <p:nvPr/>
              </p:nvSpPr>
              <p:spPr bwMode="auto">
                <a:xfrm>
                  <a:off x="5486" y="1771"/>
                  <a:ext cx="136" cy="13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559"/>
                  <a:endParaRPr lang="en-US" sz="1836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" name="Freeform 7"/>
                <p:cNvSpPr>
                  <a:spLocks/>
                </p:cNvSpPr>
                <p:nvPr/>
              </p:nvSpPr>
              <p:spPr bwMode="auto">
                <a:xfrm>
                  <a:off x="5389" y="1934"/>
                  <a:ext cx="328" cy="697"/>
                </a:xfrm>
                <a:custGeom>
                  <a:avLst/>
                  <a:gdLst>
                    <a:gd name="T0" fmla="*/ 105 w 139"/>
                    <a:gd name="T1" fmla="*/ 1 h 295"/>
                    <a:gd name="T2" fmla="*/ 95 w 139"/>
                    <a:gd name="T3" fmla="*/ 0 h 295"/>
                    <a:gd name="T4" fmla="*/ 43 w 139"/>
                    <a:gd name="T5" fmla="*/ 0 h 295"/>
                    <a:gd name="T6" fmla="*/ 33 w 139"/>
                    <a:gd name="T7" fmla="*/ 1 h 295"/>
                    <a:gd name="T8" fmla="*/ 0 w 139"/>
                    <a:gd name="T9" fmla="*/ 45 h 295"/>
                    <a:gd name="T10" fmla="*/ 0 w 139"/>
                    <a:gd name="T11" fmla="*/ 127 h 295"/>
                    <a:gd name="T12" fmla="*/ 12 w 139"/>
                    <a:gd name="T13" fmla="*/ 142 h 295"/>
                    <a:gd name="T14" fmla="*/ 23 w 139"/>
                    <a:gd name="T15" fmla="*/ 127 h 295"/>
                    <a:gd name="T16" fmla="*/ 23 w 139"/>
                    <a:gd name="T17" fmla="*/ 45 h 295"/>
                    <a:gd name="T18" fmla="*/ 29 w 139"/>
                    <a:gd name="T19" fmla="*/ 37 h 295"/>
                    <a:gd name="T20" fmla="*/ 33 w 139"/>
                    <a:gd name="T21" fmla="*/ 37 h 295"/>
                    <a:gd name="T22" fmla="*/ 33 w 139"/>
                    <a:gd name="T23" fmla="*/ 45 h 295"/>
                    <a:gd name="T24" fmla="*/ 33 w 139"/>
                    <a:gd name="T25" fmla="*/ 89 h 295"/>
                    <a:gd name="T26" fmla="*/ 33 w 139"/>
                    <a:gd name="T27" fmla="*/ 278 h 295"/>
                    <a:gd name="T28" fmla="*/ 49 w 139"/>
                    <a:gd name="T29" fmla="*/ 295 h 295"/>
                    <a:gd name="T30" fmla="*/ 65 w 139"/>
                    <a:gd name="T31" fmla="*/ 279 h 295"/>
                    <a:gd name="T32" fmla="*/ 65 w 139"/>
                    <a:gd name="T33" fmla="*/ 153 h 295"/>
                    <a:gd name="T34" fmla="*/ 69 w 139"/>
                    <a:gd name="T35" fmla="*/ 147 h 295"/>
                    <a:gd name="T36" fmla="*/ 70 w 139"/>
                    <a:gd name="T37" fmla="*/ 147 h 295"/>
                    <a:gd name="T38" fmla="*/ 70 w 139"/>
                    <a:gd name="T39" fmla="*/ 147 h 295"/>
                    <a:gd name="T40" fmla="*/ 75 w 139"/>
                    <a:gd name="T41" fmla="*/ 153 h 295"/>
                    <a:gd name="T42" fmla="*/ 75 w 139"/>
                    <a:gd name="T43" fmla="*/ 279 h 295"/>
                    <a:gd name="T44" fmla="*/ 91 w 139"/>
                    <a:gd name="T45" fmla="*/ 295 h 295"/>
                    <a:gd name="T46" fmla="*/ 106 w 139"/>
                    <a:gd name="T47" fmla="*/ 278 h 295"/>
                    <a:gd name="T48" fmla="*/ 106 w 139"/>
                    <a:gd name="T49" fmla="*/ 37 h 295"/>
                    <a:gd name="T50" fmla="*/ 111 w 139"/>
                    <a:gd name="T51" fmla="*/ 37 h 295"/>
                    <a:gd name="T52" fmla="*/ 116 w 139"/>
                    <a:gd name="T53" fmla="*/ 45 h 295"/>
                    <a:gd name="T54" fmla="*/ 116 w 139"/>
                    <a:gd name="T55" fmla="*/ 127 h 295"/>
                    <a:gd name="T56" fmla="*/ 128 w 139"/>
                    <a:gd name="T57" fmla="*/ 142 h 295"/>
                    <a:gd name="T58" fmla="*/ 139 w 139"/>
                    <a:gd name="T59" fmla="*/ 127 h 295"/>
                    <a:gd name="T60" fmla="*/ 139 w 139"/>
                    <a:gd name="T61" fmla="*/ 45 h 295"/>
                    <a:gd name="T62" fmla="*/ 105 w 139"/>
                    <a:gd name="T63" fmla="*/ 1 h 2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39" h="295">
                      <a:moveTo>
                        <a:pt x="105" y="1"/>
                      </a:moveTo>
                      <a:cubicBezTo>
                        <a:pt x="102" y="0"/>
                        <a:pt x="99" y="0"/>
                        <a:pt x="95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39" y="0"/>
                        <a:pt x="36" y="0"/>
                        <a:pt x="33" y="1"/>
                      </a:cubicBezTo>
                      <a:cubicBezTo>
                        <a:pt x="12" y="4"/>
                        <a:pt x="0" y="15"/>
                        <a:pt x="0" y="45"/>
                      </a:cubicBezTo>
                      <a:cubicBezTo>
                        <a:pt x="0" y="127"/>
                        <a:pt x="0" y="127"/>
                        <a:pt x="0" y="127"/>
                      </a:cubicBezTo>
                      <a:cubicBezTo>
                        <a:pt x="0" y="139"/>
                        <a:pt x="4" y="142"/>
                        <a:pt x="12" y="142"/>
                      </a:cubicBezTo>
                      <a:cubicBezTo>
                        <a:pt x="18" y="142"/>
                        <a:pt x="23" y="139"/>
                        <a:pt x="23" y="127"/>
                      </a:cubicBezTo>
                      <a:cubicBezTo>
                        <a:pt x="23" y="45"/>
                        <a:pt x="23" y="45"/>
                        <a:pt x="23" y="45"/>
                      </a:cubicBezTo>
                      <a:cubicBezTo>
                        <a:pt x="23" y="38"/>
                        <a:pt x="27" y="37"/>
                        <a:pt x="29" y="37"/>
                      </a:cubicBezTo>
                      <a:cubicBezTo>
                        <a:pt x="33" y="37"/>
                        <a:pt x="33" y="37"/>
                        <a:pt x="33" y="37"/>
                      </a:cubicBezTo>
                      <a:cubicBezTo>
                        <a:pt x="33" y="45"/>
                        <a:pt x="33" y="45"/>
                        <a:pt x="33" y="45"/>
                      </a:cubicBezTo>
                      <a:cubicBezTo>
                        <a:pt x="33" y="48"/>
                        <a:pt x="33" y="65"/>
                        <a:pt x="33" y="89"/>
                      </a:cubicBezTo>
                      <a:cubicBezTo>
                        <a:pt x="33" y="156"/>
                        <a:pt x="33" y="278"/>
                        <a:pt x="33" y="278"/>
                      </a:cubicBezTo>
                      <a:cubicBezTo>
                        <a:pt x="33" y="293"/>
                        <a:pt x="44" y="295"/>
                        <a:pt x="49" y="295"/>
                      </a:cubicBezTo>
                      <a:cubicBezTo>
                        <a:pt x="53" y="295"/>
                        <a:pt x="65" y="293"/>
                        <a:pt x="65" y="279"/>
                      </a:cubicBezTo>
                      <a:cubicBezTo>
                        <a:pt x="65" y="266"/>
                        <a:pt x="65" y="153"/>
                        <a:pt x="65" y="153"/>
                      </a:cubicBezTo>
                      <a:cubicBezTo>
                        <a:pt x="65" y="148"/>
                        <a:pt x="66" y="147"/>
                        <a:pt x="69" y="147"/>
                      </a:cubicBezTo>
                      <a:cubicBezTo>
                        <a:pt x="69" y="147"/>
                        <a:pt x="69" y="147"/>
                        <a:pt x="70" y="147"/>
                      </a:cubicBezTo>
                      <a:cubicBezTo>
                        <a:pt x="70" y="147"/>
                        <a:pt x="70" y="147"/>
                        <a:pt x="70" y="147"/>
                      </a:cubicBezTo>
                      <a:cubicBezTo>
                        <a:pt x="74" y="147"/>
                        <a:pt x="75" y="148"/>
                        <a:pt x="75" y="153"/>
                      </a:cubicBezTo>
                      <a:cubicBezTo>
                        <a:pt x="75" y="153"/>
                        <a:pt x="75" y="266"/>
                        <a:pt x="75" y="279"/>
                      </a:cubicBezTo>
                      <a:cubicBezTo>
                        <a:pt x="75" y="293"/>
                        <a:pt x="87" y="295"/>
                        <a:pt x="91" y="295"/>
                      </a:cubicBezTo>
                      <a:cubicBezTo>
                        <a:pt x="95" y="295"/>
                        <a:pt x="106" y="293"/>
                        <a:pt x="106" y="278"/>
                      </a:cubicBezTo>
                      <a:cubicBezTo>
                        <a:pt x="106" y="278"/>
                        <a:pt x="106" y="104"/>
                        <a:pt x="106" y="37"/>
                      </a:cubicBezTo>
                      <a:cubicBezTo>
                        <a:pt x="111" y="37"/>
                        <a:pt x="111" y="37"/>
                        <a:pt x="111" y="37"/>
                      </a:cubicBezTo>
                      <a:cubicBezTo>
                        <a:pt x="113" y="37"/>
                        <a:pt x="116" y="38"/>
                        <a:pt x="116" y="45"/>
                      </a:cubicBezTo>
                      <a:cubicBezTo>
                        <a:pt x="116" y="127"/>
                        <a:pt x="116" y="127"/>
                        <a:pt x="116" y="127"/>
                      </a:cubicBezTo>
                      <a:cubicBezTo>
                        <a:pt x="116" y="139"/>
                        <a:pt x="121" y="142"/>
                        <a:pt x="128" y="142"/>
                      </a:cubicBezTo>
                      <a:cubicBezTo>
                        <a:pt x="135" y="142"/>
                        <a:pt x="139" y="139"/>
                        <a:pt x="139" y="127"/>
                      </a:cubicBezTo>
                      <a:cubicBezTo>
                        <a:pt x="139" y="45"/>
                        <a:pt x="139" y="45"/>
                        <a:pt x="139" y="45"/>
                      </a:cubicBezTo>
                      <a:cubicBezTo>
                        <a:pt x="139" y="15"/>
                        <a:pt x="126" y="4"/>
                        <a:pt x="10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559"/>
                  <a:endParaRPr lang="en-US" sz="1836" dirty="0">
                    <a:solidFill>
                      <a:srgbClr val="000000"/>
                    </a:solidFill>
                  </a:endParaRPr>
                </a:p>
              </p:txBody>
            </p:sp>
          </p:grpSp>
          <p:pic>
            <p:nvPicPr>
              <p:cNvPr id="35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5522" y="3643259"/>
                <a:ext cx="275595" cy="70408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2975" y="3643259"/>
                <a:ext cx="275595" cy="70408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14" name="Group 114"/>
          <p:cNvGrpSpPr/>
          <p:nvPr/>
        </p:nvGrpSpPr>
        <p:grpSpPr>
          <a:xfrm>
            <a:off x="1851148" y="4428649"/>
            <a:ext cx="1240400" cy="1240400"/>
            <a:chOff x="9565240" y="513708"/>
            <a:chExt cx="1216189" cy="1216189"/>
          </a:xfrm>
          <a:solidFill>
            <a:srgbClr val="7030A0"/>
          </a:solidFill>
        </p:grpSpPr>
        <p:sp>
          <p:nvSpPr>
            <p:cNvPr id="25" name="Rectangle 115"/>
            <p:cNvSpPr/>
            <p:nvPr/>
          </p:nvSpPr>
          <p:spPr>
            <a:xfrm>
              <a:off x="9565240" y="513708"/>
              <a:ext cx="1216189" cy="12161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59">
                <a:lnSpc>
                  <a:spcPct val="80000"/>
                </a:lnSpc>
                <a:buNone/>
              </a:pPr>
              <a:r>
                <a:rPr lang="zh-CN" altLang="en-US" sz="1428" spc="-3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开发</a:t>
              </a:r>
              <a:r>
                <a:rPr lang="en-US" altLang="zh-CN" sz="1428" spc="-3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/</a:t>
              </a:r>
              <a:r>
                <a:rPr lang="zh-CN" altLang="en-US" sz="1428" spc="-3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测试</a:t>
              </a:r>
              <a:endParaRPr lang="en-US" sz="1428" spc="-3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26" name="Group 116"/>
            <p:cNvGrpSpPr/>
            <p:nvPr/>
          </p:nvGrpSpPr>
          <p:grpSpPr>
            <a:xfrm>
              <a:off x="9824176" y="618344"/>
              <a:ext cx="698313" cy="657605"/>
              <a:chOff x="632975" y="3576899"/>
              <a:chExt cx="818142" cy="770448"/>
            </a:xfrm>
            <a:grpFill/>
          </p:grpSpPr>
          <p:grpSp>
            <p:nvGrpSpPr>
              <p:cNvPr id="27" name="Group 5"/>
              <p:cNvGrpSpPr>
                <a:grpSpLocks noChangeAspect="1"/>
              </p:cNvGrpSpPr>
              <p:nvPr/>
            </p:nvGrpSpPr>
            <p:grpSpPr bwMode="auto">
              <a:xfrm>
                <a:off x="928497" y="3576899"/>
                <a:ext cx="227063" cy="595359"/>
                <a:chOff x="5389" y="1771"/>
                <a:chExt cx="328" cy="860"/>
              </a:xfrm>
              <a:grpFill/>
            </p:grpSpPr>
            <p:sp>
              <p:nvSpPr>
                <p:cNvPr id="30" name="Oval 6"/>
                <p:cNvSpPr>
                  <a:spLocks noChangeArrowheads="1"/>
                </p:cNvSpPr>
                <p:nvPr/>
              </p:nvSpPr>
              <p:spPr bwMode="auto">
                <a:xfrm>
                  <a:off x="5486" y="1771"/>
                  <a:ext cx="136" cy="13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559"/>
                  <a:endParaRPr lang="en-US" sz="1836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" name="Freeform 7"/>
                <p:cNvSpPr>
                  <a:spLocks/>
                </p:cNvSpPr>
                <p:nvPr/>
              </p:nvSpPr>
              <p:spPr bwMode="auto">
                <a:xfrm>
                  <a:off x="5389" y="1934"/>
                  <a:ext cx="328" cy="697"/>
                </a:xfrm>
                <a:custGeom>
                  <a:avLst/>
                  <a:gdLst>
                    <a:gd name="T0" fmla="*/ 105 w 139"/>
                    <a:gd name="T1" fmla="*/ 1 h 295"/>
                    <a:gd name="T2" fmla="*/ 95 w 139"/>
                    <a:gd name="T3" fmla="*/ 0 h 295"/>
                    <a:gd name="T4" fmla="*/ 43 w 139"/>
                    <a:gd name="T5" fmla="*/ 0 h 295"/>
                    <a:gd name="T6" fmla="*/ 33 w 139"/>
                    <a:gd name="T7" fmla="*/ 1 h 295"/>
                    <a:gd name="T8" fmla="*/ 0 w 139"/>
                    <a:gd name="T9" fmla="*/ 45 h 295"/>
                    <a:gd name="T10" fmla="*/ 0 w 139"/>
                    <a:gd name="T11" fmla="*/ 127 h 295"/>
                    <a:gd name="T12" fmla="*/ 12 w 139"/>
                    <a:gd name="T13" fmla="*/ 142 h 295"/>
                    <a:gd name="T14" fmla="*/ 23 w 139"/>
                    <a:gd name="T15" fmla="*/ 127 h 295"/>
                    <a:gd name="T16" fmla="*/ 23 w 139"/>
                    <a:gd name="T17" fmla="*/ 45 h 295"/>
                    <a:gd name="T18" fmla="*/ 29 w 139"/>
                    <a:gd name="T19" fmla="*/ 37 h 295"/>
                    <a:gd name="T20" fmla="*/ 33 w 139"/>
                    <a:gd name="T21" fmla="*/ 37 h 295"/>
                    <a:gd name="T22" fmla="*/ 33 w 139"/>
                    <a:gd name="T23" fmla="*/ 45 h 295"/>
                    <a:gd name="T24" fmla="*/ 33 w 139"/>
                    <a:gd name="T25" fmla="*/ 89 h 295"/>
                    <a:gd name="T26" fmla="*/ 33 w 139"/>
                    <a:gd name="T27" fmla="*/ 278 h 295"/>
                    <a:gd name="T28" fmla="*/ 49 w 139"/>
                    <a:gd name="T29" fmla="*/ 295 h 295"/>
                    <a:gd name="T30" fmla="*/ 65 w 139"/>
                    <a:gd name="T31" fmla="*/ 279 h 295"/>
                    <a:gd name="T32" fmla="*/ 65 w 139"/>
                    <a:gd name="T33" fmla="*/ 153 h 295"/>
                    <a:gd name="T34" fmla="*/ 69 w 139"/>
                    <a:gd name="T35" fmla="*/ 147 h 295"/>
                    <a:gd name="T36" fmla="*/ 70 w 139"/>
                    <a:gd name="T37" fmla="*/ 147 h 295"/>
                    <a:gd name="T38" fmla="*/ 70 w 139"/>
                    <a:gd name="T39" fmla="*/ 147 h 295"/>
                    <a:gd name="T40" fmla="*/ 75 w 139"/>
                    <a:gd name="T41" fmla="*/ 153 h 295"/>
                    <a:gd name="T42" fmla="*/ 75 w 139"/>
                    <a:gd name="T43" fmla="*/ 279 h 295"/>
                    <a:gd name="T44" fmla="*/ 91 w 139"/>
                    <a:gd name="T45" fmla="*/ 295 h 295"/>
                    <a:gd name="T46" fmla="*/ 106 w 139"/>
                    <a:gd name="T47" fmla="*/ 278 h 295"/>
                    <a:gd name="T48" fmla="*/ 106 w 139"/>
                    <a:gd name="T49" fmla="*/ 37 h 295"/>
                    <a:gd name="T50" fmla="*/ 111 w 139"/>
                    <a:gd name="T51" fmla="*/ 37 h 295"/>
                    <a:gd name="T52" fmla="*/ 116 w 139"/>
                    <a:gd name="T53" fmla="*/ 45 h 295"/>
                    <a:gd name="T54" fmla="*/ 116 w 139"/>
                    <a:gd name="T55" fmla="*/ 127 h 295"/>
                    <a:gd name="T56" fmla="*/ 128 w 139"/>
                    <a:gd name="T57" fmla="*/ 142 h 295"/>
                    <a:gd name="T58" fmla="*/ 139 w 139"/>
                    <a:gd name="T59" fmla="*/ 127 h 295"/>
                    <a:gd name="T60" fmla="*/ 139 w 139"/>
                    <a:gd name="T61" fmla="*/ 45 h 295"/>
                    <a:gd name="T62" fmla="*/ 105 w 139"/>
                    <a:gd name="T63" fmla="*/ 1 h 2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39" h="295">
                      <a:moveTo>
                        <a:pt x="105" y="1"/>
                      </a:moveTo>
                      <a:cubicBezTo>
                        <a:pt x="102" y="0"/>
                        <a:pt x="99" y="0"/>
                        <a:pt x="95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39" y="0"/>
                        <a:pt x="36" y="0"/>
                        <a:pt x="33" y="1"/>
                      </a:cubicBezTo>
                      <a:cubicBezTo>
                        <a:pt x="12" y="4"/>
                        <a:pt x="0" y="15"/>
                        <a:pt x="0" y="45"/>
                      </a:cubicBezTo>
                      <a:cubicBezTo>
                        <a:pt x="0" y="127"/>
                        <a:pt x="0" y="127"/>
                        <a:pt x="0" y="127"/>
                      </a:cubicBezTo>
                      <a:cubicBezTo>
                        <a:pt x="0" y="139"/>
                        <a:pt x="4" y="142"/>
                        <a:pt x="12" y="142"/>
                      </a:cubicBezTo>
                      <a:cubicBezTo>
                        <a:pt x="18" y="142"/>
                        <a:pt x="23" y="139"/>
                        <a:pt x="23" y="127"/>
                      </a:cubicBezTo>
                      <a:cubicBezTo>
                        <a:pt x="23" y="45"/>
                        <a:pt x="23" y="45"/>
                        <a:pt x="23" y="45"/>
                      </a:cubicBezTo>
                      <a:cubicBezTo>
                        <a:pt x="23" y="38"/>
                        <a:pt x="27" y="37"/>
                        <a:pt x="29" y="37"/>
                      </a:cubicBezTo>
                      <a:cubicBezTo>
                        <a:pt x="33" y="37"/>
                        <a:pt x="33" y="37"/>
                        <a:pt x="33" y="37"/>
                      </a:cubicBezTo>
                      <a:cubicBezTo>
                        <a:pt x="33" y="45"/>
                        <a:pt x="33" y="45"/>
                        <a:pt x="33" y="45"/>
                      </a:cubicBezTo>
                      <a:cubicBezTo>
                        <a:pt x="33" y="48"/>
                        <a:pt x="33" y="65"/>
                        <a:pt x="33" y="89"/>
                      </a:cubicBezTo>
                      <a:cubicBezTo>
                        <a:pt x="33" y="156"/>
                        <a:pt x="33" y="278"/>
                        <a:pt x="33" y="278"/>
                      </a:cubicBezTo>
                      <a:cubicBezTo>
                        <a:pt x="33" y="293"/>
                        <a:pt x="44" y="295"/>
                        <a:pt x="49" y="295"/>
                      </a:cubicBezTo>
                      <a:cubicBezTo>
                        <a:pt x="53" y="295"/>
                        <a:pt x="65" y="293"/>
                        <a:pt x="65" y="279"/>
                      </a:cubicBezTo>
                      <a:cubicBezTo>
                        <a:pt x="65" y="266"/>
                        <a:pt x="65" y="153"/>
                        <a:pt x="65" y="153"/>
                      </a:cubicBezTo>
                      <a:cubicBezTo>
                        <a:pt x="65" y="148"/>
                        <a:pt x="66" y="147"/>
                        <a:pt x="69" y="147"/>
                      </a:cubicBezTo>
                      <a:cubicBezTo>
                        <a:pt x="69" y="147"/>
                        <a:pt x="69" y="147"/>
                        <a:pt x="70" y="147"/>
                      </a:cubicBezTo>
                      <a:cubicBezTo>
                        <a:pt x="70" y="147"/>
                        <a:pt x="70" y="147"/>
                        <a:pt x="70" y="147"/>
                      </a:cubicBezTo>
                      <a:cubicBezTo>
                        <a:pt x="74" y="147"/>
                        <a:pt x="75" y="148"/>
                        <a:pt x="75" y="153"/>
                      </a:cubicBezTo>
                      <a:cubicBezTo>
                        <a:pt x="75" y="153"/>
                        <a:pt x="75" y="266"/>
                        <a:pt x="75" y="279"/>
                      </a:cubicBezTo>
                      <a:cubicBezTo>
                        <a:pt x="75" y="293"/>
                        <a:pt x="87" y="295"/>
                        <a:pt x="91" y="295"/>
                      </a:cubicBezTo>
                      <a:cubicBezTo>
                        <a:pt x="95" y="295"/>
                        <a:pt x="106" y="293"/>
                        <a:pt x="106" y="278"/>
                      </a:cubicBezTo>
                      <a:cubicBezTo>
                        <a:pt x="106" y="278"/>
                        <a:pt x="106" y="104"/>
                        <a:pt x="106" y="37"/>
                      </a:cubicBezTo>
                      <a:cubicBezTo>
                        <a:pt x="111" y="37"/>
                        <a:pt x="111" y="37"/>
                        <a:pt x="111" y="37"/>
                      </a:cubicBezTo>
                      <a:cubicBezTo>
                        <a:pt x="113" y="37"/>
                        <a:pt x="116" y="38"/>
                        <a:pt x="116" y="45"/>
                      </a:cubicBezTo>
                      <a:cubicBezTo>
                        <a:pt x="116" y="127"/>
                        <a:pt x="116" y="127"/>
                        <a:pt x="116" y="127"/>
                      </a:cubicBezTo>
                      <a:cubicBezTo>
                        <a:pt x="116" y="139"/>
                        <a:pt x="121" y="142"/>
                        <a:pt x="128" y="142"/>
                      </a:cubicBezTo>
                      <a:cubicBezTo>
                        <a:pt x="135" y="142"/>
                        <a:pt x="139" y="139"/>
                        <a:pt x="139" y="127"/>
                      </a:cubicBezTo>
                      <a:cubicBezTo>
                        <a:pt x="139" y="45"/>
                        <a:pt x="139" y="45"/>
                        <a:pt x="139" y="45"/>
                      </a:cubicBezTo>
                      <a:cubicBezTo>
                        <a:pt x="139" y="15"/>
                        <a:pt x="126" y="4"/>
                        <a:pt x="10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559"/>
                  <a:endParaRPr lang="en-US" sz="1836" dirty="0">
                    <a:solidFill>
                      <a:srgbClr val="000000"/>
                    </a:solidFill>
                  </a:endParaRPr>
                </a:p>
              </p:txBody>
            </p:sp>
          </p:grpSp>
          <p:pic>
            <p:nvPicPr>
              <p:cNvPr id="28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5522" y="3643259"/>
                <a:ext cx="275595" cy="70408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9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2975" y="3643259"/>
                <a:ext cx="275595" cy="70408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15" name="Group 123"/>
          <p:cNvGrpSpPr/>
          <p:nvPr/>
        </p:nvGrpSpPr>
        <p:grpSpPr>
          <a:xfrm>
            <a:off x="9266899" y="1982882"/>
            <a:ext cx="1240400" cy="1240400"/>
            <a:chOff x="9565240" y="513708"/>
            <a:chExt cx="1216189" cy="1216189"/>
          </a:xfrm>
          <a:solidFill>
            <a:srgbClr val="002060"/>
          </a:solidFill>
        </p:grpSpPr>
        <p:sp>
          <p:nvSpPr>
            <p:cNvPr id="18" name="Rectangle 124"/>
            <p:cNvSpPr/>
            <p:nvPr/>
          </p:nvSpPr>
          <p:spPr>
            <a:xfrm>
              <a:off x="9565240" y="513708"/>
              <a:ext cx="1216189" cy="12161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93260" rtlCol="0" anchor="b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59">
                <a:lnSpc>
                  <a:spcPct val="80000"/>
                </a:lnSpc>
                <a:buNone/>
              </a:pPr>
              <a:r>
                <a:rPr lang="zh-CN" altLang="en-US" sz="1428" spc="-3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运维团队</a:t>
              </a:r>
              <a:endParaRPr lang="en-US" sz="1428" spc="-3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19" name="Group 125"/>
            <p:cNvGrpSpPr/>
            <p:nvPr/>
          </p:nvGrpSpPr>
          <p:grpSpPr>
            <a:xfrm>
              <a:off x="9824176" y="618344"/>
              <a:ext cx="698313" cy="657605"/>
              <a:chOff x="632975" y="3576899"/>
              <a:chExt cx="818142" cy="770448"/>
            </a:xfrm>
            <a:grpFill/>
          </p:grpSpPr>
          <p:grpSp>
            <p:nvGrpSpPr>
              <p:cNvPr id="20" name="Group 5"/>
              <p:cNvGrpSpPr>
                <a:grpSpLocks noChangeAspect="1"/>
              </p:cNvGrpSpPr>
              <p:nvPr/>
            </p:nvGrpSpPr>
            <p:grpSpPr bwMode="auto">
              <a:xfrm>
                <a:off x="928497" y="3576899"/>
                <a:ext cx="227063" cy="595359"/>
                <a:chOff x="5389" y="1771"/>
                <a:chExt cx="328" cy="860"/>
              </a:xfrm>
              <a:grpFill/>
            </p:grpSpPr>
            <p:sp>
              <p:nvSpPr>
                <p:cNvPr id="23" name="Oval 6"/>
                <p:cNvSpPr>
                  <a:spLocks noChangeArrowheads="1"/>
                </p:cNvSpPr>
                <p:nvPr/>
              </p:nvSpPr>
              <p:spPr bwMode="auto">
                <a:xfrm>
                  <a:off x="5486" y="1771"/>
                  <a:ext cx="136" cy="13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559"/>
                  <a:endParaRPr lang="en-US" sz="1836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" name="Freeform 7"/>
                <p:cNvSpPr>
                  <a:spLocks/>
                </p:cNvSpPr>
                <p:nvPr/>
              </p:nvSpPr>
              <p:spPr bwMode="auto">
                <a:xfrm>
                  <a:off x="5389" y="1934"/>
                  <a:ext cx="328" cy="697"/>
                </a:xfrm>
                <a:custGeom>
                  <a:avLst/>
                  <a:gdLst>
                    <a:gd name="T0" fmla="*/ 105 w 139"/>
                    <a:gd name="T1" fmla="*/ 1 h 295"/>
                    <a:gd name="T2" fmla="*/ 95 w 139"/>
                    <a:gd name="T3" fmla="*/ 0 h 295"/>
                    <a:gd name="T4" fmla="*/ 43 w 139"/>
                    <a:gd name="T5" fmla="*/ 0 h 295"/>
                    <a:gd name="T6" fmla="*/ 33 w 139"/>
                    <a:gd name="T7" fmla="*/ 1 h 295"/>
                    <a:gd name="T8" fmla="*/ 0 w 139"/>
                    <a:gd name="T9" fmla="*/ 45 h 295"/>
                    <a:gd name="T10" fmla="*/ 0 w 139"/>
                    <a:gd name="T11" fmla="*/ 127 h 295"/>
                    <a:gd name="T12" fmla="*/ 12 w 139"/>
                    <a:gd name="T13" fmla="*/ 142 h 295"/>
                    <a:gd name="T14" fmla="*/ 23 w 139"/>
                    <a:gd name="T15" fmla="*/ 127 h 295"/>
                    <a:gd name="T16" fmla="*/ 23 w 139"/>
                    <a:gd name="T17" fmla="*/ 45 h 295"/>
                    <a:gd name="T18" fmla="*/ 29 w 139"/>
                    <a:gd name="T19" fmla="*/ 37 h 295"/>
                    <a:gd name="T20" fmla="*/ 33 w 139"/>
                    <a:gd name="T21" fmla="*/ 37 h 295"/>
                    <a:gd name="T22" fmla="*/ 33 w 139"/>
                    <a:gd name="T23" fmla="*/ 45 h 295"/>
                    <a:gd name="T24" fmla="*/ 33 w 139"/>
                    <a:gd name="T25" fmla="*/ 89 h 295"/>
                    <a:gd name="T26" fmla="*/ 33 w 139"/>
                    <a:gd name="T27" fmla="*/ 278 h 295"/>
                    <a:gd name="T28" fmla="*/ 49 w 139"/>
                    <a:gd name="T29" fmla="*/ 295 h 295"/>
                    <a:gd name="T30" fmla="*/ 65 w 139"/>
                    <a:gd name="T31" fmla="*/ 279 h 295"/>
                    <a:gd name="T32" fmla="*/ 65 w 139"/>
                    <a:gd name="T33" fmla="*/ 153 h 295"/>
                    <a:gd name="T34" fmla="*/ 69 w 139"/>
                    <a:gd name="T35" fmla="*/ 147 h 295"/>
                    <a:gd name="T36" fmla="*/ 70 w 139"/>
                    <a:gd name="T37" fmla="*/ 147 h 295"/>
                    <a:gd name="T38" fmla="*/ 70 w 139"/>
                    <a:gd name="T39" fmla="*/ 147 h 295"/>
                    <a:gd name="T40" fmla="*/ 75 w 139"/>
                    <a:gd name="T41" fmla="*/ 153 h 295"/>
                    <a:gd name="T42" fmla="*/ 75 w 139"/>
                    <a:gd name="T43" fmla="*/ 279 h 295"/>
                    <a:gd name="T44" fmla="*/ 91 w 139"/>
                    <a:gd name="T45" fmla="*/ 295 h 295"/>
                    <a:gd name="T46" fmla="*/ 106 w 139"/>
                    <a:gd name="T47" fmla="*/ 278 h 295"/>
                    <a:gd name="T48" fmla="*/ 106 w 139"/>
                    <a:gd name="T49" fmla="*/ 37 h 295"/>
                    <a:gd name="T50" fmla="*/ 111 w 139"/>
                    <a:gd name="T51" fmla="*/ 37 h 295"/>
                    <a:gd name="T52" fmla="*/ 116 w 139"/>
                    <a:gd name="T53" fmla="*/ 45 h 295"/>
                    <a:gd name="T54" fmla="*/ 116 w 139"/>
                    <a:gd name="T55" fmla="*/ 127 h 295"/>
                    <a:gd name="T56" fmla="*/ 128 w 139"/>
                    <a:gd name="T57" fmla="*/ 142 h 295"/>
                    <a:gd name="T58" fmla="*/ 139 w 139"/>
                    <a:gd name="T59" fmla="*/ 127 h 295"/>
                    <a:gd name="T60" fmla="*/ 139 w 139"/>
                    <a:gd name="T61" fmla="*/ 45 h 295"/>
                    <a:gd name="T62" fmla="*/ 105 w 139"/>
                    <a:gd name="T63" fmla="*/ 1 h 2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39" h="295">
                      <a:moveTo>
                        <a:pt x="105" y="1"/>
                      </a:moveTo>
                      <a:cubicBezTo>
                        <a:pt x="102" y="0"/>
                        <a:pt x="99" y="0"/>
                        <a:pt x="95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39" y="0"/>
                        <a:pt x="36" y="0"/>
                        <a:pt x="33" y="1"/>
                      </a:cubicBezTo>
                      <a:cubicBezTo>
                        <a:pt x="12" y="4"/>
                        <a:pt x="0" y="15"/>
                        <a:pt x="0" y="45"/>
                      </a:cubicBezTo>
                      <a:cubicBezTo>
                        <a:pt x="0" y="127"/>
                        <a:pt x="0" y="127"/>
                        <a:pt x="0" y="127"/>
                      </a:cubicBezTo>
                      <a:cubicBezTo>
                        <a:pt x="0" y="139"/>
                        <a:pt x="4" y="142"/>
                        <a:pt x="12" y="142"/>
                      </a:cubicBezTo>
                      <a:cubicBezTo>
                        <a:pt x="18" y="142"/>
                        <a:pt x="23" y="139"/>
                        <a:pt x="23" y="127"/>
                      </a:cubicBezTo>
                      <a:cubicBezTo>
                        <a:pt x="23" y="45"/>
                        <a:pt x="23" y="45"/>
                        <a:pt x="23" y="45"/>
                      </a:cubicBezTo>
                      <a:cubicBezTo>
                        <a:pt x="23" y="38"/>
                        <a:pt x="27" y="37"/>
                        <a:pt x="29" y="37"/>
                      </a:cubicBezTo>
                      <a:cubicBezTo>
                        <a:pt x="33" y="37"/>
                        <a:pt x="33" y="37"/>
                        <a:pt x="33" y="37"/>
                      </a:cubicBezTo>
                      <a:cubicBezTo>
                        <a:pt x="33" y="45"/>
                        <a:pt x="33" y="45"/>
                        <a:pt x="33" y="45"/>
                      </a:cubicBezTo>
                      <a:cubicBezTo>
                        <a:pt x="33" y="48"/>
                        <a:pt x="33" y="65"/>
                        <a:pt x="33" y="89"/>
                      </a:cubicBezTo>
                      <a:cubicBezTo>
                        <a:pt x="33" y="156"/>
                        <a:pt x="33" y="278"/>
                        <a:pt x="33" y="278"/>
                      </a:cubicBezTo>
                      <a:cubicBezTo>
                        <a:pt x="33" y="293"/>
                        <a:pt x="44" y="295"/>
                        <a:pt x="49" y="295"/>
                      </a:cubicBezTo>
                      <a:cubicBezTo>
                        <a:pt x="53" y="295"/>
                        <a:pt x="65" y="293"/>
                        <a:pt x="65" y="279"/>
                      </a:cubicBezTo>
                      <a:cubicBezTo>
                        <a:pt x="65" y="266"/>
                        <a:pt x="65" y="153"/>
                        <a:pt x="65" y="153"/>
                      </a:cubicBezTo>
                      <a:cubicBezTo>
                        <a:pt x="65" y="148"/>
                        <a:pt x="66" y="147"/>
                        <a:pt x="69" y="147"/>
                      </a:cubicBezTo>
                      <a:cubicBezTo>
                        <a:pt x="69" y="147"/>
                        <a:pt x="69" y="147"/>
                        <a:pt x="70" y="147"/>
                      </a:cubicBezTo>
                      <a:cubicBezTo>
                        <a:pt x="70" y="147"/>
                        <a:pt x="70" y="147"/>
                        <a:pt x="70" y="147"/>
                      </a:cubicBezTo>
                      <a:cubicBezTo>
                        <a:pt x="74" y="147"/>
                        <a:pt x="75" y="148"/>
                        <a:pt x="75" y="153"/>
                      </a:cubicBezTo>
                      <a:cubicBezTo>
                        <a:pt x="75" y="153"/>
                        <a:pt x="75" y="266"/>
                        <a:pt x="75" y="279"/>
                      </a:cubicBezTo>
                      <a:cubicBezTo>
                        <a:pt x="75" y="293"/>
                        <a:pt x="87" y="295"/>
                        <a:pt x="91" y="295"/>
                      </a:cubicBezTo>
                      <a:cubicBezTo>
                        <a:pt x="95" y="295"/>
                        <a:pt x="106" y="293"/>
                        <a:pt x="106" y="278"/>
                      </a:cubicBezTo>
                      <a:cubicBezTo>
                        <a:pt x="106" y="278"/>
                        <a:pt x="106" y="104"/>
                        <a:pt x="106" y="37"/>
                      </a:cubicBezTo>
                      <a:cubicBezTo>
                        <a:pt x="111" y="37"/>
                        <a:pt x="111" y="37"/>
                        <a:pt x="111" y="37"/>
                      </a:cubicBezTo>
                      <a:cubicBezTo>
                        <a:pt x="113" y="37"/>
                        <a:pt x="116" y="38"/>
                        <a:pt x="116" y="45"/>
                      </a:cubicBezTo>
                      <a:cubicBezTo>
                        <a:pt x="116" y="127"/>
                        <a:pt x="116" y="127"/>
                        <a:pt x="116" y="127"/>
                      </a:cubicBezTo>
                      <a:cubicBezTo>
                        <a:pt x="116" y="139"/>
                        <a:pt x="121" y="142"/>
                        <a:pt x="128" y="142"/>
                      </a:cubicBezTo>
                      <a:cubicBezTo>
                        <a:pt x="135" y="142"/>
                        <a:pt x="139" y="139"/>
                        <a:pt x="139" y="127"/>
                      </a:cubicBezTo>
                      <a:cubicBezTo>
                        <a:pt x="139" y="45"/>
                        <a:pt x="139" y="45"/>
                        <a:pt x="139" y="45"/>
                      </a:cubicBezTo>
                      <a:cubicBezTo>
                        <a:pt x="139" y="15"/>
                        <a:pt x="126" y="4"/>
                        <a:pt x="10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559"/>
                  <a:endParaRPr lang="en-US" sz="1836" dirty="0">
                    <a:solidFill>
                      <a:srgbClr val="000000"/>
                    </a:solidFill>
                  </a:endParaRPr>
                </a:p>
              </p:txBody>
            </p:sp>
          </p:grpSp>
          <p:pic>
            <p:nvPicPr>
              <p:cNvPr id="21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5522" y="3643259"/>
                <a:ext cx="275595" cy="70408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2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2975" y="3643259"/>
                <a:ext cx="275595" cy="70408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16" name="TextBox 80"/>
          <p:cNvSpPr txBox="1"/>
          <p:nvPr/>
        </p:nvSpPr>
        <p:spPr>
          <a:xfrm>
            <a:off x="6246973" y="1521419"/>
            <a:ext cx="228673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597">
              <a:buNone/>
            </a:pPr>
            <a:r>
              <a:rPr lang="zh-CN" altLang="en-US" sz="1600" dirty="0">
                <a:gradFill>
                  <a:gsLst>
                    <a:gs pos="0">
                      <a:srgbClr val="3F3F3F">
                        <a:lumMod val="75000"/>
                      </a:srgbClr>
                    </a:gs>
                    <a:gs pos="100000">
                      <a:srgbClr val="3F3F3F">
                        <a:lumMod val="75000"/>
                      </a:srgbClr>
                    </a:gs>
                  </a:gsLst>
                  <a:lin ang="5400000" scaled="0"/>
                </a:gradFill>
              </a:rPr>
              <a:t>随时随地的学习</a:t>
            </a:r>
            <a:endParaRPr lang="en-US" sz="1600" dirty="0">
              <a:gradFill>
                <a:gsLst>
                  <a:gs pos="0">
                    <a:srgbClr val="3F3F3F">
                      <a:lumMod val="75000"/>
                    </a:srgbClr>
                  </a:gs>
                  <a:gs pos="100000">
                    <a:srgbClr val="3F3F3F">
                      <a:lumMod val="75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17" name="Rectangle 83"/>
          <p:cNvSpPr/>
          <p:nvPr/>
        </p:nvSpPr>
        <p:spPr>
          <a:xfrm>
            <a:off x="5285749" y="3313649"/>
            <a:ext cx="1769113" cy="533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559">
              <a:lnSpc>
                <a:spcPct val="80000"/>
              </a:lnSpc>
              <a:buNone/>
            </a:pPr>
            <a:r>
              <a:rPr lang="zh-CN" altLang="en-US" sz="2040" spc="-41" dirty="0">
                <a:solidFill>
                  <a:srgbClr val="000000">
                    <a:lumMod val="85000"/>
                    <a:lumOff val="15000"/>
                  </a:srgbClr>
                </a:solidFill>
              </a:rPr>
              <a:t>持续交付</a:t>
            </a:r>
            <a:endParaRPr lang="en-US" sz="2040" spc="-41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96256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561"/>
            <a:ext cx="12192000" cy="480060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选择适当的软件过程模型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479132"/>
              </p:ext>
            </p:extLst>
          </p:nvPr>
        </p:nvGraphicFramePr>
        <p:xfrm>
          <a:off x="507059" y="1238300"/>
          <a:ext cx="11444524" cy="180424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6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6817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altLang="zh-CN" sz="2000" b="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</a:rPr>
                        <a:t>2.1.</a:t>
                      </a:r>
                      <a:endParaRPr lang="zh-CN" altLang="en-US" sz="2000" b="0" dirty="0">
                        <a:solidFill>
                          <a:srgbClr val="7030A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</a:rPr>
                        <a:t>Scrum </a:t>
                      </a:r>
                      <a:r>
                        <a:rPr lang="zh-CN" altLang="en-US" sz="2000" b="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</a:rPr>
                        <a:t>模型简要介绍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714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altLang="zh-CN" sz="2000" b="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</a:rPr>
                        <a:t>2.2.</a:t>
                      </a:r>
                      <a:endParaRPr lang="zh-CN" altLang="en-US" sz="2000" b="0" dirty="0">
                        <a:solidFill>
                          <a:srgbClr val="7030A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关于迭代的一般组织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714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altLang="zh-CN" sz="2000" b="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</a:rPr>
                        <a:t>2.3.</a:t>
                      </a:r>
                      <a:endParaRPr lang="zh-CN" altLang="en-US" sz="2000" b="0" dirty="0">
                        <a:solidFill>
                          <a:srgbClr val="7030A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Scrum </a:t>
                      </a:r>
                      <a:r>
                        <a:rPr lang="zh-CN" altLang="en-US" sz="2000" b="0" kern="120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过程模型中角色说明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253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26378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561"/>
            <a:ext cx="12192000" cy="480060"/>
          </a:xfrm>
        </p:spPr>
        <p:txBody>
          <a:bodyPr/>
          <a:lstStyle/>
          <a:p>
            <a:r>
              <a:rPr lang="en-US" altLang="zh-CN" dirty="0"/>
              <a:t>2.1. Scrum </a:t>
            </a:r>
            <a:r>
              <a:rPr lang="zh-CN" altLang="en-US" dirty="0"/>
              <a:t>模型的简单介绍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570" r="570"/>
          <a:stretch/>
        </p:blipFill>
        <p:spPr>
          <a:xfrm>
            <a:off x="837487" y="890615"/>
            <a:ext cx="10769977" cy="550804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5341" y="1112452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1400" dirty="0">
                <a:solidFill>
                  <a:srgbClr val="7030A0"/>
                </a:solidFill>
                <a:latin typeface="+mj-ea"/>
                <a:ea typeface="+mj-ea"/>
              </a:rPr>
              <a:t>输入来源：客户、团队、管理执行人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29448" y="6160649"/>
            <a:ext cx="5447188" cy="338554"/>
            <a:chOff x="1120005" y="6126466"/>
            <a:chExt cx="5447188" cy="338554"/>
          </a:xfrm>
        </p:grpSpPr>
        <p:sp>
          <p:nvSpPr>
            <p:cNvPr id="7" name="文本框 6"/>
            <p:cNvSpPr txBox="1"/>
            <p:nvPr/>
          </p:nvSpPr>
          <p:spPr>
            <a:xfrm>
              <a:off x="1120005" y="6126466"/>
              <a:ext cx="1620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zh-CN" altLang="en-US" sz="1600" b="1" dirty="0">
                  <a:solidFill>
                    <a:srgbClr val="FF0000"/>
                  </a:solidFill>
                  <a:latin typeface="+mj-ea"/>
                  <a:ea typeface="+mj-ea"/>
                </a:rPr>
                <a:t>定义积压产品项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976760" y="6126466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zh-CN" altLang="en-US" sz="1600" b="1" dirty="0">
                  <a:solidFill>
                    <a:srgbClr val="FF0000"/>
                  </a:solidFill>
                  <a:latin typeface="+mj-ea"/>
                  <a:ea typeface="+mj-ea"/>
                </a:rPr>
                <a:t>冲刺策划会议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946236" y="6126466"/>
              <a:ext cx="1620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zh-CN" altLang="en-US" sz="1600" b="1" dirty="0">
                  <a:solidFill>
                    <a:srgbClr val="FF0000"/>
                  </a:solidFill>
                  <a:latin typeface="+mj-ea"/>
                  <a:ea typeface="+mj-ea"/>
                </a:rPr>
                <a:t>冲刺积压工作项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82042" y="1509787"/>
            <a:ext cx="7034966" cy="2147969"/>
            <a:chOff x="1467188" y="1462484"/>
            <a:chExt cx="7034966" cy="2147969"/>
          </a:xfrm>
        </p:grpSpPr>
        <p:sp>
          <p:nvSpPr>
            <p:cNvPr id="11" name="文本框 10"/>
            <p:cNvSpPr txBox="1"/>
            <p:nvPr/>
          </p:nvSpPr>
          <p:spPr>
            <a:xfrm>
              <a:off x="1467188" y="3252508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zh-CN" altLang="en-US" sz="1400" b="1" dirty="0">
                  <a:solidFill>
                    <a:schemeClr val="accent6">
                      <a:lumMod val="50000"/>
                    </a:schemeClr>
                  </a:solidFill>
                  <a:latin typeface="+mj-ea"/>
                  <a:ea typeface="+mj-ea"/>
                </a:rPr>
                <a:t>产品拥有者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24137" y="3302676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zh-CN" altLang="en-US" sz="1400" b="1" dirty="0">
                  <a:solidFill>
                    <a:schemeClr val="accent6">
                      <a:lumMod val="50000"/>
                    </a:schemeClr>
                  </a:solidFill>
                  <a:latin typeface="+mj-ea"/>
                  <a:ea typeface="+mj-ea"/>
                </a:rPr>
                <a:t>开发团队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419806" y="1462484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zh-CN" altLang="en-US" sz="1400" b="1" dirty="0">
                  <a:solidFill>
                    <a:schemeClr val="accent6">
                      <a:lumMod val="50000"/>
                    </a:schemeClr>
                  </a:solidFill>
                  <a:latin typeface="+mj-ea"/>
                  <a:ea typeface="+mj-ea"/>
                </a:rPr>
                <a:t>冲刺组织人</a:t>
              </a: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971438" y="3506271"/>
            <a:ext cx="1048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400" dirty="0">
                <a:solidFill>
                  <a:srgbClr val="7030A0"/>
                </a:solidFill>
                <a:latin typeface="+mj-ea"/>
                <a:ea typeface="+mj-ea"/>
              </a:rPr>
              <a:t>1-4</a:t>
            </a:r>
            <a:r>
              <a:rPr lang="zh-CN" altLang="en-US" sz="1400" dirty="0">
                <a:solidFill>
                  <a:srgbClr val="7030A0"/>
                </a:solidFill>
                <a:latin typeface="+mj-ea"/>
                <a:ea typeface="+mj-ea"/>
              </a:rPr>
              <a:t>周做单个冲刺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750502" y="5236329"/>
            <a:ext cx="22598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000" b="1" dirty="0">
                <a:solidFill>
                  <a:srgbClr val="00B050"/>
                </a:solidFill>
                <a:latin typeface="+mj-ea"/>
                <a:ea typeface="+mj-ea"/>
              </a:rPr>
              <a:t>一直持续到冲刺结束日并确保交付产品没有偏离。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9714350" y="2365240"/>
            <a:ext cx="1140747" cy="4171917"/>
            <a:chOff x="10004907" y="2331057"/>
            <a:chExt cx="1140747" cy="4171917"/>
          </a:xfrm>
        </p:grpSpPr>
        <p:sp>
          <p:nvSpPr>
            <p:cNvPr id="17" name="文本框 16"/>
            <p:cNvSpPr txBox="1"/>
            <p:nvPr/>
          </p:nvSpPr>
          <p:spPr>
            <a:xfrm>
              <a:off x="10037658" y="2331057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zh-CN" altLang="en-US" sz="12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+mj-ea"/>
                  <a:ea typeface="+mj-ea"/>
                </a:rPr>
                <a:t>每日站立会议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015729" y="3623573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zh-CN" altLang="en-US" sz="12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+mj-ea"/>
                  <a:ea typeface="+mj-ea"/>
                </a:rPr>
                <a:t>冲刺评审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0015729" y="4777589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zh-CN" altLang="en-US" sz="12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+mj-ea"/>
                  <a:ea typeface="+mj-ea"/>
                </a:rPr>
                <a:t>完成的产品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0004907" y="622597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zh-CN" altLang="en-US" sz="12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+mj-ea"/>
                  <a:ea typeface="+mj-ea"/>
                </a:rPr>
                <a:t>冲刺总结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50079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 </a:t>
            </a:r>
            <a:r>
              <a:rPr lang="zh-CN" altLang="en-US" dirty="0"/>
              <a:t>关于迭代的一般组织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53" y="1635820"/>
            <a:ext cx="10609540" cy="351729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51133" y="1939895"/>
            <a:ext cx="1820254" cy="6409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定义原始需求</a:t>
            </a:r>
          </a:p>
        </p:txBody>
      </p:sp>
      <p:sp>
        <p:nvSpPr>
          <p:cNvPr id="5" name="矩形 4"/>
          <p:cNvSpPr/>
          <p:nvPr/>
        </p:nvSpPr>
        <p:spPr>
          <a:xfrm>
            <a:off x="3715996" y="1939895"/>
            <a:ext cx="2488251" cy="6409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增加、移除、修改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需求</a:t>
            </a:r>
          </a:p>
        </p:txBody>
      </p:sp>
      <p:sp>
        <p:nvSpPr>
          <p:cNvPr id="6" name="矩形 5"/>
          <p:cNvSpPr/>
          <p:nvPr/>
        </p:nvSpPr>
        <p:spPr>
          <a:xfrm>
            <a:off x="7201256" y="1939895"/>
            <a:ext cx="2600770" cy="6409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增加、移除、修改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需求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44897" y="4092010"/>
            <a:ext cx="1820254" cy="254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迭代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09164" y="4092010"/>
            <a:ext cx="1820254" cy="254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迭代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87002" y="4092010"/>
            <a:ext cx="1820254" cy="254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迭代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n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15996" y="4589092"/>
            <a:ext cx="4282868" cy="4479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敏捷开发过程</a:t>
            </a:r>
          </a:p>
        </p:txBody>
      </p:sp>
    </p:spTree>
    <p:extLst>
      <p:ext uri="{BB962C8B-B14F-4D97-AF65-F5344CB8AC3E}">
        <p14:creationId xmlns:p14="http://schemas.microsoft.com/office/powerpoint/2010/main" val="326320979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561"/>
            <a:ext cx="12192000" cy="480060"/>
          </a:xfrm>
        </p:spPr>
        <p:txBody>
          <a:bodyPr/>
          <a:lstStyle/>
          <a:p>
            <a:r>
              <a:rPr lang="en-US" altLang="zh-CN" dirty="0"/>
              <a:t>2.2. </a:t>
            </a:r>
            <a:r>
              <a:rPr lang="zh-CN" altLang="en-US" dirty="0"/>
              <a:t>关于迭代的一般组织（续）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39" y="927613"/>
            <a:ext cx="11187646" cy="533645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62228" y="1709158"/>
            <a:ext cx="1820254" cy="777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产品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积压项</a:t>
            </a:r>
          </a:p>
        </p:txBody>
      </p:sp>
      <p:sp>
        <p:nvSpPr>
          <p:cNvPr id="5" name="矩形 4"/>
          <p:cNvSpPr/>
          <p:nvPr/>
        </p:nvSpPr>
        <p:spPr>
          <a:xfrm>
            <a:off x="6232662" y="1709158"/>
            <a:ext cx="1820254" cy="777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1-3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周冲刺周期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执行</a:t>
            </a:r>
          </a:p>
        </p:txBody>
      </p:sp>
      <p:sp>
        <p:nvSpPr>
          <p:cNvPr id="6" name="矩形 5"/>
          <p:cNvSpPr/>
          <p:nvPr/>
        </p:nvSpPr>
        <p:spPr>
          <a:xfrm>
            <a:off x="3697445" y="1709158"/>
            <a:ext cx="1820254" cy="777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冲刺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积压项</a:t>
            </a:r>
          </a:p>
        </p:txBody>
      </p:sp>
      <p:sp>
        <p:nvSpPr>
          <p:cNvPr id="7" name="矩形 6"/>
          <p:cNvSpPr/>
          <p:nvPr/>
        </p:nvSpPr>
        <p:spPr>
          <a:xfrm>
            <a:off x="874500" y="5272755"/>
            <a:ext cx="2535217" cy="8716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1)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产品负责人定义需要完成的产品元素（功能）并排出优先级。</a:t>
            </a:r>
          </a:p>
        </p:txBody>
      </p:sp>
      <p:sp>
        <p:nvSpPr>
          <p:cNvPr id="9" name="矩形 8"/>
          <p:cNvSpPr/>
          <p:nvPr/>
        </p:nvSpPr>
        <p:spPr>
          <a:xfrm>
            <a:off x="3460993" y="4811125"/>
            <a:ext cx="2293157" cy="8716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2)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产品负责人和开发团队安排冲刺需要完成的产品元素。</a:t>
            </a:r>
          </a:p>
        </p:txBody>
      </p:sp>
      <p:sp>
        <p:nvSpPr>
          <p:cNvPr id="10" name="矩形 9"/>
          <p:cNvSpPr/>
          <p:nvPr/>
        </p:nvSpPr>
        <p:spPr>
          <a:xfrm>
            <a:off x="6231871" y="4811124"/>
            <a:ext cx="2293157" cy="8716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3)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开发团队安排任务，完成冲刺产品元素。</a:t>
            </a:r>
          </a:p>
        </p:txBody>
      </p:sp>
      <p:sp>
        <p:nvSpPr>
          <p:cNvPr id="11" name="矩形 10"/>
          <p:cNvSpPr/>
          <p:nvPr/>
        </p:nvSpPr>
        <p:spPr>
          <a:xfrm>
            <a:off x="8576304" y="4811123"/>
            <a:ext cx="2875060" cy="8716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4)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开发团队演示具体的实现，产品负责人给出具体的反馈。</a:t>
            </a:r>
          </a:p>
        </p:txBody>
      </p:sp>
      <p:sp>
        <p:nvSpPr>
          <p:cNvPr id="12" name="右箭头 11"/>
          <p:cNvSpPr/>
          <p:nvPr/>
        </p:nvSpPr>
        <p:spPr>
          <a:xfrm>
            <a:off x="794759" y="863125"/>
            <a:ext cx="10776247" cy="675118"/>
          </a:xfrm>
          <a:prstGeom prst="rightArrow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zh-CN" altLang="en-US" dirty="0"/>
              <a:t>重复进行直到项目时间、积压工作项全部完成</a:t>
            </a:r>
          </a:p>
        </p:txBody>
      </p:sp>
    </p:spTree>
    <p:extLst>
      <p:ext uri="{BB962C8B-B14F-4D97-AF65-F5344CB8AC3E}">
        <p14:creationId xmlns:p14="http://schemas.microsoft.com/office/powerpoint/2010/main" val="16952750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. 项目和软件项目导论">
  <a:themeElements>
    <a:clrScheme name="1-00534_SarahHowell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FA7438"/>
      </a:accent2>
      <a:accent3>
        <a:srgbClr val="AAB1C6"/>
      </a:accent3>
      <a:accent4>
        <a:srgbClr val="DADADA"/>
      </a:accent4>
      <a:accent5>
        <a:srgbClr val="FDF3CA"/>
      </a:accent5>
      <a:accent6>
        <a:srgbClr val="E36832"/>
      </a:accent6>
      <a:hlink>
        <a:srgbClr val="66CC66"/>
      </a:hlink>
      <a:folHlink>
        <a:srgbClr val="6699FF"/>
      </a:folHlink>
    </a:clrScheme>
    <a:fontScheme name="1-00534_SarahHowel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folHlink">
                <a:gamma/>
                <a:shade val="54118"/>
                <a:invGamma/>
              </a:schemeClr>
            </a:gs>
            <a:gs pos="50000">
              <a:schemeClr val="folHlink"/>
            </a:gs>
            <a:gs pos="100000">
              <a:schemeClr val="folHlink">
                <a:gamma/>
                <a:shade val="54118"/>
                <a:invGamma/>
              </a:schemeClr>
            </a:gs>
          </a:gsLst>
          <a:lin ang="2700000" scaled="1"/>
        </a:gradFill>
        <a:ln w="1270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Semibold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folHlink">
                <a:gamma/>
                <a:shade val="54118"/>
                <a:invGamma/>
              </a:schemeClr>
            </a:gs>
            <a:gs pos="50000">
              <a:schemeClr val="folHlink"/>
            </a:gs>
            <a:gs pos="100000">
              <a:schemeClr val="folHlink">
                <a:gamma/>
                <a:shade val="54118"/>
                <a:invGamma/>
              </a:schemeClr>
            </a:gs>
          </a:gsLst>
          <a:lin ang="2700000" scaled="1"/>
        </a:gradFill>
        <a:ln w="1270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Semibold" pitchFamily="34" charset="0"/>
          </a:defRPr>
        </a:defPPr>
      </a:lstStyle>
    </a:lnDef>
  </a:objectDefaults>
  <a:extraClrSchemeLst>
    <a:extraClrScheme>
      <a:clrScheme name="1-00534_SarahHowell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FA7438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E36832"/>
        </a:accent6>
        <a:hlink>
          <a:srgbClr val="66CC66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sample_dark">
  <a:themeElements>
    <a:clrScheme name="5_sample_dark 2">
      <a:dk1>
        <a:srgbClr val="969696"/>
      </a:dk1>
      <a:lt1>
        <a:srgbClr val="FFFFFF"/>
      </a:lt1>
      <a:dk2>
        <a:srgbClr val="003399"/>
      </a:dk2>
      <a:lt2>
        <a:srgbClr val="85D9F7"/>
      </a:lt2>
      <a:accent1>
        <a:srgbClr val="5AB14B"/>
      </a:accent1>
      <a:accent2>
        <a:srgbClr val="2F7ADF"/>
      </a:accent2>
      <a:accent3>
        <a:srgbClr val="AAADCA"/>
      </a:accent3>
      <a:accent4>
        <a:srgbClr val="DADADA"/>
      </a:accent4>
      <a:accent5>
        <a:srgbClr val="B5D5B1"/>
      </a:accent5>
      <a:accent6>
        <a:srgbClr val="2A6ECA"/>
      </a:accent6>
      <a:hlink>
        <a:srgbClr val="8A52C8"/>
      </a:hlink>
      <a:folHlink>
        <a:srgbClr val="C48352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sample_dark 1">
        <a:dk1>
          <a:srgbClr val="969696"/>
        </a:dk1>
        <a:lt1>
          <a:srgbClr val="FFFFFF"/>
        </a:lt1>
        <a:dk2>
          <a:srgbClr val="005E5C"/>
        </a:dk2>
        <a:lt2>
          <a:srgbClr val="DAEEA2"/>
        </a:lt2>
        <a:accent1>
          <a:srgbClr val="238FD9"/>
        </a:accent1>
        <a:accent2>
          <a:srgbClr val="43A98E"/>
        </a:accent2>
        <a:accent3>
          <a:srgbClr val="AAB6B5"/>
        </a:accent3>
        <a:accent4>
          <a:srgbClr val="DADADA"/>
        </a:accent4>
        <a:accent5>
          <a:srgbClr val="ACC6E9"/>
        </a:accent5>
        <a:accent6>
          <a:srgbClr val="3C9980"/>
        </a:accent6>
        <a:hlink>
          <a:srgbClr val="D8A642"/>
        </a:hlink>
        <a:folHlink>
          <a:srgbClr val="B370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ample_dark 2">
        <a:dk1>
          <a:srgbClr val="969696"/>
        </a:dk1>
        <a:lt1>
          <a:srgbClr val="FFFFFF"/>
        </a:lt1>
        <a:dk2>
          <a:srgbClr val="003399"/>
        </a:dk2>
        <a:lt2>
          <a:srgbClr val="85D9F7"/>
        </a:lt2>
        <a:accent1>
          <a:srgbClr val="5AB14B"/>
        </a:accent1>
        <a:accent2>
          <a:srgbClr val="2F7ADF"/>
        </a:accent2>
        <a:accent3>
          <a:srgbClr val="AAADCA"/>
        </a:accent3>
        <a:accent4>
          <a:srgbClr val="DADADA"/>
        </a:accent4>
        <a:accent5>
          <a:srgbClr val="B5D5B1"/>
        </a:accent5>
        <a:accent6>
          <a:srgbClr val="2A6ECA"/>
        </a:accent6>
        <a:hlink>
          <a:srgbClr val="8A52C8"/>
        </a:hlink>
        <a:folHlink>
          <a:srgbClr val="C4835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ample_dark 3">
        <a:dk1>
          <a:srgbClr val="969696"/>
        </a:dk1>
        <a:lt1>
          <a:srgbClr val="FFFFFF"/>
        </a:lt1>
        <a:dk2>
          <a:srgbClr val="331A82"/>
        </a:dk2>
        <a:lt2>
          <a:srgbClr val="CFB5F5"/>
        </a:lt2>
        <a:accent1>
          <a:srgbClr val="557FE7"/>
        </a:accent1>
        <a:accent2>
          <a:srgbClr val="218CB7"/>
        </a:accent2>
        <a:accent3>
          <a:srgbClr val="ADABC1"/>
        </a:accent3>
        <a:accent4>
          <a:srgbClr val="DADADA"/>
        </a:accent4>
        <a:accent5>
          <a:srgbClr val="B4C0F1"/>
        </a:accent5>
        <a:accent6>
          <a:srgbClr val="1D7EA6"/>
        </a:accent6>
        <a:hlink>
          <a:srgbClr val="7B2B9B"/>
        </a:hlink>
        <a:folHlink>
          <a:srgbClr val="3EB2A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2012-普通讲义模版 16：9</Template>
  <TotalTime>3164</TotalTime>
  <Words>931</Words>
  <Application>Microsoft Office PowerPoint</Application>
  <PresentationFormat>宽屏</PresentationFormat>
  <Paragraphs>245</Paragraphs>
  <Slides>28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Segoe</vt:lpstr>
      <vt:lpstr>Segoe Semibold</vt:lpstr>
      <vt:lpstr>黑体</vt:lpstr>
      <vt:lpstr>微软雅黑</vt:lpstr>
      <vt:lpstr>Arial</vt:lpstr>
      <vt:lpstr>Franklin Gothic Book</vt:lpstr>
      <vt:lpstr>Franklin Gothic Medium</vt:lpstr>
      <vt:lpstr>Segoe UI Light</vt:lpstr>
      <vt:lpstr>Times New Roman</vt:lpstr>
      <vt:lpstr>Wingdings</vt:lpstr>
      <vt:lpstr>1. 项目和软件项目导论</vt:lpstr>
      <vt:lpstr>自定义设计方案</vt:lpstr>
      <vt:lpstr>5_sample_dark</vt:lpstr>
      <vt:lpstr>Team Foundation Server （Devos）</vt:lpstr>
      <vt:lpstr>PowerPoint 演示文稿</vt:lpstr>
      <vt:lpstr>1. Visual studio 2015 Team Foundation Server 背景介绍</vt:lpstr>
      <vt:lpstr>1.1. 适应现代 IT 应用趋势</vt:lpstr>
      <vt:lpstr>1.2.在整个应用生命周期管理（ALM）中改善持续发布环境的具体实现</vt:lpstr>
      <vt:lpstr>2. 选择适当的软件过程模型</vt:lpstr>
      <vt:lpstr>2.1. Scrum 模型的简单介绍</vt:lpstr>
      <vt:lpstr>2.2. 关于迭代的一般组织</vt:lpstr>
      <vt:lpstr>2.2. 关于迭代的一般组织（续）</vt:lpstr>
      <vt:lpstr>2.3. Scrum 过程模型的角色</vt:lpstr>
      <vt:lpstr>3.应用 Team Foundation Server 进行 ALM 一般工作组织说明</vt:lpstr>
      <vt:lpstr>3.应用 Team Foundation Server 进行 ALM 一般工作组织说明</vt:lpstr>
      <vt:lpstr>3.应用 Team Foundation Server 进行 ALM 一般工作组织说明</vt:lpstr>
      <vt:lpstr>3.应用 Team Foundation Server 进行 ALM 一般工作组织说明</vt:lpstr>
      <vt:lpstr>3.1. 产品积压项</vt:lpstr>
      <vt:lpstr>3.1. 产品积压项</vt:lpstr>
      <vt:lpstr>3.1. 产品积压项</vt:lpstr>
      <vt:lpstr>3.1. 产品积压项</vt:lpstr>
      <vt:lpstr>3.1. 产品积压项</vt:lpstr>
      <vt:lpstr>3.1. 产品积压项</vt:lpstr>
      <vt:lpstr>3.2. 迭代（冲刺）</vt:lpstr>
      <vt:lpstr>3.2. 迭代（冲刺）</vt:lpstr>
      <vt:lpstr>3.2. 迭代（冲刺）</vt:lpstr>
      <vt:lpstr>3.3. 看板</vt:lpstr>
      <vt:lpstr>3.4. 跟踪</vt:lpstr>
      <vt:lpstr>3.4. 跟踪</vt:lpstr>
      <vt:lpstr>3.4. 跟踪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跨平台软件开发技术</dc:title>
  <dc:creator>Pan Chengjun</dc:creator>
  <cp:keywords>跨平台,Android,Apple iOS,Windows</cp:keywords>
  <cp:lastModifiedBy>余 剑</cp:lastModifiedBy>
  <cp:revision>179</cp:revision>
  <dcterms:created xsi:type="dcterms:W3CDTF">2012-10-30T03:00:41Z</dcterms:created>
  <dcterms:modified xsi:type="dcterms:W3CDTF">2019-05-05T12:30:49Z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PSDescription">
    <vt:lpwstr>针对BDM，介绍利用SPS，Exchange，LCS搭建高校交流与协作平台解决方案。</vt:lpwstr>
  </property>
  <property fmtid="{D5CDD505-2E9C-101B-9397-08002B2CF9AE}" pid="3" name="Owner">
    <vt:lpwstr>Mebius Huang</vt:lpwstr>
  </property>
  <property fmtid="{D5CDD505-2E9C-101B-9397-08002B2CF9AE}" pid="4" name="Status">
    <vt:lpwstr>最终</vt:lpwstr>
  </property>
  <property fmtid="{D5CDD505-2E9C-101B-9397-08002B2CF9AE}" pid="5" name="Level">
    <vt:lpwstr>L100</vt:lpwstr>
  </property>
</Properties>
</file>