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66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6" r:id="rId24"/>
    <p:sldId id="307" r:id="rId25"/>
    <p:sldId id="308" r:id="rId26"/>
    <p:sldId id="309" r:id="rId27"/>
    <p:sldId id="310" r:id="rId28"/>
    <p:sldId id="305" r:id="rId29"/>
    <p:sldId id="311" r:id="rId30"/>
    <p:sldId id="260" r:id="rId31"/>
    <p:sldId id="312" r:id="rId32"/>
    <p:sldId id="286" r:id="rId3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4F"/>
    <a:srgbClr val="6161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1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9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4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6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9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5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3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4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0EEB8ED-EBC1-4E40-BE15-0776E1E8C99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CDACAC-36DB-4EAA-8889-BE9354F1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2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31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3491880" y="987574"/>
            <a:ext cx="1962423" cy="1962423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3901" y="3423796"/>
            <a:ext cx="57794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000" dirty="0" smtClean="0">
                <a:solidFill>
                  <a:srgbClr val="333333"/>
                </a:solidFill>
                <a:latin typeface="Century Gothic" panose="020B0502020202020204" pitchFamily="34" charset="0"/>
              </a:rPr>
              <a:t>大学生服务中心项目管理系统</a:t>
            </a:r>
            <a:endParaRPr kumimoji="1" lang="en-US" altLang="zh-CN" sz="3000" dirty="0" smtClean="0">
              <a:solidFill>
                <a:srgbClr val="333333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2972" y="1614842"/>
            <a:ext cx="2240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000" dirty="0" smtClean="0">
                <a:solidFill>
                  <a:srgbClr val="333333"/>
                </a:solidFill>
                <a:latin typeface="Century Gothic" panose="020B0502020202020204" pitchFamily="34" charset="0"/>
              </a:rPr>
              <a:t>流水怪</a:t>
            </a:r>
            <a:endParaRPr kumimoji="1" lang="en-US" altLang="zh-CN" sz="4000" dirty="0" smtClean="0">
              <a:solidFill>
                <a:srgbClr val="33333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148235" y="1773787"/>
            <a:ext cx="3570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spc="300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项目业务需求说明</a:t>
            </a:r>
            <a:endParaRPr lang="zh-CN" altLang="en-US" sz="3000" spc="300" dirty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932211" y="1275606"/>
            <a:ext cx="0" cy="2808312"/>
          </a:xfrm>
          <a:prstGeom prst="line">
            <a:avLst/>
          </a:prstGeom>
          <a:ln w="19050">
            <a:solidFill>
              <a:srgbClr val="4F4F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/>
          <p:cNvSpPr txBox="1"/>
          <p:nvPr/>
        </p:nvSpPr>
        <p:spPr>
          <a:xfrm>
            <a:off x="2636067" y="289664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PART 04</a:t>
            </a:r>
            <a:endParaRPr lang="zh-CN" altLang="en-US" sz="1600" dirty="0" smtClean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15081" y="1446400"/>
            <a:ext cx="1301106" cy="1301106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7"/>
          <p:cNvSpPr txBox="1"/>
          <p:nvPr/>
        </p:nvSpPr>
        <p:spPr>
          <a:xfrm>
            <a:off x="2780083" y="1709976"/>
            <a:ext cx="504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000" spc="225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5000" spc="225" dirty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9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642589" y="267494"/>
            <a:ext cx="1795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用户业务需求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006747" y="1190848"/>
            <a:ext cx="6696075" cy="654050"/>
            <a:chOff x="1006747" y="1190848"/>
            <a:chExt cx="6696075" cy="654050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1006747" y="1190848"/>
              <a:ext cx="41322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负责管理服务学生的工作人员的一切工作，根据所收到的投诉信息可以对下属的人员进行停职或者开除处理，同时可以查询、新增或修改下属的信息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 577"/>
            <p:cNvSpPr>
              <a:spLocks noChangeArrowheads="1"/>
            </p:cNvSpPr>
            <p:nvPr/>
          </p:nvSpPr>
          <p:spPr bwMode="auto">
            <a:xfrm>
              <a:off x="1024210" y="1798861"/>
              <a:ext cx="6678612" cy="46037"/>
            </a:xfrm>
            <a:custGeom>
              <a:avLst/>
              <a:gdLst>
                <a:gd name="T0" fmla="*/ 6678612 w 4397828"/>
                <a:gd name="T1" fmla="*/ 0 h 46990"/>
                <a:gd name="T2" fmla="*/ 6678612 w 4397828"/>
                <a:gd name="T3" fmla="*/ 0 h 46990"/>
                <a:gd name="T4" fmla="*/ 0 w 4397828"/>
                <a:gd name="T5" fmla="*/ 0 h 4699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6990"/>
                <a:gd name="T11" fmla="*/ 4397828 w 4397828"/>
                <a:gd name="T12" fmla="*/ 46990 h 469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699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12700" cap="flat" cmpd="sng">
              <a:solidFill>
                <a:srgbClr val="4F4F4F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06747" y="1930168"/>
            <a:ext cx="6630988" cy="903743"/>
            <a:chOff x="1006747" y="1930168"/>
            <a:chExt cx="6630988" cy="903743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006747" y="1930168"/>
              <a:ext cx="387667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负责接收在校学生的网上申修服务或是电话咨询报修服务，如有学生拾到丢失物品也可交到服务中心由该队长处理；同时学生可在网上进行投诉或反馈，队长将要进行处理与</a:t>
              </a:r>
              <a:r>
                <a:rPr lang="zh-CN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631"/>
            <p:cNvSpPr>
              <a:spLocks noChangeArrowheads="1"/>
            </p:cNvSpPr>
            <p:nvPr/>
          </p:nvSpPr>
          <p:spPr bwMode="auto">
            <a:xfrm>
              <a:off x="1024210" y="2786286"/>
              <a:ext cx="6613525" cy="47625"/>
            </a:xfrm>
            <a:custGeom>
              <a:avLst/>
              <a:gdLst>
                <a:gd name="T0" fmla="*/ 6613525 w 4397828"/>
                <a:gd name="T1" fmla="*/ 0 h 46990"/>
                <a:gd name="T2" fmla="*/ 6613525 w 4397828"/>
                <a:gd name="T3" fmla="*/ 0 h 46990"/>
                <a:gd name="T4" fmla="*/ 0 w 4397828"/>
                <a:gd name="T5" fmla="*/ 0 h 4699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6990"/>
                <a:gd name="T11" fmla="*/ 4397828 w 4397828"/>
                <a:gd name="T12" fmla="*/ 46990 h 469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699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 cmpd="sng">
              <a:solidFill>
                <a:srgbClr val="4F4F4F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6747" y="3122836"/>
            <a:ext cx="6319838" cy="693737"/>
            <a:chOff x="1006747" y="3122836"/>
            <a:chExt cx="6319838" cy="693737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1006747" y="3122836"/>
              <a:ext cx="40751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根据学生的需求及困难，向服务中心寻求帮助，解决需求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634"/>
            <p:cNvSpPr>
              <a:spLocks noChangeArrowheads="1"/>
            </p:cNvSpPr>
            <p:nvPr/>
          </p:nvSpPr>
          <p:spPr bwMode="auto">
            <a:xfrm>
              <a:off x="1024210" y="3773711"/>
              <a:ext cx="6302375" cy="42862"/>
            </a:xfrm>
            <a:custGeom>
              <a:avLst/>
              <a:gdLst>
                <a:gd name="T0" fmla="*/ 6302375 w 4397828"/>
                <a:gd name="T1" fmla="*/ 0 h 43180"/>
                <a:gd name="T2" fmla="*/ 6302375 w 4397828"/>
                <a:gd name="T3" fmla="*/ 0 h 43180"/>
                <a:gd name="T4" fmla="*/ 0 w 4397828"/>
                <a:gd name="T5" fmla="*/ 0 h 4318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3180"/>
                <a:gd name="T11" fmla="*/ 4397828 w 4397828"/>
                <a:gd name="T12" fmla="*/ 43180 h 43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318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 cmpd="sng">
              <a:solidFill>
                <a:srgbClr val="4F4F4F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06747" y="4065540"/>
            <a:ext cx="6724650" cy="738458"/>
            <a:chOff x="1006747" y="4065540"/>
            <a:chExt cx="6724650" cy="738458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1006747" y="4065540"/>
              <a:ext cx="48228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负责查看后台数据来前往对应宿舍进行维修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636"/>
            <p:cNvSpPr>
              <a:spLocks noChangeArrowheads="1"/>
            </p:cNvSpPr>
            <p:nvPr/>
          </p:nvSpPr>
          <p:spPr bwMode="auto">
            <a:xfrm>
              <a:off x="1024210" y="4759548"/>
              <a:ext cx="6707187" cy="44450"/>
            </a:xfrm>
            <a:custGeom>
              <a:avLst/>
              <a:gdLst>
                <a:gd name="T0" fmla="*/ 6707187 w 4397828"/>
                <a:gd name="T1" fmla="*/ 0 h 45720"/>
                <a:gd name="T2" fmla="*/ 6707187 w 4397828"/>
                <a:gd name="T3" fmla="*/ 0 h 45720"/>
                <a:gd name="T4" fmla="*/ 0 w 4397828"/>
                <a:gd name="T5" fmla="*/ 0 h 45720"/>
                <a:gd name="T6" fmla="*/ 0 60000 65536"/>
                <a:gd name="T7" fmla="*/ 0 60000 65536"/>
                <a:gd name="T8" fmla="*/ 0 60000 65536"/>
                <a:gd name="T9" fmla="*/ 0 w 4397828"/>
                <a:gd name="T10" fmla="*/ 0 h 45720"/>
                <a:gd name="T11" fmla="*/ 4397828 w 4397828"/>
                <a:gd name="T12" fmla="*/ 45720 h 45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7828" h="45720">
                  <a:moveTo>
                    <a:pt x="4397828" y="0"/>
                  </a:moveTo>
                  <a:lnTo>
                    <a:pt x="43978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 cmpd="sng">
              <a:solidFill>
                <a:srgbClr val="4F4F4F"/>
              </a:solidFill>
              <a:prstDash val="solid"/>
              <a:bevel/>
              <a:headEnd/>
              <a:tailEnd/>
            </a:ln>
          </p:spPr>
          <p:txBody>
            <a:bodyPr anchor="ctr"/>
            <a:lstStyle/>
            <a:p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Freeform 5"/>
          <p:cNvSpPr>
            <a:spLocks noChangeArrowheads="1"/>
          </p:cNvSpPr>
          <p:nvPr/>
        </p:nvSpPr>
        <p:spPr bwMode="auto">
          <a:xfrm>
            <a:off x="4969594" y="612998"/>
            <a:ext cx="2589212" cy="1192213"/>
          </a:xfrm>
          <a:custGeom>
            <a:avLst/>
            <a:gdLst>
              <a:gd name="T0" fmla="*/ 2463608 w 1175"/>
              <a:gd name="T1" fmla="*/ 857247 h 541"/>
              <a:gd name="T2" fmla="*/ 1004835 w 1175"/>
              <a:gd name="T3" fmla="*/ 229187 h 541"/>
              <a:gd name="T4" fmla="*/ 0 w 1175"/>
              <a:gd name="T5" fmla="*/ 1192213 h 541"/>
              <a:gd name="T6" fmla="*/ 2589212 w 1175"/>
              <a:gd name="T7" fmla="*/ 1192213 h 541"/>
              <a:gd name="T8" fmla="*/ 2463608 w 1175"/>
              <a:gd name="T9" fmla="*/ 857247 h 5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5"/>
              <a:gd name="T16" fmla="*/ 0 h 541"/>
              <a:gd name="T17" fmla="*/ 1175 w 1175"/>
              <a:gd name="T18" fmla="*/ 541 h 5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6"/>
          <p:cNvSpPr>
            <a:spLocks noChangeArrowheads="1"/>
          </p:cNvSpPr>
          <p:nvPr/>
        </p:nvSpPr>
        <p:spPr bwMode="auto">
          <a:xfrm>
            <a:off x="4883422" y="1805211"/>
            <a:ext cx="2928938" cy="984250"/>
          </a:xfrm>
          <a:custGeom>
            <a:avLst/>
            <a:gdLst>
              <a:gd name="T0" fmla="*/ 259861 w 1330"/>
              <a:gd name="T1" fmla="*/ 495428 h 447"/>
              <a:gd name="T2" fmla="*/ 224625 w 1330"/>
              <a:gd name="T3" fmla="*/ 618734 h 447"/>
              <a:gd name="T4" fmla="*/ 17618 w 1330"/>
              <a:gd name="T5" fmla="*/ 955625 h 447"/>
              <a:gd name="T6" fmla="*/ 0 w 1330"/>
              <a:gd name="T7" fmla="*/ 984250 h 447"/>
              <a:gd name="T8" fmla="*/ 2752761 w 1330"/>
              <a:gd name="T9" fmla="*/ 984250 h 447"/>
              <a:gd name="T10" fmla="*/ 2818828 w 1330"/>
              <a:gd name="T11" fmla="*/ 0 h 447"/>
              <a:gd name="T12" fmla="*/ 231232 w 1330"/>
              <a:gd name="T13" fmla="*/ 0 h 447"/>
              <a:gd name="T14" fmla="*/ 259861 w 1330"/>
              <a:gd name="T15" fmla="*/ 495428 h 4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30"/>
              <a:gd name="T25" fmla="*/ 0 h 447"/>
              <a:gd name="T26" fmla="*/ 1330 w 1330"/>
              <a:gd name="T27" fmla="*/ 447 h 44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30" h="447">
                <a:moveTo>
                  <a:pt x="118" y="225"/>
                </a:moveTo>
                <a:cubicBezTo>
                  <a:pt x="121" y="237"/>
                  <a:pt x="116" y="242"/>
                  <a:pt x="102" y="281"/>
                </a:cubicBezTo>
                <a:cubicBezTo>
                  <a:pt x="89" y="321"/>
                  <a:pt x="18" y="422"/>
                  <a:pt x="8" y="434"/>
                </a:cubicBezTo>
                <a:cubicBezTo>
                  <a:pt x="5" y="438"/>
                  <a:pt x="2" y="442"/>
                  <a:pt x="0" y="447"/>
                </a:cubicBezTo>
                <a:cubicBezTo>
                  <a:pt x="1250" y="447"/>
                  <a:pt x="1250" y="447"/>
                  <a:pt x="1250" y="447"/>
                </a:cubicBezTo>
                <a:cubicBezTo>
                  <a:pt x="1330" y="289"/>
                  <a:pt x="1311" y="119"/>
                  <a:pt x="128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85" y="125"/>
                  <a:pt x="118" y="225"/>
                  <a:pt x="118" y="225"/>
                </a:cubicBezTo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7"/>
          <p:cNvSpPr>
            <a:spLocks noChangeArrowheads="1"/>
          </p:cNvSpPr>
          <p:nvPr/>
        </p:nvSpPr>
        <p:spPr bwMode="auto">
          <a:xfrm>
            <a:off x="4864372" y="2789461"/>
            <a:ext cx="2773363" cy="985837"/>
          </a:xfrm>
          <a:custGeom>
            <a:avLst/>
            <a:gdLst>
              <a:gd name="T0" fmla="*/ 2205 w 1258"/>
              <a:gd name="T1" fmla="*/ 55136 h 447"/>
              <a:gd name="T2" fmla="*/ 44092 w 1258"/>
              <a:gd name="T3" fmla="*/ 143354 h 447"/>
              <a:gd name="T4" fmla="*/ 257936 w 1258"/>
              <a:gd name="T5" fmla="*/ 176436 h 447"/>
              <a:gd name="T6" fmla="*/ 288800 w 1258"/>
              <a:gd name="T7" fmla="*/ 240394 h 447"/>
              <a:gd name="T8" fmla="*/ 242504 w 1258"/>
              <a:gd name="T9" fmla="*/ 286709 h 447"/>
              <a:gd name="T10" fmla="*/ 220458 w 1258"/>
              <a:gd name="T11" fmla="*/ 333023 h 447"/>
              <a:gd name="T12" fmla="*/ 242504 w 1258"/>
              <a:gd name="T13" fmla="*/ 385954 h 447"/>
              <a:gd name="T14" fmla="*/ 304232 w 1258"/>
              <a:gd name="T15" fmla="*/ 476378 h 447"/>
              <a:gd name="T16" fmla="*/ 286596 w 1258"/>
              <a:gd name="T17" fmla="*/ 502843 h 447"/>
              <a:gd name="T18" fmla="*/ 268959 w 1258"/>
              <a:gd name="T19" fmla="*/ 542541 h 447"/>
              <a:gd name="T20" fmla="*/ 273368 w 1258"/>
              <a:gd name="T21" fmla="*/ 602088 h 447"/>
              <a:gd name="T22" fmla="*/ 374779 w 1258"/>
              <a:gd name="T23" fmla="*/ 694717 h 447"/>
              <a:gd name="T24" fmla="*/ 376983 w 1258"/>
              <a:gd name="T25" fmla="*/ 725594 h 447"/>
              <a:gd name="T26" fmla="*/ 394620 w 1258"/>
              <a:gd name="T27" fmla="*/ 985837 h 447"/>
              <a:gd name="T28" fmla="*/ 2460312 w 1258"/>
              <a:gd name="T29" fmla="*/ 985837 h 447"/>
              <a:gd name="T30" fmla="*/ 2387561 w 1258"/>
              <a:gd name="T31" fmla="*/ 730005 h 447"/>
              <a:gd name="T32" fmla="*/ 2623451 w 1258"/>
              <a:gd name="T33" fmla="*/ 222751 h 447"/>
              <a:gd name="T34" fmla="*/ 2773363 w 1258"/>
              <a:gd name="T35" fmla="*/ 0 h 447"/>
              <a:gd name="T36" fmla="*/ 17637 w 1258"/>
              <a:gd name="T37" fmla="*/ 0 h 447"/>
              <a:gd name="T38" fmla="*/ 2205 w 1258"/>
              <a:gd name="T39" fmla="*/ 55136 h 4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58"/>
              <a:gd name="T61" fmla="*/ 0 h 447"/>
              <a:gd name="T62" fmla="*/ 1258 w 1258"/>
              <a:gd name="T63" fmla="*/ 447 h 44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58" h="447">
                <a:moveTo>
                  <a:pt x="1" y="25"/>
                </a:moveTo>
                <a:cubicBezTo>
                  <a:pt x="0" y="43"/>
                  <a:pt x="7" y="58"/>
                  <a:pt x="20" y="65"/>
                </a:cubicBezTo>
                <a:cubicBezTo>
                  <a:pt x="33" y="73"/>
                  <a:pt x="117" y="80"/>
                  <a:pt x="117" y="80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31" y="109"/>
                  <a:pt x="117" y="122"/>
                  <a:pt x="110" y="130"/>
                </a:cubicBezTo>
                <a:cubicBezTo>
                  <a:pt x="104" y="139"/>
                  <a:pt x="102" y="143"/>
                  <a:pt x="100" y="151"/>
                </a:cubicBezTo>
                <a:cubicBezTo>
                  <a:pt x="99" y="160"/>
                  <a:pt x="105" y="169"/>
                  <a:pt x="110" y="175"/>
                </a:cubicBezTo>
                <a:cubicBezTo>
                  <a:pt x="114" y="182"/>
                  <a:pt x="138" y="216"/>
                  <a:pt x="138" y="216"/>
                </a:cubicBezTo>
                <a:cubicBezTo>
                  <a:pt x="138" y="216"/>
                  <a:pt x="134" y="222"/>
                  <a:pt x="130" y="228"/>
                </a:cubicBezTo>
                <a:cubicBezTo>
                  <a:pt x="125" y="235"/>
                  <a:pt x="122" y="246"/>
                  <a:pt x="122" y="246"/>
                </a:cubicBezTo>
                <a:cubicBezTo>
                  <a:pt x="119" y="254"/>
                  <a:pt x="119" y="263"/>
                  <a:pt x="124" y="273"/>
                </a:cubicBezTo>
                <a:cubicBezTo>
                  <a:pt x="130" y="282"/>
                  <a:pt x="165" y="309"/>
                  <a:pt x="170" y="315"/>
                </a:cubicBezTo>
                <a:cubicBezTo>
                  <a:pt x="174" y="322"/>
                  <a:pt x="171" y="329"/>
                  <a:pt x="171" y="329"/>
                </a:cubicBezTo>
                <a:cubicBezTo>
                  <a:pt x="154" y="381"/>
                  <a:pt x="165" y="422"/>
                  <a:pt x="179" y="447"/>
                </a:cubicBezTo>
                <a:cubicBezTo>
                  <a:pt x="1116" y="447"/>
                  <a:pt x="1116" y="447"/>
                  <a:pt x="1116" y="447"/>
                </a:cubicBezTo>
                <a:cubicBezTo>
                  <a:pt x="1100" y="402"/>
                  <a:pt x="1088" y="361"/>
                  <a:pt x="1083" y="331"/>
                </a:cubicBezTo>
                <a:cubicBezTo>
                  <a:pt x="1068" y="232"/>
                  <a:pt x="1190" y="101"/>
                  <a:pt x="1190" y="101"/>
                </a:cubicBezTo>
                <a:cubicBezTo>
                  <a:pt x="1218" y="68"/>
                  <a:pt x="1240" y="34"/>
                  <a:pt x="125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7"/>
                  <a:pt x="2" y="14"/>
                  <a:pt x="1" y="25"/>
                </a:cubicBezTo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8"/>
          <p:cNvSpPr>
            <a:spLocks noChangeArrowheads="1"/>
          </p:cNvSpPr>
          <p:nvPr/>
        </p:nvSpPr>
        <p:spPr bwMode="auto">
          <a:xfrm>
            <a:off x="5259660" y="3773711"/>
            <a:ext cx="2471737" cy="985837"/>
          </a:xfrm>
          <a:custGeom>
            <a:avLst/>
            <a:gdLst>
              <a:gd name="T0" fmla="*/ 48465 w 1122"/>
              <a:gd name="T1" fmla="*/ 63958 h 447"/>
              <a:gd name="T2" fmla="*/ 641065 w 1122"/>
              <a:gd name="T3" fmla="*/ 28671 h 447"/>
              <a:gd name="T4" fmla="*/ 786462 w 1122"/>
              <a:gd name="T5" fmla="*/ 500638 h 447"/>
              <a:gd name="T6" fmla="*/ 777650 w 1122"/>
              <a:gd name="T7" fmla="*/ 500638 h 447"/>
              <a:gd name="T8" fmla="*/ 308416 w 1122"/>
              <a:gd name="T9" fmla="*/ 985837 h 447"/>
              <a:gd name="T10" fmla="*/ 2324138 w 1122"/>
              <a:gd name="T11" fmla="*/ 985837 h 447"/>
              <a:gd name="T12" fmla="*/ 2471737 w 1122"/>
              <a:gd name="T13" fmla="*/ 985837 h 447"/>
              <a:gd name="T14" fmla="*/ 2286687 w 1122"/>
              <a:gd name="T15" fmla="*/ 494021 h 447"/>
              <a:gd name="T16" fmla="*/ 2064187 w 1122"/>
              <a:gd name="T17" fmla="*/ 0 h 447"/>
              <a:gd name="T18" fmla="*/ 0 w 1122"/>
              <a:gd name="T19" fmla="*/ 0 h 447"/>
              <a:gd name="T20" fmla="*/ 48465 w 1122"/>
              <a:gd name="T21" fmla="*/ 63958 h 44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22"/>
              <a:gd name="T34" fmla="*/ 0 h 447"/>
              <a:gd name="T35" fmla="*/ 1122 w 1122"/>
              <a:gd name="T36" fmla="*/ 447 h 44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22" h="447">
                <a:moveTo>
                  <a:pt x="22" y="29"/>
                </a:moveTo>
                <a:cubicBezTo>
                  <a:pt x="73" y="71"/>
                  <a:pt x="257" y="9"/>
                  <a:pt x="291" y="13"/>
                </a:cubicBezTo>
                <a:cubicBezTo>
                  <a:pt x="316" y="17"/>
                  <a:pt x="345" y="158"/>
                  <a:pt x="357" y="227"/>
                </a:cubicBezTo>
                <a:cubicBezTo>
                  <a:pt x="353" y="227"/>
                  <a:pt x="353" y="227"/>
                  <a:pt x="353" y="227"/>
                </a:cubicBezTo>
                <a:cubicBezTo>
                  <a:pt x="353" y="227"/>
                  <a:pt x="194" y="418"/>
                  <a:pt x="140" y="447"/>
                </a:cubicBezTo>
                <a:cubicBezTo>
                  <a:pt x="1055" y="447"/>
                  <a:pt x="1055" y="447"/>
                  <a:pt x="1055" y="447"/>
                </a:cubicBezTo>
                <a:cubicBezTo>
                  <a:pt x="1122" y="447"/>
                  <a:pt x="1122" y="447"/>
                  <a:pt x="1122" y="447"/>
                </a:cubicBezTo>
                <a:cubicBezTo>
                  <a:pt x="1038" y="224"/>
                  <a:pt x="1038" y="224"/>
                  <a:pt x="1038" y="224"/>
                </a:cubicBezTo>
                <a:cubicBezTo>
                  <a:pt x="1004" y="162"/>
                  <a:pt x="965" y="76"/>
                  <a:pt x="937" y="0"/>
                </a:cubicBezTo>
                <a:cubicBezTo>
                  <a:pt x="0" y="0"/>
                  <a:pt x="0" y="0"/>
                  <a:pt x="0" y="0"/>
                </a:cubicBezTo>
                <a:cubicBezTo>
                  <a:pt x="8" y="15"/>
                  <a:pt x="18" y="25"/>
                  <a:pt x="22" y="29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614"/>
          <p:cNvSpPr>
            <a:spLocks noChangeArrowheads="1"/>
          </p:cNvSpPr>
          <p:nvPr/>
        </p:nvSpPr>
        <p:spPr bwMode="auto">
          <a:xfrm>
            <a:off x="5139743" y="1222598"/>
            <a:ext cx="1620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服务中心管理员</a:t>
            </a:r>
            <a:endParaRPr lang="zh-CN" altLang="en-US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626"/>
          <p:cNvSpPr>
            <a:spLocks noChangeArrowheads="1"/>
          </p:cNvSpPr>
          <p:nvPr/>
        </p:nvSpPr>
        <p:spPr bwMode="auto">
          <a:xfrm>
            <a:off x="6088473" y="2130648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服务中心队长</a:t>
            </a:r>
            <a:endParaRPr lang="zh-CN" altLang="en-US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627"/>
          <p:cNvSpPr>
            <a:spLocks noChangeArrowheads="1"/>
          </p:cNvSpPr>
          <p:nvPr/>
        </p:nvSpPr>
        <p:spPr bwMode="auto">
          <a:xfrm>
            <a:off x="5581664" y="3122836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zh-CN" altLang="en-US" sz="16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校学生</a:t>
            </a:r>
            <a:endParaRPr lang="zh-CN" altLang="en-US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628"/>
          <p:cNvSpPr>
            <a:spLocks noChangeArrowheads="1"/>
          </p:cNvSpPr>
          <p:nvPr/>
        </p:nvSpPr>
        <p:spPr bwMode="auto">
          <a:xfrm>
            <a:off x="6510352" y="4134073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维修人员</a:t>
            </a:r>
            <a:endParaRPr lang="zh-CN" altLang="en-US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8242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服务中心管理员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C:\Users\Administrator\Documents\Tencent Files\1970724489\Image\C2C\O$X}W){8`6X7$2QDT0E~OA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9" y="868770"/>
            <a:ext cx="4953458" cy="36901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组合 34"/>
          <p:cNvGrpSpPr/>
          <p:nvPr/>
        </p:nvGrpSpPr>
        <p:grpSpPr>
          <a:xfrm>
            <a:off x="5266370" y="956377"/>
            <a:ext cx="3738767" cy="615671"/>
            <a:chOff x="1112371" y="1635646"/>
            <a:chExt cx="3738767" cy="615671"/>
          </a:xfrm>
        </p:grpSpPr>
        <p:sp>
          <p:nvSpPr>
            <p:cNvPr id="36" name="任意多边形 82"/>
            <p:cNvSpPr/>
            <p:nvPr/>
          </p:nvSpPr>
          <p:spPr bwMode="auto">
            <a:xfrm rot="3738964">
              <a:off x="1111819" y="1704941"/>
              <a:ext cx="546928" cy="54582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67"/>
            <p:cNvSpPr txBox="1"/>
            <p:nvPr/>
          </p:nvSpPr>
          <p:spPr>
            <a:xfrm>
              <a:off x="1213338" y="1734213"/>
              <a:ext cx="401072" cy="47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2400" spc="225" dirty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spc="225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9"/>
            <p:cNvSpPr>
              <a:spLocks noChangeArrowheads="1"/>
            </p:cNvSpPr>
            <p:nvPr/>
          </p:nvSpPr>
          <p:spPr bwMode="auto">
            <a:xfrm>
              <a:off x="1785674" y="1918419"/>
              <a:ext cx="3065464" cy="29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charset="0"/>
                <a:buChar char="•"/>
              </a:pPr>
              <a:r>
                <a:rPr lang="zh-CN" altLang="zh-CN" sz="1000" dirty="0">
                  <a:solidFill>
                    <a:srgbClr val="6161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先登录系统确定是系统管理员才能执行相应的操作</a:t>
              </a:r>
              <a:endParaRPr lang="zh-CN" altLang="en-US" sz="1000" dirty="0">
                <a:solidFill>
                  <a:srgbClr val="616161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39" name="矩形 39"/>
            <p:cNvSpPr>
              <a:spLocks noChangeArrowheads="1"/>
            </p:cNvSpPr>
            <p:nvPr/>
          </p:nvSpPr>
          <p:spPr bwMode="auto">
            <a:xfrm>
              <a:off x="1682786" y="1635646"/>
              <a:ext cx="2821783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系统登录 </a:t>
              </a: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1400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66370" y="1820473"/>
            <a:ext cx="3738767" cy="807917"/>
            <a:chOff x="1112371" y="2499742"/>
            <a:chExt cx="3738767" cy="807917"/>
          </a:xfrm>
        </p:grpSpPr>
        <p:sp>
          <p:nvSpPr>
            <p:cNvPr id="41" name="任意多边形 82"/>
            <p:cNvSpPr/>
            <p:nvPr/>
          </p:nvSpPr>
          <p:spPr bwMode="auto">
            <a:xfrm rot="3738964">
              <a:off x="1111819" y="2569037"/>
              <a:ext cx="546928" cy="54582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67"/>
            <p:cNvSpPr txBox="1"/>
            <p:nvPr/>
          </p:nvSpPr>
          <p:spPr>
            <a:xfrm>
              <a:off x="1213338" y="2598309"/>
              <a:ext cx="401072" cy="47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2400" spc="225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spc="225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39"/>
            <p:cNvSpPr>
              <a:spLocks noChangeArrowheads="1"/>
            </p:cNvSpPr>
            <p:nvPr/>
          </p:nvSpPr>
          <p:spPr bwMode="auto">
            <a:xfrm>
              <a:off x="1785674" y="2782515"/>
              <a:ext cx="3065464" cy="525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charset="0"/>
                <a:buChar char="•"/>
              </a:pPr>
              <a:r>
                <a:rPr lang="zh-CN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系统管理员可以管理维护队长数据，同时可以查询、新增或修改下属的信息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44" name="矩形 39"/>
            <p:cNvSpPr>
              <a:spLocks noChangeArrowheads="1"/>
            </p:cNvSpPr>
            <p:nvPr/>
          </p:nvSpPr>
          <p:spPr bwMode="auto">
            <a:xfrm>
              <a:off x="1682786" y="2499742"/>
              <a:ext cx="2821783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维护队长数据 </a:t>
              </a: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1400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266370" y="2667459"/>
            <a:ext cx="3738767" cy="807917"/>
            <a:chOff x="1112371" y="3346728"/>
            <a:chExt cx="3738767" cy="807917"/>
          </a:xfrm>
        </p:grpSpPr>
        <p:sp>
          <p:nvSpPr>
            <p:cNvPr id="46" name="任意多边形 82"/>
            <p:cNvSpPr/>
            <p:nvPr/>
          </p:nvSpPr>
          <p:spPr bwMode="auto">
            <a:xfrm rot="3738964">
              <a:off x="1111819" y="3416023"/>
              <a:ext cx="546928" cy="54582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67"/>
            <p:cNvSpPr txBox="1"/>
            <p:nvPr/>
          </p:nvSpPr>
          <p:spPr>
            <a:xfrm>
              <a:off x="1213338" y="3445295"/>
              <a:ext cx="401072" cy="47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2400" spc="225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spc="225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39"/>
            <p:cNvSpPr>
              <a:spLocks noChangeArrowheads="1"/>
            </p:cNvSpPr>
            <p:nvPr/>
          </p:nvSpPr>
          <p:spPr bwMode="auto">
            <a:xfrm>
              <a:off x="1785674" y="3629501"/>
              <a:ext cx="3065464" cy="525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charset="0"/>
                <a:buChar char="•"/>
              </a:pPr>
              <a:r>
                <a:rPr lang="zh-CN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系统管理员可以管理维护学生数据，同时可以查询、新增或修改下属的信息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49" name="矩形 39"/>
            <p:cNvSpPr>
              <a:spLocks noChangeArrowheads="1"/>
            </p:cNvSpPr>
            <p:nvPr/>
          </p:nvSpPr>
          <p:spPr bwMode="auto">
            <a:xfrm>
              <a:off x="1682786" y="3346728"/>
              <a:ext cx="2821783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维护学生数据 </a:t>
              </a: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1400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248951" y="3577505"/>
            <a:ext cx="3738767" cy="807917"/>
            <a:chOff x="1112371" y="3346728"/>
            <a:chExt cx="3738767" cy="807917"/>
          </a:xfrm>
        </p:grpSpPr>
        <p:sp>
          <p:nvSpPr>
            <p:cNvPr id="51" name="任意多边形 82"/>
            <p:cNvSpPr/>
            <p:nvPr/>
          </p:nvSpPr>
          <p:spPr bwMode="auto">
            <a:xfrm rot="3738964">
              <a:off x="1111819" y="3416023"/>
              <a:ext cx="546928" cy="54582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7"/>
            <p:cNvSpPr txBox="1"/>
            <p:nvPr/>
          </p:nvSpPr>
          <p:spPr>
            <a:xfrm>
              <a:off x="1213338" y="3445295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2400" spc="225" dirty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spc="225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39"/>
            <p:cNvSpPr>
              <a:spLocks noChangeArrowheads="1"/>
            </p:cNvSpPr>
            <p:nvPr/>
          </p:nvSpPr>
          <p:spPr bwMode="auto">
            <a:xfrm>
              <a:off x="1785674" y="3629501"/>
              <a:ext cx="3065464" cy="525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charset="0"/>
                <a:buChar char="•"/>
              </a:pPr>
              <a:r>
                <a:rPr lang="zh-CN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系统管理员可以管理维护维修人员数据，同时可以查询、新增或修改下属的信息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54" name="矩形 39"/>
            <p:cNvSpPr>
              <a:spLocks noChangeArrowheads="1"/>
            </p:cNvSpPr>
            <p:nvPr/>
          </p:nvSpPr>
          <p:spPr bwMode="auto">
            <a:xfrm>
              <a:off x="1682786" y="3346728"/>
              <a:ext cx="2821783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维护维修人员数据 </a:t>
              </a: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1400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服务中心管理员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13" y="667604"/>
            <a:ext cx="3810083" cy="426992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5692394" y="1732702"/>
            <a:ext cx="1969775" cy="1679581"/>
            <a:chOff x="3837468" y="1732702"/>
            <a:chExt cx="1969775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4083188" y="2037125"/>
              <a:ext cx="172405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6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管理员、服务中心队长、维修人员、在校学生用户</a:t>
              </a:r>
              <a:r>
                <a:rPr lang="zh-CN" altLang="en-US" sz="16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登录活动图</a:t>
              </a:r>
              <a:endParaRPr lang="en-US" altLang="zh-CN" sz="16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2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服务中心管理员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698235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433732"/>
              <a:ext cx="1836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维护队长数据活动图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9" y="868770"/>
            <a:ext cx="62007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1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服务中心管理员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397787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433732"/>
              <a:ext cx="1836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维护学生数据活动图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5" y="694928"/>
            <a:ext cx="54578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6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服务中心管理员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397787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342291"/>
              <a:ext cx="18361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维护维修人员</a:t>
              </a:r>
              <a:endParaRPr lang="en-US" altLang="zh-CN" sz="14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2" y="868770"/>
            <a:ext cx="5874909" cy="39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服务中心队长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C:\Users\Administrator\Documents\Tencent Files\1970724489\Image\C2C\4US86@5VFA{01}95DY[H91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70" y="868770"/>
            <a:ext cx="5828755" cy="4139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2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服务中心队长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29173"/>
              </p:ext>
            </p:extLst>
          </p:nvPr>
        </p:nvGraphicFramePr>
        <p:xfrm>
          <a:off x="192294" y="1306288"/>
          <a:ext cx="8781888" cy="288689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60942">
                  <a:extLst>
                    <a:ext uri="{9D8B030D-6E8A-4147-A177-3AD203B41FA5}">
                      <a16:colId xmlns:a16="http://schemas.microsoft.com/office/drawing/2014/main" xmlns="" val="653591683"/>
                    </a:ext>
                  </a:extLst>
                </a:gridCol>
                <a:gridCol w="2262599">
                  <a:extLst>
                    <a:ext uri="{9D8B030D-6E8A-4147-A177-3AD203B41FA5}">
                      <a16:colId xmlns:a16="http://schemas.microsoft.com/office/drawing/2014/main" xmlns="" val="3106561416"/>
                    </a:ext>
                  </a:extLst>
                </a:gridCol>
                <a:gridCol w="5858347">
                  <a:extLst>
                    <a:ext uri="{9D8B030D-6E8A-4147-A177-3AD203B41FA5}">
                      <a16:colId xmlns:a16="http://schemas.microsoft.com/office/drawing/2014/main" xmlns="" val="4119275588"/>
                    </a:ext>
                  </a:extLst>
                </a:gridCol>
              </a:tblGrid>
              <a:tr h="353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需求项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说明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/>
                </a:tc>
                <a:extLst>
                  <a:ext uri="{0D108BD9-81ED-4DB2-BD59-A6C34878D82A}">
                    <a16:rowId xmlns:a16="http://schemas.microsoft.com/office/drawing/2014/main" xmlns="" val="1598494272"/>
                  </a:ext>
                </a:extLst>
              </a:tr>
              <a:tr h="4095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用户认证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先登录系统确定是服务中心队长才能执行相应的操作。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609512"/>
                  </a:ext>
                </a:extLst>
              </a:tr>
              <a:tr h="707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失物招领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服务中心队长可以管理失物招领，登记物品信息，并且在失主认领时，登记失主信息，然后数据显示物品已被领取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2765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网上申报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服务中心队长可以管理网上申报的报修服务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4610715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电话报修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服务中心队长可以管理电话报修服务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9879016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查看网上投诉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服务中心队长可以管理查看网上投诉的信息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7471720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查看维修信息反馈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服务中心队长可以管理查看维修信息反馈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61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</a:t>
            </a:r>
            <a:r>
              <a:rPr lang="zh-CN" altLang="en-US" sz="2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队长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698235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433732"/>
              <a:ext cx="1836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</a:t>
              </a: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修服务活动图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763200"/>
            <a:ext cx="5363306" cy="426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2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4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48" y="474506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8802" y="816764"/>
            <a:ext cx="202768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28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1412" y="1666702"/>
            <a:ext cx="762943" cy="762943"/>
            <a:chOff x="1254722" y="1864234"/>
            <a:chExt cx="762943" cy="76294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33333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33333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33333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000" b="1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17555" y="1699263"/>
            <a:ext cx="762943" cy="762943"/>
            <a:chOff x="2705448" y="1864234"/>
            <a:chExt cx="762943" cy="76294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33333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33333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33333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000" b="1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63632" y="2905762"/>
            <a:ext cx="1107240" cy="629113"/>
            <a:chOff x="1096942" y="3103294"/>
            <a:chExt cx="1107240" cy="629113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前言</a:t>
              </a:r>
              <a:endParaRPr lang="zh-CN" altLang="en-US" sz="16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432454" y="2936015"/>
            <a:ext cx="2133141" cy="630655"/>
            <a:chOff x="2020347" y="3100986"/>
            <a:chExt cx="2133141" cy="630655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背景与现状分析</a:t>
              </a:r>
              <a:endParaRPr lang="zh-CN" altLang="en-US" sz="16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1054677" y="2160264"/>
            <a:ext cx="272244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2666389" y="2200854"/>
            <a:ext cx="272244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693935" y="1696433"/>
            <a:ext cx="762943" cy="762943"/>
            <a:chOff x="5617616" y="1872229"/>
            <a:chExt cx="762943" cy="762943"/>
          </a:xfrm>
        </p:grpSpPr>
        <p:grpSp>
          <p:nvGrpSpPr>
            <p:cNvPr id="81" name="组合 80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83" name="组合 82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33333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33333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84" name="流程图: 联系 83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33333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  <a:endParaRPr lang="zh-CN" altLang="en-US" sz="2000" b="1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110249" y="2924407"/>
            <a:ext cx="2133141" cy="638090"/>
            <a:chOff x="4999811" y="3100203"/>
            <a:chExt cx="2133141" cy="638090"/>
          </a:xfrm>
        </p:grpSpPr>
        <p:sp>
          <p:nvSpPr>
            <p:cNvPr id="88" name="文本框 87"/>
            <p:cNvSpPr txBox="1"/>
            <p:nvPr/>
          </p:nvSpPr>
          <p:spPr>
            <a:xfrm>
              <a:off x="4999811" y="3100203"/>
              <a:ext cx="2133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项目干系人</a:t>
              </a:r>
              <a:endParaRPr lang="zh-CN" altLang="en-US" sz="16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491146" y="3476683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 rot="1771504">
            <a:off x="4291969" y="2188568"/>
            <a:ext cx="272244" cy="272209"/>
            <a:chOff x="1827622" y="1343919"/>
            <a:chExt cx="2304000" cy="2304000"/>
          </a:xfrm>
        </p:grpSpPr>
        <p:sp>
          <p:nvSpPr>
            <p:cNvPr id="91" name="椭圆 9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509891" y="1689673"/>
            <a:ext cx="762943" cy="762943"/>
            <a:chOff x="5617616" y="1872229"/>
            <a:chExt cx="762943" cy="762943"/>
          </a:xfrm>
        </p:grpSpPr>
        <p:grpSp>
          <p:nvGrpSpPr>
            <p:cNvPr id="94" name="组合 93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96" name="组合 95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98" name="椭圆 97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33333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33333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97" name="流程图: 联系 96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33333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000" b="1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991520" y="2917647"/>
            <a:ext cx="2133141" cy="638090"/>
            <a:chOff x="4999811" y="3100203"/>
            <a:chExt cx="2133141" cy="638090"/>
          </a:xfrm>
        </p:grpSpPr>
        <p:sp>
          <p:nvSpPr>
            <p:cNvPr id="101" name="文本框 100"/>
            <p:cNvSpPr txBox="1"/>
            <p:nvPr/>
          </p:nvSpPr>
          <p:spPr>
            <a:xfrm>
              <a:off x="4999811" y="3100203"/>
              <a:ext cx="2133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项目业务需求说明</a:t>
              </a:r>
              <a:endParaRPr lang="zh-CN" altLang="en-US" sz="16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1146" y="3476683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 rot="1771504">
            <a:off x="6107925" y="2181808"/>
            <a:ext cx="272244" cy="272209"/>
            <a:chOff x="1827622" y="1343919"/>
            <a:chExt cx="2304000" cy="2304000"/>
          </a:xfrm>
        </p:grpSpPr>
        <p:sp>
          <p:nvSpPr>
            <p:cNvPr id="104" name="椭圆 10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484235" y="1687935"/>
            <a:ext cx="762943" cy="762943"/>
            <a:chOff x="5617616" y="1872229"/>
            <a:chExt cx="762943" cy="762943"/>
          </a:xfrm>
        </p:grpSpPr>
        <p:grpSp>
          <p:nvGrpSpPr>
            <p:cNvPr id="120" name="组合 11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122" name="组合 12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24" name="椭圆 12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33333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333333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23" name="流程图: 联系 83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21" name="文本框 120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33333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05</a:t>
              </a:r>
              <a:endParaRPr lang="zh-CN" altLang="en-US" sz="2000" b="1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900549" y="2915909"/>
            <a:ext cx="2133141" cy="638090"/>
            <a:chOff x="4999811" y="3100203"/>
            <a:chExt cx="2133141" cy="638090"/>
          </a:xfrm>
        </p:grpSpPr>
        <p:sp>
          <p:nvSpPr>
            <p:cNvPr id="127" name="文本框 126"/>
            <p:cNvSpPr txBox="1"/>
            <p:nvPr/>
          </p:nvSpPr>
          <p:spPr>
            <a:xfrm>
              <a:off x="4999811" y="3100203"/>
              <a:ext cx="2133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设计架构说明</a:t>
              </a:r>
              <a:endParaRPr lang="zh-CN" altLang="en-US" sz="16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491146" y="3476683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1771504">
            <a:off x="8082269" y="2180070"/>
            <a:ext cx="272244" cy="272209"/>
            <a:chOff x="1827622" y="1343919"/>
            <a:chExt cx="2304000" cy="2304000"/>
          </a:xfrm>
        </p:grpSpPr>
        <p:sp>
          <p:nvSpPr>
            <p:cNvPr id="130" name="椭圆 12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41" name="文本框 140"/>
          <p:cNvSpPr txBox="1"/>
          <p:nvPr/>
        </p:nvSpPr>
        <p:spPr>
          <a:xfrm>
            <a:off x="7020748" y="2960324"/>
            <a:ext cx="1165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05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90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91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94" dur="2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95" dur="2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8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9" dur="8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2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8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9" dur="8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</a:t>
            </a:r>
            <a:r>
              <a:rPr lang="zh-CN" altLang="en-US" sz="2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队长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698235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433732"/>
              <a:ext cx="1836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失物招领活动图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4" y="868770"/>
            <a:ext cx="5365235" cy="4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</a:t>
            </a:r>
            <a:r>
              <a:rPr lang="zh-CN" altLang="en-US" sz="2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队长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940589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433732"/>
              <a:ext cx="1836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投诉与反馈活动图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868771"/>
            <a:ext cx="4053880" cy="41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在校学生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C:\Users\Administrator\Documents\Tencent Files\1970724489\Image\C2C\`GX}SD14~8%7YNKYW]@)HM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500" y="667604"/>
            <a:ext cx="5075192" cy="4241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1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校学生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59006"/>
              </p:ext>
            </p:extLst>
          </p:nvPr>
        </p:nvGraphicFramePr>
        <p:xfrm>
          <a:off x="192294" y="1306288"/>
          <a:ext cx="8781888" cy="288689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60942">
                  <a:extLst>
                    <a:ext uri="{9D8B030D-6E8A-4147-A177-3AD203B41FA5}">
                      <a16:colId xmlns:a16="http://schemas.microsoft.com/office/drawing/2014/main" xmlns="" val="653591683"/>
                    </a:ext>
                  </a:extLst>
                </a:gridCol>
                <a:gridCol w="2262599">
                  <a:extLst>
                    <a:ext uri="{9D8B030D-6E8A-4147-A177-3AD203B41FA5}">
                      <a16:colId xmlns:a16="http://schemas.microsoft.com/office/drawing/2014/main" xmlns="" val="3106561416"/>
                    </a:ext>
                  </a:extLst>
                </a:gridCol>
                <a:gridCol w="5858347">
                  <a:extLst>
                    <a:ext uri="{9D8B030D-6E8A-4147-A177-3AD203B41FA5}">
                      <a16:colId xmlns:a16="http://schemas.microsoft.com/office/drawing/2014/main" xmlns="" val="4119275588"/>
                    </a:ext>
                  </a:extLst>
                </a:gridCol>
              </a:tblGrid>
              <a:tr h="353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需求项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说明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/>
                </a:tc>
                <a:extLst>
                  <a:ext uri="{0D108BD9-81ED-4DB2-BD59-A6C34878D82A}">
                    <a16:rowId xmlns:a16="http://schemas.microsoft.com/office/drawing/2014/main" xmlns="" val="1598494272"/>
                  </a:ext>
                </a:extLst>
              </a:tr>
              <a:tr h="4095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用户认证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b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先登录系统确定是在校学生才能执行相应的操作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609512"/>
                  </a:ext>
                </a:extLst>
              </a:tr>
              <a:tr h="707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网上申报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在校学生可以通过网上申报，申报学生的报修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2765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电话报修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在校学生可以通过电话直接报修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4610715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失物招领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在校学生可以在失物招领哪里浏览丢失物品信息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9879016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网上投诉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在校学生可以通过网上来投诉信息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7471720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1394" marR="101394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信息反馈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在校学生可以根据自己的需求对报修后的服务进行信息反馈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61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校学生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940589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433732"/>
              <a:ext cx="1836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学生网上报修活动图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2" y="667604"/>
            <a:ext cx="5164536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校学生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940589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433732"/>
              <a:ext cx="1836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学生网上</a:t>
              </a:r>
              <a:r>
                <a:rPr lang="zh-CN" altLang="en-US" sz="1400" dirty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投诉</a:t>
              </a: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5" y="667604"/>
            <a:ext cx="5032441" cy="43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0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校学生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940589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433732"/>
              <a:ext cx="1836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学生信息反馈活动图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37" y="868770"/>
            <a:ext cx="4802326" cy="42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6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校学生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940589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433732"/>
              <a:ext cx="1836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查看失物招领活动图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36" y="763521"/>
            <a:ext cx="3597672" cy="41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维修人员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5266370" y="1557269"/>
            <a:ext cx="3738767" cy="615671"/>
            <a:chOff x="1112371" y="1635646"/>
            <a:chExt cx="3738767" cy="615671"/>
          </a:xfrm>
        </p:grpSpPr>
        <p:sp>
          <p:nvSpPr>
            <p:cNvPr id="36" name="任意多边形 82"/>
            <p:cNvSpPr/>
            <p:nvPr/>
          </p:nvSpPr>
          <p:spPr bwMode="auto">
            <a:xfrm rot="3738964">
              <a:off x="1111819" y="1704941"/>
              <a:ext cx="546928" cy="54582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67"/>
            <p:cNvSpPr txBox="1"/>
            <p:nvPr/>
          </p:nvSpPr>
          <p:spPr>
            <a:xfrm>
              <a:off x="1213338" y="1734213"/>
              <a:ext cx="401072" cy="47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2400" spc="225" dirty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spc="225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9"/>
            <p:cNvSpPr>
              <a:spLocks noChangeArrowheads="1"/>
            </p:cNvSpPr>
            <p:nvPr/>
          </p:nvSpPr>
          <p:spPr bwMode="auto">
            <a:xfrm>
              <a:off x="1785674" y="1918419"/>
              <a:ext cx="306546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charset="0"/>
                <a:buChar char="•"/>
              </a:pPr>
              <a:r>
                <a:rPr lang="zh-CN" altLang="zh-CN" sz="1000" dirty="0">
                  <a:solidFill>
                    <a:srgbClr val="6161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先登录系统确定</a:t>
              </a:r>
              <a:r>
                <a:rPr lang="zh-CN" altLang="zh-CN" sz="1000" dirty="0" smtClean="0">
                  <a:solidFill>
                    <a:srgbClr val="6161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1000" dirty="0">
                  <a:solidFill>
                    <a:srgbClr val="6161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维修人员</a:t>
              </a:r>
              <a:r>
                <a:rPr lang="zh-CN" altLang="zh-CN" sz="1000" dirty="0" smtClean="0">
                  <a:solidFill>
                    <a:srgbClr val="6161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才能</a:t>
              </a:r>
              <a:r>
                <a:rPr lang="zh-CN" altLang="zh-CN" sz="1000" dirty="0">
                  <a:solidFill>
                    <a:srgbClr val="6161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执行相应的操作</a:t>
              </a:r>
              <a:endParaRPr lang="zh-CN" altLang="en-US" sz="1000" dirty="0">
                <a:solidFill>
                  <a:srgbClr val="616161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39" name="矩形 39"/>
            <p:cNvSpPr>
              <a:spLocks noChangeArrowheads="1"/>
            </p:cNvSpPr>
            <p:nvPr/>
          </p:nvSpPr>
          <p:spPr bwMode="auto">
            <a:xfrm>
              <a:off x="1682786" y="1635646"/>
              <a:ext cx="2821783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系统登录 </a:t>
              </a: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1400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66370" y="2421365"/>
            <a:ext cx="3738767" cy="809584"/>
            <a:chOff x="1112371" y="2499742"/>
            <a:chExt cx="3738767" cy="809584"/>
          </a:xfrm>
        </p:grpSpPr>
        <p:sp>
          <p:nvSpPr>
            <p:cNvPr id="41" name="任意多边形 82"/>
            <p:cNvSpPr/>
            <p:nvPr/>
          </p:nvSpPr>
          <p:spPr bwMode="auto">
            <a:xfrm rot="3738964">
              <a:off x="1111819" y="2569037"/>
              <a:ext cx="546928" cy="54582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67"/>
            <p:cNvSpPr txBox="1"/>
            <p:nvPr/>
          </p:nvSpPr>
          <p:spPr>
            <a:xfrm>
              <a:off x="1213338" y="2598309"/>
              <a:ext cx="401072" cy="47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2400" spc="225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spc="225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39"/>
            <p:cNvSpPr>
              <a:spLocks noChangeArrowheads="1"/>
            </p:cNvSpPr>
            <p:nvPr/>
          </p:nvSpPr>
          <p:spPr bwMode="auto">
            <a:xfrm>
              <a:off x="1785674" y="2782515"/>
              <a:ext cx="3065464" cy="526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charset="0"/>
                <a:buChar char="•"/>
              </a:pPr>
              <a:r>
                <a:rPr lang="zh-CN" altLang="zh-CN" sz="1000" dirty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维修人员可以管理后台维修的数据，但只能查看和浏览数据</a:t>
              </a:r>
              <a:endParaRPr lang="zh-CN" altLang="en-US" sz="1000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44" name="矩形 39"/>
            <p:cNvSpPr>
              <a:spLocks noChangeArrowheads="1"/>
            </p:cNvSpPr>
            <p:nvPr/>
          </p:nvSpPr>
          <p:spPr bwMode="auto">
            <a:xfrm>
              <a:off x="1682786" y="2499742"/>
              <a:ext cx="2821783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后台维修数据 </a:t>
              </a: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1400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266370" y="3268351"/>
            <a:ext cx="3738767" cy="615671"/>
            <a:chOff x="1112371" y="3346728"/>
            <a:chExt cx="3738767" cy="615671"/>
          </a:xfrm>
        </p:grpSpPr>
        <p:sp>
          <p:nvSpPr>
            <p:cNvPr id="46" name="任意多边形 82"/>
            <p:cNvSpPr/>
            <p:nvPr/>
          </p:nvSpPr>
          <p:spPr bwMode="auto">
            <a:xfrm rot="3738964">
              <a:off x="1111819" y="3416023"/>
              <a:ext cx="546928" cy="54582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67"/>
            <p:cNvSpPr txBox="1"/>
            <p:nvPr/>
          </p:nvSpPr>
          <p:spPr>
            <a:xfrm>
              <a:off x="1213338" y="3445295"/>
              <a:ext cx="401072" cy="47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2400" spc="225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spc="225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39"/>
            <p:cNvSpPr>
              <a:spLocks noChangeArrowheads="1"/>
            </p:cNvSpPr>
            <p:nvPr/>
          </p:nvSpPr>
          <p:spPr bwMode="auto">
            <a:xfrm>
              <a:off x="1785674" y="3629501"/>
              <a:ext cx="3065464" cy="29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charset="0"/>
                <a:buChar char="•"/>
              </a:pPr>
              <a:r>
                <a:rPr lang="zh-CN" altLang="zh-CN" sz="1000" dirty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通过学生的意见反馈给维修人员</a:t>
              </a:r>
              <a:endParaRPr lang="zh-CN" altLang="en-US" sz="1000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49" name="矩形 39"/>
            <p:cNvSpPr>
              <a:spLocks noChangeArrowheads="1"/>
            </p:cNvSpPr>
            <p:nvPr/>
          </p:nvSpPr>
          <p:spPr bwMode="auto">
            <a:xfrm>
              <a:off x="1682786" y="3346728"/>
              <a:ext cx="2821783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信息反馈 </a:t>
              </a:r>
              <a:r>
                <a:rPr lang="en-US" altLang="zh-CN" sz="1400" dirty="0" smtClean="0">
                  <a:solidFill>
                    <a:srgbClr val="4F4F4F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1400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pic>
        <p:nvPicPr>
          <p:cNvPr id="26" name="图片 25" descr="C:\Users\Administrator\Documents\Tencent Files\1114378154\Image\C2C\O6G@9HB_(Y_7214Z(@WHR$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8" y="1404258"/>
            <a:ext cx="4926764" cy="2515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4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维修人员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940589" y="1732702"/>
            <a:ext cx="1982839" cy="1679581"/>
            <a:chOff x="3837468" y="1732702"/>
            <a:chExt cx="1982839" cy="1679581"/>
          </a:xfrm>
        </p:grpSpPr>
        <p:sp>
          <p:nvSpPr>
            <p:cNvPr id="28" name="等腰三角形 12"/>
            <p:cNvSpPr/>
            <p:nvPr/>
          </p:nvSpPr>
          <p:spPr>
            <a:xfrm rot="5111878" flipV="1">
              <a:off x="3949084" y="1621086"/>
              <a:ext cx="1679581" cy="1902813"/>
            </a:xfrm>
            <a:custGeom>
              <a:avLst/>
              <a:gdLst/>
              <a:ahLst/>
              <a:cxnLst/>
              <a:rect l="l" t="t" r="r" b="b"/>
              <a:pathLst>
                <a:path w="2088232" h="2365776">
                  <a:moveTo>
                    <a:pt x="1044116" y="0"/>
                  </a:moveTo>
                  <a:lnTo>
                    <a:pt x="1137714" y="282270"/>
                  </a:lnTo>
                  <a:cubicBezTo>
                    <a:pt x="1670539" y="329046"/>
                    <a:pt x="2088232" y="776575"/>
                    <a:pt x="2088232" y="1321660"/>
                  </a:cubicBezTo>
                  <a:cubicBezTo>
                    <a:pt x="2088232" y="1898309"/>
                    <a:pt x="1620765" y="2365776"/>
                    <a:pt x="1044116" y="2365776"/>
                  </a:cubicBezTo>
                  <a:cubicBezTo>
                    <a:pt x="467467" y="2365776"/>
                    <a:pt x="0" y="1898309"/>
                    <a:pt x="0" y="1321660"/>
                  </a:cubicBezTo>
                  <a:cubicBezTo>
                    <a:pt x="0" y="776575"/>
                    <a:pt x="417693" y="329046"/>
                    <a:pt x="950518" y="28227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984171" y="2433732"/>
              <a:ext cx="18361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维修人员查看后台</a:t>
              </a:r>
              <a:endParaRPr lang="en-US" altLang="zh-CN" sz="14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4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维修数据活动图</a:t>
              </a:r>
              <a:endParaRPr lang="en-US" altLang="zh-CN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3" y="868770"/>
            <a:ext cx="3914591" cy="39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8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148235" y="1773787"/>
            <a:ext cx="1031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spc="300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前言</a:t>
            </a:r>
            <a:endParaRPr lang="zh-CN" altLang="en-US" sz="3000" spc="300" dirty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932211" y="1275606"/>
            <a:ext cx="0" cy="2808312"/>
          </a:xfrm>
          <a:prstGeom prst="line">
            <a:avLst/>
          </a:prstGeom>
          <a:ln w="19050">
            <a:solidFill>
              <a:srgbClr val="4F4F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/>
          <p:cNvSpPr txBox="1"/>
          <p:nvPr/>
        </p:nvSpPr>
        <p:spPr>
          <a:xfrm>
            <a:off x="2636067" y="289664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PART 01</a:t>
            </a:r>
            <a:endParaRPr lang="zh-CN" altLang="en-US" sz="1600" dirty="0" smtClean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15081" y="1446400"/>
            <a:ext cx="1301106" cy="1301106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7"/>
          <p:cNvSpPr txBox="1"/>
          <p:nvPr/>
        </p:nvSpPr>
        <p:spPr>
          <a:xfrm>
            <a:off x="2780083" y="1709976"/>
            <a:ext cx="504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000" spc="225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5000" spc="225" dirty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1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148235" y="1773787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spc="300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设计架构说明</a:t>
            </a:r>
            <a:endParaRPr lang="zh-CN" altLang="en-US" sz="3000" spc="300" dirty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932211" y="1275606"/>
            <a:ext cx="0" cy="2808312"/>
          </a:xfrm>
          <a:prstGeom prst="line">
            <a:avLst/>
          </a:prstGeom>
          <a:ln w="19050">
            <a:solidFill>
              <a:srgbClr val="4F4F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/>
          <p:cNvSpPr txBox="1"/>
          <p:nvPr/>
        </p:nvSpPr>
        <p:spPr>
          <a:xfrm>
            <a:off x="2636067" y="289664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PART 05</a:t>
            </a:r>
            <a:endParaRPr lang="zh-CN" altLang="en-US" sz="1600" dirty="0" smtClean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15081" y="1446400"/>
            <a:ext cx="1301106" cy="1301106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7"/>
          <p:cNvSpPr txBox="1"/>
          <p:nvPr/>
        </p:nvSpPr>
        <p:spPr>
          <a:xfrm>
            <a:off x="2780083" y="1709976"/>
            <a:ext cx="504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000" spc="225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5000" spc="225" dirty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5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19872" y="267494"/>
            <a:ext cx="207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设计架构说明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C:\Users\Administrator\Documents\Tencent Files\1970724489\Image\C2C\34D6E16B6AB92BC142046AA47CEABF0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2" y="868770"/>
            <a:ext cx="7380203" cy="4091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05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3491880" y="987574"/>
            <a:ext cx="1962423" cy="1962423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3901" y="3423796"/>
            <a:ext cx="57794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333333"/>
                </a:solidFill>
                <a:latin typeface="Century Gothic" panose="020B0502020202020204" pitchFamily="34" charset="0"/>
              </a:rPr>
              <a:t>THANK YOU !</a:t>
            </a:r>
          </a:p>
        </p:txBody>
      </p:sp>
      <p:sp>
        <p:nvSpPr>
          <p:cNvPr id="10" name="矩形 9"/>
          <p:cNvSpPr/>
          <p:nvPr/>
        </p:nvSpPr>
        <p:spPr>
          <a:xfrm>
            <a:off x="3352972" y="1614842"/>
            <a:ext cx="2240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000" dirty="0">
                <a:solidFill>
                  <a:srgbClr val="333333"/>
                </a:solidFill>
                <a:latin typeface="Century Gothic" panose="020B0502020202020204" pitchFamily="34" charset="0"/>
              </a:rPr>
              <a:t>流水怪</a:t>
            </a:r>
            <a:endParaRPr kumimoji="1" lang="en-US" altLang="zh-CN" sz="4000" dirty="0" smtClean="0">
              <a:solidFill>
                <a:srgbClr val="333333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3259182" y="3977794"/>
            <a:ext cx="3494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队员：韦定君 杨天敏 林俊余 潘水荣</a:t>
            </a:r>
            <a:endParaRPr lang="zh-CN" altLang="en-US" sz="12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707904" y="267494"/>
            <a:ext cx="1584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239"/>
          <p:cNvSpPr>
            <a:spLocks noEditPoints="1" noChangeArrowheads="1"/>
          </p:cNvSpPr>
          <p:nvPr/>
        </p:nvSpPr>
        <p:spPr bwMode="auto">
          <a:xfrm>
            <a:off x="1993155" y="2057400"/>
            <a:ext cx="1738313" cy="1738313"/>
          </a:xfrm>
          <a:custGeom>
            <a:avLst/>
            <a:gdLst>
              <a:gd name="T0" fmla="*/ 2147483646 w 2116"/>
              <a:gd name="T1" fmla="*/ 1262169863 h 2116"/>
              <a:gd name="T2" fmla="*/ 2147483646 w 2116"/>
              <a:gd name="T3" fmla="*/ 1059407178 h 2116"/>
              <a:gd name="T4" fmla="*/ 2147483646 w 2116"/>
              <a:gd name="T5" fmla="*/ 782257393 h 2116"/>
              <a:gd name="T6" fmla="*/ 2147483646 w 2116"/>
              <a:gd name="T7" fmla="*/ 683875654 h 2116"/>
              <a:gd name="T8" fmla="*/ 2147483646 w 2116"/>
              <a:gd name="T9" fmla="*/ 365933012 h 2116"/>
              <a:gd name="T10" fmla="*/ 1857261195 w 2116"/>
              <a:gd name="T11" fmla="*/ 385130037 h 2116"/>
              <a:gd name="T12" fmla="*/ 1756479555 w 2116"/>
              <a:gd name="T13" fmla="*/ 95982932 h 2116"/>
              <a:gd name="T14" fmla="*/ 1480530267 w 2116"/>
              <a:gd name="T15" fmla="*/ 229158320 h 2116"/>
              <a:gd name="T16" fmla="*/ 1262169863 w 2116"/>
              <a:gd name="T17" fmla="*/ 0 h 2116"/>
              <a:gd name="T18" fmla="*/ 1060606582 w 2116"/>
              <a:gd name="T19" fmla="*/ 229158320 h 2116"/>
              <a:gd name="T20" fmla="*/ 783456796 w 2116"/>
              <a:gd name="T21" fmla="*/ 93583030 h 2116"/>
              <a:gd name="T22" fmla="*/ 683875654 w 2116"/>
              <a:gd name="T23" fmla="*/ 385130037 h 2116"/>
              <a:gd name="T24" fmla="*/ 365933012 w 2116"/>
              <a:gd name="T25" fmla="*/ 376730928 h 2116"/>
              <a:gd name="T26" fmla="*/ 386329440 w 2116"/>
              <a:gd name="T27" fmla="*/ 681475752 h 2116"/>
              <a:gd name="T28" fmla="*/ 97182336 w 2116"/>
              <a:gd name="T29" fmla="*/ 782257393 h 2116"/>
              <a:gd name="T30" fmla="*/ 230357723 w 2116"/>
              <a:gd name="T31" fmla="*/ 1058206680 h 2116"/>
              <a:gd name="T32" fmla="*/ 0 w 2116"/>
              <a:gd name="T33" fmla="*/ 1276567084 h 2116"/>
              <a:gd name="T34" fmla="*/ 229158320 w 2116"/>
              <a:gd name="T35" fmla="*/ 1479329769 h 2116"/>
              <a:gd name="T36" fmla="*/ 93583030 w 2116"/>
              <a:gd name="T37" fmla="*/ 1755280151 h 2116"/>
              <a:gd name="T38" fmla="*/ 385130037 w 2116"/>
              <a:gd name="T39" fmla="*/ 1854861293 h 2116"/>
              <a:gd name="T40" fmla="*/ 376730928 w 2116"/>
              <a:gd name="T41" fmla="*/ 2147483646 h 2116"/>
              <a:gd name="T42" fmla="*/ 682675155 w 2116"/>
              <a:gd name="T43" fmla="*/ 2147483646 h 2116"/>
              <a:gd name="T44" fmla="*/ 783456796 w 2116"/>
              <a:gd name="T45" fmla="*/ 2147483646 h 2116"/>
              <a:gd name="T46" fmla="*/ 1058206680 w 2116"/>
              <a:gd name="T47" fmla="*/ 2147483646 h 2116"/>
              <a:gd name="T48" fmla="*/ 1276567084 w 2116"/>
              <a:gd name="T49" fmla="*/ 2147483646 h 2116"/>
              <a:gd name="T50" fmla="*/ 1479329769 w 2116"/>
              <a:gd name="T51" fmla="*/ 2147483646 h 2116"/>
              <a:gd name="T52" fmla="*/ 1756479555 w 2116"/>
              <a:gd name="T53" fmla="*/ 2147483646 h 2116"/>
              <a:gd name="T54" fmla="*/ 1854861293 w 2116"/>
              <a:gd name="T55" fmla="*/ 2147483646 h 2116"/>
              <a:gd name="T56" fmla="*/ 2147483646 w 2116"/>
              <a:gd name="T57" fmla="*/ 2147483646 h 2116"/>
              <a:gd name="T58" fmla="*/ 2147483646 w 2116"/>
              <a:gd name="T59" fmla="*/ 1856061792 h 2116"/>
              <a:gd name="T60" fmla="*/ 2147483646 w 2116"/>
              <a:gd name="T61" fmla="*/ 1755280151 h 2116"/>
              <a:gd name="T62" fmla="*/ 2147483646 w 2116"/>
              <a:gd name="T63" fmla="*/ 1480530267 h 2116"/>
              <a:gd name="T64" fmla="*/ 1629302279 w 2116"/>
              <a:gd name="T65" fmla="*/ 2002434997 h 2116"/>
              <a:gd name="T66" fmla="*/ 910634072 w 2116"/>
              <a:gd name="T67" fmla="*/ 536301950 h 2116"/>
              <a:gd name="T68" fmla="*/ 1629302279 w 2116"/>
              <a:gd name="T69" fmla="*/ 2002434997 h 21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16"/>
              <a:gd name="T106" fmla="*/ 0 h 2116"/>
              <a:gd name="T107" fmla="*/ 2116 w 2116"/>
              <a:gd name="T108" fmla="*/ 2116 h 21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40"/>
          <p:cNvSpPr>
            <a:spLocks noEditPoints="1" noChangeArrowheads="1"/>
          </p:cNvSpPr>
          <p:nvPr/>
        </p:nvSpPr>
        <p:spPr bwMode="auto">
          <a:xfrm>
            <a:off x="664418" y="1357312"/>
            <a:ext cx="1510903" cy="1510904"/>
          </a:xfrm>
          <a:custGeom>
            <a:avLst/>
            <a:gdLst>
              <a:gd name="T0" fmla="*/ 2147483646 w 1840"/>
              <a:gd name="T1" fmla="*/ 1155559799 h 1840"/>
              <a:gd name="T2" fmla="*/ 2016235029 w 1840"/>
              <a:gd name="T3" fmla="*/ 968560309 h 1840"/>
              <a:gd name="T4" fmla="*/ 2146895336 w 1840"/>
              <a:gd name="T5" fmla="*/ 736010363 h 1840"/>
              <a:gd name="T6" fmla="*/ 1891569068 w 1840"/>
              <a:gd name="T7" fmla="*/ 624529772 h 1840"/>
              <a:gd name="T8" fmla="*/ 1920338641 w 1840"/>
              <a:gd name="T9" fmla="*/ 360812515 h 1840"/>
              <a:gd name="T10" fmla="*/ 1653025871 w 1840"/>
              <a:gd name="T11" fmla="*/ 363210253 h 1840"/>
              <a:gd name="T12" fmla="*/ 1579903616 w 1840"/>
              <a:gd name="T13" fmla="*/ 107883984 h 1840"/>
              <a:gd name="T14" fmla="*/ 1322180704 w 1840"/>
              <a:gd name="T15" fmla="*/ 207376980 h 1840"/>
              <a:gd name="T16" fmla="*/ 1155559799 w 1840"/>
              <a:gd name="T17" fmla="*/ 0 h 1840"/>
              <a:gd name="T18" fmla="*/ 968560309 w 1840"/>
              <a:gd name="T19" fmla="*/ 190595002 h 1840"/>
              <a:gd name="T20" fmla="*/ 734811494 w 1840"/>
              <a:gd name="T21" fmla="*/ 58736921 h 1840"/>
              <a:gd name="T22" fmla="*/ 624529772 w 1840"/>
              <a:gd name="T23" fmla="*/ 314063190 h 1840"/>
              <a:gd name="T24" fmla="*/ 360812515 w 1840"/>
              <a:gd name="T25" fmla="*/ 286492485 h 1840"/>
              <a:gd name="T26" fmla="*/ 363210253 w 1840"/>
              <a:gd name="T27" fmla="*/ 552606386 h 1840"/>
              <a:gd name="T28" fmla="*/ 106685115 w 1840"/>
              <a:gd name="T29" fmla="*/ 625728641 h 1840"/>
              <a:gd name="T30" fmla="*/ 207376980 w 1840"/>
              <a:gd name="T31" fmla="*/ 883451553 h 1840"/>
              <a:gd name="T32" fmla="*/ 0 w 1840"/>
              <a:gd name="T33" fmla="*/ 1051271327 h 1840"/>
              <a:gd name="T34" fmla="*/ 190595002 w 1840"/>
              <a:gd name="T35" fmla="*/ 1237071948 h 1840"/>
              <a:gd name="T36" fmla="*/ 58736921 w 1840"/>
              <a:gd name="T37" fmla="*/ 1470820763 h 1840"/>
              <a:gd name="T38" fmla="*/ 314063190 w 1840"/>
              <a:gd name="T39" fmla="*/ 1582301354 h 1840"/>
              <a:gd name="T40" fmla="*/ 286492485 w 1840"/>
              <a:gd name="T41" fmla="*/ 1846018612 h 1840"/>
              <a:gd name="T42" fmla="*/ 552606386 w 1840"/>
              <a:gd name="T43" fmla="*/ 1843620874 h 1840"/>
              <a:gd name="T44" fmla="*/ 625728641 w 1840"/>
              <a:gd name="T45" fmla="*/ 2098947142 h 1840"/>
              <a:gd name="T46" fmla="*/ 883451553 w 1840"/>
              <a:gd name="T47" fmla="*/ 1999453052 h 1840"/>
              <a:gd name="T48" fmla="*/ 1050072458 w 1840"/>
              <a:gd name="T49" fmla="*/ 2147483646 h 1840"/>
              <a:gd name="T50" fmla="*/ 1237071948 w 1840"/>
              <a:gd name="T51" fmla="*/ 2016235029 h 1840"/>
              <a:gd name="T52" fmla="*/ 1470820763 w 1840"/>
              <a:gd name="T53" fmla="*/ 2146895336 h 1840"/>
              <a:gd name="T54" fmla="*/ 1581102485 w 1840"/>
              <a:gd name="T55" fmla="*/ 1892767937 h 1840"/>
              <a:gd name="T56" fmla="*/ 1846018612 w 1840"/>
              <a:gd name="T57" fmla="*/ 1920338641 h 1840"/>
              <a:gd name="T58" fmla="*/ 1843620874 w 1840"/>
              <a:gd name="T59" fmla="*/ 1654223646 h 1840"/>
              <a:gd name="T60" fmla="*/ 2098947142 w 1840"/>
              <a:gd name="T61" fmla="*/ 1579903616 h 1840"/>
              <a:gd name="T62" fmla="*/ 1999453052 w 1840"/>
              <a:gd name="T63" fmla="*/ 1323379573 h 1840"/>
              <a:gd name="T64" fmla="*/ 1295808869 w 1840"/>
              <a:gd name="T65" fmla="*/ 1786082822 h 1840"/>
              <a:gd name="T66" fmla="*/ 909823388 w 1840"/>
              <a:gd name="T67" fmla="*/ 420748305 h 1840"/>
              <a:gd name="T68" fmla="*/ 1295808869 w 1840"/>
              <a:gd name="T69" fmla="*/ 1786082822 h 18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0"/>
              <a:gd name="T106" fmla="*/ 0 h 1840"/>
              <a:gd name="T107" fmla="*/ 1840 w 1840"/>
              <a:gd name="T108" fmla="*/ 1840 h 18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241"/>
          <p:cNvSpPr>
            <a:spLocks noEditPoints="1" noChangeArrowheads="1"/>
          </p:cNvSpPr>
          <p:nvPr/>
        </p:nvSpPr>
        <p:spPr bwMode="auto">
          <a:xfrm>
            <a:off x="2137221" y="923925"/>
            <a:ext cx="1095375" cy="1096566"/>
          </a:xfrm>
          <a:custGeom>
            <a:avLst/>
            <a:gdLst>
              <a:gd name="T0" fmla="*/ 1597797940 w 1335"/>
              <a:gd name="T1" fmla="*/ 838420400 h 1335"/>
              <a:gd name="T2" fmla="*/ 1460159764 w 1335"/>
              <a:gd name="T3" fmla="*/ 702881009 h 1335"/>
              <a:gd name="T4" fmla="*/ 1555908393 w 1335"/>
              <a:gd name="T5" fmla="*/ 533758497 h 1335"/>
              <a:gd name="T6" fmla="*/ 1370396449 w 1335"/>
              <a:gd name="T7" fmla="*/ 453394036 h 1335"/>
              <a:gd name="T8" fmla="*/ 1390742800 w 1335"/>
              <a:gd name="T9" fmla="*/ 261481570 h 1335"/>
              <a:gd name="T10" fmla="*/ 1198048697 w 1335"/>
              <a:gd name="T11" fmla="*/ 262680811 h 1335"/>
              <a:gd name="T12" fmla="*/ 1144190708 w 1335"/>
              <a:gd name="T13" fmla="*/ 77964884 h 1335"/>
              <a:gd name="T14" fmla="*/ 958678764 w 1335"/>
              <a:gd name="T15" fmla="*/ 149932470 h 1335"/>
              <a:gd name="T16" fmla="*/ 836599562 w 1335"/>
              <a:gd name="T17" fmla="*/ 0 h 1335"/>
              <a:gd name="T18" fmla="*/ 701355074 w 1335"/>
              <a:gd name="T19" fmla="*/ 137937872 h 1335"/>
              <a:gd name="T20" fmla="*/ 532598949 w 1335"/>
              <a:gd name="T21" fmla="*/ 41981092 h 1335"/>
              <a:gd name="T22" fmla="*/ 452410388 w 1335"/>
              <a:gd name="T23" fmla="*/ 227896259 h 1335"/>
              <a:gd name="T24" fmla="*/ 260914222 w 1335"/>
              <a:gd name="T25" fmla="*/ 207505881 h 1335"/>
              <a:gd name="T26" fmla="*/ 263307911 w 1335"/>
              <a:gd name="T27" fmla="*/ 400618683 h 1335"/>
              <a:gd name="T28" fmla="*/ 77794873 w 1335"/>
              <a:gd name="T29" fmla="*/ 454594372 h 1335"/>
              <a:gd name="T30" fmla="*/ 149606618 w 1335"/>
              <a:gd name="T31" fmla="*/ 641708780 h 1335"/>
              <a:gd name="T32" fmla="*/ 0 w 1335"/>
              <a:gd name="T33" fmla="*/ 762853997 h 1335"/>
              <a:gd name="T34" fmla="*/ 137638176 w 1335"/>
              <a:gd name="T35" fmla="*/ 898393388 h 1335"/>
              <a:gd name="T36" fmla="*/ 41889547 w 1335"/>
              <a:gd name="T37" fmla="*/ 1067515899 h 1335"/>
              <a:gd name="T38" fmla="*/ 227401491 w 1335"/>
              <a:gd name="T39" fmla="*/ 1147880360 h 1335"/>
              <a:gd name="T40" fmla="*/ 207055140 w 1335"/>
              <a:gd name="T41" fmla="*/ 1339792827 h 1335"/>
              <a:gd name="T42" fmla="*/ 399749243 w 1335"/>
              <a:gd name="T43" fmla="*/ 1338593586 h 1335"/>
              <a:gd name="T44" fmla="*/ 453607232 w 1335"/>
              <a:gd name="T45" fmla="*/ 1523309513 h 1335"/>
              <a:gd name="T46" fmla="*/ 640316020 w 1335"/>
              <a:gd name="T47" fmla="*/ 1451341927 h 1335"/>
              <a:gd name="T48" fmla="*/ 761198378 w 1335"/>
              <a:gd name="T49" fmla="*/ 1601274397 h 1335"/>
              <a:gd name="T50" fmla="*/ 896442866 w 1335"/>
              <a:gd name="T51" fmla="*/ 1463336525 h 1335"/>
              <a:gd name="T52" fmla="*/ 1065198991 w 1335"/>
              <a:gd name="T53" fmla="*/ 1558094065 h 1335"/>
              <a:gd name="T54" fmla="*/ 1145387552 w 1335"/>
              <a:gd name="T55" fmla="*/ 1373378138 h 1335"/>
              <a:gd name="T56" fmla="*/ 1336883718 w 1335"/>
              <a:gd name="T57" fmla="*/ 1393768516 h 1335"/>
              <a:gd name="T58" fmla="*/ 1335686873 w 1335"/>
              <a:gd name="T59" fmla="*/ 1200655714 h 1335"/>
              <a:gd name="T60" fmla="*/ 1521199912 w 1335"/>
              <a:gd name="T61" fmla="*/ 1146680024 h 1335"/>
              <a:gd name="T62" fmla="*/ 1448191322 w 1335"/>
              <a:gd name="T63" fmla="*/ 960764857 h 1335"/>
              <a:gd name="T64" fmla="*/ 928757659 w 1335"/>
              <a:gd name="T65" fmla="*/ 1259429461 h 1335"/>
              <a:gd name="T66" fmla="*/ 670237125 w 1335"/>
              <a:gd name="T67" fmla="*/ 343044177 h 1335"/>
              <a:gd name="T68" fmla="*/ 928757659 w 1335"/>
              <a:gd name="T69" fmla="*/ 1259429461 h 13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35"/>
              <a:gd name="T106" fmla="*/ 0 h 1335"/>
              <a:gd name="T107" fmla="*/ 1335 w 1335"/>
              <a:gd name="T108" fmla="*/ 1335 h 13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42"/>
          <p:cNvSpPr>
            <a:spLocks noEditPoints="1" noChangeArrowheads="1"/>
          </p:cNvSpPr>
          <p:nvPr/>
        </p:nvSpPr>
        <p:spPr bwMode="auto">
          <a:xfrm>
            <a:off x="1752649" y="3614738"/>
            <a:ext cx="932259" cy="931069"/>
          </a:xfrm>
          <a:custGeom>
            <a:avLst/>
            <a:gdLst>
              <a:gd name="T0" fmla="*/ 1214977973 w 1135"/>
              <a:gd name="T1" fmla="*/ 651949556 h 1134"/>
              <a:gd name="T2" fmla="*/ 1361302936 w 1135"/>
              <a:gd name="T3" fmla="*/ 565661760 h 1134"/>
              <a:gd name="T4" fmla="*/ 1327719709 w 1135"/>
              <a:gd name="T5" fmla="*/ 439825711 h 1134"/>
              <a:gd name="T6" fmla="*/ 1157407352 w 1135"/>
              <a:gd name="T7" fmla="*/ 438628075 h 1134"/>
              <a:gd name="T8" fmla="*/ 1038668493 w 1135"/>
              <a:gd name="T9" fmla="*/ 284029063 h 1134"/>
              <a:gd name="T10" fmla="*/ 1080646159 w 1135"/>
              <a:gd name="T11" fmla="*/ 118644761 h 1134"/>
              <a:gd name="T12" fmla="*/ 969103628 w 1135"/>
              <a:gd name="T13" fmla="*/ 53929735 h 1134"/>
              <a:gd name="T14" fmla="*/ 846766058 w 1135"/>
              <a:gd name="T15" fmla="*/ 172574496 h 1134"/>
              <a:gd name="T16" fmla="*/ 652466308 w 1135"/>
              <a:gd name="T17" fmla="*/ 147407724 h 1134"/>
              <a:gd name="T18" fmla="*/ 566110376 w 1135"/>
              <a:gd name="T19" fmla="*/ 0 h 1134"/>
              <a:gd name="T20" fmla="*/ 440174095 w 1135"/>
              <a:gd name="T21" fmla="*/ 33555696 h 1134"/>
              <a:gd name="T22" fmla="*/ 437775684 w 1135"/>
              <a:gd name="T23" fmla="*/ 203733826 h 1134"/>
              <a:gd name="T24" fmla="*/ 284254394 w 1135"/>
              <a:gd name="T25" fmla="*/ 322379681 h 1134"/>
              <a:gd name="T26" fmla="*/ 118738858 w 1135"/>
              <a:gd name="T27" fmla="*/ 280433966 h 1134"/>
              <a:gd name="T28" fmla="*/ 53971910 w 1135"/>
              <a:gd name="T29" fmla="*/ 391888534 h 1134"/>
              <a:gd name="T30" fmla="*/ 172711863 w 1135"/>
              <a:gd name="T31" fmla="*/ 514129486 h 1134"/>
              <a:gd name="T32" fmla="*/ 147524169 w 1135"/>
              <a:gd name="T33" fmla="*/ 707076927 h 1134"/>
              <a:gd name="T34" fmla="*/ 0 w 1135"/>
              <a:gd name="T35" fmla="*/ 794563452 h 1134"/>
              <a:gd name="T36" fmla="*/ 33583227 w 1135"/>
              <a:gd name="T37" fmla="*/ 919200771 h 1134"/>
              <a:gd name="T38" fmla="*/ 205094790 w 1135"/>
              <a:gd name="T39" fmla="*/ 921597137 h 1134"/>
              <a:gd name="T40" fmla="*/ 322634442 w 1135"/>
              <a:gd name="T41" fmla="*/ 1076195055 h 1134"/>
              <a:gd name="T42" fmla="*/ 280656777 w 1135"/>
              <a:gd name="T43" fmla="*/ 1241579357 h 1134"/>
              <a:gd name="T44" fmla="*/ 393398513 w 1135"/>
              <a:gd name="T45" fmla="*/ 1306295477 h 1134"/>
              <a:gd name="T46" fmla="*/ 514536877 w 1135"/>
              <a:gd name="T47" fmla="*/ 1187649622 h 1134"/>
              <a:gd name="T48" fmla="*/ 708836628 w 1135"/>
              <a:gd name="T49" fmla="*/ 1212817488 h 1134"/>
              <a:gd name="T50" fmla="*/ 796391765 w 1135"/>
              <a:gd name="T51" fmla="*/ 1359026482 h 1134"/>
              <a:gd name="T52" fmla="*/ 921128841 w 1135"/>
              <a:gd name="T53" fmla="*/ 1325470786 h 1134"/>
              <a:gd name="T54" fmla="*/ 923527251 w 1135"/>
              <a:gd name="T55" fmla="*/ 1155292656 h 1134"/>
              <a:gd name="T56" fmla="*/ 1078247748 w 1135"/>
              <a:gd name="T57" fmla="*/ 1036646801 h 1134"/>
              <a:gd name="T58" fmla="*/ 1242564078 w 1135"/>
              <a:gd name="T59" fmla="*/ 1078592516 h 1134"/>
              <a:gd name="T60" fmla="*/ 1307331026 w 1135"/>
              <a:gd name="T61" fmla="*/ 967137948 h 1134"/>
              <a:gd name="T62" fmla="*/ 1189790278 w 1135"/>
              <a:gd name="T63" fmla="*/ 844896996 h 1134"/>
              <a:gd name="T64" fmla="*/ 1214977973 w 1135"/>
              <a:gd name="T65" fmla="*/ 651949556 h 1134"/>
              <a:gd name="T66" fmla="*/ 711236134 w 1135"/>
              <a:gd name="T67" fmla="*/ 1053425744 h 1134"/>
              <a:gd name="T68" fmla="*/ 307042582 w 1135"/>
              <a:gd name="T69" fmla="*/ 710673118 h 1134"/>
              <a:gd name="T70" fmla="*/ 651266007 w 1135"/>
              <a:gd name="T71" fmla="*/ 306799469 h 1134"/>
              <a:gd name="T72" fmla="*/ 1054260354 w 1135"/>
              <a:gd name="T73" fmla="*/ 649552095 h 1134"/>
              <a:gd name="T74" fmla="*/ 711236134 w 1135"/>
              <a:gd name="T75" fmla="*/ 1053425744 h 11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35"/>
              <a:gd name="T115" fmla="*/ 0 h 1134"/>
              <a:gd name="T116" fmla="*/ 1135 w 1135"/>
              <a:gd name="T117" fmla="*/ 1134 h 11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38262" y="3361135"/>
            <a:ext cx="960834" cy="1914525"/>
            <a:chOff x="0" y="0"/>
            <a:chExt cx="960900" cy="1913939"/>
          </a:xfrm>
        </p:grpSpPr>
        <p:sp>
          <p:nvSpPr>
            <p:cNvPr id="12" name="Freeform 254"/>
            <p:cNvSpPr>
              <a:spLocks noChangeArrowheads="1"/>
            </p:cNvSpPr>
            <p:nvPr/>
          </p:nvSpPr>
          <p:spPr bwMode="auto">
            <a:xfrm>
              <a:off x="99379" y="0"/>
              <a:ext cx="478886" cy="229617"/>
            </a:xfrm>
            <a:custGeom>
              <a:avLst/>
              <a:gdLst>
                <a:gd name="T0" fmla="*/ 340912396 w 651"/>
                <a:gd name="T1" fmla="*/ 146920401 h 313"/>
                <a:gd name="T2" fmla="*/ 318726219 w 651"/>
                <a:gd name="T3" fmla="*/ 146920401 h 313"/>
                <a:gd name="T4" fmla="*/ 164503594 w 651"/>
                <a:gd name="T5" fmla="*/ 0 h 313"/>
                <a:gd name="T6" fmla="*/ 10281704 w 651"/>
                <a:gd name="T7" fmla="*/ 145844209 h 313"/>
                <a:gd name="T8" fmla="*/ 0 w 651"/>
                <a:gd name="T9" fmla="*/ 157145326 h 313"/>
                <a:gd name="T10" fmla="*/ 11363796 w 651"/>
                <a:gd name="T11" fmla="*/ 168447178 h 313"/>
                <a:gd name="T12" fmla="*/ 340912396 w 651"/>
                <a:gd name="T13" fmla="*/ 168447178 h 313"/>
                <a:gd name="T14" fmla="*/ 352276192 w 651"/>
                <a:gd name="T15" fmla="*/ 157683789 h 313"/>
                <a:gd name="T16" fmla="*/ 340912396 w 651"/>
                <a:gd name="T17" fmla="*/ 146920401 h 3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51"/>
                <a:gd name="T28" fmla="*/ 0 h 313"/>
                <a:gd name="T29" fmla="*/ 651 w 651"/>
                <a:gd name="T30" fmla="*/ 313 h 3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55"/>
            <p:cNvSpPr>
              <a:spLocks noChangeArrowheads="1"/>
            </p:cNvSpPr>
            <p:nvPr/>
          </p:nvSpPr>
          <p:spPr bwMode="auto">
            <a:xfrm>
              <a:off x="0" y="71987"/>
              <a:ext cx="960900" cy="1841952"/>
            </a:xfrm>
            <a:custGeom>
              <a:avLst/>
              <a:gdLst>
                <a:gd name="T0" fmla="*/ 348206783 w 1488"/>
                <a:gd name="T1" fmla="*/ 298653736 h 2854"/>
                <a:gd name="T2" fmla="*/ 354878839 w 1488"/>
                <a:gd name="T3" fmla="*/ 294904647 h 2854"/>
                <a:gd name="T4" fmla="*/ 520850421 w 1488"/>
                <a:gd name="T5" fmla="*/ 28324368 h 2854"/>
                <a:gd name="T6" fmla="*/ 590908942 w 1488"/>
                <a:gd name="T7" fmla="*/ 14995064 h 2854"/>
                <a:gd name="T8" fmla="*/ 605087383 w 1488"/>
                <a:gd name="T9" fmla="*/ 82889776 h 2854"/>
                <a:gd name="T10" fmla="*/ 371142459 w 1488"/>
                <a:gd name="T11" fmla="*/ 447355541 h 2854"/>
                <a:gd name="T12" fmla="*/ 369891610 w 1488"/>
                <a:gd name="T13" fmla="*/ 451937832 h 2854"/>
                <a:gd name="T14" fmla="*/ 369891610 w 1488"/>
                <a:gd name="T15" fmla="*/ 766002910 h 2854"/>
                <a:gd name="T16" fmla="*/ 369891610 w 1488"/>
                <a:gd name="T17" fmla="*/ 793910355 h 2854"/>
                <a:gd name="T18" fmla="*/ 369891610 w 1488"/>
                <a:gd name="T19" fmla="*/ 1134217118 h 2854"/>
                <a:gd name="T20" fmla="*/ 313177200 w 1488"/>
                <a:gd name="T21" fmla="*/ 1188783171 h 2854"/>
                <a:gd name="T22" fmla="*/ 312343516 w 1488"/>
                <a:gd name="T23" fmla="*/ 1188783171 h 2854"/>
                <a:gd name="T24" fmla="*/ 256046270 w 1488"/>
                <a:gd name="T25" fmla="*/ 1134217118 h 2854"/>
                <a:gd name="T26" fmla="*/ 256046270 w 1488"/>
                <a:gd name="T27" fmla="*/ 801824811 h 2854"/>
                <a:gd name="T28" fmla="*/ 248123366 w 1488"/>
                <a:gd name="T29" fmla="*/ 793910355 h 2854"/>
                <a:gd name="T30" fmla="*/ 240199815 w 1488"/>
                <a:gd name="T31" fmla="*/ 793910355 h 2854"/>
                <a:gd name="T32" fmla="*/ 232276910 w 1488"/>
                <a:gd name="T33" fmla="*/ 801824811 h 2854"/>
                <a:gd name="T34" fmla="*/ 232276910 w 1488"/>
                <a:gd name="T35" fmla="*/ 1134217118 h 2854"/>
                <a:gd name="T36" fmla="*/ 175563146 w 1488"/>
                <a:gd name="T37" fmla="*/ 1188783171 h 2854"/>
                <a:gd name="T38" fmla="*/ 174728816 w 1488"/>
                <a:gd name="T39" fmla="*/ 1188783171 h 2854"/>
                <a:gd name="T40" fmla="*/ 118015052 w 1488"/>
                <a:gd name="T41" fmla="*/ 1134217118 h 2854"/>
                <a:gd name="T42" fmla="*/ 118015052 w 1488"/>
                <a:gd name="T43" fmla="*/ 793910355 h 2854"/>
                <a:gd name="T44" fmla="*/ 118015052 w 1488"/>
                <a:gd name="T45" fmla="*/ 766002910 h 2854"/>
                <a:gd name="T46" fmla="*/ 118015052 w 1488"/>
                <a:gd name="T47" fmla="*/ 459435364 h 2854"/>
                <a:gd name="T48" fmla="*/ 109674336 w 1488"/>
                <a:gd name="T49" fmla="*/ 451937832 h 2854"/>
                <a:gd name="T50" fmla="*/ 109674336 w 1488"/>
                <a:gd name="T51" fmla="*/ 451937832 h 2854"/>
                <a:gd name="T52" fmla="*/ 102585116 w 1488"/>
                <a:gd name="T53" fmla="*/ 459435364 h 2854"/>
                <a:gd name="T54" fmla="*/ 102585116 w 1488"/>
                <a:gd name="T55" fmla="*/ 713103262 h 2854"/>
                <a:gd name="T56" fmla="*/ 51292558 w 1488"/>
                <a:gd name="T57" fmla="*/ 762253822 h 2854"/>
                <a:gd name="T58" fmla="*/ 0 w 1488"/>
                <a:gd name="T59" fmla="*/ 713103262 h 2854"/>
                <a:gd name="T60" fmla="*/ 0 w 1488"/>
                <a:gd name="T61" fmla="*/ 487342808 h 2854"/>
                <a:gd name="T62" fmla="*/ 0 w 1488"/>
                <a:gd name="T63" fmla="*/ 426529350 h 2854"/>
                <a:gd name="T64" fmla="*/ 0 w 1488"/>
                <a:gd name="T65" fmla="*/ 306567546 h 2854"/>
                <a:gd name="T66" fmla="*/ 7923550 w 1488"/>
                <a:gd name="T67" fmla="*/ 298653736 h 2854"/>
                <a:gd name="T68" fmla="*/ 348206783 w 1488"/>
                <a:gd name="T69" fmla="*/ 298653736 h 28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8"/>
                <a:gd name="T106" fmla="*/ 0 h 2854"/>
                <a:gd name="T107" fmla="*/ 1488 w 1488"/>
                <a:gd name="T108" fmla="*/ 2854 h 28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56"/>
            <p:cNvSpPr>
              <a:spLocks noChangeArrowheads="1"/>
            </p:cNvSpPr>
            <p:nvPr/>
          </p:nvSpPr>
          <p:spPr bwMode="auto">
            <a:xfrm>
              <a:off x="124449" y="273027"/>
              <a:ext cx="394073" cy="213068"/>
            </a:xfrm>
            <a:custGeom>
              <a:avLst/>
              <a:gdLst>
                <a:gd name="T0" fmla="*/ 542863 w 535"/>
                <a:gd name="T1" fmla="*/ 0 h 290"/>
                <a:gd name="T2" fmla="*/ 0 w 535"/>
                <a:gd name="T3" fmla="*/ 11875969 h 290"/>
                <a:gd name="T4" fmla="*/ 144862708 w 535"/>
                <a:gd name="T5" fmla="*/ 156544733 h 290"/>
                <a:gd name="T6" fmla="*/ 290268279 w 535"/>
                <a:gd name="T7" fmla="*/ 11875969 h 290"/>
                <a:gd name="T8" fmla="*/ 289725416 w 535"/>
                <a:gd name="T9" fmla="*/ 0 h 290"/>
                <a:gd name="T10" fmla="*/ 542863 w 535"/>
                <a:gd name="T11" fmla="*/ 0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5"/>
                <a:gd name="T19" fmla="*/ 0 h 290"/>
                <a:gd name="T20" fmla="*/ 535 w 535"/>
                <a:gd name="T21" fmla="*/ 290 h 2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975671" y="1022135"/>
            <a:ext cx="3240866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怪科技有限公司“学生服务中心管理系统”软件项目是一项针对学生事务服务体系，优化办事程序，提高办事效率，为广大学生提供的事务服务的系统。“学生服务中心管理系统”坚持便捷、高效的工作理念，实行以网上申报维修、电话报修或失物招领等各项服务功能来树立“方便学生”优于“方便管理”的立足点，努力推动学生服务管理工作由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统一供给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转变，逐渐建成集教育、管理、服务于一体的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学生服务中心管理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746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1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3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5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148235" y="1773787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spc="300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背景与现状分析</a:t>
            </a:r>
            <a:endParaRPr lang="zh-CN" altLang="en-US" sz="3000" spc="300" dirty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932211" y="1275606"/>
            <a:ext cx="0" cy="2808312"/>
          </a:xfrm>
          <a:prstGeom prst="line">
            <a:avLst/>
          </a:prstGeom>
          <a:ln w="19050">
            <a:solidFill>
              <a:srgbClr val="4F4F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/>
          <p:cNvSpPr txBox="1"/>
          <p:nvPr/>
        </p:nvSpPr>
        <p:spPr>
          <a:xfrm>
            <a:off x="2636067" y="289664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PART 02</a:t>
            </a:r>
            <a:endParaRPr lang="zh-CN" altLang="en-US" sz="1600" dirty="0" smtClean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15081" y="1446400"/>
            <a:ext cx="1301106" cy="1301106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7"/>
          <p:cNvSpPr txBox="1"/>
          <p:nvPr/>
        </p:nvSpPr>
        <p:spPr>
          <a:xfrm>
            <a:off x="2780083" y="1709976"/>
            <a:ext cx="504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000" spc="225" dirty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5000" spc="225" dirty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4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72124" y="267494"/>
            <a:ext cx="20402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239"/>
          <p:cNvSpPr>
            <a:spLocks noEditPoints="1" noChangeArrowheads="1"/>
          </p:cNvSpPr>
          <p:nvPr/>
        </p:nvSpPr>
        <p:spPr bwMode="auto">
          <a:xfrm>
            <a:off x="1993155" y="2057400"/>
            <a:ext cx="1738313" cy="1738313"/>
          </a:xfrm>
          <a:custGeom>
            <a:avLst/>
            <a:gdLst>
              <a:gd name="T0" fmla="*/ 2147483646 w 2116"/>
              <a:gd name="T1" fmla="*/ 1262169863 h 2116"/>
              <a:gd name="T2" fmla="*/ 2147483646 w 2116"/>
              <a:gd name="T3" fmla="*/ 1059407178 h 2116"/>
              <a:gd name="T4" fmla="*/ 2147483646 w 2116"/>
              <a:gd name="T5" fmla="*/ 782257393 h 2116"/>
              <a:gd name="T6" fmla="*/ 2147483646 w 2116"/>
              <a:gd name="T7" fmla="*/ 683875654 h 2116"/>
              <a:gd name="T8" fmla="*/ 2147483646 w 2116"/>
              <a:gd name="T9" fmla="*/ 365933012 h 2116"/>
              <a:gd name="T10" fmla="*/ 1857261195 w 2116"/>
              <a:gd name="T11" fmla="*/ 385130037 h 2116"/>
              <a:gd name="T12" fmla="*/ 1756479555 w 2116"/>
              <a:gd name="T13" fmla="*/ 95982932 h 2116"/>
              <a:gd name="T14" fmla="*/ 1480530267 w 2116"/>
              <a:gd name="T15" fmla="*/ 229158320 h 2116"/>
              <a:gd name="T16" fmla="*/ 1262169863 w 2116"/>
              <a:gd name="T17" fmla="*/ 0 h 2116"/>
              <a:gd name="T18" fmla="*/ 1060606582 w 2116"/>
              <a:gd name="T19" fmla="*/ 229158320 h 2116"/>
              <a:gd name="T20" fmla="*/ 783456796 w 2116"/>
              <a:gd name="T21" fmla="*/ 93583030 h 2116"/>
              <a:gd name="T22" fmla="*/ 683875654 w 2116"/>
              <a:gd name="T23" fmla="*/ 385130037 h 2116"/>
              <a:gd name="T24" fmla="*/ 365933012 w 2116"/>
              <a:gd name="T25" fmla="*/ 376730928 h 2116"/>
              <a:gd name="T26" fmla="*/ 386329440 w 2116"/>
              <a:gd name="T27" fmla="*/ 681475752 h 2116"/>
              <a:gd name="T28" fmla="*/ 97182336 w 2116"/>
              <a:gd name="T29" fmla="*/ 782257393 h 2116"/>
              <a:gd name="T30" fmla="*/ 230357723 w 2116"/>
              <a:gd name="T31" fmla="*/ 1058206680 h 2116"/>
              <a:gd name="T32" fmla="*/ 0 w 2116"/>
              <a:gd name="T33" fmla="*/ 1276567084 h 2116"/>
              <a:gd name="T34" fmla="*/ 229158320 w 2116"/>
              <a:gd name="T35" fmla="*/ 1479329769 h 2116"/>
              <a:gd name="T36" fmla="*/ 93583030 w 2116"/>
              <a:gd name="T37" fmla="*/ 1755280151 h 2116"/>
              <a:gd name="T38" fmla="*/ 385130037 w 2116"/>
              <a:gd name="T39" fmla="*/ 1854861293 h 2116"/>
              <a:gd name="T40" fmla="*/ 376730928 w 2116"/>
              <a:gd name="T41" fmla="*/ 2147483646 h 2116"/>
              <a:gd name="T42" fmla="*/ 682675155 w 2116"/>
              <a:gd name="T43" fmla="*/ 2147483646 h 2116"/>
              <a:gd name="T44" fmla="*/ 783456796 w 2116"/>
              <a:gd name="T45" fmla="*/ 2147483646 h 2116"/>
              <a:gd name="T46" fmla="*/ 1058206680 w 2116"/>
              <a:gd name="T47" fmla="*/ 2147483646 h 2116"/>
              <a:gd name="T48" fmla="*/ 1276567084 w 2116"/>
              <a:gd name="T49" fmla="*/ 2147483646 h 2116"/>
              <a:gd name="T50" fmla="*/ 1479329769 w 2116"/>
              <a:gd name="T51" fmla="*/ 2147483646 h 2116"/>
              <a:gd name="T52" fmla="*/ 1756479555 w 2116"/>
              <a:gd name="T53" fmla="*/ 2147483646 h 2116"/>
              <a:gd name="T54" fmla="*/ 1854861293 w 2116"/>
              <a:gd name="T55" fmla="*/ 2147483646 h 2116"/>
              <a:gd name="T56" fmla="*/ 2147483646 w 2116"/>
              <a:gd name="T57" fmla="*/ 2147483646 h 2116"/>
              <a:gd name="T58" fmla="*/ 2147483646 w 2116"/>
              <a:gd name="T59" fmla="*/ 1856061792 h 2116"/>
              <a:gd name="T60" fmla="*/ 2147483646 w 2116"/>
              <a:gd name="T61" fmla="*/ 1755280151 h 2116"/>
              <a:gd name="T62" fmla="*/ 2147483646 w 2116"/>
              <a:gd name="T63" fmla="*/ 1480530267 h 2116"/>
              <a:gd name="T64" fmla="*/ 1629302279 w 2116"/>
              <a:gd name="T65" fmla="*/ 2002434997 h 2116"/>
              <a:gd name="T66" fmla="*/ 910634072 w 2116"/>
              <a:gd name="T67" fmla="*/ 536301950 h 2116"/>
              <a:gd name="T68" fmla="*/ 1629302279 w 2116"/>
              <a:gd name="T69" fmla="*/ 2002434997 h 21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16"/>
              <a:gd name="T106" fmla="*/ 0 h 2116"/>
              <a:gd name="T107" fmla="*/ 2116 w 2116"/>
              <a:gd name="T108" fmla="*/ 2116 h 21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40"/>
          <p:cNvSpPr>
            <a:spLocks noEditPoints="1" noChangeArrowheads="1"/>
          </p:cNvSpPr>
          <p:nvPr/>
        </p:nvSpPr>
        <p:spPr bwMode="auto">
          <a:xfrm>
            <a:off x="664418" y="1357312"/>
            <a:ext cx="1510903" cy="1510904"/>
          </a:xfrm>
          <a:custGeom>
            <a:avLst/>
            <a:gdLst>
              <a:gd name="T0" fmla="*/ 2147483646 w 1840"/>
              <a:gd name="T1" fmla="*/ 1155559799 h 1840"/>
              <a:gd name="T2" fmla="*/ 2016235029 w 1840"/>
              <a:gd name="T3" fmla="*/ 968560309 h 1840"/>
              <a:gd name="T4" fmla="*/ 2146895336 w 1840"/>
              <a:gd name="T5" fmla="*/ 736010363 h 1840"/>
              <a:gd name="T6" fmla="*/ 1891569068 w 1840"/>
              <a:gd name="T7" fmla="*/ 624529772 h 1840"/>
              <a:gd name="T8" fmla="*/ 1920338641 w 1840"/>
              <a:gd name="T9" fmla="*/ 360812515 h 1840"/>
              <a:gd name="T10" fmla="*/ 1653025871 w 1840"/>
              <a:gd name="T11" fmla="*/ 363210253 h 1840"/>
              <a:gd name="T12" fmla="*/ 1579903616 w 1840"/>
              <a:gd name="T13" fmla="*/ 107883984 h 1840"/>
              <a:gd name="T14" fmla="*/ 1322180704 w 1840"/>
              <a:gd name="T15" fmla="*/ 207376980 h 1840"/>
              <a:gd name="T16" fmla="*/ 1155559799 w 1840"/>
              <a:gd name="T17" fmla="*/ 0 h 1840"/>
              <a:gd name="T18" fmla="*/ 968560309 w 1840"/>
              <a:gd name="T19" fmla="*/ 190595002 h 1840"/>
              <a:gd name="T20" fmla="*/ 734811494 w 1840"/>
              <a:gd name="T21" fmla="*/ 58736921 h 1840"/>
              <a:gd name="T22" fmla="*/ 624529772 w 1840"/>
              <a:gd name="T23" fmla="*/ 314063190 h 1840"/>
              <a:gd name="T24" fmla="*/ 360812515 w 1840"/>
              <a:gd name="T25" fmla="*/ 286492485 h 1840"/>
              <a:gd name="T26" fmla="*/ 363210253 w 1840"/>
              <a:gd name="T27" fmla="*/ 552606386 h 1840"/>
              <a:gd name="T28" fmla="*/ 106685115 w 1840"/>
              <a:gd name="T29" fmla="*/ 625728641 h 1840"/>
              <a:gd name="T30" fmla="*/ 207376980 w 1840"/>
              <a:gd name="T31" fmla="*/ 883451553 h 1840"/>
              <a:gd name="T32" fmla="*/ 0 w 1840"/>
              <a:gd name="T33" fmla="*/ 1051271327 h 1840"/>
              <a:gd name="T34" fmla="*/ 190595002 w 1840"/>
              <a:gd name="T35" fmla="*/ 1237071948 h 1840"/>
              <a:gd name="T36" fmla="*/ 58736921 w 1840"/>
              <a:gd name="T37" fmla="*/ 1470820763 h 1840"/>
              <a:gd name="T38" fmla="*/ 314063190 w 1840"/>
              <a:gd name="T39" fmla="*/ 1582301354 h 1840"/>
              <a:gd name="T40" fmla="*/ 286492485 w 1840"/>
              <a:gd name="T41" fmla="*/ 1846018612 h 1840"/>
              <a:gd name="T42" fmla="*/ 552606386 w 1840"/>
              <a:gd name="T43" fmla="*/ 1843620874 h 1840"/>
              <a:gd name="T44" fmla="*/ 625728641 w 1840"/>
              <a:gd name="T45" fmla="*/ 2098947142 h 1840"/>
              <a:gd name="T46" fmla="*/ 883451553 w 1840"/>
              <a:gd name="T47" fmla="*/ 1999453052 h 1840"/>
              <a:gd name="T48" fmla="*/ 1050072458 w 1840"/>
              <a:gd name="T49" fmla="*/ 2147483646 h 1840"/>
              <a:gd name="T50" fmla="*/ 1237071948 w 1840"/>
              <a:gd name="T51" fmla="*/ 2016235029 h 1840"/>
              <a:gd name="T52" fmla="*/ 1470820763 w 1840"/>
              <a:gd name="T53" fmla="*/ 2146895336 h 1840"/>
              <a:gd name="T54" fmla="*/ 1581102485 w 1840"/>
              <a:gd name="T55" fmla="*/ 1892767937 h 1840"/>
              <a:gd name="T56" fmla="*/ 1846018612 w 1840"/>
              <a:gd name="T57" fmla="*/ 1920338641 h 1840"/>
              <a:gd name="T58" fmla="*/ 1843620874 w 1840"/>
              <a:gd name="T59" fmla="*/ 1654223646 h 1840"/>
              <a:gd name="T60" fmla="*/ 2098947142 w 1840"/>
              <a:gd name="T61" fmla="*/ 1579903616 h 1840"/>
              <a:gd name="T62" fmla="*/ 1999453052 w 1840"/>
              <a:gd name="T63" fmla="*/ 1323379573 h 1840"/>
              <a:gd name="T64" fmla="*/ 1295808869 w 1840"/>
              <a:gd name="T65" fmla="*/ 1786082822 h 1840"/>
              <a:gd name="T66" fmla="*/ 909823388 w 1840"/>
              <a:gd name="T67" fmla="*/ 420748305 h 1840"/>
              <a:gd name="T68" fmla="*/ 1295808869 w 1840"/>
              <a:gd name="T69" fmla="*/ 1786082822 h 18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0"/>
              <a:gd name="T106" fmla="*/ 0 h 1840"/>
              <a:gd name="T107" fmla="*/ 1840 w 1840"/>
              <a:gd name="T108" fmla="*/ 1840 h 18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241"/>
          <p:cNvSpPr>
            <a:spLocks noEditPoints="1" noChangeArrowheads="1"/>
          </p:cNvSpPr>
          <p:nvPr/>
        </p:nvSpPr>
        <p:spPr bwMode="auto">
          <a:xfrm>
            <a:off x="2137221" y="923925"/>
            <a:ext cx="1095375" cy="1096566"/>
          </a:xfrm>
          <a:custGeom>
            <a:avLst/>
            <a:gdLst>
              <a:gd name="T0" fmla="*/ 1597797940 w 1335"/>
              <a:gd name="T1" fmla="*/ 838420400 h 1335"/>
              <a:gd name="T2" fmla="*/ 1460159764 w 1335"/>
              <a:gd name="T3" fmla="*/ 702881009 h 1335"/>
              <a:gd name="T4" fmla="*/ 1555908393 w 1335"/>
              <a:gd name="T5" fmla="*/ 533758497 h 1335"/>
              <a:gd name="T6" fmla="*/ 1370396449 w 1335"/>
              <a:gd name="T7" fmla="*/ 453394036 h 1335"/>
              <a:gd name="T8" fmla="*/ 1390742800 w 1335"/>
              <a:gd name="T9" fmla="*/ 261481570 h 1335"/>
              <a:gd name="T10" fmla="*/ 1198048697 w 1335"/>
              <a:gd name="T11" fmla="*/ 262680811 h 1335"/>
              <a:gd name="T12" fmla="*/ 1144190708 w 1335"/>
              <a:gd name="T13" fmla="*/ 77964884 h 1335"/>
              <a:gd name="T14" fmla="*/ 958678764 w 1335"/>
              <a:gd name="T15" fmla="*/ 149932470 h 1335"/>
              <a:gd name="T16" fmla="*/ 836599562 w 1335"/>
              <a:gd name="T17" fmla="*/ 0 h 1335"/>
              <a:gd name="T18" fmla="*/ 701355074 w 1335"/>
              <a:gd name="T19" fmla="*/ 137937872 h 1335"/>
              <a:gd name="T20" fmla="*/ 532598949 w 1335"/>
              <a:gd name="T21" fmla="*/ 41981092 h 1335"/>
              <a:gd name="T22" fmla="*/ 452410388 w 1335"/>
              <a:gd name="T23" fmla="*/ 227896259 h 1335"/>
              <a:gd name="T24" fmla="*/ 260914222 w 1335"/>
              <a:gd name="T25" fmla="*/ 207505881 h 1335"/>
              <a:gd name="T26" fmla="*/ 263307911 w 1335"/>
              <a:gd name="T27" fmla="*/ 400618683 h 1335"/>
              <a:gd name="T28" fmla="*/ 77794873 w 1335"/>
              <a:gd name="T29" fmla="*/ 454594372 h 1335"/>
              <a:gd name="T30" fmla="*/ 149606618 w 1335"/>
              <a:gd name="T31" fmla="*/ 641708780 h 1335"/>
              <a:gd name="T32" fmla="*/ 0 w 1335"/>
              <a:gd name="T33" fmla="*/ 762853997 h 1335"/>
              <a:gd name="T34" fmla="*/ 137638176 w 1335"/>
              <a:gd name="T35" fmla="*/ 898393388 h 1335"/>
              <a:gd name="T36" fmla="*/ 41889547 w 1335"/>
              <a:gd name="T37" fmla="*/ 1067515899 h 1335"/>
              <a:gd name="T38" fmla="*/ 227401491 w 1335"/>
              <a:gd name="T39" fmla="*/ 1147880360 h 1335"/>
              <a:gd name="T40" fmla="*/ 207055140 w 1335"/>
              <a:gd name="T41" fmla="*/ 1339792827 h 1335"/>
              <a:gd name="T42" fmla="*/ 399749243 w 1335"/>
              <a:gd name="T43" fmla="*/ 1338593586 h 1335"/>
              <a:gd name="T44" fmla="*/ 453607232 w 1335"/>
              <a:gd name="T45" fmla="*/ 1523309513 h 1335"/>
              <a:gd name="T46" fmla="*/ 640316020 w 1335"/>
              <a:gd name="T47" fmla="*/ 1451341927 h 1335"/>
              <a:gd name="T48" fmla="*/ 761198378 w 1335"/>
              <a:gd name="T49" fmla="*/ 1601274397 h 1335"/>
              <a:gd name="T50" fmla="*/ 896442866 w 1335"/>
              <a:gd name="T51" fmla="*/ 1463336525 h 1335"/>
              <a:gd name="T52" fmla="*/ 1065198991 w 1335"/>
              <a:gd name="T53" fmla="*/ 1558094065 h 1335"/>
              <a:gd name="T54" fmla="*/ 1145387552 w 1335"/>
              <a:gd name="T55" fmla="*/ 1373378138 h 1335"/>
              <a:gd name="T56" fmla="*/ 1336883718 w 1335"/>
              <a:gd name="T57" fmla="*/ 1393768516 h 1335"/>
              <a:gd name="T58" fmla="*/ 1335686873 w 1335"/>
              <a:gd name="T59" fmla="*/ 1200655714 h 1335"/>
              <a:gd name="T60" fmla="*/ 1521199912 w 1335"/>
              <a:gd name="T61" fmla="*/ 1146680024 h 1335"/>
              <a:gd name="T62" fmla="*/ 1448191322 w 1335"/>
              <a:gd name="T63" fmla="*/ 960764857 h 1335"/>
              <a:gd name="T64" fmla="*/ 928757659 w 1335"/>
              <a:gd name="T65" fmla="*/ 1259429461 h 1335"/>
              <a:gd name="T66" fmla="*/ 670237125 w 1335"/>
              <a:gd name="T67" fmla="*/ 343044177 h 1335"/>
              <a:gd name="T68" fmla="*/ 928757659 w 1335"/>
              <a:gd name="T69" fmla="*/ 1259429461 h 13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35"/>
              <a:gd name="T106" fmla="*/ 0 h 1335"/>
              <a:gd name="T107" fmla="*/ 1335 w 1335"/>
              <a:gd name="T108" fmla="*/ 1335 h 13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42"/>
          <p:cNvSpPr>
            <a:spLocks noEditPoints="1" noChangeArrowheads="1"/>
          </p:cNvSpPr>
          <p:nvPr/>
        </p:nvSpPr>
        <p:spPr bwMode="auto">
          <a:xfrm>
            <a:off x="1752649" y="3614738"/>
            <a:ext cx="932259" cy="931069"/>
          </a:xfrm>
          <a:custGeom>
            <a:avLst/>
            <a:gdLst>
              <a:gd name="T0" fmla="*/ 1214977973 w 1135"/>
              <a:gd name="T1" fmla="*/ 651949556 h 1134"/>
              <a:gd name="T2" fmla="*/ 1361302936 w 1135"/>
              <a:gd name="T3" fmla="*/ 565661760 h 1134"/>
              <a:gd name="T4" fmla="*/ 1327719709 w 1135"/>
              <a:gd name="T5" fmla="*/ 439825711 h 1134"/>
              <a:gd name="T6" fmla="*/ 1157407352 w 1135"/>
              <a:gd name="T7" fmla="*/ 438628075 h 1134"/>
              <a:gd name="T8" fmla="*/ 1038668493 w 1135"/>
              <a:gd name="T9" fmla="*/ 284029063 h 1134"/>
              <a:gd name="T10" fmla="*/ 1080646159 w 1135"/>
              <a:gd name="T11" fmla="*/ 118644761 h 1134"/>
              <a:gd name="T12" fmla="*/ 969103628 w 1135"/>
              <a:gd name="T13" fmla="*/ 53929735 h 1134"/>
              <a:gd name="T14" fmla="*/ 846766058 w 1135"/>
              <a:gd name="T15" fmla="*/ 172574496 h 1134"/>
              <a:gd name="T16" fmla="*/ 652466308 w 1135"/>
              <a:gd name="T17" fmla="*/ 147407724 h 1134"/>
              <a:gd name="T18" fmla="*/ 566110376 w 1135"/>
              <a:gd name="T19" fmla="*/ 0 h 1134"/>
              <a:gd name="T20" fmla="*/ 440174095 w 1135"/>
              <a:gd name="T21" fmla="*/ 33555696 h 1134"/>
              <a:gd name="T22" fmla="*/ 437775684 w 1135"/>
              <a:gd name="T23" fmla="*/ 203733826 h 1134"/>
              <a:gd name="T24" fmla="*/ 284254394 w 1135"/>
              <a:gd name="T25" fmla="*/ 322379681 h 1134"/>
              <a:gd name="T26" fmla="*/ 118738858 w 1135"/>
              <a:gd name="T27" fmla="*/ 280433966 h 1134"/>
              <a:gd name="T28" fmla="*/ 53971910 w 1135"/>
              <a:gd name="T29" fmla="*/ 391888534 h 1134"/>
              <a:gd name="T30" fmla="*/ 172711863 w 1135"/>
              <a:gd name="T31" fmla="*/ 514129486 h 1134"/>
              <a:gd name="T32" fmla="*/ 147524169 w 1135"/>
              <a:gd name="T33" fmla="*/ 707076927 h 1134"/>
              <a:gd name="T34" fmla="*/ 0 w 1135"/>
              <a:gd name="T35" fmla="*/ 794563452 h 1134"/>
              <a:gd name="T36" fmla="*/ 33583227 w 1135"/>
              <a:gd name="T37" fmla="*/ 919200771 h 1134"/>
              <a:gd name="T38" fmla="*/ 205094790 w 1135"/>
              <a:gd name="T39" fmla="*/ 921597137 h 1134"/>
              <a:gd name="T40" fmla="*/ 322634442 w 1135"/>
              <a:gd name="T41" fmla="*/ 1076195055 h 1134"/>
              <a:gd name="T42" fmla="*/ 280656777 w 1135"/>
              <a:gd name="T43" fmla="*/ 1241579357 h 1134"/>
              <a:gd name="T44" fmla="*/ 393398513 w 1135"/>
              <a:gd name="T45" fmla="*/ 1306295477 h 1134"/>
              <a:gd name="T46" fmla="*/ 514536877 w 1135"/>
              <a:gd name="T47" fmla="*/ 1187649622 h 1134"/>
              <a:gd name="T48" fmla="*/ 708836628 w 1135"/>
              <a:gd name="T49" fmla="*/ 1212817488 h 1134"/>
              <a:gd name="T50" fmla="*/ 796391765 w 1135"/>
              <a:gd name="T51" fmla="*/ 1359026482 h 1134"/>
              <a:gd name="T52" fmla="*/ 921128841 w 1135"/>
              <a:gd name="T53" fmla="*/ 1325470786 h 1134"/>
              <a:gd name="T54" fmla="*/ 923527251 w 1135"/>
              <a:gd name="T55" fmla="*/ 1155292656 h 1134"/>
              <a:gd name="T56" fmla="*/ 1078247748 w 1135"/>
              <a:gd name="T57" fmla="*/ 1036646801 h 1134"/>
              <a:gd name="T58" fmla="*/ 1242564078 w 1135"/>
              <a:gd name="T59" fmla="*/ 1078592516 h 1134"/>
              <a:gd name="T60" fmla="*/ 1307331026 w 1135"/>
              <a:gd name="T61" fmla="*/ 967137948 h 1134"/>
              <a:gd name="T62" fmla="*/ 1189790278 w 1135"/>
              <a:gd name="T63" fmla="*/ 844896996 h 1134"/>
              <a:gd name="T64" fmla="*/ 1214977973 w 1135"/>
              <a:gd name="T65" fmla="*/ 651949556 h 1134"/>
              <a:gd name="T66" fmla="*/ 711236134 w 1135"/>
              <a:gd name="T67" fmla="*/ 1053425744 h 1134"/>
              <a:gd name="T68" fmla="*/ 307042582 w 1135"/>
              <a:gd name="T69" fmla="*/ 710673118 h 1134"/>
              <a:gd name="T70" fmla="*/ 651266007 w 1135"/>
              <a:gd name="T71" fmla="*/ 306799469 h 1134"/>
              <a:gd name="T72" fmla="*/ 1054260354 w 1135"/>
              <a:gd name="T73" fmla="*/ 649552095 h 1134"/>
              <a:gd name="T74" fmla="*/ 711236134 w 1135"/>
              <a:gd name="T75" fmla="*/ 1053425744 h 11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35"/>
              <a:gd name="T115" fmla="*/ 0 h 1134"/>
              <a:gd name="T116" fmla="*/ 1135 w 1135"/>
              <a:gd name="T117" fmla="*/ 1134 h 11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38262" y="3361135"/>
            <a:ext cx="960834" cy="1914525"/>
            <a:chOff x="0" y="0"/>
            <a:chExt cx="960900" cy="1913939"/>
          </a:xfrm>
        </p:grpSpPr>
        <p:sp>
          <p:nvSpPr>
            <p:cNvPr id="12" name="Freeform 254"/>
            <p:cNvSpPr>
              <a:spLocks noChangeArrowheads="1"/>
            </p:cNvSpPr>
            <p:nvPr/>
          </p:nvSpPr>
          <p:spPr bwMode="auto">
            <a:xfrm>
              <a:off x="99379" y="0"/>
              <a:ext cx="478886" cy="229617"/>
            </a:xfrm>
            <a:custGeom>
              <a:avLst/>
              <a:gdLst>
                <a:gd name="T0" fmla="*/ 340912396 w 651"/>
                <a:gd name="T1" fmla="*/ 146920401 h 313"/>
                <a:gd name="T2" fmla="*/ 318726219 w 651"/>
                <a:gd name="T3" fmla="*/ 146920401 h 313"/>
                <a:gd name="T4" fmla="*/ 164503594 w 651"/>
                <a:gd name="T5" fmla="*/ 0 h 313"/>
                <a:gd name="T6" fmla="*/ 10281704 w 651"/>
                <a:gd name="T7" fmla="*/ 145844209 h 313"/>
                <a:gd name="T8" fmla="*/ 0 w 651"/>
                <a:gd name="T9" fmla="*/ 157145326 h 313"/>
                <a:gd name="T10" fmla="*/ 11363796 w 651"/>
                <a:gd name="T11" fmla="*/ 168447178 h 313"/>
                <a:gd name="T12" fmla="*/ 340912396 w 651"/>
                <a:gd name="T13" fmla="*/ 168447178 h 313"/>
                <a:gd name="T14" fmla="*/ 352276192 w 651"/>
                <a:gd name="T15" fmla="*/ 157683789 h 313"/>
                <a:gd name="T16" fmla="*/ 340912396 w 651"/>
                <a:gd name="T17" fmla="*/ 146920401 h 3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51"/>
                <a:gd name="T28" fmla="*/ 0 h 313"/>
                <a:gd name="T29" fmla="*/ 651 w 651"/>
                <a:gd name="T30" fmla="*/ 313 h 3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55"/>
            <p:cNvSpPr>
              <a:spLocks noChangeArrowheads="1"/>
            </p:cNvSpPr>
            <p:nvPr/>
          </p:nvSpPr>
          <p:spPr bwMode="auto">
            <a:xfrm>
              <a:off x="0" y="71987"/>
              <a:ext cx="960900" cy="1841952"/>
            </a:xfrm>
            <a:custGeom>
              <a:avLst/>
              <a:gdLst>
                <a:gd name="T0" fmla="*/ 348206783 w 1488"/>
                <a:gd name="T1" fmla="*/ 298653736 h 2854"/>
                <a:gd name="T2" fmla="*/ 354878839 w 1488"/>
                <a:gd name="T3" fmla="*/ 294904647 h 2854"/>
                <a:gd name="T4" fmla="*/ 520850421 w 1488"/>
                <a:gd name="T5" fmla="*/ 28324368 h 2854"/>
                <a:gd name="T6" fmla="*/ 590908942 w 1488"/>
                <a:gd name="T7" fmla="*/ 14995064 h 2854"/>
                <a:gd name="T8" fmla="*/ 605087383 w 1488"/>
                <a:gd name="T9" fmla="*/ 82889776 h 2854"/>
                <a:gd name="T10" fmla="*/ 371142459 w 1488"/>
                <a:gd name="T11" fmla="*/ 447355541 h 2854"/>
                <a:gd name="T12" fmla="*/ 369891610 w 1488"/>
                <a:gd name="T13" fmla="*/ 451937832 h 2854"/>
                <a:gd name="T14" fmla="*/ 369891610 w 1488"/>
                <a:gd name="T15" fmla="*/ 766002910 h 2854"/>
                <a:gd name="T16" fmla="*/ 369891610 w 1488"/>
                <a:gd name="T17" fmla="*/ 793910355 h 2854"/>
                <a:gd name="T18" fmla="*/ 369891610 w 1488"/>
                <a:gd name="T19" fmla="*/ 1134217118 h 2854"/>
                <a:gd name="T20" fmla="*/ 313177200 w 1488"/>
                <a:gd name="T21" fmla="*/ 1188783171 h 2854"/>
                <a:gd name="T22" fmla="*/ 312343516 w 1488"/>
                <a:gd name="T23" fmla="*/ 1188783171 h 2854"/>
                <a:gd name="T24" fmla="*/ 256046270 w 1488"/>
                <a:gd name="T25" fmla="*/ 1134217118 h 2854"/>
                <a:gd name="T26" fmla="*/ 256046270 w 1488"/>
                <a:gd name="T27" fmla="*/ 801824811 h 2854"/>
                <a:gd name="T28" fmla="*/ 248123366 w 1488"/>
                <a:gd name="T29" fmla="*/ 793910355 h 2854"/>
                <a:gd name="T30" fmla="*/ 240199815 w 1488"/>
                <a:gd name="T31" fmla="*/ 793910355 h 2854"/>
                <a:gd name="T32" fmla="*/ 232276910 w 1488"/>
                <a:gd name="T33" fmla="*/ 801824811 h 2854"/>
                <a:gd name="T34" fmla="*/ 232276910 w 1488"/>
                <a:gd name="T35" fmla="*/ 1134217118 h 2854"/>
                <a:gd name="T36" fmla="*/ 175563146 w 1488"/>
                <a:gd name="T37" fmla="*/ 1188783171 h 2854"/>
                <a:gd name="T38" fmla="*/ 174728816 w 1488"/>
                <a:gd name="T39" fmla="*/ 1188783171 h 2854"/>
                <a:gd name="T40" fmla="*/ 118015052 w 1488"/>
                <a:gd name="T41" fmla="*/ 1134217118 h 2854"/>
                <a:gd name="T42" fmla="*/ 118015052 w 1488"/>
                <a:gd name="T43" fmla="*/ 793910355 h 2854"/>
                <a:gd name="T44" fmla="*/ 118015052 w 1488"/>
                <a:gd name="T45" fmla="*/ 766002910 h 2854"/>
                <a:gd name="T46" fmla="*/ 118015052 w 1488"/>
                <a:gd name="T47" fmla="*/ 459435364 h 2854"/>
                <a:gd name="T48" fmla="*/ 109674336 w 1488"/>
                <a:gd name="T49" fmla="*/ 451937832 h 2854"/>
                <a:gd name="T50" fmla="*/ 109674336 w 1488"/>
                <a:gd name="T51" fmla="*/ 451937832 h 2854"/>
                <a:gd name="T52" fmla="*/ 102585116 w 1488"/>
                <a:gd name="T53" fmla="*/ 459435364 h 2854"/>
                <a:gd name="T54" fmla="*/ 102585116 w 1488"/>
                <a:gd name="T55" fmla="*/ 713103262 h 2854"/>
                <a:gd name="T56" fmla="*/ 51292558 w 1488"/>
                <a:gd name="T57" fmla="*/ 762253822 h 2854"/>
                <a:gd name="T58" fmla="*/ 0 w 1488"/>
                <a:gd name="T59" fmla="*/ 713103262 h 2854"/>
                <a:gd name="T60" fmla="*/ 0 w 1488"/>
                <a:gd name="T61" fmla="*/ 487342808 h 2854"/>
                <a:gd name="T62" fmla="*/ 0 w 1488"/>
                <a:gd name="T63" fmla="*/ 426529350 h 2854"/>
                <a:gd name="T64" fmla="*/ 0 w 1488"/>
                <a:gd name="T65" fmla="*/ 306567546 h 2854"/>
                <a:gd name="T66" fmla="*/ 7923550 w 1488"/>
                <a:gd name="T67" fmla="*/ 298653736 h 2854"/>
                <a:gd name="T68" fmla="*/ 348206783 w 1488"/>
                <a:gd name="T69" fmla="*/ 298653736 h 28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8"/>
                <a:gd name="T106" fmla="*/ 0 h 2854"/>
                <a:gd name="T107" fmla="*/ 1488 w 1488"/>
                <a:gd name="T108" fmla="*/ 2854 h 28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56"/>
            <p:cNvSpPr>
              <a:spLocks noChangeArrowheads="1"/>
            </p:cNvSpPr>
            <p:nvPr/>
          </p:nvSpPr>
          <p:spPr bwMode="auto">
            <a:xfrm>
              <a:off x="124449" y="273027"/>
              <a:ext cx="394073" cy="213068"/>
            </a:xfrm>
            <a:custGeom>
              <a:avLst/>
              <a:gdLst>
                <a:gd name="T0" fmla="*/ 542863 w 535"/>
                <a:gd name="T1" fmla="*/ 0 h 290"/>
                <a:gd name="T2" fmla="*/ 0 w 535"/>
                <a:gd name="T3" fmla="*/ 11875969 h 290"/>
                <a:gd name="T4" fmla="*/ 144862708 w 535"/>
                <a:gd name="T5" fmla="*/ 156544733 h 290"/>
                <a:gd name="T6" fmla="*/ 290268279 w 535"/>
                <a:gd name="T7" fmla="*/ 11875969 h 290"/>
                <a:gd name="T8" fmla="*/ 289725416 w 535"/>
                <a:gd name="T9" fmla="*/ 0 h 290"/>
                <a:gd name="T10" fmla="*/ 542863 w 535"/>
                <a:gd name="T11" fmla="*/ 0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5"/>
                <a:gd name="T19" fmla="*/ 0 h 290"/>
                <a:gd name="T20" fmla="*/ 535 w 535"/>
                <a:gd name="T21" fmla="*/ 290 h 2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975671" y="1205017"/>
            <a:ext cx="3240866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服务中心是很多校园引入卓越绩效模式、全面树立以学生为中心的理念下建成，主要职能是为广大学生提供高效、便捷的“一站式”服务。学生服务中心本着“以学生为本“的理念，积极营造奋发向上、安全文明、团结和谐的校园文化氛围，努力实现“寓教育于服务，寓管理于服务”的宗旨。为大学生提供生活类的服务，让学生更快的解决问题。</a:t>
            </a:r>
          </a:p>
        </p:txBody>
      </p:sp>
    </p:spTree>
    <p:extLst>
      <p:ext uri="{BB962C8B-B14F-4D97-AF65-F5344CB8AC3E}">
        <p14:creationId xmlns:p14="http://schemas.microsoft.com/office/powerpoint/2010/main" val="11494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1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3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5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472124" y="267494"/>
            <a:ext cx="20402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239"/>
          <p:cNvSpPr>
            <a:spLocks noEditPoints="1" noChangeArrowheads="1"/>
          </p:cNvSpPr>
          <p:nvPr/>
        </p:nvSpPr>
        <p:spPr bwMode="auto">
          <a:xfrm>
            <a:off x="1993155" y="2057400"/>
            <a:ext cx="1738313" cy="1738313"/>
          </a:xfrm>
          <a:custGeom>
            <a:avLst/>
            <a:gdLst>
              <a:gd name="T0" fmla="*/ 2147483646 w 2116"/>
              <a:gd name="T1" fmla="*/ 1262169863 h 2116"/>
              <a:gd name="T2" fmla="*/ 2147483646 w 2116"/>
              <a:gd name="T3" fmla="*/ 1059407178 h 2116"/>
              <a:gd name="T4" fmla="*/ 2147483646 w 2116"/>
              <a:gd name="T5" fmla="*/ 782257393 h 2116"/>
              <a:gd name="T6" fmla="*/ 2147483646 w 2116"/>
              <a:gd name="T7" fmla="*/ 683875654 h 2116"/>
              <a:gd name="T8" fmla="*/ 2147483646 w 2116"/>
              <a:gd name="T9" fmla="*/ 365933012 h 2116"/>
              <a:gd name="T10" fmla="*/ 1857261195 w 2116"/>
              <a:gd name="T11" fmla="*/ 385130037 h 2116"/>
              <a:gd name="T12" fmla="*/ 1756479555 w 2116"/>
              <a:gd name="T13" fmla="*/ 95982932 h 2116"/>
              <a:gd name="T14" fmla="*/ 1480530267 w 2116"/>
              <a:gd name="T15" fmla="*/ 229158320 h 2116"/>
              <a:gd name="T16" fmla="*/ 1262169863 w 2116"/>
              <a:gd name="T17" fmla="*/ 0 h 2116"/>
              <a:gd name="T18" fmla="*/ 1060606582 w 2116"/>
              <a:gd name="T19" fmla="*/ 229158320 h 2116"/>
              <a:gd name="T20" fmla="*/ 783456796 w 2116"/>
              <a:gd name="T21" fmla="*/ 93583030 h 2116"/>
              <a:gd name="T22" fmla="*/ 683875654 w 2116"/>
              <a:gd name="T23" fmla="*/ 385130037 h 2116"/>
              <a:gd name="T24" fmla="*/ 365933012 w 2116"/>
              <a:gd name="T25" fmla="*/ 376730928 h 2116"/>
              <a:gd name="T26" fmla="*/ 386329440 w 2116"/>
              <a:gd name="T27" fmla="*/ 681475752 h 2116"/>
              <a:gd name="T28" fmla="*/ 97182336 w 2116"/>
              <a:gd name="T29" fmla="*/ 782257393 h 2116"/>
              <a:gd name="T30" fmla="*/ 230357723 w 2116"/>
              <a:gd name="T31" fmla="*/ 1058206680 h 2116"/>
              <a:gd name="T32" fmla="*/ 0 w 2116"/>
              <a:gd name="T33" fmla="*/ 1276567084 h 2116"/>
              <a:gd name="T34" fmla="*/ 229158320 w 2116"/>
              <a:gd name="T35" fmla="*/ 1479329769 h 2116"/>
              <a:gd name="T36" fmla="*/ 93583030 w 2116"/>
              <a:gd name="T37" fmla="*/ 1755280151 h 2116"/>
              <a:gd name="T38" fmla="*/ 385130037 w 2116"/>
              <a:gd name="T39" fmla="*/ 1854861293 h 2116"/>
              <a:gd name="T40" fmla="*/ 376730928 w 2116"/>
              <a:gd name="T41" fmla="*/ 2147483646 h 2116"/>
              <a:gd name="T42" fmla="*/ 682675155 w 2116"/>
              <a:gd name="T43" fmla="*/ 2147483646 h 2116"/>
              <a:gd name="T44" fmla="*/ 783456796 w 2116"/>
              <a:gd name="T45" fmla="*/ 2147483646 h 2116"/>
              <a:gd name="T46" fmla="*/ 1058206680 w 2116"/>
              <a:gd name="T47" fmla="*/ 2147483646 h 2116"/>
              <a:gd name="T48" fmla="*/ 1276567084 w 2116"/>
              <a:gd name="T49" fmla="*/ 2147483646 h 2116"/>
              <a:gd name="T50" fmla="*/ 1479329769 w 2116"/>
              <a:gd name="T51" fmla="*/ 2147483646 h 2116"/>
              <a:gd name="T52" fmla="*/ 1756479555 w 2116"/>
              <a:gd name="T53" fmla="*/ 2147483646 h 2116"/>
              <a:gd name="T54" fmla="*/ 1854861293 w 2116"/>
              <a:gd name="T55" fmla="*/ 2147483646 h 2116"/>
              <a:gd name="T56" fmla="*/ 2147483646 w 2116"/>
              <a:gd name="T57" fmla="*/ 2147483646 h 2116"/>
              <a:gd name="T58" fmla="*/ 2147483646 w 2116"/>
              <a:gd name="T59" fmla="*/ 1856061792 h 2116"/>
              <a:gd name="T60" fmla="*/ 2147483646 w 2116"/>
              <a:gd name="T61" fmla="*/ 1755280151 h 2116"/>
              <a:gd name="T62" fmla="*/ 2147483646 w 2116"/>
              <a:gd name="T63" fmla="*/ 1480530267 h 2116"/>
              <a:gd name="T64" fmla="*/ 1629302279 w 2116"/>
              <a:gd name="T65" fmla="*/ 2002434997 h 2116"/>
              <a:gd name="T66" fmla="*/ 910634072 w 2116"/>
              <a:gd name="T67" fmla="*/ 536301950 h 2116"/>
              <a:gd name="T68" fmla="*/ 1629302279 w 2116"/>
              <a:gd name="T69" fmla="*/ 2002434997 h 21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16"/>
              <a:gd name="T106" fmla="*/ 0 h 2116"/>
              <a:gd name="T107" fmla="*/ 2116 w 2116"/>
              <a:gd name="T108" fmla="*/ 2116 h 21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40"/>
          <p:cNvSpPr>
            <a:spLocks noEditPoints="1" noChangeArrowheads="1"/>
          </p:cNvSpPr>
          <p:nvPr/>
        </p:nvSpPr>
        <p:spPr bwMode="auto">
          <a:xfrm>
            <a:off x="664418" y="1357312"/>
            <a:ext cx="1510903" cy="1510904"/>
          </a:xfrm>
          <a:custGeom>
            <a:avLst/>
            <a:gdLst>
              <a:gd name="T0" fmla="*/ 2147483646 w 1840"/>
              <a:gd name="T1" fmla="*/ 1155559799 h 1840"/>
              <a:gd name="T2" fmla="*/ 2016235029 w 1840"/>
              <a:gd name="T3" fmla="*/ 968560309 h 1840"/>
              <a:gd name="T4" fmla="*/ 2146895336 w 1840"/>
              <a:gd name="T5" fmla="*/ 736010363 h 1840"/>
              <a:gd name="T6" fmla="*/ 1891569068 w 1840"/>
              <a:gd name="T7" fmla="*/ 624529772 h 1840"/>
              <a:gd name="T8" fmla="*/ 1920338641 w 1840"/>
              <a:gd name="T9" fmla="*/ 360812515 h 1840"/>
              <a:gd name="T10" fmla="*/ 1653025871 w 1840"/>
              <a:gd name="T11" fmla="*/ 363210253 h 1840"/>
              <a:gd name="T12" fmla="*/ 1579903616 w 1840"/>
              <a:gd name="T13" fmla="*/ 107883984 h 1840"/>
              <a:gd name="T14" fmla="*/ 1322180704 w 1840"/>
              <a:gd name="T15" fmla="*/ 207376980 h 1840"/>
              <a:gd name="T16" fmla="*/ 1155559799 w 1840"/>
              <a:gd name="T17" fmla="*/ 0 h 1840"/>
              <a:gd name="T18" fmla="*/ 968560309 w 1840"/>
              <a:gd name="T19" fmla="*/ 190595002 h 1840"/>
              <a:gd name="T20" fmla="*/ 734811494 w 1840"/>
              <a:gd name="T21" fmla="*/ 58736921 h 1840"/>
              <a:gd name="T22" fmla="*/ 624529772 w 1840"/>
              <a:gd name="T23" fmla="*/ 314063190 h 1840"/>
              <a:gd name="T24" fmla="*/ 360812515 w 1840"/>
              <a:gd name="T25" fmla="*/ 286492485 h 1840"/>
              <a:gd name="T26" fmla="*/ 363210253 w 1840"/>
              <a:gd name="T27" fmla="*/ 552606386 h 1840"/>
              <a:gd name="T28" fmla="*/ 106685115 w 1840"/>
              <a:gd name="T29" fmla="*/ 625728641 h 1840"/>
              <a:gd name="T30" fmla="*/ 207376980 w 1840"/>
              <a:gd name="T31" fmla="*/ 883451553 h 1840"/>
              <a:gd name="T32" fmla="*/ 0 w 1840"/>
              <a:gd name="T33" fmla="*/ 1051271327 h 1840"/>
              <a:gd name="T34" fmla="*/ 190595002 w 1840"/>
              <a:gd name="T35" fmla="*/ 1237071948 h 1840"/>
              <a:gd name="T36" fmla="*/ 58736921 w 1840"/>
              <a:gd name="T37" fmla="*/ 1470820763 h 1840"/>
              <a:gd name="T38" fmla="*/ 314063190 w 1840"/>
              <a:gd name="T39" fmla="*/ 1582301354 h 1840"/>
              <a:gd name="T40" fmla="*/ 286492485 w 1840"/>
              <a:gd name="T41" fmla="*/ 1846018612 h 1840"/>
              <a:gd name="T42" fmla="*/ 552606386 w 1840"/>
              <a:gd name="T43" fmla="*/ 1843620874 h 1840"/>
              <a:gd name="T44" fmla="*/ 625728641 w 1840"/>
              <a:gd name="T45" fmla="*/ 2098947142 h 1840"/>
              <a:gd name="T46" fmla="*/ 883451553 w 1840"/>
              <a:gd name="T47" fmla="*/ 1999453052 h 1840"/>
              <a:gd name="T48" fmla="*/ 1050072458 w 1840"/>
              <a:gd name="T49" fmla="*/ 2147483646 h 1840"/>
              <a:gd name="T50" fmla="*/ 1237071948 w 1840"/>
              <a:gd name="T51" fmla="*/ 2016235029 h 1840"/>
              <a:gd name="T52" fmla="*/ 1470820763 w 1840"/>
              <a:gd name="T53" fmla="*/ 2146895336 h 1840"/>
              <a:gd name="T54" fmla="*/ 1581102485 w 1840"/>
              <a:gd name="T55" fmla="*/ 1892767937 h 1840"/>
              <a:gd name="T56" fmla="*/ 1846018612 w 1840"/>
              <a:gd name="T57" fmla="*/ 1920338641 h 1840"/>
              <a:gd name="T58" fmla="*/ 1843620874 w 1840"/>
              <a:gd name="T59" fmla="*/ 1654223646 h 1840"/>
              <a:gd name="T60" fmla="*/ 2098947142 w 1840"/>
              <a:gd name="T61" fmla="*/ 1579903616 h 1840"/>
              <a:gd name="T62" fmla="*/ 1999453052 w 1840"/>
              <a:gd name="T63" fmla="*/ 1323379573 h 1840"/>
              <a:gd name="T64" fmla="*/ 1295808869 w 1840"/>
              <a:gd name="T65" fmla="*/ 1786082822 h 1840"/>
              <a:gd name="T66" fmla="*/ 909823388 w 1840"/>
              <a:gd name="T67" fmla="*/ 420748305 h 1840"/>
              <a:gd name="T68" fmla="*/ 1295808869 w 1840"/>
              <a:gd name="T69" fmla="*/ 1786082822 h 18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0"/>
              <a:gd name="T106" fmla="*/ 0 h 1840"/>
              <a:gd name="T107" fmla="*/ 1840 w 1840"/>
              <a:gd name="T108" fmla="*/ 1840 h 18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241"/>
          <p:cNvSpPr>
            <a:spLocks noEditPoints="1" noChangeArrowheads="1"/>
          </p:cNvSpPr>
          <p:nvPr/>
        </p:nvSpPr>
        <p:spPr bwMode="auto">
          <a:xfrm>
            <a:off x="2137221" y="923925"/>
            <a:ext cx="1095375" cy="1096566"/>
          </a:xfrm>
          <a:custGeom>
            <a:avLst/>
            <a:gdLst>
              <a:gd name="T0" fmla="*/ 1597797940 w 1335"/>
              <a:gd name="T1" fmla="*/ 838420400 h 1335"/>
              <a:gd name="T2" fmla="*/ 1460159764 w 1335"/>
              <a:gd name="T3" fmla="*/ 702881009 h 1335"/>
              <a:gd name="T4" fmla="*/ 1555908393 w 1335"/>
              <a:gd name="T5" fmla="*/ 533758497 h 1335"/>
              <a:gd name="T6" fmla="*/ 1370396449 w 1335"/>
              <a:gd name="T7" fmla="*/ 453394036 h 1335"/>
              <a:gd name="T8" fmla="*/ 1390742800 w 1335"/>
              <a:gd name="T9" fmla="*/ 261481570 h 1335"/>
              <a:gd name="T10" fmla="*/ 1198048697 w 1335"/>
              <a:gd name="T11" fmla="*/ 262680811 h 1335"/>
              <a:gd name="T12" fmla="*/ 1144190708 w 1335"/>
              <a:gd name="T13" fmla="*/ 77964884 h 1335"/>
              <a:gd name="T14" fmla="*/ 958678764 w 1335"/>
              <a:gd name="T15" fmla="*/ 149932470 h 1335"/>
              <a:gd name="T16" fmla="*/ 836599562 w 1335"/>
              <a:gd name="T17" fmla="*/ 0 h 1335"/>
              <a:gd name="T18" fmla="*/ 701355074 w 1335"/>
              <a:gd name="T19" fmla="*/ 137937872 h 1335"/>
              <a:gd name="T20" fmla="*/ 532598949 w 1335"/>
              <a:gd name="T21" fmla="*/ 41981092 h 1335"/>
              <a:gd name="T22" fmla="*/ 452410388 w 1335"/>
              <a:gd name="T23" fmla="*/ 227896259 h 1335"/>
              <a:gd name="T24" fmla="*/ 260914222 w 1335"/>
              <a:gd name="T25" fmla="*/ 207505881 h 1335"/>
              <a:gd name="T26" fmla="*/ 263307911 w 1335"/>
              <a:gd name="T27" fmla="*/ 400618683 h 1335"/>
              <a:gd name="T28" fmla="*/ 77794873 w 1335"/>
              <a:gd name="T29" fmla="*/ 454594372 h 1335"/>
              <a:gd name="T30" fmla="*/ 149606618 w 1335"/>
              <a:gd name="T31" fmla="*/ 641708780 h 1335"/>
              <a:gd name="T32" fmla="*/ 0 w 1335"/>
              <a:gd name="T33" fmla="*/ 762853997 h 1335"/>
              <a:gd name="T34" fmla="*/ 137638176 w 1335"/>
              <a:gd name="T35" fmla="*/ 898393388 h 1335"/>
              <a:gd name="T36" fmla="*/ 41889547 w 1335"/>
              <a:gd name="T37" fmla="*/ 1067515899 h 1335"/>
              <a:gd name="T38" fmla="*/ 227401491 w 1335"/>
              <a:gd name="T39" fmla="*/ 1147880360 h 1335"/>
              <a:gd name="T40" fmla="*/ 207055140 w 1335"/>
              <a:gd name="T41" fmla="*/ 1339792827 h 1335"/>
              <a:gd name="T42" fmla="*/ 399749243 w 1335"/>
              <a:gd name="T43" fmla="*/ 1338593586 h 1335"/>
              <a:gd name="T44" fmla="*/ 453607232 w 1335"/>
              <a:gd name="T45" fmla="*/ 1523309513 h 1335"/>
              <a:gd name="T46" fmla="*/ 640316020 w 1335"/>
              <a:gd name="T47" fmla="*/ 1451341927 h 1335"/>
              <a:gd name="T48" fmla="*/ 761198378 w 1335"/>
              <a:gd name="T49" fmla="*/ 1601274397 h 1335"/>
              <a:gd name="T50" fmla="*/ 896442866 w 1335"/>
              <a:gd name="T51" fmla="*/ 1463336525 h 1335"/>
              <a:gd name="T52" fmla="*/ 1065198991 w 1335"/>
              <a:gd name="T53" fmla="*/ 1558094065 h 1335"/>
              <a:gd name="T54" fmla="*/ 1145387552 w 1335"/>
              <a:gd name="T55" fmla="*/ 1373378138 h 1335"/>
              <a:gd name="T56" fmla="*/ 1336883718 w 1335"/>
              <a:gd name="T57" fmla="*/ 1393768516 h 1335"/>
              <a:gd name="T58" fmla="*/ 1335686873 w 1335"/>
              <a:gd name="T59" fmla="*/ 1200655714 h 1335"/>
              <a:gd name="T60" fmla="*/ 1521199912 w 1335"/>
              <a:gd name="T61" fmla="*/ 1146680024 h 1335"/>
              <a:gd name="T62" fmla="*/ 1448191322 w 1335"/>
              <a:gd name="T63" fmla="*/ 960764857 h 1335"/>
              <a:gd name="T64" fmla="*/ 928757659 w 1335"/>
              <a:gd name="T65" fmla="*/ 1259429461 h 1335"/>
              <a:gd name="T66" fmla="*/ 670237125 w 1335"/>
              <a:gd name="T67" fmla="*/ 343044177 h 1335"/>
              <a:gd name="T68" fmla="*/ 928757659 w 1335"/>
              <a:gd name="T69" fmla="*/ 1259429461 h 13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35"/>
              <a:gd name="T106" fmla="*/ 0 h 1335"/>
              <a:gd name="T107" fmla="*/ 1335 w 1335"/>
              <a:gd name="T108" fmla="*/ 1335 h 13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42"/>
          <p:cNvSpPr>
            <a:spLocks noEditPoints="1" noChangeArrowheads="1"/>
          </p:cNvSpPr>
          <p:nvPr/>
        </p:nvSpPr>
        <p:spPr bwMode="auto">
          <a:xfrm>
            <a:off x="1752649" y="3614738"/>
            <a:ext cx="932259" cy="931069"/>
          </a:xfrm>
          <a:custGeom>
            <a:avLst/>
            <a:gdLst>
              <a:gd name="T0" fmla="*/ 1214977973 w 1135"/>
              <a:gd name="T1" fmla="*/ 651949556 h 1134"/>
              <a:gd name="T2" fmla="*/ 1361302936 w 1135"/>
              <a:gd name="T3" fmla="*/ 565661760 h 1134"/>
              <a:gd name="T4" fmla="*/ 1327719709 w 1135"/>
              <a:gd name="T5" fmla="*/ 439825711 h 1134"/>
              <a:gd name="T6" fmla="*/ 1157407352 w 1135"/>
              <a:gd name="T7" fmla="*/ 438628075 h 1134"/>
              <a:gd name="T8" fmla="*/ 1038668493 w 1135"/>
              <a:gd name="T9" fmla="*/ 284029063 h 1134"/>
              <a:gd name="T10" fmla="*/ 1080646159 w 1135"/>
              <a:gd name="T11" fmla="*/ 118644761 h 1134"/>
              <a:gd name="T12" fmla="*/ 969103628 w 1135"/>
              <a:gd name="T13" fmla="*/ 53929735 h 1134"/>
              <a:gd name="T14" fmla="*/ 846766058 w 1135"/>
              <a:gd name="T15" fmla="*/ 172574496 h 1134"/>
              <a:gd name="T16" fmla="*/ 652466308 w 1135"/>
              <a:gd name="T17" fmla="*/ 147407724 h 1134"/>
              <a:gd name="T18" fmla="*/ 566110376 w 1135"/>
              <a:gd name="T19" fmla="*/ 0 h 1134"/>
              <a:gd name="T20" fmla="*/ 440174095 w 1135"/>
              <a:gd name="T21" fmla="*/ 33555696 h 1134"/>
              <a:gd name="T22" fmla="*/ 437775684 w 1135"/>
              <a:gd name="T23" fmla="*/ 203733826 h 1134"/>
              <a:gd name="T24" fmla="*/ 284254394 w 1135"/>
              <a:gd name="T25" fmla="*/ 322379681 h 1134"/>
              <a:gd name="T26" fmla="*/ 118738858 w 1135"/>
              <a:gd name="T27" fmla="*/ 280433966 h 1134"/>
              <a:gd name="T28" fmla="*/ 53971910 w 1135"/>
              <a:gd name="T29" fmla="*/ 391888534 h 1134"/>
              <a:gd name="T30" fmla="*/ 172711863 w 1135"/>
              <a:gd name="T31" fmla="*/ 514129486 h 1134"/>
              <a:gd name="T32" fmla="*/ 147524169 w 1135"/>
              <a:gd name="T33" fmla="*/ 707076927 h 1134"/>
              <a:gd name="T34" fmla="*/ 0 w 1135"/>
              <a:gd name="T35" fmla="*/ 794563452 h 1134"/>
              <a:gd name="T36" fmla="*/ 33583227 w 1135"/>
              <a:gd name="T37" fmla="*/ 919200771 h 1134"/>
              <a:gd name="T38" fmla="*/ 205094790 w 1135"/>
              <a:gd name="T39" fmla="*/ 921597137 h 1134"/>
              <a:gd name="T40" fmla="*/ 322634442 w 1135"/>
              <a:gd name="T41" fmla="*/ 1076195055 h 1134"/>
              <a:gd name="T42" fmla="*/ 280656777 w 1135"/>
              <a:gd name="T43" fmla="*/ 1241579357 h 1134"/>
              <a:gd name="T44" fmla="*/ 393398513 w 1135"/>
              <a:gd name="T45" fmla="*/ 1306295477 h 1134"/>
              <a:gd name="T46" fmla="*/ 514536877 w 1135"/>
              <a:gd name="T47" fmla="*/ 1187649622 h 1134"/>
              <a:gd name="T48" fmla="*/ 708836628 w 1135"/>
              <a:gd name="T49" fmla="*/ 1212817488 h 1134"/>
              <a:gd name="T50" fmla="*/ 796391765 w 1135"/>
              <a:gd name="T51" fmla="*/ 1359026482 h 1134"/>
              <a:gd name="T52" fmla="*/ 921128841 w 1135"/>
              <a:gd name="T53" fmla="*/ 1325470786 h 1134"/>
              <a:gd name="T54" fmla="*/ 923527251 w 1135"/>
              <a:gd name="T55" fmla="*/ 1155292656 h 1134"/>
              <a:gd name="T56" fmla="*/ 1078247748 w 1135"/>
              <a:gd name="T57" fmla="*/ 1036646801 h 1134"/>
              <a:gd name="T58" fmla="*/ 1242564078 w 1135"/>
              <a:gd name="T59" fmla="*/ 1078592516 h 1134"/>
              <a:gd name="T60" fmla="*/ 1307331026 w 1135"/>
              <a:gd name="T61" fmla="*/ 967137948 h 1134"/>
              <a:gd name="T62" fmla="*/ 1189790278 w 1135"/>
              <a:gd name="T63" fmla="*/ 844896996 h 1134"/>
              <a:gd name="T64" fmla="*/ 1214977973 w 1135"/>
              <a:gd name="T65" fmla="*/ 651949556 h 1134"/>
              <a:gd name="T66" fmla="*/ 711236134 w 1135"/>
              <a:gd name="T67" fmla="*/ 1053425744 h 1134"/>
              <a:gd name="T68" fmla="*/ 307042582 w 1135"/>
              <a:gd name="T69" fmla="*/ 710673118 h 1134"/>
              <a:gd name="T70" fmla="*/ 651266007 w 1135"/>
              <a:gd name="T71" fmla="*/ 306799469 h 1134"/>
              <a:gd name="T72" fmla="*/ 1054260354 w 1135"/>
              <a:gd name="T73" fmla="*/ 649552095 h 1134"/>
              <a:gd name="T74" fmla="*/ 711236134 w 1135"/>
              <a:gd name="T75" fmla="*/ 1053425744 h 11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35"/>
              <a:gd name="T115" fmla="*/ 0 h 1134"/>
              <a:gd name="T116" fmla="*/ 1135 w 1135"/>
              <a:gd name="T117" fmla="*/ 1134 h 11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38262" y="3361135"/>
            <a:ext cx="960834" cy="1914525"/>
            <a:chOff x="0" y="0"/>
            <a:chExt cx="960900" cy="1913939"/>
          </a:xfrm>
        </p:grpSpPr>
        <p:sp>
          <p:nvSpPr>
            <p:cNvPr id="12" name="Freeform 254"/>
            <p:cNvSpPr>
              <a:spLocks noChangeArrowheads="1"/>
            </p:cNvSpPr>
            <p:nvPr/>
          </p:nvSpPr>
          <p:spPr bwMode="auto">
            <a:xfrm>
              <a:off x="99379" y="0"/>
              <a:ext cx="478886" cy="229617"/>
            </a:xfrm>
            <a:custGeom>
              <a:avLst/>
              <a:gdLst>
                <a:gd name="T0" fmla="*/ 340912396 w 651"/>
                <a:gd name="T1" fmla="*/ 146920401 h 313"/>
                <a:gd name="T2" fmla="*/ 318726219 w 651"/>
                <a:gd name="T3" fmla="*/ 146920401 h 313"/>
                <a:gd name="T4" fmla="*/ 164503594 w 651"/>
                <a:gd name="T5" fmla="*/ 0 h 313"/>
                <a:gd name="T6" fmla="*/ 10281704 w 651"/>
                <a:gd name="T7" fmla="*/ 145844209 h 313"/>
                <a:gd name="T8" fmla="*/ 0 w 651"/>
                <a:gd name="T9" fmla="*/ 157145326 h 313"/>
                <a:gd name="T10" fmla="*/ 11363796 w 651"/>
                <a:gd name="T11" fmla="*/ 168447178 h 313"/>
                <a:gd name="T12" fmla="*/ 340912396 w 651"/>
                <a:gd name="T13" fmla="*/ 168447178 h 313"/>
                <a:gd name="T14" fmla="*/ 352276192 w 651"/>
                <a:gd name="T15" fmla="*/ 157683789 h 313"/>
                <a:gd name="T16" fmla="*/ 340912396 w 651"/>
                <a:gd name="T17" fmla="*/ 146920401 h 3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51"/>
                <a:gd name="T28" fmla="*/ 0 h 313"/>
                <a:gd name="T29" fmla="*/ 651 w 651"/>
                <a:gd name="T30" fmla="*/ 313 h 3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55"/>
            <p:cNvSpPr>
              <a:spLocks noChangeArrowheads="1"/>
            </p:cNvSpPr>
            <p:nvPr/>
          </p:nvSpPr>
          <p:spPr bwMode="auto">
            <a:xfrm>
              <a:off x="0" y="71987"/>
              <a:ext cx="960900" cy="1841952"/>
            </a:xfrm>
            <a:custGeom>
              <a:avLst/>
              <a:gdLst>
                <a:gd name="T0" fmla="*/ 348206783 w 1488"/>
                <a:gd name="T1" fmla="*/ 298653736 h 2854"/>
                <a:gd name="T2" fmla="*/ 354878839 w 1488"/>
                <a:gd name="T3" fmla="*/ 294904647 h 2854"/>
                <a:gd name="T4" fmla="*/ 520850421 w 1488"/>
                <a:gd name="T5" fmla="*/ 28324368 h 2854"/>
                <a:gd name="T6" fmla="*/ 590908942 w 1488"/>
                <a:gd name="T7" fmla="*/ 14995064 h 2854"/>
                <a:gd name="T8" fmla="*/ 605087383 w 1488"/>
                <a:gd name="T9" fmla="*/ 82889776 h 2854"/>
                <a:gd name="T10" fmla="*/ 371142459 w 1488"/>
                <a:gd name="T11" fmla="*/ 447355541 h 2854"/>
                <a:gd name="T12" fmla="*/ 369891610 w 1488"/>
                <a:gd name="T13" fmla="*/ 451937832 h 2854"/>
                <a:gd name="T14" fmla="*/ 369891610 w 1488"/>
                <a:gd name="T15" fmla="*/ 766002910 h 2854"/>
                <a:gd name="T16" fmla="*/ 369891610 w 1488"/>
                <a:gd name="T17" fmla="*/ 793910355 h 2854"/>
                <a:gd name="T18" fmla="*/ 369891610 w 1488"/>
                <a:gd name="T19" fmla="*/ 1134217118 h 2854"/>
                <a:gd name="T20" fmla="*/ 313177200 w 1488"/>
                <a:gd name="T21" fmla="*/ 1188783171 h 2854"/>
                <a:gd name="T22" fmla="*/ 312343516 w 1488"/>
                <a:gd name="T23" fmla="*/ 1188783171 h 2854"/>
                <a:gd name="T24" fmla="*/ 256046270 w 1488"/>
                <a:gd name="T25" fmla="*/ 1134217118 h 2854"/>
                <a:gd name="T26" fmla="*/ 256046270 w 1488"/>
                <a:gd name="T27" fmla="*/ 801824811 h 2854"/>
                <a:gd name="T28" fmla="*/ 248123366 w 1488"/>
                <a:gd name="T29" fmla="*/ 793910355 h 2854"/>
                <a:gd name="T30" fmla="*/ 240199815 w 1488"/>
                <a:gd name="T31" fmla="*/ 793910355 h 2854"/>
                <a:gd name="T32" fmla="*/ 232276910 w 1488"/>
                <a:gd name="T33" fmla="*/ 801824811 h 2854"/>
                <a:gd name="T34" fmla="*/ 232276910 w 1488"/>
                <a:gd name="T35" fmla="*/ 1134217118 h 2854"/>
                <a:gd name="T36" fmla="*/ 175563146 w 1488"/>
                <a:gd name="T37" fmla="*/ 1188783171 h 2854"/>
                <a:gd name="T38" fmla="*/ 174728816 w 1488"/>
                <a:gd name="T39" fmla="*/ 1188783171 h 2854"/>
                <a:gd name="T40" fmla="*/ 118015052 w 1488"/>
                <a:gd name="T41" fmla="*/ 1134217118 h 2854"/>
                <a:gd name="T42" fmla="*/ 118015052 w 1488"/>
                <a:gd name="T43" fmla="*/ 793910355 h 2854"/>
                <a:gd name="T44" fmla="*/ 118015052 w 1488"/>
                <a:gd name="T45" fmla="*/ 766002910 h 2854"/>
                <a:gd name="T46" fmla="*/ 118015052 w 1488"/>
                <a:gd name="T47" fmla="*/ 459435364 h 2854"/>
                <a:gd name="T48" fmla="*/ 109674336 w 1488"/>
                <a:gd name="T49" fmla="*/ 451937832 h 2854"/>
                <a:gd name="T50" fmla="*/ 109674336 w 1488"/>
                <a:gd name="T51" fmla="*/ 451937832 h 2854"/>
                <a:gd name="T52" fmla="*/ 102585116 w 1488"/>
                <a:gd name="T53" fmla="*/ 459435364 h 2854"/>
                <a:gd name="T54" fmla="*/ 102585116 w 1488"/>
                <a:gd name="T55" fmla="*/ 713103262 h 2854"/>
                <a:gd name="T56" fmla="*/ 51292558 w 1488"/>
                <a:gd name="T57" fmla="*/ 762253822 h 2854"/>
                <a:gd name="T58" fmla="*/ 0 w 1488"/>
                <a:gd name="T59" fmla="*/ 713103262 h 2854"/>
                <a:gd name="T60" fmla="*/ 0 w 1488"/>
                <a:gd name="T61" fmla="*/ 487342808 h 2854"/>
                <a:gd name="T62" fmla="*/ 0 w 1488"/>
                <a:gd name="T63" fmla="*/ 426529350 h 2854"/>
                <a:gd name="T64" fmla="*/ 0 w 1488"/>
                <a:gd name="T65" fmla="*/ 306567546 h 2854"/>
                <a:gd name="T66" fmla="*/ 7923550 w 1488"/>
                <a:gd name="T67" fmla="*/ 298653736 h 2854"/>
                <a:gd name="T68" fmla="*/ 348206783 w 1488"/>
                <a:gd name="T69" fmla="*/ 298653736 h 28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8"/>
                <a:gd name="T106" fmla="*/ 0 h 2854"/>
                <a:gd name="T107" fmla="*/ 1488 w 1488"/>
                <a:gd name="T108" fmla="*/ 2854 h 28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56"/>
            <p:cNvSpPr>
              <a:spLocks noChangeArrowheads="1"/>
            </p:cNvSpPr>
            <p:nvPr/>
          </p:nvSpPr>
          <p:spPr bwMode="auto">
            <a:xfrm>
              <a:off x="124449" y="273027"/>
              <a:ext cx="394073" cy="213068"/>
            </a:xfrm>
            <a:custGeom>
              <a:avLst/>
              <a:gdLst>
                <a:gd name="T0" fmla="*/ 542863 w 535"/>
                <a:gd name="T1" fmla="*/ 0 h 290"/>
                <a:gd name="T2" fmla="*/ 0 w 535"/>
                <a:gd name="T3" fmla="*/ 11875969 h 290"/>
                <a:gd name="T4" fmla="*/ 144862708 w 535"/>
                <a:gd name="T5" fmla="*/ 156544733 h 290"/>
                <a:gd name="T6" fmla="*/ 290268279 w 535"/>
                <a:gd name="T7" fmla="*/ 11875969 h 290"/>
                <a:gd name="T8" fmla="*/ 289725416 w 535"/>
                <a:gd name="T9" fmla="*/ 0 h 290"/>
                <a:gd name="T10" fmla="*/ 542863 w 535"/>
                <a:gd name="T11" fmla="*/ 0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5"/>
                <a:gd name="T19" fmla="*/ 0 h 290"/>
                <a:gd name="T20" fmla="*/ 535 w 535"/>
                <a:gd name="T21" fmla="*/ 290 h 2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975671" y="904568"/>
            <a:ext cx="3240866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流水怪科技有限公司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“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学生服务中心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和信息数据处理范围涵盖项目的全过程，期望通过项目软件极其服务支撑体系。随着我国高校招生规模的不断扩大，现有的学生管理模式已经不能适应时代的发展，急需突破，国内各高校陆续建立起学生事务服务中心，探索这种新型的学生管理模式。自成立以来，为学生提供了更为便捷、更优质的服务工作，随着不断推动学生事务服务中心工作的深入开展，中心的工作得到了学校各部门的支持和学生的肯定，为切实实现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的学生服务平台，中心要求进一步优化工作方式、延长工作时间、拓展服务内容、加强工作宣传，提高服务质量。</a:t>
            </a:r>
          </a:p>
        </p:txBody>
      </p:sp>
    </p:spTree>
    <p:extLst>
      <p:ext uri="{BB962C8B-B14F-4D97-AF65-F5344CB8AC3E}">
        <p14:creationId xmlns:p14="http://schemas.microsoft.com/office/powerpoint/2010/main" val="43787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1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3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5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148235" y="1773787"/>
            <a:ext cx="230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spc="300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项目干系人</a:t>
            </a:r>
            <a:endParaRPr lang="zh-CN" altLang="en-US" sz="3000" spc="300" dirty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932211" y="1275606"/>
            <a:ext cx="0" cy="2808312"/>
          </a:xfrm>
          <a:prstGeom prst="line">
            <a:avLst/>
          </a:prstGeom>
          <a:ln w="19050">
            <a:solidFill>
              <a:srgbClr val="4F4F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/>
          <p:cNvSpPr txBox="1"/>
          <p:nvPr/>
        </p:nvSpPr>
        <p:spPr>
          <a:xfrm>
            <a:off x="2636067" y="289664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PART 03</a:t>
            </a:r>
            <a:endParaRPr lang="zh-CN" altLang="en-US" sz="1600" dirty="0" smtClean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15081" y="1446400"/>
            <a:ext cx="1301106" cy="1301106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7"/>
          <p:cNvSpPr txBox="1"/>
          <p:nvPr/>
        </p:nvSpPr>
        <p:spPr>
          <a:xfrm>
            <a:off x="2780083" y="1709976"/>
            <a:ext cx="504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000" spc="225" dirty="0" smtClean="0">
                <a:solidFill>
                  <a:srgbClr val="4F4F4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5000" spc="225" dirty="0">
              <a:solidFill>
                <a:srgbClr val="4F4F4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4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707904" y="267494"/>
            <a:ext cx="1584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项目干系人</a:t>
            </a: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rgbClr val="4F4F4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906055" y="829867"/>
            <a:ext cx="96440" cy="3868340"/>
            <a:chOff x="3225404" y="829867"/>
            <a:chExt cx="96440" cy="3868340"/>
          </a:xfrm>
        </p:grpSpPr>
        <p:cxnSp>
          <p:nvCxnSpPr>
            <p:cNvPr id="8" name="直接连接符 13"/>
            <p:cNvCxnSpPr>
              <a:cxnSpLocks noChangeShapeType="1"/>
            </p:cNvCxnSpPr>
            <p:nvPr/>
          </p:nvCxnSpPr>
          <p:spPr bwMode="auto">
            <a:xfrm>
              <a:off x="3276600" y="829867"/>
              <a:ext cx="0" cy="3868340"/>
            </a:xfrm>
            <a:prstGeom prst="lin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椭圆 14"/>
            <p:cNvSpPr>
              <a:spLocks noChangeArrowheads="1"/>
            </p:cNvSpPr>
            <p:nvPr/>
          </p:nvSpPr>
          <p:spPr bwMode="auto">
            <a:xfrm>
              <a:off x="3225404" y="145851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15"/>
            <p:cNvSpPr>
              <a:spLocks noChangeArrowheads="1"/>
            </p:cNvSpPr>
            <p:nvPr/>
          </p:nvSpPr>
          <p:spPr bwMode="auto">
            <a:xfrm>
              <a:off x="3225404" y="271581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225404" y="3974306"/>
              <a:ext cx="96440" cy="9644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2250" y="1028703"/>
            <a:ext cx="983389" cy="3471860"/>
            <a:chOff x="582250" y="1028703"/>
            <a:chExt cx="983389" cy="3471860"/>
          </a:xfrm>
        </p:grpSpPr>
        <p:sp>
          <p:nvSpPr>
            <p:cNvPr id="13" name="泪滴形 7"/>
            <p:cNvSpPr>
              <a:spLocks/>
            </p:cNvSpPr>
            <p:nvPr/>
          </p:nvSpPr>
          <p:spPr bwMode="auto">
            <a:xfrm rot="2700000">
              <a:off x="582846" y="1028107"/>
              <a:ext cx="956072" cy="957263"/>
            </a:xfrm>
            <a:custGeom>
              <a:avLst/>
              <a:gdLst>
                <a:gd name="T0" fmla="*/ 0 w 1275488"/>
                <a:gd name="T1" fmla="*/ 637744 h 1275488"/>
                <a:gd name="T2" fmla="*/ 637744 w 1275488"/>
                <a:gd name="T3" fmla="*/ 0 h 1275488"/>
                <a:gd name="T4" fmla="*/ 1275488 w 1275488"/>
                <a:gd name="T5" fmla="*/ 0 h 1275488"/>
                <a:gd name="T6" fmla="*/ 1275488 w 1275488"/>
                <a:gd name="T7" fmla="*/ 637744 h 1275488"/>
                <a:gd name="T8" fmla="*/ 637744 w 1275488"/>
                <a:gd name="T9" fmla="*/ 1275488 h 1275488"/>
                <a:gd name="T10" fmla="*/ 0 w 1275488"/>
                <a:gd name="T11" fmla="*/ 637744 h 1275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7"/>
            <p:cNvSpPr txBox="1">
              <a:spLocks noChangeArrowheads="1"/>
            </p:cNvSpPr>
            <p:nvPr/>
          </p:nvSpPr>
          <p:spPr bwMode="auto">
            <a:xfrm>
              <a:off x="829195" y="1275606"/>
              <a:ext cx="65726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2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泪滴形 12"/>
            <p:cNvSpPr>
              <a:spLocks/>
            </p:cNvSpPr>
            <p:nvPr/>
          </p:nvSpPr>
          <p:spPr bwMode="auto">
            <a:xfrm rot="2700000">
              <a:off x="608376" y="3543300"/>
              <a:ext cx="957263" cy="957263"/>
            </a:xfrm>
            <a:custGeom>
              <a:avLst/>
              <a:gdLst>
                <a:gd name="T0" fmla="*/ 0 w 1275488"/>
                <a:gd name="T1" fmla="*/ 637744 h 1275488"/>
                <a:gd name="T2" fmla="*/ 637744 w 1275488"/>
                <a:gd name="T3" fmla="*/ 0 h 1275488"/>
                <a:gd name="T4" fmla="*/ 1275488 w 1275488"/>
                <a:gd name="T5" fmla="*/ 0 h 1275488"/>
                <a:gd name="T6" fmla="*/ 1275488 w 1275488"/>
                <a:gd name="T7" fmla="*/ 637744 h 1275488"/>
                <a:gd name="T8" fmla="*/ 637744 w 1275488"/>
                <a:gd name="T9" fmla="*/ 1275488 h 1275488"/>
                <a:gd name="T10" fmla="*/ 0 w 1275488"/>
                <a:gd name="T11" fmla="*/ 637744 h 1275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9"/>
            <p:cNvSpPr txBox="1">
              <a:spLocks noChangeArrowheads="1"/>
            </p:cNvSpPr>
            <p:nvPr/>
          </p:nvSpPr>
          <p:spPr bwMode="auto">
            <a:xfrm>
              <a:off x="857225" y="3795886"/>
              <a:ext cx="65726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dirty="0" smtClean="0">
                  <a:solidFill>
                    <a:srgbClr val="4F4F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2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20"/>
          <p:cNvSpPr>
            <a:spLocks noChangeArrowheads="1"/>
          </p:cNvSpPr>
          <p:nvPr/>
        </p:nvSpPr>
        <p:spPr bwMode="auto">
          <a:xfrm>
            <a:off x="2247760" y="1337891"/>
            <a:ext cx="2047875" cy="282178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4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学生服务中心管理员</a:t>
            </a:r>
            <a:endParaRPr lang="zh-CN" altLang="en-US" sz="14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4795029" y="1547947"/>
            <a:ext cx="2047875" cy="28336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4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校学生</a:t>
            </a:r>
            <a:endParaRPr lang="zh-CN" altLang="en-US" sz="14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4"/>
          <p:cNvSpPr>
            <a:spLocks noChangeArrowheads="1"/>
          </p:cNvSpPr>
          <p:nvPr/>
        </p:nvSpPr>
        <p:spPr bwMode="auto">
          <a:xfrm>
            <a:off x="2247760" y="3873922"/>
            <a:ext cx="2047875" cy="28336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4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学生服务中心队长</a:t>
            </a:r>
            <a:endParaRPr lang="zh-CN" altLang="en-US" sz="14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泪滴形 12"/>
          <p:cNvSpPr>
            <a:spLocks/>
          </p:cNvSpPr>
          <p:nvPr/>
        </p:nvSpPr>
        <p:spPr bwMode="auto">
          <a:xfrm rot="13317655">
            <a:off x="7514283" y="3695700"/>
            <a:ext cx="957263" cy="957263"/>
          </a:xfrm>
          <a:custGeom>
            <a:avLst/>
            <a:gdLst>
              <a:gd name="T0" fmla="*/ 0 w 1275488"/>
              <a:gd name="T1" fmla="*/ 637744 h 1275488"/>
              <a:gd name="T2" fmla="*/ 637744 w 1275488"/>
              <a:gd name="T3" fmla="*/ 0 h 1275488"/>
              <a:gd name="T4" fmla="*/ 1275488 w 1275488"/>
              <a:gd name="T5" fmla="*/ 0 h 1275488"/>
              <a:gd name="T6" fmla="*/ 1275488 w 1275488"/>
              <a:gd name="T7" fmla="*/ 637744 h 1275488"/>
              <a:gd name="T8" fmla="*/ 637744 w 1275488"/>
              <a:gd name="T9" fmla="*/ 1275488 h 1275488"/>
              <a:gd name="T10" fmla="*/ 0 w 1275488"/>
              <a:gd name="T11" fmla="*/ 637744 h 1275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5488" h="1275488">
                <a:moveTo>
                  <a:pt x="0" y="637744"/>
                </a:moveTo>
                <a:cubicBezTo>
                  <a:pt x="0" y="285528"/>
                  <a:pt x="285528" y="0"/>
                  <a:pt x="637744" y="0"/>
                </a:cubicBezTo>
                <a:lnTo>
                  <a:pt x="1275488" y="0"/>
                </a:lnTo>
                <a:lnTo>
                  <a:pt x="1275488" y="637744"/>
                </a:lnTo>
                <a:cubicBezTo>
                  <a:pt x="1275488" y="989960"/>
                  <a:pt x="989960" y="1275488"/>
                  <a:pt x="637744" y="1275488"/>
                </a:cubicBezTo>
                <a:cubicBezTo>
                  <a:pt x="285528" y="1275488"/>
                  <a:pt x="0" y="989960"/>
                  <a:pt x="0" y="63774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9"/>
          <p:cNvSpPr txBox="1">
            <a:spLocks noChangeArrowheads="1"/>
          </p:cNvSpPr>
          <p:nvPr/>
        </p:nvSpPr>
        <p:spPr bwMode="auto">
          <a:xfrm>
            <a:off x="7763132" y="3948286"/>
            <a:ext cx="6572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2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61547" y="982267"/>
            <a:ext cx="96440" cy="3868340"/>
            <a:chOff x="3225404" y="829867"/>
            <a:chExt cx="96440" cy="3868340"/>
          </a:xfrm>
        </p:grpSpPr>
        <p:cxnSp>
          <p:nvCxnSpPr>
            <p:cNvPr id="28" name="直接连接符 13"/>
            <p:cNvCxnSpPr>
              <a:cxnSpLocks noChangeShapeType="1"/>
            </p:cNvCxnSpPr>
            <p:nvPr/>
          </p:nvCxnSpPr>
          <p:spPr bwMode="auto">
            <a:xfrm>
              <a:off x="3276600" y="829867"/>
              <a:ext cx="0" cy="3868340"/>
            </a:xfrm>
            <a:prstGeom prst="lin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椭圆 14"/>
            <p:cNvSpPr>
              <a:spLocks noChangeArrowheads="1"/>
            </p:cNvSpPr>
            <p:nvPr/>
          </p:nvSpPr>
          <p:spPr bwMode="auto">
            <a:xfrm>
              <a:off x="3225404" y="145851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15"/>
            <p:cNvSpPr>
              <a:spLocks noChangeArrowheads="1"/>
            </p:cNvSpPr>
            <p:nvPr/>
          </p:nvSpPr>
          <p:spPr bwMode="auto">
            <a:xfrm>
              <a:off x="3225404" y="271581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3225404" y="3974306"/>
              <a:ext cx="96440" cy="9644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24"/>
          <p:cNvSpPr>
            <a:spLocks noChangeArrowheads="1"/>
          </p:cNvSpPr>
          <p:nvPr/>
        </p:nvSpPr>
        <p:spPr bwMode="auto">
          <a:xfrm>
            <a:off x="4882111" y="4026322"/>
            <a:ext cx="2047875" cy="28336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4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服务中心维修人员</a:t>
            </a:r>
            <a:endParaRPr lang="zh-CN" altLang="en-US" sz="14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泪滴形 12"/>
          <p:cNvSpPr>
            <a:spLocks/>
          </p:cNvSpPr>
          <p:nvPr/>
        </p:nvSpPr>
        <p:spPr bwMode="auto">
          <a:xfrm rot="13317655">
            <a:off x="7575242" y="1157146"/>
            <a:ext cx="957263" cy="957263"/>
          </a:xfrm>
          <a:custGeom>
            <a:avLst/>
            <a:gdLst>
              <a:gd name="T0" fmla="*/ 0 w 1275488"/>
              <a:gd name="T1" fmla="*/ 637744 h 1275488"/>
              <a:gd name="T2" fmla="*/ 637744 w 1275488"/>
              <a:gd name="T3" fmla="*/ 0 h 1275488"/>
              <a:gd name="T4" fmla="*/ 1275488 w 1275488"/>
              <a:gd name="T5" fmla="*/ 0 h 1275488"/>
              <a:gd name="T6" fmla="*/ 1275488 w 1275488"/>
              <a:gd name="T7" fmla="*/ 637744 h 1275488"/>
              <a:gd name="T8" fmla="*/ 637744 w 1275488"/>
              <a:gd name="T9" fmla="*/ 1275488 h 1275488"/>
              <a:gd name="T10" fmla="*/ 0 w 1275488"/>
              <a:gd name="T11" fmla="*/ 637744 h 1275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5488" h="1275488">
                <a:moveTo>
                  <a:pt x="0" y="637744"/>
                </a:moveTo>
                <a:cubicBezTo>
                  <a:pt x="0" y="285528"/>
                  <a:pt x="285528" y="0"/>
                  <a:pt x="637744" y="0"/>
                </a:cubicBezTo>
                <a:lnTo>
                  <a:pt x="1275488" y="0"/>
                </a:lnTo>
                <a:lnTo>
                  <a:pt x="1275488" y="637744"/>
                </a:lnTo>
                <a:cubicBezTo>
                  <a:pt x="1275488" y="989960"/>
                  <a:pt x="989960" y="1275488"/>
                  <a:pt x="637744" y="1275488"/>
                </a:cubicBezTo>
                <a:cubicBezTo>
                  <a:pt x="285528" y="1275488"/>
                  <a:pt x="0" y="989960"/>
                  <a:pt x="0" y="63774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>
            <a:spLocks noChangeArrowheads="1"/>
          </p:cNvSpPr>
          <p:nvPr/>
        </p:nvSpPr>
        <p:spPr bwMode="auto">
          <a:xfrm>
            <a:off x="7824091" y="1409732"/>
            <a:ext cx="6572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2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3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37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832</Words>
  <Application>Microsoft Office PowerPoint</Application>
  <PresentationFormat>全屏显示(16:9)</PresentationFormat>
  <Paragraphs>151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方正兰亭超细黑简体</vt:lpstr>
      <vt:lpstr>黑体</vt:lpstr>
      <vt:lpstr>华文细黑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>第一PPT模板网-WWW.1PPT.COM</dc:creator>
  <cp:keywords>第一PPT模板网-WWW.1PPT.COM</cp:keywords>
  <cp:lastModifiedBy>杨 天敏</cp:lastModifiedBy>
  <cp:revision>23</cp:revision>
  <dcterms:created xsi:type="dcterms:W3CDTF">2016-11-05T07:47:19Z</dcterms:created>
  <dcterms:modified xsi:type="dcterms:W3CDTF">2019-05-20T01:15:26Z</dcterms:modified>
</cp:coreProperties>
</file>