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9" r:id="rId2"/>
    <p:sldId id="437" r:id="rId3"/>
    <p:sldId id="322" r:id="rId4"/>
    <p:sldId id="460" r:id="rId5"/>
    <p:sldId id="321" r:id="rId6"/>
    <p:sldId id="464" r:id="rId7"/>
    <p:sldId id="466" r:id="rId8"/>
    <p:sldId id="467" r:id="rId9"/>
    <p:sldId id="468" r:id="rId10"/>
    <p:sldId id="470" r:id="rId11"/>
    <p:sldId id="461" r:id="rId12"/>
    <p:sldId id="462" r:id="rId13"/>
    <p:sldId id="463" r:id="rId14"/>
    <p:sldId id="472" r:id="rId15"/>
    <p:sldId id="473" r:id="rId16"/>
    <p:sldId id="474" r:id="rId17"/>
    <p:sldId id="475" r:id="rId18"/>
    <p:sldId id="476" r:id="rId19"/>
    <p:sldId id="471" r:id="rId20"/>
    <p:sldId id="446" r:id="rId21"/>
    <p:sldId id="477" r:id="rId22"/>
    <p:sldId id="478" r:id="rId23"/>
    <p:sldId id="450" r:id="rId24"/>
    <p:sldId id="318" r:id="rId25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95" d="100"/>
          <a:sy n="95" d="100"/>
        </p:scale>
        <p:origin x="84" y="822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5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03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82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478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164288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567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3.jpeg"/><Relationship Id="rId5" Type="http://schemas.openxmlformats.org/officeDocument/2006/relationships/image" Target="../media/image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71">
            <a:extLst>
              <a:ext uri="{FF2B5EF4-FFF2-40B4-BE49-F238E27FC236}">
                <a16:creationId xmlns=""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4984750" y="2672904"/>
            <a:ext cx="2409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                           </a:t>
            </a: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5050577" y="2198114"/>
            <a:ext cx="3873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工作汇报              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=""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5131876" y="2949729"/>
            <a:ext cx="3688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组名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流水怪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组员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韦定</a:t>
            </a:r>
            <a:r>
              <a:rPr lang="zh-CN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君  杨天敏  林俊余  潘水荣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5044348" y="1334018"/>
            <a:ext cx="2078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=""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=""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=""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=""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=""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=""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=""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=""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=""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=""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=""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=""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F5AB857F-8B16-4BA4-A474-C2C87196621D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>
              <a:extLst>
                <a:ext uri="{FF2B5EF4-FFF2-40B4-BE49-F238E27FC236}">
                  <a16:creationId xmlns=""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3">
              <a:extLst>
                <a:ext uri="{FF2B5EF4-FFF2-40B4-BE49-F238E27FC236}">
                  <a16:creationId xmlns="" xmlns:a16="http://schemas.microsoft.com/office/drawing/2014/main" id="{32C721E1-1695-461D-8DD9-A920D323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4" name="Freeform 74">
            <a:extLst>
              <a:ext uri="{FF2B5EF4-FFF2-40B4-BE49-F238E27FC236}">
                <a16:creationId xmlns=""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=""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31209"/>
            <a:ext cx="7488832" cy="2984623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服务中心人员信息的删除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292080" y="3219822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61412" y="1652684"/>
              <a:ext cx="1733948" cy="534173"/>
              <a:chOff x="1305048" y="2081994"/>
              <a:chExt cx="2352527" cy="712230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305048" y="2257334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服务中心人员</a:t>
                </a:r>
                <a:endParaRPr lang="en-US" altLang="zh-CN" sz="1600" b="1" dirty="0" smtClean="0">
                  <a:solidFill>
                    <a:schemeClr val="bg1"/>
                  </a:solidFill>
                </a:endParaRPr>
              </a:p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信息的删除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11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宿舍信息列表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75606"/>
            <a:ext cx="8603876" cy="2383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5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宿舍信息的创建与编辑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74" y="1131590"/>
            <a:ext cx="5457143" cy="1628571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004048" y="1131590"/>
            <a:ext cx="3114545" cy="1403240"/>
            <a:chOff x="-162724" y="1076620"/>
            <a:chExt cx="3114545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162724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217873" y="1387403"/>
              <a:ext cx="1733948" cy="762706"/>
              <a:chOff x="1517325" y="1728286"/>
              <a:chExt cx="2352526" cy="1016941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517325" y="1728286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宿舍信息的创建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325" y="2032997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fontScale="925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管理员可根据宿舍号来创建宿舍信息（宿舍号不可重复创建，同时宿舍号不可为空）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4" y="2971454"/>
            <a:ext cx="6276190" cy="160952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508104" y="2941122"/>
            <a:ext cx="3114544" cy="1403240"/>
            <a:chOff x="5490104" y="2982769"/>
            <a:chExt cx="3114544" cy="1403240"/>
          </a:xfrm>
        </p:grpSpPr>
        <p:sp>
          <p:nvSpPr>
            <p:cNvPr id="13" name="ïšḻïďê-Rectangle 4">
              <a:extLst>
                <a:ext uri="{FF2B5EF4-FFF2-40B4-BE49-F238E27FC236}">
                  <a16:creationId xmlns=""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ḻïďê-Oval 7">
              <a:extLst>
                <a:ext uri="{FF2B5EF4-FFF2-40B4-BE49-F238E27FC236}">
                  <a16:creationId xmlns=""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7"/>
              <a:ext cx="1733948" cy="762706"/>
              <a:chOff x="719138" y="1740930"/>
              <a:chExt cx="2352526" cy="1016941"/>
            </a:xfrm>
          </p:grpSpPr>
          <p:sp>
            <p:nvSpPr>
              <p:cNvPr id="16" name="ïšḻïďê-文本框 13">
                <a:extLst>
                  <a:ext uri="{FF2B5EF4-FFF2-40B4-BE49-F238E27FC236}">
                    <a16:creationId xmlns=""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编辑宿舍信息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šḻïďê-Rectangle 17">
                <a:extLst>
                  <a:ext uri="{FF2B5EF4-FFF2-40B4-BE49-F238E27FC236}">
                    <a16:creationId xmlns=""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管理员可根据宿舍编号来修改宿舍号（宿舍号不可重复，同时不能为空）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36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31" y="2822131"/>
            <a:ext cx="7552381" cy="20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31" y="869577"/>
            <a:ext cx="6133333" cy="161904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199098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宿舍信息的查询与删除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4852268" y="460601"/>
            <a:ext cx="3168352" cy="1403240"/>
            <a:chOff x="-162724" y="1076620"/>
            <a:chExt cx="3168352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162724" y="1076620"/>
              <a:ext cx="1404155" cy="1403240"/>
            </a:xfrm>
            <a:prstGeom prst="ellipse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217873" y="1387403"/>
              <a:ext cx="1787755" cy="841345"/>
              <a:chOff x="1517325" y="1728286"/>
              <a:chExt cx="2425528" cy="1121793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517325" y="1728286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宿舍信息的查询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327" y="2137849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管理员可根据宿舍号来查询宿舍信息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734367" y="2601666"/>
            <a:ext cx="3114544" cy="1403240"/>
            <a:chOff x="5490104" y="2982769"/>
            <a:chExt cx="3114544" cy="1403240"/>
          </a:xfrm>
        </p:grpSpPr>
        <p:sp>
          <p:nvSpPr>
            <p:cNvPr id="13" name="ïšḻïďê-Rectangle 4">
              <a:extLst>
                <a:ext uri="{FF2B5EF4-FFF2-40B4-BE49-F238E27FC236}">
                  <a16:creationId xmlns=""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ḻïďê-Oval 7">
              <a:extLst>
                <a:ext uri="{FF2B5EF4-FFF2-40B4-BE49-F238E27FC236}">
                  <a16:creationId xmlns=""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7"/>
              <a:ext cx="1733948" cy="762706"/>
              <a:chOff x="719138" y="1740930"/>
              <a:chExt cx="2352526" cy="1016941"/>
            </a:xfrm>
          </p:grpSpPr>
          <p:sp>
            <p:nvSpPr>
              <p:cNvPr id="16" name="ïšḻïďê-文本框 13">
                <a:extLst>
                  <a:ext uri="{FF2B5EF4-FFF2-40B4-BE49-F238E27FC236}">
                    <a16:creationId xmlns=""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>
                    <a:solidFill>
                      <a:schemeClr val="bg1"/>
                    </a:solidFill>
                  </a:rPr>
                  <a:t>删除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宿舍信息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ïšḻïďê-Rectangle 17">
                <a:extLst>
                  <a:ext uri="{FF2B5EF4-FFF2-40B4-BE49-F238E27FC236}">
                    <a16:creationId xmlns=""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管理员可根据宿舍编号来删除宿舍号（如宿舍号已与学生关联，则不可删除）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1388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244827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信息列表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99" y="1131590"/>
            <a:ext cx="8253360" cy="26510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0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96" y="935286"/>
            <a:ext cx="7358828" cy="3687776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信息的创建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4932040" y="3291830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29466" y="1480699"/>
              <a:ext cx="1765894" cy="706158"/>
              <a:chOff x="1261705" y="1852681"/>
              <a:chExt cx="2395870" cy="941543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261705" y="1852681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学生信息的创建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" name="ïšḻïďê-Rectangle 19">
            <a:extLst>
              <a:ext uri="{FF2B5EF4-FFF2-40B4-BE49-F238E27FC236}">
                <a16:creationId xmlns="" xmlns:a16="http://schemas.microsoft.com/office/drawing/2014/main" id="{1FFC094C-7F33-401A-AC40-A4195AD1E8A2}"/>
              </a:ext>
            </a:extLst>
          </p:cNvPr>
          <p:cNvSpPr>
            <a:spLocks/>
          </p:cNvSpPr>
          <p:nvPr/>
        </p:nvSpPr>
        <p:spPr bwMode="auto">
          <a:xfrm>
            <a:off x="6599338" y="3970650"/>
            <a:ext cx="1733948" cy="5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zh-CN" altLang="en-US" sz="1000" dirty="0" smtClean="0">
                <a:solidFill>
                  <a:schemeClr val="bg1"/>
                </a:solidFill>
              </a:rPr>
              <a:t>学生宿舍号根据宿舍分组进行选择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49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64" y="987574"/>
            <a:ext cx="7607191" cy="3707986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编辑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076056" y="3182284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29466" y="1480699"/>
              <a:ext cx="1765894" cy="706158"/>
              <a:chOff x="1261705" y="1852681"/>
              <a:chExt cx="2395870" cy="941543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261705" y="1852681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学生信息的编辑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" name="ïšḻïďê-Rectangle 19">
            <a:extLst>
              <a:ext uri="{FF2B5EF4-FFF2-40B4-BE49-F238E27FC236}">
                <a16:creationId xmlns="" xmlns:a16="http://schemas.microsoft.com/office/drawing/2014/main" id="{1FFC094C-7F33-401A-AC40-A4195AD1E8A2}"/>
              </a:ext>
            </a:extLst>
          </p:cNvPr>
          <p:cNvSpPr>
            <a:spLocks/>
          </p:cNvSpPr>
          <p:nvPr/>
        </p:nvSpPr>
        <p:spPr bwMode="auto">
          <a:xfrm>
            <a:off x="6736863" y="3830368"/>
            <a:ext cx="1733948" cy="5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zh-CN" altLang="en-US" sz="1000" dirty="0" smtClean="0">
                <a:solidFill>
                  <a:schemeClr val="bg1"/>
                </a:solidFill>
              </a:rPr>
              <a:t>学生宿舍号根据宿舍分组进行选择，同时学生密码不可见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8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15" y="1433694"/>
            <a:ext cx="7897103" cy="2450197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信息的查询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076056" y="2994126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29466" y="1480699"/>
              <a:ext cx="1765894" cy="706158"/>
              <a:chOff x="1261705" y="1852681"/>
              <a:chExt cx="2395870" cy="941543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261705" y="1852681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学生信息的查询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" name="ïšḻïďê-Rectangle 19">
            <a:extLst>
              <a:ext uri="{FF2B5EF4-FFF2-40B4-BE49-F238E27FC236}">
                <a16:creationId xmlns="" xmlns:a16="http://schemas.microsoft.com/office/drawing/2014/main" id="{1FFC094C-7F33-401A-AC40-A4195AD1E8A2}"/>
              </a:ext>
            </a:extLst>
          </p:cNvPr>
          <p:cNvSpPr>
            <a:spLocks/>
          </p:cNvSpPr>
          <p:nvPr/>
        </p:nvSpPr>
        <p:spPr bwMode="auto">
          <a:xfrm>
            <a:off x="6749456" y="3695018"/>
            <a:ext cx="1733948" cy="5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Autofit/>
          </a:bodyPr>
          <a:lstStyle/>
          <a:p>
            <a:pPr lvl="0">
              <a:lnSpc>
                <a:spcPct val="120000"/>
              </a:lnSpc>
              <a:defRPr sz="1800"/>
            </a:pPr>
            <a:r>
              <a:rPr lang="zh-CN" altLang="en-US" sz="1000" dirty="0" smtClean="0">
                <a:solidFill>
                  <a:schemeClr val="bg1"/>
                </a:solidFill>
              </a:rPr>
              <a:t>根据学生用户名、姓名或宿舍号进行查询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7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26" y="1547475"/>
            <a:ext cx="8028392" cy="271860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学生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信息的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删除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220072" y="3260484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61412" y="1652684"/>
              <a:ext cx="1733948" cy="534173"/>
              <a:chOff x="1305048" y="2081994"/>
              <a:chExt cx="2352527" cy="712230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305048" y="2081994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Autofit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学生信息的删除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1" name="ïšḻïďê-Rectangle 19">
            <a:extLst>
              <a:ext uri="{FF2B5EF4-FFF2-40B4-BE49-F238E27FC236}">
                <a16:creationId xmlns="" xmlns:a16="http://schemas.microsoft.com/office/drawing/2014/main" id="{1FFC094C-7F33-401A-AC40-A4195AD1E8A2}"/>
              </a:ext>
            </a:extLst>
          </p:cNvPr>
          <p:cNvSpPr>
            <a:spLocks/>
          </p:cNvSpPr>
          <p:nvPr/>
        </p:nvSpPr>
        <p:spPr bwMode="auto">
          <a:xfrm>
            <a:off x="6864056" y="3930731"/>
            <a:ext cx="1733948" cy="53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4000" tIns="0" rIns="144000" bIns="0" anchor="t" anchorCtr="0">
            <a:noAutofit/>
          </a:bodyPr>
          <a:lstStyle/>
          <a:p>
            <a:pPr lvl="0">
              <a:lnSpc>
                <a:spcPct val="120000"/>
              </a:lnSpc>
              <a:defRPr sz="1800"/>
            </a:pPr>
            <a:endParaRPr lang="zh-CN" altLang="en-US" sz="1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3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D2C4B0E-2D42-4AC4-B6DC-12863F9B0075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工作遇到的难题 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8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=""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=""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=""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=""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=""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=""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=""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="" xmlns:a16="http://schemas.microsoft.com/office/drawing/2014/main" id="{0DF272F2-A8AC-4F2F-B7E8-F5A627FD13C0}"/>
                </a:ext>
              </a:extLst>
            </p:cNvPr>
            <p:cNvGrpSpPr/>
            <p:nvPr/>
          </p:nvGrpSpPr>
          <p:grpSpPr>
            <a:xfrm>
              <a:off x="7218712" y="1712491"/>
              <a:ext cx="3962574" cy="443537"/>
              <a:chOff x="3943834" y="824104"/>
              <a:chExt cx="3962574" cy="443537"/>
            </a:xfrm>
          </p:grpSpPr>
          <p:sp>
            <p:nvSpPr>
              <p:cNvPr id="25" name="TextBox 13">
                <a:extLst>
                  <a:ext uri="{FF2B5EF4-FFF2-40B4-BE49-F238E27FC236}">
                    <a16:creationId xmlns="" xmlns:a16="http://schemas.microsoft.com/office/drawing/2014/main" id="{7915CBCE-BEAE-4D0D-BDD9-9DB6FD0E05D3}"/>
                  </a:ext>
                </a:extLst>
              </p:cNvPr>
              <p:cNvSpPr txBox="1"/>
              <p:nvPr/>
            </p:nvSpPr>
            <p:spPr>
              <a:xfrm>
                <a:off x="3943834" y="824104"/>
                <a:ext cx="3962574" cy="242865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 smtClean="0">
                    <a:solidFill>
                      <a:srgbClr val="006470"/>
                    </a:solidFill>
                  </a:rPr>
                  <a:t>工作完成情况</a:t>
                </a:r>
                <a:endParaRPr lang="zh-CN" altLang="en-US" sz="1600" b="1" dirty="0">
                  <a:solidFill>
                    <a:srgbClr val="006470"/>
                  </a:solidFill>
                </a:endParaRPr>
              </a:p>
            </p:txBody>
          </p:sp>
          <p:sp>
            <p:nvSpPr>
              <p:cNvPr id="27" name="TextBox 14">
                <a:extLst>
                  <a:ext uri="{FF2B5EF4-FFF2-40B4-BE49-F238E27FC236}">
                    <a16:creationId xmlns="" xmlns:a16="http://schemas.microsoft.com/office/drawing/2014/main" id="{F3B082F5-6EA2-4D68-884D-89C5A8E47B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rgbClr val="006470"/>
                  </a:solidFill>
                </a:endParaRPr>
              </a:p>
            </p:txBody>
          </p:sp>
        </p:grpSp>
      </p:grpSp>
      <p:grpSp>
        <p:nvGrpSpPr>
          <p:cNvPr id="28" name="Group 15">
            <a:extLst>
              <a:ext uri="{FF2B5EF4-FFF2-40B4-BE49-F238E27FC236}">
                <a16:creationId xmlns="" xmlns:a16="http://schemas.microsoft.com/office/drawing/2014/main" id="{2291E895-F83C-41D8-BBF4-7CBEE5762886}"/>
              </a:ext>
            </a:extLst>
          </p:cNvPr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>
              <a:extLst>
                <a:ext uri="{FF2B5EF4-FFF2-40B4-BE49-F238E27FC236}">
                  <a16:creationId xmlns="" xmlns:a16="http://schemas.microsoft.com/office/drawing/2014/main" id="{F82CF11D-DAE8-42E5-925B-D707BB9B75F2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31" name="TextBox 18">
              <a:extLst>
                <a:ext uri="{FF2B5EF4-FFF2-40B4-BE49-F238E27FC236}">
                  <a16:creationId xmlns="" xmlns:a16="http://schemas.microsoft.com/office/drawing/2014/main" id="{47AC5478-975B-48F4-B6C6-5D4C53D7347D}"/>
                </a:ext>
              </a:extLst>
            </p:cNvPr>
            <p:cNvSpPr txBox="1"/>
            <p:nvPr/>
          </p:nvSpPr>
          <p:spPr>
            <a:xfrm>
              <a:off x="7218712" y="2721615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49BAAF"/>
                  </a:solidFill>
                </a:rPr>
                <a:t>完成工作展示</a:t>
              </a:r>
              <a:endParaRPr lang="zh-CN" altLang="en-US" sz="1600" b="1" dirty="0">
                <a:solidFill>
                  <a:srgbClr val="49BAAF"/>
                </a:solidFill>
              </a:endParaRPr>
            </a:p>
          </p:txBody>
        </p:sp>
      </p:grpSp>
      <p:grpSp>
        <p:nvGrpSpPr>
          <p:cNvPr id="33" name="Group 20">
            <a:extLst>
              <a:ext uri="{FF2B5EF4-FFF2-40B4-BE49-F238E27FC236}">
                <a16:creationId xmlns="" xmlns:a16="http://schemas.microsoft.com/office/drawing/2014/main" id="{C8735637-61A2-4F64-B785-74684ED6FA7B}"/>
              </a:ext>
            </a:extLst>
          </p:cNvPr>
          <p:cNvGrpSpPr/>
          <p:nvPr/>
        </p:nvGrpSpPr>
        <p:grpSpPr>
          <a:xfrm>
            <a:off x="4743641" y="2561703"/>
            <a:ext cx="3341276" cy="530914"/>
            <a:chOff x="6726251" y="3534339"/>
            <a:chExt cx="4455035" cy="707886"/>
          </a:xfrm>
        </p:grpSpPr>
        <p:sp>
          <p:nvSpPr>
            <p:cNvPr id="34" name="TextBox 21">
              <a:extLst>
                <a:ext uri="{FF2B5EF4-FFF2-40B4-BE49-F238E27FC236}">
                  <a16:creationId xmlns="" xmlns:a16="http://schemas.microsoft.com/office/drawing/2014/main" id="{C9872892-9654-4C02-B261-CD3B7756CD01}"/>
                </a:ext>
              </a:extLst>
            </p:cNvPr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36" name="TextBox 23">
              <a:extLst>
                <a:ext uri="{FF2B5EF4-FFF2-40B4-BE49-F238E27FC236}">
                  <a16:creationId xmlns="" xmlns:a16="http://schemas.microsoft.com/office/drawing/2014/main" id="{BFF4B94E-04C2-48C8-A0D2-20094B61EA7C}"/>
                </a:ext>
              </a:extLst>
            </p:cNvPr>
            <p:cNvSpPr txBox="1"/>
            <p:nvPr/>
          </p:nvSpPr>
          <p:spPr>
            <a:xfrm>
              <a:off x="7218712" y="3688914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006470"/>
                  </a:solidFill>
                </a:rPr>
                <a:t>工作遇到的难题</a:t>
              </a:r>
              <a:endParaRPr lang="zh-CN" altLang="en-US" sz="1600" b="1" dirty="0">
                <a:solidFill>
                  <a:srgbClr val="006470"/>
                </a:solidFill>
              </a:endParaRPr>
            </a:p>
          </p:txBody>
        </p:sp>
      </p:grpSp>
      <p:grpSp>
        <p:nvGrpSpPr>
          <p:cNvPr id="38" name="Group 25">
            <a:extLst>
              <a:ext uri="{FF2B5EF4-FFF2-40B4-BE49-F238E27FC236}">
                <a16:creationId xmlns="" xmlns:a16="http://schemas.microsoft.com/office/drawing/2014/main" id="{4EEC79ED-3F5D-44D7-B497-B1FA6DA894CE}"/>
              </a:ext>
            </a:extLst>
          </p:cNvPr>
          <p:cNvGrpSpPr/>
          <p:nvPr/>
        </p:nvGrpSpPr>
        <p:grpSpPr>
          <a:xfrm>
            <a:off x="4744243" y="3201371"/>
            <a:ext cx="3335267" cy="530914"/>
            <a:chOff x="6734266" y="4541274"/>
            <a:chExt cx="4447022" cy="707886"/>
          </a:xfrm>
        </p:grpSpPr>
        <p:sp>
          <p:nvSpPr>
            <p:cNvPr id="39" name="TextBox 26">
              <a:extLst>
                <a:ext uri="{FF2B5EF4-FFF2-40B4-BE49-F238E27FC236}">
                  <a16:creationId xmlns="" xmlns:a16="http://schemas.microsoft.com/office/drawing/2014/main" id="{F72AED1A-ABA2-498E-84CC-1474E7F6C301}"/>
                </a:ext>
              </a:extLst>
            </p:cNvPr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41" name="TextBox 28">
              <a:extLst>
                <a:ext uri="{FF2B5EF4-FFF2-40B4-BE49-F238E27FC236}">
                  <a16:creationId xmlns="" xmlns:a16="http://schemas.microsoft.com/office/drawing/2014/main" id="{58FD071D-B87D-4EB4-9436-88449C9B853A}"/>
                </a:ext>
              </a:extLst>
            </p:cNvPr>
            <p:cNvSpPr txBox="1"/>
            <p:nvPr/>
          </p:nvSpPr>
          <p:spPr>
            <a:xfrm>
              <a:off x="7218713" y="4707054"/>
              <a:ext cx="3962575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zh-CN" altLang="en-US" sz="1600" b="1" dirty="0" smtClean="0">
                  <a:solidFill>
                    <a:srgbClr val="49BAAF"/>
                  </a:solidFill>
                </a:rPr>
                <a:t>接下来的工作</a:t>
              </a:r>
              <a:r>
                <a:rPr lang="zh-CN" altLang="en-US" sz="1600" b="1" dirty="0">
                  <a:solidFill>
                    <a:srgbClr val="49BAAF"/>
                  </a:solidFill>
                </a:rPr>
                <a:t>计划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>
              <a:extLst>
                <a:ext uri="{FF2B5EF4-FFF2-40B4-BE49-F238E27FC236}">
                  <a16:creationId xmlns=""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=""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>
                <a:spLocks/>
              </p:cNvSpPr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4" y="1766111"/>
            <a:ext cx="1675002" cy="2557877"/>
            <a:chOff x="793724" y="1766111"/>
            <a:chExt cx="1675002" cy="2557877"/>
          </a:xfrm>
        </p:grpSpPr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793724" y="1766111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管理员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队长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>
              <a:spLocks/>
            </p:cNvSpPr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宿舍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>
              <a:spLocks/>
            </p:cNvSpPr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1100" dirty="0">
                <a:cs typeface="+mn-ea"/>
                <a:sym typeface="+mn-lt"/>
              </a:endParaRP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框架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遇到的困难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7149" y="3190563"/>
            <a:ext cx="13681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cs typeface="+mn-ea"/>
                <a:sym typeface="+mn-lt"/>
              </a:rPr>
              <a:t>管理员只能有一个，不可多次创建（未完成</a:t>
            </a:r>
            <a:r>
              <a:rPr lang="zh-CN" altLang="en-US" sz="1100" dirty="0" smtClean="0">
                <a:cs typeface="+mn-ea"/>
                <a:sym typeface="+mn-lt"/>
              </a:rPr>
              <a:t>）</a:t>
            </a:r>
            <a:r>
              <a:rPr lang="en-US" altLang="zh-CN" sz="1100" dirty="0" smtClean="0">
                <a:cs typeface="+mn-ea"/>
                <a:sym typeface="+mn-lt"/>
              </a:rPr>
              <a:t>; </a:t>
            </a:r>
            <a:r>
              <a:rPr lang="zh-CN" altLang="en-US" sz="1100" dirty="0" smtClean="0">
                <a:cs typeface="+mn-ea"/>
                <a:sym typeface="+mn-lt"/>
              </a:rPr>
              <a:t>不可</a:t>
            </a:r>
            <a:r>
              <a:rPr lang="zh-CN" altLang="en-US" sz="1100" dirty="0">
                <a:cs typeface="+mn-ea"/>
                <a:sym typeface="+mn-lt"/>
              </a:rPr>
              <a:t>修改服务中心人员的用户名</a:t>
            </a:r>
            <a:r>
              <a:rPr lang="zh-CN" altLang="en-US" sz="1100" dirty="0" smtClean="0">
                <a:cs typeface="+mn-ea"/>
                <a:sym typeface="+mn-lt"/>
              </a:rPr>
              <a:t>（已完成）</a:t>
            </a:r>
            <a:endParaRPr lang="zh-CN" altLang="en-US" sz="1100" dirty="0"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930454" y="3363838"/>
            <a:ext cx="128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转登录时出现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（已解决）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916390" y="3363838"/>
            <a:ext cx="135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宿舍号关联学生（已解决）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792542" y="3363838"/>
            <a:ext cx="1473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经常缺少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并且还原不了（已解决）；更新不了数据库（已解决）</a:t>
            </a:r>
          </a:p>
        </p:txBody>
      </p:sp>
    </p:spTree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D2C4B0E-2D42-4AC4-B6DC-12863F9B0075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接下来的工作计划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 smtClean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/>
          </p:cNvSpPr>
          <p:nvPr/>
        </p:nvSpPr>
        <p:spPr>
          <a:xfrm>
            <a:off x="611710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接下来的工作计划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627534"/>
            <a:ext cx="4464496" cy="4300464"/>
          </a:xfrm>
          <a:prstGeom prst="rect">
            <a:avLst/>
          </a:prstGeom>
        </p:spPr>
      </p:pic>
      <p:grpSp>
        <p:nvGrpSpPr>
          <p:cNvPr id="35" name="Group 12"/>
          <p:cNvGrpSpPr/>
          <p:nvPr/>
        </p:nvGrpSpPr>
        <p:grpSpPr>
          <a:xfrm>
            <a:off x="6077934" y="1653095"/>
            <a:ext cx="2208369" cy="600761"/>
            <a:chOff x="8425238" y="1314218"/>
            <a:chExt cx="2944492" cy="801015"/>
          </a:xfrm>
        </p:grpSpPr>
        <p:sp>
          <p:nvSpPr>
            <p:cNvPr id="3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8425238" y="1314218"/>
              <a:ext cx="2855337" cy="801015"/>
              <a:chOff x="8425238" y="1314218"/>
              <a:chExt cx="2855337" cy="801015"/>
            </a:xfrm>
          </p:grpSpPr>
          <p:sp>
            <p:nvSpPr>
              <p:cNvPr id="3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失物招领（服务端）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39" name="TextBox 88"/>
              <p:cNvSpPr txBox="1">
                <a:spLocks/>
              </p:cNvSpPr>
              <p:nvPr/>
            </p:nvSpPr>
            <p:spPr bwMode="auto">
              <a:xfrm>
                <a:off x="8671630" y="1624175"/>
                <a:ext cx="2608945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队长可根据拾到的物品进行失物招领的增删查改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Group 11"/>
          <p:cNvGrpSpPr/>
          <p:nvPr/>
        </p:nvGrpSpPr>
        <p:grpSpPr>
          <a:xfrm>
            <a:off x="6090837" y="2367151"/>
            <a:ext cx="2195466" cy="600761"/>
            <a:chOff x="8442442" y="2269895"/>
            <a:chExt cx="2927288" cy="801015"/>
          </a:xfrm>
        </p:grpSpPr>
        <p:sp>
          <p:nvSpPr>
            <p:cNvPr id="41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2" name="Group 125"/>
            <p:cNvGrpSpPr/>
            <p:nvPr/>
          </p:nvGrpSpPr>
          <p:grpSpPr>
            <a:xfrm>
              <a:off x="8442442" y="2269895"/>
              <a:ext cx="2608945" cy="801015"/>
              <a:chOff x="8442442" y="1314218"/>
              <a:chExt cx="2608945" cy="801015"/>
            </a:xfrm>
          </p:grpSpPr>
          <p:sp>
            <p:nvSpPr>
              <p:cNvPr id="43" name="TextBox 126"/>
              <p:cNvSpPr txBox="1">
                <a:spLocks/>
              </p:cNvSpPr>
              <p:nvPr/>
            </p:nvSpPr>
            <p:spPr bwMode="auto">
              <a:xfrm>
                <a:off x="8442442" y="1314218"/>
                <a:ext cx="2608945" cy="30995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后台网上数据反馈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44" name="TextBox 127"/>
              <p:cNvSpPr txBox="1">
                <a:spLocks/>
              </p:cNvSpPr>
              <p:nvPr/>
            </p:nvSpPr>
            <p:spPr bwMode="auto">
              <a:xfrm>
                <a:off x="8479610" y="1624175"/>
                <a:ext cx="2571777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维修人员可根据队长分配的任务接受或浏览维修数据，同时可查看信息反馈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13"/>
          <p:cNvGrpSpPr/>
          <p:nvPr/>
        </p:nvGrpSpPr>
        <p:grpSpPr>
          <a:xfrm>
            <a:off x="6077934" y="3200380"/>
            <a:ext cx="2208369" cy="600761"/>
            <a:chOff x="8425238" y="3225572"/>
            <a:chExt cx="2944492" cy="801015"/>
          </a:xfrm>
        </p:grpSpPr>
        <p:sp>
          <p:nvSpPr>
            <p:cNvPr id="46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7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48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学生网上报修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49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学生可登陆自己的账号进行网上报修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0" name="Group 14"/>
          <p:cNvGrpSpPr/>
          <p:nvPr/>
        </p:nvGrpSpPr>
        <p:grpSpPr>
          <a:xfrm>
            <a:off x="6105810" y="3966138"/>
            <a:ext cx="2208369" cy="600761"/>
            <a:chOff x="8425238" y="4181249"/>
            <a:chExt cx="2944492" cy="801015"/>
          </a:xfrm>
        </p:grpSpPr>
        <p:sp>
          <p:nvSpPr>
            <p:cNvPr id="51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52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53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失物招领（学生端）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54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学生可以浏览丢失物品的数据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0" name="Group 11"/>
          <p:cNvGrpSpPr/>
          <p:nvPr/>
        </p:nvGrpSpPr>
        <p:grpSpPr>
          <a:xfrm>
            <a:off x="6077934" y="915566"/>
            <a:ext cx="2195466" cy="600761"/>
            <a:chOff x="8442442" y="2269895"/>
            <a:chExt cx="2927288" cy="801015"/>
          </a:xfrm>
        </p:grpSpPr>
        <p:sp>
          <p:nvSpPr>
            <p:cNvPr id="61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2" name="Group 125"/>
            <p:cNvGrpSpPr/>
            <p:nvPr/>
          </p:nvGrpSpPr>
          <p:grpSpPr>
            <a:xfrm>
              <a:off x="8442442" y="2269895"/>
              <a:ext cx="2646113" cy="801015"/>
              <a:chOff x="8442442" y="1314218"/>
              <a:chExt cx="2646113" cy="801015"/>
            </a:xfrm>
          </p:grpSpPr>
          <p:sp>
            <p:nvSpPr>
              <p:cNvPr id="63" name="TextBox 126"/>
              <p:cNvSpPr txBox="1">
                <a:spLocks/>
              </p:cNvSpPr>
              <p:nvPr/>
            </p:nvSpPr>
            <p:spPr bwMode="auto">
              <a:xfrm>
                <a:off x="8442442" y="1314218"/>
                <a:ext cx="2608945" cy="30995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申报信息处理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64" name="TextBox 127"/>
              <p:cNvSpPr txBox="1">
                <a:spLocks/>
              </p:cNvSpPr>
              <p:nvPr/>
            </p:nvSpPr>
            <p:spPr bwMode="auto">
              <a:xfrm>
                <a:off x="8479610" y="1624175"/>
                <a:ext cx="2608945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dirty="0" smtClean="0">
                    <a:cs typeface="+mn-ea"/>
                    <a:sym typeface="+mn-lt"/>
                  </a:rPr>
                  <a:t>队长可根据学生在网上的申报或电话报修进行维修服务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0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1"/>
                    </a:solidFill>
                    <a:cs typeface="+mn-ea"/>
                    <a:sym typeface="+mn-lt"/>
                  </a:rPr>
                  <a:t>数据传输</a:t>
                </a:r>
                <a:endParaRPr lang="zh-CN" altLang="en-US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smtClean="0">
                    <a:cs typeface="+mn-ea"/>
                    <a:sym typeface="+mn-lt"/>
                  </a:rPr>
                  <a:t>学生端申报信息后，服务端接收不了</a:t>
                </a:r>
                <a:endParaRPr lang="zh-CN" altLang="en-US" sz="12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3"/>
                    </a:solidFill>
                    <a:cs typeface="+mn-ea"/>
                    <a:sym typeface="+mn-lt"/>
                  </a:rPr>
                  <a:t>学生部分</a:t>
                </a:r>
                <a:endParaRPr lang="zh-CN" altLang="en-US" b="1" dirty="0">
                  <a:solidFill>
                    <a:schemeClr val="accent3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 fontScale="92500"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rgbClr val="000000"/>
                    </a:solidFill>
                    <a:cs typeface="+mn-ea"/>
                    <a:sym typeface="+mn-lt"/>
                  </a:rPr>
                  <a:t>学生的报修数据关联不到队长的申报数据中；队长中的失物招领数据关联不到学生端</a:t>
                </a:r>
                <a:endParaRPr lang="zh-CN" altLang="en-US" sz="12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accent4"/>
                    </a:solidFill>
                    <a:cs typeface="+mn-ea"/>
                    <a:sym typeface="+mn-lt"/>
                  </a:rPr>
                  <a:t>维修人员</a:t>
                </a:r>
                <a:endParaRPr lang="zh-CN" altLang="en-US" b="1" dirty="0">
                  <a:solidFill>
                    <a:schemeClr val="accent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rgbClr val="000000"/>
                    </a:solidFill>
                    <a:cs typeface="+mn-ea"/>
                    <a:sym typeface="+mn-lt"/>
                  </a:rPr>
                  <a:t>队长的申报数据关联不到维修人员的后台维修数据中</a:t>
                </a:r>
                <a:endParaRPr lang="zh-CN" altLang="en-US" sz="12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失物招领的信息没有传输到前端；登记失主信息会出现问题</a:t>
                </a:r>
                <a:endParaRPr lang="en-US" altLang="zh-CN" sz="1200" dirty="0" smtClea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队长部分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预测困难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3F9FD81-1E92-4DDF-891C-04F45A5CBFD5}"/>
              </a:ext>
            </a:extLst>
          </p:cNvPr>
          <p:cNvSpPr/>
          <p:nvPr/>
        </p:nvSpPr>
        <p:spPr>
          <a:xfrm>
            <a:off x="5050577" y="2198114"/>
            <a:ext cx="3985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</a:t>
            </a: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5A68DD0-C66A-46CF-86A4-F3F6251C666B}"/>
              </a:ext>
            </a:extLst>
          </p:cNvPr>
          <p:cNvSpPr/>
          <p:nvPr/>
        </p:nvSpPr>
        <p:spPr>
          <a:xfrm>
            <a:off x="5044348" y="1334018"/>
            <a:ext cx="2078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="" xmlns:a16="http://schemas.microsoft.com/office/drawing/2014/main" id="{F6004922-32F0-4A9A-B04B-91144F6A4EB4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3">
            <a:extLst>
              <a:ext uri="{FF2B5EF4-FFF2-40B4-BE49-F238E27FC236}">
                <a16:creationId xmlns="" xmlns:a16="http://schemas.microsoft.com/office/drawing/2014/main" id="{08DBB090-7FD4-44D4-811C-053F0DE2D036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4">
            <a:extLst>
              <a:ext uri="{FF2B5EF4-FFF2-40B4-BE49-F238E27FC236}">
                <a16:creationId xmlns="" xmlns:a16="http://schemas.microsoft.com/office/drawing/2014/main" id="{F648D921-85C1-43C5-B43C-48EC91416CB2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5">
            <a:extLst>
              <a:ext uri="{FF2B5EF4-FFF2-40B4-BE49-F238E27FC236}">
                <a16:creationId xmlns="" xmlns:a16="http://schemas.microsoft.com/office/drawing/2014/main" id="{BC338974-9A7F-4C0C-AF29-D1E9F98A3D7C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6">
            <a:extLst>
              <a:ext uri="{FF2B5EF4-FFF2-40B4-BE49-F238E27FC236}">
                <a16:creationId xmlns="" xmlns:a16="http://schemas.microsoft.com/office/drawing/2014/main" id="{13B3479E-2E57-429C-8869-74CC1D10B133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">
            <a:extLst>
              <a:ext uri="{FF2B5EF4-FFF2-40B4-BE49-F238E27FC236}">
                <a16:creationId xmlns="" xmlns:a16="http://schemas.microsoft.com/office/drawing/2014/main" id="{E8A7051B-6E47-4140-B8A5-749D9FDDCE92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8">
            <a:extLst>
              <a:ext uri="{FF2B5EF4-FFF2-40B4-BE49-F238E27FC236}">
                <a16:creationId xmlns="" xmlns:a16="http://schemas.microsoft.com/office/drawing/2014/main" id="{BFECB04D-ECE7-40E6-9027-E24344DA2125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9">
            <a:extLst>
              <a:ext uri="{FF2B5EF4-FFF2-40B4-BE49-F238E27FC236}">
                <a16:creationId xmlns="" xmlns:a16="http://schemas.microsoft.com/office/drawing/2014/main" id="{E3F25367-D123-458A-8FBA-51303F2BA1C8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8C0842C2-3D7C-43CC-9796-99B6D75A7401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1">
            <a:extLst>
              <a:ext uri="{FF2B5EF4-FFF2-40B4-BE49-F238E27FC236}">
                <a16:creationId xmlns="" xmlns:a16="http://schemas.microsoft.com/office/drawing/2014/main" id="{28B2A650-42C2-4AC9-93A8-72201AA670A5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5">
            <a:extLst>
              <a:ext uri="{FF2B5EF4-FFF2-40B4-BE49-F238E27FC236}">
                <a16:creationId xmlns="" xmlns:a16="http://schemas.microsoft.com/office/drawing/2014/main" id="{9C3635E1-CD1A-4627-9054-B6B702F6639F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74">
            <a:extLst>
              <a:ext uri="{FF2B5EF4-FFF2-40B4-BE49-F238E27FC236}">
                <a16:creationId xmlns="" xmlns:a16="http://schemas.microsoft.com/office/drawing/2014/main" id="{A9ADC28C-66CD-4B0F-A491-D08E74CF4091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7E78AA6F-F3B7-4EB2-B548-723D97E78C36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>
              <a:extLst>
                <a:ext uri="{FF2B5EF4-FFF2-40B4-BE49-F238E27FC236}">
                  <a16:creationId xmlns="" xmlns:a16="http://schemas.microsoft.com/office/drawing/2014/main" id="{BACFA4A5-87F4-4C73-A291-CB1FCE8B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3">
              <a:extLst>
                <a:ext uri="{FF2B5EF4-FFF2-40B4-BE49-F238E27FC236}">
                  <a16:creationId xmlns="" xmlns:a16="http://schemas.microsoft.com/office/drawing/2014/main" id="{2F3806D5-141E-46E0-8B83-D592F5656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74">
            <a:extLst>
              <a:ext uri="{FF2B5EF4-FFF2-40B4-BE49-F238E27FC236}">
                <a16:creationId xmlns="" xmlns:a16="http://schemas.microsoft.com/office/drawing/2014/main" id="{A1AEE0D5-A0FC-401E-AFE7-040157B4798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4">
            <a:extLst>
              <a:ext uri="{FF2B5EF4-FFF2-40B4-BE49-F238E27FC236}">
                <a16:creationId xmlns="" xmlns:a16="http://schemas.microsoft.com/office/drawing/2014/main" id="{97EDA8F1-9C83-4522-83B5-EFC9B26426E6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0">
            <a:extLst>
              <a:ext uri="{FF2B5EF4-FFF2-40B4-BE49-F238E27FC236}">
                <a16:creationId xmlns="" xmlns:a16="http://schemas.microsoft.com/office/drawing/2014/main" id="{D4C6753A-917E-470F-825E-F5EFD8E208E0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4">
            <a:extLst>
              <a:ext uri="{FF2B5EF4-FFF2-40B4-BE49-F238E27FC236}">
                <a16:creationId xmlns="" xmlns:a16="http://schemas.microsoft.com/office/drawing/2014/main" id="{3A7B307E-D8E9-4087-9D3C-025E82D7B72D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F9A515C-3014-423C-B721-A6D0D594BD5D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工作完成情况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BD0A024-ECDA-4E63-9FF3-CD6B44745F61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>
              <a:extLst>
                <a:ext uri="{FF2B5EF4-FFF2-40B4-BE49-F238E27FC236}">
                  <a16:creationId xmlns="" xmlns:a16="http://schemas.microsoft.com/office/drawing/2014/main" id="{D1D2C51A-EFE7-4808-AFF5-C4AA80D1B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="" xmlns:a16="http://schemas.microsoft.com/office/drawing/2014/main" id="{E341BE16-AB7C-4182-AB0B-DF5D3C27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="" xmlns:a16="http://schemas.microsoft.com/office/drawing/2014/main" id="{D85C50D4-8AC6-4359-A769-85F84051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="" xmlns:a16="http://schemas.microsoft.com/office/drawing/2014/main" id="{610CB3EA-0601-4BF4-AD51-8C388405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="" xmlns:a16="http://schemas.microsoft.com/office/drawing/2014/main" id="{C3602B68-3184-46D5-B898-AAB45041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="" xmlns:a16="http://schemas.microsoft.com/office/drawing/2014/main" id="{060B66AD-AEC0-4BDD-BC7A-9C44F026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="" xmlns:a16="http://schemas.microsoft.com/office/drawing/2014/main" id="{66448DAC-2D0F-46C7-BB2E-5D93FA2A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="" xmlns:a16="http://schemas.microsoft.com/office/drawing/2014/main" id="{E4F36E64-BDDB-4B71-9AA9-21CCDBB4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="" xmlns:a16="http://schemas.microsoft.com/office/drawing/2014/main" id="{90FA5334-F2F1-428B-8F4F-A36CE4E9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="" xmlns:a16="http://schemas.microsoft.com/office/drawing/2014/main" id="{7B3E9E25-4055-4DA4-A0D8-406FF773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="" xmlns:a16="http://schemas.microsoft.com/office/drawing/2014/main" id="{92027263-FACD-429B-A5C9-590ECDCF2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="" xmlns:a16="http://schemas.microsoft.com/office/drawing/2014/main" id="{36B41FBD-358E-4A88-9D72-B1D006C24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="" xmlns:a16="http://schemas.microsoft.com/office/drawing/2014/main" id="{3B89414C-1847-478E-9BDD-12963D5F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="" xmlns:a16="http://schemas.microsoft.com/office/drawing/2014/main" id="{A88D966D-1322-46E5-9613-603621DD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="" xmlns:a16="http://schemas.microsoft.com/office/drawing/2014/main" id="{528EBF43-20E3-4498-A96B-8F920F0C5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="" xmlns:a16="http://schemas.microsoft.com/office/drawing/2014/main" id="{7F1DA623-30FD-44AB-A3AF-2A7796579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="" xmlns:a16="http://schemas.microsoft.com/office/drawing/2014/main" id="{1D41F04F-627F-4EA6-B6B5-76958D6B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="" xmlns:a16="http://schemas.microsoft.com/office/drawing/2014/main" id="{A271C72C-64A4-469E-B65D-FD4BE972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="" xmlns:a16="http://schemas.microsoft.com/office/drawing/2014/main" id="{1A55E165-38AB-47E2-A519-5A3D9819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="" xmlns:a16="http://schemas.microsoft.com/office/drawing/2014/main" id="{6A576B1A-76B2-49F4-BAE4-E750036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="" xmlns:a16="http://schemas.microsoft.com/office/drawing/2014/main" id="{69560AD1-F3B8-4616-BEB5-E50F7D42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="" xmlns:a16="http://schemas.microsoft.com/office/drawing/2014/main" id="{74A25213-CA34-4118-A3EC-345D0A7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="" xmlns:a16="http://schemas.microsoft.com/office/drawing/2014/main" id="{EE4A33A4-9761-4ACE-AD1B-74D6DFB3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="" xmlns:a16="http://schemas.microsoft.com/office/drawing/2014/main" id="{07556D43-12AD-4F2C-97E6-653A3312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="" xmlns:a16="http://schemas.microsoft.com/office/drawing/2014/main" id="{C5F7E720-3F27-4F63-9405-AEA23FAF6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68851D43-6B95-4E29-8313-7720EC06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649502B5-76CB-4081-84BA-65F7FE16294C}"/>
                </a:ext>
              </a:extLst>
            </p:cNvPr>
            <p:cNvSpPr/>
            <p:nvPr/>
          </p:nvSpPr>
          <p:spPr>
            <a:xfrm>
              <a:off x="2318871" y="1500308"/>
              <a:ext cx="94867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/>
          <p:nvPr/>
        </p:nvGrpSpPr>
        <p:grpSpPr>
          <a:xfrm>
            <a:off x="6318929" y="1348592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855337" cy="801015"/>
              <a:chOff x="8425238" y="1314218"/>
              <a:chExt cx="2855337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开发环境的搭建</a:t>
                </a:r>
                <a:endParaRPr lang="zh-CN" altLang="en-US" sz="1400" dirty="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671630" y="1624175"/>
                <a:ext cx="2608945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按不同角色登录不同界面、数据库的配置以及设置用户名不可修改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31832" y="2052964"/>
            <a:ext cx="2195466" cy="600761"/>
            <a:chOff x="8442442" y="2269895"/>
            <a:chExt cx="2927288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42442" y="2269895"/>
              <a:ext cx="2646113" cy="801015"/>
              <a:chOff x="8442442" y="1314218"/>
              <a:chExt cx="2646113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42442" y="1314218"/>
                <a:ext cx="2608945" cy="30995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宿舍实体创建以及维护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79610" y="1624175"/>
                <a:ext cx="2608945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创建宿舍的实体类、对宿舍信息进行增删查改，最后进行宿舍的测试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769721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队长实体创建以及维护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创建队长的实体类、对队长信息进行增删查改，最后进行队长的测试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486479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学生</a:t>
                </a:r>
                <a:r>
                  <a:rPr lang="zh-CN" altLang="en-US" sz="1400" dirty="0" smtClean="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实体创建以及维护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创建学生的实体类、对学生信息进行增删查改，最后进行学生的测试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4203237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维修人员实体创建以及维护</a:t>
                </a:r>
                <a:endPara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创建维修人员的实体类，对维修人员信心进行增删查改，最后进行维修人员的测试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  <p:sp>
        <p:nvSpPr>
          <p:cNvPr id="93" name="Title 1"/>
          <p:cNvSpPr txBox="1">
            <a:spLocks/>
          </p:cNvSpPr>
          <p:nvPr/>
        </p:nvSpPr>
        <p:spPr>
          <a:xfrm>
            <a:off x="611710" y="123478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完成工作情况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41232"/>
            <a:ext cx="4847619" cy="4142857"/>
          </a:xfrm>
          <a:prstGeom prst="rect">
            <a:avLst/>
          </a:prstGeom>
        </p:spPr>
      </p:pic>
      <p:grpSp>
        <p:nvGrpSpPr>
          <p:cNvPr id="114" name="Group 11"/>
          <p:cNvGrpSpPr/>
          <p:nvPr/>
        </p:nvGrpSpPr>
        <p:grpSpPr>
          <a:xfrm>
            <a:off x="6331832" y="758537"/>
            <a:ext cx="2195466" cy="600761"/>
            <a:chOff x="8442442" y="2269895"/>
            <a:chExt cx="2927288" cy="801015"/>
          </a:xfrm>
        </p:grpSpPr>
        <p:sp>
          <p:nvSpPr>
            <p:cNvPr id="115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6" name="Group 125"/>
            <p:cNvGrpSpPr/>
            <p:nvPr/>
          </p:nvGrpSpPr>
          <p:grpSpPr>
            <a:xfrm>
              <a:off x="8442442" y="2269895"/>
              <a:ext cx="2646113" cy="801015"/>
              <a:chOff x="8442442" y="1314218"/>
              <a:chExt cx="2646113" cy="801015"/>
            </a:xfrm>
          </p:grpSpPr>
          <p:sp>
            <p:nvSpPr>
              <p:cNvPr id="117" name="TextBox 126"/>
              <p:cNvSpPr txBox="1">
                <a:spLocks/>
              </p:cNvSpPr>
              <p:nvPr/>
            </p:nvSpPr>
            <p:spPr bwMode="auto">
              <a:xfrm>
                <a:off x="8442442" y="1314218"/>
                <a:ext cx="2608945" cy="30995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 smtClean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种子数据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endParaRPr>
              </a:p>
            </p:txBody>
          </p:sp>
          <p:sp>
            <p:nvSpPr>
              <p:cNvPr id="118" name="TextBox 127"/>
              <p:cNvSpPr txBox="1">
                <a:spLocks/>
              </p:cNvSpPr>
              <p:nvPr/>
            </p:nvSpPr>
            <p:spPr bwMode="auto">
              <a:xfrm>
                <a:off x="8479610" y="1624175"/>
                <a:ext cx="2608945" cy="491058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 smtClean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给种子编辑数据</a:t>
                </a:r>
                <a:endParaRPr lang="zh-CN" altLang="en-US" sz="900" b="0" dirty="0">
                  <a:solidFill>
                    <a:schemeClr val="tx1"/>
                  </a:solidFill>
                  <a:effectLst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74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1CDD3F-BF6E-4F45-9A8E-F1464F4FB62F}"/>
              </a:ext>
            </a:extLst>
          </p:cNvPr>
          <p:cNvSpPr/>
          <p:nvPr/>
        </p:nvSpPr>
        <p:spPr>
          <a:xfrm>
            <a:off x="4954587" y="1808397"/>
            <a:ext cx="46445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完成工作展示 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32C8500-0098-4862-A12D-910B06CB95A5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2CCA4CFE-1BD8-46C4-B5F0-B5C5001E08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3ED87EE9-7778-4D00-B87D-3F54F219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741B3C95-0665-497C-8136-E916CDE4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7AF005AE-14B7-444A-83D0-80B54F6D3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67CE1111-B3C8-418A-B8C7-A63F28E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B722BB6B-98D8-4A8B-8B4C-58F9B59F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0C15C123-F8A1-4B7D-B5E8-C2F82003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2CD5E108-7298-496A-BE50-A2B61AE0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FACF9328-F4FB-4C73-B8ED-FACD1A08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78FD87C5-D004-4F53-AD8E-F77CEC1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6AAAD3EA-E10E-4F2B-AA1E-CA49A532E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181733EE-B5C9-4F2E-95E7-06D6801A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51BA7A0C-FF64-493E-B65F-96FB62A8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1025DC0A-49AF-4CBF-B59E-34B72841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85322CF2-02B4-4348-A054-65926480C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10B0C4F9-AD9F-4B73-A3AE-277608EE0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9FA128D6-57BD-48C3-A587-A47722B0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DED9D9A2-8A6A-4ED5-B87C-AF16FF7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5C406597-CAF3-4D2A-945D-34C55BB7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8DCE37B1-D7DE-414A-A77C-98FAC76A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9F8B3607-F78C-49B3-8F74-2B8252E2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FACAA948-D165-4948-830D-9C212913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CD66A8E4-F0F9-40AF-BE9F-191E0B9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2581CD58-F80B-42DB-9455-CF0BF21D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2A0D1CB7-9648-483A-8C35-AC9E17C3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ADADE3FB-D4A1-4938-8E15-39C1A1DA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A59851F2-2873-4779-8C8E-10E1BD38C570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40324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管理员、队长及维修人员信息列表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87574"/>
            <a:ext cx="8608638" cy="30905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11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31590"/>
            <a:ext cx="7143869" cy="2674296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服务中心人员信息的创建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175387" y="2715766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610290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61412" y="1387403"/>
              <a:ext cx="1733948" cy="799454"/>
              <a:chOff x="1305048" y="1728286"/>
              <a:chExt cx="2352527" cy="1065938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305048" y="1728286"/>
                <a:ext cx="2352525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服务中心人员信息的创建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工号、用户名、密码以及密码不可为空，同时工号与用户名不可重复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9048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21864"/>
            <a:ext cx="7523756" cy="2829246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服务中心人员信息的编辑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220072" y="3075806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61412" y="1387403"/>
              <a:ext cx="1733948" cy="799454"/>
              <a:chOff x="1305048" y="1728286"/>
              <a:chExt cx="2352527" cy="1065938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305048" y="1728286"/>
                <a:ext cx="2352525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服务中心人员信息的</a:t>
                </a:r>
                <a:r>
                  <a:rPr lang="zh-CN" altLang="en-US" sz="1600" b="1" dirty="0">
                    <a:solidFill>
                      <a:schemeClr val="bg1"/>
                    </a:solidFill>
                  </a:rPr>
                  <a:t>编辑</a:t>
                </a: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r>
                  <a:rPr lang="zh-CN" altLang="en-US" sz="900" dirty="0" smtClean="0">
                    <a:solidFill>
                      <a:schemeClr val="bg1"/>
                    </a:solidFill>
                  </a:rPr>
                  <a:t>工号、用户名、密码以及密码不可为空，同时工号与用户名不可重复（密码显示不可见）</a:t>
                </a:r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34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544151"/>
            <a:ext cx="7647619" cy="2104762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539552" y="339502"/>
            <a:ext cx="367240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服务中心人员信息的查询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220072" y="2234552"/>
            <a:ext cx="3717093" cy="1403240"/>
            <a:chOff x="-567449" y="1076620"/>
            <a:chExt cx="3717093" cy="1403240"/>
          </a:xfrm>
        </p:grpSpPr>
        <p:sp>
          <p:nvSpPr>
            <p:cNvPr id="6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20636"/>
              <a:ext cx="2610290" cy="111518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-567449" y="1076620"/>
              <a:ext cx="1404155" cy="1403240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1061412" y="1387403"/>
              <a:ext cx="1733948" cy="799454"/>
              <a:chOff x="1305048" y="1728286"/>
              <a:chExt cx="2352527" cy="1065938"/>
            </a:xfrm>
          </p:grpSpPr>
          <p:sp>
            <p:nvSpPr>
              <p:cNvPr id="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1305048" y="1728286"/>
                <a:ext cx="2352525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 dirty="0" smtClean="0">
                    <a:solidFill>
                      <a:schemeClr val="bg1"/>
                    </a:solidFill>
                  </a:rPr>
                  <a:t>服务中心人员信息的查询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048" y="2081994"/>
                <a:ext cx="2352527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Autofit/>
              </a:bodyPr>
              <a:lstStyle/>
              <a:p>
                <a:pPr lvl="0">
                  <a:lnSpc>
                    <a:spcPct val="120000"/>
                  </a:lnSpc>
                  <a:defRPr sz="1800"/>
                </a:pPr>
                <a:r>
                  <a:rPr lang="zh-CN" altLang="en-US" sz="1000" dirty="0" smtClean="0">
                    <a:solidFill>
                      <a:schemeClr val="bg1"/>
                    </a:solidFill>
                  </a:rPr>
                  <a:t>根据工号及用户名进行查询</a:t>
                </a:r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04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701</Words>
  <Application>Microsoft Office PowerPoint</Application>
  <PresentationFormat>全屏显示(16:9)</PresentationFormat>
  <Paragraphs>112</Paragraphs>
  <Slides>24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Agency FB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绿色方块</dc:title>
  <dc:creator>第一PPT</dc:creator>
  <cp:keywords>www.1ppt.com</cp:keywords>
  <dc:description>www.1ppt.com</dc:description>
  <cp:lastModifiedBy>杨 天敏</cp:lastModifiedBy>
  <cp:revision>282</cp:revision>
  <dcterms:created xsi:type="dcterms:W3CDTF">2015-12-11T17:46:17Z</dcterms:created>
  <dcterms:modified xsi:type="dcterms:W3CDTF">2019-05-24T03:20:35Z</dcterms:modified>
</cp:coreProperties>
</file>