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handoutMasterIdLst>
    <p:handoutMasterId r:id="rId20"/>
  </p:handoutMasterIdLst>
  <p:sldIdLst>
    <p:sldId id="321" r:id="rId4"/>
    <p:sldId id="1507" r:id="rId6"/>
    <p:sldId id="1529" r:id="rId7"/>
    <p:sldId id="1581" r:id="rId8"/>
    <p:sldId id="1582" r:id="rId9"/>
    <p:sldId id="1583" r:id="rId10"/>
    <p:sldId id="1525" r:id="rId11"/>
    <p:sldId id="1607" r:id="rId12"/>
    <p:sldId id="1608" r:id="rId13"/>
    <p:sldId id="1609" r:id="rId14"/>
    <p:sldId id="1610" r:id="rId15"/>
    <p:sldId id="1611" r:id="rId16"/>
    <p:sldId id="1612" r:id="rId17"/>
    <p:sldId id="1577" r:id="rId18"/>
    <p:sldId id="312" r:id="rId19"/>
  </p:sldIdLst>
  <p:sldSz cx="23039070" cy="12960350"/>
  <p:notesSz cx="6858000" cy="9144000"/>
  <p:custDataLst>
    <p:tags r:id="rId25"/>
  </p:custDataLst>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21"/>
            <p14:sldId id="1507"/>
            <p14:sldId id="1581"/>
            <p14:sldId id="1582"/>
            <p14:sldId id="1583"/>
            <p14:sldId id="1525"/>
            <p14:sldId id="1607"/>
            <p14:sldId id="1608"/>
            <p14:sldId id="1609"/>
            <p14:sldId id="1610"/>
            <p14:sldId id="1611"/>
            <p14:sldId id="1612"/>
            <p14:sldId id="1577"/>
            <p14:sldId id="312"/>
            <p14:sldId id="152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峰" initials="张峰"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5B2"/>
    <a:srgbClr val="F3F3F3"/>
    <a:srgbClr val="E99BDA"/>
    <a:srgbClr val="B9E69E"/>
    <a:srgbClr val="85CBFF"/>
    <a:srgbClr val="1577BA"/>
    <a:srgbClr val="A4E0E0"/>
    <a:srgbClr val="CEBC8E"/>
    <a:srgbClr val="F2F2F2"/>
    <a:srgbClr val="6F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3552" autoAdjust="0"/>
  </p:normalViewPr>
  <p:slideViewPr>
    <p:cSldViewPr>
      <p:cViewPr varScale="1">
        <p:scale>
          <a:sx n="58" d="100"/>
          <a:sy n="58" d="100"/>
        </p:scale>
        <p:origin x="696" y="84"/>
      </p:cViewPr>
      <p:guideLst>
        <p:guide orient="horz" pos="1020"/>
        <p:guide pos="71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72"/>
      </p:cViewPr>
      <p:guideLst>
        <p:guide orient="horz" pos="2841"/>
        <p:guide pos="2132"/>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C9D365-E970-E048-AE44-62CD96610BA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E8154F1-C03C-C746-9458-AF583FCA9A3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5120"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z="2240" strike="noStrike" noProof="1" dirty="0"/>
              <a:t>Edit Master text styles</a:t>
            </a:r>
            <a:endParaRPr lang="en-US" strike="noStrike" noProof="1" dirty="0"/>
          </a:p>
          <a:p>
            <a:pPr lvl="1" fontAlgn="auto"/>
            <a:r>
              <a:rPr lang="en-US" sz="1920" strike="noStrike" noProof="1" dirty="0"/>
              <a:t>Second level</a:t>
            </a:r>
            <a:endParaRPr lang="en-US" strike="noStrike" noProof="1" dirty="0"/>
          </a:p>
          <a:p>
            <a:pPr lvl="2" fontAlgn="auto"/>
            <a:r>
              <a:rPr lang="en-US" sz="1760" strike="noStrike" noProof="1" dirty="0"/>
              <a:t>Third level</a:t>
            </a:r>
            <a:endParaRPr lang="en-US" strike="noStrike" noProof="1" dirty="0"/>
          </a:p>
          <a:p>
            <a:pPr lvl="3" fontAlgn="auto"/>
            <a:r>
              <a:rPr lang="en-US" sz="1680" strike="noStrike" noProof="1" dirty="0"/>
              <a:t>Fourth level</a:t>
            </a:r>
            <a:endParaRPr lang="en-US" strike="noStrike" noProof="1" dirty="0"/>
          </a:p>
          <a:p>
            <a:pPr lvl="4" fontAlgn="auto"/>
            <a:r>
              <a:rPr lang="en-US" sz="1680" strike="noStrike" noProof="1" dirty="0"/>
              <a:t>Fifth level</a:t>
            </a:r>
            <a:endParaRPr lang="en-US" strike="noStrike" noProof="1" dirty="0"/>
          </a:p>
        </p:txBody>
      </p:sp>
      <p:sp>
        <p:nvSpPr>
          <p:cNvPr id="4" name="日期占位符 3"/>
          <p:cNvSpPr>
            <a:spLocks noGrp="1"/>
          </p:cNvSpPr>
          <p:nvPr>
            <p:ph type="dt" sz="half" idx="10"/>
          </p:nvPr>
        </p:nvSpPr>
        <p:spPr>
          <a:xfrm>
            <a:off x="1152454" y="12012825"/>
            <a:ext cx="5374783" cy="690019"/>
          </a:xfrm>
        </p:spPr>
        <p:txBody>
          <a:bodyPr/>
          <a:p>
            <a:pPr fontAlgn="auto"/>
            <a:fld id="{BA869C7B-B7D5-40CE-91D8-FFE64CF067E5}" type="datetimeFigureOut">
              <a:rPr lang="en-US" sz="1920" strike="noStrike" noProof="1" smtClean="0">
                <a:latin typeface="+mn-lt"/>
                <a:ea typeface="+mn-ea"/>
                <a:cs typeface="+mn-cs"/>
              </a:rPr>
            </a:fld>
            <a:endParaRPr lang="en-US" strike="noStrike" noProof="1" dirty="0"/>
          </a:p>
        </p:txBody>
      </p:sp>
      <p:sp>
        <p:nvSpPr>
          <p:cNvPr id="5" name="页脚占位符 4"/>
          <p:cNvSpPr>
            <a:spLocks noGrp="1"/>
          </p:cNvSpPr>
          <p:nvPr>
            <p:ph type="ftr" sz="quarter" idx="11"/>
          </p:nvPr>
        </p:nvSpPr>
        <p:spPr>
          <a:xfrm>
            <a:off x="7872183" y="12012825"/>
            <a:ext cx="7294706" cy="690019"/>
          </a:xfrm>
        </p:spPr>
        <p:txBody>
          <a:bodyPr/>
          <a:p>
            <a:pPr fontAlgn="auto"/>
            <a:endParaRPr lang="en-US" strike="noStrike" noProof="1" dirty="0"/>
          </a:p>
        </p:txBody>
      </p:sp>
      <p:sp>
        <p:nvSpPr>
          <p:cNvPr id="6" name="灯片编号占位符 5"/>
          <p:cNvSpPr>
            <a:spLocks noGrp="1"/>
          </p:cNvSpPr>
          <p:nvPr>
            <p:ph type="sldNum" sz="quarter" idx="12"/>
          </p:nvPr>
        </p:nvSpPr>
        <p:spPr>
          <a:xfrm>
            <a:off x="16511834" y="12012825"/>
            <a:ext cx="5374783" cy="690019"/>
          </a:xfrm>
        </p:spPr>
        <p:txBody>
          <a:bodyPr/>
          <a:p>
            <a:pPr fontAlgn="auto"/>
            <a:fld id="{B661DEAD-B04E-4535-8856-D68AFB25833D}" type="slidenum">
              <a:rPr lang="en-US" sz="1920" strike="noStrike" noProof="1" smtClean="0">
                <a:latin typeface="+mn-lt"/>
                <a:ea typeface="+mn-ea"/>
                <a:cs typeface="+mn-cs"/>
              </a:rPr>
            </a:fld>
            <a:endParaRPr 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930" y="4026115"/>
            <a:ext cx="19583210" cy="2778075"/>
          </a:xfrm>
        </p:spPr>
        <p:txBody>
          <a:bodyPr/>
          <a:lstStyle/>
          <a:p>
            <a:pPr fontAlgn="auto"/>
            <a:r>
              <a:rPr lang="en-US" sz="5120" strike="noStrike" noProof="1"/>
              <a:t>Click to edit Master title style</a:t>
            </a:r>
            <a:endParaRPr lang="en-US" strike="noStrike" noProof="1"/>
          </a:p>
        </p:txBody>
      </p:sp>
      <p:sp>
        <p:nvSpPr>
          <p:cNvPr id="3" name="Subtitle 2"/>
          <p:cNvSpPr>
            <a:spLocks noGrp="1"/>
          </p:cNvSpPr>
          <p:nvPr>
            <p:ph type="subTitle" idx="1"/>
          </p:nvPr>
        </p:nvSpPr>
        <p:spPr>
          <a:xfrm>
            <a:off x="3455861" y="7344198"/>
            <a:ext cx="16127349" cy="3312089"/>
          </a:xfrm>
        </p:spPr>
        <p:txBody>
          <a:bodyPr/>
          <a:lstStyle>
            <a:lvl1pPr marL="0" indent="0" algn="ctr">
              <a:buNone/>
              <a:defRPr>
                <a:solidFill>
                  <a:schemeClr val="tx1">
                    <a:tint val="75000"/>
                  </a:schemeClr>
                </a:solidFill>
              </a:defRPr>
            </a:lvl1pPr>
            <a:lvl2pPr marL="1151890" indent="0" algn="ctr">
              <a:buNone/>
              <a:defRPr>
                <a:solidFill>
                  <a:schemeClr val="tx1">
                    <a:tint val="75000"/>
                  </a:schemeClr>
                </a:solidFill>
              </a:defRPr>
            </a:lvl2pPr>
            <a:lvl3pPr marL="2303780" indent="0" algn="ctr">
              <a:buNone/>
              <a:defRPr>
                <a:solidFill>
                  <a:schemeClr val="tx1">
                    <a:tint val="75000"/>
                  </a:schemeClr>
                </a:solidFill>
              </a:defRPr>
            </a:lvl3pPr>
            <a:lvl4pPr marL="3455670" indent="0" algn="ctr">
              <a:buNone/>
              <a:defRPr>
                <a:solidFill>
                  <a:schemeClr val="tx1">
                    <a:tint val="75000"/>
                  </a:schemeClr>
                </a:solidFill>
              </a:defRPr>
            </a:lvl4pPr>
            <a:lvl5pPr marL="4607560" indent="0" algn="ctr">
              <a:buNone/>
              <a:defRPr>
                <a:solidFill>
                  <a:schemeClr val="tx1">
                    <a:tint val="75000"/>
                  </a:schemeClr>
                </a:solidFill>
              </a:defRPr>
            </a:lvl5pPr>
            <a:lvl6pPr marL="5759450" indent="0" algn="ctr">
              <a:buNone/>
              <a:defRPr>
                <a:solidFill>
                  <a:schemeClr val="tx1">
                    <a:tint val="75000"/>
                  </a:schemeClr>
                </a:solidFill>
              </a:defRPr>
            </a:lvl6pPr>
            <a:lvl7pPr marL="6911975" indent="0" algn="ctr">
              <a:buNone/>
              <a:defRPr>
                <a:solidFill>
                  <a:schemeClr val="tx1">
                    <a:tint val="75000"/>
                  </a:schemeClr>
                </a:solidFill>
              </a:defRPr>
            </a:lvl7pPr>
            <a:lvl8pPr marL="8063865" indent="0" algn="ctr">
              <a:buNone/>
              <a:defRPr>
                <a:solidFill>
                  <a:schemeClr val="tx1">
                    <a:tint val="75000"/>
                  </a:schemeClr>
                </a:solidFill>
              </a:defRPr>
            </a:lvl8pPr>
            <a:lvl9pPr marL="9215755" indent="0" algn="ctr">
              <a:buNone/>
              <a:defRPr>
                <a:solidFill>
                  <a:schemeClr val="tx1">
                    <a:tint val="75000"/>
                  </a:schemeClr>
                </a:solidFill>
              </a:defRPr>
            </a:lvl9pPr>
          </a:lstStyle>
          <a:p>
            <a:pPr fontAlgn="auto"/>
            <a:r>
              <a:rPr lang="en-US" sz="2240" strike="noStrike" noProof="1"/>
              <a:t>Click to edit Master subtitle style</a:t>
            </a:r>
            <a:endParaRPr lang="en-US" strike="noStrike" noProof="1"/>
          </a:p>
        </p:txBody>
      </p:sp>
      <p:sp>
        <p:nvSpPr>
          <p:cNvPr id="4" name="日期占位符 3"/>
          <p:cNvSpPr>
            <a:spLocks noGrp="1"/>
          </p:cNvSpPr>
          <p:nvPr>
            <p:ph type="dt" sz="half" idx="10"/>
          </p:nvPr>
        </p:nvSpPr>
        <p:spPr>
          <a:xfrm>
            <a:off x="1152454" y="12012825"/>
            <a:ext cx="5374783" cy="690019"/>
          </a:xfrm>
        </p:spPr>
        <p:txBody>
          <a:bodyPr/>
          <a:p>
            <a:pPr fontAlgn="auto"/>
            <a:fld id="{BA869C7B-B7D5-40CE-91D8-FFE64CF067E5}" type="datetimeFigureOut">
              <a:rPr lang="en-US" sz="1920" strike="noStrike" noProof="1" smtClean="0">
                <a:latin typeface="+mn-lt"/>
                <a:ea typeface="+mn-ea"/>
                <a:cs typeface="+mn-cs"/>
              </a:rPr>
            </a:fld>
            <a:endParaRPr lang="en-US" strike="noStrike" noProof="1" dirty="0"/>
          </a:p>
        </p:txBody>
      </p:sp>
      <p:sp>
        <p:nvSpPr>
          <p:cNvPr id="5" name="页脚占位符 4"/>
          <p:cNvSpPr>
            <a:spLocks noGrp="1"/>
          </p:cNvSpPr>
          <p:nvPr>
            <p:ph type="ftr" sz="quarter" idx="11"/>
          </p:nvPr>
        </p:nvSpPr>
        <p:spPr>
          <a:xfrm>
            <a:off x="7872183" y="12012825"/>
            <a:ext cx="7294706" cy="690019"/>
          </a:xfrm>
        </p:spPr>
        <p:txBody>
          <a:bodyPr/>
          <a:p>
            <a:pPr fontAlgn="auto"/>
            <a:endParaRPr lang="en-US" strike="noStrike" noProof="1" dirty="0"/>
          </a:p>
        </p:txBody>
      </p:sp>
      <p:sp>
        <p:nvSpPr>
          <p:cNvPr id="6" name="灯片编号占位符 5"/>
          <p:cNvSpPr>
            <a:spLocks noGrp="1"/>
          </p:cNvSpPr>
          <p:nvPr>
            <p:ph type="sldNum" sz="quarter" idx="12"/>
          </p:nvPr>
        </p:nvSpPr>
        <p:spPr>
          <a:xfrm>
            <a:off x="16511834" y="12012825"/>
            <a:ext cx="5374783" cy="690019"/>
          </a:xfrm>
        </p:spPr>
        <p:txBody>
          <a:bodyPr/>
          <a:p>
            <a:pPr fontAlgn="auto"/>
            <a:fld id="{B661DEAD-B04E-4535-8856-D68AFB25833D}" type="slidenum">
              <a:rPr lang="en-US" sz="1920" strike="noStrike" noProof="1" smtClean="0">
                <a:latin typeface="+mn-lt"/>
                <a:ea typeface="+mn-ea"/>
                <a:cs typeface="+mn-cs"/>
              </a:rPr>
            </a:fld>
            <a:endParaRPr 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7" Type="http://schemas.openxmlformats.org/officeDocument/2006/relationships/theme" Target="../theme/theme2.xml"/><Relationship Id="rId36" Type="http://schemas.openxmlformats.org/officeDocument/2006/relationships/image" Target="../media/image1.png"/><Relationship Id="rId35" Type="http://schemas.openxmlformats.org/officeDocument/2006/relationships/slideLayout" Target="../slideLayouts/slideLayout41.xml"/><Relationship Id="rId34" Type="http://schemas.openxmlformats.org/officeDocument/2006/relationships/slideLayout" Target="../slideLayouts/slideLayout40.xml"/><Relationship Id="rId33" Type="http://schemas.openxmlformats.org/officeDocument/2006/relationships/slideLayout" Target="../slideLayouts/slideLayout39.xml"/><Relationship Id="rId32" Type="http://schemas.openxmlformats.org/officeDocument/2006/relationships/slideLayout" Target="../slideLayouts/slideLayout38.xml"/><Relationship Id="rId31" Type="http://schemas.openxmlformats.org/officeDocument/2006/relationships/slideLayout" Target="../slideLayouts/slideLayout37.xml"/><Relationship Id="rId30" Type="http://schemas.openxmlformats.org/officeDocument/2006/relationships/slideLayout" Target="../slideLayouts/slideLayout36.xml"/><Relationship Id="rId3" Type="http://schemas.openxmlformats.org/officeDocument/2006/relationships/slideLayout" Target="../slideLayouts/slideLayout9.xml"/><Relationship Id="rId29" Type="http://schemas.openxmlformats.org/officeDocument/2006/relationships/slideLayout" Target="../slideLayouts/slideLayout35.xml"/><Relationship Id="rId28" Type="http://schemas.openxmlformats.org/officeDocument/2006/relationships/slideLayout" Target="../slideLayouts/slideLayout34.xml"/><Relationship Id="rId27" Type="http://schemas.openxmlformats.org/officeDocument/2006/relationships/slideLayout" Target="../slideLayouts/slideLayout33.xml"/><Relationship Id="rId26" Type="http://schemas.openxmlformats.org/officeDocument/2006/relationships/slideLayout" Target="../slideLayouts/slideLayout32.xml"/><Relationship Id="rId25" Type="http://schemas.openxmlformats.org/officeDocument/2006/relationships/slideLayout" Target="../slideLayouts/slideLayout31.xml"/><Relationship Id="rId24" Type="http://schemas.openxmlformats.org/officeDocument/2006/relationships/slideLayout" Target="../slideLayouts/slideLayout30.xml"/><Relationship Id="rId23" Type="http://schemas.openxmlformats.org/officeDocument/2006/relationships/slideLayout" Target="../slideLayouts/slideLayout29.xml"/><Relationship Id="rId22" Type="http://schemas.openxmlformats.org/officeDocument/2006/relationships/slideLayout" Target="../slideLayouts/slideLayout28.xml"/><Relationship Id="rId21" Type="http://schemas.openxmlformats.org/officeDocument/2006/relationships/slideLayout" Target="../slideLayouts/slideLayout27.xml"/><Relationship Id="rId20" Type="http://schemas.openxmlformats.org/officeDocument/2006/relationships/slideLayout" Target="../slideLayouts/slideLayout26.xml"/><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250"/>
    </mc:Choice>
    <mc:Fallback>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pitchFamily="34" charset="-122"/>
          <a:ea typeface="思源黑体 CN Normal" panose="020B0400000000000000" pitchFamily="34"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p:nvPr userDrawn="1"/>
        </p:nvPicPr>
        <p:blipFill>
          <a:blip r:embed="rId36">
            <a:extLst>
              <a:ext uri="{28A0092B-C50C-407E-A947-70E740481C1C}">
                <a14:useLocalDpi xmlns:a14="http://schemas.microsoft.com/office/drawing/2010/main" val="0"/>
              </a:ext>
            </a:extLst>
          </a:blip>
          <a:stretch>
            <a:fillRect/>
          </a:stretch>
        </p:blipFill>
        <p:spPr>
          <a:xfrm>
            <a:off x="719908"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Lst>
  <mc:AlternateContent xmlns:mc="http://schemas.openxmlformats.org/markup-compatibility/2006">
    <mc:Choice xmlns:p14="http://schemas.microsoft.com/office/powerpoint/2010/main" Requires="p14">
      <p:transition p14:dur="250"/>
    </mc:Choice>
    <mc:Fallback>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pitchFamily="34" charset="-122"/>
          <a:ea typeface="思源黑体 CN Normal" panose="020B0400000000000000" pitchFamily="34"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830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pic>
        <p:nvPicPr>
          <p:cNvPr id="11" name="图片 10"/>
          <p:cNvPicPr>
            <a:picLocks noChangeAspect="1"/>
          </p:cNvPicPr>
          <p:nvPr/>
        </p:nvPicPr>
        <p:blipFill rotWithShape="1">
          <a:blip r:embed="rId4"/>
          <a:srcRect t="8761" b="24221"/>
          <a:stretch>
            <a:fillRect/>
          </a:stretch>
        </p:blipFill>
        <p:spPr>
          <a:xfrm>
            <a:off x="3630865" y="1713568"/>
            <a:ext cx="15406919" cy="2340001"/>
          </a:xfrm>
          <a:prstGeom prst="rect">
            <a:avLst/>
          </a:prstGeom>
        </p:spPr>
      </p:pic>
      <p:sp>
        <p:nvSpPr>
          <p:cNvPr id="12" name="TextBox 29"/>
          <p:cNvSpPr txBox="1"/>
          <p:nvPr/>
        </p:nvSpPr>
        <p:spPr>
          <a:xfrm>
            <a:off x="-74912" y="5016123"/>
            <a:ext cx="23188894" cy="1584960"/>
          </a:xfrm>
          <a:prstGeom prst="rect">
            <a:avLst/>
          </a:prstGeom>
          <a:noFill/>
        </p:spPr>
        <p:txBody>
          <a:bodyPr wrap="square" rtlCol="0" anchor="t" anchorCtr="0">
            <a:noAutofit/>
          </a:bodyPr>
          <a:lstStyle/>
          <a:p>
            <a:pPr algn="ctr">
              <a:lnSpc>
                <a:spcPct val="105000"/>
              </a:lnSpc>
            </a:pPr>
            <a:r>
              <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量化交易系统是什么</a:t>
            </a:r>
            <a:endPar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endParaRPr>
          </a:p>
        </p:txBody>
      </p:sp>
      <p:sp>
        <p:nvSpPr>
          <p:cNvPr id="13" name="TextBox 53"/>
          <p:cNvSpPr txBox="1"/>
          <p:nvPr/>
        </p:nvSpPr>
        <p:spPr>
          <a:xfrm>
            <a:off x="4184694" y="7116187"/>
            <a:ext cx="15234832" cy="1106805"/>
          </a:xfrm>
          <a:prstGeom prst="rect">
            <a:avLst/>
          </a:prstGeom>
          <a:noFill/>
        </p:spPr>
        <p:txBody>
          <a:bodyPr wrap="square" rtlCol="0">
            <a:spAutoFit/>
          </a:bodyPr>
          <a:lstStyle/>
          <a:p>
            <a:pPr algn="ctr"/>
            <a:r>
              <a:rPr lang="en-US" altLang="zh-CN"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a:t>
            </a:r>
            <a:r>
              <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数据分析师</a:t>
            </a:r>
            <a:r>
              <a:rPr lang="en-US" altLang="zh-CN"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a:t>
            </a:r>
            <a:r>
              <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微专业</a:t>
            </a:r>
            <a:endPar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如何定义量化选股策略</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设置股票池</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7730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所谓股票池就是在几千个股票中选出比较有操作意义的一系列股票，俗称不要将鸡蛋放入一个篮子里的策略做法，有利于降低投资风险。</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一般会按照下列方向进行选股：</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r>
              <a:rPr lang="en-US" altLang="zh-CN" sz="4535" dirty="0">
                <a:solidFill>
                  <a:schemeClr val="accent1"/>
                </a:solidFill>
                <a:latin typeface="思源黑体 CN Medium" panose="020B0600000000000000" pitchFamily="34" charset="-122"/>
                <a:ea typeface="思源黑体 CN Medium" panose="020B0600000000000000" pitchFamily="34" charset="-122"/>
              </a:rPr>
              <a:t>A </a:t>
            </a:r>
            <a:r>
              <a:rPr lang="zh-CN" altLang="en-US" sz="4535" dirty="0">
                <a:solidFill>
                  <a:schemeClr val="accent1"/>
                </a:solidFill>
                <a:latin typeface="思源黑体 CN Medium" panose="020B0600000000000000" pitchFamily="34" charset="-122"/>
                <a:ea typeface="思源黑体 CN Medium" panose="020B0600000000000000" pitchFamily="34" charset="-122"/>
              </a:rPr>
              <a:t>股票行业</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r>
              <a:rPr lang="en-US" altLang="zh-CN" sz="4535" dirty="0">
                <a:solidFill>
                  <a:schemeClr val="accent1"/>
                </a:solidFill>
                <a:latin typeface="思源黑体 CN Medium" panose="020B0600000000000000" pitchFamily="34" charset="-122"/>
                <a:ea typeface="思源黑体 CN Medium" panose="020B0600000000000000" pitchFamily="34" charset="-122"/>
              </a:rPr>
              <a:t>B </a:t>
            </a:r>
            <a:r>
              <a:rPr lang="zh-CN" altLang="en-US" sz="4535" dirty="0">
                <a:solidFill>
                  <a:schemeClr val="accent1"/>
                </a:solidFill>
                <a:latin typeface="思源黑体 CN Medium" panose="020B0600000000000000" pitchFamily="34" charset="-122"/>
                <a:ea typeface="思源黑体 CN Medium" panose="020B0600000000000000" pitchFamily="34" charset="-122"/>
              </a:rPr>
              <a:t>股票概念</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r>
              <a:rPr lang="en-US" altLang="zh-CN" sz="4535" dirty="0">
                <a:solidFill>
                  <a:schemeClr val="accent1"/>
                </a:solidFill>
                <a:latin typeface="思源黑体 CN Medium" panose="020B0600000000000000" pitchFamily="34" charset="-122"/>
                <a:ea typeface="思源黑体 CN Medium" panose="020B0600000000000000" pitchFamily="34" charset="-122"/>
              </a:rPr>
              <a:t>C </a:t>
            </a:r>
            <a:r>
              <a:rPr lang="zh-CN" altLang="en-US" sz="4535" dirty="0">
                <a:solidFill>
                  <a:schemeClr val="accent1"/>
                </a:solidFill>
                <a:latin typeface="思源黑体 CN Medium" panose="020B0600000000000000" pitchFamily="34" charset="-122"/>
                <a:ea typeface="思源黑体 CN Medium" panose="020B0600000000000000" pitchFamily="34" charset="-122"/>
              </a:rPr>
              <a:t>是否</a:t>
            </a:r>
            <a:r>
              <a:rPr lang="en-US" altLang="zh-CN" sz="4535" dirty="0">
                <a:solidFill>
                  <a:schemeClr val="accent1"/>
                </a:solidFill>
                <a:latin typeface="思源黑体 CN Medium" panose="020B0600000000000000" pitchFamily="34" charset="-122"/>
                <a:ea typeface="思源黑体 CN Medium" panose="020B0600000000000000" pitchFamily="34" charset="-122"/>
              </a:rPr>
              <a:t>ST</a:t>
            </a:r>
            <a:r>
              <a:rPr lang="zh-CN" sz="4535" dirty="0">
                <a:solidFill>
                  <a:schemeClr val="accent1"/>
                </a:solidFill>
                <a:latin typeface="思源黑体 CN Medium" panose="020B0600000000000000" pitchFamily="34" charset="-122"/>
                <a:ea typeface="思源黑体 CN Medium" panose="020B0600000000000000" pitchFamily="34" charset="-122"/>
              </a:rPr>
              <a:t> </a:t>
            </a: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sz="4535" dirty="0">
                <a:solidFill>
                  <a:schemeClr val="accent1"/>
                </a:solidFill>
                <a:latin typeface="思源黑体 CN Medium" panose="020B0600000000000000" pitchFamily="34" charset="-122"/>
                <a:ea typeface="思源黑体 CN Medium" panose="020B0600000000000000" pitchFamily="34" charset="-122"/>
              </a:rPr>
              <a:t>    </a:t>
            </a:r>
            <a:r>
              <a:rPr lang="en-US" altLang="zh-CN" sz="4535" dirty="0">
                <a:solidFill>
                  <a:schemeClr val="accent1"/>
                </a:solidFill>
                <a:latin typeface="思源黑体 CN Medium" panose="020B0600000000000000" pitchFamily="34" charset="-122"/>
                <a:ea typeface="思源黑体 CN Medium" panose="020B0600000000000000" pitchFamily="34" charset="-122"/>
              </a:rPr>
              <a:t>D </a:t>
            </a:r>
            <a:r>
              <a:rPr lang="zh-CN" altLang="en-US" sz="4535" dirty="0">
                <a:solidFill>
                  <a:schemeClr val="accent1"/>
                </a:solidFill>
                <a:latin typeface="思源黑体 CN Medium" panose="020B0600000000000000" pitchFamily="34" charset="-122"/>
                <a:ea typeface="思源黑体 CN Medium" panose="020B0600000000000000" pitchFamily="34" charset="-122"/>
              </a:rPr>
              <a:t>相关指标体系</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如何定义买卖策略</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、常见的买卖策略</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5468620"/>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轮动模型，在进行股票投资时，每个人都有自己的投资偏好，不同时间段会购买不同的股票，轮动策略就是让交易程序模拟这个行为，在不同的周期选购股票池中的不同种类股票。</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择时模型，是指利用某种方法判断大势的走势情况，是上涨还是下跌。如果判断是低位，则买入持有为主，如果判断是下跌，则果断清仓。业内俗称高抛低吸。是收益率最高的一种模式。</a:t>
            </a:r>
            <a:r>
              <a:rPr lang="zh-CN" sz="4535" dirty="0">
                <a:solidFill>
                  <a:schemeClr val="accent1"/>
                </a:solidFill>
                <a:latin typeface="思源黑体 CN Medium" panose="020B0600000000000000" pitchFamily="34" charset="-122"/>
                <a:ea typeface="思源黑体 CN Medium" panose="020B0600000000000000" pitchFamily="34" charset="-122"/>
              </a:rPr>
              <a:t> </a:t>
            </a:r>
            <a:endParaRPr lang="zh-CN"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如何定义风控策略</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5</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什么是风控</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77303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风控模型，是指投资者采用各种措施和方法，消灭或减少风险事件发生的各种可能，或者减少风险事件发生时候的损失。</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常见的风控包含止盈和止损指标。</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止损指标比较好理解，一般设置为亏损多少百分比则清仓推出市场。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止盈指标则不太好理解，为什么可以赚更多的钱但要放弃？其实是为了从事后回溯时发现实际的赢利点，某些股票不设置止盈点，可能发生过山车模式，看似赚的很多，但是到头来赚的钱全部回吐，甚至还亏损。</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金融交易税费设置</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6</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金融交易的手续费</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239585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t>
            </a:r>
            <a:r>
              <a:rPr lang="zh-CN" altLang="en-US" sz="4535" dirty="0">
                <a:solidFill>
                  <a:schemeClr val="accent1"/>
                </a:solidFill>
                <a:latin typeface="思源黑体 CN Medium" panose="020B0600000000000000" pitchFamily="34" charset="-122"/>
                <a:ea typeface="思源黑体 CN Medium" panose="020B0600000000000000" pitchFamily="34" charset="-122"/>
              </a:rPr>
              <a:t>为了准确的计算收益，相关系统交易的税费需要进行设置，设计量化交易系统时，这个步骤不可缺。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常见的有买入</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卖出印花税，买入</a:t>
            </a:r>
            <a:r>
              <a:rPr lang="en-US" altLang="zh-CN" sz="4535" dirty="0">
                <a:solidFill>
                  <a:schemeClr val="accent1"/>
                </a:solidFill>
                <a:latin typeface="思源黑体 CN Medium" panose="020B0600000000000000" pitchFamily="34" charset="-122"/>
                <a:ea typeface="思源黑体 CN Medium" panose="020B0600000000000000" pitchFamily="34" charset="-122"/>
              </a:rPr>
              <a:t>/</a:t>
            </a:r>
            <a:r>
              <a:rPr lang="zh-CN" altLang="en-US" sz="4535" dirty="0">
                <a:solidFill>
                  <a:schemeClr val="accent1"/>
                </a:solidFill>
                <a:latin typeface="思源黑体 CN Medium" panose="020B0600000000000000" pitchFamily="34" charset="-122"/>
                <a:ea typeface="思源黑体 CN Medium" panose="020B0600000000000000" pitchFamily="34" charset="-122"/>
              </a:rPr>
              <a:t>卖出佣金，最小佣金值等参数。</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418560" cy="5290185"/>
            <a:chOff x="5266365" y="4481724"/>
            <a:chExt cx="14469919" cy="529018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91651" y="5940954"/>
              <a:ext cx="13744633" cy="3830955"/>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在线平台演示量化系统的基本使用</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2</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使用量化平台演示选股策略</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3</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使用量化平台演示基本策略的创建</a:t>
              </a: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1"/>
          <a:srcRect l="2676" t="13262" r="34397" b="22052"/>
          <a:stretch>
            <a:fillRect/>
          </a:stretch>
        </p:blipFill>
        <p:spPr>
          <a:xfrm>
            <a:off x="-9499" y="1057751"/>
            <a:ext cx="23039471" cy="11922850"/>
          </a:xfrm>
          <a:prstGeom prst="rect">
            <a:avLst/>
          </a:prstGeom>
        </p:spPr>
      </p:pic>
      <p:sp>
        <p:nvSpPr>
          <p:cNvPr id="5" name="流程图: 过程 4"/>
          <p:cNvSpPr/>
          <p:nvPr/>
        </p:nvSpPr>
        <p:spPr>
          <a:xfrm>
            <a:off x="1" y="81325"/>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5894388" y="4095175"/>
            <a:ext cx="11250613" cy="2754313"/>
          </a:xfrm>
        </p:spPr>
        <p:txBody>
          <a:bodyPr>
            <a:noAutofit/>
          </a:bodyPr>
          <a:lstStyle/>
          <a:p>
            <a:pPr algn="ctr"/>
            <a:r>
              <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rPr>
              <a:t>谢谢观看</a:t>
            </a:r>
            <a:endPar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endParaRP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474894" y="12060175"/>
            <a:ext cx="4089600" cy="360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48243"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01</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初识量化交易</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量化交易</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、什么是量化交易</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87880" y="3768725"/>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量化交易是指投资者利用计算机技术，金融工程建模等方法，对自己的交易策略进行定义和表述，以帮助投资者形成交易决策，并且严格按照设定的规则去执行交易（买入，卖出）的一种方法。</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量化交易</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、量化交易和算法交易</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87880" y="3768725"/>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在当前的金融市场中，听到</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算法交易</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的次数可能比听到</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量化交易</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的次数多，一般来讲，这两种说法可以相互替换。</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不过算法交易通常更偏向于高度自动化的交易。</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在本章节中所讲的量化交易，不仅包括算法交易，也包括自动化程度不算高和交易频率也不是很高的其他交易。</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量化交易</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、量化交易和技术分析</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87880" y="3768725"/>
            <a:ext cx="19152235" cy="6659880"/>
          </a:xfrm>
          <a:prstGeom prst="rect">
            <a:avLst/>
          </a:prstGeom>
        </p:spPr>
        <p:txBody>
          <a:bodyPr vert="horz" lIns="91440" tIns="45720" rIns="91440" bIns="45720" rtlCol="0" anchor="ctr">
            <a:normAutofit lnSpcReduction="10000"/>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投资者很容易把量化交易和技术分析联系在一起，的确，很多时候，量化交易的程序都会使用技术分析中的一系列指标。</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不过量化交易和技术分析还是有一些区别的，例如基本面的信息数据，收入，利润，购并等公司信息以及利率通胀等宏观基本面信息，都可以被量化交易所参考，因此，量化交易和技术分析的关系既有重叠部分也有独立部分。</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量化交易</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、量化交易和人工交易</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87880" y="3768725"/>
            <a:ext cx="19152235" cy="6659880"/>
          </a:xfrm>
          <a:prstGeom prst="rect">
            <a:avLst/>
          </a:prstGeom>
        </p:spPr>
        <p:txBody>
          <a:bodyPr vert="horz" lIns="91440" tIns="45720" rIns="91440" bIns="45720" rtlCol="0" anchor="ctr">
            <a:normAutofit lnSpcReduction="10000"/>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graphicFrame>
        <p:nvGraphicFramePr>
          <p:cNvPr id="2" name="表格 1"/>
          <p:cNvGraphicFramePr/>
          <p:nvPr>
            <p:custDataLst>
              <p:tags r:id="rId1"/>
            </p:custDataLst>
          </p:nvPr>
        </p:nvGraphicFramePr>
        <p:xfrm>
          <a:off x="1925637" y="4071346"/>
          <a:ext cx="19009360" cy="6171565"/>
        </p:xfrm>
        <a:graphic>
          <a:graphicData uri="http://schemas.openxmlformats.org/drawingml/2006/table">
            <a:tbl>
              <a:tblPr firstRow="1" bandRow="1">
                <a:tableStyleId>{5C22544A-7EE6-4342-B048-85BDC9FD1C3A}</a:tableStyleId>
              </a:tblPr>
              <a:tblGrid>
                <a:gridCol w="4580890"/>
                <a:gridCol w="8355330"/>
                <a:gridCol w="6073140"/>
              </a:tblGrid>
              <a:tr h="749300">
                <a:tc>
                  <a:txBody>
                    <a:bodyPr/>
                    <a:p>
                      <a:pPr indent="0" algn="ctr">
                        <a:buNone/>
                      </a:pPr>
                      <a:endParaRPr lang="en-US" altLang="en-US" sz="2400" b="1">
                        <a:solidFill>
                          <a:srgbClr val="000000"/>
                        </a:solidFill>
                        <a:latin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3200" b="1">
                          <a:solidFill>
                            <a:srgbClr val="000000"/>
                          </a:solidFill>
                          <a:latin typeface="Arial" panose="020B0604020202020204" pitchFamily="34" charset="0"/>
                          <a:ea typeface="宋体" panose="02010600030101010101" pitchFamily="2" charset="-122"/>
                        </a:rPr>
                        <a:t>量化交易</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3200" b="1">
                          <a:solidFill>
                            <a:srgbClr val="000000"/>
                          </a:solidFill>
                          <a:latin typeface="Arial" panose="020B0604020202020204" pitchFamily="34" charset="0"/>
                          <a:ea typeface="宋体" panose="02010600030101010101" pitchFamily="2" charset="-122"/>
                        </a:rPr>
                        <a:t>人工交易</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749935">
                <a:tc>
                  <a:txBody>
                    <a:bodyPr/>
                    <a:p>
                      <a:pPr indent="0" algn="ctr">
                        <a:buNone/>
                      </a:pPr>
                      <a:r>
                        <a:rPr lang="zh-CN" sz="3200" b="1">
                          <a:solidFill>
                            <a:srgbClr val="000000"/>
                          </a:solidFill>
                          <a:latin typeface="Arial" panose="020B0604020202020204" pitchFamily="34" charset="0"/>
                          <a:ea typeface="宋体" panose="02010600030101010101" pitchFamily="2" charset="-122"/>
                        </a:rPr>
                        <a:t>纪律性</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忠实执行，不存在主管情绪</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容易情绪化，恐惧，贪婪，赌气</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749300">
                <a:tc>
                  <a:txBody>
                    <a:bodyPr/>
                    <a:p>
                      <a:pPr indent="0" algn="ctr">
                        <a:buNone/>
                      </a:pPr>
                      <a:r>
                        <a:rPr lang="zh-CN" sz="3200" b="1">
                          <a:solidFill>
                            <a:srgbClr val="000000"/>
                          </a:solidFill>
                          <a:latin typeface="Arial" panose="020B0604020202020204" pitchFamily="34" charset="0"/>
                          <a:ea typeface="宋体" panose="02010600030101010101" pitchFamily="2" charset="-122"/>
                        </a:rPr>
                        <a:t>精力</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只要电脑有电，就工作正常，不知疲倦</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无法长时间盯盘</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980440">
                <a:tc>
                  <a:txBody>
                    <a:bodyPr/>
                    <a:p>
                      <a:pPr indent="0" algn="ctr">
                        <a:buNone/>
                      </a:pPr>
                      <a:r>
                        <a:rPr lang="zh-CN" sz="3200" b="1">
                          <a:solidFill>
                            <a:srgbClr val="000000"/>
                          </a:solidFill>
                          <a:latin typeface="Arial" panose="020B0604020202020204" pitchFamily="34" charset="0"/>
                          <a:ea typeface="宋体" panose="02010600030101010101" pitchFamily="2" charset="-122"/>
                        </a:rPr>
                        <a:t>效率性</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从判断到下单瞬间完成</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正常操作至少需要30秒，无法捕捉快速机会</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981710">
                <a:tc>
                  <a:txBody>
                    <a:bodyPr/>
                    <a:p>
                      <a:pPr indent="0" algn="ctr">
                        <a:buNone/>
                      </a:pPr>
                      <a:r>
                        <a:rPr lang="zh-CN" sz="3200" b="1">
                          <a:solidFill>
                            <a:srgbClr val="000000"/>
                          </a:solidFill>
                          <a:latin typeface="Arial" panose="020B0604020202020204" pitchFamily="34" charset="0"/>
                          <a:ea typeface="宋体" panose="02010600030101010101" pitchFamily="2" charset="-122"/>
                        </a:rPr>
                        <a:t>系统性</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按照既定程序执行，方便判断策略优劣，方便改进</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随意性大，很难后期评估</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980440">
                <a:tc>
                  <a:txBody>
                    <a:bodyPr/>
                    <a:p>
                      <a:pPr indent="0" algn="ctr">
                        <a:buNone/>
                      </a:pPr>
                      <a:r>
                        <a:rPr lang="zh-CN" sz="3200" b="1">
                          <a:solidFill>
                            <a:srgbClr val="000000"/>
                          </a:solidFill>
                          <a:latin typeface="Arial" panose="020B0604020202020204" pitchFamily="34" charset="0"/>
                          <a:ea typeface="宋体" panose="02010600030101010101" pitchFamily="2" charset="-122"/>
                        </a:rPr>
                        <a:t>可控制性</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风险 胜率 回测等都可以更具历史数据检查，失控情况小</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风险不明确，失控可能大</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980440">
                <a:tc>
                  <a:txBody>
                    <a:bodyPr/>
                    <a:p>
                      <a:pPr indent="0" algn="ctr">
                        <a:buNone/>
                      </a:pPr>
                      <a:r>
                        <a:rPr lang="zh-CN" sz="3200" b="1">
                          <a:solidFill>
                            <a:srgbClr val="000000"/>
                          </a:solidFill>
                          <a:latin typeface="Arial" panose="020B0604020202020204" pitchFamily="34" charset="0"/>
                          <a:ea typeface="宋体" panose="02010600030101010101" pitchFamily="2" charset="-122"/>
                        </a:rPr>
                        <a:t>可复制性</a:t>
                      </a:r>
                      <a:endParaRPr lang="zh-CN" altLang="en-US" sz="32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在时间上可以复制成功策略，在空间上可以多个账号同时运作</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400" b="1">
                          <a:solidFill>
                            <a:srgbClr val="000000"/>
                          </a:solidFill>
                          <a:latin typeface="Arial" panose="020B0604020202020204" pitchFamily="34" charset="0"/>
                          <a:ea typeface="宋体" panose="02010600030101010101" pitchFamily="2" charset="-122"/>
                        </a:rPr>
                        <a:t>优秀的交易员也需要休息，操作多个账号在数量上也有极限</a:t>
                      </a:r>
                      <a:endParaRPr lang="zh-CN" altLang="en-US" sz="2400" b="1">
                        <a:solidFill>
                          <a:srgbClr val="000000"/>
                        </a:solidFill>
                        <a:latin typeface="Arial" panose="020B0604020202020204" pitchFamily="34" charset="0"/>
                        <a:ea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02</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量化</a:t>
            </a:r>
            <a:r>
              <a:rPr lang="zh-CN"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交易系统的构成</a:t>
            </a:r>
            <a:endParaRPr lang="zh-CN"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量化交易的组成</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量化交易的组成</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6236335"/>
          </a:xfrm>
          <a:prstGeom prst="rect">
            <a:avLst/>
          </a:prstGeom>
          <a:ln w="15875">
            <a:noFill/>
          </a:ln>
        </p:spPr>
        <p:txBody>
          <a:bodyPr wrap="square">
            <a:spAutoFit/>
          </a:bodyPr>
          <a:lstStyle/>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(1)买入和卖出的信号系统。</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(2)牛市还是熊市的方向指引，比如用200天移动平均线分辨熊市中系统风险的规避。</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(3)头寸管理以及资金管理。</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(4)风险控制，运用信号源来确定止损位置，利用资产曲线和权益曲线来加以判定和管理。</a:t>
            </a:r>
            <a:endParaRPr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sz="4535" dirty="0">
                <a:solidFill>
                  <a:schemeClr val="accent1"/>
                </a:solidFill>
                <a:latin typeface="思源黑体 CN Medium" panose="020B0600000000000000" pitchFamily="34" charset="-122"/>
                <a:ea typeface="思源黑体 CN Medium" panose="020B0600000000000000" pitchFamily="34" charset="-122"/>
              </a:rPr>
              <a:t>(5)投资组合，不一样的投资品种、不相同的交易系统(不同功能和参数，有快有慢)以及不相同时间周期组合，现分散组合，让交易账户波动更加稳定。</a:t>
            </a:r>
            <a:endParaRPr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量化交易</a:t>
            </a:r>
            <a:endParaRPr lang="zh-CN" altLang="en-US" dirty="0">
              <a:sym typeface="+mn-ea"/>
            </a:endParaRPr>
          </a:p>
        </p:txBody>
      </p:sp>
      <p:sp>
        <p:nvSpPr>
          <p:cNvPr id="9" name="文本框 8"/>
          <p:cNvSpPr txBox="1"/>
          <p:nvPr/>
        </p:nvSpPr>
        <p:spPr>
          <a:xfrm>
            <a:off x="1193165" y="2242820"/>
            <a:ext cx="20003770"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a:t>
            </a:r>
            <a:r>
              <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算法交易的交易策略</a:t>
            </a:r>
            <a:endParaRPr 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3981031" y="2994621"/>
            <a:ext cx="14777607" cy="6659823"/>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ctr">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b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b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1338580" y="3972560"/>
            <a:ext cx="19742150" cy="7004685"/>
          </a:xfrm>
          <a:prstGeom prst="rect">
            <a:avLst/>
          </a:prstGeom>
          <a:ln w="15875">
            <a:noFill/>
          </a:ln>
        </p:spPr>
        <p:txBody>
          <a:bodyPr wrap="square">
            <a:spAutoFit/>
          </a:bodyPr>
          <a:lstStyle/>
          <a:p>
            <a:pPr algn="l">
              <a:lnSpc>
                <a:spcPct val="110000"/>
              </a:lnSpc>
            </a:pPr>
            <a:r>
              <a:rPr lang="en-US" altLang="zh-CN" sz="4535" dirty="0">
                <a:solidFill>
                  <a:schemeClr val="accent1"/>
                </a:solidFill>
                <a:latin typeface="思源黑体 CN Medium" panose="020B0600000000000000" pitchFamily="34" charset="-122"/>
                <a:ea typeface="思源黑体 CN Medium" panose="020B0600000000000000" pitchFamily="34" charset="-122"/>
              </a:rPr>
              <a:t> A </a:t>
            </a:r>
            <a:r>
              <a:rPr lang="zh-CN" altLang="en-US" sz="4535" dirty="0">
                <a:solidFill>
                  <a:schemeClr val="accent1"/>
                </a:solidFill>
                <a:latin typeface="思源黑体 CN Medium" panose="020B0600000000000000" pitchFamily="34" charset="-122"/>
                <a:ea typeface="思源黑体 CN Medium" panose="020B0600000000000000" pitchFamily="34" charset="-122"/>
              </a:rPr>
              <a:t>降低交易费用 主要是指将一个大单指令拆分成若干的小单子然后初步进场，这样可以避免大量资金同时进入市场使得交易价格的大幅提高。所以量化交易可以降低交易费用。</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r>
              <a:rPr lang="en-US" altLang="zh-CN" sz="4535" dirty="0">
                <a:solidFill>
                  <a:schemeClr val="accent1"/>
                </a:solidFill>
                <a:latin typeface="思源黑体 CN Medium" panose="020B0600000000000000" pitchFamily="34" charset="-122"/>
                <a:ea typeface="思源黑体 CN Medium" panose="020B0600000000000000" pitchFamily="34" charset="-122"/>
              </a:rPr>
              <a:t>B </a:t>
            </a:r>
            <a:r>
              <a:rPr lang="zh-CN" altLang="en-US" sz="4535" dirty="0">
                <a:solidFill>
                  <a:schemeClr val="accent1"/>
                </a:solidFill>
                <a:latin typeface="思源黑体 CN Medium" panose="020B0600000000000000" pitchFamily="34" charset="-122"/>
                <a:ea typeface="思源黑体 CN Medium" panose="020B0600000000000000" pitchFamily="34" charset="-122"/>
              </a:rPr>
              <a:t>套利 指利用相关市场或相关电子合同之间的价差变化，在相关市场上进行交易方向相反的交易，以其望价格差发生变化而获利的交易行为。</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a:p>
            <a:pPr algn="l">
              <a:lnSpc>
                <a:spcPct val="110000"/>
              </a:lnSpc>
            </a:pPr>
            <a:r>
              <a:rPr lang="zh-CN" altLang="en-US" sz="4535" dirty="0">
                <a:solidFill>
                  <a:schemeClr val="accent1"/>
                </a:solidFill>
                <a:latin typeface="思源黑体 CN Medium" panose="020B0600000000000000" pitchFamily="34" charset="-122"/>
                <a:ea typeface="思源黑体 CN Medium" panose="020B0600000000000000" pitchFamily="34" charset="-122"/>
              </a:rPr>
              <a:t> </a:t>
            </a:r>
            <a:r>
              <a:rPr lang="en-US" altLang="zh-CN" sz="4535" dirty="0">
                <a:solidFill>
                  <a:schemeClr val="accent1"/>
                </a:solidFill>
                <a:latin typeface="思源黑体 CN Medium" panose="020B0600000000000000" pitchFamily="34" charset="-122"/>
                <a:ea typeface="思源黑体 CN Medium" panose="020B0600000000000000" pitchFamily="34" charset="-122"/>
              </a:rPr>
              <a:t>C </a:t>
            </a:r>
            <a:r>
              <a:rPr lang="zh-CN" altLang="en-US" sz="4535" dirty="0">
                <a:solidFill>
                  <a:schemeClr val="accent1"/>
                </a:solidFill>
                <a:latin typeface="思源黑体 CN Medium" panose="020B0600000000000000" pitchFamily="34" charset="-122"/>
                <a:ea typeface="思源黑体 CN Medium" panose="020B0600000000000000" pitchFamily="34" charset="-122"/>
              </a:rPr>
              <a:t>做市 就是在当前市场价格上挂一个限价卖单或者在当前价格下挂一个限价买单，以便从买卖差价中获利。</a:t>
            </a:r>
            <a:endParaRPr lang="zh-CN" altLang="en-US" sz="4535" dirty="0">
              <a:solidFill>
                <a:schemeClr val="accent1"/>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KSO_WM_UNIT_TABLE_BEAUTIFY" val="smartTable{f6f08301-0821-4402-9071-69df4fc3c18d}"/>
  <p:tag name="REFSHAPE" val="732247780"/>
</p:tagLst>
</file>

<file path=ppt/tags/tag2.xml><?xml version="1.0" encoding="utf-8"?>
<p:tagLst xmlns:p="http://schemas.openxmlformats.org/presentationml/2006/main">
  <p:tag name="KSO_WM_DOC_GUID" val="{bfa85b18-8820-4e41-906e-675eb4a490b3}"/>
</p:tagLst>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3200" smtClean="0">
            <a:solidFill>
              <a:schemeClr val="tx1"/>
            </a:solidFill>
            <a:latin typeface="思源黑体 CN Normal" panose="020B0400000000000000" pitchFamily="34" charset="-122"/>
            <a:ea typeface="思源黑体 CN Normal" panose="020B0400000000000000" pitchFamily="34" charset="-122"/>
          </a:defRPr>
        </a:defPPr>
      </a:lstStyle>
      <a:style>
        <a:lnRef idx="2">
          <a:schemeClr val="accent3">
            <a:shade val="50000"/>
          </a:schemeClr>
        </a:lnRef>
        <a:fillRef idx="1">
          <a:schemeClr val="accent3"/>
        </a:fillRef>
        <a:effectRef idx="0">
          <a:schemeClr val="accent3"/>
        </a:effectRef>
        <a:fontRef idx="minor">
          <a:schemeClr val="lt1"/>
        </a:fontRef>
      </a:style>
    </a:spDef>
    <a:lnDef>
      <a:spPr>
        <a:ln w="762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20000"/>
          </a:lnSpc>
          <a:defRPr sz="4000">
            <a:latin typeface="思源黑体 CN Normal" panose="020B0400000000000000" pitchFamily="34" charset="-122"/>
            <a:ea typeface="思源黑体 CN Normal" panose="020B04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F7378"/>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889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50000"/>
          </a:lnSpc>
          <a:defRPr sz="4000">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1852</Words>
  <Application>WPS 演示</Application>
  <PresentationFormat>自定义</PresentationFormat>
  <Paragraphs>160</Paragraphs>
  <Slides>15</Slides>
  <Notes>32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15</vt:i4>
      </vt:variant>
    </vt:vector>
  </HeadingPairs>
  <TitlesOfParts>
    <vt:vector size="30" baseType="lpstr">
      <vt:lpstr>Arial</vt:lpstr>
      <vt:lpstr>宋体</vt:lpstr>
      <vt:lpstr>Wingdings</vt:lpstr>
      <vt:lpstr>思源黑体 CN Normal</vt:lpstr>
      <vt:lpstr>黑体</vt:lpstr>
      <vt:lpstr>思源黑体 CN Bold</vt:lpstr>
      <vt:lpstr>思源黑体 CN Heavy</vt:lpstr>
      <vt:lpstr>Times New Roman</vt:lpstr>
      <vt:lpstr>思源黑体 CN Medium</vt:lpstr>
      <vt:lpstr>Noto Sans CJK SC Medium</vt:lpstr>
      <vt:lpstr>微软雅黑</vt:lpstr>
      <vt:lpstr>Calibri</vt:lpstr>
      <vt:lpstr>Arial Unicode MS</vt:lpstr>
      <vt:lpstr>《成为前端开发工程师》走进高校</vt:lpstr>
      <vt:lpstr>1_《成为前端开发工程师》走进高校</vt:lpstr>
      <vt:lpstr>PowerPoint 演示文稿</vt:lpstr>
      <vt:lpstr>PowerPoint 演示文稿</vt:lpstr>
      <vt:lpstr>量化交易</vt:lpstr>
      <vt:lpstr>量化交易</vt:lpstr>
      <vt:lpstr>量化交易</vt:lpstr>
      <vt:lpstr>量化交易</vt:lpstr>
      <vt:lpstr>PowerPoint 演示文稿</vt:lpstr>
      <vt:lpstr>量化交易的组成</vt:lpstr>
      <vt:lpstr>量化交易</vt:lpstr>
      <vt:lpstr>如何定义量化选股策略</vt:lpstr>
      <vt:lpstr>如何定义买卖策略</vt:lpstr>
      <vt:lpstr>如何定义风控策略</vt:lpstr>
      <vt:lpstr>金融交易税费设置</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eric</cp:lastModifiedBy>
  <cp:revision>3045</cp:revision>
  <dcterms:created xsi:type="dcterms:W3CDTF">2014-06-24T08:28:00Z</dcterms:created>
  <dcterms:modified xsi:type="dcterms:W3CDTF">2020-05-09T09:12:55Z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