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handoutMasterIdLst>
    <p:handoutMasterId r:id="rId31"/>
  </p:handoutMasterIdLst>
  <p:sldIdLst>
    <p:sldId id="321" r:id="rId4"/>
    <p:sldId id="1507" r:id="rId6"/>
    <p:sldId id="1529" r:id="rId7"/>
    <p:sldId id="1615" r:id="rId8"/>
    <p:sldId id="1622" r:id="rId9"/>
    <p:sldId id="1624" r:id="rId10"/>
    <p:sldId id="1625" r:id="rId11"/>
    <p:sldId id="1626" r:id="rId12"/>
    <p:sldId id="1623" r:id="rId13"/>
    <p:sldId id="1616" r:id="rId14"/>
    <p:sldId id="1627" r:id="rId15"/>
    <p:sldId id="1628" r:id="rId16"/>
    <p:sldId id="1629" r:id="rId17"/>
    <p:sldId id="1630" r:id="rId18"/>
    <p:sldId id="1617" r:id="rId19"/>
    <p:sldId id="1631" r:id="rId20"/>
    <p:sldId id="1632" r:id="rId21"/>
    <p:sldId id="1633" r:id="rId22"/>
    <p:sldId id="1634" r:id="rId23"/>
    <p:sldId id="1618" r:id="rId24"/>
    <p:sldId id="1635" r:id="rId25"/>
    <p:sldId id="1636" r:id="rId26"/>
    <p:sldId id="1619" r:id="rId27"/>
    <p:sldId id="1637" r:id="rId28"/>
    <p:sldId id="1577" r:id="rId29"/>
    <p:sldId id="312" r:id="rId30"/>
  </p:sldIdLst>
  <p:sldSz cx="23039070" cy="12960350"/>
  <p:notesSz cx="6858000" cy="9144000"/>
  <p:custDataLst>
    <p:tags r:id="rId36"/>
  </p:custDataLst>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21"/>
            <p14:sldId id="1507"/>
            <p14:sldId id="1529"/>
            <p14:sldId id="1615"/>
            <p14:sldId id="1622"/>
            <p14:sldId id="1624"/>
            <p14:sldId id="1625"/>
            <p14:sldId id="1626"/>
            <p14:sldId id="1623"/>
            <p14:sldId id="1616"/>
            <p14:sldId id="1627"/>
            <p14:sldId id="1617"/>
            <p14:sldId id="1631"/>
            <p14:sldId id="1632"/>
            <p14:sldId id="1633"/>
            <p14:sldId id="1634"/>
            <p14:sldId id="1618"/>
            <p14:sldId id="1635"/>
            <p14:sldId id="1636"/>
            <p14:sldId id="1619"/>
            <p14:sldId id="1637"/>
            <p14:sldId id="1577"/>
            <p14:sldId id="312"/>
            <p14:sldId id="1628"/>
            <p14:sldId id="1629"/>
            <p14:sldId id="163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峰" initials="张峰"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5B2"/>
    <a:srgbClr val="F3F3F3"/>
    <a:srgbClr val="E99BDA"/>
    <a:srgbClr val="B9E69E"/>
    <a:srgbClr val="85CBFF"/>
    <a:srgbClr val="1577BA"/>
    <a:srgbClr val="A4E0E0"/>
    <a:srgbClr val="CEBC8E"/>
    <a:srgbClr val="F2F2F2"/>
    <a:srgbClr val="6F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3552" autoAdjust="0"/>
  </p:normalViewPr>
  <p:slideViewPr>
    <p:cSldViewPr>
      <p:cViewPr varScale="1">
        <p:scale>
          <a:sx n="58" d="100"/>
          <a:sy n="58" d="100"/>
        </p:scale>
        <p:origin x="696" y="84"/>
      </p:cViewPr>
      <p:guideLst>
        <p:guide orient="horz" pos="1020"/>
        <p:guide pos="71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40" y="72"/>
      </p:cViewPr>
      <p:guideLst>
        <p:guide orient="horz" pos="2841"/>
        <p:guide pos="2132"/>
      </p:guideLst>
    </p:cSldViewPr>
  </p:notes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gs" Target="tags/tag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大数据运用很多，但地产方面基本是停滞的</a:t>
            </a:r>
            <a:endParaRPr lang="zh-CN" altLang="en-US" dirty="0"/>
          </a:p>
        </p:txBody>
      </p:sp>
      <p:sp>
        <p:nvSpPr>
          <p:cNvPr id="4" name="灯片编号占位符 3"/>
          <p:cNvSpPr>
            <a:spLocks noGrp="1"/>
          </p:cNvSpPr>
          <p:nvPr>
            <p:ph type="sldNum" sz="quarter" idx="10"/>
          </p:nvPr>
        </p:nvSpPr>
        <p:spPr/>
        <p:txBody>
          <a:bodyPr/>
          <a:lstStyle/>
          <a:p>
            <a:fld id="{B7887AC0-007C-4D24-8ECD-6C6D1D6E8F7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pic>
        <p:nvPicPr>
          <p:cNvPr id="12" name="图片 11"/>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endParaRPr lang="zh-CN" altLang="en-US" dirty="0"/>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endParaRPr lang="zh-CN" altLang="en-US"/>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C9D365-E970-E048-AE44-62CD96610BA7}"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E8154F1-C03C-C746-9458-AF583FCA9A30}"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z="5120"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z="2240" strike="noStrike" noProof="1" dirty="0"/>
              <a:t>Edit Master text styles</a:t>
            </a:r>
            <a:endParaRPr lang="en-US" strike="noStrike" noProof="1" dirty="0"/>
          </a:p>
          <a:p>
            <a:pPr lvl="1" fontAlgn="auto"/>
            <a:r>
              <a:rPr lang="en-US" sz="1920" strike="noStrike" noProof="1" dirty="0"/>
              <a:t>Second level</a:t>
            </a:r>
            <a:endParaRPr lang="en-US" strike="noStrike" noProof="1" dirty="0"/>
          </a:p>
          <a:p>
            <a:pPr lvl="2" fontAlgn="auto"/>
            <a:r>
              <a:rPr lang="en-US" sz="1760" strike="noStrike" noProof="1" dirty="0"/>
              <a:t>Third level</a:t>
            </a:r>
            <a:endParaRPr lang="en-US" strike="noStrike" noProof="1" dirty="0"/>
          </a:p>
          <a:p>
            <a:pPr lvl="3" fontAlgn="auto"/>
            <a:r>
              <a:rPr lang="en-US" sz="1680" strike="noStrike" noProof="1" dirty="0"/>
              <a:t>Fourth level</a:t>
            </a:r>
            <a:endParaRPr lang="en-US" strike="noStrike" noProof="1" dirty="0"/>
          </a:p>
          <a:p>
            <a:pPr lvl="4" fontAlgn="auto"/>
            <a:r>
              <a:rPr lang="en-US" sz="1680" strike="noStrike" noProof="1" dirty="0"/>
              <a:t>Fifth level</a:t>
            </a:r>
            <a:endParaRPr lang="en-US" strike="noStrike" noProof="1" dirty="0"/>
          </a:p>
        </p:txBody>
      </p:sp>
      <p:sp>
        <p:nvSpPr>
          <p:cNvPr id="4" name="日期占位符 3"/>
          <p:cNvSpPr>
            <a:spLocks noGrp="1"/>
          </p:cNvSpPr>
          <p:nvPr>
            <p:ph type="dt" sz="half" idx="10"/>
          </p:nvPr>
        </p:nvSpPr>
        <p:spPr>
          <a:xfrm>
            <a:off x="1152454" y="12012825"/>
            <a:ext cx="5374783" cy="690019"/>
          </a:xfrm>
        </p:spPr>
        <p:txBody>
          <a:bodyPr/>
          <a:p>
            <a:pPr fontAlgn="auto"/>
            <a:fld id="{BA869C7B-B7D5-40CE-91D8-FFE64CF067E5}" type="datetimeFigureOut">
              <a:rPr lang="en-US" sz="1920" strike="noStrike" noProof="1" smtClean="0">
                <a:latin typeface="+mn-lt"/>
                <a:ea typeface="+mn-ea"/>
                <a:cs typeface="+mn-cs"/>
              </a:rPr>
            </a:fld>
            <a:endParaRPr lang="en-US" strike="noStrike" noProof="1" dirty="0"/>
          </a:p>
        </p:txBody>
      </p:sp>
      <p:sp>
        <p:nvSpPr>
          <p:cNvPr id="5" name="页脚占位符 4"/>
          <p:cNvSpPr>
            <a:spLocks noGrp="1"/>
          </p:cNvSpPr>
          <p:nvPr>
            <p:ph type="ftr" sz="quarter" idx="11"/>
          </p:nvPr>
        </p:nvSpPr>
        <p:spPr>
          <a:xfrm>
            <a:off x="7872183" y="12012825"/>
            <a:ext cx="7294706" cy="690019"/>
          </a:xfrm>
        </p:spPr>
        <p:txBody>
          <a:bodyPr/>
          <a:p>
            <a:pPr fontAlgn="auto"/>
            <a:endParaRPr lang="en-US" strike="noStrike" noProof="1" dirty="0"/>
          </a:p>
        </p:txBody>
      </p:sp>
      <p:sp>
        <p:nvSpPr>
          <p:cNvPr id="6" name="灯片编号占位符 5"/>
          <p:cNvSpPr>
            <a:spLocks noGrp="1"/>
          </p:cNvSpPr>
          <p:nvPr>
            <p:ph type="sldNum" sz="quarter" idx="12"/>
          </p:nvPr>
        </p:nvSpPr>
        <p:spPr>
          <a:xfrm>
            <a:off x="16511834" y="12012825"/>
            <a:ext cx="5374783" cy="690019"/>
          </a:xfrm>
        </p:spPr>
        <p:txBody>
          <a:bodyPr/>
          <a:p>
            <a:pPr fontAlgn="auto"/>
            <a:fld id="{B661DEAD-B04E-4535-8856-D68AFB25833D}" type="slidenum">
              <a:rPr lang="en-US" sz="1920" strike="noStrike" noProof="1" smtClean="0">
                <a:latin typeface="+mn-lt"/>
                <a:ea typeface="+mn-ea"/>
                <a:cs typeface="+mn-cs"/>
              </a:rPr>
            </a:fld>
            <a:endParaRPr lang="en-US" strike="noStrike" noProof="1"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7930" y="4026115"/>
            <a:ext cx="19583210" cy="2778075"/>
          </a:xfrm>
        </p:spPr>
        <p:txBody>
          <a:bodyPr/>
          <a:lstStyle/>
          <a:p>
            <a:pPr fontAlgn="auto"/>
            <a:r>
              <a:rPr lang="en-US" sz="5120" strike="noStrike" noProof="1"/>
              <a:t>Click to edit Master title style</a:t>
            </a:r>
            <a:endParaRPr lang="en-US" strike="noStrike" noProof="1"/>
          </a:p>
        </p:txBody>
      </p:sp>
      <p:sp>
        <p:nvSpPr>
          <p:cNvPr id="3" name="Subtitle 2"/>
          <p:cNvSpPr>
            <a:spLocks noGrp="1"/>
          </p:cNvSpPr>
          <p:nvPr>
            <p:ph type="subTitle" idx="1"/>
          </p:nvPr>
        </p:nvSpPr>
        <p:spPr>
          <a:xfrm>
            <a:off x="3455861" y="7344198"/>
            <a:ext cx="16127349" cy="3312089"/>
          </a:xfrm>
        </p:spPr>
        <p:txBody>
          <a:bodyPr/>
          <a:lstStyle>
            <a:lvl1pPr marL="0" indent="0" algn="ctr">
              <a:buNone/>
              <a:defRPr>
                <a:solidFill>
                  <a:schemeClr val="tx1">
                    <a:tint val="75000"/>
                  </a:schemeClr>
                </a:solidFill>
              </a:defRPr>
            </a:lvl1pPr>
            <a:lvl2pPr marL="1151890" indent="0" algn="ctr">
              <a:buNone/>
              <a:defRPr>
                <a:solidFill>
                  <a:schemeClr val="tx1">
                    <a:tint val="75000"/>
                  </a:schemeClr>
                </a:solidFill>
              </a:defRPr>
            </a:lvl2pPr>
            <a:lvl3pPr marL="2303780" indent="0" algn="ctr">
              <a:buNone/>
              <a:defRPr>
                <a:solidFill>
                  <a:schemeClr val="tx1">
                    <a:tint val="75000"/>
                  </a:schemeClr>
                </a:solidFill>
              </a:defRPr>
            </a:lvl3pPr>
            <a:lvl4pPr marL="3455670" indent="0" algn="ctr">
              <a:buNone/>
              <a:defRPr>
                <a:solidFill>
                  <a:schemeClr val="tx1">
                    <a:tint val="75000"/>
                  </a:schemeClr>
                </a:solidFill>
              </a:defRPr>
            </a:lvl4pPr>
            <a:lvl5pPr marL="4607560" indent="0" algn="ctr">
              <a:buNone/>
              <a:defRPr>
                <a:solidFill>
                  <a:schemeClr val="tx1">
                    <a:tint val="75000"/>
                  </a:schemeClr>
                </a:solidFill>
              </a:defRPr>
            </a:lvl5pPr>
            <a:lvl6pPr marL="5759450" indent="0" algn="ctr">
              <a:buNone/>
              <a:defRPr>
                <a:solidFill>
                  <a:schemeClr val="tx1">
                    <a:tint val="75000"/>
                  </a:schemeClr>
                </a:solidFill>
              </a:defRPr>
            </a:lvl6pPr>
            <a:lvl7pPr marL="6911975" indent="0" algn="ctr">
              <a:buNone/>
              <a:defRPr>
                <a:solidFill>
                  <a:schemeClr val="tx1">
                    <a:tint val="75000"/>
                  </a:schemeClr>
                </a:solidFill>
              </a:defRPr>
            </a:lvl7pPr>
            <a:lvl8pPr marL="8063865" indent="0" algn="ctr">
              <a:buNone/>
              <a:defRPr>
                <a:solidFill>
                  <a:schemeClr val="tx1">
                    <a:tint val="75000"/>
                  </a:schemeClr>
                </a:solidFill>
              </a:defRPr>
            </a:lvl8pPr>
            <a:lvl9pPr marL="9215755" indent="0" algn="ctr">
              <a:buNone/>
              <a:defRPr>
                <a:solidFill>
                  <a:schemeClr val="tx1">
                    <a:tint val="75000"/>
                  </a:schemeClr>
                </a:solidFill>
              </a:defRPr>
            </a:lvl9pPr>
          </a:lstStyle>
          <a:p>
            <a:pPr fontAlgn="auto"/>
            <a:r>
              <a:rPr lang="en-US" sz="2240" strike="noStrike" noProof="1"/>
              <a:t>Click to edit Master subtitle style</a:t>
            </a:r>
            <a:endParaRPr lang="en-US" strike="noStrike" noProof="1"/>
          </a:p>
        </p:txBody>
      </p:sp>
      <p:sp>
        <p:nvSpPr>
          <p:cNvPr id="4" name="日期占位符 3"/>
          <p:cNvSpPr>
            <a:spLocks noGrp="1"/>
          </p:cNvSpPr>
          <p:nvPr>
            <p:ph type="dt" sz="half" idx="10"/>
          </p:nvPr>
        </p:nvSpPr>
        <p:spPr>
          <a:xfrm>
            <a:off x="1152454" y="12012825"/>
            <a:ext cx="5374783" cy="690019"/>
          </a:xfrm>
        </p:spPr>
        <p:txBody>
          <a:bodyPr/>
          <a:p>
            <a:pPr fontAlgn="auto"/>
            <a:fld id="{BA869C7B-B7D5-40CE-91D8-FFE64CF067E5}" type="datetimeFigureOut">
              <a:rPr lang="en-US" sz="1920" strike="noStrike" noProof="1" smtClean="0">
                <a:latin typeface="+mn-lt"/>
                <a:ea typeface="+mn-ea"/>
                <a:cs typeface="+mn-cs"/>
              </a:rPr>
            </a:fld>
            <a:endParaRPr lang="en-US" strike="noStrike" noProof="1" dirty="0"/>
          </a:p>
        </p:txBody>
      </p:sp>
      <p:sp>
        <p:nvSpPr>
          <p:cNvPr id="5" name="页脚占位符 4"/>
          <p:cNvSpPr>
            <a:spLocks noGrp="1"/>
          </p:cNvSpPr>
          <p:nvPr>
            <p:ph type="ftr" sz="quarter" idx="11"/>
          </p:nvPr>
        </p:nvSpPr>
        <p:spPr>
          <a:xfrm>
            <a:off x="7872183" y="12012825"/>
            <a:ext cx="7294706" cy="690019"/>
          </a:xfrm>
        </p:spPr>
        <p:txBody>
          <a:bodyPr/>
          <a:p>
            <a:pPr fontAlgn="auto"/>
            <a:endParaRPr lang="en-US" strike="noStrike" noProof="1" dirty="0"/>
          </a:p>
        </p:txBody>
      </p:sp>
      <p:sp>
        <p:nvSpPr>
          <p:cNvPr id="6" name="灯片编号占位符 5"/>
          <p:cNvSpPr>
            <a:spLocks noGrp="1"/>
          </p:cNvSpPr>
          <p:nvPr>
            <p:ph type="sldNum" sz="quarter" idx="12"/>
          </p:nvPr>
        </p:nvSpPr>
        <p:spPr>
          <a:xfrm>
            <a:off x="16511834" y="12012825"/>
            <a:ext cx="5374783" cy="690019"/>
          </a:xfrm>
        </p:spPr>
        <p:txBody>
          <a:bodyPr/>
          <a:p>
            <a:pPr fontAlgn="auto"/>
            <a:fld id="{B661DEAD-B04E-4535-8856-D68AFB25833D}" type="slidenum">
              <a:rPr lang="en-US" sz="1920" strike="noStrike" noProof="1" smtClean="0">
                <a:latin typeface="+mn-lt"/>
                <a:ea typeface="+mn-ea"/>
                <a:cs typeface="+mn-cs"/>
              </a:rPr>
            </a:fld>
            <a:endParaRPr lang="en-US" strike="noStrike" noProof="1"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endParaRPr lang="zh-CN" altLang="en-US" dirty="0"/>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7" Type="http://schemas.openxmlformats.org/officeDocument/2006/relationships/theme" Target="../theme/theme2.xml"/><Relationship Id="rId36" Type="http://schemas.openxmlformats.org/officeDocument/2006/relationships/image" Target="../media/image1.png"/><Relationship Id="rId35" Type="http://schemas.openxmlformats.org/officeDocument/2006/relationships/slideLayout" Target="../slideLayouts/slideLayout41.xml"/><Relationship Id="rId34" Type="http://schemas.openxmlformats.org/officeDocument/2006/relationships/slideLayout" Target="../slideLayouts/slideLayout40.xml"/><Relationship Id="rId33" Type="http://schemas.openxmlformats.org/officeDocument/2006/relationships/slideLayout" Target="../slideLayouts/slideLayout39.xml"/><Relationship Id="rId32" Type="http://schemas.openxmlformats.org/officeDocument/2006/relationships/slideLayout" Target="../slideLayouts/slideLayout38.xml"/><Relationship Id="rId31" Type="http://schemas.openxmlformats.org/officeDocument/2006/relationships/slideLayout" Target="../slideLayouts/slideLayout37.xml"/><Relationship Id="rId30" Type="http://schemas.openxmlformats.org/officeDocument/2006/relationships/slideLayout" Target="../slideLayouts/slideLayout36.xml"/><Relationship Id="rId3" Type="http://schemas.openxmlformats.org/officeDocument/2006/relationships/slideLayout" Target="../slideLayouts/slideLayout9.xml"/><Relationship Id="rId29" Type="http://schemas.openxmlformats.org/officeDocument/2006/relationships/slideLayout" Target="../slideLayouts/slideLayout35.xml"/><Relationship Id="rId28" Type="http://schemas.openxmlformats.org/officeDocument/2006/relationships/slideLayout" Target="../slideLayouts/slideLayout34.xml"/><Relationship Id="rId27" Type="http://schemas.openxmlformats.org/officeDocument/2006/relationships/slideLayout" Target="../slideLayouts/slideLayout33.xml"/><Relationship Id="rId26" Type="http://schemas.openxmlformats.org/officeDocument/2006/relationships/slideLayout" Target="../slideLayouts/slideLayout32.xml"/><Relationship Id="rId25" Type="http://schemas.openxmlformats.org/officeDocument/2006/relationships/slideLayout" Target="../slideLayouts/slideLayout31.xml"/><Relationship Id="rId24" Type="http://schemas.openxmlformats.org/officeDocument/2006/relationships/slideLayout" Target="../slideLayouts/slideLayout30.xml"/><Relationship Id="rId23" Type="http://schemas.openxmlformats.org/officeDocument/2006/relationships/slideLayout" Target="../slideLayouts/slideLayout29.xml"/><Relationship Id="rId22" Type="http://schemas.openxmlformats.org/officeDocument/2006/relationships/slideLayout" Target="../slideLayouts/slideLayout28.xml"/><Relationship Id="rId21" Type="http://schemas.openxmlformats.org/officeDocument/2006/relationships/slideLayout" Target="../slideLayouts/slideLayout27.xml"/><Relationship Id="rId20" Type="http://schemas.openxmlformats.org/officeDocument/2006/relationships/slideLayout" Target="../slideLayouts/slideLayout26.xml"/><Relationship Id="rId2" Type="http://schemas.openxmlformats.org/officeDocument/2006/relationships/slideLayout" Target="../slideLayouts/slideLayout8.xml"/><Relationship Id="rId19" Type="http://schemas.openxmlformats.org/officeDocument/2006/relationships/slideLayout" Target="../slideLayouts/slideLayout25.xml"/><Relationship Id="rId18" Type="http://schemas.openxmlformats.org/officeDocument/2006/relationships/slideLayout" Target="../slideLayouts/slideLayout24.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250"/>
    </mc:Choice>
    <mc:Fallback>
      <p:transition/>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pitchFamily="34" charset="-122"/>
          <a:ea typeface="思源黑体 CN Normal" panose="020B0400000000000000" pitchFamily="34"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p:cNvPicPr/>
          <p:nvPr userDrawn="1"/>
        </p:nvPicPr>
        <p:blipFill>
          <a:blip r:embed="rId36">
            <a:extLst>
              <a:ext uri="{28A0092B-C50C-407E-A947-70E740481C1C}">
                <a14:useLocalDpi xmlns:a14="http://schemas.microsoft.com/office/drawing/2010/main" val="0"/>
              </a:ext>
            </a:extLst>
          </a:blip>
          <a:stretch>
            <a:fillRect/>
          </a:stretch>
        </p:blipFill>
        <p:spPr>
          <a:xfrm>
            <a:off x="719908" y="12348000"/>
            <a:ext cx="4089600" cy="36000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Lst>
  <mc:AlternateContent xmlns:mc="http://schemas.openxmlformats.org/markup-compatibility/2006">
    <mc:Choice xmlns:p14="http://schemas.microsoft.com/office/powerpoint/2010/main" Requires="p14">
      <p:transition p14:dur="250"/>
    </mc:Choice>
    <mc:Fallback>
      <p:transition/>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pitchFamily="34" charset="-122"/>
          <a:ea typeface="思源黑体 CN Normal" panose="020B0400000000000000" pitchFamily="34"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pitchFamily="34" charset="-122"/>
          <a:ea typeface="思源黑体 CN Normal" panose="020B0400000000000000" pitchFamily="34"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830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pic>
        <p:nvPicPr>
          <p:cNvPr id="11" name="图片 10"/>
          <p:cNvPicPr>
            <a:picLocks noChangeAspect="1"/>
          </p:cNvPicPr>
          <p:nvPr/>
        </p:nvPicPr>
        <p:blipFill rotWithShape="1">
          <a:blip r:embed="rId4"/>
          <a:srcRect t="8761" b="24221"/>
          <a:stretch>
            <a:fillRect/>
          </a:stretch>
        </p:blipFill>
        <p:spPr>
          <a:xfrm>
            <a:off x="3630865" y="1713568"/>
            <a:ext cx="15406919" cy="2340001"/>
          </a:xfrm>
          <a:prstGeom prst="rect">
            <a:avLst/>
          </a:prstGeom>
        </p:spPr>
      </p:pic>
      <p:sp>
        <p:nvSpPr>
          <p:cNvPr id="12" name="TextBox 29"/>
          <p:cNvSpPr txBox="1"/>
          <p:nvPr/>
        </p:nvSpPr>
        <p:spPr>
          <a:xfrm>
            <a:off x="-74912" y="5016123"/>
            <a:ext cx="23188894" cy="1584960"/>
          </a:xfrm>
          <a:prstGeom prst="rect">
            <a:avLst/>
          </a:prstGeom>
          <a:noFill/>
        </p:spPr>
        <p:txBody>
          <a:bodyPr wrap="square" rtlCol="0" anchor="t" anchorCtr="0">
            <a:noAutofit/>
          </a:bodyPr>
          <a:lstStyle/>
          <a:p>
            <a:pPr algn="ctr">
              <a:lnSpc>
                <a:spcPct val="105000"/>
              </a:lnSpc>
            </a:pPr>
            <a:r>
              <a:rPr lang="zh-CN" altLang="en-US" sz="72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rPr>
              <a:t>量化交易策略的基本面选股技巧</a:t>
            </a:r>
            <a:endParaRPr lang="zh-CN" altLang="en-US" sz="72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endParaRPr>
          </a:p>
        </p:txBody>
      </p:sp>
      <p:sp>
        <p:nvSpPr>
          <p:cNvPr id="13" name="TextBox 53"/>
          <p:cNvSpPr txBox="1"/>
          <p:nvPr/>
        </p:nvSpPr>
        <p:spPr>
          <a:xfrm>
            <a:off x="4184694" y="7116187"/>
            <a:ext cx="15234832" cy="1106805"/>
          </a:xfrm>
          <a:prstGeom prst="rect">
            <a:avLst/>
          </a:prstGeom>
          <a:noFill/>
        </p:spPr>
        <p:txBody>
          <a:bodyPr wrap="square" rtlCol="0">
            <a:spAutoFit/>
          </a:bodyPr>
          <a:lstStyle/>
          <a:p>
            <a:pPr algn="ctr"/>
            <a:r>
              <a:rPr lang="en-US" altLang="zh-CN"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a:t>
            </a:r>
            <a:r>
              <a:rPr lang="zh-CN" altLang="en-US"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数据分析师</a:t>
            </a:r>
            <a:r>
              <a:rPr lang="en-US" altLang="zh-CN"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a:t>
            </a:r>
            <a:r>
              <a:rPr lang="zh-CN" altLang="en-US"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rPr>
              <a:t>微专业</a:t>
            </a:r>
            <a:endParaRPr lang="zh-CN" altLang="en-US" sz="6600" b="1" dirty="0">
              <a:solidFill>
                <a:srgbClr val="4D4D4D"/>
              </a:solidFill>
              <a:latin typeface="思源黑体 CN Medium" panose="020B0600000000000000" pitchFamily="34" charset="-122"/>
              <a:ea typeface="思源黑体 CN Medium" panose="020B0600000000000000" pitchFamily="34" charset="-122"/>
              <a:cs typeface="Noto Sans CJK SC Medium"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58318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03</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规模</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类因子选股技巧</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规模类</a:t>
            </a:r>
            <a:r>
              <a:rPr lang="zh-CN" altLang="en-US" dirty="0">
                <a:sym typeface="+mn-ea"/>
              </a:rPr>
              <a:t>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、总市值</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总市值，是指某个时间内总股本乘以股价得出的总股票价值，总市值的大小对股票买卖虽然没有直接作用，但是很多情况下市值大的股票在指数中的占比越高，对于看大盘的人员来看，它对股票买卖又有作用。</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规模类</a:t>
            </a:r>
            <a:r>
              <a:rPr lang="zh-CN" altLang="en-US" dirty="0">
                <a:sym typeface="+mn-ea"/>
              </a:rPr>
              <a:t>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、流通市值</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流通市值，是指在特定时间内可以交易的流通股乘以股价得出的总流通股票价值。在国内，包括国有股，法人股和个人股。</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目前只有个人股可以上市流通交易。</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规模类</a:t>
            </a:r>
            <a:r>
              <a:rPr lang="zh-CN" altLang="en-US" dirty="0">
                <a:sym typeface="+mn-ea"/>
              </a:rPr>
              <a:t>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、总股本和流通股本</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总股本，是指公司已经发行的普通股股票（包括</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股，</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B</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股和</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H</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股的总和</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流通股本，是指公司已经发行的，境内上市流通的以人民币兑换的股份总数，即</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股的流通股本。</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418560" cy="5290185"/>
            <a:chOff x="5266365" y="4481724"/>
            <a:chExt cx="14469919" cy="529018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91651" y="5940954"/>
              <a:ext cx="13744633" cy="3830955"/>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：总市值</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流通市值</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选股技巧</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2</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总股本</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流通股本</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选股技巧</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58318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04</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价值</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类因子选股技巧</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价值</a:t>
            </a:r>
            <a:r>
              <a:rPr lang="zh-CN" altLang="en-US" dirty="0">
                <a:sym typeface="+mn-ea"/>
              </a:rPr>
              <a:t>类</a:t>
            </a:r>
            <a:r>
              <a:rPr lang="zh-CN" altLang="en-US" dirty="0">
                <a:sym typeface="+mn-ea"/>
              </a:rPr>
              <a:t>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、市净率和市销率</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市净率，是指每股股价和每股净资产的比例。（每股市价</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每股净资产），一般来说市净率低的股票，说明和实际价值直接有落差，值得投资。</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市销率，是指股价和每股销售额的比例，（股价</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每股销售额）。通常来说市销率较小，则其投资价值越高。</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价值</a:t>
            </a:r>
            <a:r>
              <a:rPr lang="zh-CN" altLang="en-US" dirty="0">
                <a:sym typeface="+mn-ea"/>
              </a:rPr>
              <a:t>类</a:t>
            </a:r>
            <a:r>
              <a:rPr lang="zh-CN" altLang="en-US" dirty="0">
                <a:sym typeface="+mn-ea"/>
              </a:rPr>
              <a:t>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、市现率</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市现率，是指股票价格和每股现金流量的比例。市现率越小，表面上市公司的每股现金增加额越多，经营压力就越小。</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价值</a:t>
            </a:r>
            <a:r>
              <a:rPr lang="zh-CN" altLang="en-US" dirty="0">
                <a:sym typeface="+mn-ea"/>
              </a:rPr>
              <a:t>类</a:t>
            </a:r>
            <a:r>
              <a:rPr lang="zh-CN" altLang="en-US" dirty="0">
                <a:sym typeface="+mn-ea"/>
              </a:rPr>
              <a:t>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、动态市盈率和静态市盈率</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动态市盈率是全球资本市场通用的投资参考指标，用于衡量某一个阶段资本市场的投资价值和风险价值，具体是指还没实现的下一个年度的预测利润的市盈率。（股价现价</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未来每股收益</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静态市盈率，是指每股价格除以每股税后利润。（股价</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每股利润</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418560" cy="6536690"/>
            <a:chOff x="5266365" y="4481724"/>
            <a:chExt cx="14469919" cy="6536690"/>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91651" y="5940954"/>
              <a:ext cx="13744633" cy="507746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：市净率</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市销率</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选股技巧</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2</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市现率</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选股技巧</a:t>
              </a: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3</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市盈率</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选股技巧</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948243"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01</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什么叫量化选股</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58318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05</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质量</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类因子选股技巧</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质量</a:t>
            </a:r>
            <a:r>
              <a:rPr lang="zh-CN" altLang="en-US" dirty="0">
                <a:sym typeface="+mn-ea"/>
              </a:rPr>
              <a:t>类</a:t>
            </a:r>
            <a:r>
              <a:rPr lang="zh-CN" altLang="en-US" dirty="0">
                <a:sym typeface="+mn-ea"/>
              </a:rPr>
              <a:t>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、净资产收益率和总资产净利率</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净资产，是指企业资产总额减去负债后的净额。净资产</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资产</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负债。</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净资产收益率是税后利润除以净资产，该指标数值越大，说明投资回报越高。</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总资产净利率，是公司净利润除以平均资产总额。反应每用</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1</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元钱平均可以产生的多少利润。该值越高，资产运营越有效，值得投资。</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723360" cy="4896485"/>
            <a:chOff x="5266365" y="4481724"/>
            <a:chExt cx="14738544" cy="489648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6260276" y="6793759"/>
              <a:ext cx="13744633" cy="258445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：净资产收益率</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总资产净利率</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选股技巧</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58318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06</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多因子组合</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量化</a:t>
            </a: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选股</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多因子选股技巧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、多因子</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前面所讲的内容都是每个因素来自一个信息库，结合多个因素同时进行选股，则被成为多因子选股，即通过集合相交方式缩小范围，让符合多组条件的股票被甄选出来。</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285845" cy="4150995"/>
            <a:chOff x="5266365" y="4481724"/>
            <a:chExt cx="14352955" cy="4150995"/>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874687" y="7294774"/>
              <a:ext cx="13744633" cy="1337945"/>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：使用多因子方式量化选股</a:t>
              </a: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1"/>
          <a:srcRect l="2676" t="13262" r="34397" b="22052"/>
          <a:stretch>
            <a:fillRect/>
          </a:stretch>
        </p:blipFill>
        <p:spPr>
          <a:xfrm>
            <a:off x="-9499" y="1057751"/>
            <a:ext cx="23039471" cy="11922850"/>
          </a:xfrm>
          <a:prstGeom prst="rect">
            <a:avLst/>
          </a:prstGeom>
        </p:spPr>
      </p:pic>
      <p:sp>
        <p:nvSpPr>
          <p:cNvPr id="5" name="流程图: 过程 4"/>
          <p:cNvSpPr/>
          <p:nvPr/>
        </p:nvSpPr>
        <p:spPr>
          <a:xfrm>
            <a:off x="1" y="81325"/>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5894388" y="4095175"/>
            <a:ext cx="11250613" cy="2754313"/>
          </a:xfrm>
        </p:spPr>
        <p:txBody>
          <a:bodyPr>
            <a:noAutofit/>
          </a:bodyPr>
          <a:lstStyle/>
          <a:p>
            <a:pPr algn="ctr"/>
            <a:r>
              <a:rPr lang="zh-CN" altLang="en-US" sz="14000" b="1" dirty="0">
                <a:solidFill>
                  <a:schemeClr val="bg1"/>
                </a:solidFill>
                <a:latin typeface="思源黑体 CN Normal" panose="020B0400000000000000" pitchFamily="34" charset="-122"/>
                <a:ea typeface="思源黑体 CN Normal" panose="020B0400000000000000" pitchFamily="34" charset="-122"/>
                <a:cs typeface="Times New Roman" panose="02020603050405020304" pitchFamily="18" charset="0"/>
              </a:rPr>
              <a:t>谢谢观看</a:t>
            </a:r>
            <a:endParaRPr lang="zh-CN" altLang="en-US" sz="14000" b="1" dirty="0">
              <a:solidFill>
                <a:schemeClr val="bg1"/>
              </a:solidFill>
              <a:latin typeface="思源黑体 CN Normal" panose="020B0400000000000000" pitchFamily="34" charset="-122"/>
              <a:ea typeface="思源黑体 CN Normal" panose="020B0400000000000000" pitchFamily="34" charset="-122"/>
              <a:cs typeface="Times New Roman" panose="02020603050405020304" pitchFamily="18" charset="0"/>
            </a:endParaRP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9474894" y="12060175"/>
            <a:ext cx="4089600" cy="3600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量化选股概述</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、什么是量化选股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fontScale="80000"/>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所谓量化选股就是利用选择多个股票的方式组成一个组合包，并期望该组合包中的股票可以获得超过基准收益率的投资行为。总体来说量化选股分为基本面选股和技术面选股。</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实际投资时，往往先利用基本面先选出要操作的股票，并加入自选股中，然后利用技术面来确定交易时机，即根据技术判断来确定何时买入，何时加仓，何时减仓，何时全部卖出。</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在下面的章节中，我们将完整的给大家介绍如何进行基本面选股，同时也会辅助相应的</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Python</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代码，进行实战操作。</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9391290" y="2323668"/>
            <a:ext cx="4262902" cy="4280902"/>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solidFill>
                <a:srgbClr val="1475B2"/>
              </a:solidFill>
              <a:latin typeface="微软雅黑" panose="020B0503020204020204" pitchFamily="34" charset="-122"/>
              <a:ea typeface="微软雅黑" panose="020B0503020204020204" pitchFamily="34" charset="-122"/>
            </a:endParaRPr>
          </a:p>
        </p:txBody>
      </p:sp>
      <p:sp>
        <p:nvSpPr>
          <p:cNvPr id="5" name="Freeform 8"/>
          <p:cNvSpPr/>
          <p:nvPr/>
        </p:nvSpPr>
        <p:spPr bwMode="auto">
          <a:xfrm>
            <a:off x="9181303" y="4444619"/>
            <a:ext cx="4682891" cy="2369946"/>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4535">
              <a:latin typeface="微软雅黑" panose="020B0503020204020204" pitchFamily="34" charset="-122"/>
              <a:ea typeface="微软雅黑" panose="020B0503020204020204" pitchFamily="34" charset="-122"/>
            </a:endParaRPr>
          </a:p>
        </p:txBody>
      </p:sp>
      <p:sp>
        <p:nvSpPr>
          <p:cNvPr id="6" name="Oval 9"/>
          <p:cNvSpPr>
            <a:spLocks noChangeArrowheads="1"/>
          </p:cNvSpPr>
          <p:nvPr/>
        </p:nvSpPr>
        <p:spPr bwMode="auto">
          <a:xfrm>
            <a:off x="13732187" y="4288616"/>
            <a:ext cx="263994"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7" name="Oval 10"/>
          <p:cNvSpPr>
            <a:spLocks noChangeArrowheads="1"/>
          </p:cNvSpPr>
          <p:nvPr/>
        </p:nvSpPr>
        <p:spPr bwMode="auto">
          <a:xfrm>
            <a:off x="9046304" y="4288616"/>
            <a:ext cx="260995" cy="26399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535">
              <a:latin typeface="微软雅黑" panose="020B0503020204020204" pitchFamily="34" charset="-122"/>
              <a:ea typeface="微软雅黑" panose="020B0503020204020204" pitchFamily="34" charset="-122"/>
            </a:endParaRPr>
          </a:p>
        </p:txBody>
      </p:sp>
      <p:sp>
        <p:nvSpPr>
          <p:cNvPr id="8" name="TextBox 13"/>
          <p:cNvSpPr txBox="1">
            <a:spLocks noChangeArrowheads="1"/>
          </p:cNvSpPr>
          <p:nvPr/>
        </p:nvSpPr>
        <p:spPr bwMode="auto">
          <a:xfrm>
            <a:off x="10048620" y="2963709"/>
            <a:ext cx="258318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8900" dirty="0">
                <a:solidFill>
                  <a:srgbClr val="F8F8F8"/>
                </a:solidFill>
                <a:latin typeface="思源黑体 CN Medium" panose="020B0600000000000000" pitchFamily="34" charset="-122"/>
                <a:ea typeface="思源黑体 CN Medium" panose="020B0600000000000000" pitchFamily="34" charset="-122"/>
              </a:rPr>
              <a:t>02</a:t>
            </a:r>
            <a:endParaRPr lang="zh-CN" altLang="en-US" sz="18900" dirty="0">
              <a:solidFill>
                <a:srgbClr val="F8F8F8"/>
              </a:solidFill>
              <a:latin typeface="思源黑体 CN Medium" panose="020B0600000000000000" pitchFamily="34" charset="-122"/>
              <a:ea typeface="思源黑体 CN Medium" panose="020B0600000000000000" pitchFamily="34" charset="-122"/>
            </a:endParaRPr>
          </a:p>
        </p:txBody>
      </p:sp>
      <p:cxnSp>
        <p:nvCxnSpPr>
          <p:cNvPr id="9" name="直接连接符 15"/>
          <p:cNvCxnSpPr>
            <a:cxnSpLocks noChangeShapeType="1"/>
          </p:cNvCxnSpPr>
          <p:nvPr/>
        </p:nvCxnSpPr>
        <p:spPr bwMode="auto">
          <a:xfrm>
            <a:off x="5941364" y="7561541"/>
            <a:ext cx="11156742"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3689694" y="7425175"/>
            <a:ext cx="1519107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成长类因子选股技巧</a:t>
            </a:r>
            <a:endParaRPr lang="zh-CN" altLang="en-US" sz="60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成长类因子选股技巧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1</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、营业收入同比增长率选股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营业收入，是指在一定时间内销售商品和劳务所得的货币收入。</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营业收入同比增长率，是指在一定期内获得的营业收入和上年同期收入的比例，可以反应企业在此期间内营业收入的增长和下降情况。</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所以通过营业收入同比增长率的历史趋势，可以反应企业在周期内业务收入的增长变化，有助于后期的预测。</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成长类因子选股技巧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2</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、营业收入环</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比增长率选股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营业收入，是指在一定时间内销售商品和劳务所得的货币收入。</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营业收入环</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比增长率，是指在一定期内获得的营业收入和上一</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期收入的比例，可以反应企业在此期间内营业收入的增长和下降情况。</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所以通过营业收入环</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比增长率的历史趋势，可以反应企业在周期内业务收入的增长变化，有助于后期的预测。</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成长类因子选股技巧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3</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、净利润和营业利润率</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净利润，是指企业当期利润减去所得税后的金额，即企业的税后利润。净利润的多少觉得了企业效益的好坏。</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营业利润率，是指企业经营所得的利润占销货净额的百分比。该值越高说明企业商品提供的利润越高，（营业收入</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全部收入</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成长类因子选股技巧</a:t>
            </a:r>
            <a:endParaRPr lang="zh-CN" altLang="en-US" dirty="0">
              <a:sym typeface="+mn-ea"/>
            </a:endParaRPr>
          </a:p>
        </p:txBody>
      </p:sp>
      <p:sp>
        <p:nvSpPr>
          <p:cNvPr id="9" name="文本框 8"/>
          <p:cNvSpPr txBox="1"/>
          <p:nvPr/>
        </p:nvSpPr>
        <p:spPr>
          <a:xfrm>
            <a:off x="1018572" y="2035581"/>
            <a:ext cx="20037751" cy="1106805"/>
          </a:xfrm>
          <a:prstGeom prst="rect">
            <a:avLst/>
          </a:prstGeom>
          <a:noFill/>
        </p:spPr>
        <p:txBody>
          <a:bodyPr wrap="square" rtlCol="0">
            <a:spAutoFit/>
          </a:bodyPr>
          <a:lstStyle/>
          <a:p>
            <a:pPr lvl="0">
              <a:lnSpc>
                <a:spcPct val="150000"/>
              </a:lnSpc>
            </a:pPr>
            <a:r>
              <a:rPr lang="en-US" altLang="zh-CN"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4</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、销售净利率和毛利率</a:t>
            </a:r>
            <a:r>
              <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rPr>
              <a:t>选股</a:t>
            </a:r>
            <a:endParaRPr lang="zh-CN" altLang="en-US" sz="4400" b="1" dirty="0">
              <a:solidFill>
                <a:schemeClr val="bg2">
                  <a:lumMod val="25000"/>
                </a:schemeClr>
              </a:solidFill>
              <a:latin typeface="思源黑体 CN Medium" panose="020B0600000000000000" pitchFamily="34" charset="-122"/>
              <a:ea typeface="思源黑体 CN Medium" panose="020B0600000000000000" pitchFamily="34" charset="-122"/>
              <a:cs typeface="思源黑体 CN Medium" panose="020B0600000000000000" pitchFamily="34" charset="-122"/>
            </a:endParaRPr>
          </a:p>
        </p:txBody>
      </p:sp>
      <p:sp>
        <p:nvSpPr>
          <p:cNvPr id="15" name="标题 2"/>
          <p:cNvSpPr txBox="1"/>
          <p:nvPr/>
        </p:nvSpPr>
        <p:spPr>
          <a:xfrm>
            <a:off x="2096135" y="3971290"/>
            <a:ext cx="19152235" cy="6659880"/>
          </a:xfrm>
          <a:prstGeom prst="rect">
            <a:avLst/>
          </a:prstGeom>
        </p:spPr>
        <p:txBody>
          <a:bodyPr vert="horz" lIns="91440" tIns="45720" rIns="91440" bIns="45720" rtlCol="0" anchor="ctr">
            <a:normAutofit/>
          </a:bodyPr>
          <a:lst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a:lstStyle>
          <a:p>
            <a:pPr algn="l">
              <a:lnSpc>
                <a:spcPct val="160000"/>
              </a:lnSpc>
            </a:pP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销售净利率反应的是每一元销售收入带来的净利润，表示收入的收益水平，计算方式（净利润</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销售收入</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a:p>
            <a:pPr algn="l">
              <a:lnSpc>
                <a:spcPct val="160000"/>
              </a:lnSpc>
            </a:pP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    销售毛利率，是上市公司的重要经营指标，是</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（销售收入</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成本）</a:t>
            </a:r>
            <a:r>
              <a:rPr lang="en-US" altLang="zh-CN"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rPr>
              <a:t>销售收入。</a:t>
            </a:r>
            <a:endParaRPr lang="zh-CN" altLang="en-US" sz="4535"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图片 444"/>
          <p:cNvPicPr>
            <a:picLocks noChangeAspect="1"/>
          </p:cNvPicPr>
          <p:nvPr/>
        </p:nvPicPr>
        <p:blipFill rotWithShape="1">
          <a:blip r:embed="rId1"/>
          <a:srcRect l="2676" t="13262" r="34397" b="22052"/>
          <a:stretch>
            <a:fillRect/>
          </a:stretch>
        </p:blipFill>
        <p:spPr>
          <a:xfrm>
            <a:off x="-404" y="141656"/>
            <a:ext cx="23039471" cy="11922850"/>
          </a:xfrm>
          <a:prstGeom prst="rect">
            <a:avLst/>
          </a:prstGeom>
        </p:spPr>
      </p:pic>
      <p:sp>
        <p:nvSpPr>
          <p:cNvPr id="16" name="流程图: 过程 15"/>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2" name="组合 1"/>
          <p:cNvGrpSpPr/>
          <p:nvPr/>
        </p:nvGrpSpPr>
        <p:grpSpPr>
          <a:xfrm>
            <a:off x="3785312" y="2079040"/>
            <a:ext cx="16418560" cy="6536690"/>
            <a:chOff x="5266365" y="4481724"/>
            <a:chExt cx="14469919" cy="6536690"/>
          </a:xfrm>
        </p:grpSpPr>
        <p:sp>
          <p:nvSpPr>
            <p:cNvPr id="30"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动手实战</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环节</a:t>
              </a:r>
              <a:r>
                <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rPr>
                <a:t>  </a:t>
              </a:r>
              <a:endParaRPr lang="zh-CN" altLang="en-US" sz="8000" b="1" dirty="0">
                <a:solidFill>
                  <a:srgbClr val="1475B2"/>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sp>
          <p:nvSpPr>
            <p:cNvPr id="17" name="TextBox 53"/>
            <p:cNvSpPr txBox="1"/>
            <p:nvPr/>
          </p:nvSpPr>
          <p:spPr>
            <a:xfrm>
              <a:off x="5991651" y="5940954"/>
              <a:ext cx="13744633" cy="5077460"/>
            </a:xfrm>
            <a:prstGeom prst="rect">
              <a:avLst/>
            </a:prstGeom>
            <a:noFill/>
          </p:spPr>
          <p:txBody>
            <a:bodyPr wrap="square" rtlCol="0">
              <a:spAutoFit/>
            </a:bodyPr>
            <a:lstStyle/>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1</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：使用</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在线平台演示营业收入同比</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环比</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增长率的选股技巧</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2</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净利润同比</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环比</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增长率选股技巧</a:t>
              </a:r>
              <a:endPar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a:p>
              <a:pPr>
                <a:lnSpc>
                  <a:spcPct val="150000"/>
                </a:lnSpc>
              </a:pP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实战</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3</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销售净利率</a:t>
              </a:r>
              <a:r>
                <a:rPr lang="en-US" alt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a:t>
              </a:r>
              <a:r>
                <a:rPr lang="zh-CN" altLang="en-US"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毛利率</a:t>
              </a:r>
              <a:r>
                <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rPr>
                <a:t>选股技巧</a:t>
              </a:r>
              <a:endParaRPr lang="zh-CN" sz="5400" b="1" dirty="0">
                <a:solidFill>
                  <a:schemeClr val="tx1">
                    <a:lumMod val="75000"/>
                    <a:lumOff val="25000"/>
                  </a:schemeClr>
                </a:solidFill>
                <a:latin typeface="思源黑体 CN Heavy" panose="020B0A00000000000000" charset="-122"/>
                <a:ea typeface="思源黑体 CN Heavy" panose="020B0A00000000000000" charset="-122"/>
                <a:cs typeface="Times New Roman" panose="02020603050405020304" pitchFamily="18" charset="0"/>
                <a:sym typeface="+mn-ea"/>
              </a:endParaRPr>
            </a:p>
          </p:txBody>
        </p:sp>
      </p:grpSp>
      <p:grpSp>
        <p:nvGrpSpPr>
          <p:cNvPr id="19" name="组合 18"/>
          <p:cNvGrpSpPr/>
          <p:nvPr/>
        </p:nvGrpSpPr>
        <p:grpSpPr>
          <a:xfrm>
            <a:off x="701975" y="12150175"/>
            <a:ext cx="4697719" cy="415832"/>
            <a:chOff x="7733871" y="10770757"/>
            <a:chExt cx="6896570" cy="610470"/>
          </a:xfrm>
        </p:grpSpPr>
        <p:pic>
          <p:nvPicPr>
            <p:cNvPr id="20" name="网易云课堂logo.png" descr="网易云课堂logo.png"/>
            <p:cNvPicPr>
              <a:picLocks noChangeAspect="1"/>
            </p:cNvPicPr>
            <p:nvPr/>
          </p:nvPicPr>
          <p:blipFill>
            <a:blip r:embed="rId2"/>
            <a:stretch>
              <a:fillRect/>
            </a:stretch>
          </p:blipFill>
          <p:spPr>
            <a:xfrm>
              <a:off x="7733871" y="10770757"/>
              <a:ext cx="3730635" cy="610470"/>
            </a:xfrm>
            <a:prstGeom prst="rect">
              <a:avLst/>
            </a:prstGeom>
            <a:ln w="12700">
              <a:miter lim="400000"/>
              <a:headEnd/>
              <a:tailEnd/>
            </a:ln>
          </p:spPr>
        </p:pic>
        <p:sp>
          <p:nvSpPr>
            <p:cNvPr id="21"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p:txBody>
        </p:sp>
        <p:pic>
          <p:nvPicPr>
            <p:cNvPr id="22" name="图片 21" descr="图片 2"/>
            <p:cNvPicPr>
              <a:picLocks noChangeAspect="1"/>
            </p:cNvPicPr>
            <p:nvPr/>
          </p:nvPicPr>
          <p:blipFill>
            <a:blip r:embed="rId3"/>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DOC_GUID" val="{bfa85b18-8820-4e41-906e-675eb4a490b3}"/>
</p:tagLst>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3200" smtClean="0">
            <a:solidFill>
              <a:schemeClr val="tx1"/>
            </a:solidFill>
            <a:latin typeface="思源黑体 CN Normal" panose="020B0400000000000000" pitchFamily="34" charset="-122"/>
            <a:ea typeface="思源黑体 CN Normal" panose="020B0400000000000000" pitchFamily="34" charset="-122"/>
          </a:defRPr>
        </a:defPPr>
      </a:lstStyle>
      <a:style>
        <a:lnRef idx="2">
          <a:schemeClr val="accent3">
            <a:shade val="50000"/>
          </a:schemeClr>
        </a:lnRef>
        <a:fillRef idx="1">
          <a:schemeClr val="accent3"/>
        </a:fillRef>
        <a:effectRef idx="0">
          <a:schemeClr val="accent3"/>
        </a:effectRef>
        <a:fontRef idx="minor">
          <a:schemeClr val="lt1"/>
        </a:fontRef>
      </a:style>
    </a:spDef>
    <a:lnDef>
      <a:spPr>
        <a:ln w="76200">
          <a:solidFill>
            <a:srgbClr val="6F7378"/>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20000"/>
          </a:lnSpc>
          <a:defRPr sz="4000">
            <a:latin typeface="思源黑体 CN Normal" panose="020B0400000000000000" pitchFamily="34" charset="-122"/>
            <a:ea typeface="思源黑体 CN Normal" panose="020B04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课件制作 - 思源">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F7378"/>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88900">
          <a:solidFill>
            <a:srgbClr val="6F7378"/>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50000"/>
          </a:lnSpc>
          <a:defRPr sz="4000">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2048</Words>
  <Application>WPS 演示</Application>
  <PresentationFormat>自定义</PresentationFormat>
  <Paragraphs>154</Paragraphs>
  <Slides>26</Slides>
  <Notes>32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26</vt:i4>
      </vt:variant>
    </vt:vector>
  </HeadingPairs>
  <TitlesOfParts>
    <vt:vector size="41" baseType="lpstr">
      <vt:lpstr>Arial</vt:lpstr>
      <vt:lpstr>宋体</vt:lpstr>
      <vt:lpstr>Wingdings</vt:lpstr>
      <vt:lpstr>思源黑体 CN Normal</vt:lpstr>
      <vt:lpstr>黑体</vt:lpstr>
      <vt:lpstr>思源黑体 CN Bold</vt:lpstr>
      <vt:lpstr>思源黑体 CN Heavy</vt:lpstr>
      <vt:lpstr>Times New Roman</vt:lpstr>
      <vt:lpstr>思源黑体 CN Medium</vt:lpstr>
      <vt:lpstr>Noto Sans CJK SC Medium</vt:lpstr>
      <vt:lpstr>微软雅黑</vt:lpstr>
      <vt:lpstr>Calibri</vt:lpstr>
      <vt:lpstr>Arial Unicode MS</vt:lpstr>
      <vt:lpstr>《成为前端开发工程师》走进高校</vt:lpstr>
      <vt:lpstr>1_《成为前端开发工程师》走进高校</vt:lpstr>
      <vt:lpstr>PowerPoint 演示文稿</vt:lpstr>
      <vt:lpstr>PowerPoint 演示文稿</vt:lpstr>
      <vt:lpstr>量化选股概述</vt:lpstr>
      <vt:lpstr>PowerPoint 演示文稿</vt:lpstr>
      <vt:lpstr>量化选股概述</vt:lpstr>
      <vt:lpstr>成长类因子选股技巧</vt:lpstr>
      <vt:lpstr>成长类因子选股技巧</vt:lpstr>
      <vt:lpstr>成长类因子选股技巧</vt:lpstr>
      <vt:lpstr>PowerPoint 演示文稿</vt:lpstr>
      <vt:lpstr>PowerPoint 演示文稿</vt:lpstr>
      <vt:lpstr>成长类因子选股技巧</vt:lpstr>
      <vt:lpstr>规模类因子选股技巧</vt:lpstr>
      <vt:lpstr>规模类因子选股技巧</vt:lpstr>
      <vt:lpstr>PowerPoint 演示文稿</vt:lpstr>
      <vt:lpstr>PowerPoint 演示文稿</vt:lpstr>
      <vt:lpstr>规模类因子选股技巧</vt:lpstr>
      <vt:lpstr>价值类因子选股技巧</vt:lpstr>
      <vt:lpstr>价值类因子选股技巧</vt:lpstr>
      <vt:lpstr>PowerPoint 演示文稿</vt:lpstr>
      <vt:lpstr>PowerPoint 演示文稿</vt:lpstr>
      <vt:lpstr>价值类因子选股技巧</vt:lpstr>
      <vt:lpstr>PowerPoint 演示文稿</vt:lpstr>
      <vt:lpstr>PowerPoint 演示文稿</vt:lpstr>
      <vt:lpstr>质量类因子选股技巧</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css布局</dc:title>
  <dc:creator>刘碎春</dc:creator>
  <cp:lastModifiedBy>eric</cp:lastModifiedBy>
  <cp:revision>3054</cp:revision>
  <dcterms:created xsi:type="dcterms:W3CDTF">2014-06-24T08:28:00Z</dcterms:created>
  <dcterms:modified xsi:type="dcterms:W3CDTF">2020-05-10T03:33:25Z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