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5"/>
  </p:notesMasterIdLst>
  <p:handoutMasterIdLst>
    <p:handoutMasterId r:id="rId86"/>
  </p:handoutMasterIdLst>
  <p:sldIdLst>
    <p:sldId id="321" r:id="rId4"/>
    <p:sldId id="1507" r:id="rId6"/>
    <p:sldId id="1529" r:id="rId7"/>
    <p:sldId id="1653" r:id="rId8"/>
    <p:sldId id="1654" r:id="rId9"/>
    <p:sldId id="1655" r:id="rId10"/>
    <p:sldId id="1656" r:id="rId11"/>
    <p:sldId id="1657" r:id="rId12"/>
    <p:sldId id="1658" r:id="rId13"/>
    <p:sldId id="1659" r:id="rId14"/>
    <p:sldId id="1660" r:id="rId15"/>
    <p:sldId id="1661" r:id="rId16"/>
    <p:sldId id="1662" r:id="rId17"/>
    <p:sldId id="1663" r:id="rId18"/>
    <p:sldId id="1664" r:id="rId19"/>
    <p:sldId id="1699" r:id="rId20"/>
    <p:sldId id="1700" r:id="rId21"/>
    <p:sldId id="1701" r:id="rId22"/>
    <p:sldId id="1702" r:id="rId23"/>
    <p:sldId id="1703" r:id="rId24"/>
    <p:sldId id="1704" r:id="rId25"/>
    <p:sldId id="1705" r:id="rId26"/>
    <p:sldId id="1706" r:id="rId27"/>
    <p:sldId id="1707" r:id="rId28"/>
    <p:sldId id="1665" r:id="rId29"/>
    <p:sldId id="1666" r:id="rId30"/>
    <p:sldId id="1667" r:id="rId31"/>
    <p:sldId id="1668" r:id="rId32"/>
    <p:sldId id="1669" r:id="rId33"/>
    <p:sldId id="1670" r:id="rId34"/>
    <p:sldId id="1671" r:id="rId35"/>
    <p:sldId id="1672" r:id="rId36"/>
    <p:sldId id="1673" r:id="rId37"/>
    <p:sldId id="1674" r:id="rId38"/>
    <p:sldId id="1675" r:id="rId39"/>
    <p:sldId id="1676" r:id="rId40"/>
    <p:sldId id="1677" r:id="rId41"/>
    <p:sldId id="1678" r:id="rId42"/>
    <p:sldId id="1679" r:id="rId43"/>
    <p:sldId id="1681" r:id="rId44"/>
    <p:sldId id="1682" r:id="rId45"/>
    <p:sldId id="1683" r:id="rId46"/>
    <p:sldId id="1684" r:id="rId47"/>
    <p:sldId id="1685" r:id="rId48"/>
    <p:sldId id="1686" r:id="rId49"/>
    <p:sldId id="1687" r:id="rId50"/>
    <p:sldId id="1688" r:id="rId51"/>
    <p:sldId id="1689" r:id="rId52"/>
    <p:sldId id="1691" r:id="rId53"/>
    <p:sldId id="1692" r:id="rId54"/>
    <p:sldId id="1693" r:id="rId55"/>
    <p:sldId id="1694" r:id="rId56"/>
    <p:sldId id="1695" r:id="rId57"/>
    <p:sldId id="1696" r:id="rId58"/>
    <p:sldId id="1697" r:id="rId59"/>
    <p:sldId id="1740" r:id="rId60"/>
    <p:sldId id="1741" r:id="rId61"/>
    <p:sldId id="1742" r:id="rId62"/>
    <p:sldId id="1743" r:id="rId63"/>
    <p:sldId id="1744" r:id="rId64"/>
    <p:sldId id="1745" r:id="rId65"/>
    <p:sldId id="1746" r:id="rId66"/>
    <p:sldId id="1747" r:id="rId67"/>
    <p:sldId id="1748" r:id="rId68"/>
    <p:sldId id="1749" r:id="rId69"/>
    <p:sldId id="1750" r:id="rId70"/>
    <p:sldId id="1751" r:id="rId71"/>
    <p:sldId id="1752" r:id="rId72"/>
    <p:sldId id="1753" r:id="rId73"/>
    <p:sldId id="1754" r:id="rId74"/>
    <p:sldId id="1755" r:id="rId75"/>
    <p:sldId id="1756" r:id="rId76"/>
    <p:sldId id="1757" r:id="rId77"/>
    <p:sldId id="1761" r:id="rId78"/>
    <p:sldId id="1762" r:id="rId79"/>
    <p:sldId id="1763" r:id="rId80"/>
    <p:sldId id="1764" r:id="rId81"/>
    <p:sldId id="1765" r:id="rId82"/>
    <p:sldId id="1766" r:id="rId83"/>
    <p:sldId id="1767" r:id="rId84"/>
    <p:sldId id="312" r:id="rId85"/>
  </p:sldIdLst>
  <p:sldSz cx="23039070" cy="12960350"/>
  <p:notesSz cx="6858000" cy="9144000"/>
  <p:custDataLst>
    <p:tags r:id="rId91"/>
  </p:custDataLst>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8CA6741-D517-47A3-B4C6-5CB7F7DC5A2E}">
          <p14:sldIdLst>
            <p14:sldId id="321"/>
            <p14:sldId id="1507"/>
            <p14:sldId id="1529"/>
            <p14:sldId id="1653"/>
            <p14:sldId id="1654"/>
            <p14:sldId id="1655"/>
            <p14:sldId id="1656"/>
            <p14:sldId id="1657"/>
            <p14:sldId id="1658"/>
            <p14:sldId id="1659"/>
            <p14:sldId id="1660"/>
            <p14:sldId id="1661"/>
            <p14:sldId id="1662"/>
            <p14:sldId id="1663"/>
            <p14:sldId id="1664"/>
            <p14:sldId id="1699"/>
            <p14:sldId id="1700"/>
            <p14:sldId id="1701"/>
            <p14:sldId id="1702"/>
            <p14:sldId id="1703"/>
            <p14:sldId id="1704"/>
            <p14:sldId id="1705"/>
            <p14:sldId id="1706"/>
            <p14:sldId id="1707"/>
            <p14:sldId id="1665"/>
            <p14:sldId id="1666"/>
            <p14:sldId id="1667"/>
            <p14:sldId id="1668"/>
            <p14:sldId id="1669"/>
            <p14:sldId id="1670"/>
            <p14:sldId id="1671"/>
            <p14:sldId id="1672"/>
            <p14:sldId id="1673"/>
            <p14:sldId id="1674"/>
            <p14:sldId id="1675"/>
            <p14:sldId id="1676"/>
            <p14:sldId id="1677"/>
            <p14:sldId id="1678"/>
            <p14:sldId id="1679"/>
            <p14:sldId id="1681"/>
            <p14:sldId id="1682"/>
            <p14:sldId id="1683"/>
            <p14:sldId id="1684"/>
            <p14:sldId id="1685"/>
            <p14:sldId id="1686"/>
            <p14:sldId id="1687"/>
            <p14:sldId id="1688"/>
            <p14:sldId id="1689"/>
            <p14:sldId id="1691"/>
            <p14:sldId id="1692"/>
            <p14:sldId id="1693"/>
            <p14:sldId id="1694"/>
            <p14:sldId id="1695"/>
            <p14:sldId id="1696"/>
            <p14:sldId id="1697"/>
            <p14:sldId id="1740"/>
            <p14:sldId id="1742"/>
            <p14:sldId id="1743"/>
            <p14:sldId id="1744"/>
            <p14:sldId id="1745"/>
            <p14:sldId id="1746"/>
            <p14:sldId id="1747"/>
            <p14:sldId id="1748"/>
            <p14:sldId id="1749"/>
            <p14:sldId id="1750"/>
            <p14:sldId id="1751"/>
            <p14:sldId id="1752"/>
            <p14:sldId id="1753"/>
            <p14:sldId id="1754"/>
            <p14:sldId id="1755"/>
            <p14:sldId id="1756"/>
            <p14:sldId id="1757"/>
            <p14:sldId id="1761"/>
            <p14:sldId id="1762"/>
            <p14:sldId id="1763"/>
            <p14:sldId id="1764"/>
            <p14:sldId id="1765"/>
            <p14:sldId id="1766"/>
            <p14:sldId id="1767"/>
            <p14:sldId id="312"/>
            <p14:sldId id="174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峰" initials="张峰"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75B2"/>
    <a:srgbClr val="F3F3F3"/>
    <a:srgbClr val="E99BDA"/>
    <a:srgbClr val="B9E69E"/>
    <a:srgbClr val="85CBFF"/>
    <a:srgbClr val="1577BA"/>
    <a:srgbClr val="A4E0E0"/>
    <a:srgbClr val="CEBC8E"/>
    <a:srgbClr val="F2F2F2"/>
    <a:srgbClr val="6F7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3552" autoAdjust="0"/>
  </p:normalViewPr>
  <p:slideViewPr>
    <p:cSldViewPr>
      <p:cViewPr varScale="1">
        <p:scale>
          <a:sx n="58" d="100"/>
          <a:sy n="58" d="100"/>
        </p:scale>
        <p:origin x="696" y="84"/>
      </p:cViewPr>
      <p:guideLst>
        <p:guide orient="horz" pos="1020"/>
        <p:guide pos="71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3840" y="72"/>
      </p:cViewPr>
      <p:guideLst>
        <p:guide orient="horz" pos="2841"/>
        <p:guide pos="2132"/>
      </p:guideLst>
    </p:cSldViewPr>
  </p:notesViewPr>
  <p:gridSpacing cx="45000" cy="45000"/>
</p:viewPr>
</file>

<file path=ppt/_rels/presentation.xml.rels><?xml version="1.0" encoding="UTF-8" standalone="yes"?>
<Relationships xmlns="http://schemas.openxmlformats.org/package/2006/relationships"><Relationship Id="rId91" Type="http://schemas.openxmlformats.org/officeDocument/2006/relationships/tags" Target="tags/tag5.xml"/><Relationship Id="rId90" Type="http://schemas.openxmlformats.org/officeDocument/2006/relationships/commentAuthors" Target="commentAuthors.xml"/><Relationship Id="rId9" Type="http://schemas.openxmlformats.org/officeDocument/2006/relationships/slide" Target="slides/slide5.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handoutMaster" Target="handoutMasters/handoutMaster1.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99DAC0-913F-4CFB-852F-43CCF035751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91DBA-2A2E-4F32-BB14-713FAEE65AF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B019A-55AE-4BF7-B4D3-0D825A3F122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46743-8D4B-4DFC-A9C0-210E1C1A603E}"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正文版式">
    <p:spTree>
      <p:nvGrpSpPr>
        <p:cNvPr id="1" name=""/>
        <p:cNvGrpSpPr/>
        <p:nvPr/>
      </p:nvGrpSpPr>
      <p:grpSpPr>
        <a:xfrm>
          <a:off x="0" y="0"/>
          <a:ext cx="0" cy="0"/>
          <a:chOff x="0" y="0"/>
          <a:chExt cx="0" cy="0"/>
        </a:xfrm>
      </p:grpSpPr>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pic>
        <p:nvPicPr>
          <p:cNvPr id="12" name="图片 11"/>
          <p:cNvPicPr/>
          <p:nvPr userDrawn="1"/>
        </p:nvPicPr>
        <p:blipFill>
          <a:blip r:embed="rId2">
            <a:extLst>
              <a:ext uri="{28A0092B-C50C-407E-A947-70E740481C1C}">
                <a14:useLocalDpi xmlns:a14="http://schemas.microsoft.com/office/drawing/2010/main" val="0"/>
              </a:ext>
            </a:extLst>
          </a:blip>
          <a:stretch>
            <a:fillRect/>
          </a:stretch>
        </p:blipFill>
        <p:spPr>
          <a:xfrm>
            <a:off x="720000" y="12348000"/>
            <a:ext cx="4089600" cy="36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列，右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11" name="文本占位符 2"/>
          <p:cNvSpPr>
            <a:spLocks noGrp="1"/>
          </p:cNvSpPr>
          <p:nvPr>
            <p:ph type="body" idx="14"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endParaRPr lang="zh-CN" altLang="en-US" dirty="0"/>
          </a:p>
        </p:txBody>
      </p:sp>
      <p:sp>
        <p:nvSpPr>
          <p:cNvPr id="10" name="内容占位符 2"/>
          <p:cNvSpPr>
            <a:spLocks noGrp="1"/>
          </p:cNvSpPr>
          <p:nvPr>
            <p:ph sz="half" idx="1"/>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内容占位符 2"/>
          <p:cNvSpPr>
            <a:spLocks noGrp="1"/>
          </p:cNvSpPr>
          <p:nvPr>
            <p:ph sz="half" idx="13"/>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列，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1151974" y="12012001"/>
            <a:ext cx="5375876" cy="690000"/>
          </a:xfrm>
        </p:spPr>
        <p:txBody>
          <a:bodyPr/>
          <a:lstStyle/>
          <a:p>
            <a:fld id="{130DA29C-0567-47A7-BFD2-B939BD2FE0C6}" type="datetime1">
              <a:rPr lang="zh-CN" altLang="en-US" smtClean="0"/>
            </a:fld>
            <a:endParaRPr lang="zh-CN" altLang="en-US"/>
          </a:p>
        </p:txBody>
      </p:sp>
      <p:sp>
        <p:nvSpPr>
          <p:cNvPr id="9" name="灯片编号占位符 8"/>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10" name="文本占位符 2"/>
          <p:cNvSpPr>
            <a:spLocks noGrp="1"/>
          </p:cNvSpPr>
          <p:nvPr>
            <p:ph type="body" idx="13"/>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11" name="内容占位符 3"/>
          <p:cNvSpPr>
            <a:spLocks noGrp="1"/>
          </p:cNvSpPr>
          <p:nvPr>
            <p:ph sz="half" idx="14"/>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7" name="内容占位符 3"/>
          <p:cNvSpPr>
            <a:spLocks noGrp="1"/>
          </p:cNvSpPr>
          <p:nvPr>
            <p:ph sz="half" idx="2"/>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9" name="文本占位符 2"/>
          <p:cNvSpPr>
            <a:spLocks noGrp="1"/>
          </p:cNvSpPr>
          <p:nvPr>
            <p:ph type="body" idx="13"/>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10" name="内容占位符 3"/>
          <p:cNvSpPr>
            <a:spLocks noGrp="1"/>
          </p:cNvSpPr>
          <p:nvPr>
            <p:ph sz="half" idx="14"/>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1"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12"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3"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14"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列，左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6000">
                <a:solidFill>
                  <a:srgbClr val="1577BA"/>
                </a:solidFill>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7"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endParaRPr lang="zh-CN" altLang="en-US" dirty="0"/>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列，右列标题">
    <p:spTree>
      <p:nvGrpSpPr>
        <p:cNvPr id="1" name=""/>
        <p:cNvGrpSpPr/>
        <p:nvPr/>
      </p:nvGrpSpPr>
      <p:grpSpPr>
        <a:xfrm>
          <a:off x="0" y="0"/>
          <a:ext cx="0" cy="0"/>
          <a:chOff x="0" y="0"/>
          <a:chExt cx="0" cy="0"/>
        </a:xfrm>
      </p:grpSpPr>
      <p:sp>
        <p:nvSpPr>
          <p:cNvPr id="2" name="标题 1"/>
          <p:cNvSpPr>
            <a:spLocks noGrp="1"/>
          </p:cNvSpPr>
          <p:nvPr>
            <p:ph type="title"/>
          </p:nvPr>
        </p:nvSpPr>
        <p:spPr>
          <a:xfrm>
            <a:off x="719907" y="518997"/>
            <a:ext cx="21599654" cy="1100967"/>
          </a:xfrm>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endParaRPr lang="zh-CN" altLang="en-US" dirty="0"/>
          </a:p>
        </p:txBody>
      </p:sp>
      <p:sp>
        <p:nvSpPr>
          <p:cNvPr id="8"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9"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列，右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endParaRPr lang="zh-CN" altLang="en-US" dirty="0"/>
          </a:p>
        </p:txBody>
      </p:sp>
      <p:sp>
        <p:nvSpPr>
          <p:cNvPr id="8"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9"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0"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11"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列，左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7"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endParaRPr lang="zh-CN" altLang="en-US" dirty="0"/>
          </a:p>
        </p:txBody>
      </p:sp>
      <p:sp>
        <p:nvSpPr>
          <p:cNvPr id="8" name="文本占位符 2"/>
          <p:cNvSpPr>
            <a:spLocks noGrp="1"/>
          </p:cNvSpPr>
          <p:nvPr>
            <p:ph type="body" idx="15"/>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9" name="内容占位符 3"/>
          <p:cNvSpPr>
            <a:spLocks noGrp="1"/>
          </p:cNvSpPr>
          <p:nvPr>
            <p:ph sz="half" idx="16"/>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文本占位符 2"/>
          <p:cNvSpPr>
            <a:spLocks noGrp="1"/>
          </p:cNvSpPr>
          <p:nvPr>
            <p:ph type="body" idx="17"/>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11" name="内容占位符 3"/>
          <p:cNvSpPr>
            <a:spLocks noGrp="1"/>
          </p:cNvSpPr>
          <p:nvPr>
            <p:ph sz="half" idx="18"/>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单列，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719908" y="1889970"/>
            <a:ext cx="21599654" cy="9687032"/>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1151974" y="12012001"/>
            <a:ext cx="5375876" cy="690000"/>
          </a:xfrm>
        </p:spPr>
        <p:txBody>
          <a:bodyPr/>
          <a:lstStyle/>
          <a:p>
            <a:fld id="{1DE5B55E-66C2-4EEB-B3ED-94DE45C4B0DA}" type="datetime1">
              <a:rPr lang="zh-CN" altLang="en-US" smtClean="0"/>
            </a:fld>
            <a:endParaRPr lang="zh-CN" altLang="en-US"/>
          </a:p>
        </p:txBody>
      </p:sp>
      <p:sp>
        <p:nvSpPr>
          <p:cNvPr id="9"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列，右列大">
    <p:spTree>
      <p:nvGrpSpPr>
        <p:cNvPr id="1" name=""/>
        <p:cNvGrpSpPr/>
        <p:nvPr/>
      </p:nvGrpSpPr>
      <p:grpSpPr>
        <a:xfrm>
          <a:off x="0" y="0"/>
          <a:ext cx="0" cy="0"/>
          <a:chOff x="0" y="0"/>
          <a:chExt cx="0" cy="0"/>
        </a:xfrm>
      </p:grpSpPr>
      <p:sp>
        <p:nvSpPr>
          <p:cNvPr id="3" name="内容占位符 2"/>
          <p:cNvSpPr>
            <a:spLocks noGrp="1"/>
          </p:cNvSpPr>
          <p:nvPr>
            <p:ph idx="1"/>
          </p:nvPr>
        </p:nvSpPr>
        <p:spPr>
          <a:xfrm>
            <a:off x="8819779"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719910"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2列，左列大">
    <p:spTree>
      <p:nvGrpSpPr>
        <p:cNvPr id="1" name=""/>
        <p:cNvGrpSpPr/>
        <p:nvPr/>
      </p:nvGrpSpPr>
      <p:grpSpPr>
        <a:xfrm>
          <a:off x="0" y="0"/>
          <a:ext cx="0" cy="0"/>
          <a:chOff x="0" y="0"/>
          <a:chExt cx="0" cy="0"/>
        </a:xfrm>
      </p:grpSpPr>
      <p:sp>
        <p:nvSpPr>
          <p:cNvPr id="3" name="内容占位符 2"/>
          <p:cNvSpPr>
            <a:spLocks noGrp="1"/>
          </p:cNvSpPr>
          <p:nvPr>
            <p:ph idx="1"/>
          </p:nvPr>
        </p:nvSpPr>
        <p:spPr>
          <a:xfrm>
            <a:off x="717452"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14580102"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列，左列标题，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7"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8"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6" name="矩形 5"/>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列，右列标题，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8"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矩形 8"/>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列，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内容占位符 3"/>
          <p:cNvSpPr>
            <a:spLocks noGrp="1"/>
          </p:cNvSpPr>
          <p:nvPr>
            <p:ph sz="half" idx="2"/>
          </p:nvPr>
        </p:nvSpPr>
        <p:spPr>
          <a:xfrm>
            <a:off x="11699733"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列，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8" name="内容占位符 3"/>
          <p:cNvSpPr>
            <a:spLocks noGrp="1"/>
          </p:cNvSpPr>
          <p:nvPr>
            <p:ph sz="half" idx="2"/>
          </p:nvPr>
        </p:nvSpPr>
        <p:spPr>
          <a:xfrm>
            <a:off x="719908"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列，右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7" name="内容占位符 2"/>
          <p:cNvSpPr>
            <a:spLocks noGrp="1"/>
          </p:cNvSpPr>
          <p:nvPr>
            <p:ph idx="1"/>
          </p:nvPr>
        </p:nvSpPr>
        <p:spPr>
          <a:xfrm>
            <a:off x="719907"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图片占位符 2"/>
          <p:cNvSpPr>
            <a:spLocks noGrp="1"/>
          </p:cNvSpPr>
          <p:nvPr>
            <p:ph type="pic" idx="13"/>
          </p:nvPr>
        </p:nvSpPr>
        <p:spPr>
          <a:xfrm>
            <a:off x="11879731"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图片占位符 2"/>
          <p:cNvSpPr>
            <a:spLocks noGrp="1"/>
          </p:cNvSpPr>
          <p:nvPr>
            <p:ph type="pic" idx="14"/>
          </p:nvPr>
        </p:nvSpPr>
        <p:spPr>
          <a:xfrm>
            <a:off x="11879731"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列，左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内容占位符 2"/>
          <p:cNvSpPr>
            <a:spLocks noGrp="1"/>
          </p:cNvSpPr>
          <p:nvPr>
            <p:ph idx="1"/>
          </p:nvPr>
        </p:nvSpPr>
        <p:spPr>
          <a:xfrm>
            <a:off x="11519735"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图片占位符 2"/>
          <p:cNvSpPr>
            <a:spLocks noGrp="1"/>
          </p:cNvSpPr>
          <p:nvPr>
            <p:ph type="pic" idx="13"/>
          </p:nvPr>
        </p:nvSpPr>
        <p:spPr>
          <a:xfrm>
            <a:off x="719908"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4"/>
          </p:nvPr>
        </p:nvSpPr>
        <p:spPr>
          <a:xfrm>
            <a:off x="719908"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p:spPr>
        <p:txBody>
          <a:bodyPr/>
          <a:lstStyle/>
          <a:p>
            <a:fld id="{B1C1A7AE-E083-43D4-BF21-3A103874AE37}" type="datetime1">
              <a:rPr lang="zh-CN" altLang="en-US" smtClean="0"/>
            </a:fld>
            <a:endParaRPr lang="zh-CN" altLang="en-US"/>
          </a:p>
        </p:txBody>
      </p:sp>
      <p:sp>
        <p:nvSpPr>
          <p:cNvPr id="4" name="灯片编号占位符 3"/>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上图下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719908" y="1889971"/>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4" name="文本占位符 3"/>
          <p:cNvSpPr>
            <a:spLocks noGrp="1"/>
          </p:cNvSpPr>
          <p:nvPr>
            <p:ph type="body" sz="half" idx="2"/>
          </p:nvPr>
        </p:nvSpPr>
        <p:spPr>
          <a:xfrm>
            <a:off x="719908" y="9045016"/>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1151974" y="12012001"/>
            <a:ext cx="5375876" cy="690000"/>
          </a:xfrm>
        </p:spPr>
        <p:txBody>
          <a:bodyPr/>
          <a:lstStyle/>
          <a:p>
            <a:fld id="{6BAFA96C-746A-4C40-B380-E1C8AA697EB6}" type="datetime1">
              <a:rPr lang="zh-CN" altLang="en-US" smtClean="0"/>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10"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4" name="页脚占位符 3"/>
          <p:cNvSpPr>
            <a:spLocks noGrp="1"/>
          </p:cNvSpPr>
          <p:nvPr>
            <p:ph type="ftr" sz="quarter" idx="11"/>
          </p:nvPr>
        </p:nvSpPr>
        <p:spPr>
          <a:xfrm>
            <a:off x="8411811" y="12012001"/>
            <a:ext cx="14087750" cy="690000"/>
          </a:xfrm>
          <a:prstGeom prst="rect">
            <a:avLst/>
          </a:prstGeom>
        </p:spPr>
        <p:txBody>
          <a:bodyPr/>
          <a:lstStyle/>
          <a:p>
            <a:r>
              <a:rPr lang="zh-CN" altLang="en-US"/>
              <a:t>页面制作</a:t>
            </a:r>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图片占位符 2"/>
          <p:cNvSpPr>
            <a:spLocks noGrp="1"/>
          </p:cNvSpPr>
          <p:nvPr>
            <p:ph type="pic" idx="1"/>
          </p:nvPr>
        </p:nvSpPr>
        <p:spPr>
          <a:xfrm>
            <a:off x="719908" y="4701007"/>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3"/>
          <p:cNvSpPr>
            <a:spLocks noGrp="1"/>
          </p:cNvSpPr>
          <p:nvPr>
            <p:ph type="body" sz="half" idx="2"/>
          </p:nvPr>
        </p:nvSpPr>
        <p:spPr>
          <a:xfrm>
            <a:off x="719908" y="1889968"/>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上2图下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日期占位符 3"/>
          <p:cNvSpPr>
            <a:spLocks noGrp="1"/>
          </p:cNvSpPr>
          <p:nvPr>
            <p:ph type="dt" sz="half" idx="10"/>
          </p:nvPr>
        </p:nvSpPr>
        <p:spPr>
          <a:xfrm>
            <a:off x="1151974" y="12012001"/>
            <a:ext cx="5375876" cy="690000"/>
          </a:xfrm>
        </p:spPr>
        <p:txBody>
          <a:bodyPr/>
          <a:lstStyle/>
          <a:p>
            <a:fld id="{A5500BB1-14CC-4B6E-B0FC-82131E108CCA}" type="datetime1">
              <a:rPr lang="zh-CN" altLang="en-US" smtClean="0"/>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7" name="图片占位符 2"/>
          <p:cNvSpPr>
            <a:spLocks noGrp="1"/>
          </p:cNvSpPr>
          <p:nvPr>
            <p:ph type="pic" idx="1"/>
          </p:nvPr>
        </p:nvSpPr>
        <p:spPr>
          <a:xfrm>
            <a:off x="719908" y="1889971"/>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3"/>
          </p:nvPr>
        </p:nvSpPr>
        <p:spPr>
          <a:xfrm>
            <a:off x="11519735" y="1889971"/>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文本占位符 3"/>
          <p:cNvSpPr>
            <a:spLocks noGrp="1"/>
          </p:cNvSpPr>
          <p:nvPr>
            <p:ph type="body" sz="half" idx="2"/>
          </p:nvPr>
        </p:nvSpPr>
        <p:spPr>
          <a:xfrm>
            <a:off x="719908" y="8100011"/>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上文下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图片占位符 2"/>
          <p:cNvSpPr>
            <a:spLocks noGrp="1"/>
          </p:cNvSpPr>
          <p:nvPr>
            <p:ph type="pic" idx="1"/>
          </p:nvPr>
        </p:nvSpPr>
        <p:spPr>
          <a:xfrm>
            <a:off x="719908" y="5669997"/>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图片占位符 2"/>
          <p:cNvSpPr>
            <a:spLocks noGrp="1"/>
          </p:cNvSpPr>
          <p:nvPr>
            <p:ph type="pic" idx="13"/>
          </p:nvPr>
        </p:nvSpPr>
        <p:spPr>
          <a:xfrm>
            <a:off x="11519735" y="5669997"/>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文本占位符 3"/>
          <p:cNvSpPr>
            <a:spLocks noGrp="1"/>
          </p:cNvSpPr>
          <p:nvPr>
            <p:ph type="body" sz="half" idx="2"/>
          </p:nvPr>
        </p:nvSpPr>
        <p:spPr>
          <a:xfrm>
            <a:off x="719908" y="1889968"/>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pic>
        <p:nvPicPr>
          <p:cNvPr id="7" name="图片 6"/>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pic>
        <p:nvPicPr>
          <p:cNvPr id="445" name="图片 444"/>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
        <p:nvSpPr>
          <p:cNvPr id="4"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2676" t="13262" r="34397" b="22052"/>
          <a:stretch>
            <a:fillRect/>
          </a:stretch>
        </p:blipFill>
        <p:spPr>
          <a:xfrm>
            <a:off x="0" y="0"/>
            <a:ext cx="23039471" cy="129599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a:prstGeom prst="rect">
            <a:avLst/>
          </a:prstGeom>
        </p:spPr>
        <p:txBody>
          <a:bodyPr/>
          <a:lstStyle/>
          <a:p>
            <a:fld id="{B1C1A7AE-E083-43D4-BF21-3A103874AE37}" type="datetime1">
              <a:rPr lang="zh-CN" altLang="en-US" smtClean="0"/>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4089600" cy="360000"/>
          </a:xfrm>
          <a:prstGeom prst="rect">
            <a:avLst/>
          </a:prstGeom>
        </p:spPr>
        <p:txBody>
          <a:bodyPr/>
          <a:lstStyle/>
          <a:p>
            <a:fld id="{B1C1A7AE-E083-43D4-BF21-3A103874AE37}" type="datetime1">
              <a:rPr lang="zh-CN" altLang="en-US" smtClean="0"/>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C9D365-E970-E048-AE44-62CD96610BA7}"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E8154F1-C03C-C746-9458-AF583FCA9A30}"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5120"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z="2240" strike="noStrike" noProof="1" dirty="0"/>
              <a:t>Edit Master text styles</a:t>
            </a:r>
            <a:endParaRPr lang="en-US" strike="noStrike" noProof="1" dirty="0"/>
          </a:p>
          <a:p>
            <a:pPr lvl="1" fontAlgn="auto"/>
            <a:r>
              <a:rPr lang="en-US" sz="1920" strike="noStrike" noProof="1" dirty="0"/>
              <a:t>Second level</a:t>
            </a:r>
            <a:endParaRPr lang="en-US" strike="noStrike" noProof="1" dirty="0"/>
          </a:p>
          <a:p>
            <a:pPr lvl="2" fontAlgn="auto"/>
            <a:r>
              <a:rPr lang="en-US" sz="1760" strike="noStrike" noProof="1" dirty="0"/>
              <a:t>Third level</a:t>
            </a:r>
            <a:endParaRPr lang="en-US" strike="noStrike" noProof="1" dirty="0"/>
          </a:p>
          <a:p>
            <a:pPr lvl="3" fontAlgn="auto"/>
            <a:r>
              <a:rPr lang="en-US" sz="1680" strike="noStrike" noProof="1" dirty="0"/>
              <a:t>Fourth level</a:t>
            </a:r>
            <a:endParaRPr lang="en-US" strike="noStrike" noProof="1" dirty="0"/>
          </a:p>
          <a:p>
            <a:pPr lvl="4" fontAlgn="auto"/>
            <a:r>
              <a:rPr lang="en-US" sz="1680" strike="noStrike" noProof="1" dirty="0"/>
              <a:t>Fifth level</a:t>
            </a:r>
            <a:endParaRPr lang="en-US" strike="noStrike" noProof="1" dirty="0"/>
          </a:p>
        </p:txBody>
      </p:sp>
      <p:sp>
        <p:nvSpPr>
          <p:cNvPr id="4" name="日期占位符 3"/>
          <p:cNvSpPr>
            <a:spLocks noGrp="1"/>
          </p:cNvSpPr>
          <p:nvPr>
            <p:ph type="dt" sz="half" idx="10"/>
          </p:nvPr>
        </p:nvSpPr>
        <p:spPr>
          <a:xfrm>
            <a:off x="1152454" y="12012825"/>
            <a:ext cx="5374783" cy="690019"/>
          </a:xfrm>
        </p:spPr>
        <p:txBody>
          <a:bodyPr/>
          <a:p>
            <a:pPr fontAlgn="auto"/>
            <a:fld id="{BA869C7B-B7D5-40CE-91D8-FFE64CF067E5}" type="datetimeFigureOut">
              <a:rPr lang="en-US" sz="1920" strike="noStrike" noProof="1" smtClean="0">
                <a:latin typeface="+mn-lt"/>
                <a:ea typeface="+mn-ea"/>
                <a:cs typeface="+mn-cs"/>
              </a:rPr>
            </a:fld>
            <a:endParaRPr lang="en-US" strike="noStrike" noProof="1" dirty="0"/>
          </a:p>
        </p:txBody>
      </p:sp>
      <p:sp>
        <p:nvSpPr>
          <p:cNvPr id="5" name="页脚占位符 4"/>
          <p:cNvSpPr>
            <a:spLocks noGrp="1"/>
          </p:cNvSpPr>
          <p:nvPr>
            <p:ph type="ftr" sz="quarter" idx="11"/>
          </p:nvPr>
        </p:nvSpPr>
        <p:spPr>
          <a:xfrm>
            <a:off x="7872183" y="12012825"/>
            <a:ext cx="7294706" cy="690019"/>
          </a:xfrm>
        </p:spPr>
        <p:txBody>
          <a:bodyPr/>
          <a:p>
            <a:pPr fontAlgn="auto"/>
            <a:endParaRPr lang="en-US" strike="noStrike" noProof="1" dirty="0"/>
          </a:p>
        </p:txBody>
      </p:sp>
      <p:sp>
        <p:nvSpPr>
          <p:cNvPr id="6" name="灯片编号占位符 5"/>
          <p:cNvSpPr>
            <a:spLocks noGrp="1"/>
          </p:cNvSpPr>
          <p:nvPr>
            <p:ph type="sldNum" sz="quarter" idx="12"/>
          </p:nvPr>
        </p:nvSpPr>
        <p:spPr>
          <a:xfrm>
            <a:off x="16511834" y="12012825"/>
            <a:ext cx="5374783" cy="690019"/>
          </a:xfrm>
        </p:spPr>
        <p:txBody>
          <a:bodyPr/>
          <a:p>
            <a:pPr fontAlgn="auto"/>
            <a:fld id="{B661DEAD-B04E-4535-8856-D68AFB25833D}" type="slidenum">
              <a:rPr lang="en-US" sz="1920" strike="noStrike" noProof="1" smtClean="0">
                <a:latin typeface="+mn-lt"/>
                <a:ea typeface="+mn-ea"/>
                <a:cs typeface="+mn-cs"/>
              </a:rPr>
            </a:fld>
            <a:endParaRPr lang="en-US" strike="noStrike" noProof="1"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27930" y="4026115"/>
            <a:ext cx="19583210" cy="2778075"/>
          </a:xfrm>
        </p:spPr>
        <p:txBody>
          <a:bodyPr/>
          <a:lstStyle/>
          <a:p>
            <a:pPr fontAlgn="auto"/>
            <a:r>
              <a:rPr lang="en-US" sz="5120" strike="noStrike" noProof="1"/>
              <a:t>Click to edit Master title style</a:t>
            </a:r>
            <a:endParaRPr lang="en-US" strike="noStrike" noProof="1"/>
          </a:p>
        </p:txBody>
      </p:sp>
      <p:sp>
        <p:nvSpPr>
          <p:cNvPr id="3" name="Subtitle 2"/>
          <p:cNvSpPr>
            <a:spLocks noGrp="1"/>
          </p:cNvSpPr>
          <p:nvPr>
            <p:ph type="subTitle" idx="1"/>
          </p:nvPr>
        </p:nvSpPr>
        <p:spPr>
          <a:xfrm>
            <a:off x="3455861" y="7344198"/>
            <a:ext cx="16127349" cy="3312089"/>
          </a:xfrm>
        </p:spPr>
        <p:txBody>
          <a:bodyPr/>
          <a:lstStyle>
            <a:lvl1pPr marL="0" indent="0" algn="ctr">
              <a:buNone/>
              <a:defRPr>
                <a:solidFill>
                  <a:schemeClr val="tx1">
                    <a:tint val="75000"/>
                  </a:schemeClr>
                </a:solidFill>
              </a:defRPr>
            </a:lvl1pPr>
            <a:lvl2pPr marL="1151890" indent="0" algn="ctr">
              <a:buNone/>
              <a:defRPr>
                <a:solidFill>
                  <a:schemeClr val="tx1">
                    <a:tint val="75000"/>
                  </a:schemeClr>
                </a:solidFill>
              </a:defRPr>
            </a:lvl2pPr>
            <a:lvl3pPr marL="2303780" indent="0" algn="ctr">
              <a:buNone/>
              <a:defRPr>
                <a:solidFill>
                  <a:schemeClr val="tx1">
                    <a:tint val="75000"/>
                  </a:schemeClr>
                </a:solidFill>
              </a:defRPr>
            </a:lvl3pPr>
            <a:lvl4pPr marL="3455670" indent="0" algn="ctr">
              <a:buNone/>
              <a:defRPr>
                <a:solidFill>
                  <a:schemeClr val="tx1">
                    <a:tint val="75000"/>
                  </a:schemeClr>
                </a:solidFill>
              </a:defRPr>
            </a:lvl4pPr>
            <a:lvl5pPr marL="4607560" indent="0" algn="ctr">
              <a:buNone/>
              <a:defRPr>
                <a:solidFill>
                  <a:schemeClr val="tx1">
                    <a:tint val="75000"/>
                  </a:schemeClr>
                </a:solidFill>
              </a:defRPr>
            </a:lvl5pPr>
            <a:lvl6pPr marL="5759450" indent="0" algn="ctr">
              <a:buNone/>
              <a:defRPr>
                <a:solidFill>
                  <a:schemeClr val="tx1">
                    <a:tint val="75000"/>
                  </a:schemeClr>
                </a:solidFill>
              </a:defRPr>
            </a:lvl6pPr>
            <a:lvl7pPr marL="6911975" indent="0" algn="ctr">
              <a:buNone/>
              <a:defRPr>
                <a:solidFill>
                  <a:schemeClr val="tx1">
                    <a:tint val="75000"/>
                  </a:schemeClr>
                </a:solidFill>
              </a:defRPr>
            </a:lvl7pPr>
            <a:lvl8pPr marL="8063865" indent="0" algn="ctr">
              <a:buNone/>
              <a:defRPr>
                <a:solidFill>
                  <a:schemeClr val="tx1">
                    <a:tint val="75000"/>
                  </a:schemeClr>
                </a:solidFill>
              </a:defRPr>
            </a:lvl8pPr>
            <a:lvl9pPr marL="9215755" indent="0" algn="ctr">
              <a:buNone/>
              <a:defRPr>
                <a:solidFill>
                  <a:schemeClr val="tx1">
                    <a:tint val="75000"/>
                  </a:schemeClr>
                </a:solidFill>
              </a:defRPr>
            </a:lvl9pPr>
          </a:lstStyle>
          <a:p>
            <a:pPr fontAlgn="auto"/>
            <a:r>
              <a:rPr lang="en-US" sz="2240" strike="noStrike" noProof="1"/>
              <a:t>Click to edit Master subtitle style</a:t>
            </a:r>
            <a:endParaRPr lang="en-US" strike="noStrike" noProof="1"/>
          </a:p>
        </p:txBody>
      </p:sp>
      <p:sp>
        <p:nvSpPr>
          <p:cNvPr id="4" name="日期占位符 3"/>
          <p:cNvSpPr>
            <a:spLocks noGrp="1"/>
          </p:cNvSpPr>
          <p:nvPr>
            <p:ph type="dt" sz="half" idx="10"/>
          </p:nvPr>
        </p:nvSpPr>
        <p:spPr>
          <a:xfrm>
            <a:off x="1152454" y="12012825"/>
            <a:ext cx="5374783" cy="690019"/>
          </a:xfrm>
        </p:spPr>
        <p:txBody>
          <a:bodyPr/>
          <a:p>
            <a:pPr fontAlgn="auto"/>
            <a:fld id="{BA869C7B-B7D5-40CE-91D8-FFE64CF067E5}" type="datetimeFigureOut">
              <a:rPr lang="en-US" sz="1920" strike="noStrike" noProof="1" smtClean="0">
                <a:latin typeface="+mn-lt"/>
                <a:ea typeface="+mn-ea"/>
                <a:cs typeface="+mn-cs"/>
              </a:rPr>
            </a:fld>
            <a:endParaRPr lang="en-US" strike="noStrike" noProof="1" dirty="0"/>
          </a:p>
        </p:txBody>
      </p:sp>
      <p:sp>
        <p:nvSpPr>
          <p:cNvPr id="5" name="页脚占位符 4"/>
          <p:cNvSpPr>
            <a:spLocks noGrp="1"/>
          </p:cNvSpPr>
          <p:nvPr>
            <p:ph type="ftr" sz="quarter" idx="11"/>
          </p:nvPr>
        </p:nvSpPr>
        <p:spPr>
          <a:xfrm>
            <a:off x="7872183" y="12012825"/>
            <a:ext cx="7294706" cy="690019"/>
          </a:xfrm>
        </p:spPr>
        <p:txBody>
          <a:bodyPr/>
          <a:p>
            <a:pPr fontAlgn="auto"/>
            <a:endParaRPr lang="en-US" strike="noStrike" noProof="1" dirty="0"/>
          </a:p>
        </p:txBody>
      </p:sp>
      <p:sp>
        <p:nvSpPr>
          <p:cNvPr id="6" name="灯片编号占位符 5"/>
          <p:cNvSpPr>
            <a:spLocks noGrp="1"/>
          </p:cNvSpPr>
          <p:nvPr>
            <p:ph type="sldNum" sz="quarter" idx="12"/>
          </p:nvPr>
        </p:nvSpPr>
        <p:spPr>
          <a:xfrm>
            <a:off x="16511834" y="12012825"/>
            <a:ext cx="5374783" cy="690019"/>
          </a:xfrm>
        </p:spPr>
        <p:txBody>
          <a:bodyPr/>
          <a:p>
            <a:pPr fontAlgn="auto"/>
            <a:fld id="{B661DEAD-B04E-4535-8856-D68AFB25833D}" type="slidenum">
              <a:rPr lang="en-US" sz="1920" strike="noStrike" noProof="1" smtClean="0">
                <a:latin typeface="+mn-lt"/>
                <a:ea typeface="+mn-ea"/>
                <a:cs typeface="+mn-cs"/>
              </a:rPr>
            </a:fld>
            <a:endParaRPr lang="en-US" strike="noStrike" noProof="1"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BE5C5708-F34A-46FD-8080-09CFB1242EF8}" type="datetime1">
              <a:rPr lang="zh-CN" altLang="en-US" smtClean="0"/>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列，左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2"/>
          <p:cNvSpPr>
            <a:spLocks noGrp="1"/>
          </p:cNvSpPr>
          <p:nvPr>
            <p:ph type="body" idx="14"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endParaRPr lang="zh-CN" altLang="en-US" dirty="0"/>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7" Type="http://schemas.openxmlformats.org/officeDocument/2006/relationships/theme" Target="../theme/theme2.xml"/><Relationship Id="rId36" Type="http://schemas.openxmlformats.org/officeDocument/2006/relationships/image" Target="../media/image1.png"/><Relationship Id="rId35" Type="http://schemas.openxmlformats.org/officeDocument/2006/relationships/slideLayout" Target="../slideLayouts/slideLayout41.xml"/><Relationship Id="rId34" Type="http://schemas.openxmlformats.org/officeDocument/2006/relationships/slideLayout" Target="../slideLayouts/slideLayout40.xml"/><Relationship Id="rId33" Type="http://schemas.openxmlformats.org/officeDocument/2006/relationships/slideLayout" Target="../slideLayouts/slideLayout39.xml"/><Relationship Id="rId32" Type="http://schemas.openxmlformats.org/officeDocument/2006/relationships/slideLayout" Target="../slideLayouts/slideLayout38.xml"/><Relationship Id="rId31" Type="http://schemas.openxmlformats.org/officeDocument/2006/relationships/slideLayout" Target="../slideLayouts/slideLayout37.xml"/><Relationship Id="rId30" Type="http://schemas.openxmlformats.org/officeDocument/2006/relationships/slideLayout" Target="../slideLayouts/slideLayout36.xml"/><Relationship Id="rId3" Type="http://schemas.openxmlformats.org/officeDocument/2006/relationships/slideLayout" Target="../slideLayouts/slideLayout9.xml"/><Relationship Id="rId29" Type="http://schemas.openxmlformats.org/officeDocument/2006/relationships/slideLayout" Target="../slideLayouts/slideLayout35.xml"/><Relationship Id="rId28" Type="http://schemas.openxmlformats.org/officeDocument/2006/relationships/slideLayout" Target="../slideLayouts/slideLayout34.xml"/><Relationship Id="rId27" Type="http://schemas.openxmlformats.org/officeDocument/2006/relationships/slideLayout" Target="../slideLayouts/slideLayout33.xml"/><Relationship Id="rId26" Type="http://schemas.openxmlformats.org/officeDocument/2006/relationships/slideLayout" Target="../slideLayouts/slideLayout32.xml"/><Relationship Id="rId25" Type="http://schemas.openxmlformats.org/officeDocument/2006/relationships/slideLayout" Target="../slideLayouts/slideLayout31.xml"/><Relationship Id="rId24" Type="http://schemas.openxmlformats.org/officeDocument/2006/relationships/slideLayout" Target="../slideLayouts/slideLayout30.xml"/><Relationship Id="rId23" Type="http://schemas.openxmlformats.org/officeDocument/2006/relationships/slideLayout" Target="../slideLayouts/slideLayout29.xml"/><Relationship Id="rId22" Type="http://schemas.openxmlformats.org/officeDocument/2006/relationships/slideLayout" Target="../slideLayouts/slideLayout28.xml"/><Relationship Id="rId21" Type="http://schemas.openxmlformats.org/officeDocument/2006/relationships/slideLayout" Target="../slideLayouts/slideLayout27.xml"/><Relationship Id="rId20" Type="http://schemas.openxmlformats.org/officeDocument/2006/relationships/slideLayout" Target="../slideLayouts/slideLayout26.xml"/><Relationship Id="rId2" Type="http://schemas.openxmlformats.org/officeDocument/2006/relationships/slideLayout" Target="../slideLayouts/slideLayout8.xml"/><Relationship Id="rId19" Type="http://schemas.openxmlformats.org/officeDocument/2006/relationships/slideLayout" Target="../slideLayouts/slideLayout25.xml"/><Relationship Id="rId18" Type="http://schemas.openxmlformats.org/officeDocument/2006/relationships/slideLayout" Target="../slideLayouts/slideLayout24.xml"/><Relationship Id="rId17" Type="http://schemas.openxmlformats.org/officeDocument/2006/relationships/slideLayout" Target="../slideLayouts/slideLayout23.xml"/><Relationship Id="rId16" Type="http://schemas.openxmlformats.org/officeDocument/2006/relationships/slideLayout" Target="../slideLayouts/slideLayout22.xml"/><Relationship Id="rId15" Type="http://schemas.openxmlformats.org/officeDocument/2006/relationships/slideLayout" Target="../slideLayouts/slideLayout21.xml"/><Relationship Id="rId14" Type="http://schemas.openxmlformats.org/officeDocument/2006/relationships/slideLayout" Target="../slideLayouts/slideLayout20.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19908" y="2024969"/>
            <a:ext cx="21599654" cy="955203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p14:dur="250"/>
    </mc:Choice>
    <mc:Fallback>
      <p:transition/>
    </mc:Fallback>
  </mc:AlternateContent>
  <p:hf sldNum="0" hdr="0" dt="0"/>
  <p:txStyles>
    <p:title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p:titleStyle>
    <p:bodyStyle>
      <a:lvl1pPr marL="863600" indent="-863600" algn="l" defTabSz="2303145" rtl="0" eaLnBrk="1" latinLnBrk="0" hangingPunct="1">
        <a:lnSpc>
          <a:spcPct val="150000"/>
        </a:lnSpc>
        <a:spcBef>
          <a:spcPts val="245"/>
        </a:spcBef>
        <a:buFont typeface="Arial" panose="020B0604020202020204" pitchFamily="34" charset="0"/>
        <a:buChar char="•"/>
        <a:defRPr sz="6045" b="0" kern="1200">
          <a:solidFill>
            <a:schemeClr val="tx1"/>
          </a:solidFill>
          <a:latin typeface="思源黑体 CN Normal" panose="020B0400000000000000" pitchFamily="34" charset="-122"/>
          <a:ea typeface="思源黑体 CN Normal" panose="020B0400000000000000" pitchFamily="34" charset="-122"/>
          <a:cs typeface="+mn-cs"/>
        </a:defRPr>
      </a:lvl1pPr>
      <a:lvl2pPr marL="1871980" indent="-71945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2pPr>
      <a:lvl3pPr marL="288036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3pPr>
      <a:lvl4pPr marL="4031615"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4pPr>
      <a:lvl5pPr marL="518414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5pPr>
      <a:lvl6pPr marL="6335395"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6pPr>
      <a:lvl7pPr marL="748792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7pPr>
      <a:lvl8pPr marL="863981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8pPr>
      <a:lvl9pPr marL="979170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9pPr>
    </p:bodyStyle>
    <p:otherStyle>
      <a:defPPr>
        <a:defRPr lang="zh-CN"/>
      </a:defPPr>
      <a:lvl1pPr marL="0" algn="l" defTabSz="2303145" rtl="0" eaLnBrk="1" latinLnBrk="0" hangingPunct="1">
        <a:defRPr sz="4535" kern="1200">
          <a:solidFill>
            <a:schemeClr val="tx1"/>
          </a:solidFill>
          <a:latin typeface="+mn-lt"/>
          <a:ea typeface="+mn-ea"/>
          <a:cs typeface="+mn-cs"/>
        </a:defRPr>
      </a:lvl1pPr>
      <a:lvl2pPr marL="1152525" algn="l" defTabSz="2303145" rtl="0" eaLnBrk="1" latinLnBrk="0" hangingPunct="1">
        <a:defRPr sz="4535" kern="1200">
          <a:solidFill>
            <a:schemeClr val="tx1"/>
          </a:solidFill>
          <a:latin typeface="+mn-lt"/>
          <a:ea typeface="+mn-ea"/>
          <a:cs typeface="+mn-cs"/>
        </a:defRPr>
      </a:lvl2pPr>
      <a:lvl3pPr marL="2303780" algn="l" defTabSz="2303145" rtl="0" eaLnBrk="1" latinLnBrk="0" hangingPunct="1">
        <a:defRPr sz="4535" kern="1200">
          <a:solidFill>
            <a:schemeClr val="tx1"/>
          </a:solidFill>
          <a:latin typeface="+mn-lt"/>
          <a:ea typeface="+mn-ea"/>
          <a:cs typeface="+mn-cs"/>
        </a:defRPr>
      </a:lvl3pPr>
      <a:lvl4pPr marL="3456305" algn="l" defTabSz="2303145" rtl="0" eaLnBrk="1" latinLnBrk="0" hangingPunct="1">
        <a:defRPr sz="4535" kern="1200">
          <a:solidFill>
            <a:schemeClr val="tx1"/>
          </a:solidFill>
          <a:latin typeface="+mn-lt"/>
          <a:ea typeface="+mn-ea"/>
          <a:cs typeface="+mn-cs"/>
        </a:defRPr>
      </a:lvl4pPr>
      <a:lvl5pPr marL="4608195" algn="l" defTabSz="2303145" rtl="0" eaLnBrk="1" latinLnBrk="0" hangingPunct="1">
        <a:defRPr sz="4535" kern="1200">
          <a:solidFill>
            <a:schemeClr val="tx1"/>
          </a:solidFill>
          <a:latin typeface="+mn-lt"/>
          <a:ea typeface="+mn-ea"/>
          <a:cs typeface="+mn-cs"/>
        </a:defRPr>
      </a:lvl5pPr>
      <a:lvl6pPr marL="5759450" algn="l" defTabSz="2303145" rtl="0" eaLnBrk="1" latinLnBrk="0" hangingPunct="1">
        <a:defRPr sz="4535" kern="1200">
          <a:solidFill>
            <a:schemeClr val="tx1"/>
          </a:solidFill>
          <a:latin typeface="+mn-lt"/>
          <a:ea typeface="+mn-ea"/>
          <a:cs typeface="+mn-cs"/>
        </a:defRPr>
      </a:lvl6pPr>
      <a:lvl7pPr marL="6911975" algn="l" defTabSz="2303145" rtl="0" eaLnBrk="1" latinLnBrk="0" hangingPunct="1">
        <a:defRPr sz="4535" kern="1200">
          <a:solidFill>
            <a:schemeClr val="tx1"/>
          </a:solidFill>
          <a:latin typeface="+mn-lt"/>
          <a:ea typeface="+mn-ea"/>
          <a:cs typeface="+mn-cs"/>
        </a:defRPr>
      </a:lvl7pPr>
      <a:lvl8pPr marL="8063230" algn="l" defTabSz="2303145" rtl="0" eaLnBrk="1" latinLnBrk="0" hangingPunct="1">
        <a:defRPr sz="4535" kern="1200">
          <a:solidFill>
            <a:schemeClr val="tx1"/>
          </a:solidFill>
          <a:latin typeface="+mn-lt"/>
          <a:ea typeface="+mn-ea"/>
          <a:cs typeface="+mn-cs"/>
        </a:defRPr>
      </a:lvl8pPr>
      <a:lvl9pPr marL="9215755" algn="l" defTabSz="2303145" rtl="0" eaLnBrk="1" latinLnBrk="0" hangingPunct="1">
        <a:defRPr sz="453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19908" y="2024969"/>
            <a:ext cx="21599654" cy="955203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5" name="图片 4"/>
          <p:cNvPicPr/>
          <p:nvPr userDrawn="1"/>
        </p:nvPicPr>
        <p:blipFill>
          <a:blip r:embed="rId36">
            <a:extLst>
              <a:ext uri="{28A0092B-C50C-407E-A947-70E740481C1C}">
                <a14:useLocalDpi xmlns:a14="http://schemas.microsoft.com/office/drawing/2010/main" val="0"/>
              </a:ext>
            </a:extLst>
          </a:blip>
          <a:stretch>
            <a:fillRect/>
          </a:stretch>
        </p:blipFill>
        <p:spPr>
          <a:xfrm>
            <a:off x="719908" y="12348000"/>
            <a:ext cx="4089600" cy="360000"/>
          </a:xfrm>
          <a:prstGeom prst="rect">
            <a:avLst/>
          </a:prstGeom>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88" r:id="rId33"/>
    <p:sldLayoutId id="2147483689" r:id="rId34"/>
    <p:sldLayoutId id="2147483690" r:id="rId35"/>
  </p:sldLayoutIdLst>
  <mc:AlternateContent xmlns:mc="http://schemas.openxmlformats.org/markup-compatibility/2006">
    <mc:Choice xmlns:p14="http://schemas.microsoft.com/office/powerpoint/2010/main" Requires="p14">
      <p:transition p14:dur="250"/>
    </mc:Choice>
    <mc:Fallback>
      <p:transition/>
    </mc:Fallback>
  </mc:AlternateContent>
  <p:hf sldNum="0" hdr="0" dt="0"/>
  <p:txStyles>
    <p:title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p:titleStyle>
    <p:bodyStyle>
      <a:lvl1pPr marL="863600" indent="-863600" algn="l" defTabSz="2303145" rtl="0" eaLnBrk="1" latinLnBrk="0" hangingPunct="1">
        <a:lnSpc>
          <a:spcPct val="150000"/>
        </a:lnSpc>
        <a:spcBef>
          <a:spcPts val="245"/>
        </a:spcBef>
        <a:buFont typeface="Arial" panose="020B0604020202020204" pitchFamily="34" charset="0"/>
        <a:buChar char="•"/>
        <a:defRPr sz="6045" b="0" kern="1200">
          <a:solidFill>
            <a:schemeClr val="tx1"/>
          </a:solidFill>
          <a:latin typeface="思源黑体 CN Normal" panose="020B0400000000000000" pitchFamily="34" charset="-122"/>
          <a:ea typeface="思源黑体 CN Normal" panose="020B0400000000000000" pitchFamily="34" charset="-122"/>
          <a:cs typeface="+mn-cs"/>
        </a:defRPr>
      </a:lvl1pPr>
      <a:lvl2pPr marL="1871980" indent="-71945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2pPr>
      <a:lvl3pPr marL="288036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3pPr>
      <a:lvl4pPr marL="4031615"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4pPr>
      <a:lvl5pPr marL="518414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5pPr>
      <a:lvl6pPr marL="6335395"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6pPr>
      <a:lvl7pPr marL="748792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7pPr>
      <a:lvl8pPr marL="863981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8pPr>
      <a:lvl9pPr marL="979170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9pPr>
    </p:bodyStyle>
    <p:otherStyle>
      <a:defPPr>
        <a:defRPr lang="zh-CN"/>
      </a:defPPr>
      <a:lvl1pPr marL="0" algn="l" defTabSz="2303145" rtl="0" eaLnBrk="1" latinLnBrk="0" hangingPunct="1">
        <a:defRPr sz="4535" kern="1200">
          <a:solidFill>
            <a:schemeClr val="tx1"/>
          </a:solidFill>
          <a:latin typeface="+mn-lt"/>
          <a:ea typeface="+mn-ea"/>
          <a:cs typeface="+mn-cs"/>
        </a:defRPr>
      </a:lvl1pPr>
      <a:lvl2pPr marL="1152525" algn="l" defTabSz="2303145" rtl="0" eaLnBrk="1" latinLnBrk="0" hangingPunct="1">
        <a:defRPr sz="4535" kern="1200">
          <a:solidFill>
            <a:schemeClr val="tx1"/>
          </a:solidFill>
          <a:latin typeface="+mn-lt"/>
          <a:ea typeface="+mn-ea"/>
          <a:cs typeface="+mn-cs"/>
        </a:defRPr>
      </a:lvl2pPr>
      <a:lvl3pPr marL="2303780" algn="l" defTabSz="2303145" rtl="0" eaLnBrk="1" latinLnBrk="0" hangingPunct="1">
        <a:defRPr sz="4535" kern="1200">
          <a:solidFill>
            <a:schemeClr val="tx1"/>
          </a:solidFill>
          <a:latin typeface="+mn-lt"/>
          <a:ea typeface="+mn-ea"/>
          <a:cs typeface="+mn-cs"/>
        </a:defRPr>
      </a:lvl3pPr>
      <a:lvl4pPr marL="3456305" algn="l" defTabSz="2303145" rtl="0" eaLnBrk="1" latinLnBrk="0" hangingPunct="1">
        <a:defRPr sz="4535" kern="1200">
          <a:solidFill>
            <a:schemeClr val="tx1"/>
          </a:solidFill>
          <a:latin typeface="+mn-lt"/>
          <a:ea typeface="+mn-ea"/>
          <a:cs typeface="+mn-cs"/>
        </a:defRPr>
      </a:lvl4pPr>
      <a:lvl5pPr marL="4608195" algn="l" defTabSz="2303145" rtl="0" eaLnBrk="1" latinLnBrk="0" hangingPunct="1">
        <a:defRPr sz="4535" kern="1200">
          <a:solidFill>
            <a:schemeClr val="tx1"/>
          </a:solidFill>
          <a:latin typeface="+mn-lt"/>
          <a:ea typeface="+mn-ea"/>
          <a:cs typeface="+mn-cs"/>
        </a:defRPr>
      </a:lvl5pPr>
      <a:lvl6pPr marL="5759450" algn="l" defTabSz="2303145" rtl="0" eaLnBrk="1" latinLnBrk="0" hangingPunct="1">
        <a:defRPr sz="4535" kern="1200">
          <a:solidFill>
            <a:schemeClr val="tx1"/>
          </a:solidFill>
          <a:latin typeface="+mn-lt"/>
          <a:ea typeface="+mn-ea"/>
          <a:cs typeface="+mn-cs"/>
        </a:defRPr>
      </a:lvl6pPr>
      <a:lvl7pPr marL="6911975" algn="l" defTabSz="2303145" rtl="0" eaLnBrk="1" latinLnBrk="0" hangingPunct="1">
        <a:defRPr sz="4535" kern="1200">
          <a:solidFill>
            <a:schemeClr val="tx1"/>
          </a:solidFill>
          <a:latin typeface="+mn-lt"/>
          <a:ea typeface="+mn-ea"/>
          <a:cs typeface="+mn-cs"/>
        </a:defRPr>
      </a:lvl7pPr>
      <a:lvl8pPr marL="8063230" algn="l" defTabSz="2303145" rtl="0" eaLnBrk="1" latinLnBrk="0" hangingPunct="1">
        <a:defRPr sz="4535" kern="1200">
          <a:solidFill>
            <a:schemeClr val="tx1"/>
          </a:solidFill>
          <a:latin typeface="+mn-lt"/>
          <a:ea typeface="+mn-ea"/>
          <a:cs typeface="+mn-cs"/>
        </a:defRPr>
      </a:lvl8pPr>
      <a:lvl9pPr marL="9215755" algn="l" defTabSz="2303145" rtl="0" eaLnBrk="1" latinLnBrk="0" hangingPunct="1">
        <a:defRPr sz="45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tags" Target="../tags/tag1.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1.xml"/><Relationship Id="rId2" Type="http://schemas.openxmlformats.org/officeDocument/2006/relationships/image" Target="../media/image34.png"/><Relationship Id="rId1" Type="http://schemas.openxmlformats.org/officeDocument/2006/relationships/tags" Target="../tags/tag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xml"/><Relationship Id="rId1" Type="http://schemas.openxmlformats.org/officeDocument/2006/relationships/image" Target="../media/image39.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72.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76.xml"/><Relationship Id="rId3" Type="http://schemas.openxmlformats.org/officeDocument/2006/relationships/slideLayout" Target="../slideLayouts/slideLayout1.xml"/><Relationship Id="rId2" Type="http://schemas.openxmlformats.org/officeDocument/2006/relationships/image" Target="../media/image40.png"/><Relationship Id="rId1" Type="http://schemas.openxmlformats.org/officeDocument/2006/relationships/tags" Target="../tags/tag3.xml"/></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1.xml"/><Relationship Id="rId2" Type="http://schemas.openxmlformats.org/officeDocument/2006/relationships/image" Target="../media/image41.png"/><Relationship Id="rId1" Type="http://schemas.openxmlformats.org/officeDocument/2006/relationships/tags" Target="../tags/tag4.xml"/></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1.xml"/><Relationship Id="rId2" Type="http://schemas.openxmlformats.org/officeDocument/2006/relationships/image" Target="../media/image43.png"/><Relationship Id="rId1" Type="http://schemas.openxmlformats.org/officeDocument/2006/relationships/image" Target="../media/image42.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5" Type="http://schemas.openxmlformats.org/officeDocument/2006/relationships/notesSlide" Target="../notesSlides/notesSlide80.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81.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图片 444"/>
          <p:cNvPicPr>
            <a:picLocks noChangeAspect="1"/>
          </p:cNvPicPr>
          <p:nvPr/>
        </p:nvPicPr>
        <p:blipFill rotWithShape="1">
          <a:blip r:embed="rId1"/>
          <a:srcRect l="2676" t="13262" r="34397" b="22052"/>
          <a:stretch>
            <a:fillRect/>
          </a:stretch>
        </p:blipFill>
        <p:spPr>
          <a:xfrm>
            <a:off x="-404" y="8306"/>
            <a:ext cx="23039471" cy="11922850"/>
          </a:xfrm>
          <a:prstGeom prst="rect">
            <a:avLst/>
          </a:prstGeom>
        </p:spPr>
      </p:pic>
      <p:sp>
        <p:nvSpPr>
          <p:cNvPr id="16" name="流程图: 过程 15"/>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19" name="组合 18"/>
          <p:cNvGrpSpPr/>
          <p:nvPr/>
        </p:nvGrpSpPr>
        <p:grpSpPr>
          <a:xfrm>
            <a:off x="701975" y="12150175"/>
            <a:ext cx="4697719" cy="415832"/>
            <a:chOff x="7733871" y="10770757"/>
            <a:chExt cx="6896570" cy="610470"/>
          </a:xfrm>
        </p:grpSpPr>
        <p:pic>
          <p:nvPicPr>
            <p:cNvPr id="20" name="网易云课堂logo.png" descr="网易云课堂logo.png"/>
            <p:cNvPicPr>
              <a:picLocks noChangeAspect="1"/>
            </p:cNvPicPr>
            <p:nvPr/>
          </p:nvPicPr>
          <p:blipFill>
            <a:blip r:embed="rId2"/>
            <a:stretch>
              <a:fillRect/>
            </a:stretch>
          </p:blipFill>
          <p:spPr>
            <a:xfrm>
              <a:off x="7733871" y="10770757"/>
              <a:ext cx="3730635" cy="610470"/>
            </a:xfrm>
            <a:prstGeom prst="rect">
              <a:avLst/>
            </a:prstGeom>
            <a:ln w="12700">
              <a:miter lim="400000"/>
              <a:headEnd/>
              <a:tailEnd/>
            </a:ln>
          </p:spPr>
        </p:pic>
        <p:sp>
          <p:nvSpPr>
            <p:cNvPr id="21"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p:txBody>
        </p:sp>
        <p:pic>
          <p:nvPicPr>
            <p:cNvPr id="22" name="图片 21" descr="图片 2"/>
            <p:cNvPicPr>
              <a:picLocks noChangeAspect="1"/>
            </p:cNvPicPr>
            <p:nvPr/>
          </p:nvPicPr>
          <p:blipFill>
            <a:blip r:embed="rId3"/>
            <a:stretch>
              <a:fillRect/>
            </a:stretch>
          </p:blipFill>
          <p:spPr>
            <a:xfrm>
              <a:off x="12431590" y="10834162"/>
              <a:ext cx="2198851" cy="507932"/>
            </a:xfrm>
            <a:prstGeom prst="rect">
              <a:avLst/>
            </a:prstGeom>
            <a:ln w="12700">
              <a:miter lim="400000"/>
              <a:headEnd/>
              <a:tailEnd/>
            </a:ln>
          </p:spPr>
        </p:pic>
      </p:grpSp>
      <p:pic>
        <p:nvPicPr>
          <p:cNvPr id="11" name="图片 10"/>
          <p:cNvPicPr>
            <a:picLocks noChangeAspect="1"/>
          </p:cNvPicPr>
          <p:nvPr/>
        </p:nvPicPr>
        <p:blipFill rotWithShape="1">
          <a:blip r:embed="rId4"/>
          <a:srcRect t="8761" b="24221"/>
          <a:stretch>
            <a:fillRect/>
          </a:stretch>
        </p:blipFill>
        <p:spPr>
          <a:xfrm>
            <a:off x="3630865" y="1713568"/>
            <a:ext cx="15406919" cy="2340001"/>
          </a:xfrm>
          <a:prstGeom prst="rect">
            <a:avLst/>
          </a:prstGeom>
        </p:spPr>
      </p:pic>
      <p:sp>
        <p:nvSpPr>
          <p:cNvPr id="12" name="TextBox 29"/>
          <p:cNvSpPr txBox="1"/>
          <p:nvPr/>
        </p:nvSpPr>
        <p:spPr>
          <a:xfrm>
            <a:off x="-74912" y="5016123"/>
            <a:ext cx="23188894" cy="1584960"/>
          </a:xfrm>
          <a:prstGeom prst="rect">
            <a:avLst/>
          </a:prstGeom>
          <a:noFill/>
        </p:spPr>
        <p:txBody>
          <a:bodyPr wrap="square" rtlCol="0" anchor="t" anchorCtr="0">
            <a:noAutofit/>
          </a:bodyPr>
          <a:lstStyle/>
          <a:p>
            <a:pPr algn="ctr">
              <a:lnSpc>
                <a:spcPct val="105000"/>
              </a:lnSpc>
            </a:pPr>
            <a:r>
              <a:rPr lang="zh-CN" altLang="en-US" sz="72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rPr>
              <a:t>量化交易策略的技术指标</a:t>
            </a:r>
            <a:r>
              <a:rPr lang="zh-CN" altLang="en-US" sz="72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rPr>
              <a:t>选股技巧</a:t>
            </a:r>
            <a:endParaRPr lang="zh-CN" altLang="en-US" sz="72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endParaRPr>
          </a:p>
        </p:txBody>
      </p:sp>
      <p:sp>
        <p:nvSpPr>
          <p:cNvPr id="13" name="TextBox 53"/>
          <p:cNvSpPr txBox="1"/>
          <p:nvPr/>
        </p:nvSpPr>
        <p:spPr>
          <a:xfrm>
            <a:off x="4184694" y="7116187"/>
            <a:ext cx="15234832" cy="1106805"/>
          </a:xfrm>
          <a:prstGeom prst="rect">
            <a:avLst/>
          </a:prstGeom>
          <a:noFill/>
        </p:spPr>
        <p:txBody>
          <a:bodyPr wrap="square" rtlCol="0">
            <a:spAutoFit/>
          </a:bodyPr>
          <a:lstStyle/>
          <a:p>
            <a:pPr algn="ctr"/>
            <a:r>
              <a:rPr lang="en-US" altLang="zh-CN" sz="6600" b="1" dirty="0">
                <a:solidFill>
                  <a:srgbClr val="4D4D4D"/>
                </a:solidFill>
                <a:latin typeface="思源黑体 CN Medium" panose="020B0600000000000000" pitchFamily="34" charset="-122"/>
                <a:ea typeface="思源黑体 CN Medium" panose="020B0600000000000000" pitchFamily="34" charset="-122"/>
                <a:cs typeface="Noto Sans CJK SC Medium" charset="-122"/>
              </a:rPr>
              <a:t>《</a:t>
            </a:r>
            <a:r>
              <a:rPr lang="zh-CN" altLang="en-US" sz="6600" b="1" dirty="0">
                <a:solidFill>
                  <a:srgbClr val="4D4D4D"/>
                </a:solidFill>
                <a:latin typeface="思源黑体 CN Medium" panose="020B0600000000000000" pitchFamily="34" charset="-122"/>
                <a:ea typeface="思源黑体 CN Medium" panose="020B0600000000000000" pitchFamily="34" charset="-122"/>
                <a:cs typeface="Noto Sans CJK SC Medium" charset="-122"/>
              </a:rPr>
              <a:t>数据分析师</a:t>
            </a:r>
            <a:r>
              <a:rPr lang="en-US" altLang="zh-CN" sz="6600" b="1" dirty="0">
                <a:solidFill>
                  <a:srgbClr val="4D4D4D"/>
                </a:solidFill>
                <a:latin typeface="思源黑体 CN Medium" panose="020B0600000000000000" pitchFamily="34" charset="-122"/>
                <a:ea typeface="思源黑体 CN Medium" panose="020B0600000000000000" pitchFamily="34" charset="-122"/>
                <a:cs typeface="Noto Sans CJK SC Medium" charset="-122"/>
              </a:rPr>
              <a:t>》</a:t>
            </a:r>
            <a:r>
              <a:rPr lang="zh-CN" altLang="en-US" sz="6600" b="1" dirty="0">
                <a:solidFill>
                  <a:srgbClr val="4D4D4D"/>
                </a:solidFill>
                <a:latin typeface="思源黑体 CN Medium" panose="020B0600000000000000" pitchFamily="34" charset="-122"/>
                <a:ea typeface="思源黑体 CN Medium" panose="020B0600000000000000" pitchFamily="34" charset="-122"/>
                <a:cs typeface="Noto Sans CJK SC Medium" charset="-122"/>
              </a:rPr>
              <a:t>微专业</a:t>
            </a:r>
            <a:endParaRPr lang="zh-CN" altLang="en-US" sz="6600" b="1" dirty="0">
              <a:solidFill>
                <a:srgbClr val="4D4D4D"/>
              </a:solidFill>
              <a:latin typeface="思源黑体 CN Medium" panose="020B0600000000000000" pitchFamily="34" charset="-122"/>
              <a:ea typeface="思源黑体 CN Medium" panose="020B0600000000000000" pitchFamily="34" charset="-122"/>
              <a:cs typeface="Noto Sans CJK SC Medium"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K</a:t>
            </a:r>
            <a:r>
              <a:rPr lang="zh-CN" altLang="en-US" dirty="0">
                <a:sym typeface="+mn-ea"/>
              </a:rPr>
              <a:t>线图</a:t>
            </a:r>
            <a:endParaRPr lang="zh-CN" altLang="en-US" dirty="0">
              <a:sym typeface="+mn-ea"/>
            </a:endParaRPr>
          </a:p>
        </p:txBody>
      </p:sp>
      <p:sp>
        <p:nvSpPr>
          <p:cNvPr id="9" name="文本框 8"/>
          <p:cNvSpPr txBox="1"/>
          <p:nvPr/>
        </p:nvSpPr>
        <p:spPr>
          <a:xfrm>
            <a:off x="1017937" y="2365146"/>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6</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、分析意义</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29596" y="3011766"/>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56360" y="3472180"/>
            <a:ext cx="13349605" cy="7633970"/>
          </a:xfrm>
          <a:prstGeom prst="rect">
            <a:avLst/>
          </a:prstGeom>
          <a:ln w="15875">
            <a:noFill/>
          </a:ln>
        </p:spPr>
        <p:txBody>
          <a:bodyPr wrap="square">
            <a:spAutoFit/>
          </a:bodyPr>
          <a:lstStyle/>
          <a:p>
            <a:pPr algn="just">
              <a:lnSpc>
                <a:spcPct val="12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由于"阴阳线"变化繁多，"阴线"与"阳线"里包涵着许多大小不同的变化，因此其分析的意义，有特别提出一谈的必要。</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在讨论"阴阳线"的分析意义之前，先让我们知道</a:t>
            </a:r>
            <a:r>
              <a:rPr lang="zh-CN" altLang="en-US" sz="4530" dirty="0">
                <a:solidFill>
                  <a:schemeClr val="accent1"/>
                </a:solidFill>
                <a:latin typeface="思源黑体 CN Medium" panose="020B0600000000000000" pitchFamily="34" charset="-122"/>
                <a:ea typeface="思源黑体 CN Medium" panose="020B0600000000000000" pitchFamily="34" charset="-122"/>
                <a:sym typeface="+mn-ea"/>
              </a:rPr>
              <a:t>阴</a:t>
            </a:r>
            <a:r>
              <a:rPr lang="zh-CN" altLang="en-US" sz="4535" dirty="0">
                <a:solidFill>
                  <a:schemeClr val="accent1"/>
                </a:solidFill>
                <a:latin typeface="思源黑体 CN Medium" panose="020B0600000000000000" pitchFamily="34" charset="-122"/>
                <a:ea typeface="思源黑体 CN Medium" panose="020B0600000000000000" pitchFamily="34" charset="-122"/>
              </a:rPr>
              <a:t>阳线每一个部分的名称。</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我们以阳线为例，最高与收市价之间的部分称之为"上影"，开市价与收市价之间称为"实体"，开市价与最低价之间就称作"下影"。从单根K线中，我们可以得出以下一些常见情况：</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5" name="图片 4" descr="jr1"/>
          <p:cNvPicPr>
            <a:picLocks noChangeAspect="1"/>
          </p:cNvPicPr>
          <p:nvPr/>
        </p:nvPicPr>
        <p:blipFill>
          <a:blip r:embed="rId1"/>
          <a:stretch>
            <a:fillRect/>
          </a:stretch>
        </p:blipFill>
        <p:spPr>
          <a:xfrm>
            <a:off x="14881860" y="4438650"/>
            <a:ext cx="8157210" cy="5908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K</a:t>
            </a:r>
            <a:r>
              <a:rPr lang="zh-CN" altLang="en-US" dirty="0">
                <a:sym typeface="+mn-ea"/>
              </a:rPr>
              <a:t>线图形态</a:t>
            </a:r>
            <a:r>
              <a:rPr lang="en-US" altLang="zh-CN" dirty="0">
                <a:sym typeface="+mn-ea"/>
              </a:rPr>
              <a:t>1</a:t>
            </a:r>
            <a:endParaRPr lang="en-US" altLang="zh-CN" dirty="0">
              <a:sym typeface="+mn-ea"/>
            </a:endParaRPr>
          </a:p>
        </p:txBody>
      </p:sp>
      <p:sp>
        <p:nvSpPr>
          <p:cNvPr id="9" name="文本框 8"/>
          <p:cNvSpPr txBox="1"/>
          <p:nvPr/>
        </p:nvSpPr>
        <p:spPr>
          <a:xfrm>
            <a:off x="1017937" y="2365146"/>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7</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、分析意义</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29596" y="3011766"/>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pic>
        <p:nvPicPr>
          <p:cNvPr id="2" name="图片 1" descr="t1"/>
          <p:cNvPicPr>
            <a:picLocks noChangeAspect="1"/>
          </p:cNvPicPr>
          <p:nvPr/>
        </p:nvPicPr>
        <p:blipFill>
          <a:blip r:embed="rId1"/>
          <a:stretch>
            <a:fillRect/>
          </a:stretch>
        </p:blipFill>
        <p:spPr>
          <a:xfrm>
            <a:off x="1901190" y="4139565"/>
            <a:ext cx="4445000" cy="3530600"/>
          </a:xfrm>
          <a:prstGeom prst="rect">
            <a:avLst/>
          </a:prstGeom>
        </p:spPr>
      </p:pic>
      <p:pic>
        <p:nvPicPr>
          <p:cNvPr id="4" name="图片 3" descr="t2"/>
          <p:cNvPicPr>
            <a:picLocks noChangeAspect="1"/>
          </p:cNvPicPr>
          <p:nvPr/>
        </p:nvPicPr>
        <p:blipFill>
          <a:blip r:embed="rId2"/>
          <a:stretch>
            <a:fillRect/>
          </a:stretch>
        </p:blipFill>
        <p:spPr>
          <a:xfrm>
            <a:off x="8738870" y="4139565"/>
            <a:ext cx="4445000" cy="3530600"/>
          </a:xfrm>
          <a:prstGeom prst="rect">
            <a:avLst/>
          </a:prstGeom>
        </p:spPr>
      </p:pic>
      <p:pic>
        <p:nvPicPr>
          <p:cNvPr id="6" name="图片 5" descr="t3"/>
          <p:cNvPicPr>
            <a:picLocks noChangeAspect="1"/>
          </p:cNvPicPr>
          <p:nvPr/>
        </p:nvPicPr>
        <p:blipFill>
          <a:blip r:embed="rId3"/>
          <a:stretch>
            <a:fillRect/>
          </a:stretch>
        </p:blipFill>
        <p:spPr>
          <a:xfrm>
            <a:off x="15774035" y="4139565"/>
            <a:ext cx="4445000" cy="3556000"/>
          </a:xfrm>
          <a:prstGeom prst="rect">
            <a:avLst/>
          </a:prstGeom>
        </p:spPr>
      </p:pic>
      <p:sp>
        <p:nvSpPr>
          <p:cNvPr id="7" name="矩形 6"/>
          <p:cNvSpPr/>
          <p:nvPr/>
        </p:nvSpPr>
        <p:spPr>
          <a:xfrm>
            <a:off x="2193290" y="7905115"/>
            <a:ext cx="3642360" cy="929005"/>
          </a:xfrm>
          <a:prstGeom prst="rect">
            <a:avLst/>
          </a:prstGeom>
          <a:ln w="15875">
            <a:noFill/>
          </a:ln>
        </p:spPr>
        <p:txBody>
          <a:bodyPr wrap="none">
            <a:spAutoFit/>
          </a:bodyPr>
          <a:p>
            <a:pPr algn="l">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光头光脚阳线</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
        <p:nvSpPr>
          <p:cNvPr id="8" name="矩形 7"/>
          <p:cNvSpPr/>
          <p:nvPr/>
        </p:nvSpPr>
        <p:spPr>
          <a:xfrm>
            <a:off x="9450070" y="7905115"/>
            <a:ext cx="2489200" cy="929005"/>
          </a:xfrm>
          <a:prstGeom prst="rect">
            <a:avLst/>
          </a:prstGeom>
          <a:ln w="15875">
            <a:noFill/>
          </a:ln>
        </p:spPr>
        <p:txBody>
          <a:bodyPr wrap="none">
            <a:spAutoFit/>
          </a:bodyPr>
          <a:p>
            <a:pPr algn="l">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光头阳线</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
        <p:nvSpPr>
          <p:cNvPr id="10" name="矩形 9"/>
          <p:cNvSpPr/>
          <p:nvPr/>
        </p:nvSpPr>
        <p:spPr>
          <a:xfrm>
            <a:off x="16751935" y="7905115"/>
            <a:ext cx="2489200" cy="929005"/>
          </a:xfrm>
          <a:prstGeom prst="rect">
            <a:avLst/>
          </a:prstGeom>
          <a:ln w="15875">
            <a:noFill/>
          </a:ln>
        </p:spPr>
        <p:txBody>
          <a:bodyPr wrap="none">
            <a:spAutoFit/>
          </a:bodyPr>
          <a:p>
            <a:pPr algn="l">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光脚阳线</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
        <p:nvSpPr>
          <p:cNvPr id="11" name="矩形 10"/>
          <p:cNvSpPr/>
          <p:nvPr/>
        </p:nvSpPr>
        <p:spPr>
          <a:xfrm>
            <a:off x="1901190" y="8961755"/>
            <a:ext cx="19154775" cy="2605405"/>
          </a:xfrm>
          <a:prstGeom prst="rect">
            <a:avLst/>
          </a:prstGeom>
          <a:ln w="15875">
            <a:noFill/>
          </a:ln>
        </p:spPr>
        <p:txBody>
          <a:bodyPr wrap="square">
            <a:spAutoFit/>
          </a:bodyPr>
          <a:p>
            <a:pPr algn="l">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前两者都是说明多方力量充沛，后续继续上涨可能性大，俗称追涨</a:t>
            </a:r>
            <a:r>
              <a:rPr lang="zh-CN" altLang="en-US" sz="4535" dirty="0">
                <a:solidFill>
                  <a:schemeClr val="accent1"/>
                </a:solidFill>
                <a:latin typeface="思源黑体 CN Medium" panose="020B0600000000000000" pitchFamily="34" charset="-122"/>
                <a:ea typeface="思源黑体 CN Medium" panose="020B0600000000000000" pitchFamily="34" charset="-122"/>
              </a:rPr>
              <a:t>，第三个则说明多方力量上升势头很强，但在高价位处多空双方有分歧，购买时应谨慎</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K</a:t>
            </a:r>
            <a:r>
              <a:rPr lang="zh-CN" altLang="en-US" dirty="0">
                <a:sym typeface="+mn-ea"/>
              </a:rPr>
              <a:t>线图形态</a:t>
            </a:r>
            <a:r>
              <a:rPr lang="en-US" altLang="zh-CN" dirty="0">
                <a:sym typeface="+mn-ea"/>
              </a:rPr>
              <a:t>2</a:t>
            </a:r>
            <a:endParaRPr lang="en-US" altLang="zh-CN" dirty="0">
              <a:sym typeface="+mn-ea"/>
            </a:endParaRPr>
          </a:p>
        </p:txBody>
      </p:sp>
      <p:sp>
        <p:nvSpPr>
          <p:cNvPr id="9" name="文本框 8"/>
          <p:cNvSpPr txBox="1"/>
          <p:nvPr/>
        </p:nvSpPr>
        <p:spPr>
          <a:xfrm>
            <a:off x="1017937" y="2365146"/>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8</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、分析意义</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29596" y="3011766"/>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7" name="矩形 6"/>
          <p:cNvSpPr/>
          <p:nvPr/>
        </p:nvSpPr>
        <p:spPr>
          <a:xfrm>
            <a:off x="2193290" y="7905115"/>
            <a:ext cx="3642360" cy="929005"/>
          </a:xfrm>
          <a:prstGeom prst="rect">
            <a:avLst/>
          </a:prstGeom>
          <a:ln w="15875">
            <a:noFill/>
          </a:ln>
        </p:spPr>
        <p:txBody>
          <a:bodyPr wrap="none">
            <a:spAutoFit/>
          </a:bodyPr>
          <a:p>
            <a:pPr algn="l">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光头光脚阴</a:t>
            </a:r>
            <a:r>
              <a:rPr lang="zh-CN" altLang="en-US" sz="4535" dirty="0">
                <a:solidFill>
                  <a:schemeClr val="accent1"/>
                </a:solidFill>
                <a:latin typeface="思源黑体 CN Medium" panose="020B0600000000000000" pitchFamily="34" charset="-122"/>
                <a:ea typeface="思源黑体 CN Medium" panose="020B0600000000000000" pitchFamily="34" charset="-122"/>
              </a:rPr>
              <a:t>线</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
        <p:nvSpPr>
          <p:cNvPr id="8" name="矩形 7"/>
          <p:cNvSpPr/>
          <p:nvPr/>
        </p:nvSpPr>
        <p:spPr>
          <a:xfrm>
            <a:off x="9450070" y="7905115"/>
            <a:ext cx="2489200" cy="929005"/>
          </a:xfrm>
          <a:prstGeom prst="rect">
            <a:avLst/>
          </a:prstGeom>
          <a:ln w="15875">
            <a:noFill/>
          </a:ln>
        </p:spPr>
        <p:txBody>
          <a:bodyPr wrap="none">
            <a:spAutoFit/>
          </a:bodyPr>
          <a:p>
            <a:pPr algn="l">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光脚阴</a:t>
            </a:r>
            <a:r>
              <a:rPr lang="zh-CN" altLang="en-US" sz="4535" dirty="0">
                <a:solidFill>
                  <a:schemeClr val="accent1"/>
                </a:solidFill>
                <a:latin typeface="思源黑体 CN Medium" panose="020B0600000000000000" pitchFamily="34" charset="-122"/>
                <a:ea typeface="思源黑体 CN Medium" panose="020B0600000000000000" pitchFamily="34" charset="-122"/>
              </a:rPr>
              <a:t>线</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
        <p:nvSpPr>
          <p:cNvPr id="11" name="矩形 10"/>
          <p:cNvSpPr/>
          <p:nvPr/>
        </p:nvSpPr>
        <p:spPr>
          <a:xfrm>
            <a:off x="1901190" y="8961755"/>
            <a:ext cx="19154775" cy="2605405"/>
          </a:xfrm>
          <a:prstGeom prst="rect">
            <a:avLst/>
          </a:prstGeom>
          <a:ln w="15875">
            <a:noFill/>
          </a:ln>
        </p:spPr>
        <p:txBody>
          <a:bodyPr wrap="square">
            <a:spAutoFit/>
          </a:bodyPr>
          <a:p>
            <a:pPr algn="l">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这两者说明空方力量充沛，如果</a:t>
            </a:r>
            <a:r>
              <a:rPr lang="zh-CN" altLang="en-US" sz="4535" dirty="0">
                <a:solidFill>
                  <a:schemeClr val="accent1"/>
                </a:solidFill>
                <a:latin typeface="思源黑体 CN Medium" panose="020B0600000000000000" pitchFamily="34" charset="-122"/>
                <a:ea typeface="思源黑体 CN Medium" panose="020B0600000000000000" pitchFamily="34" charset="-122"/>
              </a:rPr>
              <a:t>两种线型中的任何一种出现在高价位区时，说明上档抛压严重，行情疲软，股价有反转下跌的可能；如果出现在中价位区的上升途中，则表明后市仍有上升空间。</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5" name="图片 4" descr="t4"/>
          <p:cNvPicPr>
            <a:picLocks noChangeAspect="1"/>
          </p:cNvPicPr>
          <p:nvPr/>
        </p:nvPicPr>
        <p:blipFill>
          <a:blip r:embed="rId1"/>
          <a:stretch>
            <a:fillRect/>
          </a:stretch>
        </p:blipFill>
        <p:spPr>
          <a:xfrm>
            <a:off x="1901190" y="4361815"/>
            <a:ext cx="4445000" cy="3543300"/>
          </a:xfrm>
          <a:prstGeom prst="rect">
            <a:avLst/>
          </a:prstGeom>
        </p:spPr>
      </p:pic>
      <p:pic>
        <p:nvPicPr>
          <p:cNvPr id="12" name="图片 11" descr="t5"/>
          <p:cNvPicPr>
            <a:picLocks noChangeAspect="1"/>
          </p:cNvPicPr>
          <p:nvPr/>
        </p:nvPicPr>
        <p:blipFill>
          <a:blip r:embed="rId2"/>
          <a:stretch>
            <a:fillRect/>
          </a:stretch>
        </p:blipFill>
        <p:spPr>
          <a:xfrm>
            <a:off x="8472170" y="4349115"/>
            <a:ext cx="4445000" cy="3556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K</a:t>
            </a:r>
            <a:r>
              <a:rPr lang="zh-CN" altLang="en-US" dirty="0">
                <a:sym typeface="+mn-ea"/>
              </a:rPr>
              <a:t>线图形态</a:t>
            </a:r>
            <a:r>
              <a:rPr lang="en-US" altLang="zh-CN" dirty="0">
                <a:sym typeface="+mn-ea"/>
              </a:rPr>
              <a:t>3</a:t>
            </a:r>
            <a:endParaRPr lang="en-US" altLang="zh-CN" dirty="0">
              <a:sym typeface="+mn-ea"/>
            </a:endParaRPr>
          </a:p>
        </p:txBody>
      </p:sp>
      <p:sp>
        <p:nvSpPr>
          <p:cNvPr id="9" name="文本框 8"/>
          <p:cNvSpPr txBox="1"/>
          <p:nvPr/>
        </p:nvSpPr>
        <p:spPr>
          <a:xfrm>
            <a:off x="1017937" y="2365146"/>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9</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、分析意义</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4089616" y="292604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7" name="矩形 6"/>
          <p:cNvSpPr/>
          <p:nvPr/>
        </p:nvSpPr>
        <p:spPr>
          <a:xfrm>
            <a:off x="2950210" y="7905115"/>
            <a:ext cx="1912620" cy="929005"/>
          </a:xfrm>
          <a:prstGeom prst="rect">
            <a:avLst/>
          </a:prstGeom>
          <a:ln w="15875">
            <a:noFill/>
          </a:ln>
        </p:spPr>
        <p:txBody>
          <a:bodyPr wrap="none">
            <a:spAutoFit/>
          </a:bodyPr>
          <a:p>
            <a:pPr algn="l">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十字星</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
        <p:nvSpPr>
          <p:cNvPr id="8" name="矩形 7"/>
          <p:cNvSpPr/>
          <p:nvPr/>
        </p:nvSpPr>
        <p:spPr>
          <a:xfrm>
            <a:off x="9450070" y="7905115"/>
            <a:ext cx="4218940" cy="929005"/>
          </a:xfrm>
          <a:prstGeom prst="rect">
            <a:avLst/>
          </a:prstGeom>
          <a:ln w="15875">
            <a:noFill/>
          </a:ln>
        </p:spPr>
        <p:txBody>
          <a:bodyPr wrap="none">
            <a:spAutoFit/>
          </a:bodyPr>
          <a:p>
            <a:pPr algn="l">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吊顶线（锤子</a:t>
            </a:r>
            <a:r>
              <a:rPr lang="zh-CN" altLang="en-US" sz="4535" dirty="0">
                <a:solidFill>
                  <a:schemeClr val="accent1"/>
                </a:solidFill>
                <a:latin typeface="思源黑体 CN Medium" panose="020B0600000000000000" pitchFamily="34" charset="-122"/>
                <a:ea typeface="思源黑体 CN Medium" panose="020B0600000000000000" pitchFamily="34" charset="-122"/>
              </a:rPr>
              <a:t>）</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
        <p:nvSpPr>
          <p:cNvPr id="10" name="矩形 9"/>
          <p:cNvSpPr/>
          <p:nvPr/>
        </p:nvSpPr>
        <p:spPr>
          <a:xfrm>
            <a:off x="17190720" y="7905115"/>
            <a:ext cx="1912620" cy="929005"/>
          </a:xfrm>
          <a:prstGeom prst="rect">
            <a:avLst/>
          </a:prstGeom>
          <a:ln w="15875">
            <a:noFill/>
          </a:ln>
        </p:spPr>
        <p:txBody>
          <a:bodyPr wrap="none">
            <a:spAutoFit/>
          </a:bodyPr>
          <a:p>
            <a:pPr algn="l">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倒锤线</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
        <p:nvSpPr>
          <p:cNvPr id="11" name="矩形 10"/>
          <p:cNvSpPr/>
          <p:nvPr/>
        </p:nvSpPr>
        <p:spPr>
          <a:xfrm>
            <a:off x="1901190" y="8961755"/>
            <a:ext cx="19154775" cy="2605405"/>
          </a:xfrm>
          <a:prstGeom prst="rect">
            <a:avLst/>
          </a:prstGeom>
          <a:ln w="15875">
            <a:noFill/>
          </a:ln>
        </p:spPr>
        <p:txBody>
          <a:bodyPr wrap="square">
            <a:spAutoFit/>
          </a:bodyPr>
          <a:p>
            <a:pPr algn="l">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第一种</a:t>
            </a:r>
            <a:r>
              <a:rPr lang="zh-CN" altLang="en-US" sz="4535" dirty="0">
                <a:solidFill>
                  <a:schemeClr val="accent1"/>
                </a:solidFill>
                <a:latin typeface="思源黑体 CN Medium" panose="020B0600000000000000" pitchFamily="34" charset="-122"/>
                <a:ea typeface="思源黑体 CN Medium" panose="020B0600000000000000" pitchFamily="34" charset="-122"/>
              </a:rPr>
              <a:t>线型常称为变盘十字星，无论出现在高价位区或低价位区，都可视为顶部或底部信号，预示大势即将改变原来的走向。</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后两者如果多次出现在低位则代表已经接近底部，开始出现反弹趋势。</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5" name="图片 4" descr="t6"/>
          <p:cNvPicPr>
            <a:picLocks noChangeAspect="1"/>
          </p:cNvPicPr>
          <p:nvPr/>
        </p:nvPicPr>
        <p:blipFill>
          <a:blip r:embed="rId1"/>
          <a:stretch>
            <a:fillRect/>
          </a:stretch>
        </p:blipFill>
        <p:spPr>
          <a:xfrm>
            <a:off x="8472170" y="4077335"/>
            <a:ext cx="4445000" cy="3556000"/>
          </a:xfrm>
          <a:prstGeom prst="rect">
            <a:avLst/>
          </a:prstGeom>
        </p:spPr>
      </p:pic>
      <p:pic>
        <p:nvPicPr>
          <p:cNvPr id="12" name="图片 11" descr="t7"/>
          <p:cNvPicPr>
            <a:picLocks noChangeAspect="1"/>
          </p:cNvPicPr>
          <p:nvPr/>
        </p:nvPicPr>
        <p:blipFill>
          <a:blip r:embed="rId2"/>
          <a:stretch>
            <a:fillRect/>
          </a:stretch>
        </p:blipFill>
        <p:spPr>
          <a:xfrm>
            <a:off x="15924530" y="4077335"/>
            <a:ext cx="4445000" cy="3556000"/>
          </a:xfrm>
          <a:prstGeom prst="rect">
            <a:avLst/>
          </a:prstGeom>
        </p:spPr>
      </p:pic>
      <p:pic>
        <p:nvPicPr>
          <p:cNvPr id="13" name="图片 12" descr="t8"/>
          <p:cNvPicPr>
            <a:picLocks noChangeAspect="1"/>
          </p:cNvPicPr>
          <p:nvPr/>
        </p:nvPicPr>
        <p:blipFill>
          <a:blip r:embed="rId3"/>
          <a:stretch>
            <a:fillRect/>
          </a:stretch>
        </p:blipFill>
        <p:spPr>
          <a:xfrm>
            <a:off x="1901190" y="4090035"/>
            <a:ext cx="4445000" cy="3543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量化投资策略</a:t>
            </a:r>
            <a:endParaRPr lang="zh-CN" altLang="en-US" dirty="0">
              <a:sym typeface="+mn-ea"/>
            </a:endParaRPr>
          </a:p>
        </p:txBody>
      </p:sp>
      <p:sp>
        <p:nvSpPr>
          <p:cNvPr id="9" name="文本框 8"/>
          <p:cNvSpPr txBox="1"/>
          <p:nvPr/>
        </p:nvSpPr>
        <p:spPr>
          <a:xfrm>
            <a:off x="1035717" y="1857146"/>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10</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sz="4400" dirty="0">
                <a:solidFill>
                  <a:schemeClr val="accent1"/>
                </a:solidFill>
                <a:latin typeface="思源黑体 CN Medium" panose="020B0600000000000000" pitchFamily="34" charset="-122"/>
                <a:ea typeface="思源黑体 CN Medium" panose="020B0600000000000000" pitchFamily="34" charset="-122"/>
                <a:sym typeface="+mn-ea"/>
              </a:rPr>
              <a:t>K</a:t>
            </a:r>
            <a:r>
              <a:rPr lang="zh-CN" altLang="en-US" sz="4400" dirty="0">
                <a:solidFill>
                  <a:schemeClr val="accent1"/>
                </a:solidFill>
                <a:latin typeface="思源黑体 CN Medium" panose="020B0600000000000000" pitchFamily="34" charset="-122"/>
                <a:ea typeface="思源黑体 CN Medium" panose="020B0600000000000000" pitchFamily="34" charset="-122"/>
                <a:sym typeface="+mn-ea"/>
              </a:rPr>
              <a:t>线形态捕捉</a:t>
            </a:r>
            <a:r>
              <a:rPr sz="4400" dirty="0">
                <a:solidFill>
                  <a:schemeClr val="accent1"/>
                </a:solidFill>
                <a:latin typeface="思源黑体 CN Medium" panose="020B0600000000000000" pitchFamily="34" charset="-122"/>
                <a:ea typeface="思源黑体 CN Medium" panose="020B0600000000000000" pitchFamily="34" charset="-122"/>
                <a:sym typeface="+mn-ea"/>
              </a:rPr>
              <a:t>法</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8" name="矩形 17"/>
          <p:cNvSpPr/>
          <p:nvPr/>
        </p:nvSpPr>
        <p:spPr>
          <a:xfrm>
            <a:off x="1035685" y="4871720"/>
            <a:ext cx="20347940" cy="2605405"/>
          </a:xfrm>
          <a:prstGeom prst="rect">
            <a:avLst/>
          </a:prstGeom>
          <a:ln w="15875">
            <a:noFill/>
          </a:ln>
        </p:spPr>
        <p:txBody>
          <a:bodyPr wrap="square">
            <a:spAutoFit/>
          </a:bodyPr>
          <a:lstStyle/>
          <a:p>
            <a:pPr algn="just">
              <a:lnSpc>
                <a:spcPct val="12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K</a:t>
            </a:r>
            <a:r>
              <a:rPr lang="zh-CN" altLang="en-US" sz="4535" dirty="0">
                <a:solidFill>
                  <a:schemeClr val="accent1"/>
                </a:solidFill>
                <a:latin typeface="思源黑体 CN Medium" panose="020B0600000000000000" pitchFamily="34" charset="-122"/>
                <a:ea typeface="思源黑体 CN Medium" panose="020B0600000000000000" pitchFamily="34" charset="-122"/>
              </a:rPr>
              <a:t>线图是技术分析的基石，有经验的技术分析师可以从</a:t>
            </a:r>
            <a:r>
              <a:rPr lang="en-US" altLang="zh-CN" sz="4535" dirty="0">
                <a:solidFill>
                  <a:schemeClr val="accent1"/>
                </a:solidFill>
                <a:latin typeface="思源黑体 CN Medium" panose="020B0600000000000000" pitchFamily="34" charset="-122"/>
                <a:ea typeface="思源黑体 CN Medium" panose="020B0600000000000000" pitchFamily="34" charset="-122"/>
              </a:rPr>
              <a:t>K</a:t>
            </a:r>
            <a:r>
              <a:rPr lang="zh-CN" altLang="en-US" sz="4535" dirty="0">
                <a:solidFill>
                  <a:schemeClr val="accent1"/>
                </a:solidFill>
                <a:latin typeface="思源黑体 CN Medium" panose="020B0600000000000000" pitchFamily="34" charset="-122"/>
                <a:ea typeface="思源黑体 CN Medium" panose="020B0600000000000000" pitchFamily="34" charset="-122"/>
              </a:rPr>
              <a:t>线形态中抓取出股</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2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价运动有用的信息。接下来我们就通过</a:t>
            </a:r>
            <a:r>
              <a:rPr lang="en-US" altLang="zh-CN" sz="4535" dirty="0">
                <a:solidFill>
                  <a:schemeClr val="accent1"/>
                </a:solidFill>
                <a:latin typeface="思源黑体 CN Medium" panose="020B0600000000000000" pitchFamily="34" charset="-122"/>
                <a:ea typeface="思源黑体 CN Medium" panose="020B0600000000000000" pitchFamily="34" charset="-122"/>
              </a:rPr>
              <a:t>Python</a:t>
            </a:r>
            <a:r>
              <a:rPr lang="zh-CN" altLang="en-US" sz="4535" dirty="0">
                <a:solidFill>
                  <a:schemeClr val="accent1"/>
                </a:solidFill>
                <a:latin typeface="思源黑体 CN Medium" panose="020B0600000000000000" pitchFamily="34" charset="-122"/>
                <a:ea typeface="思源黑体 CN Medium" panose="020B0600000000000000" pitchFamily="34" charset="-122"/>
              </a:rPr>
              <a:t>来捕捉几种</a:t>
            </a:r>
            <a:r>
              <a:rPr lang="en-US" altLang="zh-CN" sz="4535" dirty="0">
                <a:solidFill>
                  <a:schemeClr val="accent1"/>
                </a:solidFill>
                <a:latin typeface="思源黑体 CN Medium" panose="020B0600000000000000" pitchFamily="34" charset="-122"/>
                <a:ea typeface="思源黑体 CN Medium" panose="020B0600000000000000" pitchFamily="34" charset="-122"/>
              </a:rPr>
              <a:t>K</a:t>
            </a:r>
            <a:r>
              <a:rPr lang="zh-CN" altLang="en-US" sz="4535" dirty="0">
                <a:solidFill>
                  <a:schemeClr val="accent1"/>
                </a:solidFill>
                <a:latin typeface="思源黑体 CN Medium" panose="020B0600000000000000" pitchFamily="34" charset="-122"/>
                <a:ea typeface="思源黑体 CN Medium" panose="020B0600000000000000" pitchFamily="34" charset="-122"/>
              </a:rPr>
              <a:t>线形态</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图片 444"/>
          <p:cNvPicPr>
            <a:picLocks noChangeAspect="1"/>
          </p:cNvPicPr>
          <p:nvPr/>
        </p:nvPicPr>
        <p:blipFill rotWithShape="1">
          <a:blip r:embed="rId1"/>
          <a:srcRect l="2676" t="13262" r="34397" b="22052"/>
          <a:stretch>
            <a:fillRect/>
          </a:stretch>
        </p:blipFill>
        <p:spPr>
          <a:xfrm>
            <a:off x="-404" y="141656"/>
            <a:ext cx="23039471" cy="11922850"/>
          </a:xfrm>
          <a:prstGeom prst="rect">
            <a:avLst/>
          </a:prstGeom>
        </p:spPr>
      </p:pic>
      <p:sp>
        <p:nvSpPr>
          <p:cNvPr id="16" name="流程图: 过程 15"/>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2" name="组合 1"/>
          <p:cNvGrpSpPr/>
          <p:nvPr/>
        </p:nvGrpSpPr>
        <p:grpSpPr>
          <a:xfrm>
            <a:off x="3785312" y="2079040"/>
            <a:ext cx="16395066" cy="5037455"/>
            <a:chOff x="5266365" y="4481724"/>
            <a:chExt cx="14449213" cy="5037455"/>
          </a:xfrm>
        </p:grpSpPr>
        <p:sp>
          <p:nvSpPr>
            <p:cNvPr id="30" name="TextBox 29"/>
            <p:cNvSpPr txBox="1"/>
            <p:nvPr/>
          </p:nvSpPr>
          <p:spPr>
            <a:xfrm>
              <a:off x="5266365" y="4481724"/>
              <a:ext cx="13633330" cy="1585153"/>
            </a:xfrm>
            <a:prstGeom prst="rect">
              <a:avLst/>
            </a:prstGeom>
            <a:noFill/>
          </p:spPr>
          <p:txBody>
            <a:bodyPr wrap="square" rtlCol="0" anchor="t" anchorCtr="0">
              <a:noAutofit/>
            </a:bodyPr>
            <a:lstStyle/>
            <a:p>
              <a:pPr algn="ctr">
                <a:lnSpc>
                  <a:spcPct val="105000"/>
                </a:lnSpc>
              </a:pP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动手实战</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环节</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  </a:t>
              </a:r>
              <a:endPar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
          <p:nvSpPr>
            <p:cNvPr id="17" name="TextBox 53"/>
            <p:cNvSpPr txBox="1"/>
            <p:nvPr/>
          </p:nvSpPr>
          <p:spPr>
            <a:xfrm>
              <a:off x="5970945" y="6934729"/>
              <a:ext cx="13744633" cy="2584450"/>
            </a:xfrm>
            <a:prstGeom prst="rect">
              <a:avLst/>
            </a:prstGeom>
            <a:noFill/>
          </p:spPr>
          <p:txBody>
            <a:bodyPr wrap="square" rtlCol="0">
              <a:spAutoFit/>
            </a:bodyPr>
            <a:lstStyle/>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1</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：使用</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Python</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实现</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K</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线图的绘制</a:t>
              </a:r>
              <a:endPar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a:p>
              <a:pPr>
                <a:lnSpc>
                  <a:spcPct val="150000"/>
                </a:lnSpc>
              </a:pPr>
              <a:endPar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grpSp>
      <p:grpSp>
        <p:nvGrpSpPr>
          <p:cNvPr id="19" name="组合 18"/>
          <p:cNvGrpSpPr/>
          <p:nvPr/>
        </p:nvGrpSpPr>
        <p:grpSpPr>
          <a:xfrm>
            <a:off x="701975" y="12150175"/>
            <a:ext cx="4697719" cy="415832"/>
            <a:chOff x="7733871" y="10770757"/>
            <a:chExt cx="6896570" cy="610470"/>
          </a:xfrm>
        </p:grpSpPr>
        <p:pic>
          <p:nvPicPr>
            <p:cNvPr id="20" name="网易云课堂logo.png" descr="网易云课堂logo.png"/>
            <p:cNvPicPr>
              <a:picLocks noChangeAspect="1"/>
            </p:cNvPicPr>
            <p:nvPr/>
          </p:nvPicPr>
          <p:blipFill>
            <a:blip r:embed="rId2"/>
            <a:stretch>
              <a:fillRect/>
            </a:stretch>
          </p:blipFill>
          <p:spPr>
            <a:xfrm>
              <a:off x="7733871" y="10770757"/>
              <a:ext cx="3730635" cy="610470"/>
            </a:xfrm>
            <a:prstGeom prst="rect">
              <a:avLst/>
            </a:prstGeom>
            <a:ln w="12700">
              <a:miter lim="400000"/>
              <a:headEnd/>
              <a:tailEnd/>
            </a:ln>
          </p:spPr>
        </p:pic>
        <p:sp>
          <p:nvSpPr>
            <p:cNvPr id="21"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p:txBody>
        </p:sp>
        <p:pic>
          <p:nvPicPr>
            <p:cNvPr id="22" name="图片 21" descr="图片 2"/>
            <p:cNvPicPr>
              <a:picLocks noChangeAspect="1"/>
            </p:cNvPicPr>
            <p:nvPr/>
          </p:nvPicPr>
          <p:blipFill>
            <a:blip r:embed="rId3"/>
            <a:stretch>
              <a:fillRect/>
            </a:stretch>
          </p:blipFill>
          <p:spPr>
            <a:xfrm>
              <a:off x="12431590" y="10834162"/>
              <a:ext cx="2198851" cy="507932"/>
            </a:xfrm>
            <a:prstGeom prst="rect">
              <a:avLst/>
            </a:prstGeom>
            <a:ln w="12700">
              <a:miter lim="400000"/>
              <a:headEnd/>
              <a:tailEnd/>
            </a:ln>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32366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44461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5">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28861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28861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2963709"/>
            <a:ext cx="2919730"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dirty="0">
                <a:solidFill>
                  <a:srgbClr val="F8F8F8"/>
                </a:solidFill>
                <a:latin typeface="思源黑体 CN Medium" panose="020B0600000000000000" pitchFamily="34" charset="-122"/>
                <a:ea typeface="思源黑体 CN Medium" panose="020B0600000000000000" pitchFamily="34" charset="-122"/>
              </a:rPr>
              <a:t>03</a:t>
            </a:r>
            <a:endParaRPr lang="zh-CN" altLang="en-US" sz="189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56154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3689694" y="7425175"/>
            <a:ext cx="1519107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en-US" altLang="zh-CN"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MA</a:t>
            </a: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均线系统投资策略</a:t>
            </a:r>
            <a:endPar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均线系统投资策略</a:t>
            </a:r>
            <a:endParaRPr lang="zh-CN" altLang="en-US" dirty="0">
              <a:sym typeface="+mn-ea"/>
            </a:endParaRPr>
          </a:p>
        </p:txBody>
      </p:sp>
      <p:sp>
        <p:nvSpPr>
          <p:cNvPr id="9" name="文本框 8"/>
          <p:cNvSpPr txBox="1"/>
          <p:nvPr/>
        </p:nvSpPr>
        <p:spPr>
          <a:xfrm>
            <a:off x="1158907" y="224259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、如何判断趋势</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20362545" cy="9309100"/>
          </a:xfrm>
          <a:prstGeom prst="rect">
            <a:avLst/>
          </a:prstGeom>
          <a:ln w="15875">
            <a:noFill/>
          </a:ln>
        </p:spPr>
        <p:txBody>
          <a:bodyPr wrap="square">
            <a:spAutoFit/>
          </a:bodyPr>
          <a:lstStyle/>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做投资的朋友都有句老话，趋势是最好的朋友。趋势交易策略被业界普遍认为</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具有良好的获利能力。</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如何判断趋势和利用趋势进行交易？</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最普遍的方法是移动平均线。  </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根据算法方式不同可以分为，简单移动平均线 </a:t>
            </a:r>
            <a:r>
              <a:rPr lang="en-US" altLang="zh-CN" sz="4535" dirty="0">
                <a:solidFill>
                  <a:schemeClr val="accent1"/>
                </a:solidFill>
                <a:latin typeface="思源黑体 CN Medium" panose="020B0600000000000000" pitchFamily="34" charset="-122"/>
                <a:ea typeface="思源黑体 CN Medium" panose="020B0600000000000000" pitchFamily="34" charset="-122"/>
              </a:rPr>
              <a:t>SMA </a:t>
            </a:r>
            <a:r>
              <a:rPr lang="zh-CN" altLang="en-US" sz="4535" dirty="0">
                <a:solidFill>
                  <a:schemeClr val="accent1"/>
                </a:solidFill>
                <a:latin typeface="思源黑体 CN Medium" panose="020B0600000000000000" pitchFamily="34" charset="-122"/>
                <a:ea typeface="思源黑体 CN Medium" panose="020B0600000000000000" pitchFamily="34" charset="-122"/>
              </a:rPr>
              <a:t>，加权移动平均线 </a:t>
            </a:r>
            <a:r>
              <a:rPr lang="en-US" altLang="zh-CN" sz="4535" dirty="0">
                <a:solidFill>
                  <a:schemeClr val="accent1"/>
                </a:solidFill>
                <a:latin typeface="思源黑体 CN Medium" panose="020B0600000000000000" pitchFamily="34" charset="-122"/>
                <a:ea typeface="思源黑体 CN Medium" panose="020B0600000000000000" pitchFamily="34" charset="-122"/>
              </a:rPr>
              <a:t>WMA</a:t>
            </a:r>
            <a:r>
              <a:rPr lang="zh-CN" altLang="en-US" sz="4535" dirty="0">
                <a:solidFill>
                  <a:schemeClr val="accent1"/>
                </a:solidFill>
                <a:latin typeface="思源黑体 CN Medium" panose="020B0600000000000000" pitchFamily="34" charset="-122"/>
                <a:ea typeface="思源黑体 CN Medium" panose="020B0600000000000000" pitchFamily="34" charset="-122"/>
              </a:rPr>
              <a:t>和</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指数加权移动平均线</a:t>
            </a:r>
            <a:r>
              <a:rPr lang="en-US" altLang="zh-CN" sz="4535" dirty="0">
                <a:solidFill>
                  <a:schemeClr val="accent1"/>
                </a:solidFill>
                <a:latin typeface="思源黑体 CN Medium" panose="020B0600000000000000" pitchFamily="34" charset="-122"/>
                <a:ea typeface="思源黑体 CN Medium" panose="020B0600000000000000" pitchFamily="34" charset="-122"/>
              </a:rPr>
              <a:t>EWMA</a:t>
            </a:r>
            <a:r>
              <a:rPr lang="zh-CN" altLang="en-US" sz="4535" dirty="0">
                <a:solidFill>
                  <a:schemeClr val="accent1"/>
                </a:solidFill>
                <a:latin typeface="思源黑体 CN Medium" panose="020B0600000000000000" pitchFamily="34" charset="-122"/>
                <a:ea typeface="思源黑体 CN Medium" panose="020B0600000000000000" pitchFamily="34" charset="-122"/>
              </a:rPr>
              <a:t>。</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均线系统投资策略</a:t>
            </a:r>
            <a:endParaRPr lang="zh-CN" altLang="en-US" dirty="0">
              <a:sym typeface="+mn-ea"/>
            </a:endParaRPr>
          </a:p>
        </p:txBody>
      </p:sp>
      <p:sp>
        <p:nvSpPr>
          <p:cNvPr id="9" name="文本框 8"/>
          <p:cNvSpPr txBox="1"/>
          <p:nvPr/>
        </p:nvSpPr>
        <p:spPr>
          <a:xfrm>
            <a:off x="1017937" y="2365146"/>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2</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、简单移动平均数</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29596" y="3011766"/>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56360" y="3853180"/>
            <a:ext cx="19923760" cy="4281805"/>
          </a:xfrm>
          <a:prstGeom prst="rect">
            <a:avLst/>
          </a:prstGeom>
          <a:ln w="15875">
            <a:noFill/>
          </a:ln>
        </p:spPr>
        <p:txBody>
          <a:bodyPr wrap="square">
            <a:spAutoFit/>
          </a:bodyPr>
          <a:lstStyle/>
          <a:p>
            <a:pPr algn="just">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股价的简单移动平均数就是将一组股价相加，再除以股价的个数，因此需要先</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确定对哪几个数求平均数，即确定股价的个数</a:t>
            </a:r>
            <a:r>
              <a:rPr lang="en-US" altLang="zh-CN" sz="4535" dirty="0">
                <a:solidFill>
                  <a:schemeClr val="accent1"/>
                </a:solidFill>
                <a:latin typeface="思源黑体 CN Medium" panose="020B0600000000000000" pitchFamily="34" charset="-122"/>
                <a:ea typeface="思源黑体 CN Medium" panose="020B0600000000000000" pitchFamily="34" charset="-122"/>
              </a:rPr>
              <a:t>N</a:t>
            </a:r>
            <a:r>
              <a:rPr lang="zh-CN" altLang="en-US" sz="4535" dirty="0">
                <a:solidFill>
                  <a:schemeClr val="accent1"/>
                </a:solidFill>
                <a:latin typeface="思源黑体 CN Medium" panose="020B0600000000000000" pitchFamily="34" charset="-122"/>
                <a:ea typeface="思源黑体 CN Medium" panose="020B0600000000000000" pitchFamily="34" charset="-122"/>
              </a:rPr>
              <a:t>，我们平时听到的</a:t>
            </a:r>
            <a:r>
              <a:rPr lang="en-US" altLang="zh-CN" sz="4535" dirty="0">
                <a:solidFill>
                  <a:schemeClr val="accent1"/>
                </a:solidFill>
                <a:latin typeface="思源黑体 CN Medium" panose="020B0600000000000000" pitchFamily="34" charset="-122"/>
                <a:ea typeface="思源黑体 CN Medium" panose="020B0600000000000000" pitchFamily="34" charset="-122"/>
              </a:rPr>
              <a:t>5</a:t>
            </a:r>
            <a:r>
              <a:rPr lang="zh-CN" altLang="en-US" sz="4535" dirty="0">
                <a:solidFill>
                  <a:schemeClr val="accent1"/>
                </a:solidFill>
                <a:latin typeface="思源黑体 CN Medium" panose="020B0600000000000000" pitchFamily="34" charset="-122"/>
                <a:ea typeface="思源黑体 CN Medium" panose="020B0600000000000000" pitchFamily="34" charset="-122"/>
              </a:rPr>
              <a:t>日均线，</a:t>
            </a:r>
            <a:r>
              <a:rPr lang="en-US" altLang="zh-CN" sz="4535" dirty="0">
                <a:solidFill>
                  <a:schemeClr val="accent1"/>
                </a:solidFill>
                <a:latin typeface="思源黑体 CN Medium" panose="020B0600000000000000" pitchFamily="34" charset="-122"/>
                <a:ea typeface="思源黑体 CN Medium" panose="020B0600000000000000" pitchFamily="34" charset="-122"/>
              </a:rPr>
              <a:t>10</a:t>
            </a:r>
            <a:r>
              <a:rPr lang="zh-CN" altLang="en-US" sz="4535" dirty="0">
                <a:solidFill>
                  <a:schemeClr val="accent1"/>
                </a:solidFill>
                <a:latin typeface="思源黑体 CN Medium" panose="020B0600000000000000" pitchFamily="34" charset="-122"/>
                <a:ea typeface="思源黑体 CN Medium" panose="020B0600000000000000" pitchFamily="34" charset="-122"/>
              </a:rPr>
              <a:t>日均线和</a:t>
            </a:r>
            <a:r>
              <a:rPr lang="en-US" altLang="zh-CN" sz="4535" dirty="0">
                <a:solidFill>
                  <a:schemeClr val="accent1"/>
                </a:solidFill>
                <a:latin typeface="思源黑体 CN Medium" panose="020B0600000000000000" pitchFamily="34" charset="-122"/>
                <a:ea typeface="思源黑体 CN Medium" panose="020B0600000000000000" pitchFamily="34" charset="-122"/>
              </a:rPr>
              <a:t>20</a:t>
            </a:r>
            <a:r>
              <a:rPr lang="zh-CN" altLang="en-US" sz="4535" dirty="0">
                <a:solidFill>
                  <a:schemeClr val="accent1"/>
                </a:solidFill>
                <a:latin typeface="思源黑体 CN Medium" panose="020B0600000000000000" pitchFamily="34" charset="-122"/>
                <a:ea typeface="思源黑体 CN Medium" panose="020B0600000000000000" pitchFamily="34" charset="-122"/>
              </a:rPr>
              <a:t>日均线就是在说这个股价的个数。只是因为是移动均线，所以日期会随着时间发送变化。</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2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2" name="图片 1" descr="jr1"/>
          <p:cNvPicPr>
            <a:picLocks noChangeAspect="1"/>
          </p:cNvPicPr>
          <p:nvPr/>
        </p:nvPicPr>
        <p:blipFill>
          <a:blip r:embed="rId1"/>
          <a:stretch>
            <a:fillRect/>
          </a:stretch>
        </p:blipFill>
        <p:spPr>
          <a:xfrm>
            <a:off x="6955790" y="7754620"/>
            <a:ext cx="8162925" cy="1917065"/>
          </a:xfrm>
          <a:prstGeom prst="rect">
            <a:avLst/>
          </a:prstGeom>
        </p:spPr>
      </p:pic>
      <p:pic>
        <p:nvPicPr>
          <p:cNvPr id="4" name="图片 3" descr="jr2"/>
          <p:cNvPicPr>
            <a:picLocks noChangeAspect="1"/>
          </p:cNvPicPr>
          <p:nvPr/>
        </p:nvPicPr>
        <p:blipFill>
          <a:blip r:embed="rId2"/>
          <a:stretch>
            <a:fillRect/>
          </a:stretch>
        </p:blipFill>
        <p:spPr>
          <a:xfrm>
            <a:off x="6542405" y="9917430"/>
            <a:ext cx="9953625" cy="1772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均线系统投资策略</a:t>
            </a:r>
            <a:endParaRPr lang="zh-CN" altLang="en-US" dirty="0">
              <a:sym typeface="+mn-ea"/>
            </a:endParaRPr>
          </a:p>
        </p:txBody>
      </p:sp>
      <p:sp>
        <p:nvSpPr>
          <p:cNvPr id="9" name="文本框 8"/>
          <p:cNvSpPr txBox="1"/>
          <p:nvPr/>
        </p:nvSpPr>
        <p:spPr>
          <a:xfrm>
            <a:off x="1144302" y="284330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3</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、简单移动平均数</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8" name="矩形 17"/>
          <p:cNvSpPr/>
          <p:nvPr/>
        </p:nvSpPr>
        <p:spPr>
          <a:xfrm>
            <a:off x="1857375" y="4481195"/>
            <a:ext cx="19325590" cy="6377940"/>
          </a:xfrm>
          <a:prstGeom prst="rect">
            <a:avLst/>
          </a:prstGeom>
          <a:ln w="15875">
            <a:noFill/>
          </a:ln>
        </p:spPr>
        <p:txBody>
          <a:bodyPr wrap="square">
            <a:spAutoFit/>
          </a:bodyPr>
          <a:lstStyle/>
          <a:p>
            <a:pPr algn="just">
              <a:lnSpc>
                <a:spcPct val="15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大部份技术分析者利用简单移动平均线设定一个买卖系统。利用两条平均线中较短期的一条作为讯号线。例如: 当短期的平均线上穿较长期的平均线，显示牛市在即，策略订为买入</a:t>
            </a:r>
            <a:r>
              <a:rPr lang="zh-CN" altLang="en-US" sz="4535" dirty="0">
                <a:solidFill>
                  <a:schemeClr val="accent1"/>
                </a:solidFill>
                <a:latin typeface="思源黑体 CN Medium" panose="020B0600000000000000" pitchFamily="34" charset="-122"/>
                <a:ea typeface="思源黑体 CN Medium" panose="020B0600000000000000" pitchFamily="34" charset="-122"/>
              </a:rPr>
              <a:t>；相反，当短期的平均线下穿较长期的平均线，显示熊市在即，策略订为卖出</a:t>
            </a:r>
            <a:r>
              <a:rPr lang="zh-CN" altLang="en-US" sz="4535" dirty="0">
                <a:solidFill>
                  <a:schemeClr val="accent1"/>
                </a:solidFill>
                <a:latin typeface="思源黑体 CN Medium" panose="020B0600000000000000" pitchFamily="34" charset="-122"/>
                <a:ea typeface="思源黑体 CN Medium" panose="020B0600000000000000" pitchFamily="34" charset="-122"/>
              </a:rPr>
              <a:t>。简单移动平均线亦可作支持及阻力之用。当市况向跌破时沽出（卖出</a:t>
            </a:r>
            <a:r>
              <a:rPr lang="zh-CN" altLang="en-US" sz="4535" dirty="0">
                <a:solidFill>
                  <a:schemeClr val="accent1"/>
                </a:solidFill>
                <a:latin typeface="思源黑体 CN Medium" panose="020B0600000000000000" pitchFamily="34" charset="-122"/>
                <a:ea typeface="思源黑体 CN Medium" panose="020B0600000000000000" pitchFamily="34" charset="-122"/>
              </a:rPr>
              <a:t>），升破时买进，简单移动平均线便会在部份情况下反映强烈的支持或阻力。</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32366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44461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5">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28861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28861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2963709"/>
            <a:ext cx="2948243"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dirty="0">
                <a:solidFill>
                  <a:srgbClr val="F8F8F8"/>
                </a:solidFill>
                <a:latin typeface="思源黑体 CN Medium" panose="020B0600000000000000" pitchFamily="34" charset="-122"/>
                <a:ea typeface="思源黑体 CN Medium" panose="020B0600000000000000" pitchFamily="34" charset="-122"/>
              </a:rPr>
              <a:t>01</a:t>
            </a:r>
            <a:endParaRPr lang="zh-CN" altLang="en-US" sz="189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56154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3689694" y="7425175"/>
            <a:ext cx="1519107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什么叫量化择时策略</a:t>
            </a:r>
            <a:endPar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均线系统投资策略</a:t>
            </a:r>
            <a:endParaRPr lang="zh-CN" altLang="en-US" dirty="0">
              <a:sym typeface="+mn-ea"/>
            </a:endParaRPr>
          </a:p>
        </p:txBody>
      </p:sp>
      <p:sp>
        <p:nvSpPr>
          <p:cNvPr id="9" name="文本框 8"/>
          <p:cNvSpPr txBox="1"/>
          <p:nvPr/>
        </p:nvSpPr>
        <p:spPr>
          <a:xfrm>
            <a:off x="988727" y="2146706"/>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4</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、加权移动平均法(weighted moving average method/</a:t>
            </a: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WMA</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 </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29596" y="3011766"/>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710055" y="3780155"/>
            <a:ext cx="19618325" cy="7633970"/>
          </a:xfrm>
          <a:prstGeom prst="rect">
            <a:avLst/>
          </a:prstGeom>
          <a:ln w="15875">
            <a:noFill/>
          </a:ln>
        </p:spPr>
        <p:txBody>
          <a:bodyPr wrap="square">
            <a:spAutoFit/>
          </a:bodyPr>
          <a:lstStyle/>
          <a:p>
            <a:pPr algn="just">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对观察值分别给予不同的权数，按不同权数求得移动平均值，并以最后的移动平均值为基础，确定预测值的方法。采用加权移动平均法，是因为观察期的近期观察值对预测值有较大影响，它更能反映近期市场变化的趋势。所以，对于接近预测期的观察值给予较大权数值，对于距离预测期较远的观察值则相应给予较小的权数值，以不同的权数值调节各观察值对预测值所起的作用，使预测值能够更近似地反映市场未来的发展趋势。</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2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根据我们一般的认识，昨天的数据会比</a:t>
            </a:r>
            <a:r>
              <a:rPr lang="en-US" altLang="zh-CN" sz="4535" dirty="0">
                <a:solidFill>
                  <a:schemeClr val="accent1"/>
                </a:solidFill>
                <a:latin typeface="思源黑体 CN Medium" panose="020B0600000000000000" pitchFamily="34" charset="-122"/>
                <a:ea typeface="思源黑体 CN Medium" panose="020B0600000000000000" pitchFamily="34" charset="-122"/>
              </a:rPr>
              <a:t>10</a:t>
            </a:r>
            <a:r>
              <a:rPr lang="zh-CN" altLang="en-US" sz="4535" dirty="0">
                <a:solidFill>
                  <a:schemeClr val="accent1"/>
                </a:solidFill>
                <a:latin typeface="思源黑体 CN Medium" panose="020B0600000000000000" pitchFamily="34" charset="-122"/>
                <a:ea typeface="思源黑体 CN Medium" panose="020B0600000000000000" pitchFamily="34" charset="-122"/>
              </a:rPr>
              <a:t>天前的价格更反映当前的股价情况。</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所以离当前越近的数据越有代表性，离当前数据越远的数据越没有代表性。</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均线系统投资策略</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5</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、加权移动平均法(weighted moving average method/</a:t>
            </a: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WMA</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 </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29596" y="3011766"/>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485265" y="6501130"/>
            <a:ext cx="20201890" cy="1767205"/>
          </a:xfrm>
          <a:prstGeom prst="rect">
            <a:avLst/>
          </a:prstGeom>
          <a:ln w="15875">
            <a:noFill/>
          </a:ln>
        </p:spPr>
        <p:txBody>
          <a:bodyPr wrap="none">
            <a:spAutoFit/>
          </a:bodyPr>
          <a:lstStyle/>
          <a:p>
            <a:pPr algn="l">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上式中下方分母的</a:t>
            </a:r>
            <a:r>
              <a:rPr lang="en-US" altLang="zh-CN" sz="4535" dirty="0">
                <a:solidFill>
                  <a:schemeClr val="accent1"/>
                </a:solidFill>
                <a:latin typeface="思源黑体 CN Medium" panose="020B0600000000000000" pitchFamily="34" charset="-122"/>
                <a:ea typeface="思源黑体 CN Medium" panose="020B0600000000000000" pitchFamily="34" charset="-122"/>
              </a:rPr>
              <a:t>w1</a:t>
            </a:r>
            <a:r>
              <a:rPr lang="zh-CN" altLang="en-US" sz="4535" dirty="0">
                <a:solidFill>
                  <a:schemeClr val="accent1"/>
                </a:solidFill>
                <a:latin typeface="思源黑体 CN Medium" panose="020B0600000000000000" pitchFamily="34" charset="-122"/>
                <a:ea typeface="思源黑体 CN Medium" panose="020B0600000000000000" pitchFamily="34" charset="-122"/>
              </a:rPr>
              <a:t>一直到</a:t>
            </a:r>
            <a:r>
              <a:rPr lang="en-US" altLang="zh-CN" sz="4535" dirty="0">
                <a:solidFill>
                  <a:schemeClr val="accent1"/>
                </a:solidFill>
                <a:latin typeface="思源黑体 CN Medium" panose="020B0600000000000000" pitchFamily="34" charset="-122"/>
                <a:ea typeface="思源黑体 CN Medium" panose="020B0600000000000000" pitchFamily="34" charset="-122"/>
              </a:rPr>
              <a:t>wn</a:t>
            </a:r>
            <a:r>
              <a:rPr lang="zh-CN" altLang="en-US" sz="4535" dirty="0">
                <a:solidFill>
                  <a:schemeClr val="accent1"/>
                </a:solidFill>
                <a:latin typeface="思源黑体 CN Medium" panose="020B0600000000000000" pitchFamily="34" charset="-122"/>
                <a:ea typeface="思源黑体 CN Medium" panose="020B0600000000000000" pitchFamily="34" charset="-122"/>
              </a:rPr>
              <a:t>是对应数据的占比权重，所以分母相加后等于</a:t>
            </a:r>
            <a:r>
              <a:rPr lang="en-US" altLang="zh-CN" sz="4535" dirty="0">
                <a:solidFill>
                  <a:schemeClr val="accent1"/>
                </a:solidFill>
                <a:latin typeface="思源黑体 CN Medium" panose="020B0600000000000000" pitchFamily="34" charset="-122"/>
                <a:ea typeface="思源黑体 CN Medium" panose="020B0600000000000000" pitchFamily="34" charset="-122"/>
              </a:rPr>
              <a:t>1.</a:t>
            </a:r>
            <a:endParaRPr lang="en-US" altLang="zh-CN"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简化后的公式为：</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2" name="图片 1" descr="jr3"/>
          <p:cNvPicPr>
            <a:picLocks noChangeAspect="1"/>
          </p:cNvPicPr>
          <p:nvPr/>
        </p:nvPicPr>
        <p:blipFill>
          <a:blip r:embed="rId1"/>
          <a:stretch>
            <a:fillRect/>
          </a:stretch>
        </p:blipFill>
        <p:spPr>
          <a:xfrm>
            <a:off x="1485265" y="3874135"/>
            <a:ext cx="19105245" cy="2226310"/>
          </a:xfrm>
          <a:prstGeom prst="rect">
            <a:avLst/>
          </a:prstGeom>
        </p:spPr>
      </p:pic>
      <p:pic>
        <p:nvPicPr>
          <p:cNvPr id="4" name="图片 3" descr="jr3b"/>
          <p:cNvPicPr>
            <a:picLocks noChangeAspect="1"/>
          </p:cNvPicPr>
          <p:nvPr/>
        </p:nvPicPr>
        <p:blipFill>
          <a:blip r:embed="rId2"/>
          <a:stretch>
            <a:fillRect/>
          </a:stretch>
        </p:blipFill>
        <p:spPr>
          <a:xfrm>
            <a:off x="1637665" y="8613775"/>
            <a:ext cx="18860135" cy="21577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均线系统投资策略</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5</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、加权移动平均法(weighted moving average method/</a:t>
            </a: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WMA</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 </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29596" y="3011766"/>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485265" y="6501130"/>
            <a:ext cx="20201890" cy="1767205"/>
          </a:xfrm>
          <a:prstGeom prst="rect">
            <a:avLst/>
          </a:prstGeom>
          <a:ln w="15875">
            <a:noFill/>
          </a:ln>
        </p:spPr>
        <p:txBody>
          <a:bodyPr wrap="none">
            <a:spAutoFit/>
          </a:bodyPr>
          <a:lstStyle/>
          <a:p>
            <a:pPr algn="l">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上式中下方分母的</a:t>
            </a:r>
            <a:r>
              <a:rPr lang="en-US" altLang="zh-CN" sz="4535" dirty="0">
                <a:solidFill>
                  <a:schemeClr val="accent1"/>
                </a:solidFill>
                <a:latin typeface="思源黑体 CN Medium" panose="020B0600000000000000" pitchFamily="34" charset="-122"/>
                <a:ea typeface="思源黑体 CN Medium" panose="020B0600000000000000" pitchFamily="34" charset="-122"/>
              </a:rPr>
              <a:t>w1</a:t>
            </a:r>
            <a:r>
              <a:rPr lang="zh-CN" altLang="en-US" sz="4535" dirty="0">
                <a:solidFill>
                  <a:schemeClr val="accent1"/>
                </a:solidFill>
                <a:latin typeface="思源黑体 CN Medium" panose="020B0600000000000000" pitchFamily="34" charset="-122"/>
                <a:ea typeface="思源黑体 CN Medium" panose="020B0600000000000000" pitchFamily="34" charset="-122"/>
              </a:rPr>
              <a:t>一直到</a:t>
            </a:r>
            <a:r>
              <a:rPr lang="en-US" altLang="zh-CN" sz="4535" dirty="0">
                <a:solidFill>
                  <a:schemeClr val="accent1"/>
                </a:solidFill>
                <a:latin typeface="思源黑体 CN Medium" panose="020B0600000000000000" pitchFamily="34" charset="-122"/>
                <a:ea typeface="思源黑体 CN Medium" panose="020B0600000000000000" pitchFamily="34" charset="-122"/>
              </a:rPr>
              <a:t>wn</a:t>
            </a:r>
            <a:r>
              <a:rPr lang="zh-CN" altLang="en-US" sz="4535" dirty="0">
                <a:solidFill>
                  <a:schemeClr val="accent1"/>
                </a:solidFill>
                <a:latin typeface="思源黑体 CN Medium" panose="020B0600000000000000" pitchFamily="34" charset="-122"/>
                <a:ea typeface="思源黑体 CN Medium" panose="020B0600000000000000" pitchFamily="34" charset="-122"/>
              </a:rPr>
              <a:t>是对应数据的占比权重，所以分母相加后等于</a:t>
            </a:r>
            <a:r>
              <a:rPr lang="en-US" altLang="zh-CN" sz="4535" dirty="0">
                <a:solidFill>
                  <a:schemeClr val="accent1"/>
                </a:solidFill>
                <a:latin typeface="思源黑体 CN Medium" panose="020B0600000000000000" pitchFamily="34" charset="-122"/>
                <a:ea typeface="思源黑体 CN Medium" panose="020B0600000000000000" pitchFamily="34" charset="-122"/>
              </a:rPr>
              <a:t>1.</a:t>
            </a:r>
            <a:endParaRPr lang="en-US" altLang="zh-CN"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2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简化后的公式为：</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2" name="图片 1" descr="jr3"/>
          <p:cNvPicPr>
            <a:picLocks noChangeAspect="1"/>
          </p:cNvPicPr>
          <p:nvPr/>
        </p:nvPicPr>
        <p:blipFill>
          <a:blip r:embed="rId1"/>
          <a:stretch>
            <a:fillRect/>
          </a:stretch>
        </p:blipFill>
        <p:spPr>
          <a:xfrm>
            <a:off x="1485265" y="3874135"/>
            <a:ext cx="19105245" cy="2226310"/>
          </a:xfrm>
          <a:prstGeom prst="rect">
            <a:avLst/>
          </a:prstGeom>
        </p:spPr>
      </p:pic>
      <p:pic>
        <p:nvPicPr>
          <p:cNvPr id="4" name="图片 3" descr="jr3b"/>
          <p:cNvPicPr>
            <a:picLocks noChangeAspect="1"/>
          </p:cNvPicPr>
          <p:nvPr/>
        </p:nvPicPr>
        <p:blipFill>
          <a:blip r:embed="rId2"/>
          <a:stretch>
            <a:fillRect/>
          </a:stretch>
        </p:blipFill>
        <p:spPr>
          <a:xfrm>
            <a:off x="1637665" y="8613775"/>
            <a:ext cx="18860135" cy="21577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量化投资策略</a:t>
            </a:r>
            <a:endParaRPr lang="zh-CN" altLang="en-US" dirty="0">
              <a:sym typeface="+mn-ea"/>
            </a:endParaRPr>
          </a:p>
        </p:txBody>
      </p:sp>
      <p:sp>
        <p:nvSpPr>
          <p:cNvPr id="9" name="文本框 8"/>
          <p:cNvSpPr txBox="1"/>
          <p:nvPr/>
        </p:nvSpPr>
        <p:spPr>
          <a:xfrm>
            <a:off x="1035717" y="1857146"/>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6</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sz="4400" dirty="0">
                <a:solidFill>
                  <a:schemeClr val="accent1"/>
                </a:solidFill>
                <a:latin typeface="思源黑体 CN Medium" panose="020B0600000000000000" pitchFamily="34" charset="-122"/>
                <a:ea typeface="思源黑体 CN Medium" panose="020B0600000000000000" pitchFamily="34" charset="-122"/>
                <a:sym typeface="+mn-ea"/>
              </a:rPr>
              <a:t>"双线相交法"</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8" name="矩形 17"/>
          <p:cNvSpPr/>
          <p:nvPr/>
        </p:nvSpPr>
        <p:spPr>
          <a:xfrm>
            <a:off x="1218565" y="3202305"/>
            <a:ext cx="20347940" cy="8472170"/>
          </a:xfrm>
          <a:prstGeom prst="rect">
            <a:avLst/>
          </a:prstGeom>
          <a:ln w="15875">
            <a:noFill/>
          </a:ln>
        </p:spPr>
        <p:txBody>
          <a:bodyPr wrap="square">
            <a:spAutoFit/>
          </a:bodyPr>
          <a:lstStyle/>
          <a:p>
            <a:pPr algn="just">
              <a:lnSpc>
                <a:spcPct val="12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sz="4535" dirty="0">
                <a:solidFill>
                  <a:schemeClr val="accent1"/>
                </a:solidFill>
                <a:latin typeface="思源黑体 CN Medium" panose="020B0600000000000000" pitchFamily="34" charset="-122"/>
                <a:ea typeface="思源黑体 CN Medium" panose="020B0600000000000000" pitchFamily="34" charset="-122"/>
              </a:rPr>
              <a:t>当短期平均线向上穿越长期平均线时，构成买入信号。</a:t>
            </a:r>
            <a:endParaRPr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20000"/>
              </a:lnSpc>
            </a:pPr>
            <a:endParaRPr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20000"/>
              </a:lnSpc>
            </a:pPr>
            <a:r>
              <a:rPr sz="4535" dirty="0">
                <a:solidFill>
                  <a:schemeClr val="accent1"/>
                </a:solidFill>
                <a:latin typeface="思源黑体 CN Medium" panose="020B0600000000000000" pitchFamily="34" charset="-122"/>
                <a:ea typeface="思源黑体 CN Medium" panose="020B0600000000000000" pitchFamily="34" charset="-122"/>
              </a:rPr>
              <a:t>例如：两条平均线分别为5天和20天的移动平均线，或者是10天和40天的移动平均线。</a:t>
            </a:r>
            <a:endParaRPr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20000"/>
              </a:lnSpc>
            </a:pPr>
            <a:endParaRPr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20000"/>
              </a:lnSpc>
            </a:pPr>
            <a:r>
              <a:rPr sz="4535" dirty="0">
                <a:solidFill>
                  <a:schemeClr val="accent1"/>
                </a:solidFill>
                <a:latin typeface="思源黑体 CN Medium" panose="020B0600000000000000" pitchFamily="34" charset="-122"/>
                <a:ea typeface="思源黑体 CN Medium" panose="020B0600000000000000" pitchFamily="34" charset="-122"/>
              </a:rPr>
              <a:t>在前一种情况下，当5天平均线向上穿越20天平均线后，构成买入信号；</a:t>
            </a:r>
            <a:endParaRPr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20000"/>
              </a:lnSpc>
            </a:pPr>
            <a:endParaRPr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20000"/>
              </a:lnSpc>
            </a:pPr>
            <a:r>
              <a:rPr sz="4535" dirty="0">
                <a:solidFill>
                  <a:schemeClr val="accent1"/>
                </a:solidFill>
                <a:latin typeface="思源黑体 CN Medium" panose="020B0600000000000000" pitchFamily="34" charset="-122"/>
                <a:ea typeface="思源黑体 CN Medium" panose="020B0600000000000000" pitchFamily="34" charset="-122"/>
              </a:rPr>
              <a:t>而当5天平均线向下穿越20天平均线后，形成卖出信号。</a:t>
            </a:r>
            <a:endParaRPr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20000"/>
              </a:lnSpc>
            </a:pPr>
            <a:endParaRPr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20000"/>
              </a:lnSpc>
            </a:pPr>
            <a:r>
              <a:rPr sz="4535" dirty="0">
                <a:solidFill>
                  <a:schemeClr val="accent1"/>
                </a:solidFill>
                <a:latin typeface="思源黑体 CN Medium" panose="020B0600000000000000" pitchFamily="34" charset="-122"/>
                <a:ea typeface="思源黑体 CN Medium" panose="020B0600000000000000" pitchFamily="34" charset="-122"/>
              </a:rPr>
              <a:t>系统是连续工作的，即它始终在市，要么处于多头状态，要么处于空头状态。</a:t>
            </a:r>
            <a:endParaRPr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图片 444"/>
          <p:cNvPicPr>
            <a:picLocks noChangeAspect="1"/>
          </p:cNvPicPr>
          <p:nvPr/>
        </p:nvPicPr>
        <p:blipFill rotWithShape="1">
          <a:blip r:embed="rId1"/>
          <a:srcRect l="2676" t="13262" r="34397" b="22052"/>
          <a:stretch>
            <a:fillRect/>
          </a:stretch>
        </p:blipFill>
        <p:spPr>
          <a:xfrm>
            <a:off x="-404" y="141656"/>
            <a:ext cx="23039471" cy="11922850"/>
          </a:xfrm>
          <a:prstGeom prst="rect">
            <a:avLst/>
          </a:prstGeom>
        </p:spPr>
      </p:pic>
      <p:sp>
        <p:nvSpPr>
          <p:cNvPr id="16" name="流程图: 过程 15"/>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2" name="组合 1"/>
          <p:cNvGrpSpPr/>
          <p:nvPr/>
        </p:nvGrpSpPr>
        <p:grpSpPr>
          <a:xfrm>
            <a:off x="3785312" y="2079040"/>
            <a:ext cx="16395066" cy="5037455"/>
            <a:chOff x="5266365" y="4481724"/>
            <a:chExt cx="14449213" cy="5037455"/>
          </a:xfrm>
        </p:grpSpPr>
        <p:sp>
          <p:nvSpPr>
            <p:cNvPr id="30" name="TextBox 29"/>
            <p:cNvSpPr txBox="1"/>
            <p:nvPr/>
          </p:nvSpPr>
          <p:spPr>
            <a:xfrm>
              <a:off x="5266365" y="4481724"/>
              <a:ext cx="13633330" cy="1585153"/>
            </a:xfrm>
            <a:prstGeom prst="rect">
              <a:avLst/>
            </a:prstGeom>
            <a:noFill/>
          </p:spPr>
          <p:txBody>
            <a:bodyPr wrap="square" rtlCol="0" anchor="t" anchorCtr="0">
              <a:noAutofit/>
            </a:bodyPr>
            <a:lstStyle/>
            <a:p>
              <a:pPr algn="ctr">
                <a:lnSpc>
                  <a:spcPct val="105000"/>
                </a:lnSpc>
              </a:pP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动手实战</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环节</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  </a:t>
              </a:r>
              <a:endPar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
          <p:nvSpPr>
            <p:cNvPr id="17" name="TextBox 53"/>
            <p:cNvSpPr txBox="1"/>
            <p:nvPr/>
          </p:nvSpPr>
          <p:spPr>
            <a:xfrm>
              <a:off x="5970945" y="6934729"/>
              <a:ext cx="13744633" cy="2584450"/>
            </a:xfrm>
            <a:prstGeom prst="rect">
              <a:avLst/>
            </a:prstGeom>
            <a:noFill/>
          </p:spPr>
          <p:txBody>
            <a:bodyPr wrap="square" rtlCol="0">
              <a:spAutoFit/>
            </a:bodyPr>
            <a:lstStyle/>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1</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：使用</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Python</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实现</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MA</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策略</a:t>
              </a:r>
              <a:endPar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a:p>
              <a:pPr>
                <a:lnSpc>
                  <a:spcPct val="150000"/>
                </a:lnSpc>
              </a:pPr>
              <a:endPar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grpSp>
      <p:grpSp>
        <p:nvGrpSpPr>
          <p:cNvPr id="19" name="组合 18"/>
          <p:cNvGrpSpPr/>
          <p:nvPr/>
        </p:nvGrpSpPr>
        <p:grpSpPr>
          <a:xfrm>
            <a:off x="701975" y="12150175"/>
            <a:ext cx="4697719" cy="415832"/>
            <a:chOff x="7733871" y="10770757"/>
            <a:chExt cx="6896570" cy="610470"/>
          </a:xfrm>
        </p:grpSpPr>
        <p:pic>
          <p:nvPicPr>
            <p:cNvPr id="20" name="网易云课堂logo.png" descr="网易云课堂logo.png"/>
            <p:cNvPicPr>
              <a:picLocks noChangeAspect="1"/>
            </p:cNvPicPr>
            <p:nvPr/>
          </p:nvPicPr>
          <p:blipFill>
            <a:blip r:embed="rId2"/>
            <a:stretch>
              <a:fillRect/>
            </a:stretch>
          </p:blipFill>
          <p:spPr>
            <a:xfrm>
              <a:off x="7733871" y="10770757"/>
              <a:ext cx="3730635" cy="610470"/>
            </a:xfrm>
            <a:prstGeom prst="rect">
              <a:avLst/>
            </a:prstGeom>
            <a:ln w="12700">
              <a:miter lim="400000"/>
              <a:headEnd/>
              <a:tailEnd/>
            </a:ln>
          </p:spPr>
        </p:pic>
        <p:sp>
          <p:nvSpPr>
            <p:cNvPr id="21"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p:txBody>
        </p:sp>
        <p:pic>
          <p:nvPicPr>
            <p:cNvPr id="22" name="图片 21" descr="图片 2"/>
            <p:cNvPicPr>
              <a:picLocks noChangeAspect="1"/>
            </p:cNvPicPr>
            <p:nvPr/>
          </p:nvPicPr>
          <p:blipFill>
            <a:blip r:embed="rId3"/>
            <a:stretch>
              <a:fillRect/>
            </a:stretch>
          </p:blipFill>
          <p:spPr>
            <a:xfrm>
              <a:off x="12431590" y="10834162"/>
              <a:ext cx="2198851" cy="507932"/>
            </a:xfrm>
            <a:prstGeom prst="rect">
              <a:avLst/>
            </a:prstGeom>
            <a:ln w="12700">
              <a:miter lim="400000"/>
              <a:headEnd/>
              <a:tailEnd/>
            </a:ln>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32366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44461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5">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28861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28861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2963709"/>
            <a:ext cx="2919730"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dirty="0">
                <a:solidFill>
                  <a:srgbClr val="F8F8F8"/>
                </a:solidFill>
                <a:latin typeface="思源黑体 CN Medium" panose="020B0600000000000000" pitchFamily="34" charset="-122"/>
                <a:ea typeface="思源黑体 CN Medium" panose="020B0600000000000000" pitchFamily="34" charset="-122"/>
              </a:rPr>
              <a:t>04</a:t>
            </a:r>
            <a:endParaRPr lang="zh-CN" altLang="en-US" sz="189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56154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3689694" y="7425175"/>
            <a:ext cx="1519107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动量交易策略</a:t>
            </a: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介绍</a:t>
            </a:r>
            <a:endPar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什么是动量</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动量的概念</a:t>
            </a:r>
            <a:endPar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700468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sz="4535" dirty="0">
                <a:solidFill>
                  <a:schemeClr val="accent1"/>
                </a:solidFill>
                <a:latin typeface="思源黑体 CN Medium" panose="020B0600000000000000" pitchFamily="34" charset="-122"/>
                <a:ea typeface="思源黑体 CN Medium" panose="020B0600000000000000" pitchFamily="34" charset="-122"/>
              </a:rPr>
              <a:t>物理学中的动量，也即物体平动的位移。反映的是物体在状态变化过程中动量与外力冲量的关系，是物体所受合外力的冲量等于物体动量变化的关系。</a:t>
            </a:r>
            <a:endParaRPr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sz="4535" dirty="0">
                <a:solidFill>
                  <a:schemeClr val="accent1"/>
                </a:solidFill>
                <a:latin typeface="思源黑体 CN Medium" panose="020B0600000000000000" pitchFamily="34" charset="-122"/>
                <a:ea typeface="思源黑体 CN Medium" panose="020B0600000000000000" pitchFamily="34" charset="-122"/>
              </a:rPr>
              <a:t>表达式为：加速因子：p = mv; （方向与速度方向相同）</a:t>
            </a:r>
            <a:endParaRPr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sz="4535" dirty="0">
                <a:solidFill>
                  <a:schemeClr val="accent1"/>
                </a:solidFill>
                <a:latin typeface="思源黑体 CN Medium" panose="020B0600000000000000" pitchFamily="34" charset="-122"/>
                <a:ea typeface="思源黑体 CN Medium" panose="020B0600000000000000" pitchFamily="34" charset="-122"/>
              </a:rPr>
              <a:t>    </a:t>
            </a:r>
            <a:r>
              <a:rPr lang="zh-CN" sz="4535" dirty="0">
                <a:solidFill>
                  <a:schemeClr val="accent1"/>
                </a:solidFill>
                <a:latin typeface="思源黑体 CN Medium" panose="020B0600000000000000" pitchFamily="34" charset="-122"/>
                <a:ea typeface="思源黑体 CN Medium" panose="020B0600000000000000" pitchFamily="34" charset="-122"/>
              </a:rPr>
              <a:t>在经典力学中，动量</a:t>
            </a:r>
            <a:r>
              <a:rPr lang="en-US" altLang="zh-CN" sz="4535" dirty="0">
                <a:solidFill>
                  <a:schemeClr val="accent1"/>
                </a:solidFill>
                <a:latin typeface="思源黑体 CN Medium" panose="020B0600000000000000" pitchFamily="34" charset="-122"/>
                <a:ea typeface="思源黑体 CN Medium" panose="020B0600000000000000" pitchFamily="34" charset="-122"/>
              </a:rPr>
              <a:t>Momentum</a:t>
            </a:r>
            <a:r>
              <a:rPr lang="zh-CN" altLang="en-US" sz="4535" dirty="0">
                <a:solidFill>
                  <a:schemeClr val="accent1"/>
                </a:solidFill>
                <a:latin typeface="思源黑体 CN Medium" panose="020B0600000000000000" pitchFamily="34" charset="-122"/>
                <a:ea typeface="思源黑体 CN Medium" panose="020B0600000000000000" pitchFamily="34" charset="-122"/>
              </a:rPr>
              <a:t>指物体的质量和速度的乘积，所以我们理解为物体必须有运动才会有动能，最终产生动量。在此基础上刻画出保持已有的运动状态的趋势，即惯性大小</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什么是动量</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2</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动量的概念</a:t>
            </a:r>
            <a:endPar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623633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sz="4535" dirty="0">
                <a:solidFill>
                  <a:schemeClr val="accent1"/>
                </a:solidFill>
                <a:latin typeface="思源黑体 CN Medium" panose="020B0600000000000000" pitchFamily="34" charset="-122"/>
                <a:ea typeface="思源黑体 CN Medium" panose="020B0600000000000000" pitchFamily="34" charset="-122"/>
              </a:rPr>
              <a:t>类比于证券市场，如果我们把证券的价格类比成运动中的物体，那么证券价格的上涨或下跌视为物体的运动，依据惯性的原理，证券价格上涨，则其具有持续上涨的力量动能，反之，下降则会拥有下降的动能。</a:t>
            </a:r>
            <a:endParaRPr lang="zh-CN"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sz="4535" dirty="0">
                <a:solidFill>
                  <a:schemeClr val="accent1"/>
                </a:solidFill>
                <a:latin typeface="思源黑体 CN Medium" panose="020B0600000000000000" pitchFamily="34" charset="-122"/>
                <a:ea typeface="思源黑体 CN Medium" panose="020B0600000000000000" pitchFamily="34" charset="-122"/>
              </a:rPr>
              <a:t>    通过研究证券价格的动量来分析价格的变化趋势，进而指定相应的策略，捕获预先定义的信号，进行交易的买卖，这就是动量交易的过程。</a:t>
            </a:r>
            <a:endParaRPr lang="zh-CN"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sz="4535" dirty="0">
                <a:solidFill>
                  <a:schemeClr val="accent1"/>
                </a:solidFill>
                <a:latin typeface="思源黑体 CN Medium" panose="020B0600000000000000" pitchFamily="34" charset="-122"/>
                <a:ea typeface="思源黑体 CN Medium" panose="020B0600000000000000" pitchFamily="34" charset="-122"/>
              </a:rPr>
              <a:t>    </a:t>
            </a:r>
            <a:endParaRPr lang="zh-CN"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价格动量计算</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3</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动量效应的产生</a:t>
            </a:r>
            <a:endPar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700468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sz="4535" dirty="0">
                <a:solidFill>
                  <a:schemeClr val="accent1"/>
                </a:solidFill>
                <a:latin typeface="思源黑体 CN Medium" panose="020B0600000000000000" pitchFamily="34" charset="-122"/>
                <a:ea typeface="思源黑体 CN Medium" panose="020B0600000000000000" pitchFamily="34" charset="-122"/>
              </a:rPr>
              <a:t>由于市场上的各个参与单位在信息获取时的反应延迟不一致，使得不同的投资人在看到同一则信息时的时间差也不一样。</a:t>
            </a:r>
            <a:endParaRPr lang="zh-CN"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sz="4535" dirty="0">
                <a:solidFill>
                  <a:schemeClr val="accent1"/>
                </a:solidFill>
                <a:latin typeface="思源黑体 CN Medium" panose="020B0600000000000000" pitchFamily="34" charset="-122"/>
                <a:ea typeface="思源黑体 CN Medium" panose="020B0600000000000000" pitchFamily="34" charset="-122"/>
              </a:rPr>
              <a:t>    </a:t>
            </a:r>
            <a:endParaRPr lang="zh-CN"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sz="4535" dirty="0">
                <a:solidFill>
                  <a:schemeClr val="accent1"/>
                </a:solidFill>
                <a:latin typeface="思源黑体 CN Medium" panose="020B0600000000000000" pitchFamily="34" charset="-122"/>
                <a:ea typeface="思源黑体 CN Medium" panose="020B0600000000000000" pitchFamily="34" charset="-122"/>
              </a:rPr>
              <a:t>    例如上市公司出现利好情况时，其证券价格会随之上涨，但由于不同的投资人看到这则消息的时间不一样，所以反应也无法一步到位，</a:t>
            </a:r>
            <a:r>
              <a:rPr lang="en-US" altLang="zh-CN" sz="4535" dirty="0">
                <a:solidFill>
                  <a:schemeClr val="accent1"/>
                </a:solidFill>
                <a:latin typeface="思源黑体 CN Medium" panose="020B0600000000000000" pitchFamily="34" charset="-122"/>
                <a:ea typeface="思源黑体 CN Medium" panose="020B0600000000000000" pitchFamily="34" charset="-122"/>
              </a:rPr>
              <a:t>A</a:t>
            </a:r>
            <a:r>
              <a:rPr lang="zh-CN" altLang="en-US" sz="4535" dirty="0">
                <a:solidFill>
                  <a:schemeClr val="accent1"/>
                </a:solidFill>
                <a:latin typeface="思源黑体 CN Medium" panose="020B0600000000000000" pitchFamily="34" charset="-122"/>
                <a:ea typeface="思源黑体 CN Medium" panose="020B0600000000000000" pitchFamily="34" charset="-122"/>
              </a:rPr>
              <a:t>投资者如果在信息发布的当下就收到消息，进而进行了加仓买入，而</a:t>
            </a:r>
            <a:r>
              <a:rPr lang="en-US" altLang="zh-CN" sz="4535" dirty="0">
                <a:solidFill>
                  <a:schemeClr val="accent1"/>
                </a:solidFill>
                <a:latin typeface="思源黑体 CN Medium" panose="020B0600000000000000" pitchFamily="34" charset="-122"/>
                <a:ea typeface="思源黑体 CN Medium" panose="020B0600000000000000" pitchFamily="34" charset="-122"/>
              </a:rPr>
              <a:t>B</a:t>
            </a:r>
            <a:r>
              <a:rPr lang="zh-CN" altLang="en-US" sz="4535" dirty="0">
                <a:solidFill>
                  <a:schemeClr val="accent1"/>
                </a:solidFill>
                <a:latin typeface="思源黑体 CN Medium" panose="020B0600000000000000" pitchFamily="34" charset="-122"/>
                <a:ea typeface="思源黑体 CN Medium" panose="020B0600000000000000" pitchFamily="34" charset="-122"/>
              </a:rPr>
              <a:t>投资者在三天后看到这则消息，并且出于谨慎又观望了一天后决定加仓购买，所以不同的投资商的时间差使得消化一个利好的时间会持续一段时间，进而产生了股价的动量效应。</a:t>
            </a:r>
            <a:endParaRPr lang="en-US" altLang="zh-CN"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价格动量计算</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4</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做差法求动量值</a:t>
            </a:r>
            <a:endPar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162750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sz="4535" dirty="0">
                <a:solidFill>
                  <a:schemeClr val="accent1"/>
                </a:solidFill>
                <a:latin typeface="思源黑体 CN Medium" panose="020B0600000000000000" pitchFamily="34" charset="-122"/>
                <a:ea typeface="思源黑体 CN Medium" panose="020B0600000000000000" pitchFamily="34" charset="-122"/>
              </a:rPr>
              <a:t>第一种计算方法是做差法，用今天的价格减去一段时间以前的价格。</a:t>
            </a:r>
            <a:endParaRPr lang="zh-CN"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en-US" altLang="zh-CN"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2" name="图片 1" descr="捕获1"/>
          <p:cNvPicPr>
            <a:picLocks noChangeAspect="1"/>
          </p:cNvPicPr>
          <p:nvPr/>
        </p:nvPicPr>
        <p:blipFill>
          <a:blip r:embed="rId1"/>
          <a:stretch>
            <a:fillRect/>
          </a:stretch>
        </p:blipFill>
        <p:spPr>
          <a:xfrm>
            <a:off x="1151255" y="6097905"/>
            <a:ext cx="21499195" cy="3557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量化择时</a:t>
            </a:r>
            <a:r>
              <a:rPr lang="zh-CN" altLang="en-US" dirty="0">
                <a:sym typeface="+mn-ea"/>
              </a:rPr>
              <a:t>概述</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、什么是量化择时</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2096135" y="3971290"/>
            <a:ext cx="19152235" cy="6659880"/>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l">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所谓量化择时，就是利用数量化的方法，通过各种技术手段进行量化分析，找出自选股中股票的买入和卖出时间点。目前应用在股市的技术分析指标有几百种，本章选取集中常见的多种指标进行计算原理的介绍和常见买卖点解析。</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价格动量计算</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5</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做除</a:t>
            </a:r>
            <a:r>
              <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法求动量值</a:t>
            </a:r>
            <a:endPar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3163570"/>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sz="4535" dirty="0">
                <a:solidFill>
                  <a:schemeClr val="accent1"/>
                </a:solidFill>
                <a:latin typeface="思源黑体 CN Medium" panose="020B0600000000000000" pitchFamily="34" charset="-122"/>
                <a:ea typeface="思源黑体 CN Medium" panose="020B0600000000000000" pitchFamily="34" charset="-122"/>
              </a:rPr>
              <a:t>第二种计算方法是做除法，用今天的价格减去一段时间以前的价格然后再除以第二个价格，用来计算出价格的变化率，采用这个方法可以忽略价格绝对数的大小问题，求出的值称为（</a:t>
            </a:r>
            <a:r>
              <a:rPr lang="en-US" altLang="zh-CN" sz="4535" dirty="0">
                <a:solidFill>
                  <a:schemeClr val="accent1"/>
                </a:solidFill>
                <a:latin typeface="思源黑体 CN Medium" panose="020B0600000000000000" pitchFamily="34" charset="-122"/>
                <a:ea typeface="思源黑体 CN Medium" panose="020B0600000000000000" pitchFamily="34" charset="-122"/>
              </a:rPr>
              <a:t>ROC</a:t>
            </a:r>
            <a:r>
              <a:rPr lang="zh-CN" sz="4535" dirty="0">
                <a:solidFill>
                  <a:schemeClr val="accent1"/>
                </a:solidFill>
                <a:latin typeface="思源黑体 CN Medium" panose="020B0600000000000000" pitchFamily="34" charset="-122"/>
                <a:ea typeface="思源黑体 CN Medium" panose="020B0600000000000000" pitchFamily="34" charset="-122"/>
              </a:rPr>
              <a:t>）</a:t>
            </a:r>
            <a:r>
              <a:rPr lang="en-US" altLang="zh-CN" sz="4535" dirty="0">
                <a:solidFill>
                  <a:schemeClr val="accent1"/>
                </a:solidFill>
                <a:latin typeface="思源黑体 CN Medium" panose="020B0600000000000000" pitchFamily="34" charset="-122"/>
                <a:ea typeface="思源黑体 CN Medium" panose="020B0600000000000000" pitchFamily="34" charset="-122"/>
              </a:rPr>
              <a:t>Rate of Change</a:t>
            </a:r>
            <a:r>
              <a:rPr lang="zh-CN" altLang="en-US" sz="4535" dirty="0">
                <a:solidFill>
                  <a:schemeClr val="accent1"/>
                </a:solidFill>
                <a:latin typeface="思源黑体 CN Medium" panose="020B0600000000000000" pitchFamily="34" charset="-122"/>
                <a:ea typeface="思源黑体 CN Medium" panose="020B0600000000000000" pitchFamily="34" charset="-122"/>
              </a:rPr>
              <a:t>变化率。</a:t>
            </a:r>
            <a:endParaRPr lang="zh-CN"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en-US" altLang="zh-CN"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4" name="图片 3" descr="捕获2"/>
          <p:cNvPicPr>
            <a:picLocks noChangeAspect="1"/>
          </p:cNvPicPr>
          <p:nvPr/>
        </p:nvPicPr>
        <p:blipFill>
          <a:blip r:embed="rId1"/>
          <a:stretch>
            <a:fillRect/>
          </a:stretch>
        </p:blipFill>
        <p:spPr>
          <a:xfrm>
            <a:off x="1641475" y="7136130"/>
            <a:ext cx="20278725" cy="3178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价格动量计算</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6</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常见的周期</a:t>
            </a:r>
            <a:endPar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623633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sz="4535" dirty="0">
                <a:solidFill>
                  <a:schemeClr val="accent1"/>
                </a:solidFill>
                <a:latin typeface="思源黑体 CN Medium" panose="020B0600000000000000" pitchFamily="34" charset="-122"/>
                <a:ea typeface="思源黑体 CN Medium" panose="020B0600000000000000" pitchFamily="34" charset="-122"/>
              </a:rPr>
              <a:t>对于间隔周期</a:t>
            </a:r>
            <a:r>
              <a:rPr lang="en-US" altLang="zh-CN" sz="4535" dirty="0">
                <a:solidFill>
                  <a:schemeClr val="accent1"/>
                </a:solidFill>
                <a:latin typeface="思源黑体 CN Medium" panose="020B0600000000000000" pitchFamily="34" charset="-122"/>
                <a:ea typeface="思源黑体 CN Medium" panose="020B0600000000000000" pitchFamily="34" charset="-122"/>
              </a:rPr>
              <a:t>M</a:t>
            </a:r>
            <a:r>
              <a:rPr lang="zh-CN" altLang="en-US" sz="4535" dirty="0">
                <a:solidFill>
                  <a:schemeClr val="accent1"/>
                </a:solidFill>
                <a:latin typeface="思源黑体 CN Medium" panose="020B0600000000000000" pitchFamily="34" charset="-122"/>
                <a:ea typeface="思源黑体 CN Medium" panose="020B0600000000000000" pitchFamily="34" charset="-122"/>
              </a:rPr>
              <a:t>来说，有天 周 月 年等。在投资界常用的跨度按照长中短周期来看一般如下划分：</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短期：</a:t>
            </a:r>
            <a:r>
              <a:rPr lang="en-US" altLang="zh-CN" sz="4535" dirty="0">
                <a:solidFill>
                  <a:schemeClr val="accent1"/>
                </a:solidFill>
                <a:latin typeface="思源黑体 CN Medium" panose="020B0600000000000000" pitchFamily="34" charset="-122"/>
                <a:ea typeface="思源黑体 CN Medium" panose="020B0600000000000000" pitchFamily="34" charset="-122"/>
              </a:rPr>
              <a:t>5</a:t>
            </a:r>
            <a:r>
              <a:rPr lang="zh-CN" altLang="en-US" sz="4535" dirty="0">
                <a:solidFill>
                  <a:schemeClr val="accent1"/>
                </a:solidFill>
                <a:latin typeface="思源黑体 CN Medium" panose="020B0600000000000000" pitchFamily="34" charset="-122"/>
                <a:ea typeface="思源黑体 CN Medium" panose="020B0600000000000000" pitchFamily="34" charset="-122"/>
              </a:rPr>
              <a:t>天 </a:t>
            </a:r>
            <a:r>
              <a:rPr lang="en-US" altLang="zh-CN" sz="4535" dirty="0">
                <a:solidFill>
                  <a:schemeClr val="accent1"/>
                </a:solidFill>
                <a:latin typeface="思源黑体 CN Medium" panose="020B0600000000000000" pitchFamily="34" charset="-122"/>
                <a:ea typeface="思源黑体 CN Medium" panose="020B0600000000000000" pitchFamily="34" charset="-122"/>
              </a:rPr>
              <a:t>10</a:t>
            </a:r>
            <a:r>
              <a:rPr lang="zh-CN" altLang="en-US" sz="4535" dirty="0">
                <a:solidFill>
                  <a:schemeClr val="accent1"/>
                </a:solidFill>
                <a:latin typeface="思源黑体 CN Medium" panose="020B0600000000000000" pitchFamily="34" charset="-122"/>
                <a:ea typeface="思源黑体 CN Medium" panose="020B0600000000000000" pitchFamily="34" charset="-122"/>
              </a:rPr>
              <a:t>天 </a:t>
            </a:r>
            <a:r>
              <a:rPr lang="en-US" altLang="zh-CN" sz="4535" dirty="0">
                <a:solidFill>
                  <a:schemeClr val="accent1"/>
                </a:solidFill>
                <a:latin typeface="思源黑体 CN Medium" panose="020B0600000000000000" pitchFamily="34" charset="-122"/>
                <a:ea typeface="思源黑体 CN Medium" panose="020B0600000000000000" pitchFamily="34" charset="-122"/>
              </a:rPr>
              <a:t>20</a:t>
            </a:r>
            <a:r>
              <a:rPr lang="zh-CN" altLang="en-US" sz="4535" dirty="0">
                <a:solidFill>
                  <a:schemeClr val="accent1"/>
                </a:solidFill>
                <a:latin typeface="思源黑体 CN Medium" panose="020B0600000000000000" pitchFamily="34" charset="-122"/>
                <a:ea typeface="思源黑体 CN Medium" panose="020B0600000000000000" pitchFamily="34" charset="-122"/>
              </a:rPr>
              <a:t>天 </a:t>
            </a:r>
            <a:r>
              <a:rPr lang="en-US" altLang="zh-CN" sz="4535" dirty="0">
                <a:solidFill>
                  <a:schemeClr val="accent1"/>
                </a:solidFill>
                <a:latin typeface="思源黑体 CN Medium" panose="020B0600000000000000" pitchFamily="34" charset="-122"/>
                <a:ea typeface="思源黑体 CN Medium" panose="020B0600000000000000" pitchFamily="34" charset="-122"/>
              </a:rPr>
              <a:t>25</a:t>
            </a:r>
            <a:r>
              <a:rPr lang="zh-CN" altLang="en-US" sz="4535" dirty="0">
                <a:solidFill>
                  <a:schemeClr val="accent1"/>
                </a:solidFill>
                <a:latin typeface="思源黑体 CN Medium" panose="020B0600000000000000" pitchFamily="34" charset="-122"/>
                <a:ea typeface="思源黑体 CN Medium" panose="020B0600000000000000" pitchFamily="34" charset="-122"/>
              </a:rPr>
              <a:t>天 常用于短期动量。</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中期：</a:t>
            </a:r>
            <a:r>
              <a:rPr lang="en-US" altLang="zh-CN" sz="4535" dirty="0">
                <a:solidFill>
                  <a:schemeClr val="accent1"/>
                </a:solidFill>
                <a:latin typeface="思源黑体 CN Medium" panose="020B0600000000000000" pitchFamily="34" charset="-122"/>
                <a:ea typeface="思源黑体 CN Medium" panose="020B0600000000000000" pitchFamily="34" charset="-122"/>
              </a:rPr>
              <a:t>3</a:t>
            </a:r>
            <a:r>
              <a:rPr lang="zh-CN" altLang="en-US" sz="4535" dirty="0">
                <a:solidFill>
                  <a:schemeClr val="accent1"/>
                </a:solidFill>
                <a:latin typeface="思源黑体 CN Medium" panose="020B0600000000000000" pitchFamily="34" charset="-122"/>
                <a:ea typeface="思源黑体 CN Medium" panose="020B0600000000000000" pitchFamily="34" charset="-122"/>
              </a:rPr>
              <a:t>个月</a:t>
            </a:r>
            <a:r>
              <a:rPr lang="en-US" altLang="zh-CN" sz="4535" dirty="0">
                <a:solidFill>
                  <a:schemeClr val="accent1"/>
                </a:solidFill>
                <a:latin typeface="思源黑体 CN Medium" panose="020B0600000000000000" pitchFamily="34" charset="-122"/>
                <a:ea typeface="思源黑体 CN Medium" panose="020B0600000000000000" pitchFamily="34" charset="-122"/>
              </a:rPr>
              <a:t>-9</a:t>
            </a:r>
            <a:r>
              <a:rPr lang="zh-CN" altLang="en-US" sz="4535" dirty="0">
                <a:solidFill>
                  <a:schemeClr val="accent1"/>
                </a:solidFill>
                <a:latin typeface="思源黑体 CN Medium" panose="020B0600000000000000" pitchFamily="34" charset="-122"/>
                <a:ea typeface="思源黑体 CN Medium" panose="020B0600000000000000" pitchFamily="34" charset="-122"/>
              </a:rPr>
              <a:t>个月。</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长期：</a:t>
            </a:r>
            <a:r>
              <a:rPr lang="en-US" altLang="zh-CN" sz="4535" dirty="0">
                <a:solidFill>
                  <a:schemeClr val="accent1"/>
                </a:solidFill>
                <a:latin typeface="思源黑体 CN Medium" panose="020B0600000000000000" pitchFamily="34" charset="-122"/>
                <a:ea typeface="思源黑体 CN Medium" panose="020B0600000000000000" pitchFamily="34" charset="-122"/>
              </a:rPr>
              <a:t>12</a:t>
            </a:r>
            <a:r>
              <a:rPr lang="zh-CN" altLang="en-US" sz="4535" dirty="0">
                <a:solidFill>
                  <a:schemeClr val="accent1"/>
                </a:solidFill>
                <a:latin typeface="思源黑体 CN Medium" panose="020B0600000000000000" pitchFamily="34" charset="-122"/>
                <a:ea typeface="思源黑体 CN Medium" panose="020B0600000000000000" pitchFamily="34" charset="-122"/>
              </a:rPr>
              <a:t>个月以上。</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动量策略思路</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7</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交易策略设计</a:t>
            </a:r>
            <a:endPar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623633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第一步：获得股票价格（例如收盘价</a:t>
            </a:r>
            <a:r>
              <a:rPr lang="zh-CN" altLang="en-US" sz="4535" dirty="0">
                <a:solidFill>
                  <a:schemeClr val="accent1"/>
                </a:solidFill>
                <a:latin typeface="思源黑体 CN Medium" panose="020B0600000000000000" pitchFamily="34" charset="-122"/>
                <a:ea typeface="思源黑体 CN Medium" panose="020B0600000000000000" pitchFamily="34" charset="-122"/>
              </a:rPr>
              <a:t>）</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第二步：计算股票的动量值</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第三步：根据指标进行交易策略设计，最简单的方式为如果动量大于</a:t>
            </a:r>
            <a:r>
              <a:rPr lang="en-US" altLang="zh-CN" sz="4535" dirty="0">
                <a:solidFill>
                  <a:schemeClr val="accent1"/>
                </a:solidFill>
                <a:latin typeface="思源黑体 CN Medium" panose="020B0600000000000000" pitchFamily="34" charset="-122"/>
                <a:ea typeface="思源黑体 CN Medium" panose="020B0600000000000000" pitchFamily="34" charset="-122"/>
              </a:rPr>
              <a:t>0</a:t>
            </a:r>
            <a:r>
              <a:rPr lang="zh-CN" altLang="en-US" sz="4535" dirty="0">
                <a:solidFill>
                  <a:schemeClr val="accent1"/>
                </a:solidFill>
                <a:latin typeface="思源黑体 CN Medium" panose="020B0600000000000000" pitchFamily="34" charset="-122"/>
                <a:ea typeface="思源黑体 CN Medium" panose="020B0600000000000000" pitchFamily="34" charset="-122"/>
              </a:rPr>
              <a:t>则标记为买入，如果小于零则标记为卖出。</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第四步：对策略进行回溯和评价，优化，然后继续循环第一步。</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图片 444"/>
          <p:cNvPicPr>
            <a:picLocks noChangeAspect="1"/>
          </p:cNvPicPr>
          <p:nvPr/>
        </p:nvPicPr>
        <p:blipFill rotWithShape="1">
          <a:blip r:embed="rId1"/>
          <a:srcRect l="2676" t="13262" r="34397" b="22052"/>
          <a:stretch>
            <a:fillRect/>
          </a:stretch>
        </p:blipFill>
        <p:spPr>
          <a:xfrm>
            <a:off x="-404" y="141656"/>
            <a:ext cx="23039471" cy="11922850"/>
          </a:xfrm>
          <a:prstGeom prst="rect">
            <a:avLst/>
          </a:prstGeom>
        </p:spPr>
      </p:pic>
      <p:sp>
        <p:nvSpPr>
          <p:cNvPr id="16" name="流程图: 过程 15"/>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2" name="组合 1"/>
          <p:cNvGrpSpPr/>
          <p:nvPr/>
        </p:nvGrpSpPr>
        <p:grpSpPr>
          <a:xfrm>
            <a:off x="3785312" y="2079040"/>
            <a:ext cx="16395066" cy="5037455"/>
            <a:chOff x="5266365" y="4481724"/>
            <a:chExt cx="14449213" cy="5037455"/>
          </a:xfrm>
        </p:grpSpPr>
        <p:sp>
          <p:nvSpPr>
            <p:cNvPr id="30" name="TextBox 29"/>
            <p:cNvSpPr txBox="1"/>
            <p:nvPr/>
          </p:nvSpPr>
          <p:spPr>
            <a:xfrm>
              <a:off x="5266365" y="4481724"/>
              <a:ext cx="13633330" cy="1585153"/>
            </a:xfrm>
            <a:prstGeom prst="rect">
              <a:avLst/>
            </a:prstGeom>
            <a:noFill/>
          </p:spPr>
          <p:txBody>
            <a:bodyPr wrap="square" rtlCol="0" anchor="t" anchorCtr="0">
              <a:noAutofit/>
            </a:bodyPr>
            <a:lstStyle/>
            <a:p>
              <a:pPr algn="ctr">
                <a:lnSpc>
                  <a:spcPct val="105000"/>
                </a:lnSpc>
              </a:pP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动手实战</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环节</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  </a:t>
              </a:r>
              <a:endPar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
          <p:nvSpPr>
            <p:cNvPr id="17" name="TextBox 53"/>
            <p:cNvSpPr txBox="1"/>
            <p:nvPr/>
          </p:nvSpPr>
          <p:spPr>
            <a:xfrm>
              <a:off x="5970945" y="6934729"/>
              <a:ext cx="13744633" cy="2584450"/>
            </a:xfrm>
            <a:prstGeom prst="rect">
              <a:avLst/>
            </a:prstGeom>
            <a:noFill/>
          </p:spPr>
          <p:txBody>
            <a:bodyPr wrap="square" rtlCol="0">
              <a:spAutoFit/>
            </a:bodyPr>
            <a:lstStyle/>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1</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：使用</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Python</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实现动能策略</a:t>
              </a:r>
              <a:endPar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a:p>
              <a:pPr>
                <a:lnSpc>
                  <a:spcPct val="150000"/>
                </a:lnSpc>
              </a:pPr>
              <a:endPar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grpSp>
      <p:grpSp>
        <p:nvGrpSpPr>
          <p:cNvPr id="19" name="组合 18"/>
          <p:cNvGrpSpPr/>
          <p:nvPr/>
        </p:nvGrpSpPr>
        <p:grpSpPr>
          <a:xfrm>
            <a:off x="701975" y="12150175"/>
            <a:ext cx="4697719" cy="415832"/>
            <a:chOff x="7733871" y="10770757"/>
            <a:chExt cx="6896570" cy="610470"/>
          </a:xfrm>
        </p:grpSpPr>
        <p:pic>
          <p:nvPicPr>
            <p:cNvPr id="20" name="网易云课堂logo.png" descr="网易云课堂logo.png"/>
            <p:cNvPicPr>
              <a:picLocks noChangeAspect="1"/>
            </p:cNvPicPr>
            <p:nvPr/>
          </p:nvPicPr>
          <p:blipFill>
            <a:blip r:embed="rId2"/>
            <a:stretch>
              <a:fillRect/>
            </a:stretch>
          </p:blipFill>
          <p:spPr>
            <a:xfrm>
              <a:off x="7733871" y="10770757"/>
              <a:ext cx="3730635" cy="610470"/>
            </a:xfrm>
            <a:prstGeom prst="rect">
              <a:avLst/>
            </a:prstGeom>
            <a:ln w="12700">
              <a:miter lim="400000"/>
              <a:headEnd/>
              <a:tailEnd/>
            </a:ln>
          </p:spPr>
        </p:pic>
        <p:sp>
          <p:nvSpPr>
            <p:cNvPr id="21"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p:txBody>
        </p:sp>
        <p:pic>
          <p:nvPicPr>
            <p:cNvPr id="22" name="图片 21" descr="图片 2"/>
            <p:cNvPicPr>
              <a:picLocks noChangeAspect="1"/>
            </p:cNvPicPr>
            <p:nvPr/>
          </p:nvPicPr>
          <p:blipFill>
            <a:blip r:embed="rId3"/>
            <a:stretch>
              <a:fillRect/>
            </a:stretch>
          </p:blipFill>
          <p:spPr>
            <a:xfrm>
              <a:off x="12431590" y="10834162"/>
              <a:ext cx="2198851" cy="507932"/>
            </a:xfrm>
            <a:prstGeom prst="rect">
              <a:avLst/>
            </a:prstGeom>
            <a:ln w="12700">
              <a:miter lim="400000"/>
              <a:headEnd/>
              <a:tailEnd/>
            </a:ln>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32366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44461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5">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28861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28861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2963709"/>
            <a:ext cx="2919730"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dirty="0">
                <a:solidFill>
                  <a:srgbClr val="F8F8F8"/>
                </a:solidFill>
                <a:latin typeface="思源黑体 CN Medium" panose="020B0600000000000000" pitchFamily="34" charset="-122"/>
                <a:ea typeface="思源黑体 CN Medium" panose="020B0600000000000000" pitchFamily="34" charset="-122"/>
              </a:rPr>
              <a:t>05</a:t>
            </a:r>
            <a:endParaRPr lang="zh-CN" altLang="en-US" sz="189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56154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3923374" y="7561700"/>
            <a:ext cx="1519107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量化交易中的RSI相对强弱指标</a:t>
            </a:r>
            <a:endParaRPr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RSI</a:t>
            </a:r>
            <a:r>
              <a:rPr lang="zh-CN" altLang="en-US" dirty="0">
                <a:sym typeface="+mn-ea"/>
              </a:rPr>
              <a:t>指标</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RSI</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基本概念</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7004685"/>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mn-ea"/>
                <a:ea typeface="思源黑体 CN Medium" panose="020B0600000000000000" pitchFamily="34" charset="-122"/>
                <a:cs typeface="+mn-ea"/>
              </a:rPr>
              <a:t>      </a:t>
            </a:r>
            <a:r>
              <a:rPr lang="zh-CN" altLang="en-US" sz="4535" dirty="0">
                <a:solidFill>
                  <a:schemeClr val="accent1"/>
                </a:solidFill>
                <a:latin typeface="+mn-ea"/>
                <a:cs typeface="+mn-ea"/>
              </a:rPr>
              <a:t>在股票市场上，买方和卖方力量的消长会影响股票的架构，如果股票的买入力量大于卖出力量，则股票的价格会上涨，反之则会下跌。如何运用一种巧妙的方法来判断股票的买入力量和卖出力量的强弱</a:t>
            </a:r>
            <a:r>
              <a:rPr lang="zh-CN" altLang="en-US" sz="4535" dirty="0">
                <a:solidFill>
                  <a:schemeClr val="accent1"/>
                </a:solidFill>
                <a:latin typeface="+mn-ea"/>
                <a:ea typeface="思源黑体 CN Medium" panose="020B0600000000000000" pitchFamily="34" charset="-122"/>
                <a:cs typeface="+mn-ea"/>
              </a:rPr>
              <a:t>？</a:t>
            </a:r>
            <a:endParaRPr lang="zh-CN" altLang="en-US" sz="4535" dirty="0">
              <a:solidFill>
                <a:schemeClr val="accent1"/>
              </a:solidFill>
              <a:latin typeface="+mn-ea"/>
              <a:ea typeface="思源黑体 CN Medium" panose="020B0600000000000000" pitchFamily="34" charset="-122"/>
              <a:cs typeface="+mn-ea"/>
            </a:endParaRPr>
          </a:p>
          <a:p>
            <a:pPr algn="just">
              <a:lnSpc>
                <a:spcPct val="110000"/>
              </a:lnSpc>
            </a:pPr>
            <a:endParaRPr lang="zh-CN" altLang="en-US" sz="4535" dirty="0">
              <a:solidFill>
                <a:schemeClr val="accent1"/>
              </a:solidFill>
              <a:latin typeface="+mn-ea"/>
              <a:ea typeface="思源黑体 CN Medium" panose="020B0600000000000000" pitchFamily="34" charset="-122"/>
              <a:cs typeface="+mn-ea"/>
            </a:endParaRPr>
          </a:p>
          <a:p>
            <a:pPr algn="just">
              <a:lnSpc>
                <a:spcPct val="110000"/>
              </a:lnSpc>
            </a:pPr>
            <a:r>
              <a:rPr lang="zh-CN" altLang="en-US" sz="4535" dirty="0">
                <a:solidFill>
                  <a:schemeClr val="accent1"/>
                </a:solidFill>
                <a:latin typeface="+mn-ea"/>
                <a:ea typeface="思源黑体 CN Medium" panose="020B0600000000000000" pitchFamily="34" charset="-122"/>
                <a:cs typeface="+mn-ea"/>
              </a:rPr>
              <a:t>      </a:t>
            </a:r>
            <a:r>
              <a:rPr lang="zh-CN" altLang="en-US" sz="4535" dirty="0">
                <a:solidFill>
                  <a:schemeClr val="accent1"/>
                </a:solidFill>
                <a:latin typeface="+mn-ea"/>
                <a:cs typeface="+mn-ea"/>
              </a:rPr>
              <a:t>这个问题在</a:t>
            </a:r>
            <a:r>
              <a:rPr lang="en-US" altLang="zh-CN" sz="4535" dirty="0">
                <a:solidFill>
                  <a:schemeClr val="accent1"/>
                </a:solidFill>
                <a:latin typeface="+mn-ea"/>
                <a:ea typeface="思源黑体 CN Medium" panose="020B0600000000000000" pitchFamily="34" charset="-122"/>
                <a:cs typeface="+mn-ea"/>
              </a:rPr>
              <a:t>20</a:t>
            </a:r>
            <a:r>
              <a:rPr lang="zh-CN" altLang="en-US" sz="4535" dirty="0">
                <a:solidFill>
                  <a:schemeClr val="accent1"/>
                </a:solidFill>
                <a:latin typeface="+mn-ea"/>
                <a:cs typeface="+mn-ea"/>
              </a:rPr>
              <a:t>世纪</a:t>
            </a:r>
            <a:r>
              <a:rPr lang="en-US" altLang="zh-CN" sz="4535" dirty="0">
                <a:solidFill>
                  <a:schemeClr val="accent1"/>
                </a:solidFill>
                <a:latin typeface="+mn-ea"/>
                <a:ea typeface="思源黑体 CN Medium" panose="020B0600000000000000" pitchFamily="34" charset="-122"/>
                <a:cs typeface="+mn-ea"/>
              </a:rPr>
              <a:t>70</a:t>
            </a:r>
            <a:r>
              <a:rPr lang="zh-CN" altLang="en-US" sz="4535" dirty="0">
                <a:solidFill>
                  <a:schemeClr val="accent1"/>
                </a:solidFill>
                <a:latin typeface="+mn-ea"/>
                <a:cs typeface="+mn-ea"/>
              </a:rPr>
              <a:t>年代被一位投资者提出并最终找到了解决方法</a:t>
            </a:r>
            <a:r>
              <a:rPr lang="zh-CN" altLang="en-US" sz="4535" dirty="0">
                <a:solidFill>
                  <a:schemeClr val="accent1"/>
                </a:solidFill>
                <a:latin typeface="+mn-ea"/>
                <a:ea typeface="思源黑体 CN Medium" panose="020B0600000000000000" pitchFamily="34" charset="-122"/>
                <a:cs typeface="+mn-ea"/>
              </a:rPr>
              <a:t>。</a:t>
            </a:r>
            <a:endParaRPr lang="zh-CN" altLang="en-US" sz="4535" dirty="0">
              <a:solidFill>
                <a:schemeClr val="accent1"/>
              </a:solidFill>
              <a:latin typeface="+mn-ea"/>
              <a:ea typeface="思源黑体 CN Medium" panose="020B0600000000000000" pitchFamily="34" charset="-122"/>
              <a:cs typeface="+mn-ea"/>
            </a:endParaRPr>
          </a:p>
          <a:p>
            <a:pPr algn="just">
              <a:lnSpc>
                <a:spcPct val="110000"/>
              </a:lnSpc>
            </a:pPr>
            <a:endParaRPr lang="zh-CN" altLang="en-US" sz="4535" dirty="0">
              <a:solidFill>
                <a:schemeClr val="accent1"/>
              </a:solidFill>
              <a:latin typeface="+mn-ea"/>
              <a:ea typeface="思源黑体 CN Medium" panose="020B0600000000000000" pitchFamily="34" charset="-122"/>
              <a:cs typeface="+mn-ea"/>
            </a:endParaRPr>
          </a:p>
          <a:p>
            <a:pPr algn="just">
              <a:lnSpc>
                <a:spcPct val="110000"/>
              </a:lnSpc>
            </a:pPr>
            <a:r>
              <a:rPr lang="zh-CN" altLang="en-US" sz="4535" dirty="0">
                <a:solidFill>
                  <a:schemeClr val="accent1"/>
                </a:solidFill>
                <a:latin typeface="+mn-ea"/>
                <a:ea typeface="思源黑体 CN Medium" panose="020B0600000000000000" pitchFamily="34" charset="-122"/>
                <a:cs typeface="+mn-ea"/>
              </a:rPr>
              <a:t>      </a:t>
            </a:r>
            <a:r>
              <a:rPr lang="zh-CN" altLang="en-US" sz="4535" dirty="0">
                <a:solidFill>
                  <a:schemeClr val="accent1"/>
                </a:solidFill>
                <a:latin typeface="+mn-ea"/>
                <a:cs typeface="+mn-ea"/>
              </a:rPr>
              <a:t>韦尔斯</a:t>
            </a:r>
            <a:r>
              <a:rPr lang="en-US" altLang="zh-CN" sz="4535" dirty="0">
                <a:solidFill>
                  <a:schemeClr val="accent1"/>
                </a:solidFill>
                <a:latin typeface="+mn-ea"/>
                <a:ea typeface="思源黑体 CN Medium" panose="020B0600000000000000" pitchFamily="34" charset="-122"/>
                <a:cs typeface="+mn-ea"/>
              </a:rPr>
              <a:t>.</a:t>
            </a:r>
            <a:r>
              <a:rPr lang="zh-CN" altLang="en-US" sz="4535" dirty="0">
                <a:solidFill>
                  <a:schemeClr val="accent1"/>
                </a:solidFill>
                <a:latin typeface="+mn-ea"/>
                <a:cs typeface="+mn-ea"/>
              </a:rPr>
              <a:t>维尔德在</a:t>
            </a:r>
            <a:r>
              <a:rPr lang="en-US" altLang="zh-CN" sz="4535" dirty="0">
                <a:solidFill>
                  <a:schemeClr val="accent1"/>
                </a:solidFill>
                <a:latin typeface="+mn-ea"/>
                <a:ea typeface="思源黑体 CN Medium" panose="020B0600000000000000" pitchFamily="34" charset="-122"/>
                <a:cs typeface="+mn-ea"/>
              </a:rPr>
              <a:t>1978</a:t>
            </a:r>
            <a:r>
              <a:rPr lang="zh-CN" altLang="en-US" sz="4535" dirty="0">
                <a:solidFill>
                  <a:schemeClr val="accent1"/>
                </a:solidFill>
                <a:latin typeface="+mn-ea"/>
                <a:cs typeface="+mn-ea"/>
              </a:rPr>
              <a:t>年</a:t>
            </a:r>
            <a:r>
              <a:rPr lang="en-US" altLang="zh-CN" sz="4535" dirty="0">
                <a:solidFill>
                  <a:schemeClr val="accent1"/>
                </a:solidFill>
                <a:latin typeface="+mn-ea"/>
                <a:ea typeface="思源黑体 CN Medium" panose="020B0600000000000000" pitchFamily="34" charset="-122"/>
                <a:cs typeface="+mn-ea"/>
              </a:rPr>
              <a:t>6</a:t>
            </a:r>
            <a:r>
              <a:rPr lang="zh-CN" altLang="en-US" sz="4535" dirty="0">
                <a:solidFill>
                  <a:schemeClr val="accent1"/>
                </a:solidFill>
                <a:latin typeface="+mn-ea"/>
                <a:cs typeface="+mn-ea"/>
              </a:rPr>
              <a:t>月的</a:t>
            </a:r>
            <a:r>
              <a:rPr lang="en-US" altLang="zh-CN" sz="4535" dirty="0">
                <a:solidFill>
                  <a:schemeClr val="accent1"/>
                </a:solidFill>
                <a:latin typeface="+mn-ea"/>
                <a:ea typeface="思源黑体 CN Medium" panose="020B0600000000000000" pitchFamily="34" charset="-122"/>
                <a:cs typeface="+mn-ea"/>
              </a:rPr>
              <a:t>Futurn</a:t>
            </a:r>
            <a:r>
              <a:rPr lang="zh-CN" altLang="en-US" sz="4535" dirty="0">
                <a:solidFill>
                  <a:schemeClr val="accent1"/>
                </a:solidFill>
                <a:latin typeface="+mn-ea"/>
                <a:cs typeface="+mn-ea"/>
              </a:rPr>
              <a:t>杂志月刊上发表了一种衡量证券自身内在相对强度的指标，这个指标叫</a:t>
            </a:r>
            <a:r>
              <a:rPr lang="en-US" altLang="zh-CN" sz="4535" dirty="0">
                <a:solidFill>
                  <a:schemeClr val="accent1"/>
                </a:solidFill>
                <a:latin typeface="+mn-ea"/>
                <a:ea typeface="思源黑体 CN Medium" panose="020B0600000000000000" pitchFamily="34" charset="-122"/>
                <a:cs typeface="+mn-ea"/>
              </a:rPr>
              <a:t>Relative Strength Index </a:t>
            </a:r>
            <a:r>
              <a:rPr lang="zh-CN" altLang="en-US" sz="4535" dirty="0">
                <a:solidFill>
                  <a:schemeClr val="accent1"/>
                </a:solidFill>
                <a:latin typeface="+mn-ea"/>
                <a:cs typeface="+mn-ea"/>
              </a:rPr>
              <a:t>简称</a:t>
            </a:r>
            <a:r>
              <a:rPr lang="en-US" altLang="zh-CN" sz="4535" dirty="0">
                <a:solidFill>
                  <a:schemeClr val="accent1"/>
                </a:solidFill>
                <a:latin typeface="+mn-ea"/>
                <a:ea typeface="思源黑体 CN Medium" panose="020B0600000000000000" pitchFamily="34" charset="-122"/>
                <a:cs typeface="+mn-ea"/>
              </a:rPr>
              <a:t>RSI</a:t>
            </a:r>
            <a:r>
              <a:rPr lang="zh-CN" altLang="en-US" sz="4535" dirty="0">
                <a:solidFill>
                  <a:schemeClr val="accent1"/>
                </a:solidFill>
                <a:latin typeface="+mn-ea"/>
                <a:ea typeface="思源黑体 CN Medium" panose="020B0600000000000000" pitchFamily="34" charset="-122"/>
                <a:cs typeface="+mn-ea"/>
              </a:rPr>
              <a:t>，</a:t>
            </a:r>
            <a:r>
              <a:rPr lang="zh-CN" altLang="en-US" sz="4535" dirty="0">
                <a:solidFill>
                  <a:schemeClr val="accent1"/>
                </a:solidFill>
                <a:latin typeface="+mn-ea"/>
                <a:cs typeface="+mn-ea"/>
              </a:rPr>
              <a:t>中文名字相对强弱指标</a:t>
            </a:r>
            <a:r>
              <a:rPr lang="zh-CN" altLang="en-US" sz="4535" dirty="0">
                <a:solidFill>
                  <a:schemeClr val="accent1"/>
                </a:solidFill>
                <a:latin typeface="+mn-ea"/>
                <a:ea typeface="思源黑体 CN Medium" panose="020B0600000000000000" pitchFamily="34" charset="-122"/>
                <a:cs typeface="+mn-ea"/>
              </a:rPr>
              <a:t>。</a:t>
            </a:r>
            <a:endParaRPr lang="zh-CN" altLang="en-US" sz="4535" dirty="0">
              <a:solidFill>
                <a:schemeClr val="accent1"/>
              </a:solidFill>
              <a:latin typeface="+mn-ea"/>
              <a:ea typeface="思源黑体 CN Medium" panose="020B0600000000000000"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RSI</a:t>
            </a:r>
            <a:r>
              <a:rPr lang="zh-CN" altLang="en-US" dirty="0">
                <a:sym typeface="+mn-ea"/>
              </a:rPr>
              <a:t>指标</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2</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RSI</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的计算方法</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3931920"/>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mn-ea"/>
                <a:ea typeface="思源黑体 CN Medium" panose="020B0600000000000000" pitchFamily="34" charset="-122"/>
                <a:cs typeface="+mn-ea"/>
              </a:rPr>
              <a:t>      RSI</a:t>
            </a:r>
            <a:r>
              <a:rPr lang="zh-CN" altLang="en-US" sz="4535" dirty="0">
                <a:solidFill>
                  <a:schemeClr val="accent1"/>
                </a:solidFill>
                <a:latin typeface="+mn-ea"/>
                <a:cs typeface="+mn-ea"/>
              </a:rPr>
              <a:t>是一种特定公式计算出来的值，投资者可以通过</a:t>
            </a:r>
            <a:r>
              <a:rPr lang="en-US" altLang="zh-CN" sz="4535" dirty="0">
                <a:solidFill>
                  <a:schemeClr val="accent1"/>
                </a:solidFill>
                <a:latin typeface="+mn-ea"/>
                <a:ea typeface="思源黑体 CN Medium" panose="020B0600000000000000" pitchFamily="34" charset="-122"/>
                <a:cs typeface="+mn-ea"/>
              </a:rPr>
              <a:t>RSI</a:t>
            </a:r>
            <a:r>
              <a:rPr lang="zh-CN" altLang="en-US" sz="4535" dirty="0">
                <a:solidFill>
                  <a:schemeClr val="accent1"/>
                </a:solidFill>
                <a:latin typeface="+mn-ea"/>
                <a:cs typeface="+mn-ea"/>
              </a:rPr>
              <a:t>的取值来判断股票的买入和卖出情况，进而预测未来股票的价格走势。例如，如果股票的买入力量大于股票的卖出力量，则可以预测未来价格可能会上涨</a:t>
            </a:r>
            <a:r>
              <a:rPr lang="zh-CN" altLang="en-US" sz="4535" dirty="0">
                <a:solidFill>
                  <a:schemeClr val="accent1"/>
                </a:solidFill>
                <a:latin typeface="+mn-ea"/>
                <a:ea typeface="思源黑体 CN Medium" panose="020B0600000000000000" pitchFamily="34" charset="-122"/>
                <a:cs typeface="+mn-ea"/>
              </a:rPr>
              <a:t>。</a:t>
            </a:r>
            <a:endParaRPr lang="zh-CN" altLang="en-US" sz="4535" dirty="0">
              <a:solidFill>
                <a:schemeClr val="accent1"/>
              </a:solidFill>
              <a:latin typeface="+mn-ea"/>
              <a:ea typeface="思源黑体 CN Medium" panose="020B0600000000000000" pitchFamily="34" charset="-122"/>
              <a:cs typeface="+mn-ea"/>
            </a:endParaRPr>
          </a:p>
          <a:p>
            <a:pPr algn="just">
              <a:lnSpc>
                <a:spcPct val="110000"/>
              </a:lnSpc>
            </a:pPr>
            <a:endParaRPr lang="zh-CN" altLang="en-US" sz="4535" dirty="0">
              <a:solidFill>
                <a:schemeClr val="accent1"/>
              </a:solidFill>
              <a:latin typeface="+mn-ea"/>
              <a:ea typeface="思源黑体 CN Medium" panose="020B0600000000000000" pitchFamily="34" charset="-122"/>
              <a:cs typeface="+mn-ea"/>
            </a:endParaRPr>
          </a:p>
          <a:p>
            <a:pPr algn="just">
              <a:lnSpc>
                <a:spcPct val="110000"/>
              </a:lnSpc>
            </a:pPr>
            <a:r>
              <a:rPr lang="zh-CN" altLang="en-US" sz="4535" dirty="0">
                <a:solidFill>
                  <a:schemeClr val="accent1"/>
                </a:solidFill>
                <a:latin typeface="+mn-ea"/>
                <a:ea typeface="思源黑体 CN Medium" panose="020B0600000000000000" pitchFamily="34" charset="-122"/>
                <a:cs typeface="+mn-ea"/>
              </a:rPr>
              <a:t>        </a:t>
            </a:r>
            <a:endParaRPr lang="zh-CN" altLang="en-US" sz="4535" dirty="0">
              <a:solidFill>
                <a:schemeClr val="accent1"/>
              </a:solidFill>
              <a:latin typeface="+mn-ea"/>
              <a:ea typeface="思源黑体 CN Medium" panose="020B0600000000000000" pitchFamily="34" charset="-122"/>
              <a:cs typeface="+mn-ea"/>
            </a:endParaRPr>
          </a:p>
        </p:txBody>
      </p:sp>
      <p:pic>
        <p:nvPicPr>
          <p:cNvPr id="2" name="图片 1" descr="rsi1"/>
          <p:cNvPicPr>
            <a:picLocks noChangeAspect="1"/>
          </p:cNvPicPr>
          <p:nvPr/>
        </p:nvPicPr>
        <p:blipFill>
          <a:blip r:embed="rId1"/>
          <a:srcRect l="11724"/>
          <a:stretch>
            <a:fillRect/>
          </a:stretch>
        </p:blipFill>
        <p:spPr>
          <a:xfrm>
            <a:off x="3221990" y="6419850"/>
            <a:ext cx="11207115" cy="5521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RSI</a:t>
            </a:r>
            <a:r>
              <a:rPr lang="zh-CN" altLang="en-US" dirty="0">
                <a:sym typeface="+mn-ea"/>
              </a:rPr>
              <a:t>指标</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3</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RSI</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的计算方法</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85915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5" name="图片 4" descr="rsi2"/>
          <p:cNvPicPr>
            <a:picLocks noChangeAspect="1"/>
          </p:cNvPicPr>
          <p:nvPr/>
        </p:nvPicPr>
        <p:blipFill>
          <a:blip r:embed="rId1"/>
          <a:stretch>
            <a:fillRect/>
          </a:stretch>
        </p:blipFill>
        <p:spPr>
          <a:xfrm>
            <a:off x="1967230" y="3606800"/>
            <a:ext cx="18455640" cy="8070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RSI</a:t>
            </a:r>
            <a:r>
              <a:rPr lang="zh-CN" altLang="en-US" dirty="0">
                <a:sym typeface="+mn-ea"/>
              </a:rPr>
              <a:t>指标</a:t>
            </a:r>
            <a:endParaRPr lang="zh-CN" altLang="en-US" dirty="0">
              <a:sym typeface="+mn-ea"/>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85915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2" name="图片 1" descr="rsi3"/>
          <p:cNvPicPr>
            <a:picLocks noChangeAspect="1"/>
          </p:cNvPicPr>
          <p:nvPr/>
        </p:nvPicPr>
        <p:blipFill>
          <a:blip r:embed="rId1"/>
          <a:stretch>
            <a:fillRect/>
          </a:stretch>
        </p:blipFill>
        <p:spPr>
          <a:xfrm>
            <a:off x="8945245" y="1619885"/>
            <a:ext cx="13214350" cy="10434955"/>
          </a:xfrm>
          <a:prstGeom prst="rect">
            <a:avLst/>
          </a:prstGeom>
        </p:spPr>
      </p:pic>
      <p:pic>
        <p:nvPicPr>
          <p:cNvPr id="4" name="图片 3" descr="rsi4"/>
          <p:cNvPicPr>
            <a:picLocks noChangeAspect="1"/>
          </p:cNvPicPr>
          <p:nvPr/>
        </p:nvPicPr>
        <p:blipFill>
          <a:blip r:embed="rId2"/>
          <a:stretch>
            <a:fillRect/>
          </a:stretch>
        </p:blipFill>
        <p:spPr>
          <a:xfrm>
            <a:off x="1214755" y="4668520"/>
            <a:ext cx="8096250" cy="3743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rsi5"/>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652270" y="1852930"/>
            <a:ext cx="19735800" cy="10582275"/>
          </a:xfrm>
          <a:prstGeom prst="rect">
            <a:avLst/>
          </a:prstGeom>
        </p:spPr>
      </p:pic>
      <p:sp>
        <p:nvSpPr>
          <p:cNvPr id="3" name="标题 2"/>
          <p:cNvSpPr>
            <a:spLocks noGrp="1"/>
          </p:cNvSpPr>
          <p:nvPr>
            <p:ph type="title"/>
          </p:nvPr>
        </p:nvSpPr>
        <p:spPr/>
        <p:txBody>
          <a:bodyPr/>
          <a:lstStyle/>
          <a:p>
            <a:r>
              <a:rPr lang="zh-CN" altLang="en-US" dirty="0">
                <a:sym typeface="+mn-ea"/>
              </a:rPr>
              <a:t>什么是</a:t>
            </a:r>
            <a:r>
              <a:rPr lang="en-US" altLang="zh-CN" dirty="0">
                <a:sym typeface="+mn-ea"/>
              </a:rPr>
              <a:t>RSI</a:t>
            </a:r>
            <a:r>
              <a:rPr lang="zh-CN" altLang="en-US" dirty="0">
                <a:sym typeface="+mn-ea"/>
              </a:rPr>
              <a:t>指标</a:t>
            </a:r>
            <a:endParaRPr lang="zh-CN" altLang="en-US" dirty="0">
              <a:sym typeface="+mn-ea"/>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85915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32366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44461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5">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28861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28861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2963709"/>
            <a:ext cx="2583180"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dirty="0">
                <a:solidFill>
                  <a:srgbClr val="F8F8F8"/>
                </a:solidFill>
                <a:latin typeface="思源黑体 CN Medium" panose="020B0600000000000000" pitchFamily="34" charset="-122"/>
                <a:ea typeface="思源黑体 CN Medium" panose="020B0600000000000000" pitchFamily="34" charset="-122"/>
              </a:rPr>
              <a:t>02</a:t>
            </a:r>
            <a:endParaRPr lang="zh-CN" altLang="en-US" sz="189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56154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3689694" y="7425175"/>
            <a:ext cx="1519107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en-US" altLang="zh-CN"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K</a:t>
            </a: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线图介绍</a:t>
            </a:r>
            <a:endPar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RSI</a:t>
            </a:r>
            <a:r>
              <a:rPr lang="zh-CN" altLang="en-US" dirty="0">
                <a:sym typeface="+mn-ea"/>
              </a:rPr>
              <a:t>指标的天数差异</a:t>
            </a:r>
            <a:endParaRPr lang="zh-CN" altLang="en-US" dirty="0">
              <a:sym typeface="+mn-ea"/>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85915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2" name="图片 1" descr="rsi6"/>
          <p:cNvPicPr>
            <a:picLocks noChangeAspect="1"/>
          </p:cNvPicPr>
          <p:nvPr/>
        </p:nvPicPr>
        <p:blipFill>
          <a:blip r:embed="rId1"/>
          <a:stretch>
            <a:fillRect/>
          </a:stretch>
        </p:blipFill>
        <p:spPr>
          <a:xfrm>
            <a:off x="774700" y="2994660"/>
            <a:ext cx="20869275" cy="5180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RSI</a:t>
            </a:r>
            <a:r>
              <a:rPr lang="zh-CN" altLang="en-US" dirty="0">
                <a:sym typeface="+mn-ea"/>
              </a:rPr>
              <a:t>指标的超买超卖状态</a:t>
            </a:r>
            <a:endParaRPr lang="zh-CN" altLang="en-US" dirty="0">
              <a:sym typeface="+mn-ea"/>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85915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4" name="图片 3" descr="rsi7"/>
          <p:cNvPicPr>
            <a:picLocks noChangeAspect="1"/>
          </p:cNvPicPr>
          <p:nvPr/>
        </p:nvPicPr>
        <p:blipFill>
          <a:blip r:embed="rId1"/>
          <a:stretch>
            <a:fillRect/>
          </a:stretch>
        </p:blipFill>
        <p:spPr>
          <a:xfrm>
            <a:off x="1159510" y="3788410"/>
            <a:ext cx="19921220" cy="5072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RSI</a:t>
            </a:r>
            <a:r>
              <a:rPr lang="zh-CN" altLang="en-US" dirty="0">
                <a:sym typeface="+mn-ea"/>
              </a:rPr>
              <a:t>指标的超买超卖状态</a:t>
            </a:r>
            <a:endParaRPr lang="zh-CN" altLang="en-US" dirty="0">
              <a:sym typeface="+mn-ea"/>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85915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5" name="图片 4" descr="rsi8"/>
          <p:cNvPicPr>
            <a:picLocks noChangeAspect="1"/>
          </p:cNvPicPr>
          <p:nvPr/>
        </p:nvPicPr>
        <p:blipFill>
          <a:blip r:embed="rId1"/>
          <a:stretch>
            <a:fillRect/>
          </a:stretch>
        </p:blipFill>
        <p:spPr>
          <a:xfrm>
            <a:off x="1079500" y="2994660"/>
            <a:ext cx="20880705" cy="69538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RSI</a:t>
            </a:r>
            <a:r>
              <a:rPr lang="zh-CN" altLang="en-US" dirty="0">
                <a:sym typeface="+mn-ea"/>
              </a:rPr>
              <a:t>指标的黄金交叉和死亡交叉</a:t>
            </a:r>
            <a:endParaRPr lang="zh-CN" altLang="en-US" dirty="0">
              <a:sym typeface="+mn-ea"/>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85915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2" name="图片 1" descr="rsi9"/>
          <p:cNvPicPr>
            <a:picLocks noChangeAspect="1"/>
          </p:cNvPicPr>
          <p:nvPr/>
        </p:nvPicPr>
        <p:blipFill>
          <a:blip r:embed="rId1"/>
          <a:stretch>
            <a:fillRect/>
          </a:stretch>
        </p:blipFill>
        <p:spPr>
          <a:xfrm>
            <a:off x="151130" y="3928110"/>
            <a:ext cx="22887940" cy="47929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图片 444"/>
          <p:cNvPicPr>
            <a:picLocks noChangeAspect="1"/>
          </p:cNvPicPr>
          <p:nvPr/>
        </p:nvPicPr>
        <p:blipFill rotWithShape="1">
          <a:blip r:embed="rId1"/>
          <a:srcRect l="2676" t="13262" r="34397" b="22052"/>
          <a:stretch>
            <a:fillRect/>
          </a:stretch>
        </p:blipFill>
        <p:spPr>
          <a:xfrm>
            <a:off x="-404" y="141656"/>
            <a:ext cx="23039471" cy="11922850"/>
          </a:xfrm>
          <a:prstGeom prst="rect">
            <a:avLst/>
          </a:prstGeom>
        </p:spPr>
      </p:pic>
      <p:sp>
        <p:nvSpPr>
          <p:cNvPr id="16" name="流程图: 过程 15"/>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2" name="组合 1"/>
          <p:cNvGrpSpPr/>
          <p:nvPr/>
        </p:nvGrpSpPr>
        <p:grpSpPr>
          <a:xfrm>
            <a:off x="3785312" y="2079040"/>
            <a:ext cx="16395066" cy="5037455"/>
            <a:chOff x="5266365" y="4481724"/>
            <a:chExt cx="14449213" cy="5037455"/>
          </a:xfrm>
        </p:grpSpPr>
        <p:sp>
          <p:nvSpPr>
            <p:cNvPr id="30" name="TextBox 29"/>
            <p:cNvSpPr txBox="1"/>
            <p:nvPr/>
          </p:nvSpPr>
          <p:spPr>
            <a:xfrm>
              <a:off x="5266365" y="4481724"/>
              <a:ext cx="13633330" cy="1585153"/>
            </a:xfrm>
            <a:prstGeom prst="rect">
              <a:avLst/>
            </a:prstGeom>
            <a:noFill/>
          </p:spPr>
          <p:txBody>
            <a:bodyPr wrap="square" rtlCol="0" anchor="t" anchorCtr="0">
              <a:noAutofit/>
            </a:bodyPr>
            <a:lstStyle/>
            <a:p>
              <a:pPr algn="ctr">
                <a:lnSpc>
                  <a:spcPct val="105000"/>
                </a:lnSpc>
              </a:pP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动手实战</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环节</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  </a:t>
              </a:r>
              <a:endPar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
          <p:nvSpPr>
            <p:cNvPr id="17" name="TextBox 53"/>
            <p:cNvSpPr txBox="1"/>
            <p:nvPr/>
          </p:nvSpPr>
          <p:spPr>
            <a:xfrm>
              <a:off x="5970945" y="6934729"/>
              <a:ext cx="13744633" cy="2584450"/>
            </a:xfrm>
            <a:prstGeom prst="rect">
              <a:avLst/>
            </a:prstGeom>
            <a:noFill/>
          </p:spPr>
          <p:txBody>
            <a:bodyPr wrap="square" rtlCol="0">
              <a:spAutoFit/>
            </a:bodyPr>
            <a:lstStyle/>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1</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：使用</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Python</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实现</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RSI</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策略</a:t>
              </a:r>
              <a:endPar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a:p>
              <a:pPr>
                <a:lnSpc>
                  <a:spcPct val="150000"/>
                </a:lnSpc>
              </a:pPr>
              <a:endPar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grpSp>
      <p:grpSp>
        <p:nvGrpSpPr>
          <p:cNvPr id="19" name="组合 18"/>
          <p:cNvGrpSpPr/>
          <p:nvPr/>
        </p:nvGrpSpPr>
        <p:grpSpPr>
          <a:xfrm>
            <a:off x="701975" y="12150175"/>
            <a:ext cx="4697719" cy="415832"/>
            <a:chOff x="7733871" y="10770757"/>
            <a:chExt cx="6896570" cy="610470"/>
          </a:xfrm>
        </p:grpSpPr>
        <p:pic>
          <p:nvPicPr>
            <p:cNvPr id="20" name="网易云课堂logo.png" descr="网易云课堂logo.png"/>
            <p:cNvPicPr>
              <a:picLocks noChangeAspect="1"/>
            </p:cNvPicPr>
            <p:nvPr/>
          </p:nvPicPr>
          <p:blipFill>
            <a:blip r:embed="rId2"/>
            <a:stretch>
              <a:fillRect/>
            </a:stretch>
          </p:blipFill>
          <p:spPr>
            <a:xfrm>
              <a:off x="7733871" y="10770757"/>
              <a:ext cx="3730635" cy="610470"/>
            </a:xfrm>
            <a:prstGeom prst="rect">
              <a:avLst/>
            </a:prstGeom>
            <a:ln w="12700">
              <a:miter lim="400000"/>
              <a:headEnd/>
              <a:tailEnd/>
            </a:ln>
          </p:spPr>
        </p:pic>
        <p:sp>
          <p:nvSpPr>
            <p:cNvPr id="21"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p:txBody>
        </p:sp>
        <p:pic>
          <p:nvPicPr>
            <p:cNvPr id="22" name="图片 21" descr="图片 2"/>
            <p:cNvPicPr>
              <a:picLocks noChangeAspect="1"/>
            </p:cNvPicPr>
            <p:nvPr/>
          </p:nvPicPr>
          <p:blipFill>
            <a:blip r:embed="rId3"/>
            <a:stretch>
              <a:fillRect/>
            </a:stretch>
          </p:blipFill>
          <p:spPr>
            <a:xfrm>
              <a:off x="12431590" y="10834162"/>
              <a:ext cx="2198851" cy="507932"/>
            </a:xfrm>
            <a:prstGeom prst="rect">
              <a:avLst/>
            </a:prstGeom>
            <a:ln w="12700">
              <a:miter lim="400000"/>
              <a:headEnd/>
              <a:tailEnd/>
            </a:ln>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32366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44461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5">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28861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28861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2963709"/>
            <a:ext cx="2919730"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dirty="0">
                <a:solidFill>
                  <a:srgbClr val="F8F8F8"/>
                </a:solidFill>
                <a:latin typeface="思源黑体 CN Medium" panose="020B0600000000000000" pitchFamily="34" charset="-122"/>
                <a:ea typeface="思源黑体 CN Medium" panose="020B0600000000000000" pitchFamily="34" charset="-122"/>
              </a:rPr>
              <a:t>06</a:t>
            </a:r>
            <a:endParaRPr lang="zh-CN" altLang="en-US" sz="189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56154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3923374" y="7561700"/>
            <a:ext cx="1519107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量化交易中的</a:t>
            </a:r>
            <a:r>
              <a:rPr 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KDJ</a:t>
            </a:r>
            <a:r>
              <a:rPr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指标</a:t>
            </a:r>
            <a:endParaRPr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KDJ</a:t>
            </a:r>
            <a:r>
              <a:rPr lang="zh-CN" altLang="en-US" dirty="0">
                <a:sym typeface="+mn-ea"/>
              </a:rPr>
              <a:t>指标</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KDJ</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基本概念</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5468620"/>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mn-ea"/>
                <a:ea typeface="思源黑体 CN Medium" panose="020B0600000000000000" pitchFamily="34" charset="-122"/>
                <a:cs typeface="+mn-ea"/>
              </a:rPr>
              <a:t>    </a:t>
            </a:r>
            <a:r>
              <a:rPr lang="zh-CN" altLang="en-US" sz="4535" dirty="0">
                <a:solidFill>
                  <a:schemeClr val="accent1"/>
                </a:solidFill>
                <a:latin typeface="+mn-ea"/>
                <a:cs typeface="+mn-ea"/>
              </a:rPr>
              <a:t>随机指标</a:t>
            </a:r>
            <a:r>
              <a:rPr lang="en-US" altLang="zh-CN" sz="4535" dirty="0">
                <a:solidFill>
                  <a:schemeClr val="accent1"/>
                </a:solidFill>
                <a:latin typeface="+mn-ea"/>
                <a:cs typeface="+mn-ea"/>
              </a:rPr>
              <a:t>(KDJ)</a:t>
            </a:r>
            <a:r>
              <a:rPr lang="zh-CN" altLang="en-US" sz="4535" dirty="0">
                <a:solidFill>
                  <a:schemeClr val="accent1"/>
                </a:solidFill>
                <a:latin typeface="+mn-ea"/>
                <a:cs typeface="+mn-ea"/>
              </a:rPr>
              <a:t>又被称为随机指数</a:t>
            </a:r>
            <a:r>
              <a:rPr lang="en-US" altLang="zh-CN" sz="4535" dirty="0">
                <a:solidFill>
                  <a:schemeClr val="accent1"/>
                </a:solidFill>
                <a:latin typeface="+mn-ea"/>
                <a:cs typeface="+mn-ea"/>
              </a:rPr>
              <a:t>(The Random Index),</a:t>
            </a:r>
            <a:r>
              <a:rPr lang="zh-CN" altLang="en-US" sz="4535" dirty="0">
                <a:solidFill>
                  <a:schemeClr val="accent1"/>
                </a:solidFill>
                <a:latin typeface="+mn-ea"/>
                <a:cs typeface="+mn-ea"/>
              </a:rPr>
              <a:t>是一种用来分析市场中超买和超卖现象的指标，最早用于期货市场，后来在股票分析中被投资者广泛使用。</a:t>
            </a:r>
            <a:endParaRPr lang="zh-CN" altLang="en-US" sz="4535" dirty="0">
              <a:solidFill>
                <a:schemeClr val="accent1"/>
              </a:solidFill>
              <a:latin typeface="+mn-ea"/>
              <a:cs typeface="+mn-ea"/>
            </a:endParaRPr>
          </a:p>
          <a:p>
            <a:pPr algn="just">
              <a:lnSpc>
                <a:spcPct val="110000"/>
              </a:lnSpc>
              <a:buClrTx/>
              <a:buSzTx/>
              <a:buFontTx/>
            </a:pPr>
            <a:r>
              <a:rPr lang="zh-CN" altLang="en-US" sz="4535" dirty="0">
                <a:solidFill>
                  <a:schemeClr val="accent1"/>
                </a:solidFill>
                <a:latin typeface="+mn-ea"/>
                <a:ea typeface="思源黑体 CN Medium" panose="020B0600000000000000" pitchFamily="34" charset="-122"/>
                <a:cs typeface="+mn-ea"/>
              </a:rPr>
              <a:t>    </a:t>
            </a:r>
            <a:r>
              <a:rPr lang="zh-CN" altLang="en-US" sz="4535" dirty="0">
                <a:solidFill>
                  <a:schemeClr val="accent1"/>
                </a:solidFill>
                <a:latin typeface="+mn-ea"/>
                <a:cs typeface="+mn-ea"/>
              </a:rPr>
              <a:t>从交易原理来看，</a:t>
            </a:r>
            <a:r>
              <a:rPr lang="en-US" altLang="zh-CN" sz="4535" dirty="0">
                <a:solidFill>
                  <a:schemeClr val="accent1"/>
                </a:solidFill>
                <a:latin typeface="+mn-ea"/>
                <a:cs typeface="+mn-ea"/>
              </a:rPr>
              <a:t>KDJ</a:t>
            </a:r>
            <a:r>
              <a:rPr lang="zh-CN" altLang="en-US" sz="4535" dirty="0">
                <a:solidFill>
                  <a:schemeClr val="accent1"/>
                </a:solidFill>
                <a:latin typeface="+mn-ea"/>
                <a:cs typeface="+mn-ea"/>
              </a:rPr>
              <a:t>指标是建立在</a:t>
            </a:r>
            <a:r>
              <a:rPr lang="en-US" altLang="zh-CN" sz="4535" dirty="0">
                <a:solidFill>
                  <a:schemeClr val="accent1"/>
                </a:solidFill>
                <a:latin typeface="+mn-ea"/>
                <a:cs typeface="+mn-ea"/>
              </a:rPr>
              <a:t>W%R(</a:t>
            </a:r>
            <a:r>
              <a:rPr lang="zh-CN" altLang="en-US" sz="4535" dirty="0">
                <a:solidFill>
                  <a:schemeClr val="accent1"/>
                </a:solidFill>
                <a:latin typeface="+mn-ea"/>
                <a:cs typeface="+mn-ea"/>
              </a:rPr>
              <a:t>威廉指标</a:t>
            </a:r>
            <a:r>
              <a:rPr lang="en-US" altLang="zh-CN" sz="4535" dirty="0">
                <a:solidFill>
                  <a:schemeClr val="accent1"/>
                </a:solidFill>
                <a:latin typeface="+mn-ea"/>
                <a:cs typeface="+mn-ea"/>
              </a:rPr>
              <a:t>)</a:t>
            </a:r>
            <a:r>
              <a:rPr lang="zh-CN" altLang="en-US" sz="4535" dirty="0">
                <a:solidFill>
                  <a:schemeClr val="accent1"/>
                </a:solidFill>
                <a:latin typeface="+mn-ea"/>
                <a:cs typeface="+mn-ea"/>
              </a:rPr>
              <a:t>基础之上。</a:t>
            </a:r>
            <a:endParaRPr lang="zh-CN" altLang="en-US" sz="4535" dirty="0">
              <a:solidFill>
                <a:schemeClr val="accent1"/>
              </a:solidFill>
              <a:latin typeface="+mn-ea"/>
              <a:cs typeface="+mn-ea"/>
            </a:endParaRPr>
          </a:p>
          <a:p>
            <a:pPr algn="just">
              <a:lnSpc>
                <a:spcPct val="110000"/>
              </a:lnSpc>
              <a:buClrTx/>
              <a:buSzTx/>
              <a:buFontTx/>
            </a:pPr>
            <a:r>
              <a:rPr lang="zh-CN" altLang="en-US" sz="4535" dirty="0">
                <a:solidFill>
                  <a:schemeClr val="accent1"/>
                </a:solidFill>
                <a:latin typeface="+mn-ea"/>
                <a:cs typeface="+mn-ea"/>
              </a:rPr>
              <a:t>    威廉指标的计算首先选定一个特定的时间跨度（比如</a:t>
            </a:r>
            <a:r>
              <a:rPr lang="en-US" altLang="zh-CN" sz="4535" dirty="0">
                <a:solidFill>
                  <a:schemeClr val="accent1"/>
                </a:solidFill>
                <a:latin typeface="+mn-ea"/>
                <a:cs typeface="+mn-ea"/>
              </a:rPr>
              <a:t>14</a:t>
            </a:r>
            <a:r>
              <a:rPr lang="zh-CN" altLang="en-US" sz="4535" dirty="0">
                <a:solidFill>
                  <a:schemeClr val="accent1"/>
                </a:solidFill>
                <a:latin typeface="+mn-ea"/>
                <a:cs typeface="+mn-ea"/>
              </a:rPr>
              <a:t>天），然后找出这个特定区间内的最高价和最低价，构成一个价格变化区间，然后分析这一时间跨度最后一个时间点的收盘价和期间最高价最低价的相对位置。</a:t>
            </a:r>
            <a:endParaRPr lang="zh-CN" altLang="en-US" sz="4535" dirty="0">
              <a:solidFill>
                <a:schemeClr val="accent1"/>
              </a:solidFill>
              <a:latin typeface="+mn-ea"/>
              <a:cs typeface="+mn-ea"/>
            </a:endParaRPr>
          </a:p>
        </p:txBody>
      </p:sp>
      <p:pic>
        <p:nvPicPr>
          <p:cNvPr id="2" name="图片 1" descr="kdj01"/>
          <p:cNvPicPr>
            <a:picLocks noChangeAspect="1"/>
          </p:cNvPicPr>
          <p:nvPr/>
        </p:nvPicPr>
        <p:blipFill>
          <a:blip r:embed="rId1"/>
          <a:stretch>
            <a:fillRect/>
          </a:stretch>
        </p:blipFill>
        <p:spPr>
          <a:xfrm>
            <a:off x="3498850" y="9654540"/>
            <a:ext cx="14767560" cy="1984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KDJ</a:t>
            </a:r>
            <a:r>
              <a:rPr lang="zh-CN" altLang="en-US" dirty="0">
                <a:sym typeface="+mn-ea"/>
              </a:rPr>
              <a:t>指标</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2</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KDJ</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基本概念</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8" name="矩形 17"/>
          <p:cNvSpPr/>
          <p:nvPr/>
        </p:nvSpPr>
        <p:spPr>
          <a:xfrm>
            <a:off x="1338580" y="3972560"/>
            <a:ext cx="19742150" cy="4700270"/>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mn-ea"/>
                <a:ea typeface="思源黑体 CN Medium" panose="020B0600000000000000" pitchFamily="34" charset="-122"/>
                <a:cs typeface="+mn-ea"/>
              </a:rPr>
              <a:t>    </a:t>
            </a:r>
            <a:r>
              <a:rPr lang="zh-CN" altLang="en-US" sz="4535" dirty="0">
                <a:solidFill>
                  <a:schemeClr val="accent1"/>
                </a:solidFill>
                <a:latin typeface="+mn-ea"/>
                <a:cs typeface="+mn-ea"/>
              </a:rPr>
              <a:t>事实上，KDJ指标最早最早的雏形由芝加哥期货交易商</a:t>
            </a:r>
            <a:r>
              <a:rPr lang="en-US" altLang="zh-CN" sz="4535" dirty="0">
                <a:solidFill>
                  <a:schemeClr val="accent1"/>
                </a:solidFill>
                <a:latin typeface="+mn-ea"/>
                <a:cs typeface="+mn-ea"/>
              </a:rPr>
              <a:t>George</a:t>
            </a:r>
            <a:r>
              <a:rPr lang="zh-CN" altLang="en-US" sz="4535" dirty="0">
                <a:solidFill>
                  <a:schemeClr val="accent1"/>
                </a:solidFill>
                <a:latin typeface="+mn-ea"/>
                <a:cs typeface="+mn-ea"/>
              </a:rPr>
              <a:t>提出的</a:t>
            </a:r>
            <a:r>
              <a:rPr lang="en-US" altLang="zh-CN" sz="4535" dirty="0">
                <a:solidFill>
                  <a:schemeClr val="accent1"/>
                </a:solidFill>
                <a:latin typeface="+mn-ea"/>
                <a:cs typeface="+mn-ea"/>
              </a:rPr>
              <a:t>KD</a:t>
            </a:r>
            <a:r>
              <a:rPr lang="zh-CN" altLang="en-US" sz="4535" dirty="0">
                <a:solidFill>
                  <a:schemeClr val="accent1"/>
                </a:solidFill>
                <a:latin typeface="+mn-ea"/>
                <a:cs typeface="+mn-ea"/>
              </a:rPr>
              <a:t>指标，与威廉指标不同的地方在于，随机震荡指标在收盘价与最高价最低价的相对位置比值上，又融合了移动平均的思想，用更多的信息来捕捉市场的超买和超卖。</a:t>
            </a:r>
            <a:endParaRPr lang="zh-CN" altLang="en-US" sz="4535" dirty="0">
              <a:solidFill>
                <a:schemeClr val="accent1"/>
              </a:solidFill>
              <a:latin typeface="+mn-ea"/>
              <a:cs typeface="+mn-ea"/>
            </a:endParaRPr>
          </a:p>
          <a:p>
            <a:pPr algn="just">
              <a:lnSpc>
                <a:spcPct val="110000"/>
              </a:lnSpc>
            </a:pPr>
            <a:r>
              <a:rPr lang="zh-CN" altLang="en-US" sz="4535" dirty="0">
                <a:solidFill>
                  <a:schemeClr val="accent1"/>
                </a:solidFill>
                <a:latin typeface="+mn-ea"/>
                <a:cs typeface="+mn-ea"/>
              </a:rPr>
              <a:t>    </a:t>
            </a:r>
            <a:r>
              <a:rPr lang="en-US" altLang="zh-CN" sz="4535" dirty="0">
                <a:solidFill>
                  <a:schemeClr val="accent1"/>
                </a:solidFill>
                <a:latin typeface="+mn-ea"/>
                <a:cs typeface="+mn-ea"/>
              </a:rPr>
              <a:t>KDJ</a:t>
            </a:r>
            <a:r>
              <a:rPr lang="zh-CN" altLang="en-US" sz="4535" dirty="0">
                <a:solidFill>
                  <a:schemeClr val="accent1"/>
                </a:solidFill>
                <a:latin typeface="+mn-ea"/>
                <a:cs typeface="+mn-ea"/>
              </a:rPr>
              <a:t>指标则在随机震荡指标</a:t>
            </a:r>
            <a:r>
              <a:rPr lang="en-US" altLang="zh-CN" sz="4535" dirty="0">
                <a:solidFill>
                  <a:schemeClr val="accent1"/>
                </a:solidFill>
                <a:latin typeface="+mn-ea"/>
                <a:cs typeface="+mn-ea"/>
              </a:rPr>
              <a:t>K</a:t>
            </a:r>
            <a:r>
              <a:rPr lang="zh-CN" altLang="en-US" sz="4535" dirty="0">
                <a:solidFill>
                  <a:schemeClr val="accent1"/>
                </a:solidFill>
                <a:latin typeface="+mn-ea"/>
                <a:cs typeface="+mn-ea"/>
              </a:rPr>
              <a:t>线和</a:t>
            </a:r>
            <a:r>
              <a:rPr lang="en-US" altLang="zh-CN" sz="4535" dirty="0">
                <a:solidFill>
                  <a:schemeClr val="accent1"/>
                </a:solidFill>
                <a:latin typeface="+mn-ea"/>
                <a:cs typeface="+mn-ea"/>
              </a:rPr>
              <a:t>D</a:t>
            </a:r>
            <a:r>
              <a:rPr lang="zh-CN" altLang="en-US" sz="4535" dirty="0">
                <a:solidFill>
                  <a:schemeClr val="accent1"/>
                </a:solidFill>
                <a:latin typeface="+mn-ea"/>
                <a:cs typeface="+mn-ea"/>
              </a:rPr>
              <a:t>线的基础上增加了一条</a:t>
            </a:r>
            <a:r>
              <a:rPr lang="en-US" altLang="zh-CN" sz="4535" dirty="0">
                <a:solidFill>
                  <a:schemeClr val="accent1"/>
                </a:solidFill>
                <a:latin typeface="+mn-ea"/>
                <a:cs typeface="+mn-ea"/>
              </a:rPr>
              <a:t>J</a:t>
            </a:r>
            <a:r>
              <a:rPr lang="zh-CN" altLang="en-US" sz="4535" dirty="0">
                <a:solidFill>
                  <a:schemeClr val="accent1"/>
                </a:solidFill>
                <a:latin typeface="+mn-ea"/>
                <a:cs typeface="+mn-ea"/>
              </a:rPr>
              <a:t>线，进一步提高了随机震荡指标对市场买卖信号捕捉的周延。</a:t>
            </a:r>
            <a:endParaRPr lang="zh-CN" altLang="en-US" sz="4535" dirty="0">
              <a:solidFill>
                <a:schemeClr val="accent1"/>
              </a:solidFill>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KDJ</a:t>
            </a:r>
            <a:r>
              <a:rPr lang="zh-CN" altLang="en-US" dirty="0">
                <a:sym typeface="+mn-ea"/>
              </a:rPr>
              <a:t>指标</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3</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KDJ</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基本概念</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8" name="矩形 17"/>
          <p:cNvSpPr/>
          <p:nvPr/>
        </p:nvSpPr>
        <p:spPr>
          <a:xfrm>
            <a:off x="1338580" y="3972560"/>
            <a:ext cx="19742150" cy="3931920"/>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mn-ea"/>
                <a:ea typeface="思源黑体 CN Medium" panose="020B0600000000000000" pitchFamily="34" charset="-122"/>
                <a:cs typeface="+mn-ea"/>
              </a:rPr>
              <a:t>    </a:t>
            </a:r>
            <a:r>
              <a:rPr lang="zh-CN" altLang="en-US" sz="4535" dirty="0">
                <a:solidFill>
                  <a:schemeClr val="accent1"/>
                </a:solidFill>
                <a:latin typeface="+mn-ea"/>
                <a:cs typeface="+mn-ea"/>
              </a:rPr>
              <a:t>随机指标</a:t>
            </a:r>
            <a:r>
              <a:rPr lang="en-US" altLang="zh-CN" sz="4535" dirty="0">
                <a:solidFill>
                  <a:schemeClr val="accent1"/>
                </a:solidFill>
                <a:latin typeface="+mn-ea"/>
                <a:cs typeface="+mn-ea"/>
              </a:rPr>
              <a:t>(KDJ)</a:t>
            </a:r>
            <a:r>
              <a:rPr lang="zh-CN" altLang="en-US" sz="4535" dirty="0">
                <a:solidFill>
                  <a:schemeClr val="accent1"/>
                </a:solidFill>
                <a:latin typeface="+mn-ea"/>
                <a:cs typeface="+mn-ea"/>
              </a:rPr>
              <a:t>综合考虑特定时间段的最高价 最低价和收盘价数据，运用一种巧妙的思路分析三者之间的关系，同时又结合统计学原理和移动平均的思想绘制出</a:t>
            </a:r>
            <a:r>
              <a:rPr lang="en-US" altLang="zh-CN" sz="4535" dirty="0">
                <a:solidFill>
                  <a:schemeClr val="accent1"/>
                </a:solidFill>
                <a:latin typeface="+mn-ea"/>
                <a:cs typeface="+mn-ea"/>
              </a:rPr>
              <a:t>K</a:t>
            </a:r>
            <a:r>
              <a:rPr lang="zh-CN" altLang="en-US" sz="4535" dirty="0">
                <a:solidFill>
                  <a:schemeClr val="accent1"/>
                </a:solidFill>
                <a:latin typeface="+mn-ea"/>
                <a:cs typeface="+mn-ea"/>
              </a:rPr>
              <a:t>线，</a:t>
            </a:r>
            <a:r>
              <a:rPr lang="en-US" altLang="zh-CN" sz="4535" dirty="0">
                <a:solidFill>
                  <a:schemeClr val="accent1"/>
                </a:solidFill>
                <a:latin typeface="+mn-ea"/>
                <a:cs typeface="+mn-ea"/>
              </a:rPr>
              <a:t>D</a:t>
            </a:r>
            <a:r>
              <a:rPr lang="zh-CN" altLang="en-US" sz="4535" dirty="0">
                <a:solidFill>
                  <a:schemeClr val="accent1"/>
                </a:solidFill>
                <a:latin typeface="+mn-ea"/>
                <a:cs typeface="+mn-ea"/>
              </a:rPr>
              <a:t>线和</a:t>
            </a:r>
            <a:r>
              <a:rPr lang="en-US" altLang="zh-CN" sz="4535" dirty="0">
                <a:solidFill>
                  <a:schemeClr val="accent1"/>
                </a:solidFill>
                <a:latin typeface="+mn-ea"/>
                <a:cs typeface="+mn-ea"/>
              </a:rPr>
              <a:t>J</a:t>
            </a:r>
            <a:r>
              <a:rPr lang="zh-CN" altLang="en-US" sz="4535" dirty="0">
                <a:solidFill>
                  <a:schemeClr val="accent1"/>
                </a:solidFill>
                <a:latin typeface="+mn-ea"/>
                <a:cs typeface="+mn-ea"/>
              </a:rPr>
              <a:t>线，综合运用相对强度指标</a:t>
            </a:r>
            <a:r>
              <a:rPr lang="en-US" altLang="zh-CN" sz="4535" dirty="0">
                <a:solidFill>
                  <a:schemeClr val="accent1"/>
                </a:solidFill>
                <a:latin typeface="+mn-ea"/>
                <a:cs typeface="+mn-ea"/>
              </a:rPr>
              <a:t>(RSI),</a:t>
            </a:r>
            <a:r>
              <a:rPr lang="zh-CN" altLang="en-US" sz="4535" dirty="0">
                <a:solidFill>
                  <a:schemeClr val="accent1"/>
                </a:solidFill>
                <a:latin typeface="+mn-ea"/>
                <a:cs typeface="+mn-ea"/>
              </a:rPr>
              <a:t>动量指标和移动平均值</a:t>
            </a:r>
            <a:r>
              <a:rPr lang="en-US" altLang="zh-CN" sz="4535" dirty="0">
                <a:solidFill>
                  <a:schemeClr val="accent1"/>
                </a:solidFill>
                <a:latin typeface="+mn-ea"/>
                <a:cs typeface="+mn-ea"/>
              </a:rPr>
              <a:t>(MA)</a:t>
            </a:r>
            <a:r>
              <a:rPr lang="zh-CN" altLang="en-US" sz="4535" dirty="0">
                <a:solidFill>
                  <a:schemeClr val="accent1"/>
                </a:solidFill>
                <a:latin typeface="+mn-ea"/>
                <a:cs typeface="+mn-ea"/>
              </a:rPr>
              <a:t>的特定来直观，清晰的刻画股票的走势情况，对市场短期行情的预测有较高的准确性。</a:t>
            </a:r>
            <a:endParaRPr lang="zh-CN" altLang="en-US" sz="4535" dirty="0">
              <a:solidFill>
                <a:schemeClr val="accent1"/>
              </a:solidFill>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如何计算</a:t>
            </a:r>
            <a:r>
              <a:rPr lang="en-US" altLang="zh-CN" dirty="0">
                <a:sym typeface="+mn-ea"/>
              </a:rPr>
              <a:t>KDJ</a:t>
            </a:r>
            <a:r>
              <a:rPr lang="zh-CN" altLang="en-US" dirty="0">
                <a:sym typeface="+mn-ea"/>
              </a:rPr>
              <a:t>指标</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4</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、未成熟随机指标</a:t>
            </a: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RSV(Raw Stochastic Value)</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8" name="矩形 17"/>
          <p:cNvSpPr/>
          <p:nvPr/>
        </p:nvSpPr>
        <p:spPr>
          <a:xfrm>
            <a:off x="1338580" y="3972560"/>
            <a:ext cx="19742150" cy="3163570"/>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mn-ea"/>
                <a:ea typeface="思源黑体 CN Medium" panose="020B0600000000000000" pitchFamily="34" charset="-122"/>
                <a:cs typeface="+mn-ea"/>
              </a:rPr>
              <a:t>    </a:t>
            </a:r>
            <a:r>
              <a:rPr lang="zh-CN" altLang="en-US" sz="4535" dirty="0">
                <a:solidFill>
                  <a:schemeClr val="accent1"/>
                </a:solidFill>
                <a:latin typeface="+mn-ea"/>
                <a:cs typeface="+mn-ea"/>
              </a:rPr>
              <a:t>随机指标</a:t>
            </a:r>
            <a:r>
              <a:rPr lang="en-US" altLang="zh-CN" sz="4535" dirty="0">
                <a:solidFill>
                  <a:schemeClr val="accent1"/>
                </a:solidFill>
                <a:latin typeface="+mn-ea"/>
                <a:cs typeface="+mn-ea"/>
              </a:rPr>
              <a:t>(KDJ)</a:t>
            </a:r>
            <a:r>
              <a:rPr lang="zh-CN" altLang="en-US" sz="4535" dirty="0">
                <a:solidFill>
                  <a:schemeClr val="accent1"/>
                </a:solidFill>
                <a:latin typeface="+mn-ea"/>
                <a:cs typeface="+mn-ea"/>
              </a:rPr>
              <a:t>由三部分组成，根据特定的周期</a:t>
            </a:r>
            <a:r>
              <a:rPr lang="en-US" altLang="zh-CN" sz="4535" dirty="0">
                <a:solidFill>
                  <a:schemeClr val="accent1"/>
                </a:solidFill>
                <a:latin typeface="+mn-ea"/>
                <a:cs typeface="+mn-ea"/>
              </a:rPr>
              <a:t>(</a:t>
            </a:r>
            <a:r>
              <a:rPr lang="zh-CN" altLang="en-US" sz="4535" dirty="0">
                <a:solidFill>
                  <a:schemeClr val="accent1"/>
                </a:solidFill>
                <a:latin typeface="+mn-ea"/>
                <a:cs typeface="+mn-ea"/>
              </a:rPr>
              <a:t>通常为</a:t>
            </a:r>
            <a:r>
              <a:rPr lang="en-US" altLang="zh-CN" sz="4535" dirty="0">
                <a:solidFill>
                  <a:schemeClr val="accent1"/>
                </a:solidFill>
                <a:latin typeface="+mn-ea"/>
                <a:cs typeface="+mn-ea"/>
              </a:rPr>
              <a:t>9</a:t>
            </a:r>
            <a:r>
              <a:rPr lang="zh-CN" altLang="en-US" sz="4535" dirty="0">
                <a:solidFill>
                  <a:schemeClr val="accent1"/>
                </a:solidFill>
                <a:latin typeface="+mn-ea"/>
                <a:cs typeface="+mn-ea"/>
              </a:rPr>
              <a:t>天，</a:t>
            </a:r>
            <a:r>
              <a:rPr lang="en-US" altLang="zh-CN" sz="4535" dirty="0">
                <a:solidFill>
                  <a:schemeClr val="accent1"/>
                </a:solidFill>
                <a:latin typeface="+mn-ea"/>
                <a:cs typeface="+mn-ea"/>
              </a:rPr>
              <a:t>9</a:t>
            </a:r>
            <a:r>
              <a:rPr lang="zh-CN" altLang="en-US" sz="4535" dirty="0">
                <a:solidFill>
                  <a:schemeClr val="accent1"/>
                </a:solidFill>
                <a:latin typeface="+mn-ea"/>
                <a:cs typeface="+mn-ea"/>
              </a:rPr>
              <a:t>周等</a:t>
            </a:r>
            <a:r>
              <a:rPr lang="en-US" altLang="zh-CN" sz="4535" dirty="0">
                <a:solidFill>
                  <a:schemeClr val="accent1"/>
                </a:solidFill>
                <a:latin typeface="+mn-ea"/>
                <a:cs typeface="+mn-ea"/>
              </a:rPr>
              <a:t>)</a:t>
            </a:r>
            <a:r>
              <a:rPr lang="zh-CN" altLang="en-US" sz="4535" dirty="0">
                <a:solidFill>
                  <a:schemeClr val="accent1"/>
                </a:solidFill>
                <a:latin typeface="+mn-ea"/>
                <a:cs typeface="+mn-ea"/>
              </a:rPr>
              <a:t>内资产的最高价最低价和最后收盘价以及这三个价格的比例关系，来计算</a:t>
            </a:r>
            <a:r>
              <a:rPr lang="en-US" altLang="zh-CN" sz="4535" dirty="0">
                <a:solidFill>
                  <a:schemeClr val="accent1"/>
                </a:solidFill>
                <a:latin typeface="+mn-ea"/>
                <a:cs typeface="+mn-ea"/>
              </a:rPr>
              <a:t>RSV</a:t>
            </a:r>
            <a:r>
              <a:rPr lang="zh-CN" altLang="en-US" sz="4535" dirty="0">
                <a:solidFill>
                  <a:schemeClr val="accent1"/>
                </a:solidFill>
                <a:latin typeface="+mn-ea"/>
                <a:cs typeface="+mn-ea"/>
              </a:rPr>
              <a:t>，进而通过移动平均法来计算</a:t>
            </a:r>
            <a:r>
              <a:rPr lang="en-US" altLang="zh-CN" sz="4535" dirty="0">
                <a:solidFill>
                  <a:schemeClr val="accent1"/>
                </a:solidFill>
                <a:latin typeface="+mn-ea"/>
                <a:cs typeface="+mn-ea"/>
              </a:rPr>
              <a:t>K</a:t>
            </a:r>
            <a:r>
              <a:rPr lang="zh-CN" altLang="en-US" sz="4535" dirty="0">
                <a:solidFill>
                  <a:schemeClr val="accent1"/>
                </a:solidFill>
                <a:latin typeface="+mn-ea"/>
                <a:cs typeface="+mn-ea"/>
              </a:rPr>
              <a:t>值 </a:t>
            </a:r>
            <a:r>
              <a:rPr lang="en-US" altLang="zh-CN" sz="4535" dirty="0">
                <a:solidFill>
                  <a:schemeClr val="accent1"/>
                </a:solidFill>
                <a:latin typeface="+mn-ea"/>
                <a:cs typeface="+mn-ea"/>
              </a:rPr>
              <a:t>D</a:t>
            </a:r>
            <a:r>
              <a:rPr lang="zh-CN" altLang="en-US" sz="4535" dirty="0">
                <a:solidFill>
                  <a:schemeClr val="accent1"/>
                </a:solidFill>
                <a:latin typeface="+mn-ea"/>
                <a:cs typeface="+mn-ea"/>
              </a:rPr>
              <a:t>值和</a:t>
            </a:r>
            <a:r>
              <a:rPr lang="en-US" altLang="zh-CN" sz="4535" dirty="0">
                <a:solidFill>
                  <a:schemeClr val="accent1"/>
                </a:solidFill>
                <a:latin typeface="+mn-ea"/>
                <a:cs typeface="+mn-ea"/>
              </a:rPr>
              <a:t>J</a:t>
            </a:r>
            <a:r>
              <a:rPr lang="zh-CN" altLang="en-US" sz="4535" dirty="0">
                <a:solidFill>
                  <a:schemeClr val="accent1"/>
                </a:solidFill>
                <a:latin typeface="+mn-ea"/>
                <a:cs typeface="+mn-ea"/>
              </a:rPr>
              <a:t>值。然后将这些值在坐标轴上描点。和其他指标一样，</a:t>
            </a:r>
            <a:r>
              <a:rPr lang="en-US" altLang="zh-CN" sz="4535" dirty="0">
                <a:solidFill>
                  <a:schemeClr val="accent1"/>
                </a:solidFill>
                <a:latin typeface="+mn-ea"/>
                <a:cs typeface="+mn-ea"/>
              </a:rPr>
              <a:t>KDJ</a:t>
            </a:r>
            <a:r>
              <a:rPr lang="zh-CN" altLang="en-US" sz="4535" dirty="0">
                <a:solidFill>
                  <a:schemeClr val="accent1"/>
                </a:solidFill>
                <a:latin typeface="+mn-ea"/>
                <a:cs typeface="+mn-ea"/>
              </a:rPr>
              <a:t>指标计算周期可以按照日，周，年也可以用分钟作为单位。</a:t>
            </a:r>
            <a:endParaRPr lang="zh-CN" altLang="en-US" sz="4535" dirty="0">
              <a:solidFill>
                <a:schemeClr val="accent1"/>
              </a:solidFill>
              <a:latin typeface="+mn-ea"/>
              <a:cs typeface="+mn-ea"/>
            </a:endParaRPr>
          </a:p>
        </p:txBody>
      </p:sp>
      <p:pic>
        <p:nvPicPr>
          <p:cNvPr id="2" name="图片 1" descr="kdj2"/>
          <p:cNvPicPr>
            <a:picLocks noChangeAspect="1"/>
          </p:cNvPicPr>
          <p:nvPr/>
        </p:nvPicPr>
        <p:blipFill>
          <a:blip r:embed="rId1"/>
          <a:stretch>
            <a:fillRect/>
          </a:stretch>
        </p:blipFill>
        <p:spPr>
          <a:xfrm>
            <a:off x="3975735" y="7136130"/>
            <a:ext cx="13417550" cy="4881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K</a:t>
            </a:r>
            <a:r>
              <a:rPr lang="zh-CN" altLang="en-US" dirty="0">
                <a:sym typeface="+mn-ea"/>
              </a:rPr>
              <a:t>线图</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K线起源</a:t>
            </a:r>
            <a:endParaRPr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700468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K</a:t>
            </a:r>
            <a:r>
              <a:rPr lang="zh-CN" altLang="en-US" sz="4535" dirty="0">
                <a:solidFill>
                  <a:schemeClr val="accent1"/>
                </a:solidFill>
                <a:latin typeface="思源黑体 CN Medium" panose="020B0600000000000000" pitchFamily="34" charset="-122"/>
                <a:ea typeface="思源黑体 CN Medium" panose="020B0600000000000000" pitchFamily="34" charset="-122"/>
              </a:rPr>
              <a:t>线起源于</a:t>
            </a:r>
            <a:r>
              <a:rPr lang="en-US" altLang="zh-CN" sz="4535" dirty="0">
                <a:solidFill>
                  <a:schemeClr val="accent1"/>
                </a:solidFill>
                <a:latin typeface="思源黑体 CN Medium" panose="020B0600000000000000" pitchFamily="34" charset="-122"/>
                <a:ea typeface="思源黑体 CN Medium" panose="020B0600000000000000" pitchFamily="34" charset="-122"/>
              </a:rPr>
              <a:t>17</a:t>
            </a:r>
            <a:r>
              <a:rPr lang="zh-CN" altLang="en-US" sz="4535" dirty="0">
                <a:solidFill>
                  <a:schemeClr val="accent1"/>
                </a:solidFill>
                <a:latin typeface="思源黑体 CN Medium" panose="020B0600000000000000" pitchFamily="34" charset="-122"/>
                <a:ea typeface="思源黑体 CN Medium" panose="020B0600000000000000" pitchFamily="34" charset="-122"/>
              </a:rPr>
              <a:t>世纪日本德川幕府时代，</a:t>
            </a:r>
            <a:r>
              <a:rPr lang="en-US" altLang="zh-CN" sz="4535" dirty="0">
                <a:solidFill>
                  <a:schemeClr val="accent1"/>
                </a:solidFill>
                <a:latin typeface="思源黑体 CN Medium" panose="020B0600000000000000" pitchFamily="34" charset="-122"/>
                <a:ea typeface="思源黑体 CN Medium" panose="020B0600000000000000" pitchFamily="34" charset="-122"/>
              </a:rPr>
              <a:t>18</a:t>
            </a:r>
            <a:r>
              <a:rPr lang="zh-CN" altLang="en-US" sz="4535" dirty="0">
                <a:solidFill>
                  <a:schemeClr val="accent1"/>
                </a:solidFill>
                <a:latin typeface="思源黑体 CN Medium" panose="020B0600000000000000" pitchFamily="34" charset="-122"/>
                <a:ea typeface="思源黑体 CN Medium" panose="020B0600000000000000" pitchFamily="34" charset="-122"/>
              </a:rPr>
              <a:t>世纪，日本技术分析中的重要人物本间宗久在进行大米期货交易时，记录并研究大米期货的历史价格信息，同时将战争的策略应用于商场上的交易，在这一过程中发展出来的交易策略逐步演变成为今日用于技术分析的</a:t>
            </a:r>
            <a:r>
              <a:rPr lang="en-US" altLang="zh-CN" sz="4535" dirty="0">
                <a:solidFill>
                  <a:schemeClr val="accent1"/>
                </a:solidFill>
                <a:latin typeface="思源黑体 CN Medium" panose="020B0600000000000000" pitchFamily="34" charset="-122"/>
                <a:ea typeface="思源黑体 CN Medium" panose="020B0600000000000000" pitchFamily="34" charset="-122"/>
              </a:rPr>
              <a:t>K</a:t>
            </a:r>
            <a:r>
              <a:rPr lang="zh-CN" altLang="en-US" sz="4535" dirty="0">
                <a:solidFill>
                  <a:schemeClr val="accent1"/>
                </a:solidFill>
                <a:latin typeface="思源黑体 CN Medium" panose="020B0600000000000000" pitchFamily="34" charset="-122"/>
                <a:ea typeface="思源黑体 CN Medium" panose="020B0600000000000000" pitchFamily="34" charset="-122"/>
              </a:rPr>
              <a:t>线形态研究学。</a:t>
            </a:r>
            <a:r>
              <a:rPr lang="en-US" altLang="zh-CN" sz="4535" dirty="0">
                <a:solidFill>
                  <a:schemeClr val="accent1"/>
                </a:solidFill>
                <a:latin typeface="思源黑体 CN Medium" panose="020B0600000000000000" pitchFamily="34" charset="-122"/>
                <a:ea typeface="思源黑体 CN Medium" panose="020B0600000000000000" pitchFamily="34" charset="-122"/>
              </a:rPr>
              <a:t>19</a:t>
            </a:r>
            <a:r>
              <a:rPr lang="zh-CN" altLang="en-US" sz="4535" dirty="0">
                <a:solidFill>
                  <a:schemeClr val="accent1"/>
                </a:solidFill>
                <a:latin typeface="思源黑体 CN Medium" panose="020B0600000000000000" pitchFamily="34" charset="-122"/>
                <a:ea typeface="思源黑体 CN Medium" panose="020B0600000000000000" pitchFamily="34" charset="-122"/>
              </a:rPr>
              <a:t>世纪美国</a:t>
            </a:r>
            <a:r>
              <a:rPr lang="en-US" altLang="zh-CN" sz="4535" dirty="0">
                <a:solidFill>
                  <a:schemeClr val="accent1"/>
                </a:solidFill>
                <a:latin typeface="思源黑体 CN Medium" panose="020B0600000000000000" pitchFamily="34" charset="-122"/>
                <a:ea typeface="思源黑体 CN Medium" panose="020B0600000000000000" pitchFamily="34" charset="-122"/>
              </a:rPr>
              <a:t>K</a:t>
            </a:r>
            <a:r>
              <a:rPr lang="zh-CN" altLang="en-US" sz="4535" dirty="0">
                <a:solidFill>
                  <a:schemeClr val="accent1"/>
                </a:solidFill>
                <a:latin typeface="思源黑体 CN Medium" panose="020B0600000000000000" pitchFamily="34" charset="-122"/>
                <a:ea typeface="思源黑体 CN Medium" panose="020B0600000000000000" pitchFamily="34" charset="-122"/>
              </a:rPr>
              <a:t>线大师</a:t>
            </a:r>
            <a:r>
              <a:rPr lang="en-US" altLang="zh-CN" sz="4535" dirty="0">
                <a:solidFill>
                  <a:schemeClr val="accent1"/>
                </a:solidFill>
                <a:latin typeface="思源黑体 CN Medium" panose="020B0600000000000000" pitchFamily="34" charset="-122"/>
                <a:ea typeface="思源黑体 CN Medium" panose="020B0600000000000000" pitchFamily="34" charset="-122"/>
              </a:rPr>
              <a:t>Steve Nison</a:t>
            </a:r>
            <a:r>
              <a:rPr lang="zh-CN" altLang="en-US" sz="4535" dirty="0">
                <a:solidFill>
                  <a:schemeClr val="accent1"/>
                </a:solidFill>
                <a:latin typeface="思源黑体 CN Medium" panose="020B0600000000000000" pitchFamily="34" charset="-122"/>
                <a:ea typeface="思源黑体 CN Medium" panose="020B0600000000000000" pitchFamily="34" charset="-122"/>
              </a:rPr>
              <a:t>将</a:t>
            </a:r>
            <a:r>
              <a:rPr lang="en-US" altLang="zh-CN" sz="4535" dirty="0">
                <a:solidFill>
                  <a:schemeClr val="accent1"/>
                </a:solidFill>
                <a:latin typeface="思源黑体 CN Medium" panose="020B0600000000000000" pitchFamily="34" charset="-122"/>
                <a:ea typeface="思源黑体 CN Medium" panose="020B0600000000000000" pitchFamily="34" charset="-122"/>
              </a:rPr>
              <a:t>K</a:t>
            </a:r>
            <a:r>
              <a:rPr lang="zh-CN" altLang="en-US" sz="4535" dirty="0">
                <a:solidFill>
                  <a:schemeClr val="accent1"/>
                </a:solidFill>
                <a:latin typeface="思源黑体 CN Medium" panose="020B0600000000000000" pitchFamily="34" charset="-122"/>
                <a:ea typeface="思源黑体 CN Medium" panose="020B0600000000000000" pitchFamily="34" charset="-122"/>
              </a:rPr>
              <a:t>线引入西方，成为当今量化技术工具不可或缺的一环。</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那么，为什么叫“K线”呢？实际上，在日本的“K”并不是写成“K”字，而是写做“罫”(日本音读kei)，K线是“罫线”的读音，K线图称为“罫线”，西方以英文第一个字母“K”直译为“K”线，由此发展而来。</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如何计算</a:t>
            </a:r>
            <a:r>
              <a:rPr lang="en-US" altLang="zh-CN" dirty="0">
                <a:sym typeface="+mn-ea"/>
              </a:rPr>
              <a:t>KDJ</a:t>
            </a:r>
            <a:r>
              <a:rPr lang="zh-CN" altLang="en-US" dirty="0">
                <a:sym typeface="+mn-ea"/>
              </a:rPr>
              <a:t>指标</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5</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、如何观察</a:t>
            </a: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RSV</a:t>
            </a:r>
            <a:endPar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8" name="矩形 17"/>
          <p:cNvSpPr/>
          <p:nvPr/>
        </p:nvSpPr>
        <p:spPr>
          <a:xfrm>
            <a:off x="1338580" y="3972560"/>
            <a:ext cx="19742150" cy="2395855"/>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mn-ea"/>
                <a:ea typeface="思源黑体 CN Medium" panose="020B0600000000000000" pitchFamily="34" charset="-122"/>
                <a:cs typeface="+mn-ea"/>
              </a:rPr>
              <a:t>    </a:t>
            </a:r>
            <a:r>
              <a:rPr lang="en-US" altLang="zh-CN" sz="4535" dirty="0">
                <a:solidFill>
                  <a:schemeClr val="accent1"/>
                </a:solidFill>
                <a:latin typeface="+mn-ea"/>
                <a:cs typeface="+mn-ea"/>
              </a:rPr>
              <a:t>RSV</a:t>
            </a:r>
            <a:r>
              <a:rPr lang="zh-CN" altLang="en-US" sz="4535" dirty="0">
                <a:solidFill>
                  <a:schemeClr val="accent1"/>
                </a:solidFill>
                <a:latin typeface="+mn-ea"/>
                <a:cs typeface="+mn-ea"/>
              </a:rPr>
              <a:t>被解读为市场中买盘力量的相对强弱，很显然</a:t>
            </a:r>
            <a:r>
              <a:rPr lang="en-US" altLang="zh-CN" sz="4535" dirty="0">
                <a:solidFill>
                  <a:schemeClr val="accent1"/>
                </a:solidFill>
                <a:latin typeface="+mn-ea"/>
                <a:cs typeface="+mn-ea"/>
              </a:rPr>
              <a:t>RSV</a:t>
            </a:r>
            <a:r>
              <a:rPr lang="zh-CN" altLang="en-US" sz="4535" dirty="0">
                <a:solidFill>
                  <a:schemeClr val="accent1"/>
                </a:solidFill>
                <a:latin typeface="+mn-ea"/>
                <a:cs typeface="+mn-ea"/>
              </a:rPr>
              <a:t>取值在</a:t>
            </a:r>
            <a:r>
              <a:rPr lang="en-US" altLang="zh-CN" sz="4535" dirty="0">
                <a:solidFill>
                  <a:schemeClr val="accent1"/>
                </a:solidFill>
                <a:latin typeface="+mn-ea"/>
                <a:cs typeface="+mn-ea"/>
              </a:rPr>
              <a:t>0-100</a:t>
            </a:r>
            <a:r>
              <a:rPr lang="zh-CN" altLang="en-US" sz="4535" dirty="0">
                <a:solidFill>
                  <a:schemeClr val="accent1"/>
                </a:solidFill>
                <a:latin typeface="+mn-ea"/>
                <a:cs typeface="+mn-ea"/>
              </a:rPr>
              <a:t>之间，</a:t>
            </a:r>
            <a:r>
              <a:rPr lang="en-US" altLang="zh-CN" sz="4535" dirty="0">
                <a:solidFill>
                  <a:schemeClr val="accent1"/>
                </a:solidFill>
                <a:latin typeface="+mn-ea"/>
                <a:cs typeface="+mn-ea"/>
              </a:rPr>
              <a:t>RSV</a:t>
            </a:r>
            <a:r>
              <a:rPr lang="zh-CN" altLang="en-US" sz="4535" dirty="0">
                <a:solidFill>
                  <a:schemeClr val="accent1"/>
                </a:solidFill>
                <a:latin typeface="+mn-ea"/>
                <a:cs typeface="+mn-ea"/>
              </a:rPr>
              <a:t>越大，说明收盘价在价格区间中的位置较高，市场可能出现超买现象，如果偏低则市场处于超卖行情。</a:t>
            </a:r>
            <a:endParaRPr lang="zh-CN" altLang="en-US" sz="4535" dirty="0">
              <a:solidFill>
                <a:schemeClr val="accent1"/>
              </a:solidFill>
              <a:latin typeface="+mn-ea"/>
              <a:cs typeface="+mn-ea"/>
            </a:endParaRPr>
          </a:p>
        </p:txBody>
      </p:sp>
      <p:pic>
        <p:nvPicPr>
          <p:cNvPr id="4" name="图片 3" descr="kdj3"/>
          <p:cNvPicPr>
            <a:picLocks noChangeAspect="1"/>
          </p:cNvPicPr>
          <p:nvPr>
            <p:custDataLst>
              <p:tags r:id="rId1"/>
            </p:custDataLst>
          </p:nvPr>
        </p:nvPicPr>
        <p:blipFill>
          <a:blip r:embed="rId2"/>
          <a:stretch>
            <a:fillRect/>
          </a:stretch>
        </p:blipFill>
        <p:spPr>
          <a:xfrm>
            <a:off x="8604250" y="5611495"/>
            <a:ext cx="10440670" cy="70491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如何计算</a:t>
            </a:r>
            <a:r>
              <a:rPr lang="en-US" altLang="zh-CN" dirty="0">
                <a:sym typeface="+mn-ea"/>
              </a:rPr>
              <a:t>KDJ</a:t>
            </a:r>
            <a:r>
              <a:rPr lang="zh-CN" altLang="en-US" dirty="0">
                <a:sym typeface="+mn-ea"/>
              </a:rPr>
              <a:t>指标</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6</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、如何计算</a:t>
            </a: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K</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指标</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8" name="矩形 17"/>
          <p:cNvSpPr/>
          <p:nvPr/>
        </p:nvSpPr>
        <p:spPr>
          <a:xfrm>
            <a:off x="1338580" y="3972560"/>
            <a:ext cx="19742150" cy="859155"/>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mn-ea"/>
                <a:ea typeface="思源黑体 CN Medium" panose="020B0600000000000000" pitchFamily="34" charset="-122"/>
                <a:cs typeface="+mn-ea"/>
              </a:rPr>
              <a:t>    </a:t>
            </a:r>
            <a:endParaRPr lang="zh-CN" altLang="en-US" sz="4535" dirty="0">
              <a:solidFill>
                <a:schemeClr val="accent1"/>
              </a:solidFill>
              <a:latin typeface="+mn-ea"/>
              <a:cs typeface="+mn-ea"/>
            </a:endParaRPr>
          </a:p>
        </p:txBody>
      </p:sp>
      <p:pic>
        <p:nvPicPr>
          <p:cNvPr id="2" name="图片 1" descr="kdj4"/>
          <p:cNvPicPr>
            <a:picLocks noChangeAspect="1"/>
          </p:cNvPicPr>
          <p:nvPr>
            <p:custDataLst>
              <p:tags r:id="rId1"/>
            </p:custDataLst>
          </p:nvPr>
        </p:nvPicPr>
        <p:blipFill>
          <a:blip r:embed="rId2"/>
          <a:stretch>
            <a:fillRect/>
          </a:stretch>
        </p:blipFill>
        <p:spPr>
          <a:xfrm>
            <a:off x="2572385" y="3499485"/>
            <a:ext cx="16052800" cy="86753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如何计算</a:t>
            </a:r>
            <a:r>
              <a:rPr lang="en-US" altLang="zh-CN" dirty="0">
                <a:sym typeface="+mn-ea"/>
              </a:rPr>
              <a:t>KDJ</a:t>
            </a:r>
            <a:r>
              <a:rPr lang="zh-CN" altLang="en-US" dirty="0">
                <a:sym typeface="+mn-ea"/>
              </a:rPr>
              <a:t>指标</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7</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、如何计算</a:t>
            </a: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D </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指标</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8" name="矩形 17"/>
          <p:cNvSpPr/>
          <p:nvPr/>
        </p:nvSpPr>
        <p:spPr>
          <a:xfrm>
            <a:off x="1338580" y="3972560"/>
            <a:ext cx="19742150" cy="859155"/>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mn-ea"/>
                <a:ea typeface="思源黑体 CN Medium" panose="020B0600000000000000" pitchFamily="34" charset="-122"/>
                <a:cs typeface="+mn-ea"/>
              </a:rPr>
              <a:t>    </a:t>
            </a:r>
            <a:endParaRPr lang="zh-CN" altLang="en-US" sz="4535" dirty="0">
              <a:solidFill>
                <a:schemeClr val="accent1"/>
              </a:solidFill>
              <a:latin typeface="+mn-ea"/>
              <a:cs typeface="+mn-ea"/>
            </a:endParaRPr>
          </a:p>
        </p:txBody>
      </p:sp>
      <p:pic>
        <p:nvPicPr>
          <p:cNvPr id="4" name="图片 3" descr="kdj5"/>
          <p:cNvPicPr>
            <a:picLocks noChangeAspect="1"/>
          </p:cNvPicPr>
          <p:nvPr/>
        </p:nvPicPr>
        <p:blipFill>
          <a:blip r:embed="rId1"/>
          <a:stretch>
            <a:fillRect/>
          </a:stretch>
        </p:blipFill>
        <p:spPr>
          <a:xfrm>
            <a:off x="2426335" y="3492500"/>
            <a:ext cx="18452465" cy="8436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如何计算</a:t>
            </a:r>
            <a:r>
              <a:rPr lang="en-US" altLang="zh-CN" dirty="0">
                <a:sym typeface="+mn-ea"/>
              </a:rPr>
              <a:t>KDJ</a:t>
            </a:r>
            <a:r>
              <a:rPr lang="zh-CN" altLang="en-US" dirty="0">
                <a:sym typeface="+mn-ea"/>
              </a:rPr>
              <a:t>指标</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8</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、如何计算</a:t>
            </a: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J</a:t>
            </a: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 </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指标</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8" name="矩形 17"/>
          <p:cNvSpPr/>
          <p:nvPr/>
        </p:nvSpPr>
        <p:spPr>
          <a:xfrm>
            <a:off x="1338580" y="3972560"/>
            <a:ext cx="19742150" cy="859155"/>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mn-ea"/>
                <a:ea typeface="思源黑体 CN Medium" panose="020B0600000000000000" pitchFamily="34" charset="-122"/>
                <a:cs typeface="+mn-ea"/>
              </a:rPr>
              <a:t>    </a:t>
            </a:r>
            <a:endParaRPr lang="zh-CN" altLang="en-US" sz="4535" dirty="0">
              <a:solidFill>
                <a:schemeClr val="accent1"/>
              </a:solidFill>
              <a:latin typeface="+mn-ea"/>
              <a:cs typeface="+mn-ea"/>
            </a:endParaRPr>
          </a:p>
        </p:txBody>
      </p:sp>
      <p:pic>
        <p:nvPicPr>
          <p:cNvPr id="2" name="图片 1" descr="kdj6"/>
          <p:cNvPicPr>
            <a:picLocks noChangeAspect="1"/>
          </p:cNvPicPr>
          <p:nvPr/>
        </p:nvPicPr>
        <p:blipFill>
          <a:blip r:embed="rId1"/>
          <a:stretch>
            <a:fillRect/>
          </a:stretch>
        </p:blipFill>
        <p:spPr>
          <a:xfrm>
            <a:off x="1779905" y="4691380"/>
            <a:ext cx="19879310" cy="38360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如何计算</a:t>
            </a:r>
            <a:r>
              <a:rPr lang="en-US" altLang="zh-CN" dirty="0">
                <a:sym typeface="+mn-ea"/>
              </a:rPr>
              <a:t>KDJ</a:t>
            </a:r>
            <a:r>
              <a:rPr lang="zh-CN" altLang="en-US" dirty="0">
                <a:sym typeface="+mn-ea"/>
              </a:rPr>
              <a:t>指标</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9</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KDJ</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交易策略</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8" name="矩形 17"/>
          <p:cNvSpPr/>
          <p:nvPr/>
        </p:nvSpPr>
        <p:spPr>
          <a:xfrm>
            <a:off x="1338580" y="3972560"/>
            <a:ext cx="19742150" cy="859155"/>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mn-ea"/>
                <a:ea typeface="思源黑体 CN Medium" panose="020B0600000000000000" pitchFamily="34" charset="-122"/>
                <a:cs typeface="+mn-ea"/>
              </a:rPr>
              <a:t>    </a:t>
            </a:r>
            <a:endParaRPr lang="zh-CN" altLang="en-US" sz="4535" dirty="0">
              <a:solidFill>
                <a:schemeClr val="accent1"/>
              </a:solidFill>
              <a:latin typeface="+mn-ea"/>
              <a:cs typeface="+mn-ea"/>
            </a:endParaRPr>
          </a:p>
        </p:txBody>
      </p:sp>
      <p:sp>
        <p:nvSpPr>
          <p:cNvPr id="4" name="矩形 3"/>
          <p:cNvSpPr/>
          <p:nvPr/>
        </p:nvSpPr>
        <p:spPr>
          <a:xfrm>
            <a:off x="1338580" y="3972560"/>
            <a:ext cx="19742150" cy="6236335"/>
          </a:xfrm>
          <a:prstGeom prst="rect">
            <a:avLst/>
          </a:prstGeom>
          <a:ln w="15875">
            <a:noFill/>
          </a:ln>
        </p:spPr>
        <p:txBody>
          <a:bodyPr wrap="square">
            <a:spAutoFit/>
          </a:bodyPr>
          <a:p>
            <a:pPr algn="just">
              <a:lnSpc>
                <a:spcPct val="110000"/>
              </a:lnSpc>
            </a:pPr>
            <a:r>
              <a:rPr lang="en-US" altLang="zh-CN" sz="4535" dirty="0">
                <a:solidFill>
                  <a:schemeClr val="accent1"/>
                </a:solidFill>
                <a:latin typeface="+mn-ea"/>
                <a:ea typeface="思源黑体 CN Medium" panose="020B0600000000000000" pitchFamily="34" charset="-122"/>
                <a:cs typeface="+mn-ea"/>
              </a:rPr>
              <a:t>    </a:t>
            </a:r>
            <a:r>
              <a:rPr lang="zh-CN" altLang="en-US" sz="4535" dirty="0">
                <a:solidFill>
                  <a:schemeClr val="accent1"/>
                </a:solidFill>
                <a:latin typeface="+mn-ea"/>
                <a:cs typeface="+mn-ea"/>
              </a:rPr>
              <a:t>常见的交易策略有</a:t>
            </a:r>
            <a:r>
              <a:rPr lang="en-US" altLang="zh-CN" sz="4535" dirty="0">
                <a:solidFill>
                  <a:schemeClr val="accent1"/>
                </a:solidFill>
                <a:latin typeface="+mn-ea"/>
                <a:cs typeface="+mn-ea"/>
              </a:rPr>
              <a:t>3</a:t>
            </a:r>
            <a:r>
              <a:rPr lang="zh-CN" altLang="en-US" sz="4535" dirty="0">
                <a:solidFill>
                  <a:schemeClr val="accent1"/>
                </a:solidFill>
                <a:latin typeface="+mn-ea"/>
                <a:cs typeface="+mn-ea"/>
              </a:rPr>
              <a:t>种：</a:t>
            </a:r>
            <a:endParaRPr lang="zh-CN" altLang="en-US" sz="4535" dirty="0">
              <a:solidFill>
                <a:schemeClr val="accent1"/>
              </a:solidFill>
              <a:latin typeface="+mn-ea"/>
              <a:cs typeface="+mn-ea"/>
            </a:endParaRPr>
          </a:p>
          <a:p>
            <a:pPr algn="just">
              <a:lnSpc>
                <a:spcPct val="110000"/>
              </a:lnSpc>
            </a:pPr>
            <a:r>
              <a:rPr lang="en-US" altLang="zh-CN" sz="4535" dirty="0">
                <a:solidFill>
                  <a:schemeClr val="accent1"/>
                </a:solidFill>
                <a:latin typeface="+mn-ea"/>
                <a:cs typeface="+mn-ea"/>
              </a:rPr>
              <a:t>A</a:t>
            </a:r>
            <a:r>
              <a:rPr lang="zh-CN" altLang="en-US" sz="4535" dirty="0">
                <a:solidFill>
                  <a:schemeClr val="accent1"/>
                </a:solidFill>
                <a:latin typeface="+mn-ea"/>
                <a:cs typeface="+mn-ea"/>
              </a:rPr>
              <a:t>：在</a:t>
            </a:r>
            <a:r>
              <a:rPr lang="en-US" altLang="zh-CN" sz="4535" dirty="0">
                <a:solidFill>
                  <a:schemeClr val="accent1"/>
                </a:solidFill>
                <a:latin typeface="+mn-ea"/>
                <a:cs typeface="+mn-ea"/>
              </a:rPr>
              <a:t>KDJ</a:t>
            </a:r>
            <a:r>
              <a:rPr lang="zh-CN" altLang="en-US" sz="4535" dirty="0">
                <a:solidFill>
                  <a:schemeClr val="accent1"/>
                </a:solidFill>
                <a:latin typeface="+mn-ea"/>
                <a:cs typeface="+mn-ea"/>
              </a:rPr>
              <a:t>指标的取值上，</a:t>
            </a:r>
            <a:r>
              <a:rPr lang="en-US" altLang="zh-CN" sz="4535" dirty="0">
                <a:solidFill>
                  <a:schemeClr val="accent1"/>
                </a:solidFill>
                <a:latin typeface="+mn-ea"/>
                <a:cs typeface="+mn-ea"/>
              </a:rPr>
              <a:t>K</a:t>
            </a:r>
            <a:r>
              <a:rPr lang="zh-CN" altLang="en-US" sz="4535" dirty="0">
                <a:solidFill>
                  <a:schemeClr val="accent1"/>
                </a:solidFill>
                <a:latin typeface="+mn-ea"/>
                <a:cs typeface="+mn-ea"/>
              </a:rPr>
              <a:t>值与</a:t>
            </a:r>
            <a:r>
              <a:rPr lang="en-US" altLang="zh-CN" sz="4535" dirty="0">
                <a:solidFill>
                  <a:schemeClr val="accent1"/>
                </a:solidFill>
                <a:latin typeface="+mn-ea"/>
                <a:cs typeface="+mn-ea"/>
              </a:rPr>
              <a:t>D</a:t>
            </a:r>
            <a:r>
              <a:rPr lang="zh-CN" altLang="en-US" sz="4535" dirty="0">
                <a:solidFill>
                  <a:schemeClr val="accent1"/>
                </a:solidFill>
                <a:latin typeface="+mn-ea"/>
                <a:cs typeface="+mn-ea"/>
              </a:rPr>
              <a:t>值的取值范围是</a:t>
            </a:r>
            <a:r>
              <a:rPr lang="en-US" altLang="zh-CN" sz="4535" dirty="0">
                <a:solidFill>
                  <a:schemeClr val="accent1"/>
                </a:solidFill>
                <a:latin typeface="+mn-ea"/>
                <a:cs typeface="+mn-ea"/>
              </a:rPr>
              <a:t>0-100</a:t>
            </a:r>
            <a:r>
              <a:rPr lang="zh-CN" altLang="en-US" sz="4535" dirty="0">
                <a:solidFill>
                  <a:schemeClr val="accent1"/>
                </a:solidFill>
                <a:latin typeface="+mn-ea"/>
                <a:cs typeface="+mn-ea"/>
              </a:rPr>
              <a:t>，依据</a:t>
            </a:r>
            <a:r>
              <a:rPr lang="en-US" altLang="zh-CN" sz="4535" dirty="0">
                <a:solidFill>
                  <a:schemeClr val="accent1"/>
                </a:solidFill>
                <a:latin typeface="+mn-ea"/>
                <a:cs typeface="+mn-ea"/>
              </a:rPr>
              <a:t>K</a:t>
            </a:r>
            <a:r>
              <a:rPr lang="zh-CN" altLang="en-US" sz="4535" dirty="0">
                <a:solidFill>
                  <a:schemeClr val="accent1"/>
                </a:solidFill>
                <a:latin typeface="+mn-ea"/>
                <a:cs typeface="+mn-ea"/>
              </a:rPr>
              <a:t>值与</a:t>
            </a:r>
            <a:r>
              <a:rPr lang="en-US" altLang="zh-CN" sz="4535" dirty="0">
                <a:solidFill>
                  <a:schemeClr val="accent1"/>
                </a:solidFill>
                <a:latin typeface="+mn-ea"/>
                <a:cs typeface="+mn-ea"/>
              </a:rPr>
              <a:t>D</a:t>
            </a:r>
            <a:r>
              <a:rPr lang="zh-CN" altLang="en-US" sz="4535" dirty="0">
                <a:solidFill>
                  <a:schemeClr val="accent1"/>
                </a:solidFill>
                <a:latin typeface="+mn-ea"/>
                <a:cs typeface="+mn-ea"/>
              </a:rPr>
              <a:t>值的数据，大于</a:t>
            </a:r>
            <a:r>
              <a:rPr lang="en-US" altLang="zh-CN" sz="4535" dirty="0">
                <a:solidFill>
                  <a:schemeClr val="accent1"/>
                </a:solidFill>
                <a:latin typeface="+mn-ea"/>
                <a:cs typeface="+mn-ea"/>
              </a:rPr>
              <a:t>80</a:t>
            </a:r>
            <a:r>
              <a:rPr lang="zh-CN" altLang="en-US" sz="4535" dirty="0">
                <a:solidFill>
                  <a:schemeClr val="accent1"/>
                </a:solidFill>
                <a:latin typeface="+mn-ea"/>
                <a:cs typeface="+mn-ea"/>
              </a:rPr>
              <a:t>则进入超买区，小于</a:t>
            </a:r>
            <a:r>
              <a:rPr lang="en-US" altLang="zh-CN" sz="4535" dirty="0">
                <a:solidFill>
                  <a:schemeClr val="accent1"/>
                </a:solidFill>
                <a:latin typeface="+mn-ea"/>
                <a:cs typeface="+mn-ea"/>
              </a:rPr>
              <a:t>20</a:t>
            </a:r>
            <a:r>
              <a:rPr lang="zh-CN" altLang="en-US" sz="4535" dirty="0">
                <a:solidFill>
                  <a:schemeClr val="accent1"/>
                </a:solidFill>
                <a:latin typeface="+mn-ea"/>
                <a:cs typeface="+mn-ea"/>
              </a:rPr>
              <a:t>则进入超卖区。</a:t>
            </a:r>
            <a:endParaRPr lang="zh-CN" altLang="en-US" sz="4535" dirty="0">
              <a:solidFill>
                <a:schemeClr val="accent1"/>
              </a:solidFill>
              <a:latin typeface="+mn-ea"/>
              <a:cs typeface="+mn-ea"/>
            </a:endParaRPr>
          </a:p>
          <a:p>
            <a:pPr algn="just">
              <a:lnSpc>
                <a:spcPct val="110000"/>
              </a:lnSpc>
            </a:pPr>
            <a:endParaRPr lang="zh-CN" altLang="en-US" sz="4535" dirty="0">
              <a:solidFill>
                <a:schemeClr val="accent1"/>
              </a:solidFill>
              <a:latin typeface="+mn-ea"/>
              <a:cs typeface="+mn-ea"/>
            </a:endParaRPr>
          </a:p>
          <a:p>
            <a:pPr algn="just">
              <a:lnSpc>
                <a:spcPct val="110000"/>
              </a:lnSpc>
            </a:pPr>
            <a:r>
              <a:rPr lang="en-US" altLang="zh-CN" sz="4535" dirty="0">
                <a:solidFill>
                  <a:schemeClr val="accent1"/>
                </a:solidFill>
                <a:latin typeface="+mn-ea"/>
                <a:cs typeface="+mn-ea"/>
              </a:rPr>
              <a:t>B: </a:t>
            </a:r>
            <a:r>
              <a:rPr lang="zh-CN" altLang="en-US" sz="4535" dirty="0">
                <a:solidFill>
                  <a:schemeClr val="accent1"/>
                </a:solidFill>
                <a:latin typeface="+mn-ea"/>
                <a:cs typeface="+mn-ea"/>
              </a:rPr>
              <a:t>对于</a:t>
            </a:r>
            <a:r>
              <a:rPr lang="en-US" altLang="zh-CN" sz="4535" dirty="0">
                <a:solidFill>
                  <a:schemeClr val="accent1"/>
                </a:solidFill>
                <a:latin typeface="+mn-ea"/>
                <a:cs typeface="+mn-ea"/>
              </a:rPr>
              <a:t>J</a:t>
            </a:r>
            <a:r>
              <a:rPr lang="zh-CN" altLang="en-US" sz="4535" dirty="0">
                <a:solidFill>
                  <a:schemeClr val="accent1"/>
                </a:solidFill>
                <a:latin typeface="+mn-ea"/>
                <a:cs typeface="+mn-ea"/>
              </a:rPr>
              <a:t>值，当</a:t>
            </a:r>
            <a:r>
              <a:rPr lang="en-US" altLang="zh-CN" sz="4535" dirty="0">
                <a:solidFill>
                  <a:schemeClr val="accent1"/>
                </a:solidFill>
                <a:latin typeface="+mn-ea"/>
                <a:cs typeface="+mn-ea"/>
              </a:rPr>
              <a:t>J</a:t>
            </a:r>
            <a:r>
              <a:rPr lang="zh-CN" altLang="en-US" sz="4535" dirty="0">
                <a:solidFill>
                  <a:schemeClr val="accent1"/>
                </a:solidFill>
                <a:latin typeface="+mn-ea"/>
                <a:cs typeface="+mn-ea"/>
              </a:rPr>
              <a:t>值大于</a:t>
            </a:r>
            <a:r>
              <a:rPr lang="en-US" altLang="zh-CN" sz="4535" dirty="0">
                <a:solidFill>
                  <a:schemeClr val="accent1"/>
                </a:solidFill>
                <a:latin typeface="+mn-ea"/>
                <a:cs typeface="+mn-ea"/>
              </a:rPr>
              <a:t>100</a:t>
            </a:r>
            <a:r>
              <a:rPr lang="zh-CN" altLang="en-US" sz="4535" dirty="0">
                <a:solidFill>
                  <a:schemeClr val="accent1"/>
                </a:solidFill>
                <a:latin typeface="+mn-ea"/>
                <a:cs typeface="+mn-ea"/>
              </a:rPr>
              <a:t>，可以视为超买区，小于</a:t>
            </a:r>
            <a:r>
              <a:rPr lang="en-US" altLang="zh-CN" sz="4535" dirty="0">
                <a:solidFill>
                  <a:schemeClr val="accent1"/>
                </a:solidFill>
                <a:latin typeface="+mn-ea"/>
                <a:cs typeface="+mn-ea"/>
              </a:rPr>
              <a:t>0</a:t>
            </a:r>
            <a:r>
              <a:rPr lang="zh-CN" altLang="en-US" sz="4535" dirty="0">
                <a:solidFill>
                  <a:schemeClr val="accent1"/>
                </a:solidFill>
                <a:latin typeface="+mn-ea"/>
                <a:cs typeface="+mn-ea"/>
              </a:rPr>
              <a:t>则视为超卖区。</a:t>
            </a:r>
            <a:endParaRPr lang="zh-CN" altLang="en-US" sz="4535" dirty="0">
              <a:solidFill>
                <a:schemeClr val="accent1"/>
              </a:solidFill>
              <a:latin typeface="+mn-ea"/>
              <a:cs typeface="+mn-ea"/>
            </a:endParaRPr>
          </a:p>
          <a:p>
            <a:pPr algn="just">
              <a:lnSpc>
                <a:spcPct val="110000"/>
              </a:lnSpc>
            </a:pPr>
            <a:endParaRPr lang="zh-CN" altLang="en-US" sz="4535" dirty="0">
              <a:solidFill>
                <a:schemeClr val="accent1"/>
              </a:solidFill>
              <a:latin typeface="+mn-ea"/>
              <a:cs typeface="+mn-ea"/>
            </a:endParaRPr>
          </a:p>
          <a:p>
            <a:pPr algn="just">
              <a:lnSpc>
                <a:spcPct val="110000"/>
              </a:lnSpc>
            </a:pPr>
            <a:r>
              <a:rPr lang="en-US" altLang="zh-CN" sz="4535" dirty="0">
                <a:solidFill>
                  <a:schemeClr val="accent1"/>
                </a:solidFill>
                <a:latin typeface="+mn-ea"/>
                <a:cs typeface="+mn-ea"/>
              </a:rPr>
              <a:t>C: </a:t>
            </a:r>
            <a:r>
              <a:rPr lang="zh-CN" altLang="en-US" sz="4535" dirty="0">
                <a:solidFill>
                  <a:schemeClr val="accent1"/>
                </a:solidFill>
                <a:latin typeface="+mn-ea"/>
                <a:cs typeface="+mn-ea"/>
              </a:rPr>
              <a:t>此外在</a:t>
            </a:r>
            <a:r>
              <a:rPr lang="en-US" altLang="zh-CN" sz="4535" dirty="0">
                <a:solidFill>
                  <a:schemeClr val="accent1"/>
                </a:solidFill>
                <a:latin typeface="+mn-ea"/>
                <a:cs typeface="+mn-ea"/>
              </a:rPr>
              <a:t>K</a:t>
            </a:r>
            <a:r>
              <a:rPr lang="zh-CN" altLang="en-US" sz="4535" dirty="0">
                <a:solidFill>
                  <a:schemeClr val="accent1"/>
                </a:solidFill>
                <a:latin typeface="+mn-ea"/>
                <a:cs typeface="+mn-ea"/>
              </a:rPr>
              <a:t>与</a:t>
            </a:r>
            <a:r>
              <a:rPr lang="en-US" altLang="zh-CN" sz="4535" dirty="0">
                <a:solidFill>
                  <a:schemeClr val="accent1"/>
                </a:solidFill>
                <a:latin typeface="+mn-ea"/>
                <a:cs typeface="+mn-ea"/>
              </a:rPr>
              <a:t>D</a:t>
            </a:r>
            <a:r>
              <a:rPr lang="zh-CN" altLang="en-US" sz="4535" dirty="0">
                <a:solidFill>
                  <a:schemeClr val="accent1"/>
                </a:solidFill>
                <a:latin typeface="+mn-ea"/>
                <a:cs typeface="+mn-ea"/>
              </a:rPr>
              <a:t>交叉时也反映出买卖信号，当</a:t>
            </a:r>
            <a:r>
              <a:rPr lang="en-US" altLang="zh-CN" sz="4535" dirty="0">
                <a:solidFill>
                  <a:schemeClr val="accent1"/>
                </a:solidFill>
                <a:latin typeface="+mn-ea"/>
                <a:cs typeface="+mn-ea"/>
              </a:rPr>
              <a:t>K</a:t>
            </a:r>
            <a:r>
              <a:rPr lang="zh-CN" altLang="en-US" sz="4535" dirty="0">
                <a:solidFill>
                  <a:schemeClr val="accent1"/>
                </a:solidFill>
                <a:latin typeface="+mn-ea"/>
                <a:cs typeface="+mn-ea"/>
              </a:rPr>
              <a:t>线下穿</a:t>
            </a:r>
            <a:r>
              <a:rPr lang="en-US" altLang="zh-CN" sz="4535" dirty="0">
                <a:solidFill>
                  <a:schemeClr val="accent1"/>
                </a:solidFill>
                <a:latin typeface="+mn-ea"/>
                <a:cs typeface="+mn-ea"/>
              </a:rPr>
              <a:t>D</a:t>
            </a:r>
            <a:r>
              <a:rPr lang="zh-CN" altLang="en-US" sz="4535" dirty="0">
                <a:solidFill>
                  <a:schemeClr val="accent1"/>
                </a:solidFill>
                <a:latin typeface="+mn-ea"/>
                <a:cs typeface="+mn-ea"/>
              </a:rPr>
              <a:t>线时则进入买入状态，称为黄金交叉，反之则进入卖出状态，称为死亡交叉。</a:t>
            </a:r>
            <a:endParaRPr lang="zh-CN" altLang="en-US" sz="4535" dirty="0">
              <a:solidFill>
                <a:schemeClr val="accent1"/>
              </a:solidFill>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图片 444"/>
          <p:cNvPicPr>
            <a:picLocks noChangeAspect="1"/>
          </p:cNvPicPr>
          <p:nvPr/>
        </p:nvPicPr>
        <p:blipFill rotWithShape="1">
          <a:blip r:embed="rId1"/>
          <a:srcRect l="2676" t="13262" r="34397" b="22052"/>
          <a:stretch>
            <a:fillRect/>
          </a:stretch>
        </p:blipFill>
        <p:spPr>
          <a:xfrm>
            <a:off x="-404" y="141656"/>
            <a:ext cx="23039471" cy="11922850"/>
          </a:xfrm>
          <a:prstGeom prst="rect">
            <a:avLst/>
          </a:prstGeom>
        </p:spPr>
      </p:pic>
      <p:sp>
        <p:nvSpPr>
          <p:cNvPr id="16" name="流程图: 过程 15"/>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2" name="组合 1"/>
          <p:cNvGrpSpPr/>
          <p:nvPr/>
        </p:nvGrpSpPr>
        <p:grpSpPr>
          <a:xfrm>
            <a:off x="3785312" y="2079040"/>
            <a:ext cx="16395066" cy="5037455"/>
            <a:chOff x="5266365" y="4481724"/>
            <a:chExt cx="14449213" cy="5037455"/>
          </a:xfrm>
        </p:grpSpPr>
        <p:sp>
          <p:nvSpPr>
            <p:cNvPr id="30" name="TextBox 29"/>
            <p:cNvSpPr txBox="1"/>
            <p:nvPr/>
          </p:nvSpPr>
          <p:spPr>
            <a:xfrm>
              <a:off x="5266365" y="4481724"/>
              <a:ext cx="13633330" cy="1585153"/>
            </a:xfrm>
            <a:prstGeom prst="rect">
              <a:avLst/>
            </a:prstGeom>
            <a:noFill/>
          </p:spPr>
          <p:txBody>
            <a:bodyPr wrap="square" rtlCol="0" anchor="t" anchorCtr="0">
              <a:noAutofit/>
            </a:bodyPr>
            <a:lstStyle/>
            <a:p>
              <a:pPr algn="ctr">
                <a:lnSpc>
                  <a:spcPct val="105000"/>
                </a:lnSpc>
              </a:pP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动手实战</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环节</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  </a:t>
              </a:r>
              <a:endPar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
          <p:nvSpPr>
            <p:cNvPr id="17" name="TextBox 53"/>
            <p:cNvSpPr txBox="1"/>
            <p:nvPr/>
          </p:nvSpPr>
          <p:spPr>
            <a:xfrm>
              <a:off x="5970945" y="6934729"/>
              <a:ext cx="13744633" cy="2584450"/>
            </a:xfrm>
            <a:prstGeom prst="rect">
              <a:avLst/>
            </a:prstGeom>
            <a:noFill/>
          </p:spPr>
          <p:txBody>
            <a:bodyPr wrap="square" rtlCol="0">
              <a:spAutoFit/>
            </a:bodyPr>
            <a:lstStyle/>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1</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：使用</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Python</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实现</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KDJ</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策略</a:t>
              </a:r>
              <a:endPar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a:p>
              <a:pPr>
                <a:lnSpc>
                  <a:spcPct val="150000"/>
                </a:lnSpc>
              </a:pPr>
              <a:endPar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grpSp>
      <p:grpSp>
        <p:nvGrpSpPr>
          <p:cNvPr id="19" name="组合 18"/>
          <p:cNvGrpSpPr/>
          <p:nvPr/>
        </p:nvGrpSpPr>
        <p:grpSpPr>
          <a:xfrm>
            <a:off x="701975" y="12150175"/>
            <a:ext cx="4697719" cy="415832"/>
            <a:chOff x="7733871" y="10770757"/>
            <a:chExt cx="6896570" cy="610470"/>
          </a:xfrm>
        </p:grpSpPr>
        <p:pic>
          <p:nvPicPr>
            <p:cNvPr id="20" name="网易云课堂logo.png" descr="网易云课堂logo.png"/>
            <p:cNvPicPr>
              <a:picLocks noChangeAspect="1"/>
            </p:cNvPicPr>
            <p:nvPr/>
          </p:nvPicPr>
          <p:blipFill>
            <a:blip r:embed="rId2"/>
            <a:stretch>
              <a:fillRect/>
            </a:stretch>
          </p:blipFill>
          <p:spPr>
            <a:xfrm>
              <a:off x="7733871" y="10770757"/>
              <a:ext cx="3730635" cy="610470"/>
            </a:xfrm>
            <a:prstGeom prst="rect">
              <a:avLst/>
            </a:prstGeom>
            <a:ln w="12700">
              <a:miter lim="400000"/>
              <a:headEnd/>
              <a:tailEnd/>
            </a:ln>
          </p:spPr>
        </p:pic>
        <p:sp>
          <p:nvSpPr>
            <p:cNvPr id="21"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p:txBody>
        </p:sp>
        <p:pic>
          <p:nvPicPr>
            <p:cNvPr id="22" name="图片 21" descr="图片 2"/>
            <p:cNvPicPr>
              <a:picLocks noChangeAspect="1"/>
            </p:cNvPicPr>
            <p:nvPr/>
          </p:nvPicPr>
          <p:blipFill>
            <a:blip r:embed="rId3"/>
            <a:stretch>
              <a:fillRect/>
            </a:stretch>
          </p:blipFill>
          <p:spPr>
            <a:xfrm>
              <a:off x="12431590" y="10834162"/>
              <a:ext cx="2198851" cy="507932"/>
            </a:xfrm>
            <a:prstGeom prst="rect">
              <a:avLst/>
            </a:prstGeom>
            <a:ln w="12700">
              <a:miter lim="400000"/>
              <a:headEnd/>
              <a:tailEnd/>
            </a:ln>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32366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44461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5">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28861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28861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2963709"/>
            <a:ext cx="2919730"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dirty="0">
                <a:solidFill>
                  <a:srgbClr val="F8F8F8"/>
                </a:solidFill>
                <a:latin typeface="思源黑体 CN Medium" panose="020B0600000000000000" pitchFamily="34" charset="-122"/>
                <a:ea typeface="思源黑体 CN Medium" panose="020B0600000000000000" pitchFamily="34" charset="-122"/>
              </a:rPr>
              <a:t>07</a:t>
            </a:r>
            <a:endParaRPr lang="zh-CN" altLang="en-US" sz="189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56154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3689694" y="7425175"/>
            <a:ext cx="1519107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en-US" altLang="zh-CN"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OBV</a:t>
            </a: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指标</a:t>
            </a: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介绍</a:t>
            </a:r>
            <a:endPar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Tree>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OBV</a:t>
            </a:r>
            <a:r>
              <a:rPr lang="zh-CN" altLang="en-US" dirty="0">
                <a:sym typeface="+mn-ea"/>
              </a:rPr>
              <a:t>指标</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OBV</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基本概念</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6303226" y="630043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4700270"/>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的英文全称是</a:t>
            </a:r>
            <a:r>
              <a:rPr lang="en-US" altLang="zh-CN" sz="4535" dirty="0">
                <a:solidFill>
                  <a:schemeClr val="accent1"/>
                </a:solidFill>
                <a:latin typeface="思源黑体 CN Medium" panose="020B0600000000000000" pitchFamily="34" charset="-122"/>
                <a:ea typeface="思源黑体 CN Medium" panose="020B0600000000000000" pitchFamily="34" charset="-122"/>
              </a:rPr>
              <a:t>On Balance Volume</a:t>
            </a:r>
            <a:r>
              <a:rPr lang="zh-CN" altLang="en-US" sz="4535" dirty="0">
                <a:solidFill>
                  <a:schemeClr val="accent1"/>
                </a:solidFill>
                <a:latin typeface="思源黑体 CN Medium" panose="020B0600000000000000" pitchFamily="34" charset="-122"/>
                <a:ea typeface="思源黑体 CN Medium" panose="020B0600000000000000" pitchFamily="34" charset="-122"/>
              </a:rPr>
              <a:t>，中文名字翻译为能量潮。是由美国投资分析家</a:t>
            </a:r>
            <a:r>
              <a:rPr lang="en-US" altLang="zh-CN" sz="4535" dirty="0">
                <a:solidFill>
                  <a:schemeClr val="accent1"/>
                </a:solidFill>
                <a:latin typeface="思源黑体 CN Medium" panose="020B0600000000000000" pitchFamily="34" charset="-122"/>
                <a:ea typeface="思源黑体 CN Medium" panose="020B0600000000000000" pitchFamily="34" charset="-122"/>
              </a:rPr>
              <a:t>Joe Granville</a:t>
            </a:r>
            <a:r>
              <a:rPr lang="zh-CN" altLang="en-US" sz="4535" dirty="0">
                <a:solidFill>
                  <a:schemeClr val="accent1"/>
                </a:solidFill>
                <a:latin typeface="思源黑体 CN Medium" panose="020B0600000000000000" pitchFamily="34" charset="-122"/>
                <a:ea typeface="思源黑体 CN Medium" panose="020B0600000000000000" pitchFamily="34" charset="-122"/>
              </a:rPr>
              <a:t>在</a:t>
            </a:r>
            <a:r>
              <a:rPr lang="en-US" altLang="zh-CN" sz="4535" dirty="0">
                <a:solidFill>
                  <a:schemeClr val="accent1"/>
                </a:solidFill>
                <a:latin typeface="思源黑体 CN Medium" panose="020B0600000000000000" pitchFamily="34" charset="-122"/>
                <a:ea typeface="思源黑体 CN Medium" panose="020B0600000000000000" pitchFamily="34" charset="-122"/>
              </a:rPr>
              <a:t>20</a:t>
            </a:r>
            <a:r>
              <a:rPr lang="zh-CN" altLang="en-US" sz="4535" dirty="0">
                <a:solidFill>
                  <a:schemeClr val="accent1"/>
                </a:solidFill>
                <a:latin typeface="思源黑体 CN Medium" panose="020B0600000000000000" pitchFamily="34" charset="-122"/>
                <a:ea typeface="思源黑体 CN Medium" panose="020B0600000000000000" pitchFamily="34" charset="-122"/>
              </a:rPr>
              <a:t>世纪</a:t>
            </a:r>
            <a:r>
              <a:rPr lang="en-US" altLang="zh-CN" sz="4535" dirty="0">
                <a:solidFill>
                  <a:schemeClr val="accent1"/>
                </a:solidFill>
                <a:latin typeface="思源黑体 CN Medium" panose="020B0600000000000000" pitchFamily="34" charset="-122"/>
                <a:ea typeface="思源黑体 CN Medium" panose="020B0600000000000000" pitchFamily="34" charset="-122"/>
              </a:rPr>
              <a:t>60</a:t>
            </a:r>
            <a:r>
              <a:rPr lang="zh-CN" altLang="en-US" sz="4535" dirty="0">
                <a:solidFill>
                  <a:schemeClr val="accent1"/>
                </a:solidFill>
                <a:latin typeface="思源黑体 CN Medium" panose="020B0600000000000000" pitchFamily="34" charset="-122"/>
                <a:ea typeface="思源黑体 CN Medium" panose="020B0600000000000000" pitchFamily="34" charset="-122"/>
              </a:rPr>
              <a:t>年代所创立的一种技术指标。他认为市场的动能应该由成交量的变化情况来反映。成交量可以反映出市场买卖双方的活跃情况，量是价的先行者，价格的变化与成交量有密切关系。</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指标从量入手对价格的走势做出预测，将成交量指标化，制成趋势线，配合股价趋势线，通过价格的变动及成交量的增减关系来推测股价变动趋势。</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OBV</a:t>
            </a:r>
            <a:r>
              <a:rPr lang="zh-CN" altLang="en-US" dirty="0">
                <a:sym typeface="+mn-ea"/>
              </a:rPr>
              <a:t>指标</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2</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OBV</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的计算方法</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3931920"/>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对于能量潮</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的指标计算，一般有积累</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，移动</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和修正</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净额这三种计算方式。</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累计</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，只要计算累积成交量，将股价上涨时的成交量进行正累加，股价下跌时候的成交量进行负累加。</a:t>
            </a:r>
            <a:r>
              <a:rPr lang="zh-CN" altLang="en-US" sz="4535" dirty="0">
                <a:solidFill>
                  <a:schemeClr val="accent1"/>
                </a:solidFill>
                <a:latin typeface="思源黑体 CN Medium" panose="020B0600000000000000" pitchFamily="34" charset="-122"/>
                <a:ea typeface="思源黑体 CN Medium" panose="020B0600000000000000" pitchFamily="34" charset="-122"/>
              </a:rPr>
              <a:t>   </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2" name="图片 1" descr="obv1"/>
          <p:cNvPicPr>
            <a:picLocks noChangeAspect="1"/>
          </p:cNvPicPr>
          <p:nvPr/>
        </p:nvPicPr>
        <p:blipFill>
          <a:blip r:embed="rId1"/>
          <a:stretch>
            <a:fillRect/>
          </a:stretch>
        </p:blipFill>
        <p:spPr>
          <a:xfrm>
            <a:off x="2409825" y="7904480"/>
            <a:ext cx="16348710" cy="3793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OBV</a:t>
            </a:r>
            <a:r>
              <a:rPr lang="zh-CN" altLang="en-US" dirty="0">
                <a:sym typeface="+mn-ea"/>
              </a:rPr>
              <a:t>指标</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3</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OBV</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的计算方法</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3931920"/>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对于能量潮</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的指标计算，一般有积累</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，移动</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和修正</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净额这三种计算方式。</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移动</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，移动型</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是由累积</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进行简单的移动平均得到，一般选择</a:t>
            </a:r>
            <a:r>
              <a:rPr lang="en-US" altLang="zh-CN" sz="4535" dirty="0">
                <a:solidFill>
                  <a:schemeClr val="accent1"/>
                </a:solidFill>
                <a:latin typeface="思源黑体 CN Medium" panose="020B0600000000000000" pitchFamily="34" charset="-122"/>
                <a:ea typeface="思源黑体 CN Medium" panose="020B0600000000000000" pitchFamily="34" charset="-122"/>
              </a:rPr>
              <a:t>9</a:t>
            </a:r>
            <a:r>
              <a:rPr lang="zh-CN" altLang="en-US" sz="4535" dirty="0">
                <a:solidFill>
                  <a:schemeClr val="accent1"/>
                </a:solidFill>
                <a:latin typeface="思源黑体 CN Medium" panose="020B0600000000000000" pitchFamily="34" charset="-122"/>
                <a:ea typeface="思源黑体 CN Medium" panose="020B0600000000000000" pitchFamily="34" charset="-122"/>
              </a:rPr>
              <a:t>日或者</a:t>
            </a:r>
            <a:r>
              <a:rPr lang="en-US" altLang="zh-CN" sz="4535" dirty="0">
                <a:solidFill>
                  <a:schemeClr val="accent1"/>
                </a:solidFill>
                <a:latin typeface="思源黑体 CN Medium" panose="020B0600000000000000" pitchFamily="34" charset="-122"/>
                <a:ea typeface="思源黑体 CN Medium" panose="020B0600000000000000" pitchFamily="34" charset="-122"/>
              </a:rPr>
              <a:t>12</a:t>
            </a:r>
            <a:r>
              <a:rPr lang="zh-CN" altLang="en-US" sz="4535" dirty="0">
                <a:solidFill>
                  <a:schemeClr val="accent1"/>
                </a:solidFill>
                <a:latin typeface="思源黑体 CN Medium" panose="020B0600000000000000" pitchFamily="34" charset="-122"/>
                <a:ea typeface="思源黑体 CN Medium" panose="020B0600000000000000" pitchFamily="34" charset="-122"/>
              </a:rPr>
              <a:t>日为时间跨度，移动型</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计算公式如下</a:t>
            </a:r>
            <a:r>
              <a:rPr lang="zh-CN" altLang="en-US" sz="4535" dirty="0">
                <a:solidFill>
                  <a:schemeClr val="accent1"/>
                </a:solidFill>
                <a:latin typeface="思源黑体 CN Medium" panose="020B0600000000000000" pitchFamily="34" charset="-122"/>
                <a:ea typeface="思源黑体 CN Medium" panose="020B0600000000000000" pitchFamily="34" charset="-122"/>
              </a:rPr>
              <a:t> </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2" name="图片 1" descr="obv2"/>
          <p:cNvPicPr>
            <a:picLocks noChangeAspect="1"/>
          </p:cNvPicPr>
          <p:nvPr/>
        </p:nvPicPr>
        <p:blipFill>
          <a:blip r:embed="rId1"/>
          <a:stretch>
            <a:fillRect/>
          </a:stretch>
        </p:blipFill>
        <p:spPr>
          <a:xfrm>
            <a:off x="1908810" y="8439150"/>
            <a:ext cx="19171920" cy="2562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K</a:t>
            </a:r>
            <a:r>
              <a:rPr lang="zh-CN" altLang="en-US" dirty="0">
                <a:sym typeface="+mn-ea"/>
              </a:rPr>
              <a:t>线图</a:t>
            </a:r>
            <a:endParaRPr lang="zh-CN" altLang="en-US" dirty="0">
              <a:sym typeface="+mn-ea"/>
            </a:endParaRPr>
          </a:p>
        </p:txBody>
      </p:sp>
      <p:sp>
        <p:nvSpPr>
          <p:cNvPr id="9" name="文本框 8"/>
          <p:cNvSpPr txBox="1"/>
          <p:nvPr/>
        </p:nvSpPr>
        <p:spPr>
          <a:xfrm>
            <a:off x="1158907" y="224259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2</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K</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线解释</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4196715"/>
            <a:ext cx="9415780" cy="700468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K线（Candlestick Charts）原意：蜡烛图；又称、蜡烛线、日本线、阴阳线、棒线、红</a:t>
            </a:r>
            <a:r>
              <a:rPr lang="zh-CN" altLang="en-US" sz="4535" dirty="0">
                <a:solidFill>
                  <a:schemeClr val="accent1"/>
                </a:solidFill>
                <a:latin typeface="思源黑体 CN Medium" panose="020B0600000000000000" pitchFamily="34" charset="-122"/>
                <a:ea typeface="思源黑体 CN Medium" panose="020B0600000000000000" pitchFamily="34" charset="-122"/>
              </a:rPr>
              <a:t>绿</a:t>
            </a:r>
            <a:r>
              <a:rPr lang="en-US" altLang="zh-CN" sz="4535" dirty="0">
                <a:solidFill>
                  <a:schemeClr val="accent1"/>
                </a:solidFill>
                <a:latin typeface="思源黑体 CN Medium" panose="020B0600000000000000" pitchFamily="34" charset="-122"/>
                <a:ea typeface="思源黑体 CN Medium" panose="020B0600000000000000" pitchFamily="34" charset="-122"/>
              </a:rPr>
              <a:t>线</a:t>
            </a:r>
            <a:r>
              <a:rPr lang="zh-CN" altLang="en-US" sz="4535" dirty="0">
                <a:solidFill>
                  <a:schemeClr val="accent1"/>
                </a:solidFill>
                <a:latin typeface="思源黑体 CN Medium" panose="020B0600000000000000" pitchFamily="34" charset="-122"/>
                <a:ea typeface="思源黑体 CN Medium" panose="020B0600000000000000" pitchFamily="34" charset="-122"/>
              </a:rPr>
              <a:t>。</a:t>
            </a: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endParaRPr lang="en-US" altLang="zh-CN"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K线就是指将各种股票每日、每周、每月的开盘价、收盘价、最高价、最低价等涨跌变化状况，用图形的方式表现出来 ，K线最上方的一条细线称为上影线，中间的一条粗线为实体。下面的一条细线为下影线。</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4" name="图片 3" descr="jr2"/>
          <p:cNvPicPr>
            <a:picLocks noChangeAspect="1"/>
          </p:cNvPicPr>
          <p:nvPr/>
        </p:nvPicPr>
        <p:blipFill>
          <a:blip r:embed="rId1"/>
          <a:stretch>
            <a:fillRect/>
          </a:stretch>
        </p:blipFill>
        <p:spPr>
          <a:xfrm>
            <a:off x="11580495" y="2994660"/>
            <a:ext cx="10893425" cy="87160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OBV</a:t>
            </a:r>
            <a:r>
              <a:rPr lang="zh-CN" altLang="en-US" dirty="0">
                <a:sym typeface="+mn-ea"/>
              </a:rPr>
              <a:t>指标</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4</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OBV</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的计算方法</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2395855"/>
          </a:xfrm>
          <a:prstGeom prst="rect">
            <a:avLst/>
          </a:prstGeom>
          <a:ln w="15875">
            <a:noFill/>
          </a:ln>
        </p:spPr>
        <p:txBody>
          <a:bodyPr wrap="square">
            <a:spAutoFit/>
          </a:bodyPr>
          <a:lstStyle/>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修正型</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，在计算累积成交量时，无论股价变化幅度和趋势如何，当期的成交量的权重是一样的，为了将股价的因素考虑进去，我们一般用多空比率净值（</a:t>
            </a:r>
            <a:r>
              <a:rPr lang="en-US" altLang="zh-CN" sz="4535" dirty="0">
                <a:solidFill>
                  <a:schemeClr val="accent1"/>
                </a:solidFill>
                <a:latin typeface="思源黑体 CN Medium" panose="020B0600000000000000" pitchFamily="34" charset="-122"/>
                <a:ea typeface="思源黑体 CN Medium" panose="020B0600000000000000" pitchFamily="34" charset="-122"/>
              </a:rPr>
              <a:t>Volume Accumulation</a:t>
            </a:r>
            <a:r>
              <a:rPr lang="zh-CN" altLang="en-US" sz="4535" dirty="0">
                <a:solidFill>
                  <a:schemeClr val="accent1"/>
                </a:solidFill>
                <a:latin typeface="思源黑体 CN Medium" panose="020B0600000000000000" pitchFamily="34" charset="-122"/>
                <a:ea typeface="思源黑体 CN Medium" panose="020B0600000000000000" pitchFamily="34" charset="-122"/>
              </a:rPr>
              <a:t>）来代替单纯的成交量，</a:t>
            </a:r>
            <a:r>
              <a:rPr lang="en-US" altLang="zh-CN" sz="4535" dirty="0">
                <a:solidFill>
                  <a:schemeClr val="accent1"/>
                </a:solidFill>
                <a:latin typeface="思源黑体 CN Medium" panose="020B0600000000000000" pitchFamily="34" charset="-122"/>
                <a:ea typeface="思源黑体 CN Medium" panose="020B0600000000000000" pitchFamily="34" charset="-122"/>
              </a:rPr>
              <a:t>VA</a:t>
            </a:r>
            <a:r>
              <a:rPr lang="zh-CN" altLang="en-US" sz="4535" dirty="0">
                <a:solidFill>
                  <a:schemeClr val="accent1"/>
                </a:solidFill>
                <a:latin typeface="思源黑体 CN Medium" panose="020B0600000000000000" pitchFamily="34" charset="-122"/>
                <a:ea typeface="思源黑体 CN Medium" panose="020B0600000000000000" pitchFamily="34" charset="-122"/>
              </a:rPr>
              <a:t>计算公式如下</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2" name="图片 1" descr="obv3"/>
          <p:cNvPicPr>
            <a:picLocks noChangeAspect="1"/>
          </p:cNvPicPr>
          <p:nvPr/>
        </p:nvPicPr>
        <p:blipFill>
          <a:blip r:embed="rId1"/>
          <a:stretch>
            <a:fillRect/>
          </a:stretch>
        </p:blipFill>
        <p:spPr>
          <a:xfrm>
            <a:off x="2218055" y="6831965"/>
            <a:ext cx="18348960" cy="4813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OBV</a:t>
            </a:r>
            <a:r>
              <a:rPr lang="zh-CN" altLang="en-US" dirty="0">
                <a:sym typeface="+mn-ea"/>
              </a:rPr>
              <a:t>指标</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5</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OBV</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指标的理论依据</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777303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在具体使用</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指标进行实战操作前，我们先来看一下这个指标的原理。</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当投资者对股价的预期不一致时，成交量较大，当多空双方预期一致时成交量则很小。比如，当大家认为股价将上涨时，买的人就多，卖的人就少。反之，当一部分人认为股价还将上升，另一部分人认为会下降，则成交量会加大。</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根据物理学上的重力原理，物体不会一直上升，总会下跌，而且物体在上升时所需要的能力要比下降时多很多，当我们类比股市时，会得出股价易跌难涨，而且股票下跌时候所需的成交量小于上涨时候所需要的成交量。</a:t>
            </a:r>
            <a:r>
              <a:rPr lang="zh-CN" altLang="en-US" sz="4535" dirty="0">
                <a:solidFill>
                  <a:schemeClr val="accent1"/>
                </a:solidFill>
                <a:latin typeface="思源黑体 CN Medium" panose="020B0600000000000000" pitchFamily="34" charset="-122"/>
                <a:ea typeface="思源黑体 CN Medium" panose="020B0600000000000000" pitchFamily="34" charset="-122"/>
              </a:rPr>
              <a:t>   </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OBV</a:t>
            </a:r>
            <a:r>
              <a:rPr lang="zh-CN" altLang="en-US" dirty="0">
                <a:sym typeface="+mn-ea"/>
              </a:rPr>
              <a:t>指标</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6</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OBV</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指标的理论依据</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23975" y="3916045"/>
            <a:ext cx="19742150" cy="3931920"/>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而且根据惯性原理，热门股在相当长的一段时间内都会保持较大的成交量，而冷门股票则相反。</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根据这几点，我们发现成交量代表着买卖双方的交易总量，股价正是在这些交易中产生，因此股价分析时，研究股价和成交量的关系就构成了</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指标的核心思想。</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OBV</a:t>
            </a:r>
            <a:r>
              <a:rPr lang="zh-CN" altLang="en-US" dirty="0">
                <a:sym typeface="+mn-ea"/>
              </a:rPr>
              <a:t>指标</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7</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OBV</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指标的策略制定</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23975" y="3916045"/>
            <a:ext cx="19742150" cy="623633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那么如何来制定交易策略呢？这里我们介绍一个简单的</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策略。</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当</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指标增大时，说明累计的成交量加大，可以推测当期股票价格为正值变化，当期的股价也是上升的。累计成交量的增大也表现为市场活跃，短期内，股票价格可能继续上升，此时使用买入策略。</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当</a:t>
            </a:r>
            <a:r>
              <a:rPr lang="en-US" altLang="zh-CN" sz="4535" dirty="0">
                <a:solidFill>
                  <a:schemeClr val="accent1"/>
                </a:solidFill>
                <a:latin typeface="思源黑体 CN Medium" panose="020B0600000000000000" pitchFamily="34" charset="-122"/>
                <a:ea typeface="思源黑体 CN Medium" panose="020B0600000000000000" pitchFamily="34" charset="-122"/>
              </a:rPr>
              <a:t>OBV</a:t>
            </a:r>
            <a:r>
              <a:rPr lang="zh-CN" altLang="en-US" sz="4535" dirty="0">
                <a:solidFill>
                  <a:schemeClr val="accent1"/>
                </a:solidFill>
                <a:latin typeface="思源黑体 CN Medium" panose="020B0600000000000000" pitchFamily="34" charset="-122"/>
                <a:ea typeface="思源黑体 CN Medium" panose="020B0600000000000000" pitchFamily="34" charset="-122"/>
              </a:rPr>
              <a:t>指标下降变小时，说明累计成交量在减少，当期价格变化为负值。当期股价下跌，表明市场不活跃，短期内可能还会下跌，释放卖出信号。</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图片 444"/>
          <p:cNvPicPr>
            <a:picLocks noChangeAspect="1"/>
          </p:cNvPicPr>
          <p:nvPr/>
        </p:nvPicPr>
        <p:blipFill rotWithShape="1">
          <a:blip r:embed="rId1"/>
          <a:srcRect l="2676" t="13262" r="34397" b="22052"/>
          <a:stretch>
            <a:fillRect/>
          </a:stretch>
        </p:blipFill>
        <p:spPr>
          <a:xfrm>
            <a:off x="-404" y="141656"/>
            <a:ext cx="23039471" cy="11922850"/>
          </a:xfrm>
          <a:prstGeom prst="rect">
            <a:avLst/>
          </a:prstGeom>
        </p:spPr>
      </p:pic>
      <p:sp>
        <p:nvSpPr>
          <p:cNvPr id="16" name="流程图: 过程 15"/>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2" name="组合 1"/>
          <p:cNvGrpSpPr/>
          <p:nvPr/>
        </p:nvGrpSpPr>
        <p:grpSpPr>
          <a:xfrm>
            <a:off x="3785312" y="2079040"/>
            <a:ext cx="16395066" cy="5037455"/>
            <a:chOff x="5266365" y="4481724"/>
            <a:chExt cx="14449213" cy="5037455"/>
          </a:xfrm>
        </p:grpSpPr>
        <p:sp>
          <p:nvSpPr>
            <p:cNvPr id="30" name="TextBox 29"/>
            <p:cNvSpPr txBox="1"/>
            <p:nvPr/>
          </p:nvSpPr>
          <p:spPr>
            <a:xfrm>
              <a:off x="5266365" y="4481724"/>
              <a:ext cx="13633330" cy="1585153"/>
            </a:xfrm>
            <a:prstGeom prst="rect">
              <a:avLst/>
            </a:prstGeom>
            <a:noFill/>
          </p:spPr>
          <p:txBody>
            <a:bodyPr wrap="square" rtlCol="0" anchor="t" anchorCtr="0">
              <a:noAutofit/>
            </a:bodyPr>
            <a:lstStyle/>
            <a:p>
              <a:pPr algn="ctr">
                <a:lnSpc>
                  <a:spcPct val="105000"/>
                </a:lnSpc>
              </a:pP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动手实战</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环节</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  </a:t>
              </a:r>
              <a:endPar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
          <p:nvSpPr>
            <p:cNvPr id="17" name="TextBox 53"/>
            <p:cNvSpPr txBox="1"/>
            <p:nvPr/>
          </p:nvSpPr>
          <p:spPr>
            <a:xfrm>
              <a:off x="5970945" y="6934729"/>
              <a:ext cx="13744633" cy="2584450"/>
            </a:xfrm>
            <a:prstGeom prst="rect">
              <a:avLst/>
            </a:prstGeom>
            <a:noFill/>
          </p:spPr>
          <p:txBody>
            <a:bodyPr wrap="square" rtlCol="0">
              <a:spAutoFit/>
            </a:bodyPr>
            <a:lstStyle/>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1</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：使用</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Python</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实现</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OBV</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策略</a:t>
              </a:r>
              <a:endPar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a:p>
              <a:pPr>
                <a:lnSpc>
                  <a:spcPct val="150000"/>
                </a:lnSpc>
              </a:pPr>
              <a:endPar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grpSp>
      <p:grpSp>
        <p:nvGrpSpPr>
          <p:cNvPr id="19" name="组合 18"/>
          <p:cNvGrpSpPr/>
          <p:nvPr/>
        </p:nvGrpSpPr>
        <p:grpSpPr>
          <a:xfrm>
            <a:off x="701975" y="12150175"/>
            <a:ext cx="4697719" cy="415832"/>
            <a:chOff x="7733871" y="10770757"/>
            <a:chExt cx="6896570" cy="610470"/>
          </a:xfrm>
        </p:grpSpPr>
        <p:pic>
          <p:nvPicPr>
            <p:cNvPr id="20" name="网易云课堂logo.png" descr="网易云课堂logo.png"/>
            <p:cNvPicPr>
              <a:picLocks noChangeAspect="1"/>
            </p:cNvPicPr>
            <p:nvPr/>
          </p:nvPicPr>
          <p:blipFill>
            <a:blip r:embed="rId2"/>
            <a:stretch>
              <a:fillRect/>
            </a:stretch>
          </p:blipFill>
          <p:spPr>
            <a:xfrm>
              <a:off x="7733871" y="10770757"/>
              <a:ext cx="3730635" cy="610470"/>
            </a:xfrm>
            <a:prstGeom prst="rect">
              <a:avLst/>
            </a:prstGeom>
            <a:ln w="12700">
              <a:miter lim="400000"/>
              <a:headEnd/>
              <a:tailEnd/>
            </a:ln>
          </p:spPr>
        </p:pic>
        <p:sp>
          <p:nvSpPr>
            <p:cNvPr id="21"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p:txBody>
        </p:sp>
        <p:pic>
          <p:nvPicPr>
            <p:cNvPr id="22" name="图片 21" descr="图片 2"/>
            <p:cNvPicPr>
              <a:picLocks noChangeAspect="1"/>
            </p:cNvPicPr>
            <p:nvPr/>
          </p:nvPicPr>
          <p:blipFill>
            <a:blip r:embed="rId3"/>
            <a:stretch>
              <a:fillRect/>
            </a:stretch>
          </p:blipFill>
          <p:spPr>
            <a:xfrm>
              <a:off x="12431590" y="10834162"/>
              <a:ext cx="2198851" cy="507932"/>
            </a:xfrm>
            <a:prstGeom prst="rect">
              <a:avLst/>
            </a:prstGeom>
            <a:ln w="12700">
              <a:miter lim="400000"/>
              <a:headEnd/>
              <a:tailEnd/>
            </a:ln>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32366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44461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5">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28861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28861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2963709"/>
            <a:ext cx="2919730"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dirty="0">
                <a:solidFill>
                  <a:srgbClr val="F8F8F8"/>
                </a:solidFill>
                <a:latin typeface="思源黑体 CN Medium" panose="020B0600000000000000" pitchFamily="34" charset="-122"/>
                <a:ea typeface="思源黑体 CN Medium" panose="020B0600000000000000" pitchFamily="34" charset="-122"/>
              </a:rPr>
              <a:t>08</a:t>
            </a:r>
            <a:endParaRPr lang="zh-CN" altLang="en-US" sz="189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56154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3689694" y="7425175"/>
            <a:ext cx="1519107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唐奇安通道介绍</a:t>
            </a:r>
            <a:endPar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Tree>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什么是通道突破技术</a:t>
            </a:r>
            <a:endParaRPr lang="zh-CN" altLang="en-US" dirty="0">
              <a:sym typeface="+mn-ea"/>
            </a:endParaRPr>
          </a:p>
        </p:txBody>
      </p:sp>
      <p:sp>
        <p:nvSpPr>
          <p:cNvPr id="9" name="文本框 8"/>
          <p:cNvSpPr txBox="1"/>
          <p:nvPr/>
        </p:nvSpPr>
        <p:spPr>
          <a:xfrm>
            <a:off x="1193165" y="228854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、通道突破</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5821896" y="1122930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23975" y="3631565"/>
            <a:ext cx="19742150" cy="8209915"/>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股票市场的行情是随机的，价格线的走势往往给人一种</a:t>
            </a:r>
            <a:r>
              <a:rPr lang="en-US" altLang="zh-CN" sz="4535" dirty="0">
                <a:solidFill>
                  <a:schemeClr val="accent1"/>
                </a:solidFill>
                <a:latin typeface="思源黑体 CN Medium" panose="020B0600000000000000" pitchFamily="34" charset="-122"/>
                <a:ea typeface="思源黑体 CN Medium" panose="020B0600000000000000" pitchFamily="34" charset="-122"/>
              </a:rPr>
              <a:t>“</a:t>
            </a:r>
            <a:r>
              <a:rPr lang="zh-CN" altLang="en-US" sz="4535" dirty="0">
                <a:solidFill>
                  <a:schemeClr val="accent1"/>
                </a:solidFill>
                <a:latin typeface="思源黑体 CN Medium" panose="020B0600000000000000" pitchFamily="34" charset="-122"/>
                <a:ea typeface="思源黑体 CN Medium" panose="020B0600000000000000" pitchFamily="34" charset="-122"/>
              </a:rPr>
              <a:t>横看成岭侧成峰，远近高低各不同</a:t>
            </a:r>
            <a:r>
              <a:rPr lang="en-US" altLang="zh-CN" sz="4535" dirty="0">
                <a:solidFill>
                  <a:schemeClr val="accent1"/>
                </a:solidFill>
                <a:latin typeface="思源黑体 CN Medium" panose="020B0600000000000000" pitchFamily="34" charset="-122"/>
                <a:ea typeface="思源黑体 CN Medium" panose="020B0600000000000000" pitchFamily="34" charset="-122"/>
              </a:rPr>
              <a:t>”</a:t>
            </a:r>
            <a:r>
              <a:rPr lang="zh-CN" altLang="en-US" sz="4535" dirty="0">
                <a:solidFill>
                  <a:schemeClr val="accent1"/>
                </a:solidFill>
                <a:latin typeface="思源黑体 CN Medium" panose="020B0600000000000000" pitchFamily="34" charset="-122"/>
                <a:ea typeface="思源黑体 CN Medium" panose="020B0600000000000000" pitchFamily="34" charset="-122"/>
              </a:rPr>
              <a:t>的感觉。一个震荡到底是隐含了趋势还是只是杂讯，可真是每个人的看法都不同。</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rgbClr val="0070C0"/>
                </a:solidFill>
                <a:latin typeface="思源黑体 CN Medium" panose="020B0600000000000000" pitchFamily="34" charset="-122"/>
                <a:ea typeface="思源黑体 CN Medium" panose="020B0600000000000000" pitchFamily="34" charset="-122"/>
              </a:rPr>
              <a:t> </a:t>
            </a:r>
            <a:r>
              <a:rPr lang="zh-CN" altLang="en-US" sz="5400" dirty="0">
                <a:solidFill>
                  <a:srgbClr val="0070C0"/>
                </a:solidFill>
                <a:latin typeface="思源黑体 CN Medium" panose="020B0600000000000000" pitchFamily="34" charset="-122"/>
                <a:ea typeface="思源黑体 CN Medium" panose="020B0600000000000000" pitchFamily="34" charset="-122"/>
              </a:rPr>
              <a:t>通道模型</a:t>
            </a:r>
            <a:r>
              <a:rPr lang="zh-CN" altLang="en-US" sz="4535" dirty="0">
                <a:solidFill>
                  <a:schemeClr val="accent1"/>
                </a:solidFill>
                <a:latin typeface="思源黑体 CN Medium" panose="020B0600000000000000" pitchFamily="34" charset="-122"/>
                <a:ea typeface="思源黑体 CN Medium" panose="020B0600000000000000" pitchFamily="34" charset="-122"/>
              </a:rPr>
              <a:t>适度的解决了这个难题。它利用过去一定时间内的价格信息，绘制出</a:t>
            </a:r>
            <a:r>
              <a:rPr lang="zh-CN" altLang="en-US" sz="5400" dirty="0">
                <a:solidFill>
                  <a:srgbClr val="0070C0"/>
                </a:solidFill>
                <a:latin typeface="思源黑体 CN Medium" panose="020B0600000000000000" pitchFamily="34" charset="-122"/>
                <a:ea typeface="思源黑体 CN Medium" panose="020B0600000000000000" pitchFamily="34" charset="-122"/>
              </a:rPr>
              <a:t>上下两个通道线</a:t>
            </a:r>
            <a:r>
              <a:rPr lang="en-US" altLang="zh-CN" sz="4535" dirty="0">
                <a:solidFill>
                  <a:schemeClr val="accent1"/>
                </a:solidFill>
                <a:latin typeface="思源黑体 CN Medium" panose="020B0600000000000000" pitchFamily="34" charset="-122"/>
                <a:ea typeface="思源黑体 CN Medium" panose="020B0600000000000000" pitchFamily="34" charset="-122"/>
              </a:rPr>
              <a:t>(</a:t>
            </a:r>
            <a:r>
              <a:rPr lang="zh-CN" altLang="en-US" sz="4535" dirty="0">
                <a:solidFill>
                  <a:schemeClr val="accent1"/>
                </a:solidFill>
                <a:latin typeface="思源黑体 CN Medium" panose="020B0600000000000000" pitchFamily="34" charset="-122"/>
                <a:ea typeface="思源黑体 CN Medium" panose="020B0600000000000000" pitchFamily="34" charset="-122"/>
              </a:rPr>
              <a:t>上下轨道</a:t>
            </a:r>
            <a:r>
              <a:rPr lang="en-US" altLang="zh-CN" sz="4535" dirty="0">
                <a:solidFill>
                  <a:schemeClr val="accent1"/>
                </a:solidFill>
                <a:latin typeface="思源黑体 CN Medium" panose="020B0600000000000000" pitchFamily="34" charset="-122"/>
                <a:ea typeface="思源黑体 CN Medium" panose="020B0600000000000000" pitchFamily="34" charset="-122"/>
              </a:rPr>
              <a:t>)</a:t>
            </a:r>
            <a:r>
              <a:rPr lang="zh-CN" altLang="en-US" sz="4535" dirty="0">
                <a:solidFill>
                  <a:schemeClr val="accent1"/>
                </a:solidFill>
                <a:latin typeface="思源黑体 CN Medium" panose="020B0600000000000000" pitchFamily="34" charset="-122"/>
                <a:ea typeface="思源黑体 CN Medium" panose="020B0600000000000000" pitchFamily="34" charset="-122"/>
              </a:rPr>
              <a:t>，以此作为</a:t>
            </a:r>
            <a:r>
              <a:rPr lang="zh-CN" altLang="en-US" sz="5400" dirty="0">
                <a:gradFill>
                  <a:gsLst>
                    <a:gs pos="0">
                      <a:srgbClr val="007BD3"/>
                    </a:gs>
                    <a:gs pos="100000">
                      <a:srgbClr val="034373"/>
                    </a:gs>
                  </a:gsLst>
                  <a:lin scaled="0"/>
                </a:gradFill>
                <a:latin typeface="思源黑体 CN Medium" panose="020B0600000000000000" pitchFamily="34" charset="-122"/>
                <a:ea typeface="思源黑体 CN Medium" panose="020B0600000000000000" pitchFamily="34" charset="-122"/>
              </a:rPr>
              <a:t>股价的相对高低限度</a:t>
            </a:r>
            <a:r>
              <a:rPr lang="zh-CN" altLang="en-US" sz="4535" dirty="0">
                <a:solidFill>
                  <a:schemeClr val="accent1"/>
                </a:solidFill>
                <a:latin typeface="思源黑体 CN Medium" panose="020B0600000000000000" pitchFamily="34" charset="-122"/>
                <a:ea typeface="思源黑体 CN Medium" panose="020B0600000000000000" pitchFamily="34" charset="-122"/>
              </a:rPr>
              <a:t>，通道线可以包容市场波动行情的部分信息，过滤假信号。</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通道线除了可以涵盖市场价格高低的信息以外，两条通道线的</a:t>
            </a:r>
            <a:r>
              <a:rPr lang="zh-CN" altLang="en-US" sz="5400" dirty="0">
                <a:gradFill>
                  <a:gsLst>
                    <a:gs pos="0">
                      <a:srgbClr val="007BD3"/>
                    </a:gs>
                    <a:gs pos="100000">
                      <a:srgbClr val="034373"/>
                    </a:gs>
                  </a:gsLst>
                  <a:lin scaled="0"/>
                </a:gradFill>
                <a:latin typeface="思源黑体 CN Medium" panose="020B0600000000000000" pitchFamily="34" charset="-122"/>
                <a:ea typeface="思源黑体 CN Medium" panose="020B0600000000000000" pitchFamily="34" charset="-122"/>
              </a:rPr>
              <a:t>距离</a:t>
            </a:r>
            <a:r>
              <a:rPr lang="zh-CN" altLang="en-US" sz="4535" dirty="0">
                <a:solidFill>
                  <a:schemeClr val="accent1"/>
                </a:solidFill>
                <a:latin typeface="思源黑体 CN Medium" panose="020B0600000000000000" pitchFamily="34" charset="-122"/>
                <a:ea typeface="思源黑体 CN Medium" panose="020B0600000000000000" pitchFamily="34" charset="-122"/>
              </a:rPr>
              <a:t>也体现了</a:t>
            </a:r>
            <a:r>
              <a:rPr lang="zh-CN" altLang="en-US" sz="5400" dirty="0">
                <a:solidFill>
                  <a:srgbClr val="0070C0"/>
                </a:solidFill>
                <a:latin typeface="思源黑体 CN Medium" panose="020B0600000000000000" pitchFamily="34" charset="-122"/>
                <a:ea typeface="思源黑体 CN Medium" panose="020B0600000000000000" pitchFamily="34" charset="-122"/>
              </a:rPr>
              <a:t>股价震荡幅度</a:t>
            </a:r>
            <a:r>
              <a:rPr lang="zh-CN" altLang="en-US" sz="4535" dirty="0">
                <a:solidFill>
                  <a:schemeClr val="accent1"/>
                </a:solidFill>
                <a:latin typeface="思源黑体 CN Medium" panose="020B0600000000000000" pitchFamily="34" charset="-122"/>
                <a:ea typeface="思源黑体 CN Medium" panose="020B0600000000000000" pitchFamily="34" charset="-122"/>
              </a:rPr>
              <a:t>，当价格变化小时，通道的带宽也小，价格变化大时，通道的带宽也大。</a:t>
            </a:r>
            <a:endParaRPr lang="en-US" altLang="zh-CN"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a:t>
            </a:r>
            <a:r>
              <a:rPr lang="zh-CN" altLang="en-US" dirty="0">
                <a:sym typeface="+mn-ea"/>
              </a:rPr>
              <a:t>海龟</a:t>
            </a:r>
            <a:r>
              <a:rPr lang="en-US" altLang="zh-CN" dirty="0">
                <a:sym typeface="+mn-ea"/>
              </a:rPr>
              <a:t>”</a:t>
            </a:r>
            <a:endParaRPr lang="en-US" altLang="zh-CN"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2</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、海龟是什么</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6303226" y="630043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4991100"/>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sz="4535" dirty="0">
                <a:solidFill>
                  <a:schemeClr val="accent1"/>
                </a:solidFill>
                <a:latin typeface="思源黑体 CN Medium" panose="020B0600000000000000" pitchFamily="34" charset="-122"/>
                <a:ea typeface="思源黑体 CN Medium" panose="020B0600000000000000" pitchFamily="34" charset="-122"/>
              </a:rPr>
              <a:t>说到</a:t>
            </a:r>
            <a:r>
              <a:rPr lang="zh-CN" altLang="en-US" sz="5400" dirty="0">
                <a:solidFill>
                  <a:srgbClr val="0070C0"/>
                </a:solidFill>
                <a:latin typeface="思源黑体 CN Medium" panose="020B0600000000000000" pitchFamily="34" charset="-122"/>
                <a:ea typeface="思源黑体 CN Medium" panose="020B0600000000000000" pitchFamily="34" charset="-122"/>
              </a:rPr>
              <a:t>“海龟交易法则”</a:t>
            </a:r>
            <a:r>
              <a:rPr sz="4535" dirty="0">
                <a:solidFill>
                  <a:schemeClr val="accent1"/>
                </a:solidFill>
                <a:latin typeface="思源黑体 CN Medium" panose="020B0600000000000000" pitchFamily="34" charset="-122"/>
                <a:ea typeface="思源黑体 CN Medium" panose="020B0600000000000000" pitchFamily="34" charset="-122"/>
              </a:rPr>
              <a:t>，不得不提他的创始人--Richard Dennis，他是七八十年代著名的期货投机商，是一位具有传奇色彩的人物，他用400美元起家，鼎盛时期获利超过2亿美金。</a:t>
            </a:r>
            <a:endParaRPr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10000"/>
              </a:lnSpc>
            </a:pPr>
            <a:endParaRPr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10000"/>
              </a:lnSpc>
            </a:pPr>
            <a:r>
              <a:rPr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5400" dirty="0">
                <a:solidFill>
                  <a:srgbClr val="0070C0"/>
                </a:solidFill>
                <a:latin typeface="思源黑体 CN Medium" panose="020B0600000000000000" pitchFamily="34" charset="-122"/>
                <a:ea typeface="思源黑体 CN Medium" panose="020B0600000000000000" pitchFamily="34" charset="-122"/>
              </a:rPr>
              <a:t>“海龟计划”</a:t>
            </a:r>
            <a:r>
              <a:rPr sz="4535" dirty="0">
                <a:solidFill>
                  <a:schemeClr val="accent1"/>
                </a:solidFill>
                <a:latin typeface="思源黑体 CN Medium" panose="020B0600000000000000" pitchFamily="34" charset="-122"/>
                <a:ea typeface="思源黑体 CN Medium" panose="020B0600000000000000" pitchFamily="34" charset="-122"/>
              </a:rPr>
              <a:t>被称为交易史上最著名的试验，因为在随后的四年中海龟们取得了年均复利</a:t>
            </a:r>
            <a:r>
              <a:rPr lang="zh-CN" altLang="en-US" sz="5400" dirty="0">
                <a:solidFill>
                  <a:srgbClr val="0070C0"/>
                </a:solidFill>
                <a:latin typeface="思源黑体 CN Medium" panose="020B0600000000000000" pitchFamily="34" charset="-122"/>
                <a:ea typeface="思源黑体 CN Medium" panose="020B0600000000000000" pitchFamily="34" charset="-122"/>
              </a:rPr>
              <a:t>80%</a:t>
            </a:r>
            <a:r>
              <a:rPr sz="4535" dirty="0">
                <a:solidFill>
                  <a:schemeClr val="accent1"/>
                </a:solidFill>
                <a:latin typeface="思源黑体 CN Medium" panose="020B0600000000000000" pitchFamily="34" charset="-122"/>
                <a:ea typeface="思源黑体 CN Medium" panose="020B0600000000000000" pitchFamily="34" charset="-122"/>
              </a:rPr>
              <a:t>的收益。</a:t>
            </a:r>
            <a:endParaRPr lang="en-US" altLang="zh-CN"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a:t>
            </a:r>
            <a:r>
              <a:rPr lang="zh-CN" altLang="en-US" dirty="0">
                <a:sym typeface="+mn-ea"/>
              </a:rPr>
              <a:t>海龟</a:t>
            </a:r>
            <a:r>
              <a:rPr lang="en-US" altLang="zh-CN" dirty="0">
                <a:sym typeface="+mn-ea"/>
              </a:rPr>
              <a:t>”</a:t>
            </a:r>
            <a:endParaRPr lang="en-US" altLang="zh-CN" dirty="0">
              <a:sym typeface="+mn-ea"/>
            </a:endParaRPr>
          </a:p>
        </p:txBody>
      </p:sp>
      <p:sp>
        <p:nvSpPr>
          <p:cNvPr id="9" name="文本框 8"/>
          <p:cNvSpPr txBox="1"/>
          <p:nvPr/>
        </p:nvSpPr>
        <p:spPr>
          <a:xfrm>
            <a:off x="1207770" y="221996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3</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、海龟是什么</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6303226" y="630043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377565"/>
            <a:ext cx="19742150" cy="8209915"/>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sz="4535" dirty="0">
                <a:solidFill>
                  <a:schemeClr val="accent1"/>
                </a:solidFill>
                <a:latin typeface="思源黑体 CN Medium" panose="020B0600000000000000" pitchFamily="34" charset="-122"/>
                <a:ea typeface="思源黑体 CN Medium" panose="020B0600000000000000" pitchFamily="34" charset="-122"/>
              </a:rPr>
              <a:t>“海龟计划”最初的起因是交易大师理查德·丹尼斯和他的好朋友，另一位交易大师比尔·艾克哈特之间的一场争论—</a:t>
            </a:r>
            <a:r>
              <a:rPr lang="zh-CN" altLang="en-US" sz="5400" dirty="0">
                <a:solidFill>
                  <a:srgbClr val="0070C0"/>
                </a:solidFill>
                <a:latin typeface="思源黑体 CN Medium" panose="020B0600000000000000" pitchFamily="34" charset="-122"/>
                <a:ea typeface="思源黑体 CN Medium" panose="020B0600000000000000" pitchFamily="34" charset="-122"/>
              </a:rPr>
              <a:t>杰出的交易者究竟是天生的还是培养出来的。</a:t>
            </a:r>
            <a:r>
              <a:rPr sz="4535" dirty="0">
                <a:solidFill>
                  <a:schemeClr val="accent1"/>
                </a:solidFill>
                <a:latin typeface="思源黑体 CN Medium" panose="020B0600000000000000" pitchFamily="34" charset="-122"/>
                <a:ea typeface="思源黑体 CN Medium" panose="020B0600000000000000" pitchFamily="34" charset="-122"/>
              </a:rPr>
              <a:t>丹尼斯相信他几乎可以把任何一个人变为优秀的交易者，艾克哈特则认为这是一种天赋问题，不是培养的问题。丹尼斯愿意用自己的钱来证明自己的话，于是两人打了一个赌。</a:t>
            </a:r>
            <a:endParaRPr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sz="4535" dirty="0">
                <a:solidFill>
                  <a:schemeClr val="accent1"/>
                </a:solidFill>
                <a:latin typeface="思源黑体 CN Medium" panose="020B0600000000000000" pitchFamily="34" charset="-122"/>
                <a:ea typeface="思源黑体 CN Medium" panose="020B0600000000000000" pitchFamily="34" charset="-122"/>
              </a:rPr>
              <a:t>    为此，</a:t>
            </a:r>
            <a:r>
              <a:rPr lang="zh-CN" sz="4535" dirty="0">
                <a:solidFill>
                  <a:schemeClr val="accent1"/>
                </a:solidFill>
                <a:latin typeface="思源黑体 CN Medium" panose="020B0600000000000000" pitchFamily="34" charset="-122"/>
                <a:ea typeface="思源黑体 CN Medium" panose="020B0600000000000000" pitchFamily="34" charset="-122"/>
              </a:rPr>
              <a:t>他</a:t>
            </a:r>
            <a:r>
              <a:rPr sz="4535" dirty="0">
                <a:solidFill>
                  <a:schemeClr val="accent1"/>
                </a:solidFill>
                <a:latin typeface="思源黑体 CN Medium" panose="020B0600000000000000" pitchFamily="34" charset="-122"/>
                <a:ea typeface="思源黑体 CN Medium" panose="020B0600000000000000" pitchFamily="34" charset="-122"/>
              </a:rPr>
              <a:t>们在《华尔街日报》</a:t>
            </a:r>
            <a:r>
              <a:rPr lang="zh-CN" sz="4535" dirty="0">
                <a:solidFill>
                  <a:schemeClr val="accent1"/>
                </a:solidFill>
                <a:latin typeface="思源黑体 CN Medium" panose="020B0600000000000000" pitchFamily="34" charset="-122"/>
                <a:ea typeface="思源黑体 CN Medium" panose="020B0600000000000000" pitchFamily="34" charset="-122"/>
              </a:rPr>
              <a:t>上</a:t>
            </a:r>
            <a:r>
              <a:rPr sz="4535" dirty="0">
                <a:solidFill>
                  <a:schemeClr val="accent1"/>
                </a:solidFill>
                <a:latin typeface="思源黑体 CN Medium" panose="020B0600000000000000" pitchFamily="34" charset="-122"/>
                <a:ea typeface="思源黑体 CN Medium" panose="020B0600000000000000" pitchFamily="34" charset="-122"/>
              </a:rPr>
              <a:t>刊登了大幅广告，宣布丹尼斯正在招募培训生，他会把自己的交易方法传授给这些人，给每个人一个</a:t>
            </a:r>
            <a:r>
              <a:rPr lang="zh-CN" altLang="en-US" sz="5400" dirty="0">
                <a:solidFill>
                  <a:srgbClr val="0070C0"/>
                </a:solidFill>
                <a:latin typeface="思源黑体 CN Medium" panose="020B0600000000000000" pitchFamily="34" charset="-122"/>
                <a:ea typeface="思源黑体 CN Medium" panose="020B0600000000000000" pitchFamily="34" charset="-122"/>
              </a:rPr>
              <a:t>100万美元</a:t>
            </a:r>
            <a:r>
              <a:rPr sz="4535" dirty="0">
                <a:solidFill>
                  <a:schemeClr val="accent1"/>
                </a:solidFill>
                <a:latin typeface="思源黑体 CN Medium" panose="020B0600000000000000" pitchFamily="34" charset="-122"/>
                <a:ea typeface="思源黑体 CN Medium" panose="020B0600000000000000" pitchFamily="34" charset="-122"/>
              </a:rPr>
              <a:t>的交易账户。而这个计划之所以叫做“</a:t>
            </a:r>
            <a:r>
              <a:rPr lang="zh-CN" altLang="en-US" sz="5400" dirty="0">
                <a:solidFill>
                  <a:srgbClr val="0070C0"/>
                </a:solidFill>
                <a:latin typeface="思源黑体 CN Medium" panose="020B0600000000000000" pitchFamily="34" charset="-122"/>
                <a:ea typeface="思源黑体 CN Medium" panose="020B0600000000000000" pitchFamily="34" charset="-122"/>
              </a:rPr>
              <a:t>海龟计划”</a:t>
            </a:r>
            <a:r>
              <a:rPr sz="4535" dirty="0">
                <a:solidFill>
                  <a:schemeClr val="accent1"/>
                </a:solidFill>
                <a:latin typeface="思源黑体 CN Medium" panose="020B0600000000000000" pitchFamily="34" charset="-122"/>
                <a:ea typeface="思源黑体 CN Medium" panose="020B0600000000000000" pitchFamily="34" charset="-122"/>
              </a:rPr>
              <a:t>，仅仅是因为那时的丹尼尔刚在新加坡看到了一群养龟人，他相信交易员和海龟一样，是可以培养的。</a:t>
            </a:r>
            <a:endParaRPr lang="en-US" altLang="zh-CN"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什么是唐奇安通道</a:t>
            </a:r>
            <a:endParaRPr lang="zh-CN" altLang="en-US" dirty="0">
              <a:sym typeface="+mn-ea"/>
            </a:endParaRPr>
          </a:p>
        </p:txBody>
      </p:sp>
      <p:sp>
        <p:nvSpPr>
          <p:cNvPr id="9" name="文本框 8"/>
          <p:cNvSpPr txBox="1"/>
          <p:nvPr/>
        </p:nvSpPr>
        <p:spPr>
          <a:xfrm>
            <a:off x="1207770"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4</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、唐奇安通道</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6303226" y="630043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634174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唐奇安通道在</a:t>
            </a:r>
            <a:r>
              <a:rPr lang="en-US" altLang="zh-CN" sz="4535" dirty="0">
                <a:solidFill>
                  <a:schemeClr val="accent1"/>
                </a:solidFill>
                <a:latin typeface="思源黑体 CN Medium" panose="020B0600000000000000" pitchFamily="34" charset="-122"/>
                <a:ea typeface="思源黑体 CN Medium" panose="020B0600000000000000" pitchFamily="34" charset="-122"/>
              </a:rPr>
              <a:t>20</a:t>
            </a:r>
            <a:r>
              <a:rPr lang="zh-CN" altLang="en-US" sz="4535" dirty="0">
                <a:solidFill>
                  <a:schemeClr val="accent1"/>
                </a:solidFill>
                <a:latin typeface="思源黑体 CN Medium" panose="020B0600000000000000" pitchFamily="34" charset="-122"/>
                <a:ea typeface="思源黑体 CN Medium" panose="020B0600000000000000" pitchFamily="34" charset="-122"/>
              </a:rPr>
              <a:t>世纪</a:t>
            </a:r>
            <a:r>
              <a:rPr lang="en-US" altLang="zh-CN" sz="4535" dirty="0">
                <a:solidFill>
                  <a:schemeClr val="accent1"/>
                </a:solidFill>
                <a:latin typeface="思源黑体 CN Medium" panose="020B0600000000000000" pitchFamily="34" charset="-122"/>
                <a:ea typeface="思源黑体 CN Medium" panose="020B0600000000000000" pitchFamily="34" charset="-122"/>
              </a:rPr>
              <a:t>70</a:t>
            </a:r>
            <a:r>
              <a:rPr lang="zh-CN" altLang="en-US" sz="4535" dirty="0">
                <a:solidFill>
                  <a:schemeClr val="accent1"/>
                </a:solidFill>
                <a:latin typeface="思源黑体 CN Medium" panose="020B0600000000000000" pitchFamily="34" charset="-122"/>
                <a:ea typeface="思源黑体 CN Medium" panose="020B0600000000000000" pitchFamily="34" charset="-122"/>
              </a:rPr>
              <a:t>年代，由著名的海龟交易员</a:t>
            </a:r>
            <a:r>
              <a:rPr lang="en-US" altLang="zh-CN" sz="4535" dirty="0">
                <a:solidFill>
                  <a:schemeClr val="accent1"/>
                </a:solidFill>
                <a:latin typeface="思源黑体 CN Medium" panose="020B0600000000000000" pitchFamily="34" charset="-122"/>
                <a:ea typeface="思源黑体 CN Medium" panose="020B0600000000000000" pitchFamily="34" charset="-122"/>
              </a:rPr>
              <a:t>Richard</a:t>
            </a:r>
            <a:r>
              <a:rPr lang="zh-CN" altLang="en-US" sz="4535" dirty="0">
                <a:solidFill>
                  <a:schemeClr val="accent1"/>
                </a:solidFill>
                <a:latin typeface="思源黑体 CN Medium" panose="020B0600000000000000" pitchFamily="34" charset="-122"/>
                <a:ea typeface="思源黑体 CN Medium" panose="020B0600000000000000" pitchFamily="34" charset="-122"/>
              </a:rPr>
              <a:t>发明，最早用于</a:t>
            </a:r>
            <a:r>
              <a:rPr lang="zh-CN" altLang="en-US" sz="5400" dirty="0">
                <a:solidFill>
                  <a:srgbClr val="0070C0"/>
                </a:solidFill>
                <a:latin typeface="思源黑体 CN Medium" panose="020B0600000000000000" pitchFamily="34" charset="-122"/>
                <a:ea typeface="思源黑体 CN Medium" panose="020B0600000000000000" pitchFamily="34" charset="-122"/>
              </a:rPr>
              <a:t>日内交易。</a:t>
            </a:r>
            <a:endParaRPr lang="zh-CN" altLang="en-US" sz="5400" dirty="0">
              <a:solidFill>
                <a:srgbClr val="0070C0"/>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5400" dirty="0">
              <a:solidFill>
                <a:srgbClr val="0070C0"/>
              </a:solidFill>
              <a:latin typeface="思源黑体 CN Medium" panose="020B0600000000000000" pitchFamily="34" charset="-122"/>
              <a:ea typeface="思源黑体 CN Medium" panose="020B0600000000000000" pitchFamily="34" charset="-122"/>
            </a:endParaRPr>
          </a:p>
          <a:p>
            <a:pPr algn="just">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其主要思想是寻找一定时间内（比如</a:t>
            </a:r>
            <a:r>
              <a:rPr lang="en-US" altLang="zh-CN" sz="4535" dirty="0">
                <a:solidFill>
                  <a:schemeClr val="accent1"/>
                </a:solidFill>
                <a:latin typeface="思源黑体 CN Medium" panose="020B0600000000000000" pitchFamily="34" charset="-122"/>
                <a:ea typeface="思源黑体 CN Medium" panose="020B0600000000000000" pitchFamily="34" charset="-122"/>
              </a:rPr>
              <a:t>20</a:t>
            </a:r>
            <a:r>
              <a:rPr lang="zh-CN" altLang="en-US" sz="4535" dirty="0">
                <a:solidFill>
                  <a:schemeClr val="accent1"/>
                </a:solidFill>
                <a:latin typeface="思源黑体 CN Medium" panose="020B0600000000000000" pitchFamily="34" charset="-122"/>
                <a:ea typeface="思源黑体 CN Medium" panose="020B0600000000000000" pitchFamily="34" charset="-122"/>
              </a:rPr>
              <a:t>天内）出现的</a:t>
            </a:r>
            <a:r>
              <a:rPr lang="zh-CN" altLang="en-US" sz="5400" dirty="0">
                <a:solidFill>
                  <a:srgbClr val="0070C0"/>
                </a:solidFill>
                <a:latin typeface="思源黑体 CN Medium" panose="020B0600000000000000" pitchFamily="34" charset="-122"/>
                <a:ea typeface="思源黑体 CN Medium" panose="020B0600000000000000" pitchFamily="34" charset="-122"/>
              </a:rPr>
              <a:t>最高价</a:t>
            </a:r>
            <a:r>
              <a:rPr lang="zh-CN" altLang="en-US" sz="4535" dirty="0">
                <a:solidFill>
                  <a:schemeClr val="accent1"/>
                </a:solidFill>
                <a:latin typeface="思源黑体 CN Medium" panose="020B0600000000000000" pitchFamily="34" charset="-122"/>
                <a:ea typeface="思源黑体 CN Medium" panose="020B0600000000000000" pitchFamily="34" charset="-122"/>
              </a:rPr>
              <a:t>和</a:t>
            </a:r>
            <a:r>
              <a:rPr lang="zh-CN" altLang="en-US" sz="5400" dirty="0">
                <a:solidFill>
                  <a:srgbClr val="0070C0"/>
                </a:solidFill>
                <a:latin typeface="思源黑体 CN Medium" panose="020B0600000000000000" pitchFamily="34" charset="-122"/>
                <a:ea typeface="思源黑体 CN Medium" panose="020B0600000000000000" pitchFamily="34" charset="-122"/>
              </a:rPr>
              <a:t>最低价</a:t>
            </a:r>
            <a:r>
              <a:rPr lang="zh-CN" altLang="en-US" sz="4535" dirty="0">
                <a:solidFill>
                  <a:schemeClr val="accent1"/>
                </a:solidFill>
                <a:latin typeface="思源黑体 CN Medium" panose="020B0600000000000000" pitchFamily="34" charset="-122"/>
                <a:ea typeface="思源黑体 CN Medium" panose="020B0600000000000000" pitchFamily="34" charset="-122"/>
              </a:rPr>
              <a:t>，将最高价和最低价作为一个</a:t>
            </a:r>
            <a:r>
              <a:rPr lang="zh-CN" altLang="en-US" sz="5400" dirty="0">
                <a:solidFill>
                  <a:srgbClr val="0070C0"/>
                </a:solidFill>
                <a:latin typeface="思源黑体 CN Medium" panose="020B0600000000000000" pitchFamily="34" charset="-122"/>
                <a:ea typeface="思源黑体 CN Medium" panose="020B0600000000000000" pitchFamily="34" charset="-122"/>
              </a:rPr>
              <a:t>上下通道</a:t>
            </a:r>
            <a:r>
              <a:rPr lang="zh-CN" altLang="en-US" sz="4535" dirty="0">
                <a:solidFill>
                  <a:schemeClr val="accent1"/>
                </a:solidFill>
                <a:latin typeface="思源黑体 CN Medium" panose="020B0600000000000000" pitchFamily="34" charset="-122"/>
                <a:ea typeface="思源黑体 CN Medium" panose="020B0600000000000000" pitchFamily="34" charset="-122"/>
              </a:rPr>
              <a:t>，当价格突破通道时，说明股价运动较为强势，释放</a:t>
            </a:r>
            <a:r>
              <a:rPr lang="zh-CN" altLang="en-US" sz="5400" b="1" dirty="0">
                <a:solidFill>
                  <a:srgbClr val="0070C0"/>
                </a:solidFill>
                <a:latin typeface="思源黑体 CN Medium" panose="020B0600000000000000" pitchFamily="34" charset="-122"/>
                <a:ea typeface="思源黑体 CN Medium" panose="020B0600000000000000" pitchFamily="34" charset="-122"/>
              </a:rPr>
              <a:t>买入</a:t>
            </a:r>
            <a:r>
              <a:rPr lang="zh-CN" altLang="en-US" sz="4535" dirty="0">
                <a:solidFill>
                  <a:schemeClr val="accent1"/>
                </a:solidFill>
                <a:latin typeface="思源黑体 CN Medium" panose="020B0600000000000000" pitchFamily="34" charset="-122"/>
                <a:ea typeface="思源黑体 CN Medium" panose="020B0600000000000000" pitchFamily="34" charset="-122"/>
              </a:rPr>
              <a:t>信号，当价格向下突破通道时，则下跌趋势明显，释放</a:t>
            </a:r>
            <a:r>
              <a:rPr lang="zh-CN" altLang="en-US" sz="5400" b="1" dirty="0">
                <a:solidFill>
                  <a:srgbClr val="0070C0"/>
                </a:solidFill>
                <a:latin typeface="思源黑体 CN Medium" panose="020B0600000000000000" pitchFamily="34" charset="-122"/>
                <a:ea typeface="思源黑体 CN Medium" panose="020B0600000000000000" pitchFamily="34" charset="-122"/>
              </a:rPr>
              <a:t>卖出</a:t>
            </a:r>
            <a:r>
              <a:rPr lang="zh-CN" altLang="en-US" sz="4535" dirty="0">
                <a:solidFill>
                  <a:schemeClr val="accent1"/>
                </a:solidFill>
                <a:latin typeface="思源黑体 CN Medium" panose="020B0600000000000000" pitchFamily="34" charset="-122"/>
                <a:ea typeface="思源黑体 CN Medium" panose="020B0600000000000000" pitchFamily="34" charset="-122"/>
              </a:rPr>
              <a:t>信号。</a:t>
            </a:r>
            <a:endParaRPr lang="en-US" altLang="zh-CN"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K</a:t>
            </a:r>
            <a:r>
              <a:rPr lang="zh-CN" altLang="en-US" dirty="0">
                <a:sym typeface="+mn-ea"/>
              </a:rPr>
              <a:t>线图</a:t>
            </a:r>
            <a:endParaRPr lang="zh-CN" altLang="en-US" dirty="0">
              <a:sym typeface="+mn-ea"/>
            </a:endParaRPr>
          </a:p>
        </p:txBody>
      </p:sp>
      <p:sp>
        <p:nvSpPr>
          <p:cNvPr id="9" name="文本框 8"/>
          <p:cNvSpPr txBox="1"/>
          <p:nvPr/>
        </p:nvSpPr>
        <p:spPr>
          <a:xfrm>
            <a:off x="1158907" y="224259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3</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K</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线解释</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0965180" cy="623633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当收盘价高于开盘价，也就是股价走势呈上升趋势时，我们称这种情况下的 K线为阳线，中部的实体以空白或红色表示。这时，上影线的长度表示最高价和收盘价之间的价差，实体的长短代表收盘价与开盘价之间的价差，下影线的长度则代表开盘价和最低价之间的差距。</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4" name="图片 3" descr="jr2"/>
          <p:cNvPicPr>
            <a:picLocks noChangeAspect="1"/>
          </p:cNvPicPr>
          <p:nvPr/>
        </p:nvPicPr>
        <p:blipFill>
          <a:blip r:embed="rId1"/>
          <a:stretch>
            <a:fillRect/>
          </a:stretch>
        </p:blipFill>
        <p:spPr>
          <a:xfrm>
            <a:off x="12234545" y="3056255"/>
            <a:ext cx="10085070" cy="80689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什么是唐奇安通道</a:t>
            </a:r>
            <a:endParaRPr lang="zh-CN" altLang="en-US" dirty="0">
              <a:sym typeface="+mn-ea"/>
            </a:endParaRPr>
          </a:p>
        </p:txBody>
      </p:sp>
      <p:sp>
        <p:nvSpPr>
          <p:cNvPr id="9" name="文本框 8"/>
          <p:cNvSpPr txBox="1"/>
          <p:nvPr/>
        </p:nvSpPr>
        <p:spPr>
          <a:xfrm>
            <a:off x="1207770"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5</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、唐奇安通道的刻画</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6303226" y="630043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just">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6527800"/>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唐奇安通道由</a:t>
            </a:r>
            <a:r>
              <a:rPr lang="zh-CN" altLang="en-US" sz="5400" b="1" dirty="0">
                <a:solidFill>
                  <a:srgbClr val="0070C0"/>
                </a:solidFill>
                <a:latin typeface="思源黑体 CN Medium" panose="020B0600000000000000" pitchFamily="34" charset="-122"/>
                <a:ea typeface="思源黑体 CN Medium" panose="020B0600000000000000" pitchFamily="34" charset="-122"/>
              </a:rPr>
              <a:t>3</a:t>
            </a:r>
            <a:r>
              <a:rPr lang="zh-CN" altLang="en-US" sz="4535" dirty="0">
                <a:solidFill>
                  <a:schemeClr val="accent1"/>
                </a:solidFill>
                <a:latin typeface="思源黑体 CN Medium" panose="020B0600000000000000" pitchFamily="34" charset="-122"/>
                <a:ea typeface="思源黑体 CN Medium" panose="020B0600000000000000" pitchFamily="34" charset="-122"/>
              </a:rPr>
              <a:t>条线构成，上下轨道分别是</a:t>
            </a:r>
            <a:r>
              <a:rPr lang="en-US" altLang="zh-CN" sz="4535" dirty="0">
                <a:solidFill>
                  <a:schemeClr val="accent1"/>
                </a:solidFill>
                <a:latin typeface="思源黑体 CN Medium" panose="020B0600000000000000" pitchFamily="34" charset="-122"/>
                <a:ea typeface="思源黑体 CN Medium" panose="020B0600000000000000" pitchFamily="34" charset="-122"/>
              </a:rPr>
              <a:t>20</a:t>
            </a:r>
            <a:r>
              <a:rPr lang="zh-CN" altLang="en-US" sz="4535" dirty="0">
                <a:solidFill>
                  <a:schemeClr val="accent1"/>
                </a:solidFill>
                <a:latin typeface="思源黑体 CN Medium" panose="020B0600000000000000" pitchFamily="34" charset="-122"/>
                <a:ea typeface="思源黑体 CN Medium" panose="020B0600000000000000" pitchFamily="34" charset="-122"/>
              </a:rPr>
              <a:t>日的</a:t>
            </a:r>
            <a:r>
              <a:rPr lang="zh-CN" altLang="en-US" sz="5400" dirty="0">
                <a:solidFill>
                  <a:srgbClr val="0070C0"/>
                </a:solidFill>
                <a:latin typeface="思源黑体 CN Medium" panose="020B0600000000000000" pitchFamily="34" charset="-122"/>
                <a:ea typeface="思源黑体 CN Medium" panose="020B0600000000000000" pitchFamily="34" charset="-122"/>
              </a:rPr>
              <a:t>最高价</a:t>
            </a:r>
            <a:r>
              <a:rPr lang="zh-CN" altLang="en-US" sz="4535" dirty="0">
                <a:solidFill>
                  <a:schemeClr val="accent1"/>
                </a:solidFill>
                <a:latin typeface="思源黑体 CN Medium" panose="020B0600000000000000" pitchFamily="34" charset="-122"/>
                <a:ea typeface="思源黑体 CN Medium" panose="020B0600000000000000" pitchFamily="34" charset="-122"/>
              </a:rPr>
              <a:t>和</a:t>
            </a:r>
            <a:r>
              <a:rPr lang="zh-CN" altLang="en-US" sz="5400" dirty="0">
                <a:solidFill>
                  <a:srgbClr val="0070C0"/>
                </a:solidFill>
                <a:latin typeface="思源黑体 CN Medium" panose="020B0600000000000000" pitchFamily="34" charset="-122"/>
                <a:ea typeface="思源黑体 CN Medium" panose="020B0600000000000000" pitchFamily="34" charset="-122"/>
              </a:rPr>
              <a:t>最低价</a:t>
            </a:r>
            <a:r>
              <a:rPr lang="zh-CN" altLang="en-US" sz="4535" dirty="0">
                <a:solidFill>
                  <a:schemeClr val="accent1"/>
                </a:solidFill>
                <a:latin typeface="思源黑体 CN Medium" panose="020B0600000000000000" pitchFamily="34" charset="-122"/>
                <a:ea typeface="思源黑体 CN Medium" panose="020B0600000000000000" pitchFamily="34" charset="-122"/>
              </a:rPr>
              <a:t>来刻画，中轨道是上下轨道的</a:t>
            </a:r>
            <a:r>
              <a:rPr lang="zh-CN" altLang="en-US" sz="5400" dirty="0">
                <a:solidFill>
                  <a:srgbClr val="0070C0"/>
                </a:solidFill>
                <a:latin typeface="思源黑体 CN Medium" panose="020B0600000000000000" pitchFamily="34" charset="-122"/>
                <a:ea typeface="思源黑体 CN Medium" panose="020B0600000000000000" pitchFamily="34" charset="-122"/>
              </a:rPr>
              <a:t>平均值</a:t>
            </a:r>
            <a:r>
              <a:rPr lang="zh-CN" altLang="en-US" sz="4535" dirty="0">
                <a:solidFill>
                  <a:schemeClr val="accent1"/>
                </a:solidFill>
                <a:latin typeface="思源黑体 CN Medium" panose="020B0600000000000000" pitchFamily="34" charset="-122"/>
                <a:ea typeface="思源黑体 CN Medium" panose="020B0600000000000000" pitchFamily="34" charset="-122"/>
              </a:rPr>
              <a:t>，具体计算方法如下：</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通道上限</a:t>
            </a: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过去</a:t>
            </a:r>
            <a:r>
              <a:rPr lang="en-US" altLang="zh-CN" sz="4535" dirty="0">
                <a:solidFill>
                  <a:schemeClr val="accent1"/>
                </a:solidFill>
                <a:latin typeface="思源黑体 CN Medium" panose="020B0600000000000000" pitchFamily="34" charset="-122"/>
                <a:ea typeface="思源黑体 CN Medium" panose="020B0600000000000000" pitchFamily="34" charset="-122"/>
              </a:rPr>
              <a:t>20</a:t>
            </a:r>
            <a:r>
              <a:rPr lang="zh-CN" altLang="en-US" sz="4535" dirty="0">
                <a:solidFill>
                  <a:schemeClr val="accent1"/>
                </a:solidFill>
                <a:latin typeface="思源黑体 CN Medium" panose="020B0600000000000000" pitchFamily="34" charset="-122"/>
                <a:ea typeface="思源黑体 CN Medium" panose="020B0600000000000000" pitchFamily="34" charset="-122"/>
              </a:rPr>
              <a:t>天内的最高价</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通道下限</a:t>
            </a:r>
            <a:r>
              <a:rPr lang="en-US" altLang="zh-CN" sz="4535" dirty="0">
                <a:solidFill>
                  <a:schemeClr val="accent1"/>
                </a:solidFill>
                <a:latin typeface="思源黑体 CN Medium" panose="020B0600000000000000" pitchFamily="34" charset="-122"/>
                <a:ea typeface="思源黑体 CN Medium" panose="020B0600000000000000" pitchFamily="34" charset="-122"/>
              </a:rPr>
              <a:t>=</a:t>
            </a:r>
            <a:r>
              <a:rPr lang="zh-CN" altLang="en-US" sz="4535" dirty="0">
                <a:solidFill>
                  <a:schemeClr val="accent1"/>
                </a:solidFill>
                <a:latin typeface="思源黑体 CN Medium" panose="020B0600000000000000" pitchFamily="34" charset="-122"/>
                <a:ea typeface="思源黑体 CN Medium" panose="020B0600000000000000" pitchFamily="34" charset="-122"/>
              </a:rPr>
              <a:t>过去</a:t>
            </a:r>
            <a:r>
              <a:rPr lang="en-US" altLang="zh-CN" sz="4535" dirty="0">
                <a:solidFill>
                  <a:schemeClr val="accent1"/>
                </a:solidFill>
                <a:latin typeface="思源黑体 CN Medium" panose="020B0600000000000000" pitchFamily="34" charset="-122"/>
                <a:ea typeface="思源黑体 CN Medium" panose="020B0600000000000000" pitchFamily="34" charset="-122"/>
              </a:rPr>
              <a:t>20</a:t>
            </a:r>
            <a:r>
              <a:rPr lang="zh-CN" altLang="en-US" sz="4535" dirty="0">
                <a:solidFill>
                  <a:schemeClr val="accent1"/>
                </a:solidFill>
                <a:latin typeface="思源黑体 CN Medium" panose="020B0600000000000000" pitchFamily="34" charset="-122"/>
                <a:ea typeface="思源黑体 CN Medium" panose="020B0600000000000000" pitchFamily="34" charset="-122"/>
              </a:rPr>
              <a:t>天内的最低价</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中轨道</a:t>
            </a:r>
            <a:r>
              <a:rPr lang="en-US" altLang="zh-CN" sz="4535" dirty="0">
                <a:solidFill>
                  <a:schemeClr val="accent1"/>
                </a:solidFill>
                <a:latin typeface="思源黑体 CN Medium" panose="020B0600000000000000" pitchFamily="34" charset="-122"/>
                <a:ea typeface="思源黑体 CN Medium" panose="020B0600000000000000" pitchFamily="34" charset="-122"/>
              </a:rPr>
              <a:t>=</a:t>
            </a:r>
            <a:r>
              <a:rPr lang="zh-CN" altLang="en-US" sz="4535" dirty="0">
                <a:solidFill>
                  <a:schemeClr val="accent1"/>
                </a:solidFill>
                <a:latin typeface="思源黑体 CN Medium" panose="020B0600000000000000" pitchFamily="34" charset="-122"/>
                <a:ea typeface="思源黑体 CN Medium" panose="020B0600000000000000" pitchFamily="34" charset="-122"/>
              </a:rPr>
              <a:t>上限</a:t>
            </a:r>
            <a:r>
              <a:rPr lang="en-US" altLang="zh-CN" sz="4535" dirty="0">
                <a:solidFill>
                  <a:schemeClr val="accent1"/>
                </a:solidFill>
                <a:latin typeface="思源黑体 CN Medium" panose="020B0600000000000000" pitchFamily="34" charset="-122"/>
                <a:ea typeface="思源黑体 CN Medium" panose="020B0600000000000000" pitchFamily="34" charset="-122"/>
              </a:rPr>
              <a:t>+</a:t>
            </a:r>
            <a:r>
              <a:rPr lang="zh-CN" altLang="en-US" sz="4535" dirty="0">
                <a:solidFill>
                  <a:schemeClr val="accent1"/>
                </a:solidFill>
                <a:latin typeface="思源黑体 CN Medium" panose="020B0600000000000000" pitchFamily="34" charset="-122"/>
                <a:ea typeface="思源黑体 CN Medium" panose="020B0600000000000000" pitchFamily="34" charset="-122"/>
              </a:rPr>
              <a:t>下限 </a:t>
            </a:r>
            <a:r>
              <a:rPr lang="en-US" altLang="zh-CN" sz="4535" dirty="0">
                <a:solidFill>
                  <a:schemeClr val="accent1"/>
                </a:solidFill>
                <a:latin typeface="思源黑体 CN Medium" panose="020B0600000000000000" pitchFamily="34" charset="-122"/>
                <a:ea typeface="思源黑体 CN Medium" panose="020B0600000000000000" pitchFamily="34" charset="-122"/>
              </a:rPr>
              <a:t>/ 2</a:t>
            </a:r>
            <a:endParaRPr lang="en-US" altLang="zh-CN"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什么是唐奇安通道</a:t>
            </a:r>
            <a:endParaRPr lang="zh-CN" altLang="en-US" dirty="0">
              <a:sym typeface="+mn-ea"/>
            </a:endParaRPr>
          </a:p>
        </p:txBody>
      </p:sp>
      <p:sp>
        <p:nvSpPr>
          <p:cNvPr id="9" name="文本框 8"/>
          <p:cNvSpPr txBox="1"/>
          <p:nvPr/>
        </p:nvSpPr>
        <p:spPr>
          <a:xfrm>
            <a:off x="1207770"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6</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、唐奇安通道突破策略</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6303226" y="630043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4223385"/>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唐奇安通道突破策略相对比较简单，时间段</a:t>
            </a:r>
            <a:r>
              <a:rPr lang="en-US" altLang="zh-CN" sz="4535" dirty="0">
                <a:solidFill>
                  <a:schemeClr val="accent1"/>
                </a:solidFill>
                <a:latin typeface="思源黑体 CN Medium" panose="020B0600000000000000" pitchFamily="34" charset="-122"/>
                <a:ea typeface="思源黑体 CN Medium" panose="020B0600000000000000" pitchFamily="34" charset="-122"/>
              </a:rPr>
              <a:t>n</a:t>
            </a:r>
            <a:r>
              <a:rPr lang="zh-CN" altLang="en-US" sz="4535" dirty="0">
                <a:solidFill>
                  <a:schemeClr val="accent1"/>
                </a:solidFill>
                <a:latin typeface="思源黑体 CN Medium" panose="020B0600000000000000" pitchFamily="34" charset="-122"/>
                <a:ea typeface="思源黑体 CN Medium" panose="020B0600000000000000" pitchFamily="34" charset="-122"/>
              </a:rPr>
              <a:t>的选择非常重要，在同一个市场中取不同的</a:t>
            </a:r>
            <a:r>
              <a:rPr lang="zh-CN" altLang="en-US" sz="5400" dirty="0">
                <a:solidFill>
                  <a:srgbClr val="0070C0"/>
                </a:solidFill>
                <a:latin typeface="思源黑体 CN Medium" panose="020B0600000000000000" pitchFamily="34" charset="-122"/>
                <a:ea typeface="思源黑体 CN Medium" panose="020B0600000000000000" pitchFamily="34" charset="-122"/>
              </a:rPr>
              <a:t>N</a:t>
            </a:r>
            <a:r>
              <a:rPr lang="zh-CN" altLang="en-US" sz="4535" dirty="0">
                <a:solidFill>
                  <a:schemeClr val="accent1"/>
                </a:solidFill>
                <a:latin typeface="思源黑体 CN Medium" panose="020B0600000000000000" pitchFamily="34" charset="-122"/>
                <a:ea typeface="思源黑体 CN Medium" panose="020B0600000000000000" pitchFamily="34" charset="-122"/>
              </a:rPr>
              <a:t>值，可以绘制出不同的</a:t>
            </a:r>
            <a:r>
              <a:rPr lang="zh-CN" altLang="en-US" sz="5400" dirty="0">
                <a:solidFill>
                  <a:srgbClr val="0070C0"/>
                </a:solidFill>
                <a:latin typeface="思源黑体 CN Medium" panose="020B0600000000000000" pitchFamily="34" charset="-122"/>
                <a:ea typeface="思源黑体 CN Medium" panose="020B0600000000000000" pitchFamily="34" charset="-122"/>
              </a:rPr>
              <a:t>通道线</a:t>
            </a:r>
            <a:r>
              <a:rPr lang="zh-CN" altLang="en-US" sz="4535" dirty="0">
                <a:solidFill>
                  <a:schemeClr val="accent1"/>
                </a:solidFill>
                <a:latin typeface="思源黑体 CN Medium" panose="020B0600000000000000" pitchFamily="34" charset="-122"/>
                <a:ea typeface="思源黑体 CN Medium" panose="020B0600000000000000" pitchFamily="34" charset="-122"/>
              </a:rPr>
              <a:t>，买卖点的捕捉随之变化。</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可以通过设定不同的</a:t>
            </a:r>
            <a:r>
              <a:rPr lang="zh-CN" altLang="en-US" sz="5400" dirty="0">
                <a:solidFill>
                  <a:srgbClr val="0070C0"/>
                </a:solidFill>
                <a:latin typeface="思源黑体 CN Medium" panose="020B0600000000000000" pitchFamily="34" charset="-122"/>
                <a:ea typeface="思源黑体 CN Medium" panose="020B0600000000000000" pitchFamily="34" charset="-122"/>
              </a:rPr>
              <a:t>N</a:t>
            </a:r>
            <a:r>
              <a:rPr lang="zh-CN" altLang="en-US" sz="4535" dirty="0">
                <a:solidFill>
                  <a:schemeClr val="accent1"/>
                </a:solidFill>
                <a:latin typeface="思源黑体 CN Medium" panose="020B0600000000000000" pitchFamily="34" charset="-122"/>
                <a:ea typeface="思源黑体 CN Medium" panose="020B0600000000000000" pitchFamily="34" charset="-122"/>
              </a:rPr>
              <a:t>值进行数据的回溯，进而找出合适的通道</a:t>
            </a:r>
            <a:r>
              <a:rPr lang="en-US" altLang="zh-CN" sz="4535" dirty="0">
                <a:solidFill>
                  <a:schemeClr val="accent1"/>
                </a:solidFill>
                <a:latin typeface="思源黑体 CN Medium" panose="020B0600000000000000" pitchFamily="34" charset="-122"/>
                <a:ea typeface="思源黑体 CN Medium" panose="020B0600000000000000" pitchFamily="34" charset="-122"/>
              </a:rPr>
              <a:t>N</a:t>
            </a:r>
            <a:r>
              <a:rPr lang="zh-CN" altLang="en-US" sz="4535" dirty="0">
                <a:solidFill>
                  <a:schemeClr val="accent1"/>
                </a:solidFill>
                <a:latin typeface="思源黑体 CN Medium" panose="020B0600000000000000" pitchFamily="34" charset="-122"/>
                <a:ea typeface="思源黑体 CN Medium" panose="020B0600000000000000" pitchFamily="34" charset="-122"/>
              </a:rPr>
              <a:t>值，一般以</a:t>
            </a:r>
            <a:r>
              <a:rPr lang="zh-CN" altLang="en-US" sz="5400" dirty="0">
                <a:solidFill>
                  <a:srgbClr val="0070C0"/>
                </a:solidFill>
                <a:latin typeface="思源黑体 CN Medium" panose="020B0600000000000000" pitchFamily="34" charset="-122"/>
                <a:ea typeface="思源黑体 CN Medium" panose="020B0600000000000000" pitchFamily="34" charset="-122"/>
              </a:rPr>
              <a:t>胜率高低</a:t>
            </a:r>
            <a:r>
              <a:rPr lang="zh-CN" altLang="en-US" sz="4535" dirty="0">
                <a:solidFill>
                  <a:schemeClr val="accent1"/>
                </a:solidFill>
                <a:latin typeface="思源黑体 CN Medium" panose="020B0600000000000000" pitchFamily="34" charset="-122"/>
                <a:ea typeface="思源黑体 CN Medium" panose="020B0600000000000000" pitchFamily="34" charset="-122"/>
              </a:rPr>
              <a:t>进行甄别。</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图片 444"/>
          <p:cNvPicPr>
            <a:picLocks noChangeAspect="1"/>
          </p:cNvPicPr>
          <p:nvPr/>
        </p:nvPicPr>
        <p:blipFill rotWithShape="1">
          <a:blip r:embed="rId1"/>
          <a:srcRect l="2676" t="13262" r="34397" b="22052"/>
          <a:stretch>
            <a:fillRect/>
          </a:stretch>
        </p:blipFill>
        <p:spPr>
          <a:xfrm>
            <a:off x="-404" y="141656"/>
            <a:ext cx="23039471" cy="11922850"/>
          </a:xfrm>
          <a:prstGeom prst="rect">
            <a:avLst/>
          </a:prstGeom>
        </p:spPr>
      </p:pic>
      <p:sp>
        <p:nvSpPr>
          <p:cNvPr id="16" name="流程图: 过程 15"/>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2" name="组合 1"/>
          <p:cNvGrpSpPr/>
          <p:nvPr/>
        </p:nvGrpSpPr>
        <p:grpSpPr>
          <a:xfrm>
            <a:off x="3785312" y="2079040"/>
            <a:ext cx="16395066" cy="5037455"/>
            <a:chOff x="5266365" y="4481724"/>
            <a:chExt cx="14449213" cy="5037455"/>
          </a:xfrm>
        </p:grpSpPr>
        <p:sp>
          <p:nvSpPr>
            <p:cNvPr id="30" name="TextBox 29"/>
            <p:cNvSpPr txBox="1"/>
            <p:nvPr/>
          </p:nvSpPr>
          <p:spPr>
            <a:xfrm>
              <a:off x="5266365" y="4481724"/>
              <a:ext cx="13633330" cy="1585153"/>
            </a:xfrm>
            <a:prstGeom prst="rect">
              <a:avLst/>
            </a:prstGeom>
            <a:noFill/>
          </p:spPr>
          <p:txBody>
            <a:bodyPr wrap="square" rtlCol="0" anchor="t" anchorCtr="0">
              <a:noAutofit/>
            </a:bodyPr>
            <a:lstStyle/>
            <a:p>
              <a:pPr algn="ctr">
                <a:lnSpc>
                  <a:spcPct val="105000"/>
                </a:lnSpc>
              </a:pP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动手实战</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环节</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  </a:t>
              </a:r>
              <a:endPar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
          <p:nvSpPr>
            <p:cNvPr id="17" name="TextBox 53"/>
            <p:cNvSpPr txBox="1"/>
            <p:nvPr/>
          </p:nvSpPr>
          <p:spPr>
            <a:xfrm>
              <a:off x="5970945" y="6934729"/>
              <a:ext cx="13744633" cy="2584450"/>
            </a:xfrm>
            <a:prstGeom prst="rect">
              <a:avLst/>
            </a:prstGeom>
            <a:noFill/>
          </p:spPr>
          <p:txBody>
            <a:bodyPr wrap="square" rtlCol="0">
              <a:spAutoFit/>
            </a:bodyPr>
            <a:lstStyle/>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1</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：使用</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Python</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实现</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DC</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策略</a:t>
              </a:r>
              <a:endPar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a:p>
              <a:pPr>
                <a:lnSpc>
                  <a:spcPct val="150000"/>
                </a:lnSpc>
              </a:pPr>
              <a:endPar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grpSp>
      <p:grpSp>
        <p:nvGrpSpPr>
          <p:cNvPr id="19" name="组合 18"/>
          <p:cNvGrpSpPr/>
          <p:nvPr/>
        </p:nvGrpSpPr>
        <p:grpSpPr>
          <a:xfrm>
            <a:off x="701975" y="12150175"/>
            <a:ext cx="4697719" cy="415832"/>
            <a:chOff x="7733871" y="10770757"/>
            <a:chExt cx="6896570" cy="610470"/>
          </a:xfrm>
        </p:grpSpPr>
        <p:pic>
          <p:nvPicPr>
            <p:cNvPr id="20" name="网易云课堂logo.png" descr="网易云课堂logo.png"/>
            <p:cNvPicPr>
              <a:picLocks noChangeAspect="1"/>
            </p:cNvPicPr>
            <p:nvPr/>
          </p:nvPicPr>
          <p:blipFill>
            <a:blip r:embed="rId2"/>
            <a:stretch>
              <a:fillRect/>
            </a:stretch>
          </p:blipFill>
          <p:spPr>
            <a:xfrm>
              <a:off x="7733871" y="10770757"/>
              <a:ext cx="3730635" cy="610470"/>
            </a:xfrm>
            <a:prstGeom prst="rect">
              <a:avLst/>
            </a:prstGeom>
            <a:ln w="12700">
              <a:miter lim="400000"/>
              <a:headEnd/>
              <a:tailEnd/>
            </a:ln>
          </p:spPr>
        </p:pic>
        <p:sp>
          <p:nvSpPr>
            <p:cNvPr id="21"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p:txBody>
        </p:sp>
        <p:pic>
          <p:nvPicPr>
            <p:cNvPr id="22" name="图片 21" descr="图片 2"/>
            <p:cNvPicPr>
              <a:picLocks noChangeAspect="1"/>
            </p:cNvPicPr>
            <p:nvPr/>
          </p:nvPicPr>
          <p:blipFill>
            <a:blip r:embed="rId3"/>
            <a:stretch>
              <a:fillRect/>
            </a:stretch>
          </p:blipFill>
          <p:spPr>
            <a:xfrm>
              <a:off x="12431590" y="10834162"/>
              <a:ext cx="2198851" cy="507932"/>
            </a:xfrm>
            <a:prstGeom prst="rect">
              <a:avLst/>
            </a:prstGeom>
            <a:ln w="12700">
              <a:miter lim="400000"/>
              <a:headEnd/>
              <a:tailEnd/>
            </a:ln>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32366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44461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5">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28861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28861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2963709"/>
            <a:ext cx="2919730"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dirty="0">
                <a:solidFill>
                  <a:srgbClr val="F8F8F8"/>
                </a:solidFill>
                <a:latin typeface="思源黑体 CN Medium" panose="020B0600000000000000" pitchFamily="34" charset="-122"/>
                <a:ea typeface="思源黑体 CN Medium" panose="020B0600000000000000" pitchFamily="34" charset="-122"/>
              </a:rPr>
              <a:t>09</a:t>
            </a:r>
            <a:endParaRPr lang="zh-CN" altLang="en-US" sz="189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56154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3689694" y="7425175"/>
            <a:ext cx="1519107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布林带通道介绍</a:t>
            </a:r>
            <a:endPar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Tree>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什么是布林带通道</a:t>
            </a:r>
            <a:endParaRPr lang="zh-CN" altLang="en-US" dirty="0">
              <a:sym typeface="+mn-ea"/>
            </a:endParaRPr>
          </a:p>
        </p:txBody>
      </p:sp>
      <p:sp>
        <p:nvSpPr>
          <p:cNvPr id="9" name="文本框 8"/>
          <p:cNvSpPr txBox="1"/>
          <p:nvPr/>
        </p:nvSpPr>
        <p:spPr>
          <a:xfrm>
            <a:off x="1207770"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、布林带通道</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6303226" y="630043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7586980"/>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布林带通道，又称</a:t>
            </a:r>
            <a:r>
              <a:rPr lang="zh-CN" altLang="en-US" sz="5400" dirty="0">
                <a:solidFill>
                  <a:srgbClr val="0070C0"/>
                </a:solidFill>
                <a:latin typeface="思源黑体 CN Medium" panose="020B0600000000000000" pitchFamily="34" charset="-122"/>
                <a:ea typeface="思源黑体 CN Medium" panose="020B0600000000000000" pitchFamily="34" charset="-122"/>
              </a:rPr>
              <a:t>“布林通道”</a:t>
            </a:r>
            <a:r>
              <a:rPr lang="zh-CN" altLang="en-US" sz="4535" dirty="0">
                <a:solidFill>
                  <a:schemeClr val="accent1"/>
                </a:solidFill>
                <a:latin typeface="思源黑体 CN Medium" panose="020B0600000000000000" pitchFamily="34" charset="-122"/>
                <a:ea typeface="思源黑体 CN Medium" panose="020B0600000000000000" pitchFamily="34" charset="-122"/>
              </a:rPr>
              <a:t>有些软件中显示为</a:t>
            </a:r>
            <a:r>
              <a:rPr lang="zh-CN" altLang="en-US" sz="5400" dirty="0">
                <a:solidFill>
                  <a:srgbClr val="0070C0"/>
                </a:solidFill>
                <a:latin typeface="思源黑体 CN Medium" panose="020B0600000000000000" pitchFamily="34" charset="-122"/>
                <a:ea typeface="思源黑体 CN Medium" panose="020B0600000000000000" pitchFamily="34" charset="-122"/>
              </a:rPr>
              <a:t>boll技术参数</a:t>
            </a:r>
            <a:r>
              <a:rPr lang="zh-CN" altLang="en-US" sz="4535" dirty="0">
                <a:solidFill>
                  <a:schemeClr val="accent1"/>
                </a:solidFill>
                <a:latin typeface="思源黑体 CN Medium" panose="020B0600000000000000" pitchFamily="34" charset="-122"/>
                <a:ea typeface="思源黑体 CN Medium" panose="020B0600000000000000" pitchFamily="34" charset="-122"/>
              </a:rPr>
              <a:t>，是通道的一种形式，与唐其安通道类似，布林带通道也是刻画</a:t>
            </a:r>
            <a:r>
              <a:rPr lang="zh-CN" altLang="en-US" sz="5400" dirty="0">
                <a:solidFill>
                  <a:srgbClr val="0070C0"/>
                </a:solidFill>
                <a:latin typeface="思源黑体 CN Medium" panose="020B0600000000000000" pitchFamily="34" charset="-122"/>
                <a:ea typeface="思源黑体 CN Medium" panose="020B0600000000000000" pitchFamily="34" charset="-122"/>
              </a:rPr>
              <a:t>股票价格变化</a:t>
            </a:r>
            <a:r>
              <a:rPr lang="zh-CN" altLang="en-US" sz="4535" dirty="0">
                <a:solidFill>
                  <a:schemeClr val="accent1"/>
                </a:solidFill>
                <a:latin typeface="思源黑体 CN Medium" panose="020B0600000000000000" pitchFamily="34" charset="-122"/>
                <a:ea typeface="思源黑体 CN Medium" panose="020B0600000000000000" pitchFamily="34" charset="-122"/>
              </a:rPr>
              <a:t>情况和</a:t>
            </a:r>
            <a:r>
              <a:rPr lang="zh-CN" altLang="en-US" sz="5400" dirty="0">
                <a:solidFill>
                  <a:srgbClr val="0070C0"/>
                </a:solidFill>
                <a:latin typeface="思源黑体 CN Medium" panose="020B0600000000000000" pitchFamily="34" charset="-122"/>
                <a:ea typeface="思源黑体 CN Medium" panose="020B0600000000000000" pitchFamily="34" charset="-122"/>
              </a:rPr>
              <a:t>波动幅度大小</a:t>
            </a:r>
            <a:r>
              <a:rPr lang="zh-CN" altLang="en-US" sz="4535" dirty="0">
                <a:solidFill>
                  <a:schemeClr val="accent1"/>
                </a:solidFill>
                <a:latin typeface="思源黑体 CN Medium" panose="020B0600000000000000" pitchFamily="34" charset="-122"/>
                <a:ea typeface="思源黑体 CN Medium" panose="020B0600000000000000" pitchFamily="34" charset="-122"/>
              </a:rPr>
              <a:t>的作用。</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布林带通道是美国投资者约翰 布林格在</a:t>
            </a:r>
            <a:r>
              <a:rPr lang="en-US" altLang="zh-CN" sz="4535" dirty="0">
                <a:solidFill>
                  <a:schemeClr val="accent1"/>
                </a:solidFill>
                <a:latin typeface="思源黑体 CN Medium" panose="020B0600000000000000" pitchFamily="34" charset="-122"/>
                <a:ea typeface="思源黑体 CN Medium" panose="020B0600000000000000" pitchFamily="34" charset="-122"/>
              </a:rPr>
              <a:t>20</a:t>
            </a:r>
            <a:r>
              <a:rPr lang="zh-CN" altLang="en-US" sz="4535" dirty="0">
                <a:solidFill>
                  <a:schemeClr val="accent1"/>
                </a:solidFill>
                <a:latin typeface="思源黑体 CN Medium" panose="020B0600000000000000" pitchFamily="34" charset="-122"/>
                <a:ea typeface="思源黑体 CN Medium" panose="020B0600000000000000" pitchFamily="34" charset="-122"/>
              </a:rPr>
              <a:t>世纪后期结合统计学理论发明的一种</a:t>
            </a:r>
            <a:r>
              <a:rPr lang="zh-CN" altLang="en-US" sz="5400" dirty="0">
                <a:solidFill>
                  <a:srgbClr val="0070C0"/>
                </a:solidFill>
                <a:latin typeface="思源黑体 CN Medium" panose="020B0600000000000000" pitchFamily="34" charset="-122"/>
                <a:ea typeface="思源黑体 CN Medium" panose="020B0600000000000000" pitchFamily="34" charset="-122"/>
              </a:rPr>
              <a:t>技术分析指标</a:t>
            </a:r>
            <a:r>
              <a:rPr lang="zh-CN" altLang="en-US" sz="4535" dirty="0">
                <a:solidFill>
                  <a:schemeClr val="accent1"/>
                </a:solidFill>
                <a:latin typeface="思源黑体 CN Medium" panose="020B0600000000000000" pitchFamily="34" charset="-122"/>
                <a:ea typeface="思源黑体 CN Medium" panose="020B0600000000000000" pitchFamily="34" charset="-122"/>
              </a:rPr>
              <a:t>。</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just">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在分析股价运动时，一般以</a:t>
            </a:r>
            <a:r>
              <a:rPr lang="zh-CN" altLang="en-US" sz="5400" dirty="0">
                <a:solidFill>
                  <a:srgbClr val="0070C0"/>
                </a:solidFill>
                <a:latin typeface="思源黑体 CN Medium" panose="020B0600000000000000" pitchFamily="34" charset="-122"/>
                <a:ea typeface="思源黑体 CN Medium" panose="020B0600000000000000" pitchFamily="34" charset="-122"/>
              </a:rPr>
              <a:t>股价平均线</a:t>
            </a:r>
            <a:r>
              <a:rPr lang="zh-CN" altLang="en-US" sz="4535" dirty="0">
                <a:solidFill>
                  <a:schemeClr val="accent1"/>
                </a:solidFill>
                <a:latin typeface="思源黑体 CN Medium" panose="020B0600000000000000" pitchFamily="34" charset="-122"/>
                <a:ea typeface="思源黑体 CN Medium" panose="020B0600000000000000" pitchFamily="34" charset="-122"/>
              </a:rPr>
              <a:t>作为参考线，而布林带则在均线上下添加两条股价通道线，布林带的中轨就是股价均线，上通道是均线增加一定倍数，下通道则是均线减去一定倍数。</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什么是布林带通道</a:t>
            </a:r>
            <a:endParaRPr lang="zh-CN" altLang="en-US" dirty="0">
              <a:sym typeface="+mn-ea"/>
            </a:endParaRPr>
          </a:p>
        </p:txBody>
      </p:sp>
      <p:sp>
        <p:nvSpPr>
          <p:cNvPr id="9" name="文本框 8"/>
          <p:cNvSpPr txBox="1"/>
          <p:nvPr/>
        </p:nvSpPr>
        <p:spPr>
          <a:xfrm>
            <a:off x="1207770"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2</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、布林带的刻画</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6303226" y="630043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just">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667321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布林带通道的趋势主要由</a:t>
            </a:r>
            <a:r>
              <a:rPr lang="zh-CN" altLang="en-US" sz="5400" dirty="0">
                <a:solidFill>
                  <a:srgbClr val="0070C0"/>
                </a:solidFill>
                <a:latin typeface="思源黑体 CN Medium" panose="020B0600000000000000" pitchFamily="34" charset="-122"/>
                <a:ea typeface="思源黑体 CN Medium" panose="020B0600000000000000" pitchFamily="34" charset="-122"/>
              </a:rPr>
              <a:t>中间轨均线</a:t>
            </a:r>
            <a:r>
              <a:rPr lang="zh-CN" altLang="en-US" sz="4535" dirty="0">
                <a:solidFill>
                  <a:schemeClr val="accent1"/>
                </a:solidFill>
                <a:latin typeface="思源黑体 CN Medium" panose="020B0600000000000000" pitchFamily="34" charset="-122"/>
                <a:ea typeface="思源黑体 CN Medium" panose="020B0600000000000000" pitchFamily="34" charset="-122"/>
              </a:rPr>
              <a:t>决定。当均线向上走时，布林带通道也会向上，均线走低时，布林带也会走低。</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布林带通道的宽度则有</a:t>
            </a:r>
            <a:r>
              <a:rPr lang="zh-CN" altLang="en-US" sz="5400" dirty="0">
                <a:solidFill>
                  <a:srgbClr val="0070C0"/>
                </a:solidFill>
                <a:latin typeface="思源黑体 CN Medium" panose="020B0600000000000000" pitchFamily="34" charset="-122"/>
                <a:ea typeface="思源黑体 CN Medium" panose="020B0600000000000000" pitchFamily="34" charset="-122"/>
              </a:rPr>
              <a:t>股价的标准差</a:t>
            </a:r>
            <a:r>
              <a:rPr lang="zh-CN" altLang="en-US" sz="4535" dirty="0">
                <a:solidFill>
                  <a:schemeClr val="accent1"/>
                </a:solidFill>
                <a:latin typeface="思源黑体 CN Medium" panose="020B0600000000000000" pitchFamily="34" charset="-122"/>
                <a:ea typeface="思源黑体 CN Medium" panose="020B0600000000000000" pitchFamily="34" charset="-122"/>
              </a:rPr>
              <a:t>决定。而股价的标准差刻画了股票价格的波动范围。</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当股价波动</a:t>
            </a:r>
            <a:r>
              <a:rPr lang="zh-CN" altLang="en-US" sz="5400" dirty="0">
                <a:solidFill>
                  <a:srgbClr val="0070C0"/>
                </a:solidFill>
                <a:latin typeface="思源黑体 CN Medium" panose="020B0600000000000000" pitchFamily="34" charset="-122"/>
                <a:ea typeface="思源黑体 CN Medium" panose="020B0600000000000000" pitchFamily="34" charset="-122"/>
              </a:rPr>
              <a:t>大</a:t>
            </a:r>
            <a:r>
              <a:rPr lang="zh-CN" altLang="en-US" sz="4535" dirty="0">
                <a:solidFill>
                  <a:schemeClr val="accent1"/>
                </a:solidFill>
                <a:latin typeface="思源黑体 CN Medium" panose="020B0600000000000000" pitchFamily="34" charset="-122"/>
                <a:ea typeface="思源黑体 CN Medium" panose="020B0600000000000000" pitchFamily="34" charset="-122"/>
              </a:rPr>
              <a:t>时，标准差越大，上下通道也越宽，反之则越</a:t>
            </a:r>
            <a:r>
              <a:rPr lang="zh-CN" altLang="en-US" sz="5400" dirty="0">
                <a:solidFill>
                  <a:srgbClr val="0070C0"/>
                </a:solidFill>
                <a:latin typeface="思源黑体 CN Medium" panose="020B0600000000000000" pitchFamily="34" charset="-122"/>
                <a:ea typeface="思源黑体 CN Medium" panose="020B0600000000000000" pitchFamily="34" charset="-122"/>
              </a:rPr>
              <a:t>小</a:t>
            </a:r>
            <a:r>
              <a:rPr lang="zh-CN" altLang="en-US" sz="4535" dirty="0">
                <a:solidFill>
                  <a:schemeClr val="accent1"/>
                </a:solidFill>
                <a:latin typeface="思源黑体 CN Medium" panose="020B0600000000000000" pitchFamily="34" charset="-122"/>
                <a:ea typeface="思源黑体 CN Medium" panose="020B0600000000000000" pitchFamily="34" charset="-122"/>
              </a:rPr>
              <a:t>，布林带的宽度随之变窄。</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什么是布林带通道</a:t>
            </a:r>
            <a:endParaRPr lang="zh-CN" altLang="en-US" dirty="0">
              <a:sym typeface="+mn-ea"/>
            </a:endParaRPr>
          </a:p>
        </p:txBody>
      </p:sp>
      <p:sp>
        <p:nvSpPr>
          <p:cNvPr id="9" name="文本框 8"/>
          <p:cNvSpPr txBox="1"/>
          <p:nvPr/>
        </p:nvSpPr>
        <p:spPr>
          <a:xfrm>
            <a:off x="1207770" y="1619885"/>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3</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、布林带通道计算方式</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8" name="矩形 17"/>
          <p:cNvSpPr/>
          <p:nvPr/>
        </p:nvSpPr>
        <p:spPr>
          <a:xfrm>
            <a:off x="1338580" y="3972560"/>
            <a:ext cx="19742150" cy="859155"/>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2" name="图片 1" descr="boll"/>
          <p:cNvPicPr>
            <a:picLocks noChangeAspect="1"/>
          </p:cNvPicPr>
          <p:nvPr>
            <p:custDataLst>
              <p:tags r:id="rId1"/>
            </p:custDataLst>
          </p:nvPr>
        </p:nvPicPr>
        <p:blipFill>
          <a:blip r:embed="rId2"/>
          <a:stretch>
            <a:fillRect/>
          </a:stretch>
        </p:blipFill>
        <p:spPr>
          <a:xfrm>
            <a:off x="2387600" y="2936240"/>
            <a:ext cx="14822805" cy="9121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什么是布林带通道</a:t>
            </a:r>
            <a:endParaRPr lang="zh-CN" altLang="en-US" dirty="0">
              <a:sym typeface="+mn-ea"/>
            </a:endParaRPr>
          </a:p>
        </p:txBody>
      </p:sp>
      <p:sp>
        <p:nvSpPr>
          <p:cNvPr id="9" name="文本框 8"/>
          <p:cNvSpPr txBox="1"/>
          <p:nvPr/>
        </p:nvSpPr>
        <p:spPr>
          <a:xfrm>
            <a:off x="1207770" y="1619885"/>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4</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、布林带通道计算方式例子</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8" name="矩形 17"/>
          <p:cNvSpPr/>
          <p:nvPr/>
        </p:nvSpPr>
        <p:spPr>
          <a:xfrm>
            <a:off x="1338580" y="3972560"/>
            <a:ext cx="19742150" cy="859155"/>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4" name="图片 3" descr="boll2"/>
          <p:cNvPicPr>
            <a:picLocks noChangeAspect="1"/>
          </p:cNvPicPr>
          <p:nvPr>
            <p:custDataLst>
              <p:tags r:id="rId1"/>
            </p:custDataLst>
          </p:nvPr>
        </p:nvPicPr>
        <p:blipFill>
          <a:blip r:embed="rId2"/>
          <a:stretch>
            <a:fillRect/>
          </a:stretch>
        </p:blipFill>
        <p:spPr>
          <a:xfrm>
            <a:off x="2524125" y="2962910"/>
            <a:ext cx="14847570" cy="4990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什么是布林带通道</a:t>
            </a:r>
            <a:endParaRPr lang="zh-CN" altLang="en-US" dirty="0">
              <a:sym typeface="+mn-ea"/>
            </a:endParaRPr>
          </a:p>
        </p:txBody>
      </p:sp>
      <p:sp>
        <p:nvSpPr>
          <p:cNvPr id="9" name="文本框 8"/>
          <p:cNvSpPr txBox="1"/>
          <p:nvPr/>
        </p:nvSpPr>
        <p:spPr>
          <a:xfrm>
            <a:off x="1207770" y="1619885"/>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5</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、布林带通道计算方式例子</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8" name="矩形 17"/>
          <p:cNvSpPr/>
          <p:nvPr/>
        </p:nvSpPr>
        <p:spPr>
          <a:xfrm>
            <a:off x="1338580" y="3972560"/>
            <a:ext cx="19742150" cy="859155"/>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pic>
        <p:nvPicPr>
          <p:cNvPr id="2" name="图片 1" descr="boll3"/>
          <p:cNvPicPr>
            <a:picLocks noChangeAspect="1"/>
          </p:cNvPicPr>
          <p:nvPr/>
        </p:nvPicPr>
        <p:blipFill>
          <a:blip r:embed="rId1"/>
          <a:stretch>
            <a:fillRect/>
          </a:stretch>
        </p:blipFill>
        <p:spPr>
          <a:xfrm>
            <a:off x="2975610" y="3124835"/>
            <a:ext cx="4439285" cy="847725"/>
          </a:xfrm>
          <a:prstGeom prst="rect">
            <a:avLst/>
          </a:prstGeom>
        </p:spPr>
      </p:pic>
      <p:pic>
        <p:nvPicPr>
          <p:cNvPr id="5" name="图片 4" descr="boll4"/>
          <p:cNvPicPr>
            <a:picLocks noChangeAspect="1"/>
          </p:cNvPicPr>
          <p:nvPr/>
        </p:nvPicPr>
        <p:blipFill>
          <a:blip r:embed="rId2"/>
          <a:stretch>
            <a:fillRect/>
          </a:stretch>
        </p:blipFill>
        <p:spPr>
          <a:xfrm>
            <a:off x="2683510" y="3972560"/>
            <a:ext cx="12744450" cy="8171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布林带通道交易策略制定</a:t>
            </a:r>
            <a:endParaRPr lang="zh-CN" altLang="en-US" dirty="0">
              <a:sym typeface="+mn-ea"/>
            </a:endParaRPr>
          </a:p>
        </p:txBody>
      </p:sp>
      <p:sp>
        <p:nvSpPr>
          <p:cNvPr id="9" name="文本框 8"/>
          <p:cNvSpPr txBox="1"/>
          <p:nvPr/>
        </p:nvSpPr>
        <p:spPr>
          <a:xfrm>
            <a:off x="1207770" y="1619885"/>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6</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、布林带通道突破策略</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8" name="矩形 17"/>
          <p:cNvSpPr/>
          <p:nvPr/>
        </p:nvSpPr>
        <p:spPr>
          <a:xfrm>
            <a:off x="1338580" y="3972560"/>
            <a:ext cx="19742150" cy="859155"/>
          </a:xfrm>
          <a:prstGeom prst="rect">
            <a:avLst/>
          </a:prstGeom>
          <a:ln w="15875">
            <a:noFill/>
          </a:ln>
        </p:spPr>
        <p:txBody>
          <a:bodyPr wrap="square">
            <a:spAutoFit/>
          </a:bodyPr>
          <a:lstStyle/>
          <a:p>
            <a:pPr algn="just">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
        <p:nvSpPr>
          <p:cNvPr id="4" name="矩形 3"/>
          <p:cNvSpPr/>
          <p:nvPr/>
        </p:nvSpPr>
        <p:spPr>
          <a:xfrm>
            <a:off x="1469390" y="3362325"/>
            <a:ext cx="19742150" cy="6527800"/>
          </a:xfrm>
          <a:prstGeom prst="rect">
            <a:avLst/>
          </a:prstGeom>
          <a:ln w="15875">
            <a:noFill/>
          </a:ln>
        </p:spPr>
        <p:txBody>
          <a:bodyPr wrap="square">
            <a:spAutoFit/>
          </a:bodyPr>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布林带通道最常见的策略就是</a:t>
            </a:r>
            <a:r>
              <a:rPr lang="zh-CN" altLang="en-US" sz="5400" dirty="0">
                <a:solidFill>
                  <a:srgbClr val="0070C0"/>
                </a:solidFill>
                <a:latin typeface="思源黑体 CN Medium" panose="020B0600000000000000" pitchFamily="34" charset="-122"/>
                <a:ea typeface="思源黑体 CN Medium" panose="020B0600000000000000" pitchFamily="34" charset="-122"/>
              </a:rPr>
              <a:t>根据价格线突破布林带的上下限</a:t>
            </a:r>
            <a:r>
              <a:rPr lang="zh-CN" altLang="en-US" sz="4535" dirty="0">
                <a:solidFill>
                  <a:schemeClr val="accent1"/>
                </a:solidFill>
                <a:latin typeface="思源黑体 CN Medium" panose="020B0600000000000000" pitchFamily="34" charset="-122"/>
                <a:ea typeface="思源黑体 CN Medium" panose="020B0600000000000000" pitchFamily="34" charset="-122"/>
              </a:rPr>
              <a:t>来制定。</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当股价向上突破布林带上通道时，股票可能产生了异常上涨，未来股价会跌落到布林带通道内，此时</a:t>
            </a:r>
            <a:r>
              <a:rPr lang="zh-CN" altLang="en-US" sz="5400" dirty="0">
                <a:solidFill>
                  <a:srgbClr val="0070C0"/>
                </a:solidFill>
                <a:latin typeface="思源黑体 CN Medium" panose="020B0600000000000000" pitchFamily="34" charset="-122"/>
                <a:ea typeface="思源黑体 CN Medium" panose="020B0600000000000000" pitchFamily="34" charset="-122"/>
              </a:rPr>
              <a:t>做空</a:t>
            </a:r>
            <a:r>
              <a:rPr lang="zh-CN" altLang="en-US" sz="4535" dirty="0">
                <a:solidFill>
                  <a:schemeClr val="accent1"/>
                </a:solidFill>
                <a:latin typeface="思源黑体 CN Medium" panose="020B0600000000000000" pitchFamily="34" charset="-122"/>
                <a:ea typeface="思源黑体 CN Medium" panose="020B0600000000000000" pitchFamily="34" charset="-122"/>
              </a:rPr>
              <a:t>。</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当股价向下突破布林带的下通道时，股价发生了异常的下跌，未来股价会涨回到布林带通道内，此时</a:t>
            </a:r>
            <a:r>
              <a:rPr lang="zh-CN" altLang="en-US" sz="5400" dirty="0">
                <a:solidFill>
                  <a:srgbClr val="0070C0"/>
                </a:solidFill>
                <a:latin typeface="思源黑体 CN Medium" panose="020B0600000000000000" pitchFamily="34" charset="-122"/>
                <a:ea typeface="思源黑体 CN Medium" panose="020B0600000000000000" pitchFamily="34" charset="-122"/>
              </a:rPr>
              <a:t>做多</a:t>
            </a:r>
            <a:r>
              <a:rPr lang="zh-CN" altLang="en-US" sz="4535" dirty="0">
                <a:solidFill>
                  <a:schemeClr val="accent1"/>
                </a:solidFill>
                <a:latin typeface="思源黑体 CN Medium" panose="020B0600000000000000" pitchFamily="34" charset="-122"/>
                <a:ea typeface="思源黑体 CN Medium" panose="020B0600000000000000" pitchFamily="34" charset="-122"/>
              </a:rPr>
              <a:t>。</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K</a:t>
            </a:r>
            <a:r>
              <a:rPr lang="zh-CN" altLang="en-US" dirty="0">
                <a:sym typeface="+mn-ea"/>
              </a:rPr>
              <a:t>线图</a:t>
            </a:r>
            <a:endParaRPr lang="zh-CN" altLang="en-US" dirty="0">
              <a:sym typeface="+mn-ea"/>
            </a:endParaRPr>
          </a:p>
        </p:txBody>
      </p:sp>
      <p:sp>
        <p:nvSpPr>
          <p:cNvPr id="9" name="文本框 8"/>
          <p:cNvSpPr txBox="1"/>
          <p:nvPr/>
        </p:nvSpPr>
        <p:spPr>
          <a:xfrm>
            <a:off x="1158907" y="224259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4</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绘制方法</a:t>
            </a:r>
            <a:endParaRPr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552920" cy="4700270"/>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首先我们找到该日或某一周期的最高和最低价，垂直地连成一条直线；然后再找出当日或某一周期的开市和收市价，把这二个价位连接成一条狭长的长方柱体。假如当日或某一周期的收市价较开市价为高（即低开高收），我们便以红色来表示，或是在柱体上留白，这种柱体就称之为"阳线"。如果当日或某一周期的收市价较开市价为低（即高开低收），我们则以绿色表示，又或是在住柱上涂黑色，这柱体就是"阴线"了。</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图片 444"/>
          <p:cNvPicPr>
            <a:picLocks noChangeAspect="1"/>
          </p:cNvPicPr>
          <p:nvPr/>
        </p:nvPicPr>
        <p:blipFill rotWithShape="1">
          <a:blip r:embed="rId1"/>
          <a:srcRect l="2676" t="13262" r="34397" b="22052"/>
          <a:stretch>
            <a:fillRect/>
          </a:stretch>
        </p:blipFill>
        <p:spPr>
          <a:xfrm>
            <a:off x="-404" y="141656"/>
            <a:ext cx="23039471" cy="11922850"/>
          </a:xfrm>
          <a:prstGeom prst="rect">
            <a:avLst/>
          </a:prstGeom>
        </p:spPr>
      </p:pic>
      <p:sp>
        <p:nvSpPr>
          <p:cNvPr id="16" name="流程图: 过程 15"/>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2" name="组合 1"/>
          <p:cNvGrpSpPr/>
          <p:nvPr/>
        </p:nvGrpSpPr>
        <p:grpSpPr>
          <a:xfrm>
            <a:off x="3785312" y="2079040"/>
            <a:ext cx="16395066" cy="5037455"/>
            <a:chOff x="5266365" y="4481724"/>
            <a:chExt cx="14449213" cy="5037455"/>
          </a:xfrm>
        </p:grpSpPr>
        <p:sp>
          <p:nvSpPr>
            <p:cNvPr id="30" name="TextBox 29"/>
            <p:cNvSpPr txBox="1"/>
            <p:nvPr/>
          </p:nvSpPr>
          <p:spPr>
            <a:xfrm>
              <a:off x="5266365" y="4481724"/>
              <a:ext cx="13633330" cy="1585153"/>
            </a:xfrm>
            <a:prstGeom prst="rect">
              <a:avLst/>
            </a:prstGeom>
            <a:noFill/>
          </p:spPr>
          <p:txBody>
            <a:bodyPr wrap="square" rtlCol="0" anchor="t" anchorCtr="0">
              <a:noAutofit/>
            </a:bodyPr>
            <a:lstStyle/>
            <a:p>
              <a:pPr algn="ctr">
                <a:lnSpc>
                  <a:spcPct val="105000"/>
                </a:lnSpc>
              </a:pP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动手实战</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环节</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  </a:t>
              </a:r>
              <a:endPar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
          <p:nvSpPr>
            <p:cNvPr id="17" name="TextBox 53"/>
            <p:cNvSpPr txBox="1"/>
            <p:nvPr/>
          </p:nvSpPr>
          <p:spPr>
            <a:xfrm>
              <a:off x="5970945" y="6934729"/>
              <a:ext cx="13744633" cy="2584450"/>
            </a:xfrm>
            <a:prstGeom prst="rect">
              <a:avLst/>
            </a:prstGeom>
            <a:noFill/>
          </p:spPr>
          <p:txBody>
            <a:bodyPr wrap="square" rtlCol="0">
              <a:spAutoFit/>
            </a:bodyPr>
            <a:lstStyle/>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1</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：使用</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Python</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实现</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Boll</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策略</a:t>
              </a:r>
              <a:endPar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a:p>
              <a:pPr>
                <a:lnSpc>
                  <a:spcPct val="150000"/>
                </a:lnSpc>
              </a:pPr>
              <a:endPar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grpSp>
      <p:grpSp>
        <p:nvGrpSpPr>
          <p:cNvPr id="19" name="组合 18"/>
          <p:cNvGrpSpPr/>
          <p:nvPr/>
        </p:nvGrpSpPr>
        <p:grpSpPr>
          <a:xfrm>
            <a:off x="701975" y="12150175"/>
            <a:ext cx="4697719" cy="415832"/>
            <a:chOff x="7733871" y="10770757"/>
            <a:chExt cx="6896570" cy="610470"/>
          </a:xfrm>
        </p:grpSpPr>
        <p:pic>
          <p:nvPicPr>
            <p:cNvPr id="20" name="网易云课堂logo.png" descr="网易云课堂logo.png"/>
            <p:cNvPicPr>
              <a:picLocks noChangeAspect="1"/>
            </p:cNvPicPr>
            <p:nvPr/>
          </p:nvPicPr>
          <p:blipFill>
            <a:blip r:embed="rId2"/>
            <a:stretch>
              <a:fillRect/>
            </a:stretch>
          </p:blipFill>
          <p:spPr>
            <a:xfrm>
              <a:off x="7733871" y="10770757"/>
              <a:ext cx="3730635" cy="610470"/>
            </a:xfrm>
            <a:prstGeom prst="rect">
              <a:avLst/>
            </a:prstGeom>
            <a:ln w="12700">
              <a:miter lim="400000"/>
              <a:headEnd/>
              <a:tailEnd/>
            </a:ln>
          </p:spPr>
        </p:pic>
        <p:sp>
          <p:nvSpPr>
            <p:cNvPr id="21"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p:txBody>
        </p:sp>
        <p:pic>
          <p:nvPicPr>
            <p:cNvPr id="22" name="图片 21" descr="图片 2"/>
            <p:cNvPicPr>
              <a:picLocks noChangeAspect="1"/>
            </p:cNvPicPr>
            <p:nvPr/>
          </p:nvPicPr>
          <p:blipFill>
            <a:blip r:embed="rId3"/>
            <a:stretch>
              <a:fillRect/>
            </a:stretch>
          </p:blipFill>
          <p:spPr>
            <a:xfrm>
              <a:off x="12431590" y="10834162"/>
              <a:ext cx="2198851" cy="507932"/>
            </a:xfrm>
            <a:prstGeom prst="rect">
              <a:avLst/>
            </a:prstGeom>
            <a:ln w="12700">
              <a:miter lim="400000"/>
              <a:headEnd/>
              <a:tailEnd/>
            </a:ln>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846" y="5285768"/>
            <a:ext cx="23039469" cy="769483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pic>
        <p:nvPicPr>
          <p:cNvPr id="12" name="图片 11"/>
          <p:cNvPicPr>
            <a:picLocks noChangeAspect="1"/>
          </p:cNvPicPr>
          <p:nvPr/>
        </p:nvPicPr>
        <p:blipFill rotWithShape="1">
          <a:blip r:embed="rId1"/>
          <a:srcRect l="2676" t="13262" r="34397" b="22052"/>
          <a:stretch>
            <a:fillRect/>
          </a:stretch>
        </p:blipFill>
        <p:spPr>
          <a:xfrm>
            <a:off x="-9499" y="1057751"/>
            <a:ext cx="23039471" cy="11922850"/>
          </a:xfrm>
          <a:prstGeom prst="rect">
            <a:avLst/>
          </a:prstGeom>
        </p:spPr>
      </p:pic>
      <p:sp>
        <p:nvSpPr>
          <p:cNvPr id="5" name="流程图: 过程 4"/>
          <p:cNvSpPr/>
          <p:nvPr/>
        </p:nvSpPr>
        <p:spPr>
          <a:xfrm>
            <a:off x="1" y="81325"/>
            <a:ext cx="23039469" cy="7694833"/>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矩形 10"/>
          <p:cNvSpPr/>
          <p:nvPr/>
        </p:nvSpPr>
        <p:spPr>
          <a:xfrm>
            <a:off x="0" y="7860143"/>
            <a:ext cx="23038623" cy="179996"/>
          </a:xfrm>
          <a:prstGeom prst="rect">
            <a:avLst/>
          </a:prstGeom>
          <a:solidFill>
            <a:srgbClr val="147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p>
        </p:txBody>
      </p:sp>
      <p:cxnSp>
        <p:nvCxnSpPr>
          <p:cNvPr id="15" name="直线连接符 14"/>
          <p:cNvCxnSpPr/>
          <p:nvPr/>
        </p:nvCxnSpPr>
        <p:spPr>
          <a:xfrm>
            <a:off x="0" y="8160136"/>
            <a:ext cx="2303938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idx="4294967295"/>
          </p:nvPr>
        </p:nvSpPr>
        <p:spPr>
          <a:xfrm>
            <a:off x="5894388" y="4095175"/>
            <a:ext cx="11250613" cy="2754313"/>
          </a:xfrm>
        </p:spPr>
        <p:txBody>
          <a:bodyPr>
            <a:noAutofit/>
          </a:bodyPr>
          <a:lstStyle/>
          <a:p>
            <a:pPr algn="ctr"/>
            <a:r>
              <a:rPr lang="zh-CN" altLang="en-US" sz="14000" b="1" dirty="0">
                <a:solidFill>
                  <a:schemeClr val="bg1"/>
                </a:solidFill>
                <a:latin typeface="思源黑体 CN Normal" panose="020B0400000000000000" pitchFamily="34" charset="-122"/>
                <a:ea typeface="思源黑体 CN Normal" panose="020B0400000000000000" pitchFamily="34" charset="-122"/>
                <a:cs typeface="Times New Roman" panose="02020603050405020304" pitchFamily="18" charset="0"/>
              </a:rPr>
              <a:t>谢谢观看</a:t>
            </a:r>
            <a:endParaRPr lang="zh-CN" altLang="en-US" sz="14000" b="1" dirty="0">
              <a:solidFill>
                <a:schemeClr val="bg1"/>
              </a:solidFill>
              <a:latin typeface="思源黑体 CN Normal" panose="020B0400000000000000" pitchFamily="34" charset="-122"/>
              <a:ea typeface="思源黑体 CN Normal" panose="020B0400000000000000" pitchFamily="34" charset="-122"/>
              <a:cs typeface="Times New Roman" panose="02020603050405020304" pitchFamily="18" charset="0"/>
            </a:endParaRPr>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9474894" y="12060175"/>
            <a:ext cx="4089600" cy="36000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什么是</a:t>
            </a:r>
            <a:r>
              <a:rPr lang="en-US" altLang="zh-CN" dirty="0">
                <a:sym typeface="+mn-ea"/>
              </a:rPr>
              <a:t>K</a:t>
            </a:r>
            <a:r>
              <a:rPr lang="zh-CN" altLang="en-US" dirty="0">
                <a:sym typeface="+mn-ea"/>
              </a:rPr>
              <a:t>线图</a:t>
            </a:r>
            <a:endParaRPr lang="zh-CN" altLang="en-US" dirty="0">
              <a:sym typeface="+mn-ea"/>
            </a:endParaRPr>
          </a:p>
        </p:txBody>
      </p:sp>
      <p:sp>
        <p:nvSpPr>
          <p:cNvPr id="9" name="文本框 8"/>
          <p:cNvSpPr txBox="1"/>
          <p:nvPr/>
        </p:nvSpPr>
        <p:spPr>
          <a:xfrm>
            <a:off x="1158907" y="224259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5</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K</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线的优缺点</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552920" cy="7004685"/>
          </a:xfrm>
          <a:prstGeom prst="rect">
            <a:avLst/>
          </a:prstGeom>
          <a:ln w="15875">
            <a:noFill/>
          </a:ln>
        </p:spPr>
        <p:txBody>
          <a:bodyPr wrap="square">
            <a:spAutoFit/>
          </a:bodyPr>
          <a:lstStyle/>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优点：</a:t>
            </a:r>
            <a:r>
              <a:rPr lang="zh-CN" altLang="en-US" sz="4530" dirty="0">
                <a:solidFill>
                  <a:schemeClr val="accent1"/>
                </a:solidFill>
                <a:latin typeface="思源黑体 CN Medium" panose="020B0600000000000000" pitchFamily="34" charset="-122"/>
                <a:ea typeface="思源黑体 CN Medium" panose="020B0600000000000000" pitchFamily="34" charset="-122"/>
                <a:sym typeface="+mn-ea"/>
              </a:rPr>
              <a:t>(1)</a:t>
            </a:r>
            <a:r>
              <a:rPr lang="zh-CN" altLang="en-US" sz="4535" dirty="0">
                <a:solidFill>
                  <a:schemeClr val="accent1"/>
                </a:solidFill>
                <a:latin typeface="思源黑体 CN Medium" panose="020B0600000000000000" pitchFamily="34" charset="-122"/>
                <a:ea typeface="思源黑体 CN Medium" panose="020B0600000000000000" pitchFamily="34" charset="-122"/>
              </a:rPr>
              <a:t>能够全面透彻地观察到市场的真正变化。我们从K线图中，既可看</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到股价（或大市）的趋势，也同时可以了解到每日市况的波动情形。</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缺点：(1)绘制方法十分繁复，是众多走势图中最难制作的一种。</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(2)阴线与阳线的变化繁多，对初学者来说，在掌握分析方面会有相当</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的困难，不及柱线图那样简单易明。。</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p="http://schemas.openxmlformats.org/presentationml/2006/main">
  <p:tag name="REFSHAPE" val="438570580"/>
  <p:tag name="KSO_WM_UNIT_PLACING_PICTURE_USER_VIEWPORT" val="{&quot;height&quot;:6384,&quot;width&quot;:9456}"/>
</p:tagLst>
</file>

<file path=ppt/tags/tag2.xml><?xml version="1.0" encoding="utf-8"?>
<p:tagLst xmlns:p="http://schemas.openxmlformats.org/presentationml/2006/main">
  <p:tag name="REFSHAPE" val="444908348"/>
  <p:tag name="KSO_WM_UNIT_PLACING_PICTURE_USER_VIEWPORT" val="{&quot;height&quot;:7056,&quot;width&quot;:13056}"/>
</p:tagLst>
</file>

<file path=ppt/tags/tag3.xml><?xml version="1.0" encoding="utf-8"?>
<p:tagLst xmlns:p="http://schemas.openxmlformats.org/presentationml/2006/main">
  <p:tag name="REFSHAPE" val="402250532"/>
</p:tagLst>
</file>

<file path=ppt/tags/tag4.xml><?xml version="1.0" encoding="utf-8"?>
<p:tagLst xmlns:p="http://schemas.openxmlformats.org/presentationml/2006/main">
  <p:tag name="REFSHAPE" val="405227972"/>
  <p:tag name="KSO_WM_UNIT_PLACING_PICTURE_USER_VIEWPORT" val="{&quot;height&quot;:4356,&quot;width&quot;:12960}"/>
</p:tagLst>
</file>

<file path=ppt/tags/tag5.xml><?xml version="1.0" encoding="utf-8"?>
<p:tagLst xmlns:p="http://schemas.openxmlformats.org/presentationml/2006/main">
  <p:tag name="KSO_WM_DOC_GUID" val="{bfa85b18-8820-4e41-906e-675eb4a490b3}"/>
</p:tagLst>
</file>

<file path=ppt/theme/theme1.xml><?xml version="1.0" encoding="utf-8"?>
<a:theme xmlns:a="http://schemas.openxmlformats.org/drawingml/2006/main" name="《成为前端开发工程师》走进高校">
  <a:themeElements>
    <a:clrScheme name="自定义 1">
      <a:dk1>
        <a:srgbClr val="000000"/>
      </a:dk1>
      <a:lt1>
        <a:sysClr val="window" lastClr="FFFFFF"/>
      </a:lt1>
      <a:dk2>
        <a:srgbClr val="4D4D4D"/>
      </a:dk2>
      <a:lt2>
        <a:srgbClr val="F1F1F1"/>
      </a:lt2>
      <a:accent1>
        <a:srgbClr val="1B1B1B"/>
      </a:accent1>
      <a:accent2>
        <a:srgbClr val="6F7378"/>
      </a:accent2>
      <a:accent3>
        <a:srgbClr val="C9C9C9"/>
      </a:accent3>
      <a:accent4>
        <a:srgbClr val="002368"/>
      </a:accent4>
      <a:accent5>
        <a:srgbClr val="0070C0"/>
      </a:accent5>
      <a:accent6>
        <a:srgbClr val="5CD3FF"/>
      </a:accent6>
      <a:hlink>
        <a:srgbClr val="E9E9E9"/>
      </a:hlink>
      <a:folHlink>
        <a:srgbClr val="4D4D4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3200" smtClean="0">
            <a:solidFill>
              <a:schemeClr val="tx1"/>
            </a:solidFill>
            <a:latin typeface="思源黑体 CN Normal" panose="020B0400000000000000" pitchFamily="34" charset="-122"/>
            <a:ea typeface="思源黑体 CN Normal" panose="020B0400000000000000" pitchFamily="34" charset="-122"/>
          </a:defRPr>
        </a:defPPr>
      </a:lstStyle>
      <a:style>
        <a:lnRef idx="2">
          <a:schemeClr val="accent3">
            <a:shade val="50000"/>
          </a:schemeClr>
        </a:lnRef>
        <a:fillRef idx="1">
          <a:schemeClr val="accent3"/>
        </a:fillRef>
        <a:effectRef idx="0">
          <a:schemeClr val="accent3"/>
        </a:effectRef>
        <a:fontRef idx="minor">
          <a:schemeClr val="lt1"/>
        </a:fontRef>
      </a:style>
    </a:spDef>
    <a:lnDef>
      <a:spPr>
        <a:ln w="76200">
          <a:solidFill>
            <a:srgbClr val="6F7378"/>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120000"/>
          </a:lnSpc>
          <a:defRPr sz="4000">
            <a:latin typeface="思源黑体 CN Normal" panose="020B0400000000000000" pitchFamily="34" charset="-122"/>
            <a:ea typeface="思源黑体 CN Normal" panose="020B0400000000000000"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成为前端开发工程师》走进高校">
  <a:themeElements>
    <a:clrScheme name="自定义 1">
      <a:dk1>
        <a:srgbClr val="000000"/>
      </a:dk1>
      <a:lt1>
        <a:sysClr val="window" lastClr="FFFFFF"/>
      </a:lt1>
      <a:dk2>
        <a:srgbClr val="4D4D4D"/>
      </a:dk2>
      <a:lt2>
        <a:srgbClr val="F1F1F1"/>
      </a:lt2>
      <a:accent1>
        <a:srgbClr val="1B1B1B"/>
      </a:accent1>
      <a:accent2>
        <a:srgbClr val="6F7378"/>
      </a:accent2>
      <a:accent3>
        <a:srgbClr val="C9C9C9"/>
      </a:accent3>
      <a:accent4>
        <a:srgbClr val="002368"/>
      </a:accent4>
      <a:accent5>
        <a:srgbClr val="0070C0"/>
      </a:accent5>
      <a:accent6>
        <a:srgbClr val="5CD3FF"/>
      </a:accent6>
      <a:hlink>
        <a:srgbClr val="E9E9E9"/>
      </a:hlink>
      <a:folHlink>
        <a:srgbClr val="4D4D4D"/>
      </a:folHlink>
    </a:clrScheme>
    <a:fontScheme name="课件制作 - 思源">
      <a:majorFont>
        <a:latin typeface="思源黑体 CN Bold"/>
        <a:ea typeface="思源黑体 CN Bold"/>
        <a:cs typeface=""/>
      </a:majorFont>
      <a:minorFont>
        <a:latin typeface="思源黑体 CN Normal"/>
        <a:ea typeface="思源黑体 CN Normal"/>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F7378"/>
        </a:solid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88900">
          <a:solidFill>
            <a:srgbClr val="6F7378"/>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lnSpc>
            <a:spcPct val="150000"/>
          </a:lnSpc>
          <a:defRPr sz="4000">
            <a:latin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9193</Words>
  <Application>WPS 演示</Application>
  <PresentationFormat>自定义</PresentationFormat>
  <Paragraphs>676</Paragraphs>
  <Slides>81</Slides>
  <Notes>32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81</vt:i4>
      </vt:variant>
    </vt:vector>
  </HeadingPairs>
  <TitlesOfParts>
    <vt:vector size="95" baseType="lpstr">
      <vt:lpstr>Arial</vt:lpstr>
      <vt:lpstr>宋体</vt:lpstr>
      <vt:lpstr>Wingdings</vt:lpstr>
      <vt:lpstr>思源黑体 CN Normal</vt:lpstr>
      <vt:lpstr>思源黑体 CN Bold</vt:lpstr>
      <vt:lpstr>思源黑体 CN Heavy</vt:lpstr>
      <vt:lpstr>Times New Roman</vt:lpstr>
      <vt:lpstr>思源黑体 CN Medium</vt:lpstr>
      <vt:lpstr>Noto Sans CJK SC Medium</vt:lpstr>
      <vt:lpstr>微软雅黑</vt:lpstr>
      <vt:lpstr>Calibri</vt:lpstr>
      <vt:lpstr>Arial Unicode MS</vt:lpstr>
      <vt:lpstr>《成为前端开发工程师》走进高校</vt:lpstr>
      <vt:lpstr>1_《成为前端开发工程师》走进高校</vt:lpstr>
      <vt:lpstr>PowerPoint 演示文稿</vt:lpstr>
      <vt:lpstr>PowerPoint 演示文稿</vt:lpstr>
      <vt:lpstr>量化择时概述</vt:lpstr>
      <vt:lpstr>PowerPoint 演示文稿</vt:lpstr>
      <vt:lpstr>什么是K线图</vt:lpstr>
      <vt:lpstr>什么是K线图</vt:lpstr>
      <vt:lpstr>什么是K线图</vt:lpstr>
      <vt:lpstr>什么是K线图</vt:lpstr>
      <vt:lpstr>什么是K线图</vt:lpstr>
      <vt:lpstr>K线图</vt:lpstr>
      <vt:lpstr>K线图形态1</vt:lpstr>
      <vt:lpstr>K线图形态2</vt:lpstr>
      <vt:lpstr>K线图形态3</vt:lpstr>
      <vt:lpstr>量化投资策略</vt:lpstr>
      <vt:lpstr>PowerPoint 演示文稿</vt:lpstr>
      <vt:lpstr>PowerPoint 演示文稿</vt:lpstr>
      <vt:lpstr>均线系统投资策略</vt:lpstr>
      <vt:lpstr>均线系统投资策略</vt:lpstr>
      <vt:lpstr>均线系统投资策略</vt:lpstr>
      <vt:lpstr>均线系统投资策略</vt:lpstr>
      <vt:lpstr>均线系统投资策略</vt:lpstr>
      <vt:lpstr>均线系统投资策略</vt:lpstr>
      <vt:lpstr>量化投资策略</vt:lpstr>
      <vt:lpstr>PowerPoint 演示文稿</vt:lpstr>
      <vt:lpstr>PowerPoint 演示文稿</vt:lpstr>
      <vt:lpstr>什么是动量</vt:lpstr>
      <vt:lpstr>什么是动量</vt:lpstr>
      <vt:lpstr>价格动量计算</vt:lpstr>
      <vt:lpstr>价格动量计算</vt:lpstr>
      <vt:lpstr>价格动量计算</vt:lpstr>
      <vt:lpstr>价格动量计算</vt:lpstr>
      <vt:lpstr>动量策略思路</vt:lpstr>
      <vt:lpstr>PowerPoint 演示文稿</vt:lpstr>
      <vt:lpstr>PowerPoint 演示文稿</vt:lpstr>
      <vt:lpstr>什么是RSI指标</vt:lpstr>
      <vt:lpstr>什么是RSI指标</vt:lpstr>
      <vt:lpstr>什么是RSI指标</vt:lpstr>
      <vt:lpstr>什么是RSI指标</vt:lpstr>
      <vt:lpstr>什么是RSI指标</vt:lpstr>
      <vt:lpstr>RSI指标的天数差异</vt:lpstr>
      <vt:lpstr>RSI指标的超买超卖状态</vt:lpstr>
      <vt:lpstr>RSI指标的超买超卖状态</vt:lpstr>
      <vt:lpstr>RSI指标的黄金交叉和死亡交叉</vt:lpstr>
      <vt:lpstr>PowerPoint 演示文稿</vt:lpstr>
      <vt:lpstr>PowerPoint 演示文稿</vt:lpstr>
      <vt:lpstr>什么是KDJ指标</vt:lpstr>
      <vt:lpstr>什么是KDJ指标</vt:lpstr>
      <vt:lpstr>什么是KDJ指标</vt:lpstr>
      <vt:lpstr>如何计算KDJ指标</vt:lpstr>
      <vt:lpstr>如何计算KDJ指标</vt:lpstr>
      <vt:lpstr>如何计算KDJ指标</vt:lpstr>
      <vt:lpstr>如何计算KDJ指标</vt:lpstr>
      <vt:lpstr>如何计算KDJ指标</vt:lpstr>
      <vt:lpstr>如何计算KDJ指标</vt:lpstr>
      <vt:lpstr>PowerPoint 演示文稿</vt:lpstr>
      <vt:lpstr>PowerPoint 演示文稿</vt:lpstr>
      <vt:lpstr>什么是OBV指标</vt:lpstr>
      <vt:lpstr>什么是OBV指标</vt:lpstr>
      <vt:lpstr>什么是OBV指标</vt:lpstr>
      <vt:lpstr>什么是OBV指标</vt:lpstr>
      <vt:lpstr>什么是OBV指标</vt:lpstr>
      <vt:lpstr>什么是OBV指标</vt:lpstr>
      <vt:lpstr>什么是OBV指标</vt:lpstr>
      <vt:lpstr>PowerPoint 演示文稿</vt:lpstr>
      <vt:lpstr>PowerPoint 演示文稿</vt:lpstr>
      <vt:lpstr>什么是通道突破技术</vt:lpstr>
      <vt:lpstr>什么是“海龟”</vt:lpstr>
      <vt:lpstr>什么是“海龟”</vt:lpstr>
      <vt:lpstr>什么是唐奇安通道</vt:lpstr>
      <vt:lpstr>什么是唐奇安通道</vt:lpstr>
      <vt:lpstr>什么是唐奇安通道</vt:lpstr>
      <vt:lpstr>PowerPoint 演示文稿</vt:lpstr>
      <vt:lpstr>PowerPoint 演示文稿</vt:lpstr>
      <vt:lpstr>什么是布林带通道</vt:lpstr>
      <vt:lpstr>什么是布林带通道</vt:lpstr>
      <vt:lpstr>什么是布林带通道</vt:lpstr>
      <vt:lpstr>什么是布林带通道</vt:lpstr>
      <vt:lpstr>什么是布林带通道</vt:lpstr>
      <vt:lpstr>布林带通道交易策略制定</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css布局</dc:title>
  <dc:creator>刘碎春</dc:creator>
  <cp:lastModifiedBy>netease</cp:lastModifiedBy>
  <cp:revision>3067</cp:revision>
  <dcterms:created xsi:type="dcterms:W3CDTF">2014-06-24T08:28:00Z</dcterms:created>
  <dcterms:modified xsi:type="dcterms:W3CDTF">2020-05-23T03:26:50Z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