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2"/>
  </p:handoutMasterIdLst>
  <p:sldIdLst>
    <p:sldId id="321" r:id="rId4"/>
    <p:sldId id="1507" r:id="rId6"/>
    <p:sldId id="1529" r:id="rId7"/>
    <p:sldId id="1699" r:id="rId8"/>
    <p:sldId id="1653" r:id="rId9"/>
    <p:sldId id="1700" r:id="rId10"/>
    <p:sldId id="1701" r:id="rId11"/>
    <p:sldId id="1702" r:id="rId12"/>
    <p:sldId id="1704" r:id="rId13"/>
    <p:sldId id="1705" r:id="rId14"/>
    <p:sldId id="1706" r:id="rId15"/>
    <p:sldId id="1707" r:id="rId16"/>
    <p:sldId id="1708" r:id="rId17"/>
    <p:sldId id="1709" r:id="rId18"/>
    <p:sldId id="1710" r:id="rId19"/>
    <p:sldId id="1697" r:id="rId20"/>
    <p:sldId id="312" r:id="rId21"/>
  </p:sldIdLst>
  <p:sldSz cx="23039070" cy="12960350"/>
  <p:notesSz cx="6858000" cy="9144000"/>
  <p:custDataLst>
    <p:tags r:id="rId27"/>
  </p:custDataLst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1507"/>
            <p14:sldId id="1529"/>
            <p14:sldId id="1699"/>
            <p14:sldId id="1653"/>
            <p14:sldId id="1700"/>
            <p14:sldId id="1701"/>
            <p14:sldId id="1702"/>
            <p14:sldId id="1704"/>
            <p14:sldId id="1705"/>
            <p14:sldId id="1706"/>
            <p14:sldId id="1707"/>
            <p14:sldId id="1708"/>
            <p14:sldId id="1709"/>
            <p14:sldId id="1710"/>
            <p14:sldId id="1697"/>
            <p14:sldId id="31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峰" initials="张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5B2"/>
    <a:srgbClr val="F3F3F3"/>
    <a:srgbClr val="E99BDA"/>
    <a:srgbClr val="B9E69E"/>
    <a:srgbClr val="85CBFF"/>
    <a:srgbClr val="1577BA"/>
    <a:srgbClr val="A4E0E0"/>
    <a:srgbClr val="CEBC8E"/>
    <a:srgbClr val="F2F2F2"/>
    <a:srgbClr val="6F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3552" autoAdjust="0"/>
  </p:normalViewPr>
  <p:slideViewPr>
    <p:cSldViewPr>
      <p:cViewPr varScale="1">
        <p:scale>
          <a:sx n="58" d="100"/>
          <a:sy n="58" d="100"/>
        </p:scale>
        <p:origin x="696" y="84"/>
      </p:cViewPr>
      <p:guideLst>
        <p:guide orient="horz" pos="1020"/>
        <p:guide pos="71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841"/>
        <p:guide pos="2132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大数据运用很多，但地产方面基本是停滞的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7AC0-007C-4D24-8ECD-6C6D1D6E8F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D365-E970-E048-AE44-62CD96610B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4F1-C03C-C746-9458-AF583FCA9A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z="5120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z="2240" strike="noStrike" noProof="1" dirty="0"/>
              <a:t>Edit Master text styles</a:t>
            </a:r>
            <a:endParaRPr lang="en-US" strike="noStrike" noProof="1" dirty="0"/>
          </a:p>
          <a:p>
            <a:pPr lvl="1" fontAlgn="auto"/>
            <a:r>
              <a:rPr lang="en-US" sz="1920" strike="noStrike" noProof="1" dirty="0"/>
              <a:t>Second level</a:t>
            </a:r>
            <a:endParaRPr lang="en-US" strike="noStrike" noProof="1" dirty="0"/>
          </a:p>
          <a:p>
            <a:pPr lvl="2" fontAlgn="auto"/>
            <a:r>
              <a:rPr lang="en-US" sz="1760" strike="noStrike" noProof="1" dirty="0"/>
              <a:t>Third level</a:t>
            </a:r>
            <a:endParaRPr lang="en-US" strike="noStrike" noProof="1" dirty="0"/>
          </a:p>
          <a:p>
            <a:pPr lvl="3" fontAlgn="auto"/>
            <a:r>
              <a:rPr lang="en-US" sz="1680" strike="noStrike" noProof="1" dirty="0"/>
              <a:t>Fourth level</a:t>
            </a:r>
            <a:endParaRPr lang="en-US" strike="noStrike" noProof="1" dirty="0"/>
          </a:p>
          <a:p>
            <a:pPr lvl="4" fontAlgn="auto"/>
            <a:r>
              <a:rPr lang="en-US" sz="1680" strike="noStrike" noProof="1" dirty="0"/>
              <a:t>Fifth level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2454" y="12012825"/>
            <a:ext cx="5374783" cy="690019"/>
          </a:xfrm>
        </p:spPr>
        <p:txBody>
          <a:bodyPr/>
          <a:p>
            <a:pPr fontAlgn="auto"/>
            <a:fld id="{BA869C7B-B7D5-40CE-91D8-FFE64CF067E5}" type="datetimeFigureOut">
              <a:rPr lang="en-US" sz="1920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872183" y="12012825"/>
            <a:ext cx="7294706" cy="690019"/>
          </a:xfrm>
        </p:spPr>
        <p:txBody>
          <a:bodyPr/>
          <a:p>
            <a:pPr fontAlgn="auto"/>
            <a:endParaRPr 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834" y="12012825"/>
            <a:ext cx="5374783" cy="690019"/>
          </a:xfrm>
        </p:spPr>
        <p:txBody>
          <a:bodyPr/>
          <a:p>
            <a:pPr fontAlgn="auto"/>
            <a:fld id="{B661DEAD-B04E-4535-8856-D68AFB25833D}" type="slidenum">
              <a:rPr lang="en-US" sz="1920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30" y="4026115"/>
            <a:ext cx="19583210" cy="2778075"/>
          </a:xfrm>
        </p:spPr>
        <p:txBody>
          <a:bodyPr/>
          <a:lstStyle/>
          <a:p>
            <a:pPr fontAlgn="auto"/>
            <a:r>
              <a:rPr lang="en-US" sz="5120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861" y="7344198"/>
            <a:ext cx="16127349" cy="33120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0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5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0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5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11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6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1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z="2240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2454" y="12012825"/>
            <a:ext cx="5374783" cy="690019"/>
          </a:xfrm>
        </p:spPr>
        <p:txBody>
          <a:bodyPr/>
          <a:p>
            <a:pPr fontAlgn="auto"/>
            <a:fld id="{BA869C7B-B7D5-40CE-91D8-FFE64CF067E5}" type="datetimeFigureOut">
              <a:rPr lang="en-US" sz="1920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872183" y="12012825"/>
            <a:ext cx="7294706" cy="690019"/>
          </a:xfrm>
        </p:spPr>
        <p:txBody>
          <a:bodyPr/>
          <a:p>
            <a:pPr fontAlgn="auto"/>
            <a:endParaRPr 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834" y="12012825"/>
            <a:ext cx="5374783" cy="690019"/>
          </a:xfrm>
        </p:spPr>
        <p:txBody>
          <a:bodyPr/>
          <a:p>
            <a:pPr fontAlgn="auto"/>
            <a:fld id="{B661DEAD-B04E-4535-8856-D68AFB25833D}" type="slidenum">
              <a:rPr lang="en-US" sz="1920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7" Type="http://schemas.openxmlformats.org/officeDocument/2006/relationships/theme" Target="../theme/theme2.xml"/><Relationship Id="rId36" Type="http://schemas.openxmlformats.org/officeDocument/2006/relationships/image" Target="../media/image1.png"/><Relationship Id="rId35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36.xml"/><Relationship Id="rId3" Type="http://schemas.openxmlformats.org/officeDocument/2006/relationships/slideLayout" Target="../slideLayouts/slideLayout9.xml"/><Relationship Id="rId29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26.xml"/><Relationship Id="rId2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5" name="图片 4"/>
          <p:cNvPicPr/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" y="12348000"/>
            <a:ext cx="408960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8761" b="24221"/>
          <a:stretch>
            <a:fillRect/>
          </a:stretch>
        </p:blipFill>
        <p:spPr>
          <a:xfrm>
            <a:off x="3630865" y="1713568"/>
            <a:ext cx="15406919" cy="2340001"/>
          </a:xfrm>
          <a:prstGeom prst="rect">
            <a:avLst/>
          </a:prstGeom>
        </p:spPr>
      </p:pic>
      <p:sp>
        <p:nvSpPr>
          <p:cNvPr id="12" name="TextBox 29"/>
          <p:cNvSpPr txBox="1"/>
          <p:nvPr/>
        </p:nvSpPr>
        <p:spPr>
          <a:xfrm>
            <a:off x="-74912" y="5016123"/>
            <a:ext cx="23188894" cy="158496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72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rPr>
              <a:t>量化交易策略的回测方法和技巧</a:t>
            </a:r>
            <a:endParaRPr lang="zh-CN" altLang="en-US" sz="7200" b="1" dirty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3"/>
          <p:cNvSpPr txBox="1"/>
          <p:nvPr/>
        </p:nvSpPr>
        <p:spPr>
          <a:xfrm>
            <a:off x="4184694" y="7116187"/>
            <a:ext cx="1523483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《</a:t>
            </a:r>
            <a:r>
              <a:rPr lang="zh-CN" altLang="en-US" sz="6600" b="1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数据分析师</a:t>
            </a:r>
            <a:r>
              <a:rPr lang="en-US" altLang="zh-CN" sz="6600" b="1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》</a:t>
            </a:r>
            <a:r>
              <a:rPr lang="zh-CN" altLang="en-US" sz="6600" b="1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微专业</a:t>
            </a:r>
            <a:endParaRPr lang="zh-CN" altLang="en-US" sz="6600" b="1" dirty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风险指标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3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、夏普比率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Sharpe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表示每承受一单位总风险会产生多少超额回报，可以对策略的收益和风险进行综合考虑。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Sharpe=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（策略年化收益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无风险利率）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策略收益波动率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如果夏普比率为正值，说明在衡量期内基金的平均净值增长率超过了无风险利率，在以同期银行存款利率作为无风险利率的情况下，说明投资基金比银行存款要好。夏普比率越大，说明基金单位风险所获得的风险回报越高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风险指标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4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、索提诺比率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Sortino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表示每承担一单位的下行风险，将获得多少超额回报。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Sortino = (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策略年化收益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无风险利率）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策略下行波动率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风险指标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5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Information Ratio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信息比率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信息比率是衡量单位超额风险带来的超额收益。信息比率越大，说明该策略单位跟踪误差所获得的超额收益越高，因此，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比率越大的策略表现优于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比率低的，合理的投资目标应该是在承担适度风险下，追求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最大化。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风险指标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6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、策略波动率（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Volatility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）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策略波动率用来衡量策略的风险，该值越大代表策略风险越高。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风险指标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7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、基准策略波动率（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Benchmark 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Volatility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）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基准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策略波动率用来衡量策略的风险，该值越大代表策略风险越高。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风险指标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8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、最大回撤（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Max Drawdown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）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最大回撤描述策略在最糟糕的情况下会亏损多少钱。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14165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2" name="组合 1"/>
          <p:cNvGrpSpPr/>
          <p:nvPr/>
        </p:nvGrpSpPr>
        <p:grpSpPr>
          <a:xfrm>
            <a:off x="3785312" y="2079040"/>
            <a:ext cx="16395066" cy="5037455"/>
            <a:chOff x="5266365" y="4481724"/>
            <a:chExt cx="14449213" cy="5037455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动手实战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环节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970945" y="6934729"/>
              <a:ext cx="13744633" cy="2584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：使用在线平台，实战各个风险指标的使用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50000"/>
                </a:lnSpc>
              </a:pPr>
              <a:endParaRPr 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4388" y="4095175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量化交易回测的流程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回测流程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1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、具体流程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。利用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Python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编写好策略，选择选好的股票池。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。设置开始和结束的时间点，然后设定资金池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。通过股票池和日期获得股票数据，然后按照设定的间隔，比如每天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每分钟调用回测函数。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。下单后，交易软件处理交易。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回测流程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2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、具体流程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。绘制图表显示回测结果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。回测结束后，画出收益和基准收益曲线，列出每日持仓，每日交易和一些列风险数据。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58318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利用</a:t>
            </a: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编写</a:t>
            </a: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MACD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指标量化交易策略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14165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2" name="组合 1"/>
          <p:cNvGrpSpPr/>
          <p:nvPr/>
        </p:nvGrpSpPr>
        <p:grpSpPr>
          <a:xfrm>
            <a:off x="3785312" y="2079040"/>
            <a:ext cx="16395066" cy="3790950"/>
            <a:chOff x="5266365" y="4481724"/>
            <a:chExt cx="14449213" cy="3790950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动手实战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环节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970945" y="6934729"/>
              <a:ext cx="13744633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：使用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Python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编写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MACD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指标量化交易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58318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风险指标学习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风险指标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1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、系统性风险和非系统性风险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非系统性风险（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Alpha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），阿尔法是投资者获得的与市场波动无关的回报，比如投资者获得了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15%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的回报。其基准获得了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10%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的回报，那么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Alpha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的增值部分就是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5%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endParaRPr lang="en-US" altLang="zh-CN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风险指标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72" y="2035581"/>
            <a:ext cx="200377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2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、系统性风险和非系统性风险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2096135" y="3971290"/>
            <a:ext cx="19152235" cy="66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03145" rtl="0" eaLnBrk="1" latinLnBrk="0" hangingPunct="1">
              <a:spcBef>
                <a:spcPct val="0"/>
              </a:spcBef>
              <a:buNone/>
              <a:defRPr sz="6600" kern="12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系统性风险（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Beta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），反映了策略对大盘变化的敏感性。例如一个策略的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Beta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值为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，则大盘涨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1%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的时候，策略涨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1.5%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。反之亦然。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Beta</a:t>
            </a: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的计算公式如下</a:t>
            </a:r>
            <a:endParaRPr lang="zh-CN" altLang="en-US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</a:t>
            </a:r>
            <a:r>
              <a:rPr lang="en-US" altLang="zh-CN" sz="4535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Beta=Cov(D1,D2)/Var(D3)</a:t>
            </a:r>
            <a:endParaRPr lang="en-US" altLang="zh-CN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60000"/>
              </a:lnSpc>
            </a:pPr>
            <a:endParaRPr lang="en-US" altLang="zh-CN" sz="4535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p="http://schemas.openxmlformats.org/presentationml/2006/main">
  <p:tag name="KSO_WM_DOC_GUID" val="{bfa85b18-8820-4e41-906e-675eb4a490b3}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3200" smtClean="0">
            <a:solidFill>
              <a:schemeClr val="tx1"/>
            </a:solidFill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762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sz="4000"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课件制作 - 思源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F7378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889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4000"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演示</Application>
  <PresentationFormat>自定义</PresentationFormat>
  <Paragraphs>101</Paragraphs>
  <Slides>17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思源黑体 CN Normal</vt:lpstr>
      <vt:lpstr>思源黑体 CN Bold</vt:lpstr>
      <vt:lpstr>思源黑体 CN Heavy</vt:lpstr>
      <vt:lpstr>Times New Roman</vt:lpstr>
      <vt:lpstr>思源黑体 CN Medium</vt:lpstr>
      <vt:lpstr>Noto Sans CJK SC Medium</vt:lpstr>
      <vt:lpstr>微软雅黑</vt:lpstr>
      <vt:lpstr>Calibri</vt:lpstr>
      <vt:lpstr>Arial Unicode MS</vt:lpstr>
      <vt:lpstr>《成为前端开发工程师》走进高校</vt:lpstr>
      <vt:lpstr>1_《成为前端开发工程师》走进高校</vt:lpstr>
      <vt:lpstr>PowerPoint 演示文稿</vt:lpstr>
      <vt:lpstr>PowerPoint 演示文稿</vt:lpstr>
      <vt:lpstr>回测流程</vt:lpstr>
      <vt:lpstr>回测流程</vt:lpstr>
      <vt:lpstr>PowerPoint 演示文稿</vt:lpstr>
      <vt:lpstr>PowerPoint 演示文稿</vt:lpstr>
      <vt:lpstr>PowerPoint 演示文稿</vt:lpstr>
      <vt:lpstr>风险指标</vt:lpstr>
      <vt:lpstr>风险指标</vt:lpstr>
      <vt:lpstr>风险指标</vt:lpstr>
      <vt:lpstr>风险指标</vt:lpstr>
      <vt:lpstr>风险指标</vt:lpstr>
      <vt:lpstr>风险指标</vt:lpstr>
      <vt:lpstr>风险指标</vt:lpstr>
      <vt:lpstr>风险指标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netease</cp:lastModifiedBy>
  <cp:revision>3069</cp:revision>
  <dcterms:created xsi:type="dcterms:W3CDTF">2014-06-24T08:28:00Z</dcterms:created>
  <dcterms:modified xsi:type="dcterms:W3CDTF">2020-05-18T14:15:49Z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