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19"/>
  </p:handoutMasterIdLst>
  <p:sldIdLst>
    <p:sldId id="321" r:id="rId4"/>
    <p:sldId id="1507" r:id="rId6"/>
    <p:sldId id="1699" r:id="rId7"/>
    <p:sldId id="1700" r:id="rId8"/>
    <p:sldId id="1701" r:id="rId9"/>
    <p:sldId id="1704" r:id="rId10"/>
    <p:sldId id="1705" r:id="rId11"/>
    <p:sldId id="1706" r:id="rId12"/>
    <p:sldId id="1707" r:id="rId13"/>
    <p:sldId id="1708" r:id="rId14"/>
    <p:sldId id="1709" r:id="rId15"/>
    <p:sldId id="1710" r:id="rId16"/>
    <p:sldId id="1711" r:id="rId17"/>
    <p:sldId id="312" r:id="rId18"/>
  </p:sldIdLst>
  <p:sldSz cx="23039070" cy="12960350"/>
  <p:notesSz cx="6858000" cy="9144000"/>
  <p:custDataLst>
    <p:tags r:id="rId24"/>
  </p:custDataLst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1507"/>
            <p14:sldId id="1699"/>
            <p14:sldId id="1704"/>
            <p14:sldId id="1705"/>
            <p14:sldId id="1706"/>
            <p14:sldId id="1707"/>
            <p14:sldId id="1708"/>
            <p14:sldId id="1709"/>
            <p14:sldId id="1711"/>
            <p14:sldId id="312"/>
            <p14:sldId id="1700"/>
            <p14:sldId id="1710"/>
            <p14:sldId id="17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峰" initials="张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B2"/>
    <a:srgbClr val="F3F3F3"/>
    <a:srgbClr val="E99BDA"/>
    <a:srgbClr val="B9E69E"/>
    <a:srgbClr val="85CBFF"/>
    <a:srgbClr val="1577BA"/>
    <a:srgbClr val="A4E0E0"/>
    <a:srgbClr val="CEBC8E"/>
    <a:srgbClr val="F2F2F2"/>
    <a:srgbClr val="6F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3552" autoAdjust="0"/>
  </p:normalViewPr>
  <p:slideViewPr>
    <p:cSldViewPr>
      <p:cViewPr varScale="1">
        <p:scale>
          <a:sx n="58" d="100"/>
          <a:sy n="58" d="100"/>
        </p:scale>
        <p:origin x="696" y="84"/>
      </p:cViewPr>
      <p:guideLst>
        <p:guide orient="horz" pos="1020"/>
        <p:guide pos="71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841"/>
        <p:guide pos="2132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D365-E970-E048-AE44-62CD96610B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154F1-C03C-C746-9458-AF583FCA9A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z="5120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z="2240" strike="noStrike" noProof="1" dirty="0"/>
              <a:t>Edit Master text styles</a:t>
            </a:r>
            <a:endParaRPr lang="en-US" strike="noStrike" noProof="1" dirty="0"/>
          </a:p>
          <a:p>
            <a:pPr lvl="1" fontAlgn="auto"/>
            <a:r>
              <a:rPr lang="en-US" sz="1920" strike="noStrike" noProof="1" dirty="0"/>
              <a:t>Second level</a:t>
            </a:r>
            <a:endParaRPr lang="en-US" strike="noStrike" noProof="1" dirty="0"/>
          </a:p>
          <a:p>
            <a:pPr lvl="2" fontAlgn="auto"/>
            <a:r>
              <a:rPr lang="en-US" sz="1760" strike="noStrike" noProof="1" dirty="0"/>
              <a:t>Third level</a:t>
            </a:r>
            <a:endParaRPr lang="en-US" strike="noStrike" noProof="1" dirty="0"/>
          </a:p>
          <a:p>
            <a:pPr lvl="3" fontAlgn="auto"/>
            <a:r>
              <a:rPr lang="en-US" sz="1680" strike="noStrike" noProof="1" dirty="0"/>
              <a:t>Fourth level</a:t>
            </a:r>
            <a:endParaRPr lang="en-US" strike="noStrike" noProof="1" dirty="0"/>
          </a:p>
          <a:p>
            <a:pPr lvl="4" fontAlgn="auto"/>
            <a:r>
              <a:rPr lang="en-US" sz="1680" strike="noStrike" noProof="1" dirty="0"/>
              <a:t>Fifth level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2454" y="12012825"/>
            <a:ext cx="5374783" cy="690019"/>
          </a:xfrm>
        </p:spPr>
        <p:txBody>
          <a:bodyPr/>
          <a:p>
            <a:pPr fontAlgn="auto"/>
            <a:fld id="{BA869C7B-B7D5-40CE-91D8-FFE64CF067E5}" type="datetimeFigureOut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72183" y="12012825"/>
            <a:ext cx="7294706" cy="690019"/>
          </a:xfrm>
        </p:spPr>
        <p:txBody>
          <a:bodyPr/>
          <a:p>
            <a:pPr fontAlgn="auto"/>
            <a:endParaRPr 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834" y="12012825"/>
            <a:ext cx="5374783" cy="690019"/>
          </a:xfrm>
        </p:spPr>
        <p:txBody>
          <a:bodyPr/>
          <a:p>
            <a:pPr fontAlgn="auto"/>
            <a:fld id="{B661DEAD-B04E-4535-8856-D68AFB25833D}" type="slidenum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30" y="4026115"/>
            <a:ext cx="19583210" cy="2778075"/>
          </a:xfrm>
        </p:spPr>
        <p:txBody>
          <a:bodyPr/>
          <a:lstStyle/>
          <a:p>
            <a:pPr fontAlgn="auto"/>
            <a:r>
              <a:rPr lang="en-US" sz="5120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861" y="7344198"/>
            <a:ext cx="16127349" cy="3312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9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1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5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en-US" sz="2240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2454" y="12012825"/>
            <a:ext cx="5374783" cy="690019"/>
          </a:xfrm>
        </p:spPr>
        <p:txBody>
          <a:bodyPr/>
          <a:p>
            <a:pPr fontAlgn="auto"/>
            <a:fld id="{BA869C7B-B7D5-40CE-91D8-FFE64CF067E5}" type="datetimeFigureOut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72183" y="12012825"/>
            <a:ext cx="7294706" cy="690019"/>
          </a:xfrm>
        </p:spPr>
        <p:txBody>
          <a:bodyPr/>
          <a:p>
            <a:pPr fontAlgn="auto"/>
            <a:endParaRPr 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834" y="12012825"/>
            <a:ext cx="5374783" cy="690019"/>
          </a:xfrm>
        </p:spPr>
        <p:txBody>
          <a:bodyPr/>
          <a:p>
            <a:pPr fontAlgn="auto"/>
            <a:fld id="{B661DEAD-B04E-4535-8856-D68AFB25833D}" type="slidenum">
              <a:rPr lang="en-US" sz="1920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7" Type="http://schemas.openxmlformats.org/officeDocument/2006/relationships/theme" Target="../theme/theme2.xml"/><Relationship Id="rId36" Type="http://schemas.openxmlformats.org/officeDocument/2006/relationships/image" Target="../media/image1.png"/><Relationship Id="rId35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36.xml"/><Relationship Id="rId3" Type="http://schemas.openxmlformats.org/officeDocument/2006/relationships/slideLayout" Target="../slideLayouts/slideLayout9.xml"/><Relationship Id="rId29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6.xml"/><Relationship Id="rId2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5" name="图片 4"/>
          <p:cNvPicPr/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8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t="8761" b="24221"/>
          <a:stretch>
            <a:fillRect/>
          </a:stretch>
        </p:blipFill>
        <p:spPr>
          <a:xfrm>
            <a:off x="3630865" y="1713568"/>
            <a:ext cx="15406919" cy="2340001"/>
          </a:xfrm>
          <a:prstGeom prst="rect">
            <a:avLst/>
          </a:prstGeom>
        </p:spPr>
      </p:pic>
      <p:sp>
        <p:nvSpPr>
          <p:cNvPr id="12" name="TextBox 29"/>
          <p:cNvSpPr txBox="1"/>
          <p:nvPr/>
        </p:nvSpPr>
        <p:spPr>
          <a:xfrm>
            <a:off x="-74912" y="5016123"/>
            <a:ext cx="23188894" cy="158496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72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rPr>
              <a:t>量化交易实战案例</a:t>
            </a:r>
            <a:endParaRPr lang="zh-CN" altLang="en-US" sz="7200" b="1" dirty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3"/>
          <p:cNvSpPr txBox="1"/>
          <p:nvPr/>
        </p:nvSpPr>
        <p:spPr>
          <a:xfrm>
            <a:off x="4184694" y="7116187"/>
            <a:ext cx="1523483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《</a:t>
            </a:r>
            <a:r>
              <a:rPr lang="zh-CN" altLang="en-US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数据分析师</a:t>
            </a:r>
            <a:r>
              <a:rPr lang="en-US" altLang="zh-CN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》</a:t>
            </a:r>
            <a:r>
              <a:rPr lang="zh-CN" altLang="en-US" sz="6600" b="1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rPr>
              <a:t>微专业</a:t>
            </a:r>
            <a:endParaRPr lang="zh-CN" altLang="en-US" sz="6600" b="1" dirty="0">
              <a:solidFill>
                <a:srgbClr val="4D4D4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Noto Sans CJK SC Medium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05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多股票持仓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在线平台实战多股票持仓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06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小市值股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995140" cy="3790950"/>
            <a:chOff x="5266365" y="4481724"/>
            <a:chExt cx="14978067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4273487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：小市值股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量化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4388" y="4095175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MA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均线量化实战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在线平台实战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MA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均线策略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58318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多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均线量化实战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在线平台实战多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均线策略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KD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指标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在线平台实战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KD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指标策略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32366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44461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28861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28861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2963709"/>
            <a:ext cx="2919730" cy="29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56154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17"/>
          <p:cNvSpPr txBox="1">
            <a:spLocks noChangeArrowheads="1"/>
          </p:cNvSpPr>
          <p:nvPr/>
        </p:nvSpPr>
        <p:spPr bwMode="auto">
          <a:xfrm>
            <a:off x="3689694" y="7425175"/>
            <a:ext cx="1519107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Boll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布林带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指标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量化实战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/>
        </p:nvPicPr>
        <p:blipFill rotWithShape="1">
          <a:blip r:embed="rId1"/>
          <a:srcRect l="2676" t="13262" r="34397" b="22052"/>
          <a:stretch>
            <a:fillRect/>
          </a:stretch>
        </p:blipFill>
        <p:spPr>
          <a:xfrm>
            <a:off x="-404" y="141656"/>
            <a:ext cx="23039471" cy="11922850"/>
          </a:xfrm>
          <a:prstGeom prst="rect">
            <a:avLst/>
          </a:prstGeom>
        </p:spPr>
      </p:pic>
      <p:sp>
        <p:nvSpPr>
          <p:cNvPr id="16" name="流程图: 过程 15"/>
          <p:cNvSpPr/>
          <p:nvPr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grpSp>
        <p:nvGrpSpPr>
          <p:cNvPr id="2" name="组合 1"/>
          <p:cNvGrpSpPr/>
          <p:nvPr/>
        </p:nvGrpSpPr>
        <p:grpSpPr>
          <a:xfrm>
            <a:off x="3785312" y="2079040"/>
            <a:ext cx="16395066" cy="3790950"/>
            <a:chOff x="5266365" y="4481724"/>
            <a:chExt cx="14449213" cy="3790950"/>
          </a:xfrm>
        </p:grpSpPr>
        <p:sp>
          <p:nvSpPr>
            <p:cNvPr id="30" name="TextBox 29"/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动手实战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环节</a:t>
              </a:r>
              <a:r>
                <a:rPr lang="zh-CN" altLang="en-US" sz="8000" b="1" dirty="0">
                  <a:solidFill>
                    <a:srgbClr val="1475B2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  </a:t>
              </a:r>
              <a:endPara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5970945" y="6934729"/>
              <a:ext cx="13744633" cy="1337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：使用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在线平台实战</a:t>
              </a:r>
              <a:r>
                <a:rPr lang="en-US" altLang="zh-CN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Boll</a:t>
              </a:r>
              <a:r>
                <a:rPr lang="zh-CN" altLang="en-US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Times New Roman" panose="02020603050405020304" pitchFamily="18" charset="0"/>
                  <a:sym typeface="+mn-ea"/>
                </a:rPr>
                <a:t>指标策略</a:t>
              </a:r>
              <a:endPara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20" name="网易云课堂logo.png" descr="网易云课堂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1" name="线条"/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2" name="图片 21" descr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DOC_GUID" val="{bfa85b18-8820-4e41-906e-675eb4a490b3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3200" smtClean="0">
            <a:solidFill>
              <a:schemeClr val="tx1"/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762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sz="4000"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378"/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400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自定义</PresentationFormat>
  <Paragraphs>54</Paragraphs>
  <Slides>14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思源黑体 CN Normal</vt:lpstr>
      <vt:lpstr>思源黑体 CN Bold</vt:lpstr>
      <vt:lpstr>思源黑体 CN Heavy</vt:lpstr>
      <vt:lpstr>Times New Roman</vt:lpstr>
      <vt:lpstr>思源黑体 CN Medium</vt:lpstr>
      <vt:lpstr>Noto Sans CJK SC Medium</vt:lpstr>
      <vt:lpstr>微软雅黑</vt:lpstr>
      <vt:lpstr>Calibri</vt:lpstr>
      <vt:lpstr>Arial Unicode MS</vt:lpstr>
      <vt:lpstr>《成为前端开发工程师》走进高校</vt:lpstr>
      <vt:lpstr>1_《成为前端开发工程师》走进高校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netease</cp:lastModifiedBy>
  <cp:revision>3070</cp:revision>
  <dcterms:created xsi:type="dcterms:W3CDTF">2014-06-24T08:28:00Z</dcterms:created>
  <dcterms:modified xsi:type="dcterms:W3CDTF">2020-05-22T16:17:06Z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