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odoni FLF" charset="1" panose="02000606090000020003"/>
      <p:regular r:id="rId10"/>
    </p:embeddedFont>
    <p:embeddedFont>
      <p:font typeface="Bodoni FLF Bold" charset="1" panose="02000803080000020003"/>
      <p:regular r:id="rId11"/>
    </p:embeddedFont>
    <p:embeddedFont>
      <p:font typeface="Bodoni FLF Italics" charset="1" panose="02000603090000090003"/>
      <p:regular r:id="rId12"/>
    </p:embeddedFont>
    <p:embeddedFont>
      <p:font typeface="Bodoni FLF Bold Italics" charset="1" panose="02000803090000090003"/>
      <p:regular r:id="rId13"/>
    </p:embeddedFont>
    <p:embeddedFont>
      <p:font typeface="Montserrat" charset="1" panose="00000500000000000000"/>
      <p:regular r:id="rId14"/>
    </p:embeddedFont>
    <p:embeddedFont>
      <p:font typeface="Montserrat Bold" charset="1" panose="00000800000000000000"/>
      <p:regular r:id="rId15"/>
    </p:embeddedFont>
    <p:embeddedFont>
      <p:font typeface="Montserrat Italics" charset="1" panose="00000500000000000000"/>
      <p:regular r:id="rId16"/>
    </p:embeddedFont>
    <p:embeddedFont>
      <p:font typeface="Montserrat Bold Italics" charset="1" panose="00000800000000000000"/>
      <p:regular r:id="rId17"/>
    </p:embeddedFont>
    <p:embeddedFont>
      <p:font typeface="Montserrat Thin" charset="1" panose="00000300000000000000"/>
      <p:regular r:id="rId18"/>
    </p:embeddedFont>
    <p:embeddedFont>
      <p:font typeface="Montserrat Thin Italics" charset="1" panose="00000300000000000000"/>
      <p:regular r:id="rId19"/>
    </p:embeddedFont>
    <p:embeddedFont>
      <p:font typeface="Montserrat Extra-Light" charset="1" panose="00000300000000000000"/>
      <p:regular r:id="rId20"/>
    </p:embeddedFont>
    <p:embeddedFont>
      <p:font typeface="Montserrat Extra-Light Italics" charset="1" panose="00000300000000000000"/>
      <p:regular r:id="rId21"/>
    </p:embeddedFont>
    <p:embeddedFont>
      <p:font typeface="Montserrat Light" charset="1" panose="00000400000000000000"/>
      <p:regular r:id="rId22"/>
    </p:embeddedFont>
    <p:embeddedFont>
      <p:font typeface="Montserrat Light Italics" charset="1" panose="00000400000000000000"/>
      <p:regular r:id="rId23"/>
    </p:embeddedFont>
    <p:embeddedFont>
      <p:font typeface="Montserrat Medium" charset="1" panose="00000600000000000000"/>
      <p:regular r:id="rId24"/>
    </p:embeddedFont>
    <p:embeddedFont>
      <p:font typeface="Montserrat Medium Italics" charset="1" panose="00000600000000000000"/>
      <p:regular r:id="rId25"/>
    </p:embeddedFont>
    <p:embeddedFont>
      <p:font typeface="Montserrat Semi-Bold" charset="1" panose="00000700000000000000"/>
      <p:regular r:id="rId26"/>
    </p:embeddedFont>
    <p:embeddedFont>
      <p:font typeface="Montserrat Semi-Bold Italics" charset="1" panose="00000700000000000000"/>
      <p:regular r:id="rId27"/>
    </p:embeddedFont>
    <p:embeddedFont>
      <p:font typeface="Montserrat Ultra-Bold" charset="1" panose="00000900000000000000"/>
      <p:regular r:id="rId28"/>
    </p:embeddedFont>
    <p:embeddedFont>
      <p:font typeface="Montserrat Ultra-Bold Italics" charset="1" panose="00000900000000000000"/>
      <p:regular r:id="rId29"/>
    </p:embeddedFont>
    <p:embeddedFont>
      <p:font typeface="Montserrat Heavy" charset="1" panose="00000A00000000000000"/>
      <p:regular r:id="rId30"/>
    </p:embeddedFont>
    <p:embeddedFont>
      <p:font typeface="Montserrat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13061997priyankakhatri.github.io/PriyankaCollection_Project/" TargetMode="External" Type="http://schemas.openxmlformats.org/officeDocument/2006/relationships/hyperlink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592890" y="-2329968"/>
            <a:ext cx="8125271" cy="12915892"/>
          </a:xfrm>
          <a:prstGeom prst="rect">
            <a:avLst/>
          </a:prstGeom>
          <a:solidFill>
            <a:srgbClr val="053D57">
              <a:alpha val="89804"/>
            </a:srgbClr>
          </a:solidFill>
        </p:spPr>
      </p:sp>
      <p:sp>
        <p:nvSpPr>
          <p:cNvPr name="AutoShape 3" id="3"/>
          <p:cNvSpPr/>
          <p:nvPr/>
        </p:nvSpPr>
        <p:spPr>
          <a:xfrm rot="-2700000">
            <a:off x="6865928" y="5695925"/>
            <a:ext cx="3794866" cy="3238550"/>
          </a:xfrm>
          <a:prstGeom prst="rect">
            <a:avLst/>
          </a:prstGeom>
          <a:solidFill>
            <a:srgbClr val="F8FBFD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354740" y="3925571"/>
            <a:ext cx="6692926" cy="2423754"/>
            <a:chOff x="0" y="0"/>
            <a:chExt cx="8923901" cy="323167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04775"/>
              <a:ext cx="8923901" cy="2242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00"/>
                </a:lnSpc>
              </a:pPr>
              <a:r>
                <a:rPr lang="en-US" sz="6300">
                  <a:solidFill>
                    <a:srgbClr val="FFFFFF"/>
                  </a:solidFill>
                  <a:latin typeface="Montserrat Bold"/>
                </a:rPr>
                <a:t>INTRODUCTION OF PYTHON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" y="2564922"/>
              <a:ext cx="8237460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8FBFD"/>
                  </a:solidFill>
                  <a:latin typeface="Montserrat"/>
                </a:rPr>
                <a:t>Presented by Priyanka Khatri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-3029093">
            <a:off x="5400905" y="-4139168"/>
            <a:ext cx="5418919" cy="1026505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8" id="8"/>
          <p:cNvSpPr/>
          <p:nvPr/>
        </p:nvSpPr>
        <p:spPr>
          <a:xfrm rot="-2583561">
            <a:off x="6865886" y="-3119786"/>
            <a:ext cx="4312388" cy="3238550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9" id="9"/>
          <p:cNvSpPr/>
          <p:nvPr/>
        </p:nvSpPr>
        <p:spPr>
          <a:xfrm rot="-2583561">
            <a:off x="6801465" y="5406320"/>
            <a:ext cx="4312388" cy="3238550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10" id="10"/>
          <p:cNvSpPr/>
          <p:nvPr/>
        </p:nvSpPr>
        <p:spPr>
          <a:xfrm rot="-2583561">
            <a:off x="-430797" y="-2907256"/>
            <a:ext cx="4312388" cy="3238550"/>
          </a:xfrm>
          <a:prstGeom prst="rect">
            <a:avLst/>
          </a:prstGeom>
          <a:solidFill>
            <a:srgbClr val="97BCC7"/>
          </a:solid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5742283" y="-4050678"/>
            <a:ext cx="5370818" cy="1026505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741193" y="987631"/>
            <a:ext cx="4012407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39">
                <a:solidFill>
                  <a:srgbClr val="053D57"/>
                </a:solidFill>
                <a:latin typeface="Montserrat Bold"/>
              </a:rPr>
              <a:t>WHAT IS PYTHON</a:t>
            </a:r>
            <a:r>
              <a:rPr lang="en-US" sz="3000" spc="39">
                <a:solidFill>
                  <a:srgbClr val="053D57"/>
                </a:solidFill>
                <a:latin typeface="Montserrat Bold"/>
              </a:rPr>
              <a:t> AND WHY DID I CHOOSE IT FIELD?</a:t>
            </a:r>
          </a:p>
        </p:txBody>
      </p:sp>
      <p:sp>
        <p:nvSpPr>
          <p:cNvPr name="AutoShape 4" id="4"/>
          <p:cNvSpPr/>
          <p:nvPr/>
        </p:nvSpPr>
        <p:spPr>
          <a:xfrm rot="-2700000">
            <a:off x="6681564" y="6323780"/>
            <a:ext cx="4681031" cy="3607194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4872038" y="2890520"/>
            <a:ext cx="47625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673431"/>
            <a:ext cx="5029908" cy="4046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47600" indent="-173800" lvl="1">
              <a:lnSpc>
                <a:spcPts val="1948"/>
              </a:lnSpc>
              <a:buFont typeface="Arial"/>
              <a:buChar char="•"/>
            </a:pPr>
            <a:r>
              <a:rPr lang="en-US" sz="1610">
                <a:solidFill>
                  <a:srgbClr val="F8FBFD"/>
                </a:solidFill>
                <a:latin typeface="Montserrat Bold"/>
              </a:rPr>
              <a:t> Python is a higher level ,most popular ,interpreted , object oriented programming language. </a:t>
            </a:r>
          </a:p>
          <a:p>
            <a:pPr>
              <a:lnSpc>
                <a:spcPts val="1948"/>
              </a:lnSpc>
            </a:pPr>
          </a:p>
          <a:p>
            <a:pPr marL="347600" indent="-173800" lvl="1">
              <a:lnSpc>
                <a:spcPts val="1948"/>
              </a:lnSpc>
              <a:buFont typeface="Arial"/>
              <a:buChar char="•"/>
            </a:pPr>
            <a:r>
              <a:rPr lang="en-US" sz="1610">
                <a:solidFill>
                  <a:srgbClr val="F8FBFD"/>
                </a:solidFill>
                <a:latin typeface="Montserrat Bold"/>
              </a:rPr>
              <a:t> Python is most secure ,advance programing language. </a:t>
            </a:r>
          </a:p>
          <a:p>
            <a:pPr>
              <a:lnSpc>
                <a:spcPts val="1948"/>
              </a:lnSpc>
            </a:pPr>
          </a:p>
          <a:p>
            <a:pPr marL="347600" indent="-173800" lvl="1">
              <a:lnSpc>
                <a:spcPts val="1948"/>
              </a:lnSpc>
              <a:buFont typeface="Arial"/>
              <a:buChar char="•"/>
            </a:pPr>
            <a:r>
              <a:rPr lang="en-US" sz="1610">
                <a:solidFill>
                  <a:srgbClr val="F8FBFD"/>
                </a:solidFill>
                <a:latin typeface="Montserrat Bold"/>
              </a:rPr>
              <a:t> Python is a programming language which is used for building web applications , software development , automating tasks and analysing data.</a:t>
            </a:r>
          </a:p>
          <a:p>
            <a:pPr>
              <a:lnSpc>
                <a:spcPts val="1948"/>
              </a:lnSpc>
            </a:pPr>
          </a:p>
          <a:p>
            <a:pPr marL="347600" indent="-173800" lvl="1">
              <a:lnSpc>
                <a:spcPts val="1948"/>
              </a:lnSpc>
              <a:buFont typeface="Arial"/>
              <a:buChar char="•"/>
            </a:pPr>
            <a:r>
              <a:rPr lang="en-US" sz="1610">
                <a:solidFill>
                  <a:srgbClr val="F8FBFD"/>
                </a:solidFill>
                <a:latin typeface="Montserrat Bold"/>
              </a:rPr>
              <a:t>Python is powerful , flexible (can run on any platform) and easy to use programming language. </a:t>
            </a:r>
          </a:p>
          <a:p>
            <a:pPr>
              <a:lnSpc>
                <a:spcPts val="1948"/>
              </a:lnSpc>
            </a:pPr>
          </a:p>
          <a:p>
            <a:pPr>
              <a:lnSpc>
                <a:spcPts val="1948"/>
              </a:lnSpc>
            </a:pPr>
            <a:r>
              <a:rPr lang="en-US" sz="1610">
                <a:solidFill>
                  <a:srgbClr val="F8FBFD"/>
                </a:solidFill>
                <a:latin typeface="Montserrat Bold"/>
              </a:rPr>
              <a:t> </a:t>
            </a:r>
          </a:p>
        </p:txBody>
      </p:sp>
      <p:sp>
        <p:nvSpPr>
          <p:cNvPr name="AutoShape 7" id="7"/>
          <p:cNvSpPr/>
          <p:nvPr/>
        </p:nvSpPr>
        <p:spPr>
          <a:xfrm rot="7978414">
            <a:off x="7218113" y="-3128907"/>
            <a:ext cx="4288929" cy="2886671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8" id="8"/>
          <p:cNvSpPr/>
          <p:nvPr/>
        </p:nvSpPr>
        <p:spPr>
          <a:xfrm rot="-2583561">
            <a:off x="-611414" y="-2750352"/>
            <a:ext cx="4316805" cy="2477711"/>
          </a:xfrm>
          <a:prstGeom prst="rect">
            <a:avLst/>
          </a:prstGeom>
          <a:solidFill>
            <a:srgbClr val="97BCC7"/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5742283" y="-4050678"/>
            <a:ext cx="5370818" cy="1026505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741193" y="987631"/>
            <a:ext cx="4012407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39">
                <a:solidFill>
                  <a:srgbClr val="053D57"/>
                </a:solidFill>
                <a:latin typeface="Montserrat Bold"/>
              </a:rPr>
              <a:t>WHAT IS PYTHON</a:t>
            </a:r>
            <a:r>
              <a:rPr lang="en-US" sz="3000" spc="39">
                <a:solidFill>
                  <a:srgbClr val="053D57"/>
                </a:solidFill>
                <a:latin typeface="Montserrat Bold"/>
              </a:rPr>
              <a:t> AND WHY DID I CHOOSE IT FIELD?</a:t>
            </a:r>
          </a:p>
        </p:txBody>
      </p:sp>
      <p:sp>
        <p:nvSpPr>
          <p:cNvPr name="AutoShape 4" id="4"/>
          <p:cNvSpPr/>
          <p:nvPr/>
        </p:nvSpPr>
        <p:spPr>
          <a:xfrm rot="-2700000">
            <a:off x="6681564" y="6323780"/>
            <a:ext cx="4681031" cy="3607194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4872038" y="2890520"/>
            <a:ext cx="47625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887125"/>
            <a:ext cx="5029908" cy="3703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94"/>
              </a:lnSpc>
            </a:pPr>
            <a:r>
              <a:rPr lang="en-US" sz="1400">
                <a:solidFill>
                  <a:srgbClr val="F8FBFD"/>
                </a:solidFill>
                <a:latin typeface="Montserrat Bold"/>
              </a:rPr>
              <a:t> </a:t>
            </a:r>
          </a:p>
          <a:p>
            <a:pPr>
              <a:lnSpc>
                <a:spcPts val="1694"/>
              </a:lnSpc>
            </a:pPr>
          </a:p>
          <a:p>
            <a:pPr marL="347600" indent="-173800" lvl="1">
              <a:lnSpc>
                <a:spcPts val="1948"/>
              </a:lnSpc>
              <a:buFont typeface="Arial"/>
              <a:buChar char="•"/>
            </a:pPr>
            <a:r>
              <a:rPr lang="en-US" sz="1610">
                <a:solidFill>
                  <a:srgbClr val="F8FBFD"/>
                </a:solidFill>
                <a:latin typeface="Montserrat Bold"/>
              </a:rPr>
              <a:t> Python has huge library collection and performs automatic memory management.</a:t>
            </a:r>
          </a:p>
          <a:p>
            <a:pPr>
              <a:lnSpc>
                <a:spcPts val="1948"/>
              </a:lnSpc>
            </a:pPr>
          </a:p>
          <a:p>
            <a:pPr marL="347600" indent="-173800" lvl="1">
              <a:lnSpc>
                <a:spcPts val="1948"/>
              </a:lnSpc>
              <a:buFont typeface="Arial"/>
              <a:buChar char="•"/>
            </a:pPr>
            <a:r>
              <a:rPr lang="en-US" sz="1610">
                <a:solidFill>
                  <a:srgbClr val="F8FBFD"/>
                </a:solidFill>
                <a:latin typeface="Montserrat Bold"/>
              </a:rPr>
              <a:t>Python was created by Guido Van Rossum in 20th feb 1991.</a:t>
            </a:r>
          </a:p>
          <a:p>
            <a:pPr>
              <a:lnSpc>
                <a:spcPts val="1948"/>
              </a:lnSpc>
            </a:pPr>
          </a:p>
          <a:p>
            <a:pPr marL="347600" indent="-173800" lvl="1">
              <a:lnSpc>
                <a:spcPts val="1948"/>
              </a:lnSpc>
              <a:buFont typeface="Arial"/>
              <a:buChar char="•"/>
            </a:pPr>
            <a:r>
              <a:rPr lang="en-US" sz="1610">
                <a:solidFill>
                  <a:srgbClr val="F8FBFD"/>
                </a:solidFill>
                <a:latin typeface="Montserrat Bold"/>
              </a:rPr>
              <a:t>Guido Van Rossum</a:t>
            </a:r>
            <a:r>
              <a:rPr lang="en-US" sz="1610">
                <a:solidFill>
                  <a:srgbClr val="F8FBFD"/>
                </a:solidFill>
                <a:latin typeface="Montserrat Bold"/>
              </a:rPr>
              <a:t> is a big fan of the BBC comedy television series monty python’s flying circus.</a:t>
            </a:r>
          </a:p>
          <a:p>
            <a:pPr>
              <a:lnSpc>
                <a:spcPts val="1948"/>
              </a:lnSpc>
            </a:pPr>
          </a:p>
          <a:p>
            <a:pPr marL="347600" indent="-173800" lvl="1">
              <a:lnSpc>
                <a:spcPts val="1948"/>
              </a:lnSpc>
              <a:buFont typeface="Arial"/>
              <a:buChar char="•"/>
            </a:pPr>
            <a:r>
              <a:rPr lang="en-US" sz="1610">
                <a:solidFill>
                  <a:srgbClr val="F8FBFD"/>
                </a:solidFill>
                <a:latin typeface="Montserrat Bold"/>
              </a:rPr>
              <a:t>As everything is going to be digitalized in future and most of the work will be automated.</a:t>
            </a:r>
          </a:p>
          <a:p>
            <a:pPr>
              <a:lnSpc>
                <a:spcPts val="1572"/>
              </a:lnSpc>
            </a:pPr>
            <a:r>
              <a:rPr lang="en-US" sz="1299">
                <a:solidFill>
                  <a:srgbClr val="F8FBFD"/>
                </a:solidFill>
                <a:latin typeface="Montserrat Bold"/>
              </a:rPr>
              <a:t> </a:t>
            </a:r>
          </a:p>
        </p:txBody>
      </p:sp>
      <p:sp>
        <p:nvSpPr>
          <p:cNvPr name="AutoShape 7" id="7"/>
          <p:cNvSpPr/>
          <p:nvPr/>
        </p:nvSpPr>
        <p:spPr>
          <a:xfrm rot="7978414">
            <a:off x="7218113" y="-3128907"/>
            <a:ext cx="4288929" cy="2886671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8" id="8"/>
          <p:cNvSpPr/>
          <p:nvPr/>
        </p:nvSpPr>
        <p:spPr>
          <a:xfrm rot="-2583561">
            <a:off x="-611414" y="-2750352"/>
            <a:ext cx="4316805" cy="2477711"/>
          </a:xfrm>
          <a:prstGeom prst="rect">
            <a:avLst/>
          </a:prstGeom>
          <a:solidFill>
            <a:srgbClr val="97BCC7"/>
          </a:solid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6834930" y="-3763666"/>
            <a:ext cx="5370818" cy="1026505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3" id="3"/>
          <p:cNvSpPr/>
          <p:nvPr/>
        </p:nvSpPr>
        <p:spPr>
          <a:xfrm rot="-2588862">
            <a:off x="6865886" y="5826982"/>
            <a:ext cx="4312388" cy="3238550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5897065" y="848360"/>
            <a:ext cx="3968751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39">
                <a:solidFill>
                  <a:srgbClr val="053D57"/>
                </a:solidFill>
                <a:latin typeface="Montserrat Bold"/>
              </a:rPr>
              <a:t> THE    </a:t>
            </a:r>
          </a:p>
          <a:p>
            <a:pPr algn="ctr">
              <a:lnSpc>
                <a:spcPts val="3600"/>
              </a:lnSpc>
            </a:pPr>
            <a:r>
              <a:rPr lang="en-US" sz="3000" spc="39">
                <a:solidFill>
                  <a:srgbClr val="053D57"/>
                </a:solidFill>
                <a:latin typeface="Montserrat Bold"/>
              </a:rPr>
              <a:t>    TECNOLOGICAL </a:t>
            </a:r>
          </a:p>
          <a:p>
            <a:pPr algn="ctr">
              <a:lnSpc>
                <a:spcPts val="3600"/>
              </a:lnSpc>
            </a:pPr>
            <a:r>
              <a:rPr lang="en-US" sz="3000" spc="39">
                <a:solidFill>
                  <a:srgbClr val="053D57"/>
                </a:solidFill>
                <a:latin typeface="Montserrat Bold"/>
              </a:rPr>
              <a:t>    UPGRADATION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48206" y="848360"/>
            <a:ext cx="7892199" cy="651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94"/>
              </a:lnSpc>
            </a:pPr>
          </a:p>
          <a:p>
            <a:pPr marL="347598" indent="-173799" lvl="1">
              <a:lnSpc>
                <a:spcPts val="1948"/>
              </a:lnSpc>
              <a:buFont typeface="Arial"/>
              <a:buChar char="•"/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Python 1 :</a:t>
            </a: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 -Launched in 1994 </a:t>
            </a: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 -F</a:t>
            </a:r>
            <a:r>
              <a:rPr lang="en-US" sz="1609">
                <a:solidFill>
                  <a:srgbClr val="F8FBFD"/>
                </a:solidFill>
                <a:latin typeface="Montserrat Bold"/>
              </a:rPr>
              <a:t>eatures  lembda , map, filter and reduce.</a:t>
            </a:r>
          </a:p>
          <a:p>
            <a:pPr>
              <a:lnSpc>
                <a:spcPts val="1948"/>
              </a:lnSpc>
            </a:pP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 -Python 1.4 : features, such as Modula-3 style </a:t>
            </a: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  keyword arguments and support for </a:t>
            </a: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  complex number operations.</a:t>
            </a: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 </a:t>
            </a:r>
          </a:p>
          <a:p>
            <a:pPr>
              <a:lnSpc>
                <a:spcPts val="1948"/>
              </a:lnSpc>
            </a:pPr>
          </a:p>
          <a:p>
            <a:pPr marL="347598" indent="-173799" lvl="1">
              <a:lnSpc>
                <a:spcPts val="1948"/>
              </a:lnSpc>
              <a:buFont typeface="Arial"/>
              <a:buChar char="•"/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Python 2 :</a:t>
            </a: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-Launched in 2000 </a:t>
            </a: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-C</a:t>
            </a:r>
            <a:r>
              <a:rPr lang="en-US" sz="1609">
                <a:solidFill>
                  <a:srgbClr val="F8FBFD"/>
                </a:solidFill>
                <a:latin typeface="Montserrat Bold"/>
              </a:rPr>
              <a:t>hanges to source code storage. </a:t>
            </a: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-F</a:t>
            </a:r>
            <a:r>
              <a:rPr lang="en-US" sz="1609">
                <a:solidFill>
                  <a:srgbClr val="F8FBFD"/>
                </a:solidFill>
                <a:latin typeface="Montserrat Bold"/>
              </a:rPr>
              <a:t>eatures unicode support, list comprehension, garbage collection.</a:t>
            </a:r>
          </a:p>
          <a:p>
            <a:pPr>
              <a:lnSpc>
                <a:spcPts val="1948"/>
              </a:lnSpc>
            </a:pP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-</a:t>
            </a:r>
            <a:r>
              <a:rPr lang="en-US" sz="1609">
                <a:solidFill>
                  <a:srgbClr val="F8FBFD"/>
                </a:solidFill>
                <a:latin typeface="Montserrat Bold"/>
              </a:rPr>
              <a:t>Python 2.2 : </a:t>
            </a: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  -U</a:t>
            </a:r>
            <a:r>
              <a:rPr lang="en-US" sz="1609">
                <a:solidFill>
                  <a:srgbClr val="F8FBFD"/>
                </a:solidFill>
                <a:latin typeface="Montserrat Bold"/>
              </a:rPr>
              <a:t>nification of types and allowing Python to be truly object-</a:t>
            </a: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  </a:t>
            </a:r>
            <a:r>
              <a:rPr lang="en-US" sz="1609">
                <a:solidFill>
                  <a:srgbClr val="F8FBFD"/>
                </a:solidFill>
                <a:latin typeface="Montserrat Bold"/>
              </a:rPr>
              <a:t>oriented.</a:t>
            </a: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-</a:t>
            </a:r>
            <a:r>
              <a:rPr lang="en-US" sz="1609">
                <a:solidFill>
                  <a:srgbClr val="F8FBFD"/>
                </a:solidFill>
                <a:latin typeface="Montserrat Bold"/>
              </a:rPr>
              <a:t>Around this period, many programmers used to adopt Python </a:t>
            </a: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 </a:t>
            </a:r>
            <a:r>
              <a:rPr lang="en-US" sz="1609">
                <a:solidFill>
                  <a:srgbClr val="F8FBFD"/>
                </a:solidFill>
                <a:latin typeface="Montserrat Bold"/>
              </a:rPr>
              <a:t>as an alternate scripting language. </a:t>
            </a: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   </a:t>
            </a:r>
          </a:p>
          <a:p>
            <a:pPr>
              <a:lnSpc>
                <a:spcPts val="1948"/>
              </a:lnSpc>
            </a:pPr>
            <a:r>
              <a:rPr lang="en-US" sz="1609">
                <a:solidFill>
                  <a:srgbClr val="F8FBFD"/>
                </a:solidFill>
                <a:latin typeface="Montserrat Bold"/>
              </a:rPr>
              <a:t> </a:t>
            </a:r>
          </a:p>
          <a:p>
            <a:pPr>
              <a:lnSpc>
                <a:spcPts val="1694"/>
              </a:lnSpc>
            </a:pPr>
          </a:p>
          <a:p>
            <a:pPr>
              <a:lnSpc>
                <a:spcPts val="1452"/>
              </a:lnSpc>
            </a:pPr>
          </a:p>
          <a:p>
            <a:pPr>
              <a:lnSpc>
                <a:spcPts val="2420"/>
              </a:lnSpc>
            </a:pPr>
          </a:p>
          <a:p>
            <a:pPr>
              <a:lnSpc>
                <a:spcPts val="2420"/>
              </a:lnSpc>
            </a:pPr>
          </a:p>
          <a:p>
            <a:pPr>
              <a:lnSpc>
                <a:spcPts val="2420"/>
              </a:lnSpc>
            </a:pPr>
            <a:r>
              <a:rPr lang="en-US" sz="2000">
                <a:solidFill>
                  <a:srgbClr val="F8FBFD"/>
                </a:solidFill>
                <a:latin typeface="Montserrat Bold"/>
              </a:rPr>
              <a:t> </a:t>
            </a:r>
          </a:p>
        </p:txBody>
      </p:sp>
      <p:sp>
        <p:nvSpPr>
          <p:cNvPr name="AutoShape 6" id="6"/>
          <p:cNvSpPr/>
          <p:nvPr/>
        </p:nvSpPr>
        <p:spPr>
          <a:xfrm rot="7978414">
            <a:off x="7013751" y="-2965526"/>
            <a:ext cx="4288929" cy="2886671"/>
          </a:xfrm>
          <a:prstGeom prst="rect">
            <a:avLst/>
          </a:prstGeom>
          <a:solidFill>
            <a:srgbClr val="97BCC7"/>
          </a:solid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6652579" y="-3679504"/>
            <a:ext cx="5370818" cy="1026505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3" id="3"/>
          <p:cNvSpPr/>
          <p:nvPr/>
        </p:nvSpPr>
        <p:spPr>
          <a:xfrm rot="-2588862">
            <a:off x="7002022" y="5361867"/>
            <a:ext cx="4312388" cy="3238550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4437753" y="1030712"/>
            <a:ext cx="5872541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39">
                <a:solidFill>
                  <a:srgbClr val="053D57"/>
                </a:solidFill>
                <a:latin typeface="Montserrat Bold"/>
              </a:rPr>
              <a:t>     THE TECNOLOGICAL </a:t>
            </a:r>
          </a:p>
          <a:p>
            <a:pPr algn="ctr">
              <a:lnSpc>
                <a:spcPts val="3600"/>
              </a:lnSpc>
            </a:pPr>
            <a:r>
              <a:rPr lang="en-US" sz="3000" spc="39">
                <a:solidFill>
                  <a:srgbClr val="053D57"/>
                </a:solidFill>
                <a:latin typeface="Montserrat Bold"/>
              </a:rPr>
              <a:t>     UPGRADATION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32113" y="1265506"/>
            <a:ext cx="8355337" cy="5474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45439" indent="-172720" lvl="1">
              <a:lnSpc>
                <a:spcPts val="1935"/>
              </a:lnSpc>
              <a:buFont typeface="Arial"/>
              <a:buChar char="•"/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Python 3 :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-Biggest change the language has 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</a:t>
            </a:r>
            <a:r>
              <a:rPr lang="en-US" sz="1599">
                <a:solidFill>
                  <a:srgbClr val="F8FBFD"/>
                </a:solidFill>
                <a:latin typeface="Montserrat Bold"/>
              </a:rPr>
              <a:t>undergone. 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 -M</a:t>
            </a:r>
            <a:r>
              <a:rPr lang="en-US" sz="1599">
                <a:solidFill>
                  <a:srgbClr val="F8FBFD"/>
                </a:solidFill>
                <a:latin typeface="Montserrat Bold"/>
              </a:rPr>
              <a:t>ission: </a:t>
            </a:r>
            <a:r>
              <a:rPr lang="en-US" sz="1599" u="sng">
                <a:solidFill>
                  <a:srgbClr val="F8FBFD"/>
                </a:solidFill>
                <a:latin typeface="Montserrat Bold"/>
              </a:rPr>
              <a:t>U</a:t>
            </a:r>
            <a:r>
              <a:rPr lang="en-US" sz="1599">
                <a:solidFill>
                  <a:srgbClr val="F8FBFD"/>
                </a:solidFill>
                <a:latin typeface="Montserrat Bold"/>
              </a:rPr>
              <a:t>pdate was to remove fundamental 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 design flaws with the language by deleting 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 duplicate modules and constructs.</a:t>
            </a:r>
          </a:p>
          <a:p>
            <a:pPr>
              <a:lnSpc>
                <a:spcPts val="1935"/>
              </a:lnSpc>
            </a:pPr>
          </a:p>
          <a:p>
            <a:pPr marL="345439" indent="-172720" lvl="1">
              <a:lnSpc>
                <a:spcPts val="1935"/>
              </a:lnSpc>
              <a:buFont typeface="Arial"/>
              <a:buChar char="•"/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What’s the Future of Python :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-In 2019, Python was declared as the fastest-growing 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 </a:t>
            </a:r>
            <a:r>
              <a:rPr lang="en-US" sz="1599">
                <a:solidFill>
                  <a:srgbClr val="F8FBFD"/>
                </a:solidFill>
                <a:latin typeface="Montserrat Bold"/>
              </a:rPr>
              <a:t>programming language in the world, and it now has one of the 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 </a:t>
            </a:r>
            <a:r>
              <a:rPr lang="en-US" sz="1599">
                <a:solidFill>
                  <a:srgbClr val="F8FBFD"/>
                </a:solidFill>
                <a:latin typeface="Montserrat Bold"/>
              </a:rPr>
              <a:t>largest programming communities. 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-</a:t>
            </a:r>
            <a:r>
              <a:rPr lang="en-US" sz="1599">
                <a:solidFill>
                  <a:srgbClr val="F8FBFD"/>
                </a:solidFill>
                <a:latin typeface="Montserrat Bold"/>
              </a:rPr>
              <a:t>This growth is expected to continue following the 2020 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</a:t>
            </a:r>
            <a:r>
              <a:rPr lang="en-US" sz="1599">
                <a:solidFill>
                  <a:srgbClr val="F8FBFD"/>
                </a:solidFill>
                <a:latin typeface="Montserrat Bold"/>
              </a:rPr>
              <a:t>lockdowns, which spiked a surge in AI, automation technologies, and data 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</a:t>
            </a:r>
            <a:r>
              <a:rPr lang="en-US" sz="1599">
                <a:solidFill>
                  <a:srgbClr val="F8FBFD"/>
                </a:solidFill>
                <a:latin typeface="Montserrat Bold"/>
              </a:rPr>
              <a:t>science tracking.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-Python is perfectly positioned to grow along with this historic uptick in    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data-driven innovations.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-With more visualization and data analytics tools being released with 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 each version, it seems like Python won’t give up its lead anytime </a:t>
            </a: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    soon.</a:t>
            </a:r>
          </a:p>
          <a:p>
            <a:pPr>
              <a:lnSpc>
                <a:spcPts val="1935"/>
              </a:lnSpc>
            </a:pPr>
          </a:p>
          <a:p>
            <a:pPr>
              <a:lnSpc>
                <a:spcPts val="1935"/>
              </a:lnSpc>
            </a:pPr>
          </a:p>
          <a:p>
            <a:pPr>
              <a:lnSpc>
                <a:spcPts val="1935"/>
              </a:lnSpc>
            </a:pPr>
          </a:p>
          <a:p>
            <a:pPr>
              <a:lnSpc>
                <a:spcPts val="1935"/>
              </a:lnSpc>
            </a:pPr>
            <a:r>
              <a:rPr lang="en-US" sz="1599">
                <a:solidFill>
                  <a:srgbClr val="F8FBFD"/>
                </a:solidFill>
                <a:latin typeface="Montserrat Bold"/>
              </a:rPr>
              <a:t> </a:t>
            </a:r>
          </a:p>
        </p:txBody>
      </p:sp>
      <p:sp>
        <p:nvSpPr>
          <p:cNvPr name="AutoShape 6" id="6"/>
          <p:cNvSpPr/>
          <p:nvPr/>
        </p:nvSpPr>
        <p:spPr>
          <a:xfrm rot="7978414">
            <a:off x="7013751" y="-2965526"/>
            <a:ext cx="4288929" cy="2886671"/>
          </a:xfrm>
          <a:prstGeom prst="rect">
            <a:avLst/>
          </a:prstGeom>
          <a:solidFill>
            <a:srgbClr val="97BCC7"/>
          </a:solid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6472806" y="-3844036"/>
            <a:ext cx="5370818" cy="1026505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3" id="3"/>
          <p:cNvSpPr/>
          <p:nvPr/>
        </p:nvSpPr>
        <p:spPr>
          <a:xfrm rot="-2588862">
            <a:off x="7002022" y="5361867"/>
            <a:ext cx="4312388" cy="3238550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6007231" y="1183130"/>
            <a:ext cx="3746369" cy="1031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3382" spc="43">
                <a:solidFill>
                  <a:srgbClr val="053D57"/>
                </a:solidFill>
                <a:latin typeface="Montserrat Bold"/>
              </a:rPr>
              <a:t> CARRER ASPIRATIONS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6105" y="2690657"/>
            <a:ext cx="5327700" cy="270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94"/>
              </a:lnSpc>
            </a:pPr>
          </a:p>
          <a:p>
            <a:pPr marL="347600" indent="-173800" lvl="1">
              <a:lnSpc>
                <a:spcPts val="1948"/>
              </a:lnSpc>
              <a:buFont typeface="Arial"/>
              <a:buChar char="•"/>
            </a:pPr>
            <a:r>
              <a:rPr lang="en-US" sz="1610">
                <a:solidFill>
                  <a:srgbClr val="F8FBFD"/>
                </a:solidFill>
                <a:latin typeface="Montserrat Bold"/>
              </a:rPr>
              <a:t>I aspire to get a better job in my currer and a</a:t>
            </a:r>
            <a:r>
              <a:rPr lang="en-US" sz="1610">
                <a:solidFill>
                  <a:srgbClr val="F8FBFD"/>
                </a:solidFill>
                <a:latin typeface="Montserrat Bold"/>
              </a:rPr>
              <a:t>lso to put my best at every stage to be best of myself.</a:t>
            </a:r>
          </a:p>
          <a:p>
            <a:pPr>
              <a:lnSpc>
                <a:spcPts val="1948"/>
              </a:lnSpc>
            </a:pPr>
          </a:p>
          <a:p>
            <a:pPr>
              <a:lnSpc>
                <a:spcPts val="1948"/>
              </a:lnSpc>
            </a:pPr>
          </a:p>
          <a:p>
            <a:pPr>
              <a:lnSpc>
                <a:spcPts val="1694"/>
              </a:lnSpc>
            </a:pPr>
          </a:p>
          <a:p>
            <a:pPr>
              <a:lnSpc>
                <a:spcPts val="1452"/>
              </a:lnSpc>
            </a:pPr>
          </a:p>
          <a:p>
            <a:pPr>
              <a:lnSpc>
                <a:spcPts val="2420"/>
              </a:lnSpc>
            </a:pPr>
          </a:p>
          <a:p>
            <a:pPr>
              <a:lnSpc>
                <a:spcPts val="2420"/>
              </a:lnSpc>
            </a:pPr>
          </a:p>
          <a:p>
            <a:pPr>
              <a:lnSpc>
                <a:spcPts val="2420"/>
              </a:lnSpc>
            </a:pPr>
            <a:r>
              <a:rPr lang="en-US" sz="2000">
                <a:solidFill>
                  <a:srgbClr val="F8FBFD"/>
                </a:solidFill>
                <a:latin typeface="Montserrat Bold"/>
              </a:rPr>
              <a:t> </a:t>
            </a:r>
          </a:p>
        </p:txBody>
      </p:sp>
      <p:sp>
        <p:nvSpPr>
          <p:cNvPr name="AutoShape 6" id="6"/>
          <p:cNvSpPr/>
          <p:nvPr/>
        </p:nvSpPr>
        <p:spPr>
          <a:xfrm rot="7978414">
            <a:off x="7013751" y="-2965526"/>
            <a:ext cx="4288929" cy="2886671"/>
          </a:xfrm>
          <a:prstGeom prst="rect">
            <a:avLst/>
          </a:prstGeom>
          <a:solidFill>
            <a:srgbClr val="97BCC7"/>
          </a:solid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617293">
            <a:off x="6582518" y="-4076966"/>
            <a:ext cx="5370818" cy="1026505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3" id="3"/>
          <p:cNvSpPr/>
          <p:nvPr/>
        </p:nvSpPr>
        <p:spPr>
          <a:xfrm rot="-2588862">
            <a:off x="7002022" y="5361867"/>
            <a:ext cx="4312388" cy="3238550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5250781" y="1364049"/>
            <a:ext cx="4502819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39">
                <a:solidFill>
                  <a:srgbClr val="053D57"/>
                </a:solidFill>
                <a:latin typeface="Montserrat Bold"/>
              </a:rPr>
              <a:t>     LEARNING IN    </a:t>
            </a:r>
          </a:p>
          <a:p>
            <a:pPr algn="ctr">
              <a:lnSpc>
                <a:spcPts val="3600"/>
              </a:lnSpc>
            </a:pPr>
            <a:r>
              <a:rPr lang="en-US" sz="3000" spc="39">
                <a:solidFill>
                  <a:srgbClr val="053D57"/>
                </a:solidFill>
                <a:latin typeface="Montserrat Bold"/>
              </a:rPr>
              <a:t>         GROWTH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995" y="2494046"/>
            <a:ext cx="5881607" cy="3036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43"/>
              </a:lnSpc>
            </a:pPr>
          </a:p>
          <a:p>
            <a:pPr>
              <a:lnSpc>
                <a:spcPts val="1743"/>
              </a:lnSpc>
            </a:pPr>
            <a:r>
              <a:rPr lang="en-US" sz="1440">
                <a:solidFill>
                  <a:srgbClr val="F8FBFD"/>
                </a:solidFill>
                <a:latin typeface="Montserrat Bold"/>
              </a:rPr>
              <a:t> </a:t>
            </a:r>
          </a:p>
          <a:p>
            <a:pPr marL="357729" indent="-178864" lvl="1">
              <a:lnSpc>
                <a:spcPts val="2004"/>
              </a:lnSpc>
              <a:buFont typeface="Arial"/>
              <a:buChar char="•"/>
            </a:pPr>
            <a:r>
              <a:rPr lang="en-US" sz="1656">
                <a:solidFill>
                  <a:srgbClr val="F8FBFD"/>
                </a:solidFill>
                <a:latin typeface="Montserrat Bold"/>
              </a:rPr>
              <a:t> As I grow in my carrer I want to learn from my experiences  for my coming future.</a:t>
            </a:r>
          </a:p>
          <a:p>
            <a:pPr>
              <a:lnSpc>
                <a:spcPts val="2004"/>
              </a:lnSpc>
            </a:pPr>
          </a:p>
          <a:p>
            <a:pPr marL="357729" indent="-178864" lvl="1">
              <a:lnSpc>
                <a:spcPts val="2004"/>
              </a:lnSpc>
              <a:buFont typeface="Arial"/>
              <a:buChar char="•"/>
            </a:pPr>
            <a:r>
              <a:rPr lang="en-US" sz="1656">
                <a:solidFill>
                  <a:srgbClr val="F8FBFD"/>
                </a:solidFill>
                <a:latin typeface="Montserrat Bold"/>
              </a:rPr>
              <a:t>Project links :</a:t>
            </a:r>
          </a:p>
          <a:p>
            <a:pPr>
              <a:lnSpc>
                <a:spcPts val="2004"/>
              </a:lnSpc>
            </a:pPr>
          </a:p>
          <a:p>
            <a:pPr>
              <a:lnSpc>
                <a:spcPts val="2004"/>
              </a:lnSpc>
            </a:pPr>
            <a:r>
              <a:rPr lang="en-US" sz="1656">
                <a:solidFill>
                  <a:srgbClr val="F8FBFD"/>
                </a:solidFill>
                <a:latin typeface="Montserrat Bold"/>
              </a:rPr>
              <a:t>   </a:t>
            </a:r>
          </a:p>
          <a:p>
            <a:pPr>
              <a:lnSpc>
                <a:spcPts val="1494"/>
              </a:lnSpc>
            </a:pPr>
          </a:p>
          <a:p>
            <a:pPr>
              <a:lnSpc>
                <a:spcPts val="2490"/>
              </a:lnSpc>
            </a:pPr>
          </a:p>
          <a:p>
            <a:pPr>
              <a:lnSpc>
                <a:spcPts val="2490"/>
              </a:lnSpc>
            </a:pPr>
          </a:p>
          <a:p>
            <a:pPr>
              <a:lnSpc>
                <a:spcPts val="2490"/>
              </a:lnSpc>
            </a:pPr>
            <a:r>
              <a:rPr lang="en-US" sz="2058">
                <a:solidFill>
                  <a:srgbClr val="F8FBFD"/>
                </a:solidFill>
                <a:latin typeface="Montserrat Bold"/>
              </a:rPr>
              <a:t> </a:t>
            </a:r>
          </a:p>
        </p:txBody>
      </p:sp>
      <p:sp>
        <p:nvSpPr>
          <p:cNvPr name="AutoShape 6" id="6"/>
          <p:cNvSpPr/>
          <p:nvPr/>
        </p:nvSpPr>
        <p:spPr>
          <a:xfrm rot="7978414">
            <a:off x="7013751" y="-2965526"/>
            <a:ext cx="4288929" cy="2886671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313990" y="4087024"/>
            <a:ext cx="556761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2"/>
              </a:lnSpc>
              <a:spcBef>
                <a:spcPct val="0"/>
              </a:spcBef>
            </a:pPr>
            <a:r>
              <a:rPr lang="en-US" sz="1610" spc="20" u="sng">
                <a:solidFill>
                  <a:srgbClr val="FFFFFF"/>
                </a:solidFill>
                <a:latin typeface="Montserrat Bold"/>
                <a:hlinkClick r:id="rId2" tooltip="https://13061997priyankakhatri.github.io/PriyankaCollection_Project/"/>
              </a:rPr>
              <a:t>https://13061997priyankakhatri.github.io/PriyankaCollection_Project/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6564913" y="-3345446"/>
            <a:ext cx="5370818" cy="1026505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3" id="3"/>
          <p:cNvSpPr/>
          <p:nvPr/>
        </p:nvSpPr>
        <p:spPr>
          <a:xfrm rot="-2588862">
            <a:off x="6839326" y="5782927"/>
            <a:ext cx="4312388" cy="3238550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0" y="1380997"/>
            <a:ext cx="4523165" cy="3779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94"/>
              </a:lnSpc>
            </a:pPr>
          </a:p>
          <a:p>
            <a:pPr>
              <a:lnSpc>
                <a:spcPts val="1694"/>
              </a:lnSpc>
            </a:pPr>
          </a:p>
          <a:p>
            <a:pPr>
              <a:lnSpc>
                <a:spcPts val="1694"/>
              </a:lnSpc>
            </a:pPr>
          </a:p>
          <a:p>
            <a:pPr marL="323850" indent="-161925" lvl="1">
              <a:lnSpc>
                <a:spcPts val="1814"/>
              </a:lnSpc>
              <a:buFont typeface="Arial"/>
              <a:buChar char="•"/>
            </a:pPr>
            <a:r>
              <a:rPr lang="en-US" sz="1500">
                <a:solidFill>
                  <a:srgbClr val="F8FBFD"/>
                </a:solidFill>
                <a:latin typeface="Montserrat Bold"/>
              </a:rPr>
              <a:t> Python is a higher level most popular object oriented programing language and using of python we can build our career in web development and we can go for machine learning , data analysis , ai and data science that's why I choose python.</a:t>
            </a:r>
          </a:p>
          <a:p>
            <a:pPr>
              <a:lnSpc>
                <a:spcPts val="1814"/>
              </a:lnSpc>
            </a:pPr>
          </a:p>
          <a:p>
            <a:pPr>
              <a:lnSpc>
                <a:spcPts val="1814"/>
              </a:lnSpc>
            </a:pPr>
          </a:p>
          <a:p>
            <a:pPr>
              <a:lnSpc>
                <a:spcPts val="1452"/>
              </a:lnSpc>
            </a:pPr>
          </a:p>
          <a:p>
            <a:pPr>
              <a:lnSpc>
                <a:spcPts val="2420"/>
              </a:lnSpc>
            </a:pPr>
            <a:r>
              <a:rPr lang="en-US" sz="2000">
                <a:solidFill>
                  <a:srgbClr val="F8FBFD"/>
                </a:solidFill>
                <a:latin typeface="Montserrat Bold"/>
              </a:rPr>
              <a:t> </a:t>
            </a:r>
          </a:p>
          <a:p>
            <a:pPr>
              <a:lnSpc>
                <a:spcPts val="2420"/>
              </a:lnSpc>
            </a:pPr>
          </a:p>
          <a:p>
            <a:pPr>
              <a:lnSpc>
                <a:spcPts val="2420"/>
              </a:lnSpc>
            </a:pPr>
            <a:r>
              <a:rPr lang="en-US" sz="2000">
                <a:solidFill>
                  <a:srgbClr val="F8FBFD"/>
                </a:solidFill>
                <a:latin typeface="Montserrat Bold"/>
              </a:rPr>
              <a:t> </a:t>
            </a:r>
          </a:p>
        </p:txBody>
      </p:sp>
      <p:sp>
        <p:nvSpPr>
          <p:cNvPr name="AutoShape 5" id="5"/>
          <p:cNvSpPr/>
          <p:nvPr/>
        </p:nvSpPr>
        <p:spPr>
          <a:xfrm rot="7978414">
            <a:off x="7013751" y="-2965526"/>
            <a:ext cx="4288929" cy="2886671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6341019" y="1111434"/>
            <a:ext cx="3412581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39">
                <a:solidFill>
                  <a:srgbClr val="053D57"/>
                </a:solidFill>
                <a:latin typeface="Montserrat Bold"/>
              </a:rPr>
              <a:t>WHY HAVE YOU SELECTED PYTHON FIELD OR THIS COURSE 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48380" y="1671911"/>
            <a:ext cx="6889408" cy="606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81"/>
              </a:lnSpc>
            </a:pPr>
            <a:r>
              <a:rPr lang="en-US" sz="15381">
                <a:solidFill>
                  <a:srgbClr val="FFFFFF"/>
                </a:solidFill>
                <a:latin typeface="Bodoni FLF Bold"/>
              </a:rPr>
              <a:t>Thank</a:t>
            </a:r>
          </a:p>
          <a:p>
            <a:pPr algn="ctr">
              <a:lnSpc>
                <a:spcPts val="15381"/>
              </a:lnSpc>
            </a:pPr>
            <a:r>
              <a:rPr lang="en-US" sz="15381">
                <a:solidFill>
                  <a:srgbClr val="FFFFFF"/>
                </a:solidFill>
                <a:latin typeface="Bodoni FLF Bold"/>
              </a:rPr>
              <a:t>you !</a:t>
            </a:r>
          </a:p>
          <a:p>
            <a:pPr algn="ctr">
              <a:lnSpc>
                <a:spcPts val="15381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 rot="7978414">
            <a:off x="6118012" y="6164541"/>
            <a:ext cx="4288929" cy="2886671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4" id="4"/>
          <p:cNvSpPr/>
          <p:nvPr/>
        </p:nvSpPr>
        <p:spPr>
          <a:xfrm rot="7978414">
            <a:off x="272176" y="-1913796"/>
            <a:ext cx="4240906" cy="2524534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5" id="5"/>
          <p:cNvSpPr/>
          <p:nvPr/>
        </p:nvSpPr>
        <p:spPr>
          <a:xfrm rot="7978414">
            <a:off x="-799082" y="6555650"/>
            <a:ext cx="4288929" cy="2886671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6" id="6"/>
          <p:cNvSpPr/>
          <p:nvPr/>
        </p:nvSpPr>
        <p:spPr>
          <a:xfrm rot="-2932632">
            <a:off x="6744913" y="-2094865"/>
            <a:ext cx="4288929" cy="2886671"/>
          </a:xfrm>
          <a:prstGeom prst="rect">
            <a:avLst/>
          </a:prstGeom>
          <a:solidFill>
            <a:srgbClr val="97BCC7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DAF5qqr-gOc</dc:identifier>
  <dcterms:modified xsi:type="dcterms:W3CDTF">2011-08-01T06:04:30Z</dcterms:modified>
  <cp:revision>1</cp:revision>
  <dc:title>CREATED BY kHATRI PRIYANKA</dc:title>
</cp:coreProperties>
</file>