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sldIdLst>
    <p:sldId id="258" r:id="rId2"/>
    <p:sldId id="628" r:id="rId3"/>
    <p:sldId id="461" r:id="rId4"/>
    <p:sldId id="562" r:id="rId5"/>
    <p:sldId id="536" r:id="rId6"/>
    <p:sldId id="537" r:id="rId7"/>
    <p:sldId id="538" r:id="rId8"/>
    <p:sldId id="539" r:id="rId9"/>
    <p:sldId id="540" r:id="rId10"/>
    <p:sldId id="541" r:id="rId11"/>
    <p:sldId id="559" r:id="rId12"/>
    <p:sldId id="560" r:id="rId13"/>
    <p:sldId id="561" r:id="rId14"/>
    <p:sldId id="552" r:id="rId15"/>
    <p:sldId id="542" r:id="rId16"/>
    <p:sldId id="543" r:id="rId17"/>
    <p:sldId id="544" r:id="rId18"/>
    <p:sldId id="563" r:id="rId19"/>
    <p:sldId id="565" r:id="rId20"/>
    <p:sldId id="566" r:id="rId21"/>
    <p:sldId id="567" r:id="rId22"/>
    <p:sldId id="630" r:id="rId23"/>
    <p:sldId id="572" r:id="rId24"/>
    <p:sldId id="574" r:id="rId25"/>
    <p:sldId id="575" r:id="rId26"/>
    <p:sldId id="553" r:id="rId27"/>
    <p:sldId id="576" r:id="rId28"/>
    <p:sldId id="577" r:id="rId29"/>
    <p:sldId id="578" r:id="rId30"/>
    <p:sldId id="579" r:id="rId31"/>
    <p:sldId id="580" r:id="rId32"/>
    <p:sldId id="478" r:id="rId33"/>
    <p:sldId id="581" r:id="rId34"/>
    <p:sldId id="303" r:id="rId35"/>
    <p:sldId id="304" r:id="rId36"/>
    <p:sldId id="590" r:id="rId37"/>
    <p:sldId id="305" r:id="rId38"/>
    <p:sldId id="306" r:id="rId39"/>
    <p:sldId id="308" r:id="rId40"/>
    <p:sldId id="309" r:id="rId41"/>
    <p:sldId id="310" r:id="rId42"/>
    <p:sldId id="311"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4" r:id="rId56"/>
    <p:sldId id="605" r:id="rId57"/>
    <p:sldId id="606" r:id="rId58"/>
    <p:sldId id="607" r:id="rId59"/>
    <p:sldId id="608" r:id="rId60"/>
    <p:sldId id="609" r:id="rId61"/>
    <p:sldId id="610" r:id="rId62"/>
    <p:sldId id="611" r:id="rId63"/>
    <p:sldId id="612" r:id="rId64"/>
    <p:sldId id="613" r:id="rId65"/>
    <p:sldId id="614" r:id="rId66"/>
    <p:sldId id="615" r:id="rId67"/>
    <p:sldId id="312" r:id="rId68"/>
    <p:sldId id="583" r:id="rId69"/>
    <p:sldId id="584" r:id="rId70"/>
    <p:sldId id="586" r:id="rId71"/>
    <p:sldId id="313" r:id="rId72"/>
    <p:sldId id="314" r:id="rId73"/>
    <p:sldId id="315" r:id="rId74"/>
    <p:sldId id="316" r:id="rId75"/>
    <p:sldId id="317" r:id="rId76"/>
    <p:sldId id="318" r:id="rId77"/>
    <p:sldId id="319" r:id="rId78"/>
    <p:sldId id="587"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588"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589" r:id="rId124"/>
    <p:sldId id="616" r:id="rId125"/>
    <p:sldId id="620" r:id="rId126"/>
    <p:sldId id="621" r:id="rId127"/>
    <p:sldId id="622" r:id="rId128"/>
    <p:sldId id="623" r:id="rId129"/>
    <p:sldId id="624" r:id="rId130"/>
    <p:sldId id="625" r:id="rId131"/>
    <p:sldId id="626" r:id="rId132"/>
    <p:sldId id="618" r:id="rId133"/>
    <p:sldId id="617" r:id="rId134"/>
    <p:sldId id="619" r:id="rId135"/>
    <p:sldId id="627"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a:srgbClr val="996600"/>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1326" y="21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BF61-A86E-48A7-9993-C1235E760D74}" type="datetimeFigureOut">
              <a:rPr lang="zh-CN" altLang="en-US" smtClean="0"/>
              <a:pPr/>
              <a:t>2016/12/6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7DF32-C5C3-49F2-A0D6-D18AA6D3E872}" type="slidenum">
              <a:rPr lang="zh-CN" altLang="en-US" smtClean="0"/>
              <a:pPr/>
              <a:t>‹#›</a:t>
            </a:fld>
            <a:endParaRPr lang="zh-CN" altLang="en-US"/>
          </a:p>
        </p:txBody>
      </p:sp>
    </p:spTree>
    <p:extLst>
      <p:ext uri="{BB962C8B-B14F-4D97-AF65-F5344CB8AC3E}">
        <p14:creationId xmlns:p14="http://schemas.microsoft.com/office/powerpoint/2010/main" xmlns="" val="190472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9448295-2304-417E-936D-FF9B7439102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15104552"/>
      </p:ext>
    </p:extLst>
  </p:cSld>
  <p:clrMapOvr>
    <a:masterClrMapping/>
  </p:clrMapOvr>
  <p:transition>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03B3156-1023-4AF0-A9C5-B8E52696672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9996445"/>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4474AC0-F0F8-4CB5-AB1F-44B9DDA452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051768797"/>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EFB560D-8BD2-4EBE-864E-AF6AFDF1F5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70486750"/>
      </p:ext>
    </p:extLst>
  </p:cSld>
  <p:clrMapOvr>
    <a:masterClrMapping/>
  </p:clrMapOvr>
  <p:transition>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0FF8B99-8DF1-41E5-8419-6F68E3D30D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72673173"/>
      </p:ext>
    </p:extLst>
  </p:cSld>
  <p:clrMapOvr>
    <a:masterClrMapping/>
  </p:clrMapOvr>
  <p:transition>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7635365-FAE9-4FCD-9AB5-BD71188E88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248235875"/>
      </p:ext>
    </p:extLst>
  </p:cSld>
  <p:clrMapOvr>
    <a:masterClrMapping/>
  </p:clrMapOvr>
  <p:transition>
    <p:blinds/>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40D71590-5AF4-4AC8-9EB1-0553A6B6DA5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689414635"/>
      </p:ext>
    </p:extLst>
  </p:cSld>
  <p:clrMapOvr>
    <a:masterClrMapping/>
  </p:clrMapOvr>
  <p:transition>
    <p:blinds/>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A46EBD5F-F36B-4B1A-8F7B-8F18E757D3B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441908946"/>
      </p:ext>
    </p:extLst>
  </p:cSld>
  <p:clrMapOvr>
    <a:masterClrMapping/>
  </p:clrMapOvr>
  <p:transition>
    <p:blinds/>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68533698"/>
      </p:ext>
    </p:extLst>
  </p:cSld>
  <p:clrMapOvr>
    <a:masterClrMapping/>
  </p:clrMapOvr>
  <p:transition>
    <p:blinds/>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3008313" cy="670396"/>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620688"/>
            <a:ext cx="5111750"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9D78143-E95C-40F3-A67F-C8A8531E74C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69635912"/>
      </p:ext>
    </p:extLst>
  </p:cSld>
  <p:clrMapOvr>
    <a:masterClrMapping/>
  </p:clrMapOvr>
  <p:transition>
    <p:blinds/>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C2EC74-A460-4212-A751-C5683188EF5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958608665"/>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006" y="836712"/>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85800" y="2204864"/>
            <a:ext cx="7772400" cy="3891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496472B6-B4FA-49C7-99FD-9B6B22AB816A}" type="slidenum">
              <a:rPr kumimoji="1" lang="en-US" altLang="zh-CN">
                <a:solidFill>
                  <a:srgbClr val="000000"/>
                </a:solidFill>
              </a:rPr>
              <a:pPr fontAlgn="base">
                <a:spcBef>
                  <a:spcPct val="0"/>
                </a:spcBef>
                <a:spcAft>
                  <a:spcPct val="0"/>
                </a:spcAft>
              </a:pPr>
              <a:t>‹#›</a:t>
            </a:fld>
            <a:endParaRPr kumimoji="1" lang="en-US" altLang="zh-CN">
              <a:solidFill>
                <a:srgbClr val="000000"/>
              </a:solidFill>
            </a:endParaRPr>
          </a:p>
        </p:txBody>
      </p:sp>
      <p:pic>
        <p:nvPicPr>
          <p:cNvPr id="1031" name="Picture 7" descr="E:\课件素材\背景图片2\BJ2048.JPG"/>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3" name="Picture 9" descr="E:\课件素材\GIF动画插件2\GIF-396.GIF"/>
          <p:cNvPicPr>
            <a:picLocks noChangeAspect="1" noChangeArrowheads="1" noCrop="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1" y="425592"/>
            <a:ext cx="3529194" cy="189257"/>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Tyooi\Desktop\PPT素材\关爱通新logo.png"/>
          <p:cNvPicPr>
            <a:picLocks noChangeAspect="1" noChangeArrowheads="1"/>
          </p:cNvPicPr>
          <p:nvPr userDrawn="1"/>
        </p:nvPicPr>
        <p:blipFill>
          <a:blip r:embed="rId15" cstate="print"/>
          <a:srcRect l="4725" t="27720" r="3611" b="34481"/>
          <a:stretch>
            <a:fillRect/>
          </a:stretch>
        </p:blipFill>
        <p:spPr bwMode="auto">
          <a:xfrm>
            <a:off x="1" y="0"/>
            <a:ext cx="3491880" cy="422481"/>
          </a:xfrm>
          <a:prstGeom prst="rect">
            <a:avLst/>
          </a:prstGeom>
          <a:noFill/>
          <a:ln>
            <a:noFill/>
          </a:ln>
        </p:spPr>
      </p:pic>
      <p:pic>
        <p:nvPicPr>
          <p:cNvPr id="59394" name="Picture 2"/>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8423920" y="57801"/>
            <a:ext cx="720080" cy="60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35175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p:transition>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10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Java&#23454;&#29992;&#25945;&#31243;&#65288;&#34203;&#20142;&#65289;/&#23553;&#38754;&#21450;&#30446;&#24405;.ppt" TargetMode="Externa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Java&#23454;&#29992;&#25945;&#31243;&#65288;&#34203;&#20142;&#65289;/&#23553;&#38754;&#21450;&#30446;&#24405;.ppt"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7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Java&#23454;&#29992;&#25945;&#31243;&#65288;&#34203;&#20142;&#65289;/&#23553;&#38754;&#21450;&#30446;&#24405;.ppt"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8" name="Group 4"/>
          <p:cNvGrpSpPr>
            <a:grpSpLocks/>
          </p:cNvGrpSpPr>
          <p:nvPr/>
        </p:nvGrpSpPr>
        <p:grpSpPr bwMode="auto">
          <a:xfrm>
            <a:off x="0" y="1629120"/>
            <a:ext cx="9144000" cy="5314950"/>
            <a:chOff x="0" y="972"/>
            <a:chExt cx="5760" cy="3348"/>
          </a:xfrm>
        </p:grpSpPr>
        <p:sp>
          <p:nvSpPr>
            <p:cNvPr id="169990" name="Text Box 6"/>
            <p:cNvSpPr txBox="1">
              <a:spLocks noChangeArrowheads="1"/>
            </p:cNvSpPr>
            <p:nvPr/>
          </p:nvSpPr>
          <p:spPr bwMode="auto">
            <a:xfrm>
              <a:off x="104" y="972"/>
              <a:ext cx="5563" cy="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70000"/>
                </a:lnSpc>
                <a:spcBef>
                  <a:spcPct val="0"/>
                </a:spcBef>
                <a:spcAft>
                  <a:spcPct val="0"/>
                </a:spcAft>
              </a:pPr>
              <a:r>
                <a:rPr kumimoji="1" lang="en-US" altLang="zh-CN" sz="11700" b="1" dirty="0">
                  <a:solidFill>
                    <a:srgbClr val="008080"/>
                  </a:solidFill>
                  <a:latin typeface="Arial" pitchFamily="34" charset="0"/>
                  <a:cs typeface="Arial" pitchFamily="34" charset="0"/>
                </a:rPr>
                <a:t>  </a:t>
              </a:r>
              <a:r>
                <a:rPr kumimoji="1" lang="en-US" altLang="zh-CN" sz="11700" b="1" dirty="0" smtClean="0">
                  <a:latin typeface="Arial" pitchFamily="34" charset="0"/>
                  <a:cs typeface="Arial" pitchFamily="34" charset="0"/>
                </a:rPr>
                <a:t>Java</a:t>
              </a:r>
              <a:r>
                <a:rPr kumimoji="1" lang="zh-CN" altLang="en-US" sz="8000" b="1" dirty="0" smtClean="0">
                  <a:cs typeface="Arial" pitchFamily="34" charset="0"/>
                </a:rPr>
                <a:t>基础</a:t>
              </a:r>
              <a:r>
                <a:rPr kumimoji="1" lang="zh-CN" altLang="en-US" sz="8000" b="1" dirty="0" smtClean="0">
                  <a:ea typeface="方正综艺_GBK"/>
                  <a:cs typeface="方正综艺_GBK"/>
                </a:rPr>
                <a:t>教程</a:t>
              </a:r>
              <a:r>
                <a:rPr kumimoji="1" lang="zh-CN" altLang="en-US" sz="9600" b="1" dirty="0" smtClean="0"/>
                <a:t> </a:t>
              </a:r>
              <a:endParaRPr kumimoji="1" lang="zh-CN" altLang="en-US" sz="9600" b="1" dirty="0"/>
            </a:p>
          </p:txBody>
        </p:sp>
        <p:sp>
          <p:nvSpPr>
            <p:cNvPr id="169991" name="Text Box 7"/>
            <p:cNvSpPr txBox="1">
              <a:spLocks noChangeArrowheads="1"/>
            </p:cNvSpPr>
            <p:nvPr/>
          </p:nvSpPr>
          <p:spPr bwMode="auto">
            <a:xfrm>
              <a:off x="1474" y="2931"/>
              <a:ext cx="3198" cy="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fontAlgn="base">
                <a:lnSpc>
                  <a:spcPct val="150000"/>
                </a:lnSpc>
                <a:spcBef>
                  <a:spcPct val="0"/>
                </a:spcBef>
                <a:spcAft>
                  <a:spcPct val="0"/>
                </a:spcAft>
              </a:pPr>
              <a:r>
                <a:rPr kumimoji="1" lang="zh-CN" altLang="en-US" sz="2800" b="1" dirty="0" smtClean="0">
                  <a:solidFill>
                    <a:srgbClr val="996600"/>
                  </a:solidFill>
                  <a:latin typeface="+mn-ea"/>
                </a:rPr>
                <a:t>温国华</a:t>
              </a:r>
              <a:endParaRPr kumimoji="1" lang="en-US" altLang="zh-CN" sz="2800" b="1" dirty="0" smtClean="0">
                <a:solidFill>
                  <a:srgbClr val="996600"/>
                </a:solidFill>
                <a:latin typeface="+mn-ea"/>
              </a:endParaRPr>
            </a:p>
            <a:p>
              <a:pPr algn="ctr" fontAlgn="base">
                <a:lnSpc>
                  <a:spcPct val="150000"/>
                </a:lnSpc>
                <a:spcBef>
                  <a:spcPct val="0"/>
                </a:spcBef>
                <a:spcAft>
                  <a:spcPct val="0"/>
                </a:spcAft>
              </a:pPr>
              <a:r>
                <a:rPr kumimoji="1" lang="en-US" altLang="zh-CN" sz="2800" b="1" dirty="0" smtClean="0">
                  <a:solidFill>
                    <a:srgbClr val="996600"/>
                  </a:solidFill>
                  <a:latin typeface="+mn-ea"/>
                </a:rPr>
                <a:t>guohua.wen@guanaitong.com</a:t>
              </a:r>
              <a:endParaRPr kumimoji="1" lang="zh-CN" altLang="en-US" sz="2800" b="1" dirty="0">
                <a:solidFill>
                  <a:srgbClr val="996600"/>
                </a:solidFill>
                <a:latin typeface="+mn-ea"/>
              </a:endParaRPr>
            </a:p>
          </p:txBody>
        </p:sp>
        <p:sp>
          <p:nvSpPr>
            <p:cNvPr id="169997" name="Rectangle 13"/>
            <p:cNvSpPr>
              <a:spLocks noChangeArrowheads="1"/>
            </p:cNvSpPr>
            <p:nvPr/>
          </p:nvSpPr>
          <p:spPr bwMode="auto">
            <a:xfrm>
              <a:off x="0" y="4032"/>
              <a:ext cx="5760" cy="288"/>
            </a:xfrm>
            <a:prstGeom prst="rect">
              <a:avLst/>
            </a:prstGeom>
            <a:solidFill>
              <a:srgbClr val="008080"/>
            </a:solidFill>
            <a:ln>
              <a:noFill/>
            </a:ln>
            <a:effectLst/>
            <a:extLst>
              <a:ext uri="{91240B29-F687-4F45-9708-019B960494DF}">
                <a14:hiddenLine xmlns:a14="http://schemas.microsoft.com/office/drawing/2010/main" xmlns="" w="9525">
                  <a:solidFill>
                    <a:srgbClr val="0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6" name="矩形 5"/>
          <p:cNvSpPr/>
          <p:nvPr/>
        </p:nvSpPr>
        <p:spPr>
          <a:xfrm flipH="1">
            <a:off x="0" y="3200863"/>
            <a:ext cx="9144000" cy="1904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xmlns="" val="10531616"/>
      </p:ext>
    </p:extLst>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81000" y="838200"/>
            <a:ext cx="8534400" cy="2465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b="1" dirty="0">
                <a:solidFill>
                  <a:srgbClr val="000000"/>
                </a:solidFill>
                <a:latin typeface="微软雅黑" pitchFamily="34" charset="-122"/>
                <a:ea typeface="微软雅黑" pitchFamily="34" charset="-122"/>
              </a:rPr>
              <a:t>5. </a:t>
            </a:r>
            <a:r>
              <a:rPr kumimoji="1" lang="zh-CN" altLang="en-US" sz="2400" b="1" dirty="0">
                <a:solidFill>
                  <a:srgbClr val="000000"/>
                </a:solidFill>
                <a:latin typeface="微软雅黑" pitchFamily="34" charset="-122"/>
                <a:ea typeface="微软雅黑" pitchFamily="34" charset="-122"/>
              </a:rPr>
              <a:t>简单易用</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源代码的书写不拘泥于特定的环境，可以用记事本、文本编辑器等编辑软件来实现，然后将源文件进行编译，编译通过后可直接运行，通过调试则可得到想要的结果。</a:t>
            </a:r>
          </a:p>
        </p:txBody>
      </p:sp>
    </p:spTree>
    <p:extLst>
      <p:ext uri="{BB962C8B-B14F-4D97-AF65-F5344CB8AC3E}">
        <p14:creationId xmlns:p14="http://schemas.microsoft.com/office/powerpoint/2010/main" xmlns="" val="816124375"/>
      </p:ext>
    </p:extLst>
  </p:cSld>
  <p:clrMapOvr>
    <a:masterClrMapping/>
  </p:clrMapOvr>
  <p:transition>
    <p:blinds/>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231778" y="1628800"/>
            <a:ext cx="8686800" cy="41107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48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三</a:t>
            </a:r>
            <a:r>
              <a:rPr kumimoji="1" lang="zh-CN" altLang="en-US" sz="2400" dirty="0">
                <a:solidFill>
                  <a:srgbClr val="000000"/>
                </a:solidFill>
                <a:latin typeface="微软雅黑" pitchFamily="34" charset="-122"/>
                <a:ea typeface="微软雅黑" pitchFamily="34" charset="-122"/>
              </a:rPr>
              <a:t>目运算符</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相当于条件判断，表达式</a:t>
            </a:r>
            <a:r>
              <a:rPr kumimoji="1" lang="en-US" altLang="zh-CN" sz="2400" dirty="0" err="1">
                <a:solidFill>
                  <a:srgbClr val="000000"/>
                </a:solidFill>
                <a:latin typeface="微软雅黑" pitchFamily="34" charset="-122"/>
                <a:ea typeface="微软雅黑" pitchFamily="34" charset="-122"/>
              </a:rPr>
              <a:t>x?y:z</a:t>
            </a:r>
            <a:r>
              <a:rPr kumimoji="1" lang="zh-CN" altLang="en-US" sz="2400" dirty="0">
                <a:solidFill>
                  <a:srgbClr val="000000"/>
                </a:solidFill>
                <a:latin typeface="微软雅黑" pitchFamily="34" charset="-122"/>
                <a:ea typeface="微软雅黑" pitchFamily="34" charset="-122"/>
              </a:rPr>
              <a:t>用于判断</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是否为真，如果为真，表达式的值为</a:t>
            </a:r>
            <a:r>
              <a:rPr kumimoji="1" lang="en-US" altLang="zh-CN" sz="2400" dirty="0">
                <a:solidFill>
                  <a:srgbClr val="000000"/>
                </a:solidFill>
                <a:latin typeface="微软雅黑" pitchFamily="34" charset="-122"/>
                <a:ea typeface="微软雅黑" pitchFamily="34" charset="-122"/>
              </a:rPr>
              <a:t>y</a:t>
            </a:r>
            <a:r>
              <a:rPr kumimoji="1" lang="zh-CN" altLang="en-US" sz="2400" dirty="0">
                <a:solidFill>
                  <a:srgbClr val="000000"/>
                </a:solidFill>
                <a:latin typeface="微软雅黑" pitchFamily="34" charset="-122"/>
                <a:ea typeface="微软雅黑" pitchFamily="34" charset="-122"/>
              </a:rPr>
              <a:t>，否则表达式的值为</a:t>
            </a:r>
            <a:r>
              <a:rPr kumimoji="1" lang="en-US" altLang="zh-CN" sz="2400" dirty="0">
                <a:solidFill>
                  <a:srgbClr val="000000"/>
                </a:solidFill>
                <a:latin typeface="微软雅黑" pitchFamily="34" charset="-122"/>
                <a:ea typeface="微软雅黑" pitchFamily="34" charset="-122"/>
              </a:rPr>
              <a:t>z</a:t>
            </a:r>
            <a:r>
              <a:rPr kumimoji="1" lang="zh-CN" altLang="en-US" sz="2400" dirty="0">
                <a:solidFill>
                  <a:srgbClr val="000000"/>
                </a:solidFill>
                <a:latin typeface="微软雅黑" pitchFamily="34" charset="-122"/>
                <a:ea typeface="微软雅黑" pitchFamily="34" charset="-122"/>
              </a:rPr>
              <a:t>。</a:t>
            </a:r>
          </a:p>
          <a:p>
            <a:pPr lvl="2" fontAlgn="base">
              <a:lnSpc>
                <a:spcPct val="148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例如：</a:t>
            </a:r>
          </a:p>
          <a:p>
            <a:pPr lvl="2" fontAlgn="base">
              <a:lnSpc>
                <a:spcPct val="148000"/>
              </a:lnSpc>
              <a:spcBef>
                <a:spcPct val="50000"/>
              </a:spcBef>
              <a:spcAft>
                <a:spcPct val="0"/>
              </a:spcAft>
            </a:pP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x = 5;</a:t>
            </a:r>
          </a:p>
          <a:p>
            <a:pPr lvl="2" fontAlgn="base">
              <a:lnSpc>
                <a:spcPct val="148000"/>
              </a:lnSpc>
              <a:spcBef>
                <a:spcPct val="50000"/>
              </a:spcBef>
              <a:spcAft>
                <a:spcPct val="0"/>
              </a:spcAft>
            </a:pP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 = (x&gt;3)?5:3;</a:t>
            </a:r>
          </a:p>
          <a:p>
            <a:pPr fontAlgn="base">
              <a:lnSpc>
                <a:spcPct val="148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则</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的值为</a:t>
            </a:r>
            <a:r>
              <a:rPr kumimoji="1" lang="en-US" altLang="zh-CN" sz="2400" dirty="0">
                <a:solidFill>
                  <a:srgbClr val="000000"/>
                </a:solidFill>
                <a:latin typeface="微软雅黑" pitchFamily="34" charset="-122"/>
                <a:ea typeface="微软雅黑" pitchFamily="34" charset="-122"/>
              </a:rPr>
              <a:t>5</a:t>
            </a:r>
            <a:r>
              <a:rPr kumimoji="1" lang="zh-CN" altLang="en-US" sz="2400" dirty="0">
                <a:solidFill>
                  <a:srgbClr val="000000"/>
                </a:solidFill>
                <a:latin typeface="微软雅黑" pitchFamily="34" charset="-122"/>
                <a:ea typeface="微软雅黑" pitchFamily="34" charset="-122"/>
              </a:rPr>
              <a:t>。如果</a:t>
            </a:r>
            <a:r>
              <a:rPr kumimoji="1" lang="en-US" altLang="zh-CN" sz="2400" dirty="0">
                <a:solidFill>
                  <a:srgbClr val="000000"/>
                </a:solidFill>
                <a:latin typeface="微软雅黑" pitchFamily="34" charset="-122"/>
                <a:ea typeface="微软雅黑" pitchFamily="34" charset="-122"/>
              </a:rPr>
              <a:t>x = 2</a:t>
            </a:r>
            <a:r>
              <a:rPr kumimoji="1" lang="zh-CN" altLang="en-US" sz="2400" dirty="0">
                <a:solidFill>
                  <a:srgbClr val="000000"/>
                </a:solidFill>
                <a:latin typeface="微软雅黑" pitchFamily="34" charset="-122"/>
                <a:ea typeface="微软雅黑" pitchFamily="34" charset="-122"/>
              </a:rPr>
              <a:t>，则</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的值为</a:t>
            </a:r>
            <a:r>
              <a:rPr kumimoji="1" lang="en-US" altLang="zh-CN" sz="2400" dirty="0">
                <a:solidFill>
                  <a:srgbClr val="000000"/>
                </a:solidFill>
                <a:latin typeface="微软雅黑" pitchFamily="34" charset="-122"/>
                <a:ea typeface="微软雅黑" pitchFamily="34" charset="-122"/>
              </a:rPr>
              <a:t>3</a:t>
            </a:r>
            <a:r>
              <a:rPr kumimoji="1" lang="zh-CN" altLang="en-US" sz="2400" dirty="0">
                <a:solidFill>
                  <a:srgbClr val="000000"/>
                </a:solidFill>
                <a:latin typeface="微软雅黑" pitchFamily="34" charset="-122"/>
                <a:ea typeface="微软雅黑" pitchFamily="34" charset="-122"/>
              </a:rPr>
              <a:t>。</a:t>
            </a:r>
          </a:p>
        </p:txBody>
      </p:sp>
      <p:sp>
        <p:nvSpPr>
          <p:cNvPr id="2" name="矩形 1"/>
          <p:cNvSpPr/>
          <p:nvPr/>
        </p:nvSpPr>
        <p:spPr>
          <a:xfrm>
            <a:off x="2124201" y="692696"/>
            <a:ext cx="5384807" cy="736612"/>
          </a:xfrm>
          <a:prstGeom prst="rect">
            <a:avLst/>
          </a:prstGeom>
        </p:spPr>
        <p:txBody>
          <a:bodyPr wrap="none">
            <a:spAutoFit/>
          </a:bodyPr>
          <a:lstStyle/>
          <a:p>
            <a:pPr fontAlgn="base">
              <a:lnSpc>
                <a:spcPct val="148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其 它 操 作 符 及 其 表 达 式</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8075911"/>
      </p:ext>
    </p:extLst>
  </p:cSld>
  <p:clrMapOvr>
    <a:masterClrMapping/>
  </p:clrMapOvr>
  <p:transition>
    <p:zoom dir="in"/>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381000" y="908720"/>
            <a:ext cx="8458200" cy="3925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对象运算符</a:t>
            </a:r>
            <a:r>
              <a:rPr kumimoji="1" lang="en-US" altLang="zh-CN" sz="2400">
                <a:solidFill>
                  <a:srgbClr val="000000"/>
                </a:solidFill>
                <a:latin typeface="微软雅黑" pitchFamily="34" charset="-122"/>
                <a:ea typeface="微软雅黑" pitchFamily="34" charset="-122"/>
              </a:rPr>
              <a:t>(instanceof)</a:t>
            </a:r>
            <a:r>
              <a:rPr kumimoji="1" lang="zh-CN" altLang="en-US" sz="2400">
                <a:solidFill>
                  <a:srgbClr val="000000"/>
                </a:solidFill>
                <a:latin typeface="微软雅黑" pitchFamily="34" charset="-122"/>
                <a:ea typeface="微软雅黑" pitchFamily="34" charset="-122"/>
              </a:rPr>
              <a:t>用来判断一个对象是否属于某个指定的类或其子类的实例，如果是，返回真</a:t>
            </a:r>
            <a:r>
              <a:rPr kumimoji="1" lang="en-US" altLang="zh-CN" sz="2400">
                <a:solidFill>
                  <a:srgbClr val="000000"/>
                </a:solidFill>
                <a:latin typeface="微软雅黑" pitchFamily="34" charset="-122"/>
                <a:ea typeface="微软雅黑" pitchFamily="34" charset="-122"/>
              </a:rPr>
              <a:t>(true)</a:t>
            </a:r>
            <a:r>
              <a:rPr kumimoji="1" lang="zh-CN" altLang="en-US" sz="2400">
                <a:solidFill>
                  <a:srgbClr val="000000"/>
                </a:solidFill>
                <a:latin typeface="微软雅黑" pitchFamily="34" charset="-122"/>
                <a:ea typeface="微软雅黑" pitchFamily="34" charset="-122"/>
              </a:rPr>
              <a:t>，否则返回假</a:t>
            </a:r>
            <a:r>
              <a:rPr kumimoji="1" lang="en-US" altLang="zh-CN" sz="2400">
                <a:solidFill>
                  <a:srgbClr val="000000"/>
                </a:solidFill>
                <a:latin typeface="微软雅黑" pitchFamily="34" charset="-122"/>
                <a:ea typeface="微软雅黑" pitchFamily="34" charset="-122"/>
              </a:rPr>
              <a:t>(false)</a:t>
            </a:r>
            <a:r>
              <a:rPr kumimoji="1" lang="zh-CN" altLang="en-US" sz="2400">
                <a:solidFill>
                  <a:srgbClr val="000000"/>
                </a:solidFill>
                <a:latin typeface="微软雅黑" pitchFamily="34" charset="-122"/>
                <a:ea typeface="微软雅黑" pitchFamily="34" charset="-122"/>
              </a:rPr>
              <a:t>。</a:t>
            </a:r>
          </a:p>
          <a:p>
            <a:pPr lvl="1"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例如：</a:t>
            </a:r>
          </a:p>
          <a:p>
            <a:pPr lvl="1"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boolean b = userObject instanceof Applet</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用来判断</a:t>
            </a:r>
            <a:r>
              <a:rPr kumimoji="1" lang="en-US" altLang="zh-CN" sz="2400">
                <a:solidFill>
                  <a:srgbClr val="000000"/>
                </a:solidFill>
                <a:latin typeface="微软雅黑" pitchFamily="34" charset="-122"/>
                <a:ea typeface="微软雅黑" pitchFamily="34" charset="-122"/>
              </a:rPr>
              <a:t>userObject</a:t>
            </a:r>
            <a:r>
              <a:rPr kumimoji="1" lang="zh-CN" altLang="en-US" sz="2400">
                <a:solidFill>
                  <a:srgbClr val="000000"/>
                </a:solidFill>
                <a:latin typeface="微软雅黑" pitchFamily="34" charset="-122"/>
                <a:ea typeface="微软雅黑" pitchFamily="34" charset="-122"/>
              </a:rPr>
              <a:t>类是否是</a:t>
            </a:r>
            <a:r>
              <a:rPr kumimoji="1" lang="en-US" altLang="zh-CN" sz="2400">
                <a:solidFill>
                  <a:srgbClr val="000000"/>
                </a:solidFill>
                <a:latin typeface="微软雅黑" pitchFamily="34" charset="-122"/>
                <a:ea typeface="微软雅黑" pitchFamily="34" charset="-122"/>
              </a:rPr>
              <a:t>Applet</a:t>
            </a:r>
            <a:r>
              <a:rPr kumimoji="1" lang="zh-CN" altLang="en-US" sz="2400">
                <a:solidFill>
                  <a:srgbClr val="000000"/>
                </a:solidFill>
                <a:latin typeface="微软雅黑" pitchFamily="34" charset="-122"/>
                <a:ea typeface="微软雅黑" pitchFamily="34" charset="-122"/>
              </a:rPr>
              <a:t>类的实例。</a:t>
            </a:r>
          </a:p>
        </p:txBody>
      </p:sp>
    </p:spTree>
    <p:extLst>
      <p:ext uri="{BB962C8B-B14F-4D97-AF65-F5344CB8AC3E}">
        <p14:creationId xmlns:p14="http://schemas.microsoft.com/office/powerpoint/2010/main" xmlns="" val="3923648584"/>
      </p:ext>
    </p:extLst>
  </p:cSld>
  <p:clrMapOvr>
    <a:masterClrMapping/>
  </p:clrMapOvr>
  <p:transition>
    <p:zoom dir="in"/>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3059832" y="764703"/>
            <a:ext cx="325602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运 算 符 优 先 级</a:t>
            </a:r>
            <a:endParaRPr kumimoji="1" lang="zh-CN" altLang="en-US" sz="3200" b="1" dirty="0">
              <a:solidFill>
                <a:srgbClr val="000000"/>
              </a:solidFill>
              <a:latin typeface="微软雅黑" pitchFamily="34" charset="-122"/>
              <a:ea typeface="微软雅黑" pitchFamily="34" charset="-122"/>
            </a:endParaRPr>
          </a:p>
        </p:txBody>
      </p:sp>
      <p:graphicFrame>
        <p:nvGraphicFramePr>
          <p:cNvPr id="225284" name="Object 4"/>
          <p:cNvGraphicFramePr>
            <a:graphicFrameLocks noChangeAspect="1"/>
          </p:cNvGraphicFramePr>
          <p:nvPr>
            <p:extLst>
              <p:ext uri="{D42A27DB-BD31-4B8C-83A1-F6EECF244321}">
                <p14:modId xmlns:p14="http://schemas.microsoft.com/office/powerpoint/2010/main" xmlns="" val="4194517153"/>
              </p:ext>
            </p:extLst>
          </p:nvPr>
        </p:nvGraphicFramePr>
        <p:xfrm>
          <a:off x="152400" y="1800225"/>
          <a:ext cx="8839200" cy="5667375"/>
        </p:xfrm>
        <a:graphic>
          <a:graphicData uri="http://schemas.openxmlformats.org/presentationml/2006/ole">
            <p:oleObj spid="_x0000_s23781" name="Document" r:id="rId3" imgW="5417820" imgH="3474720" progId="Word.Document.8">
              <p:embed/>
            </p:oleObj>
          </a:graphicData>
        </a:graphic>
      </p:graphicFrame>
      <p:sp>
        <p:nvSpPr>
          <p:cNvPr id="225285" name="AutoShape 5">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44480405"/>
      </p:ext>
    </p:extLst>
  </p:cSld>
  <p:clrMapOvr>
    <a:masterClrMapping/>
  </p:clrMapOvr>
  <p:transition>
    <p:zoom dir="in"/>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843808" y="890656"/>
            <a:ext cx="230425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4000" b="1" dirty="0" smtClean="0">
                <a:solidFill>
                  <a:srgbClr val="000000"/>
                </a:solidFill>
                <a:latin typeface="微软雅黑" pitchFamily="34" charset="-122"/>
                <a:ea typeface="微软雅黑" pitchFamily="34" charset="-122"/>
              </a:rPr>
              <a:t>流程控制</a:t>
            </a:r>
            <a:endParaRPr kumimoji="1" lang="zh-CN" altLang="en-US" sz="4000" b="1" dirty="0">
              <a:solidFill>
                <a:srgbClr val="000000"/>
              </a:solidFill>
              <a:latin typeface="微软雅黑" pitchFamily="34" charset="-122"/>
              <a:ea typeface="微软雅黑" pitchFamily="34" charset="-122"/>
            </a:endParaRPr>
          </a:p>
        </p:txBody>
      </p:sp>
      <p:sp>
        <p:nvSpPr>
          <p:cNvPr id="173059" name="Text Box 3"/>
          <p:cNvSpPr txBox="1">
            <a:spLocks noChangeArrowheads="1"/>
          </p:cNvSpPr>
          <p:nvPr/>
        </p:nvSpPr>
        <p:spPr bwMode="auto">
          <a:xfrm>
            <a:off x="2564402" y="1988840"/>
            <a:ext cx="4273044"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流程控制结构概述</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分支结构</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循环结构</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a:solidFill>
                  <a:srgbClr val="C00000"/>
                </a:solidFill>
              </a:rPr>
              <a:t>break</a:t>
            </a:r>
            <a:r>
              <a:rPr kumimoji="1" lang="zh-CN" altLang="en-US" sz="2400" b="1" dirty="0">
                <a:solidFill>
                  <a:srgbClr val="C00000"/>
                </a:solidFill>
              </a:rPr>
              <a:t>与</a:t>
            </a:r>
            <a:r>
              <a:rPr kumimoji="1" lang="en-US" altLang="zh-CN" sz="2400" b="1" dirty="0">
                <a:solidFill>
                  <a:srgbClr val="C00000"/>
                </a:solidFill>
              </a:rPr>
              <a:t>continue</a:t>
            </a:r>
            <a:r>
              <a:rPr kumimoji="1" lang="zh-CN" altLang="en-US" sz="2400" b="1" dirty="0" smtClean="0">
                <a:solidFill>
                  <a:srgbClr val="C00000"/>
                </a:solidFill>
              </a:rPr>
              <a:t>语句</a:t>
            </a:r>
            <a:endParaRPr kumimoji="1" lang="en-US" altLang="zh-CN" sz="2400" b="1" dirty="0" smtClean="0">
              <a:solidFill>
                <a:srgbClr val="C00000"/>
              </a:solidFill>
            </a:endParaRPr>
          </a:p>
        </p:txBody>
      </p:sp>
      <p:pic>
        <p:nvPicPr>
          <p:cNvPr id="173060" name="Picture 4" descr="E:\课件素材\GIF动画插件1\GIF014.GIF">
            <a:hlinkClick r:id="rId2" action="ppaction://hlinkpres?slideindex=2&amp;slidetitle=PowerPoint 演示文稿"/>
          </p:cNvPr>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8058150" y="6286500"/>
            <a:ext cx="1085850" cy="571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63847045"/>
      </p:ext>
    </p:extLst>
  </p:cSld>
  <p:clrMapOvr>
    <a:masterClrMapping/>
  </p:clrMapOvr>
  <p:transition>
    <p:zoom dir="in"/>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2472707" y="762000"/>
            <a:ext cx="43204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流 </a:t>
            </a:r>
            <a:r>
              <a:rPr kumimoji="1" lang="zh-CN" altLang="en-US" sz="3200" b="1" dirty="0">
                <a:solidFill>
                  <a:srgbClr val="000000"/>
                </a:solidFill>
                <a:latin typeface="微软雅黑" pitchFamily="34" charset="-122"/>
                <a:ea typeface="微软雅黑" pitchFamily="34" charset="-122"/>
              </a:rPr>
              <a:t>程 控 </a:t>
            </a:r>
            <a:r>
              <a:rPr kumimoji="1" lang="zh-CN" altLang="en-US" sz="3200" b="1" dirty="0" smtClean="0">
                <a:solidFill>
                  <a:srgbClr val="000000"/>
                </a:solidFill>
                <a:latin typeface="微软雅黑" pitchFamily="34" charset="-122"/>
                <a:ea typeface="微软雅黑" pitchFamily="34" charset="-122"/>
              </a:rPr>
              <a:t>制 结 构 概 述</a:t>
            </a:r>
            <a:endParaRPr kumimoji="1" lang="zh-CN" altLang="en-US" sz="3200" b="1" dirty="0">
              <a:solidFill>
                <a:srgbClr val="000000"/>
              </a:solidFill>
              <a:latin typeface="微软雅黑" pitchFamily="34" charset="-122"/>
              <a:ea typeface="微软雅黑" pitchFamily="34" charset="-122"/>
            </a:endParaRPr>
          </a:p>
        </p:txBody>
      </p:sp>
      <p:sp>
        <p:nvSpPr>
          <p:cNvPr id="226307" name="Text Box 3"/>
          <p:cNvSpPr txBox="1">
            <a:spLocks noChangeArrowheads="1"/>
          </p:cNvSpPr>
          <p:nvPr/>
        </p:nvSpPr>
        <p:spPr bwMode="auto">
          <a:xfrm>
            <a:off x="228600" y="1712913"/>
            <a:ext cx="8686800" cy="3925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流程控制分为三种基本结构：顺序结构、分支结构和循环结构。顺序结构是指命令行顺序执行，这是最常见的一个格式；分支结构是一种选择结构，根据条件的值选择不同的执行流程，可以得到不同的结果。分支结构包括单分支语句</a:t>
            </a:r>
            <a:r>
              <a:rPr kumimoji="1" lang="en-US" altLang="zh-CN" sz="2400" dirty="0">
                <a:solidFill>
                  <a:srgbClr val="000000"/>
                </a:solidFill>
                <a:latin typeface="微软雅黑" pitchFamily="34" charset="-122"/>
                <a:ea typeface="微软雅黑" pitchFamily="34" charset="-122"/>
              </a:rPr>
              <a:t>(if-else</a:t>
            </a:r>
            <a:r>
              <a:rPr kumimoji="1" lang="zh-CN" altLang="en-US" sz="2400" dirty="0">
                <a:solidFill>
                  <a:srgbClr val="000000"/>
                </a:solidFill>
                <a:latin typeface="微软雅黑" pitchFamily="34" charset="-122"/>
                <a:ea typeface="微软雅黑" pitchFamily="34" charset="-122"/>
              </a:rPr>
              <a:t>语句</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和多分支语句</a:t>
            </a:r>
            <a:r>
              <a:rPr kumimoji="1" lang="en-US" altLang="zh-CN" sz="2400" dirty="0">
                <a:solidFill>
                  <a:srgbClr val="000000"/>
                </a:solidFill>
                <a:latin typeface="微软雅黑" pitchFamily="34" charset="-122"/>
                <a:ea typeface="微软雅黑" pitchFamily="34" charset="-122"/>
              </a:rPr>
              <a:t>(switch</a:t>
            </a:r>
            <a:r>
              <a:rPr kumimoji="1" lang="zh-CN" altLang="en-US" sz="2400" dirty="0">
                <a:solidFill>
                  <a:srgbClr val="000000"/>
                </a:solidFill>
                <a:latin typeface="微软雅黑" pitchFamily="34" charset="-122"/>
                <a:ea typeface="微软雅黑" pitchFamily="34" charset="-122"/>
              </a:rPr>
              <a:t>语句</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；循环结构是指对于一些重复执行的语句，用户指定条件或次数，由机器自动识别执行。循环结构包括次数循环语句</a:t>
            </a:r>
            <a:r>
              <a:rPr kumimoji="1" lang="en-US" altLang="zh-CN" sz="2400" dirty="0">
                <a:solidFill>
                  <a:srgbClr val="000000"/>
                </a:solidFill>
                <a:latin typeface="微软雅黑" pitchFamily="34" charset="-122"/>
                <a:ea typeface="微软雅黑" pitchFamily="34" charset="-122"/>
              </a:rPr>
              <a:t>(for</a:t>
            </a:r>
            <a:r>
              <a:rPr kumimoji="1" lang="zh-CN" altLang="en-US" sz="2400" dirty="0">
                <a:solidFill>
                  <a:srgbClr val="000000"/>
                </a:solidFill>
                <a:latin typeface="微软雅黑" pitchFamily="34" charset="-122"/>
                <a:ea typeface="微软雅黑" pitchFamily="34" charset="-122"/>
              </a:rPr>
              <a:t>语句</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和条件循环语句</a:t>
            </a:r>
            <a:r>
              <a:rPr kumimoji="1" lang="en-US" altLang="zh-CN" sz="2400" dirty="0">
                <a:solidFill>
                  <a:srgbClr val="000000"/>
                </a:solidFill>
                <a:latin typeface="微软雅黑" pitchFamily="34" charset="-122"/>
                <a:ea typeface="微软雅黑" pitchFamily="34" charset="-122"/>
              </a:rPr>
              <a:t>(while</a:t>
            </a:r>
            <a:r>
              <a:rPr kumimoji="1" lang="zh-CN" altLang="en-US" sz="2400" dirty="0">
                <a:solidFill>
                  <a:srgbClr val="000000"/>
                </a:solidFill>
                <a:latin typeface="微软雅黑" pitchFamily="34" charset="-122"/>
                <a:ea typeface="微软雅黑" pitchFamily="34" charset="-122"/>
              </a:rPr>
              <a:t>语句</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1425689012"/>
      </p:ext>
    </p:extLst>
  </p:cSld>
  <p:clrMapOvr>
    <a:masterClrMapping/>
  </p:clrMapOvr>
  <p:transition>
    <p:zoom dir="in"/>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827584" y="1381175"/>
            <a:ext cx="6801862" cy="532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lvl="1" fontAlgn="base">
              <a:lnSpc>
                <a:spcPct val="130000"/>
              </a:lnSpc>
              <a:spcBef>
                <a:spcPct val="0"/>
              </a:spcBef>
              <a:spcAft>
                <a:spcPct val="0"/>
              </a:spcAft>
            </a:pPr>
            <a:r>
              <a:rPr kumimoji="1" lang="zh-CN" altLang="en-US" sz="2400" dirty="0" smtClean="0">
                <a:solidFill>
                  <a:srgbClr val="000000"/>
                </a:solidFill>
                <a:latin typeface="微软雅黑" pitchFamily="34" charset="-122"/>
                <a:ea typeface="微软雅黑" pitchFamily="34" charset="-122"/>
              </a:rPr>
              <a:t>分支</a:t>
            </a:r>
            <a:r>
              <a:rPr kumimoji="1" lang="zh-CN" altLang="en-US" sz="2400" dirty="0">
                <a:solidFill>
                  <a:srgbClr val="000000"/>
                </a:solidFill>
                <a:latin typeface="微软雅黑" pitchFamily="34" charset="-122"/>
                <a:ea typeface="微软雅黑" pitchFamily="34" charset="-122"/>
              </a:rPr>
              <a:t>语句分为两类：单分支语句和多选语句。</a:t>
            </a:r>
          </a:p>
          <a:p>
            <a:pPr lvl="1" fontAlgn="base">
              <a:lnSpc>
                <a:spcPct val="130000"/>
              </a:lnSpc>
              <a:spcBef>
                <a:spcPct val="0"/>
              </a:spcBef>
              <a:spcAft>
                <a:spcPct val="0"/>
              </a:spcAft>
            </a:pPr>
            <a:r>
              <a:rPr kumimoji="1" lang="en-US" altLang="zh-CN" sz="2400" b="1" dirty="0">
                <a:solidFill>
                  <a:srgbClr val="000000"/>
                </a:solidFill>
                <a:latin typeface="微软雅黑" pitchFamily="34" charset="-122"/>
                <a:ea typeface="微软雅黑" pitchFamily="34" charset="-122"/>
              </a:rPr>
              <a:t>1.  if-else</a:t>
            </a:r>
            <a:r>
              <a:rPr kumimoji="1" lang="zh-CN" altLang="en-US" sz="2400" b="1" dirty="0">
                <a:solidFill>
                  <a:srgbClr val="000000"/>
                </a:solidFill>
                <a:latin typeface="微软雅黑" pitchFamily="34" charset="-122"/>
                <a:ea typeface="微软雅黑" pitchFamily="34" charset="-122"/>
              </a:rPr>
              <a:t>语句</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if-else</a:t>
            </a:r>
            <a:r>
              <a:rPr kumimoji="1" lang="zh-CN" altLang="en-US" sz="2400" dirty="0">
                <a:solidFill>
                  <a:srgbClr val="000000"/>
                </a:solidFill>
                <a:latin typeface="微软雅黑" pitchFamily="34" charset="-122"/>
                <a:ea typeface="微软雅黑" pitchFamily="34" charset="-122"/>
              </a:rPr>
              <a:t>语句的基本格式为：</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if(</a:t>
            </a:r>
            <a:r>
              <a:rPr kumimoji="1" lang="zh-CN" altLang="en-US" sz="2400" dirty="0">
                <a:solidFill>
                  <a:srgbClr val="000000"/>
                </a:solidFill>
                <a:latin typeface="微软雅黑" pitchFamily="34" charset="-122"/>
                <a:ea typeface="微软雅黑" pitchFamily="34" charset="-122"/>
              </a:rPr>
              <a:t>布尔表达式</a:t>
            </a:r>
            <a:r>
              <a:rPr kumimoji="1" lang="en-US" altLang="zh-CN" sz="2400" dirty="0">
                <a:solidFill>
                  <a:srgbClr val="000000"/>
                </a:solidFill>
                <a:latin typeface="微软雅黑" pitchFamily="34" charset="-122"/>
                <a:ea typeface="微软雅黑" pitchFamily="34" charset="-122"/>
              </a:rPr>
              <a:t>)</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1;</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else</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2;</a:t>
            </a:r>
          </a:p>
          <a:p>
            <a:pPr lvl="1"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p:txBody>
      </p:sp>
      <p:sp>
        <p:nvSpPr>
          <p:cNvPr id="2" name="矩形 1"/>
          <p:cNvSpPr/>
          <p:nvPr/>
        </p:nvSpPr>
        <p:spPr>
          <a:xfrm>
            <a:off x="3301311" y="620688"/>
            <a:ext cx="2191626" cy="670120"/>
          </a:xfrm>
          <a:prstGeom prst="rect">
            <a:avLst/>
          </a:prstGeom>
        </p:spPr>
        <p:txBody>
          <a:bodyPr wrap="none">
            <a:spAutoFit/>
          </a:bodyPr>
          <a:lstStyle/>
          <a:p>
            <a:pPr fontAlgn="base">
              <a:lnSpc>
                <a:spcPct val="130000"/>
              </a:lnSpc>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分 支 语 句</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93280211"/>
      </p:ext>
    </p:extLst>
  </p:cSld>
  <p:clrMapOvr>
    <a:masterClrMapping/>
  </p:clrMapOvr>
  <p:transition>
    <p:zoom dir="in"/>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304800" y="762000"/>
            <a:ext cx="86106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其中：</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(1) </a:t>
            </a:r>
            <a:r>
              <a:rPr kumimoji="1" lang="zh-CN" altLang="en-US" sz="2400">
                <a:solidFill>
                  <a:srgbClr val="000000"/>
                </a:solidFill>
                <a:latin typeface="微软雅黑" pitchFamily="34" charset="-122"/>
                <a:ea typeface="微软雅黑" pitchFamily="34" charset="-122"/>
              </a:rPr>
              <a:t>布尔表达式返回值为</a:t>
            </a:r>
            <a:r>
              <a:rPr kumimoji="1" lang="en-US" altLang="zh-CN" sz="2400">
                <a:solidFill>
                  <a:srgbClr val="000000"/>
                </a:solidFill>
                <a:latin typeface="微软雅黑" pitchFamily="34" charset="-122"/>
                <a:ea typeface="微软雅黑" pitchFamily="34" charset="-122"/>
              </a:rPr>
              <a:t>true</a:t>
            </a:r>
            <a:r>
              <a:rPr kumimoji="1" lang="zh-CN" altLang="en-US" sz="2400">
                <a:solidFill>
                  <a:srgbClr val="000000"/>
                </a:solidFill>
                <a:latin typeface="微软雅黑" pitchFamily="34" charset="-122"/>
                <a:ea typeface="微软雅黑" pitchFamily="34" charset="-122"/>
              </a:rPr>
              <a:t>或</a:t>
            </a:r>
            <a:r>
              <a:rPr kumimoji="1" lang="en-US" altLang="zh-CN" sz="2400">
                <a:solidFill>
                  <a:srgbClr val="000000"/>
                </a:solidFill>
                <a:latin typeface="微软雅黑" pitchFamily="34" charset="-122"/>
                <a:ea typeface="微软雅黑" pitchFamily="34" charset="-122"/>
              </a:rPr>
              <a:t>false</a:t>
            </a:r>
            <a:r>
              <a:rPr kumimoji="1" lang="zh-CN" altLang="en-US" sz="2400">
                <a:solidFill>
                  <a:srgbClr val="000000"/>
                </a:solidFill>
                <a:latin typeface="微软雅黑" pitchFamily="34" charset="-122"/>
                <a:ea typeface="微软雅黑" pitchFamily="34" charset="-122"/>
              </a:rPr>
              <a:t>。</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(2) </a:t>
            </a:r>
            <a:r>
              <a:rPr kumimoji="1" lang="zh-CN" altLang="en-US" sz="2400">
                <a:solidFill>
                  <a:srgbClr val="000000"/>
                </a:solidFill>
                <a:latin typeface="微软雅黑" pitchFamily="34" charset="-122"/>
                <a:ea typeface="微软雅黑" pitchFamily="34" charset="-122"/>
              </a:rPr>
              <a:t>如果为</a:t>
            </a:r>
            <a:r>
              <a:rPr kumimoji="1" lang="en-US" altLang="zh-CN" sz="2400">
                <a:solidFill>
                  <a:srgbClr val="000000"/>
                </a:solidFill>
                <a:latin typeface="微软雅黑" pitchFamily="34" charset="-122"/>
                <a:ea typeface="微软雅黑" pitchFamily="34" charset="-122"/>
              </a:rPr>
              <a:t>true</a:t>
            </a:r>
            <a:r>
              <a:rPr kumimoji="1" lang="zh-CN" altLang="en-US" sz="2400">
                <a:solidFill>
                  <a:srgbClr val="000000"/>
                </a:solidFill>
                <a:latin typeface="微软雅黑" pitchFamily="34" charset="-122"/>
                <a:ea typeface="微软雅黑" pitchFamily="34" charset="-122"/>
              </a:rPr>
              <a:t>，则执行语句或块</a:t>
            </a:r>
            <a:r>
              <a:rPr kumimoji="1" lang="en-US" altLang="zh-CN" sz="2400">
                <a:solidFill>
                  <a:srgbClr val="000000"/>
                </a:solidFill>
                <a:latin typeface="微软雅黑" pitchFamily="34" charset="-122"/>
                <a:ea typeface="微软雅黑" pitchFamily="34" charset="-122"/>
              </a:rPr>
              <a:t>1</a:t>
            </a:r>
            <a:r>
              <a:rPr kumimoji="1" lang="zh-CN" altLang="en-US" sz="2400">
                <a:solidFill>
                  <a:srgbClr val="000000"/>
                </a:solidFill>
                <a:latin typeface="微软雅黑" pitchFamily="34" charset="-122"/>
                <a:ea typeface="微软雅黑" pitchFamily="34" charset="-122"/>
              </a:rPr>
              <a:t>，执行完毕跳出</a:t>
            </a:r>
            <a:r>
              <a:rPr kumimoji="1" lang="en-US" altLang="zh-CN" sz="2400">
                <a:solidFill>
                  <a:srgbClr val="000000"/>
                </a:solidFill>
                <a:latin typeface="微软雅黑" pitchFamily="34" charset="-122"/>
                <a:ea typeface="微软雅黑" pitchFamily="34" charset="-122"/>
              </a:rPr>
              <a:t>if-else</a:t>
            </a:r>
            <a:r>
              <a:rPr kumimoji="1" lang="zh-CN" altLang="en-US" sz="2400">
                <a:solidFill>
                  <a:srgbClr val="000000"/>
                </a:solidFill>
                <a:latin typeface="微软雅黑" pitchFamily="34" charset="-122"/>
                <a:ea typeface="微软雅黑" pitchFamily="34" charset="-122"/>
              </a:rPr>
              <a:t>语句。</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(3) </a:t>
            </a:r>
            <a:r>
              <a:rPr kumimoji="1" lang="zh-CN" altLang="en-US" sz="2400">
                <a:solidFill>
                  <a:srgbClr val="000000"/>
                </a:solidFill>
                <a:latin typeface="微软雅黑" pitchFamily="34" charset="-122"/>
                <a:ea typeface="微软雅黑" pitchFamily="34" charset="-122"/>
              </a:rPr>
              <a:t>如果为</a:t>
            </a:r>
            <a:r>
              <a:rPr kumimoji="1" lang="en-US" altLang="zh-CN" sz="2400">
                <a:solidFill>
                  <a:srgbClr val="000000"/>
                </a:solidFill>
                <a:latin typeface="微软雅黑" pitchFamily="34" charset="-122"/>
                <a:ea typeface="微软雅黑" pitchFamily="34" charset="-122"/>
              </a:rPr>
              <a:t>false</a:t>
            </a:r>
            <a:r>
              <a:rPr kumimoji="1" lang="zh-CN" altLang="en-US" sz="2400">
                <a:solidFill>
                  <a:srgbClr val="000000"/>
                </a:solidFill>
                <a:latin typeface="微软雅黑" pitchFamily="34" charset="-122"/>
                <a:ea typeface="微软雅黑" pitchFamily="34" charset="-122"/>
              </a:rPr>
              <a:t>，则跳过语句或块</a:t>
            </a:r>
            <a:r>
              <a:rPr kumimoji="1" lang="en-US" altLang="zh-CN" sz="2400">
                <a:solidFill>
                  <a:srgbClr val="000000"/>
                </a:solidFill>
                <a:latin typeface="微软雅黑" pitchFamily="34" charset="-122"/>
                <a:ea typeface="微软雅黑" pitchFamily="34" charset="-122"/>
              </a:rPr>
              <a:t>1</a:t>
            </a:r>
            <a:r>
              <a:rPr kumimoji="1" lang="zh-CN" altLang="en-US" sz="2400">
                <a:solidFill>
                  <a:srgbClr val="000000"/>
                </a:solidFill>
                <a:latin typeface="微软雅黑" pitchFamily="34" charset="-122"/>
                <a:ea typeface="微软雅黑" pitchFamily="34" charset="-122"/>
              </a:rPr>
              <a:t>，然后执行</a:t>
            </a:r>
            <a:r>
              <a:rPr kumimoji="1" lang="en-US" altLang="zh-CN" sz="2400">
                <a:solidFill>
                  <a:srgbClr val="000000"/>
                </a:solidFill>
                <a:latin typeface="微软雅黑" pitchFamily="34" charset="-122"/>
                <a:ea typeface="微软雅黑" pitchFamily="34" charset="-122"/>
              </a:rPr>
              <a:t>else</a:t>
            </a:r>
            <a:r>
              <a:rPr kumimoji="1" lang="zh-CN" altLang="en-US" sz="2400">
                <a:solidFill>
                  <a:srgbClr val="000000"/>
                </a:solidFill>
                <a:latin typeface="微软雅黑" pitchFamily="34" charset="-122"/>
                <a:ea typeface="微软雅黑" pitchFamily="34" charset="-122"/>
              </a:rPr>
              <a:t>下的语句或块</a:t>
            </a:r>
            <a:r>
              <a:rPr kumimoji="1" lang="en-US" altLang="zh-CN" sz="2400">
                <a:solidFill>
                  <a:srgbClr val="000000"/>
                </a:solidFill>
                <a:latin typeface="微软雅黑" pitchFamily="34" charset="-122"/>
                <a:ea typeface="微软雅黑" pitchFamily="34" charset="-122"/>
              </a:rPr>
              <a:t>2</a:t>
            </a:r>
            <a:r>
              <a:rPr kumimoji="1" lang="zh-CN" altLang="en-US"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587083988"/>
      </p:ext>
    </p:extLst>
  </p:cSld>
  <p:clrMapOvr>
    <a:masterClrMapping/>
  </p:clrMapOvr>
  <p:transition>
    <p:zoom dir="in"/>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304800" y="634758"/>
            <a:ext cx="8610600" cy="6223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4.1】</a:t>
            </a:r>
            <a:r>
              <a:rPr kumimoji="1" lang="zh-CN" altLang="en-US" sz="2400" dirty="0">
                <a:solidFill>
                  <a:srgbClr val="000000"/>
                </a:solidFill>
                <a:latin typeface="微软雅黑" pitchFamily="34" charset="-122"/>
                <a:ea typeface="微软雅黑" pitchFamily="34" charset="-122"/>
              </a:rPr>
              <a:t>测试</a:t>
            </a:r>
            <a:r>
              <a:rPr kumimoji="1" lang="en-US" altLang="zh-CN" sz="2400" dirty="0">
                <a:solidFill>
                  <a:srgbClr val="000000"/>
                </a:solidFill>
                <a:latin typeface="微软雅黑" pitchFamily="34" charset="-122"/>
                <a:ea typeface="微软雅黑" pitchFamily="34" charset="-122"/>
              </a:rPr>
              <a:t>if-else</a:t>
            </a:r>
            <a:r>
              <a:rPr kumimoji="1" lang="zh-CN" altLang="en-US" sz="2400" dirty="0">
                <a:solidFill>
                  <a:srgbClr val="000000"/>
                </a:solidFill>
                <a:latin typeface="微软雅黑" pitchFamily="34" charset="-122"/>
                <a:ea typeface="微软雅黑" pitchFamily="34" charset="-122"/>
              </a:rPr>
              <a:t>语句，如果</a:t>
            </a:r>
            <a:r>
              <a:rPr kumimoji="1" lang="en-US" altLang="zh-CN" sz="2400" dirty="0">
                <a:solidFill>
                  <a:srgbClr val="000000"/>
                </a:solidFill>
                <a:latin typeface="微软雅黑" pitchFamily="34" charset="-122"/>
                <a:ea typeface="微软雅黑" pitchFamily="34" charset="-122"/>
              </a:rPr>
              <a:t>x&gt;10</a:t>
            </a:r>
            <a:r>
              <a:rPr kumimoji="1" lang="zh-CN" altLang="en-US" sz="2400" dirty="0">
                <a:solidFill>
                  <a:srgbClr val="000000"/>
                </a:solidFill>
                <a:latin typeface="微软雅黑" pitchFamily="34" charset="-122"/>
                <a:ea typeface="微软雅黑" pitchFamily="34" charset="-122"/>
              </a:rPr>
              <a:t>，则输出</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的值，并提示结果正确，否则输出</a:t>
            </a:r>
            <a:r>
              <a:rPr kumimoji="1" lang="en-US" altLang="zh-CN" sz="2400" dirty="0">
                <a:solidFill>
                  <a:srgbClr val="000000"/>
                </a:solidFill>
                <a:latin typeface="微软雅黑" pitchFamily="34" charset="-122"/>
                <a:ea typeface="微软雅黑" pitchFamily="34" charset="-122"/>
              </a:rPr>
              <a:t>x= 10</a:t>
            </a:r>
            <a:r>
              <a:rPr kumimoji="1" lang="zh-CN" altLang="en-US" sz="2400" dirty="0">
                <a:solidFill>
                  <a:srgbClr val="000000"/>
                </a:solidFill>
                <a:latin typeface="微软雅黑" pitchFamily="34" charset="-122"/>
                <a:ea typeface="微软雅黑" pitchFamily="34" charset="-122"/>
              </a:rPr>
              <a:t>，提示结果不正确。程序输出结果如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4.1</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TestIf.java</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TestIf</a:t>
            </a:r>
            <a:endParaRPr kumimoji="1" lang="en-US" altLang="zh-CN" sz="2400" dirty="0">
              <a:solidFill>
                <a:srgbClr val="000000"/>
              </a:solidFill>
              <a:latin typeface="微软雅黑" pitchFamily="34" charset="-122"/>
              <a:ea typeface="微软雅黑" pitchFamily="34" charset="-122"/>
            </a:endParaRP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声明全局变量</a:t>
            </a:r>
            <a:r>
              <a:rPr kumimoji="1" lang="en-US" altLang="zh-CN" sz="2400" dirty="0">
                <a:solidFill>
                  <a:srgbClr val="000000"/>
                </a:solidFill>
                <a:latin typeface="微软雅黑" pitchFamily="34" charset="-122"/>
                <a:ea typeface="微软雅黑" pitchFamily="34" charset="-122"/>
              </a:rPr>
              <a:t>x</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static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x;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public static void main(String </a:t>
            </a:r>
            <a:r>
              <a:rPr kumimoji="1" lang="en-US" altLang="zh-CN" sz="2400" dirty="0" err="1">
                <a:solidFill>
                  <a:srgbClr val="000000"/>
                </a:solidFill>
                <a:latin typeface="微软雅黑" pitchFamily="34" charset="-122"/>
                <a:ea typeface="微软雅黑" pitchFamily="34" charset="-122"/>
              </a:rPr>
              <a:t>args</a:t>
            </a:r>
            <a:r>
              <a:rPr kumimoji="1" lang="en-US" altLang="zh-CN" sz="2400" dirty="0">
                <a:solidFill>
                  <a:srgbClr val="000000"/>
                </a:solidFill>
                <a:latin typeface="微软雅黑" pitchFamily="34" charset="-122"/>
                <a:ea typeface="微软雅黑" pitchFamily="34" charset="-122"/>
              </a:rPr>
              <a:t>[])</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x = 12;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if(x&gt;10)</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1031545585"/>
      </p:ext>
    </p:extLst>
  </p:cSld>
  <p:clrMapOvr>
    <a:masterClrMapping/>
  </p:clrMapOvr>
  <p:transition>
    <p:zoom dir="in"/>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107505" y="620688"/>
            <a:ext cx="9036496" cy="5816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 = " + x + " </a:t>
            </a:r>
            <a:r>
              <a:rPr kumimoji="1" lang="zh-CN" altLang="en-US" sz="2400">
                <a:solidFill>
                  <a:srgbClr val="000000"/>
                </a:solidFill>
                <a:latin typeface="微软雅黑" pitchFamily="34" charset="-122"/>
                <a:ea typeface="微软雅黑" pitchFamily="34" charset="-122"/>
              </a:rPr>
              <a:t>结果正确</a:t>
            </a:r>
            <a:r>
              <a:rPr kumimoji="1" lang="en-US" altLang="zh-CN" sz="240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else</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 = 10" + " </a:t>
            </a:r>
            <a:r>
              <a:rPr kumimoji="1" lang="zh-CN" altLang="en-US" sz="2400">
                <a:solidFill>
                  <a:srgbClr val="000000"/>
                </a:solidFill>
                <a:latin typeface="微软雅黑" pitchFamily="34" charset="-122"/>
                <a:ea typeface="微软雅黑" pitchFamily="34" charset="-122"/>
              </a:rPr>
              <a:t>结果不正确</a:t>
            </a:r>
            <a:r>
              <a:rPr kumimoji="1" lang="en-US" altLang="zh-CN" sz="240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change();</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t>
            </a:r>
            <a:r>
              <a:rPr kumimoji="1" lang="zh-CN" altLang="en-US" sz="2400">
                <a:solidFill>
                  <a:srgbClr val="000000"/>
                </a:solidFill>
                <a:latin typeface="微软雅黑" pitchFamily="34" charset="-122"/>
                <a:ea typeface="微软雅黑" pitchFamily="34" charset="-122"/>
              </a:rPr>
              <a:t>修改</a:t>
            </a:r>
            <a:r>
              <a:rPr kumimoji="1" lang="en-US" altLang="zh-CN" sz="2400">
                <a:solidFill>
                  <a:srgbClr val="000000"/>
                </a:solidFill>
                <a:latin typeface="微软雅黑" pitchFamily="34" charset="-122"/>
                <a:ea typeface="微软雅黑" pitchFamily="34" charset="-122"/>
              </a:rPr>
              <a:t>x</a:t>
            </a:r>
            <a:r>
              <a:rPr kumimoji="1" lang="zh-CN" altLang="en-US" sz="2400">
                <a:solidFill>
                  <a:srgbClr val="000000"/>
                </a:solidFill>
                <a:latin typeface="微软雅黑" pitchFamily="34" charset="-122"/>
                <a:ea typeface="微软雅黑" pitchFamily="34" charset="-122"/>
              </a:rPr>
              <a:t>的值之后</a:t>
            </a:r>
            <a:r>
              <a:rPr kumimoji="1" lang="en-US" altLang="zh-CN" sz="240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if(x&gt;10)</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 = " + x + " </a:t>
            </a:r>
            <a:r>
              <a:rPr kumimoji="1" lang="zh-CN" altLang="en-US" sz="2400">
                <a:solidFill>
                  <a:srgbClr val="000000"/>
                </a:solidFill>
                <a:latin typeface="微软雅黑" pitchFamily="34" charset="-122"/>
                <a:ea typeface="微软雅黑" pitchFamily="34" charset="-122"/>
              </a:rPr>
              <a:t>结果正确</a:t>
            </a:r>
            <a:r>
              <a:rPr kumimoji="1" lang="en-US" altLang="zh-CN" sz="240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else</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 = 10" + " </a:t>
            </a:r>
            <a:r>
              <a:rPr kumimoji="1" lang="zh-CN" altLang="en-US" sz="2400">
                <a:solidFill>
                  <a:srgbClr val="000000"/>
                </a:solidFill>
                <a:latin typeface="微软雅黑" pitchFamily="34" charset="-122"/>
                <a:ea typeface="微软雅黑" pitchFamily="34" charset="-122"/>
              </a:rPr>
              <a:t>结果不正确</a:t>
            </a:r>
            <a:r>
              <a:rPr kumimoji="1" lang="en-US" altLang="zh-CN" sz="240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411248335"/>
      </p:ext>
    </p:extLst>
  </p:cSld>
  <p:clrMapOvr>
    <a:masterClrMapping/>
  </p:clrMapOvr>
  <p:transition>
    <p:zoom dir="in"/>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2062163" y="620713"/>
            <a:ext cx="4052391" cy="441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//change</a:t>
            </a:r>
            <a:r>
              <a:rPr kumimoji="1" lang="zh-CN" altLang="en-US" sz="2400" dirty="0">
                <a:solidFill>
                  <a:srgbClr val="000000"/>
                </a:solidFill>
                <a:latin typeface="微软雅黑" pitchFamily="34" charset="-122"/>
                <a:ea typeface="微软雅黑" pitchFamily="34" charset="-122"/>
              </a:rPr>
              <a:t>方法：修改</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的值</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static void change()</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x = 5;</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4148621711"/>
      </p:ext>
    </p:extLst>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2711450" y="685800"/>
            <a:ext cx="320594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smtClean="0">
                <a:solidFill>
                  <a:srgbClr val="000000"/>
                </a:solidFill>
                <a:latin typeface="微软雅黑" pitchFamily="34" charset="-122"/>
                <a:ea typeface="微软雅黑" pitchFamily="34" charset="-122"/>
              </a:rPr>
              <a:t>Java </a:t>
            </a:r>
            <a:r>
              <a:rPr kumimoji="1" lang="zh-CN" altLang="en-US" sz="3200" b="1" dirty="0">
                <a:solidFill>
                  <a:srgbClr val="000000"/>
                </a:solidFill>
                <a:latin typeface="微软雅黑" pitchFamily="34" charset="-122"/>
                <a:ea typeface="微软雅黑" pitchFamily="34" charset="-122"/>
              </a:rPr>
              <a:t>应 用 分 类</a:t>
            </a:r>
          </a:p>
        </p:txBody>
      </p:sp>
      <p:sp>
        <p:nvSpPr>
          <p:cNvPr id="9221" name="Text Box 5"/>
          <p:cNvSpPr txBox="1">
            <a:spLocks noChangeArrowheads="1"/>
          </p:cNvSpPr>
          <p:nvPr/>
        </p:nvSpPr>
        <p:spPr bwMode="auto">
          <a:xfrm>
            <a:off x="304800" y="1330325"/>
            <a:ext cx="8610600" cy="476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1. </a:t>
            </a:r>
            <a:r>
              <a:rPr kumimoji="1" lang="zh-CN" altLang="en-US" sz="2400" b="1">
                <a:solidFill>
                  <a:srgbClr val="000000"/>
                </a:solidFill>
                <a:latin typeface="微软雅黑" pitchFamily="34" charset="-122"/>
                <a:ea typeface="微软雅黑" pitchFamily="34" charset="-122"/>
              </a:rPr>
              <a:t>应用程序</a:t>
            </a:r>
          </a:p>
          <a:p>
            <a:pPr fontAlgn="base">
              <a:lnSpc>
                <a:spcPct val="120000"/>
              </a:lnSpc>
              <a:spcBef>
                <a:spcPct val="50000"/>
              </a:spcBef>
              <a:spcAft>
                <a:spcPct val="0"/>
              </a:spcAft>
            </a:pPr>
            <a:r>
              <a:rPr kumimoji="1" lang="zh-CN" altLang="en-US" sz="2400">
                <a:solidFill>
                  <a:srgbClr val="000000"/>
                </a:solidFill>
                <a:latin typeface="微软雅黑" pitchFamily="34" charset="-122"/>
                <a:ea typeface="微软雅黑" pitchFamily="34" charset="-122"/>
              </a:rPr>
              <a:t>        典型的通用程序可以在具备</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运行环境的设备中独立运行，它又分为：</a:t>
            </a:r>
          </a:p>
          <a:p>
            <a:pPr fontAlgn="base">
              <a:lnSpc>
                <a:spcPct val="12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GUI</a:t>
            </a:r>
            <a:r>
              <a:rPr kumimoji="1" lang="zh-CN" altLang="en-US" sz="2400">
                <a:solidFill>
                  <a:srgbClr val="000000"/>
                </a:solidFill>
                <a:latin typeface="微软雅黑" pitchFamily="34" charset="-122"/>
                <a:ea typeface="微软雅黑" pitchFamily="34" charset="-122"/>
              </a:rPr>
              <a:t>应用程序：即图形用户界面程序，可实现丰富的输入界面和输出显示。</a:t>
            </a:r>
          </a:p>
          <a:p>
            <a:pPr fontAlgn="base">
              <a:lnSpc>
                <a:spcPct val="120000"/>
              </a:lnSpc>
              <a:spcBef>
                <a:spcPct val="50000"/>
              </a:spcBef>
              <a:spcAft>
                <a:spcPct val="0"/>
              </a:spcAft>
            </a:pPr>
            <a:r>
              <a:rPr kumimoji="1" lang="zh-CN" altLang="en-US" sz="2400">
                <a:solidFill>
                  <a:srgbClr val="000000"/>
                </a:solidFill>
                <a:latin typeface="微软雅黑" pitchFamily="34" charset="-122"/>
                <a:ea typeface="微软雅黑" pitchFamily="34" charset="-122"/>
              </a:rPr>
              <a:t>        命令行程序：无需界面，只需在命令行下运行，运行结果只在后台发生变化，可以将输出存放到文件中。</a:t>
            </a:r>
          </a:p>
          <a:p>
            <a:pPr fontAlgn="base">
              <a:lnSpc>
                <a:spcPct val="120000"/>
              </a:lnSpc>
              <a:spcBef>
                <a:spcPct val="50000"/>
              </a:spcBef>
              <a:spcAft>
                <a:spcPct val="0"/>
              </a:spcAft>
            </a:pPr>
            <a:r>
              <a:rPr kumimoji="1" lang="zh-CN" altLang="en-US" sz="2400">
                <a:solidFill>
                  <a:srgbClr val="000000"/>
                </a:solidFill>
                <a:latin typeface="微软雅黑" pitchFamily="34" charset="-122"/>
                <a:ea typeface="微软雅黑" pitchFamily="34" charset="-122"/>
              </a:rPr>
              <a:t>        嵌入式应用程序：</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语言的平台独立性决定了它可以嵌入到不同的设备中，且只需具备必要的运行环境即可。</a:t>
            </a:r>
          </a:p>
        </p:txBody>
      </p:sp>
    </p:spTree>
    <p:extLst>
      <p:ext uri="{BB962C8B-B14F-4D97-AF65-F5344CB8AC3E}">
        <p14:creationId xmlns:p14="http://schemas.microsoft.com/office/powerpoint/2010/main" xmlns="" val="1470610938"/>
      </p:ext>
    </p:extLst>
  </p:cSld>
  <p:clrMapOvr>
    <a:masterClrMapping/>
  </p:clrMapOvr>
  <p:transition>
    <p:blinds/>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3146425" y="52578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4.1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32451" name="Object 3"/>
          <p:cNvGraphicFramePr>
            <a:graphicFrameLocks noChangeAspect="1"/>
          </p:cNvGraphicFramePr>
          <p:nvPr>
            <p:extLst>
              <p:ext uri="{D42A27DB-BD31-4B8C-83A1-F6EECF244321}">
                <p14:modId xmlns:p14="http://schemas.microsoft.com/office/powerpoint/2010/main" xmlns="" val="1918499521"/>
              </p:ext>
            </p:extLst>
          </p:nvPr>
        </p:nvGraphicFramePr>
        <p:xfrm>
          <a:off x="952500" y="1447800"/>
          <a:ext cx="7239000" cy="2916238"/>
        </p:xfrm>
        <a:graphic>
          <a:graphicData uri="http://schemas.openxmlformats.org/presentationml/2006/ole">
            <p:oleObj spid="_x0000_s24804" name="BMP 图像" r:id="rId3" imgW="4016088" imgH="1615238" progId="PBrush">
              <p:embed/>
            </p:oleObj>
          </a:graphicData>
        </a:graphic>
      </p:graphicFrame>
    </p:spTree>
    <p:extLst>
      <p:ext uri="{BB962C8B-B14F-4D97-AF65-F5344CB8AC3E}">
        <p14:creationId xmlns:p14="http://schemas.microsoft.com/office/powerpoint/2010/main" xmlns="" val="848337449"/>
      </p:ext>
    </p:extLst>
  </p:cSld>
  <p:clrMapOvr>
    <a:masterClrMapping/>
  </p:clrMapOvr>
  <p:transition>
    <p:zoom dir="in"/>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1447800" y="836712"/>
            <a:ext cx="3876831" cy="541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ts val="1200"/>
              </a:spcAft>
            </a:pPr>
            <a:r>
              <a:rPr kumimoji="1" lang="en-US" altLang="zh-CN" sz="2400" b="1" dirty="0">
                <a:solidFill>
                  <a:srgbClr val="000000"/>
                </a:solidFill>
                <a:latin typeface="微软雅黑" pitchFamily="34" charset="-122"/>
                <a:ea typeface="微软雅黑" pitchFamily="34" charset="-122"/>
              </a:rPr>
              <a:t>2.  switch</a:t>
            </a:r>
            <a:r>
              <a:rPr kumimoji="1" lang="zh-CN" altLang="en-US" sz="2400" b="1" dirty="0">
                <a:solidFill>
                  <a:srgbClr val="000000"/>
                </a:solidFill>
                <a:latin typeface="微软雅黑" pitchFamily="34" charset="-122"/>
                <a:ea typeface="微软雅黑" pitchFamily="34" charset="-122"/>
              </a:rPr>
              <a:t>语句</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switch</a:t>
            </a:r>
            <a:r>
              <a:rPr kumimoji="1" lang="zh-CN" altLang="en-US" sz="2400" dirty="0">
                <a:solidFill>
                  <a:srgbClr val="000000"/>
                </a:solidFill>
                <a:latin typeface="微软雅黑" pitchFamily="34" charset="-122"/>
                <a:ea typeface="微软雅黑" pitchFamily="34" charset="-122"/>
              </a:rPr>
              <a:t>语句的基本格式为：</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switch(</a:t>
            </a:r>
            <a:r>
              <a:rPr kumimoji="1" lang="zh-CN" altLang="en-US" sz="2400" dirty="0">
                <a:solidFill>
                  <a:srgbClr val="000000"/>
                </a:solidFill>
                <a:latin typeface="微软雅黑" pitchFamily="34" charset="-122"/>
                <a:ea typeface="微软雅黑" pitchFamily="34" charset="-122"/>
              </a:rPr>
              <a:t>表达式</a:t>
            </a:r>
            <a:r>
              <a:rPr kumimoji="1" lang="en-US" altLang="zh-CN" sz="2400" dirty="0">
                <a:solidFill>
                  <a:srgbClr val="000000"/>
                </a:solidFill>
                <a:latin typeface="微软雅黑" pitchFamily="34" charset="-122"/>
                <a:ea typeface="微软雅黑" pitchFamily="34" charset="-122"/>
              </a:rPr>
              <a:t>1)</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case </a:t>
            </a:r>
            <a:r>
              <a:rPr kumimoji="1" lang="zh-CN" altLang="en-US" sz="2400" dirty="0">
                <a:solidFill>
                  <a:srgbClr val="000000"/>
                </a:solidFill>
                <a:latin typeface="微软雅黑" pitchFamily="34" charset="-122"/>
                <a:ea typeface="微软雅黑" pitchFamily="34" charset="-122"/>
              </a:rPr>
              <a:t>表达式</a:t>
            </a:r>
            <a:r>
              <a:rPr kumimoji="1" lang="en-US" altLang="zh-CN" sz="2400" dirty="0">
                <a:solidFill>
                  <a:srgbClr val="000000"/>
                </a:solidFill>
                <a:latin typeface="微软雅黑" pitchFamily="34" charset="-122"/>
                <a:ea typeface="微软雅黑" pitchFamily="34" charset="-122"/>
              </a:rPr>
              <a:t>2:</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2;</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case</a:t>
            </a:r>
            <a:r>
              <a:rPr kumimoji="1" lang="zh-CN" altLang="en-US" sz="2400" dirty="0">
                <a:solidFill>
                  <a:srgbClr val="000000"/>
                </a:solidFill>
                <a:latin typeface="微软雅黑" pitchFamily="34" charset="-122"/>
                <a:ea typeface="微软雅黑" pitchFamily="34" charset="-122"/>
              </a:rPr>
              <a:t>表达式</a:t>
            </a:r>
            <a:r>
              <a:rPr kumimoji="1" lang="en-US" altLang="zh-CN" sz="2400" dirty="0">
                <a:solidFill>
                  <a:srgbClr val="000000"/>
                </a:solidFill>
                <a:latin typeface="微软雅黑" pitchFamily="34" charset="-122"/>
                <a:ea typeface="微软雅黑" pitchFamily="34" charset="-122"/>
              </a:rPr>
              <a:t>3:</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3;</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lvl="1" fontAlgn="base">
              <a:spcBef>
                <a:spcPct val="0"/>
              </a:spcBef>
              <a:spcAft>
                <a:spcPct val="0"/>
              </a:spcAft>
            </a:pPr>
            <a:r>
              <a:rPr kumimoji="1" lang="en-US" altLang="zh-CN" sz="2400" dirty="0" smtClean="0">
                <a:solidFill>
                  <a:srgbClr val="000000"/>
                </a:solidFill>
                <a:latin typeface="微软雅黑" pitchFamily="34" charset="-122"/>
                <a:ea typeface="微软雅黑" pitchFamily="34" charset="-122"/>
              </a:rPr>
              <a:t>default</a:t>
            </a:r>
            <a:r>
              <a:rPr kumimoji="1" lang="en-US" altLang="zh-CN" sz="2400" dirty="0">
                <a:solidFill>
                  <a:srgbClr val="000000"/>
                </a:solidFill>
                <a:latin typeface="微软雅黑" pitchFamily="34" charset="-122"/>
                <a:ea typeface="微软雅黑" pitchFamily="34" charset="-122"/>
              </a:rPr>
              <a:t>:</a:t>
            </a: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a:t>
            </a:r>
            <a:r>
              <a:rPr kumimoji="1" lang="zh-CN" altLang="en-US" sz="2400" dirty="0" smtClean="0">
                <a:solidFill>
                  <a:srgbClr val="000000"/>
                </a:solidFill>
                <a:latin typeface="微软雅黑" pitchFamily="34" charset="-122"/>
                <a:ea typeface="微软雅黑" pitchFamily="34" charset="-122"/>
              </a:rPr>
              <a:t>块</a:t>
            </a:r>
            <a:r>
              <a:rPr kumimoji="1" lang="en-US" altLang="zh-CN" sz="2400" dirty="0">
                <a:solidFill>
                  <a:srgbClr val="000000"/>
                </a:solidFill>
                <a:latin typeface="微软雅黑" pitchFamily="34" charset="-122"/>
                <a:ea typeface="微软雅黑" pitchFamily="34" charset="-122"/>
              </a:rPr>
              <a:t>4</a:t>
            </a:r>
            <a:r>
              <a:rPr kumimoji="1" lang="en-US" altLang="zh-CN" sz="2400" dirty="0" smtClean="0">
                <a:solidFill>
                  <a:srgbClr val="000000"/>
                </a:solidFill>
                <a:latin typeface="微软雅黑" pitchFamily="34" charset="-122"/>
                <a:ea typeface="微软雅黑" pitchFamily="34" charset="-122"/>
              </a:rPr>
              <a:t>;</a:t>
            </a:r>
            <a:endParaRPr kumimoji="1" lang="en-US" altLang="zh-CN" sz="2400" dirty="0">
              <a:solidFill>
                <a:srgbClr val="000000"/>
              </a:solidFill>
              <a:latin typeface="微软雅黑" pitchFamily="34" charset="-122"/>
              <a:ea typeface="微软雅黑" pitchFamily="34" charset="-122"/>
            </a:endParaRPr>
          </a:p>
          <a:p>
            <a:pPr lvl="1"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1049629635"/>
      </p:ext>
    </p:extLst>
  </p:cSld>
  <p:clrMapOvr>
    <a:masterClrMapping/>
  </p:clrMapOvr>
  <p:transition>
    <p:zoom dir="in"/>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115616" y="754821"/>
            <a:ext cx="6969125" cy="4035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80000"/>
              </a:lnSpc>
              <a:spcBef>
                <a:spcPct val="0"/>
              </a:spcBef>
              <a:spcAft>
                <a:spcPct val="0"/>
              </a:spcAft>
            </a:pPr>
            <a:r>
              <a:rPr kumimoji="1" lang="zh-CN" altLang="en-US" sz="2400" dirty="0">
                <a:solidFill>
                  <a:srgbClr val="000000"/>
                </a:solidFill>
                <a:latin typeface="微软雅黑" pitchFamily="34" charset="-122"/>
                <a:ea typeface="微软雅黑" pitchFamily="34" charset="-122"/>
              </a:rPr>
              <a:t>其中：</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(1) </a:t>
            </a:r>
            <a:r>
              <a:rPr kumimoji="1" lang="zh-CN" altLang="en-US" sz="2400" dirty="0">
                <a:solidFill>
                  <a:srgbClr val="000000"/>
                </a:solidFill>
                <a:latin typeface="微软雅黑" pitchFamily="34" charset="-122"/>
                <a:ea typeface="微软雅黑" pitchFamily="34" charset="-122"/>
              </a:rPr>
              <a:t>表达式</a:t>
            </a:r>
            <a:r>
              <a:rPr kumimoji="1" lang="en-US" altLang="zh-CN" sz="2400" dirty="0">
                <a:solidFill>
                  <a:srgbClr val="000000"/>
                </a:solidFill>
                <a:latin typeface="微软雅黑" pitchFamily="34" charset="-122"/>
                <a:ea typeface="微软雅黑" pitchFamily="34" charset="-122"/>
              </a:rPr>
              <a:t>1</a:t>
            </a:r>
            <a:r>
              <a:rPr kumimoji="1" lang="zh-CN" altLang="en-US" sz="2400" dirty="0">
                <a:solidFill>
                  <a:srgbClr val="000000"/>
                </a:solidFill>
                <a:latin typeface="微软雅黑" pitchFamily="34" charset="-122"/>
                <a:ea typeface="微软雅黑" pitchFamily="34" charset="-122"/>
              </a:rPr>
              <a:t>的值必须与整型兼容。</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(2)  case</a:t>
            </a:r>
            <a:r>
              <a:rPr kumimoji="1" lang="zh-CN" altLang="en-US" sz="2400" dirty="0">
                <a:solidFill>
                  <a:srgbClr val="000000"/>
                </a:solidFill>
                <a:latin typeface="微软雅黑" pitchFamily="34" charset="-122"/>
                <a:ea typeface="微软雅黑" pitchFamily="34" charset="-122"/>
              </a:rPr>
              <a:t>分支要执行的程序语句。</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(3) </a:t>
            </a:r>
            <a:r>
              <a:rPr kumimoji="1" lang="zh-CN" altLang="en-US" sz="2400" dirty="0">
                <a:solidFill>
                  <a:srgbClr val="000000"/>
                </a:solidFill>
                <a:latin typeface="微软雅黑" pitchFamily="34" charset="-122"/>
                <a:ea typeface="微软雅黑" pitchFamily="34" charset="-122"/>
              </a:rPr>
              <a:t>表达式</a:t>
            </a:r>
            <a:r>
              <a:rPr kumimoji="1" lang="en-US" altLang="zh-CN" sz="2400" dirty="0">
                <a:solidFill>
                  <a:srgbClr val="000000"/>
                </a:solidFill>
                <a:latin typeface="微软雅黑" pitchFamily="34" charset="-122"/>
                <a:ea typeface="微软雅黑" pitchFamily="34" charset="-122"/>
              </a:rPr>
              <a:t>2</a:t>
            </a:r>
            <a:r>
              <a:rPr kumimoji="1" lang="zh-CN" altLang="en-US" sz="2400" dirty="0">
                <a:solidFill>
                  <a:srgbClr val="000000"/>
                </a:solidFill>
                <a:latin typeface="微软雅黑" pitchFamily="34" charset="-122"/>
                <a:ea typeface="微软雅黑" pitchFamily="34" charset="-122"/>
              </a:rPr>
              <a:t>、</a:t>
            </a:r>
            <a:r>
              <a:rPr kumimoji="1" lang="en-US" altLang="zh-CN" sz="2400" dirty="0" smtClean="0">
                <a:solidFill>
                  <a:srgbClr val="000000"/>
                </a:solidFill>
                <a:latin typeface="微软雅黑" pitchFamily="34" charset="-122"/>
                <a:ea typeface="微软雅黑" pitchFamily="34" charset="-122"/>
              </a:rPr>
              <a:t>3</a:t>
            </a:r>
            <a:r>
              <a:rPr kumimoji="1" lang="zh-CN" altLang="en-US" sz="2400" dirty="0" smtClean="0">
                <a:solidFill>
                  <a:srgbClr val="000000"/>
                </a:solidFill>
                <a:latin typeface="微软雅黑" pitchFamily="34" charset="-122"/>
                <a:ea typeface="微软雅黑" pitchFamily="34" charset="-122"/>
              </a:rPr>
              <a:t>是</a:t>
            </a:r>
            <a:r>
              <a:rPr kumimoji="1" lang="zh-CN" altLang="en-US" sz="2400" dirty="0">
                <a:solidFill>
                  <a:srgbClr val="000000"/>
                </a:solidFill>
                <a:latin typeface="微软雅黑" pitchFamily="34" charset="-122"/>
                <a:ea typeface="微软雅黑" pitchFamily="34" charset="-122"/>
              </a:rPr>
              <a:t>可能出现的值。</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(4) </a:t>
            </a:r>
            <a:r>
              <a:rPr kumimoji="1" lang="zh-CN" altLang="en-US" sz="2400" dirty="0">
                <a:solidFill>
                  <a:srgbClr val="000000"/>
                </a:solidFill>
                <a:latin typeface="微软雅黑" pitchFamily="34" charset="-122"/>
                <a:ea typeface="微软雅黑" pitchFamily="34" charset="-122"/>
              </a:rPr>
              <a:t>不同的</a:t>
            </a:r>
            <a:r>
              <a:rPr kumimoji="1" lang="en-US" altLang="zh-CN" sz="2400" dirty="0">
                <a:solidFill>
                  <a:srgbClr val="000000"/>
                </a:solidFill>
                <a:latin typeface="微软雅黑" pitchFamily="34" charset="-122"/>
                <a:ea typeface="微软雅黑" pitchFamily="34" charset="-122"/>
              </a:rPr>
              <a:t>case</a:t>
            </a:r>
            <a:r>
              <a:rPr kumimoji="1" lang="zh-CN" altLang="en-US" sz="2400" dirty="0">
                <a:solidFill>
                  <a:srgbClr val="000000"/>
                </a:solidFill>
                <a:latin typeface="微软雅黑" pitchFamily="34" charset="-122"/>
                <a:ea typeface="微软雅黑" pitchFamily="34" charset="-122"/>
              </a:rPr>
              <a:t>分支对应着不同的语句或块序列。 </a:t>
            </a:r>
          </a:p>
          <a:p>
            <a:pPr fontAlgn="base">
              <a:lnSpc>
                <a:spcPct val="180000"/>
              </a:lnSpc>
              <a:spcBef>
                <a:spcPct val="0"/>
              </a:spcBef>
              <a:spcAft>
                <a:spcPct val="0"/>
              </a:spcAft>
            </a:pPr>
            <a:r>
              <a:rPr kumimoji="1" lang="en-US" altLang="zh-CN" sz="2400" dirty="0" smtClean="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5)  break</a:t>
            </a:r>
            <a:r>
              <a:rPr kumimoji="1" lang="zh-CN" altLang="en-US" sz="2400" dirty="0">
                <a:solidFill>
                  <a:srgbClr val="000000"/>
                </a:solidFill>
                <a:latin typeface="微软雅黑" pitchFamily="34" charset="-122"/>
                <a:ea typeface="微软雅黑" pitchFamily="34" charset="-122"/>
              </a:rPr>
              <a:t>表示跳出这一分支。    </a:t>
            </a:r>
          </a:p>
        </p:txBody>
      </p:sp>
    </p:spTree>
    <p:extLst>
      <p:ext uri="{BB962C8B-B14F-4D97-AF65-F5344CB8AC3E}">
        <p14:creationId xmlns:p14="http://schemas.microsoft.com/office/powerpoint/2010/main" xmlns="" val="1274583042"/>
      </p:ext>
    </p:extLst>
  </p:cSld>
  <p:clrMapOvr>
    <a:masterClrMapping/>
  </p:clrMapOvr>
  <p:transition>
    <p:zoom dir="in"/>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533400" y="746125"/>
            <a:ext cx="8382000" cy="541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4.2】</a:t>
            </a:r>
            <a:r>
              <a:rPr kumimoji="1" lang="zh-CN" altLang="en-US" sz="2400" dirty="0">
                <a:solidFill>
                  <a:srgbClr val="000000"/>
                </a:solidFill>
                <a:latin typeface="微软雅黑" pitchFamily="34" charset="-122"/>
                <a:ea typeface="微软雅黑" pitchFamily="34" charset="-122"/>
              </a:rPr>
              <a:t>测试</a:t>
            </a:r>
            <a:r>
              <a:rPr kumimoji="1" lang="en-US" altLang="zh-CN" sz="2400" dirty="0">
                <a:solidFill>
                  <a:srgbClr val="000000"/>
                </a:solidFill>
                <a:latin typeface="微软雅黑" pitchFamily="34" charset="-122"/>
                <a:ea typeface="微软雅黑" pitchFamily="34" charset="-122"/>
              </a:rPr>
              <a:t>switch</a:t>
            </a:r>
            <a:r>
              <a:rPr kumimoji="1" lang="zh-CN" altLang="en-US" sz="2400" dirty="0">
                <a:solidFill>
                  <a:srgbClr val="000000"/>
                </a:solidFill>
                <a:latin typeface="微软雅黑" pitchFamily="34" charset="-122"/>
                <a:ea typeface="微软雅黑" pitchFamily="34" charset="-122"/>
              </a:rPr>
              <a:t>语句，当</a:t>
            </a:r>
            <a:r>
              <a:rPr kumimoji="1" lang="en-US" altLang="zh-CN" sz="2400" dirty="0">
                <a:solidFill>
                  <a:srgbClr val="000000"/>
                </a:solidFill>
                <a:latin typeface="微软雅黑" pitchFamily="34" charset="-122"/>
                <a:ea typeface="微软雅黑" pitchFamily="34" charset="-122"/>
              </a:rPr>
              <a:t>x=1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3</a:t>
            </a:r>
            <a:r>
              <a:rPr kumimoji="1" lang="zh-CN" altLang="en-US" sz="2400" dirty="0">
                <a:solidFill>
                  <a:srgbClr val="000000"/>
                </a:solidFill>
                <a:latin typeface="微软雅黑" pitchFamily="34" charset="-122"/>
                <a:ea typeface="微软雅黑" pitchFamily="34" charset="-122"/>
              </a:rPr>
              <a:t>时，分别打印</a:t>
            </a:r>
            <a:r>
              <a:rPr kumimoji="1" lang="en-US" altLang="zh-CN" sz="2400" dirty="0">
                <a:solidFill>
                  <a:srgbClr val="000000"/>
                </a:solidFill>
                <a:latin typeface="微软雅黑" pitchFamily="34" charset="-122"/>
                <a:ea typeface="微软雅黑" pitchFamily="34" charset="-122"/>
              </a:rPr>
              <a:t>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3</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不为这三个值时，打印</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的值。程序输出结果如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4.2</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TestSwitch.java</a:t>
            </a: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TestSwitch</a:t>
            </a:r>
            <a:endParaRPr kumimoji="1" lang="en-US" altLang="zh-CN" sz="2400" dirty="0">
              <a:solidFill>
                <a:srgbClr val="000000"/>
              </a:solidFill>
              <a:latin typeface="微软雅黑" pitchFamily="34" charset="-122"/>
              <a:ea typeface="微软雅黑" pitchFamily="34" charset="-122"/>
            </a:endParaRP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public static void main(String </a:t>
            </a:r>
            <a:r>
              <a:rPr kumimoji="1" lang="en-US" altLang="zh-CN" sz="2400" dirty="0" err="1">
                <a:solidFill>
                  <a:srgbClr val="000000"/>
                </a:solidFill>
                <a:latin typeface="微软雅黑" pitchFamily="34" charset="-122"/>
                <a:ea typeface="微软雅黑" pitchFamily="34" charset="-122"/>
              </a:rPr>
              <a:t>args</a:t>
            </a:r>
            <a:r>
              <a:rPr kumimoji="1" lang="en-US" altLang="zh-CN" sz="2400" dirty="0">
                <a:solidFill>
                  <a:srgbClr val="000000"/>
                </a:solidFill>
                <a:latin typeface="微软雅黑" pitchFamily="34" charset="-122"/>
                <a:ea typeface="微软雅黑" pitchFamily="34" charset="-122"/>
              </a:rPr>
              <a:t>[])</a:t>
            </a: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声明变量</a:t>
            </a:r>
            <a:r>
              <a:rPr kumimoji="1" lang="en-US" altLang="zh-CN" sz="2400" dirty="0">
                <a:solidFill>
                  <a:srgbClr val="000000"/>
                </a:solidFill>
                <a:latin typeface="微软雅黑" pitchFamily="34" charset="-122"/>
                <a:ea typeface="微软雅黑" pitchFamily="34" charset="-122"/>
              </a:rPr>
              <a:t>x</a:t>
            </a:r>
          </a:p>
          <a:p>
            <a:pPr algn="just"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x;		</a:t>
            </a:r>
          </a:p>
          <a:p>
            <a:pPr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x = 12; </a:t>
            </a:r>
          </a:p>
        </p:txBody>
      </p:sp>
    </p:spTree>
    <p:extLst>
      <p:ext uri="{BB962C8B-B14F-4D97-AF65-F5344CB8AC3E}">
        <p14:creationId xmlns:p14="http://schemas.microsoft.com/office/powerpoint/2010/main" xmlns="" val="1824277177"/>
      </p:ext>
    </p:extLst>
  </p:cSld>
  <p:clrMapOvr>
    <a:masterClrMapping/>
  </p:clrMapOvr>
  <p:transition>
    <p:zoom dir="in"/>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1475656" y="692696"/>
            <a:ext cx="6612066" cy="572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System.out.println("x=12</a:t>
            </a:r>
            <a:r>
              <a:rPr kumimoji="1" lang="zh-CN" altLang="en-US" sz="2400">
                <a:solidFill>
                  <a:srgbClr val="000000"/>
                </a:solidFill>
                <a:latin typeface="微软雅黑" pitchFamily="34" charset="-122"/>
                <a:ea typeface="微软雅黑" pitchFamily="34" charset="-122"/>
              </a:rPr>
              <a:t>时打印的值</a:t>
            </a:r>
            <a:r>
              <a:rPr kumimoji="1" lang="en-US" altLang="zh-CN" sz="2400">
                <a:solidFill>
                  <a:srgbClr val="000000"/>
                </a:solidFill>
                <a:latin typeface="微软雅黑" pitchFamily="34" charset="-122"/>
                <a:ea typeface="微软雅黑" pitchFamily="34" charset="-122"/>
              </a:rPr>
              <a:t>");</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choose(x);</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x = 3;</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System.out.println("x=3</a:t>
            </a:r>
            <a:r>
              <a:rPr kumimoji="1" lang="zh-CN" altLang="en-US" sz="2400">
                <a:solidFill>
                  <a:srgbClr val="000000"/>
                </a:solidFill>
                <a:latin typeface="微软雅黑" pitchFamily="34" charset="-122"/>
                <a:ea typeface="微软雅黑" pitchFamily="34" charset="-122"/>
              </a:rPr>
              <a:t>时打印的值</a:t>
            </a:r>
            <a:r>
              <a:rPr kumimoji="1" lang="en-US" altLang="zh-CN" sz="2400">
                <a:solidFill>
                  <a:srgbClr val="000000"/>
                </a:solidFill>
                <a:latin typeface="微软雅黑" pitchFamily="34" charset="-122"/>
                <a:ea typeface="微软雅黑" pitchFamily="34" charset="-122"/>
              </a:rPr>
              <a:t>");</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choose(x);</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//choose</a:t>
            </a:r>
            <a:r>
              <a:rPr kumimoji="1" lang="zh-CN" altLang="en-US" sz="2400">
                <a:solidFill>
                  <a:srgbClr val="000000"/>
                </a:solidFill>
                <a:latin typeface="微软雅黑" pitchFamily="34" charset="-122"/>
                <a:ea typeface="微软雅黑" pitchFamily="34" charset="-122"/>
              </a:rPr>
              <a:t>方法：</a:t>
            </a:r>
            <a:r>
              <a:rPr kumimoji="1" lang="en-US" altLang="zh-CN" sz="2400">
                <a:solidFill>
                  <a:srgbClr val="000000"/>
                </a:solidFill>
                <a:latin typeface="微软雅黑" pitchFamily="34" charset="-122"/>
                <a:ea typeface="微软雅黑" pitchFamily="34" charset="-122"/>
              </a:rPr>
              <a:t>switch</a:t>
            </a:r>
            <a:r>
              <a:rPr kumimoji="1" lang="zh-CN" altLang="en-US" sz="2400">
                <a:solidFill>
                  <a:srgbClr val="000000"/>
                </a:solidFill>
                <a:latin typeface="微软雅黑" pitchFamily="34" charset="-122"/>
                <a:ea typeface="微软雅黑" pitchFamily="34" charset="-122"/>
              </a:rPr>
              <a:t>语句结构</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public static void choose(int x)</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switch(x)</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 </a:t>
            </a:r>
          </a:p>
        </p:txBody>
      </p:sp>
    </p:spTree>
    <p:extLst>
      <p:ext uri="{BB962C8B-B14F-4D97-AF65-F5344CB8AC3E}">
        <p14:creationId xmlns:p14="http://schemas.microsoft.com/office/powerpoint/2010/main" xmlns="" val="1891466948"/>
      </p:ext>
    </p:extLst>
  </p:cSld>
  <p:clrMapOvr>
    <a:masterClrMapping/>
  </p:clrMapOvr>
  <p:transition>
    <p:zoom dir="in"/>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1295400" y="620688"/>
            <a:ext cx="7009611" cy="6005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case 1:</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(1);</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case 2:</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(2);</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case 3:</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(3);</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break;</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default:</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(x);</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		</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	</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2096061151"/>
      </p:ext>
    </p:extLst>
  </p:cSld>
  <p:clrMapOvr>
    <a:masterClrMapping/>
  </p:clrMapOvr>
  <p:transition>
    <p:zoom dir="in"/>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594" name="Object 2"/>
          <p:cNvGraphicFramePr>
            <a:graphicFrameLocks noChangeAspect="1"/>
          </p:cNvGraphicFramePr>
          <p:nvPr>
            <p:extLst>
              <p:ext uri="{D42A27DB-BD31-4B8C-83A1-F6EECF244321}">
                <p14:modId xmlns:p14="http://schemas.microsoft.com/office/powerpoint/2010/main" xmlns="" val="2780509768"/>
              </p:ext>
            </p:extLst>
          </p:nvPr>
        </p:nvGraphicFramePr>
        <p:xfrm>
          <a:off x="838200" y="1143000"/>
          <a:ext cx="7467600" cy="3278188"/>
        </p:xfrm>
        <a:graphic>
          <a:graphicData uri="http://schemas.openxmlformats.org/presentationml/2006/ole">
            <p:oleObj spid="_x0000_s25828" name="BMP 图像" r:id="rId3" imgW="4031329" imgH="1775614" progId="PBrush">
              <p:embed/>
            </p:oleObj>
          </a:graphicData>
        </a:graphic>
      </p:graphicFrame>
      <p:sp>
        <p:nvSpPr>
          <p:cNvPr id="238595" name="Text Box 3"/>
          <p:cNvSpPr txBox="1">
            <a:spLocks noChangeArrowheads="1"/>
          </p:cNvSpPr>
          <p:nvPr/>
        </p:nvSpPr>
        <p:spPr bwMode="auto">
          <a:xfrm>
            <a:off x="3108325" y="4953000"/>
            <a:ext cx="30492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4.2  </a:t>
            </a:r>
            <a:r>
              <a:rPr kumimoji="1" lang="zh-CN" altLang="en-US" sz="2400" dirty="0">
                <a:solidFill>
                  <a:srgbClr val="000000"/>
                </a:solidFill>
                <a:latin typeface="微软雅黑" pitchFamily="34" charset="-122"/>
                <a:ea typeface="微软雅黑" pitchFamily="34" charset="-122"/>
              </a:rPr>
              <a:t>程序输出结果 </a:t>
            </a:r>
          </a:p>
        </p:txBody>
      </p:sp>
    </p:spTree>
    <p:extLst>
      <p:ext uri="{BB962C8B-B14F-4D97-AF65-F5344CB8AC3E}">
        <p14:creationId xmlns:p14="http://schemas.microsoft.com/office/powerpoint/2010/main" xmlns="" val="3419374452"/>
      </p:ext>
    </p:extLst>
  </p:cSld>
  <p:clrMapOvr>
    <a:masterClrMapping/>
  </p:clrMapOvr>
  <p:transition>
    <p:zoom dir="in"/>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609600" y="1628800"/>
            <a:ext cx="8382000" cy="429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1.   </a:t>
            </a:r>
            <a:r>
              <a:rPr kumimoji="1" lang="en-US" altLang="zh-CN" sz="2400" b="1" dirty="0">
                <a:solidFill>
                  <a:srgbClr val="000000"/>
                </a:solidFill>
                <a:latin typeface="微软雅黑" pitchFamily="34" charset="-122"/>
                <a:ea typeface="微软雅黑" pitchFamily="34" charset="-122"/>
              </a:rPr>
              <a:t>for</a:t>
            </a:r>
            <a:r>
              <a:rPr kumimoji="1" lang="zh-CN" altLang="en-US" sz="2400" b="1" dirty="0">
                <a:solidFill>
                  <a:srgbClr val="000000"/>
                </a:solidFill>
                <a:latin typeface="微软雅黑" pitchFamily="34" charset="-122"/>
                <a:ea typeface="微软雅黑" pitchFamily="34" charset="-122"/>
              </a:rPr>
              <a:t>循环语句</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for</a:t>
            </a:r>
            <a:r>
              <a:rPr kumimoji="1" lang="zh-CN" altLang="en-US" sz="2400" dirty="0">
                <a:solidFill>
                  <a:srgbClr val="000000"/>
                </a:solidFill>
                <a:latin typeface="微软雅黑" pitchFamily="34" charset="-122"/>
                <a:ea typeface="微软雅黑" pitchFamily="34" charset="-122"/>
              </a:rPr>
              <a:t>循环语句实现已知次数的循环，其基本格式为：</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for(</a:t>
            </a:r>
            <a:r>
              <a:rPr kumimoji="1" lang="zh-CN" altLang="en-US" sz="2400" dirty="0">
                <a:solidFill>
                  <a:srgbClr val="000000"/>
                </a:solidFill>
                <a:latin typeface="微软雅黑" pitchFamily="34" charset="-122"/>
                <a:ea typeface="微软雅黑" pitchFamily="34" charset="-122"/>
              </a:rPr>
              <a:t>初始化表达式</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测试表达式</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步长</a:t>
            </a:r>
            <a:r>
              <a:rPr kumimoji="1" lang="en-US" altLang="zh-CN" sz="2400" dirty="0">
                <a:solidFill>
                  <a:srgbClr val="000000"/>
                </a:solidFill>
                <a:latin typeface="微软雅黑" pitchFamily="34" charset="-122"/>
                <a:ea typeface="微软雅黑" pitchFamily="34" charset="-122"/>
              </a:rPr>
              <a:t>)</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p:txBody>
      </p:sp>
      <p:sp>
        <p:nvSpPr>
          <p:cNvPr id="2" name="TextBox 1"/>
          <p:cNvSpPr txBox="1"/>
          <p:nvPr/>
        </p:nvSpPr>
        <p:spPr>
          <a:xfrm>
            <a:off x="3131840" y="809069"/>
            <a:ext cx="2232248"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循 环 结 构</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933591165"/>
      </p:ext>
    </p:extLst>
  </p:cSld>
  <p:clrMapOvr>
    <a:masterClrMapping/>
  </p:clrMapOvr>
  <p:transition>
    <p:zoom dir="in"/>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395536" y="908720"/>
            <a:ext cx="85344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其执行顺序如下：</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(1) </a:t>
            </a:r>
            <a:r>
              <a:rPr kumimoji="1" lang="zh-CN" altLang="en-US" sz="2400">
                <a:solidFill>
                  <a:srgbClr val="000000"/>
                </a:solidFill>
                <a:latin typeface="微软雅黑" pitchFamily="34" charset="-122"/>
                <a:ea typeface="微软雅黑" pitchFamily="34" charset="-122"/>
              </a:rPr>
              <a:t>首先运行初始化表达式。</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(2) </a:t>
            </a:r>
            <a:r>
              <a:rPr kumimoji="1" lang="zh-CN" altLang="en-US" sz="2400">
                <a:solidFill>
                  <a:srgbClr val="000000"/>
                </a:solidFill>
                <a:latin typeface="微软雅黑" pitchFamily="34" charset="-122"/>
                <a:ea typeface="微软雅黑" pitchFamily="34" charset="-122"/>
              </a:rPr>
              <a:t>然后计算测试表达式，如果表达式为</a:t>
            </a:r>
            <a:r>
              <a:rPr kumimoji="1" lang="en-US" altLang="zh-CN" sz="2400">
                <a:solidFill>
                  <a:srgbClr val="000000"/>
                </a:solidFill>
                <a:latin typeface="微软雅黑" pitchFamily="34" charset="-122"/>
                <a:ea typeface="微软雅黑" pitchFamily="34" charset="-122"/>
              </a:rPr>
              <a:t>true</a:t>
            </a:r>
            <a:r>
              <a:rPr kumimoji="1" lang="zh-CN" altLang="en-US" sz="2400">
                <a:solidFill>
                  <a:srgbClr val="000000"/>
                </a:solidFill>
                <a:latin typeface="微软雅黑" pitchFamily="34" charset="-122"/>
                <a:ea typeface="微软雅黑" pitchFamily="34" charset="-122"/>
              </a:rPr>
              <a:t>，执行语句或块；如果表达式为</a:t>
            </a:r>
            <a:r>
              <a:rPr kumimoji="1" lang="en-US" altLang="zh-CN" sz="2400">
                <a:solidFill>
                  <a:srgbClr val="000000"/>
                </a:solidFill>
                <a:latin typeface="微软雅黑" pitchFamily="34" charset="-122"/>
                <a:ea typeface="微软雅黑" pitchFamily="34" charset="-122"/>
              </a:rPr>
              <a:t>false</a:t>
            </a:r>
            <a:r>
              <a:rPr kumimoji="1" lang="zh-CN" altLang="en-US" sz="2400">
                <a:solidFill>
                  <a:srgbClr val="000000"/>
                </a:solidFill>
                <a:latin typeface="微软雅黑" pitchFamily="34" charset="-122"/>
                <a:ea typeface="微软雅黑" pitchFamily="34" charset="-122"/>
              </a:rPr>
              <a:t>，退出</a:t>
            </a:r>
            <a:r>
              <a:rPr kumimoji="1" lang="en-US" altLang="zh-CN" sz="2400">
                <a:solidFill>
                  <a:srgbClr val="000000"/>
                </a:solidFill>
                <a:latin typeface="微软雅黑" pitchFamily="34" charset="-122"/>
                <a:ea typeface="微软雅黑" pitchFamily="34" charset="-122"/>
              </a:rPr>
              <a:t>for</a:t>
            </a:r>
            <a:r>
              <a:rPr kumimoji="1" lang="zh-CN" altLang="en-US" sz="2400">
                <a:solidFill>
                  <a:srgbClr val="000000"/>
                </a:solidFill>
                <a:latin typeface="微软雅黑" pitchFamily="34" charset="-122"/>
                <a:ea typeface="微软雅黑" pitchFamily="34" charset="-122"/>
              </a:rPr>
              <a:t>循环。</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(3) </a:t>
            </a:r>
            <a:r>
              <a:rPr kumimoji="1" lang="zh-CN" altLang="en-US" sz="2400">
                <a:solidFill>
                  <a:srgbClr val="000000"/>
                </a:solidFill>
                <a:latin typeface="微软雅黑" pitchFamily="34" charset="-122"/>
                <a:ea typeface="微软雅黑" pitchFamily="34" charset="-122"/>
              </a:rPr>
              <a:t>最后执行步长。 </a:t>
            </a:r>
          </a:p>
        </p:txBody>
      </p:sp>
    </p:spTree>
    <p:extLst>
      <p:ext uri="{BB962C8B-B14F-4D97-AF65-F5344CB8AC3E}">
        <p14:creationId xmlns:p14="http://schemas.microsoft.com/office/powerpoint/2010/main" xmlns="" val="2577939243"/>
      </p:ext>
    </p:extLst>
  </p:cSld>
  <p:clrMapOvr>
    <a:masterClrMapping/>
  </p:clrMapOvr>
  <p:transition>
    <p:zoom dir="in"/>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203042" y="620688"/>
            <a:ext cx="8763000" cy="6497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4.3】</a:t>
            </a:r>
            <a:r>
              <a:rPr kumimoji="1" lang="zh-CN" altLang="en-US" sz="2400" dirty="0">
                <a:solidFill>
                  <a:srgbClr val="000000"/>
                </a:solidFill>
                <a:latin typeface="微软雅黑" pitchFamily="34" charset="-122"/>
                <a:ea typeface="微软雅黑" pitchFamily="34" charset="-122"/>
              </a:rPr>
              <a:t>用</a:t>
            </a:r>
            <a:r>
              <a:rPr kumimoji="1" lang="en-US" altLang="zh-CN" sz="2400" dirty="0">
                <a:solidFill>
                  <a:srgbClr val="000000"/>
                </a:solidFill>
                <a:latin typeface="微软雅黑" pitchFamily="34" charset="-122"/>
                <a:ea typeface="微软雅黑" pitchFamily="34" charset="-122"/>
              </a:rPr>
              <a:t>for</a:t>
            </a:r>
            <a:r>
              <a:rPr kumimoji="1" lang="zh-CN" altLang="en-US" sz="2400" dirty="0">
                <a:solidFill>
                  <a:srgbClr val="000000"/>
                </a:solidFill>
                <a:latin typeface="微软雅黑" pitchFamily="34" charset="-122"/>
                <a:ea typeface="微软雅黑" pitchFamily="34" charset="-122"/>
              </a:rPr>
              <a:t>循环统计</a:t>
            </a:r>
            <a:r>
              <a:rPr kumimoji="1" lang="en-US" altLang="zh-CN" sz="2400" dirty="0">
                <a:solidFill>
                  <a:srgbClr val="000000"/>
                </a:solidFill>
                <a:latin typeface="微软雅黑" pitchFamily="34" charset="-122"/>
                <a:ea typeface="微软雅黑" pitchFamily="34" charset="-122"/>
              </a:rPr>
              <a:t>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100(</a:t>
            </a:r>
            <a:r>
              <a:rPr kumimoji="1" lang="zh-CN" altLang="en-US" sz="2400" dirty="0">
                <a:solidFill>
                  <a:srgbClr val="000000"/>
                </a:solidFill>
                <a:latin typeface="微软雅黑" pitchFamily="34" charset="-122"/>
                <a:ea typeface="微软雅黑" pitchFamily="34" charset="-122"/>
              </a:rPr>
              <a:t>包括</a:t>
            </a:r>
            <a:r>
              <a:rPr kumimoji="1" lang="en-US" altLang="zh-CN" sz="2400" dirty="0">
                <a:solidFill>
                  <a:srgbClr val="000000"/>
                </a:solidFill>
                <a:latin typeface="微软雅黑" pitchFamily="34" charset="-122"/>
                <a:ea typeface="微软雅黑" pitchFamily="34" charset="-122"/>
              </a:rPr>
              <a:t>100)</a:t>
            </a:r>
            <a:r>
              <a:rPr kumimoji="1" lang="zh-CN" altLang="en-US" sz="2400" dirty="0">
                <a:solidFill>
                  <a:srgbClr val="000000"/>
                </a:solidFill>
                <a:latin typeface="微软雅黑" pitchFamily="34" charset="-122"/>
                <a:ea typeface="微软雅黑" pitchFamily="34" charset="-122"/>
              </a:rPr>
              <a:t>之间数的总和。程序输出结果如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4.3</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程序文件名称为</a:t>
            </a:r>
            <a:r>
              <a:rPr kumimoji="1" lang="en-US" altLang="zh-CN" sz="2200" dirty="0">
                <a:solidFill>
                  <a:srgbClr val="000000"/>
                </a:solidFill>
                <a:latin typeface="微软雅黑" pitchFamily="34" charset="-122"/>
                <a:ea typeface="微软雅黑" pitchFamily="34" charset="-122"/>
              </a:rPr>
              <a:t>TestFor.java</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public class </a:t>
            </a:r>
            <a:r>
              <a:rPr kumimoji="1" lang="en-US" altLang="zh-CN" sz="2200" dirty="0" err="1">
                <a:solidFill>
                  <a:srgbClr val="000000"/>
                </a:solidFill>
                <a:latin typeface="微软雅黑" pitchFamily="34" charset="-122"/>
                <a:ea typeface="微软雅黑" pitchFamily="34" charset="-122"/>
              </a:rPr>
              <a:t>TestFor</a:t>
            </a:r>
            <a:endParaRPr kumimoji="1" lang="en-US" altLang="zh-CN" sz="2200" dirty="0">
              <a:solidFill>
                <a:srgbClr val="000000"/>
              </a:solidFill>
              <a:latin typeface="微软雅黑" pitchFamily="34" charset="-122"/>
              <a:ea typeface="微软雅黑" pitchFamily="34" charset="-122"/>
            </a:endParaRP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public static void main(String </a:t>
            </a:r>
            <a:r>
              <a:rPr kumimoji="1" lang="en-US" altLang="zh-CN" sz="2200" dirty="0" err="1">
                <a:solidFill>
                  <a:srgbClr val="000000"/>
                </a:solidFill>
                <a:latin typeface="微软雅黑" pitchFamily="34" charset="-122"/>
                <a:ea typeface="微软雅黑" pitchFamily="34" charset="-122"/>
              </a:rPr>
              <a:t>args</a:t>
            </a: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sum = 0;</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for(</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a:t>
            </a:r>
            <a:r>
              <a:rPr kumimoji="1" lang="en-US" altLang="zh-CN" sz="2200" dirty="0">
                <a:solidFill>
                  <a:srgbClr val="000000"/>
                </a:solidFill>
                <a:latin typeface="微软雅黑" pitchFamily="34" charset="-122"/>
                <a:ea typeface="微软雅黑" pitchFamily="34" charset="-122"/>
              </a:rPr>
              <a:t> = 1; </a:t>
            </a:r>
            <a:r>
              <a:rPr kumimoji="1" lang="en-US" altLang="zh-CN" sz="2200" dirty="0" err="1">
                <a:solidFill>
                  <a:srgbClr val="000000"/>
                </a:solidFill>
                <a:latin typeface="微软雅黑" pitchFamily="34" charset="-122"/>
                <a:ea typeface="微软雅黑" pitchFamily="34" charset="-122"/>
              </a:rPr>
              <a:t>i</a:t>
            </a:r>
            <a:r>
              <a:rPr kumimoji="1" lang="en-US" altLang="zh-CN" sz="2200" dirty="0">
                <a:solidFill>
                  <a:srgbClr val="000000"/>
                </a:solidFill>
                <a:latin typeface="微软雅黑" pitchFamily="34" charset="-122"/>
                <a:ea typeface="微软雅黑" pitchFamily="34" charset="-122"/>
              </a:rPr>
              <a:t>&lt;=100; </a:t>
            </a:r>
            <a:r>
              <a:rPr kumimoji="1" lang="en-US" altLang="zh-CN" sz="2200" dirty="0" err="1">
                <a:solidFill>
                  <a:srgbClr val="000000"/>
                </a:solidFill>
                <a:latin typeface="微软雅黑" pitchFamily="34" charset="-122"/>
                <a:ea typeface="微软雅黑" pitchFamily="34" charset="-122"/>
              </a:rPr>
              <a:t>i</a:t>
            </a: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sum += </a:t>
            </a:r>
            <a:r>
              <a:rPr kumimoji="1" lang="en-US" altLang="zh-CN" sz="2200" dirty="0" err="1">
                <a:solidFill>
                  <a:srgbClr val="000000"/>
                </a:solidFill>
                <a:latin typeface="微软雅黑" pitchFamily="34" charset="-122"/>
                <a:ea typeface="微软雅黑" pitchFamily="34" charset="-122"/>
              </a:rPr>
              <a:t>i</a:t>
            </a: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("1</a:t>
            </a:r>
            <a:r>
              <a:rPr kumimoji="1" lang="zh-CN" altLang="en-US" sz="2200" dirty="0">
                <a:solidFill>
                  <a:srgbClr val="000000"/>
                </a:solidFill>
                <a:latin typeface="微软雅黑" pitchFamily="34" charset="-122"/>
                <a:ea typeface="微软雅黑" pitchFamily="34" charset="-122"/>
              </a:rPr>
              <a:t>到</a:t>
            </a:r>
            <a:r>
              <a:rPr kumimoji="1" lang="en-US" altLang="zh-CN" sz="2200" dirty="0">
                <a:solidFill>
                  <a:srgbClr val="000000"/>
                </a:solidFill>
                <a:latin typeface="微软雅黑" pitchFamily="34" charset="-122"/>
                <a:ea typeface="微软雅黑" pitchFamily="34" charset="-122"/>
              </a:rPr>
              <a:t>100(</a:t>
            </a:r>
            <a:r>
              <a:rPr kumimoji="1" lang="zh-CN" altLang="en-US" sz="2200" dirty="0">
                <a:solidFill>
                  <a:srgbClr val="000000"/>
                </a:solidFill>
                <a:latin typeface="微软雅黑" pitchFamily="34" charset="-122"/>
                <a:ea typeface="微软雅黑" pitchFamily="34" charset="-122"/>
              </a:rPr>
              <a:t>包括</a:t>
            </a:r>
            <a:r>
              <a:rPr kumimoji="1" lang="en-US" altLang="zh-CN" sz="2200" dirty="0">
                <a:solidFill>
                  <a:srgbClr val="000000"/>
                </a:solidFill>
                <a:latin typeface="微软雅黑" pitchFamily="34" charset="-122"/>
                <a:ea typeface="微软雅黑" pitchFamily="34" charset="-122"/>
              </a:rPr>
              <a:t>100)</a:t>
            </a:r>
            <a:r>
              <a:rPr kumimoji="1" lang="zh-CN" altLang="en-US" sz="2200" dirty="0">
                <a:solidFill>
                  <a:srgbClr val="000000"/>
                </a:solidFill>
                <a:latin typeface="微软雅黑" pitchFamily="34" charset="-122"/>
                <a:ea typeface="微软雅黑" pitchFamily="34" charset="-122"/>
              </a:rPr>
              <a:t>的数的总和为：</a:t>
            </a:r>
            <a:r>
              <a:rPr kumimoji="1" lang="en-US" altLang="zh-CN" sz="2200" dirty="0">
                <a:solidFill>
                  <a:srgbClr val="000000"/>
                </a:solidFill>
                <a:latin typeface="微软雅黑" pitchFamily="34" charset="-122"/>
                <a:ea typeface="微软雅黑" pitchFamily="34" charset="-122"/>
              </a:rPr>
              <a:t>" + sum);</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438037312"/>
      </p:ext>
    </p:extLst>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381000" y="838200"/>
            <a:ext cx="8534400" cy="2465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2.  Servlets</a:t>
            </a:r>
            <a:r>
              <a:rPr kumimoji="1" lang="zh-CN" altLang="en-US" sz="2400" b="1">
                <a:solidFill>
                  <a:srgbClr val="000000"/>
                </a:solidFill>
                <a:latin typeface="微软雅黑" pitchFamily="34" charset="-122"/>
                <a:ea typeface="微软雅黑" pitchFamily="34" charset="-122"/>
              </a:rPr>
              <a:t>服务器端应用程序</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服务器端的应用程序用来收集客户端的数据输入，对数据进行处理之后，返回相应的响应给客户。它主要用来实现与客户端的交互。</a:t>
            </a:r>
          </a:p>
        </p:txBody>
      </p:sp>
    </p:spTree>
    <p:extLst>
      <p:ext uri="{BB962C8B-B14F-4D97-AF65-F5344CB8AC3E}">
        <p14:creationId xmlns:p14="http://schemas.microsoft.com/office/powerpoint/2010/main" xmlns="" val="2385732914"/>
      </p:ext>
    </p:extLst>
  </p:cSld>
  <p:clrMapOvr>
    <a:masterClrMapping/>
  </p:clrMapOvr>
  <p:transition>
    <p:blinds/>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3146425" y="50292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4.3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42691" name="Object 3"/>
          <p:cNvGraphicFramePr>
            <a:graphicFrameLocks noChangeAspect="1"/>
          </p:cNvGraphicFramePr>
          <p:nvPr>
            <p:extLst>
              <p:ext uri="{D42A27DB-BD31-4B8C-83A1-F6EECF244321}">
                <p14:modId xmlns:p14="http://schemas.microsoft.com/office/powerpoint/2010/main" xmlns="" val="2266586405"/>
              </p:ext>
            </p:extLst>
          </p:nvPr>
        </p:nvGraphicFramePr>
        <p:xfrm>
          <a:off x="685800" y="1600200"/>
          <a:ext cx="7772400" cy="2536825"/>
        </p:xfrm>
        <a:graphic>
          <a:graphicData uri="http://schemas.openxmlformats.org/presentationml/2006/ole">
            <p:oleObj spid="_x0000_s26852" name="BMP 图像" r:id="rId3" imgW="4023709" imgH="1310754" progId="PBrush">
              <p:embed/>
            </p:oleObj>
          </a:graphicData>
        </a:graphic>
      </p:graphicFrame>
    </p:spTree>
    <p:extLst>
      <p:ext uri="{BB962C8B-B14F-4D97-AF65-F5344CB8AC3E}">
        <p14:creationId xmlns:p14="http://schemas.microsoft.com/office/powerpoint/2010/main" xmlns="" val="726650738"/>
      </p:ext>
    </p:extLst>
  </p:cSld>
  <p:clrMapOvr>
    <a:masterClrMapping/>
  </p:clrMapOvr>
  <p:transition>
    <p:zoom dir="in"/>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81000" y="762000"/>
            <a:ext cx="8458200" cy="498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2</a:t>
            </a:r>
            <a:r>
              <a:rPr kumimoji="1" lang="en-US" altLang="zh-CN" sz="2400" b="1" dirty="0">
                <a:solidFill>
                  <a:srgbClr val="000000"/>
                </a:solidFill>
                <a:latin typeface="微软雅黑" pitchFamily="34" charset="-122"/>
                <a:ea typeface="微软雅黑" pitchFamily="34" charset="-122"/>
              </a:rPr>
              <a:t>.</a:t>
            </a:r>
            <a:r>
              <a:rPr kumimoji="1" lang="en-US" altLang="zh-CN" sz="2400" b="1" dirty="0" smtClean="0">
                <a:solidFill>
                  <a:srgbClr val="000000"/>
                </a:solidFill>
                <a:latin typeface="微软雅黑" pitchFamily="34" charset="-122"/>
                <a:ea typeface="微软雅黑" pitchFamily="34" charset="-122"/>
              </a:rPr>
              <a:t>  </a:t>
            </a:r>
            <a:r>
              <a:rPr kumimoji="1" lang="en-US" altLang="zh-CN" sz="2400" b="1" dirty="0">
                <a:solidFill>
                  <a:srgbClr val="000000"/>
                </a:solidFill>
                <a:latin typeface="微软雅黑" pitchFamily="34" charset="-122"/>
                <a:ea typeface="微软雅黑" pitchFamily="34" charset="-122"/>
              </a:rPr>
              <a:t>while</a:t>
            </a:r>
            <a:r>
              <a:rPr kumimoji="1" lang="zh-CN" altLang="en-US" sz="2400" b="1" dirty="0">
                <a:solidFill>
                  <a:srgbClr val="000000"/>
                </a:solidFill>
                <a:latin typeface="微软雅黑" pitchFamily="34" charset="-122"/>
                <a:ea typeface="微软雅黑" pitchFamily="34" charset="-122"/>
              </a:rPr>
              <a:t>循环语句</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while</a:t>
            </a:r>
            <a:r>
              <a:rPr kumimoji="1" lang="zh-CN" altLang="en-US" sz="2400" dirty="0">
                <a:solidFill>
                  <a:srgbClr val="000000"/>
                </a:solidFill>
                <a:latin typeface="微软雅黑" pitchFamily="34" charset="-122"/>
                <a:ea typeface="微软雅黑" pitchFamily="34" charset="-122"/>
              </a:rPr>
              <a:t>循环语句实现受条件控制的循环，其基本格式为：</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while(</a:t>
            </a:r>
            <a:r>
              <a:rPr kumimoji="1" lang="zh-CN" altLang="en-US" sz="2400" dirty="0">
                <a:solidFill>
                  <a:srgbClr val="000000"/>
                </a:solidFill>
                <a:latin typeface="微软雅黑" pitchFamily="34" charset="-122"/>
                <a:ea typeface="微软雅黑" pitchFamily="34" charset="-122"/>
              </a:rPr>
              <a:t>布尔表达式</a:t>
            </a:r>
            <a:r>
              <a:rPr kumimoji="1" lang="en-US" altLang="zh-CN" sz="2400" dirty="0">
                <a:solidFill>
                  <a:srgbClr val="000000"/>
                </a:solidFill>
                <a:latin typeface="微软雅黑" pitchFamily="34" charset="-122"/>
                <a:ea typeface="微软雅黑" pitchFamily="34" charset="-122"/>
              </a:rPr>
              <a:t>)</a:t>
            </a:r>
          </a:p>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语句或块</a:t>
            </a:r>
            <a:r>
              <a:rPr kumimoji="1" lang="en-US" altLang="zh-CN" sz="2400" dirty="0">
                <a:solidFill>
                  <a:srgbClr val="000000"/>
                </a:solidFill>
                <a:latin typeface="微软雅黑" pitchFamily="34" charset="-122"/>
                <a:ea typeface="微软雅黑" pitchFamily="34" charset="-122"/>
              </a:rPr>
              <a:t>;</a:t>
            </a:r>
          </a:p>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当布尔表达式为</a:t>
            </a:r>
            <a:r>
              <a:rPr kumimoji="1" lang="en-US" altLang="zh-CN" sz="2400" dirty="0">
                <a:solidFill>
                  <a:srgbClr val="000000"/>
                </a:solidFill>
                <a:latin typeface="微软雅黑" pitchFamily="34" charset="-122"/>
                <a:ea typeface="微软雅黑" pitchFamily="34" charset="-122"/>
              </a:rPr>
              <a:t>true</a:t>
            </a:r>
            <a:r>
              <a:rPr kumimoji="1" lang="zh-CN" altLang="en-US" sz="2400" dirty="0">
                <a:solidFill>
                  <a:srgbClr val="000000"/>
                </a:solidFill>
                <a:latin typeface="微软雅黑" pitchFamily="34" charset="-122"/>
                <a:ea typeface="微软雅黑" pitchFamily="34" charset="-122"/>
              </a:rPr>
              <a:t>时，执行语句或块，否则跳出</a:t>
            </a:r>
            <a:r>
              <a:rPr kumimoji="1" lang="en-US" altLang="zh-CN" sz="2400" dirty="0">
                <a:solidFill>
                  <a:srgbClr val="000000"/>
                </a:solidFill>
                <a:latin typeface="微软雅黑" pitchFamily="34" charset="-122"/>
                <a:ea typeface="微软雅黑" pitchFamily="34" charset="-122"/>
              </a:rPr>
              <a:t>while</a:t>
            </a:r>
            <a:r>
              <a:rPr kumimoji="1" lang="zh-CN" altLang="en-US" sz="2400" dirty="0">
                <a:solidFill>
                  <a:srgbClr val="000000"/>
                </a:solidFill>
                <a:latin typeface="微软雅黑" pitchFamily="34" charset="-122"/>
                <a:ea typeface="微软雅黑" pitchFamily="34" charset="-122"/>
              </a:rPr>
              <a:t>循环。</a:t>
            </a:r>
          </a:p>
        </p:txBody>
      </p:sp>
    </p:spTree>
    <p:extLst>
      <p:ext uri="{BB962C8B-B14F-4D97-AF65-F5344CB8AC3E}">
        <p14:creationId xmlns:p14="http://schemas.microsoft.com/office/powerpoint/2010/main" xmlns="" val="1997928472"/>
      </p:ext>
    </p:extLst>
  </p:cSld>
  <p:clrMapOvr>
    <a:masterClrMapping/>
  </p:clrMapOvr>
  <p:transition>
    <p:zoom dir="in"/>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152400" y="749017"/>
            <a:ext cx="8668072"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50000"/>
              </a:lnSpc>
              <a:spcBef>
                <a:spcPct val="0"/>
              </a:spcBef>
              <a:spcAft>
                <a:spcPct val="0"/>
              </a:spcAft>
            </a:pPr>
            <a:r>
              <a:rPr kumimoji="1" lang="zh-CN" altLang="en-US" sz="2400">
                <a:solidFill>
                  <a:srgbClr val="000000"/>
                </a:solidFill>
                <a:latin typeface="微软雅黑" pitchFamily="34" charset="-122"/>
                <a:ea typeface="微软雅黑" pitchFamily="34" charset="-122"/>
              </a:rPr>
              <a:t>上面</a:t>
            </a:r>
            <a:r>
              <a:rPr kumimoji="1" lang="en-US" altLang="zh-CN" sz="2400">
                <a:solidFill>
                  <a:srgbClr val="000000"/>
                </a:solidFill>
                <a:latin typeface="微软雅黑" pitchFamily="34" charset="-122"/>
                <a:ea typeface="微软雅黑" pitchFamily="34" charset="-122"/>
              </a:rPr>
              <a:t>for</a:t>
            </a:r>
            <a:r>
              <a:rPr kumimoji="1" lang="zh-CN" altLang="en-US" sz="2400">
                <a:solidFill>
                  <a:srgbClr val="000000"/>
                </a:solidFill>
                <a:latin typeface="微软雅黑" pitchFamily="34" charset="-122"/>
                <a:ea typeface="微软雅黑" pitchFamily="34" charset="-122"/>
              </a:rPr>
              <a:t>循环语句的例子改为</a:t>
            </a:r>
            <a:r>
              <a:rPr kumimoji="1" lang="en-US" altLang="zh-CN" sz="2400">
                <a:solidFill>
                  <a:srgbClr val="000000"/>
                </a:solidFill>
                <a:latin typeface="微软雅黑" pitchFamily="34" charset="-122"/>
                <a:ea typeface="微软雅黑" pitchFamily="34" charset="-122"/>
              </a:rPr>
              <a:t>while</a:t>
            </a:r>
            <a:r>
              <a:rPr kumimoji="1" lang="zh-CN" altLang="en-US" sz="2400">
                <a:solidFill>
                  <a:srgbClr val="000000"/>
                </a:solidFill>
                <a:latin typeface="微软雅黑" pitchFamily="34" charset="-122"/>
                <a:ea typeface="微软雅黑" pitchFamily="34" charset="-122"/>
              </a:rPr>
              <a:t>语句后如下所示：</a:t>
            </a:r>
          </a:p>
          <a:p>
            <a:pPr fontAlgn="base">
              <a:lnSpc>
                <a:spcPct val="15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int sum = 0;</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int i = 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while (i&lt;=100)</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sum += i; </a:t>
            </a:r>
          </a:p>
          <a:p>
            <a:pPr lvl="3"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i++;</a:t>
            </a:r>
          </a:p>
          <a:p>
            <a:pPr lvl="3"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System.out.println("1</a:t>
            </a:r>
            <a:r>
              <a:rPr kumimoji="1" lang="zh-CN" altLang="en-US" sz="2400">
                <a:solidFill>
                  <a:srgbClr val="000000"/>
                </a:solidFill>
                <a:latin typeface="微软雅黑" pitchFamily="34" charset="-122"/>
                <a:ea typeface="微软雅黑" pitchFamily="34" charset="-122"/>
              </a:rPr>
              <a:t>到</a:t>
            </a:r>
            <a:r>
              <a:rPr kumimoji="1" lang="en-US" altLang="zh-CN" sz="2400">
                <a:solidFill>
                  <a:srgbClr val="000000"/>
                </a:solidFill>
                <a:latin typeface="微软雅黑" pitchFamily="34" charset="-122"/>
                <a:ea typeface="微软雅黑" pitchFamily="34" charset="-122"/>
              </a:rPr>
              <a:t>100(</a:t>
            </a:r>
            <a:r>
              <a:rPr kumimoji="1" lang="zh-CN" altLang="en-US" sz="2400">
                <a:solidFill>
                  <a:srgbClr val="000000"/>
                </a:solidFill>
                <a:latin typeface="微软雅黑" pitchFamily="34" charset="-122"/>
                <a:ea typeface="微软雅黑" pitchFamily="34" charset="-122"/>
              </a:rPr>
              <a:t>包括</a:t>
            </a:r>
            <a:r>
              <a:rPr kumimoji="1" lang="en-US" altLang="zh-CN" sz="2400">
                <a:solidFill>
                  <a:srgbClr val="000000"/>
                </a:solidFill>
                <a:latin typeface="微软雅黑" pitchFamily="34" charset="-122"/>
                <a:ea typeface="微软雅黑" pitchFamily="34" charset="-122"/>
              </a:rPr>
              <a:t>100)</a:t>
            </a:r>
            <a:r>
              <a:rPr kumimoji="1" lang="zh-CN" altLang="en-US" sz="2400">
                <a:solidFill>
                  <a:srgbClr val="000000"/>
                </a:solidFill>
                <a:latin typeface="微软雅黑" pitchFamily="34" charset="-122"/>
                <a:ea typeface="微软雅黑" pitchFamily="34" charset="-122"/>
              </a:rPr>
              <a:t>的数的总和为：</a:t>
            </a:r>
            <a:r>
              <a:rPr kumimoji="1" lang="en-US" altLang="zh-CN" sz="2400">
                <a:solidFill>
                  <a:srgbClr val="000000"/>
                </a:solidFill>
                <a:latin typeface="微软雅黑" pitchFamily="34" charset="-122"/>
                <a:ea typeface="微软雅黑" pitchFamily="34" charset="-122"/>
              </a:rPr>
              <a:t>" + sum);</a:t>
            </a:r>
          </a:p>
        </p:txBody>
      </p:sp>
    </p:spTree>
    <p:extLst>
      <p:ext uri="{BB962C8B-B14F-4D97-AF65-F5344CB8AC3E}">
        <p14:creationId xmlns:p14="http://schemas.microsoft.com/office/powerpoint/2010/main" xmlns="" val="2044703848"/>
      </p:ext>
    </p:extLst>
  </p:cSld>
  <p:clrMapOvr>
    <a:masterClrMapping/>
  </p:clrMapOvr>
  <p:transition>
    <p:zoom dir="in"/>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609600" y="1628800"/>
            <a:ext cx="83820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a:lnSpc>
                <a:spcPct val="150000"/>
              </a:lnSpc>
            </a:pPr>
            <a:r>
              <a:rPr lang="en-US" altLang="zh-CN" sz="2400" dirty="0">
                <a:latin typeface="微软雅黑" pitchFamily="34" charset="-122"/>
                <a:ea typeface="微软雅黑" pitchFamily="34" charset="-122"/>
              </a:rPr>
              <a:t>break</a:t>
            </a:r>
            <a:r>
              <a:rPr lang="zh-CN" altLang="en-US" sz="2400" dirty="0">
                <a:latin typeface="微软雅黑" pitchFamily="34" charset="-122"/>
                <a:ea typeface="微软雅黑" pitchFamily="34" charset="-122"/>
              </a:rPr>
              <a:t>：终止循环体中的执行语句和</a:t>
            </a:r>
            <a:r>
              <a:rPr lang="en-US" altLang="zh-CN" sz="2400" dirty="0">
                <a:latin typeface="微软雅黑" pitchFamily="34" charset="-122"/>
                <a:ea typeface="微软雅黑" pitchFamily="34" charset="-122"/>
              </a:rPr>
              <a:t>switch</a:t>
            </a:r>
            <a:r>
              <a:rPr lang="zh-CN" altLang="en-US" sz="2400" dirty="0">
                <a:latin typeface="微软雅黑" pitchFamily="34" charset="-122"/>
                <a:ea typeface="微软雅黑" pitchFamily="34" charset="-122"/>
              </a:rPr>
              <a:t>语句，跳转到当前</a:t>
            </a:r>
            <a:r>
              <a:rPr lang="zh-CN" altLang="en-US" sz="2400" dirty="0" smtClean="0">
                <a:latin typeface="微软雅黑" pitchFamily="34" charset="-122"/>
                <a:ea typeface="微软雅黑" pitchFamily="34" charset="-122"/>
              </a:rPr>
              <a:t>循环体外的</a:t>
            </a:r>
            <a:r>
              <a:rPr lang="zh-CN" altLang="en-US" sz="2400" dirty="0">
                <a:latin typeface="微软雅黑" pitchFamily="34" charset="-122"/>
                <a:ea typeface="微软雅黑" pitchFamily="34" charset="-122"/>
              </a:rPr>
              <a:t>下一条语句</a:t>
            </a:r>
          </a:p>
          <a:p>
            <a:pPr lvl="1">
              <a:lnSpc>
                <a:spcPct val="150000"/>
              </a:lnSpc>
            </a:pPr>
            <a:r>
              <a:rPr lang="en-US" altLang="zh-CN" sz="2400" dirty="0">
                <a:latin typeface="微软雅黑" pitchFamily="34" charset="-122"/>
                <a:ea typeface="微软雅黑" pitchFamily="34" charset="-122"/>
              </a:rPr>
              <a:t>continue</a:t>
            </a:r>
            <a:r>
              <a:rPr lang="zh-CN" altLang="en-US" sz="2400" dirty="0">
                <a:latin typeface="微软雅黑" pitchFamily="34" charset="-122"/>
                <a:ea typeface="微软雅黑" pitchFamily="34" charset="-122"/>
              </a:rPr>
              <a:t>：只能用于</a:t>
            </a:r>
            <a:r>
              <a:rPr lang="en-US" altLang="zh-CN" sz="2400" dirty="0">
                <a:latin typeface="微软雅黑" pitchFamily="34" charset="-122"/>
                <a:ea typeface="微软雅黑" pitchFamily="34" charset="-122"/>
              </a:rPr>
              <a:t>while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for</a:t>
            </a:r>
            <a:r>
              <a:rPr lang="zh-CN" altLang="en-US" sz="2400" dirty="0">
                <a:latin typeface="微软雅黑" pitchFamily="34" charset="-122"/>
                <a:ea typeface="微软雅黑" pitchFamily="34" charset="-122"/>
              </a:rPr>
              <a:t>语句中，终止当前这次循环，执行下一次循环</a:t>
            </a:r>
          </a:p>
        </p:txBody>
      </p:sp>
      <p:sp>
        <p:nvSpPr>
          <p:cNvPr id="2" name="TextBox 1"/>
          <p:cNvSpPr txBox="1"/>
          <p:nvPr/>
        </p:nvSpPr>
        <p:spPr>
          <a:xfrm>
            <a:off x="2267744" y="809069"/>
            <a:ext cx="4896544" cy="584775"/>
          </a:xfrm>
          <a:prstGeom prst="rect">
            <a:avLst/>
          </a:prstGeom>
          <a:noFill/>
        </p:spPr>
        <p:txBody>
          <a:bodyPr wrap="square" rtlCol="0">
            <a:spAutoFit/>
          </a:bodyPr>
          <a:lstStyle/>
          <a:p>
            <a:r>
              <a:rPr lang="en-US" altLang="zh-CN" sz="3200" b="1" dirty="0">
                <a:latin typeface="微软雅黑" pitchFamily="34" charset="-122"/>
                <a:ea typeface="微软雅黑" pitchFamily="34" charset="-122"/>
              </a:rPr>
              <a:t>b</a:t>
            </a:r>
            <a:r>
              <a:rPr lang="en-US" altLang="zh-CN" sz="3200" b="1" dirty="0" smtClean="0">
                <a:latin typeface="微软雅黑" pitchFamily="34" charset="-122"/>
                <a:ea typeface="微软雅黑" pitchFamily="34" charset="-122"/>
              </a:rPr>
              <a:t>reak </a:t>
            </a:r>
            <a:r>
              <a:rPr lang="zh-CN" altLang="en-US" sz="3200" b="1" dirty="0" smtClean="0">
                <a:latin typeface="微软雅黑" pitchFamily="34" charset="-122"/>
                <a:ea typeface="微软雅黑" pitchFamily="34" charset="-122"/>
              </a:rPr>
              <a:t>与 </a:t>
            </a:r>
            <a:r>
              <a:rPr lang="en-US" altLang="zh-CN" sz="3200" b="1" dirty="0" smtClean="0">
                <a:latin typeface="微软雅黑" pitchFamily="34" charset="-122"/>
                <a:ea typeface="微软雅黑" pitchFamily="34" charset="-122"/>
              </a:rPr>
              <a:t>continue </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xmlns="" val="643603815"/>
      </p:ext>
    </p:extLst>
  </p:cSld>
  <p:clrMapOvr>
    <a:masterClrMapping/>
  </p:clrMapOvr>
  <p:transition>
    <p:zoom dir="in"/>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347864" y="890656"/>
            <a:ext cx="14401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4000" b="1" dirty="0" smtClean="0">
                <a:solidFill>
                  <a:srgbClr val="000000"/>
                </a:solidFill>
                <a:latin typeface="微软雅黑" pitchFamily="34" charset="-122"/>
                <a:ea typeface="微软雅黑" pitchFamily="34" charset="-122"/>
              </a:rPr>
              <a:t>异 常</a:t>
            </a:r>
            <a:endParaRPr kumimoji="1" lang="zh-CN" altLang="en-US" sz="4000" b="1" dirty="0">
              <a:solidFill>
                <a:srgbClr val="000000"/>
              </a:solidFill>
              <a:latin typeface="微软雅黑" pitchFamily="34" charset="-122"/>
              <a:ea typeface="微软雅黑" pitchFamily="34" charset="-122"/>
            </a:endParaRPr>
          </a:p>
        </p:txBody>
      </p:sp>
      <p:sp>
        <p:nvSpPr>
          <p:cNvPr id="173059" name="Text Box 3"/>
          <p:cNvSpPr txBox="1">
            <a:spLocks noChangeArrowheads="1"/>
          </p:cNvSpPr>
          <p:nvPr/>
        </p:nvSpPr>
        <p:spPr bwMode="auto">
          <a:xfrm>
            <a:off x="2771800" y="1796345"/>
            <a:ext cx="4273044"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何为异常</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smtClean="0">
                <a:solidFill>
                  <a:srgbClr val="C00000"/>
                </a:solidFill>
              </a:rPr>
              <a:t>try-catch-finally</a:t>
            </a:r>
            <a:r>
              <a:rPr kumimoji="1" lang="zh-CN" altLang="en-US" sz="2400" b="1" dirty="0" smtClean="0">
                <a:solidFill>
                  <a:srgbClr val="C00000"/>
                </a:solidFill>
              </a:rPr>
              <a:t>语句</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smtClean="0">
                <a:solidFill>
                  <a:srgbClr val="C00000"/>
                </a:solidFill>
              </a:rPr>
              <a:t>throws</a:t>
            </a:r>
            <a:r>
              <a:rPr kumimoji="1" lang="zh-CN" altLang="en-US" sz="2400" b="1" dirty="0" smtClean="0">
                <a:solidFill>
                  <a:srgbClr val="C00000"/>
                </a:solidFill>
              </a:rPr>
              <a:t>关键字</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smtClean="0">
                <a:solidFill>
                  <a:srgbClr val="C00000"/>
                </a:solidFill>
              </a:rPr>
              <a:t>throw</a:t>
            </a:r>
            <a:r>
              <a:rPr kumimoji="1" lang="zh-CN" altLang="en-US" sz="2400" b="1" dirty="0" smtClean="0">
                <a:solidFill>
                  <a:srgbClr val="C00000"/>
                </a:solidFill>
              </a:rPr>
              <a:t>关键字</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常见异常类</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endParaRPr kumimoji="1" lang="en-US" altLang="zh-CN" sz="2400" b="1" dirty="0" smtClean="0">
              <a:solidFill>
                <a:srgbClr val="C00000"/>
              </a:solidFill>
            </a:endParaRPr>
          </a:p>
        </p:txBody>
      </p:sp>
    </p:spTree>
    <p:extLst>
      <p:ext uri="{BB962C8B-B14F-4D97-AF65-F5344CB8AC3E}">
        <p14:creationId xmlns:p14="http://schemas.microsoft.com/office/powerpoint/2010/main" xmlns="" val="3738690341"/>
      </p:ext>
    </p:extLst>
  </p:cSld>
  <p:clrMapOvr>
    <a:masterClrMapping/>
  </p:clrMapOvr>
  <p:transition>
    <p:zoom dir="in"/>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809069"/>
            <a:ext cx="2532856"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何 为 异 常</a:t>
            </a:r>
            <a:endParaRPr lang="zh-CN" altLang="en-US" sz="3200" b="1" dirty="0">
              <a:latin typeface="微软雅黑" pitchFamily="34" charset="-122"/>
              <a:ea typeface="微软雅黑" pitchFamily="34" charset="-122"/>
            </a:endParaRPr>
          </a:p>
        </p:txBody>
      </p:sp>
      <p:sp>
        <p:nvSpPr>
          <p:cNvPr id="3" name="矩形 2"/>
          <p:cNvSpPr/>
          <p:nvPr/>
        </p:nvSpPr>
        <p:spPr>
          <a:xfrm>
            <a:off x="899592" y="2082610"/>
            <a:ext cx="7200800" cy="1754326"/>
          </a:xfrm>
          <a:prstGeom prst="rect">
            <a:avLst/>
          </a:prstGeom>
        </p:spPr>
        <p:txBody>
          <a:bodyPr wrap="square">
            <a:spAutoFit/>
          </a:bodyPr>
          <a:lstStyle/>
          <a:p>
            <a:pPr>
              <a:lnSpc>
                <a:spcPct val="150000"/>
              </a:lnSpc>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异常</a:t>
            </a:r>
            <a:r>
              <a:rPr lang="zh-CN" altLang="en-US" sz="2400" dirty="0">
                <a:latin typeface="微软雅黑" pitchFamily="34" charset="-122"/>
                <a:ea typeface="微软雅黑" pitchFamily="34" charset="-122"/>
              </a:rPr>
              <a:t>定义了程序中遇到的非致命错误，而不是编译时的语法错误，如：打开一个不存在的文件、数组越界</a:t>
            </a:r>
            <a:r>
              <a:rPr lang="zh-CN" altLang="en-US" sz="2400" dirty="0" smtClean="0">
                <a:latin typeface="微软雅黑" pitchFamily="34" charset="-122"/>
                <a:ea typeface="微软雅黑" pitchFamily="34" charset="-122"/>
              </a:rPr>
              <a:t>等。</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960217765"/>
      </p:ext>
    </p:extLst>
  </p:cSld>
  <p:clrMapOvr>
    <a:masterClrMapping/>
  </p:clrMapOvr>
  <p:transition>
    <p:zoom dir="in"/>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9028" y="730243"/>
            <a:ext cx="4608512" cy="584775"/>
          </a:xfrm>
          <a:prstGeom prst="rect">
            <a:avLst/>
          </a:prstGeom>
          <a:noFill/>
        </p:spPr>
        <p:txBody>
          <a:bodyPr wrap="square" rtlCol="0">
            <a:spAutoFit/>
          </a:bodyPr>
          <a:lstStyle/>
          <a:p>
            <a:r>
              <a:rPr lang="en-US" altLang="zh-CN" sz="3200" b="1" dirty="0" smtClean="0">
                <a:latin typeface="微软雅黑" pitchFamily="34" charset="-122"/>
                <a:ea typeface="微软雅黑" pitchFamily="34" charset="-122"/>
              </a:rPr>
              <a:t>try-catch-finally</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
        <p:nvSpPr>
          <p:cNvPr id="3" name="矩形 2"/>
          <p:cNvSpPr/>
          <p:nvPr/>
        </p:nvSpPr>
        <p:spPr>
          <a:xfrm>
            <a:off x="323528" y="1335049"/>
            <a:ext cx="8820472" cy="5816977"/>
          </a:xfrm>
          <a:prstGeom prst="rect">
            <a:avLst/>
          </a:prstGeom>
        </p:spPr>
        <p:txBody>
          <a:bodyPr wrap="square">
            <a:spAutoFit/>
          </a:bodyPr>
          <a:lstStyle/>
          <a:p>
            <a:pPr>
              <a:lnSpc>
                <a:spcPct val="150000"/>
              </a:lnSpc>
            </a:pP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在</a:t>
            </a:r>
            <a:r>
              <a:rPr lang="en-US" altLang="zh-CN" sz="2400" dirty="0">
                <a:latin typeface="微软雅黑" pitchFamily="34" charset="-122"/>
                <a:ea typeface="微软雅黑" pitchFamily="34" charset="-122"/>
              </a:rPr>
              <a:t>Java</a:t>
            </a:r>
            <a:r>
              <a:rPr lang="zh-CN" altLang="en-US" sz="2400" dirty="0">
                <a:latin typeface="微软雅黑" pitchFamily="34" charset="-122"/>
                <a:ea typeface="微软雅黑" pitchFamily="34" charset="-122"/>
              </a:rPr>
              <a:t>中，异常通过</a:t>
            </a:r>
            <a:r>
              <a:rPr lang="en-US" altLang="zh-CN" sz="2400" dirty="0">
                <a:latin typeface="微软雅黑" pitchFamily="34" charset="-122"/>
                <a:ea typeface="微软雅黑" pitchFamily="34" charset="-122"/>
              </a:rPr>
              <a:t>try-catch</a:t>
            </a:r>
            <a:r>
              <a:rPr lang="zh-CN" altLang="en-US" sz="2400" dirty="0">
                <a:latin typeface="微软雅黑" pitchFamily="34" charset="-122"/>
                <a:ea typeface="微软雅黑" pitchFamily="34" charset="-122"/>
              </a:rPr>
              <a:t>语句捕获</a:t>
            </a:r>
            <a:r>
              <a:rPr lang="zh-CN" altLang="en-US"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finally</a:t>
            </a:r>
            <a:r>
              <a:rPr lang="zh-CN" altLang="en-US" sz="2400" dirty="0" smtClean="0">
                <a:latin typeface="微软雅黑" pitchFamily="34" charset="-122"/>
                <a:ea typeface="微软雅黑" pitchFamily="34" charset="-122"/>
              </a:rPr>
              <a:t>子句表示</a:t>
            </a:r>
            <a:r>
              <a:rPr lang="zh-CN" altLang="en-US" sz="2400" dirty="0">
                <a:latin typeface="微软雅黑" pitchFamily="34" charset="-122"/>
                <a:ea typeface="微软雅黑" pitchFamily="34" charset="-122"/>
              </a:rPr>
              <a:t>无论是否出现异常，都应当执行的</a:t>
            </a:r>
            <a:r>
              <a:rPr lang="zh-CN" altLang="en-US" sz="2400" dirty="0" smtClean="0">
                <a:latin typeface="微软雅黑" pitchFamily="34" charset="-122"/>
                <a:ea typeface="微软雅黑" pitchFamily="34" charset="-122"/>
              </a:rPr>
              <a:t>内容。其</a:t>
            </a:r>
            <a:r>
              <a:rPr lang="zh-CN" altLang="en-US" sz="2400" dirty="0">
                <a:latin typeface="微软雅黑" pitchFamily="34" charset="-122"/>
                <a:ea typeface="微软雅黑" pitchFamily="34" charset="-122"/>
              </a:rPr>
              <a:t>一般语法形式为</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r>
              <a:rPr lang="en-US" altLang="zh-CN" sz="2400" b="1" dirty="0">
                <a:latin typeface="微软雅黑" pitchFamily="34" charset="-122"/>
                <a:ea typeface="微软雅黑" pitchFamily="34" charset="-122"/>
              </a:rPr>
              <a:t>try</a:t>
            </a:r>
            <a:r>
              <a:rPr lang="en-US" altLang="zh-CN" sz="2400" dirty="0">
                <a:latin typeface="微软雅黑" pitchFamily="34" charset="-122"/>
                <a:ea typeface="微软雅黑" pitchFamily="34" charset="-122"/>
              </a:rPr>
              <a:t> {  </a:t>
            </a:r>
          </a:p>
          <a:p>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 </a:t>
            </a:r>
            <a:r>
              <a:rPr lang="zh-CN" altLang="en-US" sz="2400" i="1" dirty="0">
                <a:latin typeface="微软雅黑" pitchFamily="34" charset="-122"/>
                <a:ea typeface="微软雅黑" pitchFamily="34" charset="-122"/>
              </a:rPr>
              <a:t>可能会发生异常的程序代码</a:t>
            </a:r>
            <a:r>
              <a:rPr lang="zh-CN" altLang="en-US"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catch</a:t>
            </a:r>
            <a:r>
              <a:rPr lang="en-US" altLang="zh-CN" sz="2400" dirty="0">
                <a:latin typeface="微软雅黑" pitchFamily="34" charset="-122"/>
                <a:ea typeface="微软雅黑" pitchFamily="34" charset="-122"/>
              </a:rPr>
              <a:t> (Type1 id1){  </a:t>
            </a:r>
          </a:p>
          <a:p>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 </a:t>
            </a:r>
            <a:r>
              <a:rPr lang="zh-CN" altLang="en-US" sz="2400" i="1" dirty="0">
                <a:latin typeface="微软雅黑" pitchFamily="34" charset="-122"/>
                <a:ea typeface="微软雅黑" pitchFamily="34" charset="-122"/>
              </a:rPr>
              <a:t>捕获并处置</a:t>
            </a:r>
            <a:r>
              <a:rPr lang="en-US" altLang="zh-CN" sz="2400" i="1" dirty="0">
                <a:latin typeface="微软雅黑" pitchFamily="34" charset="-122"/>
                <a:ea typeface="微软雅黑" pitchFamily="34" charset="-122"/>
              </a:rPr>
              <a:t>try</a:t>
            </a:r>
            <a:r>
              <a:rPr lang="zh-CN" altLang="en-US" sz="2400" i="1" dirty="0">
                <a:latin typeface="微软雅黑" pitchFamily="34" charset="-122"/>
                <a:ea typeface="微软雅黑" pitchFamily="34" charset="-122"/>
              </a:rPr>
              <a:t>抛出的异常类型</a:t>
            </a:r>
            <a:r>
              <a:rPr lang="en-US" altLang="zh-CN" sz="2400" i="1" dirty="0">
                <a:latin typeface="微软雅黑" pitchFamily="34" charset="-122"/>
                <a:ea typeface="微软雅黑" pitchFamily="34" charset="-122"/>
              </a:rPr>
              <a:t>Type1</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a:t>
            </a:r>
          </a:p>
          <a:p>
            <a:r>
              <a:rPr lang="en-US" altLang="zh-CN" sz="2400" b="1" dirty="0">
                <a:latin typeface="微软雅黑" pitchFamily="34" charset="-122"/>
                <a:ea typeface="微软雅黑" pitchFamily="34" charset="-122"/>
              </a:rPr>
              <a:t>catch</a:t>
            </a:r>
            <a:r>
              <a:rPr lang="en-US" altLang="zh-CN" sz="2400" dirty="0">
                <a:latin typeface="微软雅黑" pitchFamily="34" charset="-122"/>
                <a:ea typeface="微软雅黑" pitchFamily="34" charset="-122"/>
              </a:rPr>
              <a:t> (Type2 id2){  </a:t>
            </a:r>
          </a:p>
          <a:p>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a:t>
            </a:r>
            <a:r>
              <a:rPr lang="zh-CN" altLang="en-US" sz="2400" i="1" dirty="0">
                <a:latin typeface="微软雅黑" pitchFamily="34" charset="-122"/>
                <a:ea typeface="微软雅黑" pitchFamily="34" charset="-122"/>
              </a:rPr>
              <a:t>捕获并处置</a:t>
            </a:r>
            <a:r>
              <a:rPr lang="en-US" altLang="zh-CN" sz="2400" i="1" dirty="0">
                <a:latin typeface="微软雅黑" pitchFamily="34" charset="-122"/>
                <a:ea typeface="微软雅黑" pitchFamily="34" charset="-122"/>
              </a:rPr>
              <a:t>try</a:t>
            </a:r>
            <a:r>
              <a:rPr lang="zh-CN" altLang="en-US" sz="2400" i="1" dirty="0">
                <a:latin typeface="微软雅黑" pitchFamily="34" charset="-122"/>
                <a:ea typeface="微软雅黑" pitchFamily="34" charset="-122"/>
              </a:rPr>
              <a:t>抛出的异常类型</a:t>
            </a:r>
            <a:r>
              <a:rPr lang="en-US" altLang="zh-CN" sz="2400" i="1" dirty="0">
                <a:latin typeface="微软雅黑" pitchFamily="34" charset="-122"/>
                <a:ea typeface="微软雅黑" pitchFamily="34" charset="-122"/>
              </a:rPr>
              <a:t>Type2</a:t>
            </a:r>
            <a:r>
              <a:rPr lang="en-US" altLang="zh-CN" sz="2400" dirty="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a:t>
            </a:r>
            <a:r>
              <a:rPr lang="zh-CN" altLang="en-US" sz="2400" b="1" dirty="0"/>
              <a:t> </a:t>
            </a:r>
            <a:r>
              <a:rPr lang="en-US" altLang="zh-CN" sz="2400" b="1" dirty="0">
                <a:latin typeface="微软雅黑" pitchFamily="34" charset="-122"/>
                <a:ea typeface="微软雅黑" pitchFamily="34" charset="-122"/>
              </a:rPr>
              <a:t>finally</a:t>
            </a:r>
            <a:r>
              <a:rPr lang="zh-CN" altLang="en-US" sz="2400" b="1"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   </a:t>
            </a:r>
            <a:r>
              <a:rPr lang="zh-CN" altLang="en-US" sz="2400" i="1"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 </a:t>
            </a:r>
            <a:r>
              <a:rPr lang="zh-CN" altLang="en-US" sz="2400" i="1" dirty="0">
                <a:latin typeface="微软雅黑" pitchFamily="34" charset="-122"/>
                <a:ea typeface="微软雅黑" pitchFamily="34" charset="-122"/>
              </a:rPr>
              <a:t>无论是否发生异常，都将执行的语句块 </a:t>
            </a:r>
            <a:r>
              <a:rPr lang="zh-CN" altLang="en-US"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013583656"/>
      </p:ext>
    </p:extLst>
  </p:cSld>
  <p:clrMapOvr>
    <a:masterClrMapping/>
  </p:clrMapOvr>
  <p:transition>
    <p:zoom dir="in"/>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9028" y="730243"/>
            <a:ext cx="4608512" cy="584775"/>
          </a:xfrm>
          <a:prstGeom prst="rect">
            <a:avLst/>
          </a:prstGeom>
          <a:noFill/>
        </p:spPr>
        <p:txBody>
          <a:bodyPr wrap="square" rtlCol="0">
            <a:spAutoFit/>
          </a:bodyPr>
          <a:lstStyle/>
          <a:p>
            <a:r>
              <a:rPr lang="en-US" altLang="zh-CN" sz="3200" b="1" dirty="0" smtClean="0">
                <a:latin typeface="微软雅黑" pitchFamily="34" charset="-122"/>
                <a:ea typeface="微软雅黑" pitchFamily="34" charset="-122"/>
              </a:rPr>
              <a:t>try-catch-finally</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
        <p:nvSpPr>
          <p:cNvPr id="3" name="矩形 2"/>
          <p:cNvSpPr/>
          <p:nvPr/>
        </p:nvSpPr>
        <p:spPr>
          <a:xfrm>
            <a:off x="323528" y="1556792"/>
            <a:ext cx="8820472" cy="4339650"/>
          </a:xfrm>
          <a:prstGeom prst="rect">
            <a:avLst/>
          </a:prstGeom>
        </p:spPr>
        <p:txBody>
          <a:bodyPr wrap="square">
            <a:spAutoFit/>
          </a:bodyPr>
          <a:lstStyle/>
          <a:p>
            <a:pPr>
              <a:lnSpc>
                <a:spcPct val="150000"/>
              </a:lnSpc>
            </a:pPr>
            <a:r>
              <a:rPr lang="en-US" altLang="zh-CN" sz="2400" b="1" dirty="0" smtClean="0">
                <a:latin typeface="微软雅黑" pitchFamily="34" charset="-122"/>
                <a:ea typeface="微软雅黑" pitchFamily="34" charset="-122"/>
              </a:rPr>
              <a:t>try </a:t>
            </a:r>
            <a:r>
              <a:rPr lang="zh-CN" altLang="en-US" sz="2400" b="1" dirty="0">
                <a:latin typeface="微软雅黑" pitchFamily="34" charset="-122"/>
                <a:ea typeface="微软雅黑" pitchFamily="34" charset="-122"/>
              </a:rPr>
              <a:t>块：</a:t>
            </a:r>
            <a:r>
              <a:rPr lang="zh-CN" altLang="en-US" sz="2400" dirty="0">
                <a:latin typeface="微软雅黑" pitchFamily="34" charset="-122"/>
                <a:ea typeface="微软雅黑" pitchFamily="34" charset="-122"/>
              </a:rPr>
              <a:t>用于捕获异常。其后可接零个或多个</a:t>
            </a:r>
            <a:r>
              <a:rPr lang="en-US" altLang="zh-CN" sz="2400" dirty="0">
                <a:latin typeface="微软雅黑" pitchFamily="34" charset="-122"/>
                <a:ea typeface="微软雅黑" pitchFamily="34" charset="-122"/>
              </a:rPr>
              <a:t>catch</a:t>
            </a:r>
            <a:r>
              <a:rPr lang="zh-CN" altLang="en-US" sz="2400" dirty="0">
                <a:latin typeface="微软雅黑" pitchFamily="34" charset="-122"/>
                <a:ea typeface="微软雅黑" pitchFamily="34" charset="-122"/>
              </a:rPr>
              <a:t>块，如果没有</a:t>
            </a:r>
            <a:r>
              <a:rPr lang="en-US" altLang="zh-CN" sz="2400" dirty="0">
                <a:latin typeface="微软雅黑" pitchFamily="34" charset="-122"/>
                <a:ea typeface="微软雅黑" pitchFamily="34" charset="-122"/>
              </a:rPr>
              <a:t>catch</a:t>
            </a:r>
            <a:r>
              <a:rPr lang="zh-CN" altLang="en-US" sz="2400" dirty="0">
                <a:latin typeface="微软雅黑" pitchFamily="34" charset="-122"/>
                <a:ea typeface="微软雅黑" pitchFamily="34" charset="-122"/>
              </a:rPr>
              <a:t>块，则必须跟一个</a:t>
            </a:r>
            <a:r>
              <a:rPr lang="en-US" altLang="zh-CN" sz="2400" dirty="0">
                <a:latin typeface="微软雅黑" pitchFamily="34" charset="-122"/>
                <a:ea typeface="微软雅黑" pitchFamily="34" charset="-122"/>
              </a:rPr>
              <a:t>finally</a:t>
            </a:r>
            <a:r>
              <a:rPr lang="zh-CN" altLang="en-US" sz="2400" dirty="0">
                <a:latin typeface="微软雅黑" pitchFamily="34" charset="-122"/>
                <a:ea typeface="微软雅黑" pitchFamily="34" charset="-122"/>
              </a:rPr>
              <a:t>块。</a:t>
            </a:r>
            <a:br>
              <a:rPr lang="zh-CN" altLang="en-US" sz="2400" dirty="0">
                <a:latin typeface="微软雅黑" pitchFamily="34" charset="-122"/>
                <a:ea typeface="微软雅黑" pitchFamily="34" charset="-122"/>
              </a:rPr>
            </a:br>
            <a:r>
              <a:rPr lang="en-US" altLang="zh-CN" sz="2400" b="1" dirty="0">
                <a:latin typeface="微软雅黑" pitchFamily="34" charset="-122"/>
                <a:ea typeface="微软雅黑" pitchFamily="34" charset="-122"/>
              </a:rPr>
              <a:t>catch </a:t>
            </a:r>
            <a:r>
              <a:rPr lang="zh-CN" altLang="en-US" sz="2400" b="1" dirty="0">
                <a:latin typeface="微软雅黑" pitchFamily="34" charset="-122"/>
                <a:ea typeface="微软雅黑" pitchFamily="34" charset="-122"/>
              </a:rPr>
              <a:t>块：</a:t>
            </a:r>
            <a:r>
              <a:rPr lang="zh-CN" altLang="en-US" sz="2400" dirty="0">
                <a:latin typeface="微软雅黑" pitchFamily="34" charset="-122"/>
                <a:ea typeface="微软雅黑" pitchFamily="34" charset="-122"/>
              </a:rPr>
              <a:t>用于处理</a:t>
            </a:r>
            <a:r>
              <a:rPr lang="en-US" altLang="zh-CN" sz="2400" dirty="0">
                <a:latin typeface="微软雅黑" pitchFamily="34" charset="-122"/>
                <a:ea typeface="微软雅黑" pitchFamily="34" charset="-122"/>
              </a:rPr>
              <a:t>try</a:t>
            </a:r>
            <a:r>
              <a:rPr lang="zh-CN" altLang="en-US" sz="2400" dirty="0">
                <a:latin typeface="微软雅黑" pitchFamily="34" charset="-122"/>
                <a:ea typeface="微软雅黑" pitchFamily="34" charset="-122"/>
              </a:rPr>
              <a:t>捕获到的异常。</a:t>
            </a:r>
            <a:br>
              <a:rPr lang="zh-CN" altLang="en-US" sz="2400" dirty="0">
                <a:latin typeface="微软雅黑" pitchFamily="34" charset="-122"/>
                <a:ea typeface="微软雅黑" pitchFamily="34" charset="-122"/>
              </a:rPr>
            </a:br>
            <a:r>
              <a:rPr lang="en-US" altLang="zh-CN" sz="2400" b="1" dirty="0">
                <a:latin typeface="微软雅黑" pitchFamily="34" charset="-122"/>
                <a:ea typeface="微软雅黑" pitchFamily="34" charset="-122"/>
              </a:rPr>
              <a:t>finally </a:t>
            </a:r>
            <a:r>
              <a:rPr lang="zh-CN" altLang="en-US" sz="2400" b="1" dirty="0">
                <a:latin typeface="微软雅黑" pitchFamily="34" charset="-122"/>
                <a:ea typeface="微软雅黑" pitchFamily="34" charset="-122"/>
              </a:rPr>
              <a:t>块：</a:t>
            </a:r>
            <a:r>
              <a:rPr lang="zh-CN" altLang="en-US" sz="2400" dirty="0">
                <a:latin typeface="微软雅黑" pitchFamily="34" charset="-122"/>
                <a:ea typeface="微软雅黑" pitchFamily="34" charset="-122"/>
              </a:rPr>
              <a:t>无论是否捕获或处理异常，</a:t>
            </a:r>
            <a:r>
              <a:rPr lang="en-US" altLang="zh-CN" sz="2400" dirty="0">
                <a:latin typeface="微软雅黑" pitchFamily="34" charset="-122"/>
                <a:ea typeface="微软雅黑" pitchFamily="34" charset="-122"/>
              </a:rPr>
              <a:t>finally</a:t>
            </a:r>
            <a:r>
              <a:rPr lang="zh-CN" altLang="en-US" sz="2400" dirty="0">
                <a:latin typeface="微软雅黑" pitchFamily="34" charset="-122"/>
                <a:ea typeface="微软雅黑" pitchFamily="34" charset="-122"/>
              </a:rPr>
              <a:t>块里的语句都会被执行。当在</a:t>
            </a:r>
            <a:r>
              <a:rPr lang="en-US" altLang="zh-CN" sz="2400" dirty="0">
                <a:latin typeface="微软雅黑" pitchFamily="34" charset="-122"/>
                <a:ea typeface="微软雅黑" pitchFamily="34" charset="-122"/>
              </a:rPr>
              <a:t>try</a:t>
            </a:r>
            <a:r>
              <a:rPr lang="zh-CN" altLang="en-US" sz="2400" dirty="0">
                <a:latin typeface="微软雅黑" pitchFamily="34" charset="-122"/>
                <a:ea typeface="微软雅黑" pitchFamily="34" charset="-122"/>
              </a:rPr>
              <a:t>块或</a:t>
            </a:r>
            <a:r>
              <a:rPr lang="en-US" altLang="zh-CN" sz="2400" dirty="0">
                <a:latin typeface="微软雅黑" pitchFamily="34" charset="-122"/>
                <a:ea typeface="微软雅黑" pitchFamily="34" charset="-122"/>
              </a:rPr>
              <a:t>catch</a:t>
            </a:r>
            <a:r>
              <a:rPr lang="zh-CN" altLang="en-US" sz="2400" dirty="0">
                <a:latin typeface="微软雅黑" pitchFamily="34" charset="-122"/>
                <a:ea typeface="微软雅黑" pitchFamily="34" charset="-122"/>
              </a:rPr>
              <a:t>块中遇到</a:t>
            </a:r>
            <a:r>
              <a:rPr lang="en-US" altLang="zh-CN" sz="2400" dirty="0">
                <a:latin typeface="微软雅黑" pitchFamily="34" charset="-122"/>
                <a:ea typeface="微软雅黑" pitchFamily="34" charset="-122"/>
              </a:rPr>
              <a:t>return</a:t>
            </a:r>
            <a:r>
              <a:rPr lang="zh-CN" altLang="en-US" sz="2400" dirty="0">
                <a:latin typeface="微软雅黑" pitchFamily="34" charset="-122"/>
                <a:ea typeface="微软雅黑" pitchFamily="34" charset="-122"/>
              </a:rPr>
              <a:t>语句时，</a:t>
            </a:r>
            <a:r>
              <a:rPr lang="en-US" altLang="zh-CN" sz="2400" dirty="0">
                <a:latin typeface="微软雅黑" pitchFamily="34" charset="-122"/>
                <a:ea typeface="微软雅黑" pitchFamily="34" charset="-122"/>
              </a:rPr>
              <a:t>finally</a:t>
            </a:r>
            <a:r>
              <a:rPr lang="zh-CN" altLang="en-US" sz="2400" dirty="0">
                <a:latin typeface="微软雅黑" pitchFamily="34" charset="-122"/>
                <a:ea typeface="微软雅黑" pitchFamily="34" charset="-122"/>
              </a:rPr>
              <a:t>语句块将在方法返回之前被执行。</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183050874"/>
      </p:ext>
    </p:extLst>
  </p:cSld>
  <p:clrMapOvr>
    <a:masterClrMapping/>
  </p:clrMapOvr>
  <p:transition>
    <p:zoom dir="in"/>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730243"/>
            <a:ext cx="3107974" cy="830997"/>
          </a:xfrm>
          <a:prstGeom prst="rect">
            <a:avLst/>
          </a:prstGeom>
          <a:noFill/>
        </p:spPr>
        <p:txBody>
          <a:bodyPr wrap="square" rtlCol="0">
            <a:spAutoFit/>
          </a:bodyPr>
          <a:lstStyle/>
          <a:p>
            <a:pPr fontAlgn="base">
              <a:lnSpc>
                <a:spcPct val="150000"/>
              </a:lnSpc>
              <a:spcBef>
                <a:spcPct val="0"/>
              </a:spcBef>
              <a:spcAft>
                <a:spcPct val="0"/>
              </a:spcAft>
              <a:buClr>
                <a:srgbClr val="C00000"/>
              </a:buClr>
            </a:pPr>
            <a:r>
              <a:rPr kumimoji="1" lang="en-US" altLang="zh-CN" sz="3200" b="1" dirty="0" smtClean="0">
                <a:latin typeface="微软雅黑" pitchFamily="34" charset="-122"/>
                <a:ea typeface="微软雅黑" pitchFamily="34" charset="-122"/>
              </a:rPr>
              <a:t>throws</a:t>
            </a:r>
            <a:r>
              <a:rPr kumimoji="1" lang="zh-CN" altLang="en-US" sz="3200" b="1" dirty="0" smtClean="0">
                <a:latin typeface="微软雅黑" pitchFamily="34" charset="-122"/>
                <a:ea typeface="微软雅黑" pitchFamily="34" charset="-122"/>
              </a:rPr>
              <a:t>关键字</a:t>
            </a:r>
            <a:endParaRPr kumimoji="1" lang="en-US" altLang="zh-CN" sz="3200" b="1" dirty="0">
              <a:latin typeface="微软雅黑" pitchFamily="34" charset="-122"/>
              <a:ea typeface="微软雅黑" pitchFamily="34" charset="-122"/>
            </a:endParaRPr>
          </a:p>
        </p:txBody>
      </p:sp>
      <p:sp>
        <p:nvSpPr>
          <p:cNvPr id="3" name="矩形 2"/>
          <p:cNvSpPr/>
          <p:nvPr/>
        </p:nvSpPr>
        <p:spPr>
          <a:xfrm>
            <a:off x="323528" y="1556792"/>
            <a:ext cx="8820472" cy="4893647"/>
          </a:xfrm>
          <a:prstGeom prst="rect">
            <a:avLst/>
          </a:prstGeom>
        </p:spPr>
        <p:txBody>
          <a:bodyPr wrap="square">
            <a:spAutoFit/>
          </a:bodyPr>
          <a:lstStyle/>
          <a:p>
            <a:pPr>
              <a:lnSpc>
                <a:spcPct val="150000"/>
              </a:lnSpc>
            </a:pPr>
            <a:r>
              <a:rPr lang="zh-CN" altLang="en-US" sz="2400" dirty="0"/>
              <a:t> </a:t>
            </a:r>
            <a:r>
              <a:rPr lang="en-US" altLang="zh-CN" sz="2400" dirty="0" smtClean="0">
                <a:latin typeface="微软雅黑" pitchFamily="34" charset="-122"/>
                <a:ea typeface="微软雅黑" pitchFamily="34" charset="-122"/>
              </a:rPr>
              <a:t>	throws</a:t>
            </a:r>
            <a:r>
              <a:rPr lang="zh-CN" altLang="en-US" sz="2400" dirty="0">
                <a:latin typeface="微软雅黑" pitchFamily="34" charset="-122"/>
                <a:ea typeface="微软雅黑" pitchFamily="34" charset="-122"/>
              </a:rPr>
              <a:t>语句用在方法定义时声明该方法要抛出的异常类型，如果抛出的是</a:t>
            </a:r>
            <a:r>
              <a:rPr lang="en-US" altLang="zh-CN" sz="2400" dirty="0">
                <a:latin typeface="微软雅黑" pitchFamily="34" charset="-122"/>
                <a:ea typeface="微软雅黑" pitchFamily="34" charset="-122"/>
              </a:rPr>
              <a:t>Exception</a:t>
            </a:r>
            <a:r>
              <a:rPr lang="zh-CN" altLang="en-US" sz="2400" dirty="0">
                <a:latin typeface="微软雅黑" pitchFamily="34" charset="-122"/>
                <a:ea typeface="微软雅黑" pitchFamily="34" charset="-122"/>
              </a:rPr>
              <a:t>异常类型，则该方法被声明为抛出所有的异常。多个异常可使用逗号分割。</a:t>
            </a:r>
            <a:r>
              <a:rPr lang="en-US" altLang="zh-CN" sz="2400" dirty="0">
                <a:latin typeface="微软雅黑" pitchFamily="34" charset="-122"/>
                <a:ea typeface="微软雅黑" pitchFamily="34" charset="-122"/>
              </a:rPr>
              <a:t>throws</a:t>
            </a:r>
            <a:r>
              <a:rPr lang="zh-CN" altLang="en-US" sz="2400" dirty="0">
                <a:latin typeface="微软雅黑" pitchFamily="34" charset="-122"/>
                <a:ea typeface="微软雅黑" pitchFamily="34" charset="-122"/>
              </a:rPr>
              <a:t>语句的语法格式为</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endParaRPr lang="en-US" altLang="zh-CN" sz="2400" dirty="0" smtClean="0">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methodname</a:t>
            </a:r>
            <a:r>
              <a:rPr lang="en-US" altLang="zh-CN" sz="2400"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throws</a:t>
            </a:r>
            <a:r>
              <a:rPr lang="en-US" altLang="zh-CN" sz="2400" dirty="0">
                <a:latin typeface="微软雅黑" pitchFamily="34" charset="-122"/>
                <a:ea typeface="微软雅黑" pitchFamily="34" charset="-122"/>
              </a:rPr>
              <a:t> Exception1,Exception2,..,ExceptionN  </a:t>
            </a:r>
          </a:p>
          <a:p>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a:t>
            </a:r>
          </a:p>
          <a:p>
            <a:pPr>
              <a:lnSpc>
                <a:spcPct val="150000"/>
              </a:lnSpc>
            </a:pPr>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644215034"/>
      </p:ext>
    </p:extLst>
  </p:cSld>
  <p:clrMapOvr>
    <a:masterClrMapping/>
  </p:clrMapOvr>
  <p:transition>
    <p:zoom dir="in"/>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620688"/>
            <a:ext cx="2963958" cy="830997"/>
          </a:xfrm>
          <a:prstGeom prst="rect">
            <a:avLst/>
          </a:prstGeom>
          <a:noFill/>
        </p:spPr>
        <p:txBody>
          <a:bodyPr wrap="square" rtlCol="0">
            <a:spAutoFit/>
          </a:bodyPr>
          <a:lstStyle/>
          <a:p>
            <a:pPr fontAlgn="base">
              <a:lnSpc>
                <a:spcPct val="150000"/>
              </a:lnSpc>
              <a:spcBef>
                <a:spcPct val="0"/>
              </a:spcBef>
              <a:spcAft>
                <a:spcPct val="0"/>
              </a:spcAft>
              <a:buClr>
                <a:srgbClr val="C00000"/>
              </a:buClr>
            </a:pPr>
            <a:r>
              <a:rPr kumimoji="1" lang="en-US" altLang="zh-CN" sz="3200" b="1" dirty="0" smtClean="0">
                <a:latin typeface="微软雅黑" pitchFamily="34" charset="-122"/>
                <a:ea typeface="微软雅黑" pitchFamily="34" charset="-122"/>
              </a:rPr>
              <a:t>throw</a:t>
            </a:r>
            <a:r>
              <a:rPr kumimoji="1" lang="zh-CN" altLang="en-US" sz="3200" b="1" dirty="0">
                <a:latin typeface="微软雅黑" pitchFamily="34" charset="-122"/>
                <a:ea typeface="微软雅黑" pitchFamily="34" charset="-122"/>
              </a:rPr>
              <a:t>关键字</a:t>
            </a:r>
            <a:endParaRPr kumimoji="1" lang="en-US" altLang="zh-CN" sz="3200" b="1" dirty="0">
              <a:latin typeface="微软雅黑" pitchFamily="34" charset="-122"/>
              <a:ea typeface="微软雅黑" pitchFamily="34" charset="-122"/>
            </a:endParaRPr>
          </a:p>
        </p:txBody>
      </p:sp>
      <p:sp>
        <p:nvSpPr>
          <p:cNvPr id="3" name="矩形 2"/>
          <p:cNvSpPr/>
          <p:nvPr/>
        </p:nvSpPr>
        <p:spPr>
          <a:xfrm>
            <a:off x="323528" y="1556792"/>
            <a:ext cx="8640960" cy="5632311"/>
          </a:xfrm>
          <a:prstGeom prst="rect">
            <a:avLst/>
          </a:prstGeom>
        </p:spPr>
        <p:txBody>
          <a:bodyPr wrap="square">
            <a:spAutoFit/>
          </a:bodyPr>
          <a:lstStyle/>
          <a:p>
            <a:pPr>
              <a:lnSpc>
                <a:spcPct val="150000"/>
              </a:lnSpc>
            </a:pP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throw</a:t>
            </a:r>
            <a:r>
              <a:rPr lang="zh-CN" altLang="en-US" sz="2400" dirty="0">
                <a:latin typeface="微软雅黑" pitchFamily="34" charset="-122"/>
                <a:ea typeface="微软雅黑" pitchFamily="34" charset="-122"/>
              </a:rPr>
              <a:t>总是出现在函数体中，用来抛出一个</a:t>
            </a:r>
            <a:r>
              <a:rPr lang="en-US" altLang="zh-CN" sz="2400" dirty="0" err="1">
                <a:latin typeface="微软雅黑" pitchFamily="34" charset="-122"/>
                <a:ea typeface="微软雅黑" pitchFamily="34" charset="-122"/>
              </a:rPr>
              <a:t>Throwable</a:t>
            </a:r>
            <a:r>
              <a:rPr lang="zh-CN" altLang="en-US" sz="2400" dirty="0">
                <a:latin typeface="微软雅黑" pitchFamily="34" charset="-122"/>
                <a:ea typeface="微软雅黑" pitchFamily="34" charset="-122"/>
              </a:rPr>
              <a:t>类型的异常。程序会在</a:t>
            </a:r>
            <a:r>
              <a:rPr lang="en-US" altLang="zh-CN" sz="2400" dirty="0">
                <a:latin typeface="微软雅黑" pitchFamily="34" charset="-122"/>
                <a:ea typeface="微软雅黑" pitchFamily="34" charset="-122"/>
              </a:rPr>
              <a:t>throw</a:t>
            </a:r>
            <a:r>
              <a:rPr lang="zh-CN" altLang="en-US" sz="2400" dirty="0">
                <a:latin typeface="微软雅黑" pitchFamily="34" charset="-122"/>
                <a:ea typeface="微软雅黑" pitchFamily="34" charset="-122"/>
              </a:rPr>
              <a:t>语句后立即终止，它后面的语句执行不到，然后在包含它的所有</a:t>
            </a:r>
            <a:r>
              <a:rPr lang="en-US" altLang="zh-CN" sz="2400" dirty="0">
                <a:latin typeface="微软雅黑" pitchFamily="34" charset="-122"/>
                <a:ea typeface="微软雅黑" pitchFamily="34" charset="-122"/>
              </a:rPr>
              <a:t>try</a:t>
            </a:r>
            <a:r>
              <a:rPr lang="zh-CN" altLang="en-US" sz="2400" dirty="0">
                <a:latin typeface="微软雅黑" pitchFamily="34" charset="-122"/>
                <a:ea typeface="微软雅黑" pitchFamily="34" charset="-122"/>
              </a:rPr>
              <a:t>块中（可能在上层调用函数中）从里向外寻找含有与其匹配的</a:t>
            </a:r>
            <a:r>
              <a:rPr lang="en-US" altLang="zh-CN" sz="2400" dirty="0">
                <a:latin typeface="微软雅黑" pitchFamily="34" charset="-122"/>
                <a:ea typeface="微软雅黑" pitchFamily="34" charset="-122"/>
              </a:rPr>
              <a:t>catch</a:t>
            </a:r>
            <a:r>
              <a:rPr lang="zh-CN" altLang="en-US" sz="2400" dirty="0">
                <a:latin typeface="微软雅黑" pitchFamily="34" charset="-122"/>
                <a:ea typeface="微软雅黑" pitchFamily="34" charset="-122"/>
              </a:rPr>
              <a:t>子句的</a:t>
            </a:r>
            <a:r>
              <a:rPr lang="en-US" altLang="zh-CN" sz="2400" dirty="0">
                <a:latin typeface="微软雅黑" pitchFamily="34" charset="-122"/>
                <a:ea typeface="微软雅黑" pitchFamily="34" charset="-122"/>
              </a:rPr>
              <a:t>try</a:t>
            </a:r>
            <a:r>
              <a:rPr lang="zh-CN" altLang="en-US" sz="2400" dirty="0">
                <a:latin typeface="微软雅黑" pitchFamily="34" charset="-122"/>
                <a:ea typeface="微软雅黑" pitchFamily="34" charset="-122"/>
              </a:rPr>
              <a:t>块</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t</a:t>
            </a:r>
            <a:r>
              <a:rPr lang="en-US" altLang="zh-CN" sz="2400" dirty="0" smtClean="0">
                <a:latin typeface="微软雅黑" pitchFamily="34" charset="-122"/>
                <a:ea typeface="微软雅黑" pitchFamily="34" charset="-122"/>
              </a:rPr>
              <a:t>hrow</a:t>
            </a:r>
            <a:r>
              <a:rPr lang="zh-CN" altLang="en-US" sz="2400" dirty="0" smtClean="0">
                <a:latin typeface="微软雅黑" pitchFamily="34" charset="-122"/>
                <a:ea typeface="微软雅黑" pitchFamily="34" charset="-122"/>
              </a:rPr>
              <a:t>的语法格式为：</a:t>
            </a:r>
            <a:endParaRPr lang="en-US" altLang="zh-CN" sz="2400" dirty="0" smtClean="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throw new </a:t>
            </a:r>
            <a:r>
              <a:rPr lang="en-US" altLang="zh-CN" sz="2400" dirty="0" err="1">
                <a:latin typeface="微软雅黑" pitchFamily="34" charset="-122"/>
                <a:ea typeface="微软雅黑" pitchFamily="34" charset="-122"/>
              </a:rPr>
              <a:t>exceptionname</a:t>
            </a:r>
            <a:r>
              <a:rPr lang="en-US" altLang="zh-CN" sz="2400" dirty="0">
                <a:latin typeface="微软雅黑" pitchFamily="34" charset="-122"/>
                <a:ea typeface="微软雅黑" pitchFamily="34" charset="-122"/>
              </a:rPr>
              <a:t>;</a:t>
            </a:r>
            <a:br>
              <a:rPr lang="en-US" altLang="zh-CN" sz="2400" dirty="0">
                <a:latin typeface="微软雅黑" pitchFamily="34" charset="-122"/>
                <a:ea typeface="微软雅黑" pitchFamily="34" charset="-122"/>
              </a:rPr>
            </a:br>
            <a:r>
              <a:rPr lang="zh-CN" altLang="en-US" sz="2400" dirty="0" smtClean="0">
                <a:latin typeface="微软雅黑" pitchFamily="34" charset="-122"/>
                <a:ea typeface="微软雅黑" pitchFamily="34" charset="-122"/>
              </a:rPr>
              <a:t>例如</a:t>
            </a:r>
            <a:r>
              <a:rPr lang="zh-CN" altLang="en-US" sz="2400" dirty="0">
                <a:latin typeface="微软雅黑" pitchFamily="34" charset="-122"/>
                <a:ea typeface="微软雅黑" pitchFamily="34" charset="-122"/>
              </a:rPr>
              <a:t>抛出一个</a:t>
            </a:r>
            <a:r>
              <a:rPr lang="en-US" altLang="zh-CN" sz="2400" dirty="0" err="1">
                <a:latin typeface="微软雅黑" pitchFamily="34" charset="-122"/>
                <a:ea typeface="微软雅黑" pitchFamily="34" charset="-122"/>
              </a:rPr>
              <a:t>IOException</a:t>
            </a:r>
            <a:r>
              <a:rPr lang="zh-CN" altLang="en-US" sz="2400" dirty="0">
                <a:latin typeface="微软雅黑" pitchFamily="34" charset="-122"/>
                <a:ea typeface="微软雅黑" pitchFamily="34" charset="-122"/>
              </a:rPr>
              <a:t>类的异常对象：</a:t>
            </a:r>
            <a:br>
              <a:rPr lang="zh-CN" altLang="en-US"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throw </a:t>
            </a:r>
            <a:r>
              <a:rPr lang="en-US" altLang="zh-CN" sz="2400" dirty="0">
                <a:latin typeface="微软雅黑" pitchFamily="34" charset="-122"/>
                <a:ea typeface="微软雅黑" pitchFamily="34" charset="-122"/>
              </a:rPr>
              <a:t>new </a:t>
            </a:r>
            <a:r>
              <a:rPr lang="en-US" altLang="zh-CN" sz="2400" dirty="0" err="1">
                <a:latin typeface="微软雅黑" pitchFamily="34" charset="-122"/>
                <a:ea typeface="微软雅黑" pitchFamily="34" charset="-122"/>
              </a:rPr>
              <a:t>IOException</a:t>
            </a:r>
            <a:r>
              <a:rPr lang="en-US" altLang="zh-CN" sz="2400" dirty="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1625155509"/>
      </p:ext>
    </p:extLst>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457200" y="762000"/>
            <a:ext cx="83820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b="1" dirty="0">
                <a:solidFill>
                  <a:srgbClr val="000000"/>
                </a:solidFill>
                <a:latin typeface="微软雅黑" pitchFamily="34" charset="-122"/>
                <a:ea typeface="微软雅黑" pitchFamily="34" charset="-122"/>
              </a:rPr>
              <a:t>3.  Applets</a:t>
            </a:r>
            <a:r>
              <a:rPr kumimoji="1" lang="zh-CN" altLang="en-US" sz="2400" b="1" dirty="0">
                <a:solidFill>
                  <a:srgbClr val="000000"/>
                </a:solidFill>
                <a:latin typeface="微软雅黑" pitchFamily="34" charset="-122"/>
                <a:ea typeface="微软雅黑" pitchFamily="34" charset="-122"/>
              </a:rPr>
              <a:t>小应用程序</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Applets</a:t>
            </a:r>
            <a:r>
              <a:rPr kumimoji="1" lang="zh-CN" altLang="en-US" sz="2400" dirty="0">
                <a:solidFill>
                  <a:srgbClr val="000000"/>
                </a:solidFill>
                <a:latin typeface="微软雅黑" pitchFamily="34" charset="-122"/>
                <a:ea typeface="微软雅黑" pitchFamily="34" charset="-122"/>
              </a:rPr>
              <a:t>应用于网络上，嵌入在</a:t>
            </a:r>
            <a:r>
              <a:rPr kumimoji="1" lang="en-US" altLang="zh-CN" sz="2400" dirty="0">
                <a:solidFill>
                  <a:srgbClr val="000000"/>
                </a:solidFill>
                <a:latin typeface="微软雅黑" pitchFamily="34" charset="-122"/>
                <a:ea typeface="微软雅黑" pitchFamily="34" charset="-122"/>
              </a:rPr>
              <a:t>HTML</a:t>
            </a:r>
            <a:r>
              <a:rPr kumimoji="1" lang="zh-CN" altLang="en-US" sz="2400" dirty="0">
                <a:solidFill>
                  <a:srgbClr val="000000"/>
                </a:solidFill>
                <a:latin typeface="微软雅黑" pitchFamily="34" charset="-122"/>
                <a:ea typeface="微软雅黑" pitchFamily="34" charset="-122"/>
              </a:rPr>
              <a:t>网页中，支持</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的浏览器都可以对它进行解释并运行。通常通过一个</a:t>
            </a:r>
            <a:r>
              <a:rPr kumimoji="1" lang="en-US" altLang="zh-CN" sz="2400" dirty="0">
                <a:solidFill>
                  <a:srgbClr val="000000"/>
                </a:solidFill>
                <a:latin typeface="微软雅黑" pitchFamily="34" charset="-122"/>
                <a:ea typeface="微软雅黑" pitchFamily="34" charset="-122"/>
              </a:rPr>
              <a:t>HTML</a:t>
            </a:r>
            <a:r>
              <a:rPr kumimoji="1" lang="zh-CN" altLang="en-US" sz="2400" dirty="0">
                <a:solidFill>
                  <a:srgbClr val="000000"/>
                </a:solidFill>
                <a:latin typeface="微软雅黑" pitchFamily="34" charset="-122"/>
                <a:ea typeface="微软雅黑" pitchFamily="34" charset="-122"/>
              </a:rPr>
              <a:t>标签</a:t>
            </a:r>
            <a:r>
              <a:rPr kumimoji="1" lang="en-US" altLang="zh-CN" sz="2400" dirty="0">
                <a:solidFill>
                  <a:srgbClr val="000000"/>
                </a:solidFill>
                <a:latin typeface="微软雅黑" pitchFamily="34" charset="-122"/>
                <a:ea typeface="微软雅黑" pitchFamily="34" charset="-122"/>
              </a:rPr>
              <a:t>&lt;APPLET&gt;&lt;/ APPLET &gt;</a:t>
            </a:r>
            <a:r>
              <a:rPr kumimoji="1" lang="zh-CN" altLang="en-US" sz="2400" dirty="0">
                <a:solidFill>
                  <a:srgbClr val="000000"/>
                </a:solidFill>
                <a:latin typeface="微软雅黑" pitchFamily="34" charset="-122"/>
                <a:ea typeface="微软雅黑" pitchFamily="34" charset="-122"/>
              </a:rPr>
              <a:t>来识别并运行</a:t>
            </a:r>
            <a:r>
              <a:rPr kumimoji="1" lang="en-US" altLang="zh-CN" sz="2400" dirty="0">
                <a:solidFill>
                  <a:srgbClr val="000000"/>
                </a:solidFill>
                <a:latin typeface="微软雅黑" pitchFamily="34" charset="-122"/>
                <a:ea typeface="微软雅黑" pitchFamily="34" charset="-122"/>
              </a:rPr>
              <a:t>Applets</a:t>
            </a:r>
            <a:r>
              <a:rPr kumimoji="1" lang="zh-CN" altLang="en-US" sz="2400" dirty="0">
                <a:solidFill>
                  <a:srgbClr val="000000"/>
                </a:solidFill>
                <a:latin typeface="微软雅黑" pitchFamily="34" charset="-122"/>
                <a:ea typeface="微软雅黑" pitchFamily="34" charset="-122"/>
              </a:rPr>
              <a:t>。小应用程序的类在服务器端，当浏览器显示网页时，它随之下载到本地，由本地的浏览器载入运行。</a:t>
            </a:r>
          </a:p>
        </p:txBody>
      </p:sp>
    </p:spTree>
    <p:extLst>
      <p:ext uri="{BB962C8B-B14F-4D97-AF65-F5344CB8AC3E}">
        <p14:creationId xmlns:p14="http://schemas.microsoft.com/office/powerpoint/2010/main" xmlns="" val="2154824345"/>
      </p:ext>
    </p:extLst>
  </p:cSld>
  <p:clrMapOvr>
    <a:masterClrMapping/>
  </p:clrMapOvr>
  <p:transition>
    <p:blinds/>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620688"/>
            <a:ext cx="2520280" cy="830997"/>
          </a:xfrm>
          <a:prstGeom prst="rect">
            <a:avLst/>
          </a:prstGeom>
          <a:noFill/>
        </p:spPr>
        <p:txBody>
          <a:bodyPr wrap="square" rtlCol="0">
            <a:spAutoFit/>
          </a:bodyPr>
          <a:lstStyle/>
          <a:p>
            <a:pPr fontAlgn="base">
              <a:lnSpc>
                <a:spcPct val="150000"/>
              </a:lnSpc>
              <a:spcBef>
                <a:spcPct val="0"/>
              </a:spcBef>
              <a:spcAft>
                <a:spcPct val="0"/>
              </a:spcAft>
              <a:buClr>
                <a:srgbClr val="C00000"/>
              </a:buClr>
            </a:pPr>
            <a:r>
              <a:rPr kumimoji="1" lang="zh-CN" altLang="en-US" sz="3200" b="1" dirty="0" smtClean="0">
                <a:latin typeface="微软雅黑" pitchFamily="34" charset="-122"/>
                <a:ea typeface="微软雅黑" pitchFamily="34" charset="-122"/>
              </a:rPr>
              <a:t>常见异常类</a:t>
            </a:r>
            <a:endParaRPr kumimoji="1" lang="en-US" altLang="zh-CN" sz="3200" b="1" dirty="0">
              <a:latin typeface="微软雅黑" pitchFamily="34" charset="-122"/>
              <a:ea typeface="微软雅黑" pitchFamily="34" charset="-122"/>
            </a:endParaRPr>
          </a:p>
        </p:txBody>
      </p:sp>
      <p:sp>
        <p:nvSpPr>
          <p:cNvPr id="3" name="矩形 2"/>
          <p:cNvSpPr/>
          <p:nvPr/>
        </p:nvSpPr>
        <p:spPr>
          <a:xfrm>
            <a:off x="323528" y="1556792"/>
            <a:ext cx="8640960" cy="4708981"/>
          </a:xfrm>
          <a:prstGeom prst="rect">
            <a:avLst/>
          </a:prstGeom>
        </p:spPr>
        <p:txBody>
          <a:bodyPr wrap="square">
            <a:spAutoFit/>
          </a:bodyPr>
          <a:lstStyle/>
          <a:p>
            <a:r>
              <a:rPr lang="zh-CN" altLang="en-US" sz="2400" dirty="0">
                <a:latin typeface="微软雅黑" pitchFamily="34" charset="-122"/>
                <a:ea typeface="微软雅黑" pitchFamily="34" charset="-122"/>
              </a:rPr>
              <a:t> </a:t>
            </a:r>
            <a:r>
              <a:rPr lang="en-US" altLang="zh-CN" sz="2400" b="1" dirty="0"/>
              <a:t>1. </a:t>
            </a:r>
            <a:r>
              <a:rPr lang="en-US" altLang="zh-CN" sz="2400" b="1" dirty="0" err="1"/>
              <a:t>runtimeException</a:t>
            </a:r>
            <a:r>
              <a:rPr lang="zh-CN" altLang="en-US" sz="2400" b="1" dirty="0"/>
              <a:t>子</a:t>
            </a:r>
            <a:r>
              <a:rPr lang="zh-CN" altLang="en-US" sz="2400" b="1" dirty="0" smtClean="0"/>
              <a:t>类</a:t>
            </a:r>
            <a:endParaRPr lang="zh-CN" altLang="en-US" sz="2400" b="1" dirty="0"/>
          </a:p>
          <a:p>
            <a:r>
              <a:rPr lang="zh-CN" altLang="en-US" sz="2400" b="1" dirty="0"/>
              <a:t> </a:t>
            </a:r>
            <a:r>
              <a:rPr lang="zh-CN" altLang="en-US" sz="2400" dirty="0"/>
              <a:t>   </a:t>
            </a:r>
            <a:r>
              <a:rPr lang="en-US" altLang="zh-CN" sz="2400" dirty="0"/>
              <a:t>1</a:t>
            </a:r>
            <a:r>
              <a:rPr lang="zh-CN" altLang="en-US" sz="2400" dirty="0"/>
              <a:t>、 </a:t>
            </a:r>
            <a:r>
              <a:rPr lang="en-US" altLang="zh-CN" sz="2400" dirty="0" err="1"/>
              <a:t>java.lang.ArrayIndexOutOfBoundsException</a:t>
            </a:r>
            <a:r>
              <a:rPr lang="en-US" altLang="zh-CN" sz="2400" dirty="0"/>
              <a:t/>
            </a:r>
            <a:br>
              <a:rPr lang="en-US" altLang="zh-CN" sz="2400" dirty="0"/>
            </a:br>
            <a:r>
              <a:rPr lang="en-US" altLang="zh-CN" sz="2400" dirty="0"/>
              <a:t>    </a:t>
            </a:r>
            <a:r>
              <a:rPr lang="zh-CN" altLang="en-US" sz="2400" dirty="0"/>
              <a:t>数组索引越界异常。当对数组的索引值为负数或大于等于数组大小时抛出。</a:t>
            </a:r>
            <a:br>
              <a:rPr lang="zh-CN" altLang="en-US" sz="2400" dirty="0"/>
            </a:br>
            <a:r>
              <a:rPr lang="zh-CN" altLang="en-US" sz="2400" dirty="0"/>
              <a:t>    </a:t>
            </a:r>
            <a:r>
              <a:rPr lang="en-US" altLang="zh-CN" sz="2400" dirty="0"/>
              <a:t>2</a:t>
            </a:r>
            <a:r>
              <a:rPr lang="zh-CN" altLang="en-US" sz="2400" dirty="0"/>
              <a:t>、</a:t>
            </a:r>
            <a:r>
              <a:rPr lang="en-US" altLang="zh-CN" sz="2400" dirty="0" err="1"/>
              <a:t>java.lang.ArithmeticException</a:t>
            </a:r>
            <a:r>
              <a:rPr lang="en-US" altLang="zh-CN" sz="2400" dirty="0"/>
              <a:t/>
            </a:r>
            <a:br>
              <a:rPr lang="en-US" altLang="zh-CN" sz="2400" dirty="0"/>
            </a:br>
            <a:r>
              <a:rPr lang="en-US" altLang="zh-CN" sz="2400" dirty="0"/>
              <a:t>    </a:t>
            </a:r>
            <a:r>
              <a:rPr lang="zh-CN" altLang="en-US" sz="2400" dirty="0"/>
              <a:t>算术条件异常。譬如：整数除零等。</a:t>
            </a:r>
            <a:br>
              <a:rPr lang="zh-CN" altLang="en-US" sz="2400" dirty="0"/>
            </a:br>
            <a:r>
              <a:rPr lang="zh-CN" altLang="en-US" sz="2400" dirty="0"/>
              <a:t>    </a:t>
            </a:r>
            <a:r>
              <a:rPr lang="en-US" altLang="zh-CN" sz="2400" dirty="0"/>
              <a:t>3</a:t>
            </a:r>
            <a:r>
              <a:rPr lang="zh-CN" altLang="en-US" sz="2400" dirty="0"/>
              <a:t>、</a:t>
            </a:r>
            <a:r>
              <a:rPr lang="en-US" altLang="zh-CN" sz="2400" dirty="0" err="1"/>
              <a:t>java.lang.NullPointerException</a:t>
            </a:r>
            <a:r>
              <a:rPr lang="en-US" altLang="zh-CN" sz="2400" dirty="0"/>
              <a:t/>
            </a:r>
            <a:br>
              <a:rPr lang="en-US" altLang="zh-CN" sz="2400" dirty="0"/>
            </a:br>
            <a:r>
              <a:rPr lang="en-US" altLang="zh-CN" sz="2400" dirty="0"/>
              <a:t>    </a:t>
            </a:r>
            <a:r>
              <a:rPr lang="zh-CN" altLang="en-US" sz="2400" dirty="0"/>
              <a:t>空指针异常。当应用试图在要求使用对象的地方使用了</a:t>
            </a:r>
            <a:r>
              <a:rPr lang="en-US" altLang="zh-CN" sz="2400" dirty="0"/>
              <a:t>null</a:t>
            </a:r>
            <a:r>
              <a:rPr lang="zh-CN" altLang="en-US" sz="2400" dirty="0"/>
              <a:t>时，抛出该异常。譬如：调用</a:t>
            </a:r>
            <a:r>
              <a:rPr lang="en-US" altLang="zh-CN" sz="2400" dirty="0"/>
              <a:t>null</a:t>
            </a:r>
            <a:r>
              <a:rPr lang="zh-CN" altLang="en-US" sz="2400" dirty="0"/>
              <a:t>对象的实例方法、访问</a:t>
            </a:r>
            <a:r>
              <a:rPr lang="en-US" altLang="zh-CN" sz="2400" dirty="0"/>
              <a:t>null</a:t>
            </a:r>
            <a:r>
              <a:rPr lang="zh-CN" altLang="en-US" sz="2400" dirty="0"/>
              <a:t>对象的属性、计算</a:t>
            </a:r>
            <a:r>
              <a:rPr lang="en-US" altLang="zh-CN" sz="2400" dirty="0"/>
              <a:t>null</a:t>
            </a:r>
            <a:r>
              <a:rPr lang="zh-CN" altLang="en-US" sz="2400" dirty="0"/>
              <a:t>对象的长度、使用</a:t>
            </a:r>
            <a:r>
              <a:rPr lang="en-US" altLang="zh-CN" sz="2400" dirty="0"/>
              <a:t>throw</a:t>
            </a:r>
            <a:r>
              <a:rPr lang="zh-CN" altLang="en-US" sz="2400" dirty="0"/>
              <a:t>语句抛出</a:t>
            </a:r>
            <a:r>
              <a:rPr lang="en-US" altLang="zh-CN" sz="2400" dirty="0"/>
              <a:t>null</a:t>
            </a:r>
            <a:r>
              <a:rPr lang="zh-CN" altLang="en-US" sz="2400" dirty="0"/>
              <a:t>等等</a:t>
            </a:r>
            <a:br>
              <a:rPr lang="zh-CN" altLang="en-US" sz="2400" dirty="0"/>
            </a:br>
            <a:r>
              <a:rPr lang="zh-CN" altLang="en-US" sz="2400" dirty="0"/>
              <a:t>    </a:t>
            </a:r>
            <a:r>
              <a:rPr lang="en-US" altLang="zh-CN" sz="2400" dirty="0"/>
              <a:t>4</a:t>
            </a:r>
            <a:r>
              <a:rPr lang="zh-CN" altLang="en-US" sz="2400" dirty="0"/>
              <a:t>、</a:t>
            </a:r>
            <a:r>
              <a:rPr lang="en-US" altLang="zh-CN" sz="2400" dirty="0" err="1"/>
              <a:t>java.lang.ClassNotFoundException</a:t>
            </a:r>
            <a:endParaRPr lang="en-US" altLang="zh-CN" sz="24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068324062"/>
      </p:ext>
    </p:extLst>
  </p:cSld>
  <p:clrMapOvr>
    <a:masterClrMapping/>
  </p:clrMapOvr>
  <p:transition>
    <p:zoom dir="in"/>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620688"/>
            <a:ext cx="2520280" cy="830997"/>
          </a:xfrm>
          <a:prstGeom prst="rect">
            <a:avLst/>
          </a:prstGeom>
          <a:noFill/>
        </p:spPr>
        <p:txBody>
          <a:bodyPr wrap="square" rtlCol="0">
            <a:spAutoFit/>
          </a:bodyPr>
          <a:lstStyle/>
          <a:p>
            <a:pPr fontAlgn="base">
              <a:lnSpc>
                <a:spcPct val="150000"/>
              </a:lnSpc>
              <a:spcBef>
                <a:spcPct val="0"/>
              </a:spcBef>
              <a:spcAft>
                <a:spcPct val="0"/>
              </a:spcAft>
              <a:buClr>
                <a:srgbClr val="C00000"/>
              </a:buClr>
            </a:pPr>
            <a:r>
              <a:rPr kumimoji="1" lang="zh-CN" altLang="en-US" sz="3200" b="1" dirty="0" smtClean="0">
                <a:latin typeface="微软雅黑" pitchFamily="34" charset="-122"/>
                <a:ea typeface="微软雅黑" pitchFamily="34" charset="-122"/>
              </a:rPr>
              <a:t>常见异常类</a:t>
            </a:r>
            <a:endParaRPr kumimoji="1" lang="en-US" altLang="zh-CN" sz="3200" b="1" dirty="0">
              <a:latin typeface="微软雅黑" pitchFamily="34" charset="-122"/>
              <a:ea typeface="微软雅黑" pitchFamily="34" charset="-122"/>
            </a:endParaRPr>
          </a:p>
        </p:txBody>
      </p:sp>
      <p:sp>
        <p:nvSpPr>
          <p:cNvPr id="3" name="矩形 2"/>
          <p:cNvSpPr/>
          <p:nvPr/>
        </p:nvSpPr>
        <p:spPr>
          <a:xfrm>
            <a:off x="323528" y="1556792"/>
            <a:ext cx="8640960" cy="5078313"/>
          </a:xfrm>
          <a:prstGeom prst="rect">
            <a:avLst/>
          </a:prstGeom>
        </p:spPr>
        <p:txBody>
          <a:bodyPr wrap="square">
            <a:spAutoFit/>
          </a:bodyPr>
          <a:lstStyle/>
          <a:p>
            <a:pPr>
              <a:lnSpc>
                <a:spcPct val="150000"/>
              </a:lnSpc>
            </a:pPr>
            <a:r>
              <a:rPr lang="en-US" altLang="zh-CN" sz="2400" b="1" dirty="0"/>
              <a:t>2.IOException</a:t>
            </a:r>
          </a:p>
          <a:p>
            <a:pPr>
              <a:lnSpc>
                <a:spcPct val="150000"/>
              </a:lnSpc>
            </a:pPr>
            <a:r>
              <a:rPr lang="en-US" altLang="zh-CN" sz="2400" dirty="0" smtClean="0"/>
              <a:t>    </a:t>
            </a:r>
            <a:r>
              <a:rPr lang="en-US" altLang="zh-CN" sz="2400" dirty="0" err="1" smtClean="0"/>
              <a:t>IOException</a:t>
            </a:r>
            <a:r>
              <a:rPr lang="zh-CN" altLang="en-US" sz="2400" dirty="0"/>
              <a:t>：操作输入流和输出流时可能出现的异常。</a:t>
            </a:r>
          </a:p>
          <a:p>
            <a:pPr>
              <a:lnSpc>
                <a:spcPct val="150000"/>
              </a:lnSpc>
            </a:pPr>
            <a:r>
              <a:rPr lang="en-US" altLang="zh-CN" sz="2400" dirty="0" smtClean="0"/>
              <a:t>    </a:t>
            </a:r>
            <a:r>
              <a:rPr lang="en-US" altLang="zh-CN" sz="2400" dirty="0" err="1" smtClean="0"/>
              <a:t>EOFException</a:t>
            </a:r>
            <a:r>
              <a:rPr lang="en-US" altLang="zh-CN" sz="2400" dirty="0" smtClean="0"/>
              <a:t> </a:t>
            </a:r>
            <a:r>
              <a:rPr lang="en-US" altLang="zh-CN" sz="2400" dirty="0"/>
              <a:t>  </a:t>
            </a:r>
            <a:r>
              <a:rPr lang="zh-CN" altLang="en-US" sz="2400" dirty="0"/>
              <a:t>文件已结束异常</a:t>
            </a:r>
          </a:p>
          <a:p>
            <a:pPr>
              <a:lnSpc>
                <a:spcPct val="150000"/>
              </a:lnSpc>
            </a:pPr>
            <a:r>
              <a:rPr lang="en-US" altLang="zh-CN" sz="2400" dirty="0" smtClean="0"/>
              <a:t>    </a:t>
            </a:r>
            <a:r>
              <a:rPr lang="en-US" altLang="zh-CN" sz="2400" dirty="0" err="1" smtClean="0"/>
              <a:t>FileNotFoundException</a:t>
            </a:r>
            <a:r>
              <a:rPr lang="en-US" altLang="zh-CN" sz="2400" dirty="0" smtClean="0"/>
              <a:t> </a:t>
            </a:r>
            <a:r>
              <a:rPr lang="en-US" altLang="zh-CN" sz="2400" dirty="0"/>
              <a:t>  </a:t>
            </a:r>
            <a:r>
              <a:rPr lang="zh-CN" altLang="en-US" sz="2400" dirty="0"/>
              <a:t>文件未找到异常</a:t>
            </a:r>
          </a:p>
          <a:p>
            <a:pPr>
              <a:lnSpc>
                <a:spcPct val="150000"/>
              </a:lnSpc>
            </a:pPr>
            <a:r>
              <a:rPr lang="en-US" altLang="zh-CN" sz="2400" b="1" dirty="0"/>
              <a:t>3. </a:t>
            </a:r>
            <a:r>
              <a:rPr lang="zh-CN" altLang="en-US" sz="2400" b="1" dirty="0"/>
              <a:t>其他</a:t>
            </a:r>
          </a:p>
          <a:p>
            <a:pPr>
              <a:lnSpc>
                <a:spcPct val="150000"/>
              </a:lnSpc>
            </a:pPr>
            <a:r>
              <a:rPr lang="en-US" altLang="zh-CN" sz="2400" dirty="0" smtClean="0"/>
              <a:t>    </a:t>
            </a:r>
            <a:r>
              <a:rPr lang="en-US" altLang="zh-CN" sz="2400" dirty="0" err="1" smtClean="0"/>
              <a:t>ClassCastException</a:t>
            </a:r>
            <a:r>
              <a:rPr lang="en-US" altLang="zh-CN" sz="2400" dirty="0" smtClean="0"/>
              <a:t> </a:t>
            </a:r>
            <a:r>
              <a:rPr lang="en-US" altLang="zh-CN" sz="2400" dirty="0"/>
              <a:t>   </a:t>
            </a:r>
            <a:r>
              <a:rPr lang="zh-CN" altLang="en-US" sz="2400" dirty="0"/>
              <a:t>类型转换异常类</a:t>
            </a:r>
          </a:p>
          <a:p>
            <a:pPr>
              <a:lnSpc>
                <a:spcPct val="150000"/>
              </a:lnSpc>
            </a:pPr>
            <a:r>
              <a:rPr lang="en-US" altLang="zh-CN" sz="2400" dirty="0" smtClean="0"/>
              <a:t>    </a:t>
            </a:r>
            <a:r>
              <a:rPr lang="en-US" altLang="zh-CN" sz="2400" dirty="0" err="1" smtClean="0"/>
              <a:t>ArrayStoreException</a:t>
            </a:r>
            <a:r>
              <a:rPr lang="en-US" altLang="zh-CN" sz="2400" dirty="0" smtClean="0"/>
              <a:t> </a:t>
            </a:r>
            <a:r>
              <a:rPr lang="en-US" altLang="zh-CN" sz="2400" dirty="0"/>
              <a:t> </a:t>
            </a:r>
            <a:r>
              <a:rPr lang="zh-CN" altLang="en-US" sz="2400" dirty="0"/>
              <a:t>数组中包含不兼容的值抛出的</a:t>
            </a:r>
            <a:r>
              <a:rPr lang="zh-CN" altLang="en-US" sz="2400" dirty="0" smtClean="0"/>
              <a:t>异常</a:t>
            </a:r>
            <a:endParaRPr lang="en-US" altLang="zh-CN" sz="2400" dirty="0" smtClean="0"/>
          </a:p>
          <a:p>
            <a:pPr>
              <a:lnSpc>
                <a:spcPct val="150000"/>
              </a:lnSpc>
            </a:pPr>
            <a:r>
              <a:rPr lang="en-US" altLang="zh-CN" sz="2400" dirty="0"/>
              <a:t> </a:t>
            </a:r>
            <a:r>
              <a:rPr lang="en-US" altLang="zh-CN" sz="2400" dirty="0" smtClean="0"/>
              <a:t>   ……</a:t>
            </a:r>
            <a:endParaRPr lang="zh-CN" altLang="en-US" sz="2400" dirty="0"/>
          </a:p>
          <a:p>
            <a:pPr>
              <a:lnSpc>
                <a:spcPct val="15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762923623"/>
      </p:ext>
    </p:extLst>
  </p:cSld>
  <p:clrMapOvr>
    <a:masterClrMapping/>
  </p:clrMapOvr>
  <p:transition>
    <p:zoom dir="in"/>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3884726" y="868363"/>
            <a:ext cx="137873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作 业</a:t>
            </a:r>
            <a:endParaRPr kumimoji="1" lang="zh-CN" altLang="en-US" sz="3200" b="1" dirty="0">
              <a:solidFill>
                <a:srgbClr val="000000"/>
              </a:solidFill>
              <a:latin typeface="微软雅黑" pitchFamily="34" charset="-122"/>
              <a:ea typeface="微软雅黑" pitchFamily="34" charset="-122"/>
            </a:endParaRPr>
          </a:p>
        </p:txBody>
      </p:sp>
      <p:sp>
        <p:nvSpPr>
          <p:cNvPr id="34821" name="Text Box 5"/>
          <p:cNvSpPr txBox="1">
            <a:spLocks noChangeArrowheads="1"/>
          </p:cNvSpPr>
          <p:nvPr/>
        </p:nvSpPr>
        <p:spPr bwMode="auto">
          <a:xfrm>
            <a:off x="179512" y="1803400"/>
            <a:ext cx="8964487" cy="4745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1. </a:t>
            </a:r>
            <a:r>
              <a:rPr kumimoji="1" lang="zh-CN" altLang="en-US" sz="2400" dirty="0">
                <a:solidFill>
                  <a:srgbClr val="000000"/>
                </a:solidFill>
                <a:latin typeface="微软雅黑" pitchFamily="34" charset="-122"/>
                <a:ea typeface="微软雅黑" pitchFamily="34" charset="-122"/>
              </a:rPr>
              <a:t>简述</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的特点。</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2. </a:t>
            </a:r>
            <a:r>
              <a:rPr kumimoji="1" lang="zh-CN" altLang="en-US" sz="2400" dirty="0">
                <a:solidFill>
                  <a:srgbClr val="000000"/>
                </a:solidFill>
                <a:latin typeface="微软雅黑" pitchFamily="34" charset="-122"/>
                <a:ea typeface="微软雅黑" pitchFamily="34" charset="-122"/>
              </a:rPr>
              <a:t>简述</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的分类情况。</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3. </a:t>
            </a:r>
            <a:r>
              <a:rPr kumimoji="1" lang="zh-CN" altLang="en-US" sz="2400" dirty="0">
                <a:solidFill>
                  <a:srgbClr val="000000"/>
                </a:solidFill>
                <a:latin typeface="微软雅黑" pitchFamily="34" charset="-122"/>
                <a:ea typeface="微软雅黑" pitchFamily="34" charset="-122"/>
              </a:rPr>
              <a:t>进行</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环境的安装和配置。</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4. </a:t>
            </a:r>
            <a:r>
              <a:rPr kumimoji="1" lang="zh-CN" altLang="en-US" sz="2400" dirty="0">
                <a:solidFill>
                  <a:srgbClr val="000000"/>
                </a:solidFill>
                <a:latin typeface="微软雅黑" pitchFamily="34" charset="-122"/>
                <a:ea typeface="微软雅黑" pitchFamily="34" charset="-122"/>
              </a:rPr>
              <a:t>编写应用程序</a:t>
            </a:r>
            <a:r>
              <a:rPr kumimoji="1" lang="zh-CN" altLang="en-US" sz="2400" dirty="0" smtClean="0">
                <a:solidFill>
                  <a:srgbClr val="000000"/>
                </a:solidFill>
                <a:latin typeface="微软雅黑" pitchFamily="34" charset="-122"/>
                <a:ea typeface="微软雅黑" pitchFamily="34" charset="-122"/>
              </a:rPr>
              <a:t>，命令行输出</a:t>
            </a:r>
            <a:r>
              <a:rPr kumimoji="1" lang="zh-CN" altLang="en-US" sz="2400" dirty="0">
                <a:solidFill>
                  <a:srgbClr val="000000"/>
                </a:solidFill>
                <a:latin typeface="微软雅黑" pitchFamily="34" charset="-122"/>
                <a:ea typeface="微软雅黑" pitchFamily="34" charset="-122"/>
              </a:rPr>
              <a:t>“欢迎来到</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世界！”</a:t>
            </a:r>
            <a:r>
              <a:rPr kumimoji="1" lang="zh-CN" altLang="en-US" sz="2400" dirty="0" smtClean="0">
                <a:solidFill>
                  <a:srgbClr val="000000"/>
                </a:solidFill>
                <a:latin typeface="微软雅黑" pitchFamily="34" charset="-122"/>
                <a:ea typeface="微软雅黑" pitchFamily="34" charset="-122"/>
              </a:rPr>
              <a:t>。</a:t>
            </a:r>
            <a:endParaRPr kumimoji="1" lang="en-US" altLang="zh-CN" sz="2400" dirty="0" smtClean="0">
              <a:solidFill>
                <a:srgbClr val="000000"/>
              </a:solidFill>
              <a:latin typeface="微软雅黑" pitchFamily="34" charset="-122"/>
              <a:ea typeface="微软雅黑" pitchFamily="34" charset="-122"/>
            </a:endParaRPr>
          </a:p>
          <a:p>
            <a:pPr fontAlgn="base">
              <a:lnSpc>
                <a:spcPct val="180000"/>
              </a:lnSpc>
              <a:spcBef>
                <a:spcPct val="0"/>
              </a:spcBef>
              <a:spcAft>
                <a:spcPct val="0"/>
              </a:spcAft>
            </a:pPr>
            <a:r>
              <a:rPr kumimoji="1" lang="en-US" altLang="zh-CN" sz="2400" dirty="0" smtClean="0">
                <a:solidFill>
                  <a:srgbClr val="000000"/>
                </a:solidFill>
                <a:latin typeface="微软雅黑" pitchFamily="34" charset="-122"/>
                <a:ea typeface="微软雅黑" pitchFamily="34" charset="-122"/>
              </a:rPr>
              <a:t>5. </a:t>
            </a:r>
            <a:r>
              <a:rPr kumimoji="1" lang="zh-CN" altLang="en-US" sz="2400" dirty="0" smtClean="0">
                <a:solidFill>
                  <a:srgbClr val="000000"/>
                </a:solidFill>
                <a:latin typeface="微软雅黑" pitchFamily="34" charset="-122"/>
                <a:ea typeface="微软雅黑" pitchFamily="34" charset="-122"/>
              </a:rPr>
              <a:t>用</a:t>
            </a:r>
            <a:r>
              <a:rPr kumimoji="1" lang="en-US" altLang="zh-CN" sz="2400" dirty="0" smtClean="0">
                <a:solidFill>
                  <a:srgbClr val="000000"/>
                </a:solidFill>
                <a:latin typeface="微软雅黑" pitchFamily="34" charset="-122"/>
                <a:ea typeface="微软雅黑" pitchFamily="34" charset="-122"/>
              </a:rPr>
              <a:t>Eclipse</a:t>
            </a:r>
            <a:r>
              <a:rPr kumimoji="1" lang="zh-CN" altLang="en-US" sz="2400" dirty="0" smtClean="0">
                <a:solidFill>
                  <a:srgbClr val="000000"/>
                </a:solidFill>
                <a:latin typeface="微软雅黑" pitchFamily="34" charset="-122"/>
                <a:ea typeface="微软雅黑" pitchFamily="34" charset="-122"/>
              </a:rPr>
              <a:t>或</a:t>
            </a:r>
            <a:r>
              <a:rPr kumimoji="1" lang="en-US" altLang="zh-CN" sz="2400" dirty="0" smtClean="0">
                <a:solidFill>
                  <a:srgbClr val="000000"/>
                </a:solidFill>
                <a:latin typeface="微软雅黑" pitchFamily="34" charset="-122"/>
                <a:ea typeface="微软雅黑" pitchFamily="34" charset="-122"/>
              </a:rPr>
              <a:t>IDEA</a:t>
            </a:r>
            <a:r>
              <a:rPr kumimoji="1" lang="zh-CN" altLang="en-US" sz="2400" dirty="0" smtClean="0">
                <a:solidFill>
                  <a:srgbClr val="000000"/>
                </a:solidFill>
                <a:latin typeface="微软雅黑" pitchFamily="34" charset="-122"/>
                <a:ea typeface="微软雅黑" pitchFamily="34" charset="-122"/>
              </a:rPr>
              <a:t>，编写程序，分别</a:t>
            </a:r>
            <a:r>
              <a:rPr lang="zh-CN" altLang="en-US" sz="2400" dirty="0" smtClean="0">
                <a:latin typeface="微软雅黑" pitchFamily="34" charset="-122"/>
                <a:ea typeface="微软雅黑" pitchFamily="34" charset="-122"/>
              </a:rPr>
              <a:t>用</a:t>
            </a:r>
            <a:r>
              <a:rPr lang="en-US" altLang="zh-CN" sz="2400" dirty="0" smtClean="0">
                <a:latin typeface="微软雅黑" pitchFamily="34" charset="-122"/>
                <a:ea typeface="微软雅黑" pitchFamily="34" charset="-122"/>
              </a:rPr>
              <a:t>String</a:t>
            </a:r>
            <a:r>
              <a:rPr lang="zh-CN" altLang="en-US" sz="2400" dirty="0" smtClean="0">
                <a:latin typeface="微软雅黑" pitchFamily="34" charset="-122"/>
                <a:ea typeface="微软雅黑" pitchFamily="34" charset="-122"/>
              </a:rPr>
              <a:t>和</a:t>
            </a:r>
            <a:r>
              <a:rPr lang="en-US" altLang="zh-CN" sz="2400" dirty="0" err="1" smtClean="0">
                <a:latin typeface="微软雅黑" pitchFamily="34" charset="-122"/>
                <a:ea typeface="微软雅黑" pitchFamily="34" charset="-122"/>
              </a:rPr>
              <a:t>StringBuffer</a:t>
            </a:r>
            <a:r>
              <a:rPr lang="zh-CN" altLang="en-US" sz="2400" dirty="0" smtClean="0">
                <a:latin typeface="微软雅黑" pitchFamily="34" charset="-122"/>
                <a:ea typeface="微软雅黑" pitchFamily="34" charset="-122"/>
              </a:rPr>
              <a:t>做</a:t>
            </a:r>
            <a:r>
              <a:rPr lang="en-US" altLang="zh-CN" sz="2400" dirty="0">
                <a:latin typeface="微软雅黑" pitchFamily="34" charset="-122"/>
                <a:ea typeface="微软雅黑" pitchFamily="34" charset="-122"/>
              </a:rPr>
              <a:t>10000</a:t>
            </a:r>
            <a:r>
              <a:rPr lang="zh-CN" altLang="en-US" sz="2400" dirty="0">
                <a:latin typeface="微软雅黑" pitchFamily="34" charset="-122"/>
                <a:ea typeface="微软雅黑" pitchFamily="34" charset="-122"/>
              </a:rPr>
              <a:t>次向</a:t>
            </a:r>
            <a:r>
              <a:rPr lang="zh-CN" altLang="en-US" sz="2400" dirty="0" smtClean="0">
                <a:latin typeface="微软雅黑" pitchFamily="34" charset="-122"/>
                <a:ea typeface="微软雅黑" pitchFamily="34" charset="-122"/>
              </a:rPr>
              <a:t>一个字符串</a:t>
            </a:r>
            <a:r>
              <a:rPr lang="zh-CN" altLang="en-US" sz="2400" dirty="0">
                <a:latin typeface="微软雅黑" pitchFamily="34" charset="-122"/>
                <a:ea typeface="微软雅黑" pitchFamily="34" charset="-122"/>
              </a:rPr>
              <a:t>后</a:t>
            </a:r>
            <a:r>
              <a:rPr lang="zh-CN" altLang="en-US" sz="2400" dirty="0" smtClean="0">
                <a:latin typeface="微软雅黑" pitchFamily="34" charset="-122"/>
                <a:ea typeface="微软雅黑" pitchFamily="34" charset="-122"/>
              </a:rPr>
              <a:t>添加字符串的操作，计算毫秒级耗时，并输出。</a:t>
            </a:r>
            <a:endParaRPr kumimoji="1"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44516402"/>
      </p:ext>
    </p:extLst>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3917950" y="685800"/>
            <a:ext cx="112723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作 业</a:t>
            </a:r>
            <a:endParaRPr kumimoji="1" lang="zh-CN" altLang="en-US" sz="3200" b="1" dirty="0">
              <a:solidFill>
                <a:srgbClr val="000000"/>
              </a:solidFill>
              <a:latin typeface="微软雅黑" pitchFamily="34" charset="-122"/>
              <a:ea typeface="微软雅黑" pitchFamily="34" charset="-122"/>
            </a:endParaRPr>
          </a:p>
        </p:txBody>
      </p:sp>
      <p:sp>
        <p:nvSpPr>
          <p:cNvPr id="256003" name="Text Box 3"/>
          <p:cNvSpPr txBox="1">
            <a:spLocks noChangeArrowheads="1"/>
          </p:cNvSpPr>
          <p:nvPr/>
        </p:nvSpPr>
        <p:spPr bwMode="auto">
          <a:xfrm>
            <a:off x="228600" y="1484313"/>
            <a:ext cx="87630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  6. </a:t>
            </a:r>
            <a:r>
              <a:rPr kumimoji="1" lang="zh-CN" altLang="en-US" sz="2400" dirty="0" smtClean="0">
                <a:solidFill>
                  <a:srgbClr val="000000"/>
                </a:solidFill>
                <a:latin typeface="微软雅黑" pitchFamily="34" charset="-122"/>
                <a:ea typeface="微软雅黑" pitchFamily="34" charset="-122"/>
              </a:rPr>
              <a:t>用</a:t>
            </a:r>
            <a:r>
              <a:rPr kumimoji="1" lang="en-US" altLang="zh-CN" sz="2400" dirty="0">
                <a:solidFill>
                  <a:srgbClr val="000000"/>
                </a:solidFill>
                <a:latin typeface="微软雅黑" pitchFamily="34" charset="-122"/>
                <a:ea typeface="微软雅黑" pitchFamily="34" charset="-122"/>
              </a:rPr>
              <a:t>Eclipse</a:t>
            </a:r>
            <a:r>
              <a:rPr kumimoji="1" lang="zh-CN" altLang="en-US" sz="2400" dirty="0">
                <a:solidFill>
                  <a:srgbClr val="000000"/>
                </a:solidFill>
                <a:latin typeface="微软雅黑" pitchFamily="34" charset="-122"/>
                <a:ea typeface="微软雅黑" pitchFamily="34" charset="-122"/>
              </a:rPr>
              <a:t>或</a:t>
            </a:r>
            <a:r>
              <a:rPr kumimoji="1" lang="en-US" altLang="zh-CN" sz="2400" dirty="0" smtClean="0">
                <a:solidFill>
                  <a:srgbClr val="000000"/>
                </a:solidFill>
                <a:latin typeface="微软雅黑" pitchFamily="34" charset="-122"/>
                <a:ea typeface="微软雅黑" pitchFamily="34" charset="-122"/>
              </a:rPr>
              <a:t>IDEA</a:t>
            </a:r>
            <a:r>
              <a:rPr kumimoji="1" lang="zh-CN" altLang="en-US" sz="2400" dirty="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编写</a:t>
            </a:r>
            <a:r>
              <a:rPr kumimoji="1" lang="zh-CN" altLang="en-US" sz="2400" dirty="0">
                <a:solidFill>
                  <a:srgbClr val="000000"/>
                </a:solidFill>
                <a:latin typeface="微软雅黑" pitchFamily="34" charset="-122"/>
                <a:ea typeface="微软雅黑" pitchFamily="34" charset="-122"/>
              </a:rPr>
              <a:t>程序，测试字符串“你好，欢迎来到</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世界”的长度，将字符串的长度转换成字符串进行输出，并对其中的“</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四个字母进行截取，输出截取字母以及它在字符串中的位置。</a:t>
            </a:r>
            <a:endParaRPr kumimoji="1" lang="en-US" altLang="zh-CN" sz="2400"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7. </a:t>
            </a:r>
            <a:r>
              <a:rPr kumimoji="1" lang="zh-CN" altLang="en-US" sz="2400" dirty="0" smtClean="0">
                <a:solidFill>
                  <a:srgbClr val="000000"/>
                </a:solidFill>
                <a:latin typeface="微软雅黑" pitchFamily="34" charset="-122"/>
                <a:ea typeface="微软雅黑" pitchFamily="34" charset="-122"/>
              </a:rPr>
              <a:t>给</a:t>
            </a:r>
            <a:r>
              <a:rPr kumimoji="1" lang="zh-CN" altLang="en-US" sz="2400" dirty="0">
                <a:solidFill>
                  <a:srgbClr val="000000"/>
                </a:solidFill>
                <a:latin typeface="微软雅黑" pitchFamily="34" charset="-122"/>
                <a:ea typeface="微软雅黑" pitchFamily="34" charset="-122"/>
              </a:rPr>
              <a:t>出下列表达式的值。</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(1) 3++4&lt;&lt;2^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8                		(2) "abc"&amp;123||8&lt;&lt;2</a:t>
            </a:r>
          </a:p>
          <a:p>
            <a:pPr lvl="1"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(3) 36&gt;&gt;2*4&amp;&amp;48&lt;&lt;8/4+2     		</a:t>
            </a:r>
            <a:endParaRPr kumimoji="1" lang="en-US" altLang="zh-CN" sz="2400" dirty="0" smtClean="0">
              <a:solidFill>
                <a:srgbClr val="000000"/>
              </a:solidFill>
              <a:latin typeface="微软雅黑" pitchFamily="34" charset="-122"/>
              <a:ea typeface="微软雅黑" pitchFamily="34" charset="-122"/>
            </a:endParaRPr>
          </a:p>
          <a:p>
            <a:pPr lvl="1" fontAlgn="base">
              <a:lnSpc>
                <a:spcPct val="15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4) 2*4&amp;&amp;0&lt;2||</a:t>
            </a:r>
            <a:r>
              <a:rPr kumimoji="1" lang="en-US" altLang="zh-CN" sz="2400" dirty="0" smtClean="0">
                <a:solidFill>
                  <a:srgbClr val="000000"/>
                </a:solidFill>
                <a:latin typeface="微软雅黑" pitchFamily="34" charset="-122"/>
                <a:ea typeface="微软雅黑" pitchFamily="34" charset="-122"/>
              </a:rPr>
              <a:t>4%2</a:t>
            </a:r>
            <a:endParaRPr kumimoji="1" lang="en-US" altLang="zh-CN"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85177624"/>
      </p:ext>
    </p:extLst>
  </p:cSld>
  <p:clrMapOvr>
    <a:masterClrMapping/>
  </p:clrMapOvr>
  <p:transition>
    <p:zoom dir="in"/>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3917950" y="685800"/>
            <a:ext cx="112723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作 业</a:t>
            </a:r>
            <a:endParaRPr kumimoji="1" lang="zh-CN" altLang="en-US" sz="3200" b="1" dirty="0">
              <a:solidFill>
                <a:srgbClr val="000000"/>
              </a:solidFill>
              <a:latin typeface="微软雅黑" pitchFamily="34" charset="-122"/>
              <a:ea typeface="微软雅黑" pitchFamily="34" charset="-122"/>
            </a:endParaRPr>
          </a:p>
        </p:txBody>
      </p:sp>
      <p:sp>
        <p:nvSpPr>
          <p:cNvPr id="256003" name="Text Box 3"/>
          <p:cNvSpPr txBox="1">
            <a:spLocks noChangeArrowheads="1"/>
          </p:cNvSpPr>
          <p:nvPr/>
        </p:nvSpPr>
        <p:spPr bwMode="auto">
          <a:xfrm>
            <a:off x="228600" y="1484313"/>
            <a:ext cx="8763000" cy="2243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  8. </a:t>
            </a:r>
            <a:r>
              <a:rPr kumimoji="1" lang="zh-CN" altLang="en-US" sz="2400" dirty="0" smtClean="0">
                <a:solidFill>
                  <a:srgbClr val="000000"/>
                </a:solidFill>
                <a:latin typeface="微软雅黑" pitchFamily="34" charset="-122"/>
                <a:ea typeface="微软雅黑" pitchFamily="34" charset="-122"/>
              </a:rPr>
              <a:t>在今天所讲知识点中，找一个你感兴趣的，查找资料，写一个研究报告。（篇幅不限、需要阐明研究的知识点、选这个知识点的原因，资料总结，实验方案，实验源程序，实验结果，</a:t>
            </a:r>
            <a:r>
              <a:rPr kumimoji="1" lang="zh-CN" altLang="en-US" sz="2400" dirty="0">
                <a:solidFill>
                  <a:srgbClr val="000000"/>
                </a:solidFill>
                <a:latin typeface="微软雅黑" pitchFamily="34" charset="-122"/>
                <a:ea typeface="微软雅黑" pitchFamily="34" charset="-122"/>
              </a:rPr>
              <a:t>实验</a:t>
            </a:r>
            <a:r>
              <a:rPr kumimoji="1" lang="zh-CN" altLang="en-US" sz="2400" dirty="0" smtClean="0">
                <a:solidFill>
                  <a:srgbClr val="000000"/>
                </a:solidFill>
                <a:latin typeface="微软雅黑" pitchFamily="34" charset="-122"/>
                <a:ea typeface="微软雅黑" pitchFamily="34" charset="-122"/>
              </a:rPr>
              <a:t>结果与资料结论对比得出的结论）。</a:t>
            </a:r>
            <a:endParaRPr kumimoji="1" lang="en-US" altLang="zh-CN"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82413062"/>
      </p:ext>
    </p:extLst>
  </p:cSld>
  <p:clrMapOvr>
    <a:masterClrMapping/>
  </p:clrMapOvr>
  <p:transition>
    <p:zoom dir="in"/>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p:cNvSpPr>
            <a:spLocks noChangeArrowheads="1"/>
          </p:cNvSpPr>
          <p:nvPr/>
        </p:nvSpPr>
        <p:spPr bwMode="auto">
          <a:xfrm>
            <a:off x="3635896" y="521865"/>
            <a:ext cx="1795231" cy="891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5503" tIns="52752" rIns="105503" bIns="52752">
            <a:spAutoFit/>
          </a:bodyPr>
          <a:lstStyle/>
          <a:p>
            <a:pPr defTabSz="1055688"/>
            <a:r>
              <a:rPr lang="en-US" altLang="zh-CN" sz="5100" dirty="0" smtClean="0">
                <a:solidFill>
                  <a:srgbClr val="C00000"/>
                </a:solidFill>
                <a:latin typeface="Bodoni MT Black" pitchFamily="18" charset="0"/>
                <a:ea typeface="微软雅黑" pitchFamily="34" charset="-122"/>
              </a:rPr>
              <a:t>END</a:t>
            </a:r>
            <a:endParaRPr lang="en-US" altLang="zh-CN" sz="5100" dirty="0">
              <a:solidFill>
                <a:srgbClr val="C00000"/>
              </a:solidFill>
              <a:latin typeface="Bodoni MT Black" pitchFamily="18" charset="0"/>
              <a:ea typeface="微软雅黑" pitchFamily="34" charset="-122"/>
            </a:endParaRPr>
          </a:p>
        </p:txBody>
      </p:sp>
      <p:sp>
        <p:nvSpPr>
          <p:cNvPr id="5" name="Line 2"/>
          <p:cNvSpPr>
            <a:spLocks noChangeShapeType="1"/>
          </p:cNvSpPr>
          <p:nvPr/>
        </p:nvSpPr>
        <p:spPr bwMode="auto">
          <a:xfrm>
            <a:off x="107504" y="1017049"/>
            <a:ext cx="3368051" cy="0"/>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 name="Line 5"/>
          <p:cNvSpPr>
            <a:spLocks noChangeShapeType="1"/>
          </p:cNvSpPr>
          <p:nvPr/>
        </p:nvSpPr>
        <p:spPr bwMode="auto">
          <a:xfrm flipV="1">
            <a:off x="5431127" y="967547"/>
            <a:ext cx="3533361" cy="17609"/>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 name="TextBox 1"/>
          <p:cNvSpPr txBox="1"/>
          <p:nvPr/>
        </p:nvSpPr>
        <p:spPr>
          <a:xfrm>
            <a:off x="3093351" y="2780928"/>
            <a:ext cx="2880320" cy="923330"/>
          </a:xfrm>
          <a:prstGeom prst="rect">
            <a:avLst/>
          </a:prstGeom>
          <a:noFill/>
        </p:spPr>
        <p:txBody>
          <a:bodyPr wrap="square" rtlCol="0">
            <a:spAutoFit/>
          </a:bodyPr>
          <a:lstStyle/>
          <a:p>
            <a:r>
              <a:rPr lang="en-US" altLang="zh-CN" sz="5400" b="1" dirty="0" smtClean="0">
                <a:solidFill>
                  <a:srgbClr val="C00000"/>
                </a:solidFill>
                <a:latin typeface="微软雅黑" pitchFamily="34" charset="-122"/>
                <a:ea typeface="微软雅黑" pitchFamily="34" charset="-122"/>
              </a:rPr>
              <a:t>Thanks</a:t>
            </a:r>
            <a:endParaRPr lang="zh-CN" altLang="en-US" sz="54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789716560"/>
      </p:ext>
    </p:extLst>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5"/>
          <p:cNvSpPr txBox="1">
            <a:spLocks noChangeArrowheads="1"/>
          </p:cNvSpPr>
          <p:nvPr/>
        </p:nvSpPr>
        <p:spPr bwMode="auto">
          <a:xfrm>
            <a:off x="304800" y="1749425"/>
            <a:ext cx="8610600" cy="1621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8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   JDK</a:t>
            </a:r>
            <a:r>
              <a:rPr kumimoji="1" lang="zh-CN" altLang="en-US" sz="2400" dirty="0" smtClean="0">
                <a:solidFill>
                  <a:srgbClr val="000000"/>
                </a:solidFill>
                <a:latin typeface="微软雅黑" pitchFamily="34" charset="-122"/>
                <a:ea typeface="微软雅黑" pitchFamily="34" charset="-122"/>
              </a:rPr>
              <a:t>，全称为</a:t>
            </a:r>
            <a:r>
              <a:rPr kumimoji="1" lang="en-US" altLang="zh-CN" sz="2400" dirty="0">
                <a:solidFill>
                  <a:srgbClr val="000000"/>
                </a:solidFill>
                <a:latin typeface="微软雅黑" pitchFamily="34" charset="-122"/>
                <a:ea typeface="微软雅黑" pitchFamily="34" charset="-122"/>
              </a:rPr>
              <a:t>Java Develop Kit </a:t>
            </a:r>
            <a:r>
              <a:rPr kumimoji="1" lang="zh-CN" altLang="en-US" sz="2400" dirty="0" smtClean="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是</a:t>
            </a:r>
            <a:r>
              <a:rPr kumimoji="1" lang="en-US" altLang="zh-CN" sz="2400" dirty="0">
                <a:solidFill>
                  <a:srgbClr val="000000"/>
                </a:solidFill>
                <a:latin typeface="微软雅黑" pitchFamily="34" charset="-122"/>
                <a:ea typeface="微软雅黑" pitchFamily="34" charset="-122"/>
              </a:rPr>
              <a:t>Sun</a:t>
            </a:r>
            <a:r>
              <a:rPr kumimoji="1" lang="zh-CN" altLang="en-US" sz="2400" dirty="0">
                <a:solidFill>
                  <a:srgbClr val="000000"/>
                </a:solidFill>
                <a:latin typeface="微软雅黑" pitchFamily="34" charset="-122"/>
                <a:ea typeface="微软雅黑" pitchFamily="34" charset="-122"/>
              </a:rPr>
              <a:t>公司免费发行的软件包，可以从</a:t>
            </a:r>
            <a:r>
              <a:rPr kumimoji="1" lang="en-US" altLang="zh-CN" sz="2400" dirty="0">
                <a:solidFill>
                  <a:srgbClr val="000000"/>
                </a:solidFill>
                <a:latin typeface="微软雅黑" pitchFamily="34" charset="-122"/>
                <a:ea typeface="微软雅黑" pitchFamily="34" charset="-122"/>
              </a:rPr>
              <a:t>Sun</a:t>
            </a:r>
            <a:r>
              <a:rPr kumimoji="1" lang="zh-CN" altLang="en-US" sz="2400" dirty="0">
                <a:solidFill>
                  <a:srgbClr val="000000"/>
                </a:solidFill>
                <a:latin typeface="微软雅黑" pitchFamily="34" charset="-122"/>
                <a:ea typeface="微软雅黑" pitchFamily="34" charset="-122"/>
              </a:rPr>
              <a:t>网站</a:t>
            </a:r>
            <a:r>
              <a:rPr kumimoji="1" lang="en-US" altLang="zh-CN" sz="2400" dirty="0">
                <a:solidFill>
                  <a:srgbClr val="000000"/>
                </a:solidFill>
                <a:latin typeface="微软雅黑" pitchFamily="34" charset="-122"/>
                <a:ea typeface="微软雅黑" pitchFamily="34" charset="-122"/>
              </a:rPr>
              <a:t>http://www.sun.com</a:t>
            </a:r>
            <a:r>
              <a:rPr kumimoji="1" lang="zh-CN" altLang="en-US" sz="2400" dirty="0">
                <a:solidFill>
                  <a:srgbClr val="000000"/>
                </a:solidFill>
                <a:latin typeface="微软雅黑" pitchFamily="34" charset="-122"/>
                <a:ea typeface="微软雅黑" pitchFamily="34" charset="-122"/>
              </a:rPr>
              <a:t>免费下载，也可以从其它国内地址下载</a:t>
            </a:r>
            <a:r>
              <a:rPr kumimoji="1" lang="zh-CN" altLang="en-US" sz="2400" dirty="0" smtClean="0">
                <a:solidFill>
                  <a:srgbClr val="000000"/>
                </a:solidFill>
                <a:latin typeface="微软雅黑" pitchFamily="34" charset="-122"/>
                <a:ea typeface="微软雅黑" pitchFamily="34" charset="-122"/>
              </a:rPr>
              <a:t>。</a:t>
            </a:r>
            <a:endParaRPr kumimoji="1" lang="en-US" altLang="zh-CN" sz="2400" dirty="0" smtClean="0">
              <a:solidFill>
                <a:srgbClr val="000000"/>
              </a:solidFill>
              <a:latin typeface="微软雅黑" pitchFamily="34" charset="-122"/>
              <a:ea typeface="微软雅黑" pitchFamily="34" charset="-122"/>
            </a:endParaRPr>
          </a:p>
        </p:txBody>
      </p:sp>
      <p:sp>
        <p:nvSpPr>
          <p:cNvPr id="2" name="矩形 1"/>
          <p:cNvSpPr/>
          <p:nvPr/>
        </p:nvSpPr>
        <p:spPr>
          <a:xfrm>
            <a:off x="395536" y="3501008"/>
            <a:ext cx="8519864" cy="2308324"/>
          </a:xfrm>
          <a:prstGeom prst="rect">
            <a:avLst/>
          </a:prstGeom>
        </p:spPr>
        <p:txBody>
          <a:bodyPr wrap="square">
            <a:spAutoFit/>
          </a:bodyPr>
          <a:lstStyle/>
          <a:p>
            <a:pPr marL="609600" indent="-609600">
              <a:lnSpc>
                <a:spcPct val="150000"/>
              </a:lnSpc>
            </a:pPr>
            <a:r>
              <a:rPr lang="en-US" altLang="zh-CN" sz="2400" dirty="0">
                <a:latin typeface="微软雅黑" pitchFamily="34" charset="-122"/>
                <a:ea typeface="微软雅黑" pitchFamily="34" charset="-122"/>
              </a:rPr>
              <a:t>JDK</a:t>
            </a:r>
            <a:r>
              <a:rPr lang="zh-CN" altLang="en-US" sz="2400" dirty="0">
                <a:latin typeface="微软雅黑" pitchFamily="34" charset="-122"/>
                <a:ea typeface="微软雅黑" pitchFamily="34" charset="-122"/>
              </a:rPr>
              <a:t>版本</a:t>
            </a:r>
          </a:p>
          <a:p>
            <a:pPr marL="609600" indent="-609600">
              <a:lnSpc>
                <a:spcPct val="150000"/>
              </a:lnSpc>
              <a:buFontTx/>
              <a:buNone/>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J2EE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Java 2 Platform Enterprise Edition</a:t>
            </a:r>
            <a:r>
              <a:rPr lang="zh-CN" altLang="en-US" sz="2400" dirty="0">
                <a:latin typeface="微软雅黑" pitchFamily="34" charset="-122"/>
                <a:ea typeface="微软雅黑" pitchFamily="34" charset="-122"/>
              </a:rPr>
              <a:t>）</a:t>
            </a:r>
          </a:p>
          <a:p>
            <a:pPr marL="609600" indent="-609600">
              <a:lnSpc>
                <a:spcPct val="150000"/>
              </a:lnSpc>
              <a:buFontTx/>
              <a:buNone/>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J2SE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Java 2 Platform Standard Edition</a:t>
            </a:r>
            <a:r>
              <a:rPr lang="zh-CN" altLang="en-US" sz="2400" dirty="0">
                <a:latin typeface="微软雅黑" pitchFamily="34" charset="-122"/>
                <a:ea typeface="微软雅黑" pitchFamily="34" charset="-122"/>
              </a:rPr>
              <a:t>）</a:t>
            </a:r>
          </a:p>
          <a:p>
            <a:pPr marL="609600" indent="-609600">
              <a:lnSpc>
                <a:spcPct val="150000"/>
              </a:lnSpc>
              <a:buFontTx/>
              <a:buNone/>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J2ME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Java 2 Platform Micro Edition</a:t>
            </a:r>
            <a:r>
              <a:rPr lang="zh-CN" altLang="en-US" sz="2400" dirty="0">
                <a:latin typeface="微软雅黑" pitchFamily="34" charset="-122"/>
                <a:ea typeface="微软雅黑" pitchFamily="34" charset="-122"/>
              </a:rPr>
              <a:t>）</a:t>
            </a:r>
          </a:p>
        </p:txBody>
      </p:sp>
      <p:sp>
        <p:nvSpPr>
          <p:cNvPr id="6" name="Rectangle 4"/>
          <p:cNvSpPr>
            <a:spLocks noChangeArrowheads="1"/>
          </p:cNvSpPr>
          <p:nvPr/>
        </p:nvSpPr>
        <p:spPr bwMode="auto">
          <a:xfrm>
            <a:off x="2987824" y="764704"/>
            <a:ext cx="20345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smtClean="0">
                <a:solidFill>
                  <a:srgbClr val="000000"/>
                </a:solidFill>
                <a:latin typeface="微软雅黑" pitchFamily="34" charset="-122"/>
                <a:ea typeface="微软雅黑" pitchFamily="34" charset="-122"/>
              </a:rPr>
              <a:t>JDK </a:t>
            </a:r>
            <a:r>
              <a:rPr kumimoji="1" lang="zh-CN" altLang="en-US" sz="3200" b="1" dirty="0" smtClean="0">
                <a:solidFill>
                  <a:srgbClr val="000000"/>
                </a:solidFill>
                <a:latin typeface="微软雅黑" pitchFamily="34" charset="-122"/>
                <a:ea typeface="微软雅黑" pitchFamily="34" charset="-122"/>
              </a:rPr>
              <a:t>下 载</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60842019"/>
      </p:ext>
    </p:extLst>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915816" y="868363"/>
            <a:ext cx="320594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smtClean="0">
                <a:solidFill>
                  <a:srgbClr val="000000"/>
                </a:solidFill>
                <a:latin typeface="微软雅黑" pitchFamily="34" charset="-122"/>
                <a:ea typeface="微软雅黑" pitchFamily="34" charset="-122"/>
              </a:rPr>
              <a:t>Java </a:t>
            </a:r>
            <a:r>
              <a:rPr kumimoji="1" lang="zh-CN" altLang="en-US" sz="3200" b="1" dirty="0">
                <a:solidFill>
                  <a:srgbClr val="000000"/>
                </a:solidFill>
                <a:latin typeface="微软雅黑" pitchFamily="34" charset="-122"/>
                <a:ea typeface="微软雅黑" pitchFamily="34" charset="-122"/>
              </a:rPr>
              <a:t>环 境 配 置</a:t>
            </a:r>
          </a:p>
        </p:txBody>
      </p:sp>
      <p:sp>
        <p:nvSpPr>
          <p:cNvPr id="15365" name="Text Box 5"/>
          <p:cNvSpPr txBox="1">
            <a:spLocks noChangeArrowheads="1"/>
          </p:cNvSpPr>
          <p:nvPr/>
        </p:nvSpPr>
        <p:spPr bwMode="auto">
          <a:xfrm>
            <a:off x="304800" y="1984375"/>
            <a:ext cx="8534400" cy="36009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JDK</a:t>
            </a:r>
            <a:r>
              <a:rPr kumimoji="1" lang="zh-CN" altLang="en-US" sz="2400" dirty="0">
                <a:solidFill>
                  <a:srgbClr val="000000"/>
                </a:solidFill>
                <a:latin typeface="微软雅黑" pitchFamily="34" charset="-122"/>
                <a:ea typeface="微软雅黑" pitchFamily="34" charset="-122"/>
              </a:rPr>
              <a:t>包安装完成后，需要设置环境变量</a:t>
            </a:r>
            <a:r>
              <a:rPr kumimoji="1" lang="zh-CN" altLang="en-US" sz="2400" dirty="0" smtClean="0">
                <a:solidFill>
                  <a:srgbClr val="000000"/>
                </a:solidFill>
                <a:latin typeface="微软雅黑" pitchFamily="34" charset="-122"/>
                <a:ea typeface="微软雅黑" pitchFamily="34" charset="-122"/>
              </a:rPr>
              <a:t>。所谓环境变量，即</a:t>
            </a:r>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操作系统中定义，可以被操作系统上</a:t>
            </a:r>
            <a:r>
              <a:rPr lang="zh-CN" altLang="en-US" sz="2400" dirty="0" smtClean="0">
                <a:latin typeface="微软雅黑" pitchFamily="34" charset="-122"/>
                <a:ea typeface="微软雅黑" pitchFamily="34" charset="-122"/>
              </a:rPr>
              <a:t>运行的</a:t>
            </a:r>
            <a:r>
              <a:rPr lang="zh-CN" altLang="en-US" sz="2400" dirty="0">
                <a:latin typeface="微软雅黑" pitchFamily="34" charset="-122"/>
                <a:ea typeface="微软雅黑" pitchFamily="34" charset="-122"/>
              </a:rPr>
              <a:t>应用程序访问的</a:t>
            </a:r>
            <a:r>
              <a:rPr lang="zh-CN" altLang="en-US" sz="2400" dirty="0" smtClean="0">
                <a:latin typeface="微软雅黑" pitchFamily="34" charset="-122"/>
                <a:ea typeface="微软雅黑" pitchFamily="34" charset="-122"/>
              </a:rPr>
              <a:t>变量。</a:t>
            </a:r>
            <a:endParaRPr lang="en-US" altLang="zh-CN" sz="2400" dirty="0" smtClean="0">
              <a:latin typeface="微软雅黑" pitchFamily="34" charset="-122"/>
              <a:ea typeface="微软雅黑" pitchFamily="34" charset="-122"/>
            </a:endParaRPr>
          </a:p>
          <a:p>
            <a:pPr fontAlgn="base">
              <a:lnSpc>
                <a:spcPct val="150000"/>
              </a:lnSpc>
              <a:spcBef>
                <a:spcPct val="50000"/>
              </a:spcBef>
              <a:spcAft>
                <a:spcPct val="0"/>
              </a:spcAft>
            </a:pPr>
            <a:r>
              <a:rPr kumimoji="1" lang="zh-CN" altLang="en-US" sz="2400" dirty="0" smtClean="0">
                <a:solidFill>
                  <a:srgbClr val="000000"/>
                </a:solidFill>
                <a:latin typeface="微软雅黑" pitchFamily="34" charset="-122"/>
                <a:ea typeface="微软雅黑" pitchFamily="34" charset="-122"/>
              </a:rPr>
              <a:t>用</a:t>
            </a:r>
            <a:r>
              <a:rPr kumimoji="1" lang="zh-CN" altLang="en-US" sz="2400" dirty="0">
                <a:solidFill>
                  <a:srgbClr val="000000"/>
                </a:solidFill>
                <a:latin typeface="微软雅黑" pitchFamily="34" charset="-122"/>
                <a:ea typeface="微软雅黑" pitchFamily="34" charset="-122"/>
              </a:rPr>
              <a:t>鼠标右键单击桌面上的图标“我的电脑”，选择“属性”项，出现标题为“系统特性”的对话框，点击“高级”标签，可以看见有一个“环境变量”按钮，如图</a:t>
            </a:r>
            <a:r>
              <a:rPr kumimoji="1" lang="en-US" altLang="zh-CN" sz="2400" dirty="0">
                <a:solidFill>
                  <a:srgbClr val="000000"/>
                </a:solidFill>
                <a:latin typeface="微软雅黑" pitchFamily="34" charset="-122"/>
                <a:ea typeface="微软雅黑" pitchFamily="34" charset="-122"/>
              </a:rPr>
              <a:t>1.1</a:t>
            </a:r>
            <a:r>
              <a:rPr kumimoji="1" lang="zh-CN" altLang="en-US" sz="2400" dirty="0">
                <a:solidFill>
                  <a:srgbClr val="000000"/>
                </a:solidFill>
                <a:latin typeface="微软雅黑" pitchFamily="34" charset="-122"/>
                <a:ea typeface="微软雅黑" pitchFamily="34" charset="-122"/>
              </a:rPr>
              <a:t>所示。</a:t>
            </a:r>
          </a:p>
        </p:txBody>
      </p:sp>
    </p:spTree>
    <p:extLst>
      <p:ext uri="{BB962C8B-B14F-4D97-AF65-F5344CB8AC3E}">
        <p14:creationId xmlns:p14="http://schemas.microsoft.com/office/powerpoint/2010/main" xmlns="" val="3168405619"/>
      </p:ext>
    </p:extLst>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2859088" y="5943600"/>
            <a:ext cx="38811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a:solidFill>
                  <a:srgbClr val="000000"/>
                </a:solidFill>
                <a:latin typeface="微软雅黑" pitchFamily="34" charset="-122"/>
                <a:ea typeface="微软雅黑" pitchFamily="34" charset="-122"/>
              </a:rPr>
              <a:t>图</a:t>
            </a:r>
            <a:r>
              <a:rPr kumimoji="1" lang="en-US" altLang="zh-CN" sz="2400">
                <a:solidFill>
                  <a:srgbClr val="000000"/>
                </a:solidFill>
                <a:latin typeface="微软雅黑" pitchFamily="34" charset="-122"/>
                <a:ea typeface="微软雅黑" pitchFamily="34" charset="-122"/>
              </a:rPr>
              <a:t>1.1  “</a:t>
            </a:r>
            <a:r>
              <a:rPr kumimoji="1" lang="zh-CN" altLang="en-US" sz="2400">
                <a:solidFill>
                  <a:srgbClr val="000000"/>
                </a:solidFill>
                <a:latin typeface="微软雅黑" pitchFamily="34" charset="-122"/>
                <a:ea typeface="微软雅黑" pitchFamily="34" charset="-122"/>
              </a:rPr>
              <a:t>系统特性”对话框</a:t>
            </a:r>
          </a:p>
        </p:txBody>
      </p:sp>
      <p:graphicFrame>
        <p:nvGraphicFramePr>
          <p:cNvPr id="14341" name="Object 5"/>
          <p:cNvGraphicFramePr>
            <a:graphicFrameLocks noChangeAspect="1"/>
          </p:cNvGraphicFramePr>
          <p:nvPr>
            <p:extLst>
              <p:ext uri="{D42A27DB-BD31-4B8C-83A1-F6EECF244321}">
                <p14:modId xmlns:p14="http://schemas.microsoft.com/office/powerpoint/2010/main" xmlns="" val="145340930"/>
              </p:ext>
            </p:extLst>
          </p:nvPr>
        </p:nvGraphicFramePr>
        <p:xfrm>
          <a:off x="1911350" y="533400"/>
          <a:ext cx="5327650" cy="5410200"/>
        </p:xfrm>
        <a:graphic>
          <a:graphicData uri="http://schemas.openxmlformats.org/presentationml/2006/ole">
            <p:oleObj spid="_x0000_s64717" name="BMP 图像" r:id="rId3" imgW="4122777" imgH="4183743" progId="PBrush">
              <p:embed/>
            </p:oleObj>
          </a:graphicData>
        </a:graphic>
      </p:graphicFrame>
    </p:spTree>
    <p:extLst>
      <p:ext uri="{BB962C8B-B14F-4D97-AF65-F5344CB8AC3E}">
        <p14:creationId xmlns:p14="http://schemas.microsoft.com/office/powerpoint/2010/main" xmlns="" val="3935960522"/>
      </p:ext>
    </p:extLst>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28600" y="971689"/>
            <a:ext cx="8763000" cy="5863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单击“环境变量”按钮，可以看见本机环境变量，如图</a:t>
            </a:r>
            <a:r>
              <a:rPr kumimoji="1" lang="en-US" altLang="zh-CN" sz="2400" dirty="0">
                <a:solidFill>
                  <a:srgbClr val="000000"/>
                </a:solidFill>
                <a:latin typeface="微软雅黑" pitchFamily="34" charset="-122"/>
                <a:ea typeface="微软雅黑" pitchFamily="34" charset="-122"/>
              </a:rPr>
              <a:t>1.2</a:t>
            </a:r>
            <a:r>
              <a:rPr kumimoji="1" lang="zh-CN" altLang="en-US" sz="2400" dirty="0">
                <a:solidFill>
                  <a:srgbClr val="000000"/>
                </a:solidFill>
                <a:latin typeface="微软雅黑" pitchFamily="34" charset="-122"/>
                <a:ea typeface="微软雅黑" pitchFamily="34" charset="-122"/>
              </a:rPr>
              <a:t>所示</a:t>
            </a:r>
            <a:r>
              <a:rPr kumimoji="1" lang="zh-CN" altLang="en-US" sz="2400" dirty="0" smtClean="0">
                <a:solidFill>
                  <a:srgbClr val="000000"/>
                </a:solidFill>
                <a:latin typeface="微软雅黑" pitchFamily="34" charset="-122"/>
                <a:ea typeface="微软雅黑" pitchFamily="34" charset="-122"/>
              </a:rPr>
              <a:t>。这里需要新建和修改</a:t>
            </a:r>
            <a:r>
              <a:rPr kumimoji="1" lang="zh-CN" altLang="en-US" sz="2400" dirty="0">
                <a:solidFill>
                  <a:srgbClr val="000000"/>
                </a:solidFill>
                <a:latin typeface="微软雅黑" pitchFamily="34" charset="-122"/>
                <a:ea typeface="微软雅黑" pitchFamily="34" charset="-122"/>
              </a:rPr>
              <a:t>三个用户变量</a:t>
            </a:r>
            <a:r>
              <a:rPr kumimoji="1" lang="zh-CN" altLang="en-US" sz="2400" dirty="0" smtClean="0">
                <a:solidFill>
                  <a:srgbClr val="0000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JAVA_HOME</a:t>
            </a:r>
            <a:r>
              <a:rPr kumimoji="1" lang="zh-CN" altLang="en-US" sz="2400" dirty="0" smtClean="0">
                <a:solidFill>
                  <a:srgbClr val="0000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CLASSPATH </a:t>
            </a:r>
            <a:r>
              <a:rPr kumimoji="1" lang="zh-CN" altLang="en-US" sz="2400" dirty="0" smtClean="0">
                <a:solidFill>
                  <a:srgbClr val="000000"/>
                </a:solidFill>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Path</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fontAlgn="base">
              <a:spcBef>
                <a:spcPct val="50000"/>
              </a:spcBef>
              <a:spcAft>
                <a:spcPct val="0"/>
              </a:spcAft>
            </a:pPr>
            <a:r>
              <a:rPr lang="en-US" altLang="zh-CN" sz="2400" b="1" dirty="0" smtClean="0">
                <a:latin typeface="微软雅黑" pitchFamily="34" charset="-122"/>
                <a:ea typeface="微软雅黑" pitchFamily="34" charset="-122"/>
              </a:rPr>
              <a:t>JAVA_HOME</a:t>
            </a:r>
          </a:p>
          <a:p>
            <a:pPr lvl="1" fontAlgn="base">
              <a:spcBef>
                <a:spcPct val="50000"/>
              </a:spcBef>
              <a:spcAft>
                <a:spcPct val="0"/>
              </a:spcAft>
            </a:pPr>
            <a:r>
              <a:rPr lang="en-US" altLang="zh-CN" sz="2400" dirty="0" err="1" smtClean="0">
                <a:latin typeface="微软雅黑" pitchFamily="34" charset="-122"/>
                <a:ea typeface="微软雅黑" pitchFamily="34" charset="-122"/>
              </a:rPr>
              <a:t>jdk</a:t>
            </a:r>
            <a:r>
              <a:rPr lang="zh-CN" altLang="en-US" sz="2400" dirty="0" smtClean="0">
                <a:latin typeface="微软雅黑" pitchFamily="34" charset="-122"/>
                <a:ea typeface="微软雅黑" pitchFamily="34" charset="-122"/>
              </a:rPr>
              <a:t>安装目录</a:t>
            </a:r>
            <a:endParaRPr lang="en-US" altLang="zh-CN" sz="2400" dirty="0" smtClean="0">
              <a:latin typeface="微软雅黑" pitchFamily="34" charset="-122"/>
              <a:ea typeface="微软雅黑" pitchFamily="34" charset="-122"/>
            </a:endParaRPr>
          </a:p>
          <a:p>
            <a:pPr lvl="1" fontAlgn="base">
              <a:spcBef>
                <a:spcPct val="50000"/>
              </a:spcBef>
              <a:spcAft>
                <a:spcPct val="0"/>
              </a:spcAft>
            </a:pPr>
            <a:r>
              <a:rPr lang="en-US" altLang="zh-CN" sz="2400" b="1" dirty="0" smtClean="0">
                <a:latin typeface="微软雅黑" pitchFamily="34" charset="-122"/>
                <a:ea typeface="微软雅黑" pitchFamily="34" charset="-122"/>
              </a:rPr>
              <a:t>CLASSPATH</a:t>
            </a:r>
            <a:endParaRPr lang="en-US" altLang="zh-CN" sz="2400" dirty="0" smtClean="0">
              <a:latin typeface="微软雅黑" pitchFamily="34" charset="-122"/>
              <a:ea typeface="微软雅黑" pitchFamily="34" charset="-122"/>
            </a:endParaRPr>
          </a:p>
          <a:p>
            <a:pPr lvl="1" fontAlgn="base">
              <a:spcBef>
                <a:spcPct val="50000"/>
              </a:spcBef>
              <a:spcAft>
                <a:spcPct val="0"/>
              </a:spcAft>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JAVA_HOME%\lib\dt.jar;%JAVA_HOME%\lib\tools.jar</a:t>
            </a:r>
            <a:r>
              <a:rPr lang="en-US" altLang="zh-CN" sz="2400" dirty="0" smtClean="0">
                <a:latin typeface="微软雅黑" pitchFamily="34" charset="-122"/>
                <a:ea typeface="微软雅黑" pitchFamily="34" charset="-122"/>
              </a:rPr>
              <a:t>;</a:t>
            </a:r>
          </a:p>
          <a:p>
            <a:pPr lvl="1" fontAlgn="base">
              <a:spcAft>
                <a:spcPts val="600"/>
              </a:spcAft>
            </a:pPr>
            <a:r>
              <a:rPr lang="en-US" altLang="zh-CN" sz="2400" b="1" dirty="0" smtClean="0">
                <a:latin typeface="微软雅黑" pitchFamily="34" charset="-122"/>
                <a:ea typeface="微软雅黑" pitchFamily="34" charset="-122"/>
              </a:rPr>
              <a:t>Path</a:t>
            </a:r>
            <a:endParaRPr lang="en-US" altLang="zh-CN" sz="2400" dirty="0">
              <a:latin typeface="微软雅黑" pitchFamily="34" charset="-122"/>
              <a:ea typeface="微软雅黑" pitchFamily="34" charset="-122"/>
            </a:endParaRPr>
          </a:p>
          <a:p>
            <a:pPr lvl="1" fontAlgn="base">
              <a:spcAft>
                <a:spcPts val="600"/>
              </a:spcAft>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JAVA_HOME%\bin;%JAVA_HOME%\</a:t>
            </a:r>
            <a:r>
              <a:rPr lang="en-US" altLang="zh-CN" sz="2400" dirty="0" err="1" smtClean="0">
                <a:latin typeface="微软雅黑" pitchFamily="34" charset="-122"/>
                <a:ea typeface="微软雅黑" pitchFamily="34" charset="-122"/>
              </a:rPr>
              <a:t>jre</a:t>
            </a:r>
            <a:r>
              <a:rPr lang="en-US" altLang="zh-CN" sz="2400" dirty="0" smtClean="0">
                <a:latin typeface="微软雅黑" pitchFamily="34" charset="-122"/>
                <a:ea typeface="微软雅黑" pitchFamily="34" charset="-122"/>
              </a:rPr>
              <a:t>\bin</a:t>
            </a:r>
          </a:p>
          <a:p>
            <a:pPr fontAlgn="base">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配置完成后，在控制台运行</a:t>
            </a:r>
            <a:r>
              <a:rPr kumimoji="1" lang="en-US" altLang="zh-CN" sz="2400" dirty="0" smtClean="0">
                <a:solidFill>
                  <a:srgbClr val="000000"/>
                </a:solidFill>
                <a:latin typeface="微软雅黑" pitchFamily="34" charset="-122"/>
                <a:ea typeface="微软雅黑" pitchFamily="34" charset="-122"/>
              </a:rPr>
              <a:t>java –version</a:t>
            </a:r>
            <a:r>
              <a:rPr kumimoji="1" lang="zh-CN" altLang="en-US" sz="2400" dirty="0" smtClean="0">
                <a:solidFill>
                  <a:srgbClr val="000000"/>
                </a:solidFill>
                <a:latin typeface="微软雅黑" pitchFamily="34" charset="-122"/>
                <a:ea typeface="微软雅黑" pitchFamily="34" charset="-122"/>
              </a:rPr>
              <a:t>，如果显示</a:t>
            </a:r>
            <a:r>
              <a:rPr kumimoji="1" lang="en-US" altLang="zh-CN" sz="2400" dirty="0" smtClean="0">
                <a:solidFill>
                  <a:srgbClr val="000000"/>
                </a:solidFill>
                <a:latin typeface="微软雅黑" pitchFamily="34" charset="-122"/>
                <a:ea typeface="微软雅黑" pitchFamily="34" charset="-122"/>
              </a:rPr>
              <a:t>java</a:t>
            </a:r>
            <a:r>
              <a:rPr kumimoji="1" lang="zh-CN" altLang="en-US" sz="2400" dirty="0" smtClean="0">
                <a:solidFill>
                  <a:srgbClr val="000000"/>
                </a:solidFill>
                <a:latin typeface="微软雅黑" pitchFamily="34" charset="-122"/>
                <a:ea typeface="微软雅黑" pitchFamily="34" charset="-122"/>
              </a:rPr>
              <a:t>版本则安装成功。</a:t>
            </a:r>
            <a:endParaRPr kumimoji="1"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757299842"/>
      </p:ext>
    </p:extLst>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2862263" y="5638800"/>
            <a:ext cx="38811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a:solidFill>
                  <a:srgbClr val="000000"/>
                </a:solidFill>
                <a:latin typeface="微软雅黑" pitchFamily="34" charset="-122"/>
                <a:ea typeface="微软雅黑" pitchFamily="34" charset="-122"/>
              </a:rPr>
              <a:t>图</a:t>
            </a:r>
            <a:r>
              <a:rPr kumimoji="1" lang="en-US" altLang="zh-CN" sz="2400">
                <a:solidFill>
                  <a:srgbClr val="000000"/>
                </a:solidFill>
                <a:latin typeface="微软雅黑" pitchFamily="34" charset="-122"/>
                <a:ea typeface="微软雅黑" pitchFamily="34" charset="-122"/>
              </a:rPr>
              <a:t>1.2  “</a:t>
            </a:r>
            <a:r>
              <a:rPr kumimoji="1" lang="zh-CN" altLang="en-US" sz="2400">
                <a:solidFill>
                  <a:srgbClr val="000000"/>
                </a:solidFill>
                <a:latin typeface="微软雅黑" pitchFamily="34" charset="-122"/>
                <a:ea typeface="微软雅黑" pitchFamily="34" charset="-122"/>
              </a:rPr>
              <a:t>环境变量”对话框</a:t>
            </a:r>
          </a:p>
        </p:txBody>
      </p:sp>
      <p:graphicFrame>
        <p:nvGraphicFramePr>
          <p:cNvPr id="17413" name="Object 5"/>
          <p:cNvGraphicFramePr>
            <a:graphicFrameLocks noChangeAspect="1"/>
          </p:cNvGraphicFramePr>
          <p:nvPr>
            <p:extLst>
              <p:ext uri="{D42A27DB-BD31-4B8C-83A1-F6EECF244321}">
                <p14:modId xmlns:p14="http://schemas.microsoft.com/office/powerpoint/2010/main" xmlns="" val="1781803343"/>
              </p:ext>
            </p:extLst>
          </p:nvPr>
        </p:nvGraphicFramePr>
        <p:xfrm>
          <a:off x="2019300" y="685800"/>
          <a:ext cx="5105400" cy="4870450"/>
        </p:xfrm>
        <a:graphic>
          <a:graphicData uri="http://schemas.openxmlformats.org/presentationml/2006/ole">
            <p:oleObj spid="_x0000_s72866" name="BMP 图像" r:id="rId3" imgW="3878916" imgH="3711262" progId="PBrush">
              <p:embed/>
            </p:oleObj>
          </a:graphicData>
        </a:graphic>
      </p:graphicFrame>
    </p:spTree>
    <p:extLst>
      <p:ext uri="{BB962C8B-B14F-4D97-AF65-F5344CB8AC3E}">
        <p14:creationId xmlns:p14="http://schemas.microsoft.com/office/powerpoint/2010/main" xmlns="" val="1413496886"/>
      </p:ext>
    </p:extLst>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755900" y="838200"/>
            <a:ext cx="312899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smtClean="0">
                <a:solidFill>
                  <a:srgbClr val="000000"/>
                </a:solidFill>
                <a:latin typeface="微软雅黑" pitchFamily="34" charset="-122"/>
                <a:ea typeface="微软雅黑" pitchFamily="34" charset="-122"/>
              </a:rPr>
              <a:t>Java</a:t>
            </a:r>
            <a:r>
              <a:rPr kumimoji="1" lang="zh-CN" altLang="en-US" sz="3200" b="1" dirty="0">
                <a:solidFill>
                  <a:srgbClr val="000000"/>
                </a:solidFill>
                <a:latin typeface="微软雅黑" pitchFamily="34" charset="-122"/>
                <a:ea typeface="微软雅黑" pitchFamily="34" charset="-122"/>
              </a:rPr>
              <a:t>程序的构成</a:t>
            </a:r>
          </a:p>
        </p:txBody>
      </p:sp>
      <p:sp>
        <p:nvSpPr>
          <p:cNvPr id="174083" name="Text Box 3"/>
          <p:cNvSpPr txBox="1">
            <a:spLocks noChangeArrowheads="1"/>
          </p:cNvSpPr>
          <p:nvPr/>
        </p:nvSpPr>
        <p:spPr bwMode="auto">
          <a:xfrm>
            <a:off x="304800" y="1712913"/>
            <a:ext cx="8610600" cy="44590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1. </a:t>
            </a:r>
            <a:r>
              <a:rPr kumimoji="1" lang="zh-CN" altLang="en-US" sz="2400" b="1" dirty="0" smtClean="0">
                <a:solidFill>
                  <a:srgbClr val="000000"/>
                </a:solidFill>
                <a:latin typeface="微软雅黑" pitchFamily="34" charset="-122"/>
                <a:ea typeface="微软雅黑" pitchFamily="34" charset="-122"/>
              </a:rPr>
              <a:t>逻辑</a:t>
            </a:r>
            <a:r>
              <a:rPr kumimoji="1" lang="zh-CN" altLang="en-US" sz="2400" b="1" dirty="0">
                <a:solidFill>
                  <a:srgbClr val="000000"/>
                </a:solidFill>
                <a:latin typeface="微软雅黑" pitchFamily="34" charset="-122"/>
                <a:ea typeface="微软雅黑" pitchFamily="34" charset="-122"/>
              </a:rPr>
              <a:t>构成</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源程序逻辑构成分为两大部分：程序头包的引用和类的定义。</a:t>
            </a:r>
          </a:p>
          <a:p>
            <a:pPr marL="800100" lvl="1" indent="-342900" fontAlgn="base">
              <a:lnSpc>
                <a:spcPct val="150000"/>
              </a:lnSpc>
              <a:spcBef>
                <a:spcPct val="5000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程序</a:t>
            </a:r>
            <a:r>
              <a:rPr kumimoji="1" lang="zh-CN" altLang="en-US" sz="2400" b="1" dirty="0">
                <a:solidFill>
                  <a:srgbClr val="000000"/>
                </a:solidFill>
                <a:latin typeface="微软雅黑" pitchFamily="34" charset="-122"/>
                <a:ea typeface="微软雅黑" pitchFamily="34" charset="-122"/>
              </a:rPr>
              <a:t>头包的引用</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主要是指引用</a:t>
            </a:r>
            <a:r>
              <a:rPr kumimoji="1" lang="en-US" altLang="zh-CN" sz="2400" dirty="0">
                <a:solidFill>
                  <a:srgbClr val="000000"/>
                </a:solidFill>
                <a:latin typeface="微软雅黑" pitchFamily="34" charset="-122"/>
                <a:ea typeface="微软雅黑" pitchFamily="34" charset="-122"/>
              </a:rPr>
              <a:t>JDK</a:t>
            </a:r>
            <a:r>
              <a:rPr kumimoji="1" lang="zh-CN" altLang="en-US" sz="2400" dirty="0">
                <a:solidFill>
                  <a:srgbClr val="000000"/>
                </a:solidFill>
                <a:latin typeface="微软雅黑" pitchFamily="34" charset="-122"/>
                <a:ea typeface="微软雅黑" pitchFamily="34" charset="-122"/>
              </a:rPr>
              <a:t>软件包自带的包，也可以是自己定义的类。引用之后程序体中就可以自由应用包中的类的方法和属性等。</a:t>
            </a:r>
          </a:p>
        </p:txBody>
      </p:sp>
    </p:spTree>
    <p:extLst>
      <p:ext uri="{BB962C8B-B14F-4D97-AF65-F5344CB8AC3E}">
        <p14:creationId xmlns:p14="http://schemas.microsoft.com/office/powerpoint/2010/main" xmlns="" val="1168947167"/>
      </p:ext>
    </p:extLst>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699792" y="868362"/>
            <a:ext cx="325602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课 程 评 价 机 制</a:t>
            </a:r>
            <a:endParaRPr kumimoji="1" lang="zh-CN" altLang="en-US" sz="3200" b="1" dirty="0">
              <a:solidFill>
                <a:srgbClr val="000000"/>
              </a:solidFill>
              <a:latin typeface="微软雅黑" pitchFamily="34" charset="-122"/>
              <a:ea typeface="微软雅黑" pitchFamily="34" charset="-122"/>
            </a:endParaRPr>
          </a:p>
        </p:txBody>
      </p:sp>
      <p:sp>
        <p:nvSpPr>
          <p:cNvPr id="4101" name="Text Box 5"/>
          <p:cNvSpPr txBox="1">
            <a:spLocks noChangeArrowheads="1"/>
          </p:cNvSpPr>
          <p:nvPr/>
        </p:nvSpPr>
        <p:spPr bwMode="auto">
          <a:xfrm>
            <a:off x="179512" y="1731842"/>
            <a:ext cx="8686800" cy="433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fontAlgn="base">
              <a:lnSpc>
                <a:spcPct val="150000"/>
              </a:lnSpc>
              <a:spcBef>
                <a:spcPct val="50000"/>
              </a:spcBef>
              <a:spcAft>
                <a:spcPct val="0"/>
              </a:spcAft>
              <a:buAutoNum type="arabicPeriod"/>
            </a:pPr>
            <a:r>
              <a:rPr kumimoji="1" lang="zh-CN" altLang="en-US" sz="2400" b="1" dirty="0" smtClean="0">
                <a:solidFill>
                  <a:srgbClr val="000000"/>
                </a:solidFill>
                <a:latin typeface="微软雅黑" pitchFamily="34" charset="-122"/>
                <a:ea typeface="微软雅黑" pitchFamily="34" charset="-122"/>
              </a:rPr>
              <a:t>上课表现及课后作业（</a:t>
            </a:r>
            <a:r>
              <a:rPr kumimoji="1" lang="zh-CN" altLang="en-US" sz="2400" b="1" dirty="0">
                <a:solidFill>
                  <a:srgbClr val="000000"/>
                </a:solidFill>
                <a:latin typeface="微软雅黑" pitchFamily="34" charset="-122"/>
                <a:ea typeface="微软雅黑" pitchFamily="34" charset="-122"/>
              </a:rPr>
              <a:t>占</a:t>
            </a:r>
            <a:r>
              <a:rPr kumimoji="1" lang="zh-CN" altLang="en-US" sz="2400" b="1" dirty="0" smtClean="0">
                <a:solidFill>
                  <a:srgbClr val="000000"/>
                </a:solidFill>
                <a:latin typeface="微软雅黑" pitchFamily="34" charset="-122"/>
                <a:ea typeface="微软雅黑" pitchFamily="34" charset="-122"/>
              </a:rPr>
              <a:t>比</a:t>
            </a:r>
            <a:r>
              <a:rPr kumimoji="1" lang="en-US" altLang="zh-CN" sz="2400" b="1" dirty="0" smtClean="0">
                <a:solidFill>
                  <a:srgbClr val="000000"/>
                </a:solidFill>
                <a:latin typeface="微软雅黑" pitchFamily="34" charset="-122"/>
                <a:ea typeface="微软雅黑" pitchFamily="34" charset="-122"/>
              </a:rPr>
              <a:t>50%</a:t>
            </a:r>
            <a:r>
              <a:rPr kumimoji="1" lang="zh-CN" altLang="en-US" sz="2400" b="1" dirty="0" smtClean="0">
                <a:solidFill>
                  <a:srgbClr val="000000"/>
                </a:solidFill>
                <a:latin typeface="微软雅黑" pitchFamily="34" charset="-122"/>
                <a:ea typeface="微软雅黑" pitchFamily="34" charset="-122"/>
              </a:rPr>
              <a:t>）</a:t>
            </a:r>
            <a:endParaRPr kumimoji="1" lang="en-US" altLang="zh-CN" sz="2400" b="1"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a:t>
            </a:r>
            <a:r>
              <a:rPr kumimoji="1" lang="zh-CN" altLang="en-US" sz="2400" dirty="0" smtClean="0">
                <a:solidFill>
                  <a:srgbClr val="000000"/>
                </a:solidFill>
                <a:latin typeface="微软雅黑" pitchFamily="34" charset="-122"/>
                <a:ea typeface="微软雅黑" pitchFamily="34" charset="-122"/>
              </a:rPr>
              <a:t>（优秀）、</a:t>
            </a:r>
            <a:r>
              <a:rPr kumimoji="1" lang="en-US" altLang="zh-CN" sz="2400" dirty="0" smtClean="0">
                <a:solidFill>
                  <a:srgbClr val="000000"/>
                </a:solidFill>
                <a:latin typeface="微软雅黑" pitchFamily="34" charset="-122"/>
                <a:ea typeface="微软雅黑" pitchFamily="34" charset="-122"/>
              </a:rPr>
              <a:t>B</a:t>
            </a:r>
            <a:r>
              <a:rPr kumimoji="1" lang="zh-CN" altLang="en-US" sz="2400" dirty="0" smtClean="0">
                <a:solidFill>
                  <a:srgbClr val="000000"/>
                </a:solidFill>
                <a:latin typeface="微软雅黑" pitchFamily="34" charset="-122"/>
                <a:ea typeface="微软雅黑" pitchFamily="34" charset="-122"/>
              </a:rPr>
              <a:t>（良好）、</a:t>
            </a:r>
            <a:r>
              <a:rPr kumimoji="1" lang="en-US" altLang="zh-CN" sz="2400" dirty="0" smtClean="0">
                <a:solidFill>
                  <a:srgbClr val="000000"/>
                </a:solidFill>
                <a:latin typeface="微软雅黑" pitchFamily="34" charset="-122"/>
                <a:ea typeface="微软雅黑" pitchFamily="34" charset="-122"/>
              </a:rPr>
              <a:t>C</a:t>
            </a:r>
            <a:r>
              <a:rPr kumimoji="1" lang="zh-CN" altLang="en-US" sz="2400" dirty="0" smtClean="0">
                <a:solidFill>
                  <a:srgbClr val="000000"/>
                </a:solidFill>
                <a:latin typeface="微软雅黑" pitchFamily="34" charset="-122"/>
                <a:ea typeface="微软雅黑" pitchFamily="34" charset="-122"/>
              </a:rPr>
              <a:t>（一般）</a:t>
            </a:r>
            <a:endParaRPr kumimoji="1" lang="en-US" altLang="zh-CN" sz="2400"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2. </a:t>
            </a:r>
            <a:r>
              <a:rPr kumimoji="1" lang="zh-CN" altLang="en-US" sz="2400" b="1" dirty="0" smtClean="0">
                <a:solidFill>
                  <a:srgbClr val="000000"/>
                </a:solidFill>
                <a:latin typeface="微软雅黑" pitchFamily="34" charset="-122"/>
                <a:ea typeface="微软雅黑" pitchFamily="34" charset="-122"/>
              </a:rPr>
              <a:t>项目答辩（占比</a:t>
            </a:r>
            <a:r>
              <a:rPr kumimoji="1" lang="en-US" altLang="zh-CN" sz="2400" b="1" dirty="0" smtClean="0">
                <a:solidFill>
                  <a:srgbClr val="000000"/>
                </a:solidFill>
                <a:latin typeface="微软雅黑" pitchFamily="34" charset="-122"/>
                <a:ea typeface="微软雅黑" pitchFamily="34" charset="-122"/>
              </a:rPr>
              <a:t>50%</a:t>
            </a:r>
            <a:r>
              <a:rPr kumimoji="1" lang="zh-CN" altLang="en-US" sz="2400" b="1" dirty="0" smtClean="0">
                <a:solidFill>
                  <a:srgbClr val="000000"/>
                </a:solidFill>
                <a:latin typeface="微软雅黑" pitchFamily="34" charset="-122"/>
                <a:ea typeface="微软雅黑" pitchFamily="34" charset="-122"/>
              </a:rPr>
              <a:t>）</a:t>
            </a:r>
            <a:endParaRPr kumimoji="1" lang="en-US" altLang="zh-CN" sz="2400" b="1"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（优秀）、</a:t>
            </a:r>
            <a:r>
              <a:rPr kumimoji="1" lang="en-US" altLang="zh-CN" sz="2400" dirty="0">
                <a:solidFill>
                  <a:srgbClr val="000000"/>
                </a:solidFill>
                <a:latin typeface="微软雅黑" pitchFamily="34" charset="-122"/>
                <a:ea typeface="微软雅黑" pitchFamily="34" charset="-122"/>
              </a:rPr>
              <a:t>B</a:t>
            </a:r>
            <a:r>
              <a:rPr kumimoji="1" lang="zh-CN" altLang="en-US" sz="2400" dirty="0">
                <a:solidFill>
                  <a:srgbClr val="000000"/>
                </a:solidFill>
                <a:latin typeface="微软雅黑" pitchFamily="34" charset="-122"/>
                <a:ea typeface="微软雅黑" pitchFamily="34" charset="-122"/>
              </a:rPr>
              <a:t>（良好）、</a:t>
            </a:r>
            <a:r>
              <a:rPr kumimoji="1" lang="en-US" altLang="zh-CN" sz="2400" dirty="0">
                <a:solidFill>
                  <a:srgbClr val="000000"/>
                </a:solidFill>
                <a:latin typeface="微软雅黑" pitchFamily="34" charset="-122"/>
                <a:ea typeface="微软雅黑" pitchFamily="34" charset="-122"/>
              </a:rPr>
              <a:t>C</a:t>
            </a:r>
            <a:r>
              <a:rPr kumimoji="1" lang="zh-CN" altLang="en-US" sz="2400" dirty="0">
                <a:solidFill>
                  <a:srgbClr val="000000"/>
                </a:solidFill>
                <a:latin typeface="微软雅黑" pitchFamily="34" charset="-122"/>
                <a:ea typeface="微软雅黑" pitchFamily="34" charset="-122"/>
              </a:rPr>
              <a:t>（一般</a:t>
            </a:r>
            <a:r>
              <a:rPr kumimoji="1" lang="zh-CN" altLang="en-US" sz="2400" dirty="0" smtClean="0">
                <a:solidFill>
                  <a:srgbClr val="000000"/>
                </a:solidFill>
                <a:latin typeface="微软雅黑" pitchFamily="34" charset="-122"/>
                <a:ea typeface="微软雅黑" pitchFamily="34" charset="-122"/>
              </a:rPr>
              <a:t>）</a:t>
            </a:r>
            <a:endParaRPr kumimoji="1" lang="en-US" altLang="zh-CN" sz="2400"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3. </a:t>
            </a:r>
            <a:r>
              <a:rPr kumimoji="1" lang="zh-CN" altLang="en-US" sz="2400" b="1" dirty="0" smtClean="0">
                <a:solidFill>
                  <a:srgbClr val="000000"/>
                </a:solidFill>
                <a:latin typeface="微软雅黑" pitchFamily="34" charset="-122"/>
                <a:ea typeface="微软雅黑" pitchFamily="34" charset="-122"/>
              </a:rPr>
              <a:t>作业提交方式</a:t>
            </a:r>
            <a:endParaRPr kumimoji="1" lang="en-US" altLang="zh-CN" sz="2400" b="1" dirty="0" smtClean="0">
              <a:solidFill>
                <a:srgbClr val="000000"/>
              </a:solidFill>
              <a:latin typeface="微软雅黑" pitchFamily="34" charset="-122"/>
              <a:ea typeface="微软雅黑" pitchFamily="34" charset="-122"/>
            </a:endParaRPr>
          </a:p>
          <a:p>
            <a:pPr fontAlgn="base">
              <a:lnSpc>
                <a:spcPct val="15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提交到授课老师的邮箱</a:t>
            </a:r>
            <a:endParaRPr kumimoji="1" lang="en-US" altLang="zh-CN" sz="24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1818346"/>
      </p:ext>
    </p:extLst>
  </p:cSld>
  <p:clrMapOvr>
    <a:masterClrMapping/>
  </p:clrMapOvr>
  <p:transition>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04800" y="609600"/>
            <a:ext cx="8610600"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800100" lvl="1" indent="-342900" fontAlgn="base">
              <a:lnSpc>
                <a:spcPct val="150000"/>
              </a:lnSpc>
              <a:spcBef>
                <a:spcPct val="50000"/>
              </a:spcBef>
              <a:spcAft>
                <a:spcPct val="0"/>
              </a:spcAft>
              <a:buFont typeface="Wingdings" pitchFamily="2" charset="2"/>
              <a:buChar char="Ø"/>
            </a:pPr>
            <a:r>
              <a:rPr kumimoji="1" lang="en-US" altLang="zh-CN" sz="2400" b="1" dirty="0">
                <a:solidFill>
                  <a:srgbClr val="000000"/>
                </a:solidFill>
                <a:latin typeface="微软雅黑" pitchFamily="34" charset="-122"/>
                <a:ea typeface="微软雅黑" pitchFamily="34" charset="-122"/>
              </a:rPr>
              <a:t> </a:t>
            </a:r>
            <a:r>
              <a:rPr kumimoji="1" lang="zh-CN" altLang="en-US" sz="2400" b="1" dirty="0" smtClean="0">
                <a:solidFill>
                  <a:srgbClr val="000000"/>
                </a:solidFill>
                <a:latin typeface="微软雅黑" pitchFamily="34" charset="-122"/>
                <a:ea typeface="微软雅黑" pitchFamily="34" charset="-122"/>
              </a:rPr>
              <a:t>类</a:t>
            </a:r>
            <a:r>
              <a:rPr kumimoji="1" lang="zh-CN" altLang="en-US" sz="2400" b="1" dirty="0">
                <a:solidFill>
                  <a:srgbClr val="000000"/>
                </a:solidFill>
                <a:latin typeface="微软雅黑" pitchFamily="34" charset="-122"/>
                <a:ea typeface="微软雅黑" pitchFamily="34" charset="-122"/>
              </a:rPr>
              <a:t>的定义</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源程序中可以有多个类的定义，但必须有一个主类，这个主类是</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程序运行的入口点。在应用程序中，主类为包含</a:t>
            </a:r>
            <a:r>
              <a:rPr kumimoji="1" lang="en-US" altLang="zh-CN" sz="2400" dirty="0">
                <a:solidFill>
                  <a:srgbClr val="000000"/>
                </a:solidFill>
                <a:latin typeface="微软雅黑" pitchFamily="34" charset="-122"/>
                <a:ea typeface="微软雅黑" pitchFamily="34" charset="-122"/>
              </a:rPr>
              <a:t>main</a:t>
            </a:r>
            <a:r>
              <a:rPr kumimoji="1" lang="zh-CN" altLang="en-US" sz="2400" dirty="0">
                <a:solidFill>
                  <a:srgbClr val="000000"/>
                </a:solidFill>
                <a:latin typeface="微软雅黑" pitchFamily="34" charset="-122"/>
                <a:ea typeface="微软雅黑" pitchFamily="34" charset="-122"/>
              </a:rPr>
              <a:t>方法的类</a:t>
            </a:r>
            <a:r>
              <a:rPr kumimoji="1" lang="zh-CN" altLang="en-US" sz="2400" dirty="0" smtClean="0">
                <a:solidFill>
                  <a:srgbClr val="000000"/>
                </a:solidFill>
                <a:latin typeface="微软雅黑" pitchFamily="34" charset="-122"/>
                <a:ea typeface="微软雅黑" pitchFamily="34" charset="-122"/>
              </a:rPr>
              <a:t>；在</a:t>
            </a:r>
            <a:r>
              <a:rPr kumimoji="1" lang="en-US" altLang="zh-CN" sz="2400" dirty="0" smtClean="0">
                <a:solidFill>
                  <a:srgbClr val="000000"/>
                </a:solidFill>
                <a:latin typeface="微软雅黑" pitchFamily="34" charset="-122"/>
                <a:ea typeface="微软雅黑" pitchFamily="34" charset="-122"/>
              </a:rPr>
              <a:t>Java</a:t>
            </a:r>
            <a:r>
              <a:rPr kumimoji="1" lang="zh-CN" altLang="en-US" sz="2400" dirty="0" smtClean="0">
                <a:solidFill>
                  <a:srgbClr val="000000"/>
                </a:solidFill>
                <a:latin typeface="微软雅黑" pitchFamily="34" charset="-122"/>
                <a:ea typeface="微软雅黑" pitchFamily="34" charset="-122"/>
              </a:rPr>
              <a:t>源程序中，主类的名字同文件名一致。</a:t>
            </a:r>
          </a:p>
          <a:p>
            <a:pPr fontAlgn="base">
              <a:lnSpc>
                <a:spcPct val="150000"/>
              </a:lnSpc>
              <a:spcBef>
                <a:spcPct val="50000"/>
              </a:spcBef>
              <a:spcAft>
                <a:spcPct val="0"/>
              </a:spcAft>
            </a:pPr>
            <a:r>
              <a:rPr kumimoji="1" lang="zh-CN" altLang="en-US" sz="2400" dirty="0" smtClean="0">
                <a:solidFill>
                  <a:srgbClr val="000000"/>
                </a:solidFill>
                <a:latin typeface="微软雅黑" pitchFamily="34" charset="-122"/>
                <a:ea typeface="微软雅黑" pitchFamily="34" charset="-122"/>
              </a:rPr>
              <a:t>        类的定义又包括类头声明和类体定义。类体中包括属性声明和方法描述。下面来看一个例子，其中斜体表示的语句行为主类类头，主类类头下面从大括号“</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开始到“</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结束的部分称为主类类体。</a:t>
            </a:r>
            <a:endParaRPr kumimoji="1"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917780168"/>
      </p:ext>
    </p:extLst>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22041" y="900117"/>
            <a:ext cx="8610600" cy="572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a:solidFill>
                  <a:srgbClr val="000000"/>
                </a:solidFill>
                <a:latin typeface="微软雅黑" pitchFamily="34" charset="-122"/>
                <a:ea typeface="微软雅黑" pitchFamily="34" charset="-122"/>
              </a:rPr>
              <a:t>1</a:t>
            </a:r>
            <a:r>
              <a:rPr kumimoji="1" lang="en-US" altLang="zh-CN" sz="2400" dirty="0" smtClean="0">
                <a:solidFill>
                  <a:srgbClr val="000000"/>
                </a:solidFill>
                <a:latin typeface="微软雅黑" pitchFamily="34" charset="-122"/>
                <a:ea typeface="微软雅黑" pitchFamily="34" charset="-122"/>
              </a:rPr>
              <a:t>.1】</a:t>
            </a:r>
            <a:r>
              <a:rPr kumimoji="1" lang="zh-CN" altLang="en-US" sz="2400" dirty="0" smtClean="0">
                <a:solidFill>
                  <a:srgbClr val="000000"/>
                </a:solidFill>
                <a:latin typeface="微软雅黑" pitchFamily="34" charset="-122"/>
                <a:ea typeface="微软雅黑" pitchFamily="34" charset="-122"/>
              </a:rPr>
              <a:t>下面</a:t>
            </a:r>
            <a:r>
              <a:rPr kumimoji="1" lang="zh-CN" altLang="en-US" sz="2400" dirty="0">
                <a:solidFill>
                  <a:srgbClr val="000000"/>
                </a:solidFill>
                <a:latin typeface="微软雅黑" pitchFamily="34" charset="-122"/>
                <a:ea typeface="微软雅黑" pitchFamily="34" charset="-122"/>
              </a:rPr>
              <a:t>是一个应用程序</a:t>
            </a:r>
            <a:r>
              <a:rPr kumimoji="1" lang="zh-CN" altLang="en-US" sz="2400" dirty="0" smtClean="0">
                <a:solidFill>
                  <a:srgbClr val="000000"/>
                </a:solidFill>
                <a:latin typeface="微软雅黑" pitchFamily="34" charset="-122"/>
                <a:ea typeface="微软雅黑" pitchFamily="34" charset="-122"/>
              </a:rPr>
              <a:t>，我们来分析它的结构。</a:t>
            </a:r>
            <a:endParaRPr kumimoji="1" lang="zh-CN" altLang="en-US" sz="2400" dirty="0">
              <a:solidFill>
                <a:srgbClr val="000000"/>
              </a:solidFill>
              <a:latin typeface="微软雅黑" pitchFamily="34" charset="-122"/>
              <a:ea typeface="微软雅黑" pitchFamily="34" charset="-122"/>
            </a:endParaRPr>
          </a:p>
        </p:txBody>
      </p:sp>
      <p:sp>
        <p:nvSpPr>
          <p:cNvPr id="3" name="矩形 2"/>
          <p:cNvSpPr/>
          <p:nvPr/>
        </p:nvSpPr>
        <p:spPr>
          <a:xfrm>
            <a:off x="179512" y="1843403"/>
            <a:ext cx="8916213" cy="4154984"/>
          </a:xfrm>
          <a:prstGeom prst="rect">
            <a:avLst/>
          </a:prstGeom>
        </p:spPr>
        <p:txBody>
          <a:bodyPr wrap="square">
            <a:spAutoFit/>
          </a:bodyPr>
          <a:lstStyle/>
          <a:p>
            <a:r>
              <a:rPr lang="en-US" altLang="zh-CN" sz="2400" b="1" dirty="0" smtClean="0">
                <a:latin typeface="微软雅黑" pitchFamily="34" charset="-122"/>
                <a:ea typeface="微软雅黑" pitchFamily="34" charset="-122"/>
              </a:rPr>
              <a:t>//</a:t>
            </a:r>
            <a:r>
              <a:rPr kumimoji="1" lang="zh-CN" altLang="en-US" sz="2400" b="1" dirty="0">
                <a:solidFill>
                  <a:srgbClr val="000000"/>
                </a:solidFill>
                <a:latin typeface="微软雅黑" pitchFamily="34" charset="-122"/>
                <a:ea typeface="微软雅黑" pitchFamily="34" charset="-122"/>
              </a:rPr>
              <a:t>程序文件名</a:t>
            </a:r>
            <a:r>
              <a:rPr kumimoji="1" lang="zh-CN" altLang="en-US" sz="2400" b="1" dirty="0" smtClean="0">
                <a:solidFill>
                  <a:srgbClr val="000000"/>
                </a:solidFill>
                <a:latin typeface="微软雅黑" pitchFamily="34" charset="-122"/>
                <a:ea typeface="微软雅黑" pitchFamily="34" charset="-122"/>
              </a:rPr>
              <a:t>称为</a:t>
            </a:r>
            <a:r>
              <a:rPr lang="en-US" altLang="zh-CN" sz="2400" b="1" dirty="0">
                <a:latin typeface="微软雅黑" pitchFamily="34" charset="-122"/>
                <a:ea typeface="微软雅黑" pitchFamily="34" charset="-122"/>
              </a:rPr>
              <a:t>HelloWorld</a:t>
            </a:r>
            <a:r>
              <a:rPr kumimoji="1" lang="en-US" altLang="zh-CN" sz="2400" b="1" dirty="0" smtClean="0">
                <a:solidFill>
                  <a:srgbClr val="000000"/>
                </a:solidFill>
                <a:latin typeface="微软雅黑" pitchFamily="34" charset="-122"/>
                <a:ea typeface="微软雅黑" pitchFamily="34" charset="-122"/>
              </a:rPr>
              <a:t>.java </a:t>
            </a:r>
            <a:endParaRPr lang="en-US" altLang="zh-CN" sz="2400" b="1" dirty="0" smtClean="0">
              <a:latin typeface="微软雅黑" pitchFamily="34" charset="-122"/>
              <a:ea typeface="微软雅黑" pitchFamily="34" charset="-122"/>
            </a:endParaRPr>
          </a:p>
          <a:p>
            <a:endParaRPr lang="en-US" altLang="zh-CN" sz="2400" b="1" dirty="0" smtClean="0">
              <a:latin typeface="微软雅黑" pitchFamily="34" charset="-122"/>
              <a:ea typeface="微软雅黑" pitchFamily="34" charset="-122"/>
            </a:endParaRPr>
          </a:p>
          <a:p>
            <a:r>
              <a:rPr lang="en-US" altLang="zh-CN" sz="2400" b="1" dirty="0" smtClean="0">
                <a:latin typeface="微软雅黑" pitchFamily="34" charset="-122"/>
                <a:ea typeface="微软雅黑" pitchFamily="34" charset="-122"/>
              </a:rPr>
              <a:t>import </a:t>
            </a:r>
            <a:r>
              <a:rPr lang="en-US" altLang="zh-CN" sz="2400" b="1" dirty="0">
                <a:latin typeface="微软雅黑" pitchFamily="34" charset="-122"/>
                <a:ea typeface="微软雅黑" pitchFamily="34" charset="-122"/>
              </a:rPr>
              <a:t>org.apache.commons.lang3.StringUtils</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引入包</a:t>
            </a:r>
            <a:endParaRPr lang="en-US" altLang="zh-CN" sz="2400" b="1" dirty="0">
              <a:latin typeface="微软雅黑" pitchFamily="34" charset="-122"/>
              <a:ea typeface="微软雅黑" pitchFamily="34" charset="-122"/>
            </a:endParaRPr>
          </a:p>
          <a:p>
            <a:endParaRPr lang="zh-CN" altLang="en-US" sz="2400" b="1"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public class </a:t>
            </a:r>
            <a:r>
              <a:rPr lang="en-US" altLang="zh-CN" sz="2400" b="1" dirty="0" err="1">
                <a:latin typeface="微软雅黑" pitchFamily="34" charset="-122"/>
                <a:ea typeface="微软雅黑" pitchFamily="34" charset="-122"/>
              </a:rPr>
              <a:t>HelloWorld</a:t>
            </a:r>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    //</a:t>
            </a:r>
            <a:r>
              <a:rPr lang="zh-CN" altLang="en-US" sz="2400" b="1" dirty="0">
                <a:latin typeface="微软雅黑" pitchFamily="34" charset="-122"/>
                <a:ea typeface="微软雅黑" pitchFamily="34" charset="-122"/>
              </a:rPr>
              <a:t>主</a:t>
            </a:r>
            <a:r>
              <a:rPr lang="zh-CN" altLang="en-US" sz="2400" b="1" dirty="0" smtClean="0">
                <a:latin typeface="微软雅黑" pitchFamily="34" charset="-122"/>
                <a:ea typeface="微软雅黑" pitchFamily="34" charset="-122"/>
              </a:rPr>
              <a:t>类类头</a:t>
            </a:r>
            <a:endParaRPr lang="en-US" altLang="zh-CN" sz="2400" b="1" dirty="0">
              <a:latin typeface="微软雅黑" pitchFamily="34" charset="-122"/>
              <a:ea typeface="微软雅黑" pitchFamily="34" charset="-122"/>
            </a:endParaRPr>
          </a:p>
          <a:p>
            <a:endParaRPr lang="zh-CN" altLang="en-US" sz="2400" b="1"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private static String name</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属性</a:t>
            </a:r>
            <a:endParaRPr lang="en-US" altLang="zh-CN" sz="2400" b="1" dirty="0">
              <a:latin typeface="微软雅黑" pitchFamily="34" charset="-122"/>
              <a:ea typeface="微软雅黑" pitchFamily="34" charset="-122"/>
            </a:endParaRPr>
          </a:p>
          <a:p>
            <a:endParaRPr lang="zh-CN" altLang="en-US" sz="2400" b="1"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public static void </a:t>
            </a:r>
            <a:r>
              <a:rPr lang="en-US" altLang="zh-CN" sz="2400" b="1" dirty="0" err="1">
                <a:latin typeface="微软雅黑" pitchFamily="34" charset="-122"/>
                <a:ea typeface="微软雅黑" pitchFamily="34" charset="-122"/>
              </a:rPr>
              <a:t>init</a:t>
            </a:r>
            <a:r>
              <a:rPr lang="en-US" altLang="zh-CN" sz="2400" b="1" dirty="0" smtClean="0">
                <a:latin typeface="微软雅黑" pitchFamily="34" charset="-122"/>
                <a:ea typeface="微软雅黑" pitchFamily="34" charset="-122"/>
              </a:rPr>
              <a:t>(){	//</a:t>
            </a:r>
            <a:r>
              <a:rPr lang="en-US" altLang="zh-CN" sz="2400" b="1" dirty="0" err="1" smtClean="0">
                <a:latin typeface="微软雅黑" pitchFamily="34" charset="-122"/>
                <a:ea typeface="微软雅黑" pitchFamily="34" charset="-122"/>
              </a:rPr>
              <a:t>init</a:t>
            </a:r>
            <a:r>
              <a:rPr lang="zh-CN" altLang="en-US" sz="2400" b="1" dirty="0" smtClean="0">
                <a:latin typeface="微软雅黑" pitchFamily="34" charset="-122"/>
                <a:ea typeface="微软雅黑" pitchFamily="34" charset="-122"/>
              </a:rPr>
              <a:t>方法</a:t>
            </a:r>
            <a:endParaRPr lang="en-US" altLang="zh-CN" sz="2400" b="1"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name = "everyone";</a:t>
            </a:r>
          </a:p>
          <a:p>
            <a:r>
              <a:rPr lang="en-US" altLang="zh-CN" sz="2400" b="1" dirty="0" smtClean="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p:txBody>
      </p:sp>
      <p:sp>
        <p:nvSpPr>
          <p:cNvPr id="10" name="右大括号 9"/>
          <p:cNvSpPr/>
          <p:nvPr/>
        </p:nvSpPr>
        <p:spPr bwMode="auto">
          <a:xfrm>
            <a:off x="5508104" y="4833258"/>
            <a:ext cx="648072" cy="1044014"/>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TextBox 3"/>
          <p:cNvSpPr txBox="1"/>
          <p:nvPr/>
        </p:nvSpPr>
        <p:spPr>
          <a:xfrm>
            <a:off x="6300192" y="5157191"/>
            <a:ext cx="1368152" cy="461665"/>
          </a:xfrm>
          <a:prstGeom prst="rect">
            <a:avLst/>
          </a:prstGeom>
          <a:noFill/>
        </p:spPr>
        <p:txBody>
          <a:bodyPr wrap="square" rtlCol="0">
            <a:spAutoFit/>
          </a:bodyPr>
          <a:lstStyle/>
          <a:p>
            <a:r>
              <a:rPr lang="en-US" altLang="zh-CN" sz="2400" dirty="0" err="1">
                <a:latin typeface="微软雅黑" pitchFamily="34" charset="-122"/>
                <a:ea typeface="微软雅黑" pitchFamily="34" charset="-122"/>
              </a:rPr>
              <a:t>i</a:t>
            </a:r>
            <a:r>
              <a:rPr lang="en-US" altLang="zh-CN" sz="2400" dirty="0" err="1" smtClean="0">
                <a:latin typeface="微软雅黑" pitchFamily="34" charset="-122"/>
                <a:ea typeface="微软雅黑" pitchFamily="34" charset="-122"/>
              </a:rPr>
              <a:t>nit</a:t>
            </a:r>
            <a:r>
              <a:rPr lang="zh-CN" altLang="en-US" sz="2400" dirty="0" smtClean="0">
                <a:latin typeface="微软雅黑" pitchFamily="34" charset="-122"/>
                <a:ea typeface="微软雅黑" pitchFamily="34" charset="-122"/>
              </a:rPr>
              <a:t>方法</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317450518"/>
      </p:ext>
    </p:extLst>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836712"/>
            <a:ext cx="8753129" cy="6186309"/>
          </a:xfrm>
          <a:prstGeom prst="rect">
            <a:avLst/>
          </a:prstGeom>
        </p:spPr>
        <p:txBody>
          <a:bodyPr wrap="square">
            <a:spAutoFit/>
          </a:bodyPr>
          <a:lstStyle/>
          <a:p>
            <a:pPr>
              <a:lnSpc>
                <a:spcPct val="150000"/>
              </a:lnSpc>
            </a:pPr>
            <a:r>
              <a:rPr lang="en-US" altLang="zh-CN" sz="2400" b="1" dirty="0">
                <a:latin typeface="微软雅黑" pitchFamily="34" charset="-122"/>
                <a:ea typeface="微软雅黑" pitchFamily="34" charset="-122"/>
              </a:rPr>
              <a:t>public static void </a:t>
            </a:r>
            <a:r>
              <a:rPr lang="en-US" altLang="zh-CN" sz="2400" b="1" dirty="0" err="1">
                <a:latin typeface="微软雅黑" pitchFamily="34" charset="-122"/>
                <a:ea typeface="微软雅黑" pitchFamily="34" charset="-122"/>
              </a:rPr>
              <a:t>sayHello</a:t>
            </a:r>
            <a:r>
              <a:rPr lang="en-US" altLang="zh-CN" sz="2400" b="1" dirty="0" smtClean="0">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if(</a:t>
            </a:r>
            <a:r>
              <a:rPr lang="en-US" altLang="zh-CN" sz="2400" b="1" dirty="0" err="1">
                <a:latin typeface="微软雅黑" pitchFamily="34" charset="-122"/>
                <a:ea typeface="微软雅黑" pitchFamily="34" charset="-122"/>
              </a:rPr>
              <a:t>StringUtils.isEmpty</a:t>
            </a:r>
            <a:r>
              <a:rPr lang="en-US" altLang="zh-CN" sz="2400" b="1" dirty="0">
                <a:latin typeface="微软雅黑" pitchFamily="34" charset="-122"/>
                <a:ea typeface="微软雅黑" pitchFamily="34" charset="-122"/>
              </a:rPr>
              <a:t>(name)){</a:t>
            </a:r>
          </a:p>
          <a:p>
            <a:pPr>
              <a:lnSpc>
                <a:spcPct val="150000"/>
              </a:lnSpc>
            </a:pPr>
            <a:r>
              <a:rPr lang="en-US" altLang="zh-CN" sz="2400" dirty="0">
                <a:latin typeface="微软雅黑" pitchFamily="34" charset="-122"/>
                <a:ea typeface="微软雅黑" pitchFamily="34" charset="-122"/>
              </a:rPr>
              <a:t>name = "World";</a:t>
            </a:r>
          </a:p>
          <a:p>
            <a:pPr>
              <a:lnSpc>
                <a:spcPct val="150000"/>
              </a:lnSpc>
            </a:pPr>
            <a:r>
              <a:rPr lang="en-US" altLang="zh-CN" sz="2400" dirty="0">
                <a:latin typeface="微软雅黑" pitchFamily="34" charset="-122"/>
                <a:ea typeface="微软雅黑" pitchFamily="34" charset="-122"/>
              </a:rPr>
              <a:t>}</a:t>
            </a:r>
          </a:p>
          <a:p>
            <a:pPr>
              <a:lnSpc>
                <a:spcPct val="150000"/>
              </a:lnSpc>
            </a:pPr>
            <a:r>
              <a:rPr lang="en-US" altLang="zh-CN" sz="2400" dirty="0" err="1">
                <a:latin typeface="微软雅黑" pitchFamily="34" charset="-122"/>
                <a:ea typeface="微软雅黑" pitchFamily="34" charset="-122"/>
              </a:rPr>
              <a:t>System.</a:t>
            </a:r>
            <a:r>
              <a:rPr lang="en-US" altLang="zh-CN" sz="2400" b="1" dirty="0" err="1">
                <a:latin typeface="微软雅黑" pitchFamily="34" charset="-122"/>
                <a:ea typeface="微软雅黑" pitchFamily="34" charset="-122"/>
              </a:rPr>
              <a:t>out.println</a:t>
            </a:r>
            <a:r>
              <a:rPr lang="en-US" altLang="zh-CN" sz="2400" b="1" dirty="0">
                <a:latin typeface="微软雅黑" pitchFamily="34" charset="-122"/>
                <a:ea typeface="微软雅黑" pitchFamily="34" charset="-122"/>
              </a:rPr>
              <a:t>("Hello "+name+"!");</a:t>
            </a:r>
          </a:p>
          <a:p>
            <a:pPr>
              <a:lnSpc>
                <a:spcPct val="150000"/>
              </a:lnSpc>
            </a:pPr>
            <a:r>
              <a:rPr lang="en-US" altLang="zh-CN" sz="2400" dirty="0">
                <a:latin typeface="微软雅黑" pitchFamily="34" charset="-122"/>
                <a:ea typeface="微软雅黑" pitchFamily="34" charset="-122"/>
              </a:rPr>
              <a:t>}</a:t>
            </a:r>
          </a:p>
          <a:p>
            <a:pPr>
              <a:lnSpc>
                <a:spcPct val="150000"/>
              </a:lnSpc>
            </a:pPr>
            <a:endParaRPr lang="zh-CN" altLang="en-US" sz="2400"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public static void main(String[] </a:t>
            </a:r>
            <a:r>
              <a:rPr lang="en-US" altLang="zh-CN" sz="2400" b="1" dirty="0" err="1">
                <a:latin typeface="微软雅黑" pitchFamily="34" charset="-122"/>
                <a:ea typeface="微软雅黑" pitchFamily="34" charset="-122"/>
              </a:rPr>
              <a:t>args</a:t>
            </a:r>
            <a:r>
              <a:rPr lang="en-US" altLang="zh-CN" sz="2400" b="1" dirty="0">
                <a:latin typeface="微软雅黑" pitchFamily="34" charset="-122"/>
                <a:ea typeface="微软雅黑" pitchFamily="34" charset="-122"/>
              </a:rPr>
              <a:t>) {</a:t>
            </a:r>
          </a:p>
          <a:p>
            <a:pPr>
              <a:lnSpc>
                <a:spcPct val="150000"/>
              </a:lnSpc>
            </a:pPr>
            <a:r>
              <a:rPr lang="en-US" altLang="zh-CN" sz="2400" dirty="0" err="1">
                <a:latin typeface="微软雅黑" pitchFamily="34" charset="-122"/>
                <a:ea typeface="微软雅黑" pitchFamily="34" charset="-122"/>
              </a:rPr>
              <a:t>init</a:t>
            </a:r>
            <a:r>
              <a:rPr lang="en-US" altLang="zh-CN" sz="2400" dirty="0">
                <a:latin typeface="微软雅黑" pitchFamily="34" charset="-122"/>
                <a:ea typeface="微软雅黑" pitchFamily="34" charset="-122"/>
              </a:rPr>
              <a:t>();</a:t>
            </a:r>
          </a:p>
          <a:p>
            <a:pPr>
              <a:lnSpc>
                <a:spcPct val="150000"/>
              </a:lnSpc>
            </a:pPr>
            <a:r>
              <a:rPr lang="en-US" altLang="zh-CN" sz="2400" dirty="0" err="1">
                <a:latin typeface="微软雅黑" pitchFamily="34" charset="-122"/>
                <a:ea typeface="微软雅黑" pitchFamily="34" charset="-122"/>
              </a:rPr>
              <a:t>sayHello</a:t>
            </a:r>
            <a:r>
              <a:rPr lang="en-US" altLang="zh-CN" sz="2400" dirty="0">
                <a:latin typeface="微软雅黑" pitchFamily="34" charset="-122"/>
                <a:ea typeface="微软雅黑" pitchFamily="34" charset="-122"/>
              </a:rPr>
              <a:t>();</a:t>
            </a:r>
          </a:p>
          <a:p>
            <a:pPr>
              <a:lnSpc>
                <a:spcPct val="150000"/>
              </a:lnSpc>
            </a:pPr>
            <a:r>
              <a:rPr lang="en-US" altLang="zh-CN" sz="2400" dirty="0">
                <a:latin typeface="微软雅黑" pitchFamily="34" charset="-122"/>
                <a:ea typeface="微软雅黑" pitchFamily="34" charset="-122"/>
              </a:rPr>
              <a:t>}</a:t>
            </a:r>
          </a:p>
        </p:txBody>
      </p:sp>
      <p:sp>
        <p:nvSpPr>
          <p:cNvPr id="5" name="右大括号 4"/>
          <p:cNvSpPr/>
          <p:nvPr/>
        </p:nvSpPr>
        <p:spPr bwMode="auto">
          <a:xfrm>
            <a:off x="6408204" y="1052736"/>
            <a:ext cx="648072" cy="3168352"/>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TextBox 5"/>
          <p:cNvSpPr txBox="1"/>
          <p:nvPr/>
        </p:nvSpPr>
        <p:spPr>
          <a:xfrm>
            <a:off x="7056276" y="2221413"/>
            <a:ext cx="1552329" cy="830997"/>
          </a:xfrm>
          <a:prstGeom prst="rect">
            <a:avLst/>
          </a:prstGeom>
          <a:noFill/>
        </p:spPr>
        <p:txBody>
          <a:bodyPr wrap="square" rtlCol="0">
            <a:spAutoFit/>
          </a:bodyPr>
          <a:lstStyle/>
          <a:p>
            <a:pPr algn="ctr"/>
            <a:r>
              <a:rPr lang="en-US" altLang="zh-CN" sz="2400" dirty="0" err="1" smtClean="0">
                <a:latin typeface="微软雅黑" pitchFamily="34" charset="-122"/>
                <a:ea typeface="微软雅黑" pitchFamily="34" charset="-122"/>
              </a:rPr>
              <a:t>sayHello</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方法</a:t>
            </a:r>
            <a:endParaRPr lang="zh-CN" altLang="en-US" sz="2400" dirty="0">
              <a:latin typeface="微软雅黑" pitchFamily="34" charset="-122"/>
              <a:ea typeface="微软雅黑" pitchFamily="34" charset="-122"/>
            </a:endParaRPr>
          </a:p>
        </p:txBody>
      </p:sp>
      <p:sp>
        <p:nvSpPr>
          <p:cNvPr id="8" name="右大括号 7"/>
          <p:cNvSpPr/>
          <p:nvPr/>
        </p:nvSpPr>
        <p:spPr bwMode="auto">
          <a:xfrm>
            <a:off x="6382240" y="4869160"/>
            <a:ext cx="648072" cy="1988840"/>
          </a:xfrm>
          <a:prstGeom prst="righ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TextBox 8"/>
          <p:cNvSpPr txBox="1"/>
          <p:nvPr/>
        </p:nvSpPr>
        <p:spPr>
          <a:xfrm>
            <a:off x="7065337" y="5448081"/>
            <a:ext cx="1395095" cy="830997"/>
          </a:xfrm>
          <a:prstGeom prst="rect">
            <a:avLst/>
          </a:prstGeom>
          <a:noFill/>
        </p:spPr>
        <p:txBody>
          <a:bodyPr wrap="square" rtlCol="0">
            <a:spAutoFit/>
          </a:bodyPr>
          <a:lstStyle/>
          <a:p>
            <a:pPr algn="ctr"/>
            <a:r>
              <a:rPr lang="en-US" altLang="zh-CN" sz="2400" dirty="0" smtClean="0">
                <a:latin typeface="微软雅黑" pitchFamily="34" charset="-122"/>
                <a:ea typeface="微软雅黑" pitchFamily="34" charset="-122"/>
              </a:rPr>
              <a:t>main</a:t>
            </a:r>
          </a:p>
          <a:p>
            <a:pPr algn="ctr"/>
            <a:r>
              <a:rPr lang="zh-CN" altLang="en-US" sz="2400" dirty="0" smtClean="0">
                <a:latin typeface="微软雅黑" pitchFamily="34" charset="-122"/>
                <a:ea typeface="微软雅黑" pitchFamily="34" charset="-122"/>
              </a:rPr>
              <a:t>主方法</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906530305"/>
      </p:ext>
    </p:extLst>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81000" y="762000"/>
            <a:ext cx="85344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2.  </a:t>
            </a:r>
            <a:r>
              <a:rPr kumimoji="1" lang="zh-CN" altLang="en-US" sz="2400" b="1" dirty="0">
                <a:solidFill>
                  <a:srgbClr val="000000"/>
                </a:solidFill>
                <a:latin typeface="微软雅黑" pitchFamily="34" charset="-122"/>
                <a:ea typeface="微软雅黑" pitchFamily="34" charset="-122"/>
              </a:rPr>
              <a:t>物理构成</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源程序物理上由三部分构成，分别为语句、块和空白。</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(1) </a:t>
            </a:r>
            <a:r>
              <a:rPr kumimoji="1" lang="zh-CN" altLang="en-US" sz="2400" dirty="0">
                <a:solidFill>
                  <a:srgbClr val="000000"/>
                </a:solidFill>
                <a:latin typeface="微软雅黑" pitchFamily="34" charset="-122"/>
                <a:ea typeface="微软雅黑" pitchFamily="34" charset="-122"/>
              </a:rPr>
              <a:t>语句指一行以分号“</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结束的语句。</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(2) </a:t>
            </a:r>
            <a:r>
              <a:rPr kumimoji="1" lang="zh-CN" altLang="en-US" sz="2400" dirty="0">
                <a:solidFill>
                  <a:srgbClr val="000000"/>
                </a:solidFill>
                <a:latin typeface="微软雅黑" pitchFamily="34" charset="-122"/>
                <a:ea typeface="微软雅黑" pitchFamily="34" charset="-122"/>
              </a:rPr>
              <a:t>块指用括号对</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界定的语句序列，块可以嵌套使用。</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3) </a:t>
            </a:r>
            <a:r>
              <a:rPr kumimoji="1" lang="zh-CN" altLang="en-US" sz="2400" dirty="0">
                <a:solidFill>
                  <a:srgbClr val="000000"/>
                </a:solidFill>
                <a:latin typeface="微软雅黑" pitchFamily="34" charset="-122"/>
                <a:ea typeface="微软雅黑" pitchFamily="34" charset="-122"/>
              </a:rPr>
              <a:t>空白指语句之间、块内部或者块之间的空白行。空白不影响</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源程序的编译和运行，适当地运用空白，可以形成良好的代码风格。</a:t>
            </a:r>
          </a:p>
        </p:txBody>
      </p:sp>
    </p:spTree>
    <p:extLst>
      <p:ext uri="{BB962C8B-B14F-4D97-AF65-F5344CB8AC3E}">
        <p14:creationId xmlns:p14="http://schemas.microsoft.com/office/powerpoint/2010/main" xmlns="" val="4088729889"/>
      </p:ext>
    </p:extLst>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28600" y="764704"/>
            <a:ext cx="8686800" cy="38225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3.  </a:t>
            </a:r>
            <a:r>
              <a:rPr kumimoji="1" lang="zh-CN" altLang="en-US" sz="2400" b="1" dirty="0">
                <a:solidFill>
                  <a:srgbClr val="000000"/>
                </a:solidFill>
                <a:latin typeface="微软雅黑" pitchFamily="34" charset="-122"/>
                <a:ea typeface="微软雅黑" pitchFamily="34" charset="-122"/>
              </a:rPr>
              <a:t>注释语句</a:t>
            </a:r>
          </a:p>
          <a:p>
            <a:pPr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注释语句主要用来进行一些说明，或者标记一些无用的程序语句</a:t>
            </a:r>
            <a:r>
              <a:rPr kumimoji="1" lang="zh-CN" altLang="en-US" sz="2400" dirty="0" smtClean="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 Java</a:t>
            </a:r>
            <a:r>
              <a:rPr kumimoji="1" lang="zh-CN" altLang="en-US" sz="2400" dirty="0">
                <a:solidFill>
                  <a:srgbClr val="000000"/>
                </a:solidFill>
                <a:latin typeface="微软雅黑" pitchFamily="34" charset="-122"/>
                <a:ea typeface="微软雅黑" pitchFamily="34" charset="-122"/>
              </a:rPr>
              <a:t>编译器忽略注释后的程序语句或</a:t>
            </a:r>
            <a:r>
              <a:rPr kumimoji="1" lang="zh-CN" altLang="en-US" sz="2400" dirty="0" smtClean="0">
                <a:solidFill>
                  <a:srgbClr val="000000"/>
                </a:solidFill>
                <a:latin typeface="微软雅黑" pitchFamily="34" charset="-122"/>
                <a:ea typeface="微软雅黑" pitchFamily="34" charset="-122"/>
              </a:rPr>
              <a:t>说明。</a:t>
            </a:r>
            <a:endParaRPr kumimoji="1" lang="en-US" altLang="zh-CN" sz="2400" dirty="0" smtClean="0">
              <a:solidFill>
                <a:srgbClr val="000000"/>
              </a:solidFill>
              <a:latin typeface="微软雅黑" pitchFamily="34" charset="-122"/>
              <a:ea typeface="微软雅黑" pitchFamily="34" charset="-122"/>
            </a:endParaRPr>
          </a:p>
          <a:p>
            <a:pPr fontAlgn="base">
              <a:lnSpc>
                <a:spcPct val="120000"/>
              </a:lnSpc>
              <a:spcBef>
                <a:spcPct val="50000"/>
              </a:spcBef>
              <a:spcAft>
                <a:spcPct val="0"/>
              </a:spcAft>
            </a:pPr>
            <a:r>
              <a:rPr kumimoji="1" lang="zh-CN" altLang="en-US" sz="2400" dirty="0" smtClean="0">
                <a:solidFill>
                  <a:srgbClr val="000000"/>
                </a:solidFill>
                <a:latin typeface="微软雅黑" pitchFamily="34" charset="-122"/>
                <a:ea typeface="微软雅黑" pitchFamily="34" charset="-122"/>
              </a:rPr>
              <a:t>有三种注释方法：</a:t>
            </a:r>
            <a:endParaRPr kumimoji="1" lang="en-US" altLang="zh-CN" sz="2400" dirty="0" smtClean="0">
              <a:solidFill>
                <a:srgbClr val="000000"/>
              </a:solidFill>
              <a:latin typeface="微软雅黑" pitchFamily="34" charset="-122"/>
              <a:ea typeface="微软雅黑" pitchFamily="34" charset="-122"/>
            </a:endParaRPr>
          </a:p>
          <a:p>
            <a:pPr lvl="1">
              <a:lnSpc>
                <a:spcPct val="150000"/>
              </a:lnSpc>
              <a:buFontTx/>
              <a:buNone/>
            </a:pPr>
            <a:r>
              <a:rPr lang="zh-CN" altLang="en-US" sz="2400" dirty="0">
                <a:latin typeface="微软雅黑" pitchFamily="34" charset="-122"/>
                <a:ea typeface="微软雅黑" pitchFamily="34" charset="-122"/>
              </a:rPr>
              <a:t>单行</a:t>
            </a:r>
            <a:r>
              <a:rPr lang="zh-CN" altLang="en-US" sz="2400" dirty="0" smtClean="0">
                <a:latin typeface="微软雅黑" pitchFamily="34" charset="-122"/>
                <a:ea typeface="微软雅黑" pitchFamily="34" charset="-122"/>
              </a:rPr>
              <a:t>注释</a:t>
            </a:r>
            <a:r>
              <a:rPr lang="en-US" altLang="zh-CN" sz="2400" dirty="0" smtClean="0">
                <a:latin typeface="微软雅黑" pitchFamily="34" charset="-122"/>
                <a:ea typeface="微软雅黑" pitchFamily="34" charset="-122"/>
              </a:rPr>
              <a:t>: //</a:t>
            </a:r>
          </a:p>
          <a:p>
            <a:pPr lvl="1">
              <a:lnSpc>
                <a:spcPct val="150000"/>
              </a:lnSpc>
              <a:buFontTx/>
              <a:buNone/>
            </a:pPr>
            <a:r>
              <a:rPr lang="zh-CN" altLang="en-US" sz="2400" dirty="0" smtClean="0">
                <a:latin typeface="微软雅黑" pitchFamily="34" charset="-122"/>
                <a:ea typeface="微软雅黑" pitchFamily="34" charset="-122"/>
              </a:rPr>
              <a:t>多行（块）注释</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 */</a:t>
            </a:r>
          </a:p>
          <a:p>
            <a:pPr lvl="1">
              <a:lnSpc>
                <a:spcPct val="150000"/>
              </a:lnSpc>
              <a:buFontTx/>
              <a:buNone/>
            </a:pPr>
            <a:r>
              <a:rPr lang="zh-CN" altLang="en-US" sz="2400" dirty="0" smtClean="0">
                <a:latin typeface="微软雅黑" pitchFamily="34" charset="-122"/>
                <a:ea typeface="微软雅黑" pitchFamily="34" charset="-122"/>
              </a:rPr>
              <a:t>文档注释</a:t>
            </a:r>
            <a:r>
              <a:rPr lang="en-US" altLang="zh-CN" sz="2400" dirty="0" smtClean="0">
                <a:latin typeface="微软雅黑" pitchFamily="34" charset="-122"/>
                <a:ea typeface="微软雅黑" pitchFamily="34" charset="-122"/>
              </a:rPr>
              <a:t>: /** */</a:t>
            </a:r>
          </a:p>
        </p:txBody>
      </p:sp>
    </p:spTree>
    <p:extLst>
      <p:ext uri="{BB962C8B-B14F-4D97-AF65-F5344CB8AC3E}">
        <p14:creationId xmlns:p14="http://schemas.microsoft.com/office/powerpoint/2010/main" xmlns="" val="529118060"/>
      </p:ext>
    </p:extLst>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1844824"/>
            <a:ext cx="6912768" cy="3416320"/>
          </a:xfrm>
          <a:prstGeom prst="rect">
            <a:avLst/>
          </a:prstGeom>
        </p:spPr>
        <p:txBody>
          <a:bodyPr wrap="square">
            <a:spAutoFit/>
          </a:bodyPr>
          <a:lstStyle/>
          <a:p>
            <a:pPr marL="1371600" lvl="2" indent="-457200">
              <a:lnSpc>
                <a:spcPct val="150000"/>
              </a:lnSpc>
              <a:buFontTx/>
              <a:buNone/>
            </a:pPr>
            <a:r>
              <a:rPr lang="en-US" altLang="zh-CN" sz="2400" dirty="0">
                <a:latin typeface="微软雅黑" pitchFamily="34" charset="-122"/>
                <a:ea typeface="微软雅黑" pitchFamily="34" charset="-122"/>
              </a:rPr>
              <a:t>HTML</a:t>
            </a:r>
            <a:r>
              <a:rPr lang="zh-CN" altLang="en-US" sz="2400" dirty="0">
                <a:latin typeface="微软雅黑" pitchFamily="34" charset="-122"/>
                <a:ea typeface="微软雅黑" pitchFamily="34" charset="-122"/>
              </a:rPr>
              <a:t>网页：</a:t>
            </a:r>
          </a:p>
          <a:p>
            <a:pPr marL="1371600" lvl="2" indent="-457200">
              <a:lnSpc>
                <a:spcPct val="150000"/>
              </a:lnSpc>
              <a:buFontTx/>
              <a:buNone/>
            </a:pPr>
            <a:r>
              <a:rPr lang="zh-CN" altLang="en-US" sz="2400" dirty="0">
                <a:latin typeface="微软雅黑" pitchFamily="34" charset="-122"/>
                <a:ea typeface="微软雅黑" pitchFamily="34" charset="-122"/>
              </a:rPr>
              <a:t>	优点：更新速度快</a:t>
            </a:r>
          </a:p>
          <a:p>
            <a:pPr marL="1371600" lvl="2" indent="-457200">
              <a:lnSpc>
                <a:spcPct val="150000"/>
              </a:lnSpc>
              <a:buFontTx/>
              <a:buNone/>
            </a:pPr>
            <a:r>
              <a:rPr lang="zh-CN" altLang="en-US" sz="2400" dirty="0">
                <a:latin typeface="微软雅黑" pitchFamily="34" charset="-122"/>
                <a:ea typeface="微软雅黑" pitchFamily="34" charset="-122"/>
              </a:rPr>
              <a:t>	缺点：不支持模糊查询</a:t>
            </a:r>
          </a:p>
          <a:p>
            <a:pPr marL="1371600" lvl="2" indent="-457200">
              <a:lnSpc>
                <a:spcPct val="150000"/>
              </a:lnSpc>
              <a:buFontTx/>
              <a:buNone/>
            </a:pPr>
            <a:r>
              <a:rPr lang="en-US" altLang="zh-CN" sz="2400" dirty="0">
                <a:latin typeface="微软雅黑" pitchFamily="34" charset="-122"/>
                <a:ea typeface="微软雅黑" pitchFamily="34" charset="-122"/>
              </a:rPr>
              <a:t>chm</a:t>
            </a:r>
            <a:r>
              <a:rPr lang="zh-CN" altLang="en-US" sz="2400" dirty="0">
                <a:latin typeface="微软雅黑" pitchFamily="34" charset="-122"/>
                <a:ea typeface="微软雅黑" pitchFamily="34" charset="-122"/>
              </a:rPr>
              <a:t>格式的文档</a:t>
            </a:r>
          </a:p>
          <a:p>
            <a:pPr marL="1371600" lvl="2" indent="-457200">
              <a:lnSpc>
                <a:spcPct val="150000"/>
              </a:lnSpc>
              <a:buFontTx/>
              <a:buNone/>
            </a:pPr>
            <a:r>
              <a:rPr lang="zh-CN" altLang="en-US" sz="2400" dirty="0">
                <a:latin typeface="微软雅黑" pitchFamily="34" charset="-122"/>
                <a:ea typeface="微软雅黑" pitchFamily="34" charset="-122"/>
              </a:rPr>
              <a:t>	优点：支持模糊查询</a:t>
            </a:r>
          </a:p>
          <a:p>
            <a:pPr marL="1371600" lvl="2" indent="-457200">
              <a:lnSpc>
                <a:spcPct val="150000"/>
              </a:lnSpc>
              <a:buFontTx/>
              <a:buNone/>
            </a:pPr>
            <a:r>
              <a:rPr lang="zh-CN" altLang="en-US" sz="2400" dirty="0">
                <a:latin typeface="微软雅黑" pitchFamily="34" charset="-122"/>
                <a:ea typeface="微软雅黑" pitchFamily="34" charset="-122"/>
              </a:rPr>
              <a:t>	缺点：更新速度稍慢</a:t>
            </a:r>
          </a:p>
        </p:txBody>
      </p:sp>
      <p:sp>
        <p:nvSpPr>
          <p:cNvPr id="3" name="矩形 2"/>
          <p:cNvSpPr/>
          <p:nvPr/>
        </p:nvSpPr>
        <p:spPr>
          <a:xfrm>
            <a:off x="323528" y="967541"/>
            <a:ext cx="2458955" cy="461665"/>
          </a:xfrm>
          <a:prstGeom prst="rect">
            <a:avLst/>
          </a:prstGeom>
        </p:spPr>
        <p:txBody>
          <a:bodyPr wrap="square">
            <a:spAutoFit/>
          </a:bodyPr>
          <a:lstStyle/>
          <a:p>
            <a:pPr fontAlgn="base">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4.Java</a:t>
            </a:r>
            <a:r>
              <a:rPr kumimoji="1" lang="zh-CN" altLang="en-US" sz="2400" b="1" dirty="0" smtClean="0">
                <a:solidFill>
                  <a:srgbClr val="000000"/>
                </a:solidFill>
                <a:latin typeface="微软雅黑" pitchFamily="34" charset="-122"/>
                <a:ea typeface="微软雅黑" pitchFamily="34" charset="-122"/>
              </a:rPr>
              <a:t>文档</a:t>
            </a:r>
            <a:endParaRPr kumimoji="1" lang="en-US" altLang="zh-CN" sz="24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868752634"/>
      </p:ext>
    </p:extLst>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Grp="1" noChangeArrowheads="1"/>
          </p:cNvSpPr>
          <p:nvPr>
            <p:ph type="title"/>
          </p:nvPr>
        </p:nvSpPr>
        <p:spPr>
          <a:xfrm>
            <a:off x="1907704" y="764704"/>
            <a:ext cx="4968552" cy="648072"/>
          </a:xfrm>
        </p:spPr>
        <p:txBody>
          <a:bodyPr/>
          <a:lstStyle/>
          <a:p>
            <a:pPr algn="l"/>
            <a:r>
              <a:rPr lang="en-US" altLang="zh-CN" sz="3200" b="1" dirty="0" smtClean="0">
                <a:latin typeface="微软雅黑" pitchFamily="34" charset="-122"/>
                <a:ea typeface="微软雅黑" pitchFamily="34" charset="-122"/>
              </a:rPr>
              <a:t>Java </a:t>
            </a:r>
            <a:r>
              <a:rPr lang="zh-CN" altLang="en-US" sz="3200" b="1" dirty="0" smtClean="0">
                <a:latin typeface="微软雅黑" pitchFamily="34" charset="-122"/>
                <a:ea typeface="微软雅黑" pitchFamily="34" charset="-122"/>
              </a:rPr>
              <a:t>程 序 执 行 过 程</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1700808"/>
            <a:ext cx="5894596" cy="4466911"/>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2526430"/>
      </p:ext>
    </p:extLst>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5"/>
          <p:cNvSpPr txBox="1">
            <a:spLocks noChangeArrowheads="1"/>
          </p:cNvSpPr>
          <p:nvPr/>
        </p:nvSpPr>
        <p:spPr bwMode="auto">
          <a:xfrm>
            <a:off x="292021" y="836712"/>
            <a:ext cx="8610600" cy="54845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1.2】</a:t>
            </a:r>
            <a:r>
              <a:rPr kumimoji="1" lang="zh-CN" altLang="en-US" sz="2400" dirty="0">
                <a:solidFill>
                  <a:srgbClr val="000000"/>
                </a:solidFill>
                <a:latin typeface="微软雅黑" pitchFamily="34" charset="-122"/>
                <a:ea typeface="微软雅黑" pitchFamily="34" charset="-122"/>
              </a:rPr>
              <a:t>源程序名称为</a:t>
            </a:r>
            <a:r>
              <a:rPr kumimoji="1" lang="en-US" altLang="zh-CN" sz="2400" dirty="0">
                <a:solidFill>
                  <a:srgbClr val="000000"/>
                </a:solidFill>
                <a:latin typeface="微软雅黑" pitchFamily="34" charset="-122"/>
                <a:ea typeface="微软雅黑" pitchFamily="34" charset="-122"/>
              </a:rPr>
              <a:t>HelloWorld.java</a:t>
            </a:r>
            <a:r>
              <a:rPr kumimoji="1" lang="zh-CN" altLang="en-US" sz="2400" dirty="0">
                <a:solidFill>
                  <a:srgbClr val="000000"/>
                </a:solidFill>
                <a:latin typeface="微软雅黑" pitchFamily="34" charset="-122"/>
                <a:ea typeface="微软雅黑" pitchFamily="34" charset="-122"/>
              </a:rPr>
              <a:t>，命令行提示符下输出字符串“</a:t>
            </a:r>
            <a:r>
              <a:rPr kumimoji="1" lang="en-US" altLang="zh-CN" sz="2400" dirty="0">
                <a:solidFill>
                  <a:srgbClr val="000000"/>
                </a:solidFill>
                <a:latin typeface="微软雅黑" pitchFamily="34" charset="-122"/>
                <a:ea typeface="微软雅黑" pitchFamily="34" charset="-122"/>
              </a:rPr>
              <a:t>Hello World”</a:t>
            </a:r>
            <a:r>
              <a:rPr kumimoji="1" lang="zh-CN" altLang="en-US" sz="2400" dirty="0">
                <a:solidFill>
                  <a:srgbClr val="000000"/>
                </a:solidFill>
                <a:latin typeface="微软雅黑" pitchFamily="34" charset="-122"/>
                <a:ea typeface="微软雅黑" pitchFamily="34" charset="-122"/>
              </a:rPr>
              <a:t>。源代码如下：</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HelloWorld.java</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HelloWorld</a:t>
            </a:r>
            <a:endParaRPr kumimoji="1" lang="en-US" altLang="zh-CN" sz="2400" dirty="0">
              <a:solidFill>
                <a:srgbClr val="000000"/>
              </a:solidFill>
              <a:latin typeface="微软雅黑" pitchFamily="34" charset="-122"/>
              <a:ea typeface="微软雅黑" pitchFamily="34" charset="-122"/>
            </a:endParaRP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public static void main(String </a:t>
            </a:r>
            <a:r>
              <a:rPr kumimoji="1" lang="en-US" altLang="zh-CN" sz="2400" dirty="0" err="1">
                <a:solidFill>
                  <a:srgbClr val="000000"/>
                </a:solidFill>
                <a:latin typeface="微软雅黑" pitchFamily="34" charset="-122"/>
                <a:ea typeface="微软雅黑" pitchFamily="34" charset="-122"/>
              </a:rPr>
              <a:t>args</a:t>
            </a:r>
            <a:r>
              <a:rPr kumimoji="1" lang="en-US" altLang="zh-CN" sz="2400" dirty="0">
                <a:solidFill>
                  <a:srgbClr val="000000"/>
                </a:solidFill>
                <a:latin typeface="微软雅黑" pitchFamily="34" charset="-122"/>
                <a:ea typeface="微软雅黑" pitchFamily="34" charset="-122"/>
              </a:rPr>
              <a:t>[])</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("Hello World");</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740401497"/>
      </p:ext>
    </p:extLst>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228600" y="579438"/>
            <a:ext cx="8686800" cy="5530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1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用记事本或者专用的编辑工具如</a:t>
            </a:r>
            <a:r>
              <a:rPr kumimoji="1" lang="en-US" altLang="zh-CN" sz="2400" dirty="0" err="1">
                <a:solidFill>
                  <a:srgbClr val="000000"/>
                </a:solidFill>
                <a:latin typeface="微软雅黑" pitchFamily="34" charset="-122"/>
                <a:ea typeface="微软雅黑" pitchFamily="34" charset="-122"/>
              </a:rPr>
              <a:t>EditPlus</a:t>
            </a:r>
            <a:r>
              <a:rPr kumimoji="1" lang="zh-CN" altLang="en-US" sz="2400" dirty="0">
                <a:solidFill>
                  <a:srgbClr val="000000"/>
                </a:solidFill>
                <a:latin typeface="微软雅黑" pitchFamily="34" charset="-122"/>
                <a:ea typeface="微软雅黑" pitchFamily="34" charset="-122"/>
              </a:rPr>
              <a:t>等进行编辑，并将文件存为</a:t>
            </a:r>
            <a:r>
              <a:rPr kumimoji="1" lang="en-US" altLang="zh-CN" sz="2400" dirty="0">
                <a:solidFill>
                  <a:srgbClr val="000000"/>
                </a:solidFill>
                <a:latin typeface="微软雅黑" pitchFamily="34" charset="-122"/>
                <a:ea typeface="微软雅黑" pitchFamily="34" charset="-122"/>
              </a:rPr>
              <a:t>HelloWorld.java</a:t>
            </a:r>
            <a:r>
              <a:rPr kumimoji="1" lang="zh-CN" altLang="en-US" sz="2400" dirty="0">
                <a:solidFill>
                  <a:srgbClr val="000000"/>
                </a:solidFill>
                <a:latin typeface="微软雅黑" pitchFamily="34" charset="-122"/>
                <a:ea typeface="微软雅黑" pitchFamily="34" charset="-122"/>
              </a:rPr>
              <a:t>。建议使用像</a:t>
            </a:r>
            <a:r>
              <a:rPr kumimoji="1" lang="en-US" altLang="zh-CN" sz="2400" dirty="0" err="1">
                <a:solidFill>
                  <a:srgbClr val="000000"/>
                </a:solidFill>
                <a:latin typeface="微软雅黑" pitchFamily="34" charset="-122"/>
                <a:ea typeface="微软雅黑" pitchFamily="34" charset="-122"/>
              </a:rPr>
              <a:t>EditPlus</a:t>
            </a:r>
            <a:r>
              <a:rPr kumimoji="1" lang="zh-CN" altLang="en-US" sz="2400" dirty="0">
                <a:solidFill>
                  <a:srgbClr val="000000"/>
                </a:solidFill>
                <a:latin typeface="微软雅黑" pitchFamily="34" charset="-122"/>
                <a:ea typeface="微软雅黑" pitchFamily="34" charset="-122"/>
              </a:rPr>
              <a:t>这样的编辑软件，可使得代码更加清晰且风格良好。</a:t>
            </a:r>
          </a:p>
          <a:p>
            <a:pPr fontAlgn="base">
              <a:lnSpc>
                <a:spcPct val="11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在</a:t>
            </a:r>
            <a:r>
              <a:rPr kumimoji="1" lang="zh-CN" altLang="en-US" sz="2400" dirty="0">
                <a:solidFill>
                  <a:srgbClr val="000000"/>
                </a:solidFill>
                <a:latin typeface="微软雅黑" pitchFamily="34" charset="-122"/>
                <a:ea typeface="微软雅黑" pitchFamily="34" charset="-122"/>
              </a:rPr>
              <a:t>命令行状态下，进入源程序所在的目录，图</a:t>
            </a:r>
            <a:r>
              <a:rPr kumimoji="1" lang="en-US" altLang="zh-CN" sz="2400" dirty="0" smtClean="0">
                <a:solidFill>
                  <a:srgbClr val="000000"/>
                </a:solidFill>
                <a:latin typeface="微软雅黑" pitchFamily="34" charset="-122"/>
                <a:ea typeface="微软雅黑" pitchFamily="34" charset="-122"/>
              </a:rPr>
              <a:t>1.3</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示的例子程序的目录在“</a:t>
            </a:r>
            <a:r>
              <a:rPr kumimoji="1" lang="en-US" altLang="zh-CN" sz="2400" dirty="0">
                <a:solidFill>
                  <a:srgbClr val="000000"/>
                </a:solidFill>
                <a:latin typeface="微软雅黑" pitchFamily="34" charset="-122"/>
                <a:ea typeface="微软雅黑" pitchFamily="34" charset="-122"/>
              </a:rPr>
              <a:t>E:\_Work\Java\sample”</a:t>
            </a:r>
            <a:r>
              <a:rPr kumimoji="1" lang="zh-CN" altLang="en-US" sz="2400" dirty="0">
                <a:solidFill>
                  <a:srgbClr val="000000"/>
                </a:solidFill>
                <a:latin typeface="微软雅黑" pitchFamily="34" charset="-122"/>
                <a:ea typeface="微软雅黑" pitchFamily="34" charset="-122"/>
              </a:rPr>
              <a:t>下，然后键入命令“</a:t>
            </a:r>
            <a:r>
              <a:rPr kumimoji="1" lang="en-US" altLang="zh-CN" sz="2400" dirty="0" err="1">
                <a:solidFill>
                  <a:srgbClr val="000000"/>
                </a:solidFill>
                <a:latin typeface="微软雅黑" pitchFamily="34" charset="-122"/>
                <a:ea typeface="微软雅黑" pitchFamily="34" charset="-122"/>
              </a:rPr>
              <a:t>javac</a:t>
            </a:r>
            <a:r>
              <a:rPr kumimoji="1" lang="en-US" altLang="zh-CN" sz="2400" dirty="0">
                <a:solidFill>
                  <a:srgbClr val="000000"/>
                </a:solidFill>
                <a:latin typeface="微软雅黑" pitchFamily="34" charset="-122"/>
                <a:ea typeface="微软雅黑" pitchFamily="34" charset="-122"/>
              </a:rPr>
              <a:t> HelloWorld.java”</a:t>
            </a:r>
            <a:r>
              <a:rPr kumimoji="1" lang="zh-CN" altLang="en-US" sz="2400" dirty="0">
                <a:solidFill>
                  <a:srgbClr val="000000"/>
                </a:solidFill>
                <a:latin typeface="微软雅黑" pitchFamily="34" charset="-122"/>
                <a:ea typeface="微软雅黑" pitchFamily="34" charset="-122"/>
              </a:rPr>
              <a:t>。若编译不通过，会产生错误提示。若编译通过，则没有任何提示，同时进入命令行等待状态，如图</a:t>
            </a:r>
            <a:r>
              <a:rPr kumimoji="1" lang="en-US" altLang="zh-CN" sz="2400" dirty="0" smtClean="0">
                <a:solidFill>
                  <a:srgbClr val="000000"/>
                </a:solidFill>
                <a:latin typeface="微软雅黑" pitchFamily="34" charset="-122"/>
                <a:ea typeface="微软雅黑" pitchFamily="34" charset="-122"/>
              </a:rPr>
              <a:t>1.3</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示。这时，命令行虽然没有提示，但在源程序的路径下生成一个新的文件为</a:t>
            </a:r>
            <a:r>
              <a:rPr kumimoji="1" lang="en-US" altLang="zh-CN" sz="2400" dirty="0" err="1">
                <a:solidFill>
                  <a:srgbClr val="000000"/>
                </a:solidFill>
                <a:latin typeface="微软雅黑" pitchFamily="34" charset="-122"/>
                <a:ea typeface="微软雅黑" pitchFamily="34" charset="-122"/>
              </a:rPr>
              <a:t>HelloWorld.class</a:t>
            </a:r>
            <a:r>
              <a:rPr kumimoji="1" lang="zh-CN" altLang="en-US" sz="2400" dirty="0">
                <a:solidFill>
                  <a:srgbClr val="000000"/>
                </a:solidFill>
                <a:latin typeface="微软雅黑" pitchFamily="34" charset="-122"/>
                <a:ea typeface="微软雅黑" pitchFamily="34" charset="-122"/>
              </a:rPr>
              <a:t>。这个</a:t>
            </a:r>
            <a:r>
              <a:rPr kumimoji="1" lang="en-US" altLang="zh-CN" sz="2400" dirty="0">
                <a:solidFill>
                  <a:srgbClr val="000000"/>
                </a:solidFill>
                <a:latin typeface="微软雅黑" pitchFamily="34" charset="-122"/>
                <a:ea typeface="微软雅黑" pitchFamily="34" charset="-122"/>
              </a:rPr>
              <a:t>.class</a:t>
            </a:r>
            <a:r>
              <a:rPr kumimoji="1" lang="zh-CN" altLang="en-US" sz="2400" dirty="0">
                <a:solidFill>
                  <a:srgbClr val="000000"/>
                </a:solidFill>
                <a:latin typeface="微软雅黑" pitchFamily="34" charset="-122"/>
                <a:ea typeface="微软雅黑" pitchFamily="34" charset="-122"/>
              </a:rPr>
              <a:t>文件就是编译后生成的类文件，运行此文件，需在命令行状态中键入命令“</a:t>
            </a:r>
            <a:r>
              <a:rPr kumimoji="1" lang="en-US" altLang="zh-CN" sz="2400" dirty="0">
                <a:solidFill>
                  <a:srgbClr val="000000"/>
                </a:solidFill>
                <a:latin typeface="微软雅黑" pitchFamily="34" charset="-122"/>
                <a:ea typeface="微软雅黑" pitchFamily="34" charset="-122"/>
              </a:rPr>
              <a:t>java </a:t>
            </a:r>
            <a:r>
              <a:rPr kumimoji="1" lang="en-US" altLang="zh-CN" sz="2400" dirty="0" err="1">
                <a:solidFill>
                  <a:srgbClr val="000000"/>
                </a:solidFill>
                <a:latin typeface="微软雅黑" pitchFamily="34" charset="-122"/>
                <a:ea typeface="微软雅黑" pitchFamily="34" charset="-122"/>
              </a:rPr>
              <a:t>HelloWorld</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，然后按回车键，此时程序就会运行并输出“</a:t>
            </a:r>
            <a:r>
              <a:rPr kumimoji="1" lang="en-US" altLang="zh-CN" sz="2400" dirty="0">
                <a:solidFill>
                  <a:srgbClr val="000000"/>
                </a:solidFill>
                <a:latin typeface="微软雅黑" pitchFamily="34" charset="-122"/>
                <a:ea typeface="微软雅黑" pitchFamily="34" charset="-122"/>
              </a:rPr>
              <a:t>Hello World”</a:t>
            </a:r>
            <a:r>
              <a:rPr kumimoji="1" lang="zh-CN" altLang="en-US" sz="2400" dirty="0">
                <a:solidFill>
                  <a:srgbClr val="000000"/>
                </a:solidFill>
                <a:latin typeface="微软雅黑" pitchFamily="34" charset="-122"/>
                <a:ea typeface="微软雅黑" pitchFamily="34" charset="-122"/>
              </a:rPr>
              <a:t>。输出完毕，立即退出程序，进入命令行等待状态，如图</a:t>
            </a:r>
            <a:r>
              <a:rPr kumimoji="1" lang="en-US" altLang="zh-CN" sz="2400" dirty="0" smtClean="0">
                <a:solidFill>
                  <a:srgbClr val="000000"/>
                </a:solidFill>
                <a:latin typeface="微软雅黑" pitchFamily="34" charset="-122"/>
                <a:ea typeface="微软雅黑" pitchFamily="34" charset="-122"/>
              </a:rPr>
              <a:t>1.4</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a:t>
            </a:r>
          </a:p>
        </p:txBody>
      </p:sp>
    </p:spTree>
    <p:extLst>
      <p:ext uri="{BB962C8B-B14F-4D97-AF65-F5344CB8AC3E}">
        <p14:creationId xmlns:p14="http://schemas.microsoft.com/office/powerpoint/2010/main" xmlns="" val="203842561"/>
      </p:ext>
    </p:extLst>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2571750" y="5486400"/>
            <a:ext cx="43188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1.3  </a:t>
            </a:r>
            <a:r>
              <a:rPr kumimoji="1" lang="zh-CN" altLang="en-US" sz="2400" dirty="0">
                <a:solidFill>
                  <a:srgbClr val="000000"/>
                </a:solidFill>
                <a:latin typeface="微软雅黑" pitchFamily="34" charset="-122"/>
                <a:ea typeface="微软雅黑" pitchFamily="34" charset="-122"/>
              </a:rPr>
              <a:t>编译源程序</a:t>
            </a:r>
            <a:r>
              <a:rPr kumimoji="1" lang="en-US" altLang="zh-CN" sz="2400" dirty="0" err="1">
                <a:solidFill>
                  <a:srgbClr val="000000"/>
                </a:solidFill>
                <a:latin typeface="微软雅黑" pitchFamily="34" charset="-122"/>
                <a:ea typeface="微软雅黑" pitchFamily="34" charset="-122"/>
              </a:rPr>
              <a:t>HelloWorld</a:t>
            </a:r>
            <a:endParaRPr kumimoji="1" lang="en-US" altLang="zh-CN" sz="2400" dirty="0">
              <a:solidFill>
                <a:srgbClr val="000000"/>
              </a:solidFill>
              <a:latin typeface="微软雅黑" pitchFamily="34" charset="-122"/>
              <a:ea typeface="微软雅黑" pitchFamily="34" charset="-122"/>
            </a:endParaRPr>
          </a:p>
        </p:txBody>
      </p:sp>
      <p:graphicFrame>
        <p:nvGraphicFramePr>
          <p:cNvPr id="27653" name="Object 5"/>
          <p:cNvGraphicFramePr>
            <a:graphicFrameLocks noChangeAspect="1"/>
          </p:cNvGraphicFramePr>
          <p:nvPr>
            <p:extLst>
              <p:ext uri="{D42A27DB-BD31-4B8C-83A1-F6EECF244321}">
                <p14:modId xmlns:p14="http://schemas.microsoft.com/office/powerpoint/2010/main" xmlns="" val="477904842"/>
              </p:ext>
            </p:extLst>
          </p:nvPr>
        </p:nvGraphicFramePr>
        <p:xfrm>
          <a:off x="1238250" y="1295400"/>
          <a:ext cx="6667500" cy="3740150"/>
        </p:xfrm>
        <a:graphic>
          <a:graphicData uri="http://schemas.openxmlformats.org/presentationml/2006/ole">
            <p:oleObj spid="_x0000_s81046" name="BMP 图像" r:id="rId3" imgW="4266667" imgH="2384762" progId="PBrush">
              <p:embed/>
            </p:oleObj>
          </a:graphicData>
        </a:graphic>
      </p:graphicFrame>
    </p:spTree>
    <p:extLst>
      <p:ext uri="{BB962C8B-B14F-4D97-AF65-F5344CB8AC3E}">
        <p14:creationId xmlns:p14="http://schemas.microsoft.com/office/powerpoint/2010/main" xmlns="" val="2117363141"/>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599" y="1392815"/>
            <a:ext cx="6408712" cy="5169620"/>
          </a:xfrm>
          <a:prstGeom prst="rect">
            <a:avLst/>
          </a:prstGeom>
          <a:noFill/>
        </p:spPr>
        <p:txBody>
          <a:bodyPr wrap="square" rtlCol="0">
            <a:spAutoFit/>
          </a:bodyPr>
          <a:lstStyle/>
          <a:p>
            <a:pPr>
              <a:lnSpc>
                <a:spcPct val="140000"/>
              </a:lnSpc>
            </a:pPr>
            <a:r>
              <a:rPr lang="zh-CN" altLang="en-US" sz="4000" b="1" dirty="0" smtClean="0">
                <a:latin typeface="微软雅黑" pitchFamily="34" charset="-122"/>
                <a:ea typeface="微软雅黑" pitchFamily="34" charset="-122"/>
              </a:rPr>
              <a:t>一、</a:t>
            </a:r>
            <a:r>
              <a:rPr lang="en-US" altLang="zh-CN" sz="4000" b="1" dirty="0">
                <a:latin typeface="微软雅黑" pitchFamily="34" charset="-122"/>
                <a:ea typeface="微软雅黑" pitchFamily="34" charset="-122"/>
              </a:rPr>
              <a:t>J</a:t>
            </a:r>
            <a:r>
              <a:rPr lang="en-US" altLang="zh-CN" sz="4000" b="1" dirty="0" smtClean="0">
                <a:latin typeface="微软雅黑" pitchFamily="34" charset="-122"/>
                <a:ea typeface="微软雅黑" pitchFamily="34" charset="-122"/>
              </a:rPr>
              <a:t>ava</a:t>
            </a:r>
            <a:r>
              <a:rPr lang="zh-CN" altLang="en-US" sz="4000" b="1" dirty="0" smtClean="0">
                <a:latin typeface="微软雅黑" pitchFamily="34" charset="-122"/>
                <a:ea typeface="微软雅黑" pitchFamily="34" charset="-122"/>
              </a:rPr>
              <a:t>语言入门</a:t>
            </a:r>
            <a:endParaRPr lang="en-US" altLang="zh-CN" sz="4000" b="1" dirty="0" smtClean="0">
              <a:latin typeface="微软雅黑" pitchFamily="34" charset="-122"/>
              <a:ea typeface="微软雅黑" pitchFamily="34" charset="-122"/>
            </a:endParaRPr>
          </a:p>
          <a:p>
            <a:pPr>
              <a:lnSpc>
                <a:spcPct val="140000"/>
              </a:lnSpc>
            </a:pPr>
            <a:r>
              <a:rPr lang="zh-CN" altLang="en-US" sz="4000" b="1" dirty="0" smtClean="0">
                <a:latin typeface="微软雅黑" pitchFamily="34" charset="-122"/>
                <a:ea typeface="微软雅黑" pitchFamily="34" charset="-122"/>
              </a:rPr>
              <a:t>二、基础数据类型</a:t>
            </a:r>
            <a:endParaRPr lang="en-US" altLang="zh-CN" sz="4000" b="1" dirty="0" smtClean="0">
              <a:latin typeface="微软雅黑" pitchFamily="34" charset="-122"/>
              <a:ea typeface="微软雅黑" pitchFamily="34" charset="-122"/>
            </a:endParaRPr>
          </a:p>
          <a:p>
            <a:pPr>
              <a:lnSpc>
                <a:spcPct val="140000"/>
              </a:lnSpc>
            </a:pPr>
            <a:r>
              <a:rPr lang="zh-CN" altLang="en-US" sz="4000" b="1" dirty="0" smtClean="0">
                <a:latin typeface="微软雅黑" pitchFamily="34" charset="-122"/>
                <a:ea typeface="微软雅黑" pitchFamily="34" charset="-122"/>
              </a:rPr>
              <a:t>三、运算符和表达式</a:t>
            </a:r>
            <a:endParaRPr lang="en-US" altLang="zh-CN" sz="4000" b="1" dirty="0">
              <a:latin typeface="微软雅黑" pitchFamily="34" charset="-122"/>
              <a:ea typeface="微软雅黑" pitchFamily="34" charset="-122"/>
            </a:endParaRPr>
          </a:p>
          <a:p>
            <a:pPr>
              <a:lnSpc>
                <a:spcPct val="140000"/>
              </a:lnSpc>
            </a:pPr>
            <a:r>
              <a:rPr lang="zh-CN" altLang="en-US" sz="4000" b="1" dirty="0" smtClean="0">
                <a:latin typeface="微软雅黑" pitchFamily="34" charset="-122"/>
                <a:ea typeface="微软雅黑" pitchFamily="34" charset="-122"/>
              </a:rPr>
              <a:t>四、流程控制</a:t>
            </a:r>
            <a:endParaRPr lang="en-US" altLang="zh-CN" sz="4000" b="1" dirty="0" smtClean="0">
              <a:latin typeface="微软雅黑" pitchFamily="34" charset="-122"/>
              <a:ea typeface="微软雅黑" pitchFamily="34" charset="-122"/>
            </a:endParaRPr>
          </a:p>
          <a:p>
            <a:pPr>
              <a:lnSpc>
                <a:spcPct val="140000"/>
              </a:lnSpc>
            </a:pPr>
            <a:r>
              <a:rPr lang="zh-CN" altLang="en-US" sz="4000" b="1" dirty="0" smtClean="0">
                <a:latin typeface="微软雅黑" pitchFamily="34" charset="-122"/>
                <a:ea typeface="微软雅黑" pitchFamily="34" charset="-122"/>
              </a:rPr>
              <a:t>五、异常</a:t>
            </a:r>
            <a:endParaRPr lang="en-US" altLang="zh-CN" sz="4000" b="1" dirty="0" smtClean="0">
              <a:latin typeface="微软雅黑" pitchFamily="34" charset="-122"/>
              <a:ea typeface="微软雅黑" pitchFamily="34" charset="-122"/>
            </a:endParaRPr>
          </a:p>
          <a:p>
            <a:pPr>
              <a:lnSpc>
                <a:spcPct val="140000"/>
              </a:lnSpc>
            </a:pPr>
            <a:r>
              <a:rPr lang="zh-CN" altLang="en-US" sz="4000" b="1" dirty="0" smtClean="0">
                <a:latin typeface="微软雅黑" pitchFamily="34" charset="-122"/>
                <a:ea typeface="微软雅黑" pitchFamily="34" charset="-122"/>
              </a:rPr>
              <a:t>六、作业</a:t>
            </a:r>
            <a:endParaRPr lang="zh-CN" altLang="en-US" sz="4000" b="1" dirty="0">
              <a:latin typeface="微软雅黑" pitchFamily="34" charset="-122"/>
              <a:ea typeface="微软雅黑" pitchFamily="34" charset="-122"/>
            </a:endParaRPr>
          </a:p>
        </p:txBody>
      </p:sp>
      <p:cxnSp>
        <p:nvCxnSpPr>
          <p:cNvPr id="4" name="直接连接符 3"/>
          <p:cNvCxnSpPr/>
          <p:nvPr/>
        </p:nvCxnSpPr>
        <p:spPr bwMode="auto">
          <a:xfrm>
            <a:off x="1619672" y="5715069"/>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接连接符 9"/>
          <p:cNvCxnSpPr/>
          <p:nvPr/>
        </p:nvCxnSpPr>
        <p:spPr bwMode="auto">
          <a:xfrm>
            <a:off x="1619672" y="2348880"/>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直接连接符 10"/>
          <p:cNvCxnSpPr/>
          <p:nvPr/>
        </p:nvCxnSpPr>
        <p:spPr bwMode="auto">
          <a:xfrm>
            <a:off x="1619672" y="3212976"/>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接连接符 11"/>
          <p:cNvCxnSpPr/>
          <p:nvPr/>
        </p:nvCxnSpPr>
        <p:spPr bwMode="auto">
          <a:xfrm>
            <a:off x="1619672" y="4005279"/>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接连接符 12"/>
          <p:cNvCxnSpPr/>
          <p:nvPr/>
        </p:nvCxnSpPr>
        <p:spPr bwMode="auto">
          <a:xfrm>
            <a:off x="1619672" y="4869160"/>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矩形 7"/>
          <p:cNvSpPr>
            <a:spLocks noChangeArrowheads="1"/>
          </p:cNvSpPr>
          <p:nvPr/>
        </p:nvSpPr>
        <p:spPr bwMode="auto">
          <a:xfrm>
            <a:off x="3635896" y="521865"/>
            <a:ext cx="2654441" cy="891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5503" tIns="52752" rIns="105503" bIns="52752">
            <a:spAutoFit/>
          </a:bodyPr>
          <a:lstStyle/>
          <a:p>
            <a:pPr defTabSz="1055688"/>
            <a:r>
              <a:rPr lang="en-US" altLang="zh-CN" sz="5100" dirty="0">
                <a:solidFill>
                  <a:srgbClr val="C00000"/>
                </a:solidFill>
                <a:latin typeface="Bodoni MT Black" pitchFamily="18" charset="0"/>
                <a:ea typeface="微软雅黑" pitchFamily="34" charset="-122"/>
              </a:rPr>
              <a:t>INDEX</a:t>
            </a:r>
            <a:endParaRPr lang="en-US" altLang="zh-CN" sz="5100" dirty="0">
              <a:latin typeface="Bodoni MT Black" pitchFamily="18" charset="0"/>
              <a:ea typeface="微软雅黑" pitchFamily="34" charset="-122"/>
            </a:endParaRPr>
          </a:p>
        </p:txBody>
      </p:sp>
      <p:sp>
        <p:nvSpPr>
          <p:cNvPr id="15" name="Line 2"/>
          <p:cNvSpPr>
            <a:spLocks noChangeShapeType="1"/>
          </p:cNvSpPr>
          <p:nvPr/>
        </p:nvSpPr>
        <p:spPr bwMode="auto">
          <a:xfrm>
            <a:off x="107504" y="1017049"/>
            <a:ext cx="3368051" cy="0"/>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 name="Line 5"/>
          <p:cNvSpPr>
            <a:spLocks noChangeShapeType="1"/>
          </p:cNvSpPr>
          <p:nvPr/>
        </p:nvSpPr>
        <p:spPr bwMode="auto">
          <a:xfrm flipV="1">
            <a:off x="6516216" y="967547"/>
            <a:ext cx="2448272" cy="35218"/>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17" name="直接连接符 16"/>
          <p:cNvCxnSpPr/>
          <p:nvPr/>
        </p:nvCxnSpPr>
        <p:spPr bwMode="auto">
          <a:xfrm>
            <a:off x="1590599" y="6552565"/>
            <a:ext cx="5904656" cy="0"/>
          </a:xfrm>
          <a:prstGeom prst="line">
            <a:avLst/>
          </a:prstGeom>
          <a:solidFill>
            <a:schemeClr val="accent1"/>
          </a:solidFill>
          <a:ln w="63500" cap="flat" cmpd="thinThick"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628494248"/>
      </p:ext>
    </p:extLst>
  </p:cSld>
  <p:clrMapOvr>
    <a:masterClrMapping/>
  </p:clrMapOvr>
  <p:transition>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19350" y="5486400"/>
            <a:ext cx="46266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1.4  </a:t>
            </a:r>
            <a:r>
              <a:rPr kumimoji="1" lang="zh-CN" altLang="en-US" sz="2400" dirty="0">
                <a:solidFill>
                  <a:srgbClr val="000000"/>
                </a:solidFill>
                <a:latin typeface="微软雅黑" pitchFamily="34" charset="-122"/>
                <a:ea typeface="微软雅黑" pitchFamily="34" charset="-122"/>
              </a:rPr>
              <a:t>运行</a:t>
            </a:r>
            <a:r>
              <a:rPr kumimoji="1" lang="en-US" altLang="zh-CN" sz="2400" dirty="0" err="1">
                <a:solidFill>
                  <a:srgbClr val="000000"/>
                </a:solidFill>
                <a:latin typeface="微软雅黑" pitchFamily="34" charset="-122"/>
                <a:ea typeface="微软雅黑" pitchFamily="34" charset="-122"/>
              </a:rPr>
              <a:t>HelloWorld</a:t>
            </a:r>
            <a:r>
              <a:rPr kumimoji="1" lang="zh-CN" altLang="en-US" sz="2400" dirty="0">
                <a:solidFill>
                  <a:srgbClr val="000000"/>
                </a:solidFill>
                <a:latin typeface="微软雅黑" pitchFamily="34" charset="-122"/>
                <a:ea typeface="微软雅黑" pitchFamily="34" charset="-122"/>
              </a:rPr>
              <a:t>应用程序</a:t>
            </a:r>
          </a:p>
        </p:txBody>
      </p:sp>
      <p:graphicFrame>
        <p:nvGraphicFramePr>
          <p:cNvPr id="26629" name="Object 5"/>
          <p:cNvGraphicFramePr>
            <a:graphicFrameLocks noChangeAspect="1"/>
          </p:cNvGraphicFramePr>
          <p:nvPr>
            <p:extLst>
              <p:ext uri="{D42A27DB-BD31-4B8C-83A1-F6EECF244321}">
                <p14:modId xmlns:p14="http://schemas.microsoft.com/office/powerpoint/2010/main" xmlns="" val="3128861148"/>
              </p:ext>
            </p:extLst>
          </p:nvPr>
        </p:nvGraphicFramePr>
        <p:xfrm>
          <a:off x="1181100" y="1219200"/>
          <a:ext cx="6781800" cy="3789363"/>
        </p:xfrm>
        <a:graphic>
          <a:graphicData uri="http://schemas.openxmlformats.org/presentationml/2006/ole">
            <p:oleObj spid="_x0000_s82070" name="BMP 图像" r:id="rId3" imgW="4282811" imgH="2400508" progId="PBrush">
              <p:embed/>
            </p:oleObj>
          </a:graphicData>
        </a:graphic>
      </p:graphicFrame>
    </p:spTree>
    <p:extLst>
      <p:ext uri="{BB962C8B-B14F-4D97-AF65-F5344CB8AC3E}">
        <p14:creationId xmlns:p14="http://schemas.microsoft.com/office/powerpoint/2010/main" xmlns="" val="3415343612"/>
      </p:ext>
    </p:extLst>
  </p:cSld>
  <p:clrMapOvr>
    <a:masterClrMapping/>
  </p:clrMapOvr>
  <p:transition>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381000" y="889000"/>
            <a:ext cx="85344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这里用到的命令</a:t>
            </a:r>
            <a:r>
              <a:rPr kumimoji="1" lang="en-US" altLang="zh-CN" sz="2400">
                <a:solidFill>
                  <a:srgbClr val="000000"/>
                </a:solidFill>
                <a:latin typeface="微软雅黑" pitchFamily="34" charset="-122"/>
                <a:ea typeface="微软雅黑" pitchFamily="34" charset="-122"/>
              </a:rPr>
              <a:t>Javac</a:t>
            </a:r>
            <a:r>
              <a:rPr kumimoji="1" lang="zh-CN" altLang="en-US" sz="2400">
                <a:solidFill>
                  <a:srgbClr val="000000"/>
                </a:solidFill>
                <a:latin typeface="微软雅黑" pitchFamily="34" charset="-122"/>
                <a:ea typeface="微软雅黑" pitchFamily="34" charset="-122"/>
              </a:rPr>
              <a:t>和</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都是</a:t>
            </a:r>
            <a:r>
              <a:rPr kumimoji="1" lang="en-US" altLang="zh-CN" sz="2400">
                <a:solidFill>
                  <a:srgbClr val="000000"/>
                </a:solidFill>
                <a:latin typeface="微软雅黑" pitchFamily="34" charset="-122"/>
                <a:ea typeface="微软雅黑" pitchFamily="34" charset="-122"/>
              </a:rPr>
              <a:t>JDK</a:t>
            </a:r>
            <a:r>
              <a:rPr kumimoji="1" lang="zh-CN" altLang="en-US" sz="2400">
                <a:solidFill>
                  <a:srgbClr val="000000"/>
                </a:solidFill>
                <a:latin typeface="微软雅黑" pitchFamily="34" charset="-122"/>
                <a:ea typeface="微软雅黑" pitchFamily="34" charset="-122"/>
              </a:rPr>
              <a:t>软件包自带的。从</a:t>
            </a:r>
            <a:r>
              <a:rPr kumimoji="1" lang="en-US" altLang="zh-CN" sz="2400">
                <a:solidFill>
                  <a:srgbClr val="000000"/>
                </a:solidFill>
                <a:latin typeface="微软雅黑" pitchFamily="34" charset="-122"/>
                <a:ea typeface="微软雅黑" pitchFamily="34" charset="-122"/>
              </a:rPr>
              <a:t>JDK</a:t>
            </a:r>
            <a:r>
              <a:rPr kumimoji="1" lang="zh-CN" altLang="en-US" sz="2400">
                <a:solidFill>
                  <a:srgbClr val="000000"/>
                </a:solidFill>
                <a:latin typeface="微软雅黑" pitchFamily="34" charset="-122"/>
                <a:ea typeface="微软雅黑" pitchFamily="34" charset="-122"/>
              </a:rPr>
              <a:t>安装路径的</a:t>
            </a:r>
            <a:r>
              <a:rPr kumimoji="1" lang="en-US" altLang="zh-CN" sz="2400">
                <a:solidFill>
                  <a:srgbClr val="000000"/>
                </a:solidFill>
                <a:latin typeface="微软雅黑" pitchFamily="34" charset="-122"/>
                <a:ea typeface="微软雅黑" pitchFamily="34" charset="-122"/>
              </a:rPr>
              <a:t>bin</a:t>
            </a:r>
            <a:r>
              <a:rPr kumimoji="1" lang="zh-CN" altLang="en-US" sz="2400">
                <a:solidFill>
                  <a:srgbClr val="000000"/>
                </a:solidFill>
                <a:latin typeface="微软雅黑" pitchFamily="34" charset="-122"/>
                <a:ea typeface="微软雅黑" pitchFamily="34" charset="-122"/>
              </a:rPr>
              <a:t>目录下可以看到</a:t>
            </a:r>
            <a:r>
              <a:rPr kumimoji="1" lang="en-US" altLang="zh-CN" sz="2400">
                <a:solidFill>
                  <a:srgbClr val="000000"/>
                </a:solidFill>
                <a:latin typeface="微软雅黑" pitchFamily="34" charset="-122"/>
                <a:ea typeface="微软雅黑" pitchFamily="34" charset="-122"/>
              </a:rPr>
              <a:t>javac.exe</a:t>
            </a:r>
            <a:r>
              <a:rPr kumimoji="1" lang="zh-CN" altLang="en-US" sz="2400">
                <a:solidFill>
                  <a:srgbClr val="000000"/>
                </a:solidFill>
                <a:latin typeface="微软雅黑" pitchFamily="34" charset="-122"/>
                <a:ea typeface="微软雅黑" pitchFamily="34" charset="-122"/>
              </a:rPr>
              <a:t>，这是编译程序，源程序编译通过后就生成</a:t>
            </a:r>
            <a:r>
              <a:rPr kumimoji="1" lang="en-US" altLang="zh-CN" sz="2400">
                <a:solidFill>
                  <a:srgbClr val="000000"/>
                </a:solidFill>
                <a:latin typeface="微软雅黑" pitchFamily="34" charset="-122"/>
                <a:ea typeface="微软雅黑" pitchFamily="34" charset="-122"/>
              </a:rPr>
              <a:t>.class</a:t>
            </a:r>
            <a:r>
              <a:rPr kumimoji="1" lang="zh-CN" altLang="en-US" sz="2400">
                <a:solidFill>
                  <a:srgbClr val="000000"/>
                </a:solidFill>
                <a:latin typeface="微软雅黑" pitchFamily="34" charset="-122"/>
                <a:ea typeface="微软雅黑" pitchFamily="34" charset="-122"/>
              </a:rPr>
              <a:t>文件；而</a:t>
            </a:r>
            <a:r>
              <a:rPr kumimoji="1" lang="en-US" altLang="zh-CN" sz="2400">
                <a:solidFill>
                  <a:srgbClr val="000000"/>
                </a:solidFill>
                <a:latin typeface="微软雅黑" pitchFamily="34" charset="-122"/>
                <a:ea typeface="微软雅黑" pitchFamily="34" charset="-122"/>
              </a:rPr>
              <a:t>Java.exe</a:t>
            </a:r>
            <a:r>
              <a:rPr kumimoji="1" lang="zh-CN" altLang="en-US" sz="2400">
                <a:solidFill>
                  <a:srgbClr val="000000"/>
                </a:solidFill>
                <a:latin typeface="微软雅黑" pitchFamily="34" charset="-122"/>
                <a:ea typeface="微软雅黑" pitchFamily="34" charset="-122"/>
              </a:rPr>
              <a:t>就是载入类的运行程序，运行时根据源程序的指令要求产生正确的输出或结果。如果没有进行环境配置，直接编译或者运行</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源程序，系统会提示找不到这些命令，所以必须进行环境配置后再使用。</a:t>
            </a:r>
          </a:p>
        </p:txBody>
      </p:sp>
    </p:spTree>
    <p:extLst>
      <p:ext uri="{BB962C8B-B14F-4D97-AF65-F5344CB8AC3E}">
        <p14:creationId xmlns:p14="http://schemas.microsoft.com/office/powerpoint/2010/main" xmlns="" val="2310154193"/>
      </p:ext>
    </p:extLst>
  </p:cSld>
  <p:clrMapOvr>
    <a:masterClrMapping/>
  </p:clrMapOvr>
  <p:transition>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Grp="1" noChangeArrowheads="1"/>
          </p:cNvSpPr>
          <p:nvPr>
            <p:ph type="title"/>
          </p:nvPr>
        </p:nvSpPr>
        <p:spPr>
          <a:xfrm>
            <a:off x="1403648" y="908720"/>
            <a:ext cx="6264696" cy="720080"/>
          </a:xfrm>
        </p:spPr>
        <p:txBody>
          <a:bodyPr/>
          <a:lstStyle/>
          <a:p>
            <a:pPr algn="l"/>
            <a:r>
              <a:rPr lang="en-US" altLang="zh-CN" sz="3200" b="1" dirty="0" smtClean="0">
                <a:latin typeface="微软雅黑" pitchFamily="34" charset="-122"/>
                <a:ea typeface="微软雅黑" pitchFamily="34" charset="-122"/>
              </a:rPr>
              <a:t>Java </a:t>
            </a:r>
            <a:r>
              <a:rPr lang="zh-CN" altLang="en-US" sz="3200" b="1" dirty="0" smtClean="0">
                <a:latin typeface="微软雅黑" pitchFamily="34" charset="-122"/>
                <a:ea typeface="微软雅黑" pitchFamily="34" charset="-122"/>
              </a:rPr>
              <a:t>虚 拟 机 的 运 行 过 程</a:t>
            </a:r>
          </a:p>
        </p:txBody>
      </p:sp>
      <p:sp>
        <p:nvSpPr>
          <p:cNvPr id="44035" name="矩形 3"/>
          <p:cNvSpPr>
            <a:spLocks noGrp="1" noChangeArrowheads="1"/>
          </p:cNvSpPr>
          <p:nvPr>
            <p:ph idx="1"/>
          </p:nvPr>
        </p:nvSpPr>
        <p:spPr>
          <a:xfrm>
            <a:off x="683568" y="1988840"/>
            <a:ext cx="7772400" cy="3891136"/>
          </a:xfrm>
        </p:spPr>
        <p:txBody>
          <a:bodyPr/>
          <a:lstStyle/>
          <a:p>
            <a:pPr marL="609600" indent="-609600">
              <a:lnSpc>
                <a:spcPct val="150000"/>
              </a:lnSpc>
            </a:pPr>
            <a:r>
              <a:rPr lang="zh-CN" altLang="en-US" sz="2400" dirty="0" smtClean="0">
                <a:latin typeface="微软雅黑" pitchFamily="34" charset="-122"/>
                <a:ea typeface="微软雅黑" pitchFamily="34" charset="-122"/>
              </a:rPr>
              <a:t>加载代码：</a:t>
            </a:r>
          </a:p>
          <a:p>
            <a:pPr marL="990600" lvl="1" indent="-533400">
              <a:lnSpc>
                <a:spcPct val="150000"/>
              </a:lnSpc>
            </a:pPr>
            <a:r>
              <a:rPr lang="zh-CN" altLang="en-US" sz="2400" dirty="0" smtClean="0">
                <a:latin typeface="微软雅黑" pitchFamily="34" charset="-122"/>
                <a:ea typeface="微软雅黑" pitchFamily="34" charset="-122"/>
              </a:rPr>
              <a:t>类装载器（</a:t>
            </a:r>
            <a:r>
              <a:rPr lang="en-US" altLang="zh-CN" sz="2400" dirty="0" err="1" smtClean="0">
                <a:latin typeface="微软雅黑" pitchFamily="34" charset="-122"/>
                <a:ea typeface="微软雅黑" pitchFamily="34" charset="-122"/>
              </a:rPr>
              <a:t>classloader</a:t>
            </a:r>
            <a:r>
              <a:rPr lang="zh-CN" altLang="en-US" sz="2400" dirty="0" smtClean="0">
                <a:latin typeface="微软雅黑" pitchFamily="34" charset="-122"/>
                <a:ea typeface="微软雅黑" pitchFamily="34" charset="-122"/>
              </a:rPr>
              <a:t>）</a:t>
            </a:r>
          </a:p>
          <a:p>
            <a:pPr marL="609600" indent="-609600">
              <a:lnSpc>
                <a:spcPct val="150000"/>
              </a:lnSpc>
            </a:pPr>
            <a:r>
              <a:rPr lang="zh-CN" altLang="en-US" sz="2400" dirty="0" smtClean="0">
                <a:latin typeface="微软雅黑" pitchFamily="34" charset="-122"/>
                <a:ea typeface="微软雅黑" pitchFamily="34" charset="-122"/>
              </a:rPr>
              <a:t>校验代码：</a:t>
            </a:r>
          </a:p>
          <a:p>
            <a:pPr marL="990600" lvl="1" indent="-533400">
              <a:lnSpc>
                <a:spcPct val="150000"/>
              </a:lnSpc>
            </a:pPr>
            <a:r>
              <a:rPr lang="zh-CN" altLang="en-US" sz="2400" dirty="0" smtClean="0">
                <a:latin typeface="微软雅黑" pitchFamily="34" charset="-122"/>
                <a:ea typeface="微软雅黑" pitchFamily="34" charset="-122"/>
              </a:rPr>
              <a:t>字节码验证器（</a:t>
            </a:r>
            <a:r>
              <a:rPr lang="en-US" altLang="zh-CN" sz="2400" dirty="0" smtClean="0">
                <a:latin typeface="微软雅黑" pitchFamily="34" charset="-122"/>
                <a:ea typeface="微软雅黑" pitchFamily="34" charset="-122"/>
              </a:rPr>
              <a:t>Byte Code Verifier</a:t>
            </a:r>
            <a:r>
              <a:rPr lang="zh-CN" altLang="en-US" sz="2400" dirty="0" smtClean="0">
                <a:latin typeface="微软雅黑" pitchFamily="34" charset="-122"/>
                <a:ea typeface="微软雅黑" pitchFamily="34" charset="-122"/>
              </a:rPr>
              <a:t>）</a:t>
            </a:r>
          </a:p>
          <a:p>
            <a:pPr marL="609600" indent="-609600">
              <a:lnSpc>
                <a:spcPct val="150000"/>
              </a:lnSpc>
            </a:pPr>
            <a:r>
              <a:rPr lang="zh-CN" altLang="en-US" sz="2400" dirty="0" smtClean="0">
                <a:latin typeface="微软雅黑" pitchFamily="34" charset="-122"/>
                <a:ea typeface="微软雅黑" pitchFamily="34" charset="-122"/>
              </a:rPr>
              <a:t>执行代码：</a:t>
            </a:r>
          </a:p>
          <a:p>
            <a:pPr marL="990600" lvl="1" indent="-533400">
              <a:lnSpc>
                <a:spcPct val="150000"/>
              </a:lnSpc>
            </a:pPr>
            <a:r>
              <a:rPr lang="zh-CN" altLang="en-US" sz="2400" dirty="0" smtClean="0">
                <a:latin typeface="微软雅黑" pitchFamily="34" charset="-122"/>
                <a:ea typeface="微软雅黑" pitchFamily="34" charset="-122"/>
              </a:rPr>
              <a:t>解释器（</a:t>
            </a:r>
            <a:r>
              <a:rPr lang="en-US" altLang="zh-CN" sz="2400" dirty="0" smtClean="0">
                <a:latin typeface="微软雅黑" pitchFamily="34" charset="-122"/>
                <a:ea typeface="微软雅黑" pitchFamily="34" charset="-122"/>
              </a:rPr>
              <a:t>Interpreter</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244923709"/>
      </p:ext>
    </p:extLst>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581981" y="890656"/>
            <a:ext cx="343017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4000" b="1" dirty="0" smtClean="0">
                <a:solidFill>
                  <a:srgbClr val="000000"/>
                </a:solidFill>
                <a:latin typeface="微软雅黑" pitchFamily="34" charset="-122"/>
                <a:ea typeface="微软雅黑" pitchFamily="34" charset="-122"/>
              </a:rPr>
              <a:t>基础数据类型</a:t>
            </a:r>
            <a:endParaRPr kumimoji="1" lang="zh-CN" altLang="en-US" sz="4000" b="1" dirty="0">
              <a:solidFill>
                <a:srgbClr val="000000"/>
              </a:solidFill>
              <a:latin typeface="微软雅黑" pitchFamily="34" charset="-122"/>
              <a:ea typeface="微软雅黑" pitchFamily="34" charset="-122"/>
            </a:endParaRPr>
          </a:p>
        </p:txBody>
      </p:sp>
      <p:sp>
        <p:nvSpPr>
          <p:cNvPr id="173059" name="Text Box 3"/>
          <p:cNvSpPr txBox="1">
            <a:spLocks noChangeArrowheads="1"/>
          </p:cNvSpPr>
          <p:nvPr/>
        </p:nvSpPr>
        <p:spPr bwMode="auto">
          <a:xfrm>
            <a:off x="2581981" y="1772816"/>
            <a:ext cx="4273044"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标识符</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关键字</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转义符</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基本数据类型</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a:solidFill>
                  <a:srgbClr val="C00000"/>
                </a:solidFill>
                <a:latin typeface="微软雅黑" pitchFamily="34" charset="-122"/>
                <a:ea typeface="微软雅黑" pitchFamily="34" charset="-122"/>
              </a:rPr>
              <a:t>字符串</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常量</a:t>
            </a:r>
            <a:endParaRPr kumimoji="1" lang="en-US" altLang="zh-CN" sz="2400" b="1" dirty="0" smtClean="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latin typeface="微软雅黑" pitchFamily="34" charset="-122"/>
                <a:ea typeface="微软雅黑" pitchFamily="34" charset="-122"/>
              </a:rPr>
              <a:t>变量</a:t>
            </a:r>
            <a:endParaRPr kumimoji="1" lang="zh-CN" altLang="en-US" sz="2400" b="1" dirty="0">
              <a:solidFill>
                <a:srgbClr val="C00000"/>
              </a:solidFill>
              <a:latin typeface="微软雅黑" pitchFamily="34" charset="-122"/>
              <a:ea typeface="微软雅黑" pitchFamily="34" charset="-122"/>
            </a:endParaRPr>
          </a:p>
        </p:txBody>
      </p:sp>
      <p:pic>
        <p:nvPicPr>
          <p:cNvPr id="173060" name="Picture 4" descr="E:\课件素材\GIF动画插件1\GIF014.GIF">
            <a:hlinkClick r:id="rId2" action="ppaction://hlinkpres?slideindex=2&amp;slidetitle=PowerPoint 演示文稿"/>
          </p:cNvPr>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8058150" y="6286500"/>
            <a:ext cx="1085850" cy="571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7481817"/>
      </p:ext>
    </p:extLst>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04800" y="1576332"/>
            <a:ext cx="8610600" cy="4856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在</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语言中，标识符是赋予变量、类和方法等的名称。标识符由编程者自己指定，但需要遵循一定的语法规范：</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(1) </a:t>
            </a:r>
            <a:r>
              <a:rPr kumimoji="1" lang="zh-CN" altLang="en-US" sz="2400" dirty="0">
                <a:solidFill>
                  <a:srgbClr val="000000"/>
                </a:solidFill>
                <a:latin typeface="微软雅黑" pitchFamily="34" charset="-122"/>
                <a:ea typeface="微软雅黑" pitchFamily="34" charset="-122"/>
              </a:rPr>
              <a:t>标识符由字母、数字、下划线</a:t>
            </a:r>
            <a:r>
              <a:rPr kumimoji="1" lang="en-US" altLang="zh-CN" sz="2400" dirty="0">
                <a:solidFill>
                  <a:srgbClr val="000000"/>
                </a:solidFill>
                <a:latin typeface="微软雅黑" pitchFamily="34" charset="-122"/>
                <a:ea typeface="微软雅黑" pitchFamily="34" charset="-122"/>
              </a:rPr>
              <a:t>(_)</a:t>
            </a:r>
            <a:r>
              <a:rPr kumimoji="1" lang="zh-CN" altLang="en-US" sz="2400" dirty="0">
                <a:solidFill>
                  <a:srgbClr val="000000"/>
                </a:solidFill>
                <a:latin typeface="微软雅黑" pitchFamily="34" charset="-122"/>
                <a:ea typeface="微软雅黑" pitchFamily="34" charset="-122"/>
              </a:rPr>
              <a:t>、美元符号</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组成，但美元符号用得较少。</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(2) </a:t>
            </a:r>
            <a:r>
              <a:rPr kumimoji="1" lang="zh-CN" altLang="en-US" sz="2400" dirty="0">
                <a:solidFill>
                  <a:srgbClr val="000000"/>
                </a:solidFill>
                <a:latin typeface="微软雅黑" pitchFamily="34" charset="-122"/>
                <a:ea typeface="微软雅黑" pitchFamily="34" charset="-122"/>
              </a:rPr>
              <a:t>标识符从一个字母、下划线或美元符号开始。</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(3)  Java</a:t>
            </a:r>
            <a:r>
              <a:rPr kumimoji="1" lang="zh-CN" altLang="en-US" sz="2400" dirty="0">
                <a:solidFill>
                  <a:srgbClr val="000000"/>
                </a:solidFill>
                <a:latin typeface="微软雅黑" pitchFamily="34" charset="-122"/>
                <a:ea typeface="微软雅黑" pitchFamily="34" charset="-122"/>
              </a:rPr>
              <a:t>语言中，标识符大小写敏感，必须区别对待。</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(4) </a:t>
            </a:r>
            <a:r>
              <a:rPr kumimoji="1" lang="zh-CN" altLang="en-US" sz="2400" dirty="0">
                <a:solidFill>
                  <a:srgbClr val="000000"/>
                </a:solidFill>
                <a:latin typeface="微软雅黑" pitchFamily="34" charset="-122"/>
                <a:ea typeface="微软雅黑" pitchFamily="34" charset="-122"/>
              </a:rPr>
              <a:t>标识符没有最大长度的限制，但最好表达特定的意思。</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(5) </a:t>
            </a:r>
            <a:r>
              <a:rPr kumimoji="1" lang="zh-CN" altLang="en-US" sz="2400" dirty="0">
                <a:solidFill>
                  <a:srgbClr val="000000"/>
                </a:solidFill>
                <a:latin typeface="微软雅黑" pitchFamily="34" charset="-122"/>
                <a:ea typeface="微软雅黑" pitchFamily="34" charset="-122"/>
              </a:rPr>
              <a:t>标识符定义不能是关键字。</a:t>
            </a:r>
          </a:p>
        </p:txBody>
      </p:sp>
      <p:sp>
        <p:nvSpPr>
          <p:cNvPr id="2" name="矩形 1"/>
          <p:cNvSpPr/>
          <p:nvPr/>
        </p:nvSpPr>
        <p:spPr>
          <a:xfrm>
            <a:off x="3563888" y="836712"/>
            <a:ext cx="1659429" cy="670120"/>
          </a:xfrm>
          <a:prstGeom prst="rect">
            <a:avLst/>
          </a:prstGeom>
        </p:spPr>
        <p:txBody>
          <a:bodyPr wrap="none">
            <a:spAutoFit/>
          </a:bodyPr>
          <a:lstStyle/>
          <a:p>
            <a:pPr fontAlgn="base">
              <a:lnSpc>
                <a:spcPct val="130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标 识 符</a:t>
            </a:r>
            <a:endParaRPr kumimoji="1" lang="en-US" altLang="zh-CN"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19477737"/>
      </p:ext>
    </p:extLst>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423733" y="1458891"/>
            <a:ext cx="8534400" cy="1130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关键字又称保留字，是指</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语言中自带的用于标志数据类型名或者程序构造名等的标识符，如</a:t>
            </a:r>
            <a:r>
              <a:rPr kumimoji="1" lang="en-US" altLang="zh-CN" sz="2400" dirty="0">
                <a:solidFill>
                  <a:srgbClr val="000000"/>
                </a:solidFill>
                <a:latin typeface="微软雅黑" pitchFamily="34" charset="-122"/>
                <a:ea typeface="微软雅黑" pitchFamily="34" charset="-122"/>
              </a:rPr>
              <a:t>public</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double</a:t>
            </a:r>
            <a:r>
              <a:rPr kumimoji="1" lang="zh-CN" altLang="en-US" sz="2400" dirty="0">
                <a:solidFill>
                  <a:srgbClr val="000000"/>
                </a:solidFill>
                <a:latin typeface="微软雅黑" pitchFamily="34" charset="-122"/>
                <a:ea typeface="微软雅黑" pitchFamily="34" charset="-122"/>
              </a:rPr>
              <a:t>等</a:t>
            </a:r>
            <a:r>
              <a:rPr kumimoji="1" lang="zh-CN" altLang="en-US" sz="2400" dirty="0" smtClean="0">
                <a:solidFill>
                  <a:srgbClr val="000000"/>
                </a:solidFill>
                <a:latin typeface="微软雅黑" pitchFamily="34" charset="-122"/>
                <a:ea typeface="微软雅黑" pitchFamily="34" charset="-122"/>
              </a:rPr>
              <a:t>。         </a:t>
            </a:r>
            <a:endParaRPr kumimoji="1" lang="zh-CN" altLang="en-US" sz="2400" dirty="0">
              <a:solidFill>
                <a:srgbClr val="000000"/>
              </a:solidFill>
              <a:latin typeface="微软雅黑" pitchFamily="34" charset="-122"/>
              <a:ea typeface="微软雅黑" pitchFamily="34" charset="-122"/>
            </a:endParaRPr>
          </a:p>
        </p:txBody>
      </p:sp>
      <p:graphicFrame>
        <p:nvGraphicFramePr>
          <p:cNvPr id="3" name="组合 79"/>
          <p:cNvGraphicFramePr>
            <a:graphicFrameLocks/>
          </p:cNvGraphicFramePr>
          <p:nvPr>
            <p:extLst>
              <p:ext uri="{D42A27DB-BD31-4B8C-83A1-F6EECF244321}">
                <p14:modId xmlns:p14="http://schemas.microsoft.com/office/powerpoint/2010/main" xmlns="" val="158350111"/>
              </p:ext>
            </p:extLst>
          </p:nvPr>
        </p:nvGraphicFramePr>
        <p:xfrm>
          <a:off x="605781" y="2708920"/>
          <a:ext cx="8153400" cy="3777268"/>
        </p:xfrm>
        <a:graphic>
          <a:graphicData uri="http://schemas.openxmlformats.org/drawingml/2006/table">
            <a:tbl>
              <a:tblPr/>
              <a:tblGrid>
                <a:gridCol w="1631950"/>
                <a:gridCol w="1360488"/>
                <a:gridCol w="1706562"/>
                <a:gridCol w="1457325"/>
                <a:gridCol w="1997075"/>
              </a:tblGrid>
              <a:tr h="2217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abstract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do</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implement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private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this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32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boolean</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double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import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protected</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throw</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break</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else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instanceof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public</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throws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byte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extend</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int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return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transient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case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false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interface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short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true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catch</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final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long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static</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try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char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fianlly</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native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strictfp</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void</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77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class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float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new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super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volatile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continue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null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switch</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while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default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if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package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synchronized</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矩形 3"/>
          <p:cNvSpPr/>
          <p:nvPr/>
        </p:nvSpPr>
        <p:spPr>
          <a:xfrm>
            <a:off x="3923928" y="726383"/>
            <a:ext cx="2088232" cy="670120"/>
          </a:xfrm>
          <a:prstGeom prst="rect">
            <a:avLst/>
          </a:prstGeom>
        </p:spPr>
        <p:txBody>
          <a:bodyPr wrap="square">
            <a:spAutoFit/>
          </a:bodyPr>
          <a:lstStyle/>
          <a:p>
            <a:pPr fontAlgn="base">
              <a:lnSpc>
                <a:spcPct val="130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关 键 字</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37438831"/>
      </p:ext>
    </p:extLst>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79513" y="1883145"/>
            <a:ext cx="8784976"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static</a:t>
            </a:r>
            <a:r>
              <a:rPr lang="zh-CN" altLang="en-US" sz="2400" dirty="0">
                <a:latin typeface="微软雅黑" pitchFamily="34" charset="-122"/>
                <a:ea typeface="微软雅黑" pitchFamily="34" charset="-122"/>
              </a:rPr>
              <a:t>表示“全局”或者“静态”的意思，用来修饰成员变量和成员方法，也可以形成静态</a:t>
            </a:r>
            <a:r>
              <a:rPr lang="en-US" altLang="zh-CN" sz="2400" dirty="0">
                <a:latin typeface="微软雅黑" pitchFamily="34" charset="-122"/>
                <a:ea typeface="微软雅黑" pitchFamily="34" charset="-122"/>
              </a:rPr>
              <a:t>static</a:t>
            </a:r>
            <a:r>
              <a:rPr lang="zh-CN" altLang="en-US" sz="2400" dirty="0">
                <a:latin typeface="微软雅黑" pitchFamily="34" charset="-122"/>
                <a:ea typeface="微软雅黑" pitchFamily="34" charset="-122"/>
              </a:rPr>
              <a:t>代码</a:t>
            </a:r>
            <a:r>
              <a:rPr lang="zh-CN" altLang="en-US" sz="2400" dirty="0" smtClean="0">
                <a:latin typeface="微软雅黑" pitchFamily="34" charset="-122"/>
                <a:ea typeface="微软雅黑" pitchFamily="34" charset="-122"/>
              </a:rPr>
              <a:t>块。</a:t>
            </a:r>
            <a:endParaRPr lang="en-US" altLang="zh-CN" sz="2400" dirty="0" smtClean="0">
              <a:latin typeface="微软雅黑" pitchFamily="34" charset="-122"/>
              <a:ea typeface="微软雅黑" pitchFamily="34" charset="-122"/>
            </a:endParaRPr>
          </a:p>
          <a:p>
            <a:pPr fontAlgn="base">
              <a:lnSpc>
                <a:spcPct val="150000"/>
              </a:lnSpc>
              <a:spcBef>
                <a:spcPct val="50000"/>
              </a:spcBef>
              <a:spcAft>
                <a:spcPct val="0"/>
              </a:spcAft>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static</a:t>
            </a:r>
            <a:r>
              <a:rPr lang="zh-CN" altLang="en-US" sz="2400" dirty="0">
                <a:latin typeface="微软雅黑" pitchFamily="34" charset="-122"/>
                <a:ea typeface="微软雅黑" pitchFamily="34" charset="-122"/>
              </a:rPr>
              <a:t>修饰的成员变量和成员</a:t>
            </a:r>
            <a:r>
              <a:rPr lang="zh-CN" altLang="en-US" sz="2400" dirty="0" smtClean="0">
                <a:latin typeface="微软雅黑" pitchFamily="34" charset="-122"/>
                <a:ea typeface="微软雅黑" pitchFamily="34" charset="-122"/>
              </a:rPr>
              <a:t>方法被类的所有对象所共享。</a:t>
            </a:r>
            <a:endParaRPr lang="en-US" altLang="zh-CN" sz="2400" dirty="0" smtClean="0">
              <a:latin typeface="微软雅黑" pitchFamily="34" charset="-122"/>
              <a:ea typeface="微软雅黑" pitchFamily="34" charset="-122"/>
            </a:endParaRPr>
          </a:p>
          <a:p>
            <a:pPr fontAlgn="base">
              <a:lnSpc>
                <a:spcPct val="150000"/>
              </a:lnSpc>
              <a:spcBef>
                <a:spcPct val="50000"/>
              </a:spcBef>
              <a:spcAft>
                <a:spcPct val="0"/>
              </a:spcAft>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用</a:t>
            </a:r>
            <a:r>
              <a:rPr lang="en-US" altLang="zh-CN" sz="2400" dirty="0">
                <a:latin typeface="微软雅黑" pitchFamily="34" charset="-122"/>
                <a:ea typeface="微软雅黑" pitchFamily="34" charset="-122"/>
              </a:rPr>
              <a:t>static</a:t>
            </a:r>
            <a:r>
              <a:rPr lang="zh-CN" altLang="en-US" sz="2400" dirty="0">
                <a:latin typeface="微软雅黑" pitchFamily="34" charset="-122"/>
                <a:ea typeface="微软雅黑" pitchFamily="34" charset="-122"/>
              </a:rPr>
              <a:t>修饰的代码块表示静态代码块</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Java</a:t>
            </a:r>
            <a:r>
              <a:rPr lang="zh-CN" altLang="en-US" sz="2400" dirty="0">
                <a:latin typeface="微软雅黑" pitchFamily="34" charset="-122"/>
                <a:ea typeface="微软雅黑" pitchFamily="34" charset="-122"/>
              </a:rPr>
              <a:t>虚拟机（</a:t>
            </a:r>
            <a:r>
              <a:rPr lang="en-US" altLang="zh-CN" sz="2400" dirty="0">
                <a:latin typeface="微软雅黑" pitchFamily="34" charset="-122"/>
                <a:ea typeface="微软雅黑" pitchFamily="34" charset="-122"/>
              </a:rPr>
              <a:t>JVM</a:t>
            </a:r>
            <a:r>
              <a:rPr lang="zh-CN" altLang="en-US" sz="2400" dirty="0">
                <a:latin typeface="微软雅黑" pitchFamily="34" charset="-122"/>
                <a:ea typeface="微软雅黑" pitchFamily="34" charset="-122"/>
              </a:rPr>
              <a:t>）加载类时</a:t>
            </a:r>
            <a:r>
              <a:rPr lang="zh-CN" altLang="en-US" sz="2400" dirty="0" smtClean="0">
                <a:latin typeface="微软雅黑" pitchFamily="34" charset="-122"/>
                <a:ea typeface="微软雅黑" pitchFamily="34" charset="-122"/>
              </a:rPr>
              <a:t>，会</a:t>
            </a:r>
            <a:r>
              <a:rPr lang="zh-CN" altLang="en-US" sz="2400" dirty="0">
                <a:latin typeface="微软雅黑" pitchFamily="34" charset="-122"/>
                <a:ea typeface="微软雅黑" pitchFamily="34" charset="-122"/>
              </a:rPr>
              <a:t>执行该代码</a:t>
            </a:r>
            <a:r>
              <a:rPr lang="zh-CN" altLang="en-US" sz="2400" dirty="0" smtClean="0">
                <a:latin typeface="微软雅黑" pitchFamily="34" charset="-122"/>
                <a:ea typeface="微软雅黑" pitchFamily="34" charset="-122"/>
              </a:rPr>
              <a:t>块。</a:t>
            </a:r>
            <a:endParaRPr kumimoji="1" lang="zh-CN" altLang="en-US" sz="2400" dirty="0">
              <a:solidFill>
                <a:srgbClr val="000000"/>
              </a:solidFill>
              <a:latin typeface="微软雅黑" pitchFamily="34" charset="-122"/>
              <a:ea typeface="微软雅黑" pitchFamily="34" charset="-122"/>
            </a:endParaRPr>
          </a:p>
        </p:txBody>
      </p:sp>
      <p:sp>
        <p:nvSpPr>
          <p:cNvPr id="5" name="矩形 4"/>
          <p:cNvSpPr/>
          <p:nvPr/>
        </p:nvSpPr>
        <p:spPr>
          <a:xfrm>
            <a:off x="3275856" y="787286"/>
            <a:ext cx="3468635" cy="732508"/>
          </a:xfrm>
          <a:prstGeom prst="rect">
            <a:avLst/>
          </a:prstGeom>
        </p:spPr>
        <p:txBody>
          <a:bodyPr wrap="square">
            <a:spAutoFit/>
          </a:bodyPr>
          <a:lstStyle/>
          <a:p>
            <a:pPr fontAlgn="base">
              <a:lnSpc>
                <a:spcPct val="130000"/>
              </a:lnSpc>
              <a:spcBef>
                <a:spcPct val="50000"/>
              </a:spcBef>
              <a:spcAft>
                <a:spcPct val="0"/>
              </a:spcAft>
            </a:pPr>
            <a:r>
              <a:rPr kumimoji="1" lang="en-US" altLang="zh-CN" sz="3200" b="1" dirty="0" smtClean="0">
                <a:solidFill>
                  <a:srgbClr val="000000"/>
                </a:solidFill>
                <a:latin typeface="微软雅黑" pitchFamily="34" charset="-122"/>
                <a:ea typeface="微软雅黑" pitchFamily="34" charset="-122"/>
              </a:rPr>
              <a:t>static </a:t>
            </a:r>
            <a:r>
              <a:rPr kumimoji="1" lang="zh-CN" altLang="en-US" sz="3200" b="1" dirty="0" smtClean="0">
                <a:solidFill>
                  <a:srgbClr val="000000"/>
                </a:solidFill>
                <a:latin typeface="微软雅黑" pitchFamily="34" charset="-122"/>
                <a:ea typeface="微软雅黑" pitchFamily="34" charset="-122"/>
              </a:rPr>
              <a:t>关 键 字</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66674192"/>
      </p:ext>
    </p:extLst>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1" name="Object 3"/>
          <p:cNvGraphicFramePr>
            <a:graphicFrameLocks noChangeAspect="1"/>
          </p:cNvGraphicFramePr>
          <p:nvPr>
            <p:extLst>
              <p:ext uri="{D42A27DB-BD31-4B8C-83A1-F6EECF244321}">
                <p14:modId xmlns:p14="http://schemas.microsoft.com/office/powerpoint/2010/main" xmlns="" val="1277731016"/>
              </p:ext>
            </p:extLst>
          </p:nvPr>
        </p:nvGraphicFramePr>
        <p:xfrm>
          <a:off x="862269" y="3461048"/>
          <a:ext cx="7618920" cy="3168352"/>
        </p:xfrm>
        <a:graphic>
          <a:graphicData uri="http://schemas.openxmlformats.org/presentationml/2006/ole">
            <p:oleObj spid="_x0000_s14565" name="Document" r:id="rId3" imgW="4137072" imgH="1554675" progId="Word.Document.8">
              <p:embed/>
            </p:oleObj>
          </a:graphicData>
        </a:graphic>
      </p:graphicFrame>
      <p:sp>
        <p:nvSpPr>
          <p:cNvPr id="186372" name="AutoShape 4">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微软雅黑" pitchFamily="34" charset="-122"/>
              <a:ea typeface="微软雅黑" pitchFamily="34" charset="-122"/>
            </a:endParaRPr>
          </a:p>
        </p:txBody>
      </p:sp>
      <p:sp>
        <p:nvSpPr>
          <p:cNvPr id="2" name="矩形 1"/>
          <p:cNvSpPr/>
          <p:nvPr/>
        </p:nvSpPr>
        <p:spPr>
          <a:xfrm>
            <a:off x="696009" y="1484784"/>
            <a:ext cx="7846640" cy="1754326"/>
          </a:xfrm>
          <a:prstGeom prst="rect">
            <a:avLst/>
          </a:prstGeom>
        </p:spPr>
        <p:txBody>
          <a:bodyPr wrap="square">
            <a:spAutoFit/>
          </a:bodyPr>
          <a:lstStyle/>
          <a:p>
            <a:pPr lvl="0" fontAlgn="base">
              <a:lnSpc>
                <a:spcPct val="15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转义</a:t>
            </a:r>
            <a:r>
              <a:rPr kumimoji="1" lang="zh-CN" altLang="en-US" sz="2400" dirty="0">
                <a:solidFill>
                  <a:srgbClr val="000000"/>
                </a:solidFill>
                <a:latin typeface="微软雅黑" pitchFamily="34" charset="-122"/>
                <a:ea typeface="微软雅黑" pitchFamily="34" charset="-122"/>
              </a:rPr>
              <a:t>符是指一些有特殊含义的、很难用一般方式表达的字符，如回车、换行等。所有的转义符以反斜线</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开头，后面跟着一个字符来表示某个特定的转义</a:t>
            </a:r>
            <a:r>
              <a:rPr kumimoji="1" lang="zh-CN" altLang="en-US" sz="2400" dirty="0" smtClean="0">
                <a:solidFill>
                  <a:srgbClr val="000000"/>
                </a:solidFill>
                <a:latin typeface="微软雅黑" pitchFamily="34" charset="-122"/>
                <a:ea typeface="微软雅黑" pitchFamily="34" charset="-122"/>
              </a:rPr>
              <a:t>符。</a:t>
            </a:r>
            <a:endParaRPr kumimoji="1" lang="zh-CN" altLang="en-US" sz="2400" dirty="0">
              <a:solidFill>
                <a:srgbClr val="000000"/>
              </a:solidFill>
              <a:latin typeface="微软雅黑" pitchFamily="34" charset="-122"/>
              <a:ea typeface="微软雅黑" pitchFamily="34" charset="-122"/>
            </a:endParaRPr>
          </a:p>
        </p:txBody>
      </p:sp>
      <p:sp>
        <p:nvSpPr>
          <p:cNvPr id="3" name="矩形 2"/>
          <p:cNvSpPr/>
          <p:nvPr/>
        </p:nvSpPr>
        <p:spPr>
          <a:xfrm>
            <a:off x="3851920" y="760781"/>
            <a:ext cx="1659429" cy="670120"/>
          </a:xfrm>
          <a:prstGeom prst="rect">
            <a:avLst/>
          </a:prstGeom>
        </p:spPr>
        <p:txBody>
          <a:bodyPr wrap="none">
            <a:spAutoFit/>
          </a:bodyPr>
          <a:lstStyle/>
          <a:p>
            <a:pPr fontAlgn="base">
              <a:lnSpc>
                <a:spcPct val="130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转 义 符</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58086853"/>
      </p:ext>
    </p:extLst>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2699792" y="692696"/>
            <a:ext cx="325602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基 本 数 据 类 型</a:t>
            </a:r>
            <a:endParaRPr kumimoji="1" lang="zh-CN" altLang="en-US" sz="3200" b="1" dirty="0">
              <a:solidFill>
                <a:srgbClr val="000000"/>
              </a:solidFill>
              <a:latin typeface="微软雅黑" pitchFamily="34" charset="-122"/>
              <a:ea typeface="微软雅黑" pitchFamily="34" charset="-122"/>
            </a:endParaRPr>
          </a:p>
        </p:txBody>
      </p:sp>
      <p:sp>
        <p:nvSpPr>
          <p:cNvPr id="187395" name="Text Box 3"/>
          <p:cNvSpPr txBox="1">
            <a:spLocks noChangeArrowheads="1"/>
          </p:cNvSpPr>
          <p:nvPr/>
        </p:nvSpPr>
        <p:spPr bwMode="auto">
          <a:xfrm>
            <a:off x="228600" y="1482473"/>
            <a:ext cx="86868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Java</a:t>
            </a:r>
            <a:r>
              <a:rPr kumimoji="1" lang="zh-CN" altLang="en-US" sz="2400" dirty="0">
                <a:solidFill>
                  <a:srgbClr val="000000"/>
                </a:solidFill>
                <a:latin typeface="微软雅黑" pitchFamily="34" charset="-122"/>
                <a:ea typeface="微软雅黑" pitchFamily="34" charset="-122"/>
              </a:rPr>
              <a:t>编程语言定义了八种基本的</a:t>
            </a:r>
            <a:r>
              <a:rPr kumimoji="1" lang="zh-CN" altLang="en-US" sz="2400" dirty="0" smtClean="0">
                <a:solidFill>
                  <a:srgbClr val="000000"/>
                </a:solidFill>
                <a:latin typeface="微软雅黑" pitchFamily="34" charset="-122"/>
                <a:ea typeface="微软雅黑" pitchFamily="34" charset="-122"/>
              </a:rPr>
              <a:t>数据类型，</a:t>
            </a:r>
            <a:r>
              <a:rPr kumimoji="1" lang="zh-CN" altLang="en-US" sz="2400" dirty="0">
                <a:solidFill>
                  <a:srgbClr val="000000"/>
                </a:solidFill>
                <a:latin typeface="微软雅黑" pitchFamily="34" charset="-122"/>
                <a:ea typeface="微软雅黑" pitchFamily="34" charset="-122"/>
              </a:rPr>
              <a:t>共分为四类：整数类</a:t>
            </a:r>
            <a:r>
              <a:rPr kumimoji="1" lang="en-US" altLang="zh-CN" sz="2400" dirty="0">
                <a:solidFill>
                  <a:srgbClr val="000000"/>
                </a:solidFill>
                <a:latin typeface="微软雅黑" pitchFamily="34" charset="-122"/>
                <a:ea typeface="微软雅黑" pitchFamily="34" charset="-122"/>
              </a:rPr>
              <a:t>(byte</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short</a:t>
            </a:r>
            <a:r>
              <a:rPr kumimoji="1" lang="zh-CN" altLang="en-US"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int</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long)</a:t>
            </a:r>
            <a:r>
              <a:rPr kumimoji="1" lang="zh-CN" altLang="en-US" sz="2400" dirty="0">
                <a:solidFill>
                  <a:srgbClr val="000000"/>
                </a:solidFill>
                <a:latin typeface="微软雅黑" pitchFamily="34" charset="-122"/>
                <a:ea typeface="微软雅黑" pitchFamily="34" charset="-122"/>
              </a:rPr>
              <a:t>、文本类</a:t>
            </a:r>
            <a:r>
              <a:rPr kumimoji="1" lang="en-US" altLang="zh-CN" sz="2400" dirty="0">
                <a:solidFill>
                  <a:srgbClr val="000000"/>
                </a:solidFill>
                <a:latin typeface="微软雅黑" pitchFamily="34" charset="-122"/>
                <a:ea typeface="微软雅黑" pitchFamily="34" charset="-122"/>
              </a:rPr>
              <a:t>(char)</a:t>
            </a:r>
            <a:r>
              <a:rPr kumimoji="1" lang="zh-CN" altLang="en-US" sz="2400" dirty="0">
                <a:solidFill>
                  <a:srgbClr val="000000"/>
                </a:solidFill>
                <a:latin typeface="微软雅黑" pitchFamily="34" charset="-122"/>
                <a:ea typeface="微软雅黑" pitchFamily="34" charset="-122"/>
              </a:rPr>
              <a:t>、浮点类</a:t>
            </a:r>
            <a:r>
              <a:rPr kumimoji="1" lang="en-US" altLang="zh-CN" sz="2400" dirty="0">
                <a:solidFill>
                  <a:srgbClr val="000000"/>
                </a:solidFill>
                <a:latin typeface="微软雅黑" pitchFamily="34" charset="-122"/>
                <a:ea typeface="微软雅黑" pitchFamily="34" charset="-122"/>
              </a:rPr>
              <a:t>(double</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float)</a:t>
            </a:r>
            <a:r>
              <a:rPr kumimoji="1" lang="zh-CN" altLang="en-US" sz="2400" dirty="0">
                <a:solidFill>
                  <a:srgbClr val="000000"/>
                </a:solidFill>
                <a:latin typeface="微软雅黑" pitchFamily="34" charset="-122"/>
                <a:ea typeface="微软雅黑" pitchFamily="34" charset="-122"/>
              </a:rPr>
              <a:t>和逻辑类</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xmlns="" val="3854461429"/>
              </p:ext>
            </p:extLst>
          </p:nvPr>
        </p:nvGraphicFramePr>
        <p:xfrm>
          <a:off x="145256" y="3356992"/>
          <a:ext cx="8853487" cy="3095625"/>
        </p:xfrm>
        <a:graphic>
          <a:graphicData uri="http://schemas.openxmlformats.org/presentationml/2006/ole">
            <p:oleObj spid="_x0000_s83091" name="Document" r:id="rId3" imgW="5253937" imgH="1554675" progId="Word.Document.8">
              <p:embed/>
            </p:oleObj>
          </a:graphicData>
        </a:graphic>
      </p:graphicFrame>
    </p:spTree>
    <p:extLst>
      <p:ext uri="{BB962C8B-B14F-4D97-AF65-F5344CB8AC3E}">
        <p14:creationId xmlns:p14="http://schemas.microsoft.com/office/powerpoint/2010/main" xmlns="" val="1858496518"/>
      </p:ext>
    </p:extLst>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779463" y="609600"/>
            <a:ext cx="7762510" cy="5260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78000"/>
              </a:lnSpc>
              <a:spcBef>
                <a:spcPct val="0"/>
              </a:spcBef>
              <a:spcAft>
                <a:spcPct val="0"/>
              </a:spcAft>
            </a:pPr>
            <a:r>
              <a:rPr kumimoji="1" lang="en-US" altLang="zh-CN" sz="2400" b="1">
                <a:solidFill>
                  <a:srgbClr val="000000"/>
                </a:solidFill>
                <a:latin typeface="微软雅黑" pitchFamily="34" charset="-122"/>
                <a:ea typeface="微软雅黑" pitchFamily="34" charset="-122"/>
              </a:rPr>
              <a:t>1. </a:t>
            </a:r>
            <a:r>
              <a:rPr kumimoji="1" lang="zh-CN" altLang="en-US" sz="2400" b="1">
                <a:solidFill>
                  <a:srgbClr val="000000"/>
                </a:solidFill>
                <a:latin typeface="微软雅黑" pitchFamily="34" charset="-122"/>
                <a:ea typeface="微软雅黑" pitchFamily="34" charset="-122"/>
              </a:rPr>
              <a:t>整数类</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(1) </a:t>
            </a:r>
            <a:r>
              <a:rPr kumimoji="1" lang="zh-CN" altLang="en-US" sz="2400">
                <a:solidFill>
                  <a:srgbClr val="000000"/>
                </a:solidFill>
                <a:latin typeface="微软雅黑" pitchFamily="34" charset="-122"/>
                <a:ea typeface="微软雅黑" pitchFamily="34" charset="-122"/>
              </a:rPr>
              <a:t>采用三种进制</a:t>
            </a:r>
            <a:r>
              <a:rPr kumimoji="1" lang="en-US" altLang="zh-CN" sz="2400">
                <a:solidFill>
                  <a:srgbClr val="000000"/>
                </a:solidFill>
                <a:latin typeface="微软雅黑" pitchFamily="34" charset="-122"/>
                <a:ea typeface="微软雅黑" pitchFamily="34" charset="-122"/>
              </a:rPr>
              <a:t>——</a:t>
            </a:r>
            <a:r>
              <a:rPr kumimoji="1" lang="zh-CN" altLang="en-US" sz="2400">
                <a:solidFill>
                  <a:srgbClr val="000000"/>
                </a:solidFill>
                <a:latin typeface="微软雅黑" pitchFamily="34" charset="-122"/>
                <a:ea typeface="微软雅黑" pitchFamily="34" charset="-122"/>
              </a:rPr>
              <a:t>十进制、八进制和十六进制。</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2 —— </a:t>
            </a:r>
            <a:r>
              <a:rPr kumimoji="1" lang="zh-CN" altLang="en-US" sz="2400">
                <a:solidFill>
                  <a:srgbClr val="000000"/>
                </a:solidFill>
                <a:latin typeface="微软雅黑" pitchFamily="34" charset="-122"/>
                <a:ea typeface="微软雅黑" pitchFamily="34" charset="-122"/>
              </a:rPr>
              <a:t>十进制值是</a:t>
            </a:r>
            <a:r>
              <a:rPr kumimoji="1" lang="en-US" altLang="zh-CN" sz="2400">
                <a:solidFill>
                  <a:srgbClr val="000000"/>
                </a:solidFill>
                <a:latin typeface="微软雅黑" pitchFamily="34" charset="-122"/>
                <a:ea typeface="微软雅黑" pitchFamily="34" charset="-122"/>
              </a:rPr>
              <a:t>2</a:t>
            </a:r>
            <a:r>
              <a:rPr kumimoji="1" lang="zh-CN" altLang="en-US" sz="2400">
                <a:solidFill>
                  <a:srgbClr val="000000"/>
                </a:solidFill>
                <a:latin typeface="微软雅黑" pitchFamily="34" charset="-122"/>
                <a:ea typeface="微软雅黑" pitchFamily="34" charset="-122"/>
              </a:rPr>
              <a:t>；</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077 —— </a:t>
            </a:r>
            <a:r>
              <a:rPr kumimoji="1" lang="zh-CN" altLang="en-US" sz="2400">
                <a:solidFill>
                  <a:srgbClr val="000000"/>
                </a:solidFill>
                <a:latin typeface="微软雅黑" pitchFamily="34" charset="-122"/>
                <a:ea typeface="微软雅黑" pitchFamily="34" charset="-122"/>
              </a:rPr>
              <a:t>首位的</a:t>
            </a:r>
            <a:r>
              <a:rPr kumimoji="1" lang="en-US" altLang="zh-CN" sz="2400">
                <a:solidFill>
                  <a:srgbClr val="000000"/>
                </a:solidFill>
                <a:latin typeface="微软雅黑" pitchFamily="34" charset="-122"/>
                <a:ea typeface="微软雅黑" pitchFamily="34" charset="-122"/>
              </a:rPr>
              <a:t>0</a:t>
            </a:r>
            <a:r>
              <a:rPr kumimoji="1" lang="zh-CN" altLang="en-US" sz="2400">
                <a:solidFill>
                  <a:srgbClr val="000000"/>
                </a:solidFill>
                <a:latin typeface="微软雅黑" pitchFamily="34" charset="-122"/>
                <a:ea typeface="微软雅黑" pitchFamily="34" charset="-122"/>
              </a:rPr>
              <a:t>表示这是一个八进制的数值；</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0xBAAC —— </a:t>
            </a:r>
            <a:r>
              <a:rPr kumimoji="1" lang="zh-CN" altLang="en-US" sz="2400">
                <a:solidFill>
                  <a:srgbClr val="000000"/>
                </a:solidFill>
                <a:latin typeface="微软雅黑" pitchFamily="34" charset="-122"/>
                <a:ea typeface="微软雅黑" pitchFamily="34" charset="-122"/>
              </a:rPr>
              <a:t>首位的</a:t>
            </a:r>
            <a:r>
              <a:rPr kumimoji="1" lang="en-US" altLang="zh-CN" sz="2400">
                <a:solidFill>
                  <a:srgbClr val="000000"/>
                </a:solidFill>
                <a:latin typeface="微软雅黑" pitchFamily="34" charset="-122"/>
                <a:ea typeface="微软雅黑" pitchFamily="34" charset="-122"/>
              </a:rPr>
              <a:t>0x</a:t>
            </a:r>
            <a:r>
              <a:rPr kumimoji="1" lang="zh-CN" altLang="en-US" sz="2400">
                <a:solidFill>
                  <a:srgbClr val="000000"/>
                </a:solidFill>
                <a:latin typeface="微软雅黑" pitchFamily="34" charset="-122"/>
                <a:ea typeface="微软雅黑" pitchFamily="34" charset="-122"/>
              </a:rPr>
              <a:t>表示这是一个十六进制的数值。</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(2) </a:t>
            </a:r>
            <a:r>
              <a:rPr kumimoji="1" lang="zh-CN" altLang="en-US" sz="2400">
                <a:solidFill>
                  <a:srgbClr val="000000"/>
                </a:solidFill>
                <a:latin typeface="微软雅黑" pitchFamily="34" charset="-122"/>
                <a:ea typeface="微软雅黑" pitchFamily="34" charset="-122"/>
              </a:rPr>
              <a:t>具有缺省</a:t>
            </a:r>
            <a:r>
              <a:rPr kumimoji="1" lang="en-US" altLang="zh-CN" sz="2400">
                <a:solidFill>
                  <a:srgbClr val="000000"/>
                </a:solidFill>
                <a:latin typeface="微软雅黑" pitchFamily="34" charset="-122"/>
                <a:ea typeface="微软雅黑" pitchFamily="34" charset="-122"/>
              </a:rPr>
              <a:t>int</a:t>
            </a:r>
            <a:r>
              <a:rPr kumimoji="1" lang="zh-CN" altLang="en-US" sz="2400">
                <a:solidFill>
                  <a:srgbClr val="000000"/>
                </a:solidFill>
                <a:latin typeface="微软雅黑" pitchFamily="34" charset="-122"/>
                <a:ea typeface="微软雅黑" pitchFamily="34" charset="-122"/>
              </a:rPr>
              <a:t>。</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(3) </a:t>
            </a:r>
            <a:r>
              <a:rPr kumimoji="1" lang="zh-CN" altLang="en-US" sz="2400">
                <a:solidFill>
                  <a:srgbClr val="000000"/>
                </a:solidFill>
                <a:latin typeface="微软雅黑" pitchFamily="34" charset="-122"/>
                <a:ea typeface="微软雅黑" pitchFamily="34" charset="-122"/>
              </a:rPr>
              <a:t>用字母“</a:t>
            </a:r>
            <a:r>
              <a:rPr kumimoji="1" lang="en-US" altLang="zh-CN" sz="2400">
                <a:solidFill>
                  <a:srgbClr val="000000"/>
                </a:solidFill>
                <a:latin typeface="微软雅黑" pitchFamily="34" charset="-122"/>
                <a:ea typeface="微软雅黑" pitchFamily="34" charset="-122"/>
              </a:rPr>
              <a:t>L”</a:t>
            </a:r>
            <a:r>
              <a:rPr kumimoji="1" lang="zh-CN" altLang="en-US" sz="2400">
                <a:solidFill>
                  <a:srgbClr val="000000"/>
                </a:solidFill>
                <a:latin typeface="微软雅黑" pitchFamily="34" charset="-122"/>
                <a:ea typeface="微软雅黑" pitchFamily="34" charset="-122"/>
              </a:rPr>
              <a:t>和“</a:t>
            </a:r>
            <a:r>
              <a:rPr kumimoji="1" lang="en-US" altLang="zh-CN" sz="2400">
                <a:solidFill>
                  <a:srgbClr val="000000"/>
                </a:solidFill>
                <a:latin typeface="微软雅黑" pitchFamily="34" charset="-122"/>
                <a:ea typeface="微软雅黑" pitchFamily="34" charset="-122"/>
              </a:rPr>
              <a:t>l”</a:t>
            </a:r>
            <a:r>
              <a:rPr kumimoji="1" lang="zh-CN" altLang="en-US" sz="2400">
                <a:solidFill>
                  <a:srgbClr val="000000"/>
                </a:solidFill>
                <a:latin typeface="微软雅黑" pitchFamily="34" charset="-122"/>
                <a:ea typeface="微软雅黑" pitchFamily="34" charset="-122"/>
              </a:rPr>
              <a:t>定义</a:t>
            </a:r>
            <a:r>
              <a:rPr kumimoji="1" lang="en-US" altLang="zh-CN" sz="2400">
                <a:solidFill>
                  <a:srgbClr val="000000"/>
                </a:solidFill>
                <a:latin typeface="微软雅黑" pitchFamily="34" charset="-122"/>
                <a:ea typeface="微软雅黑" pitchFamily="34" charset="-122"/>
              </a:rPr>
              <a:t>long</a:t>
            </a:r>
            <a:r>
              <a:rPr kumimoji="1" lang="zh-CN" altLang="en-US" sz="2400">
                <a:solidFill>
                  <a:srgbClr val="000000"/>
                </a:solidFill>
                <a:latin typeface="微软雅黑" pitchFamily="34" charset="-122"/>
                <a:ea typeface="微软雅黑" pitchFamily="34" charset="-122"/>
              </a:rPr>
              <a:t>。</a:t>
            </a:r>
          </a:p>
          <a:p>
            <a:pPr fontAlgn="base">
              <a:lnSpc>
                <a:spcPct val="178000"/>
              </a:lnSpc>
              <a:spcBef>
                <a:spcPct val="0"/>
              </a:spcBef>
              <a:spcAft>
                <a:spcPct val="0"/>
              </a:spcAft>
            </a:pPr>
            <a:r>
              <a:rPr kumimoji="1" lang="en-US" altLang="zh-CN" sz="2400">
                <a:solidFill>
                  <a:srgbClr val="000000"/>
                </a:solidFill>
                <a:latin typeface="微软雅黑" pitchFamily="34" charset="-122"/>
                <a:ea typeface="微软雅黑" pitchFamily="34" charset="-122"/>
              </a:rPr>
              <a:t>(4) </a:t>
            </a:r>
            <a:r>
              <a:rPr kumimoji="1" lang="zh-CN" altLang="en-US" sz="2400">
                <a:solidFill>
                  <a:srgbClr val="000000"/>
                </a:solidFill>
                <a:latin typeface="微软雅黑" pitchFamily="34" charset="-122"/>
                <a:ea typeface="微软雅黑" pitchFamily="34" charset="-122"/>
              </a:rPr>
              <a:t>所有</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编程语言中的整数类型都是带符号的数字。</a:t>
            </a:r>
          </a:p>
        </p:txBody>
      </p:sp>
    </p:spTree>
    <p:extLst>
      <p:ext uri="{BB962C8B-B14F-4D97-AF65-F5344CB8AC3E}">
        <p14:creationId xmlns:p14="http://schemas.microsoft.com/office/powerpoint/2010/main" xmlns="" val="332659706"/>
      </p:ext>
    </p:extLst>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581980" y="890656"/>
            <a:ext cx="458230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4000" b="1" dirty="0" smtClean="0">
                <a:solidFill>
                  <a:srgbClr val="000000"/>
                </a:solidFill>
                <a:latin typeface="微软雅黑" pitchFamily="34" charset="-122"/>
                <a:ea typeface="微软雅黑" pitchFamily="34" charset="-122"/>
              </a:rPr>
              <a:t>Java </a:t>
            </a:r>
            <a:r>
              <a:rPr kumimoji="1" lang="zh-CN" altLang="en-US" sz="4000" b="1" dirty="0" smtClean="0">
                <a:solidFill>
                  <a:srgbClr val="000000"/>
                </a:solidFill>
                <a:latin typeface="微软雅黑" pitchFamily="34" charset="-122"/>
                <a:ea typeface="微软雅黑" pitchFamily="34" charset="-122"/>
              </a:rPr>
              <a:t>语 言 入 门</a:t>
            </a:r>
            <a:endParaRPr kumimoji="1" lang="zh-CN" altLang="en-US" sz="4000" b="1" dirty="0">
              <a:solidFill>
                <a:srgbClr val="000000"/>
              </a:solidFill>
              <a:latin typeface="微软雅黑" pitchFamily="34" charset="-122"/>
              <a:ea typeface="微软雅黑" pitchFamily="34" charset="-122"/>
            </a:endParaRPr>
          </a:p>
        </p:txBody>
      </p:sp>
      <p:sp>
        <p:nvSpPr>
          <p:cNvPr id="173059" name="Text Box 3"/>
          <p:cNvSpPr txBox="1">
            <a:spLocks noChangeArrowheads="1"/>
          </p:cNvSpPr>
          <p:nvPr/>
        </p:nvSpPr>
        <p:spPr bwMode="auto">
          <a:xfrm>
            <a:off x="2603212" y="1644570"/>
            <a:ext cx="3354701"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smtClean="0">
                <a:solidFill>
                  <a:srgbClr val="C00000"/>
                </a:solidFill>
                <a:latin typeface="微软雅黑" pitchFamily="34" charset="-122"/>
                <a:ea typeface="微软雅黑" pitchFamily="34" charset="-122"/>
              </a:rPr>
              <a:t> </a:t>
            </a:r>
            <a:r>
              <a:rPr kumimoji="1" lang="en-US" altLang="zh-CN" sz="2400" b="1" dirty="0">
                <a:solidFill>
                  <a:srgbClr val="C00000"/>
                </a:solidFill>
                <a:latin typeface="微软雅黑" pitchFamily="34" charset="-122"/>
                <a:ea typeface="微软雅黑" pitchFamily="34" charset="-122"/>
              </a:rPr>
              <a:t>Java</a:t>
            </a:r>
            <a:r>
              <a:rPr kumimoji="1" lang="zh-CN" altLang="en-US" sz="2400" b="1" dirty="0">
                <a:solidFill>
                  <a:srgbClr val="C00000"/>
                </a:solidFill>
                <a:latin typeface="微软雅黑" pitchFamily="34" charset="-122"/>
                <a:ea typeface="微软雅黑" pitchFamily="34" charset="-122"/>
              </a:rPr>
              <a:t>语言特点</a:t>
            </a: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a:solidFill>
                  <a:srgbClr val="C00000"/>
                </a:solidFill>
                <a:latin typeface="微软雅黑" pitchFamily="34" charset="-122"/>
                <a:ea typeface="微软雅黑" pitchFamily="34" charset="-122"/>
              </a:rPr>
              <a:t> </a:t>
            </a:r>
            <a:r>
              <a:rPr kumimoji="1" lang="en-US" altLang="zh-CN" sz="2400" b="1" dirty="0">
                <a:solidFill>
                  <a:srgbClr val="C00000"/>
                </a:solidFill>
                <a:latin typeface="微软雅黑" pitchFamily="34" charset="-122"/>
                <a:ea typeface="微软雅黑" pitchFamily="34" charset="-122"/>
              </a:rPr>
              <a:t>Java</a:t>
            </a:r>
            <a:r>
              <a:rPr kumimoji="1" lang="zh-CN" altLang="en-US" sz="2400" b="1" dirty="0">
                <a:solidFill>
                  <a:srgbClr val="C00000"/>
                </a:solidFill>
                <a:latin typeface="微软雅黑" pitchFamily="34" charset="-122"/>
                <a:ea typeface="微软雅黑" pitchFamily="34" charset="-122"/>
              </a:rPr>
              <a:t>应用分类</a:t>
            </a: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a:solidFill>
                  <a:srgbClr val="C00000"/>
                </a:solidFill>
                <a:latin typeface="微软雅黑" pitchFamily="34" charset="-122"/>
                <a:ea typeface="微软雅黑" pitchFamily="34" charset="-122"/>
              </a:rPr>
              <a:t> </a:t>
            </a:r>
            <a:r>
              <a:rPr kumimoji="1" lang="en-US" altLang="zh-CN" sz="2400" b="1" dirty="0">
                <a:solidFill>
                  <a:srgbClr val="C00000"/>
                </a:solidFill>
                <a:latin typeface="微软雅黑" pitchFamily="34" charset="-122"/>
                <a:ea typeface="微软雅黑" pitchFamily="34" charset="-122"/>
              </a:rPr>
              <a:t>JDK</a:t>
            </a:r>
            <a:r>
              <a:rPr kumimoji="1" lang="zh-CN" altLang="en-US" sz="2400" b="1" dirty="0">
                <a:solidFill>
                  <a:srgbClr val="C00000"/>
                </a:solidFill>
                <a:latin typeface="微软雅黑" pitchFamily="34" charset="-122"/>
                <a:ea typeface="微软雅黑" pitchFamily="34" charset="-122"/>
              </a:rPr>
              <a:t>下载 </a:t>
            </a:r>
            <a:endParaRPr kumimoji="1" lang="en-US" altLang="zh-CN" sz="2400" b="1" dirty="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a:solidFill>
                  <a:srgbClr val="C00000"/>
                </a:solidFill>
                <a:latin typeface="微软雅黑" pitchFamily="34" charset="-122"/>
                <a:ea typeface="微软雅黑" pitchFamily="34" charset="-122"/>
              </a:rPr>
              <a:t>Java</a:t>
            </a:r>
            <a:r>
              <a:rPr kumimoji="1" lang="zh-CN" altLang="en-US" sz="2400" b="1" dirty="0">
                <a:solidFill>
                  <a:srgbClr val="C00000"/>
                </a:solidFill>
                <a:latin typeface="微软雅黑" pitchFamily="34" charset="-122"/>
                <a:ea typeface="微软雅黑" pitchFamily="34" charset="-122"/>
              </a:rPr>
              <a:t>环境配置</a:t>
            </a:r>
            <a:endParaRPr kumimoji="1" lang="en-US" altLang="zh-CN" sz="2400" b="1" dirty="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a:solidFill>
                  <a:srgbClr val="C00000"/>
                </a:solidFill>
                <a:latin typeface="微软雅黑" pitchFamily="34" charset="-122"/>
                <a:ea typeface="微软雅黑" pitchFamily="34" charset="-122"/>
              </a:rPr>
              <a:t>Java</a:t>
            </a:r>
            <a:r>
              <a:rPr kumimoji="1" lang="zh-CN" altLang="en-US" sz="2400" b="1" dirty="0" smtClean="0">
                <a:solidFill>
                  <a:srgbClr val="C00000"/>
                </a:solidFill>
                <a:latin typeface="微软雅黑" pitchFamily="34" charset="-122"/>
                <a:ea typeface="微软雅黑" pitchFamily="34" charset="-122"/>
              </a:rPr>
              <a:t>程序的构成</a:t>
            </a:r>
            <a:endParaRPr kumimoji="1" lang="en-US" altLang="zh-CN" sz="2400" b="1" dirty="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a:solidFill>
                  <a:srgbClr val="C00000"/>
                </a:solidFill>
                <a:latin typeface="微软雅黑" pitchFamily="34" charset="-122"/>
                <a:ea typeface="微软雅黑" pitchFamily="34" charset="-122"/>
              </a:rPr>
              <a:t>Java</a:t>
            </a:r>
            <a:r>
              <a:rPr kumimoji="1" lang="zh-CN" altLang="en-US" sz="2400" b="1" dirty="0">
                <a:solidFill>
                  <a:srgbClr val="C00000"/>
                </a:solidFill>
                <a:latin typeface="微软雅黑" pitchFamily="34" charset="-122"/>
                <a:ea typeface="微软雅黑" pitchFamily="34" charset="-122"/>
              </a:rPr>
              <a:t>程序执行过程</a:t>
            </a:r>
            <a:endParaRPr kumimoji="1" lang="en-US" altLang="zh-CN" sz="2400" b="1" dirty="0">
              <a:solidFill>
                <a:srgbClr val="C00000"/>
              </a:solidFill>
              <a:latin typeface="微软雅黑" pitchFamily="34" charset="-122"/>
              <a:ea typeface="微软雅黑" pitchFamily="34" charset="-122"/>
            </a:endParaRPr>
          </a:p>
          <a:p>
            <a:pPr marL="342900" indent="-342900" fontAlgn="base">
              <a:lnSpc>
                <a:spcPct val="150000"/>
              </a:lnSpc>
              <a:spcBef>
                <a:spcPct val="0"/>
              </a:spcBef>
              <a:spcAft>
                <a:spcPct val="0"/>
              </a:spcAft>
              <a:buClr>
                <a:srgbClr val="C00000"/>
              </a:buClr>
              <a:buFont typeface="Wingdings" pitchFamily="2" charset="2"/>
              <a:buChar char="u"/>
            </a:pPr>
            <a:r>
              <a:rPr kumimoji="1" lang="en-US" altLang="zh-CN" sz="2400" b="1" dirty="0">
                <a:solidFill>
                  <a:srgbClr val="C00000"/>
                </a:solidFill>
                <a:latin typeface="微软雅黑" pitchFamily="34" charset="-122"/>
                <a:ea typeface="微软雅黑" pitchFamily="34" charset="-122"/>
              </a:rPr>
              <a:t>Java</a:t>
            </a:r>
            <a:r>
              <a:rPr kumimoji="1" lang="zh-CN" altLang="en-US" sz="2400" b="1" dirty="0">
                <a:solidFill>
                  <a:srgbClr val="C00000"/>
                </a:solidFill>
                <a:latin typeface="微软雅黑" pitchFamily="34" charset="-122"/>
                <a:ea typeface="微软雅黑" pitchFamily="34" charset="-122"/>
              </a:rPr>
              <a:t>虚拟机运行</a:t>
            </a:r>
            <a:r>
              <a:rPr kumimoji="1" lang="zh-CN" altLang="en-US" sz="2400" b="1" dirty="0" smtClean="0">
                <a:solidFill>
                  <a:srgbClr val="C00000"/>
                </a:solidFill>
                <a:latin typeface="微软雅黑" pitchFamily="34" charset="-122"/>
                <a:ea typeface="微软雅黑" pitchFamily="34" charset="-122"/>
              </a:rPr>
              <a:t>过程</a:t>
            </a:r>
            <a:endParaRPr kumimoji="1" lang="en-US" altLang="zh-CN" sz="24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30673339"/>
      </p:ext>
    </p:extLst>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381000" y="685800"/>
            <a:ext cx="8458200" cy="52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fontAlgn="base">
              <a:lnSpc>
                <a:spcPct val="138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2. </a:t>
            </a:r>
            <a:r>
              <a:rPr kumimoji="1" lang="zh-CN" altLang="en-US" sz="2400" b="1">
                <a:solidFill>
                  <a:srgbClr val="000000"/>
                </a:solidFill>
                <a:latin typeface="微软雅黑" pitchFamily="34" charset="-122"/>
                <a:ea typeface="微软雅黑" pitchFamily="34" charset="-122"/>
              </a:rPr>
              <a:t>文本类</a:t>
            </a:r>
          </a:p>
          <a:p>
            <a:pPr lvl="1"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(1) </a:t>
            </a:r>
            <a:r>
              <a:rPr kumimoji="1" lang="zh-CN" altLang="en-US" sz="2400">
                <a:solidFill>
                  <a:srgbClr val="000000"/>
                </a:solidFill>
                <a:latin typeface="微软雅黑" pitchFamily="34" charset="-122"/>
                <a:ea typeface="微软雅黑" pitchFamily="34" charset="-122"/>
              </a:rPr>
              <a:t>代表一个</a:t>
            </a:r>
            <a:r>
              <a:rPr kumimoji="1" lang="en-US" altLang="zh-CN" sz="2400">
                <a:solidFill>
                  <a:srgbClr val="000000"/>
                </a:solidFill>
                <a:latin typeface="微软雅黑" pitchFamily="34" charset="-122"/>
                <a:ea typeface="微软雅黑" pitchFamily="34" charset="-122"/>
              </a:rPr>
              <a:t>16 bit Unicode</a:t>
            </a:r>
            <a:r>
              <a:rPr kumimoji="1" lang="zh-CN" altLang="en-US" sz="2400">
                <a:solidFill>
                  <a:srgbClr val="000000"/>
                </a:solidFill>
                <a:latin typeface="微软雅黑" pitchFamily="34" charset="-122"/>
                <a:ea typeface="微软雅黑" pitchFamily="34" charset="-122"/>
              </a:rPr>
              <a:t>字符。</a:t>
            </a:r>
          </a:p>
          <a:p>
            <a:pPr lvl="1"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(2) </a:t>
            </a:r>
            <a:r>
              <a:rPr kumimoji="1" lang="zh-CN" altLang="en-US" sz="2400">
                <a:solidFill>
                  <a:srgbClr val="000000"/>
                </a:solidFill>
                <a:latin typeface="微软雅黑" pitchFamily="34" charset="-122"/>
                <a:ea typeface="微软雅黑" pitchFamily="34" charset="-122"/>
              </a:rPr>
              <a:t>必须包含用单引号</a:t>
            </a: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引用的文字。</a:t>
            </a:r>
          </a:p>
          <a:p>
            <a:pPr lvl="1"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(3) </a:t>
            </a:r>
            <a:r>
              <a:rPr kumimoji="1" lang="zh-CN" altLang="en-US" sz="2400">
                <a:solidFill>
                  <a:srgbClr val="000000"/>
                </a:solidFill>
                <a:latin typeface="微软雅黑" pitchFamily="34" charset="-122"/>
                <a:ea typeface="微软雅黑" pitchFamily="34" charset="-122"/>
              </a:rPr>
              <a:t>使用下列符号：</a:t>
            </a:r>
          </a:p>
          <a:p>
            <a:pPr lvl="1"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'a'——</a:t>
            </a:r>
            <a:r>
              <a:rPr kumimoji="1" lang="zh-CN" altLang="en-US" sz="2400">
                <a:solidFill>
                  <a:srgbClr val="000000"/>
                </a:solidFill>
                <a:latin typeface="微软雅黑" pitchFamily="34" charset="-122"/>
                <a:ea typeface="微软雅黑" pitchFamily="34" charset="-122"/>
              </a:rPr>
              <a:t>一个字符。</a:t>
            </a:r>
          </a:p>
          <a:p>
            <a:pPr lvl="1"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'\t'--</a:t>
            </a:r>
            <a:r>
              <a:rPr kumimoji="1" lang="zh-CN" altLang="en-US" sz="2400">
                <a:solidFill>
                  <a:srgbClr val="000000"/>
                </a:solidFill>
                <a:latin typeface="微软雅黑" pitchFamily="34" charset="-122"/>
                <a:ea typeface="微软雅黑" pitchFamily="34" charset="-122"/>
              </a:rPr>
              <a:t>一个制表符。</a:t>
            </a:r>
          </a:p>
          <a:p>
            <a:pPr fontAlgn="base">
              <a:lnSpc>
                <a:spcPct val="138000"/>
              </a:lnSpc>
              <a:spcBef>
                <a:spcPct val="5000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'\u???? '--</a:t>
            </a:r>
            <a:r>
              <a:rPr kumimoji="1" lang="zh-CN" altLang="en-US" sz="2400">
                <a:solidFill>
                  <a:srgbClr val="000000"/>
                </a:solidFill>
                <a:latin typeface="微软雅黑" pitchFamily="34" charset="-122"/>
                <a:ea typeface="微软雅黑" pitchFamily="34" charset="-122"/>
              </a:rPr>
              <a:t>一个特殊的</a:t>
            </a:r>
            <a:r>
              <a:rPr kumimoji="1" lang="en-US" altLang="zh-CN" sz="2400">
                <a:solidFill>
                  <a:srgbClr val="000000"/>
                </a:solidFill>
                <a:latin typeface="微软雅黑" pitchFamily="34" charset="-122"/>
                <a:ea typeface="微软雅黑" pitchFamily="34" charset="-122"/>
              </a:rPr>
              <a:t>Unicode</a:t>
            </a:r>
            <a:r>
              <a:rPr kumimoji="1" lang="zh-CN" altLang="en-US" sz="2400">
                <a:solidFill>
                  <a:srgbClr val="000000"/>
                </a:solidFill>
                <a:latin typeface="微软雅黑" pitchFamily="34" charset="-122"/>
                <a:ea typeface="微软雅黑" pitchFamily="34" charset="-122"/>
              </a:rPr>
              <a:t>字符，</a:t>
            </a:r>
            <a:r>
              <a:rPr kumimoji="1" lang="en-US" altLang="zh-CN" sz="2400">
                <a:solidFill>
                  <a:srgbClr val="000000"/>
                </a:solidFill>
                <a:latin typeface="微软雅黑" pitchFamily="34" charset="-122"/>
                <a:ea typeface="微软雅黑" pitchFamily="34" charset="-122"/>
              </a:rPr>
              <a:t>????</a:t>
            </a:r>
            <a:r>
              <a:rPr kumimoji="1" lang="zh-CN" altLang="en-US" sz="2400">
                <a:solidFill>
                  <a:srgbClr val="000000"/>
                </a:solidFill>
                <a:latin typeface="微软雅黑" pitchFamily="34" charset="-122"/>
                <a:ea typeface="微软雅黑" pitchFamily="34" charset="-122"/>
              </a:rPr>
              <a:t>应严格使用四个十六进制数进行替换。</a:t>
            </a:r>
          </a:p>
        </p:txBody>
      </p:sp>
    </p:spTree>
    <p:extLst>
      <p:ext uri="{BB962C8B-B14F-4D97-AF65-F5344CB8AC3E}">
        <p14:creationId xmlns:p14="http://schemas.microsoft.com/office/powerpoint/2010/main" xmlns="" val="1829006496"/>
      </p:ext>
    </p:extLst>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457200" y="762000"/>
            <a:ext cx="8458200" cy="2465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3. </a:t>
            </a:r>
            <a:r>
              <a:rPr kumimoji="1" lang="zh-CN" altLang="en-US" sz="2400" b="1">
                <a:solidFill>
                  <a:srgbClr val="000000"/>
                </a:solidFill>
                <a:latin typeface="微软雅黑" pitchFamily="34" charset="-122"/>
                <a:ea typeface="微软雅黑" pitchFamily="34" charset="-122"/>
              </a:rPr>
              <a:t>浮点类</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默认为</a:t>
            </a:r>
            <a:r>
              <a:rPr kumimoji="1" lang="en-US" altLang="zh-CN" sz="2400">
                <a:solidFill>
                  <a:srgbClr val="000000"/>
                </a:solidFill>
                <a:latin typeface="微软雅黑" pitchFamily="34" charset="-122"/>
                <a:ea typeface="微软雅黑" pitchFamily="34" charset="-122"/>
              </a:rPr>
              <a:t>double</a:t>
            </a:r>
            <a:r>
              <a:rPr kumimoji="1" lang="zh-CN" altLang="en-US" sz="2400">
                <a:solidFill>
                  <a:srgbClr val="000000"/>
                </a:solidFill>
                <a:latin typeface="微软雅黑" pitchFamily="34" charset="-122"/>
                <a:ea typeface="微软雅黑" pitchFamily="34" charset="-122"/>
              </a:rPr>
              <a:t>类型，如果一个数字包括小数点或指数部分，或者在数字后带有字母</a:t>
            </a:r>
            <a:r>
              <a:rPr kumimoji="1" lang="en-US" altLang="zh-CN" sz="2400">
                <a:solidFill>
                  <a:srgbClr val="000000"/>
                </a:solidFill>
                <a:latin typeface="微软雅黑" pitchFamily="34" charset="-122"/>
                <a:ea typeface="微软雅黑" pitchFamily="34" charset="-122"/>
              </a:rPr>
              <a:t>F</a:t>
            </a:r>
            <a:r>
              <a:rPr kumimoji="1" lang="zh-CN" altLang="en-US" sz="2400">
                <a:solidFill>
                  <a:srgbClr val="000000"/>
                </a:solidFill>
                <a:latin typeface="微软雅黑" pitchFamily="34" charset="-122"/>
                <a:ea typeface="微软雅黑" pitchFamily="34" charset="-122"/>
              </a:rPr>
              <a:t>或</a:t>
            </a:r>
            <a:r>
              <a:rPr kumimoji="1" lang="en-US" altLang="zh-CN" sz="2400">
                <a:solidFill>
                  <a:srgbClr val="000000"/>
                </a:solidFill>
                <a:latin typeface="微软雅黑" pitchFamily="34" charset="-122"/>
                <a:ea typeface="微软雅黑" pitchFamily="34" charset="-122"/>
              </a:rPr>
              <a:t>f(float)</a:t>
            </a:r>
            <a:r>
              <a:rPr kumimoji="1" lang="zh-CN" altLang="en-US" sz="2400">
                <a:solidFill>
                  <a:srgbClr val="000000"/>
                </a:solidFill>
                <a:latin typeface="微软雅黑" pitchFamily="34" charset="-122"/>
                <a:ea typeface="微软雅黑" pitchFamily="34" charset="-122"/>
              </a:rPr>
              <a:t>、</a:t>
            </a:r>
            <a:r>
              <a:rPr kumimoji="1" lang="en-US" altLang="zh-CN" sz="2400">
                <a:solidFill>
                  <a:srgbClr val="000000"/>
                </a:solidFill>
                <a:latin typeface="微软雅黑" pitchFamily="34" charset="-122"/>
                <a:ea typeface="微软雅黑" pitchFamily="34" charset="-122"/>
              </a:rPr>
              <a:t>D</a:t>
            </a:r>
            <a:r>
              <a:rPr kumimoji="1" lang="zh-CN" altLang="en-US" sz="2400">
                <a:solidFill>
                  <a:srgbClr val="000000"/>
                </a:solidFill>
                <a:latin typeface="微软雅黑" pitchFamily="34" charset="-122"/>
                <a:ea typeface="微软雅黑" pitchFamily="34" charset="-122"/>
              </a:rPr>
              <a:t>或</a:t>
            </a:r>
            <a:r>
              <a:rPr kumimoji="1" lang="en-US" altLang="zh-CN" sz="2400">
                <a:solidFill>
                  <a:srgbClr val="000000"/>
                </a:solidFill>
                <a:latin typeface="微软雅黑" pitchFamily="34" charset="-122"/>
                <a:ea typeface="微软雅黑" pitchFamily="34" charset="-122"/>
              </a:rPr>
              <a:t>d(double)</a:t>
            </a:r>
            <a:r>
              <a:rPr kumimoji="1" lang="zh-CN" altLang="en-US" sz="2400">
                <a:solidFill>
                  <a:srgbClr val="000000"/>
                </a:solidFill>
                <a:latin typeface="微软雅黑" pitchFamily="34" charset="-122"/>
                <a:ea typeface="微软雅黑" pitchFamily="34" charset="-122"/>
              </a:rPr>
              <a:t>，则该数字为浮点数。</a:t>
            </a:r>
          </a:p>
        </p:txBody>
      </p:sp>
    </p:spTree>
    <p:extLst>
      <p:ext uri="{BB962C8B-B14F-4D97-AF65-F5344CB8AC3E}">
        <p14:creationId xmlns:p14="http://schemas.microsoft.com/office/powerpoint/2010/main" xmlns="" val="421750724"/>
      </p:ext>
    </p:extLst>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685800" y="762000"/>
            <a:ext cx="84582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20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4. </a:t>
            </a:r>
            <a:r>
              <a:rPr kumimoji="1" lang="zh-CN" altLang="en-US" sz="2400" b="1" dirty="0">
                <a:solidFill>
                  <a:srgbClr val="000000"/>
                </a:solidFill>
                <a:latin typeface="微软雅黑" pitchFamily="34" charset="-122"/>
                <a:ea typeface="微软雅黑" pitchFamily="34" charset="-122"/>
              </a:rPr>
              <a:t>逻辑类</a:t>
            </a:r>
          </a:p>
          <a:p>
            <a:pPr fontAlgn="base">
              <a:lnSpc>
                <a:spcPct val="200000"/>
              </a:lnSpc>
              <a:spcBef>
                <a:spcPct val="50000"/>
              </a:spcBef>
              <a:spcAft>
                <a:spcPct val="0"/>
              </a:spcAft>
            </a:pPr>
            <a:r>
              <a:rPr kumimoji="1" lang="en-US" altLang="zh-CN" sz="2400" dirty="0" err="1">
                <a:solidFill>
                  <a:srgbClr val="000000"/>
                </a:solidFill>
                <a:latin typeface="微软雅黑" pitchFamily="34" charset="-122"/>
                <a:ea typeface="微软雅黑" pitchFamily="34" charset="-122"/>
              </a:rPr>
              <a:t>boolean</a:t>
            </a:r>
            <a:r>
              <a:rPr kumimoji="1" lang="zh-CN" altLang="en-US" sz="2400" dirty="0">
                <a:solidFill>
                  <a:srgbClr val="000000"/>
                </a:solidFill>
                <a:latin typeface="微软雅黑" pitchFamily="34" charset="-122"/>
                <a:ea typeface="微软雅黑" pitchFamily="34" charset="-122"/>
              </a:rPr>
              <a:t>数据类型有两种值：</a:t>
            </a:r>
            <a:r>
              <a:rPr kumimoji="1" lang="en-US" altLang="zh-CN" sz="2400" dirty="0">
                <a:solidFill>
                  <a:srgbClr val="000000"/>
                </a:solidFill>
                <a:latin typeface="微软雅黑" pitchFamily="34" charset="-122"/>
                <a:ea typeface="微软雅黑" pitchFamily="34" charset="-122"/>
              </a:rPr>
              <a:t>true</a:t>
            </a:r>
            <a:r>
              <a:rPr kumimoji="1" lang="zh-CN" altLang="en-US" sz="2400" dirty="0">
                <a:solidFill>
                  <a:srgbClr val="000000"/>
                </a:solidFill>
                <a:latin typeface="微软雅黑" pitchFamily="34" charset="-122"/>
                <a:ea typeface="微软雅黑" pitchFamily="34" charset="-122"/>
              </a:rPr>
              <a:t>和</a:t>
            </a:r>
            <a:r>
              <a:rPr kumimoji="1" lang="en-US" altLang="zh-CN" sz="2400" dirty="0">
                <a:solidFill>
                  <a:srgbClr val="000000"/>
                </a:solidFill>
                <a:latin typeface="微软雅黑" pitchFamily="34" charset="-122"/>
                <a:ea typeface="微软雅黑" pitchFamily="34" charset="-122"/>
              </a:rPr>
              <a:t>false</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例如：</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flag = true;</a:t>
            </a:r>
          </a:p>
          <a:p>
            <a:pPr fontAlgn="base">
              <a:lnSpc>
                <a:spcPct val="20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上述语句声明变量</a:t>
            </a:r>
            <a:r>
              <a:rPr kumimoji="1" lang="en-US" altLang="zh-CN" sz="2400" dirty="0">
                <a:solidFill>
                  <a:srgbClr val="000000"/>
                </a:solidFill>
                <a:latin typeface="微软雅黑" pitchFamily="34" charset="-122"/>
                <a:ea typeface="微软雅黑" pitchFamily="34" charset="-122"/>
              </a:rPr>
              <a:t>flag</a:t>
            </a:r>
            <a:r>
              <a:rPr kumimoji="1" lang="zh-CN" altLang="en-US" sz="2400" dirty="0">
                <a:solidFill>
                  <a:srgbClr val="000000"/>
                </a:solidFill>
                <a:latin typeface="微软雅黑" pitchFamily="34" charset="-122"/>
                <a:ea typeface="微软雅黑" pitchFamily="34" charset="-122"/>
              </a:rPr>
              <a:t>为</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类型，它被赋予的值为</a:t>
            </a:r>
            <a:r>
              <a:rPr kumimoji="1" lang="en-US" altLang="zh-CN" sz="2400" dirty="0">
                <a:solidFill>
                  <a:srgbClr val="000000"/>
                </a:solidFill>
                <a:latin typeface="微软雅黑" pitchFamily="34" charset="-122"/>
                <a:ea typeface="微软雅黑" pitchFamily="34" charset="-122"/>
              </a:rPr>
              <a:t>true</a:t>
            </a:r>
            <a:r>
              <a:rPr kumimoji="1" lang="zh-CN" altLang="en-US"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1229030716"/>
      </p:ext>
    </p:extLst>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2781" y="726383"/>
            <a:ext cx="1753275" cy="670120"/>
          </a:xfrm>
          <a:prstGeom prst="rect">
            <a:avLst/>
          </a:prstGeom>
        </p:spPr>
        <p:txBody>
          <a:bodyPr wrap="square">
            <a:spAutoFit/>
          </a:bodyPr>
          <a:lstStyle/>
          <a:p>
            <a:pPr fontAlgn="base">
              <a:lnSpc>
                <a:spcPct val="130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字 符 串</a:t>
            </a:r>
            <a:endParaRPr kumimoji="1"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16767" y="1772816"/>
            <a:ext cx="7992888" cy="2243050"/>
          </a:xfrm>
          <a:prstGeom prst="rect">
            <a:avLst/>
          </a:prstGeom>
        </p:spPr>
        <p:txBody>
          <a:bodyPr wrap="square">
            <a:spAutoFit/>
          </a:bodyPr>
          <a:lstStyle/>
          <a:p>
            <a:pPr fontAlgn="base">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1. String</a:t>
            </a:r>
            <a:r>
              <a:rPr kumimoji="1" lang="zh-CN" altLang="en-US" sz="2400" b="1" dirty="0">
                <a:solidFill>
                  <a:srgbClr val="000000"/>
                </a:solidFill>
                <a:latin typeface="微软雅黑" pitchFamily="34" charset="-122"/>
                <a:ea typeface="微软雅黑" pitchFamily="34" charset="-122"/>
              </a:rPr>
              <a:t>类</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类用于操作非数值型字符串，它提供了七类方法操作，分别为字符串创建、字符串长度、字符串比较、字符串检索、字符串截取、字符串运算和数据类型转换。</a:t>
            </a:r>
          </a:p>
        </p:txBody>
      </p:sp>
    </p:spTree>
    <p:extLst>
      <p:ext uri="{BB962C8B-B14F-4D97-AF65-F5344CB8AC3E}">
        <p14:creationId xmlns:p14="http://schemas.microsoft.com/office/powerpoint/2010/main" xmlns="" val="616601572"/>
      </p:ext>
    </p:extLst>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381000" y="764704"/>
            <a:ext cx="8534400" cy="39395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fontAlgn="base">
              <a:spcAft>
                <a:spcPts val="120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字符串创建</a:t>
            </a:r>
            <a:endParaRPr kumimoji="1" lang="zh-CN" altLang="en-US" sz="2400" b="1" dirty="0">
              <a:solidFill>
                <a:srgbClr val="000000"/>
              </a:solidFill>
              <a:latin typeface="微软雅黑" pitchFamily="34" charset="-122"/>
              <a:ea typeface="微软雅黑" pitchFamily="34" charset="-122"/>
            </a:endParaRP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String()</a:t>
            </a:r>
          </a:p>
          <a:p>
            <a:pPr lvl="1" fontAlgn="base">
              <a:spcBef>
                <a:spcPct val="50000"/>
              </a:spcBef>
              <a:spcAft>
                <a:spcPct val="0"/>
              </a:spcAft>
            </a:pPr>
            <a:r>
              <a:rPr kumimoji="1" lang="zh-CN" altLang="en-US" sz="2400" dirty="0">
                <a:solidFill>
                  <a:srgbClr val="000000"/>
                </a:solidFill>
                <a:latin typeface="微软雅黑" pitchFamily="34" charset="-122"/>
                <a:ea typeface="微软雅黑" pitchFamily="34" charset="-122"/>
              </a:rPr>
              <a:t>构造一个空字符串。</a:t>
            </a: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String(char[] value)</a:t>
            </a:r>
          </a:p>
          <a:p>
            <a:pPr lvl="1" fontAlgn="base">
              <a:spcBef>
                <a:spcPct val="50000"/>
              </a:spcBef>
              <a:spcAft>
                <a:spcPct val="0"/>
              </a:spcAft>
            </a:pPr>
            <a:r>
              <a:rPr kumimoji="1" lang="zh-CN" altLang="en-US" sz="2400" dirty="0">
                <a:solidFill>
                  <a:srgbClr val="000000"/>
                </a:solidFill>
                <a:latin typeface="微软雅黑" pitchFamily="34" charset="-122"/>
                <a:ea typeface="微软雅黑" pitchFamily="34" charset="-122"/>
              </a:rPr>
              <a:t>使用字符数组</a:t>
            </a:r>
            <a:r>
              <a:rPr kumimoji="1" lang="en-US" altLang="zh-CN" sz="2400" dirty="0">
                <a:solidFill>
                  <a:srgbClr val="000000"/>
                </a:solidFill>
                <a:latin typeface="微软雅黑" pitchFamily="34" charset="-122"/>
                <a:ea typeface="微软雅黑" pitchFamily="34" charset="-122"/>
              </a:rPr>
              <a:t>value</a:t>
            </a:r>
            <a:r>
              <a:rPr kumimoji="1" lang="zh-CN" altLang="en-US" sz="2400" dirty="0">
                <a:solidFill>
                  <a:srgbClr val="000000"/>
                </a:solidFill>
                <a:latin typeface="微软雅黑" pitchFamily="34" charset="-122"/>
                <a:ea typeface="微软雅黑" pitchFamily="34" charset="-122"/>
              </a:rPr>
              <a:t>中的字符以构造一个字符串。</a:t>
            </a: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String(String original)</a:t>
            </a:r>
          </a:p>
          <a:p>
            <a:pPr lvl="1" fontAlgn="base">
              <a:spcBef>
                <a:spcPct val="50000"/>
              </a:spcBef>
              <a:spcAft>
                <a:spcPct val="0"/>
              </a:spcAft>
            </a:pPr>
            <a:r>
              <a:rPr kumimoji="1" lang="zh-CN" altLang="en-US" sz="2400" dirty="0">
                <a:solidFill>
                  <a:srgbClr val="000000"/>
                </a:solidFill>
                <a:latin typeface="微软雅黑" pitchFamily="34" charset="-122"/>
                <a:ea typeface="微软雅黑" pitchFamily="34" charset="-122"/>
              </a:rPr>
              <a:t>使用原字符串</a:t>
            </a:r>
            <a:r>
              <a:rPr kumimoji="1" lang="en-US" altLang="zh-CN" sz="2400" dirty="0">
                <a:solidFill>
                  <a:srgbClr val="000000"/>
                </a:solidFill>
                <a:latin typeface="微软雅黑" pitchFamily="34" charset="-122"/>
                <a:ea typeface="微软雅黑" pitchFamily="34" charset="-122"/>
              </a:rPr>
              <a:t>original</a:t>
            </a:r>
            <a:r>
              <a:rPr kumimoji="1" lang="zh-CN" altLang="en-US" sz="2400" dirty="0">
                <a:solidFill>
                  <a:srgbClr val="000000"/>
                </a:solidFill>
                <a:latin typeface="微软雅黑" pitchFamily="34" charset="-122"/>
                <a:ea typeface="微软雅黑" pitchFamily="34" charset="-122"/>
              </a:rPr>
              <a:t>的拷贝以构造一个新字符串。</a:t>
            </a:r>
          </a:p>
        </p:txBody>
      </p:sp>
    </p:spTree>
    <p:extLst>
      <p:ext uri="{BB962C8B-B14F-4D97-AF65-F5344CB8AC3E}">
        <p14:creationId xmlns:p14="http://schemas.microsoft.com/office/powerpoint/2010/main" xmlns="" val="511931819"/>
      </p:ext>
    </p:extLst>
  </p:cSld>
  <p:clrMapOvr>
    <a:masterClrMapping/>
  </p:clrMapOvr>
  <p:transition>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685801" y="457200"/>
            <a:ext cx="8278688" cy="556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180000"/>
              </a:lnSpc>
              <a:spcBef>
                <a:spcPct val="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a:t>
            </a:r>
            <a:r>
              <a:rPr kumimoji="1" lang="zh-CN" altLang="en-US" sz="2400" b="1" dirty="0">
                <a:solidFill>
                  <a:srgbClr val="000000"/>
                </a:solidFill>
                <a:latin typeface="微软雅黑" pitchFamily="34" charset="-122"/>
                <a:ea typeface="微软雅黑" pitchFamily="34" charset="-122"/>
              </a:rPr>
              <a:t>长度</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length()</a:t>
            </a:r>
          </a:p>
          <a:p>
            <a:pPr fontAlgn="base">
              <a:lnSpc>
                <a:spcPct val="180000"/>
              </a:lnSpc>
              <a:spcBef>
                <a:spcPct val="0"/>
              </a:spcBef>
              <a:spcAft>
                <a:spcPts val="1200"/>
              </a:spcAft>
            </a:pPr>
            <a:r>
              <a:rPr kumimoji="1" lang="zh-CN" altLang="en-US" sz="2400" dirty="0">
                <a:solidFill>
                  <a:srgbClr val="000000"/>
                </a:solidFill>
                <a:latin typeface="微软雅黑" pitchFamily="34" charset="-122"/>
                <a:ea typeface="微软雅黑" pitchFamily="34" charset="-122"/>
              </a:rPr>
              <a:t>返回字符串的长度。</a:t>
            </a:r>
          </a:p>
          <a:p>
            <a:pPr marL="342900" indent="-342900" fontAlgn="base">
              <a:lnSpc>
                <a:spcPct val="180000"/>
              </a:lnSpc>
              <a:spcBef>
                <a:spcPct val="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a:t>
            </a:r>
            <a:r>
              <a:rPr kumimoji="1" lang="zh-CN" altLang="en-US" sz="2400" b="1" dirty="0">
                <a:solidFill>
                  <a:srgbClr val="000000"/>
                </a:solidFill>
                <a:latin typeface="微软雅黑" pitchFamily="34" charset="-122"/>
                <a:ea typeface="微软雅黑" pitchFamily="34" charset="-122"/>
              </a:rPr>
              <a:t>比较</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equals(Object </a:t>
            </a:r>
            <a:r>
              <a:rPr kumimoji="1" lang="en-US" altLang="zh-CN" sz="2400" dirty="0" err="1">
                <a:solidFill>
                  <a:srgbClr val="000000"/>
                </a:solidFill>
                <a:latin typeface="微软雅黑" pitchFamily="34" charset="-122"/>
                <a:ea typeface="微软雅黑" pitchFamily="34" charset="-122"/>
              </a:rPr>
              <a:t>anObject</a:t>
            </a:r>
            <a:r>
              <a:rPr kumimoji="1" lang="en-US" altLang="zh-CN" sz="2400" dirty="0">
                <a:solidFill>
                  <a:srgbClr val="000000"/>
                </a:solidFill>
                <a:latin typeface="微软雅黑" pitchFamily="34" charset="-122"/>
                <a:ea typeface="微软雅黑" pitchFamily="34" charset="-122"/>
              </a:rPr>
              <a:t>)</a:t>
            </a:r>
          </a:p>
          <a:p>
            <a:pPr fontAlgn="base">
              <a:lnSpc>
                <a:spcPct val="180000"/>
              </a:lnSpc>
              <a:spcBef>
                <a:spcPct val="0"/>
              </a:spcBef>
              <a:spcAft>
                <a:spcPct val="0"/>
              </a:spcAft>
            </a:pPr>
            <a:r>
              <a:rPr kumimoji="1" lang="zh-CN" altLang="en-US" sz="2400" dirty="0">
                <a:solidFill>
                  <a:srgbClr val="000000"/>
                </a:solidFill>
                <a:latin typeface="微软雅黑" pitchFamily="34" charset="-122"/>
                <a:ea typeface="微软雅黑" pitchFamily="34" charset="-122"/>
              </a:rPr>
              <a:t>比较字符串是否与</a:t>
            </a:r>
            <a:r>
              <a:rPr kumimoji="1" lang="en-US" altLang="zh-CN" sz="2400" dirty="0" err="1">
                <a:solidFill>
                  <a:srgbClr val="000000"/>
                </a:solidFill>
                <a:latin typeface="微软雅黑" pitchFamily="34" charset="-122"/>
                <a:ea typeface="微软雅黑" pitchFamily="34" charset="-122"/>
              </a:rPr>
              <a:t>anObject</a:t>
            </a:r>
            <a:r>
              <a:rPr kumimoji="1" lang="zh-CN" altLang="en-US" sz="2400" dirty="0">
                <a:solidFill>
                  <a:srgbClr val="000000"/>
                </a:solidFill>
                <a:latin typeface="微软雅黑" pitchFamily="34" charset="-122"/>
                <a:ea typeface="微软雅黑" pitchFamily="34" charset="-122"/>
              </a:rPr>
              <a:t>代表的字符串相同</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区分大小写</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a:t>
            </a:r>
          </a:p>
          <a:p>
            <a:pPr fontAlgn="base">
              <a:lnSpc>
                <a:spcPct val="18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equalsIgnoreCase</a:t>
            </a: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anotherString</a:t>
            </a:r>
            <a:r>
              <a:rPr kumimoji="1" lang="en-US" altLang="zh-CN" sz="2400" dirty="0">
                <a:solidFill>
                  <a:srgbClr val="000000"/>
                </a:solidFill>
                <a:latin typeface="微软雅黑" pitchFamily="34" charset="-122"/>
                <a:ea typeface="微软雅黑" pitchFamily="34" charset="-122"/>
              </a:rPr>
              <a:t>)</a:t>
            </a:r>
          </a:p>
          <a:p>
            <a:pPr fontAlgn="base">
              <a:lnSpc>
                <a:spcPct val="180000"/>
              </a:lnSpc>
              <a:spcBef>
                <a:spcPct val="0"/>
              </a:spcBef>
              <a:spcAft>
                <a:spcPct val="0"/>
              </a:spcAft>
            </a:pPr>
            <a:r>
              <a:rPr kumimoji="1" lang="zh-CN" altLang="en-US" sz="2400" dirty="0">
                <a:solidFill>
                  <a:srgbClr val="000000"/>
                </a:solidFill>
                <a:latin typeface="微软雅黑" pitchFamily="34" charset="-122"/>
                <a:ea typeface="微软雅黑" pitchFamily="34" charset="-122"/>
              </a:rPr>
              <a:t>比较字符串是否与</a:t>
            </a:r>
            <a:r>
              <a:rPr kumimoji="1" lang="en-US" altLang="zh-CN" sz="2400" dirty="0" err="1">
                <a:solidFill>
                  <a:srgbClr val="000000"/>
                </a:solidFill>
                <a:latin typeface="微软雅黑" pitchFamily="34" charset="-122"/>
                <a:ea typeface="微软雅黑" pitchFamily="34" charset="-122"/>
              </a:rPr>
              <a:t>anotherString</a:t>
            </a:r>
            <a:r>
              <a:rPr kumimoji="1" lang="zh-CN" altLang="en-US" sz="2400" dirty="0">
                <a:solidFill>
                  <a:srgbClr val="000000"/>
                </a:solidFill>
                <a:latin typeface="微软雅黑" pitchFamily="34" charset="-122"/>
                <a:ea typeface="微软雅黑" pitchFamily="34" charset="-122"/>
              </a:rPr>
              <a:t>相同</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不区分大小写</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4150403004"/>
      </p:ext>
    </p:extLst>
  </p:cSld>
  <p:clrMapOvr>
    <a:masterClrMapping/>
  </p:clrMapOvr>
  <p:transition>
    <p:check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323528" y="838200"/>
            <a:ext cx="8136903"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200000"/>
              </a:lnSpc>
              <a:spcBef>
                <a:spcPct val="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a:t>
            </a:r>
            <a:r>
              <a:rPr kumimoji="1" lang="zh-CN" altLang="en-US" sz="2400" b="1" dirty="0">
                <a:solidFill>
                  <a:srgbClr val="000000"/>
                </a:solidFill>
                <a:latin typeface="微软雅黑" pitchFamily="34" charset="-122"/>
                <a:ea typeface="微软雅黑" pitchFamily="34" charset="-122"/>
              </a:rPr>
              <a:t>检索</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indexOf</a:t>
            </a: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返回一个字符串中</a:t>
            </a:r>
            <a:r>
              <a:rPr kumimoji="1" lang="en-US" altLang="zh-CN" sz="2400" dirty="0" err="1">
                <a:solidFill>
                  <a:srgbClr val="000000"/>
                </a:solidFill>
                <a:latin typeface="微软雅黑" pitchFamily="34" charset="-122"/>
                <a:ea typeface="微软雅黑" pitchFamily="34" charset="-122"/>
              </a:rPr>
              <a:t>str</a:t>
            </a:r>
            <a:r>
              <a:rPr kumimoji="1" lang="zh-CN" altLang="en-US" sz="2400" dirty="0">
                <a:solidFill>
                  <a:srgbClr val="000000"/>
                </a:solidFill>
                <a:latin typeface="微软雅黑" pitchFamily="34" charset="-122"/>
                <a:ea typeface="微软雅黑" pitchFamily="34" charset="-122"/>
              </a:rPr>
              <a:t>第一次出现所在的位置。</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indexOf</a:t>
            </a: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fromIndex</a:t>
            </a:r>
            <a:r>
              <a:rPr kumimoji="1" lang="en-US" altLang="zh-CN"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返回从</a:t>
            </a:r>
            <a:r>
              <a:rPr kumimoji="1" lang="en-US" altLang="zh-CN" sz="2400" dirty="0" err="1">
                <a:solidFill>
                  <a:srgbClr val="000000"/>
                </a:solidFill>
                <a:latin typeface="微软雅黑" pitchFamily="34" charset="-122"/>
                <a:ea typeface="微软雅黑" pitchFamily="34" charset="-122"/>
              </a:rPr>
              <a:t>fromIndex</a:t>
            </a:r>
            <a:r>
              <a:rPr kumimoji="1" lang="zh-CN" altLang="en-US" sz="2400" dirty="0">
                <a:solidFill>
                  <a:srgbClr val="000000"/>
                </a:solidFill>
                <a:latin typeface="微软雅黑" pitchFamily="34" charset="-122"/>
                <a:ea typeface="微软雅黑" pitchFamily="34" charset="-122"/>
              </a:rPr>
              <a:t>开始字符串</a:t>
            </a:r>
            <a:r>
              <a:rPr kumimoji="1" lang="en-US" altLang="zh-CN" sz="2400" dirty="0" err="1">
                <a:solidFill>
                  <a:srgbClr val="000000"/>
                </a:solidFill>
                <a:latin typeface="微软雅黑" pitchFamily="34" charset="-122"/>
                <a:ea typeface="微软雅黑" pitchFamily="34" charset="-122"/>
              </a:rPr>
              <a:t>str</a:t>
            </a:r>
            <a:r>
              <a:rPr kumimoji="1" lang="zh-CN" altLang="en-US" sz="2400" dirty="0">
                <a:solidFill>
                  <a:srgbClr val="000000"/>
                </a:solidFill>
                <a:latin typeface="微软雅黑" pitchFamily="34" charset="-122"/>
                <a:ea typeface="微软雅黑" pitchFamily="34" charset="-122"/>
              </a:rPr>
              <a:t>出现所在的位置。</a:t>
            </a:r>
          </a:p>
        </p:txBody>
      </p:sp>
    </p:spTree>
    <p:extLst>
      <p:ext uri="{BB962C8B-B14F-4D97-AF65-F5344CB8AC3E}">
        <p14:creationId xmlns:p14="http://schemas.microsoft.com/office/powerpoint/2010/main" xmlns="" val="79468057"/>
      </p:ext>
    </p:extLst>
  </p:cSld>
  <p:clrMapOvr>
    <a:masterClrMapping/>
  </p:clrMapOvr>
  <p:transition>
    <p:check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457200" y="537349"/>
            <a:ext cx="8507288" cy="5339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200000"/>
              </a:lnSpc>
              <a:spcBef>
                <a:spcPct val="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a:t>
            </a:r>
            <a:r>
              <a:rPr kumimoji="1" lang="zh-CN" altLang="en-US" sz="2400" b="1" dirty="0">
                <a:solidFill>
                  <a:srgbClr val="000000"/>
                </a:solidFill>
                <a:latin typeface="微软雅黑" pitchFamily="34" charset="-122"/>
                <a:ea typeface="微软雅黑" pitchFamily="34" charset="-122"/>
              </a:rPr>
              <a:t>截取</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String substring(</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beginIndex</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endIndex</a:t>
            </a:r>
            <a:r>
              <a:rPr kumimoji="1" lang="en-US" altLang="zh-CN" sz="2400" dirty="0">
                <a:solidFill>
                  <a:srgbClr val="000000"/>
                </a:solidFill>
                <a:latin typeface="微软雅黑" pitchFamily="34" charset="-122"/>
                <a:ea typeface="微软雅黑" pitchFamily="34" charset="-122"/>
              </a:rPr>
              <a:t>)</a:t>
            </a:r>
          </a:p>
          <a:p>
            <a:pPr fontAlgn="base">
              <a:lnSpc>
                <a:spcPct val="200000"/>
              </a:lnSpc>
              <a:spcBef>
                <a:spcPct val="0"/>
              </a:spcBef>
              <a:spcAft>
                <a:spcPts val="600"/>
              </a:spcAft>
            </a:pPr>
            <a:r>
              <a:rPr kumimoji="1" lang="zh-CN" altLang="en-US" sz="2400" dirty="0">
                <a:solidFill>
                  <a:srgbClr val="000000"/>
                </a:solidFill>
                <a:latin typeface="微软雅黑" pitchFamily="34" charset="-122"/>
                <a:ea typeface="微软雅黑" pitchFamily="34" charset="-122"/>
              </a:rPr>
              <a:t>返回</a:t>
            </a:r>
            <a:r>
              <a:rPr kumimoji="1" lang="en-US" altLang="zh-CN" sz="2400" dirty="0" err="1">
                <a:solidFill>
                  <a:srgbClr val="000000"/>
                </a:solidFill>
                <a:latin typeface="微软雅黑" pitchFamily="34" charset="-122"/>
                <a:ea typeface="微软雅黑" pitchFamily="34" charset="-122"/>
              </a:rPr>
              <a:t>benginIndex</a:t>
            </a:r>
            <a:r>
              <a:rPr kumimoji="1" lang="zh-CN" altLang="en-US" sz="2400" dirty="0">
                <a:solidFill>
                  <a:srgbClr val="000000"/>
                </a:solidFill>
                <a:latin typeface="微软雅黑" pitchFamily="34" charset="-122"/>
                <a:ea typeface="微软雅黑" pitchFamily="34" charset="-122"/>
              </a:rPr>
              <a:t>到</a:t>
            </a:r>
            <a:r>
              <a:rPr kumimoji="1" lang="en-US" altLang="zh-CN" sz="2400" dirty="0" err="1">
                <a:solidFill>
                  <a:srgbClr val="000000"/>
                </a:solidFill>
                <a:latin typeface="微软雅黑" pitchFamily="34" charset="-122"/>
                <a:ea typeface="微软雅黑" pitchFamily="34" charset="-122"/>
              </a:rPr>
              <a:t>endIndex</a:t>
            </a:r>
            <a:r>
              <a:rPr kumimoji="1" lang="zh-CN" altLang="en-US" sz="2400" dirty="0">
                <a:solidFill>
                  <a:srgbClr val="000000"/>
                </a:solidFill>
                <a:latin typeface="微软雅黑" pitchFamily="34" charset="-122"/>
                <a:ea typeface="微软雅黑" pitchFamily="34" charset="-122"/>
              </a:rPr>
              <a:t>之间的字符串。</a:t>
            </a:r>
          </a:p>
          <a:p>
            <a:pPr marL="342900" indent="-342900" fontAlgn="base">
              <a:lnSpc>
                <a:spcPct val="200000"/>
              </a:lnSpc>
              <a:spcBef>
                <a:spcPct val="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字符串</a:t>
            </a:r>
            <a:r>
              <a:rPr kumimoji="1" lang="zh-CN" altLang="en-US" sz="2400" b="1" dirty="0">
                <a:solidFill>
                  <a:srgbClr val="000000"/>
                </a:solidFill>
                <a:latin typeface="微软雅黑" pitchFamily="34" charset="-122"/>
                <a:ea typeface="微软雅黑" pitchFamily="34" charset="-122"/>
              </a:rPr>
              <a:t>运算</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运算符为“</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，表示连接运算</a:t>
            </a:r>
            <a:r>
              <a:rPr kumimoji="1" lang="zh-CN" altLang="en-US" sz="2400" dirty="0" smtClean="0">
                <a:solidFill>
                  <a:srgbClr val="000000"/>
                </a:solidFill>
                <a:latin typeface="微软雅黑" pitchFamily="34" charset="-122"/>
                <a:ea typeface="微软雅黑" pitchFamily="34" charset="-122"/>
              </a:rPr>
              <a:t>。</a:t>
            </a:r>
            <a:endParaRPr kumimoji="1" lang="en-US" altLang="zh-CN" sz="2400" dirty="0" smtClean="0">
              <a:solidFill>
                <a:srgbClr val="000000"/>
              </a:solidFill>
              <a:latin typeface="微软雅黑" pitchFamily="34" charset="-122"/>
              <a:ea typeface="微软雅黑" pitchFamily="34" charset="-122"/>
            </a:endParaRPr>
          </a:p>
          <a:p>
            <a:pPr fontAlgn="base">
              <a:lnSpc>
                <a:spcPct val="200000"/>
              </a:lnSpc>
              <a:spcBef>
                <a:spcPct val="0"/>
              </a:spcBef>
              <a:spcAft>
                <a:spcPct val="0"/>
              </a:spcAft>
            </a:pPr>
            <a:r>
              <a:rPr kumimoji="1" lang="zh-CN" altLang="en-US" sz="2400" dirty="0" smtClean="0">
                <a:solidFill>
                  <a:srgbClr val="000000"/>
                </a:solidFill>
                <a:latin typeface="微软雅黑" pitchFamily="34" charset="-122"/>
                <a:ea typeface="微软雅黑" pitchFamily="34" charset="-122"/>
              </a:rPr>
              <a:t>下面</a:t>
            </a:r>
            <a:r>
              <a:rPr kumimoji="1" lang="zh-CN" altLang="en-US" sz="2400" dirty="0">
                <a:solidFill>
                  <a:srgbClr val="000000"/>
                </a:solidFill>
                <a:latin typeface="微软雅黑" pitchFamily="34" charset="-122"/>
                <a:ea typeface="微软雅黑" pitchFamily="34" charset="-122"/>
              </a:rPr>
              <a:t>的行语句输出连接的字符串。</a:t>
            </a:r>
          </a:p>
          <a:p>
            <a:pPr fontAlgn="base">
              <a:lnSpc>
                <a:spcPct val="20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Hashtable</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hScore.toString</a:t>
            </a: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3118077668"/>
      </p:ext>
    </p:extLst>
  </p:cSld>
  <p:clrMapOvr>
    <a:masterClrMapping/>
  </p:clrMapOvr>
  <p:transition>
    <p:check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379715" y="692696"/>
            <a:ext cx="8458200" cy="598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1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a:solidFill>
                  <a:srgbClr val="000000"/>
                </a:solidFill>
                <a:latin typeface="微软雅黑" pitchFamily="34" charset="-122"/>
                <a:ea typeface="微软雅黑" pitchFamily="34" charset="-122"/>
              </a:rPr>
              <a:t>操作字符串，输出结果如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spcBef>
                <a:spcPct val="50000"/>
              </a:spcBef>
              <a:spcAft>
                <a:spcPct val="0"/>
              </a:spcAft>
            </a:pP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程序文件名为</a:t>
            </a:r>
            <a:r>
              <a:rPr kumimoji="1" lang="en-US" altLang="zh-CN" sz="2200" dirty="0">
                <a:solidFill>
                  <a:srgbClr val="000000"/>
                </a:solidFill>
                <a:latin typeface="微软雅黑" pitchFamily="34" charset="-122"/>
                <a:ea typeface="微软雅黑" pitchFamily="34" charset="-122"/>
              </a:rPr>
              <a:t>TestString.java</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public class </a:t>
            </a:r>
            <a:r>
              <a:rPr kumimoji="1" lang="en-US" altLang="zh-CN" sz="2200" dirty="0" err="1">
                <a:solidFill>
                  <a:srgbClr val="000000"/>
                </a:solidFill>
                <a:latin typeface="微软雅黑" pitchFamily="34" charset="-122"/>
                <a:ea typeface="微软雅黑" pitchFamily="34" charset="-122"/>
              </a:rPr>
              <a:t>TestString</a:t>
            </a:r>
            <a:endParaRPr kumimoji="1" lang="en-US" altLang="zh-CN" sz="2200" dirty="0">
              <a:solidFill>
                <a:srgbClr val="000000"/>
              </a:solidFill>
              <a:latin typeface="微软雅黑" pitchFamily="34" charset="-122"/>
              <a:ea typeface="微软雅黑" pitchFamily="34" charset="-122"/>
            </a:endParaRP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public static void main(String[] </a:t>
            </a:r>
            <a:r>
              <a:rPr kumimoji="1" lang="en-US" altLang="zh-CN" sz="2200" dirty="0" err="1">
                <a:solidFill>
                  <a:srgbClr val="000000"/>
                </a:solidFill>
                <a:latin typeface="微软雅黑" pitchFamily="34" charset="-122"/>
                <a:ea typeface="微软雅黑" pitchFamily="34" charset="-122"/>
              </a:rPr>
              <a:t>args</a:t>
            </a:r>
            <a:r>
              <a:rPr kumimoji="1" lang="en-US" altLang="zh-CN" sz="2200" dirty="0">
                <a:solidFill>
                  <a:srgbClr val="000000"/>
                </a:solidFill>
                <a:latin typeface="微软雅黑" pitchFamily="34" charset="-122"/>
                <a:ea typeface="微软雅黑" pitchFamily="34" charset="-122"/>
              </a:rPr>
              <a:t>)</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String </a:t>
            </a:r>
            <a:r>
              <a:rPr kumimoji="1" lang="en-US" altLang="zh-CN" sz="2200" dirty="0" err="1">
                <a:solidFill>
                  <a:srgbClr val="000000"/>
                </a:solidFill>
                <a:latin typeface="微软雅黑" pitchFamily="34" charset="-122"/>
                <a:ea typeface="微软雅黑" pitchFamily="34" charset="-122"/>
              </a:rPr>
              <a:t>str</a:t>
            </a:r>
            <a:r>
              <a:rPr kumimoji="1" lang="en-US" altLang="zh-CN" sz="2200" dirty="0">
                <a:solidFill>
                  <a:srgbClr val="000000"/>
                </a:solidFill>
                <a:latin typeface="微软雅黑" pitchFamily="34" charset="-122"/>
                <a:ea typeface="微软雅黑" pitchFamily="34" charset="-122"/>
              </a:rPr>
              <a:t> = new String("The substring begins at the 			specified </a:t>
            </a:r>
            <a:r>
              <a:rPr kumimoji="1" lang="en-US" altLang="zh-CN" sz="2200" dirty="0" err="1">
                <a:solidFill>
                  <a:srgbClr val="000000"/>
                </a:solidFill>
                <a:latin typeface="微软雅黑" pitchFamily="34" charset="-122"/>
                <a:ea typeface="微软雅黑" pitchFamily="34" charset="-122"/>
              </a:rPr>
              <a:t>beginIndex</a:t>
            </a:r>
            <a:r>
              <a:rPr kumimoji="1" lang="en-US" altLang="zh-CN" sz="2200" dirty="0">
                <a:solidFill>
                  <a:srgbClr val="000000"/>
                </a:solidFill>
                <a:latin typeface="微软雅黑" pitchFamily="34" charset="-122"/>
                <a:ea typeface="微软雅黑" pitchFamily="34" charset="-122"/>
              </a:rPr>
              <a:t>.");</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String str1 = new String("string");</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String str2 = new String();</a:t>
            </a:r>
          </a:p>
          <a:p>
            <a:pPr lvl="1" fontAlgn="base">
              <a:lnSpc>
                <a:spcPct val="150000"/>
              </a:lnSpc>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size = </a:t>
            </a:r>
            <a:r>
              <a:rPr kumimoji="1" lang="en-US" altLang="zh-CN" sz="2200" dirty="0" err="1">
                <a:solidFill>
                  <a:srgbClr val="000000"/>
                </a:solidFill>
                <a:latin typeface="微软雅黑" pitchFamily="34" charset="-122"/>
                <a:ea typeface="微软雅黑" pitchFamily="34" charset="-122"/>
              </a:rPr>
              <a:t>str.length</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字符串长度</a:t>
            </a:r>
          </a:p>
        </p:txBody>
      </p:sp>
    </p:spTree>
    <p:extLst>
      <p:ext uri="{BB962C8B-B14F-4D97-AF65-F5344CB8AC3E}">
        <p14:creationId xmlns:p14="http://schemas.microsoft.com/office/powerpoint/2010/main" xmlns="" val="4112253035"/>
      </p:ext>
    </p:extLst>
  </p:cSld>
  <p:clrMapOvr>
    <a:masterClrMapping/>
  </p:clrMapOvr>
  <p:transition>
    <p:check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p:cNvSpPr txBox="1">
            <a:spLocks noChangeArrowheads="1"/>
          </p:cNvSpPr>
          <p:nvPr/>
        </p:nvSpPr>
        <p:spPr bwMode="auto">
          <a:xfrm>
            <a:off x="179512" y="764704"/>
            <a:ext cx="8784976"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50000"/>
              </a:lnSpc>
              <a:spcBef>
                <a:spcPct val="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en-US" altLang="zh-CN" sz="2400" dirty="0" err="1" smtClean="0">
                <a:solidFill>
                  <a:srgbClr val="000000"/>
                </a:solidFill>
                <a:latin typeface="微软雅黑" pitchFamily="34" charset="-122"/>
                <a:ea typeface="微软雅黑" pitchFamily="34" charset="-122"/>
              </a:rPr>
              <a:t>int</a:t>
            </a:r>
            <a:r>
              <a:rPr kumimoji="1" lang="en-US" altLang="zh-CN" sz="2400" dirty="0" smtClean="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flag = </a:t>
            </a:r>
            <a:r>
              <a:rPr kumimoji="1" lang="en-US" altLang="zh-CN" sz="2400" dirty="0" err="1">
                <a:solidFill>
                  <a:srgbClr val="000000"/>
                </a:solidFill>
                <a:latin typeface="微软雅黑" pitchFamily="34" charset="-122"/>
                <a:ea typeface="微软雅黑" pitchFamily="34" charset="-122"/>
              </a:rPr>
              <a:t>str.indexOf</a:t>
            </a:r>
            <a:r>
              <a:rPr kumimoji="1" lang="en-US" altLang="zh-CN" sz="2400" dirty="0">
                <a:solidFill>
                  <a:srgbClr val="000000"/>
                </a:solidFill>
                <a:latin typeface="微软雅黑" pitchFamily="34" charset="-122"/>
                <a:ea typeface="微软雅黑" pitchFamily="34" charset="-122"/>
              </a:rPr>
              <a:t>("substring");</a:t>
            </a:r>
          </a:p>
          <a:p>
            <a:pPr fontAlgn="base">
              <a:lnSpc>
                <a:spcPct val="150000"/>
              </a:lnSpc>
              <a:spcBef>
                <a:spcPct val="0"/>
              </a:spcBef>
              <a:spcAft>
                <a:spcPct val="0"/>
              </a:spcAft>
            </a:pPr>
            <a:r>
              <a:rPr kumimoji="1" lang="en-US" altLang="zh-CN" sz="2400" dirty="0" smtClean="0">
                <a:solidFill>
                  <a:srgbClr val="000000"/>
                </a:solidFill>
                <a:latin typeface="微软雅黑" pitchFamily="34" charset="-122"/>
                <a:ea typeface="微软雅黑" pitchFamily="34" charset="-122"/>
              </a:rPr>
              <a:t>	str2 </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str.substring</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flag,flag</a:t>
            </a:r>
            <a:r>
              <a:rPr kumimoji="1" lang="en-US" altLang="zh-CN" sz="2400" dirty="0">
                <a:solidFill>
                  <a:srgbClr val="000000"/>
                </a:solidFill>
                <a:latin typeface="微软雅黑" pitchFamily="34" charset="-122"/>
                <a:ea typeface="微软雅黑" pitchFamily="34" charset="-122"/>
              </a:rPr>
              <a:t> + 9);//</a:t>
            </a:r>
            <a:r>
              <a:rPr kumimoji="1" lang="zh-CN" altLang="en-US" sz="2400" dirty="0">
                <a:solidFill>
                  <a:srgbClr val="000000"/>
                </a:solidFill>
                <a:latin typeface="微软雅黑" pitchFamily="34" charset="-122"/>
                <a:ea typeface="微软雅黑" pitchFamily="34" charset="-122"/>
              </a:rPr>
              <a:t>取子字符串</a:t>
            </a:r>
          </a:p>
          <a:p>
            <a:pPr fontAlgn="base">
              <a:lnSpc>
                <a:spcPct val="150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字符串</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 "\n</a:t>
            </a:r>
            <a:r>
              <a:rPr kumimoji="1" lang="zh-CN" altLang="en-US" sz="2400" dirty="0">
                <a:solidFill>
                  <a:srgbClr val="000000"/>
                </a:solidFill>
                <a:latin typeface="微软雅黑" pitchFamily="34" charset="-122"/>
                <a:ea typeface="微软雅黑" pitchFamily="34" charset="-122"/>
              </a:rPr>
              <a:t>总长度为：</a:t>
            </a:r>
            <a:r>
              <a:rPr kumimoji="1" lang="en-US" altLang="zh-CN" sz="2400" dirty="0">
                <a:solidFill>
                  <a:srgbClr val="000000"/>
                </a:solidFill>
                <a:latin typeface="微软雅黑" pitchFamily="34" charset="-122"/>
                <a:ea typeface="微软雅黑" pitchFamily="34" charset="-122"/>
              </a:rPr>
              <a:t>" + size);</a:t>
            </a:r>
          </a:p>
          <a:p>
            <a:pPr fontAlgn="base">
              <a:lnSpc>
                <a:spcPct val="15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if(str1.equals(str2))//</a:t>
            </a:r>
            <a:r>
              <a:rPr kumimoji="1" lang="zh-CN" altLang="en-US" sz="2400" dirty="0">
                <a:solidFill>
                  <a:srgbClr val="000000"/>
                </a:solidFill>
                <a:latin typeface="微软雅黑" pitchFamily="34" charset="-122"/>
                <a:ea typeface="微软雅黑" pitchFamily="34" charset="-122"/>
              </a:rPr>
              <a:t>判断是否相等</a:t>
            </a:r>
          </a:p>
          <a:p>
            <a:pPr fontAlgn="base">
              <a:lnSpc>
                <a:spcPct val="150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截取的字符串为：</a:t>
            </a:r>
            <a:r>
              <a:rPr kumimoji="1" lang="en-US" altLang="zh-CN" sz="2400" dirty="0">
                <a:solidFill>
                  <a:srgbClr val="000000"/>
                </a:solidFill>
                <a:latin typeface="微软雅黑" pitchFamily="34" charset="-122"/>
                <a:ea typeface="微软雅黑" pitchFamily="34" charset="-122"/>
              </a:rPr>
              <a:t>" + str1);</a:t>
            </a:r>
          </a:p>
          <a:p>
            <a:pPr fontAlgn="base">
              <a:lnSpc>
                <a:spcPct val="15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else</a:t>
            </a:r>
          </a:p>
          <a:p>
            <a:pPr fontAlgn="base">
              <a:lnSpc>
                <a:spcPct val="15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截取的字符串为：</a:t>
            </a:r>
            <a:r>
              <a:rPr kumimoji="1" lang="en-US" altLang="zh-CN" sz="2400" dirty="0">
                <a:solidFill>
                  <a:srgbClr val="000000"/>
                </a:solidFill>
                <a:latin typeface="微软雅黑" pitchFamily="34" charset="-122"/>
                <a:ea typeface="微软雅黑" pitchFamily="34" charset="-122"/>
              </a:rPr>
              <a:t>" + str2);</a:t>
            </a:r>
          </a:p>
          <a:p>
            <a:pPr fontAlgn="base">
              <a:lnSpc>
                <a:spcPct val="15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150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884656054"/>
      </p:ext>
    </p:extLst>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459038" y="868363"/>
            <a:ext cx="320594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dirty="0" smtClean="0">
                <a:solidFill>
                  <a:srgbClr val="000000"/>
                </a:solidFill>
                <a:latin typeface="微软雅黑" pitchFamily="34" charset="-122"/>
                <a:ea typeface="微软雅黑" pitchFamily="34" charset="-122"/>
              </a:rPr>
              <a:t>Java </a:t>
            </a:r>
            <a:r>
              <a:rPr kumimoji="1" lang="zh-CN" altLang="en-US" sz="3200" b="1" dirty="0">
                <a:solidFill>
                  <a:srgbClr val="000000"/>
                </a:solidFill>
                <a:latin typeface="微软雅黑" pitchFamily="34" charset="-122"/>
                <a:ea typeface="微软雅黑" pitchFamily="34" charset="-122"/>
              </a:rPr>
              <a:t>语 言 </a:t>
            </a:r>
            <a:r>
              <a:rPr kumimoji="1" lang="zh-CN" altLang="en-US" sz="3200" b="1" dirty="0" smtClean="0">
                <a:solidFill>
                  <a:srgbClr val="000000"/>
                </a:solidFill>
                <a:latin typeface="微软雅黑" pitchFamily="34" charset="-122"/>
                <a:ea typeface="微软雅黑" pitchFamily="34" charset="-122"/>
              </a:rPr>
              <a:t>特 </a:t>
            </a:r>
            <a:r>
              <a:rPr kumimoji="1" lang="zh-CN" altLang="en-US" sz="3200" b="1" dirty="0">
                <a:solidFill>
                  <a:srgbClr val="000000"/>
                </a:solidFill>
                <a:latin typeface="微软雅黑" pitchFamily="34" charset="-122"/>
                <a:ea typeface="微软雅黑" pitchFamily="34" charset="-122"/>
              </a:rPr>
              <a:t>点</a:t>
            </a:r>
          </a:p>
        </p:txBody>
      </p:sp>
      <p:sp>
        <p:nvSpPr>
          <p:cNvPr id="4101" name="Text Box 5"/>
          <p:cNvSpPr txBox="1">
            <a:spLocks noChangeArrowheads="1"/>
          </p:cNvSpPr>
          <p:nvPr/>
        </p:nvSpPr>
        <p:spPr bwMode="auto">
          <a:xfrm>
            <a:off x="228600" y="1682750"/>
            <a:ext cx="86868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        1. </a:t>
            </a:r>
            <a:r>
              <a:rPr kumimoji="1" lang="zh-CN" altLang="en-US" sz="2400" b="1" dirty="0">
                <a:solidFill>
                  <a:srgbClr val="000000"/>
                </a:solidFill>
                <a:latin typeface="微软雅黑" pitchFamily="34" charset="-122"/>
                <a:ea typeface="微软雅黑" pitchFamily="34" charset="-122"/>
              </a:rPr>
              <a:t>跨平台性</a:t>
            </a:r>
          </a:p>
          <a:p>
            <a:pPr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所谓的跨平台性，是指软件可以不受计算机硬件和操作系统的约束而在任意计算机环境下正常运行。这是软件发展的趋势和编程人员追求的目标。之所以这样说，是因为计算机硬件的种类繁多，操作系统也各不相同，不同的用户和公司有自己不同的计算机环境偏好，而软件为了能在这些不同的环境里正常运行，就需要独立于这些平台。</a:t>
            </a:r>
          </a:p>
        </p:txBody>
      </p:sp>
    </p:spTree>
    <p:extLst>
      <p:ext uri="{BB962C8B-B14F-4D97-AF65-F5344CB8AC3E}">
        <p14:creationId xmlns:p14="http://schemas.microsoft.com/office/powerpoint/2010/main" xmlns="" val="3542414164"/>
      </p:ext>
    </p:extLst>
  </p:cSld>
  <p:clrMapOvr>
    <a:masterClrMapping/>
  </p:clrMapOvr>
  <p:transition>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2768600" y="5257800"/>
            <a:ext cx="35734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2.1  </a:t>
            </a:r>
            <a:r>
              <a:rPr kumimoji="1" lang="zh-CN" altLang="en-US" sz="2400" dirty="0">
                <a:solidFill>
                  <a:srgbClr val="000000"/>
                </a:solidFill>
                <a:latin typeface="微软雅黑" pitchFamily="34" charset="-122"/>
                <a:ea typeface="微软雅黑" pitchFamily="34" charset="-122"/>
              </a:rPr>
              <a:t>操作字符串的输出</a:t>
            </a:r>
          </a:p>
        </p:txBody>
      </p:sp>
      <p:graphicFrame>
        <p:nvGraphicFramePr>
          <p:cNvPr id="329731" name="Object 3"/>
          <p:cNvGraphicFramePr>
            <a:graphicFrameLocks noChangeAspect="1"/>
          </p:cNvGraphicFramePr>
          <p:nvPr>
            <p:extLst>
              <p:ext uri="{D42A27DB-BD31-4B8C-83A1-F6EECF244321}">
                <p14:modId xmlns:p14="http://schemas.microsoft.com/office/powerpoint/2010/main" xmlns="" val="1336574218"/>
              </p:ext>
            </p:extLst>
          </p:nvPr>
        </p:nvGraphicFramePr>
        <p:xfrm>
          <a:off x="609600" y="1447800"/>
          <a:ext cx="7924800" cy="3055938"/>
        </p:xfrm>
        <a:graphic>
          <a:graphicData uri="http://schemas.openxmlformats.org/presentationml/2006/ole">
            <p:oleObj spid="_x0000_s84067" name="BMP 图像" r:id="rId3" imgW="4557155" imgH="1767993" progId="PBrush">
              <p:embed/>
            </p:oleObj>
          </a:graphicData>
        </a:graphic>
      </p:graphicFrame>
    </p:spTree>
    <p:extLst>
      <p:ext uri="{BB962C8B-B14F-4D97-AF65-F5344CB8AC3E}">
        <p14:creationId xmlns:p14="http://schemas.microsoft.com/office/powerpoint/2010/main" xmlns="" val="3270919137"/>
      </p:ext>
    </p:extLst>
  </p:cSld>
  <p:clrMapOvr>
    <a:masterClrMapping/>
  </p:clrMapOvr>
  <p:transition>
    <p:check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p:cNvSpPr txBox="1">
            <a:spLocks noChangeArrowheads="1"/>
          </p:cNvSpPr>
          <p:nvPr/>
        </p:nvSpPr>
        <p:spPr bwMode="auto">
          <a:xfrm>
            <a:off x="381000" y="533400"/>
            <a:ext cx="8534400" cy="620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fontAlgn="base">
              <a:lnSpc>
                <a:spcPct val="115000"/>
              </a:lnSpc>
              <a:spcBef>
                <a:spcPct val="50000"/>
              </a:spcBef>
              <a:spcAft>
                <a:spcPct val="0"/>
              </a:spcAft>
              <a:buFont typeface="Wingdings" pitchFamily="2" charset="2"/>
              <a:buChar char="Ø"/>
            </a:pPr>
            <a:r>
              <a:rPr kumimoji="1" lang="zh-CN" altLang="en-US" sz="2400" b="1" dirty="0" smtClean="0">
                <a:solidFill>
                  <a:srgbClr val="000000"/>
                </a:solidFill>
                <a:latin typeface="微软雅黑" pitchFamily="34" charset="-122"/>
                <a:ea typeface="微软雅黑" pitchFamily="34" charset="-122"/>
              </a:rPr>
              <a:t>数据类型</a:t>
            </a:r>
            <a:r>
              <a:rPr kumimoji="1" lang="zh-CN" altLang="en-US" sz="2400" b="1" dirty="0">
                <a:solidFill>
                  <a:srgbClr val="000000"/>
                </a:solidFill>
                <a:latin typeface="微软雅黑" pitchFamily="34" charset="-122"/>
                <a:ea typeface="微软雅黑" pitchFamily="34" charset="-122"/>
              </a:rPr>
              <a:t>转换</a:t>
            </a:r>
          </a:p>
          <a:p>
            <a:pPr fontAlgn="base">
              <a:lnSpc>
                <a:spcPct val="115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各种原始数据类型与</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类型之间可以通过方法相互转换。</a:t>
            </a:r>
          </a:p>
          <a:p>
            <a:pPr fontAlgn="base">
              <a:lnSpc>
                <a:spcPct val="115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系列的静态方法用于从其它对象</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原始数据类型对象</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转换成字符串。例如：</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(Boolean b)</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(char c)</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a:t>
            </a:r>
            <a:r>
              <a:rPr kumimoji="1" lang="en-US" altLang="zh-CN" sz="2400" dirty="0">
                <a:solidFill>
                  <a:srgbClr val="000000"/>
                </a:solidFill>
                <a:latin typeface="微软雅黑" pitchFamily="34" charset="-122"/>
                <a:ea typeface="微软雅黑" pitchFamily="34" charset="-122"/>
              </a:rPr>
              <a:t>)</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(long l)</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(float f)</a:t>
            </a:r>
          </a:p>
          <a:p>
            <a:pPr lvl="1" fontAlgn="base">
              <a:lnSpc>
                <a:spcPct val="11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static String </a:t>
            </a:r>
            <a:r>
              <a:rPr kumimoji="1" lang="en-US" altLang="zh-CN" sz="2400" dirty="0" err="1">
                <a:solidFill>
                  <a:srgbClr val="000000"/>
                </a:solidFill>
                <a:latin typeface="微软雅黑" pitchFamily="34" charset="-122"/>
                <a:ea typeface="微软雅黑" pitchFamily="34" charset="-122"/>
              </a:rPr>
              <a:t>valueOf</a:t>
            </a:r>
            <a:r>
              <a:rPr kumimoji="1" lang="en-US" altLang="zh-CN" sz="2400" dirty="0">
                <a:solidFill>
                  <a:srgbClr val="000000"/>
                </a:solidFill>
                <a:latin typeface="微软雅黑" pitchFamily="34" charset="-122"/>
                <a:ea typeface="微软雅黑" pitchFamily="34" charset="-122"/>
              </a:rPr>
              <a:t>(double d)</a:t>
            </a:r>
          </a:p>
        </p:txBody>
      </p:sp>
    </p:spTree>
    <p:extLst>
      <p:ext uri="{BB962C8B-B14F-4D97-AF65-F5344CB8AC3E}">
        <p14:creationId xmlns:p14="http://schemas.microsoft.com/office/powerpoint/2010/main" xmlns="" val="114648058"/>
      </p:ext>
    </p:extLst>
  </p:cSld>
  <p:clrMapOvr>
    <a:masterClrMapping/>
  </p:clrMapOvr>
  <p:transition>
    <p:check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1584325" y="692696"/>
            <a:ext cx="5500929" cy="441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具体实例如下：</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(1) </a:t>
            </a:r>
            <a:r>
              <a:rPr kumimoji="1" lang="zh-CN" altLang="en-US" sz="2400" dirty="0">
                <a:solidFill>
                  <a:srgbClr val="000000"/>
                </a:solidFill>
                <a:latin typeface="微软雅黑" pitchFamily="34" charset="-122"/>
                <a:ea typeface="微软雅黑" pitchFamily="34" charset="-122"/>
              </a:rPr>
              <a:t>从</a:t>
            </a:r>
            <a:r>
              <a:rPr kumimoji="1" lang="en-US" altLang="zh-CN" sz="2400" dirty="0" err="1">
                <a:solidFill>
                  <a:srgbClr val="000000"/>
                </a:solidFill>
                <a:latin typeface="微软雅黑" pitchFamily="34" charset="-122"/>
                <a:ea typeface="微软雅黑" pitchFamily="34" charset="-122"/>
              </a:rPr>
              <a:t>int</a:t>
            </a:r>
            <a:r>
              <a:rPr kumimoji="1" lang="zh-CN" altLang="en-US" sz="2400" dirty="0">
                <a:solidFill>
                  <a:srgbClr val="000000"/>
                </a:solidFill>
                <a:latin typeface="微软雅黑" pitchFamily="34" charset="-122"/>
                <a:ea typeface="微软雅黑" pitchFamily="34" charset="-122"/>
              </a:rPr>
              <a:t>转换到</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intvar</a:t>
            </a:r>
            <a:r>
              <a:rPr kumimoji="1" lang="en-US" altLang="zh-CN" sz="2400" dirty="0">
                <a:solidFill>
                  <a:srgbClr val="000000"/>
                </a:solidFill>
                <a:latin typeface="微软雅黑" pitchFamily="34" charset="-122"/>
                <a:ea typeface="微软雅黑" pitchFamily="34" charset="-122"/>
              </a:rPr>
              <a:t> = 1;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a:t>
            </a:r>
          </a:p>
          <a:p>
            <a:pPr fontAlgn="base">
              <a:lnSpc>
                <a:spcPct val="20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String.valueOf</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intvar</a:t>
            </a:r>
            <a:r>
              <a:rPr kumimoji="1" lang="en-US" altLang="zh-CN" sz="2400" dirty="0">
                <a:solidFill>
                  <a:srgbClr val="000000"/>
                </a:solidFill>
                <a:latin typeface="微软雅黑" pitchFamily="34" charset="-122"/>
                <a:ea typeface="微软雅黑" pitchFamily="34" charset="-122"/>
              </a:rPr>
              <a:t>); //"1"</a:t>
            </a:r>
          </a:p>
        </p:txBody>
      </p:sp>
    </p:spTree>
    <p:extLst>
      <p:ext uri="{BB962C8B-B14F-4D97-AF65-F5344CB8AC3E}">
        <p14:creationId xmlns:p14="http://schemas.microsoft.com/office/powerpoint/2010/main" xmlns="" val="2565102412"/>
      </p:ext>
    </p:extLst>
  </p:cSld>
  <p:clrMapOvr>
    <a:masterClrMapping/>
  </p:clrMapOvr>
  <p:transition>
    <p:check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1584325" y="908720"/>
            <a:ext cx="5763822" cy="367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a:solidFill>
                  <a:srgbClr val="000000"/>
                </a:solidFill>
                <a:latin typeface="微软雅黑" pitchFamily="34" charset="-122"/>
                <a:ea typeface="微软雅黑" pitchFamily="34" charset="-122"/>
              </a:rPr>
              <a:t>(2) </a:t>
            </a:r>
            <a:r>
              <a:rPr kumimoji="1" lang="zh-CN" altLang="en-US" sz="2400">
                <a:solidFill>
                  <a:srgbClr val="000000"/>
                </a:solidFill>
                <a:latin typeface="微软雅黑" pitchFamily="34" charset="-122"/>
                <a:ea typeface="微软雅黑" pitchFamily="34" charset="-122"/>
              </a:rPr>
              <a:t>从</a:t>
            </a:r>
            <a:r>
              <a:rPr kumimoji="1" lang="en-US" altLang="zh-CN" sz="2400">
                <a:solidFill>
                  <a:srgbClr val="000000"/>
                </a:solidFill>
                <a:latin typeface="微软雅黑" pitchFamily="34" charset="-122"/>
                <a:ea typeface="微软雅黑" pitchFamily="34" charset="-122"/>
              </a:rPr>
              <a:t>float</a:t>
            </a:r>
            <a:r>
              <a:rPr kumimoji="1" lang="zh-CN" altLang="en-US" sz="2400">
                <a:solidFill>
                  <a:srgbClr val="000000"/>
                </a:solidFill>
                <a:latin typeface="微软雅黑" pitchFamily="34" charset="-122"/>
                <a:ea typeface="微软雅黑" pitchFamily="34" charset="-122"/>
              </a:rPr>
              <a:t>转换到</a:t>
            </a:r>
            <a:r>
              <a:rPr kumimoji="1" lang="en-US" altLang="zh-CN" sz="2400">
                <a:solidFill>
                  <a:srgbClr val="000000"/>
                </a:solidFill>
                <a:latin typeface="微软雅黑" pitchFamily="34" charset="-122"/>
                <a:ea typeface="微软雅黑" pitchFamily="34" charset="-122"/>
              </a:rPr>
              <a:t>String</a:t>
            </a:r>
            <a:r>
              <a:rPr kumimoji="1" lang="zh-CN" altLang="en-US" sz="240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a:solidFill>
                  <a:srgbClr val="000000"/>
                </a:solidFill>
                <a:latin typeface="微软雅黑" pitchFamily="34" charset="-122"/>
                <a:ea typeface="微软雅黑" pitchFamily="34" charset="-122"/>
              </a:rPr>
              <a:t>float fltvar = 9.99f; </a:t>
            </a:r>
          </a:p>
          <a:p>
            <a:pPr fontAlgn="base">
              <a:lnSpc>
                <a:spcPct val="200000"/>
              </a:lnSpc>
              <a:spcBef>
                <a:spcPct val="0"/>
              </a:spcBef>
              <a:spcAft>
                <a:spcPct val="0"/>
              </a:spcAft>
            </a:pPr>
            <a:r>
              <a:rPr kumimoji="1" lang="en-US" altLang="zh-CN" sz="2400">
                <a:solidFill>
                  <a:srgbClr val="000000"/>
                </a:solidFill>
                <a:latin typeface="微软雅黑" pitchFamily="34" charset="-122"/>
                <a:ea typeface="微软雅黑" pitchFamily="34" charset="-122"/>
              </a:rPr>
              <a:t>String strvar; </a:t>
            </a:r>
          </a:p>
          <a:p>
            <a:pPr fontAlgn="base">
              <a:lnSpc>
                <a:spcPct val="200000"/>
              </a:lnSpc>
              <a:spcBef>
                <a:spcPct val="0"/>
              </a:spcBef>
              <a:spcAft>
                <a:spcPct val="0"/>
              </a:spcAft>
            </a:pPr>
            <a:r>
              <a:rPr kumimoji="1" lang="en-US" altLang="zh-CN" sz="2400">
                <a:solidFill>
                  <a:srgbClr val="000000"/>
                </a:solidFill>
                <a:latin typeface="微软雅黑" pitchFamily="34" charset="-122"/>
                <a:ea typeface="微软雅黑" pitchFamily="34" charset="-122"/>
              </a:rPr>
              <a:t>strvar = String.valueOf(fltvar); //"9.99"</a:t>
            </a:r>
          </a:p>
        </p:txBody>
      </p:sp>
    </p:spTree>
    <p:extLst>
      <p:ext uri="{BB962C8B-B14F-4D97-AF65-F5344CB8AC3E}">
        <p14:creationId xmlns:p14="http://schemas.microsoft.com/office/powerpoint/2010/main" xmlns="" val="109618206"/>
      </p:ext>
    </p:extLst>
  </p:cSld>
  <p:clrMapOvr>
    <a:masterClrMapping/>
  </p:clrMapOvr>
  <p:transition>
    <p:check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1371600" y="908720"/>
            <a:ext cx="7645747" cy="367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(3)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double</a:t>
            </a:r>
            <a:r>
              <a:rPr kumimoji="1" lang="zh-CN" altLang="en-US" sz="2400" dirty="0">
                <a:solidFill>
                  <a:srgbClr val="000000"/>
                </a:solidFill>
                <a:latin typeface="微软雅黑" pitchFamily="34" charset="-122"/>
                <a:ea typeface="微软雅黑" pitchFamily="34" charset="-122"/>
              </a:rPr>
              <a:t>转换到</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double </a:t>
            </a:r>
            <a:r>
              <a:rPr kumimoji="1" lang="en-US" altLang="zh-CN" sz="2400" dirty="0" err="1">
                <a:solidFill>
                  <a:srgbClr val="000000"/>
                </a:solidFill>
                <a:latin typeface="微软雅黑" pitchFamily="34" charset="-122"/>
                <a:ea typeface="微软雅黑" pitchFamily="34" charset="-122"/>
              </a:rPr>
              <a:t>dblvar</a:t>
            </a:r>
            <a:r>
              <a:rPr kumimoji="1" lang="en-US" altLang="zh-CN" sz="2400" dirty="0">
                <a:solidFill>
                  <a:srgbClr val="000000"/>
                </a:solidFill>
                <a:latin typeface="微软雅黑" pitchFamily="34" charset="-122"/>
                <a:ea typeface="微软雅黑" pitchFamily="34" charset="-122"/>
              </a:rPr>
              <a:t> = 99999999.99;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a:t>
            </a:r>
          </a:p>
          <a:p>
            <a:pPr fontAlgn="base">
              <a:lnSpc>
                <a:spcPct val="20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String.valueOf</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dblvar</a:t>
            </a:r>
            <a:r>
              <a:rPr kumimoji="1" lang="en-US" altLang="zh-CN" sz="2400" dirty="0">
                <a:solidFill>
                  <a:srgbClr val="000000"/>
                </a:solidFill>
                <a:latin typeface="微软雅黑" pitchFamily="34" charset="-122"/>
                <a:ea typeface="微软雅黑" pitchFamily="34" charset="-122"/>
              </a:rPr>
              <a:t>); //"9.999999999E7"</a:t>
            </a:r>
          </a:p>
        </p:txBody>
      </p:sp>
    </p:spTree>
    <p:extLst>
      <p:ext uri="{BB962C8B-B14F-4D97-AF65-F5344CB8AC3E}">
        <p14:creationId xmlns:p14="http://schemas.microsoft.com/office/powerpoint/2010/main" xmlns="" val="1155611002"/>
      </p:ext>
    </p:extLst>
  </p:cSld>
  <p:clrMapOvr>
    <a:masterClrMapping/>
  </p:clrMapOvr>
  <p:transition>
    <p:check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1676400" y="836712"/>
            <a:ext cx="5576848" cy="367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(4)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char</a:t>
            </a:r>
            <a:r>
              <a:rPr kumimoji="1" lang="zh-CN" altLang="en-US" sz="2400" dirty="0">
                <a:solidFill>
                  <a:srgbClr val="000000"/>
                </a:solidFill>
                <a:latin typeface="微软雅黑" pitchFamily="34" charset="-122"/>
                <a:ea typeface="微软雅黑" pitchFamily="34" charset="-122"/>
              </a:rPr>
              <a:t>转换到</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char </a:t>
            </a:r>
            <a:r>
              <a:rPr kumimoji="1" lang="en-US" altLang="zh-CN" sz="2400" dirty="0" err="1">
                <a:solidFill>
                  <a:srgbClr val="000000"/>
                </a:solidFill>
                <a:latin typeface="微软雅黑" pitchFamily="34" charset="-122"/>
                <a:ea typeface="微软雅黑" pitchFamily="34" charset="-122"/>
              </a:rPr>
              <a:t>chrvar</a:t>
            </a:r>
            <a:r>
              <a:rPr kumimoji="1" lang="en-US" altLang="zh-CN" sz="2400" dirty="0">
                <a:solidFill>
                  <a:srgbClr val="000000"/>
                </a:solidFill>
                <a:latin typeface="微软雅黑" pitchFamily="34" charset="-122"/>
                <a:ea typeface="微软雅黑" pitchFamily="34" charset="-122"/>
              </a:rPr>
              <a:t> = 'a';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a:t>
            </a:r>
          </a:p>
          <a:p>
            <a:pPr fontAlgn="base">
              <a:lnSpc>
                <a:spcPct val="20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strvar</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String.valueOf</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chrvar</a:t>
            </a:r>
            <a:r>
              <a:rPr kumimoji="1" lang="en-US" altLang="zh-CN" sz="2400" dirty="0">
                <a:solidFill>
                  <a:srgbClr val="000000"/>
                </a:solidFill>
                <a:latin typeface="微软雅黑" pitchFamily="34" charset="-122"/>
                <a:ea typeface="微软雅黑" pitchFamily="34" charset="-122"/>
              </a:rPr>
              <a:t>); //"a"</a:t>
            </a:r>
          </a:p>
        </p:txBody>
      </p:sp>
    </p:spTree>
    <p:extLst>
      <p:ext uri="{BB962C8B-B14F-4D97-AF65-F5344CB8AC3E}">
        <p14:creationId xmlns:p14="http://schemas.microsoft.com/office/powerpoint/2010/main" xmlns="" val="1946516373"/>
      </p:ext>
    </p:extLst>
  </p:cSld>
  <p:clrMapOvr>
    <a:masterClrMapping/>
  </p:clrMapOvr>
  <p:transition>
    <p:check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539552" y="692696"/>
            <a:ext cx="9144171" cy="5780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(5)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转换到</a:t>
            </a:r>
            <a:r>
              <a:rPr kumimoji="1" lang="en-US" altLang="zh-CN" sz="2400" dirty="0" err="1">
                <a:solidFill>
                  <a:srgbClr val="000000"/>
                </a:solidFill>
                <a:latin typeface="微软雅黑" pitchFamily="34" charset="-122"/>
                <a:ea typeface="微软雅黑" pitchFamily="34" charset="-122"/>
              </a:rPr>
              <a:t>int</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float</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long</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double</a:t>
            </a:r>
            <a:r>
              <a:rPr kumimoji="1" lang="zh-CN" altLang="en-US" sz="2400" dirty="0">
                <a:solidFill>
                  <a:srgbClr val="000000"/>
                </a:solidFill>
                <a:latin typeface="微软雅黑" pitchFamily="34" charset="-122"/>
                <a:ea typeface="微软雅黑" pitchFamily="34" charset="-122"/>
              </a:rPr>
              <a:t>。</a:t>
            </a:r>
          </a:p>
          <a:p>
            <a:pPr fontAlgn="base">
              <a:lnSpc>
                <a:spcPct val="14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intstr</a:t>
            </a:r>
            <a:r>
              <a:rPr kumimoji="1" lang="en-US" altLang="zh-CN" sz="2400" dirty="0">
                <a:solidFill>
                  <a:srgbClr val="000000"/>
                </a:solidFill>
                <a:latin typeface="微软雅黑" pitchFamily="34" charset="-122"/>
                <a:ea typeface="微软雅黑" pitchFamily="34" charset="-122"/>
              </a:rPr>
              <a:t> = "10"; </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fltstr</a:t>
            </a:r>
            <a:r>
              <a:rPr kumimoji="1" lang="en-US" altLang="zh-CN" sz="2400" dirty="0">
                <a:solidFill>
                  <a:srgbClr val="000000"/>
                </a:solidFill>
                <a:latin typeface="微软雅黑" pitchFamily="34" charset="-122"/>
                <a:ea typeface="微软雅黑" pitchFamily="34" charset="-122"/>
              </a:rPr>
              <a:t> = "10.1f"; </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longstr</a:t>
            </a:r>
            <a:r>
              <a:rPr kumimoji="1" lang="en-US" altLang="zh-CN" sz="2400" dirty="0">
                <a:solidFill>
                  <a:srgbClr val="000000"/>
                </a:solidFill>
                <a:latin typeface="微软雅黑" pitchFamily="34" charset="-122"/>
                <a:ea typeface="微软雅黑" pitchFamily="34" charset="-122"/>
              </a:rPr>
              <a:t> = "99999999"; </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dblstr</a:t>
            </a:r>
            <a:r>
              <a:rPr kumimoji="1" lang="en-US" altLang="zh-CN" sz="2400" dirty="0">
                <a:solidFill>
                  <a:srgbClr val="000000"/>
                </a:solidFill>
                <a:latin typeface="微软雅黑" pitchFamily="34" charset="-122"/>
                <a:ea typeface="微软雅黑" pitchFamily="34" charset="-122"/>
              </a:rPr>
              <a:t> = "99999999.9"; </a:t>
            </a:r>
          </a:p>
          <a:p>
            <a:pPr fontAlgn="base">
              <a:lnSpc>
                <a:spcPct val="140000"/>
              </a:lnSpc>
              <a:spcBef>
                <a:spcPct val="0"/>
              </a:spcBef>
              <a:spcAft>
                <a:spcPct val="0"/>
              </a:spcAft>
            </a:pPr>
            <a:endParaRPr kumimoji="1" lang="en-US" altLang="zh-CN" sz="2400" dirty="0">
              <a:solidFill>
                <a:srgbClr val="000000"/>
              </a:solidFill>
              <a:latin typeface="微软雅黑" pitchFamily="34" charset="-122"/>
              <a:ea typeface="微软雅黑" pitchFamily="34" charset="-122"/>
            </a:endParaRPr>
          </a:p>
          <a:p>
            <a:pPr fontAlgn="base">
              <a:lnSpc>
                <a:spcPct val="140000"/>
              </a:lnSpc>
              <a:spcBef>
                <a:spcPct val="0"/>
              </a:spcBef>
              <a:spcAft>
                <a:spcPct val="0"/>
              </a:spcAft>
            </a:pP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Integer.parseInt</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intstr</a:t>
            </a:r>
            <a:r>
              <a:rPr kumimoji="1" lang="en-US" altLang="zh-CN" sz="2400" dirty="0">
                <a:solidFill>
                  <a:srgbClr val="000000"/>
                </a:solidFill>
                <a:latin typeface="微软雅黑" pitchFamily="34" charset="-122"/>
                <a:ea typeface="微软雅黑" pitchFamily="34" charset="-122"/>
              </a:rPr>
              <a:t>); //10</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float f = </a:t>
            </a:r>
            <a:r>
              <a:rPr kumimoji="1" lang="en-US" altLang="zh-CN" sz="2400" dirty="0" err="1">
                <a:solidFill>
                  <a:srgbClr val="000000"/>
                </a:solidFill>
                <a:latin typeface="微软雅黑" pitchFamily="34" charset="-122"/>
                <a:ea typeface="微软雅黑" pitchFamily="34" charset="-122"/>
              </a:rPr>
              <a:t>Float.parseFloat</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fltstr</a:t>
            </a:r>
            <a:r>
              <a:rPr kumimoji="1" lang="en-US" altLang="zh-CN" sz="2400" dirty="0">
                <a:solidFill>
                  <a:srgbClr val="000000"/>
                </a:solidFill>
                <a:latin typeface="微软雅黑" pitchFamily="34" charset="-122"/>
                <a:ea typeface="微软雅黑" pitchFamily="34" charset="-122"/>
              </a:rPr>
              <a:t>); //10.1</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long lo = </a:t>
            </a:r>
            <a:r>
              <a:rPr kumimoji="1" lang="en-US" altLang="zh-CN" sz="2400" dirty="0" err="1">
                <a:solidFill>
                  <a:srgbClr val="000000"/>
                </a:solidFill>
                <a:latin typeface="微软雅黑" pitchFamily="34" charset="-122"/>
                <a:ea typeface="微软雅黑" pitchFamily="34" charset="-122"/>
              </a:rPr>
              <a:t>Long.parseLong</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longstr</a:t>
            </a:r>
            <a:r>
              <a:rPr kumimoji="1" lang="en-US" altLang="zh-CN" sz="2400" dirty="0">
                <a:solidFill>
                  <a:srgbClr val="000000"/>
                </a:solidFill>
                <a:latin typeface="微软雅黑" pitchFamily="34" charset="-122"/>
                <a:ea typeface="微软雅黑" pitchFamily="34" charset="-122"/>
              </a:rPr>
              <a:t>); //99999999</a:t>
            </a:r>
          </a:p>
          <a:p>
            <a:pPr fontAlgn="base">
              <a:lnSpc>
                <a:spcPct val="140000"/>
              </a:lnSpc>
              <a:spcBef>
                <a:spcPct val="0"/>
              </a:spcBef>
              <a:spcAft>
                <a:spcPct val="0"/>
              </a:spcAft>
            </a:pPr>
            <a:r>
              <a:rPr kumimoji="1" lang="en-US" altLang="zh-CN" sz="2400" dirty="0">
                <a:solidFill>
                  <a:srgbClr val="000000"/>
                </a:solidFill>
                <a:latin typeface="微软雅黑" pitchFamily="34" charset="-122"/>
                <a:ea typeface="微软雅黑" pitchFamily="34" charset="-122"/>
              </a:rPr>
              <a:t>double d = </a:t>
            </a:r>
            <a:r>
              <a:rPr kumimoji="1" lang="en-US" altLang="zh-CN" sz="2400" dirty="0" err="1">
                <a:solidFill>
                  <a:srgbClr val="000000"/>
                </a:solidFill>
                <a:latin typeface="微软雅黑" pitchFamily="34" charset="-122"/>
                <a:ea typeface="微软雅黑" pitchFamily="34" charset="-122"/>
              </a:rPr>
              <a:t>Double.parseDouble</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dblstr</a:t>
            </a:r>
            <a:r>
              <a:rPr kumimoji="1" lang="en-US" altLang="zh-CN" sz="2400" dirty="0">
                <a:solidFill>
                  <a:srgbClr val="000000"/>
                </a:solidFill>
                <a:latin typeface="微软雅黑" pitchFamily="34" charset="-122"/>
                <a:ea typeface="微软雅黑" pitchFamily="34" charset="-122"/>
              </a:rPr>
              <a:t>); //9.99999999E7</a:t>
            </a:r>
          </a:p>
        </p:txBody>
      </p:sp>
    </p:spTree>
    <p:extLst>
      <p:ext uri="{BB962C8B-B14F-4D97-AF65-F5344CB8AC3E}">
        <p14:creationId xmlns:p14="http://schemas.microsoft.com/office/powerpoint/2010/main" xmlns="" val="4108188771"/>
      </p:ext>
    </p:extLst>
  </p:cSld>
  <p:clrMapOvr>
    <a:masterClrMapping/>
  </p:clrMapOvr>
  <p:transition>
    <p:check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1754188" y="908720"/>
            <a:ext cx="5368264" cy="367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(6)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转换到</a:t>
            </a:r>
            <a:r>
              <a:rPr kumimoji="1" lang="en-US" altLang="zh-CN" sz="2400" dirty="0">
                <a:solidFill>
                  <a:srgbClr val="000000"/>
                </a:solidFill>
                <a:latin typeface="微软雅黑" pitchFamily="34" charset="-122"/>
                <a:ea typeface="微软雅黑" pitchFamily="34" charset="-122"/>
              </a:rPr>
              <a:t>byte</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short</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 "0";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byte b = </a:t>
            </a:r>
            <a:r>
              <a:rPr kumimoji="1" lang="en-US" altLang="zh-CN" sz="2400" dirty="0" err="1">
                <a:solidFill>
                  <a:srgbClr val="000000"/>
                </a:solidFill>
                <a:latin typeface="微软雅黑" pitchFamily="34" charset="-122"/>
                <a:ea typeface="微软雅黑" pitchFamily="34" charset="-122"/>
              </a:rPr>
              <a:t>Byte.parseByte</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//0</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short </a:t>
            </a:r>
            <a:r>
              <a:rPr kumimoji="1" lang="en-US" altLang="zh-CN" sz="2400" dirty="0" err="1">
                <a:solidFill>
                  <a:srgbClr val="000000"/>
                </a:solidFill>
                <a:latin typeface="微软雅黑" pitchFamily="34" charset="-122"/>
                <a:ea typeface="微软雅黑" pitchFamily="34" charset="-122"/>
              </a:rPr>
              <a:t>sh</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Short.parseShort</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);//0</a:t>
            </a:r>
          </a:p>
        </p:txBody>
      </p:sp>
    </p:spTree>
    <p:extLst>
      <p:ext uri="{BB962C8B-B14F-4D97-AF65-F5344CB8AC3E}">
        <p14:creationId xmlns:p14="http://schemas.microsoft.com/office/powerpoint/2010/main" xmlns="" val="208994825"/>
      </p:ext>
    </p:extLst>
  </p:cSld>
  <p:clrMapOvr>
    <a:masterClrMapping/>
  </p:clrMapOvr>
  <p:transition>
    <p:check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p:cNvSpPr txBox="1">
            <a:spLocks noChangeArrowheads="1"/>
          </p:cNvSpPr>
          <p:nvPr/>
        </p:nvSpPr>
        <p:spPr bwMode="auto">
          <a:xfrm>
            <a:off x="1447800" y="980728"/>
            <a:ext cx="5080302" cy="29355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(7)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转换到</a:t>
            </a:r>
            <a:r>
              <a:rPr kumimoji="1" lang="en-US" altLang="zh-CN" sz="2400" dirty="0">
                <a:solidFill>
                  <a:srgbClr val="000000"/>
                </a:solidFill>
                <a:latin typeface="微软雅黑" pitchFamily="34" charset="-122"/>
                <a:ea typeface="微软雅黑" pitchFamily="34" charset="-122"/>
              </a:rPr>
              <a:t>char</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 "</a:t>
            </a:r>
            <a:r>
              <a:rPr kumimoji="1" lang="en-US" altLang="zh-CN" sz="2400" dirty="0" err="1">
                <a:solidFill>
                  <a:srgbClr val="000000"/>
                </a:solidFill>
                <a:latin typeface="微软雅黑" pitchFamily="34" charset="-122"/>
                <a:ea typeface="微软雅黑" pitchFamily="34" charset="-122"/>
              </a:rPr>
              <a:t>abc</a:t>
            </a:r>
            <a:r>
              <a:rPr kumimoji="1" lang="en-US" altLang="zh-CN" sz="2400" dirty="0">
                <a:solidFill>
                  <a:srgbClr val="000000"/>
                </a:solidFill>
                <a:latin typeface="微软雅黑" pitchFamily="34" charset="-122"/>
                <a:ea typeface="微软雅黑" pitchFamily="34" charset="-122"/>
              </a:rPr>
              <a:t>";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char a = </a:t>
            </a:r>
            <a:r>
              <a:rPr kumimoji="1" lang="en-US" altLang="zh-CN" sz="2400" dirty="0" err="1">
                <a:solidFill>
                  <a:srgbClr val="000000"/>
                </a:solidFill>
                <a:latin typeface="微软雅黑" pitchFamily="34" charset="-122"/>
                <a:ea typeface="微软雅黑" pitchFamily="34" charset="-122"/>
              </a:rPr>
              <a:t>str.charAt</a:t>
            </a:r>
            <a:r>
              <a:rPr kumimoji="1" lang="en-US" altLang="zh-CN" sz="2400" dirty="0">
                <a:solidFill>
                  <a:srgbClr val="000000"/>
                </a:solidFill>
                <a:latin typeface="微软雅黑" pitchFamily="34" charset="-122"/>
                <a:ea typeface="微软雅黑" pitchFamily="34" charset="-122"/>
              </a:rPr>
              <a:t>(0);//</a:t>
            </a:r>
            <a:r>
              <a:rPr kumimoji="1" lang="zh-CN" altLang="en-US" sz="2400" dirty="0">
                <a:solidFill>
                  <a:srgbClr val="000000"/>
                </a:solidFill>
                <a:latin typeface="微软雅黑" pitchFamily="34" charset="-122"/>
                <a:ea typeface="微软雅黑" pitchFamily="34" charset="-122"/>
              </a:rPr>
              <a:t>返回字符</a:t>
            </a:r>
            <a:r>
              <a:rPr kumimoji="1" lang="en-US" altLang="zh-CN" sz="2400" dirty="0">
                <a:solidFill>
                  <a:srgbClr val="000000"/>
                </a:solidFill>
                <a:latin typeface="微软雅黑" pitchFamily="34" charset="-122"/>
                <a:ea typeface="微软雅黑" pitchFamily="34" charset="-122"/>
              </a:rPr>
              <a:t>a </a:t>
            </a:r>
          </a:p>
        </p:txBody>
      </p:sp>
    </p:spTree>
    <p:extLst>
      <p:ext uri="{BB962C8B-B14F-4D97-AF65-F5344CB8AC3E}">
        <p14:creationId xmlns:p14="http://schemas.microsoft.com/office/powerpoint/2010/main" xmlns="" val="1004880523"/>
      </p:ext>
    </p:extLst>
  </p:cSld>
  <p:clrMapOvr>
    <a:masterClrMapping/>
  </p:clrMapOvr>
  <p:transition>
    <p:check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1600200" y="980728"/>
            <a:ext cx="6356612" cy="29355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(8) </a:t>
            </a:r>
            <a:r>
              <a:rPr kumimoji="1" lang="zh-CN" altLang="en-US" sz="2400" dirty="0">
                <a:solidFill>
                  <a:srgbClr val="000000"/>
                </a:solidFill>
                <a:latin typeface="微软雅黑" pitchFamily="34" charset="-122"/>
                <a:ea typeface="微软雅黑" pitchFamily="34" charset="-122"/>
              </a:rPr>
              <a:t>从</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转换到</a:t>
            </a:r>
            <a:r>
              <a:rPr kumimoji="1" lang="en-US" altLang="zh-CN" sz="2400" dirty="0" err="1">
                <a:solidFill>
                  <a:srgbClr val="000000"/>
                </a:solidFill>
                <a:latin typeface="微软雅黑" pitchFamily="34" charset="-122"/>
                <a:ea typeface="微软雅黑" pitchFamily="34" charset="-122"/>
              </a:rPr>
              <a:t>boolean</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zh-CN" altLang="en-US" sz="2400" dirty="0">
                <a:solidFill>
                  <a:srgbClr val="000000"/>
                </a:solidFill>
                <a:latin typeface="微软雅黑" pitchFamily="34" charset="-122"/>
                <a:ea typeface="微软雅黑" pitchFamily="34" charset="-122"/>
              </a:rPr>
              <a:t>例如：</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 "true"; </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Boolean flag = </a:t>
            </a:r>
            <a:r>
              <a:rPr kumimoji="1" lang="en-US" altLang="zh-CN" sz="2400" dirty="0" err="1">
                <a:solidFill>
                  <a:srgbClr val="000000"/>
                </a:solidFill>
                <a:latin typeface="微软雅黑" pitchFamily="34" charset="-122"/>
                <a:ea typeface="微软雅黑" pitchFamily="34" charset="-122"/>
              </a:rPr>
              <a:t>Boolean.valueOf</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);//true</a:t>
            </a:r>
          </a:p>
        </p:txBody>
      </p:sp>
    </p:spTree>
    <p:extLst>
      <p:ext uri="{BB962C8B-B14F-4D97-AF65-F5344CB8AC3E}">
        <p14:creationId xmlns:p14="http://schemas.microsoft.com/office/powerpoint/2010/main" xmlns="" val="4097567210"/>
      </p:ext>
    </p:extLst>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381000" y="980728"/>
            <a:ext cx="85344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4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而在</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语言中，</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自带的虚拟机很好地实现了跨平台性。</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源程序代码经过编译后生成二进制的字节码是与平台无关的，但是可被</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虚拟机识别的一种机器码指令。</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虚拟机提供了一个字节码到底层硬件平台及操作系统的屏障，使得</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语言具备跨平台性。</a:t>
            </a:r>
          </a:p>
        </p:txBody>
      </p:sp>
    </p:spTree>
    <p:extLst>
      <p:ext uri="{BB962C8B-B14F-4D97-AF65-F5344CB8AC3E}">
        <p14:creationId xmlns:p14="http://schemas.microsoft.com/office/powerpoint/2010/main" xmlns="" val="4045778311"/>
      </p:ext>
    </p:extLst>
  </p:cSld>
  <p:clrMapOvr>
    <a:masterClrMapping/>
  </p:clrMapOvr>
  <p:transition>
    <p:blinds/>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304800" y="692696"/>
            <a:ext cx="8610600" cy="5373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b="1" dirty="0" smtClean="0">
                <a:solidFill>
                  <a:srgbClr val="000000"/>
                </a:solidFill>
                <a:latin typeface="微软雅黑" pitchFamily="34" charset="-122"/>
                <a:ea typeface="微软雅黑" pitchFamily="34" charset="-122"/>
              </a:rPr>
              <a:t>2  </a:t>
            </a:r>
            <a:r>
              <a:rPr kumimoji="1" lang="en-US" altLang="zh-CN" sz="2400" b="1" dirty="0" err="1">
                <a:solidFill>
                  <a:srgbClr val="000000"/>
                </a:solidFill>
                <a:latin typeface="微软雅黑" pitchFamily="34" charset="-122"/>
                <a:ea typeface="微软雅黑" pitchFamily="34" charset="-122"/>
              </a:rPr>
              <a:t>StringBuffer</a:t>
            </a:r>
            <a:r>
              <a:rPr kumimoji="1" lang="zh-CN" altLang="en-US" sz="2400" b="1" dirty="0">
                <a:solidFill>
                  <a:srgbClr val="000000"/>
                </a:solidFill>
                <a:latin typeface="微软雅黑" pitchFamily="34" charset="-122"/>
                <a:ea typeface="微软雅黑" pitchFamily="34" charset="-122"/>
              </a:rPr>
              <a:t>类</a:t>
            </a:r>
          </a:p>
          <a:p>
            <a:pPr fontAlgn="base">
              <a:lnSpc>
                <a:spcPct val="130000"/>
              </a:lnSpc>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类提供了一个字符串的可变序列</a:t>
            </a:r>
            <a:r>
              <a:rPr kumimoji="1" lang="zh-CN" altLang="en-US" sz="2400" dirty="0" smtClean="0">
                <a:solidFill>
                  <a:srgbClr val="000000"/>
                </a:solidFill>
                <a:latin typeface="微软雅黑" pitchFamily="34" charset="-122"/>
                <a:ea typeface="微软雅黑" pitchFamily="34" charset="-122"/>
              </a:rPr>
              <a:t>，它</a:t>
            </a:r>
            <a:r>
              <a:rPr kumimoji="1" lang="zh-CN" altLang="en-US" sz="2400" dirty="0">
                <a:solidFill>
                  <a:srgbClr val="000000"/>
                </a:solidFill>
                <a:latin typeface="微软雅黑" pitchFamily="34" charset="-122"/>
                <a:ea typeface="微软雅黑" pitchFamily="34" charset="-122"/>
              </a:rPr>
              <a:t>对存储的字符序列可以任意修改，使用起来比</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类灵活得多。它常用的构造函数为：</a:t>
            </a:r>
          </a:p>
          <a:p>
            <a:pPr lvl="1" fontAlgn="base">
              <a:lnSpc>
                <a:spcPct val="130000"/>
              </a:lnSpc>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t>
            </a:r>
          </a:p>
          <a:p>
            <a:pPr lvl="1" fontAlgn="base">
              <a:lnSpc>
                <a:spcPct val="130000"/>
              </a:lnSpc>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构造一个空</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对象，初始容量为</a:t>
            </a:r>
            <a:r>
              <a:rPr kumimoji="1" lang="en-US" altLang="zh-CN" sz="2400" dirty="0">
                <a:solidFill>
                  <a:srgbClr val="000000"/>
                </a:solidFill>
                <a:latin typeface="微软雅黑" pitchFamily="34" charset="-122"/>
                <a:ea typeface="微软雅黑" pitchFamily="34" charset="-122"/>
              </a:rPr>
              <a:t>16</a:t>
            </a:r>
            <a:r>
              <a:rPr kumimoji="1" lang="zh-CN" altLang="en-US" sz="2400" dirty="0">
                <a:solidFill>
                  <a:srgbClr val="000000"/>
                </a:solidFill>
                <a:latin typeface="微软雅黑" pitchFamily="34" charset="-122"/>
                <a:ea typeface="微软雅黑" pitchFamily="34" charset="-122"/>
              </a:rPr>
              <a:t>个字符。 </a:t>
            </a:r>
          </a:p>
          <a:p>
            <a:pPr lvl="1" fontAlgn="base">
              <a:lnSpc>
                <a:spcPct val="130000"/>
              </a:lnSpc>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p>
          <a:p>
            <a:pPr lvl="1" fontAlgn="base">
              <a:lnSpc>
                <a:spcPct val="130000"/>
              </a:lnSpc>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构造一个</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对象，初始内容为字符串</a:t>
            </a:r>
            <a:r>
              <a:rPr kumimoji="1" lang="en-US" altLang="zh-CN" sz="2400" dirty="0" err="1">
                <a:solidFill>
                  <a:srgbClr val="000000"/>
                </a:solidFill>
                <a:latin typeface="微软雅黑" pitchFamily="34" charset="-122"/>
                <a:ea typeface="微软雅黑" pitchFamily="34" charset="-122"/>
              </a:rPr>
              <a:t>str</a:t>
            </a:r>
            <a:r>
              <a:rPr kumimoji="1" lang="zh-CN" altLang="en-US" sz="2400" dirty="0">
                <a:solidFill>
                  <a:srgbClr val="000000"/>
                </a:solidFill>
                <a:latin typeface="微软雅黑" pitchFamily="34" charset="-122"/>
                <a:ea typeface="微软雅黑" pitchFamily="34" charset="-122"/>
              </a:rPr>
              <a:t>的拷贝。</a:t>
            </a:r>
          </a:p>
          <a:p>
            <a:pPr lvl="1" fontAlgn="base">
              <a:lnSpc>
                <a:spcPct val="130000"/>
              </a:lnSpc>
              <a:spcAft>
                <a:spcPct val="0"/>
              </a:spcAft>
            </a:pPr>
            <a:r>
              <a:rPr kumimoji="1" lang="zh-CN" altLang="en-US" sz="2400" dirty="0">
                <a:solidFill>
                  <a:srgbClr val="000000"/>
                </a:solidFill>
                <a:latin typeface="微软雅黑" pitchFamily="34" charset="-122"/>
                <a:ea typeface="微软雅黑" pitchFamily="34" charset="-122"/>
              </a:rPr>
              <a:t>        对于</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类，除了</a:t>
            </a:r>
            <a:r>
              <a:rPr kumimoji="1" lang="en-US" altLang="zh-CN" sz="2400" dirty="0">
                <a:solidFill>
                  <a:srgbClr val="000000"/>
                </a:solidFill>
                <a:latin typeface="微软雅黑" pitchFamily="34" charset="-122"/>
                <a:ea typeface="微软雅黑" pitchFamily="34" charset="-122"/>
              </a:rPr>
              <a:t>String</a:t>
            </a:r>
            <a:r>
              <a:rPr kumimoji="1" lang="zh-CN" altLang="en-US" sz="2400" dirty="0">
                <a:solidFill>
                  <a:srgbClr val="000000"/>
                </a:solidFill>
                <a:latin typeface="微软雅黑" pitchFamily="34" charset="-122"/>
                <a:ea typeface="微软雅黑" pitchFamily="34" charset="-122"/>
              </a:rPr>
              <a:t>类中常用的像长度</a:t>
            </a:r>
            <a:r>
              <a:rPr kumimoji="1" lang="zh-CN" altLang="en-US" sz="2400" dirty="0" smtClean="0">
                <a:solidFill>
                  <a:srgbClr val="000000"/>
                </a:solidFill>
                <a:latin typeface="微软雅黑" pitchFamily="34" charset="-122"/>
                <a:ea typeface="微软雅黑" pitchFamily="34" charset="-122"/>
              </a:rPr>
              <a:t>、</a:t>
            </a:r>
            <a:endParaRPr kumimoji="1" lang="en-US" altLang="zh-CN" sz="2400" dirty="0" smtClean="0">
              <a:solidFill>
                <a:srgbClr val="000000"/>
              </a:solidFill>
              <a:latin typeface="微软雅黑" pitchFamily="34" charset="-122"/>
              <a:ea typeface="微软雅黑" pitchFamily="34" charset="-122"/>
            </a:endParaRPr>
          </a:p>
          <a:p>
            <a:pPr lvl="1" fontAlgn="base">
              <a:lnSpc>
                <a:spcPct val="130000"/>
              </a:lnSpc>
              <a:spcAft>
                <a:spcPct val="0"/>
              </a:spcAft>
            </a:pPr>
            <a:r>
              <a:rPr kumimoji="1" lang="zh-CN" altLang="en-US" sz="2400" dirty="0" smtClean="0">
                <a:solidFill>
                  <a:srgbClr val="000000"/>
                </a:solidFill>
                <a:latin typeface="微软雅黑" pitchFamily="34" charset="-122"/>
                <a:ea typeface="微软雅黑" pitchFamily="34" charset="-122"/>
              </a:rPr>
              <a:t>字符串</a:t>
            </a:r>
            <a:r>
              <a:rPr kumimoji="1" lang="zh-CN" altLang="en-US" sz="2400" dirty="0">
                <a:solidFill>
                  <a:srgbClr val="000000"/>
                </a:solidFill>
                <a:latin typeface="微软雅黑" pitchFamily="34" charset="-122"/>
                <a:ea typeface="微软雅黑" pitchFamily="34" charset="-122"/>
              </a:rPr>
              <a:t>截取、字符串检索的方法可以使用之外，还有两个较为方便的方法系列，即</a:t>
            </a:r>
            <a:r>
              <a:rPr kumimoji="1" lang="en-US" altLang="zh-CN" sz="2400" dirty="0">
                <a:solidFill>
                  <a:srgbClr val="000000"/>
                </a:solidFill>
                <a:latin typeface="微软雅黑" pitchFamily="34" charset="-122"/>
                <a:ea typeface="微软雅黑" pitchFamily="34" charset="-122"/>
              </a:rPr>
              <a:t>append</a:t>
            </a:r>
            <a:r>
              <a:rPr kumimoji="1" lang="zh-CN" altLang="en-US" sz="2400" dirty="0">
                <a:solidFill>
                  <a:srgbClr val="000000"/>
                </a:solidFill>
                <a:latin typeface="微软雅黑" pitchFamily="34" charset="-122"/>
                <a:ea typeface="微软雅黑" pitchFamily="34" charset="-122"/>
              </a:rPr>
              <a:t>方法系列和</a:t>
            </a:r>
            <a:r>
              <a:rPr kumimoji="1" lang="en-US" altLang="zh-CN" sz="2400" dirty="0">
                <a:solidFill>
                  <a:srgbClr val="000000"/>
                </a:solidFill>
                <a:latin typeface="微软雅黑" pitchFamily="34" charset="-122"/>
                <a:ea typeface="微软雅黑" pitchFamily="34" charset="-122"/>
              </a:rPr>
              <a:t>insert</a:t>
            </a:r>
            <a:r>
              <a:rPr kumimoji="1" lang="zh-CN" altLang="en-US" sz="2400" dirty="0">
                <a:solidFill>
                  <a:srgbClr val="000000"/>
                </a:solidFill>
                <a:latin typeface="微软雅黑" pitchFamily="34" charset="-122"/>
                <a:ea typeface="微软雅黑" pitchFamily="34" charset="-122"/>
              </a:rPr>
              <a:t>方法系列。</a:t>
            </a:r>
          </a:p>
        </p:txBody>
      </p:sp>
    </p:spTree>
    <p:extLst>
      <p:ext uri="{BB962C8B-B14F-4D97-AF65-F5344CB8AC3E}">
        <p14:creationId xmlns:p14="http://schemas.microsoft.com/office/powerpoint/2010/main" xmlns="" val="4108165095"/>
      </p:ext>
    </p:extLst>
  </p:cSld>
  <p:clrMapOvr>
    <a:masterClrMapping/>
  </p:clrMapOvr>
  <p:transition>
    <p:check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304800" y="620688"/>
            <a:ext cx="8610600" cy="611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(1) append</a:t>
            </a:r>
            <a:r>
              <a:rPr kumimoji="1" lang="zh-CN" altLang="en-US" sz="2400" dirty="0">
                <a:solidFill>
                  <a:srgbClr val="000000"/>
                </a:solidFill>
                <a:latin typeface="微软雅黑" pitchFamily="34" charset="-122"/>
                <a:ea typeface="微软雅黑" pitchFamily="34" charset="-122"/>
              </a:rPr>
              <a:t>方法系列根据参数的数据类型在</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对象的末尾直接进行数据添加。</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b)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append(char c)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append(char[]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append(char[]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len</a:t>
            </a: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append(double d)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append(float f)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a:t>
            </a: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append(long l)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append(Object </a:t>
            </a:r>
            <a:r>
              <a:rPr kumimoji="1" lang="en-US" altLang="zh-CN" sz="2400" dirty="0" err="1">
                <a:solidFill>
                  <a:srgbClr val="000000"/>
                </a:solidFill>
                <a:latin typeface="微软雅黑" pitchFamily="34" charset="-122"/>
                <a:ea typeface="微软雅黑" pitchFamily="34" charset="-122"/>
              </a:rPr>
              <a:t>obj</a:t>
            </a: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p>
          <a:p>
            <a:pPr lvl="1" fontAlgn="base">
              <a:lnSpc>
                <a:spcPct val="8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append(</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sb</a:t>
            </a:r>
            <a:r>
              <a:rPr kumimoji="1" lang="en-US" altLang="zh-CN"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3106996658"/>
      </p:ext>
    </p:extLst>
  </p:cSld>
  <p:clrMapOvr>
    <a:masterClrMapping/>
  </p:clrMapOvr>
  <p:transition>
    <p:check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304800" y="620688"/>
            <a:ext cx="8686800" cy="6334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(2)  insert</a:t>
            </a:r>
            <a:r>
              <a:rPr kumimoji="1" lang="zh-CN" altLang="en-US" sz="2400" dirty="0">
                <a:solidFill>
                  <a:srgbClr val="000000"/>
                </a:solidFill>
                <a:latin typeface="微软雅黑" pitchFamily="34" charset="-122"/>
                <a:ea typeface="微软雅黑" pitchFamily="34" charset="-122"/>
              </a:rPr>
              <a:t>方法系列根据参数的数据类型在</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的</a:t>
            </a:r>
            <a:r>
              <a:rPr kumimoji="1" lang="en-US" altLang="zh-CN" sz="2400" dirty="0">
                <a:solidFill>
                  <a:srgbClr val="000000"/>
                </a:solidFill>
                <a:latin typeface="微软雅黑" pitchFamily="34" charset="-122"/>
                <a:ea typeface="微软雅黑" pitchFamily="34" charset="-122"/>
              </a:rPr>
              <a:t>offset</a:t>
            </a:r>
            <a:r>
              <a:rPr kumimoji="1" lang="zh-CN" altLang="en-US" sz="2400" dirty="0">
                <a:solidFill>
                  <a:srgbClr val="000000"/>
                </a:solidFill>
                <a:latin typeface="微软雅黑" pitchFamily="34" charset="-122"/>
                <a:ea typeface="微软雅黑" pitchFamily="34" charset="-122"/>
              </a:rPr>
              <a:t>位置进行数据插入。</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b)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char c)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char[]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index, char[]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len</a:t>
            </a:r>
            <a:r>
              <a:rPr kumimoji="1" lang="en-US" altLang="zh-CN" sz="24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double d)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float f)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a:t>
            </a:r>
            <a:r>
              <a:rPr kumimoji="1" lang="en-US" altLang="zh-CN" sz="24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long l)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Object </a:t>
            </a:r>
            <a:r>
              <a:rPr kumimoji="1" lang="en-US" altLang="zh-CN" sz="2400" dirty="0" err="1">
                <a:solidFill>
                  <a:srgbClr val="000000"/>
                </a:solidFill>
                <a:latin typeface="微软雅黑" pitchFamily="34" charset="-122"/>
                <a:ea typeface="微软雅黑" pitchFamily="34" charset="-122"/>
              </a:rPr>
              <a:t>obj</a:t>
            </a:r>
            <a:r>
              <a:rPr kumimoji="1" lang="en-US" altLang="zh-CN" sz="24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a:t>
            </a:r>
            <a:r>
              <a:rPr kumimoji="1" lang="en-US" altLang="zh-CN" sz="2400" dirty="0" err="1">
                <a:solidFill>
                  <a:srgbClr val="000000"/>
                </a:solidFill>
                <a:latin typeface="微软雅黑" pitchFamily="34" charset="-122"/>
                <a:ea typeface="微软雅黑" pitchFamily="34" charset="-122"/>
              </a:rPr>
              <a:t>StringBuffer</a:t>
            </a:r>
            <a:r>
              <a:rPr kumimoji="1" lang="en-US" altLang="zh-CN" sz="2400" dirty="0">
                <a:solidFill>
                  <a:srgbClr val="000000"/>
                </a:solidFill>
                <a:latin typeface="微软雅黑" pitchFamily="34" charset="-122"/>
                <a:ea typeface="微软雅黑" pitchFamily="34" charset="-122"/>
              </a:rPr>
              <a:t> insert(</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offset, String </a:t>
            </a:r>
            <a:r>
              <a:rPr kumimoji="1" lang="en-US" altLang="zh-CN" sz="2400" dirty="0" err="1">
                <a:solidFill>
                  <a:srgbClr val="000000"/>
                </a:solidFill>
                <a:latin typeface="微软雅黑" pitchFamily="34" charset="-122"/>
                <a:ea typeface="微软雅黑" pitchFamily="34" charset="-122"/>
              </a:rPr>
              <a:t>str</a:t>
            </a:r>
            <a:r>
              <a:rPr kumimoji="1" lang="en-US" altLang="zh-CN"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42514334"/>
      </p:ext>
    </p:extLst>
  </p:cSld>
  <p:clrMapOvr>
    <a:masterClrMapping/>
  </p:clrMapOvr>
  <p:transition>
    <p:check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609600" y="836712"/>
            <a:ext cx="7630615"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(3) </a:t>
            </a:r>
            <a:r>
              <a:rPr kumimoji="1" lang="zh-CN" altLang="en-US" sz="2400" dirty="0">
                <a:solidFill>
                  <a:srgbClr val="000000"/>
                </a:solidFill>
                <a:latin typeface="微软雅黑" pitchFamily="34" charset="-122"/>
                <a:ea typeface="微软雅黑" pitchFamily="34" charset="-122"/>
              </a:rPr>
              <a:t>下面这个方法用于将</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对象的数据转换</a:t>
            </a:r>
            <a:r>
              <a:rPr kumimoji="1" lang="zh-CN" altLang="en-US" sz="2400" dirty="0" smtClean="0">
                <a:solidFill>
                  <a:srgbClr val="000000"/>
                </a:solidFill>
                <a:latin typeface="微软雅黑" pitchFamily="34" charset="-122"/>
                <a:ea typeface="微软雅黑" pitchFamily="34" charset="-122"/>
              </a:rPr>
              <a:t>成</a:t>
            </a:r>
            <a:endParaRPr kumimoji="1" lang="en-US" altLang="zh-CN" sz="2400" dirty="0" smtClean="0">
              <a:solidFill>
                <a:srgbClr val="000000"/>
              </a:solidFill>
              <a:latin typeface="微软雅黑" pitchFamily="34" charset="-122"/>
              <a:ea typeface="微软雅黑" pitchFamily="34" charset="-122"/>
            </a:endParaRPr>
          </a:p>
          <a:p>
            <a:pPr fontAlgn="base">
              <a:lnSpc>
                <a:spcPct val="200000"/>
              </a:lnSpc>
              <a:spcBef>
                <a:spcPct val="0"/>
              </a:spcBef>
              <a:spcAft>
                <a:spcPct val="0"/>
              </a:spcAft>
            </a:pPr>
            <a:r>
              <a:rPr kumimoji="1" lang="zh-CN" altLang="en-US" sz="2400" dirty="0" smtClean="0">
                <a:solidFill>
                  <a:srgbClr val="000000"/>
                </a:solidFill>
                <a:latin typeface="微软雅黑" pitchFamily="34" charset="-122"/>
                <a:ea typeface="微软雅黑" pitchFamily="34" charset="-122"/>
              </a:rPr>
              <a:t>字符串</a:t>
            </a:r>
            <a:r>
              <a:rPr kumimoji="1" lang="zh-CN" altLang="en-US" sz="2400" dirty="0">
                <a:solidFill>
                  <a:srgbClr val="000000"/>
                </a:solidFill>
                <a:latin typeface="微软雅黑" pitchFamily="34" charset="-122"/>
                <a:ea typeface="微软雅黑" pitchFamily="34" charset="-122"/>
              </a:rPr>
              <a:t>：</a:t>
            </a:r>
          </a:p>
          <a:p>
            <a:pPr fontAlgn="base">
              <a:lnSpc>
                <a:spcPct val="200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String </a:t>
            </a:r>
            <a:r>
              <a:rPr kumimoji="1" lang="en-US" altLang="zh-CN" sz="2400" dirty="0" err="1">
                <a:solidFill>
                  <a:srgbClr val="000000"/>
                </a:solidFill>
                <a:latin typeface="微软雅黑" pitchFamily="34" charset="-122"/>
                <a:ea typeface="微软雅黑" pitchFamily="34" charset="-122"/>
              </a:rPr>
              <a:t>toString</a:t>
            </a:r>
            <a:r>
              <a:rPr kumimoji="1" lang="en-US" altLang="zh-CN" sz="2400" dirty="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783193082"/>
      </p:ext>
    </p:extLst>
  </p:cSld>
  <p:clrMapOvr>
    <a:masterClrMapping/>
  </p:clrMapOvr>
  <p:transition>
    <p:checke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457200" y="692696"/>
            <a:ext cx="8458200" cy="604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2.2】</a:t>
            </a:r>
            <a:r>
              <a:rPr kumimoji="1" lang="zh-CN" altLang="en-US" sz="2400" dirty="0">
                <a:solidFill>
                  <a:srgbClr val="000000"/>
                </a:solidFill>
                <a:latin typeface="微软雅黑" pitchFamily="34" charset="-122"/>
                <a:ea typeface="微软雅黑" pitchFamily="34" charset="-122"/>
              </a:rPr>
              <a:t>基于</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smtClean="0">
                <a:solidFill>
                  <a:srgbClr val="000000"/>
                </a:solidFill>
                <a:latin typeface="微软雅黑" pitchFamily="34" charset="-122"/>
                <a:ea typeface="微软雅黑" pitchFamily="34" charset="-122"/>
              </a:rPr>
              <a:t>进行</a:t>
            </a:r>
            <a:r>
              <a:rPr kumimoji="1" lang="zh-CN" altLang="en-US" sz="2400" dirty="0">
                <a:solidFill>
                  <a:srgbClr val="000000"/>
                </a:solidFill>
                <a:latin typeface="微软雅黑" pitchFamily="34" charset="-122"/>
                <a:ea typeface="微软雅黑" pitchFamily="34" charset="-122"/>
              </a:rPr>
              <a:t>修改，使用</a:t>
            </a:r>
            <a:r>
              <a:rPr kumimoji="1" lang="en-US" altLang="zh-CN" sz="2400" dirty="0" err="1">
                <a:solidFill>
                  <a:srgbClr val="000000"/>
                </a:solidFill>
                <a:latin typeface="微软雅黑" pitchFamily="34" charset="-122"/>
                <a:ea typeface="微软雅黑" pitchFamily="34" charset="-122"/>
              </a:rPr>
              <a:t>StringBuffer</a:t>
            </a:r>
            <a:r>
              <a:rPr kumimoji="1" lang="zh-CN" altLang="en-US" sz="2400" dirty="0">
                <a:solidFill>
                  <a:srgbClr val="000000"/>
                </a:solidFill>
                <a:latin typeface="微软雅黑" pitchFamily="34" charset="-122"/>
                <a:ea typeface="微软雅黑" pitchFamily="34" charset="-122"/>
              </a:rPr>
              <a:t>对象得到如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示的输出界面。</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程序文件名为</a:t>
            </a:r>
            <a:r>
              <a:rPr kumimoji="1" lang="en-US" altLang="zh-CN" sz="2200" dirty="0">
                <a:solidFill>
                  <a:srgbClr val="000000"/>
                </a:solidFill>
                <a:latin typeface="微软雅黑" pitchFamily="34" charset="-122"/>
                <a:ea typeface="微软雅黑" pitchFamily="34" charset="-122"/>
              </a:rPr>
              <a:t>TestString.java</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public class </a:t>
            </a:r>
            <a:r>
              <a:rPr kumimoji="1" lang="en-US" altLang="zh-CN" sz="2200" dirty="0" err="1">
                <a:solidFill>
                  <a:srgbClr val="000000"/>
                </a:solidFill>
                <a:latin typeface="微软雅黑" pitchFamily="34" charset="-122"/>
                <a:ea typeface="微软雅黑" pitchFamily="34" charset="-122"/>
              </a:rPr>
              <a:t>TestString</a:t>
            </a:r>
            <a:endParaRPr kumimoji="1" lang="en-US" altLang="zh-CN" sz="2200" dirty="0">
              <a:solidFill>
                <a:srgbClr val="000000"/>
              </a:solidFill>
              <a:latin typeface="微软雅黑" pitchFamily="34" charset="-122"/>
              <a:ea typeface="微软雅黑" pitchFamily="34" charset="-122"/>
            </a:endParaRP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public static void main(String[] </a:t>
            </a:r>
            <a:r>
              <a:rPr kumimoji="1" lang="en-US" altLang="zh-CN" sz="2200" dirty="0" err="1">
                <a:solidFill>
                  <a:srgbClr val="000000"/>
                </a:solidFill>
                <a:latin typeface="微软雅黑" pitchFamily="34" charset="-122"/>
                <a:ea typeface="微软雅黑" pitchFamily="34" charset="-122"/>
              </a:rPr>
              <a:t>args</a:t>
            </a:r>
            <a:r>
              <a:rPr kumimoji="1" lang="en-US" altLang="zh-CN" sz="22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a:t>
            </a:r>
            <a:r>
              <a:rPr kumimoji="1" lang="en-US" altLang="zh-CN" sz="2200" dirty="0">
                <a:solidFill>
                  <a:srgbClr val="000000"/>
                </a:solidFill>
                <a:latin typeface="微软雅黑" pitchFamily="34" charset="-122"/>
                <a:ea typeface="微软雅黑" pitchFamily="34" charset="-122"/>
              </a:rPr>
              <a:t> = new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("The substring begins at the specified </a:t>
            </a:r>
            <a:r>
              <a:rPr kumimoji="1" lang="en-US" altLang="zh-CN" sz="2200" dirty="0" err="1">
                <a:solidFill>
                  <a:srgbClr val="000000"/>
                </a:solidFill>
                <a:latin typeface="微软雅黑" pitchFamily="34" charset="-122"/>
                <a:ea typeface="微软雅黑" pitchFamily="34" charset="-122"/>
              </a:rPr>
              <a:t>beginIndex</a:t>
            </a:r>
            <a:r>
              <a:rPr kumimoji="1" lang="en-US" altLang="zh-CN" sz="22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 str1 = new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("string");</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String str2 = new String();</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size = </a:t>
            </a:r>
            <a:r>
              <a:rPr kumimoji="1" lang="en-US" altLang="zh-CN" sz="2200" dirty="0" err="1">
                <a:solidFill>
                  <a:srgbClr val="000000"/>
                </a:solidFill>
                <a:latin typeface="微软雅黑" pitchFamily="34" charset="-122"/>
                <a:ea typeface="微软雅黑" pitchFamily="34" charset="-122"/>
              </a:rPr>
              <a:t>str.length</a:t>
            </a:r>
            <a:r>
              <a:rPr kumimoji="1" lang="en-US" altLang="zh-CN" sz="22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flag = </a:t>
            </a:r>
            <a:r>
              <a:rPr kumimoji="1" lang="en-US" altLang="zh-CN" sz="2200" dirty="0" err="1">
                <a:solidFill>
                  <a:srgbClr val="000000"/>
                </a:solidFill>
                <a:latin typeface="微软雅黑" pitchFamily="34" charset="-122"/>
                <a:ea typeface="微软雅黑" pitchFamily="34" charset="-122"/>
              </a:rPr>
              <a:t>str.indexOf</a:t>
            </a:r>
            <a:r>
              <a:rPr kumimoji="1" lang="en-US" altLang="zh-CN" sz="2200" dirty="0">
                <a:solidFill>
                  <a:srgbClr val="000000"/>
                </a:solidFill>
                <a:latin typeface="微软雅黑" pitchFamily="34" charset="-122"/>
                <a:ea typeface="微软雅黑" pitchFamily="34" charset="-122"/>
              </a:rPr>
              <a:t>("substring");</a:t>
            </a:r>
          </a:p>
        </p:txBody>
      </p:sp>
    </p:spTree>
    <p:extLst>
      <p:ext uri="{BB962C8B-B14F-4D97-AF65-F5344CB8AC3E}">
        <p14:creationId xmlns:p14="http://schemas.microsoft.com/office/powerpoint/2010/main" xmlns="" val="4071978700"/>
      </p:ext>
    </p:extLst>
  </p:cSld>
  <p:clrMapOvr>
    <a:masterClrMapping/>
  </p:clrMapOvr>
  <p:transition>
    <p:check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179513" y="764704"/>
            <a:ext cx="9289032" cy="5745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str2 = </a:t>
            </a:r>
            <a:r>
              <a:rPr kumimoji="1" lang="en-US" altLang="zh-CN" sz="2200" dirty="0" err="1">
                <a:solidFill>
                  <a:srgbClr val="000000"/>
                </a:solidFill>
                <a:latin typeface="微软雅黑" pitchFamily="34" charset="-122"/>
                <a:ea typeface="微软雅黑" pitchFamily="34" charset="-122"/>
              </a:rPr>
              <a:t>str.substring</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flag,flag</a:t>
            </a:r>
            <a:r>
              <a:rPr kumimoji="1" lang="en-US" altLang="zh-CN" sz="2200" dirty="0">
                <a:solidFill>
                  <a:srgbClr val="000000"/>
                </a:solidFill>
                <a:latin typeface="微软雅黑" pitchFamily="34" charset="-122"/>
                <a:ea typeface="微软雅黑" pitchFamily="34" charset="-122"/>
              </a:rPr>
              <a:t> + 9);</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strOut</a:t>
            </a:r>
            <a:r>
              <a:rPr kumimoji="1" lang="en-US" altLang="zh-CN" sz="2200" dirty="0">
                <a:solidFill>
                  <a:srgbClr val="000000"/>
                </a:solidFill>
                <a:latin typeface="微软雅黑" pitchFamily="34" charset="-122"/>
                <a:ea typeface="微软雅黑" pitchFamily="34" charset="-122"/>
              </a:rPr>
              <a:t> = new </a:t>
            </a:r>
            <a:r>
              <a:rPr kumimoji="1" lang="en-US" altLang="zh-CN" sz="2200" dirty="0" err="1">
                <a:solidFill>
                  <a:srgbClr val="000000"/>
                </a:solidFill>
                <a:latin typeface="微软雅黑" pitchFamily="34" charset="-122"/>
                <a:ea typeface="微软雅黑" pitchFamily="34" charset="-122"/>
              </a:rPr>
              <a:t>StringBuffer</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字符串</a:t>
            </a:r>
            <a:r>
              <a:rPr kumimoji="1" lang="en-US" altLang="zh-CN" sz="2200" dirty="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strOut.append</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str</a:t>
            </a:r>
            <a:r>
              <a:rPr kumimoji="1" lang="en-US" altLang="zh-CN" sz="2200" dirty="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strOut.append</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总长度为：</a:t>
            </a:r>
            <a:r>
              <a:rPr kumimoji="1" lang="en-US" altLang="zh-CN" sz="2200" dirty="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strOut.append</a:t>
            </a:r>
            <a:r>
              <a:rPr kumimoji="1" lang="en-US" altLang="zh-CN" sz="2200" dirty="0">
                <a:solidFill>
                  <a:srgbClr val="000000"/>
                </a:solidFill>
                <a:latin typeface="微软雅黑" pitchFamily="34" charset="-122"/>
                <a:ea typeface="微软雅黑" pitchFamily="34" charset="-122"/>
              </a:rPr>
              <a:t>(size);</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f = </a:t>
            </a:r>
            <a:r>
              <a:rPr kumimoji="1" lang="en-US" altLang="zh-CN" sz="2200" dirty="0" err="1">
                <a:solidFill>
                  <a:srgbClr val="000000"/>
                </a:solidFill>
                <a:latin typeface="微软雅黑" pitchFamily="34" charset="-122"/>
                <a:ea typeface="微软雅黑" pitchFamily="34" charset="-122"/>
              </a:rPr>
              <a:t>strOut.indexOf</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总</a:t>
            </a:r>
            <a:r>
              <a:rPr kumimoji="1" lang="en-US" altLang="zh-CN" sz="2200" dirty="0">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strOut.insert</a:t>
            </a:r>
            <a:r>
              <a:rPr kumimoji="1" lang="en-US" altLang="zh-CN" sz="2200" dirty="0">
                <a:solidFill>
                  <a:srgbClr val="000000"/>
                </a:solidFill>
                <a:latin typeface="微软雅黑" pitchFamily="34" charset="-122"/>
                <a:ea typeface="微软雅黑" pitchFamily="34" charset="-122"/>
              </a:rPr>
              <a:t>(f,'\n');</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strOut.toString</a:t>
            </a:r>
            <a:r>
              <a:rPr kumimoji="1" lang="en-US" altLang="zh-CN" sz="2200" dirty="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if(str1.toString().equals(str2))</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截取的字符串为：</a:t>
            </a:r>
            <a:r>
              <a:rPr kumimoji="1" lang="en-US" altLang="zh-CN" sz="2200" dirty="0">
                <a:solidFill>
                  <a:srgbClr val="000000"/>
                </a:solidFill>
                <a:latin typeface="微软雅黑" pitchFamily="34" charset="-122"/>
                <a:ea typeface="微软雅黑" pitchFamily="34" charset="-122"/>
              </a:rPr>
              <a:t>" + str1.toString());</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else</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截取的字符串为：</a:t>
            </a:r>
            <a:r>
              <a:rPr kumimoji="1" lang="en-US" altLang="zh-CN" sz="2200" dirty="0">
                <a:solidFill>
                  <a:srgbClr val="000000"/>
                </a:solidFill>
                <a:latin typeface="微软雅黑" pitchFamily="34" charset="-122"/>
                <a:ea typeface="微软雅黑" pitchFamily="34" charset="-122"/>
              </a:rPr>
              <a:t>" + str2);</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p>
          <a:p>
            <a:pPr fontAlgn="base">
              <a:lnSpc>
                <a:spcPct val="120000"/>
              </a:lnSpc>
              <a:spcBef>
                <a:spcPct val="0"/>
              </a:spcBef>
              <a:spcAft>
                <a:spcPct val="0"/>
              </a:spcAft>
            </a:pPr>
            <a:r>
              <a:rPr kumimoji="1" lang="en-US" altLang="zh-CN" sz="22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4008301686"/>
      </p:ext>
    </p:extLst>
  </p:cSld>
  <p:clrMapOvr>
    <a:masterClrMapping/>
  </p:clrMapOvr>
  <p:transition>
    <p:check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602836"/>
            <a:ext cx="8352928" cy="3416320"/>
          </a:xfrm>
          <a:prstGeom prst="rect">
            <a:avLst/>
          </a:prstGeom>
        </p:spPr>
        <p:txBody>
          <a:bodyPr wrap="square">
            <a:spAutoFit/>
          </a:bodyPr>
          <a:lstStyle/>
          <a:p>
            <a:pPr>
              <a:lnSpc>
                <a:spcPct val="150000"/>
              </a:lnSpc>
            </a:pPr>
            <a:r>
              <a:rPr lang="en-US" altLang="zh-CN" sz="2400" b="1" dirty="0">
                <a:latin typeface="微软雅黑" pitchFamily="34" charset="-122"/>
                <a:ea typeface="微软雅黑" pitchFamily="34" charset="-122"/>
              </a:rPr>
              <a:t>String</a:t>
            </a: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不</a:t>
            </a:r>
            <a:r>
              <a:rPr lang="zh-CN" altLang="en-US" sz="2400" dirty="0">
                <a:latin typeface="微软雅黑" pitchFamily="34" charset="-122"/>
                <a:ea typeface="微软雅黑" pitchFamily="34" charset="-122"/>
              </a:rPr>
              <a:t>可变对象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一旦被创建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就不能修改它的</a:t>
            </a:r>
            <a:r>
              <a:rPr lang="zh-CN" altLang="en-US" sz="2400" dirty="0" smtClean="0">
                <a:latin typeface="微软雅黑" pitchFamily="34" charset="-122"/>
                <a:ea typeface="微软雅黑" pitchFamily="34" charset="-122"/>
              </a:rPr>
              <a:t>值。对已经</a:t>
            </a:r>
            <a:r>
              <a:rPr lang="zh-CN" altLang="en-US" sz="2400" dirty="0">
                <a:latin typeface="微软雅黑" pitchFamily="34" charset="-122"/>
                <a:ea typeface="微软雅黑" pitchFamily="34" charset="-122"/>
              </a:rPr>
              <a:t>存在的</a:t>
            </a:r>
            <a:r>
              <a:rPr lang="en-US" altLang="zh-CN" sz="2400" dirty="0">
                <a:latin typeface="微软雅黑" pitchFamily="34" charset="-122"/>
                <a:ea typeface="微软雅黑" pitchFamily="34" charset="-122"/>
              </a:rPr>
              <a:t>String</a:t>
            </a:r>
            <a:r>
              <a:rPr lang="zh-CN" altLang="en-US" sz="2400" dirty="0">
                <a:latin typeface="微软雅黑" pitchFamily="34" charset="-122"/>
                <a:ea typeface="微软雅黑" pitchFamily="34" charset="-122"/>
              </a:rPr>
              <a:t>对象的</a:t>
            </a:r>
            <a:r>
              <a:rPr lang="zh-CN" altLang="en-US" sz="2400" dirty="0" smtClean="0">
                <a:latin typeface="微软雅黑" pitchFamily="34" charset="-122"/>
                <a:ea typeface="微软雅黑" pitchFamily="34" charset="-122"/>
              </a:rPr>
              <a:t>修改，都是</a:t>
            </a:r>
            <a:r>
              <a:rPr lang="zh-CN" altLang="en-US" sz="2400" dirty="0">
                <a:latin typeface="微软雅黑" pitchFamily="34" charset="-122"/>
                <a:ea typeface="微软雅黑" pitchFamily="34" charset="-122"/>
              </a:rPr>
              <a:t>重新创建一个新的对象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然后把新的值保存进去</a:t>
            </a: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a:lnSpc>
                <a:spcPct val="150000"/>
              </a:lnSpc>
            </a:pPr>
            <a:r>
              <a:rPr lang="en-US" altLang="zh-CN" sz="2400" b="1" dirty="0" err="1">
                <a:latin typeface="微软雅黑" pitchFamily="34" charset="-122"/>
                <a:ea typeface="微软雅黑" pitchFamily="34" charset="-122"/>
              </a:rPr>
              <a:t>StringBuffer</a:t>
            </a:r>
            <a:r>
              <a:rPr lang="en-US" altLang="zh-CN" sz="2400" b="1"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可变</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当</a:t>
            </a:r>
            <a:r>
              <a:rPr lang="zh-CN" altLang="en-US" sz="2400" dirty="0" smtClean="0">
                <a:latin typeface="微软雅黑" pitchFamily="34" charset="-122"/>
                <a:ea typeface="微软雅黑" pitchFamily="34" charset="-122"/>
              </a:rPr>
              <a:t>对其进行</a:t>
            </a:r>
            <a:r>
              <a:rPr lang="zh-CN" altLang="en-US" sz="2400" dirty="0">
                <a:latin typeface="微软雅黑" pitchFamily="34" charset="-122"/>
                <a:ea typeface="微软雅黑" pitchFamily="34" charset="-122"/>
              </a:rPr>
              <a:t>修改的</a:t>
            </a:r>
            <a:r>
              <a:rPr lang="zh-CN" altLang="en-US" sz="2400" dirty="0" smtClean="0">
                <a:latin typeface="微软雅黑" pitchFamily="34" charset="-122"/>
                <a:ea typeface="微软雅黑" pitchFamily="34" charset="-122"/>
              </a:rPr>
              <a:t>时候，不会</a:t>
            </a:r>
            <a:r>
              <a:rPr lang="zh-CN" altLang="en-US" sz="2400" dirty="0">
                <a:latin typeface="微软雅黑" pitchFamily="34" charset="-122"/>
                <a:ea typeface="微软雅黑" pitchFamily="34" charset="-122"/>
              </a:rPr>
              <a:t>像</a:t>
            </a:r>
            <a:r>
              <a:rPr lang="en-US" altLang="zh-CN" sz="2400" dirty="0">
                <a:latin typeface="微软雅黑" pitchFamily="34" charset="-122"/>
                <a:ea typeface="微软雅黑" pitchFamily="34" charset="-122"/>
              </a:rPr>
              <a:t>String</a:t>
            </a:r>
            <a:r>
              <a:rPr lang="zh-CN" altLang="en-US" sz="2400" dirty="0">
                <a:latin typeface="微软雅黑" pitchFamily="34" charset="-122"/>
                <a:ea typeface="微软雅黑" pitchFamily="34" charset="-122"/>
              </a:rPr>
              <a:t>那样重新建立</a:t>
            </a:r>
            <a:r>
              <a:rPr lang="zh-CN" altLang="en-US" sz="2400" dirty="0" smtClean="0">
                <a:latin typeface="微软雅黑" pitchFamily="34" charset="-122"/>
                <a:ea typeface="微软雅黑" pitchFamily="34" charset="-122"/>
              </a:rPr>
              <a:t>对象。</a:t>
            </a:r>
            <a:endParaRPr lang="en-US" altLang="zh-CN" sz="2400" dirty="0" smtClean="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字符串连接操作中</a:t>
            </a:r>
            <a:r>
              <a:rPr lang="en-US" altLang="zh-CN" sz="2400" dirty="0" err="1">
                <a:latin typeface="微软雅黑" pitchFamily="34" charset="-122"/>
                <a:ea typeface="微软雅黑" pitchFamily="34" charset="-122"/>
              </a:rPr>
              <a:t>StringBuffer</a:t>
            </a:r>
            <a:r>
              <a:rPr lang="zh-CN" altLang="en-US" sz="2400" dirty="0">
                <a:latin typeface="微软雅黑" pitchFamily="34" charset="-122"/>
                <a:ea typeface="微软雅黑" pitchFamily="34" charset="-122"/>
              </a:rPr>
              <a:t>的效率要明显比</a:t>
            </a:r>
            <a:r>
              <a:rPr lang="en-US" altLang="zh-CN" sz="2400" dirty="0">
                <a:latin typeface="微软雅黑" pitchFamily="34" charset="-122"/>
                <a:ea typeface="微软雅黑" pitchFamily="34" charset="-122"/>
              </a:rPr>
              <a:t>String</a:t>
            </a:r>
            <a:r>
              <a:rPr lang="zh-CN" altLang="en-US" sz="2400" dirty="0" smtClean="0">
                <a:latin typeface="微软雅黑" pitchFamily="34" charset="-122"/>
                <a:ea typeface="微软雅黑" pitchFamily="34" charset="-122"/>
              </a:rPr>
              <a:t>高。</a:t>
            </a:r>
            <a:endParaRPr lang="zh-CN" altLang="en-US" sz="2400" dirty="0">
              <a:latin typeface="微软雅黑" pitchFamily="34" charset="-122"/>
              <a:ea typeface="微软雅黑" pitchFamily="34" charset="-122"/>
            </a:endParaRPr>
          </a:p>
        </p:txBody>
      </p:sp>
      <p:sp>
        <p:nvSpPr>
          <p:cNvPr id="3" name="TextBox 2"/>
          <p:cNvSpPr txBox="1"/>
          <p:nvPr/>
        </p:nvSpPr>
        <p:spPr>
          <a:xfrm>
            <a:off x="395536" y="836712"/>
            <a:ext cx="4392488"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String</a:t>
            </a:r>
            <a:r>
              <a:rPr lang="zh-CN" altLang="en-US" sz="2400" b="1" dirty="0" smtClean="0">
                <a:latin typeface="微软雅黑" pitchFamily="34" charset="-122"/>
                <a:ea typeface="微软雅黑" pitchFamily="34" charset="-122"/>
              </a:rPr>
              <a:t>与</a:t>
            </a:r>
            <a:r>
              <a:rPr lang="en-US" altLang="zh-CN" sz="2400" b="1" dirty="0" err="1" smtClean="0">
                <a:latin typeface="微软雅黑" pitchFamily="34" charset="-122"/>
                <a:ea typeface="微软雅黑" pitchFamily="34" charset="-122"/>
              </a:rPr>
              <a:t>StringBuffer</a:t>
            </a:r>
            <a:r>
              <a:rPr lang="zh-CN" altLang="en-US" sz="2400" b="1" dirty="0" smtClean="0">
                <a:latin typeface="微软雅黑" pitchFamily="34" charset="-122"/>
                <a:ea typeface="微软雅黑" pitchFamily="34" charset="-122"/>
              </a:rPr>
              <a:t>的区别</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897389478"/>
      </p:ext>
    </p:extLst>
  </p:cSld>
  <p:clrMapOvr>
    <a:masterClrMapping/>
  </p:clrMapOvr>
  <p:transition>
    <p:check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228600" y="1351411"/>
            <a:ext cx="8686800" cy="113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常量</a:t>
            </a:r>
            <a:r>
              <a:rPr kumimoji="1" lang="zh-CN" altLang="en-US" sz="2400" dirty="0">
                <a:solidFill>
                  <a:srgbClr val="000000"/>
                </a:solidFill>
                <a:latin typeface="微软雅黑" pitchFamily="34" charset="-122"/>
                <a:ea typeface="微软雅黑" pitchFamily="34" charset="-122"/>
              </a:rPr>
              <a:t>是指整个运行过程中不再发生变化的量，例如数学中的</a:t>
            </a:r>
            <a:r>
              <a:rPr kumimoji="1" lang="en-US" altLang="zh-CN" sz="2400" dirty="0">
                <a:solidFill>
                  <a:srgbClr val="000000"/>
                </a:solidFill>
                <a:latin typeface="微软雅黑" pitchFamily="34" charset="-122"/>
                <a:ea typeface="微软雅黑" pitchFamily="34" charset="-122"/>
              </a:rPr>
              <a:t>π= 3.1415……</a:t>
            </a:r>
            <a:r>
              <a:rPr kumimoji="1" lang="zh-CN" altLang="en-US" sz="2400" dirty="0">
                <a:solidFill>
                  <a:srgbClr val="000000"/>
                </a:solidFill>
                <a:latin typeface="微软雅黑" pitchFamily="34" charset="-122"/>
                <a:ea typeface="微软雅黑" pitchFamily="34" charset="-122"/>
              </a:rPr>
              <a:t>，在程序中需要设置成常量</a:t>
            </a:r>
            <a:r>
              <a:rPr kumimoji="1" lang="zh-CN" altLang="en-US" sz="2400" dirty="0" smtClean="0">
                <a:solidFill>
                  <a:srgbClr val="000000"/>
                </a:solidFill>
                <a:latin typeface="微软雅黑" pitchFamily="34" charset="-122"/>
                <a:ea typeface="微软雅黑" pitchFamily="34" charset="-122"/>
              </a:rPr>
              <a:t>。</a:t>
            </a:r>
            <a:endParaRPr kumimoji="1" lang="zh-CN" altLang="en-US" sz="2400" dirty="0">
              <a:solidFill>
                <a:srgbClr val="000000"/>
              </a:solidFill>
              <a:latin typeface="微软雅黑" pitchFamily="34" charset="-122"/>
              <a:ea typeface="微软雅黑" pitchFamily="34" charset="-122"/>
            </a:endParaRPr>
          </a:p>
        </p:txBody>
      </p:sp>
      <p:sp>
        <p:nvSpPr>
          <p:cNvPr id="2" name="TextBox 1"/>
          <p:cNvSpPr txBox="1"/>
          <p:nvPr/>
        </p:nvSpPr>
        <p:spPr>
          <a:xfrm>
            <a:off x="3779912" y="760348"/>
            <a:ext cx="1224136"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 量</a:t>
            </a:r>
            <a:endParaRPr lang="zh-CN" altLang="en-US" sz="3200" b="1" dirty="0">
              <a:latin typeface="微软雅黑" pitchFamily="34" charset="-122"/>
              <a:ea typeface="微软雅黑" pitchFamily="34" charset="-122"/>
            </a:endParaRPr>
          </a:p>
        </p:txBody>
      </p:sp>
      <p:sp>
        <p:nvSpPr>
          <p:cNvPr id="3" name="矩形 2"/>
          <p:cNvSpPr/>
          <p:nvPr/>
        </p:nvSpPr>
        <p:spPr>
          <a:xfrm>
            <a:off x="114300" y="2481657"/>
            <a:ext cx="8915400" cy="4524315"/>
          </a:xfrm>
          <a:prstGeom prst="rect">
            <a:avLst/>
          </a:prstGeom>
        </p:spPr>
        <p:txBody>
          <a:bodyPr wrap="square">
            <a:spAutoFit/>
          </a:bodyPr>
          <a:lstStyle/>
          <a:p>
            <a:pPr lvl="1">
              <a:lnSpc>
                <a:spcPct val="150000"/>
              </a:lnSpc>
            </a:pPr>
            <a:r>
              <a:rPr lang="zh-CN" altLang="en-US" sz="2400" dirty="0" smtClean="0">
                <a:latin typeface="微软雅黑" pitchFamily="34" charset="-122"/>
                <a:ea typeface="微软雅黑" pitchFamily="34" charset="-122"/>
              </a:rPr>
              <a:t>整型</a:t>
            </a:r>
            <a:r>
              <a:rPr lang="zh-CN" altLang="en-US" sz="2400" dirty="0">
                <a:latin typeface="微软雅黑" pitchFamily="34" charset="-122"/>
                <a:ea typeface="微软雅黑" pitchFamily="34" charset="-122"/>
              </a:rPr>
              <a:t>常量</a:t>
            </a:r>
            <a:r>
              <a:rPr lang="zh-CN" altLang="en-US" sz="2400" dirty="0" smtClean="0">
                <a:latin typeface="微软雅黑" pitchFamily="34" charset="-122"/>
                <a:ea typeface="微软雅黑" pitchFamily="34" charset="-122"/>
              </a:rPr>
              <a:t>：十进制</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12</a:t>
            </a:r>
            <a:r>
              <a:rPr lang="zh-CN" altLang="en-US" sz="2400" dirty="0" smtClean="0">
                <a:latin typeface="微软雅黑" pitchFamily="34" charset="-122"/>
                <a:ea typeface="微软雅黑" pitchFamily="34" charset="-122"/>
              </a:rPr>
              <a:t>），十六进制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0x12</a:t>
            </a:r>
            <a:r>
              <a:rPr lang="zh-CN" altLang="en-US" sz="2400" dirty="0" smtClean="0">
                <a:latin typeface="微软雅黑" pitchFamily="34" charset="-122"/>
                <a:ea typeface="微软雅黑" pitchFamily="34" charset="-122"/>
              </a:rPr>
              <a:t>），八进制</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012</a:t>
            </a:r>
            <a:r>
              <a:rPr lang="zh-CN" altLang="en-US" sz="2400" dirty="0">
                <a:latin typeface="微软雅黑" pitchFamily="34" charset="-122"/>
                <a:ea typeface="微软雅黑" pitchFamily="34" charset="-122"/>
              </a:rPr>
              <a:t>）</a:t>
            </a:r>
          </a:p>
          <a:p>
            <a:pPr lvl="1">
              <a:lnSpc>
                <a:spcPct val="150000"/>
              </a:lnSpc>
            </a:pPr>
            <a:r>
              <a:rPr lang="zh-CN" altLang="en-US" sz="2400" dirty="0">
                <a:latin typeface="微软雅黑" pitchFamily="34" charset="-122"/>
                <a:ea typeface="微软雅黑" pitchFamily="34" charset="-122"/>
              </a:rPr>
              <a:t>长整型常量</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13L</a:t>
            </a:r>
            <a:endParaRPr lang="en-US" altLang="zh-CN" sz="2400" dirty="0">
              <a:latin typeface="微软雅黑" pitchFamily="34" charset="-122"/>
              <a:ea typeface="微软雅黑" pitchFamily="34" charset="-122"/>
            </a:endParaRPr>
          </a:p>
          <a:p>
            <a:pPr lvl="1">
              <a:lnSpc>
                <a:spcPct val="150000"/>
              </a:lnSpc>
            </a:pPr>
            <a:r>
              <a:rPr lang="zh-CN" altLang="en-US" sz="2400" dirty="0">
                <a:latin typeface="微软雅黑" pitchFamily="34" charset="-122"/>
                <a:ea typeface="微软雅黑" pitchFamily="34" charset="-122"/>
              </a:rPr>
              <a:t>浮点数常量：</a:t>
            </a:r>
          </a:p>
          <a:p>
            <a:pPr lvl="1">
              <a:lnSpc>
                <a:spcPct val="150000"/>
              </a:lnSpc>
              <a:buFontTx/>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单精度浮点数 </a:t>
            </a:r>
          </a:p>
          <a:p>
            <a:pPr lvl="1">
              <a:lnSpc>
                <a:spcPct val="150000"/>
              </a:lnSpc>
              <a:buFontTx/>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5.1f</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.4f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2e3f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0f</a:t>
            </a:r>
          </a:p>
          <a:p>
            <a:pPr lvl="1">
              <a:lnSpc>
                <a:spcPct val="150000"/>
              </a:lnSpc>
              <a:buFontTx/>
              <a:buNone/>
            </a:pPr>
            <a:r>
              <a:rPr lang="en-US" altLang="zh-CN" sz="2400" dirty="0">
                <a:latin typeface="微软雅黑" pitchFamily="34" charset="-122"/>
                <a:ea typeface="微软雅黑" pitchFamily="34" charset="-122"/>
              </a:rPr>
              <a:t>	(2) </a:t>
            </a:r>
            <a:r>
              <a:rPr lang="zh-CN" altLang="en-US" sz="2400" dirty="0">
                <a:latin typeface="微软雅黑" pitchFamily="34" charset="-122"/>
                <a:ea typeface="微软雅黑" pitchFamily="34" charset="-122"/>
              </a:rPr>
              <a:t>双精度浮点数 </a:t>
            </a:r>
          </a:p>
          <a:p>
            <a:pPr lvl="1">
              <a:lnSpc>
                <a:spcPct val="150000"/>
              </a:lnSpc>
              <a:buFontTx/>
              <a:buNone/>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5.1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2e-3</a:t>
            </a:r>
            <a:r>
              <a:rPr lang="zh-CN" altLang="en-US" sz="2400" dirty="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0d</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116814305"/>
      </p:ext>
    </p:extLst>
  </p:cSld>
  <p:clrMapOvr>
    <a:masterClrMapping/>
  </p:clrMapOvr>
  <p:transition>
    <p:zoom dir="in"/>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760348"/>
            <a:ext cx="1224136"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 量</a:t>
            </a:r>
            <a:endParaRPr lang="zh-CN" altLang="en-US" sz="3200" b="1" dirty="0">
              <a:latin typeface="微软雅黑" pitchFamily="34" charset="-122"/>
              <a:ea typeface="微软雅黑" pitchFamily="34" charset="-122"/>
            </a:endParaRPr>
          </a:p>
        </p:txBody>
      </p:sp>
      <p:sp>
        <p:nvSpPr>
          <p:cNvPr id="4" name="矩形 3"/>
          <p:cNvSpPr/>
          <p:nvPr/>
        </p:nvSpPr>
        <p:spPr>
          <a:xfrm>
            <a:off x="251520" y="1556792"/>
            <a:ext cx="8640960" cy="4524315"/>
          </a:xfrm>
          <a:prstGeom prst="rect">
            <a:avLst/>
          </a:prstGeom>
        </p:spPr>
        <p:txBody>
          <a:bodyPr wrap="square">
            <a:spAutoFit/>
          </a:bodyPr>
          <a:lstStyle/>
          <a:p>
            <a:pPr>
              <a:lnSpc>
                <a:spcPct val="150000"/>
              </a:lnSpc>
            </a:pPr>
            <a:r>
              <a:rPr lang="zh-CN" altLang="en-US" sz="2400" dirty="0">
                <a:latin typeface="微软雅黑" pitchFamily="34" charset="-122"/>
                <a:ea typeface="微软雅黑" pitchFamily="34" charset="-122"/>
              </a:rPr>
              <a:t>字符常量 </a:t>
            </a:r>
            <a:r>
              <a:rPr lang="en-US" altLang="zh-CN" sz="2400" dirty="0" smtClean="0">
                <a:latin typeface="微软雅黑" pitchFamily="34" charset="-122"/>
                <a:ea typeface="微软雅黑" pitchFamily="34" charset="-122"/>
              </a:rPr>
              <a:t>: </a:t>
            </a:r>
          </a:p>
          <a:p>
            <a:pPr>
              <a:lnSpc>
                <a:spcPct val="150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'\u0027' </a:t>
            </a:r>
          </a:p>
          <a:p>
            <a:pPr>
              <a:lnSpc>
                <a:spcPct val="150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‘\r‘</a:t>
            </a:r>
            <a:r>
              <a:rPr lang="zh-CN" altLang="en-US" sz="2400" dirty="0" smtClean="0">
                <a:latin typeface="微软雅黑" pitchFamily="34" charset="-122"/>
                <a:ea typeface="微软雅黑" pitchFamily="34" charset="-122"/>
              </a:rPr>
              <a:t>表示接受键盘输入，相当于按下了回车键；</a:t>
            </a:r>
          </a:p>
          <a:p>
            <a:pPr>
              <a:lnSpc>
                <a:spcPct val="150000"/>
              </a:lnSpc>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\n‘</a:t>
            </a:r>
            <a:r>
              <a:rPr lang="zh-CN" altLang="en-US" sz="2400" dirty="0" smtClean="0">
                <a:latin typeface="微软雅黑" pitchFamily="34" charset="-122"/>
                <a:ea typeface="微软雅黑" pitchFamily="34" charset="-122"/>
              </a:rPr>
              <a:t>是换行；</a:t>
            </a:r>
          </a:p>
          <a:p>
            <a:pPr>
              <a:lnSpc>
                <a:spcPct val="150000"/>
              </a:lnSpc>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\t‘</a:t>
            </a:r>
            <a:r>
              <a:rPr lang="zh-CN" altLang="en-US" sz="2400" dirty="0" smtClean="0">
                <a:latin typeface="微软雅黑" pitchFamily="34" charset="-122"/>
                <a:ea typeface="微软雅黑" pitchFamily="34" charset="-122"/>
              </a:rPr>
              <a:t>是制表符，相当于</a:t>
            </a:r>
            <a:r>
              <a:rPr lang="en-US" altLang="zh-CN" sz="2400" dirty="0" smtClean="0">
                <a:latin typeface="微软雅黑" pitchFamily="34" charset="-122"/>
                <a:ea typeface="微软雅黑" pitchFamily="34" charset="-122"/>
              </a:rPr>
              <a:t>table</a:t>
            </a:r>
            <a:r>
              <a:rPr lang="zh-CN" altLang="en-US" sz="2400" dirty="0" smtClean="0">
                <a:latin typeface="微软雅黑" pitchFamily="34" charset="-122"/>
                <a:ea typeface="微软雅黑" pitchFamily="34" charset="-122"/>
              </a:rPr>
              <a:t>键；</a:t>
            </a:r>
          </a:p>
          <a:p>
            <a:pPr>
              <a:lnSpc>
                <a:spcPct val="150000"/>
              </a:lnSpc>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是退格键，相当于</a:t>
            </a:r>
            <a:r>
              <a:rPr lang="en-US" altLang="zh-CN" sz="2400" dirty="0" smtClean="0">
                <a:latin typeface="微软雅黑" pitchFamily="34" charset="-122"/>
                <a:ea typeface="微软雅黑" pitchFamily="34" charset="-122"/>
              </a:rPr>
              <a:t>Back Space</a:t>
            </a:r>
            <a:r>
              <a:rPr lang="zh-CN" altLang="en-US" sz="2400" dirty="0" smtClean="0">
                <a:latin typeface="微软雅黑" pitchFamily="34" charset="-122"/>
                <a:ea typeface="微软雅黑" pitchFamily="34" charset="-122"/>
              </a:rPr>
              <a:t>；</a:t>
            </a:r>
          </a:p>
          <a:p>
            <a:pPr>
              <a:lnSpc>
                <a:spcPct val="150000"/>
              </a:lnSpc>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是单引号，而‘</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是双引号；</a:t>
            </a:r>
          </a:p>
          <a:p>
            <a:pPr>
              <a:lnSpc>
                <a:spcPct val="150000"/>
              </a:lnSpc>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是一个斜杠“</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3209736940"/>
      </p:ext>
    </p:extLst>
  </p:cSld>
  <p:clrMapOvr>
    <a:masterClrMapping/>
  </p:clrMapOvr>
  <p:transition>
    <p:zoom dir="in"/>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760348"/>
            <a:ext cx="1224136"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 量</a:t>
            </a:r>
            <a:endParaRPr lang="zh-CN" altLang="en-US" sz="3200" b="1" dirty="0">
              <a:latin typeface="微软雅黑" pitchFamily="34" charset="-122"/>
              <a:ea typeface="微软雅黑" pitchFamily="34" charset="-122"/>
            </a:endParaRPr>
          </a:p>
        </p:txBody>
      </p:sp>
      <p:sp>
        <p:nvSpPr>
          <p:cNvPr id="4" name="矩形 3"/>
          <p:cNvSpPr/>
          <p:nvPr/>
        </p:nvSpPr>
        <p:spPr>
          <a:xfrm>
            <a:off x="107504" y="1602836"/>
            <a:ext cx="8928992" cy="3416320"/>
          </a:xfrm>
          <a:prstGeom prst="rect">
            <a:avLst/>
          </a:prstGeom>
        </p:spPr>
        <p:txBody>
          <a:bodyPr wrap="square">
            <a:spAutoFit/>
          </a:bodyPr>
          <a:lstStyle/>
          <a:p>
            <a:pPr>
              <a:lnSpc>
                <a:spcPct val="150000"/>
              </a:lnSpc>
            </a:pPr>
            <a:r>
              <a:rPr lang="zh-CN" altLang="en-US" sz="2400" dirty="0" smtClean="0">
                <a:latin typeface="微软雅黑" pitchFamily="34" charset="-122"/>
                <a:ea typeface="微软雅黑" pitchFamily="34" charset="-122"/>
              </a:rPr>
              <a:t>字符串常量：</a:t>
            </a:r>
            <a:endParaRPr lang="en-US" altLang="zh-CN" sz="2400" dirty="0" smtClean="0">
              <a:latin typeface="微软雅黑" pitchFamily="34" charset="-122"/>
              <a:ea typeface="微软雅黑" pitchFamily="34" charset="-122"/>
            </a:endParaRPr>
          </a:p>
          <a:p>
            <a:pPr>
              <a:lnSpc>
                <a:spcPct val="150000"/>
              </a:lnSpc>
            </a:pP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Hello World“</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123”</a:t>
            </a: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Welcome \n China </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lvl="1">
              <a:lnSpc>
                <a:spcPct val="150000"/>
              </a:lnSpc>
            </a:pPr>
            <a:r>
              <a:rPr lang="zh-CN" altLang="en-US" sz="2400" dirty="0" smtClean="0">
                <a:latin typeface="微软雅黑" pitchFamily="34" charset="-122"/>
                <a:ea typeface="微软雅黑" pitchFamily="34" charset="-122"/>
              </a:rPr>
              <a:t>布尔</a:t>
            </a:r>
            <a:r>
              <a:rPr lang="zh-CN" altLang="en-US" sz="2400" dirty="0">
                <a:latin typeface="微软雅黑" pitchFamily="34" charset="-122"/>
                <a:ea typeface="微软雅黑" pitchFamily="34" charset="-122"/>
              </a:rPr>
              <a:t>常量</a:t>
            </a: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lvl="1">
              <a:lnSpc>
                <a:spcPct val="150000"/>
              </a:lnSpc>
            </a:pPr>
            <a:r>
              <a:rPr lang="en-US" altLang="zh-CN" sz="2400" dirty="0" smtClean="0">
                <a:latin typeface="微软雅黑" pitchFamily="34" charset="-122"/>
                <a:ea typeface="微软雅黑" pitchFamily="34" charset="-122"/>
              </a:rPr>
              <a:t>	true</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false </a:t>
            </a:r>
          </a:p>
          <a:p>
            <a:pPr>
              <a:lnSpc>
                <a:spcPct val="150000"/>
              </a:lnSpc>
            </a:pPr>
            <a:r>
              <a:rPr lang="en-US" altLang="zh-CN" sz="2400" dirty="0" smtClean="0">
                <a:latin typeface="微软雅黑" pitchFamily="34" charset="-122"/>
                <a:ea typeface="微软雅黑" pitchFamily="34" charset="-122"/>
              </a:rPr>
              <a:t>null</a:t>
            </a:r>
            <a:r>
              <a:rPr lang="zh-CN" altLang="en-US" sz="2400" dirty="0" smtClean="0">
                <a:latin typeface="微软雅黑" pitchFamily="34" charset="-122"/>
                <a:ea typeface="微软雅黑" pitchFamily="34" charset="-122"/>
              </a:rPr>
              <a:t>常量：</a:t>
            </a:r>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a:lnSpc>
                <a:spcPct val="150000"/>
              </a:lnSpc>
            </a:pPr>
            <a:r>
              <a:rPr lang="en-US" altLang="zh-CN" sz="2400" dirty="0" smtClean="0">
                <a:latin typeface="微软雅黑" pitchFamily="34" charset="-122"/>
                <a:ea typeface="微软雅黑" pitchFamily="34" charset="-122"/>
              </a:rPr>
              <a:t>	null</a:t>
            </a:r>
            <a:r>
              <a:rPr lang="zh-CN" altLang="en-US" sz="2400" dirty="0">
                <a:latin typeface="微软雅黑" pitchFamily="34" charset="-122"/>
                <a:ea typeface="微软雅黑" pitchFamily="34" charset="-122"/>
              </a:rPr>
              <a:t>常量只有一个值，用</a:t>
            </a:r>
            <a:r>
              <a:rPr lang="en-US" altLang="zh-CN" sz="2400" dirty="0">
                <a:latin typeface="微软雅黑" pitchFamily="34" charset="-122"/>
                <a:ea typeface="微软雅黑" pitchFamily="34" charset="-122"/>
              </a:rPr>
              <a:t>null</a:t>
            </a:r>
            <a:r>
              <a:rPr lang="zh-CN" altLang="en-US" sz="2400" dirty="0">
                <a:latin typeface="微软雅黑" pitchFamily="34" charset="-122"/>
                <a:ea typeface="微软雅黑" pitchFamily="34" charset="-122"/>
              </a:rPr>
              <a:t>表示，表示对象</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引用</a:t>
            </a:r>
            <a:r>
              <a:rPr lang="zh-CN" altLang="en-US" sz="2400" dirty="0">
                <a:latin typeface="微软雅黑" pitchFamily="34" charset="-122"/>
                <a:ea typeface="微软雅黑" pitchFamily="34" charset="-122"/>
              </a:rPr>
              <a:t>为空 </a:t>
            </a:r>
          </a:p>
        </p:txBody>
      </p:sp>
    </p:spTree>
    <p:extLst>
      <p:ext uri="{BB962C8B-B14F-4D97-AF65-F5344CB8AC3E}">
        <p14:creationId xmlns:p14="http://schemas.microsoft.com/office/powerpoint/2010/main" xmlns="" val="1431674033"/>
      </p:ext>
    </p:extLst>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304800" y="762000"/>
            <a:ext cx="86106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b="1">
                <a:solidFill>
                  <a:srgbClr val="000000"/>
                </a:solidFill>
                <a:latin typeface="微软雅黑" pitchFamily="34" charset="-122"/>
                <a:ea typeface="微软雅黑" pitchFamily="34" charset="-122"/>
              </a:rPr>
              <a:t>        2. </a:t>
            </a:r>
            <a:r>
              <a:rPr kumimoji="1" lang="zh-CN" altLang="en-US" sz="2400" b="1">
                <a:solidFill>
                  <a:srgbClr val="000000"/>
                </a:solidFill>
                <a:latin typeface="微软雅黑" pitchFamily="34" charset="-122"/>
                <a:ea typeface="微软雅黑" pitchFamily="34" charset="-122"/>
              </a:rPr>
              <a:t>面向对象</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面向对象是指以对象为基本粒度，其下包含属性和方法。对象的说明用属性表达，而通过使用方法来操作这个对象。面向对象技术使得应用程序的开发变得简单易用，节省代码。</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是一种面向对象的语言，也继承了面向对象的诸多好处，如代码扩展、代码复用等。</a:t>
            </a:r>
          </a:p>
        </p:txBody>
      </p:sp>
    </p:spTree>
    <p:extLst>
      <p:ext uri="{BB962C8B-B14F-4D97-AF65-F5344CB8AC3E}">
        <p14:creationId xmlns:p14="http://schemas.microsoft.com/office/powerpoint/2010/main" xmlns="" val="1286036067"/>
      </p:ext>
    </p:extLst>
  </p:cSld>
  <p:clrMapOvr>
    <a:masterClrMapping/>
  </p:clrMapOvr>
  <p:transition>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12" y="760348"/>
            <a:ext cx="122413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变</a:t>
            </a:r>
            <a:r>
              <a:rPr lang="zh-CN" altLang="en-US" sz="3200" b="1" dirty="0" smtClean="0">
                <a:latin typeface="微软雅黑" pitchFamily="34" charset="-122"/>
                <a:ea typeface="微软雅黑" pitchFamily="34" charset="-122"/>
              </a:rPr>
              <a:t> 量</a:t>
            </a:r>
            <a:endParaRPr lang="zh-CN" altLang="en-US" sz="3200" b="1" dirty="0">
              <a:latin typeface="微软雅黑" pitchFamily="34" charset="-122"/>
              <a:ea typeface="微软雅黑" pitchFamily="34" charset="-122"/>
            </a:endParaRPr>
          </a:p>
        </p:txBody>
      </p:sp>
      <p:sp>
        <p:nvSpPr>
          <p:cNvPr id="3" name="矩形 2"/>
          <p:cNvSpPr/>
          <p:nvPr/>
        </p:nvSpPr>
        <p:spPr>
          <a:xfrm>
            <a:off x="467544" y="1628800"/>
            <a:ext cx="8352927" cy="4893647"/>
          </a:xfrm>
          <a:prstGeom prst="rect">
            <a:avLst/>
          </a:prstGeom>
        </p:spPr>
        <p:txBody>
          <a:bodyPr wrap="square">
            <a:spAutoFit/>
          </a:bodyPr>
          <a:lstStyle/>
          <a:p>
            <a:pPr fontAlgn="base">
              <a:lnSpc>
                <a:spcPct val="15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变量</a:t>
            </a:r>
            <a:r>
              <a:rPr kumimoji="1" lang="zh-CN" altLang="en-US" sz="2400" dirty="0">
                <a:solidFill>
                  <a:srgbClr val="000000"/>
                </a:solidFill>
                <a:latin typeface="微软雅黑" pitchFamily="34" charset="-122"/>
                <a:ea typeface="微软雅黑" pitchFamily="34" charset="-122"/>
              </a:rPr>
              <a:t>是指程序的运行过程中发生变化的量，通常用来存储中间结果，或者输出临时值。</a:t>
            </a:r>
          </a:p>
          <a:p>
            <a:pPr marL="0" lvl="2" fontAlgn="base">
              <a:lnSpc>
                <a:spcPct val="15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变量</a:t>
            </a:r>
            <a:r>
              <a:rPr kumimoji="1" lang="zh-CN" altLang="en-US" sz="2400" dirty="0">
                <a:solidFill>
                  <a:srgbClr val="000000"/>
                </a:solidFill>
                <a:latin typeface="微软雅黑" pitchFamily="34" charset="-122"/>
                <a:ea typeface="微软雅黑" pitchFamily="34" charset="-122"/>
              </a:rPr>
              <a:t>的声明也指变量的创建。执行变量声明语句时，系统根据变量的数据类型在内存中开辟相应的存储空间并赋予初始值</a:t>
            </a:r>
            <a:r>
              <a:rPr kumimoji="1" lang="zh-CN" altLang="en-US" sz="2400" dirty="0" smtClean="0">
                <a:solidFill>
                  <a:srgbClr val="000000"/>
                </a:solidFill>
                <a:latin typeface="微软雅黑" pitchFamily="34" charset="-122"/>
                <a:ea typeface="微软雅黑" pitchFamily="34" charset="-122"/>
              </a:rPr>
              <a:t>。变量分为局部变量和成员变量。</a:t>
            </a:r>
            <a:r>
              <a:rPr kumimoji="1" lang="zh-CN" altLang="en-US" sz="2400" dirty="0">
                <a:solidFill>
                  <a:srgbClr val="000000"/>
                </a:solidFill>
                <a:latin typeface="微软雅黑" pitchFamily="34" charset="-122"/>
                <a:ea typeface="微软雅黑" pitchFamily="34" charset="-122"/>
              </a:rPr>
              <a:t>在方法或方法代码块中定义的变量称为局部变量。在方法外，在类内部定义的变量称为成员变量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fontAlgn="base">
              <a:lnSpc>
                <a:spcPct val="150000"/>
              </a:lnSpc>
              <a:spcBef>
                <a:spcPct val="50000"/>
              </a:spcBef>
              <a:spcAft>
                <a:spcPct val="0"/>
              </a:spcAft>
            </a:pPr>
            <a:endParaRPr kumimoji="1"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6606322"/>
      </p:ext>
    </p:extLst>
  </p:cSld>
  <p:clrMapOvr>
    <a:masterClrMapping/>
  </p:clrMapOvr>
  <p:transition>
    <p:zoom dir="in"/>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28600" y="609600"/>
            <a:ext cx="8763000" cy="57246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5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下面看一个使用各种类型变量声明并改变的示例。程序中</a:t>
            </a:r>
            <a:r>
              <a:rPr kumimoji="1" lang="en-US" altLang="zh-CN" sz="2400" dirty="0">
                <a:solidFill>
                  <a:srgbClr val="000000"/>
                </a:solidFill>
                <a:latin typeface="微软雅黑" pitchFamily="34" charset="-122"/>
                <a:ea typeface="微软雅黑" pitchFamily="34" charset="-122"/>
              </a:rPr>
              <a:t>pi</a:t>
            </a:r>
            <a:r>
              <a:rPr kumimoji="1" lang="zh-CN" altLang="en-US" sz="2400" dirty="0">
                <a:solidFill>
                  <a:srgbClr val="000000"/>
                </a:solidFill>
                <a:latin typeface="微软雅黑" pitchFamily="34" charset="-122"/>
                <a:ea typeface="微软雅黑" pitchFamily="34" charset="-122"/>
              </a:rPr>
              <a:t>为常量，</a:t>
            </a:r>
            <a:r>
              <a:rPr kumimoji="1" lang="en-US" altLang="zh-CN" sz="2400" dirty="0">
                <a:solidFill>
                  <a:srgbClr val="000000"/>
                </a:solidFill>
                <a:latin typeface="微软雅黑" pitchFamily="34" charset="-122"/>
                <a:ea typeface="微软雅黑" pitchFamily="34" charset="-122"/>
              </a:rPr>
              <a:t>s1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i1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l1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ch1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f1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d1</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b1</a:t>
            </a:r>
            <a:r>
              <a:rPr kumimoji="1" lang="zh-CN" altLang="en-US" sz="2400" dirty="0" smtClean="0">
                <a:solidFill>
                  <a:srgbClr val="000000"/>
                </a:solidFill>
                <a:latin typeface="微软雅黑" pitchFamily="34" charset="-122"/>
                <a:ea typeface="微软雅黑" pitchFamily="34" charset="-122"/>
              </a:rPr>
              <a:t>为成员变量</a:t>
            </a:r>
            <a:r>
              <a:rPr kumimoji="1" lang="zh-CN" altLang="en-US" sz="2400" dirty="0">
                <a:solidFill>
                  <a:srgbClr val="000000"/>
                </a:solidFill>
                <a:latin typeface="微软雅黑" pitchFamily="34" charset="-122"/>
                <a:ea typeface="微软雅黑" pitchFamily="34" charset="-122"/>
              </a:rPr>
              <a:t>，可以在方法</a:t>
            </a:r>
            <a:r>
              <a:rPr kumimoji="1" lang="en-US" altLang="zh-CN" sz="2400" dirty="0">
                <a:solidFill>
                  <a:srgbClr val="000000"/>
                </a:solidFill>
                <a:latin typeface="微软雅黑" pitchFamily="34" charset="-122"/>
                <a:ea typeface="微软雅黑" pitchFamily="34" charset="-122"/>
              </a:rPr>
              <a:t>change</a:t>
            </a:r>
            <a:r>
              <a:rPr kumimoji="1" lang="zh-CN" altLang="en-US" sz="2400" dirty="0">
                <a:solidFill>
                  <a:srgbClr val="000000"/>
                </a:solidFill>
                <a:latin typeface="微软雅黑" pitchFamily="34" charset="-122"/>
                <a:ea typeface="微软雅黑" pitchFamily="34" charset="-122"/>
              </a:rPr>
              <a:t>中发生改变，然后在方法</a:t>
            </a:r>
            <a:r>
              <a:rPr kumimoji="1" lang="en-US" altLang="zh-CN" sz="2400" dirty="0">
                <a:solidFill>
                  <a:srgbClr val="000000"/>
                </a:solidFill>
                <a:latin typeface="微软雅黑" pitchFamily="34" charset="-122"/>
                <a:ea typeface="微软雅黑" pitchFamily="34" charset="-122"/>
              </a:rPr>
              <a:t>main</a:t>
            </a:r>
            <a:r>
              <a:rPr kumimoji="1" lang="zh-CN" altLang="en-US" sz="2400" dirty="0">
                <a:solidFill>
                  <a:srgbClr val="000000"/>
                </a:solidFill>
                <a:latin typeface="微软雅黑" pitchFamily="34" charset="-122"/>
                <a:ea typeface="微软雅黑" pitchFamily="34" charset="-122"/>
              </a:rPr>
              <a:t>中输出。而</a:t>
            </a:r>
            <a:r>
              <a:rPr kumimoji="1" lang="en-US" altLang="zh-CN" sz="2400" dirty="0">
                <a:solidFill>
                  <a:srgbClr val="000000"/>
                </a:solidFill>
                <a:latin typeface="微软雅黑" pitchFamily="34" charset="-122"/>
                <a:ea typeface="微软雅黑" pitchFamily="34" charset="-122"/>
              </a:rPr>
              <a:t>s2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i2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l2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ch2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f2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d2</a:t>
            </a:r>
            <a:r>
              <a:rPr kumimoji="1" lang="zh-CN" altLang="en-US" sz="2400" dirty="0">
                <a:solidFill>
                  <a:srgbClr val="000000"/>
                </a:solidFill>
                <a:latin typeface="微软雅黑" pitchFamily="34" charset="-122"/>
                <a:ea typeface="微软雅黑" pitchFamily="34" charset="-122"/>
              </a:rPr>
              <a:t>、</a:t>
            </a:r>
            <a:r>
              <a:rPr kumimoji="1" lang="en-US" altLang="zh-CN" sz="2400" dirty="0">
                <a:solidFill>
                  <a:srgbClr val="000000"/>
                </a:solidFill>
                <a:latin typeface="微软雅黑" pitchFamily="34" charset="-122"/>
                <a:ea typeface="微软雅黑" pitchFamily="34" charset="-122"/>
              </a:rPr>
              <a:t>b2</a:t>
            </a:r>
            <a:r>
              <a:rPr kumimoji="1" lang="zh-CN" altLang="en-US" sz="2400" dirty="0">
                <a:solidFill>
                  <a:srgbClr val="000000"/>
                </a:solidFill>
                <a:latin typeface="微软雅黑" pitchFamily="34" charset="-122"/>
                <a:ea typeface="微软雅黑" pitchFamily="34" charset="-122"/>
              </a:rPr>
              <a:t>是方法</a:t>
            </a:r>
            <a:r>
              <a:rPr kumimoji="1" lang="en-US" altLang="zh-CN" sz="2400" dirty="0">
                <a:solidFill>
                  <a:srgbClr val="000000"/>
                </a:solidFill>
                <a:latin typeface="微软雅黑" pitchFamily="34" charset="-122"/>
                <a:ea typeface="微软雅黑" pitchFamily="34" charset="-122"/>
              </a:rPr>
              <a:t>main</a:t>
            </a:r>
            <a:r>
              <a:rPr kumimoji="1" lang="zh-CN" altLang="en-US" sz="2400" dirty="0">
                <a:solidFill>
                  <a:srgbClr val="000000"/>
                </a:solidFill>
                <a:latin typeface="微软雅黑" pitchFamily="34" charset="-122"/>
                <a:ea typeface="微软雅黑" pitchFamily="34" charset="-122"/>
              </a:rPr>
              <a:t>的局部变量，它们的作用范围只局限于方法</a:t>
            </a:r>
            <a:r>
              <a:rPr kumimoji="1" lang="en-US" altLang="zh-CN" sz="2400" dirty="0">
                <a:solidFill>
                  <a:srgbClr val="000000"/>
                </a:solidFill>
                <a:latin typeface="微软雅黑" pitchFamily="34" charset="-122"/>
                <a:ea typeface="微软雅黑" pitchFamily="34" charset="-122"/>
              </a:rPr>
              <a:t>main</a:t>
            </a:r>
            <a:r>
              <a:rPr kumimoji="1" lang="zh-CN" altLang="en-US" sz="2400" dirty="0">
                <a:solidFill>
                  <a:srgbClr val="000000"/>
                </a:solidFill>
                <a:latin typeface="微软雅黑" pitchFamily="34" charset="-122"/>
                <a:ea typeface="微软雅黑" pitchFamily="34" charset="-122"/>
              </a:rPr>
              <a:t>中。</a:t>
            </a:r>
          </a:p>
          <a:p>
            <a:pPr fontAlgn="base">
              <a:lnSpc>
                <a:spcPct val="125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a:solidFill>
                  <a:srgbClr val="000000"/>
                </a:solidFill>
                <a:latin typeface="微软雅黑" pitchFamily="34" charset="-122"/>
                <a:ea typeface="微软雅黑" pitchFamily="34" charset="-122"/>
              </a:rPr>
              <a:t>测试不同数据类型的变量，程序输出如图</a:t>
            </a:r>
            <a:r>
              <a:rPr kumimoji="1" lang="en-US" altLang="zh-CN" sz="2400" dirty="0" smtClean="0">
                <a:solidFill>
                  <a:srgbClr val="000000"/>
                </a:solidFill>
                <a:latin typeface="微软雅黑" pitchFamily="34" charset="-122"/>
                <a:ea typeface="微软雅黑" pitchFamily="34" charset="-122"/>
              </a:rPr>
              <a:t>2.1</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SetVariable.java</a:t>
            </a: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SetVariable</a:t>
            </a:r>
            <a:endParaRPr kumimoji="1" lang="en-US" altLang="zh-CN" sz="2400" dirty="0">
              <a:solidFill>
                <a:srgbClr val="000000"/>
              </a:solidFill>
              <a:latin typeface="微软雅黑" pitchFamily="34" charset="-122"/>
              <a:ea typeface="微软雅黑" pitchFamily="34" charset="-122"/>
            </a:endParaRP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lvl="1"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全局变量</a:t>
            </a:r>
          </a:p>
        </p:txBody>
      </p:sp>
    </p:spTree>
    <p:extLst>
      <p:ext uri="{BB962C8B-B14F-4D97-AF65-F5344CB8AC3E}">
        <p14:creationId xmlns:p14="http://schemas.microsoft.com/office/powerpoint/2010/main" xmlns="" val="3266769692"/>
      </p:ext>
    </p:extLst>
  </p:cSld>
  <p:clrMapOvr>
    <a:masterClrMapping/>
  </p:clrMapOvr>
  <p:transition>
    <p:zoom dir="in"/>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219200" y="679450"/>
            <a:ext cx="6721475" cy="556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static double pi = 3.141592654</a:t>
            </a:r>
            <a:r>
              <a:rPr kumimoji="1" lang="zh-CN" altLang="en-US" sz="2400">
                <a:solidFill>
                  <a:srgbClr val="000000"/>
                </a:solidFill>
                <a:latin typeface="微软雅黑" pitchFamily="34" charset="-122"/>
                <a:ea typeface="微软雅黑" pitchFamily="34" charset="-122"/>
              </a:rPr>
              <a:t>；</a:t>
            </a:r>
            <a:r>
              <a:rPr kumimoji="1" lang="en-US" altLang="zh-CN" sz="2400">
                <a:solidFill>
                  <a:srgbClr val="000000"/>
                </a:solidFill>
                <a:latin typeface="微软雅黑" pitchFamily="34" charset="-122"/>
                <a:ea typeface="微软雅黑" pitchFamily="34" charset="-122"/>
              </a:rPr>
              <a:t>//</a:t>
            </a:r>
            <a:r>
              <a:rPr kumimoji="1" lang="zh-CN" altLang="en-US" sz="2400">
                <a:solidFill>
                  <a:srgbClr val="000000"/>
                </a:solidFill>
                <a:latin typeface="微软雅黑" pitchFamily="34" charset="-122"/>
                <a:ea typeface="微软雅黑" pitchFamily="34" charset="-122"/>
              </a:rPr>
              <a:t>数学常量	</a:t>
            </a:r>
            <a:r>
              <a:rPr kumimoji="1" lang="en-US" altLang="zh-CN" sz="2400">
                <a:solidFill>
                  <a:srgbClr val="000000"/>
                </a:solidFill>
                <a:latin typeface="微软雅黑" pitchFamily="34" charset="-122"/>
                <a:ea typeface="微软雅黑" pitchFamily="34" charset="-122"/>
              </a:rPr>
              <a:t>static short s1;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int i1;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long l1;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char ch1;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float f1;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double d1;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static boolean b1;</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public static void main(String args[])</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4244110568"/>
      </p:ext>
    </p:extLst>
  </p:cSld>
  <p:clrMapOvr>
    <a:masterClrMapping/>
  </p:clrMapOvr>
  <p:transition>
    <p:zoom dir="in"/>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33400" y="692696"/>
            <a:ext cx="7860806" cy="572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局部变量</a:t>
            </a:r>
          </a:p>
          <a:p>
            <a:pPr fontAlgn="base">
              <a:lnSpc>
                <a:spcPct val="14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short s2 = 35;</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int i2 = -32;</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long l2 = 34555L;</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char ch2 = 'A';</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float f2 = 897.89F;</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double d2 = 34.345;</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boolean b2 = false;</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输出常量</a:t>
            </a:r>
          </a:p>
          <a:p>
            <a:pPr fontAlgn="base">
              <a:lnSpc>
                <a:spcPct val="14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数学常量</a:t>
            </a:r>
            <a:r>
              <a:rPr kumimoji="1" lang="en-US" altLang="zh-CN" sz="2400">
                <a:solidFill>
                  <a:srgbClr val="000000"/>
                </a:solidFill>
                <a:latin typeface="微软雅黑" pitchFamily="34" charset="-122"/>
                <a:ea typeface="微软雅黑" pitchFamily="34" charset="-122"/>
              </a:rPr>
              <a:t>pi = " + pi);</a:t>
            </a:r>
          </a:p>
          <a:p>
            <a:pPr fontAlgn="base">
              <a:lnSpc>
                <a:spcPct val="14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输出局部变量</a:t>
            </a:r>
          </a:p>
        </p:txBody>
      </p:sp>
    </p:spTree>
    <p:extLst>
      <p:ext uri="{BB962C8B-B14F-4D97-AF65-F5344CB8AC3E}">
        <p14:creationId xmlns:p14="http://schemas.microsoft.com/office/powerpoint/2010/main" xmlns="" val="1467747816"/>
      </p:ext>
    </p:extLst>
  </p:cSld>
  <p:clrMapOvr>
    <a:masterClrMapping/>
  </p:clrMapOvr>
  <p:transition>
    <p:zoom dir="in"/>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495425" y="685800"/>
            <a:ext cx="7343036" cy="5336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局部变量******</a:t>
            </a:r>
            <a:r>
              <a:rPr kumimoji="1" lang="en-US" altLang="zh-CN" sz="2400">
                <a:solidFill>
                  <a:srgbClr val="000000"/>
                </a:solidFill>
                <a:latin typeface="微软雅黑" pitchFamily="34" charset="-122"/>
                <a:ea typeface="微软雅黑" pitchFamily="34" charset="-122"/>
              </a:rPr>
              <a:t>");</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短整型变量</a:t>
            </a:r>
            <a:r>
              <a:rPr kumimoji="1" lang="en-US" altLang="zh-CN" sz="2400">
                <a:solidFill>
                  <a:srgbClr val="000000"/>
                </a:solidFill>
                <a:latin typeface="微软雅黑" pitchFamily="34" charset="-122"/>
                <a:ea typeface="微软雅黑" pitchFamily="34" charset="-122"/>
              </a:rPr>
              <a:t>s2 = " + s2);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整型变量</a:t>
            </a:r>
            <a:r>
              <a:rPr kumimoji="1" lang="en-US" altLang="zh-CN" sz="2400">
                <a:solidFill>
                  <a:srgbClr val="000000"/>
                </a:solidFill>
                <a:latin typeface="微软雅黑" pitchFamily="34" charset="-122"/>
                <a:ea typeface="微软雅黑" pitchFamily="34" charset="-122"/>
              </a:rPr>
              <a:t>i2 = " + i2);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长整型变量</a:t>
            </a:r>
            <a:r>
              <a:rPr kumimoji="1" lang="en-US" altLang="zh-CN" sz="2400">
                <a:solidFill>
                  <a:srgbClr val="000000"/>
                </a:solidFill>
                <a:latin typeface="微软雅黑" pitchFamily="34" charset="-122"/>
                <a:ea typeface="微软雅黑" pitchFamily="34" charset="-122"/>
              </a:rPr>
              <a:t>l2 = " + l2);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字符变量</a:t>
            </a:r>
            <a:r>
              <a:rPr kumimoji="1" lang="en-US" altLang="zh-CN" sz="2400">
                <a:solidFill>
                  <a:srgbClr val="000000"/>
                </a:solidFill>
                <a:latin typeface="微软雅黑" pitchFamily="34" charset="-122"/>
                <a:ea typeface="微软雅黑" pitchFamily="34" charset="-122"/>
              </a:rPr>
              <a:t>ch2 = " + ch2);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浮点数类型</a:t>
            </a:r>
            <a:r>
              <a:rPr kumimoji="1" lang="en-US" altLang="zh-CN" sz="2400">
                <a:solidFill>
                  <a:srgbClr val="000000"/>
                </a:solidFill>
                <a:latin typeface="微软雅黑" pitchFamily="34" charset="-122"/>
                <a:ea typeface="微软雅黑" pitchFamily="34" charset="-122"/>
              </a:rPr>
              <a:t>f2 = " + f2);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双精度型变量</a:t>
            </a:r>
            <a:r>
              <a:rPr kumimoji="1" lang="en-US" altLang="zh-CN" sz="2400">
                <a:solidFill>
                  <a:srgbClr val="000000"/>
                </a:solidFill>
                <a:latin typeface="微软雅黑" pitchFamily="34" charset="-122"/>
                <a:ea typeface="微软雅黑" pitchFamily="34" charset="-122"/>
              </a:rPr>
              <a:t>d2 = " + d2);</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布尔型变量</a:t>
            </a:r>
            <a:r>
              <a:rPr kumimoji="1" lang="en-US" altLang="zh-CN" sz="2400">
                <a:solidFill>
                  <a:srgbClr val="000000"/>
                </a:solidFill>
                <a:latin typeface="微软雅黑" pitchFamily="34" charset="-122"/>
                <a:ea typeface="微软雅黑" pitchFamily="34" charset="-122"/>
              </a:rPr>
              <a:t>b2 = " + b2);         </a:t>
            </a:r>
          </a:p>
          <a:p>
            <a:pPr fontAlgn="base">
              <a:lnSpc>
                <a:spcPct val="160000"/>
              </a:lnSpc>
              <a:spcBef>
                <a:spcPct val="0"/>
              </a:spcBef>
              <a:spcAft>
                <a:spcPct val="0"/>
              </a:spcAft>
            </a:pPr>
            <a:r>
              <a:rPr kumimoji="1" lang="en-US" altLang="zh-CN" sz="2400">
                <a:solidFill>
                  <a:srgbClr val="000000"/>
                </a:solidFill>
                <a:latin typeface="微软雅黑" pitchFamily="34" charset="-122"/>
                <a:ea typeface="微软雅黑" pitchFamily="34" charset="-122"/>
              </a:rPr>
              <a:t>//</a:t>
            </a:r>
            <a:r>
              <a:rPr kumimoji="1" lang="zh-CN" altLang="en-US" sz="2400">
                <a:solidFill>
                  <a:srgbClr val="000000"/>
                </a:solidFill>
                <a:latin typeface="微软雅黑" pitchFamily="34" charset="-122"/>
                <a:ea typeface="微软雅黑" pitchFamily="34" charset="-122"/>
              </a:rPr>
              <a:t>调用方法修改全局变量的值</a:t>
            </a:r>
          </a:p>
        </p:txBody>
      </p:sp>
    </p:spTree>
    <p:extLst>
      <p:ext uri="{BB962C8B-B14F-4D97-AF65-F5344CB8AC3E}">
        <p14:creationId xmlns:p14="http://schemas.microsoft.com/office/powerpoint/2010/main" xmlns="" val="1188187050"/>
      </p:ext>
    </p:extLst>
  </p:cSld>
  <p:clrMapOvr>
    <a:masterClrMapping/>
  </p:clrMapOvr>
  <p:transition>
    <p:zoom dir="in"/>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343025" y="592562"/>
            <a:ext cx="7290137" cy="564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change();</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a:t>
            </a:r>
            <a:r>
              <a:rPr kumimoji="1" lang="zh-CN" altLang="en-US" sz="2400">
                <a:solidFill>
                  <a:srgbClr val="000000"/>
                </a:solidFill>
                <a:latin typeface="微软雅黑" pitchFamily="34" charset="-122"/>
                <a:ea typeface="微软雅黑" pitchFamily="34" charset="-122"/>
              </a:rPr>
              <a:t>输出全局变量的值</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全局变量******</a:t>
            </a:r>
            <a:r>
              <a:rPr kumimoji="1" lang="en-US" altLang="zh-CN" sz="2400">
                <a:solidFill>
                  <a:srgbClr val="000000"/>
                </a:solidFill>
                <a:latin typeface="微软雅黑" pitchFamily="34" charset="-122"/>
                <a:ea typeface="微软雅黑" pitchFamily="34" charset="-122"/>
              </a:rPr>
              <a:t>");</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短整型变量</a:t>
            </a:r>
            <a:r>
              <a:rPr kumimoji="1" lang="en-US" altLang="zh-CN" sz="2400">
                <a:solidFill>
                  <a:srgbClr val="000000"/>
                </a:solidFill>
                <a:latin typeface="微软雅黑" pitchFamily="34" charset="-122"/>
                <a:ea typeface="微软雅黑" pitchFamily="34" charset="-122"/>
              </a:rPr>
              <a:t>s1 = " + s1);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整型变量</a:t>
            </a:r>
            <a:r>
              <a:rPr kumimoji="1" lang="en-US" altLang="zh-CN" sz="2400">
                <a:solidFill>
                  <a:srgbClr val="000000"/>
                </a:solidFill>
                <a:latin typeface="微软雅黑" pitchFamily="34" charset="-122"/>
                <a:ea typeface="微软雅黑" pitchFamily="34" charset="-122"/>
              </a:rPr>
              <a:t>i1 = " + i1);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长整型变量</a:t>
            </a:r>
            <a:r>
              <a:rPr kumimoji="1" lang="en-US" altLang="zh-CN" sz="2400">
                <a:solidFill>
                  <a:srgbClr val="000000"/>
                </a:solidFill>
                <a:latin typeface="微软雅黑" pitchFamily="34" charset="-122"/>
                <a:ea typeface="微软雅黑" pitchFamily="34" charset="-122"/>
              </a:rPr>
              <a:t>l1 = " + l1);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字符变量</a:t>
            </a:r>
            <a:r>
              <a:rPr kumimoji="1" lang="en-US" altLang="zh-CN" sz="2400">
                <a:solidFill>
                  <a:srgbClr val="000000"/>
                </a:solidFill>
                <a:latin typeface="微软雅黑" pitchFamily="34" charset="-122"/>
                <a:ea typeface="微软雅黑" pitchFamily="34" charset="-122"/>
              </a:rPr>
              <a:t>ch1 = " + ch1);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浮点数类型</a:t>
            </a:r>
            <a:r>
              <a:rPr kumimoji="1" lang="en-US" altLang="zh-CN" sz="2400">
                <a:solidFill>
                  <a:srgbClr val="000000"/>
                </a:solidFill>
                <a:latin typeface="微软雅黑" pitchFamily="34" charset="-122"/>
                <a:ea typeface="微软雅黑" pitchFamily="34" charset="-122"/>
              </a:rPr>
              <a:t>f1 = " + f1);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双精度型变量</a:t>
            </a:r>
            <a:r>
              <a:rPr kumimoji="1" lang="en-US" altLang="zh-CN" sz="2400">
                <a:solidFill>
                  <a:srgbClr val="000000"/>
                </a:solidFill>
                <a:latin typeface="微软雅黑" pitchFamily="34" charset="-122"/>
                <a:ea typeface="微软雅黑" pitchFamily="34" charset="-122"/>
              </a:rPr>
              <a:t>d1 = " + d1);</a:t>
            </a:r>
          </a:p>
          <a:p>
            <a:pPr lvl="1"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System.out.println("</a:t>
            </a:r>
            <a:r>
              <a:rPr kumimoji="1" lang="zh-CN" altLang="en-US" sz="2400">
                <a:solidFill>
                  <a:srgbClr val="000000"/>
                </a:solidFill>
                <a:latin typeface="微软雅黑" pitchFamily="34" charset="-122"/>
                <a:ea typeface="微软雅黑" pitchFamily="34" charset="-122"/>
              </a:rPr>
              <a:t>布尔型变量</a:t>
            </a:r>
            <a:r>
              <a:rPr kumimoji="1" lang="en-US" altLang="zh-CN" sz="2400">
                <a:solidFill>
                  <a:srgbClr val="000000"/>
                </a:solidFill>
                <a:latin typeface="微软雅黑" pitchFamily="34" charset="-122"/>
                <a:ea typeface="微软雅黑" pitchFamily="34" charset="-122"/>
              </a:rPr>
              <a:t>b1 = " + b1);</a:t>
            </a:r>
          </a:p>
          <a:p>
            <a:pPr fontAlgn="base">
              <a:lnSpc>
                <a:spcPct val="138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800034981"/>
      </p:ext>
    </p:extLst>
  </p:cSld>
  <p:clrMapOvr>
    <a:masterClrMapping/>
  </p:clrMapOvr>
  <p:transition>
    <p:zoom dir="in"/>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787525" y="533400"/>
            <a:ext cx="4326505" cy="5807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方法：修改全局变量的值</a:t>
            </a:r>
          </a:p>
          <a:p>
            <a:pPr fontAlgn="base">
              <a:lnSpc>
                <a:spcPct val="13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public static void change()</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s1 = 125;</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i1 = 88;</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l1 = 987654321L;</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ch1 = 'B';</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f1 = 3.2590F;</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d1 = -1.04E-5;</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b1 = true;</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3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093624463"/>
      </p:ext>
    </p:extLst>
  </p:cSld>
  <p:clrMapOvr>
    <a:masterClrMapping/>
  </p:clrMapOvr>
  <p:transition>
    <p:zoom dir="in"/>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149600" y="60198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2.1  </a:t>
            </a:r>
            <a:r>
              <a:rPr kumimoji="1" lang="zh-CN" altLang="en-US" sz="2400" dirty="0">
                <a:solidFill>
                  <a:srgbClr val="000000"/>
                </a:solidFill>
                <a:latin typeface="微软雅黑" pitchFamily="34" charset="-122"/>
                <a:ea typeface="微软雅黑" pitchFamily="34" charset="-122"/>
              </a:rPr>
              <a:t>变量输出结果</a:t>
            </a:r>
          </a:p>
        </p:txBody>
      </p:sp>
      <p:graphicFrame>
        <p:nvGraphicFramePr>
          <p:cNvPr id="200707" name="Object 3"/>
          <p:cNvGraphicFramePr>
            <a:graphicFrameLocks noChangeAspect="1"/>
          </p:cNvGraphicFramePr>
          <p:nvPr>
            <p:extLst>
              <p:ext uri="{D42A27DB-BD31-4B8C-83A1-F6EECF244321}">
                <p14:modId xmlns:p14="http://schemas.microsoft.com/office/powerpoint/2010/main" xmlns="" val="2529560135"/>
              </p:ext>
            </p:extLst>
          </p:nvPr>
        </p:nvGraphicFramePr>
        <p:xfrm>
          <a:off x="1295400" y="719138"/>
          <a:ext cx="6553200" cy="5224462"/>
        </p:xfrm>
        <a:graphic>
          <a:graphicData uri="http://schemas.openxmlformats.org/presentationml/2006/ole">
            <p:oleObj spid="_x0000_s16612" name="BMP 图像" r:id="rId3" imgW="4717189" imgH="3756986" progId="PBrush">
              <p:embed/>
            </p:oleObj>
          </a:graphicData>
        </a:graphic>
      </p:graphicFrame>
      <p:sp>
        <p:nvSpPr>
          <p:cNvPr id="200708" name="AutoShape 4">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62457207"/>
      </p:ext>
    </p:extLst>
  </p:cSld>
  <p:clrMapOvr>
    <a:masterClrMapping/>
  </p:clrMapOvr>
  <p:transition>
    <p:zoom dir="in"/>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581981" y="890656"/>
            <a:ext cx="38023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4000" b="1" dirty="0" smtClean="0">
                <a:solidFill>
                  <a:srgbClr val="000000"/>
                </a:solidFill>
                <a:latin typeface="微软雅黑" pitchFamily="34" charset="-122"/>
                <a:ea typeface="微软雅黑" pitchFamily="34" charset="-122"/>
              </a:rPr>
              <a:t>运算符和表达式</a:t>
            </a:r>
            <a:endParaRPr kumimoji="1" lang="zh-CN" altLang="en-US" sz="4000" b="1" dirty="0">
              <a:solidFill>
                <a:srgbClr val="000000"/>
              </a:solidFill>
              <a:latin typeface="微软雅黑" pitchFamily="34" charset="-122"/>
              <a:ea typeface="微软雅黑" pitchFamily="34" charset="-122"/>
            </a:endParaRPr>
          </a:p>
        </p:txBody>
      </p:sp>
      <p:sp>
        <p:nvSpPr>
          <p:cNvPr id="173059" name="Text Box 3"/>
          <p:cNvSpPr txBox="1">
            <a:spLocks noChangeArrowheads="1"/>
          </p:cNvSpPr>
          <p:nvPr/>
        </p:nvSpPr>
        <p:spPr bwMode="auto">
          <a:xfrm>
            <a:off x="2570960" y="1772816"/>
            <a:ext cx="4273044"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运算符与表达式概述</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算数运算符</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赋值运算符</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a:solidFill>
                  <a:srgbClr val="C00000"/>
                </a:solidFill>
              </a:rPr>
              <a:t>关系</a:t>
            </a:r>
            <a:r>
              <a:rPr kumimoji="1" lang="zh-CN" altLang="en-US" sz="2400" b="1" dirty="0" smtClean="0">
                <a:solidFill>
                  <a:srgbClr val="C00000"/>
                </a:solidFill>
              </a:rPr>
              <a:t>运算符</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布尔逻辑运算符</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位运算符</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其它操作符及其表达式</a:t>
            </a:r>
            <a:endParaRPr kumimoji="1" lang="en-US" altLang="zh-CN" sz="2400" b="1" dirty="0" smtClean="0">
              <a:solidFill>
                <a:srgbClr val="C00000"/>
              </a:solidFill>
            </a:endParaRPr>
          </a:p>
          <a:p>
            <a:pPr marL="342900" indent="-342900" fontAlgn="base">
              <a:lnSpc>
                <a:spcPct val="150000"/>
              </a:lnSpc>
              <a:spcBef>
                <a:spcPct val="0"/>
              </a:spcBef>
              <a:spcAft>
                <a:spcPct val="0"/>
              </a:spcAft>
              <a:buClr>
                <a:srgbClr val="C00000"/>
              </a:buClr>
              <a:buFont typeface="Wingdings" pitchFamily="2" charset="2"/>
              <a:buChar char="u"/>
            </a:pPr>
            <a:r>
              <a:rPr kumimoji="1" lang="zh-CN" altLang="en-US" sz="2400" b="1" dirty="0" smtClean="0">
                <a:solidFill>
                  <a:srgbClr val="C00000"/>
                </a:solidFill>
              </a:rPr>
              <a:t>运算符优先级</a:t>
            </a:r>
            <a:endParaRPr kumimoji="1" lang="en-US" altLang="zh-CN" sz="2400" b="1" dirty="0" smtClean="0">
              <a:solidFill>
                <a:srgbClr val="C00000"/>
              </a:solidFill>
            </a:endParaRPr>
          </a:p>
        </p:txBody>
      </p:sp>
      <p:pic>
        <p:nvPicPr>
          <p:cNvPr id="173060" name="Picture 4" descr="E:\课件素材\GIF动画插件1\GIF014.GIF">
            <a:hlinkClick r:id="rId2" action="ppaction://hlinkpres?slideindex=2&amp;slidetitle=PowerPoint 演示文稿"/>
          </p:cNvPr>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8058150" y="6286500"/>
            <a:ext cx="1085850" cy="571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4952316"/>
      </p:ext>
    </p:extLst>
  </p:cSld>
  <p:clrMapOvr>
    <a:masterClrMapping/>
  </p:clrMapOvr>
  <p:transition>
    <p:zoom dir="in"/>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2663894" y="609600"/>
            <a:ext cx="389241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运算符</a:t>
            </a:r>
            <a:r>
              <a:rPr kumimoji="1" lang="zh-CN" altLang="en-US" sz="3200" b="1" dirty="0">
                <a:solidFill>
                  <a:srgbClr val="000000"/>
                </a:solidFill>
                <a:latin typeface="微软雅黑" pitchFamily="34" charset="-122"/>
                <a:ea typeface="微软雅黑" pitchFamily="34" charset="-122"/>
              </a:rPr>
              <a:t>与</a:t>
            </a:r>
            <a:r>
              <a:rPr kumimoji="1" lang="zh-CN" altLang="en-US" sz="3200" b="1" dirty="0" smtClean="0">
                <a:solidFill>
                  <a:srgbClr val="000000"/>
                </a:solidFill>
                <a:latin typeface="微软雅黑" pitchFamily="34" charset="-122"/>
                <a:ea typeface="微软雅黑" pitchFamily="34" charset="-122"/>
              </a:rPr>
              <a:t>表达式概述</a:t>
            </a:r>
            <a:endParaRPr kumimoji="1" lang="zh-CN" altLang="en-US" sz="3200" b="1" dirty="0">
              <a:solidFill>
                <a:srgbClr val="000000"/>
              </a:solidFill>
              <a:latin typeface="微软雅黑" pitchFamily="34" charset="-122"/>
              <a:ea typeface="微软雅黑" pitchFamily="34" charset="-122"/>
            </a:endParaRPr>
          </a:p>
        </p:txBody>
      </p:sp>
      <p:sp>
        <p:nvSpPr>
          <p:cNvPr id="201731" name="Text Box 3"/>
          <p:cNvSpPr txBox="1">
            <a:spLocks noChangeArrowheads="1"/>
          </p:cNvSpPr>
          <p:nvPr/>
        </p:nvSpPr>
        <p:spPr bwMode="auto">
          <a:xfrm>
            <a:off x="304800" y="1219200"/>
            <a:ext cx="8610600" cy="531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48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Java</a:t>
            </a:r>
            <a:r>
              <a:rPr kumimoji="1" lang="zh-CN" altLang="en-US" sz="2400" dirty="0">
                <a:solidFill>
                  <a:srgbClr val="000000"/>
                </a:solidFill>
                <a:latin typeface="微软雅黑" pitchFamily="34" charset="-122"/>
                <a:ea typeface="微软雅黑" pitchFamily="34" charset="-122"/>
              </a:rPr>
              <a:t>常用的运算符分为五类：算术运算符、赋值运算符、关系运算符、布尔逻辑运算符、位运算符。位运算符除了简单的按位操作外，还有移位操作。按位操作返回布尔值。</a:t>
            </a:r>
          </a:p>
          <a:p>
            <a:pPr fontAlgn="base">
              <a:lnSpc>
                <a:spcPct val="148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表达式是由常量、变量、对象、方法调用和操作符组成的式子。表达式必须符合一定的规范，才可被系统理解、编译和运行。表达式的值就是对表达式自身运算后得到的结果。</a:t>
            </a:r>
          </a:p>
          <a:p>
            <a:pPr fontAlgn="base">
              <a:lnSpc>
                <a:spcPct val="148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根据运算符的不同，表达式相应地分为以下几类：算术表达式、关系表达式、逻辑表达式、赋值表达式，这些都属于数值表达式。</a:t>
            </a:r>
          </a:p>
        </p:txBody>
      </p:sp>
    </p:spTree>
    <p:extLst>
      <p:ext uri="{BB962C8B-B14F-4D97-AF65-F5344CB8AC3E}">
        <p14:creationId xmlns:p14="http://schemas.microsoft.com/office/powerpoint/2010/main" xmlns="" val="330744735"/>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81000" y="609600"/>
            <a:ext cx="8534400" cy="538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3. </a:t>
            </a:r>
            <a:r>
              <a:rPr kumimoji="1" lang="zh-CN" altLang="en-US" sz="2400" b="1">
                <a:solidFill>
                  <a:srgbClr val="000000"/>
                </a:solidFill>
                <a:latin typeface="微软雅黑" pitchFamily="34" charset="-122"/>
                <a:ea typeface="微软雅黑" pitchFamily="34" charset="-122"/>
              </a:rPr>
              <a:t>安全性</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安全性可以分为四个层面，即语言级安全性、编译时安全性、运行时安全性、可执行代码安全性。</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语言级安全性指</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的数据结构是完整的对象，这些封装过的数据类型具有安全性。编译时要进行</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语言和语义的检查，保证每个变量对应一个相应的值，编译后生成</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类。运行时</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类需要类加载器载入，并经由字节码校验器校验之后才可以运行。</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类在网络上使用时，对它的权限进行了设置，保证了被访问用户的安全性。</a:t>
            </a:r>
          </a:p>
        </p:txBody>
      </p:sp>
    </p:spTree>
    <p:extLst>
      <p:ext uri="{BB962C8B-B14F-4D97-AF65-F5344CB8AC3E}">
        <p14:creationId xmlns:p14="http://schemas.microsoft.com/office/powerpoint/2010/main" xmlns="" val="3095605574"/>
      </p:ext>
    </p:extLst>
  </p:cSld>
  <p:clrMapOvr>
    <a:masterClrMapping/>
  </p:clrMapOvr>
  <p:transition>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839078" y="1556792"/>
            <a:ext cx="7239000" cy="4888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中常用的算术运算符如下：</a:t>
            </a:r>
          </a:p>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加运算符</a:t>
            </a:r>
          </a:p>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减运算符</a:t>
            </a:r>
          </a:p>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		乘运算符</a:t>
            </a:r>
          </a:p>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除运算符</a:t>
            </a:r>
          </a:p>
          <a:p>
            <a:pPr algn="just"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取模运算</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除运算的余数</a:t>
            </a:r>
            <a:r>
              <a:rPr kumimoji="1" lang="en-US" altLang="zh-CN" sz="2400" dirty="0">
                <a:solidFill>
                  <a:srgbClr val="000000"/>
                </a:solidFill>
                <a:latin typeface="微软雅黑" pitchFamily="34" charset="-122"/>
                <a:ea typeface="微软雅黑" pitchFamily="34" charset="-122"/>
              </a:rPr>
              <a:t>)</a:t>
            </a:r>
          </a:p>
          <a:p>
            <a:pPr algn="just"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		</a:t>
            </a:r>
            <a:r>
              <a:rPr kumimoji="1" lang="zh-CN" altLang="en-US" sz="2400" dirty="0">
                <a:solidFill>
                  <a:srgbClr val="000000"/>
                </a:solidFill>
                <a:latin typeface="微软雅黑" pitchFamily="34" charset="-122"/>
                <a:ea typeface="微软雅黑" pitchFamily="34" charset="-122"/>
              </a:rPr>
              <a:t>增量运算符</a:t>
            </a:r>
          </a:p>
          <a:p>
            <a:pPr fontAlgn="base">
              <a:lnSpc>
                <a:spcPct val="12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减量运算符 </a:t>
            </a:r>
          </a:p>
        </p:txBody>
      </p:sp>
      <p:sp>
        <p:nvSpPr>
          <p:cNvPr id="2" name="矩形 1"/>
          <p:cNvSpPr/>
          <p:nvPr/>
        </p:nvSpPr>
        <p:spPr>
          <a:xfrm>
            <a:off x="3085172" y="686372"/>
            <a:ext cx="2723823" cy="633187"/>
          </a:xfrm>
          <a:prstGeom prst="rect">
            <a:avLst/>
          </a:prstGeom>
        </p:spPr>
        <p:txBody>
          <a:bodyPr wrap="none">
            <a:spAutoFit/>
          </a:bodyPr>
          <a:lstStyle/>
          <a:p>
            <a:pPr algn="just" fontAlgn="base">
              <a:lnSpc>
                <a:spcPct val="120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算 术 运 算 符</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69500457"/>
      </p:ext>
    </p:extLst>
  </p:cSld>
  <p:clrMapOvr>
    <a:masterClrMapping/>
  </p:clrMapOvr>
  <p:transition>
    <p:zoom dir="in"/>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04800" y="650875"/>
            <a:ext cx="8686800" cy="620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b="1" dirty="0">
                <a:solidFill>
                  <a:srgbClr val="000000"/>
                </a:solidFill>
                <a:latin typeface="微软雅黑" pitchFamily="34" charset="-122"/>
                <a:ea typeface="微软雅黑" pitchFamily="34" charset="-122"/>
              </a:rPr>
              <a:t>       </a:t>
            </a:r>
            <a:r>
              <a:rPr kumimoji="1" lang="en-US" altLang="zh-CN" sz="2400" b="1" dirty="0" smtClean="0">
                <a:solidFill>
                  <a:srgbClr val="000000"/>
                </a:solidFill>
                <a:latin typeface="微软雅黑" pitchFamily="34" charset="-122"/>
                <a:ea typeface="微软雅黑" pitchFamily="34" charset="-122"/>
              </a:rPr>
              <a:t>【</a:t>
            </a:r>
            <a:r>
              <a:rPr kumimoji="1" lang="zh-CN" altLang="en-US" sz="2400" b="1" dirty="0" smtClean="0">
                <a:solidFill>
                  <a:srgbClr val="000000"/>
                </a:solidFill>
                <a:latin typeface="微软雅黑" pitchFamily="34" charset="-122"/>
                <a:ea typeface="微软雅黑" pitchFamily="34" charset="-122"/>
              </a:rPr>
              <a:t>例</a:t>
            </a:r>
            <a:r>
              <a:rPr kumimoji="1" lang="en-US" altLang="zh-CN" sz="2400" b="1" dirty="0" smtClean="0">
                <a:solidFill>
                  <a:srgbClr val="000000"/>
                </a:solidFill>
                <a:latin typeface="微软雅黑" pitchFamily="34" charset="-122"/>
                <a:ea typeface="微软雅黑" pitchFamily="34" charset="-122"/>
              </a:rPr>
              <a:t>3.1】</a:t>
            </a:r>
            <a:r>
              <a:rPr kumimoji="1" lang="zh-CN" altLang="en-US" sz="2400" dirty="0">
                <a:solidFill>
                  <a:srgbClr val="000000"/>
                </a:solidFill>
                <a:latin typeface="微软雅黑" pitchFamily="34" charset="-122"/>
                <a:ea typeface="微软雅黑" pitchFamily="34" charset="-122"/>
              </a:rPr>
              <a:t>测试运算符及表达式，程序输出如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3.1</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程序文件名称为</a:t>
            </a:r>
            <a:r>
              <a:rPr kumimoji="1" lang="en-US" altLang="zh-CN" sz="2200" dirty="0">
                <a:solidFill>
                  <a:srgbClr val="000000"/>
                </a:solidFill>
                <a:latin typeface="微软雅黑" pitchFamily="34" charset="-122"/>
                <a:ea typeface="微软雅黑" pitchFamily="34" charset="-122"/>
              </a:rPr>
              <a:t>NumberOper.java</a:t>
            </a:r>
          </a:p>
          <a:p>
            <a:pPr lvl="1"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public class </a:t>
            </a:r>
            <a:r>
              <a:rPr kumimoji="1" lang="en-US" altLang="zh-CN" sz="2200" dirty="0" err="1">
                <a:solidFill>
                  <a:srgbClr val="000000"/>
                </a:solidFill>
                <a:latin typeface="微软雅黑" pitchFamily="34" charset="-122"/>
                <a:ea typeface="微软雅黑" pitchFamily="34" charset="-122"/>
              </a:rPr>
              <a:t>NumberOper</a:t>
            </a:r>
            <a:endParaRPr kumimoji="1" lang="en-US" altLang="zh-CN" sz="2200" dirty="0">
              <a:solidFill>
                <a:srgbClr val="000000"/>
              </a:solidFill>
              <a:latin typeface="微软雅黑" pitchFamily="34" charset="-122"/>
              <a:ea typeface="微软雅黑" pitchFamily="34" charset="-122"/>
            </a:endParaRPr>
          </a:p>
          <a:p>
            <a:pPr lvl="1"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public static void main(String </a:t>
            </a:r>
            <a:r>
              <a:rPr kumimoji="1" lang="en-US" altLang="zh-CN" sz="2200" dirty="0" err="1">
                <a:solidFill>
                  <a:srgbClr val="000000"/>
                </a:solidFill>
                <a:latin typeface="微软雅黑" pitchFamily="34" charset="-122"/>
                <a:ea typeface="微软雅黑" pitchFamily="34" charset="-122"/>
              </a:rPr>
              <a:t>args</a:t>
            </a:r>
            <a:r>
              <a:rPr kumimoji="1" lang="en-US" altLang="zh-CN" sz="2200" dirty="0">
                <a:solidFill>
                  <a:srgbClr val="000000"/>
                </a:solidFill>
                <a:latin typeface="微软雅黑" pitchFamily="34" charset="-122"/>
                <a:ea typeface="微软雅黑" pitchFamily="34" charset="-122"/>
              </a:rPr>
              <a:t>[])</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变量初始化</a:t>
            </a:r>
          </a:p>
          <a:p>
            <a:pPr fontAlgn="base">
              <a:lnSpc>
                <a:spcPct val="80000"/>
              </a:lnSpc>
              <a:spcBef>
                <a:spcPct val="5000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a = 30;</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b = 20;</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定义结果变量</a:t>
            </a:r>
          </a:p>
          <a:p>
            <a:pPr fontAlgn="base">
              <a:lnSpc>
                <a:spcPct val="80000"/>
              </a:lnSpc>
              <a:spcBef>
                <a:spcPct val="5000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int</a:t>
            </a:r>
            <a:r>
              <a:rPr kumimoji="1" lang="en-US" altLang="zh-CN" sz="2200" dirty="0">
                <a:solidFill>
                  <a:srgbClr val="000000"/>
                </a:solidFill>
                <a:latin typeface="微软雅黑" pitchFamily="34" charset="-122"/>
                <a:ea typeface="微软雅黑" pitchFamily="34" charset="-122"/>
              </a:rPr>
              <a:t> r1,r2,r3,r4,r5,r6,r7,r8,r9;</a:t>
            </a:r>
          </a:p>
          <a:p>
            <a:pPr fontAlgn="base">
              <a:lnSpc>
                <a:spcPct val="8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计算结果</a:t>
            </a:r>
          </a:p>
          <a:p>
            <a:pPr fontAlgn="base">
              <a:lnSpc>
                <a:spcPct val="80000"/>
              </a:lnSpc>
              <a:spcBef>
                <a:spcPct val="5000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a:solidFill>
                  <a:srgbClr val="000000"/>
                </a:solidFill>
                <a:latin typeface="微软雅黑" pitchFamily="34" charset="-122"/>
                <a:ea typeface="微软雅黑" pitchFamily="34" charset="-122"/>
              </a:rPr>
              <a:t>r1 = a + b;</a:t>
            </a:r>
          </a:p>
        </p:txBody>
      </p:sp>
    </p:spTree>
    <p:extLst>
      <p:ext uri="{BB962C8B-B14F-4D97-AF65-F5344CB8AC3E}">
        <p14:creationId xmlns:p14="http://schemas.microsoft.com/office/powerpoint/2010/main" xmlns="" val="850193663"/>
      </p:ext>
    </p:extLst>
  </p:cSld>
  <p:clrMapOvr>
    <a:masterClrMapping/>
  </p:clrMapOvr>
  <p:transition>
    <p:zoom dir="in"/>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179512" y="692696"/>
            <a:ext cx="9684175" cy="5807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r2 = a-b;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r3 = a * 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r4 = a / 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r5 = a % 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r6 = a ++;</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r7 = 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r8 = ++ a;</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r9 = -- b;</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输出结果</a:t>
            </a:r>
          </a:p>
          <a:p>
            <a:pPr fontAlgn="base">
              <a:lnSpc>
                <a:spcPct val="130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 = " + a + "   b = " + b); //</a:t>
            </a:r>
            <a:r>
              <a:rPr kumimoji="1" lang="en-US" altLang="zh-CN" sz="2400" dirty="0" err="1">
                <a:solidFill>
                  <a:srgbClr val="000000"/>
                </a:solidFill>
                <a:latin typeface="微软雅黑" pitchFamily="34" charset="-122"/>
                <a:ea typeface="微软雅黑" pitchFamily="34" charset="-122"/>
              </a:rPr>
              <a:t>a,b</a:t>
            </a:r>
            <a:r>
              <a:rPr kumimoji="1" lang="zh-CN" altLang="en-US" sz="2400" dirty="0">
                <a:solidFill>
                  <a:srgbClr val="000000"/>
                </a:solidFill>
                <a:latin typeface="微软雅黑" pitchFamily="34" charset="-122"/>
                <a:ea typeface="微软雅黑" pitchFamily="34" charset="-122"/>
              </a:rPr>
              <a:t>的值</a:t>
            </a:r>
          </a:p>
          <a:p>
            <a:pPr fontAlgn="base">
              <a:lnSpc>
                <a:spcPct val="130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t>
            </a:r>
            <a:r>
              <a:rPr kumimoji="1" lang="en-US" altLang="zh-CN" sz="2400" dirty="0" err="1">
                <a:solidFill>
                  <a:srgbClr val="000000"/>
                </a:solidFill>
                <a:latin typeface="微软雅黑" pitchFamily="34" charset="-122"/>
                <a:ea typeface="微软雅黑" pitchFamily="34" charset="-122"/>
              </a:rPr>
              <a:t>a+b</a:t>
            </a:r>
            <a:r>
              <a:rPr kumimoji="1" lang="en-US" altLang="zh-CN" sz="2400" dirty="0">
                <a:solidFill>
                  <a:srgbClr val="000000"/>
                </a:solidFill>
                <a:latin typeface="微软雅黑" pitchFamily="34" charset="-122"/>
                <a:ea typeface="微软雅黑" pitchFamily="34" charset="-122"/>
              </a:rPr>
              <a:t> = " + r1);</a:t>
            </a:r>
          </a:p>
          <a:p>
            <a:pPr fontAlgn="base">
              <a:lnSpc>
                <a:spcPct val="130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("a-b = " + r2);</a:t>
            </a:r>
          </a:p>
        </p:txBody>
      </p:sp>
    </p:spTree>
    <p:extLst>
      <p:ext uri="{BB962C8B-B14F-4D97-AF65-F5344CB8AC3E}">
        <p14:creationId xmlns:p14="http://schemas.microsoft.com/office/powerpoint/2010/main" xmlns="" val="3013707744"/>
      </p:ext>
    </p:extLst>
  </p:cSld>
  <p:clrMapOvr>
    <a:masterClrMapping/>
  </p:clrMapOvr>
  <p:transition>
    <p:zoom dir="in"/>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508125" y="548680"/>
            <a:ext cx="6087885" cy="5982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System.out.println("a*b = " + r3);</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System.out.println("a/b = " + r4);</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System.out.println("a%b = " + r5);</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 =" + r6);</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System.out.println("b-- =" + r7);</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 =" + r8);</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System.out.println("--b =" + r9);</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8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044976701"/>
      </p:ext>
    </p:extLst>
  </p:cSld>
  <p:clrMapOvr>
    <a:masterClrMapping/>
  </p:clrMapOvr>
  <p:transition>
    <p:zoom dir="in"/>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146425" y="56388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3.1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06851" name="Object 3"/>
          <p:cNvGraphicFramePr>
            <a:graphicFrameLocks noChangeAspect="1"/>
          </p:cNvGraphicFramePr>
          <p:nvPr>
            <p:extLst>
              <p:ext uri="{D42A27DB-BD31-4B8C-83A1-F6EECF244321}">
                <p14:modId xmlns:p14="http://schemas.microsoft.com/office/powerpoint/2010/main" xmlns="" val="3869189312"/>
              </p:ext>
            </p:extLst>
          </p:nvPr>
        </p:nvGraphicFramePr>
        <p:xfrm>
          <a:off x="1219200" y="914400"/>
          <a:ext cx="6705600" cy="4505325"/>
        </p:xfrm>
        <a:graphic>
          <a:graphicData uri="http://schemas.openxmlformats.org/presentationml/2006/ole">
            <p:oleObj spid="_x0000_s17636" name="BMP 图像" r:id="rId3" imgW="4023709" imgH="2697714" progId="PBrush">
              <p:embed/>
            </p:oleObj>
          </a:graphicData>
        </a:graphic>
      </p:graphicFrame>
    </p:spTree>
    <p:extLst>
      <p:ext uri="{BB962C8B-B14F-4D97-AF65-F5344CB8AC3E}">
        <p14:creationId xmlns:p14="http://schemas.microsoft.com/office/powerpoint/2010/main" xmlns="" val="2837402741"/>
      </p:ext>
    </p:extLst>
  </p:cSld>
  <p:clrMapOvr>
    <a:masterClrMapping/>
  </p:clrMapOvr>
  <p:transition>
    <p:zoom dir="in"/>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304800" y="1556792"/>
            <a:ext cx="8534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关系</a:t>
            </a:r>
            <a:r>
              <a:rPr kumimoji="1" lang="zh-CN" altLang="en-US" sz="2400" dirty="0">
                <a:solidFill>
                  <a:srgbClr val="000000"/>
                </a:solidFill>
                <a:latin typeface="微软雅黑" pitchFamily="34" charset="-122"/>
                <a:ea typeface="微软雅黑" pitchFamily="34" charset="-122"/>
              </a:rPr>
              <a:t>运算符用于比较两个数据之间的大小关系，关系运算表达式返回布尔值，即“真”或“假”。</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中的常用关系运算符如下：</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		</a:t>
            </a:r>
            <a:r>
              <a:rPr kumimoji="1" lang="zh-CN" altLang="en-US" sz="2400" dirty="0">
                <a:solidFill>
                  <a:srgbClr val="000000"/>
                </a:solidFill>
                <a:latin typeface="微软雅黑" pitchFamily="34" charset="-122"/>
                <a:ea typeface="微软雅黑" pitchFamily="34" charset="-122"/>
              </a:rPr>
              <a:t>等于</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 =		</a:t>
            </a:r>
            <a:r>
              <a:rPr kumimoji="1" lang="zh-CN" altLang="en-US" sz="2400" dirty="0">
                <a:solidFill>
                  <a:srgbClr val="000000"/>
                </a:solidFill>
                <a:latin typeface="微软雅黑" pitchFamily="34" charset="-122"/>
                <a:ea typeface="微软雅黑" pitchFamily="34" charset="-122"/>
              </a:rPr>
              <a:t>不等于</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&gt;		</a:t>
            </a:r>
            <a:r>
              <a:rPr kumimoji="1" lang="zh-CN" altLang="en-US" sz="2400" dirty="0">
                <a:solidFill>
                  <a:srgbClr val="000000"/>
                </a:solidFill>
                <a:latin typeface="微软雅黑" pitchFamily="34" charset="-122"/>
                <a:ea typeface="微软雅黑" pitchFamily="34" charset="-122"/>
              </a:rPr>
              <a:t>大于</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&lt;		</a:t>
            </a:r>
            <a:r>
              <a:rPr kumimoji="1" lang="zh-CN" altLang="en-US" sz="2400" dirty="0">
                <a:solidFill>
                  <a:srgbClr val="000000"/>
                </a:solidFill>
                <a:latin typeface="微软雅黑" pitchFamily="34" charset="-122"/>
                <a:ea typeface="微软雅黑" pitchFamily="34" charset="-122"/>
              </a:rPr>
              <a:t>小于</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&gt;=		</a:t>
            </a:r>
            <a:r>
              <a:rPr kumimoji="1" lang="zh-CN" altLang="en-US" sz="2400" dirty="0">
                <a:solidFill>
                  <a:srgbClr val="000000"/>
                </a:solidFill>
                <a:latin typeface="微软雅黑" pitchFamily="34" charset="-122"/>
                <a:ea typeface="微软雅黑" pitchFamily="34" charset="-122"/>
              </a:rPr>
              <a:t>大于等于</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&lt;=		</a:t>
            </a:r>
            <a:r>
              <a:rPr kumimoji="1" lang="zh-CN" altLang="en-US" sz="2400" dirty="0">
                <a:solidFill>
                  <a:srgbClr val="000000"/>
                </a:solidFill>
                <a:latin typeface="微软雅黑" pitchFamily="34" charset="-122"/>
                <a:ea typeface="微软雅黑" pitchFamily="34" charset="-122"/>
              </a:rPr>
              <a:t>小于等于</a:t>
            </a:r>
          </a:p>
        </p:txBody>
      </p:sp>
      <p:sp>
        <p:nvSpPr>
          <p:cNvPr id="2" name="矩形 1"/>
          <p:cNvSpPr/>
          <p:nvPr/>
        </p:nvSpPr>
        <p:spPr>
          <a:xfrm>
            <a:off x="3183564" y="692696"/>
            <a:ext cx="2723823" cy="584775"/>
          </a:xfrm>
          <a:prstGeom prst="rect">
            <a:avLst/>
          </a:prstGeom>
        </p:spPr>
        <p:txBody>
          <a:bodyPr wrap="none">
            <a:spAutoFit/>
          </a:bodyPr>
          <a:lstStyle/>
          <a:p>
            <a:pPr fontAlgn="base">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关 系 运 算 符</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03284583"/>
      </p:ext>
    </p:extLst>
  </p:cSld>
  <p:clrMapOvr>
    <a:masterClrMapping/>
  </p:clrMapOvr>
  <p:transition>
    <p:zoom dir="in"/>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300000" y="657788"/>
            <a:ext cx="8610600" cy="10575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38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3.2】</a:t>
            </a:r>
            <a:r>
              <a:rPr kumimoji="1" lang="zh-CN" altLang="en-US" sz="2400" dirty="0">
                <a:solidFill>
                  <a:srgbClr val="000000"/>
                </a:solidFill>
                <a:latin typeface="微软雅黑" pitchFamily="34" charset="-122"/>
                <a:ea typeface="微软雅黑" pitchFamily="34" charset="-122"/>
              </a:rPr>
              <a:t>编写程序，测试关系运算符及其表达式，程序输出如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3.2</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p:txBody>
      </p:sp>
      <p:sp>
        <p:nvSpPr>
          <p:cNvPr id="208899" name="Text Box 3"/>
          <p:cNvSpPr txBox="1">
            <a:spLocks noChangeArrowheads="1"/>
          </p:cNvSpPr>
          <p:nvPr/>
        </p:nvSpPr>
        <p:spPr bwMode="auto">
          <a:xfrm>
            <a:off x="990600" y="1772816"/>
            <a:ext cx="6417847" cy="4731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TestRelation.java</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TestRelation</a:t>
            </a:r>
            <a:endParaRPr kumimoji="1" lang="en-US" altLang="zh-CN" sz="2400" dirty="0">
              <a:solidFill>
                <a:srgbClr val="000000"/>
              </a:solidFill>
              <a:latin typeface="微软雅黑" pitchFamily="34" charset="-122"/>
              <a:ea typeface="微软雅黑" pitchFamily="34" charset="-122"/>
            </a:endParaRP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public static void main(String </a:t>
            </a:r>
            <a:r>
              <a:rPr kumimoji="1" lang="en-US" altLang="zh-CN" sz="2400" dirty="0" err="1">
                <a:solidFill>
                  <a:srgbClr val="000000"/>
                </a:solidFill>
                <a:latin typeface="微软雅黑" pitchFamily="34" charset="-122"/>
                <a:ea typeface="微软雅黑" pitchFamily="34" charset="-122"/>
              </a:rPr>
              <a:t>args</a:t>
            </a:r>
            <a:r>
              <a:rPr kumimoji="1" lang="en-US" altLang="zh-CN" sz="2400" dirty="0">
                <a:solidFill>
                  <a:srgbClr val="000000"/>
                </a:solidFill>
                <a:latin typeface="微软雅黑" pitchFamily="34" charset="-122"/>
                <a:ea typeface="微软雅黑" pitchFamily="34" charset="-122"/>
              </a:rPr>
              <a:t>[])</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变量初始化</a:t>
            </a:r>
          </a:p>
          <a:p>
            <a:pPr fontAlgn="base">
              <a:lnSpc>
                <a:spcPct val="115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 = 30;</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b = 20;</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定义结果变量</a:t>
            </a:r>
          </a:p>
          <a:p>
            <a:pPr fontAlgn="base">
              <a:lnSpc>
                <a:spcPct val="115000"/>
              </a:lnSpc>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boolean</a:t>
            </a:r>
            <a:r>
              <a:rPr kumimoji="1" lang="en-US" altLang="zh-CN" sz="2400" dirty="0">
                <a:solidFill>
                  <a:srgbClr val="000000"/>
                </a:solidFill>
                <a:latin typeface="微软雅黑" pitchFamily="34" charset="-122"/>
                <a:ea typeface="微软雅黑" pitchFamily="34" charset="-122"/>
              </a:rPr>
              <a:t> r1,r2,r3,r4,r5,r6;</a:t>
            </a:r>
          </a:p>
          <a:p>
            <a:pPr fontAlgn="base">
              <a:lnSpc>
                <a:spcPct val="115000"/>
              </a:lnSpc>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计算结果</a:t>
            </a:r>
          </a:p>
        </p:txBody>
      </p:sp>
    </p:spTree>
    <p:extLst>
      <p:ext uri="{BB962C8B-B14F-4D97-AF65-F5344CB8AC3E}">
        <p14:creationId xmlns:p14="http://schemas.microsoft.com/office/powerpoint/2010/main" xmlns="" val="3662899940"/>
      </p:ext>
    </p:extLst>
  </p:cSld>
  <p:clrMapOvr>
    <a:masterClrMapping/>
  </p:clrMapOvr>
  <p:transition>
    <p:zoom dir="in"/>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899592" y="692696"/>
            <a:ext cx="7657224" cy="6001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r1 = a ==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r2 = a !=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r3 = a &gt;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r4 = a &lt;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r5 = a &gt;=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r6 = a &lt;=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输出结果</a:t>
            </a:r>
          </a:p>
          <a:p>
            <a:pPr fontAlgn="base">
              <a:spcBef>
                <a:spcPct val="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 = " + a + "   b = " + b);</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("a==b = " + r1); </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("a!=b = " + r2);</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("a&gt;b = " + r3);</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("a&lt;b = " + r4);</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("a&gt;=b = " + r5);</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System.out.println</a:t>
            </a:r>
            <a:r>
              <a:rPr kumimoji="1" lang="en-US" altLang="zh-CN" sz="2400" dirty="0">
                <a:solidFill>
                  <a:srgbClr val="000000"/>
                </a:solidFill>
                <a:latin typeface="微软雅黑" pitchFamily="34" charset="-122"/>
                <a:ea typeface="微软雅黑" pitchFamily="34" charset="-122"/>
              </a:rPr>
              <a:t>("a&lt;=b = " + r6);</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spcBef>
                <a:spcPct val="0"/>
              </a:spcBef>
              <a:spcAft>
                <a:spcPct val="0"/>
              </a:spcAft>
            </a:pPr>
            <a:r>
              <a:rPr kumimoji="1" lang="en-US" altLang="zh-CN" sz="24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057752150"/>
      </p:ext>
    </p:extLst>
  </p:cSld>
  <p:clrMapOvr>
    <a:masterClrMapping/>
  </p:clrMapOvr>
  <p:transition>
    <p:zoom dir="in"/>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3146425" y="57150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3.2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10947" name="Object 3"/>
          <p:cNvGraphicFramePr>
            <a:graphicFrameLocks noChangeAspect="1"/>
          </p:cNvGraphicFramePr>
          <p:nvPr>
            <p:extLst>
              <p:ext uri="{D42A27DB-BD31-4B8C-83A1-F6EECF244321}">
                <p14:modId xmlns:p14="http://schemas.microsoft.com/office/powerpoint/2010/main" xmlns="" val="2996681102"/>
              </p:ext>
            </p:extLst>
          </p:nvPr>
        </p:nvGraphicFramePr>
        <p:xfrm>
          <a:off x="762000" y="914400"/>
          <a:ext cx="7620000" cy="4498975"/>
        </p:xfrm>
        <a:graphic>
          <a:graphicData uri="http://schemas.openxmlformats.org/presentationml/2006/ole">
            <p:oleObj spid="_x0000_s18660" name="BMP 图像" r:id="rId3" imgW="4031329" imgH="2384762" progId="PBrush">
              <p:embed/>
            </p:oleObj>
          </a:graphicData>
        </a:graphic>
      </p:graphicFrame>
    </p:spTree>
    <p:extLst>
      <p:ext uri="{BB962C8B-B14F-4D97-AF65-F5344CB8AC3E}">
        <p14:creationId xmlns:p14="http://schemas.microsoft.com/office/powerpoint/2010/main" xmlns="" val="1615571536"/>
      </p:ext>
    </p:extLst>
  </p:cSld>
  <p:clrMapOvr>
    <a:masterClrMapping/>
  </p:clrMapOvr>
  <p:transition>
    <p:zoom dir="in"/>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744276" y="772769"/>
            <a:ext cx="378821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000000"/>
                </a:solidFill>
                <a:latin typeface="微软雅黑" pitchFamily="34" charset="-122"/>
                <a:ea typeface="微软雅黑" pitchFamily="34" charset="-122"/>
              </a:rPr>
              <a:t>布 尔 逻 辑 运 算 符</a:t>
            </a:r>
            <a:endParaRPr kumimoji="1" lang="zh-CN" altLang="en-US" sz="3200" b="1" dirty="0">
              <a:solidFill>
                <a:srgbClr val="000000"/>
              </a:solidFill>
              <a:latin typeface="微软雅黑" pitchFamily="34" charset="-122"/>
              <a:ea typeface="微软雅黑" pitchFamily="34" charset="-122"/>
            </a:endParaRPr>
          </a:p>
        </p:txBody>
      </p:sp>
      <p:sp>
        <p:nvSpPr>
          <p:cNvPr id="211971" name="Rectangle 3"/>
          <p:cNvSpPr>
            <a:spLocks noChangeArrowheads="1"/>
          </p:cNvSpPr>
          <p:nvPr/>
        </p:nvSpPr>
        <p:spPr bwMode="auto">
          <a:xfrm>
            <a:off x="611560" y="1892299"/>
            <a:ext cx="453650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布尔运算</a:t>
            </a:r>
            <a:r>
              <a:rPr kumimoji="1" lang="zh-CN" altLang="en-US" sz="2400" dirty="0">
                <a:solidFill>
                  <a:srgbClr val="000000"/>
                </a:solidFill>
                <a:latin typeface="微软雅黑" pitchFamily="34" charset="-122"/>
                <a:ea typeface="微软雅黑" pitchFamily="34" charset="-122"/>
              </a:rPr>
              <a:t>符及</a:t>
            </a:r>
            <a:r>
              <a:rPr kumimoji="1" lang="zh-CN" altLang="en-US" sz="2400" dirty="0" smtClean="0">
                <a:solidFill>
                  <a:srgbClr val="000000"/>
                </a:solidFill>
                <a:latin typeface="微软雅黑" pitchFamily="34" charset="-122"/>
                <a:ea typeface="微软雅黑" pitchFamily="34" charset="-122"/>
              </a:rPr>
              <a:t>规则如下表所示。</a:t>
            </a:r>
            <a:endParaRPr kumimoji="1" lang="zh-CN" altLang="en-US" sz="2400" dirty="0">
              <a:solidFill>
                <a:srgbClr val="000000"/>
              </a:solidFill>
              <a:latin typeface="微软雅黑" pitchFamily="34" charset="-122"/>
              <a:ea typeface="微软雅黑" pitchFamily="34" charset="-122"/>
            </a:endParaRPr>
          </a:p>
        </p:txBody>
      </p:sp>
      <p:graphicFrame>
        <p:nvGraphicFramePr>
          <p:cNvPr id="211972" name="Object 4"/>
          <p:cNvGraphicFramePr>
            <a:graphicFrameLocks noChangeAspect="1"/>
          </p:cNvGraphicFramePr>
          <p:nvPr>
            <p:extLst>
              <p:ext uri="{D42A27DB-BD31-4B8C-83A1-F6EECF244321}">
                <p14:modId xmlns:p14="http://schemas.microsoft.com/office/powerpoint/2010/main" xmlns="" val="3276119567"/>
              </p:ext>
            </p:extLst>
          </p:nvPr>
        </p:nvGraphicFramePr>
        <p:xfrm>
          <a:off x="242887" y="2708920"/>
          <a:ext cx="8686800" cy="3240360"/>
        </p:xfrm>
        <a:graphic>
          <a:graphicData uri="http://schemas.openxmlformats.org/presentationml/2006/ole">
            <p:oleObj spid="_x0000_s19684" name="Document" r:id="rId3" imgW="5417820" imgH="1584960" progId="Word.Document.8">
              <p:embed/>
            </p:oleObj>
          </a:graphicData>
        </a:graphic>
      </p:graphicFrame>
    </p:spTree>
    <p:extLst>
      <p:ext uri="{BB962C8B-B14F-4D97-AF65-F5344CB8AC3E}">
        <p14:creationId xmlns:p14="http://schemas.microsoft.com/office/powerpoint/2010/main" xmlns="" val="1450126832"/>
      </p:ext>
    </p:extLst>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81000" y="762000"/>
            <a:ext cx="85344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50000"/>
              </a:lnSpc>
              <a:spcBef>
                <a:spcPct val="50000"/>
              </a:spcBef>
              <a:spcAft>
                <a:spcPct val="0"/>
              </a:spcAft>
            </a:pPr>
            <a:r>
              <a:rPr kumimoji="1" lang="en-US" altLang="zh-CN" sz="2400">
                <a:solidFill>
                  <a:srgbClr val="000000"/>
                </a:solidFill>
                <a:latin typeface="微软雅黑" pitchFamily="34" charset="-122"/>
                <a:ea typeface="微软雅黑" pitchFamily="34" charset="-122"/>
              </a:rPr>
              <a:t>       </a:t>
            </a:r>
            <a:r>
              <a:rPr kumimoji="1" lang="en-US" altLang="zh-CN" sz="2400" b="1">
                <a:solidFill>
                  <a:srgbClr val="000000"/>
                </a:solidFill>
                <a:latin typeface="微软雅黑" pitchFamily="34" charset="-122"/>
                <a:ea typeface="微软雅黑" pitchFamily="34" charset="-122"/>
              </a:rPr>
              <a:t>4. </a:t>
            </a:r>
            <a:r>
              <a:rPr kumimoji="1" lang="zh-CN" altLang="en-US" sz="2400" b="1">
                <a:solidFill>
                  <a:srgbClr val="000000"/>
                </a:solidFill>
                <a:latin typeface="微软雅黑" pitchFamily="34" charset="-122"/>
                <a:ea typeface="微软雅黑" pitchFamily="34" charset="-122"/>
              </a:rPr>
              <a:t>多线程</a:t>
            </a:r>
          </a:p>
          <a:p>
            <a:pPr fontAlgn="base">
              <a:lnSpc>
                <a:spcPct val="150000"/>
              </a:lnSpc>
              <a:spcBef>
                <a:spcPct val="50000"/>
              </a:spcBef>
              <a:spcAft>
                <a:spcPct val="0"/>
              </a:spcAft>
            </a:pPr>
            <a:r>
              <a:rPr kumimoji="1" lang="zh-CN" altLang="en-US" sz="2400">
                <a:solidFill>
                  <a:srgbClr val="000000"/>
                </a:solidFill>
                <a:latin typeface="微软雅黑" pitchFamily="34" charset="-122"/>
                <a:ea typeface="微软雅黑" pitchFamily="34" charset="-122"/>
              </a:rPr>
              <a:t>       多线程在操作系统中已得到了最成功的应用。多线程是指允许一个应用程序同时存在两个或两个以上的线程，用于支持事务并发和多任务处理。</a:t>
            </a:r>
            <a:r>
              <a:rPr kumimoji="1" lang="en-US" altLang="zh-CN" sz="2400">
                <a:solidFill>
                  <a:srgbClr val="000000"/>
                </a:solidFill>
                <a:latin typeface="微软雅黑" pitchFamily="34" charset="-122"/>
                <a:ea typeface="微软雅黑" pitchFamily="34" charset="-122"/>
              </a:rPr>
              <a:t>Java</a:t>
            </a:r>
            <a:r>
              <a:rPr kumimoji="1" lang="zh-CN" altLang="en-US" sz="2400">
                <a:solidFill>
                  <a:srgbClr val="000000"/>
                </a:solidFill>
                <a:latin typeface="微软雅黑" pitchFamily="34" charset="-122"/>
                <a:ea typeface="微软雅黑" pitchFamily="34" charset="-122"/>
              </a:rPr>
              <a:t>除了内置的多线程技术之外，还定义了一些类、方法等来建立和管理用户定义的多线程。</a:t>
            </a:r>
          </a:p>
        </p:txBody>
      </p:sp>
    </p:spTree>
    <p:extLst>
      <p:ext uri="{BB962C8B-B14F-4D97-AF65-F5344CB8AC3E}">
        <p14:creationId xmlns:p14="http://schemas.microsoft.com/office/powerpoint/2010/main" xmlns="" val="2311708860"/>
      </p:ext>
    </p:extLst>
  </p:cSld>
  <p:clrMapOvr>
    <a:masterClrMapping/>
  </p:clrMapOvr>
  <p:transition>
    <p:blinds/>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304800" y="673100"/>
            <a:ext cx="8610600" cy="54470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	</a:t>
            </a:r>
            <a:r>
              <a:rPr kumimoji="1" lang="zh-CN" altLang="en-US" sz="2400" dirty="0" smtClean="0">
                <a:solidFill>
                  <a:srgbClr val="000000"/>
                </a:solidFill>
                <a:latin typeface="微软雅黑" pitchFamily="34" charset="-122"/>
                <a:ea typeface="微软雅黑" pitchFamily="34" charset="-122"/>
              </a:rPr>
              <a:t>其中</a:t>
            </a:r>
            <a:r>
              <a:rPr kumimoji="1" lang="zh-CN" altLang="en-US" sz="2400" dirty="0">
                <a:solidFill>
                  <a:srgbClr val="000000"/>
                </a:solidFill>
                <a:latin typeface="微软雅黑" pitchFamily="34" charset="-122"/>
                <a:ea typeface="微软雅黑" pitchFamily="34" charset="-122"/>
              </a:rPr>
              <a:t>简洁与和简洁或的执行结果分别与非简洁与和非简洁或的执行结果是一致的，不同在于简洁与检测出符号左端的值为假时，不再判断符号右端的值，直接将运算结果置为假；而简洁或与非简洁或的不同在于简洁或检测出符号左端为真时，不再判断符号右端的值，直接将运算结果置为真。</a:t>
            </a:r>
          </a:p>
          <a:p>
            <a:pPr lvl="2" fontAlgn="base">
              <a:spcBef>
                <a:spcPct val="50000"/>
              </a:spcBef>
              <a:spcAft>
                <a:spcPct val="0"/>
              </a:spcAft>
            </a:pPr>
            <a:r>
              <a:rPr kumimoji="1" lang="zh-CN" altLang="en-US" sz="2400" dirty="0">
                <a:solidFill>
                  <a:srgbClr val="000000"/>
                </a:solidFill>
                <a:latin typeface="微软雅黑" pitchFamily="34" charset="-122"/>
                <a:ea typeface="微软雅黑" pitchFamily="34" charset="-122"/>
              </a:rPr>
              <a:t>例如：</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Boolean a = false;</a:t>
            </a:r>
          </a:p>
          <a:p>
            <a:pPr lvl="2" fontAlgn="base">
              <a:spcBef>
                <a:spcPct val="50000"/>
              </a:spcBef>
              <a:spcAft>
                <a:spcPct val="0"/>
              </a:spcAft>
            </a:pPr>
            <a:r>
              <a:rPr kumimoji="1" lang="en-US" altLang="zh-CN" sz="2400" dirty="0">
                <a:solidFill>
                  <a:srgbClr val="000000"/>
                </a:solidFill>
                <a:latin typeface="微软雅黑" pitchFamily="34" charset="-122"/>
                <a:ea typeface="微软雅黑" pitchFamily="34" charset="-122"/>
              </a:rPr>
              <a:t>Boolean b = true;</a:t>
            </a:r>
          </a:p>
          <a:p>
            <a:pPr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 &amp;&amp; b</a:t>
            </a:r>
            <a:r>
              <a:rPr kumimoji="1" lang="zh-CN" altLang="en-US" sz="2400" dirty="0">
                <a:solidFill>
                  <a:srgbClr val="000000"/>
                </a:solidFill>
                <a:latin typeface="微软雅黑" pitchFamily="34" charset="-122"/>
                <a:ea typeface="微软雅黑" pitchFamily="34" charset="-122"/>
              </a:rPr>
              <a:t>检测到</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为假，则无需判断</a:t>
            </a:r>
            <a:r>
              <a:rPr kumimoji="1" lang="en-US" altLang="zh-CN" sz="2400" dirty="0">
                <a:solidFill>
                  <a:srgbClr val="000000"/>
                </a:solidFill>
                <a:latin typeface="微软雅黑" pitchFamily="34" charset="-122"/>
                <a:ea typeface="微软雅黑" pitchFamily="34" charset="-122"/>
              </a:rPr>
              <a:t>b</a:t>
            </a:r>
            <a:r>
              <a:rPr kumimoji="1" lang="zh-CN" altLang="en-US" sz="2400" dirty="0">
                <a:solidFill>
                  <a:srgbClr val="000000"/>
                </a:solidFill>
                <a:latin typeface="微软雅黑" pitchFamily="34" charset="-122"/>
                <a:ea typeface="微软雅黑" pitchFamily="34" charset="-122"/>
              </a:rPr>
              <a:t>的值，直接将值置为假；而</a:t>
            </a:r>
            <a:r>
              <a:rPr kumimoji="1" lang="en-US" altLang="zh-CN" sz="2400" dirty="0">
                <a:solidFill>
                  <a:srgbClr val="000000"/>
                </a:solidFill>
                <a:latin typeface="微软雅黑" pitchFamily="34" charset="-122"/>
                <a:ea typeface="微软雅黑" pitchFamily="34" charset="-122"/>
              </a:rPr>
              <a:t>b || a</a:t>
            </a:r>
            <a:r>
              <a:rPr kumimoji="1" lang="zh-CN" altLang="en-US" sz="2400" dirty="0">
                <a:solidFill>
                  <a:srgbClr val="000000"/>
                </a:solidFill>
                <a:latin typeface="微软雅黑" pitchFamily="34" charset="-122"/>
                <a:ea typeface="微软雅黑" pitchFamily="34" charset="-122"/>
              </a:rPr>
              <a:t>时检测到</a:t>
            </a:r>
            <a:r>
              <a:rPr kumimoji="1" lang="en-US" altLang="zh-CN" sz="2400" dirty="0">
                <a:solidFill>
                  <a:srgbClr val="000000"/>
                </a:solidFill>
                <a:latin typeface="微软雅黑" pitchFamily="34" charset="-122"/>
                <a:ea typeface="微软雅黑" pitchFamily="34" charset="-122"/>
              </a:rPr>
              <a:t>b</a:t>
            </a:r>
            <a:r>
              <a:rPr kumimoji="1" lang="zh-CN" altLang="en-US" sz="2400" dirty="0">
                <a:solidFill>
                  <a:srgbClr val="000000"/>
                </a:solidFill>
                <a:latin typeface="微软雅黑" pitchFamily="34" charset="-122"/>
                <a:ea typeface="微软雅黑" pitchFamily="34" charset="-122"/>
              </a:rPr>
              <a:t>为真，则无需判断</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的值，直接将值置为真。</a:t>
            </a:r>
          </a:p>
        </p:txBody>
      </p:sp>
    </p:spTree>
    <p:extLst>
      <p:ext uri="{BB962C8B-B14F-4D97-AF65-F5344CB8AC3E}">
        <p14:creationId xmlns:p14="http://schemas.microsoft.com/office/powerpoint/2010/main" xmlns="" val="525751882"/>
      </p:ext>
    </p:extLst>
  </p:cSld>
  <p:clrMapOvr>
    <a:masterClrMapping/>
  </p:clrMapOvr>
  <p:transition>
    <p:zoom dir="in"/>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04800" y="720725"/>
            <a:ext cx="8610600" cy="613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3.3】</a:t>
            </a:r>
            <a:r>
              <a:rPr kumimoji="1" lang="zh-CN" altLang="en-US" sz="2400" dirty="0">
                <a:solidFill>
                  <a:srgbClr val="000000"/>
                </a:solidFill>
                <a:latin typeface="微软雅黑" pitchFamily="34" charset="-122"/>
                <a:ea typeface="微软雅黑" pitchFamily="34" charset="-122"/>
              </a:rPr>
              <a:t>测试布尔表达式，程序输出结果如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3.3</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r>
              <a:rPr kumimoji="1" lang="zh-CN" altLang="en-US" sz="2200" dirty="0">
                <a:solidFill>
                  <a:srgbClr val="000000"/>
                </a:solidFill>
                <a:latin typeface="微软雅黑" pitchFamily="34" charset="-122"/>
                <a:ea typeface="微软雅黑" pitchFamily="34" charset="-122"/>
              </a:rPr>
              <a:t>程序文件名称为</a:t>
            </a:r>
            <a:r>
              <a:rPr kumimoji="1" lang="en-US" altLang="zh-CN" sz="2200" dirty="0">
                <a:solidFill>
                  <a:srgbClr val="000000"/>
                </a:solidFill>
                <a:latin typeface="微软雅黑" pitchFamily="34" charset="-122"/>
                <a:ea typeface="微软雅黑" pitchFamily="34" charset="-122"/>
              </a:rPr>
              <a:t>TestLogic.java</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public class </a:t>
            </a:r>
            <a:r>
              <a:rPr kumimoji="1" lang="en-US" altLang="zh-CN" sz="2200" dirty="0" err="1">
                <a:solidFill>
                  <a:srgbClr val="000000"/>
                </a:solidFill>
                <a:latin typeface="微软雅黑" pitchFamily="34" charset="-122"/>
                <a:ea typeface="微软雅黑" pitchFamily="34" charset="-122"/>
              </a:rPr>
              <a:t>TestLogic</a:t>
            </a:r>
            <a:endParaRPr kumimoji="1" lang="en-US" altLang="zh-CN" sz="2200" dirty="0">
              <a:solidFill>
                <a:srgbClr val="000000"/>
              </a:solidFill>
              <a:latin typeface="微软雅黑" pitchFamily="34" charset="-122"/>
              <a:ea typeface="微软雅黑" pitchFamily="34" charset="-122"/>
            </a:endParaRP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public static void main(String </a:t>
            </a:r>
            <a:r>
              <a:rPr kumimoji="1" lang="en-US" altLang="zh-CN" sz="2200" dirty="0" err="1">
                <a:solidFill>
                  <a:srgbClr val="000000"/>
                </a:solidFill>
                <a:latin typeface="微软雅黑" pitchFamily="34" charset="-122"/>
                <a:ea typeface="微软雅黑" pitchFamily="34" charset="-122"/>
              </a:rPr>
              <a:t>args</a:t>
            </a:r>
            <a:r>
              <a:rPr kumimoji="1" lang="en-US" altLang="zh-CN" sz="2200" dirty="0">
                <a:solidFill>
                  <a:srgbClr val="000000"/>
                </a:solidFill>
                <a:latin typeface="微软雅黑" pitchFamily="34" charset="-122"/>
                <a:ea typeface="微软雅黑" pitchFamily="34" charset="-122"/>
              </a:rPr>
              <a:t>[])</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变量初始化</a:t>
            </a:r>
          </a:p>
          <a:p>
            <a:pPr lvl="1" fontAlgn="base">
              <a:lnSpc>
                <a:spcPct val="90000"/>
              </a:lnSpc>
              <a:spcBef>
                <a:spcPct val="5000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boolean</a:t>
            </a:r>
            <a:r>
              <a:rPr kumimoji="1" lang="en-US" altLang="zh-CN" sz="2200" dirty="0">
                <a:solidFill>
                  <a:srgbClr val="000000"/>
                </a:solidFill>
                <a:latin typeface="微软雅黑" pitchFamily="34" charset="-122"/>
                <a:ea typeface="微软雅黑" pitchFamily="34" charset="-122"/>
              </a:rPr>
              <a:t> a = false;</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boolean</a:t>
            </a:r>
            <a:r>
              <a:rPr kumimoji="1" lang="en-US" altLang="zh-CN" sz="2200" dirty="0">
                <a:solidFill>
                  <a:srgbClr val="000000"/>
                </a:solidFill>
                <a:latin typeface="微软雅黑" pitchFamily="34" charset="-122"/>
                <a:ea typeface="微软雅黑" pitchFamily="34" charset="-122"/>
              </a:rPr>
              <a:t> b = true;</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定义结果变量</a:t>
            </a:r>
          </a:p>
          <a:p>
            <a:pPr lvl="1" fontAlgn="base">
              <a:lnSpc>
                <a:spcPct val="90000"/>
              </a:lnSpc>
              <a:spcBef>
                <a:spcPct val="5000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boolean</a:t>
            </a:r>
            <a:r>
              <a:rPr kumimoji="1" lang="en-US" altLang="zh-CN" sz="2200" dirty="0">
                <a:solidFill>
                  <a:srgbClr val="000000"/>
                </a:solidFill>
                <a:latin typeface="微软雅黑" pitchFamily="34" charset="-122"/>
                <a:ea typeface="微软雅黑" pitchFamily="34" charset="-122"/>
              </a:rPr>
              <a:t> r1,r2,r3,r4,r5,r6;</a:t>
            </a:r>
          </a:p>
          <a:p>
            <a:pPr lvl="1" fontAlgn="base">
              <a:lnSpc>
                <a:spcPct val="90000"/>
              </a:lnSpc>
              <a:spcBef>
                <a:spcPct val="5000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计算结果</a:t>
            </a:r>
          </a:p>
        </p:txBody>
      </p:sp>
    </p:spTree>
    <p:extLst>
      <p:ext uri="{BB962C8B-B14F-4D97-AF65-F5344CB8AC3E}">
        <p14:creationId xmlns:p14="http://schemas.microsoft.com/office/powerpoint/2010/main" xmlns="" val="3893198592"/>
      </p:ext>
    </p:extLst>
  </p:cSld>
  <p:clrMapOvr>
    <a:masterClrMapping/>
  </p:clrMapOvr>
  <p:transition>
    <p:zoom dir="in"/>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827584" y="618524"/>
            <a:ext cx="8031558" cy="6024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r1 = !a;</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r2 = a &amp;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r3 = a |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r4 = a ^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r5 = a &amp;&amp;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r6 = a ||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zh-CN" altLang="en-US" sz="2200" dirty="0">
                <a:solidFill>
                  <a:srgbClr val="000000"/>
                </a:solidFill>
                <a:latin typeface="微软雅黑" pitchFamily="34" charset="-122"/>
                <a:ea typeface="微软雅黑" pitchFamily="34" charset="-122"/>
              </a:rPr>
              <a:t>输出结果</a:t>
            </a:r>
          </a:p>
          <a:p>
            <a:pPr fontAlgn="base">
              <a:lnSpc>
                <a:spcPct val="110000"/>
              </a:lnSpc>
              <a:spcBef>
                <a:spcPct val="0"/>
              </a:spcBef>
              <a:spcAft>
                <a:spcPct val="0"/>
              </a:spcAft>
            </a:pPr>
            <a:r>
              <a:rPr kumimoji="1" lang="zh-CN" altLang="en-US"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 = " + a + "   b = " + b);</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 = " + r1);        </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a&amp;b</a:t>
            </a:r>
            <a:r>
              <a:rPr kumimoji="1" lang="en-US" altLang="zh-CN" sz="2200" dirty="0">
                <a:solidFill>
                  <a:srgbClr val="000000"/>
                </a:solidFill>
                <a:latin typeface="微软雅黑" pitchFamily="34" charset="-122"/>
                <a:ea typeface="微软雅黑" pitchFamily="34" charset="-122"/>
              </a:rPr>
              <a:t> = " + r2);</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a|b</a:t>
            </a:r>
            <a:r>
              <a:rPr kumimoji="1" lang="en-US" altLang="zh-CN" sz="2200" dirty="0">
                <a:solidFill>
                  <a:srgbClr val="000000"/>
                </a:solidFill>
                <a:latin typeface="微软雅黑" pitchFamily="34" charset="-122"/>
                <a:ea typeface="微软雅黑" pitchFamily="34" charset="-122"/>
              </a:rPr>
              <a:t> = " + r3);</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t>
            </a:r>
            <a:r>
              <a:rPr kumimoji="1" lang="en-US" altLang="zh-CN" sz="2200" dirty="0" err="1">
                <a:solidFill>
                  <a:srgbClr val="000000"/>
                </a:solidFill>
                <a:latin typeface="微软雅黑" pitchFamily="34" charset="-122"/>
                <a:ea typeface="微软雅黑" pitchFamily="34" charset="-122"/>
              </a:rPr>
              <a:t>a^b</a:t>
            </a:r>
            <a:r>
              <a:rPr kumimoji="1" lang="en-US" altLang="zh-CN" sz="2200" dirty="0">
                <a:solidFill>
                  <a:srgbClr val="000000"/>
                </a:solidFill>
                <a:latin typeface="微软雅黑" pitchFamily="34" charset="-122"/>
                <a:ea typeface="微软雅黑" pitchFamily="34" charset="-122"/>
              </a:rPr>
              <a:t> = " + r4);</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("a&amp;&amp;b = " + r5);</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r>
              <a:rPr kumimoji="1" lang="en-US" altLang="zh-CN" sz="2200" dirty="0" err="1">
                <a:solidFill>
                  <a:srgbClr val="000000"/>
                </a:solidFill>
                <a:latin typeface="微软雅黑" pitchFamily="34" charset="-122"/>
                <a:ea typeface="微软雅黑" pitchFamily="34" charset="-122"/>
              </a:rPr>
              <a:t>System.out.println</a:t>
            </a:r>
            <a:r>
              <a:rPr kumimoji="1" lang="en-US" altLang="zh-CN" sz="2200" dirty="0">
                <a:solidFill>
                  <a:srgbClr val="000000"/>
                </a:solidFill>
                <a:latin typeface="微软雅黑" pitchFamily="34" charset="-122"/>
                <a:ea typeface="微软雅黑" pitchFamily="34" charset="-122"/>
              </a:rPr>
              <a:t>("a||b = " + r6);</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	}</a:t>
            </a:r>
          </a:p>
          <a:p>
            <a:pPr fontAlgn="base">
              <a:lnSpc>
                <a:spcPct val="110000"/>
              </a:lnSpc>
              <a:spcBef>
                <a:spcPct val="0"/>
              </a:spcBef>
              <a:spcAft>
                <a:spcPct val="0"/>
              </a:spcAft>
            </a:pPr>
            <a:r>
              <a:rPr kumimoji="1" lang="en-US" altLang="zh-CN" sz="2200" dirty="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2910462096"/>
      </p:ext>
    </p:extLst>
  </p:cSld>
  <p:clrMapOvr>
    <a:masterClrMapping/>
  </p:clrMapOvr>
  <p:transition>
    <p:zoom dir="in"/>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3146425" y="55626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3.3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16067" name="Object 3"/>
          <p:cNvGraphicFramePr>
            <a:graphicFrameLocks noChangeAspect="1"/>
          </p:cNvGraphicFramePr>
          <p:nvPr>
            <p:extLst>
              <p:ext uri="{D42A27DB-BD31-4B8C-83A1-F6EECF244321}">
                <p14:modId xmlns:p14="http://schemas.microsoft.com/office/powerpoint/2010/main" xmlns="" val="1572084214"/>
              </p:ext>
            </p:extLst>
          </p:nvPr>
        </p:nvGraphicFramePr>
        <p:xfrm>
          <a:off x="1333500" y="1219200"/>
          <a:ext cx="6477000" cy="3813175"/>
        </p:xfrm>
        <a:graphic>
          <a:graphicData uri="http://schemas.openxmlformats.org/presentationml/2006/ole">
            <p:oleObj spid="_x0000_s20708" name="BMP 图像" r:id="rId3" imgW="4031329" imgH="2377646" progId="PBrush">
              <p:embed/>
            </p:oleObj>
          </a:graphicData>
        </a:graphic>
      </p:graphicFrame>
    </p:spTree>
    <p:extLst>
      <p:ext uri="{BB962C8B-B14F-4D97-AF65-F5344CB8AC3E}">
        <p14:creationId xmlns:p14="http://schemas.microsoft.com/office/powerpoint/2010/main" xmlns="" val="793807920"/>
      </p:ext>
    </p:extLst>
  </p:cSld>
  <p:clrMapOvr>
    <a:masterClrMapping/>
  </p:clrMapOvr>
  <p:transition>
    <p:zoom dir="in"/>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30967" y="1240372"/>
            <a:ext cx="8534400" cy="5617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fontAlgn="base">
              <a:lnSpc>
                <a:spcPct val="90000"/>
              </a:lnSpc>
              <a:spcBef>
                <a:spcPct val="50000"/>
              </a:spcBef>
              <a:spcAft>
                <a:spcPct val="0"/>
              </a:spcAft>
            </a:pPr>
            <a:r>
              <a:rPr kumimoji="1" lang="en-US" altLang="zh-CN" sz="2400" dirty="0" smtClean="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中的常用位运算符如下：</a:t>
            </a:r>
          </a:p>
          <a:p>
            <a:pPr lvl="1" fontAlgn="base">
              <a:lnSpc>
                <a:spcPct val="9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位求反</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&amp;		</a:t>
            </a:r>
            <a:r>
              <a:rPr kumimoji="1" lang="zh-CN" altLang="en-US" sz="2400" dirty="0">
                <a:solidFill>
                  <a:srgbClr val="000000"/>
                </a:solidFill>
                <a:latin typeface="微软雅黑" pitchFamily="34" charset="-122"/>
                <a:ea typeface="微软雅黑" pitchFamily="34" charset="-122"/>
              </a:rPr>
              <a:t>按位与</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按位或</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按位异或</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&lt;&lt;		</a:t>
            </a:r>
            <a:r>
              <a:rPr kumimoji="1" lang="zh-CN" altLang="en-US" sz="2400" dirty="0">
                <a:solidFill>
                  <a:srgbClr val="000000"/>
                </a:solidFill>
                <a:latin typeface="微软雅黑" pitchFamily="34" charset="-122"/>
                <a:ea typeface="微软雅黑" pitchFamily="34" charset="-122"/>
              </a:rPr>
              <a:t>左移</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&gt;&gt;		</a:t>
            </a:r>
            <a:r>
              <a:rPr kumimoji="1" lang="zh-CN" altLang="en-US" sz="2400" dirty="0">
                <a:solidFill>
                  <a:srgbClr val="000000"/>
                </a:solidFill>
                <a:latin typeface="微软雅黑" pitchFamily="34" charset="-122"/>
                <a:ea typeface="微软雅黑" pitchFamily="34" charset="-122"/>
              </a:rPr>
              <a:t>右移</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&gt;&gt;&gt;	</a:t>
            </a:r>
            <a:r>
              <a:rPr kumimoji="1" lang="zh-CN" altLang="en-US" sz="2400" dirty="0">
                <a:solidFill>
                  <a:srgbClr val="000000"/>
                </a:solidFill>
                <a:latin typeface="微软雅黑" pitchFamily="34" charset="-122"/>
                <a:ea typeface="微软雅黑" pitchFamily="34" charset="-122"/>
              </a:rPr>
              <a:t>不带符号右移</a:t>
            </a:r>
          </a:p>
          <a:p>
            <a:pPr fontAlgn="base">
              <a:lnSpc>
                <a:spcPct val="13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右移运算符对应的表达式为</a:t>
            </a:r>
            <a:r>
              <a:rPr kumimoji="1" lang="en-US" altLang="zh-CN" sz="2400" dirty="0">
                <a:solidFill>
                  <a:srgbClr val="000000"/>
                </a:solidFill>
                <a:latin typeface="微软雅黑" pitchFamily="34" charset="-122"/>
                <a:ea typeface="微软雅黑" pitchFamily="34" charset="-122"/>
              </a:rPr>
              <a:t>x&gt;&gt;a</a:t>
            </a:r>
            <a:r>
              <a:rPr kumimoji="1" lang="zh-CN" altLang="en-US" sz="2400" dirty="0">
                <a:solidFill>
                  <a:srgbClr val="000000"/>
                </a:solidFill>
                <a:latin typeface="微软雅黑" pitchFamily="34" charset="-122"/>
                <a:ea typeface="微软雅黑" pitchFamily="34" charset="-122"/>
              </a:rPr>
              <a:t>，运算的结果是操作数</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被</a:t>
            </a:r>
            <a:r>
              <a:rPr kumimoji="1" lang="en-US" altLang="zh-CN" sz="2400" dirty="0">
                <a:solidFill>
                  <a:srgbClr val="000000"/>
                </a:solidFill>
                <a:latin typeface="微软雅黑" pitchFamily="34" charset="-122"/>
                <a:ea typeface="微软雅黑" pitchFamily="34" charset="-122"/>
              </a:rPr>
              <a:t>2</a:t>
            </a:r>
            <a:r>
              <a:rPr kumimoji="1" lang="zh-CN" altLang="en-US" sz="2400" dirty="0">
                <a:solidFill>
                  <a:srgbClr val="000000"/>
                </a:solidFill>
                <a:latin typeface="微软雅黑" pitchFamily="34" charset="-122"/>
                <a:ea typeface="微软雅黑" pitchFamily="34" charset="-122"/>
              </a:rPr>
              <a:t>的</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次方来除，左移运算符对应的表达式为</a:t>
            </a:r>
            <a:r>
              <a:rPr kumimoji="1" lang="en-US" altLang="zh-CN" sz="2400" dirty="0">
                <a:solidFill>
                  <a:srgbClr val="000000"/>
                </a:solidFill>
                <a:latin typeface="微软雅黑" pitchFamily="34" charset="-122"/>
                <a:ea typeface="微软雅黑" pitchFamily="34" charset="-122"/>
              </a:rPr>
              <a:t>x&lt;&lt;a</a:t>
            </a:r>
            <a:r>
              <a:rPr kumimoji="1" lang="zh-CN" altLang="en-US" sz="2400" dirty="0">
                <a:solidFill>
                  <a:srgbClr val="000000"/>
                </a:solidFill>
                <a:latin typeface="微软雅黑" pitchFamily="34" charset="-122"/>
                <a:ea typeface="微软雅黑" pitchFamily="34" charset="-122"/>
              </a:rPr>
              <a:t>，运算的结果是操作数</a:t>
            </a:r>
            <a:r>
              <a:rPr kumimoji="1" lang="en-US" altLang="zh-CN" sz="2400" dirty="0">
                <a:solidFill>
                  <a:srgbClr val="000000"/>
                </a:solidFill>
                <a:latin typeface="微软雅黑" pitchFamily="34" charset="-122"/>
                <a:ea typeface="微软雅黑" pitchFamily="34" charset="-122"/>
              </a:rPr>
              <a:t>x</a:t>
            </a:r>
            <a:r>
              <a:rPr kumimoji="1" lang="zh-CN" altLang="en-US" sz="2400" dirty="0">
                <a:solidFill>
                  <a:srgbClr val="000000"/>
                </a:solidFill>
                <a:latin typeface="微软雅黑" pitchFamily="34" charset="-122"/>
                <a:ea typeface="微软雅黑" pitchFamily="34" charset="-122"/>
              </a:rPr>
              <a:t>乘以</a:t>
            </a:r>
            <a:r>
              <a:rPr kumimoji="1" lang="en-US" altLang="zh-CN" sz="2400" dirty="0">
                <a:solidFill>
                  <a:srgbClr val="000000"/>
                </a:solidFill>
                <a:latin typeface="微软雅黑" pitchFamily="34" charset="-122"/>
                <a:ea typeface="微软雅黑" pitchFamily="34" charset="-122"/>
              </a:rPr>
              <a:t>2</a:t>
            </a:r>
            <a:r>
              <a:rPr kumimoji="1" lang="zh-CN" altLang="en-US" sz="2400" dirty="0">
                <a:solidFill>
                  <a:srgbClr val="000000"/>
                </a:solidFill>
                <a:latin typeface="微软雅黑" pitchFamily="34" charset="-122"/>
                <a:ea typeface="微软雅黑" pitchFamily="34" charset="-122"/>
              </a:rPr>
              <a:t>的</a:t>
            </a:r>
            <a:r>
              <a:rPr kumimoji="1" lang="en-US" altLang="zh-CN" sz="2400" dirty="0">
                <a:solidFill>
                  <a:srgbClr val="000000"/>
                </a:solidFill>
                <a:latin typeface="微软雅黑" pitchFamily="34" charset="-122"/>
                <a:ea typeface="微软雅黑" pitchFamily="34" charset="-122"/>
              </a:rPr>
              <a:t>a</a:t>
            </a:r>
            <a:r>
              <a:rPr kumimoji="1" lang="zh-CN" altLang="en-US" sz="2400" dirty="0">
                <a:solidFill>
                  <a:srgbClr val="000000"/>
                </a:solidFill>
                <a:latin typeface="微软雅黑" pitchFamily="34" charset="-122"/>
                <a:ea typeface="微软雅黑" pitchFamily="34" charset="-122"/>
              </a:rPr>
              <a:t>次方。</a:t>
            </a:r>
          </a:p>
        </p:txBody>
      </p:sp>
      <p:sp>
        <p:nvSpPr>
          <p:cNvPr id="2" name="矩形 1"/>
          <p:cNvSpPr/>
          <p:nvPr/>
        </p:nvSpPr>
        <p:spPr>
          <a:xfrm>
            <a:off x="3419872" y="548680"/>
            <a:ext cx="2191626" cy="584775"/>
          </a:xfrm>
          <a:prstGeom prst="rect">
            <a:avLst/>
          </a:prstGeom>
        </p:spPr>
        <p:txBody>
          <a:bodyPr wrap="none">
            <a:spAutoFit/>
          </a:bodyPr>
          <a:lstStyle/>
          <a:p>
            <a:pPr fontAlgn="base">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位 运 算 符</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63828961"/>
      </p:ext>
    </p:extLst>
  </p:cSld>
  <p:clrMapOvr>
    <a:masterClrMapping/>
  </p:clrMapOvr>
  <p:transition>
    <p:zoom dir="in"/>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304800" y="698685"/>
            <a:ext cx="8610600" cy="6149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smtClean="0">
                <a:solidFill>
                  <a:srgbClr val="000000"/>
                </a:solidFill>
                <a:latin typeface="微软雅黑" pitchFamily="34" charset="-122"/>
                <a:ea typeface="微软雅黑" pitchFamily="34" charset="-122"/>
              </a:rPr>
              <a:t>【</a:t>
            </a:r>
            <a:r>
              <a:rPr kumimoji="1" lang="zh-CN" altLang="en-US" sz="2400" dirty="0" smtClean="0">
                <a:solidFill>
                  <a:srgbClr val="000000"/>
                </a:solidFill>
                <a:latin typeface="微软雅黑" pitchFamily="34" charset="-122"/>
                <a:ea typeface="微软雅黑" pitchFamily="34" charset="-122"/>
              </a:rPr>
              <a:t>例</a:t>
            </a:r>
            <a:r>
              <a:rPr kumimoji="1" lang="en-US" altLang="zh-CN" sz="2400" dirty="0" smtClean="0">
                <a:solidFill>
                  <a:srgbClr val="000000"/>
                </a:solidFill>
                <a:latin typeface="微软雅黑" pitchFamily="34" charset="-122"/>
                <a:ea typeface="微软雅黑" pitchFamily="34" charset="-122"/>
              </a:rPr>
              <a:t>3.4】</a:t>
            </a:r>
            <a:r>
              <a:rPr kumimoji="1" lang="zh-CN" altLang="en-US" sz="2400" dirty="0">
                <a:solidFill>
                  <a:srgbClr val="000000"/>
                </a:solidFill>
                <a:latin typeface="微软雅黑" pitchFamily="34" charset="-122"/>
                <a:ea typeface="微软雅黑" pitchFamily="34" charset="-122"/>
              </a:rPr>
              <a:t>测试位运算符</a:t>
            </a:r>
            <a:r>
              <a:rPr kumimoji="1" lang="en-US" altLang="zh-CN" sz="2400" dirty="0">
                <a:solidFill>
                  <a:srgbClr val="000000"/>
                </a:solidFill>
                <a:latin typeface="微软雅黑" pitchFamily="34" charset="-122"/>
                <a:ea typeface="微软雅黑" pitchFamily="34" charset="-122"/>
              </a:rPr>
              <a:t>&lt;&lt;</a:t>
            </a:r>
            <a:r>
              <a:rPr kumimoji="1" lang="zh-CN" altLang="en-US" sz="2400" dirty="0">
                <a:solidFill>
                  <a:srgbClr val="000000"/>
                </a:solidFill>
                <a:latin typeface="微软雅黑" pitchFamily="34" charset="-122"/>
                <a:ea typeface="微软雅黑" pitchFamily="34" charset="-122"/>
              </a:rPr>
              <a:t>和</a:t>
            </a:r>
            <a:r>
              <a:rPr kumimoji="1" lang="en-US" altLang="zh-CN" sz="2400" dirty="0">
                <a:solidFill>
                  <a:srgbClr val="000000"/>
                </a:solidFill>
                <a:latin typeface="微软雅黑" pitchFamily="34" charset="-122"/>
                <a:ea typeface="微软雅黑" pitchFamily="34" charset="-122"/>
              </a:rPr>
              <a:t>&gt;&gt;</a:t>
            </a:r>
            <a:r>
              <a:rPr kumimoji="1" lang="zh-CN" altLang="en-US" sz="2400" dirty="0">
                <a:solidFill>
                  <a:srgbClr val="000000"/>
                </a:solidFill>
                <a:latin typeface="微软雅黑" pitchFamily="34" charset="-122"/>
                <a:ea typeface="微软雅黑" pitchFamily="34" charset="-122"/>
              </a:rPr>
              <a:t>，程序输出结果如</a:t>
            </a: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3.4</a:t>
            </a:r>
            <a:r>
              <a:rPr kumimoji="1" lang="zh-CN" altLang="en-US" sz="2400" dirty="0" smtClean="0">
                <a:solidFill>
                  <a:srgbClr val="000000"/>
                </a:solidFill>
                <a:latin typeface="微软雅黑" pitchFamily="34" charset="-122"/>
                <a:ea typeface="微软雅黑" pitchFamily="34" charset="-122"/>
              </a:rPr>
              <a:t>所</a:t>
            </a:r>
            <a:r>
              <a:rPr kumimoji="1" lang="zh-CN" altLang="en-US" sz="2400" dirty="0">
                <a:solidFill>
                  <a:srgbClr val="000000"/>
                </a:solidFill>
                <a:latin typeface="微软雅黑" pitchFamily="34" charset="-122"/>
                <a:ea typeface="微软雅黑" pitchFamily="34" charset="-122"/>
              </a:rPr>
              <a:t>示。源程序代码如下：</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程序文件名称为</a:t>
            </a:r>
            <a:r>
              <a:rPr kumimoji="1" lang="en-US" altLang="zh-CN" sz="2400" dirty="0">
                <a:solidFill>
                  <a:srgbClr val="000000"/>
                </a:solidFill>
                <a:latin typeface="微软雅黑" pitchFamily="34" charset="-122"/>
                <a:ea typeface="微软雅黑" pitchFamily="34" charset="-122"/>
              </a:rPr>
              <a:t>TestBit.java</a:t>
            </a: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public class </a:t>
            </a:r>
            <a:r>
              <a:rPr kumimoji="1" lang="en-US" altLang="zh-CN" sz="2400" dirty="0" err="1">
                <a:solidFill>
                  <a:srgbClr val="000000"/>
                </a:solidFill>
                <a:latin typeface="微软雅黑" pitchFamily="34" charset="-122"/>
                <a:ea typeface="微软雅黑" pitchFamily="34" charset="-122"/>
              </a:rPr>
              <a:t>TestBit</a:t>
            </a:r>
            <a:endParaRPr kumimoji="1" lang="en-US" altLang="zh-CN" sz="2400" dirty="0">
              <a:solidFill>
                <a:srgbClr val="000000"/>
              </a:solidFill>
              <a:latin typeface="微软雅黑" pitchFamily="34" charset="-122"/>
              <a:ea typeface="微软雅黑" pitchFamily="34" charset="-122"/>
            </a:endParaRPr>
          </a:p>
          <a:p>
            <a:pPr lvl="1"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public static void main(String </a:t>
            </a:r>
            <a:r>
              <a:rPr kumimoji="1" lang="en-US" altLang="zh-CN" sz="2400" dirty="0" err="1">
                <a:solidFill>
                  <a:srgbClr val="000000"/>
                </a:solidFill>
                <a:latin typeface="微软雅黑" pitchFamily="34" charset="-122"/>
                <a:ea typeface="微软雅黑" pitchFamily="34" charset="-122"/>
              </a:rPr>
              <a:t>args</a:t>
            </a:r>
            <a:r>
              <a:rPr kumimoji="1" lang="en-US" altLang="zh-CN" sz="2400" dirty="0">
                <a:solidFill>
                  <a:srgbClr val="000000"/>
                </a:solidFill>
                <a:latin typeface="微软雅黑" pitchFamily="34" charset="-122"/>
                <a:ea typeface="微软雅黑" pitchFamily="34" charset="-122"/>
              </a:rPr>
              <a:t>[])</a:t>
            </a:r>
          </a:p>
          <a:p>
            <a:pPr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p>
          <a:p>
            <a:pPr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变量初始化</a:t>
            </a:r>
          </a:p>
          <a:p>
            <a:pPr fontAlgn="base">
              <a:lnSpc>
                <a:spcPct val="9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a = 36;</a:t>
            </a:r>
          </a:p>
          <a:p>
            <a:pPr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b = 2;</a:t>
            </a:r>
          </a:p>
          <a:p>
            <a:pPr fontAlgn="base">
              <a:lnSpc>
                <a:spcPct val="90000"/>
              </a:lnSpc>
              <a:spcBef>
                <a:spcPct val="50000"/>
              </a:spcBef>
              <a:spcAft>
                <a:spcPct val="0"/>
              </a:spcAft>
            </a:pPr>
            <a:r>
              <a:rPr kumimoji="1" lang="en-US" altLang="zh-CN" sz="2400" dirty="0">
                <a:solidFill>
                  <a:srgbClr val="000000"/>
                </a:solidFill>
                <a:latin typeface="微软雅黑" pitchFamily="34" charset="-122"/>
                <a:ea typeface="微软雅黑" pitchFamily="34" charset="-122"/>
              </a:rPr>
              <a:t>		//</a:t>
            </a:r>
            <a:r>
              <a:rPr kumimoji="1" lang="zh-CN" altLang="en-US" sz="2400" dirty="0">
                <a:solidFill>
                  <a:srgbClr val="000000"/>
                </a:solidFill>
                <a:latin typeface="微软雅黑" pitchFamily="34" charset="-122"/>
                <a:ea typeface="微软雅黑" pitchFamily="34" charset="-122"/>
              </a:rPr>
              <a:t>定义结果变量</a:t>
            </a:r>
          </a:p>
          <a:p>
            <a:pPr fontAlgn="base">
              <a:lnSpc>
                <a:spcPct val="90000"/>
              </a:lnSpc>
              <a:spcBef>
                <a:spcPct val="50000"/>
              </a:spcBef>
              <a:spcAft>
                <a:spcPct val="0"/>
              </a:spcAft>
            </a:pPr>
            <a:r>
              <a:rPr kumimoji="1" lang="zh-CN" altLang="en-US" sz="2400" dirty="0">
                <a:solidFill>
                  <a:srgbClr val="000000"/>
                </a:solidFill>
                <a:latin typeface="微软雅黑" pitchFamily="34" charset="-122"/>
                <a:ea typeface="微软雅黑" pitchFamily="34" charset="-122"/>
              </a:rPr>
              <a:t>		</a:t>
            </a:r>
            <a:r>
              <a:rPr kumimoji="1" lang="en-US" altLang="zh-CN" sz="2400" dirty="0" err="1">
                <a:solidFill>
                  <a:srgbClr val="000000"/>
                </a:solidFill>
                <a:latin typeface="微软雅黑" pitchFamily="34" charset="-122"/>
                <a:ea typeface="微软雅黑" pitchFamily="34" charset="-122"/>
              </a:rPr>
              <a:t>int</a:t>
            </a:r>
            <a:r>
              <a:rPr kumimoji="1" lang="en-US" altLang="zh-CN" sz="2400" dirty="0">
                <a:solidFill>
                  <a:srgbClr val="000000"/>
                </a:solidFill>
                <a:latin typeface="微软雅黑" pitchFamily="34" charset="-122"/>
                <a:ea typeface="微软雅黑" pitchFamily="34" charset="-122"/>
              </a:rPr>
              <a:t> r1,r2;</a:t>
            </a:r>
          </a:p>
        </p:txBody>
      </p:sp>
    </p:spTree>
    <p:extLst>
      <p:ext uri="{BB962C8B-B14F-4D97-AF65-F5344CB8AC3E}">
        <p14:creationId xmlns:p14="http://schemas.microsoft.com/office/powerpoint/2010/main" xmlns="" val="1900801136"/>
      </p:ext>
    </p:extLst>
  </p:cSld>
  <p:clrMapOvr>
    <a:masterClrMapping/>
  </p:clrMapOvr>
  <p:transition>
    <p:zoom dir="in"/>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1295400" y="769938"/>
            <a:ext cx="7657224" cy="5013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计算结果</a:t>
            </a:r>
          </a:p>
          <a:p>
            <a:pPr fontAlgn="base">
              <a:lnSpc>
                <a:spcPct val="15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r1 = a &gt;&gt; b;</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r2 = a &lt;&lt; b;</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r>
              <a:rPr kumimoji="1" lang="zh-CN" altLang="en-US" sz="2400">
                <a:solidFill>
                  <a:srgbClr val="000000"/>
                </a:solidFill>
                <a:latin typeface="微软雅黑" pitchFamily="34" charset="-122"/>
                <a:ea typeface="微软雅黑" pitchFamily="34" charset="-122"/>
              </a:rPr>
              <a:t>输出结果</a:t>
            </a:r>
          </a:p>
          <a:p>
            <a:pPr fontAlgn="base">
              <a:lnSpc>
                <a:spcPct val="150000"/>
              </a:lnSpc>
              <a:spcBef>
                <a:spcPct val="0"/>
              </a:spcBef>
              <a:spcAft>
                <a:spcPct val="0"/>
              </a:spcAft>
            </a:pPr>
            <a:r>
              <a:rPr kumimoji="1" lang="zh-CN" altLang="en-US" sz="2400">
                <a:solidFill>
                  <a:srgbClr val="000000"/>
                </a:solidFill>
                <a:latin typeface="微软雅黑" pitchFamily="34" charset="-122"/>
                <a:ea typeface="微软雅黑" pitchFamily="34" charset="-122"/>
              </a:rPr>
              <a:t>	</a:t>
            </a:r>
            <a:r>
              <a:rPr kumimoji="1" lang="en-US" altLang="zh-CN" sz="2400">
                <a:solidFill>
                  <a:srgbClr val="000000"/>
                </a:solidFill>
                <a:latin typeface="微软雅黑" pitchFamily="34" charset="-122"/>
                <a:ea typeface="微软雅黑" pitchFamily="34" charset="-122"/>
              </a:rPr>
              <a:t>System.out.println("a = " + a + "   b = " + b);</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System.out.println("a&gt;&gt;b = " + r1);        </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System.out.println("a&lt;&lt;b = " + r2);</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        }</a:t>
            </a:r>
          </a:p>
          <a:p>
            <a:pPr fontAlgn="base">
              <a:lnSpc>
                <a:spcPct val="150000"/>
              </a:lnSpc>
              <a:spcBef>
                <a:spcPct val="0"/>
              </a:spcBef>
              <a:spcAft>
                <a:spcPct val="0"/>
              </a:spcAft>
            </a:pPr>
            <a:r>
              <a:rPr kumimoji="1" lang="en-US" altLang="zh-CN" sz="2400">
                <a:solidFill>
                  <a:srgbClr val="00000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3055342366"/>
      </p:ext>
    </p:extLst>
  </p:cSld>
  <p:clrMapOvr>
    <a:masterClrMapping/>
  </p:clrMapOvr>
  <p:transition>
    <p:zoom dir="in"/>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3146425" y="5715000"/>
            <a:ext cx="2957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图</a:t>
            </a:r>
            <a:r>
              <a:rPr kumimoji="1" lang="en-US" altLang="zh-CN" sz="2400" dirty="0" smtClean="0">
                <a:solidFill>
                  <a:srgbClr val="000000"/>
                </a:solidFill>
                <a:latin typeface="微软雅黑" pitchFamily="34" charset="-122"/>
                <a:ea typeface="微软雅黑" pitchFamily="34" charset="-122"/>
              </a:rPr>
              <a:t>3.4  </a:t>
            </a:r>
            <a:r>
              <a:rPr kumimoji="1" lang="zh-CN" altLang="en-US" sz="2400" dirty="0">
                <a:solidFill>
                  <a:srgbClr val="000000"/>
                </a:solidFill>
                <a:latin typeface="微软雅黑" pitchFamily="34" charset="-122"/>
                <a:ea typeface="微软雅黑" pitchFamily="34" charset="-122"/>
              </a:rPr>
              <a:t>程序输出结果</a:t>
            </a:r>
          </a:p>
        </p:txBody>
      </p:sp>
      <p:graphicFrame>
        <p:nvGraphicFramePr>
          <p:cNvPr id="220163" name="Object 3"/>
          <p:cNvGraphicFramePr>
            <a:graphicFrameLocks noChangeAspect="1"/>
          </p:cNvGraphicFramePr>
          <p:nvPr>
            <p:extLst>
              <p:ext uri="{D42A27DB-BD31-4B8C-83A1-F6EECF244321}">
                <p14:modId xmlns:p14="http://schemas.microsoft.com/office/powerpoint/2010/main" xmlns="" val="3219080624"/>
              </p:ext>
            </p:extLst>
          </p:nvPr>
        </p:nvGraphicFramePr>
        <p:xfrm>
          <a:off x="952500" y="1447800"/>
          <a:ext cx="7239000" cy="3201988"/>
        </p:xfrm>
        <a:graphic>
          <a:graphicData uri="http://schemas.openxmlformats.org/presentationml/2006/ole">
            <p:oleObj spid="_x0000_s21732" name="BMP 图像" r:id="rId3" imgW="4023709" imgH="1775614" progId="PBrush">
              <p:embed/>
            </p:oleObj>
          </a:graphicData>
        </a:graphic>
      </p:graphicFrame>
    </p:spTree>
    <p:extLst>
      <p:ext uri="{BB962C8B-B14F-4D97-AF65-F5344CB8AC3E}">
        <p14:creationId xmlns:p14="http://schemas.microsoft.com/office/powerpoint/2010/main" xmlns="" val="3924341979"/>
      </p:ext>
    </p:extLst>
  </p:cSld>
  <p:clrMapOvr>
    <a:masterClrMapping/>
  </p:clrMapOvr>
  <p:transition>
    <p:zoom dir="in"/>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304800" y="1844824"/>
            <a:ext cx="8534400" cy="2487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68000"/>
              </a:lnSpc>
              <a:spcBef>
                <a:spcPct val="50000"/>
              </a:spcBef>
              <a:spcAft>
                <a:spcPct val="0"/>
              </a:spcAft>
            </a:pPr>
            <a:r>
              <a:rPr kumimoji="1" lang="zh-CN" altLang="en-US" sz="2400" dirty="0" smtClean="0">
                <a:solidFill>
                  <a:srgbClr val="000000"/>
                </a:solidFill>
                <a:latin typeface="微软雅黑" pitchFamily="34" charset="-122"/>
                <a:ea typeface="微软雅黑" pitchFamily="34" charset="-122"/>
              </a:rPr>
              <a:t>赋值</a:t>
            </a:r>
            <a:r>
              <a:rPr kumimoji="1" lang="zh-CN" altLang="en-US" sz="2400" dirty="0">
                <a:solidFill>
                  <a:srgbClr val="000000"/>
                </a:solidFill>
                <a:latin typeface="微软雅黑" pitchFamily="34" charset="-122"/>
                <a:ea typeface="微软雅黑" pitchFamily="34" charset="-122"/>
              </a:rPr>
              <a:t>运算符分为简单运算符和复杂运算符。简单运算符指“</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，而复杂运算符是指算术运算符、逻辑运算符、位运算符中的双目运算符后面再加上“</a:t>
            </a:r>
            <a:r>
              <a:rPr kumimoji="1" lang="en-US" altLang="zh-CN" sz="2400" dirty="0">
                <a:solidFill>
                  <a:srgbClr val="000000"/>
                </a:solidFill>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。表</a:t>
            </a:r>
            <a:r>
              <a:rPr kumimoji="1" lang="en-US" altLang="zh-CN" sz="2400" dirty="0">
                <a:solidFill>
                  <a:srgbClr val="000000"/>
                </a:solidFill>
                <a:latin typeface="微软雅黑" pitchFamily="34" charset="-122"/>
                <a:ea typeface="微软雅黑" pitchFamily="34" charset="-122"/>
              </a:rPr>
              <a:t>2.4</a:t>
            </a:r>
            <a:r>
              <a:rPr kumimoji="1" lang="zh-CN" altLang="en-US" sz="2400" dirty="0">
                <a:solidFill>
                  <a:srgbClr val="000000"/>
                </a:solidFill>
                <a:latin typeface="微软雅黑" pitchFamily="34" charset="-122"/>
                <a:ea typeface="微软雅黑" pitchFamily="34" charset="-122"/>
              </a:rPr>
              <a:t>列出</a:t>
            </a:r>
            <a:r>
              <a:rPr kumimoji="1" lang="en-US" altLang="zh-CN" sz="2400" dirty="0">
                <a:solidFill>
                  <a:srgbClr val="000000"/>
                </a:solidFill>
                <a:latin typeface="微软雅黑" pitchFamily="34" charset="-122"/>
                <a:ea typeface="微软雅黑" pitchFamily="34" charset="-122"/>
              </a:rPr>
              <a:t>Java</a:t>
            </a:r>
            <a:r>
              <a:rPr kumimoji="1" lang="zh-CN" altLang="en-US" sz="2400" dirty="0">
                <a:solidFill>
                  <a:srgbClr val="000000"/>
                </a:solidFill>
                <a:latin typeface="微软雅黑" pitchFamily="34" charset="-122"/>
                <a:ea typeface="微软雅黑" pitchFamily="34" charset="-122"/>
              </a:rPr>
              <a:t>常用的赋值运算符及其等价表达式。	</a:t>
            </a:r>
          </a:p>
        </p:txBody>
      </p:sp>
      <p:sp>
        <p:nvSpPr>
          <p:cNvPr id="2" name="矩形 1"/>
          <p:cNvSpPr/>
          <p:nvPr/>
        </p:nvSpPr>
        <p:spPr>
          <a:xfrm>
            <a:off x="3347864" y="764704"/>
            <a:ext cx="2723823" cy="810478"/>
          </a:xfrm>
          <a:prstGeom prst="rect">
            <a:avLst/>
          </a:prstGeom>
        </p:spPr>
        <p:txBody>
          <a:bodyPr wrap="none">
            <a:spAutoFit/>
          </a:bodyPr>
          <a:lstStyle/>
          <a:p>
            <a:pPr fontAlgn="base">
              <a:lnSpc>
                <a:spcPct val="168000"/>
              </a:lnSpc>
              <a:spcBef>
                <a:spcPct val="50000"/>
              </a:spcBef>
              <a:spcAft>
                <a:spcPct val="0"/>
              </a:spcAft>
            </a:pPr>
            <a:r>
              <a:rPr kumimoji="1" lang="zh-CN" altLang="en-US" sz="3200" b="1" dirty="0" smtClean="0">
                <a:solidFill>
                  <a:srgbClr val="000000"/>
                </a:solidFill>
                <a:latin typeface="微软雅黑" pitchFamily="34" charset="-122"/>
                <a:ea typeface="微软雅黑" pitchFamily="34" charset="-122"/>
              </a:rPr>
              <a:t>赋 值 运 算 符</a:t>
            </a:r>
            <a:endParaRPr kumimoji="1"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21602033"/>
      </p:ext>
    </p:extLst>
  </p:cSld>
  <p:clrMapOvr>
    <a:masterClrMapping/>
  </p:clrMapOvr>
  <p:transition>
    <p:zoom dir="in"/>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827584" y="1052736"/>
            <a:ext cx="60628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smtClean="0">
                <a:solidFill>
                  <a:srgbClr val="000000"/>
                </a:solidFill>
                <a:latin typeface="微软雅黑" pitchFamily="34" charset="-122"/>
                <a:ea typeface="微软雅黑" pitchFamily="34" charset="-122"/>
              </a:rPr>
              <a:t>赋值</a:t>
            </a:r>
            <a:r>
              <a:rPr kumimoji="1" lang="zh-CN" altLang="en-US" sz="2400" dirty="0">
                <a:solidFill>
                  <a:srgbClr val="000000"/>
                </a:solidFill>
                <a:latin typeface="微软雅黑" pitchFamily="34" charset="-122"/>
                <a:ea typeface="微软雅黑" pitchFamily="34" charset="-122"/>
              </a:rPr>
              <a:t>运算符及其等价</a:t>
            </a:r>
            <a:r>
              <a:rPr kumimoji="1" lang="zh-CN" altLang="en-US" sz="2400" dirty="0" smtClean="0">
                <a:solidFill>
                  <a:srgbClr val="000000"/>
                </a:solidFill>
                <a:latin typeface="微软雅黑" pitchFamily="34" charset="-122"/>
                <a:ea typeface="微软雅黑" pitchFamily="34" charset="-122"/>
              </a:rPr>
              <a:t>表达式，如下表所示。</a:t>
            </a:r>
            <a:endParaRPr kumimoji="1" lang="zh-CN" altLang="en-US" sz="2400" dirty="0">
              <a:solidFill>
                <a:srgbClr val="000000"/>
              </a:solidFill>
              <a:latin typeface="微软雅黑" pitchFamily="34" charset="-122"/>
              <a:ea typeface="微软雅黑" pitchFamily="34" charset="-122"/>
            </a:endParaRPr>
          </a:p>
        </p:txBody>
      </p:sp>
      <p:graphicFrame>
        <p:nvGraphicFramePr>
          <p:cNvPr id="222211" name="Object 3"/>
          <p:cNvGraphicFramePr>
            <a:graphicFrameLocks noChangeAspect="1"/>
          </p:cNvGraphicFramePr>
          <p:nvPr>
            <p:extLst>
              <p:ext uri="{D42A27DB-BD31-4B8C-83A1-F6EECF244321}">
                <p14:modId xmlns:p14="http://schemas.microsoft.com/office/powerpoint/2010/main" xmlns="" val="3294139482"/>
              </p:ext>
            </p:extLst>
          </p:nvPr>
        </p:nvGraphicFramePr>
        <p:xfrm>
          <a:off x="152400" y="1828800"/>
          <a:ext cx="8839200" cy="4343400"/>
        </p:xfrm>
        <a:graphic>
          <a:graphicData uri="http://schemas.openxmlformats.org/presentationml/2006/ole">
            <p:oleObj spid="_x0000_s22756" name="Document" r:id="rId3" imgW="5417820" imgH="2667000" progId="Word.Document.8">
              <p:embed/>
            </p:oleObj>
          </a:graphicData>
        </a:graphic>
      </p:graphicFrame>
    </p:spTree>
    <p:extLst>
      <p:ext uri="{BB962C8B-B14F-4D97-AF65-F5344CB8AC3E}">
        <p14:creationId xmlns:p14="http://schemas.microsoft.com/office/powerpoint/2010/main" xmlns="" val="1703860798"/>
      </p:ext>
    </p:extLst>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80008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3000</TotalTime>
  <Words>4838</Words>
  <Application>Microsoft Office PowerPoint</Application>
  <PresentationFormat>全屏显示(4:3)</PresentationFormat>
  <Paragraphs>880</Paragraphs>
  <Slides>135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135</vt:i4>
      </vt:variant>
    </vt:vector>
  </HeadingPairs>
  <TitlesOfParts>
    <vt:vector size="138" baseType="lpstr">
      <vt:lpstr>默认设计模板</vt:lpstr>
      <vt:lpstr>BMP 图像</vt:lpstr>
      <vt:lpstr>Document</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Java 程 序 执 行 过 程</vt:lpstr>
      <vt:lpstr>幻灯片 27</vt:lpstr>
      <vt:lpstr>幻灯片 28</vt:lpstr>
      <vt:lpstr>幻灯片 29</vt:lpstr>
      <vt:lpstr>幻灯片 30</vt:lpstr>
      <vt:lpstr>幻灯片 31</vt:lpstr>
      <vt:lpstr>Java 虚 拟 机 的 运 行 过 程</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vector>
  </TitlesOfParts>
  <Company>changhong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Java教程</dc:title>
  <dc:creator>chensheng</dc:creator>
  <cp:lastModifiedBy>hello-bb</cp:lastModifiedBy>
  <cp:revision>231</cp:revision>
  <dcterms:created xsi:type="dcterms:W3CDTF">2010-11-23T16:57:01Z</dcterms:created>
  <dcterms:modified xsi:type="dcterms:W3CDTF">2016-12-06T03:51:27Z</dcterms:modified>
</cp:coreProperties>
</file>