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9" r:id="rId3"/>
    <p:sldId id="260" r:id="rId4"/>
    <p:sldId id="261" r:id="rId5"/>
    <p:sldId id="262" r:id="rId6"/>
    <p:sldId id="266"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78" d="100"/>
          <a:sy n="78" d="100"/>
        </p:scale>
        <p:origin x="4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1AE41-A500-4077-B33B-D68D95A6A1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FCEE47-43BD-4B14-9D0D-4FDE758A0E91}">
      <dgm:prSet/>
      <dgm:spPr/>
      <dgm:t>
        <a:bodyPr/>
        <a:lstStyle/>
        <a:p>
          <a:r>
            <a:rPr lang="es-CR" b="1" u="sng" dirty="0"/>
            <a:t>Objetivo general: </a:t>
          </a:r>
          <a:r>
            <a:rPr lang="es-CR" dirty="0" smtClean="0"/>
            <a:t>Brindar una o varias soluciones que permitan a Credit One poder mitigar o solventar esta necesidad que están presentando en base al incumplimiento de pago de sus clientes</a:t>
          </a:r>
          <a:endParaRPr lang="en-US" dirty="0"/>
        </a:p>
      </dgm:t>
    </dgm:pt>
    <dgm:pt modelId="{C85AD763-CEDD-4043-8668-AC415208FF30}" type="parTrans" cxnId="{59EE819F-8AEA-4393-9CD4-B47D87EAD335}">
      <dgm:prSet/>
      <dgm:spPr/>
      <dgm:t>
        <a:bodyPr/>
        <a:lstStyle/>
        <a:p>
          <a:endParaRPr lang="en-US"/>
        </a:p>
      </dgm:t>
    </dgm:pt>
    <dgm:pt modelId="{E0149312-9CFC-415A-A947-342695F046B9}" type="sibTrans" cxnId="{59EE819F-8AEA-4393-9CD4-B47D87EAD335}">
      <dgm:prSet/>
      <dgm:spPr/>
      <dgm:t>
        <a:bodyPr/>
        <a:lstStyle/>
        <a:p>
          <a:endParaRPr lang="en-US"/>
        </a:p>
      </dgm:t>
    </dgm:pt>
    <dgm:pt modelId="{001ED2BA-C33B-4A1D-AF5A-C0BD4BA89D83}">
      <dgm:prSet/>
      <dgm:spPr/>
      <dgm:t>
        <a:bodyPr/>
        <a:lstStyle/>
        <a:p>
          <a:r>
            <a:rPr lang="es-CR" b="1" u="sng" dirty="0"/>
            <a:t>Metas</a:t>
          </a:r>
          <a:r>
            <a:rPr lang="es-CR" dirty="0"/>
            <a:t>: Determinar todos aquellos posibles escenarios que permitan desarrollar un análisis y estudio sobre </a:t>
          </a:r>
          <a:r>
            <a:rPr lang="es-CR" dirty="0" smtClean="0"/>
            <a:t>el comportamiento de pago presentado por cada uno de los clientes de Credit One, como así también determinar las razones mas frecuentes del por que se presenta el incumplimiento de pago y determinar que sectores de la población son los que presentan mayor incidencia con respecto a este comportamiento.</a:t>
          </a:r>
          <a:endParaRPr lang="en-US" dirty="0"/>
        </a:p>
      </dgm:t>
    </dgm:pt>
    <dgm:pt modelId="{5C05B941-8446-4E18-99A4-B5D9EA5A3081}" type="parTrans" cxnId="{A9465F2B-9EC2-4D23-B4FA-93CB7F9CACDB}">
      <dgm:prSet/>
      <dgm:spPr/>
      <dgm:t>
        <a:bodyPr/>
        <a:lstStyle/>
        <a:p>
          <a:endParaRPr lang="en-US"/>
        </a:p>
      </dgm:t>
    </dgm:pt>
    <dgm:pt modelId="{C7AC34B8-5472-4E74-891D-515211081DF1}" type="sibTrans" cxnId="{A9465F2B-9EC2-4D23-B4FA-93CB7F9CACDB}">
      <dgm:prSet/>
      <dgm:spPr/>
      <dgm:t>
        <a:bodyPr/>
        <a:lstStyle/>
        <a:p>
          <a:endParaRPr lang="en-US"/>
        </a:p>
      </dgm:t>
    </dgm:pt>
    <dgm:pt modelId="{A9629C95-3432-40B4-A3A4-5DE9F6B51F36}" type="pres">
      <dgm:prSet presAssocID="{0231AE41-A500-4077-B33B-D68D95A6A1BA}" presName="root" presStyleCnt="0">
        <dgm:presLayoutVars>
          <dgm:dir/>
          <dgm:resizeHandles val="exact"/>
        </dgm:presLayoutVars>
      </dgm:prSet>
      <dgm:spPr/>
      <dgm:t>
        <a:bodyPr/>
        <a:lstStyle/>
        <a:p>
          <a:endParaRPr lang="es-CR"/>
        </a:p>
      </dgm:t>
    </dgm:pt>
    <dgm:pt modelId="{F4236755-A1C8-4204-B8C7-7D284C91F6B5}" type="pres">
      <dgm:prSet presAssocID="{DEFCEE47-43BD-4B14-9D0D-4FDE758A0E91}" presName="compNode" presStyleCnt="0"/>
      <dgm:spPr/>
    </dgm:pt>
    <dgm:pt modelId="{FFB993F7-6966-4DBC-8CCC-C8E09E19A10E}" type="pres">
      <dgm:prSet presAssocID="{DEFCEE47-43BD-4B14-9D0D-4FDE758A0E91}" presName="bgRect" presStyleLbl="bgShp" presStyleIdx="0" presStyleCnt="2"/>
      <dgm:spPr/>
    </dgm:pt>
    <dgm:pt modelId="{E45AB5F4-5A41-4BFD-9420-B648245C05E0}" type="pres">
      <dgm:prSet presAssocID="{DEFCEE47-43BD-4B14-9D0D-4FDE758A0E9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s-CR"/>
        </a:p>
      </dgm:t>
      <dgm:extLst>
        <a:ext uri="{E40237B7-FDA0-4F09-8148-C483321AD2D9}">
          <dgm14:cNvPr xmlns:dgm14="http://schemas.microsoft.com/office/drawing/2010/diagram" id="0" name="" descr="Bullseye"/>
        </a:ext>
      </dgm:extLst>
    </dgm:pt>
    <dgm:pt modelId="{00966BBE-AD3A-4965-88ED-52787415C201}" type="pres">
      <dgm:prSet presAssocID="{DEFCEE47-43BD-4B14-9D0D-4FDE758A0E91}" presName="spaceRect" presStyleCnt="0"/>
      <dgm:spPr/>
    </dgm:pt>
    <dgm:pt modelId="{7D67DFA6-1E08-488E-8909-EEDD19CF70D8}" type="pres">
      <dgm:prSet presAssocID="{DEFCEE47-43BD-4B14-9D0D-4FDE758A0E91}" presName="parTx" presStyleLbl="revTx" presStyleIdx="0" presStyleCnt="2">
        <dgm:presLayoutVars>
          <dgm:chMax val="0"/>
          <dgm:chPref val="0"/>
        </dgm:presLayoutVars>
      </dgm:prSet>
      <dgm:spPr/>
      <dgm:t>
        <a:bodyPr/>
        <a:lstStyle/>
        <a:p>
          <a:endParaRPr lang="es-CR"/>
        </a:p>
      </dgm:t>
    </dgm:pt>
    <dgm:pt modelId="{C10FB1D3-7E1C-460E-BA39-644DE8465356}" type="pres">
      <dgm:prSet presAssocID="{E0149312-9CFC-415A-A947-342695F046B9}" presName="sibTrans" presStyleCnt="0"/>
      <dgm:spPr/>
    </dgm:pt>
    <dgm:pt modelId="{D0AC5A91-82D1-4A75-928B-A0992C798C9A}" type="pres">
      <dgm:prSet presAssocID="{001ED2BA-C33B-4A1D-AF5A-C0BD4BA89D83}" presName="compNode" presStyleCnt="0"/>
      <dgm:spPr/>
    </dgm:pt>
    <dgm:pt modelId="{732D7284-FDF2-42C8-812A-E9F8422578AC}" type="pres">
      <dgm:prSet presAssocID="{001ED2BA-C33B-4A1D-AF5A-C0BD4BA89D83}" presName="bgRect" presStyleLbl="bgShp" presStyleIdx="1" presStyleCnt="2"/>
      <dgm:spPr/>
    </dgm:pt>
    <dgm:pt modelId="{AC240545-85B5-4C17-AADA-16E1B2080C4A}" type="pres">
      <dgm:prSet presAssocID="{001ED2BA-C33B-4A1D-AF5A-C0BD4BA89D83}"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s-CR"/>
        </a:p>
      </dgm:t>
      <dgm:extLst>
        <a:ext uri="{E40237B7-FDA0-4F09-8148-C483321AD2D9}">
          <dgm14:cNvPr xmlns:dgm14="http://schemas.microsoft.com/office/drawing/2010/diagram" id="0" name="" descr="House"/>
        </a:ext>
      </dgm:extLst>
    </dgm:pt>
    <dgm:pt modelId="{06E517BF-DE94-4F05-8F61-2F3FE634EAE0}" type="pres">
      <dgm:prSet presAssocID="{001ED2BA-C33B-4A1D-AF5A-C0BD4BA89D83}" presName="spaceRect" presStyleCnt="0"/>
      <dgm:spPr/>
    </dgm:pt>
    <dgm:pt modelId="{6C90451C-11EB-4644-A8EC-390950505B6F}" type="pres">
      <dgm:prSet presAssocID="{001ED2BA-C33B-4A1D-AF5A-C0BD4BA89D83}" presName="parTx" presStyleLbl="revTx" presStyleIdx="1" presStyleCnt="2" custScaleY="127906">
        <dgm:presLayoutVars>
          <dgm:chMax val="0"/>
          <dgm:chPref val="0"/>
        </dgm:presLayoutVars>
      </dgm:prSet>
      <dgm:spPr/>
      <dgm:t>
        <a:bodyPr/>
        <a:lstStyle/>
        <a:p>
          <a:endParaRPr lang="es-CR"/>
        </a:p>
      </dgm:t>
    </dgm:pt>
  </dgm:ptLst>
  <dgm:cxnLst>
    <dgm:cxn modelId="{59EE819F-8AEA-4393-9CD4-B47D87EAD335}" srcId="{0231AE41-A500-4077-B33B-D68D95A6A1BA}" destId="{DEFCEE47-43BD-4B14-9D0D-4FDE758A0E91}" srcOrd="0" destOrd="0" parTransId="{C85AD763-CEDD-4043-8668-AC415208FF30}" sibTransId="{E0149312-9CFC-415A-A947-342695F046B9}"/>
    <dgm:cxn modelId="{7FDE4CA4-CEAE-487C-97BB-E0A3ADAF6D3A}" type="presOf" srcId="{001ED2BA-C33B-4A1D-AF5A-C0BD4BA89D83}" destId="{6C90451C-11EB-4644-A8EC-390950505B6F}" srcOrd="0" destOrd="0" presId="urn:microsoft.com/office/officeart/2018/2/layout/IconVerticalSolidList"/>
    <dgm:cxn modelId="{203B2572-511F-4D79-B87E-7D8DD2E41C83}" type="presOf" srcId="{0231AE41-A500-4077-B33B-D68D95A6A1BA}" destId="{A9629C95-3432-40B4-A3A4-5DE9F6B51F36}" srcOrd="0" destOrd="0" presId="urn:microsoft.com/office/officeart/2018/2/layout/IconVerticalSolidList"/>
    <dgm:cxn modelId="{15F10330-8BF9-441F-8984-2B81AC1F83E4}" type="presOf" srcId="{DEFCEE47-43BD-4B14-9D0D-4FDE758A0E91}" destId="{7D67DFA6-1E08-488E-8909-EEDD19CF70D8}" srcOrd="0" destOrd="0" presId="urn:microsoft.com/office/officeart/2018/2/layout/IconVerticalSolidList"/>
    <dgm:cxn modelId="{A9465F2B-9EC2-4D23-B4FA-93CB7F9CACDB}" srcId="{0231AE41-A500-4077-B33B-D68D95A6A1BA}" destId="{001ED2BA-C33B-4A1D-AF5A-C0BD4BA89D83}" srcOrd="1" destOrd="0" parTransId="{5C05B941-8446-4E18-99A4-B5D9EA5A3081}" sibTransId="{C7AC34B8-5472-4E74-891D-515211081DF1}"/>
    <dgm:cxn modelId="{6EFE53F1-5974-4609-9D4D-5638CB982E77}" type="presParOf" srcId="{A9629C95-3432-40B4-A3A4-5DE9F6B51F36}" destId="{F4236755-A1C8-4204-B8C7-7D284C91F6B5}" srcOrd="0" destOrd="0" presId="urn:microsoft.com/office/officeart/2018/2/layout/IconVerticalSolidList"/>
    <dgm:cxn modelId="{C504424A-F800-4A56-A823-782E73931F52}" type="presParOf" srcId="{F4236755-A1C8-4204-B8C7-7D284C91F6B5}" destId="{FFB993F7-6966-4DBC-8CCC-C8E09E19A10E}" srcOrd="0" destOrd="0" presId="urn:microsoft.com/office/officeart/2018/2/layout/IconVerticalSolidList"/>
    <dgm:cxn modelId="{7D15CD16-EBBD-4084-9A7D-DBE76B6A0E26}" type="presParOf" srcId="{F4236755-A1C8-4204-B8C7-7D284C91F6B5}" destId="{E45AB5F4-5A41-4BFD-9420-B648245C05E0}" srcOrd="1" destOrd="0" presId="urn:microsoft.com/office/officeart/2018/2/layout/IconVerticalSolidList"/>
    <dgm:cxn modelId="{C0270016-F0F9-4C6D-B78E-4B78EE78B5CF}" type="presParOf" srcId="{F4236755-A1C8-4204-B8C7-7D284C91F6B5}" destId="{00966BBE-AD3A-4965-88ED-52787415C201}" srcOrd="2" destOrd="0" presId="urn:microsoft.com/office/officeart/2018/2/layout/IconVerticalSolidList"/>
    <dgm:cxn modelId="{D2D0351F-A552-4E4B-8A14-2DA7FD7EE4A0}" type="presParOf" srcId="{F4236755-A1C8-4204-B8C7-7D284C91F6B5}" destId="{7D67DFA6-1E08-488E-8909-EEDD19CF70D8}" srcOrd="3" destOrd="0" presId="urn:microsoft.com/office/officeart/2018/2/layout/IconVerticalSolidList"/>
    <dgm:cxn modelId="{F97B258B-D54C-46C4-ADCA-A4E71AB7CBD4}" type="presParOf" srcId="{A9629C95-3432-40B4-A3A4-5DE9F6B51F36}" destId="{C10FB1D3-7E1C-460E-BA39-644DE8465356}" srcOrd="1" destOrd="0" presId="urn:microsoft.com/office/officeart/2018/2/layout/IconVerticalSolidList"/>
    <dgm:cxn modelId="{D712133E-EBF6-44B1-B150-68D79CCA6086}" type="presParOf" srcId="{A9629C95-3432-40B4-A3A4-5DE9F6B51F36}" destId="{D0AC5A91-82D1-4A75-928B-A0992C798C9A}" srcOrd="2" destOrd="0" presId="urn:microsoft.com/office/officeart/2018/2/layout/IconVerticalSolidList"/>
    <dgm:cxn modelId="{17254E22-1AF4-44F3-888D-F953890F69C6}" type="presParOf" srcId="{D0AC5A91-82D1-4A75-928B-A0992C798C9A}" destId="{732D7284-FDF2-42C8-812A-E9F8422578AC}" srcOrd="0" destOrd="0" presId="urn:microsoft.com/office/officeart/2018/2/layout/IconVerticalSolidList"/>
    <dgm:cxn modelId="{0864377E-8E9B-4B01-BC0B-6D85B0D8154A}" type="presParOf" srcId="{D0AC5A91-82D1-4A75-928B-A0992C798C9A}" destId="{AC240545-85B5-4C17-AADA-16E1B2080C4A}" srcOrd="1" destOrd="0" presId="urn:microsoft.com/office/officeart/2018/2/layout/IconVerticalSolidList"/>
    <dgm:cxn modelId="{A911AE83-7570-4E83-B319-4B5240340485}" type="presParOf" srcId="{D0AC5A91-82D1-4A75-928B-A0992C798C9A}" destId="{06E517BF-DE94-4F05-8F61-2F3FE634EAE0}" srcOrd="2" destOrd="0" presId="urn:microsoft.com/office/officeart/2018/2/layout/IconVerticalSolidList"/>
    <dgm:cxn modelId="{B14EA954-0CBF-4099-A6EB-9A10B4BEB06C}" type="presParOf" srcId="{D0AC5A91-82D1-4A75-928B-A0992C798C9A}" destId="{6C90451C-11EB-4644-A8EC-390950505B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87D82-2E15-4E02-BBBE-E517DA8498B8}"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BF45394B-B96B-47BF-A239-E2D7B58F7D16}">
      <dgm:prSet/>
      <dgm:spPr/>
      <dgm:t>
        <a:bodyPr/>
        <a:lstStyle/>
        <a:p>
          <a:r>
            <a:rPr lang="es-CR" dirty="0" smtClean="0"/>
            <a:t>La información suministrada por Credit One corresponde a un histórico de incumplimiento de los clientes en la actualidad de los prestamos o tarjetas de crédito de cada uno de los clientes.</a:t>
          </a:r>
          <a:endParaRPr lang="en-US" dirty="0"/>
        </a:p>
      </dgm:t>
    </dgm:pt>
    <dgm:pt modelId="{EF7069DB-8414-4D8C-BE20-18FCC0A34926}" type="parTrans" cxnId="{C6A6029B-735E-40C8-8A19-8F45C3A0D9DB}">
      <dgm:prSet/>
      <dgm:spPr/>
      <dgm:t>
        <a:bodyPr/>
        <a:lstStyle/>
        <a:p>
          <a:endParaRPr lang="en-US"/>
        </a:p>
      </dgm:t>
    </dgm:pt>
    <dgm:pt modelId="{E480E7CC-C99F-4657-BB99-45F591FDE9D2}" type="sibTrans" cxnId="{C6A6029B-735E-40C8-8A19-8F45C3A0D9DB}">
      <dgm:prSet phldrT="01"/>
      <dgm:spPr/>
      <dgm:t>
        <a:bodyPr/>
        <a:lstStyle/>
        <a:p>
          <a:r>
            <a:rPr lang="en-US"/>
            <a:t>01</a:t>
          </a:r>
        </a:p>
      </dgm:t>
    </dgm:pt>
    <dgm:pt modelId="{FE9618E1-D960-4293-B84C-44B6B6EF41C4}">
      <dgm:prSet/>
      <dgm:spPr/>
      <dgm:t>
        <a:bodyPr/>
        <a:lstStyle/>
        <a:p>
          <a:r>
            <a:rPr lang="es-CR" dirty="0"/>
            <a:t>La ubicación actual de la data </a:t>
          </a:r>
          <a:r>
            <a:rPr lang="es-CR" dirty="0" smtClean="0"/>
            <a:t>se encuentra a través de un archivo Excel (csv,) el cual posee un histórico con la información sobre los incumplimientos de los clientes como así también ciertos datos referentes a cada cliente.</a:t>
          </a:r>
          <a:endParaRPr lang="en-US" dirty="0"/>
        </a:p>
      </dgm:t>
    </dgm:pt>
    <dgm:pt modelId="{037F1799-7C24-489F-BE8E-F2C0CD03097B}" type="parTrans" cxnId="{7BB799C0-A296-4483-83EF-70C835B44011}">
      <dgm:prSet/>
      <dgm:spPr/>
      <dgm:t>
        <a:bodyPr/>
        <a:lstStyle/>
        <a:p>
          <a:endParaRPr lang="en-US"/>
        </a:p>
      </dgm:t>
    </dgm:pt>
    <dgm:pt modelId="{38CDE2C6-2A61-4A50-B765-FF7A04CCC17D}" type="sibTrans" cxnId="{7BB799C0-A296-4483-83EF-70C835B44011}">
      <dgm:prSet phldrT="02"/>
      <dgm:spPr/>
      <dgm:t>
        <a:bodyPr/>
        <a:lstStyle/>
        <a:p>
          <a:r>
            <a:rPr lang="en-US"/>
            <a:t>02</a:t>
          </a:r>
        </a:p>
      </dgm:t>
    </dgm:pt>
    <dgm:pt modelId="{53C36691-3777-4D05-894B-D70F8B25EA1B}">
      <dgm:prSet/>
      <dgm:spPr/>
      <dgm:t>
        <a:bodyPr/>
        <a:lstStyle/>
        <a:p>
          <a:r>
            <a:rPr lang="es-CR" dirty="0" smtClean="0"/>
            <a:t>Para la administración de los datos se trabajará con la herramienta Python, con la cual trabajaremos en la elaboración de los set de datos y los escenarios necesarios para el estudio de la información  </a:t>
          </a:r>
          <a:endParaRPr lang="en-US" dirty="0"/>
        </a:p>
      </dgm:t>
    </dgm:pt>
    <dgm:pt modelId="{E8BF696E-36F3-47CD-83C3-06A52D70C2BE}" type="sibTrans" cxnId="{0788EE24-C2D8-4C8B-B63C-3E1E54A5F81A}">
      <dgm:prSet phldrT="03"/>
      <dgm:spPr/>
      <dgm:t>
        <a:bodyPr/>
        <a:lstStyle/>
        <a:p>
          <a:r>
            <a:rPr lang="en-US"/>
            <a:t>03</a:t>
          </a:r>
        </a:p>
      </dgm:t>
    </dgm:pt>
    <dgm:pt modelId="{4C88CABD-4CDA-4011-8E32-E6932E7EC672}" type="parTrans" cxnId="{0788EE24-C2D8-4C8B-B63C-3E1E54A5F81A}">
      <dgm:prSet/>
      <dgm:spPr/>
      <dgm:t>
        <a:bodyPr/>
        <a:lstStyle/>
        <a:p>
          <a:endParaRPr lang="en-US"/>
        </a:p>
      </dgm:t>
    </dgm:pt>
    <dgm:pt modelId="{45DE7C74-27BD-453A-9D28-F30FDC06B608}" type="pres">
      <dgm:prSet presAssocID="{3DC87D82-2E15-4E02-BBBE-E517DA8498B8}" presName="Name0" presStyleCnt="0">
        <dgm:presLayoutVars>
          <dgm:animLvl val="lvl"/>
          <dgm:resizeHandles val="exact"/>
        </dgm:presLayoutVars>
      </dgm:prSet>
      <dgm:spPr/>
      <dgm:t>
        <a:bodyPr/>
        <a:lstStyle/>
        <a:p>
          <a:endParaRPr lang="es-CR"/>
        </a:p>
      </dgm:t>
    </dgm:pt>
    <dgm:pt modelId="{9051F06C-562E-4CFB-BA63-9BBD4B6BA0C5}" type="pres">
      <dgm:prSet presAssocID="{BF45394B-B96B-47BF-A239-E2D7B58F7D16}" presName="compositeNode" presStyleCnt="0">
        <dgm:presLayoutVars>
          <dgm:bulletEnabled val="1"/>
        </dgm:presLayoutVars>
      </dgm:prSet>
      <dgm:spPr/>
    </dgm:pt>
    <dgm:pt modelId="{9F1F7D22-1822-4697-BB81-658E374638D1}" type="pres">
      <dgm:prSet presAssocID="{BF45394B-B96B-47BF-A239-E2D7B58F7D16}" presName="bgRect" presStyleLbl="alignNode1" presStyleIdx="0" presStyleCnt="3"/>
      <dgm:spPr/>
      <dgm:t>
        <a:bodyPr/>
        <a:lstStyle/>
        <a:p>
          <a:endParaRPr lang="es-CR"/>
        </a:p>
      </dgm:t>
    </dgm:pt>
    <dgm:pt modelId="{32A6C91E-8CBF-4482-9533-6350D37D192A}" type="pres">
      <dgm:prSet presAssocID="{E480E7CC-C99F-4657-BB99-45F591FDE9D2}" presName="sibTransNodeRect" presStyleLbl="alignNode1" presStyleIdx="0" presStyleCnt="3">
        <dgm:presLayoutVars>
          <dgm:chMax val="0"/>
          <dgm:bulletEnabled val="1"/>
        </dgm:presLayoutVars>
      </dgm:prSet>
      <dgm:spPr/>
      <dgm:t>
        <a:bodyPr/>
        <a:lstStyle/>
        <a:p>
          <a:endParaRPr lang="es-CR"/>
        </a:p>
      </dgm:t>
    </dgm:pt>
    <dgm:pt modelId="{8D06BE31-12A4-40CC-ACDA-55CF3C47F21C}" type="pres">
      <dgm:prSet presAssocID="{BF45394B-B96B-47BF-A239-E2D7B58F7D16}" presName="nodeRect" presStyleLbl="alignNode1" presStyleIdx="0" presStyleCnt="3">
        <dgm:presLayoutVars>
          <dgm:bulletEnabled val="1"/>
        </dgm:presLayoutVars>
      </dgm:prSet>
      <dgm:spPr/>
      <dgm:t>
        <a:bodyPr/>
        <a:lstStyle/>
        <a:p>
          <a:endParaRPr lang="es-CR"/>
        </a:p>
      </dgm:t>
    </dgm:pt>
    <dgm:pt modelId="{009368A4-57B9-4DE9-8550-0035FC1C67A5}" type="pres">
      <dgm:prSet presAssocID="{E480E7CC-C99F-4657-BB99-45F591FDE9D2}" presName="sibTrans" presStyleCnt="0"/>
      <dgm:spPr/>
    </dgm:pt>
    <dgm:pt modelId="{F8F75E10-116B-4EB9-A094-E23F0853CF9E}" type="pres">
      <dgm:prSet presAssocID="{FE9618E1-D960-4293-B84C-44B6B6EF41C4}" presName="compositeNode" presStyleCnt="0">
        <dgm:presLayoutVars>
          <dgm:bulletEnabled val="1"/>
        </dgm:presLayoutVars>
      </dgm:prSet>
      <dgm:spPr/>
    </dgm:pt>
    <dgm:pt modelId="{7DA78D0F-EF12-4BA2-A009-6AE0667EB8D5}" type="pres">
      <dgm:prSet presAssocID="{FE9618E1-D960-4293-B84C-44B6B6EF41C4}" presName="bgRect" presStyleLbl="alignNode1" presStyleIdx="1" presStyleCnt="3"/>
      <dgm:spPr/>
      <dgm:t>
        <a:bodyPr/>
        <a:lstStyle/>
        <a:p>
          <a:endParaRPr lang="es-CR"/>
        </a:p>
      </dgm:t>
    </dgm:pt>
    <dgm:pt modelId="{5D5A7B60-0461-4EB8-9399-1CBBBE11F313}" type="pres">
      <dgm:prSet presAssocID="{38CDE2C6-2A61-4A50-B765-FF7A04CCC17D}" presName="sibTransNodeRect" presStyleLbl="alignNode1" presStyleIdx="1" presStyleCnt="3">
        <dgm:presLayoutVars>
          <dgm:chMax val="0"/>
          <dgm:bulletEnabled val="1"/>
        </dgm:presLayoutVars>
      </dgm:prSet>
      <dgm:spPr/>
      <dgm:t>
        <a:bodyPr/>
        <a:lstStyle/>
        <a:p>
          <a:endParaRPr lang="es-CR"/>
        </a:p>
      </dgm:t>
    </dgm:pt>
    <dgm:pt modelId="{D5B573FB-4ED9-40F0-AAB6-112DA460FC70}" type="pres">
      <dgm:prSet presAssocID="{FE9618E1-D960-4293-B84C-44B6B6EF41C4}" presName="nodeRect" presStyleLbl="alignNode1" presStyleIdx="1" presStyleCnt="3">
        <dgm:presLayoutVars>
          <dgm:bulletEnabled val="1"/>
        </dgm:presLayoutVars>
      </dgm:prSet>
      <dgm:spPr/>
      <dgm:t>
        <a:bodyPr/>
        <a:lstStyle/>
        <a:p>
          <a:endParaRPr lang="es-CR"/>
        </a:p>
      </dgm:t>
    </dgm:pt>
    <dgm:pt modelId="{999F94E4-E542-41E5-8D51-099255CA4781}" type="pres">
      <dgm:prSet presAssocID="{38CDE2C6-2A61-4A50-B765-FF7A04CCC17D}" presName="sibTrans" presStyleCnt="0"/>
      <dgm:spPr/>
    </dgm:pt>
    <dgm:pt modelId="{717232E9-A477-40DD-BCBB-228DE2DBABDD}" type="pres">
      <dgm:prSet presAssocID="{53C36691-3777-4D05-894B-D70F8B25EA1B}" presName="compositeNode" presStyleCnt="0">
        <dgm:presLayoutVars>
          <dgm:bulletEnabled val="1"/>
        </dgm:presLayoutVars>
      </dgm:prSet>
      <dgm:spPr/>
    </dgm:pt>
    <dgm:pt modelId="{28328750-F29B-4FD9-998F-43E76DA977D7}" type="pres">
      <dgm:prSet presAssocID="{53C36691-3777-4D05-894B-D70F8B25EA1B}" presName="bgRect" presStyleLbl="alignNode1" presStyleIdx="2" presStyleCnt="3"/>
      <dgm:spPr/>
      <dgm:t>
        <a:bodyPr/>
        <a:lstStyle/>
        <a:p>
          <a:endParaRPr lang="es-CR"/>
        </a:p>
      </dgm:t>
    </dgm:pt>
    <dgm:pt modelId="{B637C9EE-2C1D-4A52-8C6C-FBA31565876B}" type="pres">
      <dgm:prSet presAssocID="{E8BF696E-36F3-47CD-83C3-06A52D70C2BE}" presName="sibTransNodeRect" presStyleLbl="alignNode1" presStyleIdx="2" presStyleCnt="3">
        <dgm:presLayoutVars>
          <dgm:chMax val="0"/>
          <dgm:bulletEnabled val="1"/>
        </dgm:presLayoutVars>
      </dgm:prSet>
      <dgm:spPr/>
      <dgm:t>
        <a:bodyPr/>
        <a:lstStyle/>
        <a:p>
          <a:endParaRPr lang="es-CR"/>
        </a:p>
      </dgm:t>
    </dgm:pt>
    <dgm:pt modelId="{36706A7B-B538-41FF-94F9-DBFADEC56E9F}" type="pres">
      <dgm:prSet presAssocID="{53C36691-3777-4D05-894B-D70F8B25EA1B}" presName="nodeRect" presStyleLbl="alignNode1" presStyleIdx="2" presStyleCnt="3">
        <dgm:presLayoutVars>
          <dgm:bulletEnabled val="1"/>
        </dgm:presLayoutVars>
      </dgm:prSet>
      <dgm:spPr/>
      <dgm:t>
        <a:bodyPr/>
        <a:lstStyle/>
        <a:p>
          <a:endParaRPr lang="es-CR"/>
        </a:p>
      </dgm:t>
    </dgm:pt>
  </dgm:ptLst>
  <dgm:cxnLst>
    <dgm:cxn modelId="{D9DE2241-304B-46D7-AE9C-D04CAF01B223}" type="presOf" srcId="{53C36691-3777-4D05-894B-D70F8B25EA1B}" destId="{36706A7B-B538-41FF-94F9-DBFADEC56E9F}" srcOrd="1" destOrd="0" presId="urn:microsoft.com/office/officeart/2016/7/layout/LinearBlockProcessNumbered"/>
    <dgm:cxn modelId="{401B045C-15D9-4DAC-A758-B1D09CE44208}" type="presOf" srcId="{E480E7CC-C99F-4657-BB99-45F591FDE9D2}" destId="{32A6C91E-8CBF-4482-9533-6350D37D192A}" srcOrd="0" destOrd="0" presId="urn:microsoft.com/office/officeart/2016/7/layout/LinearBlockProcessNumbered"/>
    <dgm:cxn modelId="{9C204C20-CE40-4F87-8411-FA706F5C0857}" type="presOf" srcId="{FE9618E1-D960-4293-B84C-44B6B6EF41C4}" destId="{7DA78D0F-EF12-4BA2-A009-6AE0667EB8D5}" srcOrd="0" destOrd="0" presId="urn:microsoft.com/office/officeart/2016/7/layout/LinearBlockProcessNumbered"/>
    <dgm:cxn modelId="{7BB799C0-A296-4483-83EF-70C835B44011}" srcId="{3DC87D82-2E15-4E02-BBBE-E517DA8498B8}" destId="{FE9618E1-D960-4293-B84C-44B6B6EF41C4}" srcOrd="1" destOrd="0" parTransId="{037F1799-7C24-489F-BE8E-F2C0CD03097B}" sibTransId="{38CDE2C6-2A61-4A50-B765-FF7A04CCC17D}"/>
    <dgm:cxn modelId="{0788EE24-C2D8-4C8B-B63C-3E1E54A5F81A}" srcId="{3DC87D82-2E15-4E02-BBBE-E517DA8498B8}" destId="{53C36691-3777-4D05-894B-D70F8B25EA1B}" srcOrd="2" destOrd="0" parTransId="{4C88CABD-4CDA-4011-8E32-E6932E7EC672}" sibTransId="{E8BF696E-36F3-47CD-83C3-06A52D70C2BE}"/>
    <dgm:cxn modelId="{C6A6029B-735E-40C8-8A19-8F45C3A0D9DB}" srcId="{3DC87D82-2E15-4E02-BBBE-E517DA8498B8}" destId="{BF45394B-B96B-47BF-A239-E2D7B58F7D16}" srcOrd="0" destOrd="0" parTransId="{EF7069DB-8414-4D8C-BE20-18FCC0A34926}" sibTransId="{E480E7CC-C99F-4657-BB99-45F591FDE9D2}"/>
    <dgm:cxn modelId="{61451130-B5D9-4A6B-854C-8AD03E3DDE9F}" type="presOf" srcId="{BF45394B-B96B-47BF-A239-E2D7B58F7D16}" destId="{8D06BE31-12A4-40CC-ACDA-55CF3C47F21C}" srcOrd="1" destOrd="0" presId="urn:microsoft.com/office/officeart/2016/7/layout/LinearBlockProcessNumbered"/>
    <dgm:cxn modelId="{A0FA19D9-31B0-4200-A4A7-CDD48FE583A1}" type="presOf" srcId="{3DC87D82-2E15-4E02-BBBE-E517DA8498B8}" destId="{45DE7C74-27BD-453A-9D28-F30FDC06B608}" srcOrd="0" destOrd="0" presId="urn:microsoft.com/office/officeart/2016/7/layout/LinearBlockProcessNumbered"/>
    <dgm:cxn modelId="{44E24D07-3441-42EC-B047-5A16D2490FD1}" type="presOf" srcId="{53C36691-3777-4D05-894B-D70F8B25EA1B}" destId="{28328750-F29B-4FD9-998F-43E76DA977D7}" srcOrd="0" destOrd="0" presId="urn:microsoft.com/office/officeart/2016/7/layout/LinearBlockProcessNumbered"/>
    <dgm:cxn modelId="{FA46218E-716F-4631-A2F4-5FE43CC8F3C8}" type="presOf" srcId="{BF45394B-B96B-47BF-A239-E2D7B58F7D16}" destId="{9F1F7D22-1822-4697-BB81-658E374638D1}" srcOrd="0" destOrd="0" presId="urn:microsoft.com/office/officeart/2016/7/layout/LinearBlockProcessNumbered"/>
    <dgm:cxn modelId="{6516A18E-A5E6-450A-8411-7FC16B6DC270}" type="presOf" srcId="{E8BF696E-36F3-47CD-83C3-06A52D70C2BE}" destId="{B637C9EE-2C1D-4A52-8C6C-FBA31565876B}" srcOrd="0" destOrd="0" presId="urn:microsoft.com/office/officeart/2016/7/layout/LinearBlockProcessNumbered"/>
    <dgm:cxn modelId="{9307BA58-E167-471A-AA31-76B379F72215}" type="presOf" srcId="{38CDE2C6-2A61-4A50-B765-FF7A04CCC17D}" destId="{5D5A7B60-0461-4EB8-9399-1CBBBE11F313}" srcOrd="0" destOrd="0" presId="urn:microsoft.com/office/officeart/2016/7/layout/LinearBlockProcessNumbered"/>
    <dgm:cxn modelId="{37F378BB-044F-452F-99BC-AC84FD4E900B}" type="presOf" srcId="{FE9618E1-D960-4293-B84C-44B6B6EF41C4}" destId="{D5B573FB-4ED9-40F0-AAB6-112DA460FC70}" srcOrd="1" destOrd="0" presId="urn:microsoft.com/office/officeart/2016/7/layout/LinearBlockProcessNumbered"/>
    <dgm:cxn modelId="{BFE34E68-BFBD-4DDD-8912-8FB0DF9D07DF}" type="presParOf" srcId="{45DE7C74-27BD-453A-9D28-F30FDC06B608}" destId="{9051F06C-562E-4CFB-BA63-9BBD4B6BA0C5}" srcOrd="0" destOrd="0" presId="urn:microsoft.com/office/officeart/2016/7/layout/LinearBlockProcessNumbered"/>
    <dgm:cxn modelId="{3917E270-3833-45FA-8755-6F14C21F7086}" type="presParOf" srcId="{9051F06C-562E-4CFB-BA63-9BBD4B6BA0C5}" destId="{9F1F7D22-1822-4697-BB81-658E374638D1}" srcOrd="0" destOrd="0" presId="urn:microsoft.com/office/officeart/2016/7/layout/LinearBlockProcessNumbered"/>
    <dgm:cxn modelId="{1B23EBB9-AD3A-4901-A019-FB56CF34566F}" type="presParOf" srcId="{9051F06C-562E-4CFB-BA63-9BBD4B6BA0C5}" destId="{32A6C91E-8CBF-4482-9533-6350D37D192A}" srcOrd="1" destOrd="0" presId="urn:microsoft.com/office/officeart/2016/7/layout/LinearBlockProcessNumbered"/>
    <dgm:cxn modelId="{3FA3446A-CFA3-4D29-B859-FFFEFC496C1D}" type="presParOf" srcId="{9051F06C-562E-4CFB-BA63-9BBD4B6BA0C5}" destId="{8D06BE31-12A4-40CC-ACDA-55CF3C47F21C}" srcOrd="2" destOrd="0" presId="urn:microsoft.com/office/officeart/2016/7/layout/LinearBlockProcessNumbered"/>
    <dgm:cxn modelId="{372BDCB1-B6E6-402F-A4C4-E98D7871F390}" type="presParOf" srcId="{45DE7C74-27BD-453A-9D28-F30FDC06B608}" destId="{009368A4-57B9-4DE9-8550-0035FC1C67A5}" srcOrd="1" destOrd="0" presId="urn:microsoft.com/office/officeart/2016/7/layout/LinearBlockProcessNumbered"/>
    <dgm:cxn modelId="{871F0839-5DE9-4110-AA28-C77627173CEA}" type="presParOf" srcId="{45DE7C74-27BD-453A-9D28-F30FDC06B608}" destId="{F8F75E10-116B-4EB9-A094-E23F0853CF9E}" srcOrd="2" destOrd="0" presId="urn:microsoft.com/office/officeart/2016/7/layout/LinearBlockProcessNumbered"/>
    <dgm:cxn modelId="{DC9F19CD-31CE-4C7A-9D92-963C22D45F8B}" type="presParOf" srcId="{F8F75E10-116B-4EB9-A094-E23F0853CF9E}" destId="{7DA78D0F-EF12-4BA2-A009-6AE0667EB8D5}" srcOrd="0" destOrd="0" presId="urn:microsoft.com/office/officeart/2016/7/layout/LinearBlockProcessNumbered"/>
    <dgm:cxn modelId="{E0583369-3D50-4093-891A-F361F42DFEE3}" type="presParOf" srcId="{F8F75E10-116B-4EB9-A094-E23F0853CF9E}" destId="{5D5A7B60-0461-4EB8-9399-1CBBBE11F313}" srcOrd="1" destOrd="0" presId="urn:microsoft.com/office/officeart/2016/7/layout/LinearBlockProcessNumbered"/>
    <dgm:cxn modelId="{5301ED3F-A826-4EE1-A9E4-23CFAE6A339D}" type="presParOf" srcId="{F8F75E10-116B-4EB9-A094-E23F0853CF9E}" destId="{D5B573FB-4ED9-40F0-AAB6-112DA460FC70}" srcOrd="2" destOrd="0" presId="urn:microsoft.com/office/officeart/2016/7/layout/LinearBlockProcessNumbered"/>
    <dgm:cxn modelId="{6D551EF0-400F-4F15-869E-88903C6F9316}" type="presParOf" srcId="{45DE7C74-27BD-453A-9D28-F30FDC06B608}" destId="{999F94E4-E542-41E5-8D51-099255CA4781}" srcOrd="3" destOrd="0" presId="urn:microsoft.com/office/officeart/2016/7/layout/LinearBlockProcessNumbered"/>
    <dgm:cxn modelId="{2ABAFED6-531B-4A1F-9540-7B772B83045B}" type="presParOf" srcId="{45DE7C74-27BD-453A-9D28-F30FDC06B608}" destId="{717232E9-A477-40DD-BCBB-228DE2DBABDD}" srcOrd="4" destOrd="0" presId="urn:microsoft.com/office/officeart/2016/7/layout/LinearBlockProcessNumbered"/>
    <dgm:cxn modelId="{39567560-BF85-4FBD-BF7D-2AD47FBCB16A}" type="presParOf" srcId="{717232E9-A477-40DD-BCBB-228DE2DBABDD}" destId="{28328750-F29B-4FD9-998F-43E76DA977D7}" srcOrd="0" destOrd="0" presId="urn:microsoft.com/office/officeart/2016/7/layout/LinearBlockProcessNumbered"/>
    <dgm:cxn modelId="{1F389123-4106-48AB-A485-14E9FE7353A1}" type="presParOf" srcId="{717232E9-A477-40DD-BCBB-228DE2DBABDD}" destId="{B637C9EE-2C1D-4A52-8C6C-FBA31565876B}" srcOrd="1" destOrd="0" presId="urn:microsoft.com/office/officeart/2016/7/layout/LinearBlockProcessNumbered"/>
    <dgm:cxn modelId="{DA142A09-84B1-48F7-AD74-E17E7409CAA3}" type="presParOf" srcId="{717232E9-A477-40DD-BCBB-228DE2DBABDD}" destId="{36706A7B-B538-41FF-94F9-DBFADEC56E9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993F7-6966-4DBC-8CCC-C8E09E19A10E}">
      <dsp:nvSpPr>
        <dsp:cNvPr id="0" name=""/>
        <dsp:cNvSpPr/>
      </dsp:nvSpPr>
      <dsp:spPr>
        <a:xfrm>
          <a:off x="0" y="493841"/>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AB5F4-5A41-4BFD-9420-B648245C05E0}">
      <dsp:nvSpPr>
        <dsp:cNvPr id="0" name=""/>
        <dsp:cNvSpPr/>
      </dsp:nvSpPr>
      <dsp:spPr>
        <a:xfrm>
          <a:off x="371483" y="770151"/>
          <a:ext cx="675424" cy="6754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67DFA6-1E08-488E-8909-EEDD19CF70D8}">
      <dsp:nvSpPr>
        <dsp:cNvPr id="0" name=""/>
        <dsp:cNvSpPr/>
      </dsp:nvSpPr>
      <dsp:spPr>
        <a:xfrm>
          <a:off x="1418391" y="493841"/>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666750">
            <a:lnSpc>
              <a:spcPct val="90000"/>
            </a:lnSpc>
            <a:spcBef>
              <a:spcPct val="0"/>
            </a:spcBef>
            <a:spcAft>
              <a:spcPct val="35000"/>
            </a:spcAft>
          </a:pPr>
          <a:r>
            <a:rPr lang="es-CR" sz="1500" b="1" u="sng" kern="1200" dirty="0"/>
            <a:t>Objetivo general: </a:t>
          </a:r>
          <a:r>
            <a:rPr lang="es-CR" sz="1500" kern="1200" dirty="0" smtClean="0"/>
            <a:t>Brindar una o varias soluciones que permitan a Credit One poder mitigar o solventar esta necesidad que están presentando en base al incumplimiento de pago de sus clientes</a:t>
          </a:r>
          <a:endParaRPr lang="en-US" sz="1500" kern="1200" dirty="0"/>
        </a:p>
      </dsp:txBody>
      <dsp:txXfrm>
        <a:off x="1418391" y="493841"/>
        <a:ext cx="8199741" cy="1228044"/>
      </dsp:txXfrm>
    </dsp:sp>
    <dsp:sp modelId="{732D7284-FDF2-42C8-812A-E9F8422578AC}">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40545-85B5-4C17-AADA-16E1B2080C4A}">
      <dsp:nvSpPr>
        <dsp:cNvPr id="0" name=""/>
        <dsp:cNvSpPr/>
      </dsp:nvSpPr>
      <dsp:spPr>
        <a:xfrm>
          <a:off x="371483" y="2476556"/>
          <a:ext cx="675424" cy="6754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90451C-11EB-4644-A8EC-390950505B6F}">
      <dsp:nvSpPr>
        <dsp:cNvPr id="0" name=""/>
        <dsp:cNvSpPr/>
      </dsp:nvSpPr>
      <dsp:spPr>
        <a:xfrm>
          <a:off x="1418391" y="2028897"/>
          <a:ext cx="8199741" cy="1570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666750">
            <a:lnSpc>
              <a:spcPct val="90000"/>
            </a:lnSpc>
            <a:spcBef>
              <a:spcPct val="0"/>
            </a:spcBef>
            <a:spcAft>
              <a:spcPct val="35000"/>
            </a:spcAft>
          </a:pPr>
          <a:r>
            <a:rPr lang="es-CR" sz="1500" b="1" u="sng" kern="1200" dirty="0"/>
            <a:t>Metas</a:t>
          </a:r>
          <a:r>
            <a:rPr lang="es-CR" sz="1500" kern="1200" dirty="0"/>
            <a:t>: Determinar todos aquellos posibles escenarios que permitan desarrollar un análisis y estudio sobre </a:t>
          </a:r>
          <a:r>
            <a:rPr lang="es-CR" sz="1500" kern="1200" dirty="0" smtClean="0"/>
            <a:t>el comportamiento de pago presentado por cada uno de los clientes de Credit One, como así también determinar las razones mas frecuentes del por que se presenta el incumplimiento de pago y determinar que sectores de la población son los que presentan mayor incidencia con respecto a este comportamiento.</a:t>
          </a:r>
          <a:endParaRPr lang="en-US" sz="1500" kern="1200" dirty="0"/>
        </a:p>
      </dsp:txBody>
      <dsp:txXfrm>
        <a:off x="1418391" y="2028897"/>
        <a:ext cx="8199741" cy="1570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F7D22-1822-4697-BB81-658E374638D1}">
      <dsp:nvSpPr>
        <dsp:cNvPr id="0" name=""/>
        <dsp:cNvSpPr/>
      </dsp:nvSpPr>
      <dsp:spPr>
        <a:xfrm>
          <a:off x="852" y="0"/>
          <a:ext cx="3450766" cy="328612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lvl="0" algn="l" defTabSz="666750">
            <a:lnSpc>
              <a:spcPct val="90000"/>
            </a:lnSpc>
            <a:spcBef>
              <a:spcPct val="0"/>
            </a:spcBef>
            <a:spcAft>
              <a:spcPct val="35000"/>
            </a:spcAft>
          </a:pPr>
          <a:r>
            <a:rPr lang="es-CR" sz="1500" kern="1200" dirty="0" smtClean="0"/>
            <a:t>La información suministrada por Credit One corresponde a un histórico de incumplimiento de los clientes en la actualidad de los prestamos o tarjetas de crédito de cada uno de los clientes.</a:t>
          </a:r>
          <a:endParaRPr lang="en-US" sz="1500" kern="1200" dirty="0"/>
        </a:p>
      </dsp:txBody>
      <dsp:txXfrm>
        <a:off x="852" y="1314449"/>
        <a:ext cx="3450766" cy="1971675"/>
      </dsp:txXfrm>
    </dsp:sp>
    <dsp:sp modelId="{32A6C91E-8CBF-4482-9533-6350D37D192A}">
      <dsp:nvSpPr>
        <dsp:cNvPr id="0" name=""/>
        <dsp:cNvSpPr/>
      </dsp:nvSpPr>
      <dsp:spPr>
        <a:xfrm>
          <a:off x="852"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lvl="0" algn="l" defTabSz="2933700">
            <a:lnSpc>
              <a:spcPct val="90000"/>
            </a:lnSpc>
            <a:spcBef>
              <a:spcPct val="0"/>
            </a:spcBef>
            <a:spcAft>
              <a:spcPct val="35000"/>
            </a:spcAft>
          </a:pPr>
          <a:r>
            <a:rPr lang="en-US" sz="6600" kern="1200"/>
            <a:t>01</a:t>
          </a:r>
        </a:p>
      </dsp:txBody>
      <dsp:txXfrm>
        <a:off x="852" y="0"/>
        <a:ext cx="3450766" cy="1314450"/>
      </dsp:txXfrm>
    </dsp:sp>
    <dsp:sp modelId="{7DA78D0F-EF12-4BA2-A009-6AE0667EB8D5}">
      <dsp:nvSpPr>
        <dsp:cNvPr id="0" name=""/>
        <dsp:cNvSpPr/>
      </dsp:nvSpPr>
      <dsp:spPr>
        <a:xfrm>
          <a:off x="3727679" y="0"/>
          <a:ext cx="3450766" cy="328612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lvl="0" algn="l" defTabSz="666750">
            <a:lnSpc>
              <a:spcPct val="90000"/>
            </a:lnSpc>
            <a:spcBef>
              <a:spcPct val="0"/>
            </a:spcBef>
            <a:spcAft>
              <a:spcPct val="35000"/>
            </a:spcAft>
          </a:pPr>
          <a:r>
            <a:rPr lang="es-CR" sz="1500" kern="1200" dirty="0"/>
            <a:t>La ubicación actual de la data </a:t>
          </a:r>
          <a:r>
            <a:rPr lang="es-CR" sz="1500" kern="1200" dirty="0" smtClean="0"/>
            <a:t>se encuentra a través de un archivo Excel (csv,) el cual posee un histórico con la información sobre los incumplimientos de los clientes como así también ciertos datos referentes a cada cliente.</a:t>
          </a:r>
          <a:endParaRPr lang="en-US" sz="1500" kern="1200" dirty="0"/>
        </a:p>
      </dsp:txBody>
      <dsp:txXfrm>
        <a:off x="3727679" y="1314449"/>
        <a:ext cx="3450766" cy="1971675"/>
      </dsp:txXfrm>
    </dsp:sp>
    <dsp:sp modelId="{5D5A7B60-0461-4EB8-9399-1CBBBE11F313}">
      <dsp:nvSpPr>
        <dsp:cNvPr id="0" name=""/>
        <dsp:cNvSpPr/>
      </dsp:nvSpPr>
      <dsp:spPr>
        <a:xfrm>
          <a:off x="3727679"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lvl="0" algn="l" defTabSz="2933700">
            <a:lnSpc>
              <a:spcPct val="90000"/>
            </a:lnSpc>
            <a:spcBef>
              <a:spcPct val="0"/>
            </a:spcBef>
            <a:spcAft>
              <a:spcPct val="35000"/>
            </a:spcAft>
          </a:pPr>
          <a:r>
            <a:rPr lang="en-US" sz="6600" kern="1200"/>
            <a:t>02</a:t>
          </a:r>
        </a:p>
      </dsp:txBody>
      <dsp:txXfrm>
        <a:off x="3727679" y="0"/>
        <a:ext cx="3450766" cy="1314450"/>
      </dsp:txXfrm>
    </dsp:sp>
    <dsp:sp modelId="{28328750-F29B-4FD9-998F-43E76DA977D7}">
      <dsp:nvSpPr>
        <dsp:cNvPr id="0" name=""/>
        <dsp:cNvSpPr/>
      </dsp:nvSpPr>
      <dsp:spPr>
        <a:xfrm>
          <a:off x="7454506" y="0"/>
          <a:ext cx="3450766" cy="328612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lvl="0" algn="l" defTabSz="666750">
            <a:lnSpc>
              <a:spcPct val="90000"/>
            </a:lnSpc>
            <a:spcBef>
              <a:spcPct val="0"/>
            </a:spcBef>
            <a:spcAft>
              <a:spcPct val="35000"/>
            </a:spcAft>
          </a:pPr>
          <a:r>
            <a:rPr lang="es-CR" sz="1500" kern="1200" dirty="0" smtClean="0"/>
            <a:t>Para la administración de los datos se trabajará con la herramienta Python, con la cual trabajaremos en la elaboración de los set de datos y los escenarios necesarios para el estudio de la información  </a:t>
          </a:r>
          <a:endParaRPr lang="en-US" sz="1500" kern="1200" dirty="0"/>
        </a:p>
      </dsp:txBody>
      <dsp:txXfrm>
        <a:off x="7454506" y="1314449"/>
        <a:ext cx="3450766" cy="1971675"/>
      </dsp:txXfrm>
    </dsp:sp>
    <dsp:sp modelId="{B637C9EE-2C1D-4A52-8C6C-FBA31565876B}">
      <dsp:nvSpPr>
        <dsp:cNvPr id="0" name=""/>
        <dsp:cNvSpPr/>
      </dsp:nvSpPr>
      <dsp:spPr>
        <a:xfrm>
          <a:off x="7454506"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lvl="0" algn="l" defTabSz="2933700">
            <a:lnSpc>
              <a:spcPct val="90000"/>
            </a:lnSpc>
            <a:spcBef>
              <a:spcPct val="0"/>
            </a:spcBef>
            <a:spcAft>
              <a:spcPct val="35000"/>
            </a:spcAft>
          </a:pPr>
          <a:r>
            <a:rPr lang="en-US" sz="6600" kern="1200"/>
            <a:t>03</a:t>
          </a:r>
        </a:p>
      </dsp:txBody>
      <dsp:txXfrm>
        <a:off x="7454506" y="0"/>
        <a:ext cx="3450766" cy="13144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51742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53253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511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111723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54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59202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86485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236998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255086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0F870B-1EB0-417B-97C1-C2D686A30FCA}" type="datetimeFigureOut">
              <a:rPr lang="es-CR" smtClean="0"/>
              <a:t>19/2/2020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94546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0F870B-1EB0-417B-97C1-C2D686A30FCA}" type="datetimeFigureOut">
              <a:rPr lang="es-CR" smtClean="0"/>
              <a:t>19/2/2020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120658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0F870B-1EB0-417B-97C1-C2D686A30FCA}" type="datetimeFigureOut">
              <a:rPr lang="es-CR" smtClean="0"/>
              <a:t>19/2/2020</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76474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0F870B-1EB0-417B-97C1-C2D686A30FCA}" type="datetimeFigureOut">
              <a:rPr lang="es-CR" smtClean="0"/>
              <a:t>19/2/2020</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7412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F870B-1EB0-417B-97C1-C2D686A30FCA}" type="datetimeFigureOut">
              <a:rPr lang="es-CR" smtClean="0"/>
              <a:t>19/2/2020</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28291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0F870B-1EB0-417B-97C1-C2D686A30FCA}" type="datetimeFigureOut">
              <a:rPr lang="es-CR" smtClean="0"/>
              <a:t>19/2/2020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384862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0F870B-1EB0-417B-97C1-C2D686A30FCA}" type="datetimeFigureOut">
              <a:rPr lang="es-CR" smtClean="0"/>
              <a:t>19/2/2020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43B4A112-AE33-4D85-9511-7E8135815D0B}" type="slidenum">
              <a:rPr lang="es-CR" smtClean="0"/>
              <a:t>‹#›</a:t>
            </a:fld>
            <a:endParaRPr lang="es-CR"/>
          </a:p>
        </p:txBody>
      </p:sp>
    </p:spTree>
    <p:extLst>
      <p:ext uri="{BB962C8B-B14F-4D97-AF65-F5344CB8AC3E}">
        <p14:creationId xmlns:p14="http://schemas.microsoft.com/office/powerpoint/2010/main" val="194207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0F870B-1EB0-417B-97C1-C2D686A30FCA}" type="datetimeFigureOut">
              <a:rPr lang="es-CR" smtClean="0"/>
              <a:t>19/2/2020</a:t>
            </a:fld>
            <a:endParaRPr lang="es-C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B4A112-AE33-4D85-9511-7E8135815D0B}" type="slidenum">
              <a:rPr lang="es-CR" smtClean="0"/>
              <a:t>‹#›</a:t>
            </a:fld>
            <a:endParaRPr lang="es-CR"/>
          </a:p>
        </p:txBody>
      </p:sp>
    </p:spTree>
    <p:extLst>
      <p:ext uri="{BB962C8B-B14F-4D97-AF65-F5344CB8AC3E}">
        <p14:creationId xmlns:p14="http://schemas.microsoft.com/office/powerpoint/2010/main" val="406984092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xmlns=""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xmlns=""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CC0D5906-2F86-4F83-B800-75CE1F486E5B}"/>
              </a:ext>
            </a:extLst>
          </p:cNvPr>
          <p:cNvSpPr>
            <a:spLocks noGrp="1"/>
          </p:cNvSpPr>
          <p:nvPr>
            <p:ph type="ctrTitle"/>
          </p:nvPr>
        </p:nvSpPr>
        <p:spPr>
          <a:xfrm>
            <a:off x="4419136" y="1020871"/>
            <a:ext cx="6960759" cy="2849671"/>
          </a:xfrm>
        </p:spPr>
        <p:txBody>
          <a:bodyPr>
            <a:normAutofit/>
          </a:bodyPr>
          <a:lstStyle/>
          <a:p>
            <a:pPr algn="l"/>
            <a:r>
              <a:rPr lang="es-CR" sz="6000" dirty="0" smtClean="0">
                <a:solidFill>
                  <a:srgbClr val="FFFFFF"/>
                </a:solidFill>
              </a:rPr>
              <a:t>Análisis Credit </a:t>
            </a:r>
            <a:r>
              <a:rPr lang="es-CR" sz="6000" dirty="0">
                <a:solidFill>
                  <a:srgbClr val="FFFFFF"/>
                </a:solidFill>
              </a:rPr>
              <a:t>One</a:t>
            </a:r>
            <a:endParaRPr lang="es-CR" sz="6000" dirty="0">
              <a:solidFill>
                <a:srgbClr val="FFFFFF"/>
              </a:solidFill>
            </a:endParaRPr>
          </a:p>
        </p:txBody>
      </p:sp>
      <p:sp>
        <p:nvSpPr>
          <p:cNvPr id="3" name="Subtítulo 2">
            <a:extLst>
              <a:ext uri="{FF2B5EF4-FFF2-40B4-BE49-F238E27FC236}">
                <a16:creationId xmlns:a16="http://schemas.microsoft.com/office/drawing/2014/main" xmlns="" id="{83A6EB8C-0D75-4501-94AB-474C5B6ADD17}"/>
              </a:ext>
            </a:extLst>
          </p:cNvPr>
          <p:cNvSpPr>
            <a:spLocks noGrp="1"/>
          </p:cNvSpPr>
          <p:nvPr>
            <p:ph type="subTitle" idx="1"/>
          </p:nvPr>
        </p:nvSpPr>
        <p:spPr>
          <a:xfrm>
            <a:off x="4821159" y="5210848"/>
            <a:ext cx="6112077" cy="1186108"/>
          </a:xfrm>
        </p:spPr>
        <p:txBody>
          <a:bodyPr>
            <a:normAutofit/>
          </a:bodyPr>
          <a:lstStyle/>
          <a:p>
            <a:r>
              <a:rPr lang="pt-BR" dirty="0" smtClean="0">
                <a:solidFill>
                  <a:srgbClr val="FFFFFF">
                    <a:alpha val="70000"/>
                  </a:srgbClr>
                </a:solidFill>
              </a:rPr>
              <a:t>18</a:t>
            </a:r>
            <a:r>
              <a:rPr lang="pt-BR" dirty="0" smtClean="0">
                <a:solidFill>
                  <a:srgbClr val="FFFFFF">
                    <a:alpha val="70000"/>
                  </a:srgbClr>
                </a:solidFill>
              </a:rPr>
              <a:t>/02/2020</a:t>
            </a:r>
            <a:endParaRPr lang="pt-BR" dirty="0">
              <a:solidFill>
                <a:srgbClr val="FFFFFF">
                  <a:alpha val="70000"/>
                </a:srgbClr>
              </a:solidFill>
            </a:endParaRPr>
          </a:p>
          <a:p>
            <a:r>
              <a:rPr lang="pt-BR" dirty="0">
                <a:solidFill>
                  <a:srgbClr val="FFFFFF">
                    <a:alpha val="70000"/>
                  </a:srgbClr>
                </a:solidFill>
              </a:rPr>
              <a:t>Victor Hugo Rojas Barboza</a:t>
            </a:r>
          </a:p>
          <a:p>
            <a:pPr algn="l"/>
            <a:endParaRPr lang="es-CR" dirty="0">
              <a:solidFill>
                <a:srgbClr val="FFFFFF">
                  <a:alpha val="70000"/>
                </a:srgbClr>
              </a:solidFill>
            </a:endParaRPr>
          </a:p>
        </p:txBody>
      </p:sp>
      <p:sp>
        <p:nvSpPr>
          <p:cNvPr id="26" name="Isosceles Triangle 25">
            <a:extLst>
              <a:ext uri="{FF2B5EF4-FFF2-40B4-BE49-F238E27FC236}">
                <a16:creationId xmlns:a16="http://schemas.microsoft.com/office/drawing/2014/main" xmlns=""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3405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xmlns="" id="{E31E3011-7C42-46BF-A6FC-F745CDE9E6F4}"/>
              </a:ext>
            </a:extLst>
          </p:cNvPr>
          <p:cNvSpPr>
            <a:spLocks noGrp="1"/>
          </p:cNvSpPr>
          <p:nvPr>
            <p:ph type="title"/>
          </p:nvPr>
        </p:nvSpPr>
        <p:spPr>
          <a:xfrm>
            <a:off x="643467" y="816638"/>
            <a:ext cx="3367359" cy="5224724"/>
          </a:xfrm>
        </p:spPr>
        <p:txBody>
          <a:bodyPr anchor="ctr">
            <a:normAutofit/>
          </a:bodyPr>
          <a:lstStyle/>
          <a:p>
            <a:r>
              <a:rPr lang="es-CR" dirty="0"/>
              <a:t>Contexto del proyecto	</a:t>
            </a:r>
          </a:p>
        </p:txBody>
      </p:sp>
      <p:sp>
        <p:nvSpPr>
          <p:cNvPr id="3" name="Marcador de contenido 2">
            <a:extLst>
              <a:ext uri="{FF2B5EF4-FFF2-40B4-BE49-F238E27FC236}">
                <a16:creationId xmlns:a16="http://schemas.microsoft.com/office/drawing/2014/main" xmlns="" id="{DE666525-E846-4940-8FE7-C5990723C85E}"/>
              </a:ext>
            </a:extLst>
          </p:cNvPr>
          <p:cNvSpPr>
            <a:spLocks noGrp="1"/>
          </p:cNvSpPr>
          <p:nvPr>
            <p:ph idx="1"/>
          </p:nvPr>
        </p:nvSpPr>
        <p:spPr>
          <a:xfrm>
            <a:off x="4654295" y="816638"/>
            <a:ext cx="4619706" cy="5224724"/>
          </a:xfrm>
        </p:spPr>
        <p:txBody>
          <a:bodyPr anchor="ctr">
            <a:normAutofit/>
          </a:bodyPr>
          <a:lstStyle/>
          <a:p>
            <a:pPr marL="0" indent="0">
              <a:buNone/>
            </a:pPr>
            <a:r>
              <a:rPr lang="es-CR" dirty="0"/>
              <a:t>El proyecto nace con la necesidad </a:t>
            </a:r>
            <a:r>
              <a:rPr lang="es-CR" dirty="0" smtClean="0"/>
              <a:t>que </a:t>
            </a:r>
            <a:r>
              <a:rPr lang="es-CR" dirty="0"/>
              <a:t>la empresa </a:t>
            </a:r>
            <a:r>
              <a:rPr lang="es-CR" dirty="0" smtClean="0"/>
              <a:t>Credit One ha experimentado durante el ultimo año debido al aumento de clientes que han incumplido con el pago de las cuotas de los prestamos que estos han solicitado</a:t>
            </a:r>
            <a:endParaRPr lang="es-CR" dirty="0"/>
          </a:p>
        </p:txBody>
      </p:sp>
    </p:spTree>
    <p:extLst>
      <p:ext uri="{BB962C8B-B14F-4D97-AF65-F5344CB8AC3E}">
        <p14:creationId xmlns:p14="http://schemas.microsoft.com/office/powerpoint/2010/main" val="390425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79295C84-36A3-4B8D-9177-18B28BD140DC}"/>
              </a:ext>
            </a:extLst>
          </p:cNvPr>
          <p:cNvSpPr>
            <a:spLocks noGrp="1"/>
          </p:cNvSpPr>
          <p:nvPr>
            <p:ph type="title"/>
          </p:nvPr>
        </p:nvSpPr>
        <p:spPr>
          <a:xfrm>
            <a:off x="1286933" y="609600"/>
            <a:ext cx="10197494" cy="1099457"/>
          </a:xfrm>
        </p:spPr>
        <p:txBody>
          <a:bodyPr>
            <a:normAutofit/>
          </a:bodyPr>
          <a:lstStyle/>
          <a:p>
            <a:r>
              <a:rPr lang="es-CR" dirty="0"/>
              <a:t>Objetivos y  metas del proyecto</a:t>
            </a:r>
          </a:p>
        </p:txBody>
      </p:sp>
      <p:sp>
        <p:nvSpPr>
          <p:cNvPr id="17" name="Isosceles Triangle 11">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3">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Marcador de contenido 2">
            <a:extLst>
              <a:ext uri="{FF2B5EF4-FFF2-40B4-BE49-F238E27FC236}">
                <a16:creationId xmlns:a16="http://schemas.microsoft.com/office/drawing/2014/main" xmlns="" id="{81C4E2AF-E524-4A5D-B1F3-4954F4721A7F}"/>
              </a:ext>
            </a:extLst>
          </p:cNvPr>
          <p:cNvGraphicFramePr>
            <a:graphicFrameLocks noGrp="1"/>
          </p:cNvGraphicFramePr>
          <p:nvPr>
            <p:ph idx="1"/>
            <p:extLst>
              <p:ext uri="{D42A27DB-BD31-4B8C-83A1-F6EECF244321}">
                <p14:modId xmlns:p14="http://schemas.microsoft.com/office/powerpoint/2010/main" val="25822010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66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xmlns="" id="{5F632089-BEA4-4068-AEAA-DDB213651642}"/>
              </a:ext>
            </a:extLst>
          </p:cNvPr>
          <p:cNvSpPr>
            <a:spLocks noGrp="1"/>
          </p:cNvSpPr>
          <p:nvPr>
            <p:ph type="title"/>
          </p:nvPr>
        </p:nvSpPr>
        <p:spPr>
          <a:xfrm>
            <a:off x="643467" y="816638"/>
            <a:ext cx="3367359" cy="5224724"/>
          </a:xfrm>
        </p:spPr>
        <p:txBody>
          <a:bodyPr anchor="ctr">
            <a:normAutofit/>
          </a:bodyPr>
          <a:lstStyle/>
          <a:p>
            <a:r>
              <a:rPr lang="es-CR" dirty="0" smtClean="0"/>
              <a:t>Marco de proceso de ciencia de datos</a:t>
            </a:r>
            <a:endParaRPr lang="es-CR" dirty="0"/>
          </a:p>
        </p:txBody>
      </p:sp>
      <p:sp>
        <p:nvSpPr>
          <p:cNvPr id="3" name="Marcador de contenido 2">
            <a:extLst>
              <a:ext uri="{FF2B5EF4-FFF2-40B4-BE49-F238E27FC236}">
                <a16:creationId xmlns:a16="http://schemas.microsoft.com/office/drawing/2014/main" xmlns="" id="{23CB9964-134C-4C55-B5A9-A53CDE271C89}"/>
              </a:ext>
            </a:extLst>
          </p:cNvPr>
          <p:cNvSpPr>
            <a:spLocks noGrp="1"/>
          </p:cNvSpPr>
          <p:nvPr>
            <p:ph idx="1"/>
          </p:nvPr>
        </p:nvSpPr>
        <p:spPr>
          <a:xfrm>
            <a:off x="4654295" y="816638"/>
            <a:ext cx="4619706" cy="5224724"/>
          </a:xfrm>
        </p:spPr>
        <p:txBody>
          <a:bodyPr anchor="ctr">
            <a:normAutofit lnSpcReduction="10000"/>
          </a:bodyPr>
          <a:lstStyle/>
          <a:p>
            <a:pPr marL="0" indent="0">
              <a:lnSpc>
                <a:spcPct val="90000"/>
              </a:lnSpc>
              <a:buNone/>
            </a:pPr>
            <a:r>
              <a:rPr lang="es-CR" sz="1700" dirty="0" smtClean="0"/>
              <a:t>Para la elaboración de este proyecto propongo la implementación y creación de un marco de procesos de ciencia de datos, esto con el fin de definir desde un comienzo de este análisis todos los procesos mínimos necesarios para lograra alcanzar un alto grado de calidad con respecto a las posibles soluciones que vayamos a obtener de la necesidad actual de Credit One.</a:t>
            </a:r>
          </a:p>
          <a:p>
            <a:pPr marL="0" indent="0">
              <a:lnSpc>
                <a:spcPct val="90000"/>
              </a:lnSpc>
              <a:buNone/>
            </a:pPr>
            <a:r>
              <a:rPr lang="es-CR" sz="1700" dirty="0" smtClean="0"/>
              <a:t>Un </a:t>
            </a:r>
            <a:r>
              <a:rPr lang="es-CR" sz="1700" dirty="0"/>
              <a:t>marco de procesos </a:t>
            </a:r>
            <a:r>
              <a:rPr lang="es-CR" sz="1700" dirty="0" smtClean="0"/>
              <a:t>es basado </a:t>
            </a:r>
            <a:r>
              <a:rPr lang="es-CR" sz="1700" dirty="0"/>
              <a:t>principalmente en el ciclo de vida para la construcción de soluciones tecnológicas. Actualmente, contempla </a:t>
            </a:r>
            <a:r>
              <a:rPr lang="es-CR" sz="1700" dirty="0" smtClean="0"/>
              <a:t>procesos </a:t>
            </a:r>
            <a:r>
              <a:rPr lang="es-CR" sz="1700" dirty="0"/>
              <a:t>que van desde la identificación de necesidades hasta la puesta en producción y operatividad de las soluciones en los ambientes de </a:t>
            </a:r>
            <a:r>
              <a:rPr lang="es-CR" sz="1700" dirty="0" smtClean="0"/>
              <a:t>producción.</a:t>
            </a:r>
          </a:p>
          <a:p>
            <a:pPr marL="0" indent="0">
              <a:lnSpc>
                <a:spcPct val="90000"/>
              </a:lnSpc>
              <a:buNone/>
            </a:pPr>
            <a:r>
              <a:rPr lang="es-CR" sz="1700" dirty="0" smtClean="0"/>
              <a:t>Mediante una perspectiva de procesos se podrá desglosar cada uno de estos con el fin de garantizar un producto final que cumpla con una solución de alta calidad para las necesidades actuales.</a:t>
            </a:r>
            <a:endParaRPr lang="es-CR" sz="1700" dirty="0"/>
          </a:p>
        </p:txBody>
      </p:sp>
    </p:spTree>
    <p:extLst>
      <p:ext uri="{BB962C8B-B14F-4D97-AF65-F5344CB8AC3E}">
        <p14:creationId xmlns:p14="http://schemas.microsoft.com/office/powerpoint/2010/main" val="335465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BD11ECC6-8551-4768-8DFD-CD41AF420A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 name="Group 20">
            <a:extLst>
              <a:ext uri="{FF2B5EF4-FFF2-40B4-BE49-F238E27FC236}">
                <a16:creationId xmlns:a16="http://schemas.microsoft.com/office/drawing/2014/main" xmlns="" id="{93657592-CA60-4F45-B1A0-88AA7724208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425267" y="-8467"/>
            <a:ext cx="4766733" cy="6866467"/>
            <a:chOff x="7425267" y="-8467"/>
            <a:chExt cx="4766733" cy="6866467"/>
          </a:xfrm>
        </p:grpSpPr>
        <p:cxnSp>
          <p:nvCxnSpPr>
            <p:cNvPr id="22" name="Straight Connector 21">
              <a:extLst>
                <a:ext uri="{FF2B5EF4-FFF2-40B4-BE49-F238E27FC236}">
                  <a16:creationId xmlns:a16="http://schemas.microsoft.com/office/drawing/2014/main" xmlns="" id="{6F47E2B4-7DA9-4312-A1F0-C48388B236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35B274F7-039F-4BFC-AA98-B51B1D6CB6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xmlns="" id="{11A31103-C703-46C9-9D26-497A1ACD50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xmlns="" id="{382F955F-FC22-44B8-BDCF-B77580323B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xmlns="" id="{1F567692-F087-479A-8931-BD2869C3E4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xmlns="" id="{49B3E4CD-0738-4B9D-A14F-1E8694DDF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xmlns="" id="{4753B851-AD90-4CCD-85D0-65AA6567DF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xmlns="" id="{EBF14868-A190-4E21-9522-8977C474C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xmlns="" id="{BCBB4922-76EE-442B-A649-09873DCE79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xmlns="" id="{2584959B-921D-40E5-983A-806707EC7672}"/>
              </a:ext>
            </a:extLst>
          </p:cNvPr>
          <p:cNvSpPr>
            <a:spLocks noGrp="1"/>
          </p:cNvSpPr>
          <p:nvPr>
            <p:ph type="title"/>
          </p:nvPr>
        </p:nvSpPr>
        <p:spPr>
          <a:xfrm>
            <a:off x="677334" y="4765972"/>
            <a:ext cx="8596668" cy="1320800"/>
          </a:xfrm>
        </p:spPr>
        <p:txBody>
          <a:bodyPr anchor="ctr">
            <a:normAutofit/>
          </a:bodyPr>
          <a:lstStyle/>
          <a:p>
            <a:pPr>
              <a:lnSpc>
                <a:spcPct val="90000"/>
              </a:lnSpc>
            </a:pPr>
            <a:r>
              <a:rPr lang="es-CR" sz="4400" dirty="0">
                <a:solidFill>
                  <a:schemeClr val="bg1"/>
                </a:solidFill>
              </a:rPr>
              <a:t>Descripciones y ubicación </a:t>
            </a:r>
            <a:r>
              <a:rPr lang="es-CR" sz="4400" dirty="0" smtClean="0">
                <a:solidFill>
                  <a:schemeClr val="bg1"/>
                </a:solidFill>
              </a:rPr>
              <a:t>de las fuentes de </a:t>
            </a:r>
            <a:r>
              <a:rPr lang="es-CR" sz="4400" dirty="0">
                <a:solidFill>
                  <a:schemeClr val="bg1"/>
                </a:solidFill>
              </a:rPr>
              <a:t>datos relacionados</a:t>
            </a:r>
          </a:p>
        </p:txBody>
      </p:sp>
      <p:sp useBgFill="1">
        <p:nvSpPr>
          <p:cNvPr id="32" name="Rectangle 31">
            <a:extLst>
              <a:ext uri="{FF2B5EF4-FFF2-40B4-BE49-F238E27FC236}">
                <a16:creationId xmlns:a16="http://schemas.microsoft.com/office/drawing/2014/main" xmlns="" id="{8E2EB503-A017-4457-A105-53638C97DE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xmlns="" id="{DC63F2BC-2289-4D37-B77B-826FE719F35B}"/>
              </a:ext>
            </a:extLst>
          </p:cNvPr>
          <p:cNvGraphicFramePr>
            <a:graphicFrameLocks noGrp="1"/>
          </p:cNvGraphicFramePr>
          <p:nvPr>
            <p:ph idx="1"/>
            <p:extLst>
              <p:ext uri="{D42A27DB-BD31-4B8C-83A1-F6EECF244321}">
                <p14:modId xmlns:p14="http://schemas.microsoft.com/office/powerpoint/2010/main" val="107702556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10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95DA2B-32C5-4787-A042-F91976239212}"/>
              </a:ext>
            </a:extLst>
          </p:cNvPr>
          <p:cNvSpPr>
            <a:spLocks noGrp="1"/>
          </p:cNvSpPr>
          <p:nvPr>
            <p:ph type="title"/>
          </p:nvPr>
        </p:nvSpPr>
        <p:spPr/>
        <p:txBody>
          <a:bodyPr/>
          <a:lstStyle/>
          <a:p>
            <a:r>
              <a:rPr lang="es-CR" dirty="0"/>
              <a:t>Recomendaciones</a:t>
            </a:r>
          </a:p>
        </p:txBody>
      </p:sp>
      <p:sp>
        <p:nvSpPr>
          <p:cNvPr id="3" name="Marcador de contenido 2">
            <a:extLst>
              <a:ext uri="{FF2B5EF4-FFF2-40B4-BE49-F238E27FC236}">
                <a16:creationId xmlns:a16="http://schemas.microsoft.com/office/drawing/2014/main" xmlns="" id="{A6353CD4-0C19-4DCD-8AA4-0E099D3B6C44}"/>
              </a:ext>
            </a:extLst>
          </p:cNvPr>
          <p:cNvSpPr>
            <a:spLocks noGrp="1"/>
          </p:cNvSpPr>
          <p:nvPr>
            <p:ph idx="1"/>
          </p:nvPr>
        </p:nvSpPr>
        <p:spPr>
          <a:xfrm>
            <a:off x="677334" y="1691032"/>
            <a:ext cx="8596668" cy="3880773"/>
          </a:xfrm>
        </p:spPr>
        <p:txBody>
          <a:bodyPr>
            <a:normAutofit fontScale="92500" lnSpcReduction="20000"/>
          </a:bodyPr>
          <a:lstStyle/>
          <a:p>
            <a:pPr marL="0" indent="0">
              <a:buNone/>
            </a:pPr>
            <a:r>
              <a:rPr lang="es-CR" dirty="0" smtClean="0"/>
              <a:t>Por lo general en un proyecto de Big Data o Data Analitycs, es común que se presenten diferentes tipos de problemas o inconvenientes con la data a tratar, esta misma necesita ser refinada y trabaja antes de aplicarle un algoritmo especifico para obtener algún resultado; por lo cual para evitar algún problema mayor que involucre un mayor requerimiento de análisis o tiempo se implementaran pautas para controlar y abordar un refinamiento o minado de datos mas optimo que permita construir set de datos funcionales.</a:t>
            </a:r>
          </a:p>
          <a:p>
            <a:pPr marL="0" indent="0">
              <a:buNone/>
            </a:pPr>
            <a:r>
              <a:rPr lang="es-CR" dirty="0" smtClean="0"/>
              <a:t>También cabe mencionar que en base a la información suministrada, es muy posible que se requieran varios set de datos mas específicos en los cuales se pueda ver un histórico de los pagos realizados por todas aquellas personas que han incumplido, esto con el fin de poder evidenciar e identificar los posibles motivos por los cuales dichas personas llegaron a incumplir, y en base a esto poder establecer posibles soluciones a estos escenarios ya establecidos. Y de esta forma poder establecer un sector común de personas que incumplen para de esta forma mapear los posibles comportamientos de pagos que dichas personas vayan a tener en un lapso de tiempo a futuro, y esto se podrá realizar por medio de predicciones.</a:t>
            </a:r>
            <a:endParaRPr lang="es-CR" dirty="0"/>
          </a:p>
        </p:txBody>
      </p:sp>
    </p:spTree>
    <p:extLst>
      <p:ext uri="{BB962C8B-B14F-4D97-AF65-F5344CB8AC3E}">
        <p14:creationId xmlns:p14="http://schemas.microsoft.com/office/powerpoint/2010/main" val="124876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95DA2B-32C5-4787-A042-F91976239212}"/>
              </a:ext>
            </a:extLst>
          </p:cNvPr>
          <p:cNvSpPr>
            <a:spLocks noGrp="1"/>
          </p:cNvSpPr>
          <p:nvPr>
            <p:ph type="title"/>
          </p:nvPr>
        </p:nvSpPr>
        <p:spPr/>
        <p:txBody>
          <a:bodyPr/>
          <a:lstStyle/>
          <a:p>
            <a:r>
              <a:rPr lang="es-CR" dirty="0" smtClean="0"/>
              <a:t>Diagrama de procesos</a:t>
            </a:r>
            <a:r>
              <a:rPr lang="es-CR" dirty="0" smtClean="0"/>
              <a:t> de análisis de la data</a:t>
            </a:r>
            <a:endParaRPr lang="es-CR" dirty="0"/>
          </a:p>
        </p:txBody>
      </p:sp>
      <p:sp>
        <p:nvSpPr>
          <p:cNvPr id="3" name="Marcador de contenido 2">
            <a:extLst>
              <a:ext uri="{FF2B5EF4-FFF2-40B4-BE49-F238E27FC236}">
                <a16:creationId xmlns:a16="http://schemas.microsoft.com/office/drawing/2014/main" xmlns="" id="{A6353CD4-0C19-4DCD-8AA4-0E099D3B6C44}"/>
              </a:ext>
            </a:extLst>
          </p:cNvPr>
          <p:cNvSpPr>
            <a:spLocks noGrp="1"/>
          </p:cNvSpPr>
          <p:nvPr>
            <p:ph idx="1"/>
          </p:nvPr>
        </p:nvSpPr>
        <p:spPr>
          <a:xfrm>
            <a:off x="7040034" y="2414126"/>
            <a:ext cx="2573523" cy="3880773"/>
          </a:xfrm>
        </p:spPr>
        <p:txBody>
          <a:bodyPr>
            <a:normAutofit lnSpcReduction="10000"/>
          </a:bodyPr>
          <a:lstStyle/>
          <a:p>
            <a:r>
              <a:rPr lang="es-CR" dirty="0" smtClean="0"/>
              <a:t>Como se puede visualizar en la imagen anterior, este seria el diagrama que se utilizara para el manejo de la data como así también el control de posibles excepciones o errores que lleguen a presentarse con los datos durante su utilización</a:t>
            </a:r>
            <a:endParaRPr lang="es-CR" dirty="0"/>
          </a:p>
        </p:txBody>
      </p:sp>
      <p:pic>
        <p:nvPicPr>
          <p:cNvPr id="4" name="Picture 3"/>
          <p:cNvPicPr>
            <a:picLocks noChangeAspect="1"/>
          </p:cNvPicPr>
          <p:nvPr/>
        </p:nvPicPr>
        <p:blipFill>
          <a:blip r:embed="rId2"/>
          <a:stretch>
            <a:fillRect/>
          </a:stretch>
        </p:blipFill>
        <p:spPr>
          <a:xfrm>
            <a:off x="677334" y="1930400"/>
            <a:ext cx="6362700" cy="4848225"/>
          </a:xfrm>
          <a:prstGeom prst="rect">
            <a:avLst/>
          </a:prstGeom>
        </p:spPr>
      </p:pic>
    </p:spTree>
    <p:extLst>
      <p:ext uri="{BB962C8B-B14F-4D97-AF65-F5344CB8AC3E}">
        <p14:creationId xmlns:p14="http://schemas.microsoft.com/office/powerpoint/2010/main" val="266454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xmlns="" id="{3C777D8F-100B-47E5-8352-A30FC67B9DB0}"/>
              </a:ext>
            </a:extLst>
          </p:cNvPr>
          <p:cNvSpPr>
            <a:spLocks noGrp="1"/>
          </p:cNvSpPr>
          <p:nvPr>
            <p:ph type="title"/>
          </p:nvPr>
        </p:nvSpPr>
        <p:spPr>
          <a:xfrm>
            <a:off x="1360045" y="2929467"/>
            <a:ext cx="8596668" cy="1320800"/>
          </a:xfrm>
        </p:spPr>
        <p:txBody>
          <a:bodyPr>
            <a:normAutofit/>
          </a:bodyPr>
          <a:lstStyle/>
          <a:p>
            <a:pPr algn="ctr"/>
            <a:r>
              <a:rPr lang="es-CR" dirty="0"/>
              <a:t>Gracias.</a:t>
            </a:r>
          </a:p>
        </p:txBody>
      </p:sp>
    </p:spTree>
    <p:extLst>
      <p:ext uri="{BB962C8B-B14F-4D97-AF65-F5344CB8AC3E}">
        <p14:creationId xmlns:p14="http://schemas.microsoft.com/office/powerpoint/2010/main" val="15023943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TotalTime>
  <Words>688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Faceta</vt:lpstr>
      <vt:lpstr>Análisis Credit One</vt:lpstr>
      <vt:lpstr>Contexto del proyecto </vt:lpstr>
      <vt:lpstr>Objetivos y  metas del proyecto</vt:lpstr>
      <vt:lpstr>Marco de proceso de ciencia de datos</vt:lpstr>
      <vt:lpstr>Descripciones y ubicación de las fuentes de datos relacionados</vt:lpstr>
      <vt:lpstr>Recomendaciones</vt:lpstr>
      <vt:lpstr>Diagrama de procesos de análisis de la data</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análisis en consumo eléctrico</dc:title>
  <dc:creator>ROJAS BARBOZA VICTOR HUGO</dc:creator>
  <cp:lastModifiedBy>ROJAS BARBOZA VICTOR HUGO</cp:lastModifiedBy>
  <cp:revision>14</cp:revision>
  <dcterms:created xsi:type="dcterms:W3CDTF">2019-10-02T19:40:41Z</dcterms:created>
  <dcterms:modified xsi:type="dcterms:W3CDTF">2020-02-19T17:13:30Z</dcterms:modified>
</cp:coreProperties>
</file>