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C7929-5677-0A1B-06FC-E785341DCB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ECBBB8-271D-A950-333F-0433D92ED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6DC22DE-568C-D9EC-4B68-BC39EC3BBAEE}"/>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835EC5B5-6259-C7B2-9887-39396C8E5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0CA01-C566-39AE-8C59-627E2479FC32}"/>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79919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AFC54-3C12-5C92-A3C8-26F6E216DC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658EBB1-E375-CCB6-4A8E-A77EB619A6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EE39AB-05F5-A6F0-019C-290EFB99C78F}"/>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A0B7EA01-12C7-B79D-623C-2AE2557C3E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8C0D6E-CD41-D7D0-8E91-EBBBABA2ECEA}"/>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378135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1F2011-5E75-7F2B-E01C-0621DEB901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653D7F-E99D-C32D-0AEA-3033E6D4E87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34955E-F5FA-097D-C395-C74579699D1A}"/>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ECFB197D-D991-B885-20C7-CB7CC0AC9E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B33D14-1099-296E-582C-D5B16A63E3FB}"/>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53990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58928-785A-5D0E-574A-C80B00885E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50EF0A-CA28-D903-9E02-492F72746D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CC85EF-5C53-608C-224C-5D37451DB387}"/>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50874B91-C486-4512-04EA-0D47DDC6DE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20BA82-91CA-7127-2E3F-D456B807E03A}"/>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22045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9A8D3-1527-03A2-18A9-D5F2185595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4B6E8E-334B-6D56-7392-FE5DEE111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9B36E3B-7F79-8E26-2E73-707E298868F0}"/>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E3089F84-6957-B861-FAD8-60831F05C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0477C-ADF8-3491-A7CC-B36CDCF650A8}"/>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284027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9306D-035A-6367-A2D7-092A3402C0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F87F07-A84F-1F77-29D9-013EF9AAA4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3E311E-8BA5-5ACA-D7BE-D464A6D11A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07204D-6E82-AFA4-330C-D48EBF5937F4}"/>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6" name="页脚占位符 5">
            <a:extLst>
              <a:ext uri="{FF2B5EF4-FFF2-40B4-BE49-F238E27FC236}">
                <a16:creationId xmlns:a16="http://schemas.microsoft.com/office/drawing/2014/main" id="{985AC6B5-2BAB-B5AD-C287-E0CEE280A0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2FDD67-7A01-1E40-F18E-B35D4CEB83D4}"/>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9522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49CDD-D6A9-2A92-FB69-E0E83C5554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7D71AD-3779-A04D-D343-939EAF551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17E69DD-9B3F-23A2-83FD-8BD9E96668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B57FD3C-D3CE-BF4E-54F6-59CA347A2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01B4AB-F3CF-1F69-CB4C-A7D763E8F8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BB0EF0-A196-679F-1250-3E2417AFCF31}"/>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8" name="页脚占位符 7">
            <a:extLst>
              <a:ext uri="{FF2B5EF4-FFF2-40B4-BE49-F238E27FC236}">
                <a16:creationId xmlns:a16="http://schemas.microsoft.com/office/drawing/2014/main" id="{743ECA0B-7EB8-3F5B-17CA-16E7C56FC0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BA9EAA-86E8-41DE-2F72-CFE20F13BFC9}"/>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301322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661EF-4419-44A8-B486-B815D2D89B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600337-307C-B800-D015-C34F569DEC94}"/>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4" name="页脚占位符 3">
            <a:extLst>
              <a:ext uri="{FF2B5EF4-FFF2-40B4-BE49-F238E27FC236}">
                <a16:creationId xmlns:a16="http://schemas.microsoft.com/office/drawing/2014/main" id="{D9C26F9E-CBC1-862A-690A-6DEE2BBC7D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A1AD01B-E13F-1408-6D48-16CEBE7BCBC6}"/>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3318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A97B46-4BB9-51E2-4626-EF821F18B5C6}"/>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3" name="页脚占位符 2">
            <a:extLst>
              <a:ext uri="{FF2B5EF4-FFF2-40B4-BE49-F238E27FC236}">
                <a16:creationId xmlns:a16="http://schemas.microsoft.com/office/drawing/2014/main" id="{694A1F92-B37C-C35D-20A7-55FBDB9BAF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8FA3765-77D6-03E7-9D6C-283E26D9C060}"/>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06793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ACD76-4A87-BEE8-B610-EACD40E43E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3479E24-C72D-A7B1-EC80-AE92EA7BB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075909-6387-B78C-9D1D-173C19CF8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43E8F1-CFC0-E7E6-BDB0-AA41DEFBC671}"/>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6" name="页脚占位符 5">
            <a:extLst>
              <a:ext uri="{FF2B5EF4-FFF2-40B4-BE49-F238E27FC236}">
                <a16:creationId xmlns:a16="http://schemas.microsoft.com/office/drawing/2014/main" id="{DBD35D7E-4497-8ADC-3513-E6659BA246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34CDC3-AEF0-64FF-38DE-14BA261EAA6E}"/>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27218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939CC-7724-817F-36BA-C547098C6F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7D92B59-CFF6-8237-717A-B4277FCD1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A20F2A-9298-291E-6408-DF498FD70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BB8278-05D1-143B-A5F0-50AB29A50721}"/>
              </a:ext>
            </a:extLst>
          </p:cNvPr>
          <p:cNvSpPr>
            <a:spLocks noGrp="1"/>
          </p:cNvSpPr>
          <p:nvPr>
            <p:ph type="dt" sz="half" idx="10"/>
          </p:nvPr>
        </p:nvSpPr>
        <p:spPr/>
        <p:txBody>
          <a:bodyPr/>
          <a:lstStyle/>
          <a:p>
            <a:fld id="{8CFECBC6-161E-4E17-8F4F-ECD389F8C79F}" type="datetimeFigureOut">
              <a:rPr lang="zh-CN" altLang="en-US" smtClean="0"/>
              <a:t>2023/5/20</a:t>
            </a:fld>
            <a:endParaRPr lang="zh-CN" altLang="en-US"/>
          </a:p>
        </p:txBody>
      </p:sp>
      <p:sp>
        <p:nvSpPr>
          <p:cNvPr id="6" name="页脚占位符 5">
            <a:extLst>
              <a:ext uri="{FF2B5EF4-FFF2-40B4-BE49-F238E27FC236}">
                <a16:creationId xmlns:a16="http://schemas.microsoft.com/office/drawing/2014/main" id="{03E35C81-AEE6-8511-B147-F15995EC80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8A65A6-C25D-5C86-59B5-48CC228E2C9A}"/>
              </a:ext>
            </a:extLst>
          </p:cNvPr>
          <p:cNvSpPr>
            <a:spLocks noGrp="1"/>
          </p:cNvSpPr>
          <p:nvPr>
            <p:ph type="sldNum" sz="quarter" idx="12"/>
          </p:nvPr>
        </p:nvSpPr>
        <p:spPr/>
        <p:txBody>
          <a:body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168809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68ED40-6F57-3589-FEAC-BDFFBA061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F3E64F3-BFE9-F529-2386-04AA5098C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1AEB78-B7F7-210B-1F02-294A19C09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ECBC6-161E-4E17-8F4F-ECD389F8C79F}" type="datetimeFigureOut">
              <a:rPr lang="zh-CN" altLang="en-US" smtClean="0"/>
              <a:t>2023/5/20</a:t>
            </a:fld>
            <a:endParaRPr lang="zh-CN" altLang="en-US"/>
          </a:p>
        </p:txBody>
      </p:sp>
      <p:sp>
        <p:nvSpPr>
          <p:cNvPr id="5" name="页脚占位符 4">
            <a:extLst>
              <a:ext uri="{FF2B5EF4-FFF2-40B4-BE49-F238E27FC236}">
                <a16:creationId xmlns:a16="http://schemas.microsoft.com/office/drawing/2014/main" id="{5ABF25DB-8374-AB03-DD67-3560825AB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06A883-5AA1-53B6-1C2B-C944AAC07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BE8B2-2956-4694-8987-6BAB2F53DFA6}" type="slidenum">
              <a:rPr lang="zh-CN" altLang="en-US" smtClean="0"/>
              <a:t>‹#›</a:t>
            </a:fld>
            <a:endParaRPr lang="zh-CN" altLang="en-US"/>
          </a:p>
        </p:txBody>
      </p:sp>
    </p:spTree>
    <p:extLst>
      <p:ext uri="{BB962C8B-B14F-4D97-AF65-F5344CB8AC3E}">
        <p14:creationId xmlns:p14="http://schemas.microsoft.com/office/powerpoint/2010/main" val="21122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6F698-7ACC-6A6A-AD44-FC2EB5533F1F}"/>
              </a:ext>
            </a:extLst>
          </p:cNvPr>
          <p:cNvSpPr>
            <a:spLocks noGrp="1"/>
          </p:cNvSpPr>
          <p:nvPr>
            <p:ph type="ctrTitle"/>
          </p:nvPr>
        </p:nvSpPr>
        <p:spPr/>
        <p:txBody>
          <a:bodyPr/>
          <a:lstStyle/>
          <a:p>
            <a:r>
              <a:rPr lang="zh-CN" altLang="en-US" dirty="0"/>
              <a:t>进展汇报</a:t>
            </a:r>
          </a:p>
        </p:txBody>
      </p:sp>
      <p:sp>
        <p:nvSpPr>
          <p:cNvPr id="3" name="副标题 2">
            <a:extLst>
              <a:ext uri="{FF2B5EF4-FFF2-40B4-BE49-F238E27FC236}">
                <a16:creationId xmlns:a16="http://schemas.microsoft.com/office/drawing/2014/main" id="{1315E346-A27F-79B9-797A-A720D7C6820A}"/>
              </a:ext>
            </a:extLst>
          </p:cNvPr>
          <p:cNvSpPr>
            <a:spLocks noGrp="1"/>
          </p:cNvSpPr>
          <p:nvPr>
            <p:ph type="subTitle" idx="1"/>
          </p:nvPr>
        </p:nvSpPr>
        <p:spPr/>
        <p:txBody>
          <a:bodyPr/>
          <a:lstStyle/>
          <a:p>
            <a:r>
              <a:rPr lang="zh-CN" altLang="en-US" dirty="0"/>
              <a:t>叶昊星</a:t>
            </a:r>
            <a:endParaRPr lang="en-US" altLang="zh-CN" dirty="0"/>
          </a:p>
          <a:p>
            <a:r>
              <a:rPr lang="en-US" altLang="zh-CN" dirty="0"/>
              <a:t>5.20</a:t>
            </a:r>
          </a:p>
        </p:txBody>
      </p:sp>
    </p:spTree>
    <p:extLst>
      <p:ext uri="{BB962C8B-B14F-4D97-AF65-F5344CB8AC3E}">
        <p14:creationId xmlns:p14="http://schemas.microsoft.com/office/powerpoint/2010/main" val="334399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D689E-3628-B0B8-965F-63AB092E7E68}"/>
              </a:ext>
            </a:extLst>
          </p:cNvPr>
          <p:cNvSpPr>
            <a:spLocks noGrp="1"/>
          </p:cNvSpPr>
          <p:nvPr>
            <p:ph type="title"/>
          </p:nvPr>
        </p:nvSpPr>
        <p:spPr/>
        <p:txBody>
          <a:bodyPr/>
          <a:lstStyle/>
          <a:p>
            <a:r>
              <a:rPr lang="zh-CN" altLang="en-US" dirty="0"/>
              <a:t>效果</a:t>
            </a:r>
          </a:p>
        </p:txBody>
      </p:sp>
      <p:sp>
        <p:nvSpPr>
          <p:cNvPr id="3" name="内容占位符 2">
            <a:extLst>
              <a:ext uri="{FF2B5EF4-FFF2-40B4-BE49-F238E27FC236}">
                <a16:creationId xmlns:a16="http://schemas.microsoft.com/office/drawing/2014/main" id="{62517F4A-29E3-A881-C118-4AFD77BCF6B7}"/>
              </a:ext>
            </a:extLst>
          </p:cNvPr>
          <p:cNvSpPr>
            <a:spLocks noGrp="1"/>
          </p:cNvSpPr>
          <p:nvPr>
            <p:ph idx="1"/>
          </p:nvPr>
        </p:nvSpPr>
        <p:spPr/>
        <p:txBody>
          <a:bodyPr/>
          <a:lstStyle/>
          <a:p>
            <a:pPr>
              <a:lnSpc>
                <a:spcPct val="150000"/>
              </a:lnSpc>
            </a:pPr>
            <a:r>
              <a:rPr lang="zh-CN" altLang="en-US" dirty="0"/>
              <a:t>在 </a:t>
            </a:r>
            <a:r>
              <a:rPr lang="en-US" altLang="zh-CN" dirty="0"/>
              <a:t>Parallel </a:t>
            </a:r>
            <a:r>
              <a:rPr lang="zh-CN" altLang="en-US" dirty="0"/>
              <a:t>测例上测得的速度</a:t>
            </a:r>
            <a:endParaRPr lang="en-US" altLang="zh-CN" dirty="0"/>
          </a:p>
          <a:p>
            <a:pPr lvl="1">
              <a:lnSpc>
                <a:spcPct val="150000"/>
              </a:lnSpc>
            </a:pPr>
            <a:r>
              <a:rPr lang="en-US" altLang="zh-CN" dirty="0"/>
              <a:t>SMP=1</a:t>
            </a:r>
            <a:r>
              <a:rPr lang="zh-CN" altLang="en-US" dirty="0"/>
              <a:t>：</a:t>
            </a:r>
            <a:r>
              <a:rPr lang="en-US" altLang="zh-CN" dirty="0"/>
              <a:t>300ms</a:t>
            </a:r>
          </a:p>
          <a:p>
            <a:pPr lvl="1">
              <a:lnSpc>
                <a:spcPct val="150000"/>
              </a:lnSpc>
            </a:pPr>
            <a:r>
              <a:rPr lang="en-US" altLang="zh-CN" dirty="0"/>
              <a:t>SMP=2</a:t>
            </a:r>
            <a:r>
              <a:rPr lang="zh-CN" altLang="en-US" dirty="0"/>
              <a:t>：</a:t>
            </a:r>
            <a:r>
              <a:rPr lang="en-US" altLang="zh-CN" dirty="0"/>
              <a:t>158ms</a:t>
            </a:r>
          </a:p>
          <a:p>
            <a:pPr lvl="1">
              <a:lnSpc>
                <a:spcPct val="150000"/>
              </a:lnSpc>
            </a:pPr>
            <a:r>
              <a:rPr lang="en-US" altLang="zh-CN" dirty="0"/>
              <a:t>SMP=4</a:t>
            </a:r>
            <a:r>
              <a:rPr lang="zh-CN" altLang="en-US" dirty="0"/>
              <a:t>：</a:t>
            </a:r>
            <a:r>
              <a:rPr lang="en-US" altLang="zh-CN" dirty="0"/>
              <a:t>111ms</a:t>
            </a:r>
          </a:p>
          <a:p>
            <a:pPr>
              <a:lnSpc>
                <a:spcPct val="150000"/>
              </a:lnSpc>
            </a:pPr>
            <a:r>
              <a:rPr lang="zh-CN" altLang="en-US" dirty="0"/>
              <a:t>大致符合多核并行的效率</a:t>
            </a:r>
          </a:p>
        </p:txBody>
      </p:sp>
    </p:spTree>
    <p:extLst>
      <p:ext uri="{BB962C8B-B14F-4D97-AF65-F5344CB8AC3E}">
        <p14:creationId xmlns:p14="http://schemas.microsoft.com/office/powerpoint/2010/main" val="61433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7C0EB-E292-C0AD-B3E8-41C8CC2CFDF0}"/>
              </a:ext>
            </a:extLst>
          </p:cNvPr>
          <p:cNvSpPr>
            <a:spLocks noGrp="1"/>
          </p:cNvSpPr>
          <p:nvPr>
            <p:ph type="title"/>
          </p:nvPr>
        </p:nvSpPr>
        <p:spPr/>
        <p:txBody>
          <a:bodyPr/>
          <a:lstStyle/>
          <a:p>
            <a:r>
              <a:rPr lang="zh-CN" altLang="en-US" dirty="0"/>
              <a:t>效果</a:t>
            </a:r>
          </a:p>
        </p:txBody>
      </p:sp>
      <p:sp>
        <p:nvSpPr>
          <p:cNvPr id="3" name="内容占位符 2">
            <a:extLst>
              <a:ext uri="{FF2B5EF4-FFF2-40B4-BE49-F238E27FC236}">
                <a16:creationId xmlns:a16="http://schemas.microsoft.com/office/drawing/2014/main" id="{D7899540-062F-54B7-1D34-C8FBCA9C0C8A}"/>
              </a:ext>
            </a:extLst>
          </p:cNvPr>
          <p:cNvSpPr>
            <a:spLocks noGrp="1"/>
          </p:cNvSpPr>
          <p:nvPr>
            <p:ph idx="1"/>
          </p:nvPr>
        </p:nvSpPr>
        <p:spPr>
          <a:xfrm>
            <a:off x="838200" y="1893132"/>
            <a:ext cx="10515600" cy="4351338"/>
          </a:xfrm>
        </p:spPr>
        <p:txBody>
          <a:bodyPr>
            <a:normAutofit fontScale="85000" lnSpcReduction="10000"/>
          </a:bodyPr>
          <a:lstStyle/>
          <a:p>
            <a:pPr>
              <a:lnSpc>
                <a:spcPct val="150000"/>
              </a:lnSpc>
            </a:pPr>
            <a:r>
              <a:rPr lang="en-US" altLang="zh-CN" dirty="0"/>
              <a:t>unbalance </a:t>
            </a:r>
            <a:r>
              <a:rPr lang="zh-CN" altLang="en-US" dirty="0"/>
              <a:t>测例：不同的任务有不同的负载</a:t>
            </a:r>
            <a:endParaRPr lang="en-US" altLang="zh-CN" dirty="0"/>
          </a:p>
          <a:p>
            <a:pPr>
              <a:lnSpc>
                <a:spcPct val="150000"/>
              </a:lnSpc>
            </a:pPr>
            <a:r>
              <a:rPr lang="zh-CN" altLang="en-US" dirty="0"/>
              <a:t>在 </a:t>
            </a:r>
            <a:r>
              <a:rPr lang="en-US" altLang="zh-CN" dirty="0"/>
              <a:t>unbalance </a:t>
            </a:r>
            <a:r>
              <a:rPr lang="zh-CN" altLang="en-US" dirty="0"/>
              <a:t>测例上的速度</a:t>
            </a:r>
            <a:endParaRPr lang="en-US" altLang="zh-CN" dirty="0"/>
          </a:p>
          <a:p>
            <a:pPr lvl="1">
              <a:lnSpc>
                <a:spcPct val="150000"/>
              </a:lnSpc>
            </a:pPr>
            <a:r>
              <a:rPr lang="en-US" altLang="zh-CN" dirty="0"/>
              <a:t>SMP=1: 9287ms</a:t>
            </a:r>
          </a:p>
          <a:p>
            <a:pPr lvl="1">
              <a:lnSpc>
                <a:spcPct val="150000"/>
              </a:lnSpc>
            </a:pPr>
            <a:r>
              <a:rPr lang="en-US" altLang="zh-CN" dirty="0"/>
              <a:t>SMP=2:</a:t>
            </a:r>
            <a:r>
              <a:rPr lang="zh-CN" altLang="en-US" dirty="0"/>
              <a:t> </a:t>
            </a:r>
            <a:r>
              <a:rPr lang="en-US" altLang="zh-CN" dirty="0"/>
              <a:t>6890ms</a:t>
            </a:r>
          </a:p>
          <a:p>
            <a:pPr lvl="1">
              <a:lnSpc>
                <a:spcPct val="150000"/>
              </a:lnSpc>
            </a:pPr>
            <a:r>
              <a:rPr lang="en-US" altLang="zh-CN" dirty="0"/>
              <a:t>SMP=4: 5236ms</a:t>
            </a:r>
          </a:p>
          <a:p>
            <a:pPr>
              <a:lnSpc>
                <a:spcPct val="150000"/>
              </a:lnSpc>
            </a:pPr>
            <a:r>
              <a:rPr lang="zh-CN" altLang="en-US" dirty="0"/>
              <a:t>大致随核数增加而递减。这里由于不同任务的</a:t>
            </a:r>
            <a:r>
              <a:rPr lang="zh-CN" altLang="en-US" b="1" dirty="0"/>
              <a:t>预测</a:t>
            </a:r>
            <a:r>
              <a:rPr lang="zh-CN" altLang="en-US" dirty="0"/>
              <a:t>负载都是 </a:t>
            </a:r>
            <a:r>
              <a:rPr lang="en-US" altLang="zh-CN" dirty="0"/>
              <a:t>1</a:t>
            </a:r>
            <a:r>
              <a:rPr lang="zh-CN" altLang="en-US" dirty="0"/>
              <a:t>，效果受到了一定的影响。而且暂时用的是 </a:t>
            </a:r>
            <a:r>
              <a:rPr lang="en-US" altLang="zh-CN" dirty="0"/>
              <a:t>FIFO </a:t>
            </a:r>
            <a:r>
              <a:rPr lang="zh-CN" altLang="en-US" dirty="0"/>
              <a:t>调度算法，各进程 </a:t>
            </a:r>
            <a:r>
              <a:rPr lang="en-US" altLang="zh-CN" dirty="0"/>
              <a:t>spawn </a:t>
            </a:r>
            <a:r>
              <a:rPr lang="zh-CN" altLang="en-US" dirty="0"/>
              <a:t>的时间不一样，效率仅供参考。</a:t>
            </a:r>
            <a:endParaRPr lang="en-US" altLang="zh-CN" dirty="0"/>
          </a:p>
        </p:txBody>
      </p:sp>
    </p:spTree>
    <p:extLst>
      <p:ext uri="{BB962C8B-B14F-4D97-AF65-F5344CB8AC3E}">
        <p14:creationId xmlns:p14="http://schemas.microsoft.com/office/powerpoint/2010/main" val="97132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9D389-33A1-D154-1B7E-6E46AA62EE63}"/>
              </a:ext>
            </a:extLst>
          </p:cNvPr>
          <p:cNvSpPr>
            <a:spLocks noGrp="1"/>
          </p:cNvSpPr>
          <p:nvPr>
            <p:ph type="title"/>
          </p:nvPr>
        </p:nvSpPr>
        <p:spPr/>
        <p:txBody>
          <a:bodyPr/>
          <a:lstStyle/>
          <a:p>
            <a:r>
              <a:rPr lang="en-US" altLang="zh-CN" dirty="0"/>
              <a:t>TODO</a:t>
            </a:r>
            <a:endParaRPr lang="zh-CN" altLang="en-US" dirty="0"/>
          </a:p>
        </p:txBody>
      </p:sp>
      <p:sp>
        <p:nvSpPr>
          <p:cNvPr id="3" name="内容占位符 2">
            <a:extLst>
              <a:ext uri="{FF2B5EF4-FFF2-40B4-BE49-F238E27FC236}">
                <a16:creationId xmlns:a16="http://schemas.microsoft.com/office/drawing/2014/main" id="{B5773664-3BEA-9289-1F46-B3BD2AF704DC}"/>
              </a:ext>
            </a:extLst>
          </p:cNvPr>
          <p:cNvSpPr>
            <a:spLocks noGrp="1"/>
          </p:cNvSpPr>
          <p:nvPr>
            <p:ph idx="1"/>
          </p:nvPr>
        </p:nvSpPr>
        <p:spPr>
          <a:xfrm>
            <a:off x="718019" y="1794940"/>
            <a:ext cx="11261236" cy="4814515"/>
          </a:xfrm>
        </p:spPr>
        <p:txBody>
          <a:bodyPr>
            <a:normAutofit fontScale="85000" lnSpcReduction="10000"/>
          </a:bodyPr>
          <a:lstStyle/>
          <a:p>
            <a:pPr>
              <a:lnSpc>
                <a:spcPct val="150000"/>
              </a:lnSpc>
            </a:pPr>
            <a:r>
              <a:rPr lang="zh-CN" altLang="en-US" dirty="0"/>
              <a:t>使用包含 </a:t>
            </a:r>
            <a:r>
              <a:rPr lang="en-US" altLang="zh-CN" dirty="0"/>
              <a:t>preempt </a:t>
            </a:r>
            <a:r>
              <a:rPr lang="zh-CN" altLang="en-US" dirty="0"/>
              <a:t>的调度算法仍然有 </a:t>
            </a:r>
            <a:r>
              <a:rPr lang="en-US" altLang="zh-CN" dirty="0"/>
              <a:t>bug</a:t>
            </a:r>
            <a:r>
              <a:rPr lang="zh-CN" altLang="en-US" dirty="0"/>
              <a:t>，正在编写和调试。</a:t>
            </a:r>
            <a:endParaRPr lang="en-US" altLang="zh-CN" dirty="0"/>
          </a:p>
          <a:p>
            <a:pPr>
              <a:lnSpc>
                <a:spcPct val="150000"/>
              </a:lnSpc>
            </a:pPr>
            <a:r>
              <a:rPr lang="zh-CN" altLang="en-US" dirty="0"/>
              <a:t>按照之前讨论的方案，实现完成各种测例。</a:t>
            </a:r>
            <a:endParaRPr lang="en-US" altLang="zh-CN" dirty="0"/>
          </a:p>
          <a:p>
            <a:pPr>
              <a:lnSpc>
                <a:spcPct val="150000"/>
              </a:lnSpc>
            </a:pPr>
            <a:r>
              <a:rPr lang="zh-CN" altLang="en-US" dirty="0"/>
              <a:t>争取在真正的多核机器上测试负载均衡的实现</a:t>
            </a:r>
            <a:endParaRPr lang="en-US" altLang="zh-CN" dirty="0"/>
          </a:p>
          <a:p>
            <a:pPr>
              <a:lnSpc>
                <a:spcPct val="150000"/>
              </a:lnSpc>
            </a:pPr>
            <a:r>
              <a:rPr lang="zh-CN" altLang="en-US" dirty="0"/>
              <a:t>在基础版本负载均衡的基础上，进一步实现更多效果更好的调度算法。比如：</a:t>
            </a:r>
            <a:endParaRPr lang="en-US" altLang="zh-CN" dirty="0"/>
          </a:p>
          <a:p>
            <a:pPr lvl="1">
              <a:lnSpc>
                <a:spcPct val="150000"/>
              </a:lnSpc>
            </a:pPr>
            <a:r>
              <a:rPr lang="zh-CN" altLang="en-US" dirty="0"/>
              <a:t>每个任务的预测负载不是 </a:t>
            </a:r>
            <a:r>
              <a:rPr lang="en-US" altLang="zh-CN" dirty="0"/>
              <a:t>1</a:t>
            </a:r>
            <a:r>
              <a:rPr lang="zh-CN" altLang="en-US" dirty="0"/>
              <a:t>，而是一个预先给定的值，或根据之前运行情况统计</a:t>
            </a:r>
            <a:r>
              <a:rPr lang="en-US" altLang="zh-CN" dirty="0"/>
              <a:t>/</a:t>
            </a:r>
            <a:r>
              <a:rPr lang="zh-CN" altLang="en-US" dirty="0"/>
              <a:t>动态调整。</a:t>
            </a:r>
            <a:endParaRPr lang="en-US" altLang="zh-CN" dirty="0"/>
          </a:p>
          <a:p>
            <a:pPr lvl="1">
              <a:lnSpc>
                <a:spcPct val="150000"/>
              </a:lnSpc>
            </a:pPr>
            <a:r>
              <a:rPr lang="zh-CN" altLang="en-US" dirty="0"/>
              <a:t>参考 </a:t>
            </a:r>
            <a:r>
              <a:rPr lang="en-US" altLang="zh-CN" dirty="0"/>
              <a:t>Zircon </a:t>
            </a:r>
            <a:r>
              <a:rPr lang="zh-CN" altLang="en-US" dirty="0"/>
              <a:t>的实现，如果</a:t>
            </a:r>
            <a:r>
              <a:rPr lang="zh-CN" altLang="en-US" b="1" dirty="0"/>
              <a:t>剩余</a:t>
            </a:r>
            <a:r>
              <a:rPr lang="zh-CN" altLang="en-US" dirty="0"/>
              <a:t>负载小于一个给定值，不值得耗费时间去线程窃取，则不进行窃取。</a:t>
            </a:r>
            <a:endParaRPr lang="en-US" altLang="zh-CN" dirty="0"/>
          </a:p>
          <a:p>
            <a:pPr lvl="1">
              <a:lnSpc>
                <a:spcPct val="150000"/>
              </a:lnSpc>
            </a:pPr>
            <a:endParaRPr lang="en-US" altLang="zh-CN" dirty="0"/>
          </a:p>
        </p:txBody>
      </p:sp>
    </p:spTree>
    <p:extLst>
      <p:ext uri="{BB962C8B-B14F-4D97-AF65-F5344CB8AC3E}">
        <p14:creationId xmlns:p14="http://schemas.microsoft.com/office/powerpoint/2010/main" val="25655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60C8-EE04-6A13-E793-AF1D2E31F8C2}"/>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13B8CC2F-1F61-6612-15B3-0B03AF321383}"/>
              </a:ext>
            </a:extLst>
          </p:cNvPr>
          <p:cNvSpPr>
            <a:spLocks noGrp="1"/>
          </p:cNvSpPr>
          <p:nvPr>
            <p:ph idx="1"/>
          </p:nvPr>
        </p:nvSpPr>
        <p:spPr/>
        <p:txBody>
          <a:bodyPr/>
          <a:lstStyle/>
          <a:p>
            <a:pPr>
              <a:lnSpc>
                <a:spcPct val="150000"/>
              </a:lnSpc>
            </a:pPr>
            <a:r>
              <a:rPr lang="zh-CN" altLang="en-US" dirty="0"/>
              <a:t>完成基本的线程窃取模块，以及基础版本的调度算法实现。</a:t>
            </a:r>
            <a:endParaRPr lang="en-US" altLang="zh-CN" dirty="0"/>
          </a:p>
          <a:p>
            <a:pPr>
              <a:lnSpc>
                <a:spcPct val="150000"/>
              </a:lnSpc>
            </a:pPr>
            <a:r>
              <a:rPr lang="zh-CN" altLang="en-US" dirty="0"/>
              <a:t>在 </a:t>
            </a:r>
            <a:r>
              <a:rPr lang="en-US" altLang="zh-CN" dirty="0"/>
              <a:t>FIFO </a:t>
            </a:r>
            <a:r>
              <a:rPr lang="zh-CN" altLang="en-US" dirty="0"/>
              <a:t>调度器下通过多核 </a:t>
            </a:r>
            <a:r>
              <a:rPr lang="en-US" altLang="zh-CN" dirty="0"/>
              <a:t>Parallel </a:t>
            </a:r>
            <a:r>
              <a:rPr lang="zh-CN" altLang="en-US" dirty="0"/>
              <a:t>测例。</a:t>
            </a:r>
            <a:endParaRPr lang="en-US" altLang="zh-CN" dirty="0"/>
          </a:p>
          <a:p>
            <a:pPr>
              <a:lnSpc>
                <a:spcPct val="150000"/>
              </a:lnSpc>
            </a:pPr>
            <a:r>
              <a:rPr lang="zh-CN" altLang="en-US" dirty="0"/>
              <a:t>新实现测例 </a:t>
            </a:r>
            <a:r>
              <a:rPr lang="en-US" altLang="zh-CN" dirty="0"/>
              <a:t>unbalance</a:t>
            </a:r>
            <a:r>
              <a:rPr lang="zh-CN" altLang="en-US" dirty="0"/>
              <a:t>，测试多核多队列调度器在不均匀负载下的表现</a:t>
            </a:r>
            <a:endParaRPr lang="en-US" altLang="zh-CN" dirty="0"/>
          </a:p>
          <a:p>
            <a:pPr>
              <a:lnSpc>
                <a:spcPct val="150000"/>
              </a:lnSpc>
            </a:pPr>
            <a:endParaRPr lang="en-US" altLang="zh-CN" dirty="0"/>
          </a:p>
        </p:txBody>
      </p:sp>
    </p:spTree>
    <p:extLst>
      <p:ext uri="{BB962C8B-B14F-4D97-AF65-F5344CB8AC3E}">
        <p14:creationId xmlns:p14="http://schemas.microsoft.com/office/powerpoint/2010/main" val="283935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60C8-EE04-6A13-E793-AF1D2E31F8C2}"/>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13B8CC2F-1F61-6612-15B3-0B03AF321383}"/>
              </a:ext>
            </a:extLst>
          </p:cNvPr>
          <p:cNvSpPr>
            <a:spLocks noGrp="1"/>
          </p:cNvSpPr>
          <p:nvPr>
            <p:ph idx="1"/>
          </p:nvPr>
        </p:nvSpPr>
        <p:spPr>
          <a:xfrm>
            <a:off x="838200" y="1457410"/>
            <a:ext cx="10515600" cy="4351338"/>
          </a:xfrm>
        </p:spPr>
        <p:txBody>
          <a:bodyPr/>
          <a:lstStyle/>
          <a:p>
            <a:pPr>
              <a:lnSpc>
                <a:spcPct val="150000"/>
              </a:lnSpc>
            </a:pPr>
            <a:r>
              <a:rPr lang="zh-CN" altLang="en-US" dirty="0"/>
              <a:t>对于线程窃取模块，新增设了一个 </a:t>
            </a:r>
            <a:r>
              <a:rPr lang="en-US" altLang="zh-CN" dirty="0"/>
              <a:t>crate</a:t>
            </a:r>
            <a:r>
              <a:rPr lang="zh-CN" altLang="en-US" dirty="0"/>
              <a:t>。</a:t>
            </a:r>
            <a:endParaRPr lang="en-US" altLang="zh-CN" dirty="0"/>
          </a:p>
          <a:p>
            <a:pPr>
              <a:lnSpc>
                <a:spcPct val="150000"/>
              </a:lnSpc>
            </a:pPr>
            <a:r>
              <a:rPr lang="zh-CN" altLang="en-US" dirty="0"/>
              <a:t>参考 </a:t>
            </a:r>
            <a:r>
              <a:rPr lang="en-US" altLang="zh-CN" dirty="0"/>
              <a:t>Zircon </a:t>
            </a:r>
            <a:r>
              <a:rPr lang="zh-CN" altLang="en-US" dirty="0"/>
              <a:t>中的多核调度方式设计。</a:t>
            </a:r>
            <a:endParaRPr lang="en-US" altLang="zh-CN" dirty="0"/>
          </a:p>
          <a:p>
            <a:pPr>
              <a:lnSpc>
                <a:spcPct val="150000"/>
              </a:lnSpc>
            </a:pPr>
            <a:endParaRPr lang="en-US" altLang="zh-CN" dirty="0"/>
          </a:p>
        </p:txBody>
      </p:sp>
      <p:pic>
        <p:nvPicPr>
          <p:cNvPr id="5" name="图片 4">
            <a:extLst>
              <a:ext uri="{FF2B5EF4-FFF2-40B4-BE49-F238E27FC236}">
                <a16:creationId xmlns:a16="http://schemas.microsoft.com/office/drawing/2014/main" id="{B411465F-30B6-31D3-05B0-8943A7EC81D5}"/>
              </a:ext>
            </a:extLst>
          </p:cNvPr>
          <p:cNvPicPr>
            <a:picLocks noChangeAspect="1"/>
          </p:cNvPicPr>
          <p:nvPr/>
        </p:nvPicPr>
        <p:blipFill>
          <a:blip r:embed="rId2"/>
          <a:stretch>
            <a:fillRect/>
          </a:stretch>
        </p:blipFill>
        <p:spPr>
          <a:xfrm>
            <a:off x="2327612" y="3090949"/>
            <a:ext cx="6775798" cy="3683189"/>
          </a:xfrm>
          <a:prstGeom prst="rect">
            <a:avLst/>
          </a:prstGeom>
        </p:spPr>
      </p:pic>
    </p:spTree>
    <p:extLst>
      <p:ext uri="{BB962C8B-B14F-4D97-AF65-F5344CB8AC3E}">
        <p14:creationId xmlns:p14="http://schemas.microsoft.com/office/powerpoint/2010/main" val="182226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3AF0F-F319-3A80-31F4-F9CE564E5AA1}"/>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9F4994D1-91A6-D497-4926-54791C60D065}"/>
              </a:ext>
            </a:extLst>
          </p:cNvPr>
          <p:cNvSpPr>
            <a:spLocks noGrp="1"/>
          </p:cNvSpPr>
          <p:nvPr>
            <p:ph idx="1"/>
          </p:nvPr>
        </p:nvSpPr>
        <p:spPr/>
        <p:txBody>
          <a:bodyPr/>
          <a:lstStyle/>
          <a:p>
            <a:pPr>
              <a:lnSpc>
                <a:spcPct val="150000"/>
              </a:lnSpc>
            </a:pPr>
            <a:r>
              <a:rPr lang="zh-CN" altLang="en-US" dirty="0"/>
              <a:t>基础版本具体实现：假设每个任务都是同等任务量。</a:t>
            </a:r>
            <a:endParaRPr lang="en-US" altLang="zh-CN" dirty="0"/>
          </a:p>
          <a:p>
            <a:pPr>
              <a:lnSpc>
                <a:spcPct val="150000"/>
              </a:lnSpc>
            </a:pPr>
            <a:r>
              <a:rPr lang="zh-CN" altLang="en-US" dirty="0"/>
              <a:t>每次 </a:t>
            </a:r>
            <a:r>
              <a:rPr lang="en-US" altLang="zh-CN" dirty="0" err="1"/>
              <a:t>add_task</a:t>
            </a:r>
            <a:r>
              <a:rPr lang="en-US" altLang="zh-CN" dirty="0"/>
              <a:t> / unblock</a:t>
            </a:r>
            <a:r>
              <a:rPr lang="zh-CN" altLang="en-US" dirty="0"/>
              <a:t>，寻找负载最小的 </a:t>
            </a:r>
            <a:r>
              <a:rPr lang="en-US" altLang="zh-CN" dirty="0"/>
              <a:t>CPU</a:t>
            </a:r>
            <a:r>
              <a:rPr lang="zh-CN" altLang="en-US" dirty="0"/>
              <a:t>。</a:t>
            </a: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144B5908-A4E0-72BF-F2BC-841ECDE76023}"/>
              </a:ext>
            </a:extLst>
          </p:cNvPr>
          <p:cNvPicPr>
            <a:picLocks noChangeAspect="1"/>
          </p:cNvPicPr>
          <p:nvPr/>
        </p:nvPicPr>
        <p:blipFill>
          <a:blip r:embed="rId2"/>
          <a:stretch>
            <a:fillRect/>
          </a:stretch>
        </p:blipFill>
        <p:spPr>
          <a:xfrm>
            <a:off x="1011188" y="3547761"/>
            <a:ext cx="7666405" cy="2945114"/>
          </a:xfrm>
          <a:prstGeom prst="rect">
            <a:avLst/>
          </a:prstGeom>
        </p:spPr>
      </p:pic>
    </p:spTree>
    <p:extLst>
      <p:ext uri="{BB962C8B-B14F-4D97-AF65-F5344CB8AC3E}">
        <p14:creationId xmlns:p14="http://schemas.microsoft.com/office/powerpoint/2010/main" val="246768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3AF0F-F319-3A80-31F4-F9CE564E5AA1}"/>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9F4994D1-91A6-D497-4926-54791C60D065}"/>
              </a:ext>
            </a:extLst>
          </p:cNvPr>
          <p:cNvSpPr>
            <a:spLocks noGrp="1"/>
          </p:cNvSpPr>
          <p:nvPr>
            <p:ph idx="1"/>
          </p:nvPr>
        </p:nvSpPr>
        <p:spPr>
          <a:xfrm>
            <a:off x="838200" y="1567950"/>
            <a:ext cx="10515600" cy="4351338"/>
          </a:xfrm>
        </p:spPr>
        <p:txBody>
          <a:bodyPr/>
          <a:lstStyle/>
          <a:p>
            <a:pPr>
              <a:lnSpc>
                <a:spcPct val="150000"/>
              </a:lnSpc>
            </a:pPr>
            <a:r>
              <a:rPr lang="zh-CN" altLang="en-US" dirty="0"/>
              <a:t>每次因任何原因导致队列空，无论其他队列中的任务负载量多大，都直接进行窃取。</a:t>
            </a:r>
          </a:p>
        </p:txBody>
      </p:sp>
      <p:pic>
        <p:nvPicPr>
          <p:cNvPr id="6" name="图片 5">
            <a:extLst>
              <a:ext uri="{FF2B5EF4-FFF2-40B4-BE49-F238E27FC236}">
                <a16:creationId xmlns:a16="http://schemas.microsoft.com/office/drawing/2014/main" id="{930A3652-77C3-49A7-7E2B-332F81F65536}"/>
              </a:ext>
            </a:extLst>
          </p:cNvPr>
          <p:cNvPicPr>
            <a:picLocks noChangeAspect="1"/>
          </p:cNvPicPr>
          <p:nvPr/>
        </p:nvPicPr>
        <p:blipFill>
          <a:blip r:embed="rId2"/>
          <a:stretch>
            <a:fillRect/>
          </a:stretch>
        </p:blipFill>
        <p:spPr>
          <a:xfrm>
            <a:off x="2822979" y="3016251"/>
            <a:ext cx="5845725" cy="3809187"/>
          </a:xfrm>
          <a:prstGeom prst="rect">
            <a:avLst/>
          </a:prstGeom>
        </p:spPr>
      </p:pic>
    </p:spTree>
    <p:extLst>
      <p:ext uri="{BB962C8B-B14F-4D97-AF65-F5344CB8AC3E}">
        <p14:creationId xmlns:p14="http://schemas.microsoft.com/office/powerpoint/2010/main" val="224803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34ED1-F23C-B5E1-7362-D5EF4377435B}"/>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FA059254-8ECF-0E6D-51A6-07702C3ACED4}"/>
              </a:ext>
            </a:extLst>
          </p:cNvPr>
          <p:cNvSpPr>
            <a:spLocks noGrp="1"/>
          </p:cNvSpPr>
          <p:nvPr>
            <p:ph idx="1"/>
          </p:nvPr>
        </p:nvSpPr>
        <p:spPr/>
        <p:txBody>
          <a:bodyPr/>
          <a:lstStyle/>
          <a:p>
            <a:r>
              <a:rPr lang="zh-CN" altLang="en-US" dirty="0"/>
              <a:t>具体的线程窃取方法定义在 </a:t>
            </a:r>
            <a:r>
              <a:rPr lang="en-US" altLang="zh-CN" dirty="0" err="1"/>
              <a:t>axtask</a:t>
            </a:r>
            <a:r>
              <a:rPr lang="en-US" altLang="zh-CN" dirty="0"/>
              <a:t>/</a:t>
            </a:r>
            <a:r>
              <a:rPr lang="en-US" altLang="zh-CN" dirty="0" err="1"/>
              <a:t>run_queue</a:t>
            </a:r>
            <a:r>
              <a:rPr lang="en-US" altLang="zh-CN" dirty="0"/>
              <a:t> </a:t>
            </a:r>
            <a:r>
              <a:rPr lang="zh-CN" altLang="en-US" dirty="0"/>
              <a:t>中</a:t>
            </a:r>
            <a:endParaRPr lang="en-US" altLang="zh-CN" dirty="0"/>
          </a:p>
          <a:p>
            <a:endParaRPr lang="en-US" altLang="zh-CN" dirty="0"/>
          </a:p>
          <a:p>
            <a:endParaRPr lang="zh-CN" altLang="en-US" dirty="0"/>
          </a:p>
        </p:txBody>
      </p:sp>
      <p:pic>
        <p:nvPicPr>
          <p:cNvPr id="9" name="图片 8">
            <a:extLst>
              <a:ext uri="{FF2B5EF4-FFF2-40B4-BE49-F238E27FC236}">
                <a16:creationId xmlns:a16="http://schemas.microsoft.com/office/drawing/2014/main" id="{41EA3E46-83D0-FD2A-4262-E8F6EC8A99D7}"/>
              </a:ext>
            </a:extLst>
          </p:cNvPr>
          <p:cNvPicPr>
            <a:picLocks noChangeAspect="1"/>
          </p:cNvPicPr>
          <p:nvPr/>
        </p:nvPicPr>
        <p:blipFill>
          <a:blip r:embed="rId2"/>
          <a:stretch>
            <a:fillRect/>
          </a:stretch>
        </p:blipFill>
        <p:spPr>
          <a:xfrm>
            <a:off x="1557276" y="2934669"/>
            <a:ext cx="8611043" cy="2940201"/>
          </a:xfrm>
          <a:prstGeom prst="rect">
            <a:avLst/>
          </a:prstGeom>
        </p:spPr>
      </p:pic>
    </p:spTree>
    <p:extLst>
      <p:ext uri="{BB962C8B-B14F-4D97-AF65-F5344CB8AC3E}">
        <p14:creationId xmlns:p14="http://schemas.microsoft.com/office/powerpoint/2010/main" val="124248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8DA24-427D-6CA5-6851-45533A3747BF}"/>
              </a:ext>
            </a:extLst>
          </p:cNvPr>
          <p:cNvSpPr>
            <a:spLocks noGrp="1"/>
          </p:cNvSpPr>
          <p:nvPr>
            <p:ph type="title"/>
          </p:nvPr>
        </p:nvSpPr>
        <p:spPr/>
        <p:txBody>
          <a:bodyPr/>
          <a:lstStyle/>
          <a:p>
            <a:r>
              <a:rPr lang="zh-CN" altLang="en-US" dirty="0"/>
              <a:t>进展</a:t>
            </a:r>
          </a:p>
        </p:txBody>
      </p:sp>
      <p:sp>
        <p:nvSpPr>
          <p:cNvPr id="3" name="内容占位符 2">
            <a:extLst>
              <a:ext uri="{FF2B5EF4-FFF2-40B4-BE49-F238E27FC236}">
                <a16:creationId xmlns:a16="http://schemas.microsoft.com/office/drawing/2014/main" id="{17E6E517-38F5-8446-2BBF-DE351EB383A2}"/>
              </a:ext>
            </a:extLst>
          </p:cNvPr>
          <p:cNvSpPr>
            <a:spLocks noGrp="1"/>
          </p:cNvSpPr>
          <p:nvPr>
            <p:ph idx="1"/>
          </p:nvPr>
        </p:nvSpPr>
        <p:spPr/>
        <p:txBody>
          <a:bodyPr>
            <a:normAutofit fontScale="92500" lnSpcReduction="20000"/>
          </a:bodyPr>
          <a:lstStyle/>
          <a:p>
            <a:pPr>
              <a:lnSpc>
                <a:spcPct val="150000"/>
              </a:lnSpc>
            </a:pPr>
            <a:r>
              <a:rPr lang="zh-CN" altLang="en-US" dirty="0"/>
              <a:t>其他细节：</a:t>
            </a:r>
            <a:endParaRPr lang="en-US" altLang="zh-CN" dirty="0"/>
          </a:p>
          <a:p>
            <a:pPr lvl="1">
              <a:lnSpc>
                <a:spcPct val="150000"/>
              </a:lnSpc>
            </a:pPr>
            <a:r>
              <a:rPr lang="zh-CN" altLang="en-US" dirty="0"/>
              <a:t>这个版本不需要再给 </a:t>
            </a:r>
            <a:r>
              <a:rPr lang="en-US" altLang="zh-CN" dirty="0" err="1"/>
              <a:t>AxRunQueue</a:t>
            </a:r>
            <a:r>
              <a:rPr lang="en-US" altLang="zh-CN" dirty="0"/>
              <a:t> </a:t>
            </a:r>
            <a:r>
              <a:rPr lang="zh-CN" altLang="en-US" dirty="0"/>
              <a:t>上锁了，锁只需要（且必须）加在 </a:t>
            </a:r>
            <a:r>
              <a:rPr lang="en-US" altLang="zh-CN" dirty="0" err="1"/>
              <a:t>AxRunQueue</a:t>
            </a:r>
            <a:r>
              <a:rPr lang="en-US" altLang="zh-CN" dirty="0"/>
              <a:t> </a:t>
            </a:r>
            <a:r>
              <a:rPr lang="zh-CN" altLang="en-US" dirty="0"/>
              <a:t>内置的 </a:t>
            </a:r>
            <a:r>
              <a:rPr lang="en-US" altLang="zh-CN" dirty="0"/>
              <a:t>scheduler </a:t>
            </a:r>
            <a:r>
              <a:rPr lang="zh-CN" altLang="en-US" dirty="0"/>
              <a:t>中。</a:t>
            </a:r>
            <a:endParaRPr lang="en-US" altLang="zh-CN" dirty="0"/>
          </a:p>
          <a:p>
            <a:pPr lvl="1">
              <a:lnSpc>
                <a:spcPct val="150000"/>
              </a:lnSpc>
            </a:pPr>
            <a:r>
              <a:rPr lang="zh-CN" altLang="en-US" dirty="0"/>
              <a:t>每个负载均衡管理器存储自己的 </a:t>
            </a:r>
            <a:r>
              <a:rPr lang="en-US" altLang="zh-CN" dirty="0"/>
              <a:t>weight</a:t>
            </a:r>
            <a:r>
              <a:rPr lang="zh-CN" altLang="en-US" dirty="0"/>
              <a:t>。每次让任务选择下一个 </a:t>
            </a:r>
            <a:r>
              <a:rPr lang="en-US" altLang="zh-CN" dirty="0"/>
              <a:t>CPU </a:t>
            </a:r>
            <a:r>
              <a:rPr lang="zh-CN" altLang="en-US" dirty="0"/>
              <a:t>或者是进行窃取时，需要读取别的负载均衡管理器的 </a:t>
            </a:r>
            <a:r>
              <a:rPr lang="en-US" altLang="zh-CN" dirty="0"/>
              <a:t>weight</a:t>
            </a:r>
            <a:r>
              <a:rPr lang="zh-CN" altLang="en-US" dirty="0"/>
              <a:t>。这里需要在初始化的时候在每个负载均衡管理器中存放所有管理器的指针。未来也方便存放读取除了 </a:t>
            </a:r>
            <a:r>
              <a:rPr lang="en-US" altLang="zh-CN" dirty="0"/>
              <a:t>weight </a:t>
            </a:r>
            <a:r>
              <a:rPr lang="zh-CN" altLang="en-US" dirty="0"/>
              <a:t>的其他信息。</a:t>
            </a:r>
            <a:endParaRPr lang="en-US" altLang="zh-CN" dirty="0"/>
          </a:p>
          <a:p>
            <a:pPr lvl="1">
              <a:lnSpc>
                <a:spcPct val="150000"/>
              </a:lnSpc>
            </a:pPr>
            <a:r>
              <a:rPr lang="zh-CN" altLang="en-US" dirty="0"/>
              <a:t>进程 </a:t>
            </a:r>
            <a:r>
              <a:rPr lang="en-US" altLang="zh-CN" dirty="0"/>
              <a:t>switch </a:t>
            </a:r>
            <a:r>
              <a:rPr lang="zh-CN" altLang="en-US" dirty="0"/>
              <a:t>的时候可能碰到 </a:t>
            </a:r>
            <a:r>
              <a:rPr lang="en-US" altLang="zh-CN" dirty="0"/>
              <a:t>idle </a:t>
            </a:r>
            <a:r>
              <a:rPr lang="zh-CN" altLang="en-US" dirty="0"/>
              <a:t>进程，虽然目前的设计每种任务的 </a:t>
            </a:r>
            <a:r>
              <a:rPr lang="en-US" altLang="zh-CN" dirty="0"/>
              <a:t>weight </a:t>
            </a:r>
            <a:r>
              <a:rPr lang="zh-CN" altLang="en-US" dirty="0"/>
              <a:t>都是</a:t>
            </a:r>
            <a:r>
              <a:rPr lang="en-US" altLang="zh-CN" dirty="0"/>
              <a:t> 1</a:t>
            </a:r>
            <a:r>
              <a:rPr lang="zh-CN" altLang="en-US" dirty="0"/>
              <a:t>，但 </a:t>
            </a:r>
            <a:r>
              <a:rPr lang="en-US" altLang="zh-CN" dirty="0"/>
              <a:t>idle </a:t>
            </a:r>
            <a:r>
              <a:rPr lang="zh-CN" altLang="en-US" dirty="0"/>
              <a:t>还是要特判的。</a:t>
            </a:r>
          </a:p>
        </p:txBody>
      </p:sp>
    </p:spTree>
    <p:extLst>
      <p:ext uri="{BB962C8B-B14F-4D97-AF65-F5344CB8AC3E}">
        <p14:creationId xmlns:p14="http://schemas.microsoft.com/office/powerpoint/2010/main" val="271528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EC521-1EEA-A6DA-904D-DF047D550BE8}"/>
              </a:ext>
            </a:extLst>
          </p:cNvPr>
          <p:cNvSpPr>
            <a:spLocks noGrp="1"/>
          </p:cNvSpPr>
          <p:nvPr>
            <p:ph type="title"/>
          </p:nvPr>
        </p:nvSpPr>
        <p:spPr/>
        <p:txBody>
          <a:bodyPr/>
          <a:lstStyle/>
          <a:p>
            <a:r>
              <a:rPr lang="zh-CN" altLang="en-US" dirty="0"/>
              <a:t>效果</a:t>
            </a:r>
          </a:p>
        </p:txBody>
      </p:sp>
      <p:sp>
        <p:nvSpPr>
          <p:cNvPr id="3" name="内容占位符 2">
            <a:extLst>
              <a:ext uri="{FF2B5EF4-FFF2-40B4-BE49-F238E27FC236}">
                <a16:creationId xmlns:a16="http://schemas.microsoft.com/office/drawing/2014/main" id="{23C19C09-2137-D0DF-D77D-BC8964C17FB1}"/>
              </a:ext>
            </a:extLst>
          </p:cNvPr>
          <p:cNvSpPr>
            <a:spLocks noGrp="1"/>
          </p:cNvSpPr>
          <p:nvPr>
            <p:ph idx="1"/>
          </p:nvPr>
        </p:nvSpPr>
        <p:spPr>
          <a:xfrm>
            <a:off x="838200" y="1825625"/>
            <a:ext cx="5323260" cy="4351338"/>
          </a:xfrm>
        </p:spPr>
        <p:txBody>
          <a:bodyPr/>
          <a:lstStyle/>
          <a:p>
            <a:pPr>
              <a:lnSpc>
                <a:spcPct val="150000"/>
              </a:lnSpc>
            </a:pPr>
            <a:r>
              <a:rPr lang="zh-CN" altLang="en-US" dirty="0"/>
              <a:t>当不开 </a:t>
            </a:r>
            <a:r>
              <a:rPr lang="en-US" altLang="zh-CN" dirty="0" err="1"/>
              <a:t>irq</a:t>
            </a:r>
            <a:r>
              <a:rPr lang="en-US" altLang="zh-CN" dirty="0"/>
              <a:t> </a:t>
            </a:r>
            <a:r>
              <a:rPr lang="zh-CN" altLang="en-US" dirty="0"/>
              <a:t>的时候，主核之外的核会不进行调度，此时主核仍然可以调度完所有的进程，表明线程窃取的实现正确性。</a:t>
            </a:r>
            <a:endParaRPr lang="en-US" altLang="zh-CN" dirty="0"/>
          </a:p>
          <a:p>
            <a:pPr>
              <a:lnSpc>
                <a:spcPct val="150000"/>
              </a:lnSpc>
            </a:pPr>
            <a:r>
              <a:rPr lang="zh-CN" altLang="en-US" dirty="0"/>
              <a:t>这里 </a:t>
            </a:r>
            <a:r>
              <a:rPr lang="en-US" altLang="zh-CN" dirty="0"/>
              <a:t>SMP=4</a:t>
            </a:r>
            <a:r>
              <a:rPr lang="zh-CN" altLang="en-US" dirty="0"/>
              <a:t>，</a:t>
            </a:r>
            <a:r>
              <a:rPr lang="en-US" altLang="zh-CN" dirty="0" err="1"/>
              <a:t>find_target_cpu</a:t>
            </a:r>
            <a:r>
              <a:rPr lang="en-US" altLang="zh-CN" dirty="0"/>
              <a:t> </a:t>
            </a:r>
            <a:r>
              <a:rPr lang="zh-CN" altLang="en-US" dirty="0"/>
              <a:t>分给主核的是模 </a:t>
            </a:r>
            <a:r>
              <a:rPr lang="en-US" altLang="zh-CN" dirty="0"/>
              <a:t>4 </a:t>
            </a:r>
            <a:r>
              <a:rPr lang="zh-CN" altLang="en-US" dirty="0"/>
              <a:t>余 </a:t>
            </a:r>
            <a:r>
              <a:rPr lang="en-US" altLang="zh-CN" dirty="0"/>
              <a:t>3 </a:t>
            </a:r>
            <a:r>
              <a:rPr lang="zh-CN" altLang="en-US" dirty="0"/>
              <a:t>的进程</a:t>
            </a:r>
          </a:p>
        </p:txBody>
      </p:sp>
      <p:pic>
        <p:nvPicPr>
          <p:cNvPr id="5" name="图片 4">
            <a:extLst>
              <a:ext uri="{FF2B5EF4-FFF2-40B4-BE49-F238E27FC236}">
                <a16:creationId xmlns:a16="http://schemas.microsoft.com/office/drawing/2014/main" id="{8E9865C5-F457-17F3-3E9A-F379BC3E4842}"/>
              </a:ext>
            </a:extLst>
          </p:cNvPr>
          <p:cNvPicPr>
            <a:picLocks noChangeAspect="1"/>
          </p:cNvPicPr>
          <p:nvPr/>
        </p:nvPicPr>
        <p:blipFill>
          <a:blip r:embed="rId2"/>
          <a:stretch>
            <a:fillRect/>
          </a:stretch>
        </p:blipFill>
        <p:spPr>
          <a:xfrm>
            <a:off x="6271924" y="365125"/>
            <a:ext cx="5803474" cy="6470983"/>
          </a:xfrm>
          <a:prstGeom prst="rect">
            <a:avLst/>
          </a:prstGeom>
        </p:spPr>
      </p:pic>
    </p:spTree>
    <p:extLst>
      <p:ext uri="{BB962C8B-B14F-4D97-AF65-F5344CB8AC3E}">
        <p14:creationId xmlns:p14="http://schemas.microsoft.com/office/powerpoint/2010/main" val="266910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EC521-1EEA-A6DA-904D-DF047D550BE8}"/>
              </a:ext>
            </a:extLst>
          </p:cNvPr>
          <p:cNvSpPr>
            <a:spLocks noGrp="1"/>
          </p:cNvSpPr>
          <p:nvPr>
            <p:ph type="title"/>
          </p:nvPr>
        </p:nvSpPr>
        <p:spPr/>
        <p:txBody>
          <a:bodyPr/>
          <a:lstStyle/>
          <a:p>
            <a:r>
              <a:rPr lang="zh-CN" altLang="en-US" dirty="0"/>
              <a:t>效果</a:t>
            </a:r>
          </a:p>
        </p:txBody>
      </p:sp>
      <p:sp>
        <p:nvSpPr>
          <p:cNvPr id="3" name="内容占位符 2">
            <a:extLst>
              <a:ext uri="{FF2B5EF4-FFF2-40B4-BE49-F238E27FC236}">
                <a16:creationId xmlns:a16="http://schemas.microsoft.com/office/drawing/2014/main" id="{23C19C09-2137-D0DF-D77D-BC8964C17FB1}"/>
              </a:ext>
            </a:extLst>
          </p:cNvPr>
          <p:cNvSpPr>
            <a:spLocks noGrp="1"/>
          </p:cNvSpPr>
          <p:nvPr>
            <p:ph idx="1"/>
          </p:nvPr>
        </p:nvSpPr>
        <p:spPr>
          <a:xfrm>
            <a:off x="838200" y="1825625"/>
            <a:ext cx="4629789" cy="4351338"/>
          </a:xfrm>
        </p:spPr>
        <p:txBody>
          <a:bodyPr/>
          <a:lstStyle/>
          <a:p>
            <a:pPr>
              <a:lnSpc>
                <a:spcPct val="150000"/>
              </a:lnSpc>
            </a:pPr>
            <a:r>
              <a:rPr lang="zh-CN" altLang="en-US" dirty="0"/>
              <a:t>打开 </a:t>
            </a:r>
            <a:r>
              <a:rPr lang="en-US" altLang="zh-CN" dirty="0" err="1"/>
              <a:t>irq</a:t>
            </a:r>
            <a:r>
              <a:rPr lang="en-US" altLang="zh-CN" dirty="0"/>
              <a:t> </a:t>
            </a:r>
            <a:r>
              <a:rPr lang="zh-CN" altLang="en-US" dirty="0"/>
              <a:t>可以看到是乱序执行的。这里 </a:t>
            </a:r>
            <a:r>
              <a:rPr lang="en-US" altLang="zh-CN" dirty="0"/>
              <a:t>SMP=4</a:t>
            </a:r>
            <a:r>
              <a:rPr lang="zh-CN" altLang="en-US" dirty="0"/>
              <a:t>。</a:t>
            </a:r>
          </a:p>
        </p:txBody>
      </p:sp>
      <p:pic>
        <p:nvPicPr>
          <p:cNvPr id="6" name="图片 5">
            <a:extLst>
              <a:ext uri="{FF2B5EF4-FFF2-40B4-BE49-F238E27FC236}">
                <a16:creationId xmlns:a16="http://schemas.microsoft.com/office/drawing/2014/main" id="{74EB12C4-DF9D-3D12-A00C-483D0F527E4B}"/>
              </a:ext>
            </a:extLst>
          </p:cNvPr>
          <p:cNvPicPr>
            <a:picLocks noChangeAspect="1"/>
          </p:cNvPicPr>
          <p:nvPr/>
        </p:nvPicPr>
        <p:blipFill>
          <a:blip r:embed="rId2"/>
          <a:stretch>
            <a:fillRect/>
          </a:stretch>
        </p:blipFill>
        <p:spPr>
          <a:xfrm>
            <a:off x="6620454" y="225260"/>
            <a:ext cx="4070559" cy="6407479"/>
          </a:xfrm>
          <a:prstGeom prst="rect">
            <a:avLst/>
          </a:prstGeom>
        </p:spPr>
      </p:pic>
    </p:spTree>
    <p:extLst>
      <p:ext uri="{BB962C8B-B14F-4D97-AF65-F5344CB8AC3E}">
        <p14:creationId xmlns:p14="http://schemas.microsoft.com/office/powerpoint/2010/main" val="18315811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554</Words>
  <Application>Microsoft Office PowerPoint</Application>
  <PresentationFormat>宽屏</PresentationFormat>
  <Paragraphs>47</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进展汇报</vt:lpstr>
      <vt:lpstr>进展</vt:lpstr>
      <vt:lpstr>进展</vt:lpstr>
      <vt:lpstr>进展</vt:lpstr>
      <vt:lpstr>进展</vt:lpstr>
      <vt:lpstr>进展</vt:lpstr>
      <vt:lpstr>进展</vt:lpstr>
      <vt:lpstr>效果</vt:lpstr>
      <vt:lpstr>效果</vt:lpstr>
      <vt:lpstr>效果</vt:lpstr>
      <vt:lpstr>效果</vt:lpstr>
      <vt:lpstr>TODO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进展汇报</dc:title>
  <dc:creator>kel</dc:creator>
  <cp:lastModifiedBy>kel</cp:lastModifiedBy>
  <cp:revision>49</cp:revision>
  <dcterms:created xsi:type="dcterms:W3CDTF">2023-05-13T16:00:03Z</dcterms:created>
  <dcterms:modified xsi:type="dcterms:W3CDTF">2023-05-20T15:34:47Z</dcterms:modified>
</cp:coreProperties>
</file>