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09" r:id="rId3"/>
    <p:sldId id="410" r:id="rId4"/>
    <p:sldId id="413" r:id="rId5"/>
    <p:sldId id="412" r:id="rId6"/>
    <p:sldId id="257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30" r:id="rId15"/>
    <p:sldId id="431" r:id="rId16"/>
    <p:sldId id="421" r:id="rId17"/>
    <p:sldId id="432" r:id="rId18"/>
    <p:sldId id="433" r:id="rId19"/>
    <p:sldId id="422" r:id="rId20"/>
    <p:sldId id="423" r:id="rId21"/>
    <p:sldId id="434" r:id="rId22"/>
    <p:sldId id="424" r:id="rId23"/>
    <p:sldId id="425" r:id="rId24"/>
    <p:sldId id="426" r:id="rId25"/>
    <p:sldId id="429" r:id="rId26"/>
    <p:sldId id="435" r:id="rId27"/>
    <p:sldId id="448" r:id="rId28"/>
    <p:sldId id="450" r:id="rId29"/>
    <p:sldId id="451" r:id="rId30"/>
    <p:sldId id="449" r:id="rId31"/>
    <p:sldId id="436" r:id="rId32"/>
    <p:sldId id="437" r:id="rId33"/>
    <p:sldId id="438" r:id="rId34"/>
    <p:sldId id="439" r:id="rId35"/>
    <p:sldId id="442" r:id="rId36"/>
    <p:sldId id="444" r:id="rId37"/>
    <p:sldId id="445" r:id="rId38"/>
    <p:sldId id="447" r:id="rId39"/>
    <p:sldId id="446" r:id="rId40"/>
    <p:sldId id="411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6891"/>
    <a:srgbClr val="C9A6E4"/>
    <a:srgbClr val="74C6BE"/>
    <a:srgbClr val="DB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4660"/>
  </p:normalViewPr>
  <p:slideViewPr>
    <p:cSldViewPr snapToGrid="0">
      <p:cViewPr>
        <p:scale>
          <a:sx n="75" d="100"/>
          <a:sy n="75" d="100"/>
        </p:scale>
        <p:origin x="195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1A461-DD85-4D26-8756-27A8AECD214E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F4502-427A-43E6-9561-1BE0A973D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45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7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2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35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7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53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82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794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1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5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810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194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81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459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16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475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62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69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88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9457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169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9668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4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1544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287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401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862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41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14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625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798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655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704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29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1054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85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47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61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97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981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F4502-427A-43E6-9561-1BE0A973D03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29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1BBF-B6D7-43B1-A0C8-DC41FBA11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31F1AC-116D-4506-92EF-142000F5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32D1C-BE00-46A8-8D91-CF9C60F2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6CD46-6462-4267-AB45-D0AC73D0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628AE2-F2D7-4371-A07D-2117687C3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2D834-916C-4F3F-8CDC-4F4A4769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31463E-09A7-432A-B577-850121F38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4D8405-BAC3-46F0-ACCA-C72ECC013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5A3002-B346-433F-829F-3FB74523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1A019-B246-44E2-AE62-164CF07B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8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91771E-0143-4109-BB33-8B87ABCEE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EEFF57-5B11-4C80-957D-10688C5C2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458A6-AE9C-4785-8B3C-E33F093D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679A2B-9E85-46AF-9B99-3C1D2413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EA996-E534-43B8-9C24-0D676533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CB8C-36F2-4179-845D-60491E99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E2B2-2777-444E-934E-B2E4C90AA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E1584-5111-4D91-ACE3-2A30B665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90C691-1374-4704-9762-ED778DC6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84EFC-D997-49F4-9DDF-3841A098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E7843-601E-4998-ADED-D9ABE0C5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0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5A682-EDEA-472B-BDDA-55FBF838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54FF7-4ED5-468C-A133-75CD942A6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4E52F-9775-4A83-B3CE-D6702A5D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C76AD-5FF5-4A78-864B-44F15A086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587162-2447-4A6F-AFC0-A3DEFD9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9FEA4-2360-4E81-B487-71545E6F9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FFFB4-0509-43B6-A743-F2D91D1B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93716-4BFD-4C60-8836-714318CB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69C492-031B-41E4-B754-E0351B2D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A9CDCB-865B-47C4-B275-94DAA3F6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C6051-03E9-47DB-BB50-E8EF8321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4FC12-1931-487F-94D8-9A185EAC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A31C11-3365-420D-A817-BFB136D9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6EA3BD-B246-4D80-9781-0C0677760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73D58-F9FA-4586-B0A1-B2103CAE6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8B8187-8634-466B-97E2-2962274D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2C8AE4-9539-4BDE-9783-3BB68AE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C2E45B-CFF2-4472-A448-C3A83BE8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15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DEA20-B748-4C7F-81E8-F91A2D88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40887B-4C78-4086-973D-08D7AC9E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EBCEC4-2952-4967-BDAD-0D415391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4C6E03-E606-4B2F-9843-9DB8640D4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0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657AA5-F235-4716-B69A-59A988D2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B98285-DC0D-4895-8BB4-EDE66876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27B37B-D953-4EE0-9589-E3DA45BB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41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201DD-1499-4C35-91BA-5948A412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5E560-C25E-4B5D-8057-D32B9E93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3C3ECD-ED4B-4E44-8274-ABF74A4A6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87AA42-59E2-43C7-B6C9-321C2166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C454A2-E7E0-4B36-8372-1FED98FE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9F5E2-0308-4D68-AC78-19A09D9B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49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57CD-D5F8-4E54-8955-2A438047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6B59D-6A59-4083-B7DE-6D9278FA3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760E99-3E1F-4294-9906-AFEBEFDB5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56C592-C39E-4C20-9DF5-7AD3E13B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091A4D-57C1-406B-913A-339BA588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84DB8B-7EF0-490D-AB3B-7217D8C2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F91EF0-BA9B-4E67-8DBD-1CBC3C5B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7C3A14-FC47-4DCD-93F6-0E10DB37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0688F-9740-4D9B-9E9F-7C76F7258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3B49F-BC6C-42F0-9468-B153D3D2B4CB}" type="datetimeFigureOut">
              <a:rPr lang="zh-CN" altLang="en-US" smtClean="0"/>
              <a:t>2023/6/10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34A0F4-C9DF-4A15-AB78-33E73687D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AC595-9708-4D10-9CD8-DC701BA4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D2166-0C51-4564-BA19-EB11D2953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9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6620B24-C46B-4492-A495-2B7512328524}"/>
              </a:ext>
            </a:extLst>
          </p:cNvPr>
          <p:cNvSpPr/>
          <p:nvPr/>
        </p:nvSpPr>
        <p:spPr>
          <a:xfrm>
            <a:off x="0" y="0"/>
            <a:ext cx="12192000" cy="455930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2D050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D6EDFC8-8C2B-4851-83C8-8983A29344D4}"/>
              </a:ext>
            </a:extLst>
          </p:cNvPr>
          <p:cNvSpPr txBox="1">
            <a:spLocks/>
          </p:cNvSpPr>
          <p:nvPr/>
        </p:nvSpPr>
        <p:spPr>
          <a:xfrm>
            <a:off x="2068237" y="4637232"/>
            <a:ext cx="8055525" cy="766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致理信计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01  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叶昊星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4C0D58-8DFE-3B36-EDAC-B34BEA6EE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1" b="24391"/>
          <a:stretch/>
        </p:blipFill>
        <p:spPr>
          <a:xfrm>
            <a:off x="0" y="0"/>
            <a:ext cx="12192000" cy="4559301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CA56D904-B592-E5CA-6A52-6828603EF738}"/>
              </a:ext>
            </a:extLst>
          </p:cNvPr>
          <p:cNvSpPr txBox="1">
            <a:spLocks/>
          </p:cNvSpPr>
          <p:nvPr/>
        </p:nvSpPr>
        <p:spPr>
          <a:xfrm>
            <a:off x="1225864" y="2446481"/>
            <a:ext cx="9477925" cy="1205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操作系统大作业汇报</a:t>
            </a:r>
          </a:p>
        </p:txBody>
      </p:sp>
    </p:spTree>
    <p:extLst>
      <p:ext uri="{BB962C8B-B14F-4D97-AF65-F5344CB8AC3E}">
        <p14:creationId xmlns:p14="http://schemas.microsoft.com/office/powerpoint/2010/main" val="195436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301907" y="714987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实现细节：任务负载维护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7BCA4-ADD3-D5BA-D97A-9A926C202C37}"/>
              </a:ext>
            </a:extLst>
          </p:cNvPr>
          <p:cNvSpPr txBox="1"/>
          <p:nvPr/>
        </p:nvSpPr>
        <p:spPr>
          <a:xfrm>
            <a:off x="874434" y="2176663"/>
            <a:ext cx="10643489" cy="2971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各队列的任务负载由各核的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load_balance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负责维护。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每次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spawn, unblock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等执行线程操作的时候，需要添加任务的负载。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每次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block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或线程结束运行的时候，需要扣除任务的负载。</a:t>
            </a:r>
            <a:endParaRPr lang="zh-CN" altLang="en-US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80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389754" y="72671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实现细节：线程窃取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74255" y="2020994"/>
            <a:ext cx="10772976" cy="3709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如果一个队列在某个时候的负载为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，需要进行线程窃取。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load_balance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模块负责寻找能窃取的队列中负载最大的队列。在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AxTask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中实现对应的窃取方法。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zh-CN" altLang="en-US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20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120123" y="62867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实现细节：线程窃取难点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4445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多个核可能同时在线程窃取，可能同时窃取一个核的线程。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实例：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CN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上有一个进程，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1,2,3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刚清空调度队列，都发现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0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是负载最大的队列。假如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先抢到了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0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的锁，拿走了这个进程；接下来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2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抢到了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CPU 0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的锁，发现没有进程了，导致线程切换出错。</a:t>
            </a:r>
            <a:endParaRPr lang="zh-CN" altLang="en-US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3768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120123" y="62867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实现细节：线程窃取难点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370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解决方法：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load_balance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模块的线程窃取只告知待窃取队列，不包含任何与待窃取队列的任务有关的事情。这样避免一个进程被获取两次。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如果一个队列发现没拿到新的进程，就不进行窃取。这样保证不同线程可以一起进行线程窃取。</a:t>
            </a:r>
            <a:endParaRPr lang="zh-CN" altLang="en-US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3495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366384" y="629701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实现细节：哪些地方需要加锁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371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在多队列的实现下，每个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AxRunQueue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并不需要加锁，这样方便进程访问非自己核的队列。</a:t>
            </a:r>
            <a:endParaRPr lang="en-US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在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AxRunQueue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中的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scheduler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上加锁，这样只有要真的动到调度器的时候才会竞争锁。</a:t>
            </a:r>
            <a:endParaRPr lang="en-US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使用原子操作处理不同队列的负载情况查询。</a:t>
            </a:r>
          </a:p>
        </p:txBody>
      </p:sp>
    </p:spTree>
    <p:extLst>
      <p:ext uri="{BB962C8B-B14F-4D97-AF65-F5344CB8AC3E}">
        <p14:creationId xmlns:p14="http://schemas.microsoft.com/office/powerpoint/2010/main" val="222169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928578"/>
            <a:ext cx="12192000" cy="28693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0BAFD-2ADE-0B31-AB1F-5A9F6DC19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3" b="33883"/>
          <a:stretch/>
        </p:blipFill>
        <p:spPr>
          <a:xfrm>
            <a:off x="0" y="1928577"/>
            <a:ext cx="12192000" cy="2869333"/>
          </a:xfrm>
          <a:prstGeom prst="rect">
            <a:avLst/>
          </a:prstGeom>
        </p:spPr>
      </p:pic>
      <p:sp>
        <p:nvSpPr>
          <p:cNvPr id="8" name="4">
            <a:extLst>
              <a:ext uri="{FF2B5EF4-FFF2-40B4-BE49-F238E27FC236}">
                <a16:creationId xmlns:a16="http://schemas.microsoft.com/office/drawing/2014/main" id="{8B010A65-FDE9-4987-8FF1-4485633E0A32}"/>
              </a:ext>
            </a:extLst>
          </p:cNvPr>
          <p:cNvSpPr txBox="1"/>
          <p:nvPr/>
        </p:nvSpPr>
        <p:spPr>
          <a:xfrm>
            <a:off x="1461746" y="2703959"/>
            <a:ext cx="9268508" cy="1318568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03     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</a:t>
            </a:r>
          </a:p>
        </p:txBody>
      </p:sp>
    </p:spTree>
    <p:extLst>
      <p:ext uri="{BB962C8B-B14F-4D97-AF65-F5344CB8AC3E}">
        <p14:creationId xmlns:p14="http://schemas.microsoft.com/office/powerpoint/2010/main" val="25229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120123" y="62867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实现难点：关于 </a:t>
            </a:r>
            <a:r>
              <a:rPr lang="en-US" altLang="zh-CN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517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在实现和调试中，发现一个特殊的任务叫 </a:t>
            </a:r>
            <a:r>
              <a:rPr lang="en-US" altLang="zh-CN" sz="3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，这个任务负责清理退出进程的相关空间占用。</a:t>
            </a:r>
            <a:endParaRPr lang="en-US" altLang="zh-CN" sz="32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由于这个任务每个核都有一个，如果这个任务也算成是负载，会导致线程无法被窃取。所以需要在之前所有的环节特判 </a:t>
            </a:r>
            <a:r>
              <a:rPr lang="en-US" altLang="zh-CN" sz="32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。特别地，在 </a:t>
            </a:r>
            <a:r>
              <a:rPr lang="en-US" altLang="zh-CN" sz="32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find_target_cpu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中使用了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affinity code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的实现，使得每个核会恰好放一个 </a:t>
            </a:r>
            <a:r>
              <a:rPr lang="en-US" altLang="zh-CN" sz="32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，且不能被窃取。</a:t>
            </a:r>
            <a:endParaRPr lang="en-US" altLang="zh-CN" sz="32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20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356985" y="594689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实现难点：多线程和抢占相关的调试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295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本次实验最令我印象深刻的难点是关于多线程和抢占相关的调试。</a:t>
            </a:r>
            <a:endParaRPr lang="en-US" altLang="zh-CN" sz="32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多队列为了效率考虑，需要让不同的核和队列“自由交流”，可能出现诸多在单队列中没有，或者是有但不触发的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bug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617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356985" y="594689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实现难点：多线程和抢占相关的调试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222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此外会出各种奇怪的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bug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：包括随机卡死，奇怪的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page fault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，引用计数随机出问题等。难以像其他上层应用那样定位是什么位置出错，查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bug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通常只能用肉眼排查。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EB25D4-7AC0-73D2-5625-A10D74FCE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6" y="4477356"/>
            <a:ext cx="8738049" cy="6858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424AB2-736F-06DD-545A-204C78FD7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907" y="5543482"/>
            <a:ext cx="5353325" cy="6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120123" y="62867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实现难点：关于 </a:t>
            </a:r>
            <a:r>
              <a:rPr lang="en-US" altLang="zh-CN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其中一个排查出的错误是，在之前版本的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main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实现中，一个任务刚被放进退出队列中，还没来得及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resched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可能就会被其他核运行的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gc_entry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删掉，导致难以描述的错误。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919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3709446" y="1292518"/>
            <a:ext cx="1574800" cy="794535"/>
          </a:xfrm>
          <a:prstGeom prst="rect">
            <a:avLst/>
          </a:prstGeom>
          <a:solidFill>
            <a:srgbClr val="57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8" name="4">
            <a:extLst>
              <a:ext uri="{FF2B5EF4-FFF2-40B4-BE49-F238E27FC236}">
                <a16:creationId xmlns:a16="http://schemas.microsoft.com/office/drawing/2014/main" id="{8B010A65-FDE9-4987-8FF1-4485633E0A32}"/>
              </a:ext>
            </a:extLst>
          </p:cNvPr>
          <p:cNvSpPr txBox="1"/>
          <p:nvPr/>
        </p:nvSpPr>
        <p:spPr>
          <a:xfrm>
            <a:off x="3870036" y="1274410"/>
            <a:ext cx="1108363" cy="886742"/>
          </a:xfrm>
          <a:prstGeom prst="rect">
            <a:avLst/>
          </a:prstGeom>
          <a:solidFill>
            <a:srgbClr val="7030A0"/>
          </a:solidFill>
        </p:spPr>
        <p:txBody>
          <a:bodyPr wrap="none" anchor="b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rPr>
              <a:t>01</a:t>
            </a:r>
            <a:endParaRPr lang="zh-CN" altLang="en-US" sz="5400" b="1" dirty="0">
              <a:solidFill>
                <a:schemeClr val="bg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5" name="4">
            <a:extLst>
              <a:ext uri="{FF2B5EF4-FFF2-40B4-BE49-F238E27FC236}">
                <a16:creationId xmlns:a16="http://schemas.microsoft.com/office/drawing/2014/main" id="{3BF0B43C-6EBE-3EE8-4380-89E68D9E1DED}"/>
              </a:ext>
            </a:extLst>
          </p:cNvPr>
          <p:cNvSpPr txBox="1"/>
          <p:nvPr/>
        </p:nvSpPr>
        <p:spPr>
          <a:xfrm>
            <a:off x="5708075" y="1200311"/>
            <a:ext cx="4110180" cy="886742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r>
              <a:rPr lang="zh-CN" altLang="en-US" sz="5200" b="1" dirty="0">
                <a:solidFill>
                  <a:srgbClr val="5768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工作介绍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E010B4-9265-8D66-3306-D64E754A8963}"/>
              </a:ext>
            </a:extLst>
          </p:cNvPr>
          <p:cNvSpPr/>
          <p:nvPr/>
        </p:nvSpPr>
        <p:spPr>
          <a:xfrm>
            <a:off x="0" y="0"/>
            <a:ext cx="2979770" cy="6858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52344B-1ABE-B09E-5463-198393821003}"/>
              </a:ext>
            </a:extLst>
          </p:cNvPr>
          <p:cNvSpPr/>
          <p:nvPr/>
        </p:nvSpPr>
        <p:spPr>
          <a:xfrm>
            <a:off x="3709446" y="2271467"/>
            <a:ext cx="1574800" cy="794535"/>
          </a:xfrm>
          <a:prstGeom prst="rect">
            <a:avLst/>
          </a:prstGeom>
          <a:solidFill>
            <a:srgbClr val="57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689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1" name="4">
            <a:extLst>
              <a:ext uri="{FF2B5EF4-FFF2-40B4-BE49-F238E27FC236}">
                <a16:creationId xmlns:a16="http://schemas.microsoft.com/office/drawing/2014/main" id="{BB5366B6-58C1-8542-88C0-2A2E4A7A40FA}"/>
              </a:ext>
            </a:extLst>
          </p:cNvPr>
          <p:cNvSpPr txBox="1"/>
          <p:nvPr/>
        </p:nvSpPr>
        <p:spPr>
          <a:xfrm>
            <a:off x="3870036" y="2253359"/>
            <a:ext cx="1108363" cy="886742"/>
          </a:xfrm>
          <a:prstGeom prst="rect">
            <a:avLst/>
          </a:prstGeom>
          <a:solidFill>
            <a:srgbClr val="7030A0"/>
          </a:solidFill>
        </p:spPr>
        <p:txBody>
          <a:bodyPr wrap="none" anchor="b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rPr>
              <a:t>02</a:t>
            </a:r>
            <a:endParaRPr lang="zh-CN" altLang="en-US" sz="5400" b="1" dirty="0">
              <a:solidFill>
                <a:schemeClr val="bg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2" name="4">
            <a:extLst>
              <a:ext uri="{FF2B5EF4-FFF2-40B4-BE49-F238E27FC236}">
                <a16:creationId xmlns:a16="http://schemas.microsoft.com/office/drawing/2014/main" id="{0A422ADD-DAE4-1C9F-B37D-E13AF490680E}"/>
              </a:ext>
            </a:extLst>
          </p:cNvPr>
          <p:cNvSpPr txBox="1"/>
          <p:nvPr/>
        </p:nvSpPr>
        <p:spPr>
          <a:xfrm>
            <a:off x="5708075" y="2179260"/>
            <a:ext cx="4110180" cy="886742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r>
              <a:rPr lang="zh-CN" altLang="en-US" sz="5200" b="1" dirty="0">
                <a:solidFill>
                  <a:srgbClr val="5768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0E59C9-F27B-091B-6614-6773D76FCD61}"/>
              </a:ext>
            </a:extLst>
          </p:cNvPr>
          <p:cNvSpPr/>
          <p:nvPr/>
        </p:nvSpPr>
        <p:spPr>
          <a:xfrm>
            <a:off x="3709446" y="3250416"/>
            <a:ext cx="1574800" cy="794535"/>
          </a:xfrm>
          <a:prstGeom prst="rect">
            <a:avLst/>
          </a:prstGeom>
          <a:solidFill>
            <a:srgbClr val="57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689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4" name="4">
            <a:extLst>
              <a:ext uri="{FF2B5EF4-FFF2-40B4-BE49-F238E27FC236}">
                <a16:creationId xmlns:a16="http://schemas.microsoft.com/office/drawing/2014/main" id="{C7BFBE87-BD7B-3285-467F-F3264D05D2B8}"/>
              </a:ext>
            </a:extLst>
          </p:cNvPr>
          <p:cNvSpPr txBox="1"/>
          <p:nvPr/>
        </p:nvSpPr>
        <p:spPr>
          <a:xfrm>
            <a:off x="3870036" y="3232308"/>
            <a:ext cx="1108363" cy="886742"/>
          </a:xfrm>
          <a:prstGeom prst="rect">
            <a:avLst/>
          </a:prstGeom>
          <a:solidFill>
            <a:srgbClr val="7030A0"/>
          </a:solidFill>
        </p:spPr>
        <p:txBody>
          <a:bodyPr wrap="none" anchor="b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rPr>
              <a:t>03</a:t>
            </a:r>
            <a:endParaRPr lang="zh-CN" altLang="en-US" sz="5400" b="1" dirty="0">
              <a:solidFill>
                <a:schemeClr val="bg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5" name="4">
            <a:extLst>
              <a:ext uri="{FF2B5EF4-FFF2-40B4-BE49-F238E27FC236}">
                <a16:creationId xmlns:a16="http://schemas.microsoft.com/office/drawing/2014/main" id="{DAC700EE-9924-3BB2-B0DB-1BFB852CFE22}"/>
              </a:ext>
            </a:extLst>
          </p:cNvPr>
          <p:cNvSpPr txBox="1"/>
          <p:nvPr/>
        </p:nvSpPr>
        <p:spPr>
          <a:xfrm>
            <a:off x="5708075" y="3158209"/>
            <a:ext cx="4110180" cy="886742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r>
              <a:rPr lang="zh-CN" altLang="en-US" sz="5200" b="1" dirty="0">
                <a:solidFill>
                  <a:srgbClr val="5768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遇到的困难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78158-21A0-0E96-644D-AD17DB2CEC75}"/>
              </a:ext>
            </a:extLst>
          </p:cNvPr>
          <p:cNvSpPr/>
          <p:nvPr/>
        </p:nvSpPr>
        <p:spPr>
          <a:xfrm>
            <a:off x="3709446" y="4229365"/>
            <a:ext cx="1574800" cy="794535"/>
          </a:xfrm>
          <a:prstGeom prst="rect">
            <a:avLst/>
          </a:prstGeom>
          <a:solidFill>
            <a:srgbClr val="57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7689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7" name="4">
            <a:extLst>
              <a:ext uri="{FF2B5EF4-FFF2-40B4-BE49-F238E27FC236}">
                <a16:creationId xmlns:a16="http://schemas.microsoft.com/office/drawing/2014/main" id="{9CBE1A92-59AB-06E8-B159-E920B31D094C}"/>
              </a:ext>
            </a:extLst>
          </p:cNvPr>
          <p:cNvSpPr txBox="1"/>
          <p:nvPr/>
        </p:nvSpPr>
        <p:spPr>
          <a:xfrm>
            <a:off x="3870036" y="4211257"/>
            <a:ext cx="1108363" cy="886742"/>
          </a:xfrm>
          <a:prstGeom prst="rect">
            <a:avLst/>
          </a:prstGeom>
          <a:solidFill>
            <a:srgbClr val="7030A0"/>
          </a:solidFill>
        </p:spPr>
        <p:txBody>
          <a:bodyPr wrap="none" anchor="b">
            <a:no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旧字形 Light" panose="020B0300000000000000" pitchFamily="34" charset="-128"/>
                <a:ea typeface="思源黑体旧字形 Light" panose="020B0300000000000000" pitchFamily="34" charset="-128"/>
                <a:sym typeface="思源黑体旧字形 Light" panose="020B0300000000000000" pitchFamily="34" charset="-128"/>
              </a:rPr>
              <a:t>04</a:t>
            </a:r>
            <a:endParaRPr lang="zh-CN" altLang="en-US" sz="5400" b="1" dirty="0">
              <a:solidFill>
                <a:schemeClr val="bg1"/>
              </a:solidFill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18" name="4">
            <a:extLst>
              <a:ext uri="{FF2B5EF4-FFF2-40B4-BE49-F238E27FC236}">
                <a16:creationId xmlns:a16="http://schemas.microsoft.com/office/drawing/2014/main" id="{6754500E-6AA5-DB4B-8982-1BEDCA9055A1}"/>
              </a:ext>
            </a:extLst>
          </p:cNvPr>
          <p:cNvSpPr txBox="1"/>
          <p:nvPr/>
        </p:nvSpPr>
        <p:spPr>
          <a:xfrm>
            <a:off x="5708075" y="4119050"/>
            <a:ext cx="4110180" cy="886742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r>
              <a:rPr lang="zh-CN" altLang="en-US" sz="5200" b="1" dirty="0">
                <a:solidFill>
                  <a:srgbClr val="57689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实验效果</a:t>
            </a:r>
          </a:p>
        </p:txBody>
      </p:sp>
      <p:sp>
        <p:nvSpPr>
          <p:cNvPr id="7" name="4">
            <a:extLst>
              <a:ext uri="{FF2B5EF4-FFF2-40B4-BE49-F238E27FC236}">
                <a16:creationId xmlns:a16="http://schemas.microsoft.com/office/drawing/2014/main" id="{7AF95229-DF25-03E6-9D9D-654BC04CC466}"/>
              </a:ext>
            </a:extLst>
          </p:cNvPr>
          <p:cNvSpPr txBox="1"/>
          <p:nvPr/>
        </p:nvSpPr>
        <p:spPr>
          <a:xfrm>
            <a:off x="1092200" y="1837828"/>
            <a:ext cx="1106053" cy="4082681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目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 algn="ctr"/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 algn="ctr"/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录</a:t>
            </a:r>
            <a:endParaRPr lang="en-US" altLang="zh-CN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 algn="ctr"/>
            <a:endParaRPr lang="zh-CN" altLang="en-US" sz="5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FFAD8B6-D524-0295-CD8B-43579A4C32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7" r="34157"/>
          <a:stretch/>
        </p:blipFill>
        <p:spPr>
          <a:xfrm>
            <a:off x="0" y="-8184"/>
            <a:ext cx="2979770" cy="686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120123" y="628670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实现难点：关于 </a:t>
            </a:r>
            <a:r>
              <a:rPr lang="en-US" altLang="zh-CN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gc_task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解决方案：只有引用计数为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1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才删除。如果暂时删不了，就放回队列中，等待能处理的时候再处理。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B4542B-A0C7-A86C-84CE-11119DE4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30" y="3687604"/>
            <a:ext cx="5559062" cy="33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870477" y="65916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实现难点：关于中断和抢占的梳理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74253" y="1771360"/>
            <a:ext cx="11300516" cy="2217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为了确认实现的正确性，在实现的过程中对中断和抢占的处理进行了额外的流程梳理。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7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870477" y="65916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实现难点：关于中断和抢占的梳理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791839" y="1867352"/>
            <a:ext cx="10772976" cy="346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i="0" dirty="0">
                <a:solidFill>
                  <a:srgbClr val="1F2328"/>
                </a:solidFill>
                <a:effectLst/>
                <a:latin typeface="-apple-system"/>
              </a:rPr>
              <a:t>一个时钟中断来的时候会如何进行调度</a:t>
            </a:r>
          </a:p>
          <a:p>
            <a:pPr>
              <a:lnSpc>
                <a:spcPct val="150000"/>
              </a:lnSpc>
            </a:pP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on_timer_tick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关抢占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)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scheduler_timer_tick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task_tick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set_preempt_pending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need_resched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=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True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on_timer_tick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退出（开抢占）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-&gt;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触发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current_check_preempt_pending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（因为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need_resched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= True) -&gt;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resched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(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关抢占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)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06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870477" y="65916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实现细节：关于中断和抢占的梳理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510484" y="1682031"/>
            <a:ext cx="11300516" cy="4436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如果 preempt=true -&gt; resched_inner -&gt; switch_to -&gt; 切到下一个线程，此时抢占信息是只关于下一个线程的 -&gt; ... -&gt; 切回到这个线程到 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 Unicode MS"/>
                <a:ea typeface="ui-monospace"/>
              </a:rPr>
              <a:t>(*prev_ctx_ptr).switch_to(&amp;*next_ctx_ptr)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ea typeface="-apple-system"/>
              </a:rPr>
              <a:t> 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  <a:t>的 pc+4 执行 -&gt; resched 结束（这里 关抢占的上下文结束，会开抢占）-&gt; 再触发一次 current_check_preempt_pending -&gt; (由于在 switch_to 中设置了 need_resched = false) 不会继续 resched，结束。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7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870477" y="65916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实现细节：关于中断和抢占的梳理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633577" y="1963385"/>
            <a:ext cx="11300516" cy="245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on_timer_tick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的开关中断是如何实现的：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axruntime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/trap/...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前后会有一个开关中断。</a:t>
            </a:r>
            <a:endParaRPr lang="en-US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77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870477" y="65916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实现细节：关于中断和抢占的处理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40BC928-B305-FAAE-8C2D-D03FB40AFBAE}"/>
              </a:ext>
            </a:extLst>
          </p:cNvPr>
          <p:cNvSpPr txBox="1"/>
          <p:nvPr/>
        </p:nvSpPr>
        <p:spPr>
          <a:xfrm>
            <a:off x="633577" y="1963385"/>
            <a:ext cx="11300516" cy="4444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当 </a:t>
            </a:r>
            <a:r>
              <a:rPr kumimoji="0" lang="en-US" altLang="zh-CN" sz="320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latin typeface="-apple-system"/>
              </a:rPr>
              <a:t>AxTask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同时开中断和开抢占的时候，如果当前线程处理速度慢，可能有多个线程进入 </a:t>
            </a:r>
            <a:r>
              <a:rPr kumimoji="0" lang="en-US" altLang="zh-CN" sz="320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latin typeface="-apple-system"/>
              </a:rPr>
              <a:t>on_timer_tick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，此时由于还没关抢占，可能单核多线程执行 </a:t>
            </a:r>
            <a:r>
              <a:rPr lang="en-US" altLang="zh-CN" sz="3200" dirty="0" err="1">
                <a:solidFill>
                  <a:srgbClr val="1F2328"/>
                </a:solidFill>
                <a:latin typeface="-apple-system"/>
              </a:rPr>
              <a:t>resched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等操作，导致出错。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解决方案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：用 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with_current_rq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访问自己的队列，这个函数中添加了关抢占的上下文。如果有特殊需要（比如选一个核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spawn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），用 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with_task_correspond_rq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访问其他的队列。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6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928578"/>
            <a:ext cx="12192000" cy="28693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0BAFD-2ADE-0B31-AB1F-5A9F6DC19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3" b="33883"/>
          <a:stretch/>
        </p:blipFill>
        <p:spPr>
          <a:xfrm>
            <a:off x="0" y="1928577"/>
            <a:ext cx="12192000" cy="2869333"/>
          </a:xfrm>
          <a:prstGeom prst="rect">
            <a:avLst/>
          </a:prstGeom>
        </p:spPr>
      </p:pic>
      <p:sp>
        <p:nvSpPr>
          <p:cNvPr id="8" name="4">
            <a:extLst>
              <a:ext uri="{FF2B5EF4-FFF2-40B4-BE49-F238E27FC236}">
                <a16:creationId xmlns:a16="http://schemas.microsoft.com/office/drawing/2014/main" id="{8B010A65-FDE9-4987-8FF1-4485633E0A32}"/>
              </a:ext>
            </a:extLst>
          </p:cNvPr>
          <p:cNvSpPr txBox="1"/>
          <p:nvPr/>
        </p:nvSpPr>
        <p:spPr>
          <a:xfrm>
            <a:off x="1461746" y="2703959"/>
            <a:ext cx="9268508" cy="1318568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04     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实验数据</a:t>
            </a:r>
          </a:p>
        </p:txBody>
      </p:sp>
    </p:spTree>
    <p:extLst>
      <p:ext uri="{BB962C8B-B14F-4D97-AF65-F5344CB8AC3E}">
        <p14:creationId xmlns:p14="http://schemas.microsoft.com/office/powerpoint/2010/main" val="78990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609600" y="331969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实验：单队列实时性测例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0FE802-643A-DEDA-ABFB-7ECB192F7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1274255"/>
            <a:ext cx="8874358" cy="52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6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0" y="619835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实验：单队列实时性测例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A482BB-934A-3741-C9F5-7DD5E595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4" y="1793791"/>
            <a:ext cx="9157171" cy="327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6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482600" y="178046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实验：单队列公平性测例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EDC9A7-CA42-9FDC-3467-7DBAFF0E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26" y="1251964"/>
            <a:ext cx="9239725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928578"/>
            <a:ext cx="12192000" cy="28693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0BAFD-2ADE-0B31-AB1F-5A9F6DC19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3" b="33883"/>
          <a:stretch/>
        </p:blipFill>
        <p:spPr>
          <a:xfrm>
            <a:off x="0" y="1928577"/>
            <a:ext cx="12192000" cy="2869333"/>
          </a:xfrm>
          <a:prstGeom prst="rect">
            <a:avLst/>
          </a:prstGeom>
        </p:spPr>
      </p:pic>
      <p:sp>
        <p:nvSpPr>
          <p:cNvPr id="8" name="4">
            <a:extLst>
              <a:ext uri="{FF2B5EF4-FFF2-40B4-BE49-F238E27FC236}">
                <a16:creationId xmlns:a16="http://schemas.microsoft.com/office/drawing/2014/main" id="{8B010A65-FDE9-4987-8FF1-4485633E0A32}"/>
              </a:ext>
            </a:extLst>
          </p:cNvPr>
          <p:cNvSpPr txBox="1"/>
          <p:nvPr/>
        </p:nvSpPr>
        <p:spPr>
          <a:xfrm>
            <a:off x="1461746" y="2703959"/>
            <a:ext cx="9268508" cy="1318568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01     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工作介绍</a:t>
            </a:r>
          </a:p>
        </p:txBody>
      </p:sp>
    </p:spTree>
    <p:extLst>
      <p:ext uri="{BB962C8B-B14F-4D97-AF65-F5344CB8AC3E}">
        <p14:creationId xmlns:p14="http://schemas.microsoft.com/office/powerpoint/2010/main" val="169831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0" y="619835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CFS 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优先级调整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E4020F-E751-417A-4447-FE6A4F6E4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511" y="1568177"/>
            <a:ext cx="7340977" cy="528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实验：大量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线程并发请求满足速度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C9D4B-5755-6475-75F6-D7193C58844D}"/>
              </a:ext>
            </a:extLst>
          </p:cNvPr>
          <p:cNvSpPr txBox="1"/>
          <p:nvPr/>
        </p:nvSpPr>
        <p:spPr>
          <a:xfrm>
            <a:off x="586419" y="1874110"/>
            <a:ext cx="11300516" cy="370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通过同时唤醒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spawn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的设计，模拟在同时有大量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IO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操作完成，磁盘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IO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完发中断唤醒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时，各线程的响应速度。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测例预期：单核的时候，单队列是最快的，但是随着核数的增多，多核需要抢同一个单队列的锁，而多队列的情况则可以缓解这种情况，达到比单核更快的效果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56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实验：大量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线程并发请求满足速度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C9D4B-5755-6475-75F6-D7193C58844D}"/>
              </a:ext>
            </a:extLst>
          </p:cNvPr>
          <p:cNvSpPr txBox="1"/>
          <p:nvPr/>
        </p:nvSpPr>
        <p:spPr>
          <a:xfrm>
            <a:off x="586419" y="1874110"/>
            <a:ext cx="11300516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测试结果：同时有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64000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个线程进行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spawn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，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x86_64, KVM on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DCD4B1-DB58-C826-842E-DF8D45AB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14" y="2980442"/>
            <a:ext cx="8349029" cy="33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8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实验：大量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线程并发请求满足速度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C9D4B-5755-6475-75F6-D7193C58844D}"/>
              </a:ext>
            </a:extLst>
          </p:cNvPr>
          <p:cNvSpPr txBox="1"/>
          <p:nvPr/>
        </p:nvSpPr>
        <p:spPr>
          <a:xfrm>
            <a:off x="816240" y="2120625"/>
            <a:ext cx="4689229" cy="371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测试结果：同时有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200000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个线程进行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spawn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。与此同时还更换了各队列算法进行测试。默认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FIFO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08354-D28A-7AD0-D045-9DD0DC2F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123" y="1983154"/>
            <a:ext cx="6312877" cy="399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3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实验：大量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线程并发请求满足速度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C9D4B-5755-6475-75F6-D7193C58844D}"/>
              </a:ext>
            </a:extLst>
          </p:cNvPr>
          <p:cNvSpPr txBox="1"/>
          <p:nvPr/>
        </p:nvSpPr>
        <p:spPr>
          <a:xfrm>
            <a:off x="697523" y="2044095"/>
            <a:ext cx="11400691" cy="22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测试结论：可以看到，虽然多队列在单核的时候不如单队列，但随着核数的增加，多队列的延迟增加很少，而单队列的延迟迅速增加。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8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核的时候多队列相比单队列有明显优势。</a:t>
            </a:r>
            <a:endParaRPr lang="en-US" altLang="zh-CN" sz="32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9696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高并发服务器下线程创建延迟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CC9D4B-5755-6475-75F6-D7193C58844D}"/>
              </a:ext>
            </a:extLst>
          </p:cNvPr>
          <p:cNvSpPr txBox="1"/>
          <p:nvPr/>
        </p:nvSpPr>
        <p:spPr>
          <a:xfrm>
            <a:off x="697523" y="2044095"/>
            <a:ext cx="11400691" cy="3707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通过同时让线程进行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spawn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的设计，模拟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IO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高并发服务器下同时创建大量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网络 IO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，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 panose="020B0606030504020204" pitchFamily="34" charset="0"/>
              </a:rPr>
              <a:t>每个请求需要一个线程去处理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-apple-system"/>
              </a:rPr>
              <a:t>测例预期：单核的时候，单队列是最快的，但是随着核数的增多，多核需要抢同一个单队列的锁，而多队列的情况则可以缓解这种情况，达到比单核更快的效果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257338" y="653304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</a:t>
            </a:r>
            <a:r>
              <a:rPr lang="en-US" altLang="zh-C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IO</a:t>
            </a: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高并发服务器下线程创建延迟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3BC196-1CE3-94DF-A4C3-AA4B32DB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05" y="2917142"/>
            <a:ext cx="9430235" cy="35053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7B7D10-98C8-4A44-DDDF-4E576F3158B3}"/>
              </a:ext>
            </a:extLst>
          </p:cNvPr>
          <p:cNvSpPr txBox="1"/>
          <p:nvPr/>
        </p:nvSpPr>
        <p:spPr>
          <a:xfrm>
            <a:off x="697523" y="2044095"/>
            <a:ext cx="11400691" cy="75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同时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50000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个进程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spawn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87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161230" y="795533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实验：负载不均衡测例模拟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7B7D10-98C8-4A44-DDDF-4E576F3158B3}"/>
              </a:ext>
            </a:extLst>
          </p:cNvPr>
          <p:cNvSpPr txBox="1"/>
          <p:nvPr/>
        </p:nvSpPr>
        <p:spPr>
          <a:xfrm>
            <a:off x="697523" y="2044095"/>
            <a:ext cx="1140069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现实中的测例通常不像 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parallel </a:t>
            </a:r>
            <a:r>
              <a:rPr kumimoji="0" lang="zh-CN" altLang="en-US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测例那样规整，比如 </a:t>
            </a:r>
            <a:r>
              <a:rPr kumimoji="0" lang="en-US" altLang="zh-CN" sz="320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latin typeface="-apple-system"/>
              </a:rPr>
              <a:t>SpMV</a:t>
            </a:r>
            <a:r>
              <a:rPr kumimoji="0" lang="en-US" altLang="zh-CN" sz="320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latin typeface="-apple-system"/>
              </a:rPr>
              <a:t>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矩阵乘向量测例，每行的非零元个数可能区别非常大，会导致负载不均衡。这里也通过长段不一的循环来模拟不同长度的负载。</a:t>
            </a:r>
            <a:endParaRPr lang="en-US" altLang="zh-CN" sz="320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4071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225707" y="795533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实验：负载不均衡测例模拟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9B1F2-1CE2-373D-807F-79C9D10BC1AC}"/>
              </a:ext>
            </a:extLst>
          </p:cNvPr>
          <p:cNvSpPr txBox="1"/>
          <p:nvPr/>
        </p:nvSpPr>
        <p:spPr>
          <a:xfrm>
            <a:off x="697523" y="2044095"/>
            <a:ext cx="11400691" cy="2232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使用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4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核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FIFO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，测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10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次取平均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可以看到，多队列线程窃取比不开线程窃取快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10%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左右的效率，比单队列也有一定的性能提升。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A0AECA-135E-4EB5-0F28-9BBB4F8B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83" y="4716229"/>
            <a:ext cx="4934204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97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225707" y="795533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实验：负载不均衡测例模拟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29B1F2-1CE2-373D-807F-79C9D10BC1AC}"/>
              </a:ext>
            </a:extLst>
          </p:cNvPr>
          <p:cNvSpPr txBox="1"/>
          <p:nvPr/>
        </p:nvSpPr>
        <p:spPr>
          <a:xfrm>
            <a:off x="697523" y="2044095"/>
            <a:ext cx="1140069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测试选用不同调度算法的性能，发现 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FIFO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性能最高。这里主要是因为，这个测例不需要考虑实时性，只需要考虑速度，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FIFO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调度速度更快。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B6ABAC-E9C9-FB0A-60BB-B29FEB98B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19" y="4547665"/>
            <a:ext cx="4242018" cy="176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5" name="4">
            <a:extLst>
              <a:ext uri="{FF2B5EF4-FFF2-40B4-BE49-F238E27FC236}">
                <a16:creationId xmlns:a16="http://schemas.microsoft.com/office/drawing/2014/main" id="{64A637CB-3864-161F-904A-FF186894691C}"/>
              </a:ext>
            </a:extLst>
          </p:cNvPr>
          <p:cNvSpPr txBox="1"/>
          <p:nvPr/>
        </p:nvSpPr>
        <p:spPr>
          <a:xfrm>
            <a:off x="-1166447" y="729673"/>
            <a:ext cx="6422023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主要成果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48B697-6DD0-7EBD-0CC9-54FEF58C2B4C}"/>
              </a:ext>
            </a:extLst>
          </p:cNvPr>
          <p:cNvSpPr txBox="1"/>
          <p:nvPr/>
        </p:nvSpPr>
        <p:spPr>
          <a:xfrm>
            <a:off x="1021278" y="2191318"/>
            <a:ext cx="9434945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在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unikernel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ArceOS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上负责调度算法的实现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设计并实现多核多队列的调度框架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支持多种调度算法的选择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4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0"/>
            <a:ext cx="12192000" cy="1163781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5541818"/>
            <a:ext cx="12192000" cy="131618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AA56E6-E1BD-876E-C568-F2E450823004}"/>
              </a:ext>
            </a:extLst>
          </p:cNvPr>
          <p:cNvSpPr txBox="1">
            <a:spLocks/>
          </p:cNvSpPr>
          <p:nvPr/>
        </p:nvSpPr>
        <p:spPr>
          <a:xfrm>
            <a:off x="4069418" y="2826327"/>
            <a:ext cx="4053163" cy="12053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谢  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51819C-B54C-79EF-6CCF-1BCBFE0C65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63" b="43463"/>
          <a:stretch/>
        </p:blipFill>
        <p:spPr>
          <a:xfrm>
            <a:off x="0" y="0"/>
            <a:ext cx="12192000" cy="1163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F19798-C47C-802D-3903-B1AB704BE6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07" b="42607"/>
          <a:stretch/>
        </p:blipFill>
        <p:spPr>
          <a:xfrm>
            <a:off x="0" y="5541819"/>
            <a:ext cx="12192000" cy="131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6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928578"/>
            <a:ext cx="12192000" cy="28693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B00BAFD-2ADE-0B31-AB1F-5A9F6DC19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83" b="33883"/>
          <a:stretch/>
        </p:blipFill>
        <p:spPr>
          <a:xfrm>
            <a:off x="0" y="1928577"/>
            <a:ext cx="12192000" cy="2869333"/>
          </a:xfrm>
          <a:prstGeom prst="rect">
            <a:avLst/>
          </a:prstGeom>
        </p:spPr>
      </p:pic>
      <p:sp>
        <p:nvSpPr>
          <p:cNvPr id="8" name="4">
            <a:extLst>
              <a:ext uri="{FF2B5EF4-FFF2-40B4-BE49-F238E27FC236}">
                <a16:creationId xmlns:a16="http://schemas.microsoft.com/office/drawing/2014/main" id="{8B010A65-FDE9-4987-8FF1-4485633E0A32}"/>
              </a:ext>
            </a:extLst>
          </p:cNvPr>
          <p:cNvSpPr txBox="1"/>
          <p:nvPr/>
        </p:nvSpPr>
        <p:spPr>
          <a:xfrm>
            <a:off x="1461746" y="2703959"/>
            <a:ext cx="9268508" cy="1318568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02     </a:t>
            </a:r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</a:t>
            </a:r>
          </a:p>
        </p:txBody>
      </p:sp>
    </p:spTree>
    <p:extLst>
      <p:ext uri="{BB962C8B-B14F-4D97-AF65-F5344CB8AC3E}">
        <p14:creationId xmlns:p14="http://schemas.microsoft.com/office/powerpoint/2010/main" val="3790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73232" y="623708"/>
            <a:ext cx="6422023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实现细节：单队列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F2995-2EEC-D685-E09F-5AFA499217A3}"/>
              </a:ext>
            </a:extLst>
          </p:cNvPr>
          <p:cNvSpPr txBox="1"/>
          <p:nvPr/>
        </p:nvSpPr>
        <p:spPr>
          <a:xfrm>
            <a:off x="1378527" y="2153217"/>
            <a:ext cx="9434945" cy="222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对于单队列算法，我实现了包括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CFS, MLFQ, SJF, RMS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在内的多种调度算法。可以通过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APP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中的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APP_FEATURE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选择使用哪种调度算法。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848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243216" y="684968"/>
            <a:ext cx="6422023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实现细节：多队列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F2995-2EEC-D685-E09F-5AFA499217A3}"/>
              </a:ext>
            </a:extLst>
          </p:cNvPr>
          <p:cNvSpPr txBox="1"/>
          <p:nvPr/>
        </p:nvSpPr>
        <p:spPr>
          <a:xfrm>
            <a:off x="991665" y="2012540"/>
            <a:ext cx="10813473" cy="369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对于多队列设计，每个核单独有一个调度队列，从而减少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RUN_QUEUE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大锁的竞争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每个核另外有一个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load_balance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实例。核间的交互通过新的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crate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load_balance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提供的方法和 </a:t>
            </a:r>
            <a:r>
              <a:rPr lang="en-US" altLang="zh-CN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AxTask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框架来实现，具体方法参考了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Zircon 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的实现。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8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-577324" y="718209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实现细节：添加线程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7BCA4-ADD3-D5BA-D97A-9A926C202C37}"/>
              </a:ext>
            </a:extLst>
          </p:cNvPr>
          <p:cNvSpPr txBox="1"/>
          <p:nvPr/>
        </p:nvSpPr>
        <p:spPr>
          <a:xfrm>
            <a:off x="874434" y="2176663"/>
            <a:ext cx="10643489" cy="223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每次 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spawn, unblock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等执行进程添加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/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重添加操作的时候，需要先访问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loadbalance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，由 </a:t>
            </a:r>
            <a:r>
              <a:rPr lang="en-US" altLang="zh-CN" sz="3200" b="1" i="0" dirty="0" err="1">
                <a:solidFill>
                  <a:srgbClr val="1F2328"/>
                </a:solidFill>
                <a:effectLst/>
                <a:latin typeface="-apple-system"/>
              </a:rPr>
              <a:t>find_target_cpu</a:t>
            </a:r>
            <a:r>
              <a:rPr lang="en-US" altLang="zh-CN" sz="3200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来决定给哪个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AxRunqueue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，然后在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AxRunqueue</a:t>
            </a:r>
            <a:r>
              <a:rPr lang="en-US" altLang="zh-CN" sz="32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定义这个线程的调度。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810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779F8F-35BF-47DB-86BE-0353B6F78B79}"/>
              </a:ext>
            </a:extLst>
          </p:cNvPr>
          <p:cNvSpPr/>
          <p:nvPr/>
        </p:nvSpPr>
        <p:spPr>
          <a:xfrm>
            <a:off x="0" y="1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8271F2-160F-7C25-6F12-FD7261C465A2}"/>
              </a:ext>
            </a:extLst>
          </p:cNvPr>
          <p:cNvSpPr/>
          <p:nvPr/>
        </p:nvSpPr>
        <p:spPr>
          <a:xfrm>
            <a:off x="0" y="6313056"/>
            <a:ext cx="12192000" cy="5449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旧字形 Light" panose="020B0300000000000000" pitchFamily="34" charset="-128"/>
              <a:ea typeface="思源黑体旧字形 Light" panose="020B0300000000000000" pitchFamily="34" charset="-128"/>
              <a:sym typeface="思源黑体旧字形 Light" panose="020B0300000000000000" pitchFamily="34" charset="-128"/>
            </a:endParaRPr>
          </a:p>
        </p:txBody>
      </p:sp>
      <p:sp>
        <p:nvSpPr>
          <p:cNvPr id="2" name="4">
            <a:extLst>
              <a:ext uri="{FF2B5EF4-FFF2-40B4-BE49-F238E27FC236}">
                <a16:creationId xmlns:a16="http://schemas.microsoft.com/office/drawing/2014/main" id="{D3330764-C691-3802-E98F-83C33932BF24}"/>
              </a:ext>
            </a:extLst>
          </p:cNvPr>
          <p:cNvSpPr txBox="1"/>
          <p:nvPr/>
        </p:nvSpPr>
        <p:spPr>
          <a:xfrm>
            <a:off x="301907" y="714987"/>
            <a:ext cx="7945278" cy="997973"/>
          </a:xfrm>
          <a:prstGeom prst="rect">
            <a:avLst/>
          </a:prstGeom>
          <a:noFill/>
        </p:spPr>
        <p:txBody>
          <a:bodyPr wrap="none" anchor="b">
            <a:noAutofit/>
          </a:bodyPr>
          <a:lstStyle/>
          <a:p>
            <a:pPr algn="ctr"/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实现细节：</a:t>
            </a:r>
            <a:r>
              <a:rPr lang="en-US" altLang="zh-CN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find_target_cpu</a:t>
            </a:r>
            <a:endParaRPr lang="zh-CN" altLang="en-US" sz="4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7BCA4-ADD3-D5BA-D97A-9A926C202C37}"/>
              </a:ext>
            </a:extLst>
          </p:cNvPr>
          <p:cNvSpPr txBox="1"/>
          <p:nvPr/>
        </p:nvSpPr>
        <p:spPr>
          <a:xfrm>
            <a:off x="874434" y="2176663"/>
            <a:ext cx="10643489" cy="296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为了让各核的负载尽可能均衡，</a:t>
            </a:r>
            <a:r>
              <a:rPr lang="zh-CN" altLang="en-US" sz="3200" b="0" i="0" dirty="0">
                <a:solidFill>
                  <a:srgbClr val="1F2328"/>
                </a:solidFill>
                <a:effectLst/>
                <a:latin typeface="-apple-system"/>
              </a:rPr>
              <a:t>在基础版本的 </a:t>
            </a:r>
            <a:r>
              <a:rPr lang="en-US" altLang="zh-CN" sz="3200" b="0" i="0" dirty="0" err="1">
                <a:solidFill>
                  <a:srgbClr val="1F2328"/>
                </a:solidFill>
                <a:effectLst/>
                <a:latin typeface="-apple-system"/>
              </a:rPr>
              <a:t>find_target</a:t>
            </a:r>
            <a:r>
              <a:rPr lang="en-US" altLang="zh-CN" sz="3200" dirty="0" err="1">
                <a:solidFill>
                  <a:srgbClr val="1F2328"/>
                </a:solidFill>
                <a:latin typeface="-apple-system"/>
              </a:rPr>
              <a:t>_cpu</a:t>
            </a:r>
            <a:r>
              <a:rPr lang="en-US" altLang="zh-CN" sz="32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zh-CN" altLang="en-US" sz="3200" dirty="0">
                <a:solidFill>
                  <a:srgbClr val="1F2328"/>
                </a:solidFill>
                <a:latin typeface="-apple-system"/>
              </a:rPr>
              <a:t>实现中需要维护各队列的预估负载总和。</a:t>
            </a:r>
            <a:endParaRPr lang="en-US" altLang="zh-CN" sz="3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思源黑体旧字形 Light" panose="020B03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在没有预先给定任务负载的情况下，默认每个任务的负载为 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1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思源黑体旧字形 Light" panose="020B0300000000000000" pitchFamily="34" charset="-128"/>
              </a:rPr>
              <a:t>。</a:t>
            </a:r>
            <a:endParaRPr lang="en-US" altLang="zh-CN" sz="3200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10860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千图网海量PPT模板www.58pic.com ">
  <a:themeElements>
    <a:clrScheme name="自定义 11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6BA"/>
      </a:accent1>
      <a:accent2>
        <a:srgbClr val="7B7B7B"/>
      </a:accent2>
      <a:accent3>
        <a:srgbClr val="5EB6BA"/>
      </a:accent3>
      <a:accent4>
        <a:srgbClr val="7B7B7B"/>
      </a:accent4>
      <a:accent5>
        <a:srgbClr val="5EB6BA"/>
      </a:accent5>
      <a:accent6>
        <a:srgbClr val="7B7B7B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1842</Words>
  <Application>Microsoft Office PowerPoint</Application>
  <PresentationFormat>宽屏</PresentationFormat>
  <Paragraphs>138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-apple-system</vt:lpstr>
      <vt:lpstr>Arial Unicode MS</vt:lpstr>
      <vt:lpstr>等线</vt:lpstr>
      <vt:lpstr>等线 Light</vt:lpstr>
      <vt:lpstr>思源黑体旧字形 Light</vt:lpstr>
      <vt:lpstr>微软雅黑</vt:lpstr>
      <vt:lpstr>Arial</vt:lpstr>
      <vt:lpstr>千图网海量PPT模板www.58pic.com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</dc:title>
  <dc:creator>Administrator</dc:creator>
  <cp:lastModifiedBy>kel</cp:lastModifiedBy>
  <cp:revision>240</cp:revision>
  <dcterms:created xsi:type="dcterms:W3CDTF">2018-04-17T06:24:15Z</dcterms:created>
  <dcterms:modified xsi:type="dcterms:W3CDTF">2023-06-09T20:27:40Z</dcterms:modified>
</cp:coreProperties>
</file>