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0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34E9-C33F-4E4C-B94A-9A8E0C1DBE4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7A6B-9B92-437A-9863-5B68291E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8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34E9-C33F-4E4C-B94A-9A8E0C1DBE4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7A6B-9B92-437A-9863-5B68291E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9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34E9-C33F-4E4C-B94A-9A8E0C1DBE4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7A6B-9B92-437A-9863-5B68291E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4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34E9-C33F-4E4C-B94A-9A8E0C1DBE4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7A6B-9B92-437A-9863-5B68291E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8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34E9-C33F-4E4C-B94A-9A8E0C1DBE4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7A6B-9B92-437A-9863-5B68291E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3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34E9-C33F-4E4C-B94A-9A8E0C1DBE4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7A6B-9B92-437A-9863-5B68291E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9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34E9-C33F-4E4C-B94A-9A8E0C1DBE4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7A6B-9B92-437A-9863-5B68291E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3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34E9-C33F-4E4C-B94A-9A8E0C1DBE4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7A6B-9B92-437A-9863-5B68291E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9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34E9-C33F-4E4C-B94A-9A8E0C1DBE4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7A6B-9B92-437A-9863-5B68291E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3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34E9-C33F-4E4C-B94A-9A8E0C1DBE4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7A6B-9B92-437A-9863-5B68291E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6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34E9-C33F-4E4C-B94A-9A8E0C1DBE4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7A6B-9B92-437A-9863-5B68291E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8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34E9-C33F-4E4C-B94A-9A8E0C1DBE4F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7A6B-9B92-437A-9863-5B68291EC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1469" y="1678219"/>
            <a:ext cx="93326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Raw 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7024" y="2574015"/>
            <a:ext cx="1241044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High-freq. band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444" y="2574015"/>
            <a:ext cx="120738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Low-freq. band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화살표 연결선 7"/>
          <p:cNvCxnSpPr>
            <a:stCxn id="5" idx="2"/>
            <a:endCxn id="7" idx="0"/>
          </p:cNvCxnSpPr>
          <p:nvPr/>
        </p:nvCxnSpPr>
        <p:spPr>
          <a:xfrm flipH="1">
            <a:off x="1126135" y="1955218"/>
            <a:ext cx="1041968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2"/>
            <a:endCxn id="6" idx="0"/>
          </p:cNvCxnSpPr>
          <p:nvPr/>
        </p:nvCxnSpPr>
        <p:spPr>
          <a:xfrm>
            <a:off x="2168103" y="1955218"/>
            <a:ext cx="1239443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7004" y="2031076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70C0"/>
                </a:solidFill>
              </a:rPr>
              <a:t>Band-pass filtering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35" y="3233562"/>
            <a:ext cx="575799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Angle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0748" y="3233562"/>
            <a:ext cx="152958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Amplitude envelope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8301" y="2875969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70C0"/>
                </a:solidFill>
              </a:rPr>
              <a:t>Hilbert transform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/>
          <p:cNvCxnSpPr>
            <a:stCxn id="7" idx="2"/>
            <a:endCxn id="11" idx="0"/>
          </p:cNvCxnSpPr>
          <p:nvPr/>
        </p:nvCxnSpPr>
        <p:spPr>
          <a:xfrm>
            <a:off x="1126135" y="2851014"/>
            <a:ext cx="0" cy="38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12" idx="0"/>
          </p:cNvCxnSpPr>
          <p:nvPr/>
        </p:nvCxnSpPr>
        <p:spPr>
          <a:xfrm flipH="1">
            <a:off x="3405541" y="2851014"/>
            <a:ext cx="2005" cy="38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40898" y="4136095"/>
                <a:ext cx="2092560" cy="307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98" y="4136095"/>
                <a:ext cx="2092560" cy="307585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>
            <a:stCxn id="11" idx="2"/>
          </p:cNvCxnSpPr>
          <p:nvPr/>
        </p:nvCxnSpPr>
        <p:spPr>
          <a:xfrm>
            <a:off x="1126135" y="3510561"/>
            <a:ext cx="0" cy="457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405541" y="3541339"/>
            <a:ext cx="0" cy="427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07648" y="4189764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70C0"/>
                </a:solidFill>
              </a:rPr>
              <a:t>Analytic signal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279534" y="4769247"/>
            <a:ext cx="0" cy="427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32617" y="5250249"/>
            <a:ext cx="209384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Phase-sorted amplitude plot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7648" y="5315003"/>
            <a:ext cx="1210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70C0"/>
                </a:solidFill>
              </a:rPr>
              <a:t>Existence of PAC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279534" y="5576613"/>
            <a:ext cx="0" cy="427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8523" y="6091144"/>
            <a:ext cx="4092787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Modulation index (MI by tort, correlation, linear model, …)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1224" y="6114227"/>
            <a:ext cx="1215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70C0"/>
                </a:solidFill>
              </a:rPr>
              <a:t>Intensity of PAC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941" y="313037"/>
            <a:ext cx="531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Arial Rounded MT Bold" panose="020F0704030504030204" pitchFamily="34" charset="0"/>
              </a:rPr>
              <a:t>Cross-frequency coupling</a:t>
            </a:r>
            <a:endParaRPr lang="ko-KR" alt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8942" y="1241849"/>
            <a:ext cx="1139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 Rounded MT Bold" panose="020F0704030504030204" pitchFamily="34" charset="0"/>
              </a:rPr>
              <a:t>Phase amplitude coupling (PAC)</a:t>
            </a:r>
            <a:endParaRPr lang="ko-KR" altLang="en-US" sz="16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774" y="1735705"/>
            <a:ext cx="1524131" cy="254203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554" y="1735705"/>
            <a:ext cx="1432130" cy="254203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906" y="4504973"/>
            <a:ext cx="2090712" cy="156803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5549" y="4504973"/>
            <a:ext cx="2090712" cy="156803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0905" y="1737668"/>
            <a:ext cx="1429919" cy="253810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1378" y="1736613"/>
            <a:ext cx="1431108" cy="2540217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085728" y="4065532"/>
            <a:ext cx="2224256" cy="492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34135" y="3258645"/>
            <a:ext cx="579899" cy="242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606243" y="3258645"/>
            <a:ext cx="1598596" cy="242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2" descr="C:\Users\admin\Desktop\기타\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" y="6463356"/>
            <a:ext cx="1703114" cy="33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admin\Desktop\기타\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51" y="6348822"/>
            <a:ext cx="1633763" cy="50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941" y="313037"/>
            <a:ext cx="531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Arial Rounded MT Bold" panose="020F0704030504030204" pitchFamily="34" charset="0"/>
              </a:rPr>
              <a:t>Cross-frequency coupling</a:t>
            </a:r>
            <a:endParaRPr lang="ko-KR" alt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942" y="1241849"/>
            <a:ext cx="1139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 Rounded MT Bold" panose="020F0704030504030204" pitchFamily="34" charset="0"/>
              </a:rPr>
              <a:t>Phase amplitude coupling (PAC)</a:t>
            </a:r>
            <a:endParaRPr lang="ko-KR" altLang="en-US" sz="16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3284" y="1864725"/>
              <a:ext cx="11293848" cy="26728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23462">
                      <a:extLst>
                        <a:ext uri="{9D8B030D-6E8A-4147-A177-3AD203B41FA5}">
                          <a16:colId xmlns:a16="http://schemas.microsoft.com/office/drawing/2014/main" val="49407310"/>
                        </a:ext>
                      </a:extLst>
                    </a:gridCol>
                    <a:gridCol w="2823462">
                      <a:extLst>
                        <a:ext uri="{9D8B030D-6E8A-4147-A177-3AD203B41FA5}">
                          <a16:colId xmlns:a16="http://schemas.microsoft.com/office/drawing/2014/main" val="2765304741"/>
                        </a:ext>
                      </a:extLst>
                    </a:gridCol>
                    <a:gridCol w="2823462">
                      <a:extLst>
                        <a:ext uri="{9D8B030D-6E8A-4147-A177-3AD203B41FA5}">
                          <a16:colId xmlns:a16="http://schemas.microsoft.com/office/drawing/2014/main" val="3196585534"/>
                        </a:ext>
                      </a:extLst>
                    </a:gridCol>
                    <a:gridCol w="2823462">
                      <a:extLst>
                        <a:ext uri="{9D8B030D-6E8A-4147-A177-3AD203B41FA5}">
                          <a16:colId xmlns:a16="http://schemas.microsoft.com/office/drawing/2014/main" val="372015213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err="1" smtClean="0"/>
                            <a:t>Canolty</a:t>
                          </a:r>
                          <a:r>
                            <a:rPr lang="en-US" altLang="ko-KR" sz="1100" b="1" baseline="0" dirty="0" smtClean="0"/>
                            <a:t> (2006)</a:t>
                          </a:r>
                          <a:endParaRPr lang="ko-KR" altLang="en-US" sz="1100" b="1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smtClean="0"/>
                            <a:t>Cohen (2008)</a:t>
                          </a:r>
                          <a:endParaRPr lang="ko-KR" altLang="en-US" sz="1100" b="1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smtClean="0"/>
                            <a:t>Tort</a:t>
                          </a:r>
                          <a:r>
                            <a:rPr lang="en-US" altLang="ko-KR" sz="1100" b="1" baseline="0" dirty="0" smtClean="0"/>
                            <a:t> (2010)</a:t>
                          </a:r>
                          <a:endParaRPr lang="ko-KR" altLang="en-US" sz="1100" b="1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err="1" smtClean="0"/>
                            <a:t>Ozkurt</a:t>
                          </a:r>
                          <a:r>
                            <a:rPr lang="en-US" altLang="ko-KR" sz="1100" b="1" dirty="0" smtClean="0"/>
                            <a:t> (2011)</a:t>
                          </a:r>
                          <a:endParaRPr lang="ko-KR" altLang="en-US" sz="1100" b="1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0052254"/>
                      </a:ext>
                    </a:extLst>
                  </a:tr>
                  <a:tr h="1575667"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dirty="0" smtClean="0"/>
                            <a:t>Each instantaneous high</a:t>
                          </a:r>
                          <a:r>
                            <a:rPr lang="en-US" altLang="ko-KR" sz="1100" baseline="0" dirty="0" smtClean="0"/>
                            <a:t> freq. amplitude point is represented by the length of the complex vector (distance from the origin)</a:t>
                          </a: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baseline="0" dirty="0" smtClean="0"/>
                            <a:t>Low freq. phase of the time point is represented by angle</a:t>
                          </a: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baseline="0" dirty="0" smtClean="0"/>
                            <a:t>Higher PAC leads to loss of symmetry around zero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𝑃𝐿𝑉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=||&lt;</m:t>
                              </m:r>
                              <m:func>
                                <m:func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1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ko-KR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ko-KR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&gt;||</m:t>
                              </m:r>
                            </m:oMath>
                          </a14:m>
                          <a:endParaRPr lang="en-US" altLang="ko-KR" sz="1100" dirty="0" smtClean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100" dirty="0" smtClean="0"/>
                            <a:t>: phase</a:t>
                          </a:r>
                          <a:r>
                            <a:rPr lang="en-US" altLang="ko-KR" sz="1100" baseline="0" dirty="0" smtClean="0"/>
                            <a:t> time series of </a:t>
                          </a:r>
                          <a:r>
                            <a:rPr lang="en-US" altLang="ko-KR" sz="1100" baseline="0" dirty="0" err="1" smtClean="0"/>
                            <a:t>fp</a:t>
                          </a:r>
                          <a:endParaRPr lang="en-US" altLang="ko-KR" sz="1100" baseline="0" dirty="0" smtClean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100" dirty="0" smtClean="0"/>
                            <a:t>: phase time series of the amplitude envelope</a:t>
                          </a:r>
                          <a:endParaRPr lang="en-US" altLang="ko-KR" sz="1100" baseline="0" dirty="0" smtClean="0"/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baseline="0" dirty="0" smtClean="0"/>
                            <a:t>1 whenever the phase series are locked and 0 if they are completely desynchronized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dirty="0" smtClean="0"/>
                            <a:t>Quantify the amount of deviation in amplitude-phase distribution</a:t>
                          </a: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dirty="0" smtClean="0"/>
                            <a:t>KL</a:t>
                          </a:r>
                          <a:r>
                            <a:rPr lang="en-US" altLang="ko-KR" sz="1100" baseline="0" dirty="0" smtClean="0"/>
                            <a:t> distance between phase-amplitude distribution and uniform distribution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dirty="0" smtClean="0"/>
                            <a:t>Includes a normalization factor corresponding to</a:t>
                          </a:r>
                          <a:r>
                            <a:rPr lang="en-US" altLang="ko-KR" sz="1100" baseline="0" dirty="0" smtClean="0"/>
                            <a:t> the power of fa in </a:t>
                          </a:r>
                          <a:r>
                            <a:rPr lang="en-US" altLang="ko-KR" sz="1100" baseline="0" dirty="0" err="1" smtClean="0"/>
                            <a:t>Canolty’s</a:t>
                          </a:r>
                          <a:r>
                            <a:rPr lang="en-US" altLang="ko-KR" sz="1100" baseline="0" dirty="0" smtClean="0"/>
                            <a:t> method</a:t>
                          </a: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𝑀𝐼</m:t>
                              </m:r>
                              <m:r>
                                <a:rPr lang="en-US" altLang="ko-KR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ko-KR" sz="11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sz="11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sz="11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𝑁</m:t>
                                          </m:r>
                                        </m:e>
                                      </m:rad>
                                    </m:den>
                                  </m:f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11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11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1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1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altLang="ko-KR" sz="11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altLang="ko-KR" sz="11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sz="11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1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1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1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ko-KR" sz="1100" b="0" i="1" kern="12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100" b="0" i="1" kern="12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100" b="0" i="1" kern="12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altLang="ko-KR" sz="11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1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1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11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ko-KR" sz="11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100" b="0" i="1" kern="12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100" b="0" i="1" kern="12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100" b="0" i="1" kern="1200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100" b="0" i="1" kern="1200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100" b="0" i="1" kern="1200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𝑙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1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√</m:t>
                                  </m:r>
                                  <m:f>
                                    <m:fPr>
                                      <m:ctrlPr>
                                        <a:rPr lang="en-US" altLang="ko-KR" sz="11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1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11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sz="11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sz="11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r>
                                        <a:rPr lang="en-US" altLang="ko-KR" sz="11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1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1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1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1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ko-KR" sz="11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</m:oMath>
                          </a14:m>
                          <a:endParaRPr lang="en-US" altLang="ko-KR" sz="11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3541613"/>
                      </a:ext>
                    </a:extLst>
                  </a:tr>
                  <a:tr h="838121"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dirty="0" smtClean="0"/>
                            <a:t>Have been shown to partly reflect the power of</a:t>
                          </a:r>
                          <a:r>
                            <a:rPr lang="en-US" altLang="ko-KR" sz="1100" baseline="0" dirty="0" smtClean="0"/>
                            <a:t> fa oscillations, rather than their coupling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dirty="0" smtClean="0"/>
                            <a:t>Different levels of PAC can occur for the same level of phase locking</a:t>
                          </a: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dirty="0" smtClean="0"/>
                            <a:t>Cannot properly</a:t>
                          </a:r>
                          <a:r>
                            <a:rPr lang="en-US" altLang="ko-KR" sz="1100" baseline="0" dirty="0" smtClean="0"/>
                            <a:t> distinguish different levels of PAC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dirty="0" smtClean="0"/>
                            <a:t>Conservative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marR="0" indent="-1714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ko-KR" sz="1100" baseline="0" dirty="0" smtClean="0"/>
                            <a:t>More resilient to measurement noise</a:t>
                          </a:r>
                        </a:p>
                        <a:p>
                          <a:pPr latinLnBrk="1"/>
                          <a:endParaRPr lang="ko-KR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940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881752"/>
                  </p:ext>
                </p:extLst>
              </p:nvPr>
            </p:nvGraphicFramePr>
            <p:xfrm>
              <a:off x="483284" y="1864725"/>
              <a:ext cx="11293848" cy="26728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23462">
                      <a:extLst>
                        <a:ext uri="{9D8B030D-6E8A-4147-A177-3AD203B41FA5}">
                          <a16:colId xmlns:a16="http://schemas.microsoft.com/office/drawing/2014/main" val="49407310"/>
                        </a:ext>
                      </a:extLst>
                    </a:gridCol>
                    <a:gridCol w="2823462">
                      <a:extLst>
                        <a:ext uri="{9D8B030D-6E8A-4147-A177-3AD203B41FA5}">
                          <a16:colId xmlns:a16="http://schemas.microsoft.com/office/drawing/2014/main" val="2765304741"/>
                        </a:ext>
                      </a:extLst>
                    </a:gridCol>
                    <a:gridCol w="2823462">
                      <a:extLst>
                        <a:ext uri="{9D8B030D-6E8A-4147-A177-3AD203B41FA5}">
                          <a16:colId xmlns:a16="http://schemas.microsoft.com/office/drawing/2014/main" val="3196585534"/>
                        </a:ext>
                      </a:extLst>
                    </a:gridCol>
                    <a:gridCol w="2823462">
                      <a:extLst>
                        <a:ext uri="{9D8B030D-6E8A-4147-A177-3AD203B41FA5}">
                          <a16:colId xmlns:a16="http://schemas.microsoft.com/office/drawing/2014/main" val="3720152132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err="1" smtClean="0"/>
                            <a:t>Canolty</a:t>
                          </a:r>
                          <a:r>
                            <a:rPr lang="en-US" altLang="ko-KR" sz="1100" b="1" baseline="0" dirty="0" smtClean="0"/>
                            <a:t> (2006)</a:t>
                          </a:r>
                          <a:endParaRPr lang="ko-KR" altLang="en-US" sz="1100" b="1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smtClean="0"/>
                            <a:t>Cohen (2008)</a:t>
                          </a:r>
                          <a:endParaRPr lang="ko-KR" altLang="en-US" sz="1100" b="1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smtClean="0"/>
                            <a:t>Tort</a:t>
                          </a:r>
                          <a:r>
                            <a:rPr lang="en-US" altLang="ko-KR" sz="1100" b="1" baseline="0" dirty="0" smtClean="0"/>
                            <a:t> (2010)</a:t>
                          </a:r>
                          <a:endParaRPr lang="ko-KR" altLang="en-US" sz="1100" b="1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 err="1" smtClean="0"/>
                            <a:t>Ozkurt</a:t>
                          </a:r>
                          <a:r>
                            <a:rPr lang="en-US" altLang="ko-KR" sz="1100" b="1" dirty="0" smtClean="0"/>
                            <a:t> (2011)</a:t>
                          </a:r>
                          <a:endParaRPr lang="ko-KR" altLang="en-US" sz="1100" b="1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0052254"/>
                      </a:ext>
                    </a:extLst>
                  </a:tr>
                  <a:tr h="1575667"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dirty="0" smtClean="0"/>
                            <a:t>Each instantaneous high</a:t>
                          </a:r>
                          <a:r>
                            <a:rPr lang="en-US" altLang="ko-KR" sz="1100" baseline="0" dirty="0" smtClean="0"/>
                            <a:t> freq. amplitude point is represented by the length of the complex vector (distance from the origin)</a:t>
                          </a: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baseline="0" dirty="0" smtClean="0"/>
                            <a:t>Low freq. phase of the time point is represented by angle</a:t>
                          </a: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baseline="0" dirty="0" smtClean="0"/>
                            <a:t>Higher PAC leads to loss of symmetry around zero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6988" r="-200216" b="-5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dirty="0" smtClean="0"/>
                            <a:t>Quantify the amount of deviation in amplitude-phase distribution</a:t>
                          </a: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dirty="0" smtClean="0"/>
                            <a:t>KL</a:t>
                          </a:r>
                          <a:r>
                            <a:rPr lang="en-US" altLang="ko-KR" sz="1100" baseline="0" dirty="0" smtClean="0"/>
                            <a:t> distance between phase-amplitude distribution and uniform distribution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432" t="-16988" r="-648" b="-5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541613"/>
                      </a:ext>
                    </a:extLst>
                  </a:tr>
                  <a:tr h="838121"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dirty="0" smtClean="0"/>
                            <a:t>Have been shown to partly reflect the power of</a:t>
                          </a:r>
                          <a:r>
                            <a:rPr lang="en-US" altLang="ko-KR" sz="1100" baseline="0" dirty="0" smtClean="0"/>
                            <a:t> fa oscillations, rather than their coupling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dirty="0" smtClean="0"/>
                            <a:t>Different levels of PAC can occur for the same level of phase locking</a:t>
                          </a:r>
                        </a:p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dirty="0" smtClean="0"/>
                            <a:t>Cannot properly</a:t>
                          </a:r>
                          <a:r>
                            <a:rPr lang="en-US" altLang="ko-KR" sz="1100" baseline="0" dirty="0" smtClean="0"/>
                            <a:t> distinguish different levels of PAC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indent="-171450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ko-KR" sz="1100" dirty="0" smtClean="0"/>
                            <a:t>Conservative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71450" marR="0" indent="-1714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ko-KR" sz="1100" baseline="0" dirty="0" smtClean="0"/>
                            <a:t>More resilient to measurement noise</a:t>
                          </a:r>
                        </a:p>
                        <a:p>
                          <a:pPr latinLnBrk="1"/>
                          <a:endParaRPr lang="ko-KR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9403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75" y="4580237"/>
            <a:ext cx="1293983" cy="21581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323" y="4580827"/>
            <a:ext cx="1215619" cy="21577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257" y="4866388"/>
            <a:ext cx="1562597" cy="1171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039" y="4866388"/>
            <a:ext cx="1562597" cy="1171948"/>
          </a:xfrm>
          <a:prstGeom prst="rect">
            <a:avLst/>
          </a:prstGeom>
        </p:spPr>
      </p:pic>
      <p:pic>
        <p:nvPicPr>
          <p:cNvPr id="12" name="Picture 2" descr="C:\Users\admin\Desktop\기타\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" y="6463356"/>
            <a:ext cx="1703114" cy="33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admin\Desktop\기타\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51" y="6348822"/>
            <a:ext cx="1633763" cy="50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38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78941" y="313037"/>
            <a:ext cx="514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Arial Rounded MT Bold" panose="020F0704030504030204" pitchFamily="34" charset="0"/>
              </a:rPr>
              <a:t>PAC – </a:t>
            </a:r>
            <a:r>
              <a:rPr lang="en-US" altLang="ko-KR" sz="3200" dirty="0" smtClean="0">
                <a:latin typeface="Arial Rounded MT Bold" panose="020F0704030504030204" pitchFamily="34" charset="0"/>
              </a:rPr>
              <a:t>statistics workflow</a:t>
            </a:r>
            <a:endParaRPr lang="ko-KR" alt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7424" y="1267506"/>
            <a:ext cx="18451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Data preprocessing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06630" y="1970854"/>
            <a:ext cx="1306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Cleaned data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61787" y="2674202"/>
            <a:ext cx="71964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Calculate PAC – permutation test normalization (uncorrected, n permute = </a:t>
            </a:r>
            <a:r>
              <a:rPr lang="en-US" altLang="ko-KR" sz="1400" b="1" dirty="0" smtClean="0"/>
              <a:t>1,000)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/>
              <a:t>f</a:t>
            </a:r>
            <a:r>
              <a:rPr lang="en-US" altLang="ko-KR" sz="1400" b="1" dirty="0" smtClean="0"/>
              <a:t>or </a:t>
            </a:r>
            <a:r>
              <a:rPr lang="en-US" altLang="ko-KR" sz="1400" b="1" dirty="0" smtClean="0"/>
              <a:t>condition1 and condition2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33777" y="3619381"/>
            <a:ext cx="76524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Paired/un-</a:t>
            </a:r>
            <a:r>
              <a:rPr lang="en-US" altLang="ko-KR" sz="1400" b="1" dirty="0" err="1" smtClean="0"/>
              <a:t>paried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t-test between </a:t>
            </a:r>
            <a:r>
              <a:rPr lang="en-US" altLang="ko-KR" sz="1400" b="1" dirty="0" smtClean="0"/>
              <a:t>condition1 </a:t>
            </a:r>
            <a:r>
              <a:rPr lang="en-US" altLang="ko-KR" sz="1400" b="1" dirty="0" smtClean="0"/>
              <a:t>/ </a:t>
            </a:r>
            <a:r>
              <a:rPr lang="en-US" altLang="ko-KR" sz="1400" b="1" dirty="0" smtClean="0"/>
              <a:t>condition2, </a:t>
            </a:r>
            <a:r>
              <a:rPr lang="en-US" altLang="ko-KR" sz="1400" b="1" dirty="0" smtClean="0"/>
              <a:t>1000 times permutation test 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26443" y="4448570"/>
            <a:ext cx="89391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Cluster based on significant t-value (calculating the largest cluster-level t-value for each permutation)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cluster-level t-value: sum of t-values within clusters</a:t>
            </a:r>
            <a:endParaRPr lang="ko-KR" altLang="en-US" sz="1400" b="1" dirty="0"/>
          </a:p>
        </p:txBody>
      </p:sp>
      <p:sp>
        <p:nvSpPr>
          <p:cNvPr id="15" name="아래쪽 화살표 14"/>
          <p:cNvSpPr/>
          <p:nvPr/>
        </p:nvSpPr>
        <p:spPr>
          <a:xfrm>
            <a:off x="5804725" y="1612981"/>
            <a:ext cx="582552" cy="29589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5804725" y="2316329"/>
            <a:ext cx="582552" cy="29589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5804725" y="3261508"/>
            <a:ext cx="582552" cy="29589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5804725" y="3964856"/>
            <a:ext cx="582552" cy="29589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 descr="C:\Users\admin\Desktop\기타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" y="6463356"/>
            <a:ext cx="1703114" cy="33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admin\Desktop\기타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51" y="6348822"/>
            <a:ext cx="1633763" cy="50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626487" y="5069756"/>
            <a:ext cx="89390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/>
              <a:t>Bonferrnoi</a:t>
            </a:r>
            <a:r>
              <a:rPr lang="en-US" altLang="ko-KR" sz="1400" b="1" dirty="0" smtClean="0"/>
              <a:t> correction: re-define threshold as significance level divided into feature dimension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26467" y="5511493"/>
            <a:ext cx="893909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Pixel-based min-max correction: calculating the biggest/smallest t-value for each permutation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Generate 2-tailed distribution using min-max </a:t>
            </a:r>
            <a:r>
              <a:rPr lang="en-US" altLang="ko-KR" sz="1400" b="1" dirty="0" err="1" smtClean="0"/>
              <a:t>val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1532238" y="4350603"/>
            <a:ext cx="9209903" cy="1743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9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267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Arial Rounded MT Bold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 Kyung-Ho</dc:creator>
  <cp:lastModifiedBy>Won Kyung-Ho</cp:lastModifiedBy>
  <cp:revision>13</cp:revision>
  <dcterms:created xsi:type="dcterms:W3CDTF">2018-10-22T02:19:07Z</dcterms:created>
  <dcterms:modified xsi:type="dcterms:W3CDTF">2018-10-22T02:25:50Z</dcterms:modified>
</cp:coreProperties>
</file>