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1" r:id="rId6"/>
    <p:sldId id="363" r:id="rId7"/>
    <p:sldId id="325" r:id="rId8"/>
    <p:sldId id="355" r:id="rId9"/>
    <p:sldId id="350" r:id="rId10"/>
    <p:sldId id="349" r:id="rId11"/>
    <p:sldId id="356" r:id="rId12"/>
    <p:sldId id="357" r:id="rId13"/>
    <p:sldId id="326" r:id="rId14"/>
    <p:sldId id="351" r:id="rId15"/>
    <p:sldId id="294" r:id="rId16"/>
  </p:sldIdLst>
  <p:sldSz cx="9144000" cy="5143500" type="screen16x9"/>
  <p:notesSz cx="6858000" cy="9144000"/>
  <p:custDataLst>
    <p:tags r:id="rId20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9DFF"/>
    <a:srgbClr val="25A2FF"/>
    <a:srgbClr val="7FC8FF"/>
    <a:srgbClr val="008AF2"/>
    <a:srgbClr val="57B7FF"/>
    <a:srgbClr val="007FDE"/>
    <a:srgbClr val="009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36" autoAdjust="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478"/>
        <p:guide pos="29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ACD03-DEB6-4C52-9EDE-FD03C9F111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D2E1D-2A74-42C0-AFCC-0560DBF356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课题综述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目前现状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156176" y="175741"/>
            <a:ext cx="1281116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国外研究现状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156176" y="175741"/>
            <a:ext cx="1281116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国内研究现状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lIns="91438" tIns="45719" rIns="91438" bIns="45719"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lIns="91438" tIns="45719" rIns="91438" bIns="45719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91438" tIns="45719" rIns="91438" bIns="45719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lIns="91438" tIns="45719" rIns="91438" bIns="45719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lIns="91438" tIns="45719" rIns="91438" bIns="45719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91438" tIns="45719" rIns="91438" bIns="45719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4139952" y="1560415"/>
            <a:ext cx="3597369" cy="554765"/>
          </a:xfrm>
          <a:prstGeom prst="rect">
            <a:avLst/>
          </a:prstGeom>
        </p:spPr>
        <p:txBody>
          <a:bodyPr wrap="square" lIns="68579" tIns="34289" rIns="68579" bIns="34289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sz="24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培训课个人汇报</a:t>
            </a:r>
            <a:endParaRPr lang="zh-CN" altLang="en-US" sz="2400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Box 90"/>
          <p:cNvSpPr txBox="1"/>
          <p:nvPr/>
        </p:nvSpPr>
        <p:spPr>
          <a:xfrm>
            <a:off x="871716" y="3708639"/>
            <a:ext cx="1153954" cy="33855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姓名：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1717" y="4249421"/>
            <a:ext cx="1180004" cy="3359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组名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22718" y="3708639"/>
            <a:ext cx="1197610" cy="33591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指导老师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22718" y="4249421"/>
            <a:ext cx="800219" cy="33855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日期：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1907705" y="4047192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907705" y="4587974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058706" y="4047192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058706" y="4587974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395536" y="953993"/>
            <a:ext cx="2736304" cy="1591228"/>
          </a:xfrm>
          <a:custGeom>
            <a:avLst/>
            <a:gdLst>
              <a:gd name="T0" fmla="*/ 135 w 139"/>
              <a:gd name="T1" fmla="*/ 61 h 81"/>
              <a:gd name="T2" fmla="*/ 131 w 139"/>
              <a:gd name="T3" fmla="*/ 56 h 81"/>
              <a:gd name="T4" fmla="*/ 131 w 139"/>
              <a:gd name="T5" fmla="*/ 27 h 81"/>
              <a:gd name="T6" fmla="*/ 139 w 139"/>
              <a:gd name="T7" fmla="*/ 24 h 81"/>
              <a:gd name="T8" fmla="*/ 70 w 139"/>
              <a:gd name="T9" fmla="*/ 0 h 81"/>
              <a:gd name="T10" fmla="*/ 0 w 139"/>
              <a:gd name="T11" fmla="*/ 24 h 81"/>
              <a:gd name="T12" fmla="*/ 70 w 139"/>
              <a:gd name="T13" fmla="*/ 48 h 81"/>
              <a:gd name="T14" fmla="*/ 127 w 139"/>
              <a:gd name="T15" fmla="*/ 28 h 81"/>
              <a:gd name="T16" fmla="*/ 127 w 139"/>
              <a:gd name="T17" fmla="*/ 56 h 81"/>
              <a:gd name="T18" fmla="*/ 123 w 139"/>
              <a:gd name="T19" fmla="*/ 61 h 81"/>
              <a:gd name="T20" fmla="*/ 126 w 139"/>
              <a:gd name="T21" fmla="*/ 64 h 81"/>
              <a:gd name="T22" fmla="*/ 123 w 139"/>
              <a:gd name="T23" fmla="*/ 81 h 81"/>
              <a:gd name="T24" fmla="*/ 135 w 139"/>
              <a:gd name="T25" fmla="*/ 81 h 81"/>
              <a:gd name="T26" fmla="*/ 132 w 139"/>
              <a:gd name="T27" fmla="*/ 64 h 81"/>
              <a:gd name="T28" fmla="*/ 135 w 139"/>
              <a:gd name="T29" fmla="*/ 61 h 81"/>
              <a:gd name="T30" fmla="*/ 28 w 139"/>
              <a:gd name="T31" fmla="*/ 42 h 81"/>
              <a:gd name="T32" fmla="*/ 28 w 139"/>
              <a:gd name="T33" fmla="*/ 69 h 81"/>
              <a:gd name="T34" fmla="*/ 70 w 139"/>
              <a:gd name="T35" fmla="*/ 81 h 81"/>
              <a:gd name="T36" fmla="*/ 111 w 139"/>
              <a:gd name="T37" fmla="*/ 69 h 81"/>
              <a:gd name="T38" fmla="*/ 111 w 139"/>
              <a:gd name="T39" fmla="*/ 42 h 81"/>
              <a:gd name="T40" fmla="*/ 70 w 139"/>
              <a:gd name="T41" fmla="*/ 56 h 81"/>
              <a:gd name="T42" fmla="*/ 28 w 139"/>
              <a:gd name="T43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81">
                <a:moveTo>
                  <a:pt x="135" y="61"/>
                </a:moveTo>
                <a:cubicBezTo>
                  <a:pt x="135" y="58"/>
                  <a:pt x="134" y="56"/>
                  <a:pt x="131" y="5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70" y="48"/>
                  <a:pt x="70" y="48"/>
                  <a:pt x="70" y="48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5" y="56"/>
                  <a:pt x="123" y="58"/>
                  <a:pt x="123" y="61"/>
                </a:cubicBezTo>
                <a:cubicBezTo>
                  <a:pt x="123" y="63"/>
                  <a:pt x="125" y="64"/>
                  <a:pt x="126" y="64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5" y="63"/>
                  <a:pt x="135" y="61"/>
                </a:cubicBezTo>
                <a:close/>
                <a:moveTo>
                  <a:pt x="28" y="42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76"/>
                  <a:pt x="47" y="81"/>
                  <a:pt x="70" y="81"/>
                </a:cubicBezTo>
                <a:cubicBezTo>
                  <a:pt x="92" y="81"/>
                  <a:pt x="111" y="76"/>
                  <a:pt x="111" y="69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70" y="56"/>
                  <a:pt x="70" y="56"/>
                  <a:pt x="70" y="56"/>
                </a:cubicBezTo>
                <a:lnTo>
                  <a:pt x="28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04880" y="4128550"/>
            <a:ext cx="1671955" cy="45910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CIAIC_2020_TC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endParaRPr lang="en-US" altLang="zh-CN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6841" y="4138462"/>
            <a:ext cx="1768429" cy="41774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2020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08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月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17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日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66817" y="3585625"/>
            <a:ext cx="791210" cy="45910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朱文博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990" y="3583085"/>
            <a:ext cx="1457325" cy="45910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常建功 刘胜利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endParaRPr lang="en-US" altLang="zh-CN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183382" y="143356"/>
            <a:ext cx="2660426" cy="3670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网页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结果展示</a:t>
            </a: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345" y="784860"/>
            <a:ext cx="5926455" cy="20231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2807970"/>
            <a:ext cx="5925820" cy="1993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40943" y="146720"/>
            <a:ext cx="2492986" cy="369330"/>
          </a:xfrm>
          <a:prstGeom prst="rect">
            <a:avLst/>
          </a:prstGeom>
          <a:noFill/>
          <a:ln>
            <a:solidFill>
              <a:srgbClr val="FFFFFF">
                <a:alpha val="45882"/>
              </a:srgbClr>
            </a:solidFill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个人项目中遇到的问题</a:t>
            </a: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1290" y="34925"/>
            <a:ext cx="2047875" cy="590550"/>
          </a:xfrm>
          <a:prstGeom prst="rect">
            <a:avLst/>
          </a:prstGeom>
        </p:spPr>
      </p:pic>
      <p:sp>
        <p:nvSpPr>
          <p:cNvPr id="4" name="五边形 3"/>
          <p:cNvSpPr/>
          <p:nvPr/>
        </p:nvSpPr>
        <p:spPr>
          <a:xfrm>
            <a:off x="398780" y="2046605"/>
            <a:ext cx="979170" cy="485775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1490" y="2105660"/>
            <a:ext cx="886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1"/>
                </a:solidFill>
              </a:rPr>
              <a:t>爬虫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69390" y="1059815"/>
            <a:ext cx="2952115" cy="31680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4825" y="1471295"/>
            <a:ext cx="2443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解析网页源码的时候遇到问题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学习正则表达式中遇到困难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4025" y="3134995"/>
            <a:ext cx="244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有些网站照片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不能爬取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被迫更换网站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4773930" y="2046605"/>
            <a:ext cx="1147445" cy="485775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32350" y="2105660"/>
            <a:ext cx="1089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1"/>
                </a:solidFill>
              </a:rPr>
              <a:t>网页设计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42025" y="1059815"/>
            <a:ext cx="2952115" cy="31680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46825" y="1313815"/>
            <a:ext cx="24434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在制作天气查询系统时，不知道怎样获取搜索框所输入的内容，以及如何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在网页上展示所爬取的天气信息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46825" y="2996565"/>
            <a:ext cx="2443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一开始网页细节设计时不清楚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语法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网页设计不太美观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40943" y="146720"/>
            <a:ext cx="1107992" cy="369330"/>
          </a:xfrm>
          <a:prstGeom prst="rect">
            <a:avLst/>
          </a:prstGeom>
          <a:noFill/>
          <a:ln>
            <a:solidFill>
              <a:srgbClr val="FFFFFF">
                <a:alpha val="45882"/>
              </a:srgbClr>
            </a:solidFill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总结不足</a:t>
            </a: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1290" y="34925"/>
            <a:ext cx="2047875" cy="590550"/>
          </a:xfrm>
          <a:prstGeom prst="rect">
            <a:avLst/>
          </a:prstGeom>
        </p:spPr>
      </p:pic>
      <p:grpSp>
        <p:nvGrpSpPr>
          <p:cNvPr id="45" name="组合 24"/>
          <p:cNvGrpSpPr/>
          <p:nvPr/>
        </p:nvGrpSpPr>
        <p:grpSpPr bwMode="auto">
          <a:xfrm>
            <a:off x="2498622" y="1600476"/>
            <a:ext cx="3960803" cy="366157"/>
            <a:chOff x="0" y="0"/>
            <a:chExt cx="4242647" cy="488527"/>
          </a:xfrm>
        </p:grpSpPr>
        <p:sp>
          <p:nvSpPr>
            <p:cNvPr id="46" name="矩形 25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个人代码能力不足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矩形 26"/>
            <p:cNvSpPr>
              <a:spLocks noChangeArrowheads="1"/>
            </p:cNvSpPr>
            <p:nvPr/>
          </p:nvSpPr>
          <p:spPr bwMode="auto">
            <a:xfrm>
              <a:off x="0" y="847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等腰三角形 27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组合 24"/>
          <p:cNvGrpSpPr/>
          <p:nvPr/>
        </p:nvGrpSpPr>
        <p:grpSpPr bwMode="auto">
          <a:xfrm>
            <a:off x="2498622" y="2389781"/>
            <a:ext cx="3960803" cy="366157"/>
            <a:chOff x="0" y="0"/>
            <a:chExt cx="4242647" cy="488527"/>
          </a:xfrm>
        </p:grpSpPr>
        <p:sp>
          <p:nvSpPr>
            <p:cNvPr id="4" name="矩形 25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对</a:t>
              </a:r>
              <a:r>
                <a:rPr lang="en-US" altLang="zh-CN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html,CSS,JS</a:t>
              </a: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语法不熟悉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" name="矩形 26"/>
            <p:cNvSpPr>
              <a:spLocks noChangeArrowheads="1"/>
            </p:cNvSpPr>
            <p:nvPr/>
          </p:nvSpPr>
          <p:spPr bwMode="auto">
            <a:xfrm>
              <a:off x="0" y="847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" name="等腰三角形 27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组合 24"/>
          <p:cNvGrpSpPr/>
          <p:nvPr/>
        </p:nvGrpSpPr>
        <p:grpSpPr bwMode="auto">
          <a:xfrm>
            <a:off x="2498622" y="3180991"/>
            <a:ext cx="3960803" cy="366157"/>
            <a:chOff x="0" y="0"/>
            <a:chExt cx="4242647" cy="488527"/>
          </a:xfrm>
        </p:grpSpPr>
        <p:sp>
          <p:nvSpPr>
            <p:cNvPr id="9" name="矩形 25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没有项目开发经验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矩形 26"/>
            <p:cNvSpPr>
              <a:spLocks noChangeArrowheads="1"/>
            </p:cNvSpPr>
            <p:nvPr/>
          </p:nvSpPr>
          <p:spPr bwMode="auto">
            <a:xfrm>
              <a:off x="0" y="847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等腰三角形 27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661705" y="1611094"/>
            <a:ext cx="5328184" cy="1921679"/>
          </a:xfrm>
          <a:prstGeom prst="rect">
            <a:avLst/>
          </a:prstGeom>
        </p:spPr>
        <p:txBody>
          <a:bodyPr wrap="square" lIns="68579" tIns="34289" rIns="68579" bIns="34289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80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8000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351087" y="1776318"/>
            <a:ext cx="2736304" cy="1591228"/>
          </a:xfrm>
          <a:custGeom>
            <a:avLst/>
            <a:gdLst>
              <a:gd name="T0" fmla="*/ 135 w 139"/>
              <a:gd name="T1" fmla="*/ 61 h 81"/>
              <a:gd name="T2" fmla="*/ 131 w 139"/>
              <a:gd name="T3" fmla="*/ 56 h 81"/>
              <a:gd name="T4" fmla="*/ 131 w 139"/>
              <a:gd name="T5" fmla="*/ 27 h 81"/>
              <a:gd name="T6" fmla="*/ 139 w 139"/>
              <a:gd name="T7" fmla="*/ 24 h 81"/>
              <a:gd name="T8" fmla="*/ 70 w 139"/>
              <a:gd name="T9" fmla="*/ 0 h 81"/>
              <a:gd name="T10" fmla="*/ 0 w 139"/>
              <a:gd name="T11" fmla="*/ 24 h 81"/>
              <a:gd name="T12" fmla="*/ 70 w 139"/>
              <a:gd name="T13" fmla="*/ 48 h 81"/>
              <a:gd name="T14" fmla="*/ 127 w 139"/>
              <a:gd name="T15" fmla="*/ 28 h 81"/>
              <a:gd name="T16" fmla="*/ 127 w 139"/>
              <a:gd name="T17" fmla="*/ 56 h 81"/>
              <a:gd name="T18" fmla="*/ 123 w 139"/>
              <a:gd name="T19" fmla="*/ 61 h 81"/>
              <a:gd name="T20" fmla="*/ 126 w 139"/>
              <a:gd name="T21" fmla="*/ 64 h 81"/>
              <a:gd name="T22" fmla="*/ 123 w 139"/>
              <a:gd name="T23" fmla="*/ 81 h 81"/>
              <a:gd name="T24" fmla="*/ 135 w 139"/>
              <a:gd name="T25" fmla="*/ 81 h 81"/>
              <a:gd name="T26" fmla="*/ 132 w 139"/>
              <a:gd name="T27" fmla="*/ 64 h 81"/>
              <a:gd name="T28" fmla="*/ 135 w 139"/>
              <a:gd name="T29" fmla="*/ 61 h 81"/>
              <a:gd name="T30" fmla="*/ 28 w 139"/>
              <a:gd name="T31" fmla="*/ 42 h 81"/>
              <a:gd name="T32" fmla="*/ 28 w 139"/>
              <a:gd name="T33" fmla="*/ 69 h 81"/>
              <a:gd name="T34" fmla="*/ 70 w 139"/>
              <a:gd name="T35" fmla="*/ 81 h 81"/>
              <a:gd name="T36" fmla="*/ 111 w 139"/>
              <a:gd name="T37" fmla="*/ 69 h 81"/>
              <a:gd name="T38" fmla="*/ 111 w 139"/>
              <a:gd name="T39" fmla="*/ 42 h 81"/>
              <a:gd name="T40" fmla="*/ 70 w 139"/>
              <a:gd name="T41" fmla="*/ 56 h 81"/>
              <a:gd name="T42" fmla="*/ 28 w 139"/>
              <a:gd name="T43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81">
                <a:moveTo>
                  <a:pt x="135" y="61"/>
                </a:moveTo>
                <a:cubicBezTo>
                  <a:pt x="135" y="58"/>
                  <a:pt x="134" y="56"/>
                  <a:pt x="131" y="5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70" y="48"/>
                  <a:pt x="70" y="48"/>
                  <a:pt x="70" y="48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5" y="56"/>
                  <a:pt x="123" y="58"/>
                  <a:pt x="123" y="61"/>
                </a:cubicBezTo>
                <a:cubicBezTo>
                  <a:pt x="123" y="63"/>
                  <a:pt x="125" y="64"/>
                  <a:pt x="126" y="64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5" y="63"/>
                  <a:pt x="135" y="61"/>
                </a:cubicBezTo>
                <a:close/>
                <a:moveTo>
                  <a:pt x="28" y="42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76"/>
                  <a:pt x="47" y="81"/>
                  <a:pt x="70" y="81"/>
                </a:cubicBezTo>
                <a:cubicBezTo>
                  <a:pt x="92" y="81"/>
                  <a:pt x="111" y="76"/>
                  <a:pt x="111" y="69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70" y="56"/>
                  <a:pt x="70" y="56"/>
                  <a:pt x="70" y="56"/>
                </a:cubicBezTo>
                <a:lnTo>
                  <a:pt x="28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en-US">
              <a:solidFill>
                <a:prstClr val="black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38"/>
          <p:cNvSpPr txBox="1"/>
          <p:nvPr/>
        </p:nvSpPr>
        <p:spPr>
          <a:xfrm>
            <a:off x="163773" y="2347016"/>
            <a:ext cx="3123394" cy="584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3200" b="1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CONTENTS</a:t>
            </a:r>
            <a:endParaRPr lang="zh-CN" altLang="en-US" sz="3200" b="1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1979713" y="1976523"/>
            <a:ext cx="902811" cy="52322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cs typeface="+mn-ea"/>
                <a:sym typeface="+mn-lt"/>
              </a:rPr>
              <a:t>目录</a:t>
            </a:r>
            <a:endParaRPr lang="zh-CN" altLang="en-US" sz="28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278460" y="213927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24"/>
          <p:cNvGrpSpPr/>
          <p:nvPr/>
        </p:nvGrpSpPr>
        <p:grpSpPr bwMode="auto">
          <a:xfrm>
            <a:off x="3923562" y="1496336"/>
            <a:ext cx="3960803" cy="366157"/>
            <a:chOff x="0" y="0"/>
            <a:chExt cx="4242647" cy="488527"/>
          </a:xfrm>
        </p:grpSpPr>
        <p:sp>
          <p:nvSpPr>
            <p:cNvPr id="46" name="矩形 25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个人项目描述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矩形 26"/>
            <p:cNvSpPr>
              <a:spLocks noChangeArrowheads="1"/>
            </p:cNvSpPr>
            <p:nvPr/>
          </p:nvSpPr>
          <p:spPr bwMode="auto">
            <a:xfrm>
              <a:off x="0" y="847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等腰三角形 27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23"/>
          <p:cNvGrpSpPr/>
          <p:nvPr/>
        </p:nvGrpSpPr>
        <p:grpSpPr bwMode="auto">
          <a:xfrm>
            <a:off x="3924564" y="2284158"/>
            <a:ext cx="3960438" cy="365760"/>
            <a:chOff x="0" y="0"/>
            <a:chExt cx="4242647" cy="487998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9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源码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矩形 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等腰三角形 13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组合 23"/>
          <p:cNvGrpSpPr/>
          <p:nvPr/>
        </p:nvGrpSpPr>
        <p:grpSpPr bwMode="auto">
          <a:xfrm>
            <a:off x="3925199" y="3122993"/>
            <a:ext cx="3960439" cy="365760"/>
            <a:chOff x="0" y="0"/>
            <a:chExt cx="4242647" cy="487998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9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个人项目中遇到的问题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矩形 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等腰三角形 13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组合 23"/>
          <p:cNvGrpSpPr/>
          <p:nvPr/>
        </p:nvGrpSpPr>
        <p:grpSpPr bwMode="auto">
          <a:xfrm>
            <a:off x="3925834" y="3954843"/>
            <a:ext cx="3960436" cy="365760"/>
            <a:chOff x="0" y="0"/>
            <a:chExt cx="4242647" cy="487998"/>
          </a:xfrm>
        </p:grpSpPr>
        <p:sp>
          <p:nvSpPr>
            <p:cNvPr id="18" name="矩形 1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9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总结不足</a:t>
              </a:r>
              <a:endParaRPr lang="zh-CN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矩形 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等腰三角形 13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1569656" cy="369330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个人项目描述</a:t>
            </a: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96514" y="1362708"/>
            <a:ext cx="4770755" cy="3719196"/>
            <a:chOff x="5618428" y="-42677"/>
            <a:chExt cx="4986311" cy="3684150"/>
          </a:xfrm>
        </p:grpSpPr>
        <p:sp>
          <p:nvSpPr>
            <p:cNvPr id="56" name="文本框 50"/>
            <p:cNvSpPr>
              <a:spLocks noChangeArrowheads="1"/>
            </p:cNvSpPr>
            <p:nvPr/>
          </p:nvSpPr>
          <p:spPr bwMode="auto">
            <a:xfrm>
              <a:off x="6122835" y="3276644"/>
              <a:ext cx="1307043" cy="364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 8.14-8.15</a:t>
              </a:r>
              <a:endPara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矩形 61"/>
            <p:cNvSpPr>
              <a:spLocks noChangeArrowheads="1"/>
            </p:cNvSpPr>
            <p:nvPr/>
          </p:nvSpPr>
          <p:spPr bwMode="auto">
            <a:xfrm>
              <a:off x="5618428" y="-42677"/>
              <a:ext cx="4986311" cy="616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完成爬虫项目，实现图片爬取，并生成相关信息</a:t>
              </a: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Excel</a:t>
              </a: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表格</a:t>
              </a:r>
              <a:endPara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39800" y="1483995"/>
            <a:ext cx="6444615" cy="1685289"/>
            <a:chOff x="4722446" y="2626240"/>
            <a:chExt cx="6884434" cy="1669403"/>
          </a:xfrm>
        </p:grpSpPr>
        <p:grpSp>
          <p:nvGrpSpPr>
            <p:cNvPr id="7" name="Group 25"/>
            <p:cNvGrpSpPr/>
            <p:nvPr/>
          </p:nvGrpSpPr>
          <p:grpSpPr bwMode="auto">
            <a:xfrm>
              <a:off x="4722446" y="2626240"/>
              <a:ext cx="1327151" cy="390618"/>
              <a:chOff x="142759" y="0"/>
              <a:chExt cx="2138830" cy="629237"/>
            </a:xfrm>
          </p:grpSpPr>
          <p:sp>
            <p:nvSpPr>
              <p:cNvPr id="8" name="矩形 49"/>
              <p:cNvSpPr>
                <a:spLocks noChangeArrowheads="1"/>
              </p:cNvSpPr>
              <p:nvPr/>
            </p:nvSpPr>
            <p:spPr bwMode="auto">
              <a:xfrm>
                <a:off x="142759" y="0"/>
                <a:ext cx="2137749" cy="62923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zh-CN" sz="11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" name="文本框 50"/>
              <p:cNvSpPr>
                <a:spLocks noChangeArrowheads="1"/>
              </p:cNvSpPr>
              <p:nvPr/>
            </p:nvSpPr>
            <p:spPr bwMode="auto">
              <a:xfrm>
                <a:off x="175166" y="17226"/>
                <a:ext cx="2106423" cy="587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8.07-8.08</a:t>
                </a:r>
                <a:endParaRPr lang="zh-CN" altLang="en-US" sz="1800" b="1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" name="矩形 61"/>
            <p:cNvSpPr>
              <a:spLocks noChangeArrowheads="1"/>
            </p:cNvSpPr>
            <p:nvPr/>
          </p:nvSpPr>
          <p:spPr bwMode="auto">
            <a:xfrm>
              <a:off x="6473232" y="3679209"/>
              <a:ext cx="5133648" cy="61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+mn-ea"/>
                  <a:ea typeface="+mn-ea"/>
                  <a:cs typeface="+mn-ea"/>
                  <a:sym typeface="+mn-lt"/>
                </a:rPr>
                <a:t>学习</a:t>
              </a:r>
              <a:r>
                <a:rPr lang="en-US" altLang="zh-CN" sz="1800" dirty="0">
                  <a:solidFill>
                    <a:srgbClr val="000000"/>
                  </a:solidFill>
                  <a:latin typeface="+mn-ea"/>
                  <a:ea typeface="+mn-ea"/>
                  <a:cs typeface="+mn-ea"/>
                  <a:sym typeface="+mn-lt"/>
                </a:rPr>
                <a:t>MySQL</a:t>
              </a:r>
              <a:r>
                <a:rPr lang="zh-CN" altLang="en-US" sz="1800" dirty="0">
                  <a:solidFill>
                    <a:srgbClr val="000000"/>
                  </a:solidFill>
                  <a:latin typeface="+mn-ea"/>
                  <a:ea typeface="+mn-ea"/>
                  <a:cs typeface="+mn-ea"/>
                  <a:sym typeface="+mn-lt"/>
                </a:rPr>
                <a:t>数据库基本操作和</a:t>
              </a:r>
              <a:r>
                <a:rPr lang="en-US" altLang="zh-CN" sz="1800" dirty="0">
                  <a:solidFill>
                    <a:srgbClr val="000000"/>
                  </a:solidFill>
                  <a:latin typeface="+mn-ea"/>
                  <a:ea typeface="+mn-ea"/>
                  <a:cs typeface="+mn-ea"/>
                  <a:sym typeface="+mn-lt"/>
                </a:rPr>
                <a:t>Django</a:t>
              </a:r>
              <a:r>
                <a:rPr lang="zh-CN" altLang="en-US" sz="1800" dirty="0">
                  <a:solidFill>
                    <a:srgbClr val="000000"/>
                  </a:solidFill>
                  <a:latin typeface="+mn-ea"/>
                  <a:ea typeface="+mn-ea"/>
                  <a:cs typeface="+mn-ea"/>
                  <a:sym typeface="+mn-lt"/>
                </a:rPr>
                <a:t>设计网页的操作</a:t>
              </a:r>
              <a:endParaRPr lang="zh-CN" altLang="en-US" sz="1800" dirty="0">
                <a:solidFill>
                  <a:srgbClr val="000000"/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8850" y="2661281"/>
            <a:ext cx="6425564" cy="1494154"/>
            <a:chOff x="4923788" y="3065293"/>
            <a:chExt cx="6768700" cy="1480071"/>
          </a:xfrm>
        </p:grpSpPr>
        <p:grpSp>
          <p:nvGrpSpPr>
            <p:cNvPr id="18" name="Group 25"/>
            <p:cNvGrpSpPr/>
            <p:nvPr/>
          </p:nvGrpSpPr>
          <p:grpSpPr bwMode="auto">
            <a:xfrm>
              <a:off x="4923788" y="3065293"/>
              <a:ext cx="1326480" cy="390618"/>
              <a:chOff x="467240" y="707259"/>
              <a:chExt cx="2137749" cy="629237"/>
            </a:xfrm>
          </p:grpSpPr>
          <p:sp>
            <p:nvSpPr>
              <p:cNvPr id="19" name="矩形 49"/>
              <p:cNvSpPr>
                <a:spLocks noChangeArrowheads="1"/>
              </p:cNvSpPr>
              <p:nvPr/>
            </p:nvSpPr>
            <p:spPr bwMode="auto">
              <a:xfrm>
                <a:off x="467240" y="707259"/>
                <a:ext cx="2137749" cy="62923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zh-CN" sz="11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文本框 50"/>
              <p:cNvSpPr>
                <a:spLocks noChangeArrowheads="1"/>
              </p:cNvSpPr>
              <p:nvPr/>
            </p:nvSpPr>
            <p:spPr bwMode="auto">
              <a:xfrm>
                <a:off x="467307" y="707259"/>
                <a:ext cx="2106423" cy="587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8.11-8.15</a:t>
                </a:r>
                <a:endParaRPr lang="zh-CN" altLang="en-US" sz="1800" b="1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4" name="矩形 61"/>
            <p:cNvSpPr>
              <a:spLocks noChangeArrowheads="1"/>
            </p:cNvSpPr>
            <p:nvPr/>
          </p:nvSpPr>
          <p:spPr bwMode="auto">
            <a:xfrm>
              <a:off x="6653588" y="4203180"/>
              <a:ext cx="5038900" cy="342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+mn-ea"/>
                  <a:ea typeface="+mn-ea"/>
                  <a:cs typeface="+mn-ea"/>
                  <a:sym typeface="+mn-ea"/>
                </a:rPr>
                <a:t>设计天气查询主页面</a:t>
              </a:r>
              <a:r>
                <a:rPr lang="zh-CN" altLang="en-US" sz="1800" dirty="0">
                  <a:latin typeface="+mn-ea"/>
                  <a:ea typeface="+mn-ea"/>
                  <a:cs typeface="+mn-ea"/>
                  <a:sym typeface="+mn-ea"/>
                </a:rPr>
                <a:t>以及个人页面</a:t>
              </a:r>
              <a:endParaRPr lang="zh-CN" altLang="en-US" sz="1800" dirty="0">
                <a:latin typeface="+mn-ea"/>
                <a:ea typeface="+mn-ea"/>
                <a:cs typeface="+mn-ea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1488440"/>
            <a:ext cx="374650" cy="374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2661285"/>
            <a:ext cx="374650" cy="3746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3836035"/>
            <a:ext cx="374650" cy="374650"/>
          </a:xfrm>
          <a:prstGeom prst="rect">
            <a:avLst/>
          </a:prstGeom>
        </p:spPr>
      </p:pic>
      <p:sp>
        <p:nvSpPr>
          <p:cNvPr id="15" name="矩形 49"/>
          <p:cNvSpPr>
            <a:spLocks noChangeArrowheads="1"/>
          </p:cNvSpPr>
          <p:nvPr/>
        </p:nvSpPr>
        <p:spPr bwMode="auto">
          <a:xfrm>
            <a:off x="977265" y="3809996"/>
            <a:ext cx="1259235" cy="39433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1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50"/>
          <p:cNvSpPr>
            <a:spLocks noChangeArrowheads="1"/>
          </p:cNvSpPr>
          <p:nvPr/>
        </p:nvSpPr>
        <p:spPr bwMode="auto">
          <a:xfrm>
            <a:off x="977304" y="3836031"/>
            <a:ext cx="124078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 8.15-8.17</a:t>
            </a:r>
            <a:endParaRPr lang="zh-CN" altLang="en-US" sz="18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1781810" cy="367030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项目过程交付件</a:t>
            </a: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956945"/>
            <a:ext cx="3808095" cy="19958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435" y="630555"/>
            <a:ext cx="3997960" cy="16376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25" y="2374265"/>
            <a:ext cx="4065270" cy="2552700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V="1">
            <a:off x="3565525" y="3580130"/>
            <a:ext cx="862330" cy="590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64870" y="3286760"/>
            <a:ext cx="2482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详细设计书的第三部分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源码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爬虫</a:t>
            </a: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7777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6565" y="716915"/>
            <a:ext cx="5207000" cy="42100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" y="1045845"/>
            <a:ext cx="4083050" cy="38233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525" y="2338070"/>
            <a:ext cx="1746885" cy="2451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81580" y="2338070"/>
            <a:ext cx="1513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bg1"/>
                </a:solidFill>
              </a:rPr>
              <a:t>根据网页源码得到类名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665" y="2767965"/>
            <a:ext cx="1814195" cy="2457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81580" y="2768600"/>
            <a:ext cx="1640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bg1"/>
                </a:solidFill>
              </a:rPr>
              <a:t>根据网页源码得到属性</a:t>
            </a:r>
            <a:r>
              <a:rPr lang="zh-CN" altLang="en-US" sz="1000" b="1">
                <a:solidFill>
                  <a:schemeClr val="bg1"/>
                </a:solidFill>
              </a:rPr>
              <a:t>名</a:t>
            </a:r>
            <a:endParaRPr lang="zh-CN" altLang="en-US" sz="1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316732" y="1490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源码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爬虫</a:t>
            </a: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7777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714375"/>
            <a:ext cx="3255645" cy="2082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" y="2975610"/>
            <a:ext cx="3190240" cy="1720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715" y="714375"/>
            <a:ext cx="5029200" cy="39820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960" y="2648585"/>
            <a:ext cx="1814195" cy="2457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74315" y="2633345"/>
            <a:ext cx="1467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bg1"/>
                </a:solidFill>
              </a:rPr>
              <a:t>得到主题及链接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735" y="3074035"/>
            <a:ext cx="1814195" cy="2457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827020" y="3074035"/>
            <a:ext cx="1467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bg1"/>
                </a:solidFill>
              </a:rPr>
              <a:t>下载图片</a:t>
            </a:r>
            <a:r>
              <a:rPr lang="en-US" altLang="zh-CN" sz="1200" b="1">
                <a:solidFill>
                  <a:schemeClr val="bg1"/>
                </a:solidFill>
              </a:rPr>
              <a:t>,</a:t>
            </a:r>
            <a:r>
              <a:rPr lang="zh-CN" altLang="en-US" sz="1200" b="1">
                <a:solidFill>
                  <a:schemeClr val="bg1"/>
                </a:solidFill>
              </a:rPr>
              <a:t>写入表格</a:t>
            </a:r>
            <a:endParaRPr lang="zh-CN" altLang="en-US" sz="1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爬虫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结果展示</a:t>
            </a: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1352550"/>
            <a:ext cx="4114800" cy="2946400"/>
          </a:xfrm>
          <a:prstGeom prst="rect">
            <a:avLst/>
          </a:prstGeom>
        </p:spPr>
      </p:pic>
      <p:sp>
        <p:nvSpPr>
          <p:cNvPr id="47" name="矩形 26"/>
          <p:cNvSpPr>
            <a:spLocks noChangeArrowheads="1"/>
          </p:cNvSpPr>
          <p:nvPr/>
        </p:nvSpPr>
        <p:spPr bwMode="auto">
          <a:xfrm>
            <a:off x="62762" y="828316"/>
            <a:ext cx="569104" cy="3655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26"/>
          <p:cNvSpPr>
            <a:spLocks noChangeArrowheads="1"/>
          </p:cNvSpPr>
          <p:nvPr/>
        </p:nvSpPr>
        <p:spPr bwMode="auto">
          <a:xfrm>
            <a:off x="4521097" y="828316"/>
            <a:ext cx="569104" cy="3655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1231900"/>
            <a:ext cx="3909695" cy="1442720"/>
          </a:xfrm>
          <a:prstGeom prst="rect">
            <a:avLst/>
          </a:prstGeom>
        </p:spPr>
      </p:pic>
      <p:sp>
        <p:nvSpPr>
          <p:cNvPr id="14" name="矩形 26"/>
          <p:cNvSpPr>
            <a:spLocks noChangeArrowheads="1"/>
          </p:cNvSpPr>
          <p:nvPr/>
        </p:nvSpPr>
        <p:spPr bwMode="auto">
          <a:xfrm>
            <a:off x="4521097" y="2847616"/>
            <a:ext cx="569104" cy="3655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3343275"/>
            <a:ext cx="4226560" cy="1219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9732" y="14272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源码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网页</a:t>
            </a: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3450" y="835025"/>
            <a:ext cx="4737100" cy="3625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8610" y="1959610"/>
            <a:ext cx="1152525" cy="9359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7525" y="2105025"/>
            <a:ext cx="73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整体布局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189732" y="14272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源码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网页</a:t>
            </a: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5" y="827405"/>
            <a:ext cx="944880" cy="815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890" y="1022350"/>
            <a:ext cx="7296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/>
                </a:solidFill>
              </a:rPr>
              <a:t>CSS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0" y="787400"/>
            <a:ext cx="3898900" cy="41338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72050" y="843280"/>
            <a:ext cx="944880" cy="695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87315" y="2203450"/>
            <a:ext cx="7296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/>
                </a:solidFill>
              </a:rPr>
              <a:t>JS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736725"/>
            <a:ext cx="4286885" cy="3086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87315" y="1022350"/>
            <a:ext cx="7296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/>
                </a:solidFill>
              </a:rPr>
              <a:t>JS</a:t>
            </a:r>
            <a:endParaRPr lang="en-US" altLang="zh-CN" sz="1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2c783b63-166d-4205-bc4a-9840e7a0fa8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FDE"/>
        </a:solidFill>
        <a:ln>
          <a:noFill/>
        </a:ln>
      </a:spPr>
      <a:bodyPr rtlCol="0" anchor="ctr"/>
      <a:lstStyle>
        <a:defPPr algn="ctr">
          <a:defRPr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WPS 演示</Application>
  <PresentationFormat>全屏显示(16:9)</PresentationFormat>
  <Paragraphs>122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方正兰亭细黑_GBK</vt:lpstr>
      <vt:lpstr>Arial Unicode MS</vt:lpstr>
      <vt:lpstr>Calibri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</dc:creator>
  <cp:lastModifiedBy>v</cp:lastModifiedBy>
  <cp:revision>121</cp:revision>
  <dcterms:created xsi:type="dcterms:W3CDTF">2015-06-02T10:31:00Z</dcterms:created>
  <dcterms:modified xsi:type="dcterms:W3CDTF">2020-08-19T02:04:02Z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KSORubyTemplateID">
    <vt:lpwstr>8</vt:lpwstr>
  </property>
</Properties>
</file>