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1" r:id="rId4"/>
    <p:sldId id="349" r:id="rId5"/>
    <p:sldId id="332" r:id="rId6"/>
    <p:sldId id="325" r:id="rId7"/>
    <p:sldId id="326" r:id="rId8"/>
    <p:sldId id="351" r:id="rId9"/>
    <p:sldId id="294" r:id="rId10"/>
  </p:sldIdLst>
  <p:sldSz cx="9144000" cy="5143500" type="screen16x9"/>
  <p:notesSz cx="6858000" cy="9144000"/>
  <p:custDataLst>
    <p:tags r:id="rId12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2">
          <p15:clr>
            <a:srgbClr val="A4A3A4"/>
          </p15:clr>
        </p15:guide>
        <p15:guide id="2" pos="29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9DFF"/>
    <a:srgbClr val="25A2FF"/>
    <a:srgbClr val="7FC8FF"/>
    <a:srgbClr val="008AF2"/>
    <a:srgbClr val="57B7FF"/>
    <a:srgbClr val="007FDE"/>
    <a:srgbClr val="009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6" autoAdjust="0"/>
  </p:normalViewPr>
  <p:slideViewPr>
    <p:cSldViewPr>
      <p:cViewPr varScale="1">
        <p:scale>
          <a:sx n="103" d="100"/>
          <a:sy n="103" d="100"/>
        </p:scale>
        <p:origin x="228" y="60"/>
      </p:cViewPr>
      <p:guideLst>
        <p:guide orient="horz" pos="1532"/>
        <p:guide pos="29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ACD03-DEB6-4C52-9EDE-FD03C9F111A3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D2E1D-2A74-42C0-AFCC-0560DBF356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152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111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>
                <a:solidFill>
                  <a:prstClr val="black"/>
                </a:solidFill>
              </a:r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 lIns="91438" tIns="45719" rIns="91438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课题综述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目前现状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156176" y="175741"/>
            <a:ext cx="1281116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国外研究现状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156176" y="175741"/>
            <a:ext cx="1281116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国内研究现状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lIns="91438" tIns="45719" rIns="91438" bIns="45719"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lIns="91438" tIns="45719" rIns="91438" bIns="45719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91438" tIns="45719" rIns="91438" bIns="45719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lIns="91438" tIns="45719" rIns="91438" bIns="45719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lIns="91438" tIns="45719" rIns="91438" bIns="45719"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lIns="91438" tIns="45719" rIns="91438" bIns="45719"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4139952" y="1560415"/>
            <a:ext cx="3597369" cy="554765"/>
          </a:xfrm>
          <a:prstGeom prst="rect">
            <a:avLst/>
          </a:prstGeom>
        </p:spPr>
        <p:txBody>
          <a:bodyPr wrap="square" lIns="68579" tIns="34289" rIns="68579" bIns="34289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sz="24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培训课 个人汇报</a:t>
            </a:r>
          </a:p>
        </p:txBody>
      </p:sp>
      <p:sp>
        <p:nvSpPr>
          <p:cNvPr id="44" name="TextBox 90"/>
          <p:cNvSpPr txBox="1"/>
          <p:nvPr/>
        </p:nvSpPr>
        <p:spPr>
          <a:xfrm>
            <a:off x="871716" y="3708639"/>
            <a:ext cx="1153954" cy="33855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姓名：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71717" y="4249421"/>
            <a:ext cx="1180004" cy="33855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组名：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22718" y="3708639"/>
            <a:ext cx="1210584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指导老师：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22718" y="4249421"/>
            <a:ext cx="800219" cy="33855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日期：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1907705" y="4047192"/>
            <a:ext cx="2088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1907705" y="4587974"/>
            <a:ext cx="2088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058706" y="4047192"/>
            <a:ext cx="2088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058706" y="4587974"/>
            <a:ext cx="2088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395536" y="953993"/>
            <a:ext cx="2736304" cy="1591228"/>
          </a:xfrm>
          <a:custGeom>
            <a:avLst/>
            <a:gdLst>
              <a:gd name="T0" fmla="*/ 135 w 139"/>
              <a:gd name="T1" fmla="*/ 61 h 81"/>
              <a:gd name="T2" fmla="*/ 131 w 139"/>
              <a:gd name="T3" fmla="*/ 56 h 81"/>
              <a:gd name="T4" fmla="*/ 131 w 139"/>
              <a:gd name="T5" fmla="*/ 27 h 81"/>
              <a:gd name="T6" fmla="*/ 139 w 139"/>
              <a:gd name="T7" fmla="*/ 24 h 81"/>
              <a:gd name="T8" fmla="*/ 70 w 139"/>
              <a:gd name="T9" fmla="*/ 0 h 81"/>
              <a:gd name="T10" fmla="*/ 0 w 139"/>
              <a:gd name="T11" fmla="*/ 24 h 81"/>
              <a:gd name="T12" fmla="*/ 70 w 139"/>
              <a:gd name="T13" fmla="*/ 48 h 81"/>
              <a:gd name="T14" fmla="*/ 127 w 139"/>
              <a:gd name="T15" fmla="*/ 28 h 81"/>
              <a:gd name="T16" fmla="*/ 127 w 139"/>
              <a:gd name="T17" fmla="*/ 56 h 81"/>
              <a:gd name="T18" fmla="*/ 123 w 139"/>
              <a:gd name="T19" fmla="*/ 61 h 81"/>
              <a:gd name="T20" fmla="*/ 126 w 139"/>
              <a:gd name="T21" fmla="*/ 64 h 81"/>
              <a:gd name="T22" fmla="*/ 123 w 139"/>
              <a:gd name="T23" fmla="*/ 81 h 81"/>
              <a:gd name="T24" fmla="*/ 135 w 139"/>
              <a:gd name="T25" fmla="*/ 81 h 81"/>
              <a:gd name="T26" fmla="*/ 132 w 139"/>
              <a:gd name="T27" fmla="*/ 64 h 81"/>
              <a:gd name="T28" fmla="*/ 135 w 139"/>
              <a:gd name="T29" fmla="*/ 61 h 81"/>
              <a:gd name="T30" fmla="*/ 28 w 139"/>
              <a:gd name="T31" fmla="*/ 42 h 81"/>
              <a:gd name="T32" fmla="*/ 28 w 139"/>
              <a:gd name="T33" fmla="*/ 69 h 81"/>
              <a:gd name="T34" fmla="*/ 70 w 139"/>
              <a:gd name="T35" fmla="*/ 81 h 81"/>
              <a:gd name="T36" fmla="*/ 111 w 139"/>
              <a:gd name="T37" fmla="*/ 69 h 81"/>
              <a:gd name="T38" fmla="*/ 111 w 139"/>
              <a:gd name="T39" fmla="*/ 42 h 81"/>
              <a:gd name="T40" fmla="*/ 70 w 139"/>
              <a:gd name="T41" fmla="*/ 56 h 81"/>
              <a:gd name="T42" fmla="*/ 28 w 139"/>
              <a:gd name="T43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9" h="81">
                <a:moveTo>
                  <a:pt x="135" y="61"/>
                </a:moveTo>
                <a:cubicBezTo>
                  <a:pt x="135" y="58"/>
                  <a:pt x="134" y="56"/>
                  <a:pt x="131" y="56"/>
                </a:cubicBezTo>
                <a:cubicBezTo>
                  <a:pt x="131" y="27"/>
                  <a:pt x="131" y="27"/>
                  <a:pt x="131" y="27"/>
                </a:cubicBezTo>
                <a:cubicBezTo>
                  <a:pt x="139" y="24"/>
                  <a:pt x="139" y="24"/>
                  <a:pt x="139" y="24"/>
                </a:cubicBezTo>
                <a:cubicBezTo>
                  <a:pt x="70" y="0"/>
                  <a:pt x="70" y="0"/>
                  <a:pt x="70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70" y="48"/>
                  <a:pt x="70" y="48"/>
                  <a:pt x="70" y="48"/>
                </a:cubicBezTo>
                <a:cubicBezTo>
                  <a:pt x="127" y="28"/>
                  <a:pt x="127" y="28"/>
                  <a:pt x="127" y="28"/>
                </a:cubicBezTo>
                <a:cubicBezTo>
                  <a:pt x="127" y="56"/>
                  <a:pt x="127" y="56"/>
                  <a:pt x="127" y="56"/>
                </a:cubicBezTo>
                <a:cubicBezTo>
                  <a:pt x="125" y="56"/>
                  <a:pt x="123" y="58"/>
                  <a:pt x="123" y="61"/>
                </a:cubicBezTo>
                <a:cubicBezTo>
                  <a:pt x="123" y="63"/>
                  <a:pt x="125" y="64"/>
                  <a:pt x="126" y="64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35" y="81"/>
                  <a:pt x="135" y="81"/>
                  <a:pt x="135" y="81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5" y="63"/>
                  <a:pt x="135" y="61"/>
                </a:cubicBezTo>
                <a:close/>
                <a:moveTo>
                  <a:pt x="28" y="42"/>
                </a:moveTo>
                <a:cubicBezTo>
                  <a:pt x="28" y="69"/>
                  <a:pt x="28" y="69"/>
                  <a:pt x="28" y="69"/>
                </a:cubicBezTo>
                <a:cubicBezTo>
                  <a:pt x="28" y="76"/>
                  <a:pt x="47" y="81"/>
                  <a:pt x="70" y="81"/>
                </a:cubicBezTo>
                <a:cubicBezTo>
                  <a:pt x="92" y="81"/>
                  <a:pt x="111" y="76"/>
                  <a:pt x="111" y="69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70" y="56"/>
                  <a:pt x="70" y="56"/>
                  <a:pt x="70" y="56"/>
                </a:cubicBezTo>
                <a:lnTo>
                  <a:pt x="28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37708" y="4125413"/>
            <a:ext cx="1654616" cy="41600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CIAIC-2020-TC</a:t>
            </a:r>
          </a:p>
        </p:txBody>
      </p:sp>
      <p:sp>
        <p:nvSpPr>
          <p:cNvPr id="6" name="矩形 5"/>
          <p:cNvSpPr/>
          <p:nvPr/>
        </p:nvSpPr>
        <p:spPr>
          <a:xfrm>
            <a:off x="6246841" y="4138462"/>
            <a:ext cx="1768429" cy="41774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2020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年</a:t>
            </a: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08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月</a:t>
            </a: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17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日</a:t>
            </a: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endParaRPr lang="zh-CN" alt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62313" y="3585625"/>
            <a:ext cx="800216" cy="41774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罗天悦</a:t>
            </a:r>
          </a:p>
        </p:txBody>
      </p:sp>
      <p:sp>
        <p:nvSpPr>
          <p:cNvPr id="3" name="矩形 2"/>
          <p:cNvSpPr/>
          <p:nvPr/>
        </p:nvSpPr>
        <p:spPr>
          <a:xfrm>
            <a:off x="6278914" y="3583085"/>
            <a:ext cx="1473477" cy="41774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常建功 刘胜利</a:t>
            </a:r>
            <a:endParaRPr lang="en-US" altLang="zh-CN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38"/>
          <p:cNvSpPr txBox="1"/>
          <p:nvPr/>
        </p:nvSpPr>
        <p:spPr>
          <a:xfrm>
            <a:off x="163773" y="2347016"/>
            <a:ext cx="3123394" cy="584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3200" b="1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CONTENTS</a:t>
            </a:r>
            <a:endParaRPr lang="zh-CN" altLang="en-US" sz="3200" b="1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5" name="文本框 11"/>
          <p:cNvSpPr txBox="1"/>
          <p:nvPr/>
        </p:nvSpPr>
        <p:spPr>
          <a:xfrm>
            <a:off x="1979713" y="1976523"/>
            <a:ext cx="902811" cy="52322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cs typeface="+mn-ea"/>
                <a:sym typeface="+mn-lt"/>
              </a:rPr>
              <a:t>目录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3278460" y="2139271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24"/>
          <p:cNvGrpSpPr/>
          <p:nvPr/>
        </p:nvGrpSpPr>
        <p:grpSpPr bwMode="auto">
          <a:xfrm>
            <a:off x="3923562" y="1496336"/>
            <a:ext cx="3960803" cy="365522"/>
            <a:chOff x="0" y="0"/>
            <a:chExt cx="4242647" cy="487680"/>
          </a:xfrm>
        </p:grpSpPr>
        <p:sp>
          <p:nvSpPr>
            <p:cNvPr id="46" name="矩形 25"/>
            <p:cNvSpPr>
              <a:spLocks noChangeArrowheads="1"/>
            </p:cNvSpPr>
            <p:nvPr/>
          </p:nvSpPr>
          <p:spPr bwMode="auto">
            <a:xfrm>
              <a:off x="609600" y="0"/>
              <a:ext cx="3633047" cy="487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个人项目描述</a:t>
              </a:r>
            </a:p>
          </p:txBody>
        </p:sp>
        <p:sp>
          <p:nvSpPr>
            <p:cNvPr id="47" name="矩形 26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48" name="等腰三角形 27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组合 23"/>
          <p:cNvGrpSpPr/>
          <p:nvPr/>
        </p:nvGrpSpPr>
        <p:grpSpPr bwMode="auto">
          <a:xfrm>
            <a:off x="3923929" y="2139378"/>
            <a:ext cx="3960436" cy="365760"/>
            <a:chOff x="0" y="0"/>
            <a:chExt cx="4242647" cy="487998"/>
          </a:xfrm>
        </p:grpSpPr>
        <p:sp>
          <p:nvSpPr>
            <p:cNvPr id="4" name="矩形 1"/>
            <p:cNvSpPr>
              <a:spLocks noChangeArrowheads="1"/>
            </p:cNvSpPr>
            <p:nvPr/>
          </p:nvSpPr>
          <p:spPr bwMode="auto">
            <a:xfrm>
              <a:off x="609600" y="0"/>
              <a:ext cx="3633047" cy="4879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源码</a:t>
              </a:r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6" name="等腰三角形 13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组合 23"/>
          <p:cNvGrpSpPr/>
          <p:nvPr/>
        </p:nvGrpSpPr>
        <p:grpSpPr bwMode="auto">
          <a:xfrm>
            <a:off x="3923929" y="2790888"/>
            <a:ext cx="3960438" cy="365760"/>
            <a:chOff x="0" y="0"/>
            <a:chExt cx="4242647" cy="487998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609600" y="0"/>
              <a:ext cx="3633047" cy="4879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个人项目中遇到的问题</a:t>
              </a:r>
            </a:p>
          </p:txBody>
        </p:sp>
        <p:sp>
          <p:nvSpPr>
            <p:cNvPr id="9" name="矩形 4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10" name="等腰三角形 13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组合 23"/>
          <p:cNvGrpSpPr/>
          <p:nvPr/>
        </p:nvGrpSpPr>
        <p:grpSpPr bwMode="auto">
          <a:xfrm>
            <a:off x="3923929" y="3458273"/>
            <a:ext cx="3960439" cy="365760"/>
            <a:chOff x="0" y="0"/>
            <a:chExt cx="4242647" cy="487998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609600" y="0"/>
              <a:ext cx="3633047" cy="4879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总结</a:t>
              </a:r>
            </a:p>
          </p:txBody>
        </p:sp>
        <p:sp>
          <p:nvSpPr>
            <p:cNvPr id="13" name="矩形 4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16" name="等腰三角形 13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83382" y="174471"/>
            <a:ext cx="1569656" cy="369330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个人项目描述</a:t>
            </a: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3608" y="1444623"/>
            <a:ext cx="6385559" cy="912707"/>
            <a:chOff x="4722446" y="2651008"/>
            <a:chExt cx="6674077" cy="904107"/>
          </a:xfrm>
        </p:grpSpPr>
        <p:grpSp>
          <p:nvGrpSpPr>
            <p:cNvPr id="54" name="Group 25"/>
            <p:cNvGrpSpPr/>
            <p:nvPr/>
          </p:nvGrpSpPr>
          <p:grpSpPr bwMode="auto">
            <a:xfrm>
              <a:off x="4722446" y="2651008"/>
              <a:ext cx="1307044" cy="365850"/>
              <a:chOff x="142759" y="39899"/>
              <a:chExt cx="2106424" cy="589340"/>
            </a:xfrm>
          </p:grpSpPr>
          <p:sp>
            <p:nvSpPr>
              <p:cNvPr id="55" name="矩形 49"/>
              <p:cNvSpPr>
                <a:spLocks noChangeArrowheads="1"/>
              </p:cNvSpPr>
              <p:nvPr/>
            </p:nvSpPr>
            <p:spPr bwMode="auto">
              <a:xfrm>
                <a:off x="142759" y="39899"/>
                <a:ext cx="2106422" cy="5893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zh-CN" sz="11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6" name="文本框 50"/>
              <p:cNvSpPr>
                <a:spLocks noChangeArrowheads="1"/>
              </p:cNvSpPr>
              <p:nvPr/>
            </p:nvSpPr>
            <p:spPr bwMode="auto">
              <a:xfrm>
                <a:off x="142760" y="41545"/>
                <a:ext cx="2106423" cy="5876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en-US" sz="1800" b="1" dirty="0">
                    <a:solidFill>
                      <a:srgbClr val="FFFFFF"/>
                    </a:solidFill>
                    <a:latin typeface="+mn-lt"/>
                    <a:ea typeface="+mn-ea"/>
                    <a:cs typeface="+mn-ea"/>
                    <a:sym typeface="+mn-lt"/>
                  </a:rPr>
                  <a:t>爬虫项目</a:t>
                </a:r>
              </a:p>
            </p:txBody>
          </p:sp>
        </p:grpSp>
        <p:sp>
          <p:nvSpPr>
            <p:cNvPr id="67" name="矩形 61"/>
            <p:cNvSpPr>
              <a:spLocks noChangeArrowheads="1"/>
            </p:cNvSpPr>
            <p:nvPr/>
          </p:nvSpPr>
          <p:spPr bwMode="auto">
            <a:xfrm>
              <a:off x="6410212" y="2663352"/>
              <a:ext cx="4986311" cy="89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完成了一个简单的爬虫项目，对网易云的歌手信息（歌手名，音乐链接，简介）进行爬取，保存在本地。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43608" y="2829611"/>
            <a:ext cx="6399872" cy="1177245"/>
            <a:chOff x="4687486" y="2626240"/>
            <a:chExt cx="6836637" cy="1166147"/>
          </a:xfrm>
        </p:grpSpPr>
        <p:grpSp>
          <p:nvGrpSpPr>
            <p:cNvPr id="7" name="Group 25"/>
            <p:cNvGrpSpPr/>
            <p:nvPr/>
          </p:nvGrpSpPr>
          <p:grpSpPr bwMode="auto">
            <a:xfrm>
              <a:off x="4687486" y="2635879"/>
              <a:ext cx="1362111" cy="390618"/>
              <a:chOff x="86417" y="15528"/>
              <a:chExt cx="2195172" cy="629237"/>
            </a:xfrm>
          </p:grpSpPr>
          <p:sp>
            <p:nvSpPr>
              <p:cNvPr id="8" name="矩形 49"/>
              <p:cNvSpPr>
                <a:spLocks noChangeArrowheads="1"/>
              </p:cNvSpPr>
              <p:nvPr/>
            </p:nvSpPr>
            <p:spPr bwMode="auto">
              <a:xfrm>
                <a:off x="86417" y="15528"/>
                <a:ext cx="2167873" cy="62923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zh-CN" sz="11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" name="文本框 50"/>
              <p:cNvSpPr>
                <a:spLocks noChangeArrowheads="1"/>
              </p:cNvSpPr>
              <p:nvPr/>
            </p:nvSpPr>
            <p:spPr bwMode="auto">
              <a:xfrm>
                <a:off x="175166" y="17226"/>
                <a:ext cx="2106423" cy="589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en-US" sz="1800" b="1" dirty="0">
                    <a:solidFill>
                      <a:srgbClr val="FFFFFF"/>
                    </a:solidFill>
                    <a:latin typeface="+mn-lt"/>
                    <a:ea typeface="+mn-ea"/>
                    <a:cs typeface="+mn-ea"/>
                    <a:sym typeface="+mn-lt"/>
                  </a:rPr>
                  <a:t>页面设计</a:t>
                </a:r>
              </a:p>
            </p:txBody>
          </p:sp>
        </p:grpSp>
        <p:sp>
          <p:nvSpPr>
            <p:cNvPr id="10" name="矩形 61"/>
            <p:cNvSpPr>
              <a:spLocks noChangeArrowheads="1"/>
            </p:cNvSpPr>
            <p:nvPr/>
          </p:nvSpPr>
          <p:spPr bwMode="auto">
            <a:xfrm>
              <a:off x="6390475" y="2626240"/>
              <a:ext cx="5133648" cy="1166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宋体" panose="02010600030101010101" pitchFamily="2" charset="-122"/>
                </a:rPr>
                <a:t>基于</a:t>
              </a: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宋体" panose="02010600030101010101" pitchFamily="2" charset="-122"/>
                </a:rPr>
                <a:t>Django</a:t>
              </a:r>
              <a:r>
                <a:rPr lang="zh-CN" altLang="en-US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宋体" panose="02010600030101010101" pitchFamily="2" charset="-122"/>
                </a:rPr>
                <a:t>进行</a:t>
              </a: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宋体" panose="02010600030101010101" pitchFamily="2" charset="-122"/>
                </a:rPr>
                <a:t>web</a:t>
              </a:r>
              <a:r>
                <a:rPr lang="zh-CN" altLang="en-US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宋体" panose="02010600030101010101" pitchFamily="2" charset="-122"/>
                </a:rPr>
                <a:t>页面的设计，对爬取到的信息进行展示。页面包含有导航栏，滑动框，以及跳转到详细信息的功能。</a:t>
              </a:r>
            </a:p>
            <a:p>
              <a:pPr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800" dirty="0">
                <a:solidFill>
                  <a:srgbClr val="000000"/>
                </a:solidFill>
                <a:latin typeface="+mn-ea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83382" y="174471"/>
            <a:ext cx="2660426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源码</a:t>
            </a:r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爬虫</a:t>
            </a: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270A5D95-640D-48B1-86E8-D9CB1E123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23" y="687991"/>
            <a:ext cx="3909719" cy="41764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5B328A-9BAA-4F73-A9E3-70C96B4AA4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51" t="37400" b="16400"/>
          <a:stretch/>
        </p:blipFill>
        <p:spPr>
          <a:xfrm>
            <a:off x="4396623" y="783363"/>
            <a:ext cx="4694729" cy="144596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77CDEEF-D459-485A-943C-56DC82637C0E}"/>
              </a:ext>
            </a:extLst>
          </p:cNvPr>
          <p:cNvSpPr/>
          <p:nvPr/>
        </p:nvSpPr>
        <p:spPr>
          <a:xfrm>
            <a:off x="7718077" y="2189202"/>
            <a:ext cx="1174994" cy="238532"/>
          </a:xfrm>
          <a:prstGeom prst="rect">
            <a:avLst/>
          </a:prstGeom>
          <a:solidFill>
            <a:srgbClr val="007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爬取到的信息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8EF3AF-4C65-4E9A-983A-A0153E6C6A7D}"/>
              </a:ext>
            </a:extLst>
          </p:cNvPr>
          <p:cNvSpPr/>
          <p:nvPr/>
        </p:nvSpPr>
        <p:spPr>
          <a:xfrm>
            <a:off x="1979712" y="2355726"/>
            <a:ext cx="2880320" cy="264757"/>
          </a:xfrm>
          <a:prstGeom prst="rect">
            <a:avLst/>
          </a:prstGeom>
          <a:solidFill>
            <a:srgbClr val="007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获取网页内容，返回</a:t>
            </a:r>
            <a:r>
              <a:rPr lang="en-US" altLang="zh-CN" sz="12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10449E-F3A6-409A-B00F-021334CFB79F}"/>
              </a:ext>
            </a:extLst>
          </p:cNvPr>
          <p:cNvSpPr/>
          <p:nvPr/>
        </p:nvSpPr>
        <p:spPr>
          <a:xfrm>
            <a:off x="2699792" y="3311013"/>
            <a:ext cx="2520280" cy="216024"/>
          </a:xfrm>
          <a:prstGeom prst="rect">
            <a:avLst/>
          </a:prstGeom>
          <a:solidFill>
            <a:srgbClr val="007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通过传入分类的</a:t>
            </a:r>
            <a:r>
              <a:rPr lang="en-US" altLang="zh-CN" sz="12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，获取页面内容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03E05BD-0B45-4135-BD7E-9D6A3A27EDCD}"/>
              </a:ext>
            </a:extLst>
          </p:cNvPr>
          <p:cNvSpPr/>
          <p:nvPr/>
        </p:nvSpPr>
        <p:spPr>
          <a:xfrm>
            <a:off x="2699793" y="3712919"/>
            <a:ext cx="2952327" cy="264757"/>
          </a:xfrm>
          <a:prstGeom prst="rect">
            <a:avLst/>
          </a:prstGeom>
          <a:solidFill>
            <a:srgbClr val="007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传入获取字母的链接，开始爬取歌手内容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CAB573-4739-405C-A480-C56FEEEED85B}"/>
              </a:ext>
            </a:extLst>
          </p:cNvPr>
          <p:cNvSpPr/>
          <p:nvPr/>
        </p:nvSpPr>
        <p:spPr>
          <a:xfrm>
            <a:off x="2700881" y="4170827"/>
            <a:ext cx="1728192" cy="264757"/>
          </a:xfrm>
          <a:prstGeom prst="rect">
            <a:avLst/>
          </a:prstGeom>
          <a:solidFill>
            <a:srgbClr val="007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字典内加入详情页数据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BEEBA04-F891-4937-A009-909C552326A9}"/>
              </a:ext>
            </a:extLst>
          </p:cNvPr>
          <p:cNvSpPr/>
          <p:nvPr/>
        </p:nvSpPr>
        <p:spPr>
          <a:xfrm>
            <a:off x="2699792" y="4599698"/>
            <a:ext cx="1872208" cy="264757"/>
          </a:xfrm>
          <a:prstGeom prst="rect">
            <a:avLst/>
          </a:prstGeom>
          <a:solidFill>
            <a:srgbClr val="007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将数据字典写入歌手文件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0F6F758-28D9-4670-BB7E-41B7D20B4230}"/>
              </a:ext>
            </a:extLst>
          </p:cNvPr>
          <p:cNvSpPr/>
          <p:nvPr/>
        </p:nvSpPr>
        <p:spPr>
          <a:xfrm>
            <a:off x="2699792" y="2934326"/>
            <a:ext cx="1296144" cy="194521"/>
          </a:xfrm>
          <a:prstGeom prst="rect">
            <a:avLst/>
          </a:prstGeom>
          <a:solidFill>
            <a:srgbClr val="007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获取歌手的分类</a:t>
            </a:r>
          </a:p>
        </p:txBody>
      </p:sp>
    </p:spTree>
    <p:extLst>
      <p:ext uri="{BB962C8B-B14F-4D97-AF65-F5344CB8AC3E}">
        <p14:creationId xmlns:p14="http://schemas.microsoft.com/office/powerpoint/2010/main" val="166942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83382" y="174471"/>
            <a:ext cx="1107992" cy="369330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页面展示</a:t>
            </a: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E529E0-FA64-4DBC-8FA2-104F8D189B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00" b="5024"/>
          <a:stretch/>
        </p:blipFill>
        <p:spPr>
          <a:xfrm>
            <a:off x="35496" y="771550"/>
            <a:ext cx="5385313" cy="288032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EB96006-DD37-4E5F-B0CD-D1AD5E565F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7" t="9356" r="2668" b="7443"/>
          <a:stretch/>
        </p:blipFill>
        <p:spPr>
          <a:xfrm>
            <a:off x="4918522" y="2563134"/>
            <a:ext cx="4225478" cy="2304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83382" y="174471"/>
            <a:ext cx="2660426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源码</a:t>
            </a:r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网页</a:t>
            </a: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42A357F-5CFB-4AAF-A644-4A9449F3D1AD}"/>
              </a:ext>
            </a:extLst>
          </p:cNvPr>
          <p:cNvGrpSpPr/>
          <p:nvPr/>
        </p:nvGrpSpPr>
        <p:grpSpPr>
          <a:xfrm>
            <a:off x="107504" y="771550"/>
            <a:ext cx="4104456" cy="4032448"/>
            <a:chOff x="107504" y="771550"/>
            <a:chExt cx="4226909" cy="431955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D30B3D0-4F23-4840-AA9A-568276168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949" y="771550"/>
              <a:ext cx="4166464" cy="218419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378F97A-BBD2-4C03-8EEC-BE7666D0A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89"/>
            <a:stretch/>
          </p:blipFill>
          <p:spPr>
            <a:xfrm>
              <a:off x="107504" y="2931790"/>
              <a:ext cx="3772426" cy="2159312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540237F-BA4F-4215-BD41-C8950A4CB9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20" y="2357438"/>
            <a:ext cx="4021556" cy="25276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60D1705-8666-478A-9613-3B33A1CEC0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34" y="714427"/>
            <a:ext cx="4597376" cy="1618794"/>
          </a:xfrm>
          <a:prstGeom prst="rect">
            <a:avLst/>
          </a:prstGeom>
        </p:spPr>
      </p:pic>
      <p:sp>
        <p:nvSpPr>
          <p:cNvPr id="2" name="箭头: 右 1">
            <a:extLst>
              <a:ext uri="{FF2B5EF4-FFF2-40B4-BE49-F238E27FC236}">
                <a16:creationId xmlns:a16="http://schemas.microsoft.com/office/drawing/2014/main" id="{65D9FA96-4099-48F2-8883-3D6AF434A9E7}"/>
              </a:ext>
            </a:extLst>
          </p:cNvPr>
          <p:cNvSpPr/>
          <p:nvPr/>
        </p:nvSpPr>
        <p:spPr>
          <a:xfrm rot="19200414">
            <a:off x="1288650" y="2576788"/>
            <a:ext cx="3444217" cy="184998"/>
          </a:xfrm>
          <a:prstGeom prst="rightArrow">
            <a:avLst/>
          </a:prstGeom>
          <a:solidFill>
            <a:srgbClr val="007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CDEBF8-E2DC-4C25-8DC8-A9DD103336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908" t="18690" r="32008" b="42126"/>
          <a:stretch/>
        </p:blipFill>
        <p:spPr>
          <a:xfrm>
            <a:off x="6459228" y="3075806"/>
            <a:ext cx="2598574" cy="1671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40943" y="146720"/>
            <a:ext cx="2492986" cy="369330"/>
          </a:xfrm>
          <a:prstGeom prst="rect">
            <a:avLst/>
          </a:prstGeom>
          <a:noFill/>
          <a:ln>
            <a:solidFill>
              <a:srgbClr val="FFFFFF">
                <a:alpha val="45882"/>
              </a:srgbClr>
            </a:solidFill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个人项目中遇到的问题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290" y="34925"/>
            <a:ext cx="2047875" cy="5905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3E0D0A-D03E-4DBA-A0B3-2EED4919DB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76" t="30400" r="9750" b="26201"/>
          <a:stretch/>
        </p:blipFill>
        <p:spPr>
          <a:xfrm>
            <a:off x="251521" y="1347614"/>
            <a:ext cx="8496944" cy="27155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40943" y="146720"/>
            <a:ext cx="646327" cy="369330"/>
          </a:xfrm>
          <a:prstGeom prst="rect">
            <a:avLst/>
          </a:prstGeom>
          <a:noFill/>
          <a:ln>
            <a:solidFill>
              <a:srgbClr val="FFFFFF">
                <a:alpha val="45882"/>
              </a:srgbClr>
            </a:solidFill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总结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290" y="34925"/>
            <a:ext cx="2047875" cy="590550"/>
          </a:xfrm>
          <a:prstGeom prst="rect">
            <a:avLst/>
          </a:prstGeom>
        </p:spPr>
      </p:pic>
      <p:sp>
        <p:nvSpPr>
          <p:cNvPr id="81" name="文本框 12">
            <a:extLst>
              <a:ext uri="{FF2B5EF4-FFF2-40B4-BE49-F238E27FC236}">
                <a16:creationId xmlns:a16="http://schemas.microsoft.com/office/drawing/2014/main" id="{BACD800E-BBC0-4F90-A90F-242818215337}"/>
              </a:ext>
            </a:extLst>
          </p:cNvPr>
          <p:cNvSpPr>
            <a:spLocks noChangeArrowheads="1"/>
          </p:cNvSpPr>
          <p:nvPr/>
        </p:nvSpPr>
        <p:spPr bwMode="auto">
          <a:xfrm rot="641627">
            <a:off x="965653" y="1365349"/>
            <a:ext cx="14588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TEXT HERE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3" name="文本框 13">
            <a:extLst>
              <a:ext uri="{FF2B5EF4-FFF2-40B4-BE49-F238E27FC236}">
                <a16:creationId xmlns:a16="http://schemas.microsoft.com/office/drawing/2014/main" id="{B176404D-82FE-4F71-B6C5-713CD6E619F1}"/>
              </a:ext>
            </a:extLst>
          </p:cNvPr>
          <p:cNvSpPr>
            <a:spLocks noChangeArrowheads="1"/>
          </p:cNvSpPr>
          <p:nvPr/>
        </p:nvSpPr>
        <p:spPr bwMode="auto">
          <a:xfrm rot="641627">
            <a:off x="1005341" y="2367061"/>
            <a:ext cx="14588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TEXT HERE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9" name="文本框 16">
            <a:extLst>
              <a:ext uri="{FF2B5EF4-FFF2-40B4-BE49-F238E27FC236}">
                <a16:creationId xmlns:a16="http://schemas.microsoft.com/office/drawing/2014/main" id="{EA6DC638-EC99-4B8A-AC6C-37841612F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419622"/>
            <a:ext cx="1626667" cy="46166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不足</a:t>
            </a:r>
          </a:p>
        </p:txBody>
      </p:sp>
      <p:sp>
        <p:nvSpPr>
          <p:cNvPr id="93" name="文本框 19">
            <a:extLst>
              <a:ext uri="{FF2B5EF4-FFF2-40B4-BE49-F238E27FC236}">
                <a16:creationId xmlns:a16="http://schemas.microsoft.com/office/drawing/2014/main" id="{268D568F-E2CD-49BD-8D8C-388437699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784859"/>
            <a:ext cx="1626667" cy="46166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收获</a:t>
            </a:r>
          </a:p>
        </p:txBody>
      </p:sp>
      <p:sp>
        <p:nvSpPr>
          <p:cNvPr id="95" name="等腰三角形 20">
            <a:extLst>
              <a:ext uri="{FF2B5EF4-FFF2-40B4-BE49-F238E27FC236}">
                <a16:creationId xmlns:a16="http://schemas.microsoft.com/office/drawing/2014/main" id="{4E33329C-1167-4D6A-A0C7-1E66B6C4062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284233" y="1848674"/>
            <a:ext cx="355600" cy="31982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9" name="等腰三角形 23">
            <a:extLst>
              <a:ext uri="{FF2B5EF4-FFF2-40B4-BE49-F238E27FC236}">
                <a16:creationId xmlns:a16="http://schemas.microsoft.com/office/drawing/2014/main" id="{A58E05A1-853C-4BED-8C2C-A1C96D2990D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40730" y="3151063"/>
            <a:ext cx="355600" cy="356616"/>
          </a:xfrm>
          <a:prstGeom prst="triangle">
            <a:avLst>
              <a:gd name="adj" fmla="val 50000"/>
            </a:avLst>
          </a:prstGeom>
          <a:solidFill>
            <a:srgbClr val="C3DF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1" name="矩形 60">
            <a:extLst>
              <a:ext uri="{FF2B5EF4-FFF2-40B4-BE49-F238E27FC236}">
                <a16:creationId xmlns:a16="http://schemas.microsoft.com/office/drawing/2014/main" id="{A672007B-C011-403F-A700-D096DCAC2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979" y="1347614"/>
            <a:ext cx="6434337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595959"/>
                </a:solidFill>
                <a:sym typeface="宋体" panose="02010600030101010101" pitchFamily="2" charset="-122"/>
              </a:rPr>
              <a:t>Python</a:t>
            </a:r>
            <a:r>
              <a:rPr lang="zh-CN" altLang="en-US" sz="2000" dirty="0">
                <a:solidFill>
                  <a:srgbClr val="595959"/>
                </a:solidFill>
                <a:sym typeface="宋体" panose="02010600030101010101" pitchFamily="2" charset="-122"/>
              </a:rPr>
              <a:t>基础有待提高。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595959"/>
                </a:solidFill>
                <a:sym typeface="宋体" panose="02010600030101010101" pitchFamily="2" charset="-122"/>
              </a:rPr>
              <a:t>web</a:t>
            </a:r>
            <a:r>
              <a:rPr lang="zh-CN" altLang="en-US" sz="2000" dirty="0">
                <a:solidFill>
                  <a:srgbClr val="595959"/>
                </a:solidFill>
                <a:sym typeface="宋体" panose="02010600030101010101" pitchFamily="2" charset="-122"/>
              </a:rPr>
              <a:t>页面设计还需改进。</a:t>
            </a:r>
            <a:endParaRPr lang="en-US" altLang="zh-CN" sz="2000" dirty="0">
              <a:solidFill>
                <a:srgbClr val="595959"/>
              </a:solidFill>
              <a:sym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95959"/>
                </a:solidFill>
                <a:sym typeface="宋体" panose="02010600030101010101" pitchFamily="2" charset="-122"/>
              </a:rPr>
              <a:t>项目过程中的细节没有很好的完善（如日志）。</a:t>
            </a:r>
            <a:endParaRPr lang="en-US" altLang="zh-CN" sz="2000" dirty="0">
              <a:solidFill>
                <a:srgbClr val="595959"/>
              </a:solidFill>
              <a:sym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595959"/>
              </a:solidFill>
              <a:sym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2000" dirty="0">
              <a:solidFill>
                <a:srgbClr val="595959"/>
              </a:solidFill>
              <a:sym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595959"/>
              </a:solidFill>
              <a:sym typeface="宋体" panose="02010600030101010101" pitchFamily="2" charset="-122"/>
            </a:endParaRPr>
          </a:p>
        </p:txBody>
      </p:sp>
      <p:sp>
        <p:nvSpPr>
          <p:cNvPr id="4" name="矩形 60">
            <a:extLst>
              <a:ext uri="{FF2B5EF4-FFF2-40B4-BE49-F238E27FC236}">
                <a16:creationId xmlns:a16="http://schemas.microsoft.com/office/drawing/2014/main" id="{935A3529-CFB4-4411-B784-C3BDBEADB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979" y="2735345"/>
            <a:ext cx="64343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95959"/>
                </a:solidFill>
                <a:sym typeface="宋体" panose="02010600030101010101" pitchFamily="2" charset="-122"/>
              </a:rPr>
              <a:t>通过一个简单的爬虫项目熟悉了</a:t>
            </a:r>
            <a:r>
              <a:rPr lang="en-US" altLang="zh-CN" sz="2000" dirty="0">
                <a:solidFill>
                  <a:srgbClr val="595959"/>
                </a:solidFill>
                <a:sym typeface="宋体" panose="02010600030101010101" pitchFamily="2" charset="-122"/>
              </a:rPr>
              <a:t>python</a:t>
            </a:r>
            <a:r>
              <a:rPr lang="zh-CN" altLang="en-US" sz="2000" dirty="0">
                <a:solidFill>
                  <a:srgbClr val="595959"/>
                </a:solidFill>
                <a:sym typeface="宋体" panose="02010600030101010101" pitchFamily="2" charset="-122"/>
              </a:rPr>
              <a:t>语言。</a:t>
            </a:r>
            <a:endParaRPr lang="en-US" altLang="zh-CN" sz="2000" dirty="0">
              <a:solidFill>
                <a:srgbClr val="595959"/>
              </a:solidFill>
              <a:sym typeface="宋体" panose="02010600030101010101" pitchFamily="2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95959"/>
                </a:solidFill>
                <a:sym typeface="宋体" panose="02010600030101010101" pitchFamily="2" charset="-122"/>
              </a:rPr>
              <a:t>了解基于</a:t>
            </a:r>
            <a:r>
              <a:rPr lang="en-US" altLang="zh-CN" sz="2000" dirty="0">
                <a:solidFill>
                  <a:srgbClr val="595959"/>
                </a:solidFill>
                <a:sym typeface="宋体" panose="02010600030101010101" pitchFamily="2" charset="-122"/>
              </a:rPr>
              <a:t>Django</a:t>
            </a:r>
            <a:r>
              <a:rPr lang="zh-CN" altLang="en-US" sz="2000" dirty="0">
                <a:solidFill>
                  <a:srgbClr val="595959"/>
                </a:solidFill>
                <a:sym typeface="宋体" panose="02010600030101010101" pitchFamily="2" charset="-122"/>
              </a:rPr>
              <a:t>开发</a:t>
            </a:r>
            <a:r>
              <a:rPr lang="en-US" altLang="zh-CN" sz="2000" dirty="0">
                <a:solidFill>
                  <a:srgbClr val="595959"/>
                </a:solidFill>
                <a:sym typeface="宋体" panose="02010600030101010101" pitchFamily="2" charset="-122"/>
              </a:rPr>
              <a:t>web</a:t>
            </a:r>
            <a:r>
              <a:rPr lang="zh-CN" altLang="en-US" sz="2000" dirty="0">
                <a:solidFill>
                  <a:srgbClr val="595959"/>
                </a:solidFill>
                <a:sym typeface="宋体" panose="02010600030101010101" pitchFamily="2" charset="-122"/>
              </a:rPr>
              <a:t>页面的基本流程。</a:t>
            </a:r>
            <a:endParaRPr lang="en-US" altLang="zh-CN" sz="2000" dirty="0">
              <a:solidFill>
                <a:srgbClr val="595959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7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3636305" y="788769"/>
            <a:ext cx="5328184" cy="1921679"/>
          </a:xfrm>
          <a:prstGeom prst="rect">
            <a:avLst/>
          </a:prstGeom>
        </p:spPr>
        <p:txBody>
          <a:bodyPr wrap="square" lIns="68579" tIns="34289" rIns="68579" bIns="34289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80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sz="8000" b="1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395537" y="953993"/>
            <a:ext cx="2736304" cy="1591228"/>
          </a:xfrm>
          <a:custGeom>
            <a:avLst/>
            <a:gdLst>
              <a:gd name="T0" fmla="*/ 135 w 139"/>
              <a:gd name="T1" fmla="*/ 61 h 81"/>
              <a:gd name="T2" fmla="*/ 131 w 139"/>
              <a:gd name="T3" fmla="*/ 56 h 81"/>
              <a:gd name="T4" fmla="*/ 131 w 139"/>
              <a:gd name="T5" fmla="*/ 27 h 81"/>
              <a:gd name="T6" fmla="*/ 139 w 139"/>
              <a:gd name="T7" fmla="*/ 24 h 81"/>
              <a:gd name="T8" fmla="*/ 70 w 139"/>
              <a:gd name="T9" fmla="*/ 0 h 81"/>
              <a:gd name="T10" fmla="*/ 0 w 139"/>
              <a:gd name="T11" fmla="*/ 24 h 81"/>
              <a:gd name="T12" fmla="*/ 70 w 139"/>
              <a:gd name="T13" fmla="*/ 48 h 81"/>
              <a:gd name="T14" fmla="*/ 127 w 139"/>
              <a:gd name="T15" fmla="*/ 28 h 81"/>
              <a:gd name="T16" fmla="*/ 127 w 139"/>
              <a:gd name="T17" fmla="*/ 56 h 81"/>
              <a:gd name="T18" fmla="*/ 123 w 139"/>
              <a:gd name="T19" fmla="*/ 61 h 81"/>
              <a:gd name="T20" fmla="*/ 126 w 139"/>
              <a:gd name="T21" fmla="*/ 64 h 81"/>
              <a:gd name="T22" fmla="*/ 123 w 139"/>
              <a:gd name="T23" fmla="*/ 81 h 81"/>
              <a:gd name="T24" fmla="*/ 135 w 139"/>
              <a:gd name="T25" fmla="*/ 81 h 81"/>
              <a:gd name="T26" fmla="*/ 132 w 139"/>
              <a:gd name="T27" fmla="*/ 64 h 81"/>
              <a:gd name="T28" fmla="*/ 135 w 139"/>
              <a:gd name="T29" fmla="*/ 61 h 81"/>
              <a:gd name="T30" fmla="*/ 28 w 139"/>
              <a:gd name="T31" fmla="*/ 42 h 81"/>
              <a:gd name="T32" fmla="*/ 28 w 139"/>
              <a:gd name="T33" fmla="*/ 69 h 81"/>
              <a:gd name="T34" fmla="*/ 70 w 139"/>
              <a:gd name="T35" fmla="*/ 81 h 81"/>
              <a:gd name="T36" fmla="*/ 111 w 139"/>
              <a:gd name="T37" fmla="*/ 69 h 81"/>
              <a:gd name="T38" fmla="*/ 111 w 139"/>
              <a:gd name="T39" fmla="*/ 42 h 81"/>
              <a:gd name="T40" fmla="*/ 70 w 139"/>
              <a:gd name="T41" fmla="*/ 56 h 81"/>
              <a:gd name="T42" fmla="*/ 28 w 139"/>
              <a:gd name="T43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9" h="81">
                <a:moveTo>
                  <a:pt x="135" y="61"/>
                </a:moveTo>
                <a:cubicBezTo>
                  <a:pt x="135" y="58"/>
                  <a:pt x="134" y="56"/>
                  <a:pt x="131" y="56"/>
                </a:cubicBezTo>
                <a:cubicBezTo>
                  <a:pt x="131" y="27"/>
                  <a:pt x="131" y="27"/>
                  <a:pt x="131" y="27"/>
                </a:cubicBezTo>
                <a:cubicBezTo>
                  <a:pt x="139" y="24"/>
                  <a:pt x="139" y="24"/>
                  <a:pt x="139" y="24"/>
                </a:cubicBezTo>
                <a:cubicBezTo>
                  <a:pt x="70" y="0"/>
                  <a:pt x="70" y="0"/>
                  <a:pt x="70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70" y="48"/>
                  <a:pt x="70" y="48"/>
                  <a:pt x="70" y="48"/>
                </a:cubicBezTo>
                <a:cubicBezTo>
                  <a:pt x="127" y="28"/>
                  <a:pt x="127" y="28"/>
                  <a:pt x="127" y="28"/>
                </a:cubicBezTo>
                <a:cubicBezTo>
                  <a:pt x="127" y="56"/>
                  <a:pt x="127" y="56"/>
                  <a:pt x="127" y="56"/>
                </a:cubicBezTo>
                <a:cubicBezTo>
                  <a:pt x="125" y="56"/>
                  <a:pt x="123" y="58"/>
                  <a:pt x="123" y="61"/>
                </a:cubicBezTo>
                <a:cubicBezTo>
                  <a:pt x="123" y="63"/>
                  <a:pt x="125" y="64"/>
                  <a:pt x="126" y="64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35" y="81"/>
                  <a:pt x="135" y="81"/>
                  <a:pt x="135" y="81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5" y="63"/>
                  <a:pt x="135" y="61"/>
                </a:cubicBezTo>
                <a:close/>
                <a:moveTo>
                  <a:pt x="28" y="42"/>
                </a:moveTo>
                <a:cubicBezTo>
                  <a:pt x="28" y="69"/>
                  <a:pt x="28" y="69"/>
                  <a:pt x="28" y="69"/>
                </a:cubicBezTo>
                <a:cubicBezTo>
                  <a:pt x="28" y="76"/>
                  <a:pt x="47" y="81"/>
                  <a:pt x="70" y="81"/>
                </a:cubicBezTo>
                <a:cubicBezTo>
                  <a:pt x="92" y="81"/>
                  <a:pt x="111" y="76"/>
                  <a:pt x="111" y="69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70" y="56"/>
                  <a:pt x="70" y="56"/>
                  <a:pt x="70" y="56"/>
                </a:cubicBezTo>
                <a:lnTo>
                  <a:pt x="28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9512" y="3219822"/>
            <a:ext cx="8748464" cy="133882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恳请各位老师批评指正！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2c783b63-166d-4205-bc4a-9840e7a0fa8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FDE"/>
        </a:solidFill>
        <a:ln>
          <a:noFill/>
        </a:ln>
      </a:spPr>
      <a:bodyPr rtlCol="0" anchor="ctr"/>
      <a:lstStyle>
        <a:defPPr algn="ctr">
          <a:defRPr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257</Words>
  <Application>Microsoft Office PowerPoint</Application>
  <PresentationFormat>全屏显示(16:9)</PresentationFormat>
  <Paragraphs>57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</dc:creator>
  <cp:lastModifiedBy>mt</cp:lastModifiedBy>
  <cp:revision>140</cp:revision>
  <dcterms:created xsi:type="dcterms:W3CDTF">2015-06-02T10:31:00Z</dcterms:created>
  <dcterms:modified xsi:type="dcterms:W3CDTF">2020-08-17T12:53:05Z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  <property fmtid="{D5CDD505-2E9C-101B-9397-08002B2CF9AE}" pid="3" name="KSORubyTemplateID">
    <vt:lpwstr>8</vt:lpwstr>
  </property>
</Properties>
</file>