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06B9-E48D-497E-977D-D649C650A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8D61DA-688B-4F2E-AC49-0F237303F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FDBAE-CC75-43D1-B3AD-B182E1A0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6EDE0-5245-46DB-9E6E-E7857DAA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E3B70-FD8C-4D55-8FA4-54E0CA76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9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78AD3-E125-490D-93AB-544A45C2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EC672E-6F4E-4575-A15C-48ED4D00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59B9B-BEF1-48D1-A033-C74DB3F7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63E2C-A16B-4CD3-917F-4F78A476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01770-6056-49BF-AB94-28DB06C3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1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2F9B9B-2294-45F2-9976-13758F19C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E29C5-619F-431B-BD7A-11E3EDDD3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B212E-D710-4D3A-AA61-834E11FD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27E40-0A51-491D-9F07-49CA9E50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AEB90-2D31-46AF-9948-B61A949B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4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38F06-0BB2-4291-86FF-ADF3705C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87112-155F-4C0C-8E62-028A4946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284F1-0232-4C39-83DA-BE44E37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05174-D96F-45AA-AFF0-CA67A467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23A64-4DE3-4493-A5BD-F54972BA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9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B1E34-7484-4E33-8503-24D74B9A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27AEE-24FA-432C-B458-8368640B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A7F3C-5187-4B73-807A-A63E9CFD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1C9C7-2A58-4E93-8776-4D3EF3EE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8744E-6129-4099-BF7C-A3595B6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A6283-81D1-47C3-9B6A-C9A2527C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E0739-C1A5-44D5-99C5-EA9F2E50F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9FFDB-A469-4E97-B217-48233A9C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8E408-5FC2-4B8D-8019-2918ABB2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EE1ED-4093-4276-9ED8-E8006CC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E1A7A7-E530-4B66-B20F-4151D217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6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86E77-D00A-4F23-98B6-F869A1C6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F046C-298A-4675-B0D0-9AB234E8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71B65-9291-4F48-8DA6-784D4BC5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4AA3EE-4F75-4BCD-9C65-00DA10DD1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7C89A1-EF2C-4BEF-B5F2-8B0D00825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E4FB54-8328-4CF1-80B8-564B1CAA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FFA3E8-1E7E-447B-8B09-2E0400F6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939C64-019E-49C7-A2D1-0BB41D51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5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FC8B3-1704-4745-AA5E-B456E69D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E8F1D9-868C-4BA3-9EA2-FCF19FF4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F61BD-0AEA-472C-A3DD-D2E0AF37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1F413D-C300-4832-8141-75E3AE6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5B7EF-2F8B-41E0-89F0-B6BCE5AF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62339E-059D-4FCC-B113-6B125AFE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99220-2FF4-4431-AB54-0772649C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6BEB3-AB6D-48F1-8957-19C8C069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F06B6-3306-4C12-B1C7-DC53E5F6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F3BF2-2F87-4BF2-AF33-0E559795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59F18-E211-44E9-8B4E-AD832A90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282D8-CBF7-459E-9D4A-D3177C2B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80D84-82DF-40F6-9B5F-1D90FDF1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5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D000D-F43F-42E3-9794-5266EDCF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6A956-0934-43DB-9B67-719F87BF9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DAAD3E-54C1-4668-8295-8A51A593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1D5DE-078C-4E7A-9128-D616B1ED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51A140-01B2-44BC-812D-FC472DE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FDDF1-A1AF-4F31-9D3C-B74BF33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77873D-933E-4A86-8F58-6EB4AA22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6B9A7-A493-48E0-8B95-D7D51C83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D4ECA-26DD-46BF-A4B7-7D7C582B5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0113D-BB40-4161-ABBF-BB38A8AD126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394F5-A0A5-40B6-B216-C7D74F475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9F426-F6B0-4DC9-9126-C3B1F7226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FC66E-3416-4016-A39E-ECF67A845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0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表格 4">
            <a:extLst>
              <a:ext uri="{FF2B5EF4-FFF2-40B4-BE49-F238E27FC236}">
                <a16:creationId xmlns:a16="http://schemas.microsoft.com/office/drawing/2014/main" id="{B58A2106-0DB6-4B57-A836-E55C407C9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52843"/>
              </p:ext>
            </p:extLst>
          </p:nvPr>
        </p:nvGraphicFramePr>
        <p:xfrm>
          <a:off x="1425910" y="4013857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45" name="表格 4">
            <a:extLst>
              <a:ext uri="{FF2B5EF4-FFF2-40B4-BE49-F238E27FC236}">
                <a16:creationId xmlns:a16="http://schemas.microsoft.com/office/drawing/2014/main" id="{673E850D-EDFC-43AE-9B04-B2CDA3941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35642"/>
              </p:ext>
            </p:extLst>
          </p:nvPr>
        </p:nvGraphicFramePr>
        <p:xfrm>
          <a:off x="1425910" y="1568913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829414-C28F-4818-BE39-4BE5DE5EB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94830"/>
              </p:ext>
            </p:extLst>
          </p:nvPr>
        </p:nvGraphicFramePr>
        <p:xfrm>
          <a:off x="1425910" y="1567249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h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e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h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e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o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06D888-322C-4426-A65D-C1215195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33185"/>
              </p:ext>
            </p:extLst>
          </p:nvPr>
        </p:nvGraphicFramePr>
        <p:xfrm>
          <a:off x="1425910" y="4019967"/>
          <a:ext cx="5746035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h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e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o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pSp>
        <p:nvGrpSpPr>
          <p:cNvPr id="61" name="组合 60">
            <a:extLst>
              <a:ext uri="{FF2B5EF4-FFF2-40B4-BE49-F238E27FC236}">
                <a16:creationId xmlns:a16="http://schemas.microsoft.com/office/drawing/2014/main" id="{613257B4-D75D-4D58-8E3F-0076B23107FF}"/>
              </a:ext>
            </a:extLst>
          </p:cNvPr>
          <p:cNvGrpSpPr/>
          <p:nvPr/>
        </p:nvGrpSpPr>
        <p:grpSpPr>
          <a:xfrm>
            <a:off x="5428441" y="502074"/>
            <a:ext cx="594297" cy="864864"/>
            <a:chOff x="5010150" y="116211"/>
            <a:chExt cx="594297" cy="864864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AA172BC1-FC20-4494-8213-6B884EB1AD1C}"/>
                </a:ext>
              </a:extLst>
            </p:cNvPr>
            <p:cNvCxnSpPr/>
            <p:nvPr/>
          </p:nvCxnSpPr>
          <p:spPr>
            <a:xfrm>
              <a:off x="5010150" y="200025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3888C55-AE26-4E4B-A828-A40194C1AB1D}"/>
                </a:ext>
              </a:extLst>
            </p:cNvPr>
            <p:cNvSpPr txBox="1"/>
            <p:nvPr/>
          </p:nvSpPr>
          <p:spPr>
            <a:xfrm>
              <a:off x="5253069" y="116211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 err="1"/>
                <a:t>i</a:t>
              </a:r>
              <a:endParaRPr lang="zh-CN" altLang="en-US" sz="5000" b="1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8046B5E-7398-419D-8822-51A63F7E57BE}"/>
              </a:ext>
            </a:extLst>
          </p:cNvPr>
          <p:cNvGrpSpPr/>
          <p:nvPr/>
        </p:nvGrpSpPr>
        <p:grpSpPr>
          <a:xfrm>
            <a:off x="5428441" y="2882753"/>
            <a:ext cx="594297" cy="932110"/>
            <a:chOff x="5010150" y="2496890"/>
            <a:chExt cx="594297" cy="932110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178B936-023F-47BB-BEB1-FAF60AE5B4D6}"/>
                </a:ext>
              </a:extLst>
            </p:cNvPr>
            <p:cNvCxnSpPr/>
            <p:nvPr/>
          </p:nvCxnSpPr>
          <p:spPr>
            <a:xfrm>
              <a:off x="5010150" y="2647950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795B5B3-A2E4-4A63-B8E5-89E573DF1462}"/>
                </a:ext>
              </a:extLst>
            </p:cNvPr>
            <p:cNvSpPr txBox="1"/>
            <p:nvPr/>
          </p:nvSpPr>
          <p:spPr>
            <a:xfrm>
              <a:off x="5253069" y="2496890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/>
                <a:t>j</a:t>
              </a:r>
              <a:endParaRPr lang="zh-CN" altLang="en-US" sz="5000" b="1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F1C386AB-F83F-44AF-910F-B59163B2DA06}"/>
              </a:ext>
            </a:extLst>
          </p:cNvPr>
          <p:cNvSpPr txBox="1"/>
          <p:nvPr/>
        </p:nvSpPr>
        <p:spPr>
          <a:xfrm>
            <a:off x="4171950" y="55417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/>
              <a:t>暴力解法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22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81"/>
    </mc:Choice>
    <mc:Fallback>
      <p:transition spd="slow" advTm="6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18815 -1.1111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18502 -4.44444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9271 7.40741E-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32ED71-B594-4900-B3A9-B6C72E7C7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68264"/>
              </p:ext>
            </p:extLst>
          </p:nvPr>
        </p:nvGraphicFramePr>
        <p:xfrm>
          <a:off x="1425910" y="4013857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F9C250EF-785A-49FE-B57B-27333517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3534"/>
              </p:ext>
            </p:extLst>
          </p:nvPr>
        </p:nvGraphicFramePr>
        <p:xfrm>
          <a:off x="1425910" y="1568913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F724D65-3F30-428E-8804-330C83CEE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01197"/>
              </p:ext>
            </p:extLst>
          </p:nvPr>
        </p:nvGraphicFramePr>
        <p:xfrm>
          <a:off x="1425910" y="1567249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h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e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h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e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o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18C04F6-711A-445B-B993-AA3AA14E2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9260"/>
              </p:ext>
            </p:extLst>
          </p:nvPr>
        </p:nvGraphicFramePr>
        <p:xfrm>
          <a:off x="1425910" y="4019967"/>
          <a:ext cx="5746035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h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e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l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o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D00728-57D8-4483-9D65-098B7B549DCA}"/>
              </a:ext>
            </a:extLst>
          </p:cNvPr>
          <p:cNvGrpSpPr/>
          <p:nvPr/>
        </p:nvGrpSpPr>
        <p:grpSpPr>
          <a:xfrm>
            <a:off x="5428441" y="502074"/>
            <a:ext cx="594297" cy="864864"/>
            <a:chOff x="5010150" y="116211"/>
            <a:chExt cx="594297" cy="864864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452D608-FF92-454A-8512-26E11BFA373E}"/>
                </a:ext>
              </a:extLst>
            </p:cNvPr>
            <p:cNvCxnSpPr/>
            <p:nvPr/>
          </p:nvCxnSpPr>
          <p:spPr>
            <a:xfrm>
              <a:off x="5010150" y="200025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0A85E41-B861-4124-9BAE-008B797A6952}"/>
                </a:ext>
              </a:extLst>
            </p:cNvPr>
            <p:cNvSpPr txBox="1"/>
            <p:nvPr/>
          </p:nvSpPr>
          <p:spPr>
            <a:xfrm>
              <a:off x="5253069" y="116211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 err="1"/>
                <a:t>i</a:t>
              </a:r>
              <a:endParaRPr lang="zh-CN" altLang="en-US" sz="5000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888477-E76D-4FCC-AB0C-F0D572D21764}"/>
              </a:ext>
            </a:extLst>
          </p:cNvPr>
          <p:cNvGrpSpPr/>
          <p:nvPr/>
        </p:nvGrpSpPr>
        <p:grpSpPr>
          <a:xfrm>
            <a:off x="5428441" y="2882753"/>
            <a:ext cx="594297" cy="932110"/>
            <a:chOff x="5010150" y="2496890"/>
            <a:chExt cx="594297" cy="93211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7F69128-DE58-4955-BAB0-07959F55C7FB}"/>
                </a:ext>
              </a:extLst>
            </p:cNvPr>
            <p:cNvCxnSpPr/>
            <p:nvPr/>
          </p:nvCxnSpPr>
          <p:spPr>
            <a:xfrm>
              <a:off x="5010150" y="2647950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244E7D-BAF8-4FBA-9B31-2363E724E81E}"/>
                </a:ext>
              </a:extLst>
            </p:cNvPr>
            <p:cNvSpPr txBox="1"/>
            <p:nvPr/>
          </p:nvSpPr>
          <p:spPr>
            <a:xfrm>
              <a:off x="5253069" y="2496890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/>
                <a:t>j</a:t>
              </a:r>
              <a:endParaRPr lang="zh-CN" altLang="en-US" sz="5000" b="1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23E338C-D366-4783-AED0-45DAB648EB21}"/>
              </a:ext>
            </a:extLst>
          </p:cNvPr>
          <p:cNvSpPr txBox="1"/>
          <p:nvPr/>
        </p:nvSpPr>
        <p:spPr>
          <a:xfrm>
            <a:off x="4171950" y="55417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/>
              <a:t>高效解法</a:t>
            </a:r>
          </a:p>
        </p:txBody>
      </p:sp>
    </p:spTree>
    <p:extLst>
      <p:ext uri="{BB962C8B-B14F-4D97-AF65-F5344CB8AC3E}">
        <p14:creationId xmlns:p14="http://schemas.microsoft.com/office/powerpoint/2010/main" val="243812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1"/>
    </mc:Choice>
    <mc:Fallback>
      <p:transition spd="slow" advTm="3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28412 7.40741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32ED71-B594-4900-B3A9-B6C72E7C7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20188"/>
              </p:ext>
            </p:extLst>
          </p:nvPr>
        </p:nvGraphicFramePr>
        <p:xfrm>
          <a:off x="1340185" y="4032907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F9C250EF-785A-49FE-B57B-27333517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34800"/>
              </p:ext>
            </p:extLst>
          </p:nvPr>
        </p:nvGraphicFramePr>
        <p:xfrm>
          <a:off x="1340185" y="1587963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F724D65-3F30-428E-8804-330C83CEE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28760"/>
              </p:ext>
            </p:extLst>
          </p:nvPr>
        </p:nvGraphicFramePr>
        <p:xfrm>
          <a:off x="1340185" y="1586299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c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18C04F6-711A-445B-B993-AA3AA14E2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17950"/>
              </p:ext>
            </p:extLst>
          </p:nvPr>
        </p:nvGraphicFramePr>
        <p:xfrm>
          <a:off x="1340185" y="4039017"/>
          <a:ext cx="5746035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c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D00728-57D8-4483-9D65-098B7B549DCA}"/>
              </a:ext>
            </a:extLst>
          </p:cNvPr>
          <p:cNvGrpSpPr/>
          <p:nvPr/>
        </p:nvGrpSpPr>
        <p:grpSpPr>
          <a:xfrm>
            <a:off x="6491923" y="519579"/>
            <a:ext cx="594297" cy="864864"/>
            <a:chOff x="5010150" y="116211"/>
            <a:chExt cx="594297" cy="864864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452D608-FF92-454A-8512-26E11BFA373E}"/>
                </a:ext>
              </a:extLst>
            </p:cNvPr>
            <p:cNvCxnSpPr/>
            <p:nvPr/>
          </p:nvCxnSpPr>
          <p:spPr>
            <a:xfrm>
              <a:off x="5010150" y="200025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0A85E41-B861-4124-9BAE-008B797A6952}"/>
                </a:ext>
              </a:extLst>
            </p:cNvPr>
            <p:cNvSpPr txBox="1"/>
            <p:nvPr/>
          </p:nvSpPr>
          <p:spPr>
            <a:xfrm>
              <a:off x="5253069" y="116211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 err="1"/>
                <a:t>i</a:t>
              </a:r>
              <a:endParaRPr lang="zh-CN" altLang="en-US" sz="5000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888477-E76D-4FCC-AB0C-F0D572D21764}"/>
              </a:ext>
            </a:extLst>
          </p:cNvPr>
          <p:cNvGrpSpPr/>
          <p:nvPr/>
        </p:nvGrpSpPr>
        <p:grpSpPr>
          <a:xfrm>
            <a:off x="6538547" y="2962977"/>
            <a:ext cx="594297" cy="932110"/>
            <a:chOff x="5010150" y="2496890"/>
            <a:chExt cx="594297" cy="93211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7F69128-DE58-4955-BAB0-07959F55C7FB}"/>
                </a:ext>
              </a:extLst>
            </p:cNvPr>
            <p:cNvCxnSpPr/>
            <p:nvPr/>
          </p:nvCxnSpPr>
          <p:spPr>
            <a:xfrm>
              <a:off x="5010150" y="2647950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244E7D-BAF8-4FBA-9B31-2363E724E81E}"/>
                </a:ext>
              </a:extLst>
            </p:cNvPr>
            <p:cNvSpPr txBox="1"/>
            <p:nvPr/>
          </p:nvSpPr>
          <p:spPr>
            <a:xfrm>
              <a:off x="5253069" y="2496890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/>
                <a:t>j</a:t>
              </a:r>
              <a:endParaRPr lang="zh-CN" altLang="en-US" sz="5000" b="1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23E338C-D366-4783-AED0-45DAB648EB21}"/>
              </a:ext>
            </a:extLst>
          </p:cNvPr>
          <p:cNvSpPr txBox="1"/>
          <p:nvPr/>
        </p:nvSpPr>
        <p:spPr>
          <a:xfrm>
            <a:off x="4086225" y="5560827"/>
            <a:ext cx="4031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/>
              <a:t>错过目标子串</a:t>
            </a:r>
          </a:p>
        </p:txBody>
      </p:sp>
    </p:spTree>
    <p:extLst>
      <p:ext uri="{BB962C8B-B14F-4D97-AF65-F5344CB8AC3E}">
        <p14:creationId xmlns:p14="http://schemas.microsoft.com/office/powerpoint/2010/main" val="425705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1"/>
    </mc:Choice>
    <mc:Fallback>
      <p:transition spd="slow" advTm="3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37631 2.9629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32ED71-B594-4900-B3A9-B6C72E7C7554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4013857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F9C250EF-785A-49FE-B57B-273335178ED2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1568913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F724D65-3F30-428E-8804-330C83CEE408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1567249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c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18C04F6-711A-445B-B993-AA3AA14E2921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4019967"/>
          <a:ext cx="5746035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c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D00728-57D8-4483-9D65-098B7B549DCA}"/>
              </a:ext>
            </a:extLst>
          </p:cNvPr>
          <p:cNvGrpSpPr/>
          <p:nvPr/>
        </p:nvGrpSpPr>
        <p:grpSpPr>
          <a:xfrm>
            <a:off x="6577648" y="500529"/>
            <a:ext cx="594297" cy="864864"/>
            <a:chOff x="5010150" y="116211"/>
            <a:chExt cx="594297" cy="864864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452D608-FF92-454A-8512-26E11BFA373E}"/>
                </a:ext>
              </a:extLst>
            </p:cNvPr>
            <p:cNvCxnSpPr/>
            <p:nvPr/>
          </p:nvCxnSpPr>
          <p:spPr>
            <a:xfrm>
              <a:off x="5010150" y="200025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0A85E41-B861-4124-9BAE-008B797A6952}"/>
                </a:ext>
              </a:extLst>
            </p:cNvPr>
            <p:cNvSpPr txBox="1"/>
            <p:nvPr/>
          </p:nvSpPr>
          <p:spPr>
            <a:xfrm>
              <a:off x="5253069" y="116211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 err="1"/>
                <a:t>i</a:t>
              </a:r>
              <a:endParaRPr lang="zh-CN" altLang="en-US" sz="5000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888477-E76D-4FCC-AB0C-F0D572D21764}"/>
              </a:ext>
            </a:extLst>
          </p:cNvPr>
          <p:cNvGrpSpPr/>
          <p:nvPr/>
        </p:nvGrpSpPr>
        <p:grpSpPr>
          <a:xfrm>
            <a:off x="6624272" y="2943927"/>
            <a:ext cx="594297" cy="932110"/>
            <a:chOff x="5010150" y="2496890"/>
            <a:chExt cx="594297" cy="93211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7F69128-DE58-4955-BAB0-07959F55C7FB}"/>
                </a:ext>
              </a:extLst>
            </p:cNvPr>
            <p:cNvCxnSpPr/>
            <p:nvPr/>
          </p:nvCxnSpPr>
          <p:spPr>
            <a:xfrm>
              <a:off x="5010150" y="2647950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244E7D-BAF8-4FBA-9B31-2363E724E81E}"/>
                </a:ext>
              </a:extLst>
            </p:cNvPr>
            <p:cNvSpPr txBox="1"/>
            <p:nvPr/>
          </p:nvSpPr>
          <p:spPr>
            <a:xfrm>
              <a:off x="5253069" y="2496890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/>
                <a:t>j</a:t>
              </a:r>
              <a:endParaRPr lang="zh-CN" altLang="en-US" sz="5000" b="1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23E338C-D366-4783-AED0-45DAB648EB21}"/>
              </a:ext>
            </a:extLst>
          </p:cNvPr>
          <p:cNvSpPr txBox="1"/>
          <p:nvPr/>
        </p:nvSpPr>
        <p:spPr>
          <a:xfrm>
            <a:off x="4171950" y="55417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/>
              <a:t>直观解法</a:t>
            </a:r>
          </a:p>
        </p:txBody>
      </p:sp>
    </p:spTree>
    <p:extLst>
      <p:ext uri="{BB962C8B-B14F-4D97-AF65-F5344CB8AC3E}">
        <p14:creationId xmlns:p14="http://schemas.microsoft.com/office/powerpoint/2010/main" val="388091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1"/>
    </mc:Choice>
    <mc:Fallback>
      <p:transition spd="slow" advTm="3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18724 7.40741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19505 -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18724 3.7037E-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C1397E28-CB24-4505-9C85-BEB6F7816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13686"/>
              </p:ext>
            </p:extLst>
          </p:nvPr>
        </p:nvGraphicFramePr>
        <p:xfrm>
          <a:off x="3724323" y="4017272"/>
          <a:ext cx="1149207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87EE9771-81C2-403B-BFF6-27781E880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6591"/>
              </p:ext>
            </p:extLst>
          </p:nvPr>
        </p:nvGraphicFramePr>
        <p:xfrm>
          <a:off x="4867323" y="4017272"/>
          <a:ext cx="1149207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433C111D-4ECB-4AA1-BD00-B21441FB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10389"/>
              </p:ext>
            </p:extLst>
          </p:nvPr>
        </p:nvGraphicFramePr>
        <p:xfrm>
          <a:off x="6019848" y="4017272"/>
          <a:ext cx="1149207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CFDA0F0A-AFA4-44BA-8B48-4053E4C8B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1927"/>
              </p:ext>
            </p:extLst>
          </p:nvPr>
        </p:nvGraphicFramePr>
        <p:xfrm>
          <a:off x="3724323" y="1559388"/>
          <a:ext cx="1149207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0AC84EA7-EB83-4246-B968-0B79BE1E1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66974"/>
              </p:ext>
            </p:extLst>
          </p:nvPr>
        </p:nvGraphicFramePr>
        <p:xfrm>
          <a:off x="4867323" y="1559388"/>
          <a:ext cx="1149207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5DCFEA02-85F2-4E44-8F14-354C533E0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12575"/>
              </p:ext>
            </p:extLst>
          </p:nvPr>
        </p:nvGraphicFramePr>
        <p:xfrm>
          <a:off x="6019848" y="1559388"/>
          <a:ext cx="1149207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32ED71-B594-4900-B3A9-B6C72E7C7554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4013857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F9C250EF-785A-49FE-B57B-273335178ED2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1568913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F724D65-3F30-428E-8804-330C83CEE408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1567249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c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18C04F6-711A-445B-B993-AA3AA14E2921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4019967"/>
          <a:ext cx="5746035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c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D00728-57D8-4483-9D65-098B7B549DCA}"/>
              </a:ext>
            </a:extLst>
          </p:cNvPr>
          <p:cNvGrpSpPr/>
          <p:nvPr/>
        </p:nvGrpSpPr>
        <p:grpSpPr>
          <a:xfrm>
            <a:off x="6577648" y="500529"/>
            <a:ext cx="594297" cy="864864"/>
            <a:chOff x="5010150" y="116211"/>
            <a:chExt cx="594297" cy="864864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452D608-FF92-454A-8512-26E11BFA373E}"/>
                </a:ext>
              </a:extLst>
            </p:cNvPr>
            <p:cNvCxnSpPr/>
            <p:nvPr/>
          </p:nvCxnSpPr>
          <p:spPr>
            <a:xfrm>
              <a:off x="5010150" y="200025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0A85E41-B861-4124-9BAE-008B797A6952}"/>
                </a:ext>
              </a:extLst>
            </p:cNvPr>
            <p:cNvSpPr txBox="1"/>
            <p:nvPr/>
          </p:nvSpPr>
          <p:spPr>
            <a:xfrm>
              <a:off x="5253069" y="116211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 err="1"/>
                <a:t>i</a:t>
              </a:r>
              <a:endParaRPr lang="zh-CN" altLang="en-US" sz="5000" b="1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23E338C-D366-4783-AED0-45DAB648EB21}"/>
              </a:ext>
            </a:extLst>
          </p:cNvPr>
          <p:cNvSpPr txBox="1"/>
          <p:nvPr/>
        </p:nvSpPr>
        <p:spPr>
          <a:xfrm>
            <a:off x="4171950" y="55417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/>
              <a:t>直观解法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63A0A3C-17B0-4665-9F48-AD5F78501A43}"/>
              </a:ext>
            </a:extLst>
          </p:cNvPr>
          <p:cNvGrpSpPr/>
          <p:nvPr/>
        </p:nvGrpSpPr>
        <p:grpSpPr>
          <a:xfrm>
            <a:off x="6577648" y="2945472"/>
            <a:ext cx="594297" cy="864864"/>
            <a:chOff x="5010150" y="116211"/>
            <a:chExt cx="594297" cy="864864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28AFEF5-0DE4-4775-AB3B-C2562A8E663C}"/>
                </a:ext>
              </a:extLst>
            </p:cNvPr>
            <p:cNvCxnSpPr/>
            <p:nvPr/>
          </p:nvCxnSpPr>
          <p:spPr>
            <a:xfrm>
              <a:off x="5010150" y="200025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8477A1-D38F-46D5-B8FC-DE2C8D76B790}"/>
                </a:ext>
              </a:extLst>
            </p:cNvPr>
            <p:cNvSpPr txBox="1"/>
            <p:nvPr/>
          </p:nvSpPr>
          <p:spPr>
            <a:xfrm>
              <a:off x="5253069" y="116211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/>
                <a:t>j</a:t>
              </a:r>
              <a:endParaRPr lang="zh-CN" altLang="en-US" sz="5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82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1"/>
    </mc:Choice>
    <mc:Fallback>
      <p:transition spd="slow" advTm="3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18724 7.40741E-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18646 3.7037E-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18646 -1.11111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46 3.7037E-7 L -0.09896 3.7037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46 -1.11111E-6 L -0.09896 -1.11111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96 3.7037E-7 L -1.25E-6 3.7037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96 -1.11111E-6 L -2.08333E-6 -1.11111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6B74E7D0-451E-41CE-BFFD-791E4677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9268"/>
              </p:ext>
            </p:extLst>
          </p:nvPr>
        </p:nvGraphicFramePr>
        <p:xfrm>
          <a:off x="1425910" y="4016552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E790CAB9-E38A-432B-80AB-092B83008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70864"/>
              </p:ext>
            </p:extLst>
          </p:nvPr>
        </p:nvGraphicFramePr>
        <p:xfrm>
          <a:off x="1425910" y="1565498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32ED71-B594-4900-B3A9-B6C72E7C7554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4013857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F9C250EF-785A-49FE-B57B-273335178ED2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1568913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5700" dirty="0"/>
                    </a:p>
                  </a:txBody>
                  <a:tcPr marL="290063" marR="290063" marT="145032" marB="1450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F724D65-3F30-428E-8804-330C83CEE408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1567249"/>
          <a:ext cx="9193656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c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18C04F6-711A-445B-B993-AA3AA14E2921}"/>
              </a:ext>
            </a:extLst>
          </p:cNvPr>
          <p:cNvGraphicFramePr>
            <a:graphicFrameLocks noGrp="1"/>
          </p:cNvGraphicFramePr>
          <p:nvPr/>
        </p:nvGraphicFramePr>
        <p:xfrm>
          <a:off x="1425910" y="4019967"/>
          <a:ext cx="5746035" cy="1176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07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149207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1176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a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b</a:t>
                      </a:r>
                      <a:endParaRPr lang="zh-CN" altLang="en-US" sz="5700" dirty="0"/>
                    </a:p>
                  </a:txBody>
                  <a:tcPr marL="290063" marR="290063" marT="145032" marB="1450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700" dirty="0"/>
                        <a:t>c</a:t>
                      </a:r>
                      <a:endParaRPr lang="zh-CN" altLang="en-US" sz="5700" dirty="0"/>
                    </a:p>
                  </a:txBody>
                  <a:tcPr marL="290063" marR="290063" marT="145032" marB="145032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D00728-57D8-4483-9D65-098B7B549DCA}"/>
              </a:ext>
            </a:extLst>
          </p:cNvPr>
          <p:cNvGrpSpPr/>
          <p:nvPr/>
        </p:nvGrpSpPr>
        <p:grpSpPr>
          <a:xfrm>
            <a:off x="6577648" y="500529"/>
            <a:ext cx="594297" cy="864864"/>
            <a:chOff x="5010150" y="116211"/>
            <a:chExt cx="594297" cy="864864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452D608-FF92-454A-8512-26E11BFA373E}"/>
                </a:ext>
              </a:extLst>
            </p:cNvPr>
            <p:cNvCxnSpPr/>
            <p:nvPr/>
          </p:nvCxnSpPr>
          <p:spPr>
            <a:xfrm>
              <a:off x="5010150" y="200025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0A85E41-B861-4124-9BAE-008B797A6952}"/>
                </a:ext>
              </a:extLst>
            </p:cNvPr>
            <p:cNvSpPr txBox="1"/>
            <p:nvPr/>
          </p:nvSpPr>
          <p:spPr>
            <a:xfrm>
              <a:off x="5253069" y="116211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 err="1"/>
                <a:t>i</a:t>
              </a:r>
              <a:endParaRPr lang="zh-CN" altLang="en-US" sz="5000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888477-E76D-4FCC-AB0C-F0D572D21764}"/>
              </a:ext>
            </a:extLst>
          </p:cNvPr>
          <p:cNvGrpSpPr/>
          <p:nvPr/>
        </p:nvGrpSpPr>
        <p:grpSpPr>
          <a:xfrm>
            <a:off x="6624272" y="2943927"/>
            <a:ext cx="594297" cy="932110"/>
            <a:chOff x="5010150" y="2496890"/>
            <a:chExt cx="594297" cy="93211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7F69128-DE58-4955-BAB0-07959F55C7FB}"/>
                </a:ext>
              </a:extLst>
            </p:cNvPr>
            <p:cNvCxnSpPr/>
            <p:nvPr/>
          </p:nvCxnSpPr>
          <p:spPr>
            <a:xfrm>
              <a:off x="5010150" y="2647950"/>
              <a:ext cx="0" cy="781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244E7D-BAF8-4FBA-9B31-2363E724E81E}"/>
                </a:ext>
              </a:extLst>
            </p:cNvPr>
            <p:cNvSpPr txBox="1"/>
            <p:nvPr/>
          </p:nvSpPr>
          <p:spPr>
            <a:xfrm>
              <a:off x="5253069" y="2496890"/>
              <a:ext cx="3513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b="1" dirty="0"/>
                <a:t>j</a:t>
              </a:r>
              <a:endParaRPr lang="zh-CN" altLang="en-US" sz="5000" b="1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23E338C-D366-4783-AED0-45DAB648EB21}"/>
              </a:ext>
            </a:extLst>
          </p:cNvPr>
          <p:cNvSpPr txBox="1"/>
          <p:nvPr/>
        </p:nvSpPr>
        <p:spPr>
          <a:xfrm>
            <a:off x="4171950" y="554177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/>
              <a:t>高效解法</a:t>
            </a:r>
          </a:p>
        </p:txBody>
      </p:sp>
    </p:spTree>
    <p:extLst>
      <p:ext uri="{BB962C8B-B14F-4D97-AF65-F5344CB8AC3E}">
        <p14:creationId xmlns:p14="http://schemas.microsoft.com/office/powerpoint/2010/main" val="213866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1"/>
    </mc:Choice>
    <mc:Fallback>
      <p:transition spd="slow" advTm="3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18724 7.40741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A40B8B0-1406-4160-AFF3-928BAA9C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79602"/>
              </p:ext>
            </p:extLst>
          </p:nvPr>
        </p:nvGraphicFramePr>
        <p:xfrm>
          <a:off x="2878110" y="1691754"/>
          <a:ext cx="8697936" cy="37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242">
                  <a:extLst>
                    <a:ext uri="{9D8B030D-6E8A-4147-A177-3AD203B41FA5}">
                      <a16:colId xmlns:a16="http://schemas.microsoft.com/office/drawing/2014/main" val="3767692001"/>
                    </a:ext>
                  </a:extLst>
                </a:gridCol>
                <a:gridCol w="1087242">
                  <a:extLst>
                    <a:ext uri="{9D8B030D-6E8A-4147-A177-3AD203B41FA5}">
                      <a16:colId xmlns:a16="http://schemas.microsoft.com/office/drawing/2014/main" val="465596576"/>
                    </a:ext>
                  </a:extLst>
                </a:gridCol>
                <a:gridCol w="1087242">
                  <a:extLst>
                    <a:ext uri="{9D8B030D-6E8A-4147-A177-3AD203B41FA5}">
                      <a16:colId xmlns:a16="http://schemas.microsoft.com/office/drawing/2014/main" val="4041851121"/>
                    </a:ext>
                  </a:extLst>
                </a:gridCol>
                <a:gridCol w="1087242">
                  <a:extLst>
                    <a:ext uri="{9D8B030D-6E8A-4147-A177-3AD203B41FA5}">
                      <a16:colId xmlns:a16="http://schemas.microsoft.com/office/drawing/2014/main" val="1000145906"/>
                    </a:ext>
                  </a:extLst>
                </a:gridCol>
                <a:gridCol w="1087242">
                  <a:extLst>
                    <a:ext uri="{9D8B030D-6E8A-4147-A177-3AD203B41FA5}">
                      <a16:colId xmlns:a16="http://schemas.microsoft.com/office/drawing/2014/main" val="2293240654"/>
                    </a:ext>
                  </a:extLst>
                </a:gridCol>
                <a:gridCol w="1087242">
                  <a:extLst>
                    <a:ext uri="{9D8B030D-6E8A-4147-A177-3AD203B41FA5}">
                      <a16:colId xmlns:a16="http://schemas.microsoft.com/office/drawing/2014/main" val="173140347"/>
                    </a:ext>
                  </a:extLst>
                </a:gridCol>
                <a:gridCol w="1087242">
                  <a:extLst>
                    <a:ext uri="{9D8B030D-6E8A-4147-A177-3AD203B41FA5}">
                      <a16:colId xmlns:a16="http://schemas.microsoft.com/office/drawing/2014/main" val="3430592505"/>
                    </a:ext>
                  </a:extLst>
                </a:gridCol>
                <a:gridCol w="1087242">
                  <a:extLst>
                    <a:ext uri="{9D8B030D-6E8A-4147-A177-3AD203B41FA5}">
                      <a16:colId xmlns:a16="http://schemas.microsoft.com/office/drawing/2014/main" val="2048210185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a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b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a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b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a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b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c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a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extLst>
                  <a:ext uri="{0D108BD9-81ED-4DB2-BD59-A6C34878D82A}">
                    <a16:rowId xmlns:a16="http://schemas.microsoft.com/office/drawing/2014/main" val="436918215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0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1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2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3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4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5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6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7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extLst>
                  <a:ext uri="{0D108BD9-81ED-4DB2-BD59-A6C34878D82A}">
                    <a16:rowId xmlns:a16="http://schemas.microsoft.com/office/drawing/2014/main" val="1747533904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0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0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1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2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3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4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0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1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extLst>
                  <a:ext uri="{0D108BD9-81ED-4DB2-BD59-A6C34878D82A}">
                    <a16:rowId xmlns:a16="http://schemas.microsoft.com/office/drawing/2014/main" val="1056357529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-1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0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0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1</a:t>
                      </a:r>
                      <a:endParaRPr lang="zh-CN" altLang="en-US" sz="6000" dirty="0"/>
                    </a:p>
                  </a:txBody>
                  <a:tcPr marL="21600" marR="21600" marT="10800" marB="10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2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3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4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0" dirty="0"/>
                        <a:t>0</a:t>
                      </a:r>
                      <a:endParaRPr lang="zh-CN" altLang="en-US" sz="6000" dirty="0"/>
                    </a:p>
                  </a:txBody>
                  <a:tcPr marL="21600" marR="21600" marT="10800" marB="10800" anchor="ctr"/>
                </a:tc>
                <a:extLst>
                  <a:ext uri="{0D108BD9-81ED-4DB2-BD59-A6C34878D82A}">
                    <a16:rowId xmlns:a16="http://schemas.microsoft.com/office/drawing/2014/main" val="2416850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E469967-090F-4791-B26F-1F26B782F5AA}"/>
              </a:ext>
            </a:extLst>
          </p:cNvPr>
          <p:cNvSpPr txBox="1"/>
          <p:nvPr/>
        </p:nvSpPr>
        <p:spPr>
          <a:xfrm>
            <a:off x="439622" y="2523918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Index: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877B3-40E0-415E-9F08-AFC92CFE6868}"/>
              </a:ext>
            </a:extLst>
          </p:cNvPr>
          <p:cNvSpPr txBox="1"/>
          <p:nvPr/>
        </p:nvSpPr>
        <p:spPr>
          <a:xfrm>
            <a:off x="782665" y="3524943"/>
            <a:ext cx="1957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PMT:</a:t>
            </a:r>
            <a:endParaRPr lang="zh-CN" altLang="en-US" sz="6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558C7E-678F-4538-BA82-936E1CAEBFC5}"/>
              </a:ext>
            </a:extLst>
          </p:cNvPr>
          <p:cNvSpPr txBox="1"/>
          <p:nvPr/>
        </p:nvSpPr>
        <p:spPr>
          <a:xfrm>
            <a:off x="849991" y="4420091"/>
            <a:ext cx="1890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next: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993558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143</Words>
  <Application>Microsoft Office PowerPoint</Application>
  <PresentationFormat>宽屏</PresentationFormat>
  <Paragraphs>131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雨城</dc:creator>
  <cp:lastModifiedBy>王 雨城</cp:lastModifiedBy>
  <cp:revision>2</cp:revision>
  <dcterms:created xsi:type="dcterms:W3CDTF">2021-12-03T12:55:13Z</dcterms:created>
  <dcterms:modified xsi:type="dcterms:W3CDTF">2021-12-04T05:34:35Z</dcterms:modified>
</cp:coreProperties>
</file>