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332" r:id="rId3"/>
  </p:sldIdLst>
  <p:sldSz cx="4572000" cy="8047038"/>
  <p:notesSz cx="7099300" cy="10234613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Corbel" panose="020B0503020204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1pPr>
    <a:lvl2pPr marL="354934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2pPr>
    <a:lvl3pPr marL="709866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3pPr>
    <a:lvl4pPr marL="1064801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4pPr>
    <a:lvl5pPr marL="1419733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5pPr>
    <a:lvl6pPr marL="1774667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6pPr>
    <a:lvl7pPr marL="2129599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7pPr>
    <a:lvl8pPr marL="2484533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8pPr>
    <a:lvl9pPr marL="2839466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5" userDrawn="1">
          <p15:clr>
            <a:srgbClr val="A4A3A4"/>
          </p15:clr>
        </p15:guide>
        <p15:guide id="2" orient="horz" pos="4729" userDrawn="1">
          <p15:clr>
            <a:srgbClr val="A4A3A4"/>
          </p15:clr>
        </p15:guide>
        <p15:guide id="3" orient="horz" pos="1408" userDrawn="1">
          <p15:clr>
            <a:srgbClr val="A4A3A4"/>
          </p15:clr>
        </p15:guide>
        <p15:guide id="4" orient="horz" pos="1184" userDrawn="1">
          <p15:clr>
            <a:srgbClr val="A4A3A4"/>
          </p15:clr>
        </p15:guide>
        <p15:guide id="5" orient="horz" pos="4449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3942" userDrawn="1">
          <p15:clr>
            <a:srgbClr val="A4A3A4"/>
          </p15:clr>
        </p15:guide>
        <p15:guide id="8" orient="horz" pos="3887" userDrawn="1">
          <p15:clr>
            <a:srgbClr val="A4A3A4"/>
          </p15:clr>
        </p15:guide>
        <p15:guide id="9" orient="horz" pos="283" userDrawn="1">
          <p15:clr>
            <a:srgbClr val="A4A3A4"/>
          </p15:clr>
        </p15:guide>
        <p15:guide id="10" orient="horz" pos="510" userDrawn="1">
          <p15:clr>
            <a:srgbClr val="A4A3A4"/>
          </p15:clr>
        </p15:guide>
        <p15:guide id="11" orient="horz" pos="3267" userDrawn="1">
          <p15:clr>
            <a:srgbClr val="A4A3A4"/>
          </p15:clr>
        </p15:guide>
        <p15:guide id="12" pos="1440" userDrawn="1">
          <p15:clr>
            <a:srgbClr val="A4A3A4"/>
          </p15:clr>
        </p15:guide>
        <p15:guide id="13" pos="360" userDrawn="1">
          <p15:clr>
            <a:srgbClr val="A4A3A4"/>
          </p15:clr>
        </p15:guide>
        <p15:guide id="14" pos="2305" userDrawn="1">
          <p15:clr>
            <a:srgbClr val="A4A3A4"/>
          </p15:clr>
        </p15:guide>
        <p15:guide id="15" pos="466" userDrawn="1">
          <p15:clr>
            <a:srgbClr val="A4A3A4"/>
          </p15:clr>
        </p15:guide>
        <p15:guide id="16" pos="2629" userDrawn="1">
          <p15:clr>
            <a:srgbClr val="A4A3A4"/>
          </p15:clr>
        </p15:guide>
        <p15:guide id="17" pos="2196" userDrawn="1">
          <p15:clr>
            <a:srgbClr val="A4A3A4"/>
          </p15:clr>
        </p15:guide>
        <p15:guide id="18" pos="251" userDrawn="1">
          <p15:clr>
            <a:srgbClr val="A4A3A4"/>
          </p15:clr>
        </p15:guide>
        <p15:guide id="19" pos="2684" userDrawn="1">
          <p15:clr>
            <a:srgbClr val="A4A3A4"/>
          </p15:clr>
        </p15:guide>
        <p15:guide id="20" pos="11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586" autoAdjust="0"/>
  </p:normalViewPr>
  <p:slideViewPr>
    <p:cSldViewPr showGuides="1">
      <p:cViewPr varScale="1">
        <p:scale>
          <a:sx n="108" d="100"/>
          <a:sy n="108" d="100"/>
        </p:scale>
        <p:origin x="3749" y="96"/>
      </p:cViewPr>
      <p:guideLst>
        <p:guide orient="horz" pos="2535"/>
        <p:guide orient="horz" pos="4729"/>
        <p:guide orient="horz" pos="1408"/>
        <p:guide orient="horz" pos="1184"/>
        <p:guide orient="horz" pos="4449"/>
        <p:guide orient="horz"/>
        <p:guide orient="horz" pos="3942"/>
        <p:guide orient="horz" pos="3887"/>
        <p:guide orient="horz" pos="283"/>
        <p:guide orient="horz" pos="510"/>
        <p:guide orient="horz" pos="3267"/>
        <p:guide pos="1440"/>
        <p:guide pos="360"/>
        <p:guide pos="2305"/>
        <p:guide pos="466"/>
        <p:guide pos="2629"/>
        <p:guide pos="2196"/>
        <p:guide pos="251"/>
        <p:guide pos="2684"/>
        <p:guide pos="11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9088EAF-6ECA-4616-85EF-35AA19C641F3}" type="datetimeFigureOut">
              <a:rPr lang="pt-PT" smtClean="0"/>
              <a:t>01/04/2019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9F912AB-2776-42F2-A957-313FC7EFEDB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D2D7A-D230-4F91-BD59-0A39C2703BA8}" type="datetimeFigureOut">
              <a:rPr lang="pt-PT" smtClean="0"/>
              <a:t>01/04/2019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459038" y="768350"/>
            <a:ext cx="21812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93199CD-3E1B-4AE6-990F-76F925F5EA9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1pPr>
    <a:lvl2pPr marL="354934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2pPr>
    <a:lvl3pPr marL="709866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3pPr>
    <a:lvl4pPr marL="1064801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4pPr>
    <a:lvl5pPr marL="1419733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5pPr>
    <a:lvl6pPr marL="1774667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6pPr>
    <a:lvl7pPr marL="2129599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7pPr>
    <a:lvl8pPr marL="2484533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8pPr>
    <a:lvl9pPr marL="2839466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459038" y="768350"/>
            <a:ext cx="2181225" cy="383698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332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583" y="2145909"/>
            <a:ext cx="3086903" cy="339763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815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583" y="5632949"/>
            <a:ext cx="3086903" cy="14305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58" cap="all" spc="146" baseline="0">
                <a:solidFill>
                  <a:schemeClr val="accent1"/>
                </a:solidFill>
              </a:defRPr>
            </a:lvl1pPr>
            <a:lvl2pPr marL="33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4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9306" y="447066"/>
            <a:ext cx="571649" cy="6616452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71069" y="447066"/>
            <a:ext cx="2772496" cy="661645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800" y="447073"/>
            <a:ext cx="3964330" cy="619216"/>
          </a:xfrm>
        </p:spPr>
        <p:txBody>
          <a:bodyPr>
            <a:normAutofit/>
          </a:bodyPr>
          <a:lstStyle>
            <a:lvl1pPr>
              <a:defRPr sz="2720" b="1">
                <a:solidFill>
                  <a:srgbClr val="92D050"/>
                </a:solidFill>
                <a:effectLst/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6072" y="1150791"/>
            <a:ext cx="3960163" cy="608347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197630" y="7529414"/>
            <a:ext cx="543662" cy="32412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85807" y="7510585"/>
            <a:ext cx="2651559" cy="32412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3801541" y="7510585"/>
            <a:ext cx="314407" cy="324120"/>
          </a:xfrm>
        </p:spPr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484" y="2950591"/>
            <a:ext cx="3260498" cy="330822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500" b="0" cap="none" baseline="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9581" y="6348254"/>
            <a:ext cx="3258600" cy="71529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458" cap="all" spc="146" baseline="0">
                <a:solidFill>
                  <a:schemeClr val="accent1"/>
                </a:solidFill>
              </a:defRPr>
            </a:lvl1pPr>
            <a:lvl2pPr marL="333437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2pPr>
            <a:lvl3pPr marL="666871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3pPr>
            <a:lvl4pPr marL="10003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33374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66718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20006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33405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66749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077" y="447078"/>
            <a:ext cx="3429892" cy="160940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64450" y="2235304"/>
            <a:ext cx="1657781" cy="4828223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2336561" y="2235304"/>
            <a:ext cx="1657781" cy="4828223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077" y="447078"/>
            <a:ext cx="3429892" cy="1609408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71076" y="2235297"/>
            <a:ext cx="1656639" cy="89411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58" b="0" cap="all" spc="146" baseline="0">
                <a:solidFill>
                  <a:schemeClr val="accent1"/>
                </a:solidFill>
              </a:defRPr>
            </a:lvl1pPr>
            <a:lvl2pPr marL="333437" indent="0">
              <a:buNone/>
              <a:defRPr sz="1458" b="1"/>
            </a:lvl2pPr>
            <a:lvl3pPr marL="666871" indent="0">
              <a:buNone/>
              <a:defRPr sz="1315" b="1"/>
            </a:lvl3pPr>
            <a:lvl4pPr marL="1000309" indent="0">
              <a:buNone/>
              <a:defRPr sz="1166" b="1"/>
            </a:lvl4pPr>
            <a:lvl5pPr marL="1333749" indent="0">
              <a:buNone/>
              <a:defRPr sz="1166" b="1"/>
            </a:lvl5pPr>
            <a:lvl6pPr marL="1667185" indent="0">
              <a:buNone/>
              <a:defRPr sz="1166" b="1"/>
            </a:lvl6pPr>
            <a:lvl7pPr marL="2000620" indent="0">
              <a:buNone/>
              <a:defRPr sz="1166" b="1"/>
            </a:lvl7pPr>
            <a:lvl8pPr marL="2334057" indent="0">
              <a:buNone/>
              <a:defRPr sz="1166" b="1"/>
            </a:lvl8pPr>
            <a:lvl9pPr marL="2667497" indent="0">
              <a:buNone/>
              <a:defRPr sz="1166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71076" y="3218828"/>
            <a:ext cx="1656639" cy="3844697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2344319" y="2235297"/>
            <a:ext cx="1656639" cy="89411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58" b="0" cap="all" spc="146" baseline="0">
                <a:solidFill>
                  <a:schemeClr val="accent1"/>
                </a:solidFill>
              </a:defRPr>
            </a:lvl1pPr>
            <a:lvl2pPr marL="333437" indent="0">
              <a:buNone/>
              <a:defRPr sz="1458" b="1"/>
            </a:lvl2pPr>
            <a:lvl3pPr marL="666871" indent="0">
              <a:buNone/>
              <a:defRPr sz="1315" b="1"/>
            </a:lvl3pPr>
            <a:lvl4pPr marL="1000309" indent="0">
              <a:buNone/>
              <a:defRPr sz="1166" b="1"/>
            </a:lvl4pPr>
            <a:lvl5pPr marL="1333749" indent="0">
              <a:buNone/>
              <a:defRPr sz="1166" b="1"/>
            </a:lvl5pPr>
            <a:lvl6pPr marL="1667185" indent="0">
              <a:buNone/>
              <a:defRPr sz="1166" b="1"/>
            </a:lvl6pPr>
            <a:lvl7pPr marL="2000620" indent="0">
              <a:buNone/>
              <a:defRPr sz="1166" b="1"/>
            </a:lvl7pPr>
            <a:lvl8pPr marL="2334057" indent="0">
              <a:buNone/>
              <a:defRPr sz="1166" b="1"/>
            </a:lvl8pPr>
            <a:lvl9pPr marL="2667497" indent="0">
              <a:buNone/>
              <a:defRPr sz="1166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2344319" y="3218828"/>
            <a:ext cx="1656639" cy="3844697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964" y="2235297"/>
            <a:ext cx="1349079" cy="3129403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625" b="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57283" y="804716"/>
            <a:ext cx="2400926" cy="6258808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99584" y="5454127"/>
            <a:ext cx="1343374" cy="16094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76"/>
              </a:spcBef>
              <a:buNone/>
              <a:defRPr sz="1315"/>
            </a:lvl1pPr>
            <a:lvl2pPr marL="333437" indent="0">
              <a:buNone/>
              <a:defRPr sz="876"/>
            </a:lvl2pPr>
            <a:lvl3pPr marL="666871" indent="0">
              <a:buNone/>
              <a:defRPr sz="728"/>
            </a:lvl3pPr>
            <a:lvl4pPr marL="1000309" indent="0">
              <a:buNone/>
              <a:defRPr sz="655"/>
            </a:lvl4pPr>
            <a:lvl5pPr marL="1333749" indent="0">
              <a:buNone/>
              <a:defRPr sz="655"/>
            </a:lvl5pPr>
            <a:lvl6pPr marL="1667185" indent="0">
              <a:buNone/>
              <a:defRPr sz="655"/>
            </a:lvl6pPr>
            <a:lvl7pPr marL="2000620" indent="0">
              <a:buNone/>
              <a:defRPr sz="655"/>
            </a:lvl7pPr>
            <a:lvl8pPr marL="2334057" indent="0">
              <a:buNone/>
              <a:defRPr sz="655"/>
            </a:lvl8pPr>
            <a:lvl9pPr marL="2667497" indent="0">
              <a:buNone/>
              <a:defRPr sz="65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857283" y="804716"/>
            <a:ext cx="2400926" cy="6258808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749"/>
            </a:lvl1pPr>
            <a:lvl2pPr marL="333437" indent="0">
              <a:buNone/>
              <a:defRPr sz="2044"/>
            </a:lvl2pPr>
            <a:lvl3pPr marL="666871" indent="0">
              <a:buNone/>
              <a:defRPr sz="1749"/>
            </a:lvl3pPr>
            <a:lvl4pPr marL="1000309" indent="0">
              <a:buNone/>
              <a:defRPr sz="1458"/>
            </a:lvl4pPr>
            <a:lvl5pPr marL="1333749" indent="0">
              <a:buNone/>
              <a:defRPr sz="1458"/>
            </a:lvl5pPr>
            <a:lvl6pPr marL="1667185" indent="0">
              <a:buNone/>
              <a:defRPr sz="1458"/>
            </a:lvl6pPr>
            <a:lvl7pPr marL="2000620" indent="0">
              <a:buNone/>
              <a:defRPr sz="1458"/>
            </a:lvl7pPr>
            <a:lvl8pPr marL="2334057" indent="0">
              <a:buNone/>
              <a:defRPr sz="1458"/>
            </a:lvl8pPr>
            <a:lvl9pPr marL="2667497" indent="0">
              <a:buNone/>
              <a:defRPr sz="1458"/>
            </a:lvl9pPr>
          </a:lstStyle>
          <a:p>
            <a:r>
              <a:rPr lang="pt-PT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964" y="2235297"/>
            <a:ext cx="1349079" cy="3129403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625" b="0" i="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99584" y="5454127"/>
            <a:ext cx="1343374" cy="16094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76"/>
              </a:spcBef>
              <a:buNone/>
              <a:defRPr sz="1315"/>
            </a:lvl1pPr>
            <a:lvl2pPr marL="333437" indent="0">
              <a:buNone/>
              <a:defRPr sz="876"/>
            </a:lvl2pPr>
            <a:lvl3pPr marL="666871" indent="0">
              <a:buNone/>
              <a:defRPr sz="728"/>
            </a:lvl3pPr>
            <a:lvl4pPr marL="1000309" indent="0">
              <a:buNone/>
              <a:defRPr sz="655"/>
            </a:lvl4pPr>
            <a:lvl5pPr marL="1333749" indent="0">
              <a:buNone/>
              <a:defRPr sz="655"/>
            </a:lvl5pPr>
            <a:lvl6pPr marL="1667185" indent="0">
              <a:buNone/>
              <a:defRPr sz="655"/>
            </a:lvl6pPr>
            <a:lvl7pPr marL="2000620" indent="0">
              <a:buNone/>
              <a:defRPr sz="655"/>
            </a:lvl7pPr>
            <a:lvl8pPr marL="2334057" indent="0">
              <a:buNone/>
              <a:defRPr sz="655"/>
            </a:lvl8pPr>
            <a:lvl9pPr marL="2667497" indent="0">
              <a:buNone/>
              <a:defRPr sz="65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71077" y="447078"/>
            <a:ext cx="3429892" cy="1609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71067" y="2235312"/>
            <a:ext cx="3426290" cy="482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085738" y="7510585"/>
            <a:ext cx="543662" cy="324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71069" y="7510585"/>
            <a:ext cx="2458093" cy="324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3686555" y="7510585"/>
            <a:ext cx="314407" cy="324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66871" rtl="0" eaLnBrk="1" latinLnBrk="0" hangingPunct="1">
        <a:lnSpc>
          <a:spcPct val="90000"/>
        </a:lnSpc>
        <a:spcBef>
          <a:spcPct val="0"/>
        </a:spcBef>
        <a:buNone/>
        <a:defRPr sz="2625" kern="1200" spc="7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44" indent="-163244" algn="l" defTabSz="666871" rtl="0" eaLnBrk="1" latinLnBrk="0" hangingPunct="1">
        <a:lnSpc>
          <a:spcPct val="90000"/>
        </a:lnSpc>
        <a:spcBef>
          <a:spcPts val="1315"/>
        </a:spcBef>
        <a:buClr>
          <a:schemeClr val="accent1"/>
        </a:buClr>
        <a:buSzPct val="100000"/>
        <a:buFont typeface="Arial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338068" indent="-169033" algn="l" defTabSz="666871" rtl="0" eaLnBrk="1" latinLnBrk="0" hangingPunct="1">
        <a:lnSpc>
          <a:spcPct val="90000"/>
        </a:lnSpc>
        <a:spcBef>
          <a:spcPts val="876"/>
        </a:spcBef>
        <a:buClr>
          <a:schemeClr val="accent1"/>
        </a:buClr>
        <a:buSzPct val="100000"/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497838" indent="-159772" algn="l" defTabSz="666871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625193" indent="-127356" algn="l" defTabSz="666871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751391" indent="-126197" algn="l" defTabSz="666871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880275" indent="-126705" algn="l" defTabSz="666871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006979" indent="-126705" algn="l" defTabSz="666871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1133686" indent="-126705" algn="l" defTabSz="666871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1260393" indent="-126705" algn="l" defTabSz="666871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1pPr>
      <a:lvl2pPr marL="333437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2pPr>
      <a:lvl3pPr marL="666871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1000309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4pPr>
      <a:lvl5pPr marL="1333749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5pPr>
      <a:lvl6pPr marL="1667185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6pPr>
      <a:lvl7pPr marL="2000620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7pPr>
      <a:lvl8pPr marL="2334057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8pPr>
      <a:lvl9pPr marL="2667497" algn="l" defTabSz="666871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a de aviso com seta para baixo 4"/>
          <p:cNvSpPr/>
          <p:nvPr/>
        </p:nvSpPr>
        <p:spPr>
          <a:xfrm>
            <a:off x="118461" y="830898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Filtering</a:t>
            </a:r>
          </a:p>
        </p:txBody>
      </p:sp>
      <p:sp>
        <p:nvSpPr>
          <p:cNvPr id="8" name="Nota de aviso com seta para baixo 7"/>
          <p:cNvSpPr/>
          <p:nvPr/>
        </p:nvSpPr>
        <p:spPr>
          <a:xfrm>
            <a:off x="109542" y="4836529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RANSAC initial pose estimation</a:t>
            </a:r>
          </a:p>
        </p:txBody>
      </p:sp>
      <p:sp>
        <p:nvSpPr>
          <p:cNvPr id="9" name="Nota de aviso com seta para baixo 8"/>
          <p:cNvSpPr/>
          <p:nvPr/>
        </p:nvSpPr>
        <p:spPr>
          <a:xfrm>
            <a:off x="109542" y="5512360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Point cloud registration</a:t>
            </a:r>
          </a:p>
        </p:txBody>
      </p:sp>
      <p:sp>
        <p:nvSpPr>
          <p:cNvPr id="10" name="Nota de aviso com seta para baixo 9"/>
          <p:cNvSpPr/>
          <p:nvPr/>
        </p:nvSpPr>
        <p:spPr>
          <a:xfrm>
            <a:off x="118461" y="6847474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Registration analysis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09539" y="7520109"/>
            <a:ext cx="1040400" cy="3784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Map update</a:t>
            </a:r>
          </a:p>
        </p:txBody>
      </p:sp>
      <p:sp>
        <p:nvSpPr>
          <p:cNvPr id="33" name="Nota de aviso com seta para baixo 4"/>
          <p:cNvSpPr/>
          <p:nvPr/>
        </p:nvSpPr>
        <p:spPr>
          <a:xfrm>
            <a:off x="112352" y="4163362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Keypoint description</a:t>
            </a:r>
          </a:p>
        </p:txBody>
      </p:sp>
      <p:sp>
        <p:nvSpPr>
          <p:cNvPr id="35" name="Nota de aviso com seta para baixo 4"/>
          <p:cNvSpPr/>
          <p:nvPr/>
        </p:nvSpPr>
        <p:spPr>
          <a:xfrm>
            <a:off x="109540" y="1503258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Normal estimation</a:t>
            </a:r>
          </a:p>
        </p:txBody>
      </p:sp>
      <p:sp>
        <p:nvSpPr>
          <p:cNvPr id="36" name="Nota de aviso com seta para baixo 4"/>
          <p:cNvSpPr/>
          <p:nvPr/>
        </p:nvSpPr>
        <p:spPr>
          <a:xfrm>
            <a:off x="110451" y="3494317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Keypoint detection</a:t>
            </a:r>
          </a:p>
        </p:txBody>
      </p:sp>
      <p:sp>
        <p:nvSpPr>
          <p:cNvPr id="46" name="Double Brace 45"/>
          <p:cNvSpPr/>
          <p:nvPr/>
        </p:nvSpPr>
        <p:spPr>
          <a:xfrm>
            <a:off x="1220339" y="673945"/>
            <a:ext cx="3290689" cy="720080"/>
          </a:xfrm>
          <a:prstGeom prst="bracePair">
            <a:avLst>
              <a:gd name="adj" fmla="val 6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Scale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::AproximateVoxelGrid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pcl::CovarianceSampling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pcl::CropBox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pcl::PassThrough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pcl::RadiusOutlierRemoval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pcl::RandomSample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pcl::StatisticalOutlierRemoval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VoxelGrid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Double Brace 47"/>
          <p:cNvSpPr/>
          <p:nvPr/>
        </p:nvSpPr>
        <p:spPr>
          <a:xfrm>
            <a:off x="1214987" y="1491731"/>
            <a:ext cx="3290689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drl::NormalEstimatorSAC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pcl::MovingLeastSquares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pcl::NormalEstimationOMP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pcl::PrincipalCurvaturesEstimation</a:t>
            </a:r>
          </a:p>
        </p:txBody>
      </p:sp>
      <p:sp>
        <p:nvSpPr>
          <p:cNvPr id="51" name="Double Brace 50"/>
          <p:cNvSpPr/>
          <p:nvPr/>
        </p:nvSpPr>
        <p:spPr>
          <a:xfrm>
            <a:off x="1215898" y="3452660"/>
            <a:ext cx="3290689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pcl::ISSKeypoint3D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pcl::SIFTKeypoint</a:t>
            </a:r>
          </a:p>
          <a:p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Double Brace 51"/>
          <p:cNvSpPr/>
          <p:nvPr/>
        </p:nvSpPr>
        <p:spPr>
          <a:xfrm>
            <a:off x="1215898" y="4131979"/>
            <a:ext cx="3290689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pcl::ESFEstimation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pcl::FPFHEstimationOMP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pcl::PFHEstimation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pcl::ShapeContext3DEstimation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pcl::SHOTEstimationOMP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pcl::UniqueShapeContext</a:t>
            </a:r>
          </a:p>
        </p:txBody>
      </p:sp>
      <p:sp>
        <p:nvSpPr>
          <p:cNvPr id="53" name="Double Brace 52"/>
          <p:cNvSpPr/>
          <p:nvPr/>
        </p:nvSpPr>
        <p:spPr>
          <a:xfrm>
            <a:off x="1214991" y="5470639"/>
            <a:ext cx="3290687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PrincipalComponentAnalysis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::GeneralizedICP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pcl::ICP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pcl::ICP2D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pcl::ICPNonLinear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pcl::ICPWithNormals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pcl::NDT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pcl::NDT2D</a:t>
            </a:r>
          </a:p>
        </p:txBody>
      </p:sp>
      <p:sp>
        <p:nvSpPr>
          <p:cNvPr id="55" name="Double Brace 54"/>
          <p:cNvSpPr/>
          <p:nvPr/>
        </p:nvSpPr>
        <p:spPr>
          <a:xfrm>
            <a:off x="1223909" y="6816710"/>
            <a:ext cx="3290689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 defTabSz="1046342">
              <a:buFont typeface="Arial" panose="020B0604020202020204" pitchFamily="34" charset="0"/>
              <a:buChar char="•"/>
              <a:tabLst>
                <a:tab pos="959918" algn="l"/>
              </a:tabLst>
            </a:pPr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Maximum % of outliers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Minimum % of inliers angular distribution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Maximum RMSE of cloud alignment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Maximum allowed pose corrections in relation to previous pose (translation and rotation)</a:t>
            </a:r>
          </a:p>
        </p:txBody>
      </p:sp>
      <p:sp>
        <p:nvSpPr>
          <p:cNvPr id="58" name="Nota de aviso com seta para baixo 4"/>
          <p:cNvSpPr/>
          <p:nvPr/>
        </p:nvSpPr>
        <p:spPr>
          <a:xfrm>
            <a:off x="109540" y="156617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Cloud assembly</a:t>
            </a:r>
          </a:p>
        </p:txBody>
      </p:sp>
      <p:sp>
        <p:nvSpPr>
          <p:cNvPr id="59" name="Double Brace 58"/>
          <p:cNvSpPr/>
          <p:nvPr/>
        </p:nvSpPr>
        <p:spPr>
          <a:xfrm>
            <a:off x="1214987" y="98519"/>
            <a:ext cx="3290689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drl::CircularBuffer</a:t>
            </a:r>
          </a:p>
          <a:p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laserscan_to_pointcloud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Double Brace 59"/>
          <p:cNvSpPr/>
          <p:nvPr/>
        </p:nvSpPr>
        <p:spPr>
          <a:xfrm>
            <a:off x="1215721" y="7464319"/>
            <a:ext cx="3290689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drl::MapIntegration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OctoMap</a:t>
            </a:r>
          </a:p>
        </p:txBody>
      </p:sp>
      <p:sp>
        <p:nvSpPr>
          <p:cNvPr id="61" name="Double Brace 60"/>
          <p:cNvSpPr/>
          <p:nvPr/>
        </p:nvSpPr>
        <p:spPr>
          <a:xfrm>
            <a:off x="1214990" y="4792335"/>
            <a:ext cx="3290689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drl::SAC-IA-OMP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pcl::SAC-IA</a:t>
            </a:r>
          </a:p>
        </p:txBody>
      </p:sp>
      <p:sp>
        <p:nvSpPr>
          <p:cNvPr id="28" name="Nota de aviso com seta para baixo 4">
            <a:extLst>
              <a:ext uri="{FF2B5EF4-FFF2-40B4-BE49-F238E27FC236}">
                <a16:creationId xmlns:a16="http://schemas.microsoft.com/office/drawing/2014/main" id="{066B0E7E-B702-482F-BA17-2D95C46E57AA}"/>
              </a:ext>
            </a:extLst>
          </p:cNvPr>
          <p:cNvSpPr/>
          <p:nvPr/>
        </p:nvSpPr>
        <p:spPr>
          <a:xfrm>
            <a:off x="109542" y="6180692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Outlier</a:t>
            </a:r>
            <a:br>
              <a:rPr lang="en-US" sz="1020" dirty="0"/>
            </a:br>
            <a:r>
              <a:rPr lang="en-US" sz="1020" dirty="0"/>
              <a:t>detection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ED7C7B72-ED5F-4D4D-87D0-7C70ED9559E5}"/>
              </a:ext>
            </a:extLst>
          </p:cNvPr>
          <p:cNvSpPr/>
          <p:nvPr/>
        </p:nvSpPr>
        <p:spPr>
          <a:xfrm>
            <a:off x="1214990" y="6169166"/>
            <a:ext cx="3290689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EuclideanOutlierDetection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Nota de aviso com seta para baixo 4">
            <a:extLst>
              <a:ext uri="{FF2B5EF4-FFF2-40B4-BE49-F238E27FC236}">
                <a16:creationId xmlns:a16="http://schemas.microsoft.com/office/drawing/2014/main" id="{A90E2F9D-8420-4FA2-9900-CE31A809EB10}"/>
              </a:ext>
            </a:extLst>
          </p:cNvPr>
          <p:cNvSpPr/>
          <p:nvPr/>
        </p:nvSpPr>
        <p:spPr>
          <a:xfrm>
            <a:off x="118461" y="2159801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Segmentation</a:t>
            </a:r>
          </a:p>
        </p:txBody>
      </p:sp>
      <p:sp>
        <p:nvSpPr>
          <p:cNvPr id="44" name="Double Brace 43">
            <a:extLst>
              <a:ext uri="{FF2B5EF4-FFF2-40B4-BE49-F238E27FC236}">
                <a16:creationId xmlns:a16="http://schemas.microsoft.com/office/drawing/2014/main" id="{C084C477-23F1-4B6C-A976-45F68FDFD13D}"/>
              </a:ext>
            </a:extLst>
          </p:cNvPr>
          <p:cNvSpPr/>
          <p:nvPr/>
        </p:nvSpPr>
        <p:spPr>
          <a:xfrm>
            <a:off x="1227559" y="2125249"/>
            <a:ext cx="3290689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TableTopPlaneSegmentation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EuclideanClustering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RegionGrowing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Nota de aviso com seta para baixo 4">
            <a:extLst>
              <a:ext uri="{FF2B5EF4-FFF2-40B4-BE49-F238E27FC236}">
                <a16:creationId xmlns:a16="http://schemas.microsoft.com/office/drawing/2014/main" id="{13DA651E-A728-4BFA-AE25-AB85289045A7}"/>
              </a:ext>
            </a:extLst>
          </p:cNvPr>
          <p:cNvSpPr/>
          <p:nvPr/>
        </p:nvSpPr>
        <p:spPr>
          <a:xfrm>
            <a:off x="118461" y="2832435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/>
              <a:t>Cluster</a:t>
            </a:r>
            <a:br>
              <a:rPr lang="en-US" sz="1020" dirty="0"/>
            </a:br>
            <a:r>
              <a:rPr lang="en-US" sz="1020" dirty="0"/>
              <a:t>selection</a:t>
            </a:r>
          </a:p>
        </p:txBody>
      </p: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7B8C3303-67BB-4572-9B37-C059AF8CD782}"/>
              </a:ext>
            </a:extLst>
          </p:cNvPr>
          <p:cNvSpPr/>
          <p:nvPr/>
        </p:nvSpPr>
        <p:spPr>
          <a:xfrm>
            <a:off x="1227559" y="2797884"/>
            <a:ext cx="3290689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8909" tIns="44455" rIns="88909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MinClusterSizeSorter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MaxClusterSizeSorter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MinDistanceToOriginSorter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MaxDistanceToOriginSorter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MinAxisValueSorter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 Narrow" panose="020B060602020203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MaxAxisValueSorter</a:t>
            </a:r>
            <a:endParaRPr lang="pt-PT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Arial</vt:lpstr>
      <vt:lpstr>Corbel</vt:lpstr>
      <vt:lpstr>Digital Blue Tunnel 16x9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self-localization in dynamic environments</dc:title>
  <dc:creator/>
  <cp:keywords/>
  <cp:lastModifiedBy/>
  <cp:revision>2</cp:revision>
  <dcterms:created xsi:type="dcterms:W3CDTF">2013-12-03T17:56:49Z</dcterms:created>
  <dcterms:modified xsi:type="dcterms:W3CDTF">2019-04-01T16:30:33Z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