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332" r:id="rId3"/>
  </p:sldIdLst>
  <p:sldSz cx="5029200" cy="8778875"/>
  <p:notesSz cx="7099300" cy="10234613"/>
  <p:embeddedFontLst>
    <p:embeddedFont>
      <p:font typeface="Corbel" panose="020B0503020204020204" pitchFamily="34" charset="0"/>
      <p:regular r:id="rId6"/>
      <p:bold r:id="rId7"/>
      <p:italic r:id="rId8"/>
      <p:boldItalic r:id="rId9"/>
    </p:embeddedFont>
  </p:embeddedFontLst>
  <p:custDataLst>
    <p:tags r:id="rId10"/>
  </p:custDataLst>
  <p:defaultTextStyle>
    <a:defPPr>
      <a:defRPr lang="en-US"/>
    </a:defPPr>
    <a:lvl1pPr marL="0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5" userDrawn="1">
          <p15:clr>
            <a:srgbClr val="A4A3A4"/>
          </p15:clr>
        </p15:guide>
        <p15:guide id="2" orient="horz" pos="5158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orient="horz" pos="1291" userDrawn="1">
          <p15:clr>
            <a:srgbClr val="A4A3A4"/>
          </p15:clr>
        </p15:guide>
        <p15:guide id="5" orient="horz" pos="4853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301" userDrawn="1">
          <p15:clr>
            <a:srgbClr val="A4A3A4"/>
          </p15:clr>
        </p15:guide>
        <p15:guide id="8" orient="horz" pos="4241" userDrawn="1">
          <p15:clr>
            <a:srgbClr val="A4A3A4"/>
          </p15:clr>
        </p15:guide>
        <p15:guide id="9" orient="horz" pos="309" userDrawn="1">
          <p15:clr>
            <a:srgbClr val="A4A3A4"/>
          </p15:clr>
        </p15:guide>
        <p15:guide id="10" orient="horz" pos="557" userDrawn="1">
          <p15:clr>
            <a:srgbClr val="A4A3A4"/>
          </p15:clr>
        </p15:guide>
        <p15:guide id="11" orient="horz" pos="3564" userDrawn="1">
          <p15:clr>
            <a:srgbClr val="A4A3A4"/>
          </p15:clr>
        </p15:guide>
        <p15:guide id="12" pos="1585" userDrawn="1">
          <p15:clr>
            <a:srgbClr val="A4A3A4"/>
          </p15:clr>
        </p15:guide>
        <p15:guide id="13" pos="396" userDrawn="1">
          <p15:clr>
            <a:srgbClr val="A4A3A4"/>
          </p15:clr>
        </p15:guide>
        <p15:guide id="14" pos="2535" userDrawn="1">
          <p15:clr>
            <a:srgbClr val="A4A3A4"/>
          </p15:clr>
        </p15:guide>
        <p15:guide id="15" pos="512" userDrawn="1">
          <p15:clr>
            <a:srgbClr val="A4A3A4"/>
          </p15:clr>
        </p15:guide>
        <p15:guide id="16" pos="2892" userDrawn="1">
          <p15:clr>
            <a:srgbClr val="A4A3A4"/>
          </p15:clr>
        </p15:guide>
        <p15:guide id="17" pos="2415" userDrawn="1">
          <p15:clr>
            <a:srgbClr val="A4A3A4"/>
          </p15:clr>
        </p15:guide>
        <p15:guide id="18" pos="276" userDrawn="1">
          <p15:clr>
            <a:srgbClr val="A4A3A4"/>
          </p15:clr>
        </p15:guide>
        <p15:guide id="19" pos="2952" userDrawn="1">
          <p15:clr>
            <a:srgbClr val="A4A3A4"/>
          </p15:clr>
        </p15:guide>
        <p15:guide id="20" pos="1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586" autoAdjust="0"/>
  </p:normalViewPr>
  <p:slideViewPr>
    <p:cSldViewPr showGuides="1">
      <p:cViewPr>
        <p:scale>
          <a:sx n="300" d="100"/>
          <a:sy n="300" d="100"/>
        </p:scale>
        <p:origin x="1158" y="-9474"/>
      </p:cViewPr>
      <p:guideLst>
        <p:guide orient="horz" pos="2765"/>
        <p:guide orient="horz" pos="5158"/>
        <p:guide orient="horz" pos="1536"/>
        <p:guide orient="horz" pos="1291"/>
        <p:guide orient="horz" pos="4853"/>
        <p:guide orient="horz"/>
        <p:guide orient="horz" pos="4301"/>
        <p:guide orient="horz" pos="4241"/>
        <p:guide orient="horz" pos="309"/>
        <p:guide orient="horz" pos="557"/>
        <p:guide orient="horz" pos="3564"/>
        <p:guide pos="1585"/>
        <p:guide pos="396"/>
        <p:guide pos="2535"/>
        <p:guide pos="512"/>
        <p:guide pos="2892"/>
        <p:guide pos="2415"/>
        <p:guide pos="276"/>
        <p:guide pos="2952"/>
        <p:guide pos="1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9088EAF-6ECA-4616-85EF-35AA19C641F3}" type="datetimeFigureOut">
              <a:rPr lang="pt-PT" smtClean="0"/>
              <a:t>13/02/2020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F912AB-2776-42F2-A957-313FC7EFEDB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D2D7A-D230-4F91-BD59-0A39C2703BA8}" type="datetimeFigureOut">
              <a:rPr lang="pt-PT" smtClean="0"/>
              <a:t>13/02/2020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451100" y="768350"/>
            <a:ext cx="2197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3199CD-3E1B-4AE6-990F-76F925F5EA9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451100" y="768350"/>
            <a:ext cx="2197100" cy="383698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332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9554" y="2341069"/>
            <a:ext cx="3395593" cy="370663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816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9554" y="6145241"/>
            <a:ext cx="3395593" cy="156069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4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72240" y="487726"/>
            <a:ext cx="628814" cy="7218184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178" y="487726"/>
            <a:ext cx="3049746" cy="721818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91" y="487734"/>
            <a:ext cx="4360763" cy="675531"/>
          </a:xfrm>
        </p:spPr>
        <p:txBody>
          <a:bodyPr>
            <a:normAutofit/>
          </a:bodyPr>
          <a:lstStyle>
            <a:lvl1pPr>
              <a:defRPr sz="2720" b="1">
                <a:solidFill>
                  <a:srgbClr val="92D050"/>
                </a:solidFill>
                <a:effectLst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6689" y="1255454"/>
            <a:ext cx="4356179" cy="6636737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517395" y="8214177"/>
            <a:ext cx="598028" cy="35359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34389" y="8193637"/>
            <a:ext cx="2916714" cy="35359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181697" y="8193637"/>
            <a:ext cx="345848" cy="353597"/>
          </a:xfrm>
        </p:spPr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234" y="3218935"/>
            <a:ext cx="3586548" cy="36090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500" b="0" cap="none" baseline="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39541" y="6925606"/>
            <a:ext cx="3584460" cy="78034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47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66892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3pPr>
            <a:lvl4pPr marL="10003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33378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66723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200068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33412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66758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186" y="487740"/>
            <a:ext cx="3772881" cy="175577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0899" y="2438601"/>
            <a:ext cx="1823559" cy="5267325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570221" y="2438601"/>
            <a:ext cx="1823559" cy="5267325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186" y="487740"/>
            <a:ext cx="3772881" cy="1755775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194" y="2438588"/>
            <a:ext cx="1822303" cy="97542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47" indent="0">
              <a:buNone/>
              <a:defRPr sz="1458" b="1"/>
            </a:lvl2pPr>
            <a:lvl3pPr marL="666892" indent="0">
              <a:buNone/>
              <a:defRPr sz="1315" b="1"/>
            </a:lvl3pPr>
            <a:lvl4pPr marL="1000340" indent="0">
              <a:buNone/>
              <a:defRPr sz="1166" b="1"/>
            </a:lvl4pPr>
            <a:lvl5pPr marL="1333789" indent="0">
              <a:buNone/>
              <a:defRPr sz="1166" b="1"/>
            </a:lvl5pPr>
            <a:lvl6pPr marL="1667235" indent="0">
              <a:buNone/>
              <a:defRPr sz="1166" b="1"/>
            </a:lvl6pPr>
            <a:lvl7pPr marL="2000681" indent="0">
              <a:buNone/>
              <a:defRPr sz="1166" b="1"/>
            </a:lvl7pPr>
            <a:lvl8pPr marL="2334129" indent="0">
              <a:buNone/>
              <a:defRPr sz="1166" b="1"/>
            </a:lvl8pPr>
            <a:lvl9pPr marL="2667580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8194" y="3511572"/>
            <a:ext cx="1822303" cy="4194352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2578752" y="2438588"/>
            <a:ext cx="1822303" cy="97542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47" indent="0">
              <a:buNone/>
              <a:defRPr sz="1458" b="1"/>
            </a:lvl2pPr>
            <a:lvl3pPr marL="666892" indent="0">
              <a:buNone/>
              <a:defRPr sz="1315" b="1"/>
            </a:lvl3pPr>
            <a:lvl4pPr marL="1000340" indent="0">
              <a:buNone/>
              <a:defRPr sz="1166" b="1"/>
            </a:lvl4pPr>
            <a:lvl5pPr marL="1333789" indent="0">
              <a:buNone/>
              <a:defRPr sz="1166" b="1"/>
            </a:lvl5pPr>
            <a:lvl6pPr marL="1667235" indent="0">
              <a:buNone/>
              <a:defRPr sz="1166" b="1"/>
            </a:lvl6pPr>
            <a:lvl7pPr marL="2000681" indent="0">
              <a:buNone/>
              <a:defRPr sz="1166" b="1"/>
            </a:lvl7pPr>
            <a:lvl8pPr marL="2334129" indent="0">
              <a:buNone/>
              <a:defRPr sz="1166" b="1"/>
            </a:lvl8pPr>
            <a:lvl9pPr marL="2667580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578752" y="3511572"/>
            <a:ext cx="1822303" cy="4194352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73" y="2438595"/>
            <a:ext cx="1483987" cy="341400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625" b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43019" y="877901"/>
            <a:ext cx="2641019" cy="6828015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542" y="5950155"/>
            <a:ext cx="1477712" cy="17557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47" indent="0">
              <a:buNone/>
              <a:defRPr sz="876"/>
            </a:lvl2pPr>
            <a:lvl3pPr marL="666892" indent="0">
              <a:buNone/>
              <a:defRPr sz="728"/>
            </a:lvl3pPr>
            <a:lvl4pPr marL="1000340" indent="0">
              <a:buNone/>
              <a:defRPr sz="655"/>
            </a:lvl4pPr>
            <a:lvl5pPr marL="1333789" indent="0">
              <a:buNone/>
              <a:defRPr sz="655"/>
            </a:lvl5pPr>
            <a:lvl6pPr marL="1667235" indent="0">
              <a:buNone/>
              <a:defRPr sz="655"/>
            </a:lvl6pPr>
            <a:lvl7pPr marL="2000681" indent="0">
              <a:buNone/>
              <a:defRPr sz="655"/>
            </a:lvl7pPr>
            <a:lvl8pPr marL="2334129" indent="0">
              <a:buNone/>
              <a:defRPr sz="655"/>
            </a:lvl8pPr>
            <a:lvl9pPr marL="2667580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043019" y="877901"/>
            <a:ext cx="2641019" cy="6828015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749"/>
            </a:lvl1pPr>
            <a:lvl2pPr marL="333447" indent="0">
              <a:buNone/>
              <a:defRPr sz="2044"/>
            </a:lvl2pPr>
            <a:lvl3pPr marL="666892" indent="0">
              <a:buNone/>
              <a:defRPr sz="1749"/>
            </a:lvl3pPr>
            <a:lvl4pPr marL="1000340" indent="0">
              <a:buNone/>
              <a:defRPr sz="1458"/>
            </a:lvl4pPr>
            <a:lvl5pPr marL="1333789" indent="0">
              <a:buNone/>
              <a:defRPr sz="1458"/>
            </a:lvl5pPr>
            <a:lvl6pPr marL="1667235" indent="0">
              <a:buNone/>
              <a:defRPr sz="1458"/>
            </a:lvl6pPr>
            <a:lvl7pPr marL="2000681" indent="0">
              <a:buNone/>
              <a:defRPr sz="1458"/>
            </a:lvl7pPr>
            <a:lvl8pPr marL="2334129" indent="0">
              <a:buNone/>
              <a:defRPr sz="1458"/>
            </a:lvl8pPr>
            <a:lvl9pPr marL="2667580" indent="0">
              <a:buNone/>
              <a:defRPr sz="1458"/>
            </a:lvl9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73" y="2438595"/>
            <a:ext cx="1483987" cy="341400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625" b="0" i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542" y="5950155"/>
            <a:ext cx="1477712" cy="17557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47" indent="0">
              <a:buNone/>
              <a:defRPr sz="876"/>
            </a:lvl2pPr>
            <a:lvl3pPr marL="666892" indent="0">
              <a:buNone/>
              <a:defRPr sz="728"/>
            </a:lvl3pPr>
            <a:lvl4pPr marL="1000340" indent="0">
              <a:buNone/>
              <a:defRPr sz="655"/>
            </a:lvl4pPr>
            <a:lvl5pPr marL="1333789" indent="0">
              <a:buNone/>
              <a:defRPr sz="655"/>
            </a:lvl5pPr>
            <a:lvl6pPr marL="1667235" indent="0">
              <a:buNone/>
              <a:defRPr sz="655"/>
            </a:lvl6pPr>
            <a:lvl7pPr marL="2000681" indent="0">
              <a:buNone/>
              <a:defRPr sz="655"/>
            </a:lvl7pPr>
            <a:lvl8pPr marL="2334129" indent="0">
              <a:buNone/>
              <a:defRPr sz="655"/>
            </a:lvl8pPr>
            <a:lvl9pPr marL="2667580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186" y="487740"/>
            <a:ext cx="3772881" cy="1755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184" y="2438606"/>
            <a:ext cx="3768919" cy="526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394313" y="8193637"/>
            <a:ext cx="598028" cy="353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28176" y="8193637"/>
            <a:ext cx="2703902" cy="353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055213" y="8193637"/>
            <a:ext cx="345848" cy="353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66892" rtl="0" eaLnBrk="1" latinLnBrk="0" hangingPunct="1">
        <a:lnSpc>
          <a:spcPct val="90000"/>
        </a:lnSpc>
        <a:spcBef>
          <a:spcPct val="0"/>
        </a:spcBef>
        <a:buNone/>
        <a:defRPr sz="2625" kern="1200" spc="7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47" indent="-163247" algn="l" defTabSz="666892" rtl="0" eaLnBrk="1" latinLnBrk="0" hangingPunct="1">
        <a:lnSpc>
          <a:spcPct val="90000"/>
        </a:lnSpc>
        <a:spcBef>
          <a:spcPts val="1315"/>
        </a:spcBef>
        <a:buClr>
          <a:schemeClr val="accent1"/>
        </a:buClr>
        <a:buSzPct val="100000"/>
        <a:buFont typeface="Arial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338078" indent="-169039" algn="l" defTabSz="666892" rtl="0" eaLnBrk="1" latinLnBrk="0" hangingPunct="1">
        <a:lnSpc>
          <a:spcPct val="90000"/>
        </a:lnSpc>
        <a:spcBef>
          <a:spcPts val="876"/>
        </a:spcBef>
        <a:buClr>
          <a:schemeClr val="accent1"/>
        </a:buClr>
        <a:buSzPct val="100000"/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497853" indent="-159776" algn="l" defTabSz="666892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625211" indent="-127361" algn="l" defTabSz="666892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751415" indent="-126201" algn="l" defTabSz="666892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880302" indent="-126709" algn="l" defTabSz="666892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007008" indent="-126709" algn="l" defTabSz="666892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1133720" indent="-126709" algn="l" defTabSz="666892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1260432" indent="-126709" algn="l" defTabSz="666892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1pPr>
      <a:lvl2pPr marL="333447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2pPr>
      <a:lvl3pPr marL="666892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00340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33789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667235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0681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34129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67580" algn="l" defTabSz="666892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a de aviso com seta para baixo 4"/>
          <p:cNvSpPr/>
          <p:nvPr/>
        </p:nvSpPr>
        <p:spPr>
          <a:xfrm>
            <a:off x="163031" y="801325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8" name="Nota de aviso com seta para baixo 7"/>
          <p:cNvSpPr/>
          <p:nvPr/>
        </p:nvSpPr>
        <p:spPr>
          <a:xfrm>
            <a:off x="154113" y="4806956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 initial pose estimation</a:t>
            </a:r>
          </a:p>
        </p:txBody>
      </p:sp>
      <p:sp>
        <p:nvSpPr>
          <p:cNvPr id="9" name="Nota de aviso com seta para baixo 8"/>
          <p:cNvSpPr/>
          <p:nvPr/>
        </p:nvSpPr>
        <p:spPr>
          <a:xfrm>
            <a:off x="154113" y="5482787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Point cloud registration</a:t>
            </a:r>
          </a:p>
        </p:txBody>
      </p:sp>
      <p:sp>
        <p:nvSpPr>
          <p:cNvPr id="10" name="Nota de aviso com seta para baixo 9"/>
          <p:cNvSpPr/>
          <p:nvPr/>
        </p:nvSpPr>
        <p:spPr>
          <a:xfrm>
            <a:off x="163030" y="7522046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Registration analysis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54107" y="8194681"/>
            <a:ext cx="1040400" cy="3784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Map update</a:t>
            </a:r>
          </a:p>
        </p:txBody>
      </p:sp>
      <p:sp>
        <p:nvSpPr>
          <p:cNvPr id="33" name="Nota de aviso com seta para baixo 4"/>
          <p:cNvSpPr/>
          <p:nvPr/>
        </p:nvSpPr>
        <p:spPr>
          <a:xfrm>
            <a:off x="156923" y="4133789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Keypoint description</a:t>
            </a:r>
          </a:p>
        </p:txBody>
      </p:sp>
      <p:sp>
        <p:nvSpPr>
          <p:cNvPr id="35" name="Nota de aviso com seta para baixo 4"/>
          <p:cNvSpPr/>
          <p:nvPr/>
        </p:nvSpPr>
        <p:spPr>
          <a:xfrm>
            <a:off x="154111" y="1473685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Normal estimation</a:t>
            </a:r>
          </a:p>
        </p:txBody>
      </p:sp>
      <p:sp>
        <p:nvSpPr>
          <p:cNvPr id="36" name="Nota de aviso com seta para baixo 4"/>
          <p:cNvSpPr/>
          <p:nvPr/>
        </p:nvSpPr>
        <p:spPr>
          <a:xfrm>
            <a:off x="155022" y="3464744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Keypoint detection</a:t>
            </a:r>
          </a:p>
        </p:txBody>
      </p:sp>
      <p:sp>
        <p:nvSpPr>
          <p:cNvPr id="46" name="Double Brace 45"/>
          <p:cNvSpPr/>
          <p:nvPr/>
        </p:nvSpPr>
        <p:spPr>
          <a:xfrm>
            <a:off x="1264911" y="644374"/>
            <a:ext cx="3657600" cy="720080"/>
          </a:xfrm>
          <a:prstGeom prst="bracePair">
            <a:avLst>
              <a:gd name="adj" fmla="val 6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::AproximateVoxelGrid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pcl::CovarianceSampling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pcl::CropBox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pcl::PassThrough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pcl::RadiusOutlierRemoval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pcl::RandomSample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pcl::StatisticalOutlierRemoval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VoxelGrid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uble Brace 47"/>
          <p:cNvSpPr/>
          <p:nvPr/>
        </p:nvSpPr>
        <p:spPr>
          <a:xfrm>
            <a:off x="1259557" y="1462159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drl::NormalEstimatorSAC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pcl::MovingLeastSquares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pcl::NormalEstimationOMP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pcl::PrincipalCurvaturesEstimation</a:t>
            </a:r>
          </a:p>
        </p:txBody>
      </p:sp>
      <p:sp>
        <p:nvSpPr>
          <p:cNvPr id="51" name="Double Brace 50"/>
          <p:cNvSpPr/>
          <p:nvPr/>
        </p:nvSpPr>
        <p:spPr>
          <a:xfrm>
            <a:off x="1260469" y="3423097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pcl::ISSKeypoint3D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pcl::SIFTKeypoint</a:t>
            </a:r>
          </a:p>
          <a:p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ouble Brace 51"/>
          <p:cNvSpPr/>
          <p:nvPr/>
        </p:nvSpPr>
        <p:spPr>
          <a:xfrm>
            <a:off x="1260469" y="4102417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pcl::ESFEstimation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pcl::FPFHEstimationOMP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pcl::PFHEstimation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pcl::ShapeContext3DEstimation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pcl::SHOTEstimationOMP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pcl::UniqueShapeContext</a:t>
            </a:r>
          </a:p>
        </p:txBody>
      </p:sp>
      <p:sp>
        <p:nvSpPr>
          <p:cNvPr id="53" name="Double Brace 52"/>
          <p:cNvSpPr/>
          <p:nvPr/>
        </p:nvSpPr>
        <p:spPr>
          <a:xfrm>
            <a:off x="1259561" y="5441076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PrincipalComponentAnalysis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::GeneralizedICP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pcl::ICP2D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pcl::ICPNonLinear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pcl::ICPWithNormals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pcl::NDT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pcl::NDT2D</a:t>
            </a:r>
          </a:p>
        </p:txBody>
      </p:sp>
      <p:sp>
        <p:nvSpPr>
          <p:cNvPr id="55" name="Double Brace 54"/>
          <p:cNvSpPr/>
          <p:nvPr/>
        </p:nvSpPr>
        <p:spPr>
          <a:xfrm>
            <a:off x="1268479" y="7491293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 defTabSz="1046373">
              <a:buFont typeface="Arial" panose="020B0604020202020204" pitchFamily="34" charset="0"/>
              <a:buChar char="•"/>
              <a:tabLst>
                <a:tab pos="959946" algn="l"/>
              </a:tabLst>
            </a:pPr>
            <a:r>
              <a:rPr lang="en-US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% of outliers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en-US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% of inliers angular distribution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en-US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RMSE of cloud alignment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en-US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allowed pose corrections in relation to previous pose (translation and rotation)</a:t>
            </a:r>
          </a:p>
        </p:txBody>
      </p:sp>
      <p:sp>
        <p:nvSpPr>
          <p:cNvPr id="58" name="Nota de aviso com seta para baixo 4"/>
          <p:cNvSpPr/>
          <p:nvPr/>
        </p:nvSpPr>
        <p:spPr>
          <a:xfrm>
            <a:off x="154111" y="127044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Cloud assembly</a:t>
            </a:r>
          </a:p>
        </p:txBody>
      </p:sp>
      <p:sp>
        <p:nvSpPr>
          <p:cNvPr id="59" name="Double Brace 58"/>
          <p:cNvSpPr/>
          <p:nvPr/>
        </p:nvSpPr>
        <p:spPr>
          <a:xfrm>
            <a:off x="1259557" y="68957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drl::CircularBuffer</a:t>
            </a:r>
          </a:p>
          <a:p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laserscan_to_pointcloud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Double Brace 59"/>
          <p:cNvSpPr/>
          <p:nvPr/>
        </p:nvSpPr>
        <p:spPr>
          <a:xfrm>
            <a:off x="1260290" y="8138901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drl::MapIntegration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OctoMap</a:t>
            </a:r>
          </a:p>
        </p:txBody>
      </p:sp>
      <p:sp>
        <p:nvSpPr>
          <p:cNvPr id="61" name="Double Brace 60"/>
          <p:cNvSpPr/>
          <p:nvPr/>
        </p:nvSpPr>
        <p:spPr>
          <a:xfrm>
            <a:off x="1259560" y="4762772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drl::SAC-IA-OMP</a:t>
            </a: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pcl::SAC-IA</a:t>
            </a:r>
          </a:p>
        </p:txBody>
      </p:sp>
      <p:sp>
        <p:nvSpPr>
          <p:cNvPr id="28" name="Nota de aviso com seta para baixo 4">
            <a:extLst>
              <a:ext uri="{FF2B5EF4-FFF2-40B4-BE49-F238E27FC236}">
                <a16:creationId xmlns:a16="http://schemas.microsoft.com/office/drawing/2014/main" id="{066B0E7E-B702-482F-BA17-2D95C46E57AA}"/>
              </a:ext>
            </a:extLst>
          </p:cNvPr>
          <p:cNvSpPr/>
          <p:nvPr/>
        </p:nvSpPr>
        <p:spPr>
          <a:xfrm>
            <a:off x="154111" y="6855264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b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ED7C7B72-ED5F-4D4D-87D0-7C70ED9559E5}"/>
              </a:ext>
            </a:extLst>
          </p:cNvPr>
          <p:cNvSpPr/>
          <p:nvPr/>
        </p:nvSpPr>
        <p:spPr>
          <a:xfrm>
            <a:off x="1259558" y="6843740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EuclideanOutlierDetection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Nota de aviso com seta para baixo 4">
            <a:extLst>
              <a:ext uri="{FF2B5EF4-FFF2-40B4-BE49-F238E27FC236}">
                <a16:creationId xmlns:a16="http://schemas.microsoft.com/office/drawing/2014/main" id="{A90E2F9D-8420-4FA2-9900-CE31A809EB10}"/>
              </a:ext>
            </a:extLst>
          </p:cNvPr>
          <p:cNvSpPr/>
          <p:nvPr/>
        </p:nvSpPr>
        <p:spPr>
          <a:xfrm>
            <a:off x="163031" y="213022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C084C477-23F1-4B6C-A976-45F68FDFD13D}"/>
              </a:ext>
            </a:extLst>
          </p:cNvPr>
          <p:cNvSpPr/>
          <p:nvPr/>
        </p:nvSpPr>
        <p:spPr>
          <a:xfrm>
            <a:off x="1272129" y="2095677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TableTopPlaneSegmentation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EuclideanClustering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RegionGrowing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Nota de aviso com seta para baixo 4">
            <a:extLst>
              <a:ext uri="{FF2B5EF4-FFF2-40B4-BE49-F238E27FC236}">
                <a16:creationId xmlns:a16="http://schemas.microsoft.com/office/drawing/2014/main" id="{13DA651E-A728-4BFA-AE25-AB85289045A7}"/>
              </a:ext>
            </a:extLst>
          </p:cNvPr>
          <p:cNvSpPr/>
          <p:nvPr/>
        </p:nvSpPr>
        <p:spPr>
          <a:xfrm>
            <a:off x="163031" y="2802862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b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7B8C3303-67BB-4572-9B37-C059AF8CD782}"/>
              </a:ext>
            </a:extLst>
          </p:cNvPr>
          <p:cNvSpPr/>
          <p:nvPr/>
        </p:nvSpPr>
        <p:spPr>
          <a:xfrm>
            <a:off x="1272129" y="2768311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MinClusterSizeSorter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MaxClusterSizeSorter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MinDistanceToOriginSorter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MaxDistanceToOriginSorter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MinAxisValueSorter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MaxAxisValueSorter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Nota de aviso com seta para baixo 8">
            <a:extLst>
              <a:ext uri="{FF2B5EF4-FFF2-40B4-BE49-F238E27FC236}">
                <a16:creationId xmlns:a16="http://schemas.microsoft.com/office/drawing/2014/main" id="{3D3FF4B5-A80D-4D9E-A880-FA18CE0F30D0}"/>
              </a:ext>
            </a:extLst>
          </p:cNvPr>
          <p:cNvSpPr/>
          <p:nvPr/>
        </p:nvSpPr>
        <p:spPr>
          <a:xfrm>
            <a:off x="163033" y="618567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Part symmetry</a:t>
            </a:r>
          </a:p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postprocessing</a:t>
            </a:r>
          </a:p>
        </p:txBody>
      </p:sp>
      <p:sp>
        <p:nvSpPr>
          <p:cNvPr id="27" name="Double Brace 26">
            <a:extLst>
              <a:ext uri="{FF2B5EF4-FFF2-40B4-BE49-F238E27FC236}">
                <a16:creationId xmlns:a16="http://schemas.microsoft.com/office/drawing/2014/main" id="{C5DA6BF0-9947-47CB-9715-F49B52D5ED17}"/>
              </a:ext>
            </a:extLst>
          </p:cNvPr>
          <p:cNvSpPr/>
          <p:nvPr/>
        </p:nvSpPr>
        <p:spPr>
          <a:xfrm>
            <a:off x="1268481" y="6143967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6" indent="-86426">
              <a:buFont typeface="Arial" panose="020B0604020202020204" pitchFamily="34" charset="0"/>
              <a:buChar char="•"/>
            </a:pP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TransformationAligner</a:t>
            </a:r>
            <a:endParaRPr lang="pt-PT" sz="8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Digital Blue Tunnel 16x9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self-localization in dynamic environments</dc:title>
  <dc:creator/>
  <cp:keywords/>
  <cp:lastModifiedBy/>
  <cp:revision>2</cp:revision>
  <dcterms:created xsi:type="dcterms:W3CDTF">2013-12-03T17:56:49Z</dcterms:created>
  <dcterms:modified xsi:type="dcterms:W3CDTF">2020-02-13T15:31:22Z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