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0" r:id="rId2"/>
    <p:sldId id="281" r:id="rId3"/>
    <p:sldId id="286" r:id="rId4"/>
    <p:sldId id="282" r:id="rId5"/>
    <p:sldId id="283" r:id="rId6"/>
    <p:sldId id="284" r:id="rId7"/>
    <p:sldId id="287" r:id="rId8"/>
    <p:sldId id="285" r:id="rId9"/>
    <p:sldId id="288" r:id="rId10"/>
    <p:sldId id="256" r:id="rId11"/>
    <p:sldId id="257" r:id="rId12"/>
    <p:sldId id="258" r:id="rId13"/>
    <p:sldId id="259" r:id="rId14"/>
    <p:sldId id="261" r:id="rId15"/>
    <p:sldId id="263" r:id="rId16"/>
    <p:sldId id="268" r:id="rId17"/>
    <p:sldId id="269" r:id="rId18"/>
    <p:sldId id="265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626C9-F4B0-4326-8F26-DE541C34AAC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BBDB8-E08A-470B-B792-F4260E6E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BBDB8-E08A-470B-B792-F4260E6EF0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etgamedev.net/" TargetMode="External"/><Relationship Id="rId2" Type="http://schemas.openxmlformats.org/officeDocument/2006/relationships/hyperlink" Target="http://freetuts.net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0133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14600"/>
            <a:ext cx="7086600" cy="33528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Canvas là một phần tử của HTML5, cho phép thực hiện lập trình kết xuất đồ họa các đối tượng hai chiều trên trang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85800"/>
            <a:ext cx="4677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là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gì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305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09800"/>
            <a:ext cx="7086600" cy="3352800"/>
          </a:xfrm>
        </p:spPr>
        <p:txBody>
          <a:bodyPr>
            <a:normAutofit fontScale="92500" lnSpcReduction="20000"/>
          </a:bodyPr>
          <a:lstStyle/>
          <a:p>
            <a:r>
              <a:rPr lang="vi-VN" dirty="0">
                <a:solidFill>
                  <a:schemeClr val="tx1"/>
                </a:solidFill>
              </a:rPr>
              <a:t>Canvas chiếm một khu vực trong trang web với chiều rộng và chiều cao định trước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Sau đó sử dụng Javascript có thể truy cập vào khu vực này để vẽ thông qua một tập các hàm đồ họa tương tự như các API 2D </a:t>
            </a:r>
            <a:r>
              <a:rPr lang="vi-VN" dirty="0"/>
              <a:t>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85800"/>
            <a:ext cx="4677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là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gì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dirty="0"/>
              <a:t>Các sơ đồ đơn giản</a:t>
            </a:r>
          </a:p>
          <a:p>
            <a:pPr fontAlgn="base"/>
            <a:r>
              <a:rPr lang="vi-VN" dirty="0"/>
              <a:t>Trang trí thêm cho giao diện người dùng</a:t>
            </a:r>
          </a:p>
          <a:p>
            <a:pPr fontAlgn="base"/>
            <a:r>
              <a:rPr lang="vi-VN" dirty="0"/>
              <a:t>Hình ảnh động</a:t>
            </a:r>
          </a:p>
          <a:p>
            <a:pPr fontAlgn="base"/>
            <a:r>
              <a:rPr lang="vi-VN" dirty="0"/>
              <a:t>Biểu đồ và đồ thị</a:t>
            </a:r>
          </a:p>
          <a:p>
            <a:pPr fontAlgn="base"/>
            <a:r>
              <a:rPr lang="vi-VN" dirty="0"/>
              <a:t>Có thể nhúng các ứng dụng vẽ</a:t>
            </a:r>
          </a:p>
          <a:p>
            <a:pPr fontAlgn="base"/>
            <a:r>
              <a:rPr lang="vi-VN" dirty="0"/>
              <a:t>Hoạt động tốt với những hạn chế của CSS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57200"/>
            <a:ext cx="7202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giúp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được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gì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04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Thẻ</a:t>
            </a:r>
            <a:r>
              <a:rPr lang="en-US" dirty="0" smtClean="0"/>
              <a:t> :</a:t>
            </a: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/>
              <a:t>canvas&gt;&lt;/canvas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width=“600" height=“200"&gt;&lt;/canvas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vi-VN" dirty="0"/>
              <a:t>thẻ canvas chỉ có 2 phần tử: width và height. </a:t>
            </a:r>
            <a:r>
              <a:rPr lang="en-US" dirty="0"/>
              <a:t>M</a:t>
            </a:r>
            <a:r>
              <a:rPr lang="vi-VN" dirty="0"/>
              <a:t>ặc định là 300px chiều rộng và 150px chiều cao.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0167" y="304800"/>
            <a:ext cx="4723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Sử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dụng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Canvas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35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 &lt;head&gt;</a:t>
            </a:r>
          </a:p>
          <a:p>
            <a:pPr marL="0" indent="0">
              <a:buNone/>
            </a:pPr>
            <a:r>
              <a:rPr lang="en-US" dirty="0"/>
              <a:t>        &lt;meta charset=""&gt;</a:t>
            </a:r>
          </a:p>
          <a:p>
            <a:pPr marL="0" indent="0">
              <a:buNone/>
            </a:pPr>
            <a:r>
              <a:rPr lang="en-US" dirty="0"/>
              <a:t>    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&lt;/head&gt; 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        &lt;canvas id="canvas" width="600" height="200"&gt;&lt;/canvas&gt;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</a:t>
            </a:r>
            <a:r>
              <a:rPr lang="en-US" dirty="0" err="1"/>
              <a:t>2d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context.font</a:t>
            </a:r>
            <a:r>
              <a:rPr lang="en-US" dirty="0"/>
              <a:t> = '</a:t>
            </a:r>
            <a:r>
              <a:rPr lang="en-US" dirty="0" err="1"/>
              <a:t>40pt</a:t>
            </a:r>
            <a:r>
              <a:rPr lang="en-US" dirty="0"/>
              <a:t> Calibri';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context.fillStyle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context.fillText</a:t>
            </a:r>
            <a:r>
              <a:rPr lang="en-US" dirty="0"/>
              <a:t>('HELLO ', 180, 100);</a:t>
            </a:r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7" y="2167731"/>
            <a:ext cx="30956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2800" y="304800"/>
            <a:ext cx="1980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VÍ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DỤ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04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799"/>
            <a:ext cx="7924800" cy="3733801"/>
          </a:xfrm>
        </p:spPr>
        <p:txBody>
          <a:bodyPr>
            <a:normAutofit/>
          </a:bodyPr>
          <a:lstStyle/>
          <a:p>
            <a:r>
              <a:rPr lang="vi-VN" dirty="0"/>
              <a:t>Sử dụng hàm beginPath() để khai báo một đường thẳng mới</a:t>
            </a:r>
          </a:p>
          <a:p>
            <a:r>
              <a:rPr lang="vi-VN" dirty="0"/>
              <a:t>Sử dụng hàm moveTo(position) để xác định điểm bắt đầu.</a:t>
            </a:r>
          </a:p>
          <a:p>
            <a:r>
              <a:rPr lang="vi-VN" dirty="0"/>
              <a:t>Sử dụng lineTo(position) để xác định điểm kết thúc</a:t>
            </a:r>
          </a:p>
          <a:p>
            <a:r>
              <a:rPr lang="vi-VN" dirty="0"/>
              <a:t>Sử dụng hàm stroke() để tiến hành vẽ.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2051" y="533400"/>
            <a:ext cx="6179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– Vẽ đường thẳng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84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vi-VN" dirty="0"/>
              <a:t>&lt;!DOCTYPE HTML&gt;</a:t>
            </a:r>
          </a:p>
          <a:p>
            <a:pPr marL="0" indent="0" fontAlgn="base">
              <a:buNone/>
            </a:pPr>
            <a:r>
              <a:rPr lang="vi-VN" dirty="0"/>
              <a:t>&lt;html&gt;</a:t>
            </a:r>
          </a:p>
          <a:p>
            <a:pPr marL="0" indent="0" fontAlgn="base">
              <a:buNone/>
            </a:pPr>
            <a:r>
              <a:rPr lang="vi-VN" dirty="0"/>
              <a:t>    &lt;head&gt;</a:t>
            </a:r>
          </a:p>
          <a:p>
            <a:pPr marL="0" indent="0" fontAlgn="base">
              <a:buNone/>
            </a:pPr>
            <a:r>
              <a:rPr lang="vi-VN" dirty="0"/>
              <a:t>        &lt;meta charset="UTF-8"&gt;</a:t>
            </a:r>
          </a:p>
          <a:p>
            <a:pPr marL="0" indent="0" fontAlgn="base">
              <a:buNone/>
            </a:pPr>
            <a:r>
              <a:rPr lang="vi-VN" dirty="0"/>
              <a:t>        &lt;meta name="viewport" content="width=device-width, initial-scale=1.0"&gt;</a:t>
            </a:r>
          </a:p>
          <a:p>
            <a:pPr marL="0" indent="0" fontAlgn="base">
              <a:buNone/>
            </a:pPr>
            <a:r>
              <a:rPr lang="vi-VN" dirty="0"/>
              <a:t>    &lt;/head&gt;</a:t>
            </a:r>
          </a:p>
          <a:p>
            <a:pPr marL="0" indent="0" fontAlgn="base">
              <a:buNone/>
            </a:pPr>
            <a:r>
              <a:rPr lang="vi-VN" dirty="0"/>
              <a:t>    &lt;body&gt;</a:t>
            </a:r>
          </a:p>
          <a:p>
            <a:pPr marL="0" indent="0" fontAlgn="base">
              <a:buNone/>
            </a:pPr>
            <a:r>
              <a:rPr lang="vi-VN" dirty="0"/>
              <a:t>        &lt;canvas id="Canvas" width="600" height="200"&gt;&lt;/canvas&gt;</a:t>
            </a:r>
          </a:p>
          <a:p>
            <a:pPr marL="0" indent="0" fontAlgn="base">
              <a:buNone/>
            </a:pPr>
            <a:r>
              <a:rPr lang="vi-VN" dirty="0"/>
              <a:t>        &lt;script&gt;</a:t>
            </a:r>
          </a:p>
          <a:p>
            <a:pPr marL="0" indent="0" fontAlgn="base">
              <a:buNone/>
            </a:pPr>
            <a:r>
              <a:rPr lang="vi-VN" dirty="0"/>
              <a:t>            var canvas = document.getElementById('Canvas');</a:t>
            </a:r>
          </a:p>
          <a:p>
            <a:pPr marL="0" indent="0" fontAlgn="base">
              <a:buNone/>
            </a:pPr>
            <a:r>
              <a:rPr lang="vi-VN" dirty="0"/>
              <a:t>            var context = canvas.getContext('2d');</a:t>
            </a:r>
          </a:p>
          <a:p>
            <a:pPr marL="0" indent="0" fontAlgn="base">
              <a:buNone/>
            </a:pPr>
            <a:r>
              <a:rPr lang="vi-VN" dirty="0"/>
              <a:t>            context.beginPath();        // Khai báo vẽ đường thẳng mới</a:t>
            </a:r>
          </a:p>
          <a:p>
            <a:pPr marL="0" indent="0" fontAlgn="base">
              <a:buNone/>
            </a:pPr>
            <a:r>
              <a:rPr lang="vi-VN" dirty="0"/>
              <a:t>            context.moveTo(30, 30);     // Điểm bắt đầu</a:t>
            </a:r>
          </a:p>
          <a:p>
            <a:pPr marL="0" indent="0" fontAlgn="base">
              <a:buNone/>
            </a:pPr>
            <a:r>
              <a:rPr lang="vi-VN" dirty="0"/>
              <a:t>            context.lineTo(400, 400);   // Điểm kết thúc</a:t>
            </a:r>
          </a:p>
          <a:p>
            <a:pPr marL="0" indent="0" fontAlgn="base">
              <a:buNone/>
            </a:pPr>
            <a:r>
              <a:rPr lang="vi-VN" dirty="0"/>
              <a:t>            context.stroke();           // Tiến hành vẽ</a:t>
            </a:r>
          </a:p>
          <a:p>
            <a:pPr marL="0" indent="0" fontAlgn="base">
              <a:buNone/>
            </a:pPr>
            <a:r>
              <a:rPr lang="vi-VN" dirty="0"/>
              <a:t>        &lt;/script&gt;</a:t>
            </a:r>
          </a:p>
          <a:p>
            <a:pPr marL="0" indent="0" fontAlgn="base">
              <a:buNone/>
            </a:pPr>
            <a:r>
              <a:rPr lang="vi-VN" dirty="0"/>
              <a:t>    &lt;/body&gt;</a:t>
            </a:r>
          </a:p>
          <a:p>
            <a:pPr marL="0" indent="0" fontAlgn="base">
              <a:buNone/>
            </a:pPr>
            <a:r>
              <a:rPr lang="vi-VN" dirty="0"/>
              <a:t>&lt;/html&gt;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772569"/>
            <a:ext cx="22669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2051" y="533400"/>
            <a:ext cx="6179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– Vẽ đường thẳng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13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vi-VN" dirty="0" smtClean="0"/>
              <a:t>var </a:t>
            </a:r>
            <a:r>
              <a:rPr lang="vi-VN" dirty="0"/>
              <a:t>canvas = document.getElementById('Canvas1');</a:t>
            </a:r>
          </a:p>
          <a:p>
            <a:pPr marL="0" indent="0" fontAlgn="base">
              <a:buNone/>
            </a:pPr>
            <a:r>
              <a:rPr lang="vi-VN" dirty="0"/>
              <a:t>            var context = canvas.getContext('2d');</a:t>
            </a:r>
          </a:p>
          <a:p>
            <a:pPr marL="0" indent="0" fontAlgn="base">
              <a:buNone/>
            </a:pPr>
            <a:endParaRPr lang="vi-VN" dirty="0"/>
          </a:p>
          <a:p>
            <a:pPr marL="0" indent="0" fontAlgn="base">
              <a:buNone/>
            </a:pPr>
            <a:r>
              <a:rPr lang="vi-VN" dirty="0"/>
              <a:t>            context.beginPath();        </a:t>
            </a:r>
          </a:p>
          <a:p>
            <a:pPr marL="0" indent="0" fontAlgn="base">
              <a:buNone/>
            </a:pPr>
            <a:r>
              <a:rPr lang="vi-VN" dirty="0"/>
              <a:t>            context.moveTo(10, 10);     </a:t>
            </a:r>
          </a:p>
          <a:p>
            <a:pPr marL="0" indent="0" fontAlgn="base">
              <a:buNone/>
            </a:pPr>
            <a:r>
              <a:rPr lang="vi-VN" dirty="0"/>
              <a:t>            context.lineTo(190, 10);    </a:t>
            </a:r>
          </a:p>
          <a:p>
            <a:pPr marL="0" indent="0" fontAlgn="base">
              <a:buNone/>
            </a:pPr>
            <a:r>
              <a:rPr lang="vi-VN" dirty="0"/>
              <a:t>            context.lineWidth = 15;     </a:t>
            </a:r>
          </a:p>
          <a:p>
            <a:pPr marL="0" indent="0" fontAlgn="base">
              <a:buNone/>
            </a:pPr>
            <a:r>
              <a:rPr lang="vi-VN" dirty="0"/>
              <a:t>            context.strokeStyle = 'red';</a:t>
            </a:r>
          </a:p>
          <a:p>
            <a:pPr marL="0" indent="0" fontAlgn="base">
              <a:buNone/>
            </a:pPr>
            <a:r>
              <a:rPr lang="vi-VN" dirty="0"/>
              <a:t>            context.lineCap = 'butt';</a:t>
            </a:r>
          </a:p>
          <a:p>
            <a:pPr marL="0" indent="0" fontAlgn="base">
              <a:buNone/>
            </a:pPr>
            <a:r>
              <a:rPr lang="vi-VN" dirty="0"/>
              <a:t>            context.stroke();           </a:t>
            </a:r>
          </a:p>
          <a:p>
            <a:pPr marL="0" indent="0" fontAlgn="base">
              <a:buNone/>
            </a:pPr>
            <a:endParaRPr lang="vi-VN" dirty="0"/>
          </a:p>
          <a:p>
            <a:pPr marL="0" indent="0" fontAlgn="base">
              <a:buNone/>
            </a:pPr>
            <a:r>
              <a:rPr lang="vi-VN" dirty="0"/>
              <a:t>            /*CANVAS2*/</a:t>
            </a:r>
          </a:p>
          <a:p>
            <a:pPr marL="0" indent="0" fontAlgn="base">
              <a:buNone/>
            </a:pPr>
            <a:r>
              <a:rPr lang="vi-VN" dirty="0"/>
              <a:t>            var canvas = document.getElementById('Canvas2');</a:t>
            </a:r>
          </a:p>
          <a:p>
            <a:pPr marL="0" indent="0" fontAlgn="base">
              <a:buNone/>
            </a:pPr>
            <a:r>
              <a:rPr lang="vi-VN" dirty="0"/>
              <a:t>            var context = canvas.getContext('2d');</a:t>
            </a:r>
          </a:p>
          <a:p>
            <a:pPr marL="0" indent="0" fontAlgn="base">
              <a:buNone/>
            </a:pPr>
            <a:endParaRPr lang="vi-VN" dirty="0"/>
          </a:p>
          <a:p>
            <a:pPr marL="0" indent="0" fontAlgn="base">
              <a:buNone/>
            </a:pPr>
            <a:r>
              <a:rPr lang="vi-VN" dirty="0"/>
              <a:t>            context.beginPath();        </a:t>
            </a:r>
          </a:p>
          <a:p>
            <a:pPr marL="0" indent="0" fontAlgn="base">
              <a:buNone/>
            </a:pPr>
            <a:r>
              <a:rPr lang="vi-VN" dirty="0"/>
              <a:t>            context.moveTo(10, 10);     </a:t>
            </a:r>
          </a:p>
          <a:p>
            <a:pPr marL="0" indent="0" fontAlgn="base">
              <a:buNone/>
            </a:pPr>
            <a:r>
              <a:rPr lang="vi-VN" dirty="0"/>
              <a:t>            context.lineTo(190, 10);    </a:t>
            </a:r>
          </a:p>
          <a:p>
            <a:pPr marL="0" indent="0" fontAlgn="base">
              <a:buNone/>
            </a:pPr>
            <a:r>
              <a:rPr lang="vi-VN" dirty="0"/>
              <a:t>            context.lineWidth = 15;     </a:t>
            </a:r>
          </a:p>
          <a:p>
            <a:pPr marL="0" indent="0" fontAlgn="base">
              <a:buNone/>
            </a:pPr>
            <a:r>
              <a:rPr lang="vi-VN" dirty="0"/>
              <a:t>            context.strokeStyle = 'pink';</a:t>
            </a:r>
          </a:p>
          <a:p>
            <a:pPr marL="0" indent="0" fontAlgn="base">
              <a:buNone/>
            </a:pPr>
            <a:r>
              <a:rPr lang="vi-VN" dirty="0"/>
              <a:t>            context.lineCap = 'round';</a:t>
            </a:r>
          </a:p>
          <a:p>
            <a:pPr marL="0" indent="0" fontAlgn="base">
              <a:buNone/>
            </a:pPr>
            <a:r>
              <a:rPr lang="vi-VN" dirty="0"/>
              <a:t>           </a:t>
            </a:r>
            <a:r>
              <a:rPr lang="vi-VN" dirty="0" smtClean="0"/>
              <a:t> context.stroke</a:t>
            </a:r>
            <a:r>
              <a:rPr lang="vi-VN" dirty="0"/>
              <a:t>();         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18" y="3048000"/>
            <a:ext cx="373628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2051" y="533400"/>
            <a:ext cx="6179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 – Vẽ đường thẳng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50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:arc(x</a:t>
            </a:r>
            <a:r>
              <a:rPr lang="en-US" dirty="0"/>
              <a:t>, y, radius, </a:t>
            </a:r>
            <a:r>
              <a:rPr lang="en-US" dirty="0" err="1"/>
              <a:t>startAngle</a:t>
            </a:r>
            <a:r>
              <a:rPr lang="en-US" dirty="0"/>
              <a:t>, </a:t>
            </a:r>
            <a:r>
              <a:rPr lang="en-US" dirty="0" err="1"/>
              <a:t>endAngle</a:t>
            </a:r>
            <a:r>
              <a:rPr lang="en-US" dirty="0"/>
              <a:t>, </a:t>
            </a:r>
            <a:r>
              <a:rPr lang="en-US" dirty="0" err="1"/>
              <a:t>counterClockwise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vi-VN" dirty="0"/>
              <a:t>x và y là tâm của hình cung</a:t>
            </a:r>
          </a:p>
          <a:p>
            <a:r>
              <a:rPr lang="vi-VN" dirty="0"/>
              <a:t>radius là bán kính</a:t>
            </a:r>
          </a:p>
          <a:p>
            <a:r>
              <a:rPr lang="vi-VN" dirty="0"/>
              <a:t>startAngle là góc bắt đầu</a:t>
            </a:r>
          </a:p>
          <a:p>
            <a:r>
              <a:rPr lang="vi-VN" dirty="0"/>
              <a:t>endAngle là góc kết thúc</a:t>
            </a:r>
          </a:p>
          <a:p>
            <a:r>
              <a:rPr lang="vi-VN" dirty="0"/>
              <a:t>counterClockwise là hướng vẽ (</a:t>
            </a:r>
            <a:r>
              <a:rPr lang="vi-VN" i="1" dirty="0"/>
              <a:t>cùng chiều hoặc ngược chiều kim đồng hồ</a:t>
            </a:r>
            <a:r>
              <a:rPr lang="vi-VN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457200"/>
            <a:ext cx="6226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Vẽ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hình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cung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201336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    &lt;canvas id="Canvas" width="600" height="200"&gt;&lt;/canvas&gt;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</a:t>
            </a:r>
            <a:r>
              <a:rPr lang="en-US" dirty="0" err="1"/>
              <a:t>2d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canvas.width</a:t>
            </a:r>
            <a:r>
              <a:rPr lang="en-US" dirty="0"/>
              <a:t> / 2;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err="1"/>
              <a:t>canvas.height</a:t>
            </a:r>
            <a:r>
              <a:rPr lang="en-US" dirty="0"/>
              <a:t> / 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radius = 80;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startAngle</a:t>
            </a:r>
            <a:r>
              <a:rPr lang="en-US" dirty="0"/>
              <a:t> = 1 * </a:t>
            </a:r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endAngle</a:t>
            </a:r>
            <a:r>
              <a:rPr lang="en-US" dirty="0"/>
              <a:t> = 2 * </a:t>
            </a:r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counterClockwise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context.arc</a:t>
            </a:r>
            <a:r>
              <a:rPr lang="en-US" dirty="0"/>
              <a:t>(x, y, radius, </a:t>
            </a:r>
            <a:r>
              <a:rPr lang="en-US" dirty="0" err="1"/>
              <a:t>startAngle</a:t>
            </a:r>
            <a:r>
              <a:rPr lang="en-US" dirty="0"/>
              <a:t>, </a:t>
            </a:r>
            <a:r>
              <a:rPr lang="en-US" dirty="0" err="1"/>
              <a:t>endAngle</a:t>
            </a:r>
            <a:r>
              <a:rPr lang="en-US" dirty="0"/>
              <a:t>, </a:t>
            </a:r>
            <a:r>
              <a:rPr lang="en-US" dirty="0" err="1"/>
              <a:t>counterClockwise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context.lineWidth</a:t>
            </a:r>
            <a:r>
              <a:rPr lang="en-US" dirty="0"/>
              <a:t> = 15;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context.strokeStyle</a:t>
            </a:r>
            <a:r>
              <a:rPr lang="en-US" dirty="0"/>
              <a:t> = 'blue'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2" y="2977356"/>
            <a:ext cx="23145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457200"/>
            <a:ext cx="6226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Vẽ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hình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cung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40448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	 1312653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	1312665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Đinh</a:t>
            </a:r>
            <a:r>
              <a:rPr lang="en-US" dirty="0" smtClean="0"/>
              <a:t> Minh </a:t>
            </a:r>
            <a:r>
              <a:rPr lang="en-US" dirty="0" err="1" smtClean="0"/>
              <a:t>Tú</a:t>
            </a:r>
            <a:r>
              <a:rPr lang="en-US" dirty="0" smtClean="0"/>
              <a:t> 		1312676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	1312696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5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:</a:t>
            </a:r>
            <a:r>
              <a:rPr lang="en-US" dirty="0" err="1" smtClean="0"/>
              <a:t>quadraticCurveTo</a:t>
            </a:r>
            <a:r>
              <a:rPr lang="en-US" dirty="0" smtClean="0"/>
              <a:t>()</a:t>
            </a:r>
          </a:p>
          <a:p>
            <a:r>
              <a:rPr lang="vi-VN" dirty="0"/>
              <a:t>Điểm bắt đầu (</a:t>
            </a:r>
            <a:r>
              <a:rPr lang="vi-VN" i="1" dirty="0"/>
              <a:t>context point</a:t>
            </a:r>
            <a:r>
              <a:rPr lang="vi-VN" dirty="0"/>
              <a:t>). </a:t>
            </a:r>
          </a:p>
          <a:p>
            <a:r>
              <a:rPr lang="vi-VN" dirty="0"/>
              <a:t>Điểm điều khiển (</a:t>
            </a:r>
            <a:r>
              <a:rPr lang="vi-VN" i="1" dirty="0"/>
              <a:t>control point</a:t>
            </a:r>
            <a:r>
              <a:rPr lang="vi-VN" dirty="0"/>
              <a:t>).</a:t>
            </a:r>
          </a:p>
          <a:p>
            <a:r>
              <a:rPr lang="vi-VN" dirty="0"/>
              <a:t>Điểm kết thúc (</a:t>
            </a:r>
            <a:r>
              <a:rPr lang="vi-VN" i="1" dirty="0"/>
              <a:t>end point</a:t>
            </a:r>
            <a:r>
              <a:rPr lang="vi-VN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04800"/>
            <a:ext cx="84557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Vẽ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đường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bậc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hai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trong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Canvas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61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     &lt;canvas id="Canvas" width="600" height="200"&gt;&lt;/canvas&gt;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</a:t>
            </a:r>
            <a:r>
              <a:rPr lang="en-US" dirty="0" err="1"/>
              <a:t>2d</a:t>
            </a:r>
            <a:r>
              <a:rPr lang="en-US" dirty="0" smtClean="0"/>
              <a:t>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(20, 20);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context.quadraticCurveTo</a:t>
            </a:r>
            <a:r>
              <a:rPr lang="en-US" dirty="0"/>
              <a:t>(30, 150, 200, 150);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context.lineWidth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context.strokeStyle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958306"/>
            <a:ext cx="20383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304800"/>
            <a:ext cx="84557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Vẽ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đường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bậc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hai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trong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Canvas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28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dirty="0" err="1" smtClean="0"/>
              <a:t>bezierCurveTo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vi-VN" dirty="0" smtClean="0"/>
              <a:t>Đường </a:t>
            </a:r>
            <a:r>
              <a:rPr lang="vi-VN" dirty="0"/>
              <a:t>cong Benzier được xác định bởi bốn điểm:</a:t>
            </a:r>
          </a:p>
          <a:p>
            <a:r>
              <a:rPr lang="vi-VN" dirty="0"/>
              <a:t>Điểm bắt đầu (</a:t>
            </a:r>
            <a:r>
              <a:rPr lang="vi-VN" i="1" dirty="0"/>
              <a:t>context point</a:t>
            </a:r>
            <a:r>
              <a:rPr lang="vi-VN" dirty="0"/>
              <a:t>)</a:t>
            </a:r>
          </a:p>
          <a:p>
            <a:r>
              <a:rPr lang="vi-VN" dirty="0"/>
              <a:t>Điểm điều khiển một (</a:t>
            </a:r>
            <a:r>
              <a:rPr lang="vi-VN" i="1" dirty="0"/>
              <a:t>control point 1</a:t>
            </a:r>
            <a:r>
              <a:rPr lang="vi-VN" dirty="0"/>
              <a:t>)</a:t>
            </a:r>
          </a:p>
          <a:p>
            <a:r>
              <a:rPr lang="vi-VN" dirty="0"/>
              <a:t>Điểm điều khiển hai (</a:t>
            </a:r>
            <a:r>
              <a:rPr lang="vi-VN" i="1" dirty="0"/>
              <a:t>control point 2</a:t>
            </a:r>
            <a:r>
              <a:rPr lang="vi-VN" dirty="0"/>
              <a:t>)</a:t>
            </a:r>
          </a:p>
          <a:p>
            <a:r>
              <a:rPr lang="vi-VN" dirty="0"/>
              <a:t>Điểm kết thúc (</a:t>
            </a:r>
            <a:r>
              <a:rPr lang="vi-VN" i="1" dirty="0"/>
              <a:t>end point</a:t>
            </a:r>
            <a:r>
              <a:rPr lang="vi-VN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375" y="304800"/>
            <a:ext cx="8499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Vẽ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đường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Benzier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trong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120618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    &lt;canvas id="Canvas" width="600" height="200"&gt;&lt;/canvas&gt;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("Canvas");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</a:t>
            </a:r>
            <a:r>
              <a:rPr lang="en-US" dirty="0" err="1"/>
              <a:t>2d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ctx.beginPath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ctx.moveTo</a:t>
            </a:r>
            <a:r>
              <a:rPr lang="en-US" dirty="0"/>
              <a:t>(20, 20);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ctx.bezierCurveTo</a:t>
            </a:r>
            <a:r>
              <a:rPr lang="en-US" dirty="0"/>
              <a:t>(20, 100, 200, 10, 200, 20);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ctx.stroke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7" y="3401219"/>
            <a:ext cx="19907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2375" y="304800"/>
            <a:ext cx="8499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Vẽ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đường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Benzier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6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trong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97212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/>
              <a:t>Nối nhiều đường với nhau trong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    &lt;canvas id="Canvas" width="600" height="200" style="border: solid </a:t>
            </a:r>
            <a:r>
              <a:rPr lang="en-US" dirty="0" err="1"/>
              <a:t>1px</a:t>
            </a:r>
            <a:r>
              <a:rPr lang="en-US" dirty="0"/>
              <a:t>"&gt;&lt;/canvas&gt;</a:t>
            </a:r>
          </a:p>
          <a:p>
            <a:pPr marL="0" indent="0">
              <a:buNone/>
            </a:pPr>
            <a:r>
              <a:rPr lang="en-US" dirty="0"/>
              <a:t>        &lt;script&gt;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</a:t>
            </a:r>
            <a:r>
              <a:rPr lang="en-US" dirty="0" err="1"/>
              <a:t>2d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(10, 20);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(200, 100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context.quadraticCurveTo</a:t>
            </a:r>
            <a:r>
              <a:rPr lang="en-US" dirty="0"/>
              <a:t>(250, 200, 220, 150);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context.bezierCurveTo</a:t>
            </a:r>
            <a:r>
              <a:rPr lang="en-US" dirty="0"/>
              <a:t>(280, -50, 350, 230, 500, 160);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(510, 100);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context.lineWidth</a:t>
            </a:r>
            <a:r>
              <a:rPr lang="en-US" dirty="0"/>
              <a:t> = 15;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context.strokeStyle</a:t>
            </a:r>
            <a:r>
              <a:rPr lang="en-US" dirty="0"/>
              <a:t> = 'black';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&lt;/script&gt;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72627"/>
            <a:ext cx="4038600" cy="138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8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line join </a:t>
            </a:r>
            <a:r>
              <a:rPr lang="en-US" b="1" dirty="0" err="1"/>
              <a:t>trong</a:t>
            </a:r>
            <a:r>
              <a:rPr lang="en-US" b="1" dirty="0"/>
              <a:t> Canvas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</a:t>
            </a:r>
            <a:r>
              <a:rPr lang="en-US" dirty="0" err="1"/>
              <a:t>2d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context.lineWidth</a:t>
            </a:r>
            <a:r>
              <a:rPr lang="en-US" dirty="0"/>
              <a:t> = 25;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context.strokeStyle</a:t>
            </a:r>
            <a:r>
              <a:rPr lang="en-US" dirty="0"/>
              <a:t> = 'black';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(90, 150);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(140, 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(160, 150);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context.lineJoin</a:t>
            </a:r>
            <a:r>
              <a:rPr lang="en-US" dirty="0"/>
              <a:t> = 'miter';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(200,50);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(250, 90);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(300, 150);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context.lineJoin</a:t>
            </a:r>
            <a:r>
              <a:rPr lang="en-US" dirty="0"/>
              <a:t> = 'round';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context.moveTo</a:t>
            </a:r>
            <a:r>
              <a:rPr lang="en-US" dirty="0"/>
              <a:t>(370, 150);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(450, 50);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context.lineTo</a:t>
            </a:r>
            <a:r>
              <a:rPr lang="en-US" dirty="0"/>
              <a:t>(470, 190);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context.lineJoin</a:t>
            </a:r>
            <a:r>
              <a:rPr lang="en-US" dirty="0"/>
              <a:t> = 'bevel';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context.stroke</a:t>
            </a:r>
            <a:r>
              <a:rPr lang="en-US" dirty="0"/>
              <a:t>();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75997"/>
            <a:ext cx="4038600" cy="157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785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vi-VN" dirty="0"/>
              <a:t>Hàm arcTo() dùng để tạo một vòng cung trong Canvas với điểm bắt đầu là một điểm cho trước, nghĩa là nó dùng để nối tiếp một đường nào đó 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2076" y="609600"/>
            <a:ext cx="6045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Hàm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arcTo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() </a:t>
            </a:r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137006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 err="1" smtClean="0"/>
              <a:t>Hàm</a:t>
            </a:r>
            <a:r>
              <a:rPr lang="es-ES" dirty="0" smtClean="0"/>
              <a:t> :           </a:t>
            </a:r>
            <a:r>
              <a:rPr lang="es-E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context.arcTo</a:t>
            </a:r>
            <a:r>
              <a:rPr lang="es-E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(</a:t>
            </a:r>
            <a:r>
              <a:rPr lang="es-E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x1</a:t>
            </a:r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, </a:t>
            </a:r>
            <a:r>
              <a:rPr lang="es-E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y1</a:t>
            </a:r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, </a:t>
            </a:r>
            <a:r>
              <a:rPr lang="es-E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x2</a:t>
            </a:r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, </a:t>
            </a:r>
            <a:r>
              <a:rPr lang="es-E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y2</a:t>
            </a:r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, r);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s-ES" dirty="0"/>
          </a:p>
          <a:p>
            <a:r>
              <a:rPr lang="vi-VN" dirty="0"/>
              <a:t>x1: vị trí x của điểm điều khiển</a:t>
            </a:r>
          </a:p>
          <a:p>
            <a:r>
              <a:rPr lang="vi-VN" dirty="0"/>
              <a:t>y1 : vị trí y của điểm điểu khiển </a:t>
            </a:r>
          </a:p>
          <a:p>
            <a:r>
              <a:rPr lang="vi-VN" dirty="0"/>
              <a:t>x2: vị trí x của điểm kết thúc</a:t>
            </a:r>
          </a:p>
          <a:p>
            <a:r>
              <a:rPr lang="vi-VN" dirty="0"/>
              <a:t>y2: vị trí y của điểm kết thúc</a:t>
            </a:r>
          </a:p>
          <a:p>
            <a:r>
              <a:rPr lang="vi-VN" dirty="0"/>
              <a:t>r : bán kính của vòng cung (</a:t>
            </a:r>
            <a:r>
              <a:rPr lang="vi-VN" i="1" dirty="0"/>
              <a:t>radius</a:t>
            </a:r>
            <a:r>
              <a:rPr lang="vi-VN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2076" y="609600"/>
            <a:ext cx="6045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Hàm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arcTo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() </a:t>
            </a:r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3637273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ctx.moveTo(20, 20);         </a:t>
            </a:r>
          </a:p>
          <a:p>
            <a:pPr marL="0" indent="0">
              <a:buNone/>
            </a:pPr>
            <a:r>
              <a:rPr lang="vi-VN" dirty="0" smtClean="0"/>
              <a:t>ctx.lineTo(100, 20);</a:t>
            </a:r>
          </a:p>
          <a:p>
            <a:pPr marL="0" indent="0">
              <a:buNone/>
            </a:pPr>
            <a:r>
              <a:rPr lang="vi-VN" dirty="0" smtClean="0"/>
              <a:t>ctx.arcTo(150, 20, 150, 70, 50); </a:t>
            </a:r>
          </a:p>
          <a:p>
            <a:pPr marL="0" indent="0">
              <a:buNone/>
            </a:pPr>
            <a:r>
              <a:rPr lang="vi-VN" dirty="0" smtClean="0"/>
              <a:t>ctx.lineTo(150, 120);         </a:t>
            </a:r>
          </a:p>
          <a:p>
            <a:pPr marL="0" indent="0">
              <a:buNone/>
            </a:pPr>
            <a:r>
              <a:rPr lang="vi-VN" dirty="0" smtClean="0"/>
              <a:t>            ctx.stroke();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967831"/>
            <a:ext cx="1524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457200"/>
            <a:ext cx="66871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Hàm</a:t>
            </a:r>
            <a:r>
              <a:rPr lang="en-US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arcTo</a:t>
            </a:r>
            <a:r>
              <a:rPr lang="en-US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() </a:t>
            </a:r>
            <a:r>
              <a:rPr lang="en-US" sz="40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r>
              <a:rPr lang="en-US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1275615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freetuts.net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vietgamedev.net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8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339181"/>
            <a:ext cx="5715000" cy="3048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03437" y="384473"/>
            <a:ext cx="2137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Flash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vi-VN" dirty="0"/>
              <a:t>Flash là phần mềm đặc biệt được phát triển bởi Adobe, cho phép các trang web hiển thị sống động video, âm thanh, game, các ứng dụng trực </a:t>
            </a:r>
            <a:r>
              <a:rPr lang="vi-VN" dirty="0" smtClean="0"/>
              <a:t>tuyến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vi-VN" dirty="0"/>
              <a:t>75% video trực tuyến được xem bằng Flash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1135" y="304800"/>
            <a:ext cx="6188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Flash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làm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được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gì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1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P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smtClean="0"/>
              <a:t>Flash </a:t>
            </a:r>
            <a:r>
              <a:rPr lang="en-US" dirty="0"/>
              <a:t>player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vi-VN" dirty="0">
                <a:latin typeface="Calibri" pitchFamily="34" charset="0"/>
              </a:rPr>
              <a:t>Nhiều điện thoại di động duyệt được web nhưng không thể xem video vì chưa cài đặt flash player</a:t>
            </a:r>
            <a:r>
              <a:rPr lang="vi-VN" dirty="0" smtClean="0"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(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HTML) </a:t>
            </a:r>
            <a:r>
              <a:rPr lang="en-US" dirty="0" err="1" smtClean="0"/>
              <a:t>dường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9493" y="381000"/>
            <a:ext cx="644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Hạn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chế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của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Flash?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9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HTML </a:t>
            </a:r>
            <a:r>
              <a:rPr lang="en-US" dirty="0" err="1" smtClean="0"/>
              <a:t>thuần</a:t>
            </a:r>
            <a:r>
              <a:rPr lang="en-US" dirty="0" smtClean="0"/>
              <a:t> , </a:t>
            </a:r>
            <a:r>
              <a:rPr lang="en-US" dirty="0" err="1" smtClean="0"/>
              <a:t>javacript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2">
              <a:buFont typeface="Symbol"/>
              <a:buChar char="Þ"/>
            </a:pP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API ,</a:t>
            </a:r>
            <a:r>
              <a:rPr lang="en-US" sz="3200" dirty="0" err="1" smtClean="0"/>
              <a:t>tốc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chậm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Symbol"/>
              <a:buChar char="Þ"/>
            </a:pPr>
            <a:r>
              <a:rPr lang="en-US" sz="4800" dirty="0" err="1" smtClean="0">
                <a:solidFill>
                  <a:srgbClr val="C00000"/>
                </a:solidFill>
              </a:rPr>
              <a:t>Sự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ra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đời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của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HTML5</a:t>
            </a:r>
            <a:endParaRPr lang="en-US" sz="4800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81000"/>
            <a:ext cx="7915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Giải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pháp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nào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thay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thế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45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HTTL5</a:t>
            </a:r>
            <a:r>
              <a:rPr lang="en-US" dirty="0" smtClean="0"/>
              <a:t> Hay Flash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8148283" cy="3581399"/>
          </a:xfrm>
        </p:spPr>
      </p:pic>
    </p:spTree>
    <p:extLst>
      <p:ext uri="{BB962C8B-B14F-4D97-AF65-F5344CB8AC3E}">
        <p14:creationId xmlns:p14="http://schemas.microsoft.com/office/powerpoint/2010/main" val="302767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 </a:t>
            </a:r>
            <a:r>
              <a:rPr lang="en-US" dirty="0" err="1" smtClean="0"/>
              <a:t>mới</a:t>
            </a:r>
            <a:r>
              <a:rPr lang="en-US" dirty="0" smtClean="0"/>
              <a:t> ,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=&gt;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Flash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API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HTML5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CANVAS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4861" y="381000"/>
            <a:ext cx="2215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HTML5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365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7497"/>
            <a:ext cx="8229600" cy="4331368"/>
          </a:xfrm>
        </p:spPr>
      </p:pic>
    </p:spTree>
    <p:extLst>
      <p:ext uri="{BB962C8B-B14F-4D97-AF65-F5344CB8AC3E}">
        <p14:creationId xmlns:p14="http://schemas.microsoft.com/office/powerpoint/2010/main" val="333604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1298</Words>
  <Application>Microsoft Office PowerPoint</Application>
  <PresentationFormat>On-screen Show (4:3)</PresentationFormat>
  <Paragraphs>250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Tìm Hiểu canvas</vt:lpstr>
      <vt:lpstr>Thành viên nhóm</vt:lpstr>
      <vt:lpstr>Flash </vt:lpstr>
      <vt:lpstr> </vt:lpstr>
      <vt:lpstr>PowerPoint Presentation</vt:lpstr>
      <vt:lpstr>PowerPoint Presentation</vt:lpstr>
      <vt:lpstr>HTTL5 Hay Flash</vt:lpstr>
      <vt:lpstr>PowerPoint Presentation</vt:lpstr>
      <vt:lpstr>Canvas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Nối nhiều đường với nhau trong Canvas</vt:lpstr>
      <vt:lpstr>Thuộc tính line join trong Canvas </vt:lpstr>
      <vt:lpstr>PowerPoint Presentation</vt:lpstr>
      <vt:lpstr>PowerPoint Presentation</vt:lpstr>
      <vt:lpstr>PowerPoint Presentation</vt:lpstr>
      <vt:lpstr>Nguồn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là gì ?</dc:title>
  <dc:creator>Quoc Tuan</dc:creator>
  <cp:lastModifiedBy>Quoc Tuan</cp:lastModifiedBy>
  <cp:revision>25</cp:revision>
  <dcterms:created xsi:type="dcterms:W3CDTF">2006-08-16T00:00:00Z</dcterms:created>
  <dcterms:modified xsi:type="dcterms:W3CDTF">2016-05-26T16:44:42Z</dcterms:modified>
</cp:coreProperties>
</file>