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61" r:id="rId3"/>
    <p:sldId id="262" r:id="rId4"/>
    <p:sldId id="263" r:id="rId5"/>
    <p:sldId id="264" r:id="rId6"/>
    <p:sldId id="327" r:id="rId7"/>
    <p:sldId id="265" r:id="rId8"/>
    <p:sldId id="266" r:id="rId9"/>
    <p:sldId id="267" r:id="rId10"/>
    <p:sldId id="268" r:id="rId11"/>
    <p:sldId id="276" r:id="rId12"/>
    <p:sldId id="278" r:id="rId13"/>
    <p:sldId id="280" r:id="rId14"/>
    <p:sldId id="281" r:id="rId15"/>
    <p:sldId id="286" r:id="rId16"/>
    <p:sldId id="299" r:id="rId17"/>
    <p:sldId id="300" r:id="rId18"/>
    <p:sldId id="284" r:id="rId19"/>
    <p:sldId id="283" r:id="rId20"/>
    <p:sldId id="296" r:id="rId21"/>
    <p:sldId id="297" r:id="rId22"/>
    <p:sldId id="298" r:id="rId23"/>
    <p:sldId id="285" r:id="rId24"/>
    <p:sldId id="290" r:id="rId25"/>
    <p:sldId id="291" r:id="rId26"/>
    <p:sldId id="305" r:id="rId27"/>
    <p:sldId id="303" r:id="rId28"/>
    <p:sldId id="306" r:id="rId29"/>
    <p:sldId id="304" r:id="rId30"/>
    <p:sldId id="307" r:id="rId31"/>
    <p:sldId id="308" r:id="rId32"/>
    <p:sldId id="311" r:id="rId33"/>
    <p:sldId id="310" r:id="rId34"/>
    <p:sldId id="312" r:id="rId35"/>
    <p:sldId id="330" r:id="rId36"/>
    <p:sldId id="331" r:id="rId37"/>
    <p:sldId id="313" r:id="rId38"/>
    <p:sldId id="314" r:id="rId39"/>
    <p:sldId id="315" r:id="rId40"/>
    <p:sldId id="317" r:id="rId41"/>
    <p:sldId id="316" r:id="rId42"/>
    <p:sldId id="319" r:id="rId43"/>
    <p:sldId id="318" r:id="rId44"/>
    <p:sldId id="320" r:id="rId45"/>
    <p:sldId id="321" r:id="rId46"/>
    <p:sldId id="322" r:id="rId47"/>
    <p:sldId id="323" r:id="rId48"/>
    <p:sldId id="324" r:id="rId49"/>
    <p:sldId id="325" r:id="rId50"/>
    <p:sldId id="292" r:id="rId51"/>
    <p:sldId id="293" r:id="rId52"/>
    <p:sldId id="294" r:id="rId53"/>
    <p:sldId id="295" r:id="rId54"/>
    <p:sldId id="326" r:id="rId55"/>
    <p:sldId id="328" r:id="rId56"/>
    <p:sldId id="339" r:id="rId57"/>
    <p:sldId id="336" r:id="rId58"/>
    <p:sldId id="337" r:id="rId59"/>
    <p:sldId id="338" r:id="rId60"/>
    <p:sldId id="340" r:id="rId61"/>
    <p:sldId id="332" r:id="rId62"/>
    <p:sldId id="334" r:id="rId63"/>
    <p:sldId id="333" r:id="rId64"/>
    <p:sldId id="341" r:id="rId65"/>
    <p:sldId id="342" r:id="rId66"/>
    <p:sldId id="343" r:id="rId67"/>
    <p:sldId id="344" r:id="rId68"/>
    <p:sldId id="345" r:id="rId69"/>
    <p:sldId id="346" r:id="rId70"/>
    <p:sldId id="347" r:id="rId71"/>
    <p:sldId id="348" r:id="rId72"/>
    <p:sldId id="329" r:id="rId73"/>
    <p:sldId id="335" r:id="rId7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79" autoAdjust="0"/>
  </p:normalViewPr>
  <p:slideViewPr>
    <p:cSldViewPr snapToGrid="0">
      <p:cViewPr varScale="1">
        <p:scale>
          <a:sx n="86" d="100"/>
          <a:sy n="86" d="100"/>
        </p:scale>
        <p:origin x="846" y="6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4441C35-74F7-4865-8604-50B740D76BD3}" type="datetimeFigureOut">
              <a:rPr lang="en-US" smtClean="0"/>
              <a:t>1/4/2014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5014A8-3B37-4414-BF47-158956A8D07D}" type="slidenum">
              <a:rPr lang="en-US" smtClean="0"/>
              <a:t>‹#›</a:t>
            </a:fld>
            <a:endParaRPr lang="en-US"/>
          </a:p>
        </p:txBody>
      </p:sp>
    </p:spTree>
    <p:extLst>
      <p:ext uri="{BB962C8B-B14F-4D97-AF65-F5344CB8AC3E}">
        <p14:creationId xmlns:p14="http://schemas.microsoft.com/office/powerpoint/2010/main" val="323646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minh họa tốt nhất nên build hai lần, một lần với IsBackground = false, thử enter trước khi thread completed và một lần với isBackground = true.</a:t>
            </a:r>
          </a:p>
          <a:p>
            <a:endParaRPr lang="en-US" baseline="0" smtClean="0"/>
          </a:p>
          <a:p>
            <a:r>
              <a:rPr lang="en-US" baseline="0" smtClean="0"/>
              <a:t>Khi Is background = True thì main thread có thể kết thúc sớm mà không cần đợi thread phụ chạy xong</a:t>
            </a:r>
            <a:endParaRPr lang="en-US"/>
          </a:p>
        </p:txBody>
      </p:sp>
      <p:sp>
        <p:nvSpPr>
          <p:cNvPr id="4" name="Slide Number Placeholder 3"/>
          <p:cNvSpPr>
            <a:spLocks noGrp="1"/>
          </p:cNvSpPr>
          <p:nvPr>
            <p:ph type="sldNum" sz="quarter" idx="10"/>
          </p:nvPr>
        </p:nvSpPr>
        <p:spPr/>
        <p:txBody>
          <a:bodyPr/>
          <a:lstStyle/>
          <a:p>
            <a:fld id="{905014A8-3B37-4414-BF47-158956A8D07D}" type="slidenum">
              <a:rPr lang="en-US" smtClean="0"/>
              <a:t>12</a:t>
            </a:fld>
            <a:endParaRPr lang="en-US"/>
          </a:p>
        </p:txBody>
      </p:sp>
    </p:spTree>
    <p:extLst>
      <p:ext uri="{BB962C8B-B14F-4D97-AF65-F5344CB8AC3E}">
        <p14:creationId xmlns:p14="http://schemas.microsoft.com/office/powerpoint/2010/main" val="162780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014A8-3B37-4414-BF47-158956A8D07D}" type="slidenum">
              <a:rPr lang="en-US" smtClean="0"/>
              <a:t>23</a:t>
            </a:fld>
            <a:endParaRPr lang="en-US"/>
          </a:p>
        </p:txBody>
      </p:sp>
    </p:spTree>
    <p:extLst>
      <p:ext uri="{BB962C8B-B14F-4D97-AF65-F5344CB8AC3E}">
        <p14:creationId xmlns:p14="http://schemas.microsoft.com/office/powerpoint/2010/main" val="242238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Điểm</a:t>
            </a:r>
            <a:r>
              <a:rPr lang="en-US" baseline="0" smtClean="0"/>
              <a:t> khác biệt của semaphore so với mutex là semaphore cho phép nhiều hơn một thread cùng đi vào vùng tranh chấp</a:t>
            </a:r>
            <a:endParaRPr lang="en-US"/>
          </a:p>
        </p:txBody>
      </p:sp>
      <p:sp>
        <p:nvSpPr>
          <p:cNvPr id="4" name="Slide Number Placeholder 3"/>
          <p:cNvSpPr>
            <a:spLocks noGrp="1"/>
          </p:cNvSpPr>
          <p:nvPr>
            <p:ph type="sldNum" sz="quarter" idx="10"/>
          </p:nvPr>
        </p:nvSpPr>
        <p:spPr/>
        <p:txBody>
          <a:bodyPr/>
          <a:lstStyle/>
          <a:p>
            <a:fld id="{905014A8-3B37-4414-BF47-158956A8D07D}" type="slidenum">
              <a:rPr lang="en-US" smtClean="0"/>
              <a:t>24</a:t>
            </a:fld>
            <a:endParaRPr lang="en-US"/>
          </a:p>
        </p:txBody>
      </p:sp>
    </p:spTree>
    <p:extLst>
      <p:ext uri="{BB962C8B-B14F-4D97-AF65-F5344CB8AC3E}">
        <p14:creationId xmlns:p14="http://schemas.microsoft.com/office/powerpoint/2010/main" val="389902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In the above, </a:t>
            </a:r>
            <a:r>
              <a:rPr lang="en-US" smtClean="0"/>
              <a:t>increment_counter</a:t>
            </a:r>
            <a:r>
              <a:rPr lang="en-US" sz="1200" b="0" i="0" kern="1200" smtClean="0">
                <a:solidFill>
                  <a:schemeClr val="tx1"/>
                </a:solidFill>
                <a:effectLst/>
                <a:latin typeface="+mn-lt"/>
                <a:ea typeface="+mn-ea"/>
                <a:cs typeface="+mn-cs"/>
              </a:rPr>
              <a:t> can be called by different threads without any problem since a mutex is used to synchronize all access to the shared </a:t>
            </a:r>
            <a:r>
              <a:rPr lang="en-US" smtClean="0"/>
              <a:t>counter</a:t>
            </a:r>
            <a:r>
              <a:rPr lang="en-US" sz="1200" b="0" i="0" kern="1200" smtClean="0">
                <a:solidFill>
                  <a:schemeClr val="tx1"/>
                </a:solidFill>
                <a:effectLst/>
                <a:latin typeface="+mn-lt"/>
                <a:ea typeface="+mn-ea"/>
                <a:cs typeface="+mn-cs"/>
              </a:rPr>
              <a:t> variable. But if the function is used in a reentrant interrupt handler and a second interrupt arises inside the function, the second routine will hang forever. As interrupt servicing can disable other interrupts, the whole system could suffer.</a:t>
            </a:r>
            <a:endParaRPr lang="en-US"/>
          </a:p>
        </p:txBody>
      </p:sp>
      <p:sp>
        <p:nvSpPr>
          <p:cNvPr id="4" name="Slide Number Placeholder 3"/>
          <p:cNvSpPr>
            <a:spLocks noGrp="1"/>
          </p:cNvSpPr>
          <p:nvPr>
            <p:ph type="sldNum" sz="quarter" idx="10"/>
          </p:nvPr>
        </p:nvSpPr>
        <p:spPr/>
        <p:txBody>
          <a:bodyPr/>
          <a:lstStyle/>
          <a:p>
            <a:fld id="{905014A8-3B37-4414-BF47-158956A8D07D}" type="slidenum">
              <a:rPr lang="en-US" smtClean="0"/>
              <a:t>44</a:t>
            </a:fld>
            <a:endParaRPr lang="en-US"/>
          </a:p>
        </p:txBody>
      </p:sp>
    </p:spTree>
    <p:extLst>
      <p:ext uri="{BB962C8B-B14F-4D97-AF65-F5344CB8AC3E}">
        <p14:creationId xmlns:p14="http://schemas.microsoft.com/office/powerpoint/2010/main" val="3523141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4705"/>
            <a:ext cx="9144000" cy="2341463"/>
          </a:xfrm>
          <a:prstGeom prst="rect">
            <a:avLst/>
          </a:prstGeom>
          <a:effectLst>
            <a:glow rad="101600">
              <a:schemeClr val="accent3">
                <a:satMod val="175000"/>
                <a:alpha val="40000"/>
              </a:schemeClr>
            </a:glow>
          </a:effectLst>
        </p:spPr>
      </p:pic>
      <p:sp>
        <p:nvSpPr>
          <p:cNvPr id="2" name="Title 1"/>
          <p:cNvSpPr>
            <a:spLocks noGrp="1"/>
          </p:cNvSpPr>
          <p:nvPr>
            <p:ph type="ctrTitle"/>
          </p:nvPr>
        </p:nvSpPr>
        <p:spPr>
          <a:xfrm>
            <a:off x="685800" y="2130425"/>
            <a:ext cx="7772400" cy="1470025"/>
          </a:xfrm>
        </p:spPr>
        <p:txBody>
          <a:bodyPr/>
          <a:lstStyle>
            <a:lvl1pPr>
              <a:defRPr b="0" u="none">
                <a:solidFill>
                  <a:schemeClr val="bg1"/>
                </a:solidFill>
                <a:latin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97794" y="4217988"/>
            <a:ext cx="6400800" cy="1752600"/>
          </a:xfrm>
        </p:spPr>
        <p:txBody>
          <a:bodyPr>
            <a:normAutofit/>
          </a:bodyPr>
          <a:lstStyle>
            <a:lvl1pPr marL="0" indent="0" algn="ctr">
              <a:buNone/>
              <a:defRPr sz="2800" u="none">
                <a:solidFill>
                  <a:schemeClr val="tx1"/>
                </a:solidFill>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ight Triangle 7"/>
          <p:cNvSpPr/>
          <p:nvPr/>
        </p:nvSpPr>
        <p:spPr>
          <a:xfrm rot="16200000">
            <a:off x="7873492" y="5587492"/>
            <a:ext cx="1271016" cy="1270000"/>
          </a:xfrm>
          <a:prstGeom prst="rtTriangle">
            <a:avLst/>
          </a:prstGeom>
          <a:blipFill>
            <a:blip r:embed="rId2"/>
            <a:stretch>
              <a:fillRect/>
            </a:stretch>
          </a:blip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oon 6"/>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5683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694705"/>
            <a:ext cx="7962900" cy="2341463"/>
          </a:xfrm>
          <a:prstGeom prst="rect">
            <a:avLst/>
          </a:prstGeom>
          <a:effectLst>
            <a:glow rad="101600">
              <a:schemeClr val="accent5">
                <a:satMod val="175000"/>
                <a:alpha val="40000"/>
              </a:schemeClr>
            </a:glow>
          </a:effectLst>
        </p:spPr>
      </p:pic>
      <p:sp>
        <p:nvSpPr>
          <p:cNvPr id="4" name="Title 3"/>
          <p:cNvSpPr>
            <a:spLocks noGrp="1"/>
          </p:cNvSpPr>
          <p:nvPr>
            <p:ph type="title"/>
          </p:nvPr>
        </p:nvSpPr>
        <p:spPr>
          <a:xfrm>
            <a:off x="527050" y="2293936"/>
            <a:ext cx="8229600" cy="1143000"/>
          </a:xfrm>
        </p:spPr>
        <p:txBody>
          <a:bodyPr/>
          <a:lstStyle>
            <a:lvl1pPr>
              <a:defRPr>
                <a:solidFill>
                  <a:schemeClr val="bg1"/>
                </a:solidFill>
              </a:defRPr>
            </a:lvl1pPr>
          </a:lstStyle>
          <a:p>
            <a:r>
              <a:rPr lang="en-US" smtClean="0"/>
              <a:t>Click to edit Master title style</a:t>
            </a:r>
            <a:endParaRPr lang="en-US"/>
          </a:p>
        </p:txBody>
      </p:sp>
      <p:sp>
        <p:nvSpPr>
          <p:cNvPr id="5" name="Moon 4"/>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86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371600"/>
          </a:xfrm>
          <a:prstGeom prst="rect">
            <a:avLst/>
          </a:prstGeom>
        </p:spPr>
      </p:pic>
      <p:sp>
        <p:nvSpPr>
          <p:cNvPr id="2" name="Title 1"/>
          <p:cNvSpPr>
            <a:spLocks noGrp="1"/>
          </p:cNvSpPr>
          <p:nvPr>
            <p:ph type="title"/>
          </p:nvPr>
        </p:nvSpPr>
        <p:spPr>
          <a:xfrm>
            <a:off x="381000" y="152400"/>
            <a:ext cx="8763000" cy="1143000"/>
          </a:xfrm>
        </p:spPr>
        <p:txBody>
          <a:bodyPr>
            <a:noAutofit/>
          </a:bodyPr>
          <a:lstStyle>
            <a:lvl1pPr algn="ctr">
              <a:defRPr sz="5400" b="0">
                <a:solidFill>
                  <a:schemeClr val="bg1"/>
                </a:solidFill>
                <a:latin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600200"/>
            <a:ext cx="8610600" cy="4724400"/>
          </a:xfrm>
        </p:spPr>
        <p:txBody>
          <a:bodyPr>
            <a:normAutofit/>
          </a:bodyPr>
          <a:lstStyle>
            <a:lvl1pPr marL="457200" indent="-457200">
              <a:buClr>
                <a:srgbClr val="0066FF"/>
              </a:buClr>
              <a:buFont typeface="Wingdings" panose="05000000000000000000" pitchFamily="2" charset="2"/>
              <a:buChar char="q"/>
              <a:defRPr sz="2800">
                <a:latin typeface="Segoe UI" pitchFamily="34" charset="0"/>
                <a:cs typeface="Segoe UI" pitchFamily="34" charset="0"/>
              </a:defRPr>
            </a:lvl1pPr>
            <a:lvl2pPr marL="800100" indent="-342900">
              <a:buClr>
                <a:schemeClr val="bg2">
                  <a:lumMod val="75000"/>
                </a:schemeClr>
              </a:buClr>
              <a:buFont typeface="Wingdings" panose="05000000000000000000" pitchFamily="2" charset="2"/>
              <a:buChar char="§"/>
              <a:defRPr sz="2400">
                <a:latin typeface="Segoe UI" pitchFamily="34" charset="0"/>
                <a:cs typeface="Segoe UI" pitchFamily="34" charset="0"/>
              </a:defRPr>
            </a:lvl2pPr>
            <a:lvl3pPr marL="914400" indent="0">
              <a:buNone/>
              <a:defRPr sz="2000">
                <a:latin typeface="Segoe UI" pitchFamily="34" charset="0"/>
                <a:cs typeface="Segoe UI" pitchFamily="34" charset="0"/>
              </a:defRPr>
            </a:lvl3pPr>
            <a:lvl4pPr marL="1371600" indent="0">
              <a:buNone/>
              <a:defRPr sz="1800">
                <a:latin typeface="Segoe UI" pitchFamily="34" charset="0"/>
                <a:cs typeface="Segoe UI" pitchFamily="34" charset="0"/>
              </a:defRPr>
            </a:lvl4pPr>
            <a:lvl5pPr marL="1828800" indent="0">
              <a:buNone/>
              <a:defRPr sz="1800">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7" name="Moon 6"/>
          <p:cNvSpPr/>
          <p:nvPr/>
        </p:nvSpPr>
        <p:spPr>
          <a:xfrm rot="17945249">
            <a:off x="3125207" y="-2450268"/>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4645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0600"/>
            <a:ext cx="9144000" cy="3327400"/>
          </a:xfrm>
          <a:prstGeom prst="rect">
            <a:avLst/>
          </a:prstGeom>
        </p:spPr>
      </p:pic>
      <p:sp>
        <p:nvSpPr>
          <p:cNvPr id="8" name="Title 7"/>
          <p:cNvSpPr>
            <a:spLocks noGrp="1"/>
          </p:cNvSpPr>
          <p:nvPr>
            <p:ph type="title"/>
          </p:nvPr>
        </p:nvSpPr>
        <p:spPr>
          <a:xfrm>
            <a:off x="584200" y="2522538"/>
            <a:ext cx="8229600" cy="1143000"/>
          </a:xfrm>
        </p:spPr>
        <p:txBody>
          <a:bodyPr/>
          <a:lstStyle/>
          <a:p>
            <a:r>
              <a:rPr lang="en-US" smtClean="0"/>
              <a:t>Click to edit Master title style</a:t>
            </a:r>
            <a:endParaRPr lang="en-US"/>
          </a:p>
        </p:txBody>
      </p:sp>
      <p:sp>
        <p:nvSpPr>
          <p:cNvPr id="4" name="Moon 3"/>
          <p:cNvSpPr/>
          <p:nvPr/>
        </p:nvSpPr>
        <p:spPr>
          <a:xfrm rot="17945249">
            <a:off x="1611729" y="686067"/>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43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327400"/>
          </a:xfrm>
          <a:prstGeom prst="rect">
            <a:avLst/>
          </a:prstGeom>
        </p:spPr>
      </p:pic>
      <p:sp>
        <p:nvSpPr>
          <p:cNvPr id="8" name="Title 7"/>
          <p:cNvSpPr>
            <a:spLocks noGrp="1"/>
          </p:cNvSpPr>
          <p:nvPr>
            <p:ph type="title"/>
          </p:nvPr>
        </p:nvSpPr>
        <p:spPr>
          <a:xfrm>
            <a:off x="584200" y="3144838"/>
            <a:ext cx="8229600" cy="1143000"/>
          </a:xfrm>
        </p:spPr>
        <p:txBody>
          <a:bodyPr/>
          <a:lstStyle/>
          <a:p>
            <a:r>
              <a:rPr lang="en-US" smtClean="0"/>
              <a:t>Click to edit Master title style</a:t>
            </a:r>
            <a:endParaRPr lang="en-US"/>
          </a:p>
        </p:txBody>
      </p:sp>
      <p:sp>
        <p:nvSpPr>
          <p:cNvPr id="4" name="Moon 3"/>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62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489809"/>
            <a:ext cx="5988167" cy="3327400"/>
          </a:xfrm>
          <a:prstGeom prst="rect">
            <a:avLst/>
          </a:prstGeom>
        </p:spPr>
      </p:pic>
      <p:sp>
        <p:nvSpPr>
          <p:cNvPr id="4" name="Moon 3"/>
          <p:cNvSpPr/>
          <p:nvPr/>
        </p:nvSpPr>
        <p:spPr>
          <a:xfrm rot="17945249">
            <a:off x="1579444" y="130908"/>
            <a:ext cx="2251314" cy="7188200"/>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117828" y="2582009"/>
            <a:ext cx="5575300" cy="1143000"/>
          </a:xfrm>
        </p:spPr>
        <p:txBody>
          <a:bodyPr/>
          <a:lstStyle>
            <a:lvl1pPr>
              <a:defRPr>
                <a:solidFill>
                  <a:schemeClr val="bg1"/>
                </a:solidFill>
              </a:defRPr>
            </a:lvl1pPr>
          </a:lstStyle>
          <a:p>
            <a:r>
              <a:rPr lang="en-US" smtClean="0"/>
              <a:t>Click to edit Master title style</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0"/>
            <a:ext cx="1447800" cy="6858000"/>
          </a:xfrm>
          <a:prstGeom prst="rect">
            <a:avLst/>
          </a:prstGeom>
        </p:spPr>
      </p:pic>
    </p:spTree>
    <p:extLst>
      <p:ext uri="{BB962C8B-B14F-4D97-AF65-F5344CB8AC3E}">
        <p14:creationId xmlns:p14="http://schemas.microsoft.com/office/powerpoint/2010/main" val="431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401321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222856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279026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cs typeface="Segoe UI"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cs typeface="Segoe U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cs typeface="Segoe UI" pitchFamily="34" charset="0"/>
              </a:defRPr>
            </a:lvl1pPr>
          </a:lstStyle>
          <a:p>
            <a:fld id="{FC66D6CE-B56B-447A-A58B-E2D6508578E9}" type="slidenum">
              <a:rPr lang="en-US" smtClean="0"/>
              <a:pPr/>
              <a:t>‹#›</a:t>
            </a:fld>
            <a:endParaRPr lang="en-US"/>
          </a:p>
        </p:txBody>
      </p:sp>
    </p:spTree>
    <p:extLst>
      <p:ext uri="{BB962C8B-B14F-4D97-AF65-F5344CB8AC3E}">
        <p14:creationId xmlns:p14="http://schemas.microsoft.com/office/powerpoint/2010/main" val="60512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62" r:id="rId6"/>
    <p:sldLayoutId id="2147483652" r:id="rId7"/>
    <p:sldLayoutId id="2147483653" r:id="rId8"/>
    <p:sldLayoutId id="2147483655" r:id="rId9"/>
  </p:sldLayoutIdLst>
  <p:hf hdr="0" ftr="0" dt="0"/>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msdn.microsoft.com/en-us/library/System.Threading.Semaphore(v=vs.110).aspx"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library/system.threading.readerwriterlockslim.aspx"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msdn.microsoft.com/en-us/library/system.threading.manualresetevent.aspx"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msdn.microsoft.com/en-us/library/system.threading.autoresetevent.aspx"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en.wikipedia.org/wiki/Thread_safety"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smtClean="0"/>
              <a:t>Multithread</a:t>
            </a:r>
            <a:endParaRPr lang="en-US"/>
          </a:p>
        </p:txBody>
      </p:sp>
      <p:sp>
        <p:nvSpPr>
          <p:cNvPr id="3" name="Subtitle 2"/>
          <p:cNvSpPr>
            <a:spLocks noGrp="1"/>
          </p:cNvSpPr>
          <p:nvPr>
            <p:ph type="subTitle" idx="1"/>
          </p:nvPr>
        </p:nvSpPr>
        <p:spPr/>
        <p:txBody>
          <a:bodyPr/>
          <a:lstStyle/>
          <a:p>
            <a:r>
              <a:rPr lang="en-US" smtClean="0"/>
              <a:t>Lập trình Windows</a:t>
            </a:r>
            <a:endParaRPr lang="en-US"/>
          </a:p>
        </p:txBody>
      </p:sp>
    </p:spTree>
    <p:extLst>
      <p:ext uri="{BB962C8B-B14F-4D97-AF65-F5344CB8AC3E}">
        <p14:creationId xmlns:p14="http://schemas.microsoft.com/office/powerpoint/2010/main" val="344182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Thread.Join()</a:t>
            </a:r>
            <a:endParaRPr lang="en-US"/>
          </a:p>
        </p:txBody>
      </p:sp>
      <p:sp>
        <p:nvSpPr>
          <p:cNvPr id="3" name="Content Placeholder 2"/>
          <p:cNvSpPr>
            <a:spLocks noGrp="1"/>
          </p:cNvSpPr>
          <p:nvPr>
            <p:ph idx="1"/>
          </p:nvPr>
        </p:nvSpPr>
        <p:spPr/>
        <p:txBody>
          <a:bodyPr/>
          <a:lstStyle/>
          <a:p>
            <a:r>
              <a:rPr lang="en-US" smtClean="0"/>
              <a:t>Đợi thread bị ngắt kết thúc rồi mới tiếp tục</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10</a:t>
            </a:fld>
            <a:endParaRPr lang="en-US"/>
          </a:p>
        </p:txBody>
      </p:sp>
    </p:spTree>
    <p:extLst>
      <p:ext uri="{BB962C8B-B14F-4D97-AF65-F5344CB8AC3E}">
        <p14:creationId xmlns:p14="http://schemas.microsoft.com/office/powerpoint/2010/main" val="927620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11</a:t>
            </a:fld>
            <a:endParaRPr lang="en-US"/>
          </a:p>
        </p:txBody>
      </p:sp>
      <p:pic>
        <p:nvPicPr>
          <p:cNvPr id="5" name="Picture 4"/>
          <p:cNvPicPr>
            <a:picLocks noChangeAspect="1"/>
          </p:cNvPicPr>
          <p:nvPr/>
        </p:nvPicPr>
        <p:blipFill>
          <a:blip r:embed="rId2"/>
          <a:stretch>
            <a:fillRect/>
          </a:stretch>
        </p:blipFill>
        <p:spPr>
          <a:xfrm>
            <a:off x="285513" y="1639237"/>
            <a:ext cx="7580020" cy="387517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285513" y="5769169"/>
            <a:ext cx="7596510" cy="807901"/>
          </a:xfrm>
          <a:prstGeom prst="rect">
            <a:avLst/>
          </a:prstGeom>
        </p:spPr>
      </p:pic>
    </p:spTree>
    <p:extLst>
      <p:ext uri="{BB962C8B-B14F-4D97-AF65-F5344CB8AC3E}">
        <p14:creationId xmlns:p14="http://schemas.microsoft.com/office/powerpoint/2010/main" val="1064759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 thread</a:t>
            </a:r>
            <a:endParaRPr lang="en-US"/>
          </a:p>
        </p:txBody>
      </p:sp>
      <p:sp>
        <p:nvSpPr>
          <p:cNvPr id="3" name="Content Placeholder 2"/>
          <p:cNvSpPr>
            <a:spLocks noGrp="1"/>
          </p:cNvSpPr>
          <p:nvPr>
            <p:ph idx="1"/>
          </p:nvPr>
        </p:nvSpPr>
        <p:spPr/>
        <p:txBody>
          <a:bodyPr/>
          <a:lstStyle/>
          <a:p>
            <a:pPr algn="just"/>
            <a:r>
              <a:rPr lang="en-US" smtClean="0"/>
              <a:t>Không can thiệp vào managed </a:t>
            </a:r>
            <a:r>
              <a:rPr lang="en-US"/>
              <a:t>execution environment </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12</a:t>
            </a:fld>
            <a:endParaRPr lang="en-US"/>
          </a:p>
        </p:txBody>
      </p:sp>
      <p:pic>
        <p:nvPicPr>
          <p:cNvPr id="5" name="Picture 4"/>
          <p:cNvPicPr>
            <a:picLocks noChangeAspect="1"/>
          </p:cNvPicPr>
          <p:nvPr/>
        </p:nvPicPr>
        <p:blipFill>
          <a:blip r:embed="rId3"/>
          <a:stretch>
            <a:fillRect/>
          </a:stretch>
        </p:blipFill>
        <p:spPr>
          <a:xfrm>
            <a:off x="502371" y="2643024"/>
            <a:ext cx="8075710" cy="39101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281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Các vấn đề về đụng độ</a:t>
            </a:r>
            <a:endParaRPr lang="en-US"/>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13</a:t>
            </a:fld>
            <a:endParaRPr lang="en-US"/>
          </a:p>
        </p:txBody>
      </p:sp>
    </p:spTree>
    <p:extLst>
      <p:ext uri="{BB962C8B-B14F-4D97-AF65-F5344CB8AC3E}">
        <p14:creationId xmlns:p14="http://schemas.microsoft.com/office/powerpoint/2010/main" val="1993971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Race condition</a:t>
            </a:r>
            <a:endParaRPr lang="en-US"/>
          </a:p>
        </p:txBody>
      </p:sp>
      <p:sp>
        <p:nvSpPr>
          <p:cNvPr id="3" name="Content Placeholder 2"/>
          <p:cNvSpPr>
            <a:spLocks noGrp="1"/>
          </p:cNvSpPr>
          <p:nvPr>
            <p:ph idx="1"/>
          </p:nvPr>
        </p:nvSpPr>
        <p:spPr/>
        <p:txBody>
          <a:bodyPr/>
          <a:lstStyle/>
          <a:p>
            <a:r>
              <a:rPr lang="en-US" smtClean="0"/>
              <a:t>Truy cập</a:t>
            </a:r>
          </a:p>
          <a:p>
            <a:pPr lvl="1"/>
            <a:r>
              <a:rPr lang="en-US" smtClean="0"/>
              <a:t>Cùng đối tượng</a:t>
            </a:r>
          </a:p>
          <a:p>
            <a:pPr lvl="1"/>
            <a:r>
              <a:rPr lang="en-US" smtClean="0"/>
              <a:t>Trạng thái chia sẻ không đồng bộ</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14</a:t>
            </a:fld>
            <a:endParaRPr lang="en-US"/>
          </a:p>
        </p:txBody>
      </p:sp>
    </p:spTree>
    <p:extLst>
      <p:ext uri="{BB962C8B-B14F-4D97-AF65-F5344CB8AC3E}">
        <p14:creationId xmlns:p14="http://schemas.microsoft.com/office/powerpoint/2010/main" val="4156455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ở đâu?</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15</a:t>
            </a:fld>
            <a:endParaRPr lang="en-US"/>
          </a:p>
        </p:txBody>
      </p:sp>
      <p:sp>
        <p:nvSpPr>
          <p:cNvPr id="5" name="Slide Number Placeholder 3"/>
          <p:cNvSpPr txBox="1">
            <a:spLocks/>
          </p:cNvSpPr>
          <p:nvPr/>
        </p:nvSpPr>
        <p:spPr>
          <a:xfrm>
            <a:off x="6858000" y="63246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500" kern="1200">
                <a:solidFill>
                  <a:schemeClr val="tx1"/>
                </a:solidFill>
                <a:latin typeface="Segoe UI" pitchFamily="34" charset="0"/>
                <a:ea typeface="+mn-ea"/>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66D6CE-B56B-447A-A58B-E2D6508578E9}" type="slidenum">
              <a:rPr lang="en-US" smtClean="0"/>
              <a:pPr/>
              <a:t>15</a:t>
            </a:fld>
            <a:endParaRPr lang="en-US"/>
          </a:p>
        </p:txBody>
      </p:sp>
      <p:pic>
        <p:nvPicPr>
          <p:cNvPr id="6" name="Picture 5"/>
          <p:cNvPicPr>
            <a:picLocks noChangeAspect="1"/>
          </p:cNvPicPr>
          <p:nvPr/>
        </p:nvPicPr>
        <p:blipFill>
          <a:blip r:embed="rId2"/>
          <a:stretch>
            <a:fillRect/>
          </a:stretch>
        </p:blipFill>
        <p:spPr>
          <a:xfrm>
            <a:off x="381000" y="1704841"/>
            <a:ext cx="6568750" cy="4984884"/>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374127" y="3010914"/>
            <a:ext cx="5636119" cy="893429"/>
          </a:xfrm>
          <a:prstGeom prst="rect">
            <a:avLst/>
          </a:prstGeom>
          <a:ln>
            <a:noFill/>
          </a:ln>
          <a:effectLst>
            <a:outerShdw blurRad="190500" algn="tl" rotWithShape="0">
              <a:srgbClr val="000000">
                <a:alpha val="70000"/>
              </a:srgbClr>
            </a:outerShdw>
          </a:effectLst>
        </p:spPr>
      </p:pic>
      <p:sp>
        <p:nvSpPr>
          <p:cNvPr id="8" name="Rectangle 7"/>
          <p:cNvSpPr/>
          <p:nvPr/>
        </p:nvSpPr>
        <p:spPr>
          <a:xfrm>
            <a:off x="1088571" y="2075543"/>
            <a:ext cx="1277258" cy="261257"/>
          </a:xfrm>
          <a:prstGeom prst="rect">
            <a:avLst/>
          </a:prstGeom>
          <a:solidFill>
            <a:srgbClr val="FF0000">
              <a:alpha val="18000"/>
            </a:srgb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29657" y="2659154"/>
            <a:ext cx="1277258" cy="261257"/>
          </a:xfrm>
          <a:prstGeom prst="rect">
            <a:avLst/>
          </a:prstGeom>
          <a:solidFill>
            <a:srgbClr val="FF0000">
              <a:alpha val="18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23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Đồng bộ hóa</a:t>
            </a:r>
            <a:endParaRPr lang="en-US"/>
          </a:p>
        </p:txBody>
      </p:sp>
      <p:sp>
        <p:nvSpPr>
          <p:cNvPr id="3" name="Content Placeholder 2"/>
          <p:cNvSpPr>
            <a:spLocks noGrp="1"/>
          </p:cNvSpPr>
          <p:nvPr>
            <p:ph idx="1"/>
          </p:nvPr>
        </p:nvSpPr>
        <p:spPr/>
        <p:txBody>
          <a:bodyPr/>
          <a:lstStyle/>
          <a:p>
            <a:r>
              <a:rPr lang="en-US" smtClean="0"/>
              <a:t>Monitor</a:t>
            </a:r>
          </a:p>
          <a:p>
            <a:pPr lvl="1"/>
            <a:r>
              <a:rPr lang="en-US" smtClean="0"/>
              <a:t>Tạo ra lock trên đối tượng</a:t>
            </a:r>
          </a:p>
          <a:p>
            <a:pPr lvl="1"/>
            <a:r>
              <a:rPr lang="en-US" smtClean="0"/>
              <a:t>Ngăn cản truy cập </a:t>
            </a:r>
          </a:p>
          <a:p>
            <a:pPr lvl="1"/>
            <a:endParaRPr lang="en-US" smtClean="0"/>
          </a:p>
          <a:p>
            <a:pPr lvl="1"/>
            <a:endParaRPr lang="en-US"/>
          </a:p>
          <a:p>
            <a:pPr lvl="1"/>
            <a:endParaRPr lang="en-US" smtClean="0"/>
          </a:p>
          <a:p>
            <a:r>
              <a:rPr lang="en-US" smtClean="0">
                <a:solidFill>
                  <a:srgbClr val="0070C0"/>
                </a:solidFill>
              </a:rPr>
              <a:t>Monitor</a:t>
            </a:r>
            <a:r>
              <a:rPr lang="en-US" smtClean="0"/>
              <a:t>.Enter(object): Khóa một đối tượng. Không thành công nếu có thread khác chiếm rồi!</a:t>
            </a:r>
          </a:p>
          <a:p>
            <a:endParaRPr lang="en-US"/>
          </a:p>
          <a:p>
            <a:r>
              <a:rPr lang="en-US" smtClean="0">
                <a:solidFill>
                  <a:srgbClr val="0070C0"/>
                </a:solidFill>
              </a:rPr>
              <a:t>Monitor</a:t>
            </a:r>
            <a:r>
              <a:rPr lang="en-US" smtClean="0"/>
              <a:t>.Exit(object): Mở khóa đối tượng.</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235" y="1411551"/>
            <a:ext cx="2508476" cy="1881357"/>
          </a:xfrm>
          <a:prstGeom prst="rect">
            <a:avLst/>
          </a:prstGeom>
        </p:spPr>
      </p:pic>
      <p:sp>
        <p:nvSpPr>
          <p:cNvPr id="6" name="Rectangle 5"/>
          <p:cNvSpPr/>
          <p:nvPr/>
        </p:nvSpPr>
        <p:spPr>
          <a:xfrm>
            <a:off x="75492" y="3316069"/>
            <a:ext cx="9068508" cy="646331"/>
          </a:xfrm>
          <a:prstGeom prst="rect">
            <a:avLst/>
          </a:prstGeom>
          <a:noFill/>
        </p:spPr>
        <p:txBody>
          <a:bodyPr wrap="none" lIns="91440" tIns="45720" rIns="91440" bIns="45720">
            <a:spAutoFit/>
          </a:bodyPr>
          <a:lstStyle/>
          <a:p>
            <a:pPr algn="ctr"/>
            <a:r>
              <a:rPr lang="en-US" sz="3600" b="0" cap="none" spc="0" smtClean="0">
                <a:ln w="0"/>
                <a:solidFill>
                  <a:schemeClr val="accent1"/>
                </a:solidFill>
                <a:effectLst>
                  <a:outerShdw blurRad="38100" dist="25400" dir="5400000" algn="ctr" rotWithShape="0">
                    <a:srgbClr val="6E747A">
                      <a:alpha val="43000"/>
                    </a:srgbClr>
                  </a:outerShdw>
                </a:effectLst>
              </a:rPr>
              <a:t>Bạn và thằng em có bao giờ giành coi tivi chưa?</a:t>
            </a:r>
            <a:endParaRPr lang="en-US" sz="36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94356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dùng</a:t>
            </a:r>
            <a:endParaRPr lang="en-US"/>
          </a:p>
        </p:txBody>
      </p:sp>
      <p:sp>
        <p:nvSpPr>
          <p:cNvPr id="3" name="Content Placeholder 2"/>
          <p:cNvSpPr>
            <a:spLocks noGrp="1"/>
          </p:cNvSpPr>
          <p:nvPr>
            <p:ph idx="1"/>
          </p:nvPr>
        </p:nvSpPr>
        <p:spPr/>
        <p:txBody>
          <a:bodyPr/>
          <a:lstStyle/>
          <a:p>
            <a:pPr marL="0" indent="0">
              <a:buNone/>
            </a:pPr>
            <a:r>
              <a:rPr lang="en-US" smtClean="0">
                <a:solidFill>
                  <a:srgbClr val="0070C0"/>
                </a:solidFill>
              </a:rPr>
              <a:t>Monitor</a:t>
            </a:r>
            <a:r>
              <a:rPr lang="en-US" smtClean="0"/>
              <a:t>.Enter(buffer);</a:t>
            </a:r>
          </a:p>
          <a:p>
            <a:pPr marL="0" indent="0">
              <a:buNone/>
            </a:pPr>
            <a:r>
              <a:rPr lang="en-US" smtClean="0">
                <a:solidFill>
                  <a:srgbClr val="0070C0"/>
                </a:solidFill>
              </a:rPr>
              <a:t>try </a:t>
            </a:r>
            <a:r>
              <a:rPr lang="en-US" smtClean="0"/>
              <a:t>{</a:t>
            </a:r>
          </a:p>
          <a:p>
            <a:pPr marL="0" indent="0">
              <a:buNone/>
            </a:pPr>
            <a:r>
              <a:rPr lang="en-US" smtClean="0"/>
              <a:t>	</a:t>
            </a:r>
            <a:r>
              <a:rPr lang="en-US" smtClean="0">
                <a:solidFill>
                  <a:srgbClr val="00B050"/>
                </a:solidFill>
              </a:rPr>
              <a:t>// critical section</a:t>
            </a:r>
            <a:endParaRPr lang="en-US">
              <a:solidFill>
                <a:srgbClr val="00B050"/>
              </a:solidFill>
            </a:endParaRPr>
          </a:p>
          <a:p>
            <a:pPr marL="0" indent="0">
              <a:buNone/>
            </a:pPr>
            <a:r>
              <a:rPr lang="en-US" smtClean="0"/>
              <a:t>}</a:t>
            </a:r>
          </a:p>
          <a:p>
            <a:pPr marL="0" indent="0">
              <a:buNone/>
            </a:pPr>
            <a:r>
              <a:rPr lang="en-US" smtClean="0">
                <a:solidFill>
                  <a:srgbClr val="0070C0"/>
                </a:solidFill>
              </a:rPr>
              <a:t>finally </a:t>
            </a:r>
            <a:r>
              <a:rPr lang="en-US" smtClean="0"/>
              <a:t>{</a:t>
            </a:r>
          </a:p>
          <a:p>
            <a:pPr marL="0" indent="0">
              <a:buNone/>
            </a:pPr>
            <a:r>
              <a:rPr lang="en-US" smtClean="0"/>
              <a:t>	</a:t>
            </a:r>
            <a:r>
              <a:rPr lang="en-US" smtClean="0">
                <a:solidFill>
                  <a:srgbClr val="0070C0"/>
                </a:solidFill>
              </a:rPr>
              <a:t>Monitor</a:t>
            </a:r>
            <a:r>
              <a:rPr lang="en-US" smtClean="0"/>
              <a:t>.Exit(buffer); </a:t>
            </a:r>
            <a:r>
              <a:rPr lang="en-US" smtClean="0">
                <a:solidFill>
                  <a:srgbClr val="00B050"/>
                </a:solidFill>
              </a:rPr>
              <a:t>// Đặt trong finally để </a:t>
            </a:r>
          </a:p>
          <a:p>
            <a:pPr marL="0" indent="0">
              <a:buNone/>
            </a:pPr>
            <a:r>
              <a:rPr lang="en-US"/>
              <a:t>	</a:t>
            </a:r>
            <a:r>
              <a:rPr lang="en-US" smtClean="0"/>
              <a:t>	</a:t>
            </a:r>
            <a:r>
              <a:rPr lang="en-US" smtClean="0">
                <a:solidFill>
                  <a:srgbClr val="00B050"/>
                </a:solidFill>
              </a:rPr>
              <a:t>// đảm bảo được thực thi dù có exception</a:t>
            </a:r>
            <a:endParaRPr lang="en-US">
              <a:solidFill>
                <a:srgbClr val="00B050"/>
              </a:solidFill>
            </a:endParaRPr>
          </a:p>
          <a:p>
            <a:pPr marL="0" indent="0">
              <a:buNone/>
            </a:pPr>
            <a:r>
              <a:rPr lang="en-US" smtClean="0"/>
              <a:t>}</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17</a:t>
            </a:fld>
            <a:endParaRPr lang="en-US"/>
          </a:p>
        </p:txBody>
      </p:sp>
    </p:spTree>
    <p:extLst>
      <p:ext uri="{BB962C8B-B14F-4D97-AF65-F5344CB8AC3E}">
        <p14:creationId xmlns:p14="http://schemas.microsoft.com/office/powerpoint/2010/main" val="1795778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đặt với Monitor</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18</a:t>
            </a:fld>
            <a:endParaRPr lang="en-US"/>
          </a:p>
        </p:txBody>
      </p:sp>
      <p:pic>
        <p:nvPicPr>
          <p:cNvPr id="5" name="Picture 4"/>
          <p:cNvPicPr>
            <a:picLocks noChangeAspect="1"/>
          </p:cNvPicPr>
          <p:nvPr/>
        </p:nvPicPr>
        <p:blipFill>
          <a:blip r:embed="rId2"/>
          <a:stretch>
            <a:fillRect/>
          </a:stretch>
        </p:blipFill>
        <p:spPr>
          <a:xfrm>
            <a:off x="534750" y="1515333"/>
            <a:ext cx="6076507" cy="5174392"/>
          </a:xfrm>
          <a:prstGeom prst="rect">
            <a:avLst/>
          </a:prstGeom>
          <a:ln>
            <a:noFill/>
          </a:ln>
          <a:effectLst>
            <a:outerShdw blurRad="190500" algn="tl" rotWithShape="0">
              <a:srgbClr val="000000">
                <a:alpha val="70000"/>
              </a:srgbClr>
            </a:outerShdw>
          </a:effectLst>
        </p:spPr>
      </p:pic>
      <p:sp>
        <p:nvSpPr>
          <p:cNvPr id="6" name="Rectangle 5"/>
          <p:cNvSpPr/>
          <p:nvPr/>
        </p:nvSpPr>
        <p:spPr>
          <a:xfrm>
            <a:off x="653141" y="1587903"/>
            <a:ext cx="3788229" cy="327981"/>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7599" y="2365829"/>
            <a:ext cx="3062515" cy="348342"/>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8855" y="5406571"/>
            <a:ext cx="2801259" cy="35559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069665" y="4654574"/>
            <a:ext cx="3576669" cy="1319055"/>
          </a:xfrm>
          <a:prstGeom prst="rect">
            <a:avLst/>
          </a:prstGeom>
        </p:spPr>
      </p:pic>
    </p:spTree>
    <p:extLst>
      <p:ext uri="{BB962C8B-B14F-4D97-AF65-F5344CB8AC3E}">
        <p14:creationId xmlns:p14="http://schemas.microsoft.com/office/powerpoint/2010/main" val="12903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Rút gọn bằng lock</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19</a:t>
            </a:fld>
            <a:endParaRPr lang="en-US"/>
          </a:p>
        </p:txBody>
      </p:sp>
      <p:pic>
        <p:nvPicPr>
          <p:cNvPr id="5" name="Picture 4"/>
          <p:cNvPicPr>
            <a:picLocks noChangeAspect="1"/>
          </p:cNvPicPr>
          <p:nvPr/>
        </p:nvPicPr>
        <p:blipFill>
          <a:blip r:embed="rId2"/>
          <a:stretch>
            <a:fillRect/>
          </a:stretch>
        </p:blipFill>
        <p:spPr>
          <a:xfrm>
            <a:off x="5069665" y="5370670"/>
            <a:ext cx="3576669" cy="1319055"/>
          </a:xfrm>
          <a:prstGeom prst="rect">
            <a:avLst/>
          </a:prstGeom>
        </p:spPr>
      </p:pic>
      <p:pic>
        <p:nvPicPr>
          <p:cNvPr id="6" name="Picture 5"/>
          <p:cNvPicPr>
            <a:picLocks noChangeAspect="1"/>
          </p:cNvPicPr>
          <p:nvPr/>
        </p:nvPicPr>
        <p:blipFill>
          <a:blip r:embed="rId3"/>
          <a:stretch>
            <a:fillRect/>
          </a:stretch>
        </p:blipFill>
        <p:spPr>
          <a:xfrm>
            <a:off x="380999" y="1600200"/>
            <a:ext cx="8244291" cy="3595914"/>
          </a:xfrm>
          <a:prstGeom prst="rect">
            <a:avLst/>
          </a:prstGeom>
          <a:ln>
            <a:noFill/>
          </a:ln>
          <a:effectLst>
            <a:outerShdw blurRad="190500" algn="tl" rotWithShape="0">
              <a:srgbClr val="000000">
                <a:alpha val="70000"/>
              </a:srgbClr>
            </a:outerShdw>
          </a:effectLst>
        </p:spPr>
      </p:pic>
      <p:sp>
        <p:nvSpPr>
          <p:cNvPr id="7" name="Rectangle 6"/>
          <p:cNvSpPr/>
          <p:nvPr/>
        </p:nvSpPr>
        <p:spPr>
          <a:xfrm>
            <a:off x="812799" y="2090057"/>
            <a:ext cx="3715658" cy="261257"/>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7427" y="2997200"/>
            <a:ext cx="1676402" cy="268514"/>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76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 Tiểu trình</a:t>
            </a:r>
            <a:endParaRPr lang="en-US"/>
          </a:p>
        </p:txBody>
      </p:sp>
      <p:sp>
        <p:nvSpPr>
          <p:cNvPr id="3" name="Content Placeholder 2"/>
          <p:cNvSpPr>
            <a:spLocks noGrp="1"/>
          </p:cNvSpPr>
          <p:nvPr>
            <p:ph idx="1"/>
          </p:nvPr>
        </p:nvSpPr>
        <p:spPr/>
        <p:txBody>
          <a:bodyPr/>
          <a:lstStyle/>
          <a:p>
            <a:pPr algn="just"/>
            <a:r>
              <a:rPr lang="en-US" smtClean="0"/>
              <a:t>Một process - tiến trình có thể có nhiều thread</a:t>
            </a:r>
          </a:p>
          <a:p>
            <a:pPr algn="just"/>
            <a:r>
              <a:rPr lang="en-US" smtClean="0"/>
              <a:t>Trên máy có một bộ xử lí, hệ điều hành chuyển đổi nhanh giữa các thread tạo ảo giác thực thi đồng thời</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a:t>
            </a:fld>
            <a:endParaRPr lang="en-US"/>
          </a:p>
        </p:txBody>
      </p:sp>
    </p:spTree>
    <p:extLst>
      <p:ext uri="{BB962C8B-B14F-4D97-AF65-F5344CB8AC3E}">
        <p14:creationId xmlns:p14="http://schemas.microsoft.com/office/powerpoint/2010/main" val="3585516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a:t>
            </a:r>
            <a:endParaRPr lang="en-US"/>
          </a:p>
        </p:txBody>
      </p:sp>
      <p:sp>
        <p:nvSpPr>
          <p:cNvPr id="3" name="Content Placeholder 2"/>
          <p:cNvSpPr>
            <a:spLocks noGrp="1"/>
          </p:cNvSpPr>
          <p:nvPr>
            <p:ph idx="1"/>
          </p:nvPr>
        </p:nvSpPr>
        <p:spPr>
          <a:xfrm>
            <a:off x="381000" y="5430128"/>
            <a:ext cx="8610600" cy="894471"/>
          </a:xfrm>
        </p:spPr>
        <p:txBody>
          <a:bodyPr>
            <a:normAutofit lnSpcReduction="10000"/>
          </a:bodyPr>
          <a:lstStyle/>
          <a:p>
            <a:r>
              <a:rPr lang="en-US" smtClean="0"/>
              <a:t>Thread 1 đợi Thread 2 thả B để lock, thread 2 đợi thread 1 thả A để lock</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20</a:t>
            </a:fld>
            <a:endParaRPr lang="en-US"/>
          </a:p>
        </p:txBody>
      </p:sp>
      <p:pic>
        <p:nvPicPr>
          <p:cNvPr id="5" name="Picture 2" descr="C:\Users\Administrator\Desktop\deadlock2.PNG"/>
          <p:cNvPicPr>
            <a:picLocks noChangeAspect="1" noChangeArrowheads="1"/>
          </p:cNvPicPr>
          <p:nvPr/>
        </p:nvPicPr>
        <p:blipFill>
          <a:blip r:embed="rId2" cstate="print"/>
          <a:srcRect/>
          <a:stretch>
            <a:fillRect/>
          </a:stretch>
        </p:blipFill>
        <p:spPr bwMode="auto">
          <a:xfrm>
            <a:off x="4690403" y="1501727"/>
            <a:ext cx="3733800"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3" descr="C:\Users\Administrator\Desktop\deadlock1.PNG"/>
          <p:cNvPicPr>
            <a:picLocks noChangeAspect="1" noChangeArrowheads="1"/>
          </p:cNvPicPr>
          <p:nvPr/>
        </p:nvPicPr>
        <p:blipFill>
          <a:blip r:embed="rId3" cstate="print"/>
          <a:srcRect/>
          <a:stretch>
            <a:fillRect/>
          </a:stretch>
        </p:blipFill>
        <p:spPr bwMode="auto">
          <a:xfrm>
            <a:off x="728003" y="1501727"/>
            <a:ext cx="3733800"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8120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6D6CE-B56B-447A-A58B-E2D6508578E9}" type="slidenum">
              <a:rPr lang="en-US" smtClean="0"/>
              <a:pPr/>
              <a:t>21</a:t>
            </a:fld>
            <a:endParaRPr lang="en-US"/>
          </a:p>
        </p:txBody>
      </p:sp>
      <p:pic>
        <p:nvPicPr>
          <p:cNvPr id="5" name="Picture 4"/>
          <p:cNvPicPr>
            <a:picLocks noChangeAspect="1"/>
          </p:cNvPicPr>
          <p:nvPr/>
        </p:nvPicPr>
        <p:blipFill>
          <a:blip r:embed="rId2"/>
          <a:stretch>
            <a:fillRect/>
          </a:stretch>
        </p:blipFill>
        <p:spPr>
          <a:xfrm>
            <a:off x="1843314" y="0"/>
            <a:ext cx="5504972" cy="6858000"/>
          </a:xfrm>
          <a:prstGeom prst="rect">
            <a:avLst/>
          </a:prstGeom>
          <a:ln>
            <a:noFill/>
          </a:ln>
          <a:effectLst>
            <a:outerShdw blurRad="190500" algn="tl" rotWithShape="0">
              <a:srgbClr val="000000">
                <a:alpha val="70000"/>
              </a:srgbClr>
            </a:outerShdw>
          </a:effectLst>
        </p:spPr>
      </p:pic>
      <p:sp>
        <p:nvSpPr>
          <p:cNvPr id="6" name="Rectangle 5"/>
          <p:cNvSpPr/>
          <p:nvPr/>
        </p:nvSpPr>
        <p:spPr>
          <a:xfrm>
            <a:off x="2335200" y="805705"/>
            <a:ext cx="1388501" cy="30699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41837" y="1442847"/>
            <a:ext cx="1388501" cy="30699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35199" y="2929762"/>
            <a:ext cx="1388501" cy="30699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41837" y="3599955"/>
            <a:ext cx="1388501" cy="30699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7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Cách chống deadlock?</a:t>
            </a:r>
            <a:endParaRPr lang="en-US"/>
          </a:p>
        </p:txBody>
      </p:sp>
      <p:sp>
        <p:nvSpPr>
          <p:cNvPr id="4" name="Content Placeholder 3"/>
          <p:cNvSpPr>
            <a:spLocks noGrp="1"/>
          </p:cNvSpPr>
          <p:nvPr>
            <p:ph idx="1"/>
          </p:nvPr>
        </p:nvSpPr>
        <p:spPr/>
        <p:txBody>
          <a:bodyPr/>
          <a:lstStyle/>
          <a:p>
            <a:r>
              <a:rPr lang="en-US" smtClean="0"/>
              <a:t>KHÔNG CÓ</a:t>
            </a:r>
          </a:p>
          <a:p>
            <a:r>
              <a:rPr lang="en-US" smtClean="0"/>
              <a:t>Lập trình viên phải chịu trách nhiệm thiết kế!</a:t>
            </a:r>
            <a:endParaRPr lang="en-US"/>
          </a:p>
        </p:txBody>
      </p:sp>
      <p:sp>
        <p:nvSpPr>
          <p:cNvPr id="2" name="Slide Number Placeholder 1"/>
          <p:cNvSpPr>
            <a:spLocks noGrp="1"/>
          </p:cNvSpPr>
          <p:nvPr>
            <p:ph type="sldNum" sz="quarter" idx="12"/>
          </p:nvPr>
        </p:nvSpPr>
        <p:spPr/>
        <p:txBody>
          <a:bodyPr/>
          <a:lstStyle/>
          <a:p>
            <a:fld id="{FC66D6CE-B56B-447A-A58B-E2D6508578E9}" type="slidenum">
              <a:rPr lang="en-US" smtClean="0"/>
              <a:t>22</a:t>
            </a:fld>
            <a:endParaRPr lang="en-US"/>
          </a:p>
        </p:txBody>
      </p:sp>
    </p:spTree>
    <p:extLst>
      <p:ext uri="{BB962C8B-B14F-4D97-AF65-F5344CB8AC3E}">
        <p14:creationId xmlns:p14="http://schemas.microsoft.com/office/powerpoint/2010/main" val="918164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 (Mutual exclusive)</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23</a:t>
            </a:fld>
            <a:endParaRPr lang="en-US"/>
          </a:p>
        </p:txBody>
      </p:sp>
      <p:pic>
        <p:nvPicPr>
          <p:cNvPr id="5" name="Picture 4"/>
          <p:cNvPicPr>
            <a:picLocks noChangeAspect="1"/>
          </p:cNvPicPr>
          <p:nvPr/>
        </p:nvPicPr>
        <p:blipFill>
          <a:blip r:embed="rId3"/>
          <a:stretch>
            <a:fillRect/>
          </a:stretch>
        </p:blipFill>
        <p:spPr>
          <a:xfrm>
            <a:off x="110507" y="1448424"/>
            <a:ext cx="5811325" cy="532601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5457968" y="2293161"/>
            <a:ext cx="3533632" cy="1625696"/>
          </a:xfrm>
          <a:prstGeom prst="rect">
            <a:avLst/>
          </a:prstGeom>
          <a:ln>
            <a:noFill/>
          </a:ln>
          <a:effectLst>
            <a:outerShdw blurRad="190500" algn="tl" rotWithShape="0">
              <a:srgbClr val="000000">
                <a:alpha val="70000"/>
              </a:srgbClr>
            </a:outerShdw>
          </a:effectLst>
        </p:spPr>
      </p:pic>
      <p:sp>
        <p:nvSpPr>
          <p:cNvPr id="7" name="Rectangle 6"/>
          <p:cNvSpPr/>
          <p:nvPr/>
        </p:nvSpPr>
        <p:spPr>
          <a:xfrm>
            <a:off x="885371" y="4004992"/>
            <a:ext cx="1530451" cy="318653"/>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565" y="5976258"/>
            <a:ext cx="2005392" cy="348342"/>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75852" y="4273209"/>
            <a:ext cx="2771080" cy="1384995"/>
          </a:xfrm>
          <a:prstGeom prst="rect">
            <a:avLst/>
          </a:prstGeom>
          <a:noFill/>
        </p:spPr>
        <p:txBody>
          <a:bodyPr wrap="none" lIns="91440" tIns="45720" rIns="91440" bIns="45720">
            <a:spAutoFit/>
          </a:bodyPr>
          <a:lstStyle/>
          <a:p>
            <a:r>
              <a:rPr lang="en-US" sz="2800" smtClean="0">
                <a:ln w="0"/>
                <a:solidFill>
                  <a:schemeClr val="accent1"/>
                </a:solidFill>
                <a:effectLst>
                  <a:outerShdw blurRad="38100" dist="25400" dir="5400000" algn="ctr" rotWithShape="0">
                    <a:srgbClr val="6E747A">
                      <a:alpha val="43000"/>
                    </a:srgbClr>
                  </a:outerShdw>
                </a:effectLst>
              </a:rPr>
              <a:t>Tại một thời điểm</a:t>
            </a:r>
          </a:p>
          <a:p>
            <a:r>
              <a:rPr lang="en-US" sz="2800">
                <a:ln w="0"/>
                <a:solidFill>
                  <a:srgbClr val="FF0000"/>
                </a:solidFill>
                <a:effectLst>
                  <a:outerShdw blurRad="38100" dist="25400" dir="5400000" algn="ctr" rotWithShape="0">
                    <a:srgbClr val="6E747A">
                      <a:alpha val="43000"/>
                    </a:srgbClr>
                  </a:outerShdw>
                </a:effectLst>
              </a:rPr>
              <a:t>c</a:t>
            </a:r>
            <a:r>
              <a:rPr lang="en-US" sz="2800" smtClean="0">
                <a:ln w="0"/>
                <a:solidFill>
                  <a:srgbClr val="FF0000"/>
                </a:solidFill>
                <a:effectLst>
                  <a:outerShdw blurRad="38100" dist="25400" dir="5400000" algn="ctr" rotWithShape="0">
                    <a:srgbClr val="6E747A">
                      <a:alpha val="43000"/>
                    </a:srgbClr>
                  </a:outerShdw>
                </a:effectLst>
              </a:rPr>
              <a:t>hỉ có 1 </a:t>
            </a:r>
            <a:r>
              <a:rPr lang="en-US" sz="2800" smtClean="0">
                <a:ln w="0"/>
                <a:solidFill>
                  <a:schemeClr val="accent1"/>
                </a:solidFill>
                <a:effectLst>
                  <a:outerShdw blurRad="38100" dist="25400" dir="5400000" algn="ctr" rotWithShape="0">
                    <a:srgbClr val="6E747A">
                      <a:alpha val="43000"/>
                    </a:srgbClr>
                  </a:outerShdw>
                </a:effectLst>
              </a:rPr>
              <a:t>thread</a:t>
            </a:r>
          </a:p>
          <a:p>
            <a:r>
              <a:rPr lang="en-US" sz="2800">
                <a:ln w="0"/>
                <a:solidFill>
                  <a:schemeClr val="accent1"/>
                </a:solidFill>
                <a:effectLst>
                  <a:outerShdw blurRad="38100" dist="25400" dir="5400000" algn="ctr" rotWithShape="0">
                    <a:srgbClr val="6E747A">
                      <a:alpha val="43000"/>
                    </a:srgbClr>
                  </a:outerShdw>
                </a:effectLst>
              </a:rPr>
              <a:t>đ</a:t>
            </a:r>
            <a:r>
              <a:rPr lang="en-US" sz="2800" smtClean="0">
                <a:ln w="0"/>
                <a:solidFill>
                  <a:schemeClr val="accent1"/>
                </a:solidFill>
                <a:effectLst>
                  <a:outerShdw blurRad="38100" dist="25400" dir="5400000" algn="ctr" rotWithShape="0">
                    <a:srgbClr val="6E747A">
                      <a:alpha val="43000"/>
                    </a:srgbClr>
                  </a:outerShdw>
                </a:effectLst>
              </a:rPr>
              <a:t>ược vào!</a:t>
            </a:r>
            <a:endParaRPr lang="en-US" sz="28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6552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6069" y="1519114"/>
            <a:ext cx="5708501" cy="5338886"/>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US" smtClean="0"/>
              <a:t>Semaphore</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24</a:t>
            </a:fld>
            <a:endParaRPr lang="en-US"/>
          </a:p>
        </p:txBody>
      </p:sp>
      <p:pic>
        <p:nvPicPr>
          <p:cNvPr id="6" name="Picture 5"/>
          <p:cNvPicPr>
            <a:picLocks noChangeAspect="1"/>
          </p:cNvPicPr>
          <p:nvPr/>
        </p:nvPicPr>
        <p:blipFill>
          <a:blip r:embed="rId4"/>
          <a:stretch>
            <a:fillRect/>
          </a:stretch>
        </p:blipFill>
        <p:spPr>
          <a:xfrm>
            <a:off x="6040885" y="1621285"/>
            <a:ext cx="2950715" cy="2950715"/>
          </a:xfrm>
          <a:prstGeom prst="rect">
            <a:avLst/>
          </a:prstGeom>
          <a:ln>
            <a:noFill/>
          </a:ln>
          <a:effectLst>
            <a:outerShdw blurRad="190500" algn="tl" rotWithShape="0">
              <a:srgbClr val="000000">
                <a:alpha val="70000"/>
              </a:srgbClr>
            </a:outerShdw>
          </a:effectLst>
        </p:spPr>
      </p:pic>
      <p:sp>
        <p:nvSpPr>
          <p:cNvPr id="7" name="Rectangle 6"/>
          <p:cNvSpPr/>
          <p:nvPr/>
        </p:nvSpPr>
        <p:spPr>
          <a:xfrm>
            <a:off x="3615508" y="1465276"/>
            <a:ext cx="786675" cy="312018"/>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9393" y="4273848"/>
            <a:ext cx="1418047" cy="363465"/>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72455" y="5858217"/>
            <a:ext cx="1418047" cy="363465"/>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040" y="6494066"/>
            <a:ext cx="8388707" cy="338554"/>
          </a:xfrm>
          <a:prstGeom prst="rect">
            <a:avLst/>
          </a:prstGeom>
          <a:noFill/>
        </p:spPr>
        <p:txBody>
          <a:bodyPr wrap="none" rtlCol="0">
            <a:spAutoFit/>
          </a:bodyPr>
          <a:lstStyle/>
          <a:p>
            <a:r>
              <a:rPr lang="en-US" sz="1600"/>
              <a:t>Đọc thêm: </a:t>
            </a:r>
            <a:r>
              <a:rPr lang="en-US" sz="1600">
                <a:hlinkClick r:id="rId5"/>
              </a:rPr>
              <a:t>http://msdn.microsoft.com/en-us/library/System.Threading.Semaphore(v=vs.110).</a:t>
            </a:r>
            <a:r>
              <a:rPr lang="en-US" sz="1600" smtClean="0">
                <a:hlinkClick r:id="rId5"/>
              </a:rPr>
              <a:t>aspx</a:t>
            </a:r>
            <a:r>
              <a:rPr lang="en-US" sz="1600" smtClean="0"/>
              <a:t> </a:t>
            </a:r>
            <a:endParaRPr lang="en-US" sz="1600"/>
          </a:p>
        </p:txBody>
      </p:sp>
      <p:sp>
        <p:nvSpPr>
          <p:cNvPr id="12" name="Rectangle 11"/>
          <p:cNvSpPr/>
          <p:nvPr/>
        </p:nvSpPr>
        <p:spPr>
          <a:xfrm>
            <a:off x="6040885" y="4767818"/>
            <a:ext cx="2771080" cy="1384995"/>
          </a:xfrm>
          <a:prstGeom prst="rect">
            <a:avLst/>
          </a:prstGeom>
          <a:noFill/>
        </p:spPr>
        <p:txBody>
          <a:bodyPr wrap="none" lIns="91440" tIns="45720" rIns="91440" bIns="45720">
            <a:spAutoFit/>
          </a:bodyPr>
          <a:lstStyle/>
          <a:p>
            <a:r>
              <a:rPr lang="en-US" sz="2800" smtClean="0">
                <a:ln w="0"/>
                <a:solidFill>
                  <a:schemeClr val="accent1"/>
                </a:solidFill>
                <a:effectLst>
                  <a:outerShdw blurRad="38100" dist="25400" dir="5400000" algn="ctr" rotWithShape="0">
                    <a:srgbClr val="6E747A">
                      <a:alpha val="43000"/>
                    </a:srgbClr>
                  </a:outerShdw>
                </a:effectLst>
              </a:rPr>
              <a:t>Tại một thời điểm</a:t>
            </a:r>
          </a:p>
          <a:p>
            <a:r>
              <a:rPr lang="en-US" sz="2800" smtClean="0">
                <a:ln w="0"/>
                <a:solidFill>
                  <a:srgbClr val="FF0000"/>
                </a:solidFill>
                <a:effectLst>
                  <a:outerShdw blurRad="38100" dist="25400" dir="5400000" algn="ctr" rotWithShape="0">
                    <a:srgbClr val="6E747A">
                      <a:alpha val="43000"/>
                    </a:srgbClr>
                  </a:outerShdw>
                </a:effectLst>
              </a:rPr>
              <a:t>nhiều</a:t>
            </a:r>
            <a:r>
              <a:rPr lang="en-US" sz="2800" smtClean="0">
                <a:ln w="0"/>
                <a:solidFill>
                  <a:schemeClr val="accent1"/>
                </a:solidFill>
                <a:effectLst>
                  <a:outerShdw blurRad="38100" dist="25400" dir="5400000" algn="ctr" rotWithShape="0">
                    <a:srgbClr val="6E747A">
                      <a:alpha val="43000"/>
                    </a:srgbClr>
                  </a:outerShdw>
                </a:effectLst>
              </a:rPr>
              <a:t> thread có</a:t>
            </a:r>
          </a:p>
          <a:p>
            <a:r>
              <a:rPr lang="en-US" sz="2800" smtClean="0">
                <a:ln w="0"/>
                <a:solidFill>
                  <a:schemeClr val="accent1"/>
                </a:solidFill>
                <a:effectLst>
                  <a:outerShdw blurRad="38100" dist="25400" dir="5400000" algn="ctr" rotWithShape="0">
                    <a:srgbClr val="6E747A">
                      <a:alpha val="43000"/>
                    </a:srgbClr>
                  </a:outerShdw>
                </a:effectLst>
              </a:rPr>
              <a:t>thể vào!</a:t>
            </a:r>
            <a:endParaRPr lang="en-US" sz="28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4708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Vài lưu ý với Semaphore</a:t>
            </a:r>
            <a:endParaRPr lang="en-US"/>
          </a:p>
        </p:txBody>
      </p:sp>
      <p:sp>
        <p:nvSpPr>
          <p:cNvPr id="3" name="Content Placeholder 2"/>
          <p:cNvSpPr>
            <a:spLocks noGrp="1"/>
          </p:cNvSpPr>
          <p:nvPr>
            <p:ph idx="1"/>
          </p:nvPr>
        </p:nvSpPr>
        <p:spPr/>
        <p:txBody>
          <a:bodyPr/>
          <a:lstStyle/>
          <a:p>
            <a:r>
              <a:rPr lang="en-US" smtClean="0"/>
              <a:t>Count</a:t>
            </a:r>
          </a:p>
          <a:p>
            <a:pPr lvl="1"/>
            <a:r>
              <a:rPr lang="en-US" smtClean="0"/>
              <a:t>Giảm mỗi khi có thread vào, tăng khi release</a:t>
            </a:r>
          </a:p>
          <a:p>
            <a:pPr lvl="1"/>
            <a:r>
              <a:rPr lang="en-US" smtClean="0"/>
              <a:t>Khi = 0, các request sẽ bị block</a:t>
            </a:r>
          </a:p>
          <a:p>
            <a:r>
              <a:rPr lang="en-US" smtClean="0"/>
              <a:t>Việc thread release bao nhiêu lần là trách nhiệm kiểm soát của lập trình viên!</a:t>
            </a:r>
          </a:p>
          <a:p>
            <a:pPr lvl="1"/>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25</a:t>
            </a:fld>
            <a:endParaRPr lang="en-US"/>
          </a:p>
        </p:txBody>
      </p:sp>
    </p:spTree>
    <p:extLst>
      <p:ext uri="{BB962C8B-B14F-4D97-AF65-F5344CB8AC3E}">
        <p14:creationId xmlns:p14="http://schemas.microsoft.com/office/powerpoint/2010/main" val="221848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7200" smtClean="0"/>
              <a:t>Giọt cà phê cuối</a:t>
            </a:r>
            <a:endParaRPr lang="en-US" sz="7200"/>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26</a:t>
            </a:fld>
            <a:endParaRPr lang="en-US"/>
          </a:p>
        </p:txBody>
      </p:sp>
      <p:pic>
        <p:nvPicPr>
          <p:cNvPr id="6" name="Picture 2" descr="C:\Users\tdqua_000\Desktop\coffe_tea_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7055" y="4114800"/>
            <a:ext cx="2231811" cy="262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83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a:t>
            </a:r>
            <a:endParaRPr lang="en-US"/>
          </a:p>
        </p:txBody>
      </p:sp>
      <p:sp>
        <p:nvSpPr>
          <p:cNvPr id="3" name="Content Placeholder 2"/>
          <p:cNvSpPr>
            <a:spLocks noGrp="1"/>
          </p:cNvSpPr>
          <p:nvPr>
            <p:ph idx="1"/>
          </p:nvPr>
        </p:nvSpPr>
        <p:spPr/>
        <p:txBody>
          <a:bodyPr/>
          <a:lstStyle/>
          <a:p>
            <a:r>
              <a:rPr lang="en-US" smtClean="0"/>
              <a:t>Phân biệt lock vs monitor vs mutex vs semaphore?</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27</a:t>
            </a:fld>
            <a:endParaRPr lang="en-US"/>
          </a:p>
        </p:txBody>
      </p:sp>
    </p:spTree>
    <p:extLst>
      <p:ext uri="{BB962C8B-B14F-4D97-AF65-F5344CB8AC3E}">
        <p14:creationId xmlns:p14="http://schemas.microsoft.com/office/powerpoint/2010/main" val="2610614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lock</a:t>
            </a:r>
            <a:endParaRPr lang="en-US"/>
          </a:p>
        </p:txBody>
      </p:sp>
      <p:sp>
        <p:nvSpPr>
          <p:cNvPr id="3" name="Content Placeholder 2"/>
          <p:cNvSpPr>
            <a:spLocks noGrp="1"/>
          </p:cNvSpPr>
          <p:nvPr>
            <p:ph idx="1"/>
          </p:nvPr>
        </p:nvSpPr>
        <p:spPr/>
        <p:txBody>
          <a:bodyPr/>
          <a:lstStyle/>
          <a:p>
            <a:r>
              <a:rPr lang="en-US" smtClean="0"/>
              <a:t>Dùng cho khối lệnh cần bảo vệ</a:t>
            </a:r>
          </a:p>
          <a:p>
            <a:r>
              <a:rPr lang="en-US" smtClean="0"/>
              <a:t>Được khuyên dùng cho thao tác </a:t>
            </a:r>
            <a:r>
              <a:rPr lang="en-US" smtClean="0">
                <a:solidFill>
                  <a:srgbClr val="FF0000"/>
                </a:solidFill>
              </a:rPr>
              <a:t>private member của lớp</a:t>
            </a:r>
          </a:p>
          <a:p>
            <a:r>
              <a:rPr lang="en-US" smtClean="0"/>
              <a:t>Cài đặt thực sự là </a:t>
            </a:r>
            <a:r>
              <a:rPr lang="en-US" smtClean="0">
                <a:solidFill>
                  <a:srgbClr val="0070C0"/>
                </a:solidFill>
              </a:rPr>
              <a:t>Monitor</a:t>
            </a:r>
            <a:endParaRPr lang="en-US">
              <a:solidFill>
                <a:srgbClr val="0070C0"/>
              </a:solidFill>
            </a:endParaRPr>
          </a:p>
        </p:txBody>
      </p:sp>
      <p:sp>
        <p:nvSpPr>
          <p:cNvPr id="4" name="Slide Number Placeholder 3"/>
          <p:cNvSpPr>
            <a:spLocks noGrp="1"/>
          </p:cNvSpPr>
          <p:nvPr>
            <p:ph type="sldNum" sz="quarter" idx="12"/>
          </p:nvPr>
        </p:nvSpPr>
        <p:spPr/>
        <p:txBody>
          <a:bodyPr/>
          <a:lstStyle/>
          <a:p>
            <a:fld id="{FC66D6CE-B56B-447A-A58B-E2D6508578E9}" type="slidenum">
              <a:rPr lang="en-US" smtClean="0"/>
              <a:pPr/>
              <a:t>28</a:t>
            </a:fld>
            <a:endParaRPr lang="en-US"/>
          </a:p>
        </p:txBody>
      </p:sp>
      <p:grpSp>
        <p:nvGrpSpPr>
          <p:cNvPr id="8" name="Group 7"/>
          <p:cNvGrpSpPr/>
          <p:nvPr/>
        </p:nvGrpSpPr>
        <p:grpSpPr>
          <a:xfrm>
            <a:off x="381000" y="3949787"/>
            <a:ext cx="8240313" cy="2679613"/>
            <a:chOff x="380999" y="3258342"/>
            <a:chExt cx="8240313" cy="2679613"/>
          </a:xfrm>
        </p:grpSpPr>
        <p:pic>
          <p:nvPicPr>
            <p:cNvPr id="5" name="Picture 4"/>
            <p:cNvPicPr>
              <a:picLocks noChangeAspect="1"/>
            </p:cNvPicPr>
            <p:nvPr/>
          </p:nvPicPr>
          <p:blipFill>
            <a:blip r:embed="rId2"/>
            <a:stretch>
              <a:fillRect/>
            </a:stretch>
          </p:blipFill>
          <p:spPr>
            <a:xfrm>
              <a:off x="380999" y="3258342"/>
              <a:ext cx="8240313" cy="2679613"/>
            </a:xfrm>
            <a:prstGeom prst="rect">
              <a:avLst/>
            </a:prstGeom>
            <a:ln>
              <a:noFill/>
            </a:ln>
            <a:effectLst>
              <a:outerShdw blurRad="190500" algn="tl" rotWithShape="0">
                <a:srgbClr val="000000">
                  <a:alpha val="70000"/>
                </a:srgbClr>
              </a:outerShdw>
            </a:effectLst>
          </p:spPr>
        </p:pic>
        <p:sp>
          <p:nvSpPr>
            <p:cNvPr id="6" name="Rectangle 5"/>
            <p:cNvSpPr/>
            <p:nvPr/>
          </p:nvSpPr>
          <p:spPr>
            <a:xfrm>
              <a:off x="2144727" y="3598935"/>
              <a:ext cx="1418047" cy="363465"/>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91571" y="4894737"/>
              <a:ext cx="1840251" cy="363465"/>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5132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a:t>
            </a:r>
            <a:endParaRPr lang="en-US"/>
          </a:p>
        </p:txBody>
      </p:sp>
      <p:sp>
        <p:nvSpPr>
          <p:cNvPr id="3" name="Content Placeholder 2"/>
          <p:cNvSpPr>
            <a:spLocks noGrp="1"/>
          </p:cNvSpPr>
          <p:nvPr>
            <p:ph idx="1"/>
          </p:nvPr>
        </p:nvSpPr>
        <p:spPr/>
        <p:txBody>
          <a:bodyPr/>
          <a:lstStyle/>
          <a:p>
            <a:r>
              <a:rPr lang="en-US" smtClean="0"/>
              <a:t>lock(obj) được cài đặt bằng </a:t>
            </a:r>
            <a:r>
              <a:rPr lang="en-US" smtClean="0">
                <a:solidFill>
                  <a:srgbClr val="0070C0"/>
                </a:solidFill>
              </a:rPr>
              <a:t>Monitor</a:t>
            </a:r>
          </a:p>
          <a:p>
            <a:r>
              <a:rPr lang="en-US" smtClean="0"/>
              <a:t>Nên dùng lock thay </a:t>
            </a:r>
            <a:r>
              <a:rPr lang="en-US" smtClean="0">
                <a:solidFill>
                  <a:srgbClr val="0070C0"/>
                </a:solidFill>
              </a:rPr>
              <a:t>Monitor</a:t>
            </a:r>
            <a:r>
              <a:rPr lang="en-US" smtClean="0"/>
              <a:t> nếu hay quên!</a:t>
            </a:r>
          </a:p>
          <a:p>
            <a:r>
              <a:rPr lang="en-US" smtClean="0"/>
              <a:t>Nên dùng </a:t>
            </a:r>
            <a:r>
              <a:rPr lang="en-US" smtClean="0">
                <a:solidFill>
                  <a:srgbClr val="0070C0"/>
                </a:solidFill>
              </a:rPr>
              <a:t>Monitor</a:t>
            </a:r>
            <a:r>
              <a:rPr lang="en-US" smtClean="0"/>
              <a:t> thay cho </a:t>
            </a:r>
            <a:r>
              <a:rPr lang="en-US" smtClean="0">
                <a:solidFill>
                  <a:srgbClr val="FF0000"/>
                </a:solidFill>
              </a:rPr>
              <a:t>Mutex </a:t>
            </a:r>
            <a:r>
              <a:rPr lang="en-US" smtClean="0"/>
              <a:t>vì tận dụng tài nguyên tốt hơn trên .Net (nhẹ kí hơn!)</a:t>
            </a:r>
          </a:p>
          <a:p>
            <a:r>
              <a:rPr lang="en-US" smtClean="0"/>
              <a:t>Bị giới hạn trong Application Domain hiện tại</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29</a:t>
            </a:fld>
            <a:endParaRPr lang="en-US"/>
          </a:p>
        </p:txBody>
      </p:sp>
    </p:spTree>
    <p:extLst>
      <p:ext uri="{BB962C8B-B14F-4D97-AF65-F5344CB8AC3E}">
        <p14:creationId xmlns:p14="http://schemas.microsoft.com/office/powerpoint/2010/main" val="356568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Ngữ cảnh sử dụng</a:t>
            </a:r>
            <a:endParaRPr lang="en-US"/>
          </a:p>
        </p:txBody>
      </p:sp>
      <p:sp>
        <p:nvSpPr>
          <p:cNvPr id="3" name="Content Placeholder 2"/>
          <p:cNvSpPr>
            <a:spLocks noGrp="1"/>
          </p:cNvSpPr>
          <p:nvPr>
            <p:ph idx="1"/>
          </p:nvPr>
        </p:nvSpPr>
        <p:spPr/>
        <p:txBody>
          <a:bodyPr>
            <a:normAutofit/>
          </a:bodyPr>
          <a:lstStyle/>
          <a:p>
            <a:r>
              <a:rPr lang="en-US" smtClean="0"/>
              <a:t>Tương tác với giao diện trong khi các tác vụ ngầm vẫn chạy</a:t>
            </a:r>
          </a:p>
          <a:p>
            <a:pPr lvl="1"/>
            <a:r>
              <a:rPr lang="en-US" smtClean="0"/>
              <a:t>Lướt web trong khi Chrome đồng bộ bookmark</a:t>
            </a:r>
          </a:p>
          <a:p>
            <a:pPr lvl="1"/>
            <a:endParaRPr lang="en-US" smtClean="0"/>
          </a:p>
          <a:p>
            <a:r>
              <a:rPr lang="en-US" smtClean="0"/>
              <a:t>Thiết lập độ ưu tiên</a:t>
            </a:r>
          </a:p>
          <a:p>
            <a:pPr lvl="1"/>
            <a:endParaRPr lang="en-US"/>
          </a:p>
          <a:p>
            <a:r>
              <a:rPr lang="en-US" smtClean="0"/>
              <a:t>Hoạt động tiêu tốn nhiều thời gian không dừng toàn bộ ứng dụng</a:t>
            </a:r>
          </a:p>
          <a:p>
            <a:pPr lvl="1"/>
            <a:r>
              <a:rPr lang="en-US"/>
              <a:t>Copy file bự!</a:t>
            </a:r>
          </a:p>
          <a:p>
            <a:pPr lvl="1"/>
            <a:r>
              <a:rPr lang="en-US"/>
              <a:t>Import </a:t>
            </a:r>
            <a:r>
              <a:rPr lang="en-US" smtClean="0"/>
              <a:t>file vào CSDL</a:t>
            </a:r>
            <a:endParaRPr lang="en-US"/>
          </a:p>
          <a:p>
            <a:pPr lvl="1"/>
            <a:endParaRPr lang="en-US" smtClean="0"/>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a:t>
            </a:fld>
            <a:endParaRPr lang="en-US"/>
          </a:p>
        </p:txBody>
      </p:sp>
    </p:spTree>
    <p:extLst>
      <p:ext uri="{BB962C8B-B14F-4D97-AF65-F5344CB8AC3E}">
        <p14:creationId xmlns:p14="http://schemas.microsoft.com/office/powerpoint/2010/main" val="3217734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a:t>
            </a:r>
            <a:endParaRPr lang="en-US"/>
          </a:p>
        </p:txBody>
      </p:sp>
      <p:sp>
        <p:nvSpPr>
          <p:cNvPr id="3" name="Content Placeholder 2"/>
          <p:cNvSpPr>
            <a:spLocks noGrp="1"/>
          </p:cNvSpPr>
          <p:nvPr>
            <p:ph idx="1"/>
          </p:nvPr>
        </p:nvSpPr>
        <p:spPr/>
        <p:txBody>
          <a:bodyPr/>
          <a:lstStyle/>
          <a:p>
            <a:r>
              <a:rPr lang="en-US" smtClean="0"/>
              <a:t>Dùng đồng bộ giữa các thread của nhiều process.</a:t>
            </a:r>
          </a:p>
          <a:p>
            <a:r>
              <a:rPr lang="en-US" smtClean="0"/>
              <a:t>Dù mạnh mẽ hơn Monitor nhưng cần tính toán nhiều hơn do là lớp bọc lại của Win32</a:t>
            </a:r>
          </a:p>
          <a:p>
            <a:r>
              <a:rPr lang="en-US" smtClean="0"/>
              <a:t>Là dạng semaphore đơn giản nhất!</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30</a:t>
            </a:fld>
            <a:endParaRPr lang="en-US"/>
          </a:p>
        </p:txBody>
      </p:sp>
    </p:spTree>
    <p:extLst>
      <p:ext uri="{BB962C8B-B14F-4D97-AF65-F5344CB8AC3E}">
        <p14:creationId xmlns:p14="http://schemas.microsoft.com/office/powerpoint/2010/main" val="2703521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Semaphore</a:t>
            </a:r>
            <a:endParaRPr lang="en-US"/>
          </a:p>
        </p:txBody>
      </p:sp>
      <p:sp>
        <p:nvSpPr>
          <p:cNvPr id="3" name="Content Placeholder 2"/>
          <p:cNvSpPr>
            <a:spLocks noGrp="1"/>
          </p:cNvSpPr>
          <p:nvPr>
            <p:ph idx="1"/>
          </p:nvPr>
        </p:nvSpPr>
        <p:spPr/>
        <p:txBody>
          <a:bodyPr/>
          <a:lstStyle/>
          <a:p>
            <a:r>
              <a:rPr lang="en-US" smtClean="0"/>
              <a:t>Dùng khi cần hạn chế số lần truy cập của các thread vào một tài nguyên</a:t>
            </a:r>
          </a:p>
          <a:p>
            <a:r>
              <a:rPr lang="en-US" smtClean="0"/>
              <a:t>Tùy thuộc vào năng lực xử lí, giới hạn của tài nguyên</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31</a:t>
            </a:fld>
            <a:endParaRPr lang="en-US"/>
          </a:p>
        </p:txBody>
      </p:sp>
    </p:spTree>
    <p:extLst>
      <p:ext uri="{BB962C8B-B14F-4D97-AF65-F5344CB8AC3E}">
        <p14:creationId xmlns:p14="http://schemas.microsoft.com/office/powerpoint/2010/main" val="2137478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 vs Mutex</a:t>
            </a:r>
            <a:endParaRPr lang="en-US"/>
          </a:p>
        </p:txBody>
      </p:sp>
      <p:sp>
        <p:nvSpPr>
          <p:cNvPr id="3" name="Content Placeholder 2"/>
          <p:cNvSpPr>
            <a:spLocks noGrp="1"/>
          </p:cNvSpPr>
          <p:nvPr>
            <p:ph idx="1"/>
          </p:nvPr>
        </p:nvSpPr>
        <p:spPr/>
        <p:txBody>
          <a:bodyPr/>
          <a:lstStyle/>
          <a:p>
            <a:r>
              <a:rPr lang="en-US" smtClean="0"/>
              <a:t>Monitor bị giới hạn trong Application Domain (có không gian địa chỉ ảo riêng, tách biệt các ứng dụng với nhau), chạy nhẹ hơn</a:t>
            </a:r>
          </a:p>
          <a:p>
            <a:endParaRPr lang="en-US" smtClean="0"/>
          </a:p>
          <a:p>
            <a:r>
              <a:rPr lang="en-US" smtClean="0"/>
              <a:t>Mutex có thể được đặt tên, chia sẻ ra nhiều tiến trình</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32</a:t>
            </a:fld>
            <a:endParaRPr lang="en-US"/>
          </a:p>
        </p:txBody>
      </p:sp>
    </p:spTree>
    <p:extLst>
      <p:ext uri="{BB962C8B-B14F-4D97-AF65-F5344CB8AC3E}">
        <p14:creationId xmlns:p14="http://schemas.microsoft.com/office/powerpoint/2010/main" val="99941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 vs Semaphore</a:t>
            </a:r>
            <a:endParaRPr lang="en-US"/>
          </a:p>
        </p:txBody>
      </p:sp>
      <p:sp>
        <p:nvSpPr>
          <p:cNvPr id="3" name="Content Placeholder 2"/>
          <p:cNvSpPr>
            <a:spLocks noGrp="1"/>
          </p:cNvSpPr>
          <p:nvPr>
            <p:ph idx="1"/>
          </p:nvPr>
        </p:nvSpPr>
        <p:spPr/>
        <p:txBody>
          <a:bodyPr/>
          <a:lstStyle/>
          <a:p>
            <a:r>
              <a:rPr lang="en-US" smtClean="0"/>
              <a:t>Mutex là dạng semaphore đơn giản nhất, chỉ có một thread truy cập đến tài nguyên</a:t>
            </a:r>
          </a:p>
          <a:p>
            <a:r>
              <a:rPr lang="en-US" smtClean="0"/>
              <a:t>Chỉ dùng khi cần lock giữa nhiều process vì khá nặng nề, phải chuyển đổi ngữ cảnh qua kernel space, không còn ở user-mode</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33</a:t>
            </a:fld>
            <a:endParaRPr lang="en-US"/>
          </a:p>
        </p:txBody>
      </p:sp>
    </p:spTree>
    <p:extLst>
      <p:ext uri="{BB962C8B-B14F-4D97-AF65-F5344CB8AC3E}">
        <p14:creationId xmlns:p14="http://schemas.microsoft.com/office/powerpoint/2010/main" val="1337234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mtClean="0"/>
              <a:t>Một số lớp giúp đồng bộ khác</a:t>
            </a:r>
            <a:endParaRPr lang="en-US" sz="4800"/>
          </a:p>
        </p:txBody>
      </p:sp>
      <p:sp>
        <p:nvSpPr>
          <p:cNvPr id="3" name="Content Placeholder 2"/>
          <p:cNvSpPr>
            <a:spLocks noGrp="1"/>
          </p:cNvSpPr>
          <p:nvPr>
            <p:ph idx="1"/>
          </p:nvPr>
        </p:nvSpPr>
        <p:spPr/>
        <p:txBody>
          <a:bodyPr/>
          <a:lstStyle/>
          <a:p>
            <a:r>
              <a:rPr lang="en-US" smtClean="0">
                <a:solidFill>
                  <a:srgbClr val="0070C0"/>
                </a:solidFill>
              </a:rPr>
              <a:t>ReaderWriterLock</a:t>
            </a:r>
          </a:p>
          <a:p>
            <a:r>
              <a:rPr lang="en-US" smtClean="0">
                <a:solidFill>
                  <a:srgbClr val="0070C0"/>
                </a:solidFill>
              </a:rPr>
              <a:t>ReaderWriterLockSlim</a:t>
            </a:r>
            <a:endParaRPr lang="en-US">
              <a:solidFill>
                <a:srgbClr val="0070C0"/>
              </a:solidFill>
            </a:endParaRPr>
          </a:p>
          <a:p>
            <a:r>
              <a:rPr lang="en-US">
                <a:solidFill>
                  <a:srgbClr val="0070C0"/>
                </a:solidFill>
              </a:rPr>
              <a:t>ManualResetEvent</a:t>
            </a:r>
          </a:p>
          <a:p>
            <a:r>
              <a:rPr lang="en-US">
                <a:solidFill>
                  <a:srgbClr val="0070C0"/>
                </a:solidFill>
              </a:rPr>
              <a:t>AutoResetEvent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34</a:t>
            </a:fld>
            <a:endParaRPr lang="en-US"/>
          </a:p>
        </p:txBody>
      </p:sp>
    </p:spTree>
    <p:extLst>
      <p:ext uri="{BB962C8B-B14F-4D97-AF65-F5344CB8AC3E}">
        <p14:creationId xmlns:p14="http://schemas.microsoft.com/office/powerpoint/2010/main" val="557152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Reader/Writer</a:t>
            </a:r>
            <a:endParaRPr lang="en-US"/>
          </a:p>
        </p:txBody>
      </p:sp>
      <p:sp>
        <p:nvSpPr>
          <p:cNvPr id="3" name="Content Placeholder 2"/>
          <p:cNvSpPr>
            <a:spLocks noGrp="1"/>
          </p:cNvSpPr>
          <p:nvPr>
            <p:ph idx="1"/>
          </p:nvPr>
        </p:nvSpPr>
        <p:spPr/>
        <p:txBody>
          <a:bodyPr/>
          <a:lstStyle/>
          <a:p>
            <a:r>
              <a:rPr lang="en-US" smtClean="0"/>
              <a:t>Ví dụ</a:t>
            </a:r>
          </a:p>
          <a:p>
            <a:pPr lvl="1"/>
            <a:r>
              <a:rPr lang="en-US" smtClean="0"/>
              <a:t>Trả tiền dựa trên lượt Click quảng cáo</a:t>
            </a:r>
            <a:endParaRPr lang="en-US"/>
          </a:p>
          <a:p>
            <a:pPr lvl="1"/>
            <a:r>
              <a:rPr lang="en-US" smtClean="0"/>
              <a:t>Mua hàng cuối kì khi tính lãi ngân hàng</a:t>
            </a:r>
          </a:p>
          <a:p>
            <a:r>
              <a:rPr lang="en-US" smtClean="0"/>
              <a:t>Hai tình huống</a:t>
            </a:r>
          </a:p>
          <a:p>
            <a:pPr lvl="1"/>
            <a:r>
              <a:rPr lang="en-US" smtClean="0"/>
              <a:t>Đọc là đọc và ghi là ghi</a:t>
            </a:r>
          </a:p>
          <a:p>
            <a:pPr lvl="1"/>
            <a:r>
              <a:rPr lang="en-US" smtClean="0"/>
              <a:t>Trong lúc đọc muốn ghi (nhiều khả năng deadlock)</a:t>
            </a:r>
            <a:endParaRPr lang="en-US"/>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35</a:t>
            </a:fld>
            <a:endParaRPr lang="en-US"/>
          </a:p>
        </p:txBody>
      </p:sp>
    </p:spTree>
    <p:extLst>
      <p:ext uri="{BB962C8B-B14F-4D97-AF65-F5344CB8AC3E}">
        <p14:creationId xmlns:p14="http://schemas.microsoft.com/office/powerpoint/2010/main" val="3184623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Mã nguồn minh họa</a:t>
            </a:r>
            <a:endParaRPr lang="en-US"/>
          </a:p>
        </p:txBody>
      </p:sp>
      <p:sp>
        <p:nvSpPr>
          <p:cNvPr id="3" name="Content Placeholder 2"/>
          <p:cNvSpPr>
            <a:spLocks noGrp="1"/>
          </p:cNvSpPr>
          <p:nvPr>
            <p:ph idx="1"/>
          </p:nvPr>
        </p:nvSpPr>
        <p:spPr>
          <a:xfrm>
            <a:off x="127781" y="1501726"/>
            <a:ext cx="8622324" cy="5187999"/>
          </a:xfrm>
        </p:spPr>
        <p:txBody>
          <a:bodyPr>
            <a:noAutofit/>
          </a:bodyPr>
          <a:lstStyle/>
          <a:p>
            <a:pPr marL="0" indent="0">
              <a:buNone/>
            </a:pPr>
            <a:r>
              <a:rPr lang="en-US" sz="1900" smtClean="0">
                <a:solidFill>
                  <a:srgbClr val="0070C0"/>
                </a:solidFill>
              </a:rPr>
              <a:t>ReaderWriterLock</a:t>
            </a:r>
            <a:r>
              <a:rPr lang="en-US" sz="1900" smtClean="0"/>
              <a:t> rwLock = new </a:t>
            </a:r>
            <a:r>
              <a:rPr lang="en-US" sz="1900" smtClean="0">
                <a:solidFill>
                  <a:srgbClr val="0070C0"/>
                </a:solidFill>
              </a:rPr>
              <a:t>ReaderWriterLock</a:t>
            </a:r>
            <a:r>
              <a:rPr lang="en-US" sz="1900" smtClean="0"/>
              <a:t>();</a:t>
            </a:r>
          </a:p>
          <a:p>
            <a:pPr marL="0" indent="0">
              <a:buNone/>
            </a:pPr>
            <a:r>
              <a:rPr lang="en-US" sz="1900" smtClean="0"/>
              <a:t>rwLock.AcquireReaderLock(</a:t>
            </a:r>
            <a:r>
              <a:rPr lang="en-US" sz="1900" smtClean="0">
                <a:solidFill>
                  <a:srgbClr val="0070C0"/>
                </a:solidFill>
              </a:rPr>
              <a:t>Timeout</a:t>
            </a:r>
            <a:r>
              <a:rPr lang="en-US" sz="1900" smtClean="0"/>
              <a:t>.Infinite);</a:t>
            </a:r>
          </a:p>
          <a:p>
            <a:pPr marL="0" indent="0">
              <a:buNone/>
            </a:pPr>
            <a:r>
              <a:rPr lang="en-US" sz="1900" smtClean="0">
                <a:solidFill>
                  <a:srgbClr val="0070C0"/>
                </a:solidFill>
              </a:rPr>
              <a:t>try</a:t>
            </a:r>
            <a:r>
              <a:rPr lang="en-US" sz="1900" smtClean="0"/>
              <a:t> {</a:t>
            </a:r>
          </a:p>
          <a:p>
            <a:pPr marL="0" indent="0">
              <a:buNone/>
            </a:pPr>
            <a:r>
              <a:rPr lang="en-US" sz="1900"/>
              <a:t>	</a:t>
            </a:r>
            <a:r>
              <a:rPr lang="en-US" sz="1900" smtClean="0">
                <a:solidFill>
                  <a:srgbClr val="00B050"/>
                </a:solidFill>
              </a:rPr>
              <a:t>// Đọc thông tin từ tài nguyên ở đây</a:t>
            </a:r>
          </a:p>
          <a:p>
            <a:pPr marL="0" indent="0">
              <a:buNone/>
            </a:pPr>
            <a:r>
              <a:rPr lang="en-US" sz="1900">
                <a:solidFill>
                  <a:srgbClr val="00B050"/>
                </a:solidFill>
              </a:rPr>
              <a:t>	</a:t>
            </a:r>
            <a:r>
              <a:rPr lang="en-US" sz="1900" smtClean="0">
                <a:solidFill>
                  <a:srgbClr val="00B050"/>
                </a:solidFill>
              </a:rPr>
              <a:t>// Quyết định ghi dữ liệu ở đây</a:t>
            </a:r>
          </a:p>
          <a:p>
            <a:pPr marL="0" indent="0">
              <a:buNone/>
            </a:pPr>
            <a:r>
              <a:rPr lang="en-US" sz="1900" smtClean="0"/>
              <a:t>	</a:t>
            </a:r>
            <a:r>
              <a:rPr lang="en-US" sz="1900" smtClean="0">
                <a:solidFill>
                  <a:srgbClr val="0070C0"/>
                </a:solidFill>
              </a:rPr>
              <a:t>LockCookie</a:t>
            </a:r>
            <a:r>
              <a:rPr lang="en-US" sz="1900" smtClean="0"/>
              <a:t> cookie = rwLock.UpgradeToWriteLock(</a:t>
            </a:r>
            <a:r>
              <a:rPr lang="en-US" sz="1900" smtClean="0">
                <a:solidFill>
                  <a:srgbClr val="0070C0"/>
                </a:solidFill>
              </a:rPr>
              <a:t>Timeout</a:t>
            </a:r>
            <a:r>
              <a:rPr lang="en-US" sz="1900" smtClean="0"/>
              <a:t>.Infinite);</a:t>
            </a:r>
            <a:endParaRPr lang="en-US" sz="1900"/>
          </a:p>
          <a:p>
            <a:pPr marL="0" indent="0">
              <a:buNone/>
            </a:pPr>
            <a:endParaRPr lang="en-US" sz="1900" smtClean="0"/>
          </a:p>
          <a:p>
            <a:pPr marL="0" indent="0">
              <a:buNone/>
            </a:pPr>
            <a:r>
              <a:rPr lang="en-US" sz="1900"/>
              <a:t>	</a:t>
            </a:r>
            <a:r>
              <a:rPr lang="en-US" sz="1900" smtClean="0">
                <a:solidFill>
                  <a:srgbClr val="0070C0"/>
                </a:solidFill>
              </a:rPr>
              <a:t>try</a:t>
            </a:r>
            <a:r>
              <a:rPr lang="en-US" sz="1900" smtClean="0"/>
              <a:t> {  </a:t>
            </a:r>
            <a:r>
              <a:rPr lang="en-US" sz="1900" smtClean="0">
                <a:solidFill>
                  <a:srgbClr val="00B050"/>
                </a:solidFill>
              </a:rPr>
              <a:t>// Ghi dữ liệu vào tài nguyên</a:t>
            </a:r>
          </a:p>
          <a:p>
            <a:pPr marL="0" indent="0">
              <a:buNone/>
            </a:pPr>
            <a:r>
              <a:rPr lang="en-US" sz="1900"/>
              <a:t>	</a:t>
            </a:r>
            <a:r>
              <a:rPr lang="en-US" sz="1900" smtClean="0"/>
              <a:t>}</a:t>
            </a:r>
          </a:p>
          <a:p>
            <a:pPr marL="0" indent="0">
              <a:buNone/>
            </a:pPr>
            <a:r>
              <a:rPr lang="en-US" sz="1900"/>
              <a:t>	</a:t>
            </a:r>
            <a:r>
              <a:rPr lang="en-US" sz="1900" smtClean="0">
                <a:solidFill>
                  <a:srgbClr val="0070C0"/>
                </a:solidFill>
              </a:rPr>
              <a:t>finally</a:t>
            </a:r>
            <a:r>
              <a:rPr lang="en-US" sz="1900" smtClean="0"/>
              <a:t> {</a:t>
            </a:r>
          </a:p>
          <a:p>
            <a:pPr marL="0" indent="0">
              <a:buNone/>
            </a:pPr>
            <a:r>
              <a:rPr lang="en-US" sz="1900"/>
              <a:t>	</a:t>
            </a:r>
            <a:r>
              <a:rPr lang="en-US" sz="1900" smtClean="0"/>
              <a:t>	rwLock.DowngradeFromWriterLock(</a:t>
            </a:r>
            <a:r>
              <a:rPr lang="en-US" sz="1900" smtClean="0">
                <a:solidFill>
                  <a:srgbClr val="0070C0"/>
                </a:solidFill>
              </a:rPr>
              <a:t>ref</a:t>
            </a:r>
            <a:r>
              <a:rPr lang="en-US" sz="1900" smtClean="0"/>
              <a:t> cookie);</a:t>
            </a:r>
          </a:p>
          <a:p>
            <a:pPr marL="0" indent="0">
              <a:buNone/>
            </a:pPr>
            <a:r>
              <a:rPr lang="en-US" sz="1900" smtClean="0"/>
              <a:t>	}</a:t>
            </a:r>
            <a:endParaRPr lang="en-US" sz="1900"/>
          </a:p>
          <a:p>
            <a:pPr marL="0" indent="0">
              <a:buNone/>
            </a:pPr>
            <a:r>
              <a:rPr lang="en-US" sz="1900" smtClean="0">
                <a:solidFill>
                  <a:srgbClr val="0070C0"/>
                </a:solidFill>
              </a:rPr>
              <a:t>finally</a:t>
            </a:r>
            <a:r>
              <a:rPr lang="en-US" sz="1900" smtClean="0"/>
              <a:t> {</a:t>
            </a:r>
          </a:p>
          <a:p>
            <a:pPr marL="0" indent="0">
              <a:buNone/>
            </a:pPr>
            <a:r>
              <a:rPr lang="en-US" sz="1900"/>
              <a:t>	</a:t>
            </a:r>
            <a:r>
              <a:rPr lang="en-US" sz="1900" smtClean="0"/>
              <a:t>rwLock.ReleaseReaderLock();</a:t>
            </a:r>
          </a:p>
          <a:p>
            <a:pPr marL="0" indent="0">
              <a:buNone/>
            </a:pPr>
            <a:r>
              <a:rPr lang="en-US" sz="1900"/>
              <a: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36</a:t>
            </a:fld>
            <a:endParaRPr lang="en-US"/>
          </a:p>
        </p:txBody>
      </p:sp>
      <p:sp>
        <p:nvSpPr>
          <p:cNvPr id="5" name="Rectangle 4"/>
          <p:cNvSpPr/>
          <p:nvPr/>
        </p:nvSpPr>
        <p:spPr>
          <a:xfrm>
            <a:off x="127781" y="1896375"/>
            <a:ext cx="4995062" cy="362083"/>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7781" y="6017602"/>
            <a:ext cx="4995062" cy="362083"/>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29327" y="3266875"/>
            <a:ext cx="7387559" cy="379708"/>
          </a:xfrm>
          <a:prstGeom prst="rect">
            <a:avLst/>
          </a:prstGeom>
          <a:solidFill>
            <a:srgbClr val="0070C0">
              <a:alpha val="18000"/>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8720" y="4998157"/>
            <a:ext cx="7387559" cy="379708"/>
          </a:xfrm>
          <a:prstGeom prst="rect">
            <a:avLst/>
          </a:prstGeom>
          <a:solidFill>
            <a:srgbClr val="0070C0">
              <a:alpha val="18000"/>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73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ReaderWriterLockSlim</a:t>
            </a:r>
          </a:p>
        </p:txBody>
      </p:sp>
      <p:sp>
        <p:nvSpPr>
          <p:cNvPr id="3" name="Content Placeholder 2"/>
          <p:cNvSpPr>
            <a:spLocks noGrp="1"/>
          </p:cNvSpPr>
          <p:nvPr>
            <p:ph idx="1"/>
          </p:nvPr>
        </p:nvSpPr>
        <p:spPr/>
        <p:txBody>
          <a:bodyPr/>
          <a:lstStyle/>
          <a:p>
            <a:r>
              <a:rPr lang="en-US" smtClean="0"/>
              <a:t>Nhiều thread đọc, chỉ có 1 thread ghi</a:t>
            </a:r>
          </a:p>
          <a:p>
            <a:r>
              <a:rPr lang="en-US" smtClean="0"/>
              <a:t>Nhẹ kí hơn </a:t>
            </a:r>
            <a:r>
              <a:rPr lang="en-US" smtClean="0">
                <a:solidFill>
                  <a:srgbClr val="0070C0"/>
                </a:solidFill>
              </a:rPr>
              <a:t>ReaderWriterLock</a:t>
            </a:r>
            <a:r>
              <a:rPr lang="en-US" smtClean="0"/>
              <a:t>!</a:t>
            </a:r>
          </a:p>
          <a:p>
            <a:r>
              <a:rPr lang="en-US" smtClean="0"/>
              <a:t>Cho phép 1 thread đang có quyền đọc upgrade lên quyền ghi</a:t>
            </a:r>
          </a:p>
          <a:p>
            <a:endParaRPr lang="en-US"/>
          </a:p>
          <a:p>
            <a:r>
              <a:rPr lang="en-US" smtClean="0"/>
              <a:t>Đọc thêm</a:t>
            </a:r>
          </a:p>
          <a:p>
            <a:pPr lvl="1"/>
            <a:r>
              <a:rPr lang="en-US" sz="1600">
                <a:hlinkClick r:id="rId2"/>
              </a:rPr>
              <a:t>http://</a:t>
            </a:r>
            <a:r>
              <a:rPr lang="en-US" sz="1600" smtClean="0">
                <a:hlinkClick r:id="rId2"/>
              </a:rPr>
              <a:t>msdn.microsoft.com/en-us/library/system.threading.readerwriterlockslim.aspx</a:t>
            </a:r>
            <a:r>
              <a:rPr lang="en-US" sz="1600" smtClean="0"/>
              <a:t> </a:t>
            </a:r>
            <a:endParaRPr lang="en-US" sz="1600"/>
          </a:p>
        </p:txBody>
      </p:sp>
      <p:sp>
        <p:nvSpPr>
          <p:cNvPr id="4" name="Slide Number Placeholder 3"/>
          <p:cNvSpPr>
            <a:spLocks noGrp="1"/>
          </p:cNvSpPr>
          <p:nvPr>
            <p:ph type="sldNum" sz="quarter" idx="12"/>
          </p:nvPr>
        </p:nvSpPr>
        <p:spPr/>
        <p:txBody>
          <a:bodyPr/>
          <a:lstStyle/>
          <a:p>
            <a:fld id="{FC66D6CE-B56B-447A-A58B-E2D6508578E9}" type="slidenum">
              <a:rPr lang="en-US" smtClean="0"/>
              <a:pPr/>
              <a:t>37</a:t>
            </a:fld>
            <a:endParaRPr lang="en-US"/>
          </a:p>
        </p:txBody>
      </p:sp>
    </p:spTree>
    <p:extLst>
      <p:ext uri="{BB962C8B-B14F-4D97-AF65-F5344CB8AC3E}">
        <p14:creationId xmlns:p14="http://schemas.microsoft.com/office/powerpoint/2010/main" val="1982537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ManualResetEvent</a:t>
            </a:r>
          </a:p>
        </p:txBody>
      </p:sp>
      <p:sp>
        <p:nvSpPr>
          <p:cNvPr id="3" name="Content Placeholder 2"/>
          <p:cNvSpPr>
            <a:spLocks noGrp="1"/>
          </p:cNvSpPr>
          <p:nvPr>
            <p:ph idx="1"/>
          </p:nvPr>
        </p:nvSpPr>
        <p:spPr/>
        <p:txBody>
          <a:bodyPr/>
          <a:lstStyle/>
          <a:p>
            <a:r>
              <a:rPr lang="en-US" smtClean="0"/>
              <a:t>Cho phép các thread giao tiếp với nhau thông qua </a:t>
            </a:r>
            <a:r>
              <a:rPr lang="en-US" b="1" smtClean="0"/>
              <a:t>signaling</a:t>
            </a:r>
            <a:r>
              <a:rPr lang="en-US" smtClean="0"/>
              <a:t> (gởi tín hiệu)</a:t>
            </a:r>
          </a:p>
          <a:p>
            <a:r>
              <a:rPr lang="en-US" smtClean="0"/>
              <a:t>Dùng khi cần thông báo cho một hoặc nhiều thread đang đợi một sự kiện sắp diễn ra</a:t>
            </a:r>
          </a:p>
          <a:p>
            <a:r>
              <a:rPr lang="en-US" smtClean="0"/>
              <a:t>(Cần nhả lock cho toàn bộ các thread)</a:t>
            </a:r>
          </a:p>
          <a:p>
            <a:r>
              <a:rPr lang="en-US" smtClean="0"/>
              <a:t>Đọc thêm</a:t>
            </a:r>
          </a:p>
          <a:p>
            <a:pPr lvl="1"/>
            <a:r>
              <a:rPr lang="en-US" sz="1600">
                <a:hlinkClick r:id="rId2"/>
              </a:rPr>
              <a:t>http://</a:t>
            </a:r>
            <a:r>
              <a:rPr lang="en-US" sz="1600" smtClean="0">
                <a:hlinkClick r:id="rId2"/>
              </a:rPr>
              <a:t>msdn.microsoft.com/en-us/library/system.threading.manualresetevent.aspx</a:t>
            </a:r>
            <a:r>
              <a:rPr lang="en-US" sz="1600" smtClean="0"/>
              <a:t> </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38</a:t>
            </a:fld>
            <a:endParaRPr lang="en-US"/>
          </a:p>
        </p:txBody>
      </p:sp>
    </p:spTree>
    <p:extLst>
      <p:ext uri="{BB962C8B-B14F-4D97-AF65-F5344CB8AC3E}">
        <p14:creationId xmlns:p14="http://schemas.microsoft.com/office/powerpoint/2010/main" val="3827307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AutoResetEvent</a:t>
            </a:r>
          </a:p>
        </p:txBody>
      </p:sp>
      <p:sp>
        <p:nvSpPr>
          <p:cNvPr id="3" name="Content Placeholder 2"/>
          <p:cNvSpPr>
            <a:spLocks noGrp="1"/>
          </p:cNvSpPr>
          <p:nvPr>
            <p:ph idx="1"/>
          </p:nvPr>
        </p:nvSpPr>
        <p:spPr/>
        <p:txBody>
          <a:bodyPr/>
          <a:lstStyle/>
          <a:p>
            <a:r>
              <a:rPr lang="en-US" smtClean="0"/>
              <a:t>Dùng khi cần thông báo cho một thread đang đợi là một sự kiện đã diễn ra</a:t>
            </a:r>
          </a:p>
          <a:p>
            <a:r>
              <a:rPr lang="en-US" smtClean="0"/>
              <a:t>(Nhả dần dần từng lock của mỗi thread)</a:t>
            </a:r>
            <a:endParaRPr lang="en-US"/>
          </a:p>
          <a:p>
            <a:r>
              <a:rPr lang="en-US" smtClean="0"/>
              <a:t>Đọc thêm:</a:t>
            </a:r>
          </a:p>
          <a:p>
            <a:pPr lvl="1"/>
            <a:r>
              <a:rPr lang="en-US" sz="1600">
                <a:hlinkClick r:id="rId2"/>
              </a:rPr>
              <a:t>http://</a:t>
            </a:r>
            <a:r>
              <a:rPr lang="en-US" sz="1600" smtClean="0">
                <a:hlinkClick r:id="rId2"/>
              </a:rPr>
              <a:t>msdn.microsoft.com/en-us/library/system.threading.autoresetevent.aspx</a:t>
            </a:r>
            <a:r>
              <a:rPr lang="en-US" sz="1600" smtClean="0"/>
              <a:t> </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39</a:t>
            </a:fld>
            <a:endParaRPr lang="en-US"/>
          </a:p>
        </p:txBody>
      </p:sp>
    </p:spTree>
    <p:extLst>
      <p:ext uri="{BB962C8B-B14F-4D97-AF65-F5344CB8AC3E}">
        <p14:creationId xmlns:p14="http://schemas.microsoft.com/office/powerpoint/2010/main" val="184184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System.Threading</a:t>
            </a:r>
            <a:endParaRPr lang="en-US"/>
          </a:p>
        </p:txBody>
      </p:sp>
      <p:sp>
        <p:nvSpPr>
          <p:cNvPr id="3" name="Content Placeholder 2"/>
          <p:cNvSpPr>
            <a:spLocks noGrp="1"/>
          </p:cNvSpPr>
          <p:nvPr>
            <p:ph idx="1"/>
          </p:nvPr>
        </p:nvSpPr>
        <p:spPr/>
        <p:txBody>
          <a:bodyPr/>
          <a:lstStyle/>
          <a:p>
            <a:r>
              <a:rPr lang="en-US" smtClean="0"/>
              <a:t>Cung cấp lớp và giao diện cho lập trình đa luồng</a:t>
            </a:r>
          </a:p>
          <a:p>
            <a:r>
              <a:rPr lang="en-US" smtClean="0"/>
              <a:t>Class chính: </a:t>
            </a:r>
            <a:r>
              <a:rPr lang="en-US" smtClean="0">
                <a:solidFill>
                  <a:srgbClr val="0070C0"/>
                </a:solidFill>
              </a:rPr>
              <a:t>Thread</a:t>
            </a:r>
          </a:p>
          <a:p>
            <a:pPr marL="708660" lvl="1" indent="-256032">
              <a:buClr>
                <a:schemeClr val="accent3"/>
              </a:buClr>
              <a:buFont typeface="Wingdings" pitchFamily="2" charset="2"/>
              <a:buChar char="Ø"/>
              <a:defRPr/>
            </a:pPr>
            <a:r>
              <a:rPr lang="en-US" smtClean="0">
                <a:solidFill>
                  <a:schemeClr val="accent2"/>
                </a:solidFill>
              </a:rPr>
              <a:t> CurrentThread</a:t>
            </a:r>
            <a:endParaRPr lang="en-US">
              <a:solidFill>
                <a:schemeClr val="accent2"/>
              </a:solidFill>
            </a:endParaRPr>
          </a:p>
          <a:p>
            <a:pPr marL="708660" lvl="1" indent="-256032">
              <a:buClr>
                <a:schemeClr val="accent3"/>
              </a:buClr>
              <a:buFont typeface="Wingdings" pitchFamily="2" charset="2"/>
              <a:buChar char="Ø"/>
              <a:defRPr/>
            </a:pPr>
            <a:r>
              <a:rPr lang="en-US" smtClean="0">
                <a:solidFill>
                  <a:schemeClr val="accent2"/>
                </a:solidFill>
              </a:rPr>
              <a:t> IsAlive</a:t>
            </a:r>
            <a:endParaRPr lang="en-US">
              <a:solidFill>
                <a:schemeClr val="accent2"/>
              </a:solidFill>
            </a:endParaRPr>
          </a:p>
          <a:p>
            <a:pPr marL="708660" lvl="1" indent="-256032">
              <a:buClr>
                <a:schemeClr val="accent3"/>
              </a:buClr>
              <a:buFont typeface="Wingdings" pitchFamily="2" charset="2"/>
              <a:buChar char="Ø"/>
              <a:defRPr/>
            </a:pPr>
            <a:r>
              <a:rPr lang="en-US" smtClean="0">
                <a:solidFill>
                  <a:schemeClr val="accent2"/>
                </a:solidFill>
              </a:rPr>
              <a:t> IsBackground </a:t>
            </a:r>
            <a:endParaRPr lang="en-US">
              <a:solidFill>
                <a:schemeClr val="accent2"/>
              </a:solidFill>
            </a:endParaRPr>
          </a:p>
          <a:p>
            <a:pPr marL="708660" lvl="1" indent="-256032">
              <a:buClr>
                <a:schemeClr val="accent3"/>
              </a:buClr>
              <a:buFont typeface="Wingdings" pitchFamily="2" charset="2"/>
              <a:buChar char="Ø"/>
              <a:defRPr/>
            </a:pPr>
            <a:r>
              <a:rPr lang="en-US" smtClean="0">
                <a:solidFill>
                  <a:schemeClr val="accent2"/>
                </a:solidFill>
              </a:rPr>
              <a:t> Name </a:t>
            </a:r>
            <a:endParaRPr lang="en-US">
              <a:solidFill>
                <a:schemeClr val="accent2"/>
              </a:solidFill>
            </a:endParaRPr>
          </a:p>
          <a:p>
            <a:pPr marL="708660" lvl="1" indent="-256032">
              <a:buClr>
                <a:schemeClr val="accent3"/>
              </a:buClr>
              <a:buFont typeface="Wingdings" pitchFamily="2" charset="2"/>
              <a:buChar char="Ø"/>
              <a:defRPr/>
            </a:pPr>
            <a:r>
              <a:rPr lang="en-US" smtClean="0">
                <a:solidFill>
                  <a:schemeClr val="accent2"/>
                </a:solidFill>
              </a:rPr>
              <a:t> Priority</a:t>
            </a:r>
            <a:endParaRPr lang="en-US">
              <a:solidFill>
                <a:schemeClr val="accent2"/>
              </a:solidFill>
            </a:endParaRPr>
          </a:p>
          <a:p>
            <a:pPr marL="708660" lvl="1" indent="-256032">
              <a:buClr>
                <a:schemeClr val="accent3"/>
              </a:buClr>
              <a:buFont typeface="Wingdings" pitchFamily="2" charset="2"/>
              <a:buChar char="Ø"/>
              <a:defRPr/>
            </a:pPr>
            <a:r>
              <a:rPr lang="en-US" smtClean="0">
                <a:solidFill>
                  <a:schemeClr val="accent2"/>
                </a:solidFill>
              </a:rPr>
              <a:t> ThreadState</a:t>
            </a:r>
            <a:endParaRPr lang="en-US">
              <a:solidFill>
                <a:schemeClr val="accent2"/>
              </a:solidFill>
            </a:endParaRPr>
          </a:p>
          <a:p>
            <a:pPr lvl="1"/>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a:t>
            </a:fld>
            <a:endParaRPr lang="en-US"/>
          </a:p>
        </p:txBody>
      </p:sp>
    </p:spTree>
    <p:extLst>
      <p:ext uri="{BB962C8B-B14F-4D97-AF65-F5344CB8AC3E}">
        <p14:creationId xmlns:p14="http://schemas.microsoft.com/office/powerpoint/2010/main" val="2080020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600" smtClean="0"/>
              <a:t>Thread-safety</a:t>
            </a:r>
            <a:endParaRPr lang="en-US" sz="6600"/>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40</a:t>
            </a:fld>
            <a:endParaRPr lang="en-US"/>
          </a:p>
        </p:txBody>
      </p:sp>
    </p:spTree>
    <p:extLst>
      <p:ext uri="{BB962C8B-B14F-4D97-AF65-F5344CB8AC3E}">
        <p14:creationId xmlns:p14="http://schemas.microsoft.com/office/powerpoint/2010/main" val="35274736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safety</a:t>
            </a:r>
            <a:endParaRPr lang="en-US"/>
          </a:p>
        </p:txBody>
      </p:sp>
      <p:sp>
        <p:nvSpPr>
          <p:cNvPr id="3" name="Content Placeholder 2"/>
          <p:cNvSpPr>
            <a:spLocks noGrp="1"/>
          </p:cNvSpPr>
          <p:nvPr>
            <p:ph idx="1"/>
          </p:nvPr>
        </p:nvSpPr>
        <p:spPr/>
        <p:txBody>
          <a:bodyPr/>
          <a:lstStyle/>
          <a:p>
            <a:pPr algn="just"/>
            <a:r>
              <a:rPr lang="en-US" smtClean="0"/>
              <a:t>Một đoạn mã nguồn được coi là thread-safe nếu nó cho phép việc </a:t>
            </a:r>
            <a:r>
              <a:rPr lang="en-US" b="1" smtClean="0"/>
              <a:t>truy cập dữ liệu dùng chung</a:t>
            </a:r>
            <a:r>
              <a:rPr lang="en-US" smtClean="0"/>
              <a:t> đảm bảo được </a:t>
            </a:r>
            <a:r>
              <a:rPr lang="en-US" smtClean="0">
                <a:solidFill>
                  <a:srgbClr val="0070C0"/>
                </a:solidFill>
              </a:rPr>
              <a:t>thực thi an toàn </a:t>
            </a:r>
            <a:r>
              <a:rPr lang="en-US" smtClean="0">
                <a:solidFill>
                  <a:srgbClr val="FF0000"/>
                </a:solidFill>
              </a:rPr>
              <a:t>giữa nhiều thread</a:t>
            </a:r>
          </a:p>
          <a:p>
            <a:r>
              <a:rPr lang="en-US" smtClean="0"/>
              <a:t>Chiến lược tiếp cận chủ yếu là </a:t>
            </a:r>
            <a:r>
              <a:rPr lang="en-US" u="sng" smtClean="0">
                <a:solidFill>
                  <a:srgbClr val="00B050"/>
                </a:solidFill>
              </a:rPr>
              <a:t>tránh</a:t>
            </a:r>
            <a:r>
              <a:rPr lang="en-US" u="sng" smtClean="0"/>
              <a:t> </a:t>
            </a:r>
            <a:r>
              <a:rPr lang="en-US" u="sng" smtClean="0">
                <a:solidFill>
                  <a:srgbClr val="00B050"/>
                </a:solidFill>
              </a:rPr>
              <a:t>chia sẻ </a:t>
            </a:r>
            <a:r>
              <a:rPr lang="en-US" smtClean="0"/>
              <a:t>trạng thái</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41</a:t>
            </a:fld>
            <a:endParaRPr lang="en-US"/>
          </a:p>
        </p:txBody>
      </p:sp>
    </p:spTree>
    <p:extLst>
      <p:ext uri="{BB962C8B-B14F-4D97-AF65-F5344CB8AC3E}">
        <p14:creationId xmlns:p14="http://schemas.microsoft.com/office/powerpoint/2010/main" val="190390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Các chiến lược tránh race condition</a:t>
            </a:r>
          </a:p>
        </p:txBody>
      </p:sp>
      <p:sp>
        <p:nvSpPr>
          <p:cNvPr id="3" name="Content Placeholder 2"/>
          <p:cNvSpPr>
            <a:spLocks noGrp="1"/>
          </p:cNvSpPr>
          <p:nvPr>
            <p:ph idx="1"/>
          </p:nvPr>
        </p:nvSpPr>
        <p:spPr/>
        <p:txBody>
          <a:bodyPr/>
          <a:lstStyle/>
          <a:p>
            <a:r>
              <a:rPr lang="en-US" smtClean="0"/>
              <a:t>Re-entrancy</a:t>
            </a:r>
          </a:p>
          <a:p>
            <a:r>
              <a:rPr lang="en-US"/>
              <a:t>Thread-local storage </a:t>
            </a:r>
            <a:endParaRPr lang="en-US" smtClean="0"/>
          </a:p>
          <a:p>
            <a:r>
              <a:rPr lang="en-US"/>
              <a:t>Mutual </a:t>
            </a:r>
            <a:r>
              <a:rPr lang="en-US" smtClean="0"/>
              <a:t>exclusion</a:t>
            </a:r>
          </a:p>
          <a:p>
            <a:r>
              <a:rPr lang="en-US"/>
              <a:t>Atomic operations </a:t>
            </a:r>
            <a:endParaRPr lang="en-US" smtClean="0"/>
          </a:p>
          <a:p>
            <a:r>
              <a:rPr lang="en-US"/>
              <a:t>Immutable objects </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42</a:t>
            </a:fld>
            <a:endParaRPr lang="en-US"/>
          </a:p>
        </p:txBody>
      </p:sp>
    </p:spTree>
    <p:extLst>
      <p:ext uri="{BB962C8B-B14F-4D97-AF65-F5344CB8AC3E}">
        <p14:creationId xmlns:p14="http://schemas.microsoft.com/office/powerpoint/2010/main" val="2538631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smtClean="0"/>
              <a:t>Re-entrancy</a:t>
            </a:r>
            <a:endParaRPr lang="en-US" sz="6000"/>
          </a:p>
        </p:txBody>
      </p:sp>
      <p:sp>
        <p:nvSpPr>
          <p:cNvPr id="3" name="Content Placeholder 2"/>
          <p:cNvSpPr>
            <a:spLocks noGrp="1"/>
          </p:cNvSpPr>
          <p:nvPr>
            <p:ph idx="1"/>
          </p:nvPr>
        </p:nvSpPr>
        <p:spPr/>
        <p:txBody>
          <a:bodyPr/>
          <a:lstStyle/>
          <a:p>
            <a:pPr algn="just"/>
            <a:r>
              <a:rPr lang="en-US" smtClean="0"/>
              <a:t>Viết code sao cho mã nguồn có thể được thực thi bộ phận bởi một thread, thực thi lại bởi cùng thread hay đồng thời thực thi bởi một thread khác</a:t>
            </a:r>
          </a:p>
          <a:p>
            <a:pPr algn="just"/>
            <a:r>
              <a:rPr lang="en-US" smtClean="0"/>
              <a:t>Lưu thông tin ở biến cục bộ mỗi lần thực thi, thường là stack thay vì biến tĩnh hay toàn cục </a:t>
            </a:r>
          </a:p>
          <a:p>
            <a:pPr algn="just"/>
            <a:r>
              <a:rPr lang="en-US" smtClean="0"/>
              <a:t>Tất cả các trạng thái không phải cục bộ phải thông qua các hàm atomic và cấu trúc dữ liệu cũng phải đảm bảo reentrant</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43</a:t>
            </a:fld>
            <a:endParaRPr lang="en-US"/>
          </a:p>
        </p:txBody>
      </p:sp>
    </p:spTree>
    <p:extLst>
      <p:ext uri="{BB962C8B-B14F-4D97-AF65-F5344CB8AC3E}">
        <p14:creationId xmlns:p14="http://schemas.microsoft.com/office/powerpoint/2010/main" val="3361435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mtClean="0"/>
              <a:t>Ví dụ thread-safe, ko reentrant</a:t>
            </a:r>
            <a:endParaRPr lang="en-US" sz="4800"/>
          </a:p>
        </p:txBody>
      </p:sp>
      <p:sp>
        <p:nvSpPr>
          <p:cNvPr id="4" name="Slide Number Placeholder 3"/>
          <p:cNvSpPr>
            <a:spLocks noGrp="1"/>
          </p:cNvSpPr>
          <p:nvPr>
            <p:ph type="sldNum" sz="quarter" idx="12"/>
          </p:nvPr>
        </p:nvSpPr>
        <p:spPr/>
        <p:txBody>
          <a:bodyPr/>
          <a:lstStyle/>
          <a:p>
            <a:fld id="{FC66D6CE-B56B-447A-A58B-E2D6508578E9}" type="slidenum">
              <a:rPr lang="en-US" smtClean="0"/>
              <a:pPr/>
              <a:t>44</a:t>
            </a:fld>
            <a:endParaRPr lang="en-US"/>
          </a:p>
        </p:txBody>
      </p:sp>
      <p:pic>
        <p:nvPicPr>
          <p:cNvPr id="5" name="Picture 4"/>
          <p:cNvPicPr>
            <a:picLocks noChangeAspect="1"/>
          </p:cNvPicPr>
          <p:nvPr/>
        </p:nvPicPr>
        <p:blipFill>
          <a:blip r:embed="rId3"/>
          <a:stretch>
            <a:fillRect/>
          </a:stretch>
        </p:blipFill>
        <p:spPr>
          <a:xfrm>
            <a:off x="215449" y="1579012"/>
            <a:ext cx="8655425" cy="4579418"/>
          </a:xfrm>
          <a:prstGeom prst="rect">
            <a:avLst/>
          </a:prstGeom>
          <a:ln>
            <a:noFill/>
          </a:ln>
          <a:effectLst>
            <a:outerShdw blurRad="190500" algn="tl" rotWithShape="0">
              <a:srgbClr val="000000">
                <a:alpha val="70000"/>
              </a:srgbClr>
            </a:outerShdw>
          </a:effectLst>
        </p:spPr>
      </p:pic>
      <p:sp>
        <p:nvSpPr>
          <p:cNvPr id="6" name="TextBox 5"/>
          <p:cNvSpPr txBox="1"/>
          <p:nvPr/>
        </p:nvSpPr>
        <p:spPr>
          <a:xfrm>
            <a:off x="539827" y="6442042"/>
            <a:ext cx="5053499" cy="369332"/>
          </a:xfrm>
          <a:prstGeom prst="rect">
            <a:avLst/>
          </a:prstGeom>
          <a:noFill/>
        </p:spPr>
        <p:txBody>
          <a:bodyPr wrap="none" rtlCol="0">
            <a:spAutoFit/>
          </a:bodyPr>
          <a:lstStyle/>
          <a:p>
            <a:r>
              <a:rPr lang="en-US"/>
              <a:t>Nguồn: </a:t>
            </a:r>
            <a:r>
              <a:rPr lang="en-US">
                <a:hlinkClick r:id="rId4"/>
              </a:rPr>
              <a:t>http://</a:t>
            </a:r>
            <a:r>
              <a:rPr lang="en-US" smtClean="0">
                <a:hlinkClick r:id="rId4"/>
              </a:rPr>
              <a:t>en.wikipedia.org/wiki/Thread_safety</a:t>
            </a:r>
            <a:r>
              <a:rPr lang="en-US" smtClean="0"/>
              <a:t> </a:t>
            </a:r>
            <a:endParaRPr lang="en-US"/>
          </a:p>
        </p:txBody>
      </p:sp>
    </p:spTree>
    <p:extLst>
      <p:ext uri="{BB962C8B-B14F-4D97-AF65-F5344CB8AC3E}">
        <p14:creationId xmlns:p14="http://schemas.microsoft.com/office/powerpoint/2010/main" val="3628916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mtClean="0"/>
              <a:t>Reentrant dùng lock-free atomic trong C++11</a:t>
            </a:r>
            <a:endParaRPr lang="en-US" sz="4400"/>
          </a:p>
        </p:txBody>
      </p:sp>
      <p:sp>
        <p:nvSpPr>
          <p:cNvPr id="4" name="Slide Number Placeholder 3"/>
          <p:cNvSpPr>
            <a:spLocks noGrp="1"/>
          </p:cNvSpPr>
          <p:nvPr>
            <p:ph type="sldNum" sz="quarter" idx="12"/>
          </p:nvPr>
        </p:nvSpPr>
        <p:spPr/>
        <p:txBody>
          <a:bodyPr/>
          <a:lstStyle/>
          <a:p>
            <a:fld id="{FC66D6CE-B56B-447A-A58B-E2D6508578E9}" type="slidenum">
              <a:rPr lang="en-US" smtClean="0"/>
              <a:pPr/>
              <a:t>45</a:t>
            </a:fld>
            <a:endParaRPr lang="en-US"/>
          </a:p>
        </p:txBody>
      </p:sp>
      <p:pic>
        <p:nvPicPr>
          <p:cNvPr id="5" name="Picture 4"/>
          <p:cNvPicPr>
            <a:picLocks noChangeAspect="1"/>
          </p:cNvPicPr>
          <p:nvPr/>
        </p:nvPicPr>
        <p:blipFill>
          <a:blip r:embed="rId2"/>
          <a:stretch>
            <a:fillRect/>
          </a:stretch>
        </p:blipFill>
        <p:spPr>
          <a:xfrm>
            <a:off x="381000" y="1695335"/>
            <a:ext cx="7866198" cy="30749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3151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Thread-local storage</a:t>
            </a:r>
            <a:endParaRPr lang="en-US"/>
          </a:p>
        </p:txBody>
      </p:sp>
      <p:sp>
        <p:nvSpPr>
          <p:cNvPr id="3" name="Content Placeholder 2"/>
          <p:cNvSpPr>
            <a:spLocks noGrp="1"/>
          </p:cNvSpPr>
          <p:nvPr>
            <p:ph idx="1"/>
          </p:nvPr>
        </p:nvSpPr>
        <p:spPr/>
        <p:txBody>
          <a:bodyPr/>
          <a:lstStyle/>
          <a:p>
            <a:r>
              <a:rPr lang="en-US" smtClean="0"/>
              <a:t>Các biến được cục bộ hóa sao cho mỗi thread có một bản sao riêng</a:t>
            </a:r>
          </a:p>
          <a:p>
            <a:r>
              <a:rPr lang="en-US" smtClean="0"/>
              <a:t>Các biến này giữ giá trị xuyên suốt các hàm con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46</a:t>
            </a:fld>
            <a:endParaRPr lang="en-US"/>
          </a:p>
        </p:txBody>
      </p:sp>
    </p:spTree>
    <p:extLst>
      <p:ext uri="{BB962C8B-B14F-4D97-AF65-F5344CB8AC3E}">
        <p14:creationId xmlns:p14="http://schemas.microsoft.com/office/powerpoint/2010/main" val="888753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Mutual exclusion</a:t>
            </a:r>
            <a:endParaRPr lang="en-US"/>
          </a:p>
        </p:txBody>
      </p:sp>
      <p:sp>
        <p:nvSpPr>
          <p:cNvPr id="3" name="Content Placeholder 2"/>
          <p:cNvSpPr>
            <a:spLocks noGrp="1"/>
          </p:cNvSpPr>
          <p:nvPr>
            <p:ph idx="1"/>
          </p:nvPr>
        </p:nvSpPr>
        <p:spPr/>
        <p:txBody>
          <a:bodyPr/>
          <a:lstStyle/>
          <a:p>
            <a:r>
              <a:rPr lang="en-US" smtClean="0"/>
              <a:t>Sử dụng cơ chế đảm bảo chỉ có một thread đọc hay ghi vào dữ liệu chia sẻ tại một thời điểm</a:t>
            </a:r>
          </a:p>
          <a:p>
            <a:r>
              <a:rPr lang="en-US" smtClean="0"/>
              <a:t>Các </a:t>
            </a:r>
            <a:r>
              <a:rPr lang="en-US" smtClean="0">
                <a:solidFill>
                  <a:srgbClr val="FF0000"/>
                </a:solidFill>
              </a:rPr>
              <a:t>hiệu ứng lề </a:t>
            </a:r>
            <a:r>
              <a:rPr lang="en-US" smtClean="0"/>
              <a:t>nếu không thiết kế tốt gồm</a:t>
            </a:r>
          </a:p>
          <a:p>
            <a:pPr lvl="1"/>
            <a:r>
              <a:rPr lang="en-US" b="1" smtClean="0"/>
              <a:t>Deadlock</a:t>
            </a:r>
            <a:r>
              <a:rPr lang="en-US" smtClean="0"/>
              <a:t> (dê trắng và dê đen tranh nhau, cả hai đều tiến không lùi hệ quả không qua được cầu)</a:t>
            </a:r>
          </a:p>
          <a:p>
            <a:pPr lvl="1"/>
            <a:r>
              <a:rPr lang="en-US" b="1" smtClean="0"/>
              <a:t>LiveLock</a:t>
            </a:r>
            <a:r>
              <a:rPr lang="en-US" smtClean="0"/>
              <a:t> (hai người lịch sự lần lượt nhường nhau qua cầu, cùng tiến cùng lùi hệ quả ko qua được cầu)</a:t>
            </a:r>
          </a:p>
          <a:p>
            <a:pPr lvl="1"/>
            <a:r>
              <a:rPr lang="en-US" b="1" smtClean="0"/>
              <a:t>Resource starvation </a:t>
            </a:r>
            <a:r>
              <a:rPr lang="en-US" smtClean="0"/>
              <a:t>(Chết đói tài nguyên): thường là kết quả của việc </a:t>
            </a:r>
            <a:r>
              <a:rPr lang="en-US" smtClean="0">
                <a:solidFill>
                  <a:srgbClr val="7030A0"/>
                </a:solidFill>
              </a:rPr>
              <a:t>lập lịch </a:t>
            </a:r>
            <a:r>
              <a:rPr lang="en-US" smtClean="0"/>
              <a:t>khiến một thread đợi mãi mà không có quyền truy cập tài nguyên</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47</a:t>
            </a:fld>
            <a:endParaRPr lang="en-US"/>
          </a:p>
        </p:txBody>
      </p:sp>
    </p:spTree>
    <p:extLst>
      <p:ext uri="{BB962C8B-B14F-4D97-AF65-F5344CB8AC3E}">
        <p14:creationId xmlns:p14="http://schemas.microsoft.com/office/powerpoint/2010/main" val="3090573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Atomic operations</a:t>
            </a:r>
            <a:endParaRPr lang="en-US"/>
          </a:p>
        </p:txBody>
      </p:sp>
      <p:sp>
        <p:nvSpPr>
          <p:cNvPr id="3" name="Content Placeholder 2"/>
          <p:cNvSpPr>
            <a:spLocks noGrp="1"/>
          </p:cNvSpPr>
          <p:nvPr>
            <p:ph idx="1"/>
          </p:nvPr>
        </p:nvSpPr>
        <p:spPr/>
        <p:txBody>
          <a:bodyPr/>
          <a:lstStyle/>
          <a:p>
            <a:r>
              <a:rPr lang="en-US" smtClean="0"/>
              <a:t>Hàm atomic không thể bị can thiệp bởi thread khác</a:t>
            </a:r>
          </a:p>
          <a:p>
            <a:r>
              <a:rPr lang="en-US" smtClean="0"/>
              <a:t>Là cơ sở của các cơ chế locking</a:t>
            </a:r>
          </a:p>
          <a:p>
            <a:r>
              <a:rPr lang="en-US" smtClean="0"/>
              <a:t>Dùng để cài đặt mutual exclusion (mutex)</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48</a:t>
            </a:fld>
            <a:endParaRPr lang="en-US"/>
          </a:p>
        </p:txBody>
      </p:sp>
    </p:spTree>
    <p:extLst>
      <p:ext uri="{BB962C8B-B14F-4D97-AF65-F5344CB8AC3E}">
        <p14:creationId xmlns:p14="http://schemas.microsoft.com/office/powerpoint/2010/main" val="1307857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Immutable objects </a:t>
            </a:r>
          </a:p>
        </p:txBody>
      </p:sp>
      <p:sp>
        <p:nvSpPr>
          <p:cNvPr id="3" name="Content Placeholder 2"/>
          <p:cNvSpPr>
            <a:spLocks noGrp="1"/>
          </p:cNvSpPr>
          <p:nvPr>
            <p:ph idx="1"/>
          </p:nvPr>
        </p:nvSpPr>
        <p:spPr/>
        <p:txBody>
          <a:bodyPr/>
          <a:lstStyle/>
          <a:p>
            <a:r>
              <a:rPr lang="en-US" smtClean="0"/>
              <a:t>Trạng thái của một đối tượng không thể bị thay đổi sau khi tạo</a:t>
            </a:r>
          </a:p>
          <a:p>
            <a:r>
              <a:rPr lang="en-US" smtClean="0"/>
              <a:t>Đối tượng mới luôn được tạo ra mỗi khi đối tượng cũ bị thay đổi trạng thái</a:t>
            </a:r>
          </a:p>
          <a:p>
            <a:r>
              <a:rPr lang="en-US" smtClean="0"/>
              <a:t>Được cài đặt cho kiểu dữ liệu chuỗi của Java, C#, Python</a:t>
            </a:r>
          </a:p>
          <a:p>
            <a:r>
              <a:rPr lang="en-US" smtClean="0"/>
              <a:t>Mở đường cho lập trình song song và tính toán phân tán!</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49</a:t>
            </a:fld>
            <a:endParaRPr lang="en-US"/>
          </a:p>
        </p:txBody>
      </p:sp>
    </p:spTree>
    <p:extLst>
      <p:ext uri="{BB962C8B-B14F-4D97-AF65-F5344CB8AC3E}">
        <p14:creationId xmlns:p14="http://schemas.microsoft.com/office/powerpoint/2010/main" val="303336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Bắt đầu một thread</a:t>
            </a:r>
            <a:endParaRPr lang="en-US"/>
          </a:p>
        </p:txBody>
      </p:sp>
      <p:sp>
        <p:nvSpPr>
          <p:cNvPr id="3" name="Content Placeholder 2"/>
          <p:cNvSpPr>
            <a:spLocks noGrp="1"/>
          </p:cNvSpPr>
          <p:nvPr>
            <p:ph idx="1"/>
          </p:nvPr>
        </p:nvSpPr>
        <p:spPr/>
        <p:txBody>
          <a:bodyPr>
            <a:normAutofit/>
          </a:bodyPr>
          <a:lstStyle/>
          <a:p>
            <a:pPr marL="365760" indent="-256032" fontAlgn="auto">
              <a:spcAft>
                <a:spcPts val="0"/>
              </a:spcAft>
              <a:buClr>
                <a:schemeClr val="accent3"/>
              </a:buClr>
              <a:buFont typeface="Georgia"/>
              <a:buNone/>
              <a:defRPr/>
            </a:pPr>
            <a:r>
              <a:rPr lang="en-US" sz="2400">
                <a:solidFill>
                  <a:srgbClr val="0070C0"/>
                </a:solidFill>
              </a:rPr>
              <a:t>Thread</a:t>
            </a:r>
            <a:r>
              <a:rPr lang="en-US" sz="2400"/>
              <a:t> thread = </a:t>
            </a:r>
            <a:r>
              <a:rPr lang="en-US" sz="2400">
                <a:solidFill>
                  <a:srgbClr val="0070C0"/>
                </a:solidFill>
              </a:rPr>
              <a:t>new</a:t>
            </a:r>
            <a:r>
              <a:rPr lang="en-US" sz="2400"/>
              <a:t> </a:t>
            </a:r>
            <a:r>
              <a:rPr lang="en-US" sz="2400" smtClean="0">
                <a:solidFill>
                  <a:srgbClr val="0070C0"/>
                </a:solidFill>
              </a:rPr>
              <a:t>Thread</a:t>
            </a:r>
            <a:r>
              <a:rPr lang="en-US" sz="2400" smtClean="0"/>
              <a:t>(</a:t>
            </a:r>
            <a:r>
              <a:rPr lang="en-US" sz="2400" smtClean="0">
                <a:solidFill>
                  <a:srgbClr val="0070C0"/>
                </a:solidFill>
              </a:rPr>
              <a:t>new</a:t>
            </a:r>
            <a:r>
              <a:rPr lang="en-US" sz="2400" smtClean="0"/>
              <a:t> </a:t>
            </a:r>
            <a:r>
              <a:rPr lang="en-US" sz="2400">
                <a:solidFill>
                  <a:srgbClr val="0070C0"/>
                </a:solidFill>
              </a:rPr>
              <a:t>ThreadStart</a:t>
            </a:r>
            <a:r>
              <a:rPr lang="en-US" sz="2400"/>
              <a:t> </a:t>
            </a:r>
            <a:r>
              <a:rPr lang="en-US" sz="2400" smtClean="0"/>
              <a:t>(MyFunc));</a:t>
            </a:r>
            <a:endParaRPr lang="en-US" sz="2400"/>
          </a:p>
          <a:p>
            <a:pPr marL="365760" indent="-256032" fontAlgn="auto">
              <a:spcAft>
                <a:spcPts val="0"/>
              </a:spcAft>
              <a:buClr>
                <a:schemeClr val="accent3"/>
              </a:buClr>
              <a:buFont typeface="Georgia"/>
              <a:buNone/>
              <a:defRPr/>
            </a:pPr>
            <a:r>
              <a:rPr lang="en-US" sz="2400" smtClean="0"/>
              <a:t>thread.Start();</a:t>
            </a:r>
          </a:p>
          <a:p>
            <a:pPr marL="365760" indent="-256032" fontAlgn="auto">
              <a:spcAft>
                <a:spcPts val="0"/>
              </a:spcAft>
              <a:buClr>
                <a:schemeClr val="accent3"/>
              </a:buClr>
              <a:buFont typeface="Georgia"/>
              <a:buNone/>
              <a:defRPr/>
            </a:pPr>
            <a:endParaRPr lang="en-US" sz="2400"/>
          </a:p>
          <a:p>
            <a:pPr marL="452628" indent="-342900">
              <a:buClr>
                <a:schemeClr val="accent3"/>
              </a:buClr>
              <a:defRPr/>
            </a:pPr>
            <a:r>
              <a:rPr lang="en-US" sz="2400" smtClean="0"/>
              <a:t>MyFunc là hàm xử lí khi thread chạy</a:t>
            </a:r>
            <a:endParaRPr lang="en-US" sz="2400" dirty="0"/>
          </a:p>
        </p:txBody>
      </p:sp>
      <p:sp>
        <p:nvSpPr>
          <p:cNvPr id="4" name="Slide Number Placeholder 3"/>
          <p:cNvSpPr>
            <a:spLocks noGrp="1"/>
          </p:cNvSpPr>
          <p:nvPr>
            <p:ph type="sldNum" sz="quarter" idx="12"/>
          </p:nvPr>
        </p:nvSpPr>
        <p:spPr/>
        <p:txBody>
          <a:bodyPr/>
          <a:lstStyle/>
          <a:p>
            <a:fld id="{FC66D6CE-B56B-447A-A58B-E2D6508578E9}" type="slidenum">
              <a:rPr lang="en-US" smtClean="0"/>
              <a:pPr/>
              <a:t>5</a:t>
            </a:fld>
            <a:endParaRPr lang="en-US"/>
          </a:p>
        </p:txBody>
      </p:sp>
    </p:spTree>
    <p:extLst>
      <p:ext uri="{BB962C8B-B14F-4D97-AF65-F5344CB8AC3E}">
        <p14:creationId xmlns:p14="http://schemas.microsoft.com/office/powerpoint/2010/main" val="21633118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Các bài luyện tập Multithread</a:t>
            </a:r>
            <a:endParaRPr lang="en-US"/>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50</a:t>
            </a:fld>
            <a:endParaRPr lang="en-US"/>
          </a:p>
        </p:txBody>
      </p:sp>
    </p:spTree>
    <p:extLst>
      <p:ext uri="{BB962C8B-B14F-4D97-AF65-F5344CB8AC3E}">
        <p14:creationId xmlns:p14="http://schemas.microsoft.com/office/powerpoint/2010/main" val="22323401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bài tập 1</a:t>
            </a:r>
            <a:endParaRPr lang="en-US"/>
          </a:p>
        </p:txBody>
      </p:sp>
      <p:sp>
        <p:nvSpPr>
          <p:cNvPr id="3" name="Content Placeholder 2"/>
          <p:cNvSpPr>
            <a:spLocks noGrp="1"/>
          </p:cNvSpPr>
          <p:nvPr>
            <p:ph idx="1"/>
          </p:nvPr>
        </p:nvSpPr>
        <p:spPr/>
        <p:txBody>
          <a:bodyPr/>
          <a:lstStyle/>
          <a:p>
            <a:r>
              <a:rPr lang="en-US" b="1" smtClean="0"/>
              <a:t>Quick Sort đệ quy</a:t>
            </a:r>
          </a:p>
          <a:p>
            <a:r>
              <a:rPr lang="en-US" b="1" smtClean="0"/>
              <a:t>Giả lập súc sắc</a:t>
            </a:r>
            <a:r>
              <a:rPr lang="en-US" smtClean="0"/>
              <a:t>: trong một phút bạn có thể gieo bao nhiêu vòng?</a:t>
            </a:r>
          </a:p>
          <a:p>
            <a:r>
              <a:rPr lang="en-US" b="1" smtClean="0"/>
              <a:t>Web page crawler</a:t>
            </a:r>
            <a:r>
              <a:rPr lang="en-US" smtClean="0"/>
              <a:t>: tải tất cả các trang từ một địa chỉ. Cẩn thận bị loop khi các trang con tham chiếu đến trang cha.</a:t>
            </a:r>
          </a:p>
          <a:p>
            <a:r>
              <a:rPr lang="en-US" b="1"/>
              <a:t>WCF web </a:t>
            </a:r>
            <a:r>
              <a:rPr lang="en-US" b="1" smtClean="0"/>
              <a:t>server</a:t>
            </a:r>
            <a:r>
              <a:rPr lang="en-US" smtClean="0"/>
              <a:t>: tạo một thread mới cho mỗi request, viết client WPF cập nhật giao diện theo thời gian thực</a:t>
            </a:r>
          </a:p>
          <a:p>
            <a:endParaRPr lang="en-US" smtClean="0"/>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51</a:t>
            </a:fld>
            <a:endParaRPr lang="en-US"/>
          </a:p>
        </p:txBody>
      </p:sp>
    </p:spTree>
    <p:extLst>
      <p:ext uri="{BB962C8B-B14F-4D97-AF65-F5344CB8AC3E}">
        <p14:creationId xmlns:p14="http://schemas.microsoft.com/office/powerpoint/2010/main" val="15506560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bài tập </a:t>
            </a:r>
            <a:r>
              <a:rPr lang="en-US" smtClean="0"/>
              <a:t>2</a:t>
            </a:r>
            <a:endParaRPr lang="en-US"/>
          </a:p>
        </p:txBody>
      </p:sp>
      <p:sp>
        <p:nvSpPr>
          <p:cNvPr id="3" name="Content Placeholder 2"/>
          <p:cNvSpPr>
            <a:spLocks noGrp="1"/>
          </p:cNvSpPr>
          <p:nvPr>
            <p:ph idx="1"/>
          </p:nvPr>
        </p:nvSpPr>
        <p:spPr/>
        <p:txBody>
          <a:bodyPr>
            <a:normAutofit/>
          </a:bodyPr>
          <a:lstStyle/>
          <a:p>
            <a:pPr fontAlgn="base"/>
            <a:r>
              <a:rPr lang="en-US" smtClean="0"/>
              <a:t>Đồng bộ hóa thư mục</a:t>
            </a:r>
            <a:endParaRPr lang="en-US"/>
          </a:p>
          <a:p>
            <a:pPr fontAlgn="base"/>
            <a:r>
              <a:rPr lang="en-US" smtClean="0"/>
              <a:t>Background </a:t>
            </a:r>
            <a:r>
              <a:rPr lang="en-US"/>
              <a:t>file downloader</a:t>
            </a:r>
          </a:p>
          <a:p>
            <a:pPr fontAlgn="base"/>
            <a:r>
              <a:rPr lang="en-US" smtClean="0"/>
              <a:t>P2P </a:t>
            </a:r>
            <a:r>
              <a:rPr lang="en-US"/>
              <a:t>file sharing</a:t>
            </a:r>
          </a:p>
          <a:p>
            <a:pPr fontAlgn="base"/>
            <a:r>
              <a:rPr lang="en-US" smtClean="0"/>
              <a:t>Simple </a:t>
            </a:r>
            <a:r>
              <a:rPr lang="en-US"/>
              <a:t>POP3 console mail </a:t>
            </a:r>
            <a:r>
              <a:rPr lang="en-US" smtClean="0"/>
              <a:t>checker</a:t>
            </a:r>
          </a:p>
          <a:p>
            <a:pPr fontAlgn="base"/>
            <a:r>
              <a:rPr lang="en-US"/>
              <a:t>Desktop Search</a:t>
            </a:r>
          </a:p>
          <a:p>
            <a:pPr fontAlgn="base"/>
            <a:r>
              <a:rPr lang="en-US"/>
              <a:t>Download Manager</a:t>
            </a:r>
          </a:p>
          <a:p>
            <a:pPr fontAlgn="base"/>
            <a:r>
              <a:rPr lang="en-US"/>
              <a:t>FTP Client</a:t>
            </a:r>
          </a:p>
          <a:p>
            <a:pPr fontAlgn="base"/>
            <a:r>
              <a:rPr lang="en-US" smtClean="0"/>
              <a:t>Chương trình nén tập tin</a:t>
            </a:r>
            <a:endParaRPr lang="en-US"/>
          </a:p>
          <a:p>
            <a:pPr fontAlgn="base"/>
            <a:r>
              <a:rPr lang="en-US" smtClean="0"/>
              <a:t>Đọc RSS từ nhiều nguồn</a:t>
            </a:r>
            <a:endParaRPr lang="en-US"/>
          </a:p>
          <a:p>
            <a:pPr fontAlgn="base"/>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52</a:t>
            </a:fld>
            <a:endParaRPr lang="en-US"/>
          </a:p>
        </p:txBody>
      </p:sp>
    </p:spTree>
    <p:extLst>
      <p:ext uri="{BB962C8B-B14F-4D97-AF65-F5344CB8AC3E}">
        <p14:creationId xmlns:p14="http://schemas.microsoft.com/office/powerpoint/2010/main" val="3761429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Lập trình song song với .Net</a:t>
            </a:r>
            <a:endParaRPr lang="en-US"/>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53</a:t>
            </a:fld>
            <a:endParaRPr lang="en-US"/>
          </a:p>
        </p:txBody>
      </p:sp>
    </p:spTree>
    <p:extLst>
      <p:ext uri="{BB962C8B-B14F-4D97-AF65-F5344CB8AC3E}">
        <p14:creationId xmlns:p14="http://schemas.microsoft.com/office/powerpoint/2010/main" val="1139000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lựa chọn</a:t>
            </a:r>
            <a:endParaRPr lang="en-US"/>
          </a:p>
        </p:txBody>
      </p:sp>
      <p:sp>
        <p:nvSpPr>
          <p:cNvPr id="3" name="Content Placeholder 2"/>
          <p:cNvSpPr>
            <a:spLocks noGrp="1"/>
          </p:cNvSpPr>
          <p:nvPr>
            <p:ph idx="1"/>
          </p:nvPr>
        </p:nvSpPr>
        <p:spPr/>
        <p:txBody>
          <a:bodyPr/>
          <a:lstStyle/>
          <a:p>
            <a:pPr algn="just"/>
            <a:r>
              <a:rPr lang="en-US" b="1" smtClean="0"/>
              <a:t>BackgroundWorker</a:t>
            </a:r>
            <a:r>
              <a:rPr lang="en-US" smtClean="0"/>
              <a:t>: đơn giản nhất nếu muốn thực hiện tác vụ bất đồng bộ và có báo cáo tiến độ</a:t>
            </a:r>
          </a:p>
          <a:p>
            <a:r>
              <a:rPr lang="en-US" b="1"/>
              <a:t>Task Parallel </a:t>
            </a:r>
            <a:r>
              <a:rPr lang="en-US" b="1" smtClean="0"/>
              <a:t>Library</a:t>
            </a:r>
            <a:endParaRPr lang="en-US" smtClean="0"/>
          </a:p>
          <a:p>
            <a:r>
              <a:rPr lang="en-US" b="1" smtClean="0"/>
              <a:t>Async &amp; await: </a:t>
            </a:r>
            <a:r>
              <a:rPr lang="en-US" smtClean="0"/>
              <a:t>có từ .Net 4.5, C# 5</a:t>
            </a:r>
          </a:p>
          <a:p>
            <a:endParaRPr lang="en-US" b="1"/>
          </a:p>
        </p:txBody>
      </p:sp>
      <p:sp>
        <p:nvSpPr>
          <p:cNvPr id="4" name="Slide Number Placeholder 3"/>
          <p:cNvSpPr>
            <a:spLocks noGrp="1"/>
          </p:cNvSpPr>
          <p:nvPr>
            <p:ph type="sldNum" sz="quarter" idx="12"/>
          </p:nvPr>
        </p:nvSpPr>
        <p:spPr/>
        <p:txBody>
          <a:bodyPr/>
          <a:lstStyle/>
          <a:p>
            <a:fld id="{FC66D6CE-B56B-447A-A58B-E2D6508578E9}" type="slidenum">
              <a:rPr lang="en-US" smtClean="0"/>
              <a:pPr/>
              <a:t>54</a:t>
            </a:fld>
            <a:endParaRPr lang="en-US"/>
          </a:p>
        </p:txBody>
      </p:sp>
    </p:spTree>
    <p:extLst>
      <p:ext uri="{BB962C8B-B14F-4D97-AF65-F5344CB8AC3E}">
        <p14:creationId xmlns:p14="http://schemas.microsoft.com/office/powerpoint/2010/main" val="308929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BackgroundWorker</a:t>
            </a:r>
            <a:endParaRPr lang="en-US"/>
          </a:p>
        </p:txBody>
      </p:sp>
      <p:sp>
        <p:nvSpPr>
          <p:cNvPr id="3" name="Content Placeholder 2"/>
          <p:cNvSpPr>
            <a:spLocks noGrp="1"/>
          </p:cNvSpPr>
          <p:nvPr>
            <p:ph idx="1"/>
          </p:nvPr>
        </p:nvSpPr>
        <p:spPr/>
        <p:txBody>
          <a:bodyPr/>
          <a:lstStyle/>
          <a:p>
            <a:r>
              <a:rPr lang="en-US" smtClean="0"/>
              <a:t>Ý tưởng cơ bản</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55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70" y="2274695"/>
            <a:ext cx="2835983" cy="26554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367" y="2274695"/>
            <a:ext cx="5325678" cy="2440524"/>
          </a:xfrm>
          <a:prstGeom prst="rect">
            <a:avLst/>
          </a:prstGeom>
        </p:spPr>
      </p:pic>
      <p:sp>
        <p:nvSpPr>
          <p:cNvPr id="7" name="Right Arrow 6"/>
          <p:cNvSpPr/>
          <p:nvPr/>
        </p:nvSpPr>
        <p:spPr>
          <a:xfrm>
            <a:off x="3126153" y="3214027"/>
            <a:ext cx="793214" cy="5618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85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56</a:t>
            </a:fld>
            <a:endParaRPr lang="en-US"/>
          </a:p>
        </p:txBody>
      </p:sp>
      <p:pic>
        <p:nvPicPr>
          <p:cNvPr id="5" name="Picture 4"/>
          <p:cNvPicPr>
            <a:picLocks noChangeAspect="1"/>
          </p:cNvPicPr>
          <p:nvPr/>
        </p:nvPicPr>
        <p:blipFill>
          <a:blip r:embed="rId2"/>
          <a:stretch>
            <a:fillRect/>
          </a:stretch>
        </p:blipFill>
        <p:spPr>
          <a:xfrm>
            <a:off x="381000" y="1632798"/>
            <a:ext cx="8269849" cy="31375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39757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Báo cáo tiến </a:t>
            </a:r>
            <a:r>
              <a:rPr lang="en-US" smtClean="0"/>
              <a:t>độ</a:t>
            </a:r>
            <a:endParaRPr lang="en-US"/>
          </a:p>
        </p:txBody>
      </p:sp>
      <p:sp>
        <p:nvSpPr>
          <p:cNvPr id="3" name="Content Placeholder 2"/>
          <p:cNvSpPr>
            <a:spLocks noGrp="1"/>
          </p:cNvSpPr>
          <p:nvPr>
            <p:ph idx="1"/>
          </p:nvPr>
        </p:nvSpPr>
        <p:spPr/>
        <p:txBody>
          <a:bodyPr/>
          <a:lstStyle/>
          <a:p>
            <a:r>
              <a:rPr lang="en-US" smtClean="0"/>
              <a:t>Thiết lập </a:t>
            </a:r>
            <a:r>
              <a:rPr lang="en-US" smtClean="0">
                <a:solidFill>
                  <a:srgbClr val="002060"/>
                </a:solidFill>
              </a:rPr>
              <a:t>WorkerReportsProgress</a:t>
            </a:r>
            <a:r>
              <a:rPr lang="en-US" smtClean="0"/>
              <a:t> = </a:t>
            </a:r>
            <a:r>
              <a:rPr lang="en-US" smtClean="0">
                <a:solidFill>
                  <a:srgbClr val="0070C0"/>
                </a:solidFill>
              </a:rPr>
              <a:t>true</a:t>
            </a:r>
          </a:p>
          <a:p>
            <a:r>
              <a:rPr lang="en-US" smtClean="0"/>
              <a:t>Định kì gọi ReportProgress bên trong hàm </a:t>
            </a:r>
          </a:p>
          <a:p>
            <a:pPr lvl="1"/>
            <a:r>
              <a:rPr lang="en-US" smtClean="0"/>
              <a:t>myWorker.ReportProgress(i)</a:t>
            </a:r>
          </a:p>
          <a:p>
            <a:r>
              <a:rPr lang="en-US" smtClean="0"/>
              <a:t>Xử lí sự kiện </a:t>
            </a:r>
            <a:r>
              <a:rPr lang="en-US" smtClean="0">
                <a:solidFill>
                  <a:srgbClr val="0070C0"/>
                </a:solidFill>
              </a:rPr>
              <a:t>ProgressChanged</a:t>
            </a:r>
            <a:endParaRPr lang="en-US">
              <a:solidFill>
                <a:srgbClr val="0070C0"/>
              </a:solidFill>
            </a:endParaRPr>
          </a:p>
        </p:txBody>
      </p:sp>
      <p:sp>
        <p:nvSpPr>
          <p:cNvPr id="4" name="Slide Number Placeholder 3"/>
          <p:cNvSpPr>
            <a:spLocks noGrp="1"/>
          </p:cNvSpPr>
          <p:nvPr>
            <p:ph type="sldNum" sz="quarter" idx="12"/>
          </p:nvPr>
        </p:nvSpPr>
        <p:spPr/>
        <p:txBody>
          <a:bodyPr/>
          <a:lstStyle/>
          <a:p>
            <a:fld id="{FC66D6CE-B56B-447A-A58B-E2D6508578E9}" type="slidenum">
              <a:rPr lang="en-US" smtClean="0"/>
              <a:pPr/>
              <a:t>57</a:t>
            </a:fld>
            <a:endParaRPr lang="en-US"/>
          </a:p>
        </p:txBody>
      </p:sp>
    </p:spTree>
    <p:extLst>
      <p:ext uri="{BB962C8B-B14F-4D97-AF65-F5344CB8AC3E}">
        <p14:creationId xmlns:p14="http://schemas.microsoft.com/office/powerpoint/2010/main" val="1251790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Hỗ trợ hủy công việc</a:t>
            </a:r>
            <a:endParaRPr lang="en-US"/>
          </a:p>
        </p:txBody>
      </p:sp>
      <p:sp>
        <p:nvSpPr>
          <p:cNvPr id="3" name="Content Placeholder 2"/>
          <p:cNvSpPr>
            <a:spLocks noGrp="1"/>
          </p:cNvSpPr>
          <p:nvPr>
            <p:ph idx="1"/>
          </p:nvPr>
        </p:nvSpPr>
        <p:spPr/>
        <p:txBody>
          <a:bodyPr/>
          <a:lstStyle/>
          <a:p>
            <a:r>
              <a:rPr lang="en-US"/>
              <a:t>Khai báo </a:t>
            </a:r>
            <a:r>
              <a:rPr lang="en-US">
                <a:solidFill>
                  <a:srgbClr val="002060"/>
                </a:solidFill>
              </a:rPr>
              <a:t>WorkerSupportsCancellation</a:t>
            </a:r>
            <a:r>
              <a:rPr lang="en-US"/>
              <a:t> </a:t>
            </a:r>
            <a:r>
              <a:rPr lang="en-US" smtClean="0"/>
              <a:t>= </a:t>
            </a:r>
            <a:r>
              <a:rPr lang="en-US" smtClean="0">
                <a:solidFill>
                  <a:srgbClr val="0070C0"/>
                </a:solidFill>
              </a:rPr>
              <a:t>true</a:t>
            </a:r>
          </a:p>
          <a:p>
            <a:r>
              <a:rPr lang="en-US"/>
              <a:t>Định kì kiểm tra </a:t>
            </a:r>
            <a:r>
              <a:rPr lang="en-US">
                <a:solidFill>
                  <a:srgbClr val="0070C0"/>
                </a:solidFill>
              </a:rPr>
              <a:t>CancellationPending</a:t>
            </a:r>
            <a:r>
              <a:rPr lang="en-US"/>
              <a:t> </a:t>
            </a:r>
            <a:r>
              <a:rPr lang="en-US" smtClean="0"/>
              <a:t>có = </a:t>
            </a:r>
            <a:r>
              <a:rPr lang="en-US" smtClean="0">
                <a:solidFill>
                  <a:srgbClr val="0070C0"/>
                </a:solidFill>
              </a:rPr>
              <a:t>true</a:t>
            </a:r>
            <a:r>
              <a:rPr lang="en-US" smtClean="0"/>
              <a:t> ko</a:t>
            </a:r>
          </a:p>
          <a:p>
            <a:endParaRPr lang="en-US"/>
          </a:p>
          <a:p>
            <a:endParaRPr lang="en-US" smtClean="0"/>
          </a:p>
          <a:p>
            <a:endParaRPr lang="en-US"/>
          </a:p>
          <a:p>
            <a:endParaRPr lang="en-US" smtClean="0"/>
          </a:p>
          <a:p>
            <a:endParaRPr lang="en-US"/>
          </a:p>
          <a:p>
            <a:r>
              <a:rPr lang="en-US" smtClean="0"/>
              <a:t>Ra lệnh hủy từ một task khác</a:t>
            </a:r>
          </a:p>
          <a:p>
            <a:pPr lvl="1"/>
            <a:r>
              <a:rPr lang="en-US" smtClean="0"/>
              <a:t>myWorker.CancelAsync</a:t>
            </a:r>
            <a:r>
              <a:rPr lang="en-US"/>
              <a:t>(); </a:t>
            </a:r>
          </a:p>
        </p:txBody>
      </p:sp>
      <p:sp>
        <p:nvSpPr>
          <p:cNvPr id="4" name="Slide Number Placeholder 3"/>
          <p:cNvSpPr>
            <a:spLocks noGrp="1"/>
          </p:cNvSpPr>
          <p:nvPr>
            <p:ph type="sldNum" sz="quarter" idx="12"/>
          </p:nvPr>
        </p:nvSpPr>
        <p:spPr/>
        <p:txBody>
          <a:bodyPr/>
          <a:lstStyle/>
          <a:p>
            <a:fld id="{FC66D6CE-B56B-447A-A58B-E2D6508578E9}" type="slidenum">
              <a:rPr lang="en-US" smtClean="0"/>
              <a:pPr/>
              <a:t>58</a:t>
            </a:fld>
            <a:endParaRPr lang="en-US"/>
          </a:p>
        </p:txBody>
      </p:sp>
      <p:pic>
        <p:nvPicPr>
          <p:cNvPr id="5" name="Picture 4"/>
          <p:cNvPicPr>
            <a:picLocks noChangeAspect="1"/>
          </p:cNvPicPr>
          <p:nvPr/>
        </p:nvPicPr>
        <p:blipFill>
          <a:blip r:embed="rId2"/>
          <a:stretch>
            <a:fillRect/>
          </a:stretch>
        </p:blipFill>
        <p:spPr>
          <a:xfrm>
            <a:off x="914559" y="2763700"/>
            <a:ext cx="7543481" cy="2092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5585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Làm xong rồi</a:t>
            </a:r>
            <a:endParaRPr lang="en-US"/>
          </a:p>
        </p:txBody>
      </p:sp>
      <p:sp>
        <p:nvSpPr>
          <p:cNvPr id="3" name="Content Placeholder 2"/>
          <p:cNvSpPr>
            <a:spLocks noGrp="1"/>
          </p:cNvSpPr>
          <p:nvPr>
            <p:ph idx="1"/>
          </p:nvPr>
        </p:nvSpPr>
        <p:spPr/>
        <p:txBody>
          <a:bodyPr/>
          <a:lstStyle/>
          <a:p>
            <a:r>
              <a:rPr lang="en-US"/>
              <a:t>Xử lí sự kiện </a:t>
            </a:r>
            <a:r>
              <a:rPr lang="en-US">
                <a:solidFill>
                  <a:srgbClr val="0070C0"/>
                </a:solidFill>
              </a:rPr>
              <a:t>RunWorkerCompleted </a:t>
            </a:r>
          </a:p>
        </p:txBody>
      </p:sp>
      <p:sp>
        <p:nvSpPr>
          <p:cNvPr id="4" name="Slide Number Placeholder 3"/>
          <p:cNvSpPr>
            <a:spLocks noGrp="1"/>
          </p:cNvSpPr>
          <p:nvPr>
            <p:ph type="sldNum" sz="quarter" idx="12"/>
          </p:nvPr>
        </p:nvSpPr>
        <p:spPr/>
        <p:txBody>
          <a:bodyPr/>
          <a:lstStyle/>
          <a:p>
            <a:fld id="{FC66D6CE-B56B-447A-A58B-E2D6508578E9}" type="slidenum">
              <a:rPr lang="en-US" smtClean="0"/>
              <a:pPr/>
              <a:t>59</a:t>
            </a:fld>
            <a:endParaRPr lang="en-US"/>
          </a:p>
        </p:txBody>
      </p:sp>
    </p:spTree>
    <p:extLst>
      <p:ext uri="{BB962C8B-B14F-4D97-AF65-F5344CB8AC3E}">
        <p14:creationId xmlns:p14="http://schemas.microsoft.com/office/powerpoint/2010/main" val="372279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Quan trọng!</a:t>
            </a:r>
            <a:endParaRPr lang="en-US"/>
          </a:p>
        </p:txBody>
      </p:sp>
      <p:sp>
        <p:nvSpPr>
          <p:cNvPr id="3" name="Content Placeholder 2"/>
          <p:cNvSpPr>
            <a:spLocks noGrp="1"/>
          </p:cNvSpPr>
          <p:nvPr>
            <p:ph idx="1"/>
          </p:nvPr>
        </p:nvSpPr>
        <p:spPr/>
        <p:txBody>
          <a:bodyPr/>
          <a:lstStyle/>
          <a:p>
            <a:r>
              <a:rPr lang="en-US" smtClean="0"/>
              <a:t>Không có gì đảm bảo thread nào chạy trước!</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a:t>
            </a:fld>
            <a:endParaRPr lang="en-US"/>
          </a:p>
        </p:txBody>
      </p:sp>
    </p:spTree>
    <p:extLst>
      <p:ext uri="{BB962C8B-B14F-4D97-AF65-F5344CB8AC3E}">
        <p14:creationId xmlns:p14="http://schemas.microsoft.com/office/powerpoint/2010/main" val="13668470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2075"/>
            <a:ext cx="8763000" cy="1143000"/>
          </a:xfrm>
        </p:spPr>
        <p:txBody>
          <a:bodyPr/>
          <a:lstStyle/>
          <a:p>
            <a:r>
              <a:rPr lang="en-US" smtClean="0"/>
              <a:t>Bài tập vận dụng</a:t>
            </a:r>
            <a:endParaRPr lang="en-US"/>
          </a:p>
        </p:txBody>
      </p:sp>
      <p:sp>
        <p:nvSpPr>
          <p:cNvPr id="3" name="Content Placeholder 2"/>
          <p:cNvSpPr>
            <a:spLocks noGrp="1"/>
          </p:cNvSpPr>
          <p:nvPr>
            <p:ph idx="1"/>
          </p:nvPr>
        </p:nvSpPr>
        <p:spPr/>
        <p:txBody>
          <a:bodyPr/>
          <a:lstStyle/>
          <a:p>
            <a:r>
              <a:rPr lang="en-US" smtClean="0"/>
              <a:t>Viết chương trình giả lập một task tốn nhiều thời gian</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736851"/>
            <a:ext cx="4029534" cy="13810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33" y="2736851"/>
            <a:ext cx="4029534" cy="13810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5767" y="4374197"/>
            <a:ext cx="4625536" cy="1585278"/>
          </a:xfrm>
          <a:prstGeom prst="rect">
            <a:avLst/>
          </a:prstGeom>
        </p:spPr>
      </p:pic>
    </p:spTree>
    <p:extLst>
      <p:ext uri="{BB962C8B-B14F-4D97-AF65-F5344CB8AC3E}">
        <p14:creationId xmlns:p14="http://schemas.microsoft.com/office/powerpoint/2010/main" val="1307736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Task.Factory.StartNew</a:t>
            </a:r>
          </a:p>
        </p:txBody>
      </p:sp>
      <p:sp>
        <p:nvSpPr>
          <p:cNvPr id="3" name="Content Placeholder 2"/>
          <p:cNvSpPr>
            <a:spLocks noGrp="1"/>
          </p:cNvSpPr>
          <p:nvPr>
            <p:ph idx="1"/>
          </p:nvPr>
        </p:nvSpPr>
        <p:spPr/>
        <p:txBody>
          <a:bodyPr/>
          <a:lstStyle/>
          <a:p>
            <a:r>
              <a:rPr lang="en-US" smtClean="0"/>
              <a:t>Đối tượng chính của Task Parallel Library là Task</a:t>
            </a:r>
          </a:p>
          <a:p>
            <a:r>
              <a:rPr lang="en-US">
                <a:solidFill>
                  <a:srgbClr val="0070C0"/>
                </a:solidFill>
              </a:rPr>
              <a:t>Task.Factory</a:t>
            </a:r>
            <a:r>
              <a:rPr lang="en-US"/>
              <a:t>.StartNew(() =&gt; DoSomething</a:t>
            </a:r>
            <a:r>
              <a:rPr lang="en-US" smtClean="0"/>
              <a:t>());</a:t>
            </a:r>
          </a:p>
          <a:p>
            <a:endParaRPr lang="en-US"/>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61</a:t>
            </a:fld>
            <a:endParaRPr lang="en-US"/>
          </a:p>
        </p:txBody>
      </p:sp>
    </p:spTree>
    <p:extLst>
      <p:ext uri="{BB962C8B-B14F-4D97-AF65-F5344CB8AC3E}">
        <p14:creationId xmlns:p14="http://schemas.microsoft.com/office/powerpoint/2010/main" val="91180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tạo 5 task</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62</a:t>
            </a:fld>
            <a:endParaRPr lang="en-US"/>
          </a:p>
        </p:txBody>
      </p:sp>
      <p:pic>
        <p:nvPicPr>
          <p:cNvPr id="5" name="Picture 4"/>
          <p:cNvPicPr>
            <a:picLocks noChangeAspect="1"/>
          </p:cNvPicPr>
          <p:nvPr/>
        </p:nvPicPr>
        <p:blipFill>
          <a:blip r:embed="rId2"/>
          <a:stretch>
            <a:fillRect/>
          </a:stretch>
        </p:blipFill>
        <p:spPr>
          <a:xfrm>
            <a:off x="381000" y="1628975"/>
            <a:ext cx="8470066" cy="3681155"/>
          </a:xfrm>
          <a:prstGeom prst="rect">
            <a:avLst/>
          </a:prstGeom>
          <a:ln>
            <a:noFill/>
          </a:ln>
          <a:effectLst>
            <a:outerShdw blurRad="190500" algn="tl" rotWithShape="0">
              <a:srgbClr val="000000">
                <a:alpha val="70000"/>
              </a:srgbClr>
            </a:outerShdw>
          </a:effectLst>
        </p:spPr>
      </p:pic>
      <p:sp>
        <p:nvSpPr>
          <p:cNvPr id="6" name="Rectangle 5"/>
          <p:cNvSpPr/>
          <p:nvPr/>
        </p:nvSpPr>
        <p:spPr>
          <a:xfrm>
            <a:off x="1416754" y="3835344"/>
            <a:ext cx="2141694" cy="340049"/>
          </a:xfrm>
          <a:prstGeom prst="rect">
            <a:avLst/>
          </a:prstGeom>
          <a:solidFill>
            <a:srgbClr val="FF0000">
              <a:alpha val="18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5583832"/>
            <a:ext cx="7977954" cy="923330"/>
          </a:xfrm>
          <a:prstGeom prst="rect">
            <a:avLst/>
          </a:prstGeom>
          <a:noFill/>
        </p:spPr>
        <p:txBody>
          <a:bodyPr wrap="none" lIns="91440" tIns="45720" rIns="91440" bIns="45720">
            <a:spAutoFit/>
          </a:bodyPr>
          <a:lstStyle/>
          <a:p>
            <a:pPr algn="ctr"/>
            <a:r>
              <a:rPr lang="en-US" sz="5400" b="0" cap="none" spc="0" smtClean="0">
                <a:ln w="0"/>
                <a:solidFill>
                  <a:schemeClr val="accent1"/>
                </a:solidFill>
                <a:effectLst>
                  <a:outerShdw blurRad="38100" dist="25400" dir="5400000" algn="ctr" rotWithShape="0">
                    <a:srgbClr val="6E747A">
                      <a:alpha val="43000"/>
                    </a:srgbClr>
                  </a:outerShdw>
                </a:effectLst>
              </a:rPr>
              <a:t>Không gán value = i thì sao?</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155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Async &amp; await</a:t>
            </a:r>
            <a:endParaRPr lang="en-US"/>
          </a:p>
        </p:txBody>
      </p:sp>
      <p:sp>
        <p:nvSpPr>
          <p:cNvPr id="3" name="Content Placeholder 2"/>
          <p:cNvSpPr>
            <a:spLocks noGrp="1"/>
          </p:cNvSpPr>
          <p:nvPr>
            <p:ph idx="1"/>
          </p:nvPr>
        </p:nvSpPr>
        <p:spPr/>
        <p:txBody>
          <a:bodyPr/>
          <a:lstStyle/>
          <a:p>
            <a:r>
              <a:rPr lang="en-US" smtClean="0"/>
              <a:t>Cơ chế mới có từ C# 5.0</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63</a:t>
            </a:fld>
            <a:endParaRPr lang="en-US"/>
          </a:p>
        </p:txBody>
      </p:sp>
    </p:spTree>
    <p:extLst>
      <p:ext uri="{BB962C8B-B14F-4D97-AF65-F5344CB8AC3E}">
        <p14:creationId xmlns:p14="http://schemas.microsoft.com/office/powerpoint/2010/main" val="3068403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CSharp verions </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64</a:t>
            </a:fld>
            <a:endParaRPr lang="en-US"/>
          </a:p>
        </p:txBody>
      </p:sp>
      <p:sp>
        <p:nvSpPr>
          <p:cNvPr id="5" name="bottom 1"/>
          <p:cNvSpPr/>
          <p:nvPr/>
        </p:nvSpPr>
        <p:spPr>
          <a:xfrm>
            <a:off x="180000" y="2867432"/>
            <a:ext cx="1699200" cy="169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pt-PT" dirty="0" smtClean="0"/>
              <a:t>C# 1.0</a:t>
            </a:r>
            <a:endParaRPr lang="en-US" dirty="0"/>
          </a:p>
        </p:txBody>
      </p:sp>
      <p:sp>
        <p:nvSpPr>
          <p:cNvPr id="6" name="bottom 2"/>
          <p:cNvSpPr/>
          <p:nvPr/>
        </p:nvSpPr>
        <p:spPr>
          <a:xfrm>
            <a:off x="1951200" y="2869200"/>
            <a:ext cx="1699200" cy="169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pt-PT" dirty="0" smtClean="0"/>
              <a:t>C# 2.0</a:t>
            </a:r>
            <a:endParaRPr lang="en-US" dirty="0"/>
          </a:p>
        </p:txBody>
      </p:sp>
      <p:sp>
        <p:nvSpPr>
          <p:cNvPr id="7" name="bottom 3"/>
          <p:cNvSpPr/>
          <p:nvPr/>
        </p:nvSpPr>
        <p:spPr>
          <a:xfrm>
            <a:off x="3722400" y="2869200"/>
            <a:ext cx="1699200" cy="169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pt-PT" dirty="0" smtClean="0"/>
              <a:t>C# 3.0</a:t>
            </a:r>
            <a:endParaRPr lang="en-US" dirty="0"/>
          </a:p>
        </p:txBody>
      </p:sp>
      <p:sp>
        <p:nvSpPr>
          <p:cNvPr id="8" name="bottom 4"/>
          <p:cNvSpPr/>
          <p:nvPr/>
        </p:nvSpPr>
        <p:spPr>
          <a:xfrm>
            <a:off x="5493600" y="2869200"/>
            <a:ext cx="1699200" cy="169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pt-PT" dirty="0" smtClean="0"/>
              <a:t>C# 4.0</a:t>
            </a:r>
            <a:endParaRPr lang="en-US" dirty="0"/>
          </a:p>
        </p:txBody>
      </p:sp>
      <p:sp>
        <p:nvSpPr>
          <p:cNvPr id="9" name="bottom 5"/>
          <p:cNvSpPr/>
          <p:nvPr/>
        </p:nvSpPr>
        <p:spPr>
          <a:xfrm>
            <a:off x="7286645" y="2869200"/>
            <a:ext cx="1699200" cy="169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pt-PT" dirty="0" smtClean="0"/>
              <a:t>C# 5.0</a:t>
            </a:r>
            <a:endParaRPr lang="en-US" dirty="0"/>
          </a:p>
        </p:txBody>
      </p:sp>
      <p:sp>
        <p:nvSpPr>
          <p:cNvPr id="10" name="top 1"/>
          <p:cNvSpPr/>
          <p:nvPr/>
        </p:nvSpPr>
        <p:spPr>
          <a:xfrm>
            <a:off x="180000" y="2869200"/>
            <a:ext cx="1699200" cy="127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pt-PT" sz="2400" dirty="0" err="1" smtClean="0"/>
              <a:t>Managed</a:t>
            </a:r>
            <a:endParaRPr lang="en-US" dirty="0"/>
          </a:p>
        </p:txBody>
      </p:sp>
      <p:sp>
        <p:nvSpPr>
          <p:cNvPr id="11" name="top 2"/>
          <p:cNvSpPr/>
          <p:nvPr/>
        </p:nvSpPr>
        <p:spPr>
          <a:xfrm>
            <a:off x="1951200" y="2867432"/>
            <a:ext cx="1699200" cy="127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pt-PT" sz="2400" dirty="0" err="1" smtClean="0"/>
              <a:t>Generics</a:t>
            </a:r>
            <a:endParaRPr lang="en-US" dirty="0"/>
          </a:p>
        </p:txBody>
      </p:sp>
      <p:sp>
        <p:nvSpPr>
          <p:cNvPr id="12" name="top 3"/>
          <p:cNvSpPr/>
          <p:nvPr/>
        </p:nvSpPr>
        <p:spPr>
          <a:xfrm>
            <a:off x="3722400" y="2867432"/>
            <a:ext cx="1699200" cy="127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pt-PT" sz="2400" dirty="0" smtClean="0"/>
              <a:t>LINQ</a:t>
            </a:r>
            <a:endParaRPr lang="en-US" dirty="0"/>
          </a:p>
        </p:txBody>
      </p:sp>
      <p:sp>
        <p:nvSpPr>
          <p:cNvPr id="13" name="top 4"/>
          <p:cNvSpPr/>
          <p:nvPr/>
        </p:nvSpPr>
        <p:spPr>
          <a:xfrm>
            <a:off x="5493600" y="2869200"/>
            <a:ext cx="1699200" cy="127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pt-PT" sz="2400" dirty="0" err="1" smtClean="0"/>
              <a:t>Dynamic</a:t>
            </a:r>
            <a:endParaRPr lang="en-US" dirty="0"/>
          </a:p>
        </p:txBody>
      </p:sp>
      <p:sp>
        <p:nvSpPr>
          <p:cNvPr id="14" name="top 5"/>
          <p:cNvSpPr/>
          <p:nvPr/>
        </p:nvSpPr>
        <p:spPr>
          <a:xfrm>
            <a:off x="7286645" y="2869200"/>
            <a:ext cx="1699200" cy="127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pt-PT" sz="2400" dirty="0" err="1" smtClean="0"/>
              <a:t>Async</a:t>
            </a:r>
            <a:endParaRPr lang="en-US" dirty="0"/>
          </a:p>
        </p:txBody>
      </p:sp>
      <p:sp>
        <p:nvSpPr>
          <p:cNvPr id="3" name="Rectangle 2"/>
          <p:cNvSpPr/>
          <p:nvPr/>
        </p:nvSpPr>
        <p:spPr>
          <a:xfrm>
            <a:off x="0" y="0"/>
            <a:ext cx="9144000" cy="6858000"/>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51960" y="2708920"/>
            <a:ext cx="640080" cy="619089"/>
          </a:xfrm>
          <a:prstGeom prst="rect">
            <a:avLst/>
          </a:prstGeom>
        </p:spPr>
      </p:pic>
      <p:sp>
        <p:nvSpPr>
          <p:cNvPr id="16" name="TextBox 15"/>
          <p:cNvSpPr txBox="1"/>
          <p:nvPr/>
        </p:nvSpPr>
        <p:spPr>
          <a:xfrm>
            <a:off x="1331874" y="3473261"/>
            <a:ext cx="6230973" cy="307777"/>
          </a:xfrm>
          <a:prstGeom prst="rect">
            <a:avLst/>
          </a:prstGeom>
          <a:noFill/>
        </p:spPr>
        <p:txBody>
          <a:bodyPr wrap="square" lIns="0" tIns="0" rIns="0" bIns="0" rtlCol="0">
            <a:spAutoFit/>
          </a:bodyPr>
          <a:lstStyle/>
          <a:p>
            <a:pPr algn="ctr"/>
            <a:r>
              <a:rPr lang="en-US" sz="2000" b="1" dirty="0">
                <a:solidFill>
                  <a:schemeClr val="bg1"/>
                </a:solidFill>
                <a:latin typeface="Consolas" pitchFamily="49" charset="0"/>
                <a:cs typeface="Consolas" pitchFamily="49" charset="0"/>
              </a:rPr>
              <a:t>p</a:t>
            </a:r>
            <a:r>
              <a:rPr lang="en-US" sz="2000" b="1" dirty="0" smtClean="0">
                <a:solidFill>
                  <a:schemeClr val="bg1"/>
                </a:solidFill>
                <a:latin typeface="Consolas" pitchFamily="49" charset="0"/>
                <a:cs typeface="Consolas" pitchFamily="49" charset="0"/>
              </a:rPr>
              <a:t>lease wait for the next slide</a:t>
            </a:r>
            <a:endParaRPr lang="en-GB" sz="2000" dirty="0" smtClean="0">
              <a:solidFill>
                <a:schemeClr val="bg1"/>
              </a:solidFill>
            </a:endParaRPr>
          </a:p>
        </p:txBody>
      </p:sp>
      <p:sp>
        <p:nvSpPr>
          <p:cNvPr id="17" name="TextBox 16"/>
          <p:cNvSpPr txBox="1"/>
          <p:nvPr/>
        </p:nvSpPr>
        <p:spPr>
          <a:xfrm>
            <a:off x="1332094" y="3812692"/>
            <a:ext cx="6230973" cy="307777"/>
          </a:xfrm>
          <a:prstGeom prst="rect">
            <a:avLst/>
          </a:prstGeom>
          <a:noFill/>
        </p:spPr>
        <p:txBody>
          <a:bodyPr wrap="square" lIns="0" tIns="0" rIns="0" bIns="0" rtlCol="0">
            <a:spAutoFit/>
          </a:bodyPr>
          <a:lstStyle/>
          <a:p>
            <a:pPr algn="ctr"/>
            <a:r>
              <a:rPr lang="en-US" sz="2000" b="1" dirty="0" smtClean="0">
                <a:solidFill>
                  <a:schemeClr val="bg1"/>
                </a:solidFill>
                <a:latin typeface="Consolas" pitchFamily="49" charset="0"/>
                <a:cs typeface="Consolas" pitchFamily="49" charset="0"/>
              </a:rPr>
              <a:t>clicking won’t make it come any faster</a:t>
            </a:r>
            <a:endParaRPr lang="en-GB" sz="2000" dirty="0" smtClean="0">
              <a:solidFill>
                <a:schemeClr val="bg1"/>
              </a:solidFill>
            </a:endParaRPr>
          </a:p>
        </p:txBody>
      </p:sp>
      <p:sp>
        <p:nvSpPr>
          <p:cNvPr id="18" name="TextBox 17"/>
          <p:cNvSpPr txBox="1"/>
          <p:nvPr/>
        </p:nvSpPr>
        <p:spPr>
          <a:xfrm>
            <a:off x="214154" y="6547114"/>
            <a:ext cx="2398862" cy="276999"/>
          </a:xfrm>
          <a:prstGeom prst="rect">
            <a:avLst/>
          </a:prstGeom>
          <a:noFill/>
        </p:spPr>
        <p:txBody>
          <a:bodyPr wrap="none" rtlCol="0">
            <a:spAutoFit/>
          </a:bodyPr>
          <a:lstStyle/>
          <a:p>
            <a:r>
              <a:rPr lang="en-US" sz="1200">
                <a:latin typeface="Segoe WP" pitchFamily="34" charset="0"/>
                <a:cs typeface="Segoe WP" pitchFamily="34" charset="0"/>
              </a:rPr>
              <a:t>Trích từ slide của Paulo Morgado</a:t>
            </a:r>
          </a:p>
        </p:txBody>
      </p:sp>
    </p:spTree>
    <p:extLst>
      <p:ext uri="{BB962C8B-B14F-4D97-AF65-F5344CB8AC3E}">
        <p14:creationId xmlns:p14="http://schemas.microsoft.com/office/powerpoint/2010/main" val="15682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8" presetClass="emph" presetSubtype="0" repeatCount="indefinite" fill="hold" nodeType="withEffect">
                                  <p:stCondLst>
                                    <p:cond delay="0"/>
                                  </p:stCondLst>
                                  <p:childTnLst>
                                    <p:animRot by="21600000">
                                      <p:cBhvr>
                                        <p:cTn id="34" dur="750" fill="hold"/>
                                        <p:tgtEl>
                                          <p:spTgt spid="1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Luồng xử lí cũ</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65</a:t>
            </a:fld>
            <a:endParaRPr lang="en-US"/>
          </a:p>
        </p:txBody>
      </p:sp>
      <p:sp>
        <p:nvSpPr>
          <p:cNvPr id="5" name="TextBox 4"/>
          <p:cNvSpPr txBox="1"/>
          <p:nvPr/>
        </p:nvSpPr>
        <p:spPr>
          <a:xfrm>
            <a:off x="4665982" y="3471925"/>
            <a:ext cx="3487418" cy="2259595"/>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91440" rIns="91440" bIns="91440" rtlCol="0">
            <a:noAutofit/>
          </a:bodyPr>
          <a:lstStyle/>
          <a:p>
            <a:pPr>
              <a:lnSpc>
                <a:spcPct val="115000"/>
              </a:lnSpc>
            </a:pPr>
            <a:r>
              <a:rPr lang="en-US" sz="2000" b="1" dirty="0" smtClean="0">
                <a:solidFill>
                  <a:srgbClr val="0070C0"/>
                </a:solidFill>
                <a:latin typeface="Consolas"/>
                <a:ea typeface="Calibri"/>
                <a:cs typeface="Times New Roman"/>
              </a:rPr>
              <a:t>void</a:t>
            </a:r>
            <a:r>
              <a:rPr lang="en-US" sz="2000" dirty="0" smtClean="0">
                <a:solidFill>
                  <a:srgbClr val="0070C0"/>
                </a:solidFill>
                <a:latin typeface="Consolas"/>
                <a:ea typeface="Calibri"/>
                <a:cs typeface="Times New Roman"/>
              </a:rPr>
              <a:t> </a:t>
            </a:r>
            <a:r>
              <a:rPr lang="en-US" sz="2000" b="1" dirty="0" err="1" smtClean="0">
                <a:solidFill>
                  <a:schemeClr val="tx1"/>
                </a:solidFill>
                <a:latin typeface="Consolas"/>
                <a:ea typeface="Calibri"/>
                <a:cs typeface="Times New Roman"/>
              </a:rPr>
              <a:t>LoadImage</a:t>
            </a:r>
            <a:r>
              <a:rPr lang="en-US" sz="2000" b="1" dirty="0" smtClean="0">
                <a:solidFill>
                  <a:schemeClr val="tx1"/>
                </a:solidFill>
                <a:latin typeface="Consolas"/>
                <a:ea typeface="Calibri"/>
                <a:cs typeface="Times New Roman"/>
              </a:rPr>
              <a:t>()</a:t>
            </a:r>
          </a:p>
          <a:p>
            <a:pPr>
              <a:lnSpc>
                <a:spcPct val="115000"/>
              </a:lnSpc>
            </a:pPr>
            <a:r>
              <a:rPr lang="pt-PT" sz="2000" b="1" dirty="0">
                <a:solidFill>
                  <a:schemeClr val="tx1"/>
                </a:solidFill>
                <a:latin typeface="Consolas"/>
                <a:ea typeface="Calibri"/>
                <a:cs typeface="Times New Roman"/>
              </a:rPr>
              <a:t>{</a:t>
            </a:r>
            <a:endParaRPr lang="en-US" sz="2800" b="1" dirty="0">
              <a:solidFill>
                <a:schemeClr val="tx1"/>
              </a:solidFill>
              <a:latin typeface="Calibri"/>
              <a:ea typeface="Calibri"/>
              <a:cs typeface="Times New Roman"/>
            </a:endParaRPr>
          </a:p>
          <a:p>
            <a:pPr>
              <a:lnSpc>
                <a:spcPct val="115000"/>
              </a:lnSpc>
            </a:pPr>
            <a:r>
              <a:rPr lang="en-US" sz="2000" b="1" dirty="0">
                <a:solidFill>
                  <a:schemeClr val="tx1"/>
                </a:solidFill>
                <a:latin typeface="Consolas"/>
                <a:ea typeface="Calibri"/>
                <a:cs typeface="Times New Roman"/>
              </a:rPr>
              <a:t>  </a:t>
            </a:r>
            <a:r>
              <a:rPr lang="en-US" sz="2000" b="1" dirty="0" smtClean="0">
                <a:solidFill>
                  <a:schemeClr val="tx1"/>
                </a:solidFill>
                <a:latin typeface="Consolas"/>
                <a:ea typeface="Calibri"/>
                <a:cs typeface="Times New Roman"/>
              </a:rPr>
              <a:t>// ...</a:t>
            </a:r>
          </a:p>
          <a:p>
            <a:pPr>
              <a:lnSpc>
                <a:spcPct val="115000"/>
              </a:lnSpc>
            </a:pPr>
            <a:r>
              <a:rPr lang="en-US" sz="2000" b="1" dirty="0">
                <a:solidFill>
                  <a:schemeClr val="tx1"/>
                </a:solidFill>
                <a:latin typeface="Consolas"/>
                <a:ea typeface="Calibri"/>
                <a:cs typeface="Times New Roman"/>
              </a:rPr>
              <a:t> </a:t>
            </a:r>
            <a:r>
              <a:rPr lang="en-US" sz="2000" b="1" dirty="0" smtClean="0">
                <a:solidFill>
                  <a:schemeClr val="tx1"/>
                </a:solidFill>
                <a:latin typeface="Consolas"/>
                <a:ea typeface="Calibri"/>
                <a:cs typeface="Times New Roman"/>
              </a:rPr>
              <a:t> </a:t>
            </a:r>
            <a:r>
              <a:rPr lang="en-US" sz="2000" b="1" dirty="0" err="1" smtClean="0">
                <a:solidFill>
                  <a:schemeClr val="tx1"/>
                </a:solidFill>
                <a:latin typeface="Consolas"/>
                <a:ea typeface="Calibri"/>
                <a:cs typeface="Times New Roman"/>
              </a:rPr>
              <a:t>LoadLocalData</a:t>
            </a:r>
            <a:r>
              <a:rPr lang="en-US" sz="2000" b="1" dirty="0" smtClean="0">
                <a:solidFill>
                  <a:schemeClr val="tx1"/>
                </a:solidFill>
                <a:latin typeface="Consolas"/>
                <a:ea typeface="Calibri"/>
                <a:cs typeface="Times New Roman"/>
              </a:rPr>
              <a:t>(...);</a:t>
            </a:r>
          </a:p>
          <a:p>
            <a:pPr>
              <a:lnSpc>
                <a:spcPct val="115000"/>
              </a:lnSpc>
            </a:pPr>
            <a:r>
              <a:rPr lang="en-US" sz="2000" b="1" dirty="0">
                <a:solidFill>
                  <a:schemeClr val="tx1"/>
                </a:solidFill>
                <a:latin typeface="Consolas"/>
                <a:ea typeface="Calibri"/>
                <a:cs typeface="Times New Roman"/>
              </a:rPr>
              <a:t> </a:t>
            </a:r>
            <a:r>
              <a:rPr lang="en-US" sz="2000" b="1" dirty="0" smtClean="0">
                <a:solidFill>
                  <a:schemeClr val="tx1"/>
                </a:solidFill>
                <a:latin typeface="Consolas"/>
                <a:ea typeface="Calibri"/>
                <a:cs typeface="Times New Roman"/>
              </a:rPr>
              <a:t> // ...</a:t>
            </a:r>
          </a:p>
          <a:p>
            <a:pPr>
              <a:lnSpc>
                <a:spcPct val="115000"/>
              </a:lnSpc>
            </a:pPr>
            <a:r>
              <a:rPr lang="pt-PT" sz="2000" b="1" dirty="0" smtClean="0">
                <a:solidFill>
                  <a:schemeClr val="tx1"/>
                </a:solidFill>
                <a:effectLst/>
                <a:latin typeface="Consolas"/>
                <a:ea typeface="Calibri"/>
                <a:cs typeface="Times New Roman"/>
              </a:rPr>
              <a:t>}</a:t>
            </a:r>
            <a:endParaRPr lang="en-US" sz="2800" b="1" dirty="0">
              <a:solidFill>
                <a:schemeClr val="tx1"/>
              </a:solidFill>
              <a:effectLst/>
              <a:latin typeface="Calibri"/>
              <a:ea typeface="Calibri"/>
              <a:cs typeface="Times New Roman"/>
            </a:endParaRPr>
          </a:p>
        </p:txBody>
      </p:sp>
      <p:sp>
        <p:nvSpPr>
          <p:cNvPr id="6" name="TextBox 5"/>
          <p:cNvSpPr txBox="1"/>
          <p:nvPr/>
        </p:nvSpPr>
        <p:spPr>
          <a:xfrm>
            <a:off x="1149061" y="2134600"/>
            <a:ext cx="3417311" cy="1947352"/>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91440" rIns="91440" bIns="91440" rtlCol="0">
            <a:noAutofit/>
          </a:bodyPr>
          <a:lstStyle/>
          <a:p>
            <a:pPr>
              <a:lnSpc>
                <a:spcPct val="115000"/>
              </a:lnSpc>
            </a:pPr>
            <a:r>
              <a:rPr lang="en-US" sz="2000" b="1" dirty="0" smtClean="0">
                <a:solidFill>
                  <a:srgbClr val="0070C0"/>
                </a:solidFill>
                <a:latin typeface="Consolas"/>
                <a:ea typeface="Calibri"/>
                <a:cs typeface="Times New Roman"/>
              </a:rPr>
              <a:t>void</a:t>
            </a:r>
            <a:r>
              <a:rPr lang="en-US" sz="2000" dirty="0" smtClean="0">
                <a:solidFill>
                  <a:srgbClr val="0070C0"/>
                </a:solidFill>
                <a:latin typeface="Consolas"/>
                <a:ea typeface="Calibri"/>
                <a:cs typeface="Times New Roman"/>
              </a:rPr>
              <a:t> </a:t>
            </a:r>
            <a:r>
              <a:rPr lang="en-US" sz="2000" b="1" dirty="0" err="1" smtClean="0">
                <a:solidFill>
                  <a:schemeClr val="tx1"/>
                </a:solidFill>
                <a:latin typeface="Consolas"/>
                <a:ea typeface="Calibri"/>
                <a:cs typeface="Times New Roman"/>
              </a:rPr>
              <a:t>Button_Click</a:t>
            </a:r>
            <a:r>
              <a:rPr lang="en-US" sz="2000" dirty="0" smtClean="0">
                <a:solidFill>
                  <a:schemeClr val="tx1"/>
                </a:solidFill>
                <a:latin typeface="Consolas"/>
                <a:ea typeface="Calibri"/>
                <a:cs typeface="Times New Roman"/>
              </a:rPr>
              <a:t>(</a:t>
            </a:r>
            <a:r>
              <a:rPr lang="en-US" sz="2000" b="1" dirty="0" smtClean="0">
                <a:solidFill>
                  <a:schemeClr val="tx1"/>
                </a:solidFill>
                <a:latin typeface="Consolas"/>
                <a:ea typeface="Calibri"/>
                <a:cs typeface="Times New Roman"/>
              </a:rPr>
              <a:t>...</a:t>
            </a:r>
            <a:r>
              <a:rPr lang="en-US" sz="2000" dirty="0" smtClean="0">
                <a:solidFill>
                  <a:schemeClr val="tx1"/>
                </a:solidFill>
                <a:latin typeface="Consolas"/>
                <a:ea typeface="Calibri"/>
                <a:cs typeface="Times New Roman"/>
              </a:rPr>
              <a:t>)</a:t>
            </a:r>
          </a:p>
          <a:p>
            <a:pPr>
              <a:lnSpc>
                <a:spcPct val="115000"/>
              </a:lnSpc>
            </a:pPr>
            <a:r>
              <a:rPr lang="pt-PT" sz="2000" b="1" dirty="0" smtClean="0">
                <a:solidFill>
                  <a:schemeClr val="tx1"/>
                </a:solidFill>
                <a:latin typeface="Consolas"/>
                <a:ea typeface="Calibri"/>
                <a:cs typeface="Times New Roman"/>
              </a:rPr>
              <a:t>{</a:t>
            </a:r>
            <a:endParaRPr lang="en-US" sz="2800" b="1" dirty="0" smtClean="0">
              <a:solidFill>
                <a:schemeClr val="tx1"/>
              </a:solidFill>
              <a:latin typeface="Calibri"/>
              <a:ea typeface="Calibri"/>
              <a:cs typeface="Times New Roman"/>
            </a:endParaRPr>
          </a:p>
          <a:p>
            <a:pPr>
              <a:lnSpc>
                <a:spcPct val="115000"/>
              </a:lnSpc>
            </a:pPr>
            <a:r>
              <a:rPr lang="en-US" sz="2000" b="1" dirty="0" smtClean="0">
                <a:solidFill>
                  <a:schemeClr val="tx1"/>
                </a:solidFill>
                <a:latin typeface="Consolas"/>
                <a:ea typeface="Calibri"/>
                <a:cs typeface="Times New Roman"/>
              </a:rPr>
              <a:t>  </a:t>
            </a:r>
            <a:r>
              <a:rPr lang="en-US" sz="2000" b="1" dirty="0" err="1" smtClean="0">
                <a:solidFill>
                  <a:schemeClr val="tx1"/>
                </a:solidFill>
                <a:latin typeface="Consolas"/>
                <a:ea typeface="Calibri"/>
                <a:cs typeface="Times New Roman"/>
              </a:rPr>
              <a:t>LoadImage</a:t>
            </a:r>
            <a:r>
              <a:rPr lang="en-US" sz="2000" b="1" dirty="0" smtClean="0">
                <a:solidFill>
                  <a:schemeClr val="tx1"/>
                </a:solidFill>
                <a:latin typeface="Consolas"/>
                <a:ea typeface="Calibri"/>
                <a:cs typeface="Times New Roman"/>
              </a:rPr>
              <a:t>();</a:t>
            </a:r>
            <a:endParaRPr lang="en-US" sz="2800" b="1" dirty="0" smtClean="0">
              <a:solidFill>
                <a:schemeClr val="tx1"/>
              </a:solidFill>
              <a:latin typeface="Calibri"/>
              <a:ea typeface="Calibri"/>
              <a:cs typeface="Times New Roman"/>
            </a:endParaRPr>
          </a:p>
          <a:p>
            <a:pPr>
              <a:lnSpc>
                <a:spcPct val="115000"/>
              </a:lnSpc>
            </a:pPr>
            <a:r>
              <a:rPr lang="en-US" sz="2000" b="1" dirty="0" smtClean="0">
                <a:solidFill>
                  <a:schemeClr val="tx1"/>
                </a:solidFill>
                <a:latin typeface="Consolas"/>
                <a:ea typeface="Calibri"/>
                <a:cs typeface="Times New Roman"/>
              </a:rPr>
              <a:t>  </a:t>
            </a:r>
            <a:r>
              <a:rPr lang="en-US" sz="2000" b="1" dirty="0" err="1" smtClean="0">
                <a:solidFill>
                  <a:schemeClr val="tx1"/>
                </a:solidFill>
                <a:latin typeface="Consolas"/>
                <a:ea typeface="Calibri"/>
                <a:cs typeface="Times New Roman"/>
              </a:rPr>
              <a:t>UpdateView</a:t>
            </a:r>
            <a:r>
              <a:rPr lang="en-US" sz="2000" b="1" dirty="0" smtClean="0">
                <a:solidFill>
                  <a:schemeClr val="tx1"/>
                </a:solidFill>
                <a:latin typeface="Consolas"/>
                <a:ea typeface="Calibri"/>
                <a:cs typeface="Times New Roman"/>
              </a:rPr>
              <a:t>();</a:t>
            </a:r>
          </a:p>
          <a:p>
            <a:pPr>
              <a:lnSpc>
                <a:spcPct val="115000"/>
              </a:lnSpc>
            </a:pPr>
            <a:r>
              <a:rPr lang="pt-PT" sz="2000" b="1" dirty="0" smtClean="0">
                <a:solidFill>
                  <a:schemeClr val="tx1"/>
                </a:solidFill>
                <a:effectLst/>
                <a:latin typeface="Consolas"/>
                <a:ea typeface="Calibri"/>
                <a:cs typeface="Times New Roman"/>
              </a:rPr>
              <a:t>}</a:t>
            </a:r>
            <a:endParaRPr lang="en-US" sz="2800" b="1" dirty="0">
              <a:solidFill>
                <a:schemeClr val="tx1"/>
              </a:solidFill>
              <a:effectLst/>
              <a:latin typeface="Calibri"/>
              <a:ea typeface="Calibri"/>
              <a:cs typeface="Times New Roman"/>
            </a:endParaRPr>
          </a:p>
        </p:txBody>
      </p:sp>
      <p:sp>
        <p:nvSpPr>
          <p:cNvPr id="7" name="Bent Arrow 6"/>
          <p:cNvSpPr/>
          <p:nvPr/>
        </p:nvSpPr>
        <p:spPr bwMode="auto">
          <a:xfrm rot="5400000">
            <a:off x="4079669" y="2402184"/>
            <a:ext cx="583043" cy="1902638"/>
          </a:xfrm>
          <a:prstGeom prst="bentArrow">
            <a:avLst>
              <a:gd name="adj1" fmla="val 18014"/>
              <a:gd name="adj2" fmla="val 25000"/>
              <a:gd name="adj3" fmla="val 25000"/>
              <a:gd name="adj4" fmla="val 43750"/>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Bent Arrow 7"/>
          <p:cNvSpPr/>
          <p:nvPr/>
        </p:nvSpPr>
        <p:spPr bwMode="auto">
          <a:xfrm rot="16200000">
            <a:off x="2974776" y="3825199"/>
            <a:ext cx="2186344" cy="1296142"/>
          </a:xfrm>
          <a:prstGeom prst="bentArrow">
            <a:avLst>
              <a:gd name="adj1" fmla="val 10106"/>
              <a:gd name="adj2" fmla="val 14457"/>
              <a:gd name="adj3" fmla="val 12951"/>
              <a:gd name="adj4" fmla="val 19652"/>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Box 8"/>
          <p:cNvSpPr txBox="1"/>
          <p:nvPr/>
        </p:nvSpPr>
        <p:spPr>
          <a:xfrm>
            <a:off x="214154" y="6547114"/>
            <a:ext cx="2398862" cy="276999"/>
          </a:xfrm>
          <a:prstGeom prst="rect">
            <a:avLst/>
          </a:prstGeom>
          <a:noFill/>
        </p:spPr>
        <p:txBody>
          <a:bodyPr wrap="none" rtlCol="0">
            <a:spAutoFit/>
          </a:bodyPr>
          <a:lstStyle/>
          <a:p>
            <a:r>
              <a:rPr lang="en-US" sz="1200">
                <a:latin typeface="Segoe WP" pitchFamily="34" charset="0"/>
                <a:cs typeface="Segoe WP" pitchFamily="34" charset="0"/>
              </a:rPr>
              <a:t>Trích từ slide của Paulo Morgado</a:t>
            </a:r>
          </a:p>
        </p:txBody>
      </p:sp>
    </p:spTree>
    <p:extLst>
      <p:ext uri="{BB962C8B-B14F-4D97-AF65-F5344CB8AC3E}">
        <p14:creationId xmlns:p14="http://schemas.microsoft.com/office/powerpoint/2010/main" val="27579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75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Luồng xử lí mới</a:t>
            </a:r>
            <a:endParaRPr lang="en-US"/>
          </a:p>
        </p:txBody>
      </p:sp>
      <p:sp>
        <p:nvSpPr>
          <p:cNvPr id="4" name="Slide Number Placeholder 3"/>
          <p:cNvSpPr>
            <a:spLocks noGrp="1"/>
          </p:cNvSpPr>
          <p:nvPr>
            <p:ph type="sldNum" sz="quarter" idx="12"/>
          </p:nvPr>
        </p:nvSpPr>
        <p:spPr>
          <a:xfrm>
            <a:off x="6781800" y="6324600"/>
            <a:ext cx="2133600" cy="365125"/>
          </a:xfrm>
        </p:spPr>
        <p:txBody>
          <a:bodyPr/>
          <a:lstStyle/>
          <a:p>
            <a:fld id="{FC66D6CE-B56B-447A-A58B-E2D6508578E9}" type="slidenum">
              <a:rPr lang="en-US" smtClean="0"/>
              <a:pPr/>
              <a:t>66</a:t>
            </a:fld>
            <a:endParaRPr lang="en-US"/>
          </a:p>
        </p:txBody>
      </p:sp>
      <p:sp>
        <p:nvSpPr>
          <p:cNvPr id="5" name="TextBox 4"/>
          <p:cNvSpPr txBox="1"/>
          <p:nvPr/>
        </p:nvSpPr>
        <p:spPr>
          <a:xfrm>
            <a:off x="4278921" y="3360600"/>
            <a:ext cx="3792218" cy="2259595"/>
          </a:xfrm>
          <a:prstGeom prst="rect">
            <a:avLst/>
          </a:prstGeom>
          <a:solidFill>
            <a:srgbClr val="002060"/>
          </a:solidFill>
        </p:spPr>
        <p:txBody>
          <a:bodyPr wrap="none" lIns="91440" tIns="91440" rIns="91440" bIns="91440" rtlCol="0">
            <a:noAutofit/>
          </a:bodyPr>
          <a:lstStyle/>
          <a:p>
            <a:pPr>
              <a:lnSpc>
                <a:spcPct val="115000"/>
              </a:lnSpc>
            </a:pPr>
            <a:r>
              <a:rPr lang="en-US" sz="2000" b="1" dirty="0" smtClean="0">
                <a:solidFill>
                  <a:srgbClr val="569CD6"/>
                </a:solidFill>
                <a:latin typeface="Consolas"/>
                <a:ea typeface="Calibri"/>
                <a:cs typeface="Times New Roman"/>
              </a:rPr>
              <a:t>void</a:t>
            </a:r>
            <a:r>
              <a:rPr lang="en-US" sz="2000"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LoadImage</a:t>
            </a:r>
            <a:r>
              <a:rPr lang="en-US" sz="2000" b="1" dirty="0" smtClean="0">
                <a:solidFill>
                  <a:srgbClr val="C8C8C8"/>
                </a:solidFill>
                <a:latin typeface="Consolas"/>
                <a:ea typeface="Calibri"/>
                <a:cs typeface="Times New Roman"/>
              </a:rPr>
              <a:t>()</a:t>
            </a:r>
          </a:p>
          <a:p>
            <a:pPr>
              <a:lnSpc>
                <a:spcPct val="115000"/>
              </a:lnSpc>
            </a:pPr>
            <a:r>
              <a:rPr lang="pt-PT" sz="2000" b="1" dirty="0">
                <a:solidFill>
                  <a:srgbClr val="C8C8C8"/>
                </a:solidFill>
                <a:latin typeface="Consolas"/>
                <a:ea typeface="Calibri"/>
                <a:cs typeface="Times New Roman"/>
              </a:rPr>
              <a:t>{</a:t>
            </a:r>
            <a:endParaRPr lang="en-US" sz="2800" b="1" dirty="0">
              <a:latin typeface="Calibri"/>
              <a:ea typeface="Calibri"/>
              <a:cs typeface="Times New Roman"/>
            </a:endParaRPr>
          </a:p>
          <a:p>
            <a:pPr>
              <a:lnSpc>
                <a:spcPct val="115000"/>
              </a:lnSpc>
            </a:pPr>
            <a:r>
              <a:rPr lang="en-US" sz="2000" b="1" dirty="0">
                <a:solidFill>
                  <a:srgbClr val="C8C8C8"/>
                </a:solidFill>
                <a:latin typeface="Consolas"/>
                <a:ea typeface="Calibri"/>
                <a:cs typeface="Times New Roman"/>
              </a:rPr>
              <a:t>  </a:t>
            </a:r>
            <a:r>
              <a:rPr lang="en-US" sz="2000" b="1" dirty="0" smtClean="0">
                <a:solidFill>
                  <a:srgbClr val="C8C8C8"/>
                </a:solidFill>
                <a:latin typeface="Consolas"/>
                <a:ea typeface="Calibri"/>
                <a:cs typeface="Times New Roman"/>
              </a:rPr>
              <a:t>// ...</a:t>
            </a:r>
          </a:p>
          <a:p>
            <a:pPr>
              <a:lnSpc>
                <a:spcPct val="115000"/>
              </a:lnSpc>
            </a:pPr>
            <a:r>
              <a:rPr lang="en-US" sz="2000" b="1" dirty="0">
                <a:solidFill>
                  <a:srgbClr val="C8C8C8"/>
                </a:solidFill>
                <a:latin typeface="Consolas"/>
                <a:ea typeface="Calibri"/>
                <a:cs typeface="Times New Roman"/>
              </a:rPr>
              <a:t> </a:t>
            </a:r>
            <a:r>
              <a:rPr lang="en-US" sz="2000" b="1"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DownloadRemoteData</a:t>
            </a:r>
            <a:r>
              <a:rPr lang="en-US" sz="2000" b="1" dirty="0" smtClean="0">
                <a:solidFill>
                  <a:srgbClr val="C8C8C8"/>
                </a:solidFill>
                <a:latin typeface="Consolas"/>
                <a:ea typeface="Calibri"/>
                <a:cs typeface="Times New Roman"/>
              </a:rPr>
              <a:t>(...);</a:t>
            </a:r>
          </a:p>
          <a:p>
            <a:pPr>
              <a:lnSpc>
                <a:spcPct val="115000"/>
              </a:lnSpc>
            </a:pPr>
            <a:r>
              <a:rPr lang="en-US" sz="2000" b="1" dirty="0">
                <a:solidFill>
                  <a:srgbClr val="C8C8C8"/>
                </a:solidFill>
                <a:latin typeface="Consolas"/>
                <a:ea typeface="Calibri"/>
                <a:cs typeface="Times New Roman"/>
              </a:rPr>
              <a:t> </a:t>
            </a:r>
            <a:r>
              <a:rPr lang="en-US" sz="2000" b="1" dirty="0" smtClean="0">
                <a:solidFill>
                  <a:srgbClr val="C8C8C8"/>
                </a:solidFill>
                <a:latin typeface="Consolas"/>
                <a:ea typeface="Calibri"/>
                <a:cs typeface="Times New Roman"/>
              </a:rPr>
              <a:t> // ...</a:t>
            </a:r>
          </a:p>
          <a:p>
            <a:pPr>
              <a:lnSpc>
                <a:spcPct val="115000"/>
              </a:lnSpc>
            </a:pPr>
            <a:r>
              <a:rPr lang="pt-PT" sz="2000" b="1" dirty="0" smtClean="0">
                <a:solidFill>
                  <a:srgbClr val="C8C8C8"/>
                </a:solidFill>
                <a:effectLst/>
                <a:latin typeface="Consolas"/>
                <a:ea typeface="Calibri"/>
                <a:cs typeface="Times New Roman"/>
              </a:rPr>
              <a:t>}</a:t>
            </a:r>
            <a:endParaRPr lang="en-US" sz="2800" b="1" dirty="0">
              <a:effectLst/>
              <a:latin typeface="Calibri"/>
              <a:ea typeface="Calibri"/>
              <a:cs typeface="Times New Roman"/>
            </a:endParaRPr>
          </a:p>
        </p:txBody>
      </p:sp>
      <p:sp>
        <p:nvSpPr>
          <p:cNvPr id="6" name="TextBox 5"/>
          <p:cNvSpPr txBox="1"/>
          <p:nvPr/>
        </p:nvSpPr>
        <p:spPr>
          <a:xfrm>
            <a:off x="762000" y="2023275"/>
            <a:ext cx="3417311" cy="1947352"/>
          </a:xfrm>
          <a:prstGeom prst="rect">
            <a:avLst/>
          </a:prstGeom>
          <a:solidFill>
            <a:srgbClr val="002060"/>
          </a:solidFill>
        </p:spPr>
        <p:txBody>
          <a:bodyPr wrap="none" lIns="91440" tIns="91440" rIns="91440" bIns="91440" rtlCol="0">
            <a:noAutofit/>
          </a:bodyPr>
          <a:lstStyle/>
          <a:p>
            <a:pPr>
              <a:lnSpc>
                <a:spcPct val="115000"/>
              </a:lnSpc>
            </a:pPr>
            <a:r>
              <a:rPr lang="en-US" sz="2000" b="1" dirty="0" smtClean="0">
                <a:solidFill>
                  <a:srgbClr val="569CD6"/>
                </a:solidFill>
                <a:latin typeface="Consolas"/>
                <a:ea typeface="Calibri"/>
                <a:cs typeface="Times New Roman"/>
              </a:rPr>
              <a:t>void</a:t>
            </a:r>
            <a:r>
              <a:rPr lang="en-US" sz="2000"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Button_Click</a:t>
            </a:r>
            <a:r>
              <a:rPr lang="en-US" sz="2000" dirty="0" smtClean="0">
                <a:solidFill>
                  <a:srgbClr val="C8C8C8"/>
                </a:solidFill>
                <a:latin typeface="Consolas"/>
                <a:ea typeface="Calibri"/>
                <a:cs typeface="Times New Roman"/>
              </a:rPr>
              <a:t>(</a:t>
            </a:r>
            <a:r>
              <a:rPr lang="en-US" sz="2000" b="1" dirty="0" smtClean="0">
                <a:solidFill>
                  <a:srgbClr val="C8C8C8"/>
                </a:solidFill>
                <a:latin typeface="Consolas"/>
                <a:ea typeface="Calibri"/>
                <a:cs typeface="Times New Roman"/>
              </a:rPr>
              <a:t>...</a:t>
            </a:r>
            <a:r>
              <a:rPr lang="en-US" sz="2000" dirty="0" smtClean="0">
                <a:solidFill>
                  <a:srgbClr val="C8C8C8"/>
                </a:solidFill>
                <a:latin typeface="Consolas"/>
                <a:ea typeface="Calibri"/>
                <a:cs typeface="Times New Roman"/>
              </a:rPr>
              <a:t>)</a:t>
            </a:r>
          </a:p>
          <a:p>
            <a:pPr>
              <a:lnSpc>
                <a:spcPct val="115000"/>
              </a:lnSpc>
            </a:pPr>
            <a:r>
              <a:rPr lang="pt-PT" sz="2000" b="1" dirty="0" smtClean="0">
                <a:solidFill>
                  <a:srgbClr val="C8C8C8"/>
                </a:solidFill>
                <a:latin typeface="Consolas"/>
                <a:ea typeface="Calibri"/>
                <a:cs typeface="Times New Roman"/>
              </a:rPr>
              <a:t>{</a:t>
            </a:r>
            <a:endParaRPr lang="en-US" sz="2800" b="1" dirty="0" smtClean="0">
              <a:latin typeface="Calibri"/>
              <a:ea typeface="Calibri"/>
              <a:cs typeface="Times New Roman"/>
            </a:endParaRPr>
          </a:p>
          <a:p>
            <a:pPr>
              <a:lnSpc>
                <a:spcPct val="115000"/>
              </a:lnSpc>
            </a:pPr>
            <a:r>
              <a:rPr lang="en-US" sz="2000" b="1"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LoadImage</a:t>
            </a:r>
            <a:r>
              <a:rPr lang="en-US" sz="2000" b="1" dirty="0" smtClean="0">
                <a:solidFill>
                  <a:srgbClr val="C8C8C8"/>
                </a:solidFill>
                <a:latin typeface="Consolas"/>
                <a:ea typeface="Calibri"/>
                <a:cs typeface="Times New Roman"/>
              </a:rPr>
              <a:t>();</a:t>
            </a:r>
            <a:endParaRPr lang="en-US" sz="2800" b="1" dirty="0" smtClean="0">
              <a:latin typeface="Calibri"/>
              <a:ea typeface="Calibri"/>
              <a:cs typeface="Times New Roman"/>
            </a:endParaRPr>
          </a:p>
          <a:p>
            <a:pPr>
              <a:lnSpc>
                <a:spcPct val="115000"/>
              </a:lnSpc>
            </a:pPr>
            <a:r>
              <a:rPr lang="en-US" sz="2000" b="1"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UpdateView</a:t>
            </a:r>
            <a:r>
              <a:rPr lang="en-US" sz="2000" b="1" dirty="0" smtClean="0">
                <a:solidFill>
                  <a:srgbClr val="C8C8C8"/>
                </a:solidFill>
                <a:latin typeface="Consolas"/>
                <a:ea typeface="Calibri"/>
                <a:cs typeface="Times New Roman"/>
              </a:rPr>
              <a:t>();</a:t>
            </a:r>
          </a:p>
          <a:p>
            <a:pPr>
              <a:lnSpc>
                <a:spcPct val="115000"/>
              </a:lnSpc>
            </a:pPr>
            <a:r>
              <a:rPr lang="pt-PT" sz="2000" b="1" dirty="0" smtClean="0">
                <a:solidFill>
                  <a:srgbClr val="C8C8C8"/>
                </a:solidFill>
                <a:effectLst/>
                <a:latin typeface="Consolas"/>
                <a:ea typeface="Calibri"/>
                <a:cs typeface="Times New Roman"/>
              </a:rPr>
              <a:t>}</a:t>
            </a:r>
            <a:endParaRPr lang="en-US" sz="2800" b="1" dirty="0">
              <a:effectLst/>
              <a:latin typeface="Calibri"/>
              <a:ea typeface="Calibri"/>
              <a:cs typeface="Times New Roman"/>
            </a:endParaRPr>
          </a:p>
        </p:txBody>
      </p:sp>
      <p:sp>
        <p:nvSpPr>
          <p:cNvPr id="7" name="Bent Arrow 6"/>
          <p:cNvSpPr/>
          <p:nvPr/>
        </p:nvSpPr>
        <p:spPr bwMode="auto">
          <a:xfrm rot="5400000">
            <a:off x="3625460" y="2292978"/>
            <a:ext cx="590749" cy="1776046"/>
          </a:xfrm>
          <a:prstGeom prst="bentArrow">
            <a:avLst>
              <a:gd name="adj1" fmla="val 18014"/>
              <a:gd name="adj2" fmla="val 25000"/>
              <a:gd name="adj3" fmla="val 25000"/>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Bent Arrow 7"/>
          <p:cNvSpPr/>
          <p:nvPr/>
        </p:nvSpPr>
        <p:spPr bwMode="auto">
          <a:xfrm rot="16200000">
            <a:off x="2593199" y="3800213"/>
            <a:ext cx="2092565" cy="1213337"/>
          </a:xfrm>
          <a:prstGeom prst="bentArrow">
            <a:avLst>
              <a:gd name="adj1" fmla="val 10106"/>
              <a:gd name="adj2" fmla="val 14457"/>
              <a:gd name="adj3" fmla="val 12951"/>
              <a:gd name="adj4" fmla="val 1965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75041" y="5289138"/>
            <a:ext cx="640080" cy="619089"/>
          </a:xfrm>
          <a:prstGeom prst="rect">
            <a:avLst/>
          </a:prstGeom>
        </p:spPr>
      </p:pic>
      <p:sp>
        <p:nvSpPr>
          <p:cNvPr id="10" name="Rectangle 9"/>
          <p:cNvSpPr/>
          <p:nvPr/>
        </p:nvSpPr>
        <p:spPr>
          <a:xfrm>
            <a:off x="4495800" y="4490397"/>
            <a:ext cx="3575339" cy="3864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4154" y="6547114"/>
            <a:ext cx="2398862" cy="276999"/>
          </a:xfrm>
          <a:prstGeom prst="rect">
            <a:avLst/>
          </a:prstGeom>
          <a:noFill/>
        </p:spPr>
        <p:txBody>
          <a:bodyPr wrap="none" rtlCol="0">
            <a:spAutoFit/>
          </a:bodyPr>
          <a:lstStyle/>
          <a:p>
            <a:r>
              <a:rPr lang="en-US" sz="1200">
                <a:latin typeface="Segoe WP" pitchFamily="34" charset="0"/>
                <a:cs typeface="Segoe WP" pitchFamily="34" charset="0"/>
              </a:rPr>
              <a:t>Trích từ slide của Paulo Morgado</a:t>
            </a:r>
          </a:p>
        </p:txBody>
      </p:sp>
    </p:spTree>
    <p:extLst>
      <p:ext uri="{BB962C8B-B14F-4D97-AF65-F5344CB8AC3E}">
        <p14:creationId xmlns:p14="http://schemas.microsoft.com/office/powerpoint/2010/main" val="150406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250" fill="hold"/>
                                        <p:tgtEl>
                                          <p:spTgt spid="9"/>
                                        </p:tgtEl>
                                        <p:attrNameLst>
                                          <p:attrName>ppt_w</p:attrName>
                                        </p:attrNameLst>
                                      </p:cBhvr>
                                      <p:tavLst>
                                        <p:tav tm="0">
                                          <p:val>
                                            <p:fltVal val="0"/>
                                          </p:val>
                                        </p:tav>
                                        <p:tav tm="100000">
                                          <p:val>
                                            <p:strVal val="#ppt_w"/>
                                          </p:val>
                                        </p:tav>
                                      </p:tavLst>
                                    </p:anim>
                                    <p:anim calcmode="lin" valueType="num">
                                      <p:cBhvr>
                                        <p:cTn id="12" dur="250" fill="hold"/>
                                        <p:tgtEl>
                                          <p:spTgt spid="9"/>
                                        </p:tgtEl>
                                        <p:attrNameLst>
                                          <p:attrName>ppt_h</p:attrName>
                                        </p:attrNameLst>
                                      </p:cBhvr>
                                      <p:tavLst>
                                        <p:tav tm="0">
                                          <p:val>
                                            <p:fltVal val="0"/>
                                          </p:val>
                                        </p:tav>
                                        <p:tav tm="100000">
                                          <p:val>
                                            <p:strVal val="#ppt_h"/>
                                          </p:val>
                                        </p:tav>
                                      </p:tavLst>
                                    </p:anim>
                                    <p:animEffect transition="in" filter="fade">
                                      <p:cBhvr>
                                        <p:cTn id="13" dur="250"/>
                                        <p:tgtEl>
                                          <p:spTgt spid="9"/>
                                        </p:tgtEl>
                                      </p:cBhvr>
                                    </p:animEffect>
                                  </p:childTnLst>
                                </p:cTn>
                              </p:par>
                            </p:childTnLst>
                          </p:cTn>
                        </p:par>
                        <p:par>
                          <p:cTn id="14" fill="hold">
                            <p:stCondLst>
                              <p:cond delay="250"/>
                            </p:stCondLst>
                            <p:childTnLst>
                              <p:par>
                                <p:cTn id="15" presetID="8" presetClass="emph" presetSubtype="0" repeatCount="indefinite" fill="hold" nodeType="afterEffect">
                                  <p:stCondLst>
                                    <p:cond delay="0"/>
                                  </p:stCondLst>
                                  <p:childTnLst>
                                    <p:animRot by="21600000">
                                      <p:cBhvr>
                                        <p:cTn id="16" dur="750" fill="hold"/>
                                        <p:tgtEl>
                                          <p:spTgt spid="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từ khóa mới</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67</a:t>
            </a:fld>
            <a:endParaRPr lang="en-US"/>
          </a:p>
        </p:txBody>
      </p:sp>
      <p:sp>
        <p:nvSpPr>
          <p:cNvPr id="5" name="TextBox 4"/>
          <p:cNvSpPr txBox="1"/>
          <p:nvPr/>
        </p:nvSpPr>
        <p:spPr>
          <a:xfrm>
            <a:off x="3077225" y="4007979"/>
            <a:ext cx="5298435" cy="2165777"/>
          </a:xfrm>
          <a:prstGeom prst="rect">
            <a:avLst/>
          </a:prstGeom>
          <a:solidFill>
            <a:srgbClr val="002060"/>
          </a:solidFill>
        </p:spPr>
        <p:txBody>
          <a:bodyPr wrap="none" lIns="91440" tIns="91440" rIns="91440" bIns="91440" rtlCol="0">
            <a:noAutofit/>
          </a:bodyPr>
          <a:lstStyle/>
          <a:p>
            <a:pPr>
              <a:lnSpc>
                <a:spcPct val="115000"/>
              </a:lnSpc>
            </a:pPr>
            <a:r>
              <a:rPr lang="en-US" sz="2000" b="1" dirty="0" err="1" smtClean="0">
                <a:solidFill>
                  <a:srgbClr val="569CD6"/>
                </a:solidFill>
                <a:latin typeface="Consolas"/>
                <a:ea typeface="Calibri"/>
                <a:cs typeface="Times New Roman"/>
              </a:rPr>
              <a:t>async</a:t>
            </a:r>
            <a:r>
              <a:rPr lang="en-US" sz="2000" dirty="0" smtClean="0">
                <a:solidFill>
                  <a:srgbClr val="C8C8C8"/>
                </a:solidFill>
                <a:latin typeface="Consolas"/>
                <a:ea typeface="Calibri"/>
                <a:cs typeface="Times New Roman"/>
              </a:rPr>
              <a:t> </a:t>
            </a:r>
            <a:r>
              <a:rPr lang="en-US" sz="2000" b="1" dirty="0" smtClean="0">
                <a:solidFill>
                  <a:schemeClr val="tx1">
                    <a:lumMod val="50000"/>
                    <a:lumOff val="50000"/>
                  </a:schemeClr>
                </a:solidFill>
                <a:latin typeface="Consolas"/>
                <a:ea typeface="Calibri"/>
                <a:cs typeface="Times New Roman"/>
              </a:rPr>
              <a:t>Task </a:t>
            </a:r>
            <a:r>
              <a:rPr lang="en-US" sz="2000" b="1" dirty="0" err="1" smtClean="0">
                <a:solidFill>
                  <a:srgbClr val="C8C8C8"/>
                </a:solidFill>
                <a:latin typeface="Consolas"/>
                <a:ea typeface="Calibri"/>
                <a:cs typeface="Times New Roman"/>
              </a:rPr>
              <a:t>LoadImageAsync</a:t>
            </a:r>
            <a:r>
              <a:rPr lang="en-US" sz="2000" b="1" dirty="0" smtClean="0">
                <a:solidFill>
                  <a:srgbClr val="C8C8C8"/>
                </a:solidFill>
                <a:latin typeface="Consolas"/>
                <a:ea typeface="Calibri"/>
                <a:cs typeface="Times New Roman"/>
              </a:rPr>
              <a:t>()</a:t>
            </a:r>
          </a:p>
          <a:p>
            <a:pPr>
              <a:lnSpc>
                <a:spcPct val="115000"/>
              </a:lnSpc>
            </a:pPr>
            <a:r>
              <a:rPr lang="pt-PT" sz="2000" b="1" dirty="0">
                <a:solidFill>
                  <a:srgbClr val="C8C8C8"/>
                </a:solidFill>
                <a:latin typeface="Consolas"/>
                <a:ea typeface="Calibri"/>
                <a:cs typeface="Times New Roman"/>
              </a:rPr>
              <a:t>{</a:t>
            </a:r>
            <a:endParaRPr lang="en-US" sz="2800" b="1" dirty="0">
              <a:latin typeface="Calibri"/>
              <a:ea typeface="Calibri"/>
              <a:cs typeface="Times New Roman"/>
            </a:endParaRPr>
          </a:p>
          <a:p>
            <a:pPr>
              <a:lnSpc>
                <a:spcPct val="115000"/>
              </a:lnSpc>
            </a:pPr>
            <a:r>
              <a:rPr lang="en-US" sz="2000" b="1" dirty="0">
                <a:solidFill>
                  <a:srgbClr val="C8C8C8"/>
                </a:solidFill>
                <a:latin typeface="Consolas"/>
                <a:ea typeface="Calibri"/>
                <a:cs typeface="Times New Roman"/>
              </a:rPr>
              <a:t>  </a:t>
            </a:r>
            <a:r>
              <a:rPr lang="en-US" sz="2000" b="1" dirty="0" smtClean="0">
                <a:solidFill>
                  <a:srgbClr val="C8C8C8"/>
                </a:solidFill>
                <a:latin typeface="Consolas"/>
                <a:ea typeface="Calibri"/>
                <a:cs typeface="Times New Roman"/>
              </a:rPr>
              <a:t>// ...</a:t>
            </a:r>
          </a:p>
          <a:p>
            <a:pPr>
              <a:lnSpc>
                <a:spcPct val="115000"/>
              </a:lnSpc>
            </a:pPr>
            <a:r>
              <a:rPr lang="en-US" sz="2000" b="1" dirty="0" smtClean="0">
                <a:solidFill>
                  <a:srgbClr val="C8C8C8"/>
                </a:solidFill>
                <a:latin typeface="Consolas"/>
                <a:ea typeface="Calibri"/>
                <a:cs typeface="Times New Roman"/>
              </a:rPr>
              <a:t>  </a:t>
            </a:r>
            <a:r>
              <a:rPr lang="en-US" sz="2000" b="1" dirty="0" smtClean="0">
                <a:solidFill>
                  <a:srgbClr val="569CD6"/>
                </a:solidFill>
                <a:latin typeface="Consolas"/>
                <a:ea typeface="Calibri"/>
                <a:cs typeface="Times New Roman"/>
              </a:rPr>
              <a:t>await</a:t>
            </a:r>
            <a:r>
              <a:rPr lang="en-US" sz="2000" b="1"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DownloadRemoteDataAsync</a:t>
            </a:r>
            <a:r>
              <a:rPr lang="en-US" sz="2000" b="1" dirty="0" smtClean="0">
                <a:solidFill>
                  <a:srgbClr val="C8C8C8"/>
                </a:solidFill>
                <a:latin typeface="Consolas"/>
                <a:ea typeface="Calibri"/>
                <a:cs typeface="Times New Roman"/>
              </a:rPr>
              <a:t>(...);</a:t>
            </a:r>
          </a:p>
          <a:p>
            <a:pPr>
              <a:lnSpc>
                <a:spcPct val="115000"/>
              </a:lnSpc>
            </a:pPr>
            <a:r>
              <a:rPr lang="en-US" sz="2000" b="1" dirty="0">
                <a:solidFill>
                  <a:srgbClr val="C8C8C8"/>
                </a:solidFill>
                <a:latin typeface="Consolas"/>
                <a:ea typeface="Calibri"/>
                <a:cs typeface="Times New Roman"/>
              </a:rPr>
              <a:t> </a:t>
            </a:r>
            <a:r>
              <a:rPr lang="en-US" sz="2000" b="1" dirty="0" smtClean="0">
                <a:solidFill>
                  <a:srgbClr val="C8C8C8"/>
                </a:solidFill>
                <a:latin typeface="Consolas"/>
                <a:ea typeface="Calibri"/>
                <a:cs typeface="Times New Roman"/>
              </a:rPr>
              <a:t> // ...</a:t>
            </a:r>
          </a:p>
          <a:p>
            <a:pPr>
              <a:lnSpc>
                <a:spcPct val="115000"/>
              </a:lnSpc>
            </a:pPr>
            <a:r>
              <a:rPr lang="pt-PT" sz="2000" b="1" dirty="0" smtClean="0">
                <a:solidFill>
                  <a:srgbClr val="C8C8C8"/>
                </a:solidFill>
                <a:effectLst/>
                <a:latin typeface="Consolas"/>
                <a:ea typeface="Calibri"/>
                <a:cs typeface="Times New Roman"/>
              </a:rPr>
              <a:t>}</a:t>
            </a:r>
            <a:endParaRPr lang="en-US" sz="2800" b="1" dirty="0">
              <a:effectLst/>
              <a:latin typeface="Calibri"/>
              <a:ea typeface="Calibri"/>
              <a:cs typeface="Times New Roman"/>
            </a:endParaRPr>
          </a:p>
        </p:txBody>
      </p:sp>
      <p:sp>
        <p:nvSpPr>
          <p:cNvPr id="6" name="TextBox 5"/>
          <p:cNvSpPr txBox="1"/>
          <p:nvPr/>
        </p:nvSpPr>
        <p:spPr>
          <a:xfrm>
            <a:off x="427477" y="2043810"/>
            <a:ext cx="4121841" cy="1870350"/>
          </a:xfrm>
          <a:prstGeom prst="rect">
            <a:avLst/>
          </a:prstGeom>
          <a:solidFill>
            <a:srgbClr val="002060"/>
          </a:solidFill>
        </p:spPr>
        <p:txBody>
          <a:bodyPr wrap="none" lIns="91440" tIns="91440" rIns="91440" bIns="91440" rtlCol="0">
            <a:noAutofit/>
          </a:bodyPr>
          <a:lstStyle/>
          <a:p>
            <a:pPr>
              <a:lnSpc>
                <a:spcPct val="115000"/>
              </a:lnSpc>
            </a:pPr>
            <a:r>
              <a:rPr lang="en-US" sz="2000" b="1" dirty="0" err="1">
                <a:solidFill>
                  <a:srgbClr val="569CD6"/>
                </a:solidFill>
                <a:latin typeface="Consolas"/>
                <a:ea typeface="Calibri"/>
                <a:cs typeface="Times New Roman"/>
              </a:rPr>
              <a:t>async</a:t>
            </a:r>
            <a:r>
              <a:rPr lang="en-US" sz="2000" b="1" dirty="0">
                <a:solidFill>
                  <a:srgbClr val="569CD6"/>
                </a:solidFill>
                <a:latin typeface="Consolas"/>
                <a:ea typeface="Calibri"/>
                <a:cs typeface="Times New Roman"/>
              </a:rPr>
              <a:t> void</a:t>
            </a:r>
            <a:r>
              <a:rPr lang="en-US" sz="2000"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Button_Click</a:t>
            </a:r>
            <a:r>
              <a:rPr lang="en-US" sz="2000" dirty="0" smtClean="0">
                <a:solidFill>
                  <a:srgbClr val="C8C8C8"/>
                </a:solidFill>
                <a:latin typeface="Consolas"/>
                <a:ea typeface="Calibri"/>
                <a:cs typeface="Times New Roman"/>
              </a:rPr>
              <a:t>(</a:t>
            </a:r>
            <a:r>
              <a:rPr lang="en-US" sz="2000" b="1" dirty="0" smtClean="0">
                <a:solidFill>
                  <a:srgbClr val="C8C8C8"/>
                </a:solidFill>
                <a:latin typeface="Consolas"/>
                <a:ea typeface="Calibri"/>
                <a:cs typeface="Times New Roman"/>
              </a:rPr>
              <a:t>...</a:t>
            </a:r>
            <a:r>
              <a:rPr lang="en-US" sz="2000" dirty="0" smtClean="0">
                <a:solidFill>
                  <a:srgbClr val="C8C8C8"/>
                </a:solidFill>
                <a:latin typeface="Consolas"/>
                <a:ea typeface="Calibri"/>
                <a:cs typeface="Times New Roman"/>
              </a:rPr>
              <a:t>)</a:t>
            </a:r>
          </a:p>
          <a:p>
            <a:pPr>
              <a:lnSpc>
                <a:spcPct val="115000"/>
              </a:lnSpc>
            </a:pPr>
            <a:r>
              <a:rPr lang="pt-PT" sz="2000" b="1" dirty="0" smtClean="0">
                <a:solidFill>
                  <a:srgbClr val="C8C8C8"/>
                </a:solidFill>
                <a:latin typeface="Consolas"/>
                <a:ea typeface="Calibri"/>
                <a:cs typeface="Times New Roman"/>
              </a:rPr>
              <a:t>{</a:t>
            </a:r>
            <a:endParaRPr lang="en-US" sz="2800" b="1" dirty="0" smtClean="0">
              <a:latin typeface="Calibri"/>
              <a:ea typeface="Calibri"/>
              <a:cs typeface="Times New Roman"/>
            </a:endParaRPr>
          </a:p>
          <a:p>
            <a:pPr>
              <a:lnSpc>
                <a:spcPct val="115000"/>
              </a:lnSpc>
            </a:pPr>
            <a:r>
              <a:rPr lang="en-US" sz="2000" b="1" dirty="0" smtClean="0">
                <a:solidFill>
                  <a:srgbClr val="C8C8C8"/>
                </a:solidFill>
                <a:latin typeface="Consolas"/>
                <a:ea typeface="Calibri"/>
                <a:cs typeface="Times New Roman"/>
              </a:rPr>
              <a:t>  </a:t>
            </a:r>
            <a:r>
              <a:rPr lang="en-US" sz="2000" b="1" dirty="0">
                <a:solidFill>
                  <a:srgbClr val="569CD6"/>
                </a:solidFill>
                <a:latin typeface="Consolas"/>
                <a:ea typeface="Calibri"/>
                <a:cs typeface="Times New Roman"/>
              </a:rPr>
              <a:t>await</a:t>
            </a:r>
            <a:r>
              <a:rPr lang="en-US" sz="2000" b="1" dirty="0">
                <a:solidFill>
                  <a:srgbClr val="C8C8C8"/>
                </a:solidFill>
                <a:latin typeface="Consolas"/>
                <a:ea typeface="Calibri"/>
                <a:cs typeface="Times New Roman"/>
              </a:rPr>
              <a:t> </a:t>
            </a:r>
            <a:r>
              <a:rPr lang="en-US" sz="2000" b="1" dirty="0" err="1">
                <a:solidFill>
                  <a:srgbClr val="C8C8C8"/>
                </a:solidFill>
                <a:latin typeface="Consolas"/>
                <a:ea typeface="Calibri"/>
                <a:cs typeface="Times New Roman"/>
              </a:rPr>
              <a:t>LoadImageAsync</a:t>
            </a:r>
            <a:r>
              <a:rPr lang="en-US" sz="2000" b="1" dirty="0" smtClean="0">
                <a:solidFill>
                  <a:srgbClr val="C8C8C8"/>
                </a:solidFill>
                <a:latin typeface="Consolas"/>
                <a:ea typeface="Calibri"/>
                <a:cs typeface="Times New Roman"/>
              </a:rPr>
              <a:t>();</a:t>
            </a:r>
            <a:endParaRPr lang="en-US" sz="2800" b="1" dirty="0" smtClean="0">
              <a:latin typeface="Calibri"/>
              <a:ea typeface="Calibri"/>
              <a:cs typeface="Times New Roman"/>
            </a:endParaRPr>
          </a:p>
          <a:p>
            <a:pPr>
              <a:lnSpc>
                <a:spcPct val="115000"/>
              </a:lnSpc>
            </a:pPr>
            <a:r>
              <a:rPr lang="en-US" sz="2000" b="1" dirty="0" smtClean="0">
                <a:solidFill>
                  <a:srgbClr val="C8C8C8"/>
                </a:solidFill>
                <a:latin typeface="Consolas"/>
                <a:ea typeface="Calibri"/>
                <a:cs typeface="Times New Roman"/>
              </a:rPr>
              <a:t>  </a:t>
            </a:r>
            <a:r>
              <a:rPr lang="en-US" sz="2000" b="1" dirty="0" err="1" smtClean="0">
                <a:solidFill>
                  <a:srgbClr val="C8C8C8"/>
                </a:solidFill>
                <a:latin typeface="Consolas"/>
                <a:ea typeface="Calibri"/>
                <a:cs typeface="Times New Roman"/>
              </a:rPr>
              <a:t>UpdateView</a:t>
            </a:r>
            <a:r>
              <a:rPr lang="en-US" sz="2000" b="1" dirty="0" smtClean="0">
                <a:solidFill>
                  <a:srgbClr val="C8C8C8"/>
                </a:solidFill>
                <a:latin typeface="Consolas"/>
                <a:ea typeface="Calibri"/>
                <a:cs typeface="Times New Roman"/>
              </a:rPr>
              <a:t>();</a:t>
            </a:r>
          </a:p>
          <a:p>
            <a:pPr>
              <a:lnSpc>
                <a:spcPct val="115000"/>
              </a:lnSpc>
            </a:pPr>
            <a:r>
              <a:rPr lang="pt-PT" sz="2000" b="1" dirty="0" smtClean="0">
                <a:solidFill>
                  <a:srgbClr val="C8C8C8"/>
                </a:solidFill>
                <a:effectLst/>
                <a:latin typeface="Consolas"/>
                <a:ea typeface="Calibri"/>
                <a:cs typeface="Times New Roman"/>
              </a:rPr>
              <a:t>}</a:t>
            </a:r>
            <a:endParaRPr lang="en-US" sz="2800" b="1" dirty="0">
              <a:effectLst/>
              <a:latin typeface="Calibri"/>
              <a:ea typeface="Calibri"/>
              <a:cs typeface="Times New Roman"/>
            </a:endParaRPr>
          </a:p>
        </p:txBody>
      </p:sp>
      <p:sp>
        <p:nvSpPr>
          <p:cNvPr id="7" name="Bent Arrow 6"/>
          <p:cNvSpPr/>
          <p:nvPr/>
        </p:nvSpPr>
        <p:spPr bwMode="auto">
          <a:xfrm rot="5400000">
            <a:off x="3862940" y="3074267"/>
            <a:ext cx="1283575" cy="918438"/>
          </a:xfrm>
          <a:prstGeom prst="bentArrow">
            <a:avLst>
              <a:gd name="adj1" fmla="val 18014"/>
              <a:gd name="adj2" fmla="val 25000"/>
              <a:gd name="adj3" fmla="val 25000"/>
              <a:gd name="adj4" fmla="val 437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p:cNvSpPr txBox="1"/>
          <p:nvPr/>
        </p:nvSpPr>
        <p:spPr>
          <a:xfrm>
            <a:off x="214154" y="6547114"/>
            <a:ext cx="2398862" cy="276999"/>
          </a:xfrm>
          <a:prstGeom prst="rect">
            <a:avLst/>
          </a:prstGeom>
          <a:noFill/>
        </p:spPr>
        <p:txBody>
          <a:bodyPr wrap="none" rtlCol="0">
            <a:spAutoFit/>
          </a:bodyPr>
          <a:lstStyle/>
          <a:p>
            <a:r>
              <a:rPr lang="en-US" sz="1200">
                <a:latin typeface="Segoe WP" pitchFamily="34" charset="0"/>
                <a:cs typeface="Segoe WP" pitchFamily="34" charset="0"/>
              </a:rPr>
              <a:t>Trích từ slide của Paulo Morgado</a:t>
            </a:r>
          </a:p>
        </p:txBody>
      </p:sp>
    </p:spTree>
    <p:extLst>
      <p:ext uri="{BB962C8B-B14F-4D97-AF65-F5344CB8AC3E}">
        <p14:creationId xmlns:p14="http://schemas.microsoft.com/office/powerpoint/2010/main" val="17491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Async function</a:t>
            </a:r>
            <a:endParaRPr lang="en-US"/>
          </a:p>
        </p:txBody>
      </p:sp>
      <p:sp>
        <p:nvSpPr>
          <p:cNvPr id="3" name="Content Placeholder 2"/>
          <p:cNvSpPr>
            <a:spLocks noGrp="1"/>
          </p:cNvSpPr>
          <p:nvPr>
            <p:ph idx="1"/>
          </p:nvPr>
        </p:nvSpPr>
        <p:spPr/>
        <p:txBody>
          <a:bodyPr/>
          <a:lstStyle/>
          <a:p>
            <a:r>
              <a:rPr lang="en-US" smtClean="0"/>
              <a:t>Kiểu dữ liệu trả về</a:t>
            </a:r>
          </a:p>
          <a:p>
            <a:pPr marL="457200" indent="-457200">
              <a:buFont typeface="Arial" pitchFamily="34" charset="0"/>
              <a:buChar char="•"/>
            </a:pPr>
            <a:r>
              <a:rPr lang="en-US" smtClean="0"/>
              <a:t>void</a:t>
            </a:r>
          </a:p>
          <a:p>
            <a:pPr marL="457200" indent="-457200">
              <a:buFont typeface="Arial" pitchFamily="34" charset="0"/>
              <a:buChar char="•"/>
            </a:pPr>
            <a:r>
              <a:rPr lang="en-US" smtClean="0"/>
              <a:t>Task</a:t>
            </a:r>
          </a:p>
          <a:p>
            <a:pPr marL="457200" indent="-457200">
              <a:buFont typeface="Arial" pitchFamily="34" charset="0"/>
              <a:buChar char="•"/>
            </a:pPr>
            <a:r>
              <a:rPr lang="en-US" smtClean="0"/>
              <a:t>Task(Of TResult)</a:t>
            </a:r>
          </a:p>
          <a:p>
            <a:pPr marL="457200" indent="-457200">
              <a:buFont typeface="Arial" pitchFamily="34" charset="0"/>
              <a:buChar char="•"/>
            </a:pPr>
            <a:endParaRPr lang="en-US"/>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68</a:t>
            </a:fld>
            <a:endParaRPr lang="en-US"/>
          </a:p>
        </p:txBody>
      </p:sp>
    </p:spTree>
    <p:extLst>
      <p:ext uri="{BB962C8B-B14F-4D97-AF65-F5344CB8AC3E}">
        <p14:creationId xmlns:p14="http://schemas.microsoft.com/office/powerpoint/2010/main" val="2687439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Số lần xuất hiện await</a:t>
            </a:r>
            <a:endParaRPr lang="en-US"/>
          </a:p>
        </p:txBody>
      </p:sp>
      <p:sp>
        <p:nvSpPr>
          <p:cNvPr id="3" name="Content Placeholder 2"/>
          <p:cNvSpPr>
            <a:spLocks noGrp="1"/>
          </p:cNvSpPr>
          <p:nvPr>
            <p:ph idx="1"/>
          </p:nvPr>
        </p:nvSpPr>
        <p:spPr/>
        <p:txBody>
          <a:bodyPr/>
          <a:lstStyle/>
          <a:p>
            <a:r>
              <a:rPr lang="en-US" smtClean="0"/>
              <a:t>Một hoặc nhiều lần</a:t>
            </a:r>
          </a:p>
          <a:p>
            <a:r>
              <a:rPr lang="en-US" smtClean="0"/>
              <a:t>Nếu 0 lần, thực thi hàm đồng bộ</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69</a:t>
            </a:fld>
            <a:endParaRPr lang="en-US"/>
          </a:p>
        </p:txBody>
      </p:sp>
    </p:spTree>
    <p:extLst>
      <p:ext uri="{BB962C8B-B14F-4D97-AF65-F5344CB8AC3E}">
        <p14:creationId xmlns:p14="http://schemas.microsoft.com/office/powerpoint/2010/main" val="354948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Độ ưu tiên</a:t>
            </a:r>
            <a:endParaRPr lang="en-US"/>
          </a:p>
        </p:txBody>
      </p:sp>
      <p:sp>
        <p:nvSpPr>
          <p:cNvPr id="3" name="Content Placeholder 2"/>
          <p:cNvSpPr>
            <a:spLocks noGrp="1"/>
          </p:cNvSpPr>
          <p:nvPr>
            <p:ph idx="1"/>
          </p:nvPr>
        </p:nvSpPr>
        <p:spPr/>
        <p:txBody>
          <a:bodyPr/>
          <a:lstStyle/>
          <a:p>
            <a:r>
              <a:rPr lang="en-US" smtClean="0"/>
              <a:t>Theo thứ tự giảm dần</a:t>
            </a:r>
          </a:p>
          <a:p>
            <a:pPr marL="795528" lvl="1">
              <a:buClr>
                <a:schemeClr val="accent3"/>
              </a:buClr>
              <a:defRPr/>
            </a:pPr>
            <a:r>
              <a:rPr lang="en-US">
                <a:solidFill>
                  <a:srgbClr val="0070C0"/>
                </a:solidFill>
              </a:rPr>
              <a:t>ThreadPriority</a:t>
            </a:r>
            <a:r>
              <a:rPr lang="en-US"/>
              <a:t>.Highest</a:t>
            </a:r>
          </a:p>
          <a:p>
            <a:pPr marL="795528" lvl="1">
              <a:buClr>
                <a:schemeClr val="accent3"/>
              </a:buClr>
              <a:defRPr/>
            </a:pPr>
            <a:r>
              <a:rPr lang="en-US">
                <a:solidFill>
                  <a:srgbClr val="0070C0"/>
                </a:solidFill>
              </a:rPr>
              <a:t>ThreadPriority</a:t>
            </a:r>
            <a:r>
              <a:rPr lang="en-US"/>
              <a:t>.AboveNormal</a:t>
            </a:r>
          </a:p>
          <a:p>
            <a:pPr marL="795528" lvl="1">
              <a:buClr>
                <a:schemeClr val="accent3"/>
              </a:buClr>
              <a:defRPr/>
            </a:pPr>
            <a:r>
              <a:rPr lang="en-US">
                <a:solidFill>
                  <a:srgbClr val="0070C0"/>
                </a:solidFill>
              </a:rPr>
              <a:t>ThreadPriority</a:t>
            </a:r>
            <a:r>
              <a:rPr lang="en-US"/>
              <a:t>.Normal</a:t>
            </a:r>
          </a:p>
          <a:p>
            <a:pPr marL="795528" lvl="1">
              <a:buClr>
                <a:schemeClr val="accent3"/>
              </a:buClr>
              <a:defRPr/>
            </a:pPr>
            <a:r>
              <a:rPr lang="en-US">
                <a:solidFill>
                  <a:srgbClr val="0070C0"/>
                </a:solidFill>
              </a:rPr>
              <a:t>ThreadPriority</a:t>
            </a:r>
            <a:r>
              <a:rPr lang="en-US"/>
              <a:t>.BelowNormal</a:t>
            </a:r>
          </a:p>
          <a:p>
            <a:pPr marL="795528" lvl="1">
              <a:buClr>
                <a:schemeClr val="accent3"/>
              </a:buClr>
              <a:defRPr/>
            </a:pPr>
            <a:r>
              <a:rPr lang="en-US">
                <a:solidFill>
                  <a:srgbClr val="0070C0"/>
                </a:solidFill>
              </a:rPr>
              <a:t>ThreadPriority</a:t>
            </a:r>
            <a:r>
              <a:rPr lang="en-US"/>
              <a:t>.Lowest</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7</a:t>
            </a:fld>
            <a:endParaRPr lang="en-US"/>
          </a:p>
        </p:txBody>
      </p:sp>
    </p:spTree>
    <p:extLst>
      <p:ext uri="{BB962C8B-B14F-4D97-AF65-F5344CB8AC3E}">
        <p14:creationId xmlns:p14="http://schemas.microsoft.com/office/powerpoint/2010/main" val="2681969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Cần tính đến</a:t>
            </a:r>
            <a:endParaRPr lang="en-US"/>
          </a:p>
        </p:txBody>
      </p:sp>
      <p:sp>
        <p:nvSpPr>
          <p:cNvPr id="3" name="Content Placeholder 2"/>
          <p:cNvSpPr>
            <a:spLocks noGrp="1"/>
          </p:cNvSpPr>
          <p:nvPr>
            <p:ph idx="1"/>
          </p:nvPr>
        </p:nvSpPr>
        <p:spPr/>
        <p:txBody>
          <a:bodyPr/>
          <a:lstStyle/>
          <a:p>
            <a:r>
              <a:rPr lang="en-US" smtClean="0"/>
              <a:t>try-catch block</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70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51118"/>
            <a:ext cx="7543800" cy="415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33800" y="3668877"/>
            <a:ext cx="3278333" cy="369332"/>
          </a:xfrm>
          <a:prstGeom prst="rect">
            <a:avLst/>
          </a:prstGeom>
          <a:noFill/>
        </p:spPr>
        <p:txBody>
          <a:bodyPr wrap="none" rtlCol="0">
            <a:spAutoFit/>
          </a:bodyPr>
          <a:lstStyle/>
          <a:p>
            <a:r>
              <a:rPr lang="en-US" b="1" smtClean="0">
                <a:solidFill>
                  <a:srgbClr val="FF0000"/>
                </a:solidFill>
              </a:rPr>
              <a:t>Hold until download completed!</a:t>
            </a:r>
            <a:endParaRPr lang="en-US" b="1">
              <a:solidFill>
                <a:srgbClr val="FF0000"/>
              </a:solidFill>
            </a:endParaRPr>
          </a:p>
        </p:txBody>
      </p:sp>
      <p:sp>
        <p:nvSpPr>
          <p:cNvPr id="6" name="Left Arrow 5"/>
          <p:cNvSpPr/>
          <p:nvPr/>
        </p:nvSpPr>
        <p:spPr>
          <a:xfrm>
            <a:off x="3048000" y="3733800"/>
            <a:ext cx="533400" cy="304409"/>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4154" y="6547114"/>
            <a:ext cx="1731564" cy="276999"/>
          </a:xfrm>
          <a:prstGeom prst="rect">
            <a:avLst/>
          </a:prstGeom>
          <a:noFill/>
        </p:spPr>
        <p:txBody>
          <a:bodyPr wrap="none" rtlCol="0">
            <a:spAutoFit/>
          </a:bodyPr>
          <a:lstStyle/>
          <a:p>
            <a:r>
              <a:rPr lang="en-US" sz="1200">
                <a:latin typeface="Segoe WP" pitchFamily="34" charset="0"/>
                <a:cs typeface="Segoe WP" pitchFamily="34" charset="0"/>
              </a:rPr>
              <a:t>Ví dụ từ blog của jaliya</a:t>
            </a:r>
          </a:p>
        </p:txBody>
      </p:sp>
    </p:spTree>
    <p:extLst>
      <p:ext uri="{BB962C8B-B14F-4D97-AF65-F5344CB8AC3E}">
        <p14:creationId xmlns:p14="http://schemas.microsoft.com/office/powerpoint/2010/main" val="3021476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mtClean="0"/>
              <a:t>Biến một hàm thành bất đồng bộ!</a:t>
            </a:r>
            <a:endParaRPr lang="en-US" sz="4400"/>
          </a:p>
        </p:txBody>
      </p:sp>
      <p:sp>
        <p:nvSpPr>
          <p:cNvPr id="4" name="Slide Number Placeholder 3"/>
          <p:cNvSpPr>
            <a:spLocks noGrp="1"/>
          </p:cNvSpPr>
          <p:nvPr>
            <p:ph type="sldNum" sz="quarter" idx="12"/>
          </p:nvPr>
        </p:nvSpPr>
        <p:spPr/>
        <p:txBody>
          <a:bodyPr/>
          <a:lstStyle/>
          <a:p>
            <a:fld id="{FC66D6CE-B56B-447A-A58B-E2D6508578E9}" type="slidenum">
              <a:rPr lang="en-US" smtClean="0"/>
              <a:pPr/>
              <a:t>71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546910" cy="3429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19200" y="17526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7400" y="2971800"/>
            <a:ext cx="838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4154" y="6547114"/>
            <a:ext cx="1731564" cy="276999"/>
          </a:xfrm>
          <a:prstGeom prst="rect">
            <a:avLst/>
          </a:prstGeom>
          <a:noFill/>
        </p:spPr>
        <p:txBody>
          <a:bodyPr wrap="none" rtlCol="0">
            <a:spAutoFit/>
          </a:bodyPr>
          <a:lstStyle/>
          <a:p>
            <a:r>
              <a:rPr lang="en-US" sz="1200">
                <a:latin typeface="Segoe WP" pitchFamily="34" charset="0"/>
                <a:cs typeface="Segoe WP" pitchFamily="34" charset="0"/>
              </a:rPr>
              <a:t>Ví dụ từ blog của jaliya</a:t>
            </a:r>
          </a:p>
        </p:txBody>
      </p:sp>
    </p:spTree>
    <p:extLst>
      <p:ext uri="{BB962C8B-B14F-4D97-AF65-F5344CB8AC3E}">
        <p14:creationId xmlns:p14="http://schemas.microsoft.com/office/powerpoint/2010/main" val="4113431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Ngăn cản gọi nhiều lần</a:t>
            </a:r>
            <a:endParaRPr lang="en-US"/>
          </a:p>
        </p:txBody>
      </p:sp>
      <p:sp>
        <p:nvSpPr>
          <p:cNvPr id="3" name="Content Placeholder 2"/>
          <p:cNvSpPr>
            <a:spLocks noGrp="1"/>
          </p:cNvSpPr>
          <p:nvPr>
            <p:ph idx="1"/>
          </p:nvPr>
        </p:nvSpPr>
        <p:spPr/>
        <p:txBody>
          <a:bodyPr/>
          <a:lstStyle/>
          <a:p>
            <a:pPr>
              <a:buFont typeface="Georgia" panose="02040502050405020303" pitchFamily="18" charset="0"/>
              <a:buNone/>
            </a:pPr>
            <a:r>
              <a:rPr lang="en-US"/>
              <a:t>[</a:t>
            </a:r>
            <a:r>
              <a:rPr lang="en-US" smtClean="0">
                <a:solidFill>
                  <a:srgbClr val="0070C0"/>
                </a:solidFill>
              </a:rPr>
              <a:t>MehthodImpl</a:t>
            </a:r>
            <a:r>
              <a:rPr lang="en-US"/>
              <a:t>] (</a:t>
            </a:r>
            <a:r>
              <a:rPr lang="en-US">
                <a:solidFill>
                  <a:srgbClr val="0070C0"/>
                </a:solidFill>
              </a:rPr>
              <a:t>MethodImplOptions</a:t>
            </a:r>
            <a:r>
              <a:rPr lang="en-US"/>
              <a:t>.Synchronized)]</a:t>
            </a:r>
          </a:p>
          <a:p>
            <a:pPr>
              <a:buFont typeface="Georgia" panose="02040502050405020303" pitchFamily="18" charset="0"/>
              <a:buNone/>
            </a:pPr>
            <a:r>
              <a:rPr lang="en-US" smtClean="0">
                <a:solidFill>
                  <a:srgbClr val="0070C0"/>
                </a:solidFill>
              </a:rPr>
              <a:t>byte</a:t>
            </a:r>
            <a:r>
              <a:rPr lang="en-US"/>
              <a:t>[] TransformData</a:t>
            </a:r>
            <a:r>
              <a:rPr lang="en-US">
                <a:solidFill>
                  <a:srgbClr val="0070C0"/>
                </a:solidFill>
              </a:rPr>
              <a:t>(byte</a:t>
            </a:r>
            <a:r>
              <a:rPr lang="en-US"/>
              <a:t>[] buffer)</a:t>
            </a:r>
          </a:p>
          <a:p>
            <a:pPr>
              <a:buFont typeface="Georgia" panose="02040502050405020303" pitchFamily="18" charset="0"/>
              <a:buNone/>
            </a:pPr>
            <a:r>
              <a:rPr lang="en-US"/>
              <a:t>{</a:t>
            </a:r>
          </a:p>
          <a:p>
            <a:pPr>
              <a:buFont typeface="Georgia" panose="02040502050405020303" pitchFamily="18" charset="0"/>
              <a:buNone/>
            </a:pPr>
            <a:r>
              <a:rPr lang="en-US" smtClean="0"/>
              <a:t>……</a:t>
            </a:r>
          </a:p>
          <a:p>
            <a:pPr>
              <a:buFont typeface="Georgia" panose="02040502050405020303" pitchFamily="18" charset="0"/>
              <a:buNone/>
            </a:pPr>
            <a:r>
              <a:rPr lang="en-US" smtClean="0"/>
              <a:t>}</a:t>
            </a:r>
            <a:endParaRPr lang="en-US"/>
          </a:p>
          <a:p>
            <a:pPr marL="0" indent="0">
              <a:buNone/>
            </a:pPr>
            <a:endParaRPr lang="en-US" smtClean="0"/>
          </a:p>
          <a:p>
            <a:pPr marL="0" indent="0">
              <a:buNone/>
            </a:pPr>
            <a:r>
              <a:rPr lang="en-US" smtClean="0"/>
              <a:t>Tại một thời điểm chỉ có một thread gọi hàm</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72</a:t>
            </a:fld>
            <a:endParaRPr lang="en-US"/>
          </a:p>
        </p:txBody>
      </p:sp>
    </p:spTree>
    <p:extLst>
      <p:ext uri="{BB962C8B-B14F-4D97-AF65-F5344CB8AC3E}">
        <p14:creationId xmlns:p14="http://schemas.microsoft.com/office/powerpoint/2010/main" val="1834955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mtClean="0"/>
              <a:t>Multithread với Form và Control</a:t>
            </a:r>
            <a:endParaRPr lang="en-US" sz="4400"/>
          </a:p>
        </p:txBody>
      </p:sp>
      <p:sp>
        <p:nvSpPr>
          <p:cNvPr id="3" name="Content Placeholder 2"/>
          <p:cNvSpPr>
            <a:spLocks noGrp="1"/>
          </p:cNvSpPr>
          <p:nvPr>
            <p:ph idx="1"/>
          </p:nvPr>
        </p:nvSpPr>
        <p:spPr/>
        <p:txBody>
          <a:bodyPr/>
          <a:lstStyle/>
          <a:p>
            <a:r>
              <a:rPr lang="en-US" smtClean="0"/>
              <a:t>Chỉ gọi phương thức của control bên trong thread nó được tạo ra</a:t>
            </a:r>
          </a:p>
          <a:p>
            <a:pPr lvl="1"/>
            <a:r>
              <a:rPr lang="en-US" u="sng" smtClean="0"/>
              <a:t>Ví dụ</a:t>
            </a:r>
            <a:r>
              <a:rPr lang="en-US" smtClean="0"/>
              <a:t>: Không cập nhật progress trên label bên trong thread khác đang thực hiện task</a:t>
            </a:r>
          </a:p>
          <a:p>
            <a:endParaRPr lang="en-US" smtClean="0"/>
          </a:p>
          <a:p>
            <a:r>
              <a:rPr lang="en-US" smtClean="0"/>
              <a:t>Nếu phải gọi từ thread khác, luôn sử dụng </a:t>
            </a:r>
            <a:r>
              <a:rPr lang="en-US" smtClean="0">
                <a:solidFill>
                  <a:srgbClr val="0070C0"/>
                </a:solidFill>
              </a:rPr>
              <a:t>Invoke</a:t>
            </a:r>
          </a:p>
          <a:p>
            <a:pPr algn="just"/>
            <a:r>
              <a:rPr lang="en-US" smtClean="0"/>
              <a:t>Không dùng </a:t>
            </a:r>
            <a:r>
              <a:rPr lang="en-US" smtClean="0">
                <a:solidFill>
                  <a:srgbClr val="0070C0"/>
                </a:solidFill>
              </a:rPr>
              <a:t>lock</a:t>
            </a:r>
            <a:r>
              <a:rPr lang="en-US" smtClean="0"/>
              <a:t> đối với các threads thao tác với form và control vì form và control có thể gọi ngược lại hàm callback, dẫn tới deadlock</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73</a:t>
            </a:fld>
            <a:endParaRPr lang="en-US"/>
          </a:p>
        </p:txBody>
      </p:sp>
    </p:spTree>
    <p:extLst>
      <p:ext uri="{BB962C8B-B14F-4D97-AF65-F5344CB8AC3E}">
        <p14:creationId xmlns:p14="http://schemas.microsoft.com/office/powerpoint/2010/main" val="3757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Ngưng và tiếp tục</a:t>
            </a:r>
            <a:endParaRPr lang="en-US"/>
          </a:p>
        </p:txBody>
      </p:sp>
      <p:sp>
        <p:nvSpPr>
          <p:cNvPr id="3" name="Content Placeholder 2"/>
          <p:cNvSpPr>
            <a:spLocks noGrp="1"/>
          </p:cNvSpPr>
          <p:nvPr>
            <p:ph idx="1"/>
          </p:nvPr>
        </p:nvSpPr>
        <p:spPr/>
        <p:txBody>
          <a:bodyPr/>
          <a:lstStyle/>
          <a:p>
            <a:r>
              <a:rPr lang="en-US" smtClean="0">
                <a:solidFill>
                  <a:srgbClr val="0070C0"/>
                </a:solidFill>
              </a:rPr>
              <a:t>Thread</a:t>
            </a:r>
            <a:r>
              <a:rPr lang="en-US" smtClean="0"/>
              <a:t>.Suspend</a:t>
            </a:r>
          </a:p>
          <a:p>
            <a:r>
              <a:rPr lang="en-US" smtClean="0">
                <a:solidFill>
                  <a:srgbClr val="0070C0"/>
                </a:solidFill>
              </a:rPr>
              <a:t>Thread</a:t>
            </a:r>
            <a:r>
              <a:rPr lang="en-US" smtClean="0"/>
              <a:t>.Resume</a:t>
            </a:r>
          </a:p>
          <a:p>
            <a:endParaRPr lang="en-US"/>
          </a:p>
          <a:p>
            <a:r>
              <a:rPr lang="en-US" smtClean="0"/>
              <a:t>Sleep: một thread tự suspend chính nó</a:t>
            </a:r>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8</a:t>
            </a:fld>
            <a:endParaRPr lang="en-US"/>
          </a:p>
        </p:txBody>
      </p:sp>
    </p:spTree>
    <p:extLst>
      <p:ext uri="{BB962C8B-B14F-4D97-AF65-F5344CB8AC3E}">
        <p14:creationId xmlns:p14="http://schemas.microsoft.com/office/powerpoint/2010/main" val="18752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Hủy bỏ</a:t>
            </a:r>
            <a:endParaRPr lang="en-US"/>
          </a:p>
        </p:txBody>
      </p:sp>
      <p:sp>
        <p:nvSpPr>
          <p:cNvPr id="3" name="Content Placeholder 2"/>
          <p:cNvSpPr>
            <a:spLocks noGrp="1"/>
          </p:cNvSpPr>
          <p:nvPr>
            <p:ph idx="1"/>
          </p:nvPr>
        </p:nvSpPr>
        <p:spPr/>
        <p:txBody>
          <a:bodyPr/>
          <a:lstStyle/>
          <a:p>
            <a:r>
              <a:rPr lang="en-US" smtClean="0">
                <a:solidFill>
                  <a:srgbClr val="0070C0"/>
                </a:solidFill>
              </a:rPr>
              <a:t>Thread</a:t>
            </a:r>
            <a:r>
              <a:rPr lang="en-US" smtClean="0"/>
              <a:t>.Abort()</a:t>
            </a:r>
          </a:p>
          <a:p>
            <a:r>
              <a:rPr lang="en-US" smtClean="0"/>
              <a:t>Tạo ra ngoại lệ </a:t>
            </a:r>
            <a:r>
              <a:rPr lang="en-US" smtClean="0">
                <a:solidFill>
                  <a:srgbClr val="00B050"/>
                </a:solidFill>
              </a:rPr>
              <a:t>ThreadAbortException</a:t>
            </a:r>
          </a:p>
          <a:p>
            <a:endParaRPr lang="en-US"/>
          </a:p>
          <a:p>
            <a:r>
              <a:rPr lang="en-US" smtClean="0"/>
              <a:t>Bảo vệ bản thân khỏi bị hủy từ thread khác:</a:t>
            </a:r>
          </a:p>
          <a:p>
            <a:pPr marL="0" indent="0">
              <a:buNone/>
            </a:pPr>
            <a:r>
              <a:rPr lang="en-US" smtClean="0">
                <a:solidFill>
                  <a:srgbClr val="0070C0"/>
                </a:solidFill>
              </a:rPr>
              <a:t>try </a:t>
            </a:r>
            <a:r>
              <a:rPr lang="en-US" smtClean="0"/>
              <a:t>{ …</a:t>
            </a:r>
          </a:p>
          <a:p>
            <a:pPr marL="0" indent="0">
              <a:buNone/>
            </a:pPr>
            <a:r>
              <a:rPr lang="en-US" smtClean="0"/>
              <a:t>}</a:t>
            </a:r>
          </a:p>
          <a:p>
            <a:pPr marL="0" indent="0">
              <a:buNone/>
            </a:pPr>
            <a:r>
              <a:rPr lang="en-US">
                <a:solidFill>
                  <a:srgbClr val="0070C0"/>
                </a:solidFill>
              </a:rPr>
              <a:t>c</a:t>
            </a:r>
            <a:r>
              <a:rPr lang="en-US" smtClean="0">
                <a:solidFill>
                  <a:srgbClr val="0070C0"/>
                </a:solidFill>
              </a:rPr>
              <a:t>atch</a:t>
            </a:r>
            <a:r>
              <a:rPr lang="en-US" smtClean="0"/>
              <a:t> (</a:t>
            </a:r>
            <a:r>
              <a:rPr lang="en-US" smtClean="0">
                <a:solidFill>
                  <a:srgbClr val="00B050"/>
                </a:solidFill>
              </a:rPr>
              <a:t>ThreadAbortException</a:t>
            </a:r>
            <a:r>
              <a:rPr lang="en-US" smtClean="0"/>
              <a:t>) {</a:t>
            </a:r>
          </a:p>
          <a:p>
            <a:pPr marL="0" indent="0">
              <a:buNone/>
            </a:pPr>
            <a:r>
              <a:rPr lang="en-US"/>
              <a:t>	</a:t>
            </a:r>
            <a:r>
              <a:rPr lang="en-US" smtClean="0">
                <a:solidFill>
                  <a:srgbClr val="0070C0"/>
                </a:solidFill>
              </a:rPr>
              <a:t>Thread</a:t>
            </a:r>
            <a:r>
              <a:rPr lang="en-US" smtClean="0"/>
              <a:t>.ResetAbort()</a:t>
            </a:r>
          </a:p>
          <a:p>
            <a:pPr marL="0" indent="0">
              <a:buNone/>
            </a:pPr>
            <a:r>
              <a:rPr lang="en-US"/>
              <a:t>}</a:t>
            </a:r>
            <a:endParaRPr lang="en-US" smtClean="0"/>
          </a:p>
          <a:p>
            <a:pPr marL="0" indent="0">
              <a:buNone/>
            </a:pPr>
            <a:endParaRPr lang="en-US" smtClean="0"/>
          </a:p>
          <a:p>
            <a:endParaRPr lang="en-US"/>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9</a:t>
            </a:fld>
            <a:endParaRPr lang="en-US"/>
          </a:p>
        </p:txBody>
      </p:sp>
    </p:spTree>
    <p:extLst>
      <p:ext uri="{BB962C8B-B14F-4D97-AF65-F5344CB8AC3E}">
        <p14:creationId xmlns:p14="http://schemas.microsoft.com/office/powerpoint/2010/main" val="401346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lossy2014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Glossy2014Theme" id="{25C217B0-EF54-4C3D-B7BA-793DF60670D3}" vid="{3EFE2988-B17C-4EA1-B234-7A2DE2E960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BlueGlossy2014Theme</Template>
  <TotalTime>1043</TotalTime>
  <Words>2000</Words>
  <Application>Microsoft Office PowerPoint</Application>
  <PresentationFormat>On-screen Show (4:3)</PresentationFormat>
  <Paragraphs>425</Paragraphs>
  <Slides>73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Consolas</vt:lpstr>
      <vt:lpstr>Georgia</vt:lpstr>
      <vt:lpstr>Segoe UI</vt:lpstr>
      <vt:lpstr>Segoe WP</vt:lpstr>
      <vt:lpstr>Times New Roman</vt:lpstr>
      <vt:lpstr>Wingdings</vt:lpstr>
      <vt:lpstr>BlueGlossy2014Theme</vt:lpstr>
      <vt:lpstr>Multithread</vt:lpstr>
      <vt:lpstr>Thread – Tiểu trình</vt:lpstr>
      <vt:lpstr>Ngữ cảnh sử dụng</vt:lpstr>
      <vt:lpstr>System.Threading</vt:lpstr>
      <vt:lpstr>Bắt đầu một thread</vt:lpstr>
      <vt:lpstr>Quan trọng!</vt:lpstr>
      <vt:lpstr>Độ ưu tiên</vt:lpstr>
      <vt:lpstr>Ngưng và tiếp tục</vt:lpstr>
      <vt:lpstr>Hủy bỏ</vt:lpstr>
      <vt:lpstr>Thread.Join()</vt:lpstr>
      <vt:lpstr>Ví dụ</vt:lpstr>
      <vt:lpstr>Background thread</vt:lpstr>
      <vt:lpstr>Các vấn đề về đụng độ</vt:lpstr>
      <vt:lpstr>Race condition</vt:lpstr>
      <vt:lpstr>Vấn đề ở đâu?</vt:lpstr>
      <vt:lpstr>Đồng bộ hóa</vt:lpstr>
      <vt:lpstr>Cách dùng</vt:lpstr>
      <vt:lpstr>Cài đặt với Monitor</vt:lpstr>
      <vt:lpstr>Rút gọn bằng lock</vt:lpstr>
      <vt:lpstr>Deadlock</vt:lpstr>
      <vt:lpstr>PowerPoint Presentation</vt:lpstr>
      <vt:lpstr>Cách chống deadlock?</vt:lpstr>
      <vt:lpstr>Mutex (Mutual exclusive)</vt:lpstr>
      <vt:lpstr>Semaphore</vt:lpstr>
      <vt:lpstr>Vài lưu ý với Semaphore</vt:lpstr>
      <vt:lpstr>Giọt cà phê cuối</vt:lpstr>
      <vt:lpstr>Câu hỏi</vt:lpstr>
      <vt:lpstr>lock</vt:lpstr>
      <vt:lpstr>Monitor</vt:lpstr>
      <vt:lpstr>Mutex</vt:lpstr>
      <vt:lpstr>Semaphore</vt:lpstr>
      <vt:lpstr>Monitor vs Mutex</vt:lpstr>
      <vt:lpstr>Mutex vs Semaphore</vt:lpstr>
      <vt:lpstr>Một số lớp giúp đồng bộ khác</vt:lpstr>
      <vt:lpstr>Vấn đề Reader/Writer</vt:lpstr>
      <vt:lpstr>Mã nguồn minh họa</vt:lpstr>
      <vt:lpstr>ReaderWriterLockSlim</vt:lpstr>
      <vt:lpstr>ManualResetEvent</vt:lpstr>
      <vt:lpstr>AutoResetEvent</vt:lpstr>
      <vt:lpstr>Thread-safety</vt:lpstr>
      <vt:lpstr>Thread safety</vt:lpstr>
      <vt:lpstr>Các chiến lược tránh race condition</vt:lpstr>
      <vt:lpstr>Re-entrancy</vt:lpstr>
      <vt:lpstr>Ví dụ thread-safe, ko reentrant</vt:lpstr>
      <vt:lpstr>Reentrant dùng lock-free atomic trong C++11</vt:lpstr>
      <vt:lpstr>Thread-local storage</vt:lpstr>
      <vt:lpstr>Mutual exclusion</vt:lpstr>
      <vt:lpstr>Atomic operations</vt:lpstr>
      <vt:lpstr>Immutable objects </vt:lpstr>
      <vt:lpstr>Các bài luyện tập Multithread</vt:lpstr>
      <vt:lpstr>Một số bài tập 1</vt:lpstr>
      <vt:lpstr>Một số bài tập 2</vt:lpstr>
      <vt:lpstr>Lập trình song song với .Net</vt:lpstr>
      <vt:lpstr>Các lựa chọn</vt:lpstr>
      <vt:lpstr>BackgroundWorker</vt:lpstr>
      <vt:lpstr>Sử dụng</vt:lpstr>
      <vt:lpstr>Báo cáo tiến độ</vt:lpstr>
      <vt:lpstr>Hỗ trợ hủy công việc</vt:lpstr>
      <vt:lpstr>Làm xong rồi</vt:lpstr>
      <vt:lpstr>Bài tập vận dụng</vt:lpstr>
      <vt:lpstr>Task.Factory.StartNew</vt:lpstr>
      <vt:lpstr>Ví dụ tạo 5 task</vt:lpstr>
      <vt:lpstr>Async &amp; await</vt:lpstr>
      <vt:lpstr>CSharp verions </vt:lpstr>
      <vt:lpstr>Luồng xử lí cũ</vt:lpstr>
      <vt:lpstr>Luồng xử lí mới</vt:lpstr>
      <vt:lpstr>Các từ khóa mới</vt:lpstr>
      <vt:lpstr>Async function</vt:lpstr>
      <vt:lpstr>Số lần xuất hiện await</vt:lpstr>
      <vt:lpstr>Cần tính đến</vt:lpstr>
      <vt:lpstr>Biến một hàm thành bất đồng bộ!</vt:lpstr>
      <vt:lpstr>Ngăn cản gọi nhiều lần</vt:lpstr>
      <vt:lpstr>Multithread với Form và Control</vt:lpstr>
    </vt:vector>
  </TitlesOfParts>
  <Company>hcmus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tdquang7@gmail.com</dc:creator>
  <cp:lastModifiedBy>tdquang7@gmail.com</cp:lastModifiedBy>
  <cp:revision>531</cp:revision>
  <dcterms:created xsi:type="dcterms:W3CDTF">2014-02-16T02:38:27Z</dcterms:created>
  <dcterms:modified xsi:type="dcterms:W3CDTF">2014-04-01T09:06:26Z</dcterms:modified>
</cp:coreProperties>
</file>