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1" r:id="rId3"/>
    <p:sldId id="273" r:id="rId4"/>
    <p:sldId id="274" r:id="rId5"/>
    <p:sldId id="288" r:id="rId6"/>
    <p:sldId id="275" r:id="rId7"/>
    <p:sldId id="276" r:id="rId8"/>
    <p:sldId id="289" r:id="rId9"/>
    <p:sldId id="290" r:id="rId10"/>
    <p:sldId id="291" r:id="rId11"/>
    <p:sldId id="271" r:id="rId12"/>
    <p:sldId id="284" r:id="rId13"/>
    <p:sldId id="285" r:id="rId14"/>
    <p:sldId id="286" r:id="rId15"/>
    <p:sldId id="295" r:id="rId16"/>
    <p:sldId id="296" r:id="rId17"/>
    <p:sldId id="302" r:id="rId18"/>
    <p:sldId id="298" r:id="rId19"/>
    <p:sldId id="299" r:id="rId20"/>
    <p:sldId id="300" r:id="rId21"/>
    <p:sldId id="301" r:id="rId22"/>
    <p:sldId id="297" r:id="rId23"/>
    <p:sldId id="306" r:id="rId24"/>
    <p:sldId id="303" r:id="rId25"/>
    <p:sldId id="304" r:id="rId26"/>
    <p:sldId id="305" r:id="rId27"/>
    <p:sldId id="307" r:id="rId2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85514" autoAdjust="0"/>
  </p:normalViewPr>
  <p:slideViewPr>
    <p:cSldViewPr snapToGrid="0">
      <p:cViewPr varScale="1">
        <p:scale>
          <a:sx n="96" d="100"/>
          <a:sy n="96" d="100"/>
        </p:scale>
        <p:origin x="136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41C35-74F7-4865-8604-50B740D76BD3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5014A8-3B37-4414-BF47-158956A8D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60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Đối</a:t>
            </a:r>
            <a:r>
              <a:rPr lang="en-US" baseline="0" smtClean="0"/>
              <a:t> số của hàm Listen có nghĩa là sử dụng 20 backlog nhằm tránh việc có quá nhiều request, những request vượt quá khả năng sẽ được đưa vào backlog queue.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014A8-3B37-4414-BF47-158956A8D0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58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4705"/>
            <a:ext cx="9144000" cy="2341463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 u="none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7794" y="4217988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u="none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ight Triangle 7"/>
          <p:cNvSpPr/>
          <p:nvPr/>
        </p:nvSpPr>
        <p:spPr>
          <a:xfrm rot="16200000">
            <a:off x="7873492" y="5587492"/>
            <a:ext cx="1271016" cy="1270000"/>
          </a:xfrm>
          <a:prstGeom prst="rtTriangle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oon 6"/>
          <p:cNvSpPr/>
          <p:nvPr/>
        </p:nvSpPr>
        <p:spPr>
          <a:xfrm rot="17945249">
            <a:off x="2934706" y="-1031464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68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1694705"/>
            <a:ext cx="7962900" cy="2341463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7050" y="2293936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Moon 4"/>
          <p:cNvSpPr/>
          <p:nvPr/>
        </p:nvSpPr>
        <p:spPr>
          <a:xfrm rot="17945249">
            <a:off x="2934706" y="-1031464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86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137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763000" cy="1143000"/>
          </a:xfrm>
        </p:spPr>
        <p:txBody>
          <a:bodyPr>
            <a:noAutofit/>
          </a:bodyPr>
          <a:lstStyle>
            <a:lvl1pPr algn="ctr">
              <a:defRPr sz="5400" b="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610600" cy="4724400"/>
          </a:xfrm>
        </p:spPr>
        <p:txBody>
          <a:bodyPr>
            <a:normAutofit/>
          </a:bodyPr>
          <a:lstStyle>
            <a:lvl1pPr marL="457200" indent="-457200">
              <a:buClr>
                <a:srgbClr val="0066FF"/>
              </a:buClr>
              <a:buFont typeface="Wingdings" panose="05000000000000000000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800100" indent="-34290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§"/>
              <a:defRPr sz="2400">
                <a:latin typeface="Segoe UI" pitchFamily="34" charset="0"/>
                <a:cs typeface="Segoe UI" pitchFamily="34" charset="0"/>
              </a:defRPr>
            </a:lvl2pPr>
            <a:lvl3pPr marL="914400" indent="0">
              <a:buNone/>
              <a:defRPr sz="2000">
                <a:latin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1800">
                <a:latin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24600"/>
            <a:ext cx="21336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Moon 6"/>
          <p:cNvSpPr/>
          <p:nvPr/>
        </p:nvSpPr>
        <p:spPr>
          <a:xfrm rot="17945249">
            <a:off x="3125207" y="-2450268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64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30600"/>
            <a:ext cx="9144000" cy="33274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84200" y="25225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Moon 3"/>
          <p:cNvSpPr/>
          <p:nvPr/>
        </p:nvSpPr>
        <p:spPr>
          <a:xfrm rot="17945249">
            <a:off x="1611729" y="686067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32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3274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84200" y="31448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Moon 3"/>
          <p:cNvSpPr/>
          <p:nvPr/>
        </p:nvSpPr>
        <p:spPr>
          <a:xfrm rot="17945249">
            <a:off x="2934706" y="-1031464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22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05" y="1489809"/>
            <a:ext cx="5988167" cy="3327400"/>
          </a:xfrm>
          <a:prstGeom prst="rect">
            <a:avLst/>
          </a:prstGeom>
        </p:spPr>
      </p:pic>
      <p:sp>
        <p:nvSpPr>
          <p:cNvPr id="4" name="Moon 3"/>
          <p:cNvSpPr/>
          <p:nvPr/>
        </p:nvSpPr>
        <p:spPr>
          <a:xfrm rot="17945249">
            <a:off x="1579444" y="130908"/>
            <a:ext cx="2251314" cy="7188200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7828" y="2582009"/>
            <a:ext cx="55753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0"/>
            <a:ext cx="1447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17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1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6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61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27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61" r:id="rId5"/>
    <p:sldLayoutId id="2147483662" r:id="rId6"/>
    <p:sldLayoutId id="2147483652" r:id="rId7"/>
    <p:sldLayoutId id="2147483653" r:id="rId8"/>
    <p:sldLayoutId id="2147483655" r:id="rId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UI" pitchFamily="34" charset="0"/>
          <a:ea typeface="+mj-ea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smtClean="0"/>
              <a:t>Networking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Lập trình Windows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27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Socket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API ở trên của giao thức TCP</a:t>
            </a:r>
          </a:p>
          <a:p>
            <a:r>
              <a:rPr lang="en-US" smtClean="0"/>
              <a:t>Xử lí theo luồng – stream</a:t>
            </a:r>
          </a:p>
          <a:p>
            <a:r>
              <a:rPr lang="en-US" smtClean="0"/>
              <a:t>Giao tiếp đối xứng</a:t>
            </a:r>
          </a:p>
          <a:p>
            <a:pPr lvl="1"/>
            <a:r>
              <a:rPr lang="en-US" smtClean="0"/>
              <a:t>Cả hai bên đều có thể gởi và nhận dữ liệu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95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Mỗi dịch vụ trên máy sẽ được liên kết với một số</a:t>
            </a:r>
          </a:p>
          <a:p>
            <a:r>
              <a:rPr lang="en-US"/>
              <a:t>IANA—the Internet Assigned Numbers </a:t>
            </a:r>
            <a:r>
              <a:rPr lang="en-US" smtClean="0"/>
              <a:t>Authority</a:t>
            </a:r>
          </a:p>
          <a:p>
            <a:pPr lvl="1"/>
            <a:r>
              <a:rPr lang="en-US" smtClean="0"/>
              <a:t>Chịu trách nhiệm gán port cho các dịch vụ chung</a:t>
            </a:r>
          </a:p>
          <a:p>
            <a:pPr lvl="1"/>
            <a:r>
              <a:rPr lang="en-US" smtClean="0"/>
              <a:t>80: TCP port mà HTTP server nhận yêu cầu đầu vào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33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 sử dụng dịch vụ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88" y="1582145"/>
            <a:ext cx="8596996" cy="31204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7790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4417" y="3336939"/>
            <a:ext cx="8652435" cy="1143000"/>
          </a:xfrm>
        </p:spPr>
        <p:txBody>
          <a:bodyPr>
            <a:noAutofit/>
          </a:bodyPr>
          <a:lstStyle/>
          <a:p>
            <a:r>
              <a:rPr lang="en-US" sz="5400" smtClean="0"/>
              <a:t>Cài đặt dịch vụ dùng socket</a:t>
            </a:r>
            <a:endParaRPr lang="en-US" sz="5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24600"/>
            <a:ext cx="2133600" cy="365125"/>
          </a:xfrm>
        </p:spPr>
        <p:txBody>
          <a:bodyPr/>
          <a:lstStyle/>
          <a:p>
            <a:fld id="{FC66D6CE-B56B-447A-A58B-E2D6508578E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31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Tạo socket lắng nghe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r>
              <a:rPr lang="en-US" smtClean="0"/>
              <a:t>Cho biết</a:t>
            </a:r>
          </a:p>
          <a:p>
            <a:pPr lvl="1"/>
            <a:r>
              <a:rPr lang="en-US" smtClean="0"/>
              <a:t>Loại IP sử dụng?</a:t>
            </a:r>
          </a:p>
          <a:p>
            <a:pPr lvl="1"/>
            <a:r>
              <a:rPr lang="en-US" smtClean="0"/>
              <a:t>Cổng sử dụng?</a:t>
            </a:r>
          </a:p>
          <a:p>
            <a:pPr lvl="1"/>
            <a:r>
              <a:rPr lang="en-US" smtClean="0"/>
              <a:t>Vai trò của từ khóa </a:t>
            </a:r>
            <a:r>
              <a:rPr lang="en-US" smtClean="0">
                <a:solidFill>
                  <a:srgbClr val="0070C0"/>
                </a:solidFill>
              </a:rPr>
              <a:t>using</a:t>
            </a:r>
            <a:r>
              <a:rPr lang="en-US" smtClean="0"/>
              <a:t>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600200"/>
            <a:ext cx="8539443" cy="23610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8132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Chấp nhận các kết nối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22" y="1646870"/>
            <a:ext cx="8576578" cy="29340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1163013" y="5134065"/>
            <a:ext cx="67617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Khi nào vòng lặp dừng?</a:t>
            </a:r>
            <a:endParaRPr lang="en-US" sz="54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544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 server lắng nghe TCP/IP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24600"/>
            <a:ext cx="2133600" cy="365125"/>
          </a:xfrm>
        </p:spPr>
        <p:txBody>
          <a:bodyPr/>
          <a:lstStyle/>
          <a:p>
            <a:fld id="{FC66D6CE-B56B-447A-A58B-E2D6508578E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57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Mô tả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Server sẽ nhận câu hỏi về họ của các nhân vật trong game, dữ liệu đầu vào là tên, dữ liệu trả về là họ</a:t>
            </a:r>
          </a:p>
          <a:p>
            <a:r>
              <a:rPr lang="en-US" smtClean="0"/>
              <a:t>Danh sách các nhân vật chứa trong App.Config gồm có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944" y="4220340"/>
            <a:ext cx="5723815" cy="17994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5407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Server code 1 – Setup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26" y="1540917"/>
            <a:ext cx="6150236" cy="49392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4099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Server code 2 – Hồi đáp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13" y="1496616"/>
            <a:ext cx="8414841" cy="48279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7320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Ngữ cảnh – Mạng Lan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009" y="1774799"/>
            <a:ext cx="5802085" cy="475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698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Client code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72" y="1540056"/>
            <a:ext cx="7027793" cy="51409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9018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Sử dụng UDP để broadcast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24600"/>
            <a:ext cx="2133600" cy="365125"/>
          </a:xfrm>
        </p:spPr>
        <p:txBody>
          <a:bodyPr/>
          <a:lstStyle/>
          <a:p>
            <a:fld id="{FC66D6CE-B56B-447A-A58B-E2D6508578E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84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Một số khác biệt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UDP nhẹ kí hơn TCP</a:t>
            </a:r>
          </a:p>
          <a:p>
            <a:r>
              <a:rPr lang="en-US" smtClean="0"/>
              <a:t>Không có gì đảm bảo</a:t>
            </a:r>
          </a:p>
          <a:p>
            <a:pPr lvl="1"/>
            <a:r>
              <a:rPr lang="en-US" smtClean="0"/>
              <a:t>Dữ liệu gởi đi đã được nhận!</a:t>
            </a:r>
          </a:p>
          <a:p>
            <a:pPr lvl="1"/>
            <a:r>
              <a:rPr lang="en-US" smtClean="0"/>
              <a:t>Dữ liệu nhận theo đúng thứ tự gởi!</a:t>
            </a:r>
          </a:p>
          <a:p>
            <a:r>
              <a:rPr lang="en-US" smtClean="0"/>
              <a:t>Dùng trong game, stream video…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74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toán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Vẫn là bài toán họ tên lần trước</a:t>
            </a:r>
          </a:p>
          <a:p>
            <a:r>
              <a:rPr lang="en-US" smtClean="0"/>
              <a:t>Lần này truyền theo kiểu UDP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01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00" y="1723248"/>
            <a:ext cx="8607526" cy="41706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779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16" y="1585338"/>
            <a:ext cx="8239631" cy="47392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8428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04" y="172278"/>
            <a:ext cx="8763000" cy="1143000"/>
          </a:xfrm>
        </p:spPr>
        <p:txBody>
          <a:bodyPr/>
          <a:lstStyle/>
          <a:p>
            <a:r>
              <a:rPr lang="en-US" sz="3600" smtClean="0"/>
              <a:t>Truyền nhiều người nhận trong một dãy IP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Tại server: chỉ định dãy IP</a:t>
            </a:r>
          </a:p>
          <a:p>
            <a:pPr marL="0" indent="0">
              <a:buNone/>
            </a:pPr>
            <a:r>
              <a:rPr lang="en-US" sz="2400"/>
              <a:t> </a:t>
            </a:r>
            <a:r>
              <a:rPr lang="en-US" sz="2400" smtClean="0"/>
              <a:t>      </a:t>
            </a:r>
            <a:r>
              <a:rPr lang="en-US" sz="2400" smtClean="0">
                <a:solidFill>
                  <a:srgbClr val="0070C0"/>
                </a:solidFill>
              </a:rPr>
              <a:t>UdpClient</a:t>
            </a:r>
            <a:r>
              <a:rPr lang="en-US" sz="2400" smtClean="0"/>
              <a:t> </a:t>
            </a:r>
            <a:r>
              <a:rPr lang="en-US" sz="2400"/>
              <a:t>publisher = </a:t>
            </a:r>
            <a:r>
              <a:rPr lang="en-US" sz="2400">
                <a:solidFill>
                  <a:srgbClr val="00B0F0"/>
                </a:solidFill>
              </a:rPr>
              <a:t>new</a:t>
            </a:r>
            <a:r>
              <a:rPr lang="en-US" sz="2400"/>
              <a:t> </a:t>
            </a:r>
            <a:r>
              <a:rPr lang="en-US" sz="2400">
                <a:solidFill>
                  <a:srgbClr val="0070C0"/>
                </a:solidFill>
              </a:rPr>
              <a:t>UdpClient</a:t>
            </a:r>
            <a:r>
              <a:rPr lang="en-US" sz="2400"/>
              <a:t>(</a:t>
            </a:r>
            <a:r>
              <a:rPr lang="en-US" sz="2400">
                <a:solidFill>
                  <a:srgbClr val="FF0000"/>
                </a:solidFill>
              </a:rPr>
              <a:t>"</a:t>
            </a:r>
            <a:r>
              <a:rPr lang="en-US" sz="2400">
                <a:solidFill>
                  <a:srgbClr val="FF0000"/>
                </a:solidFill>
              </a:rPr>
              <a:t>230.0.0.1</a:t>
            </a:r>
            <a:r>
              <a:rPr lang="en-US" sz="2400" smtClean="0">
                <a:solidFill>
                  <a:srgbClr val="FF0000"/>
                </a:solidFill>
              </a:rPr>
              <a:t>"</a:t>
            </a:r>
            <a:r>
              <a:rPr lang="en-US" sz="2400" smtClean="0"/>
              <a:t>, 8899);</a:t>
            </a:r>
          </a:p>
          <a:p>
            <a:pPr marL="0" indent="0">
              <a:buNone/>
            </a:pPr>
            <a:endParaRPr lang="en-US" sz="2400" smtClean="0"/>
          </a:p>
          <a:p>
            <a:r>
              <a:rPr lang="en-US" smtClean="0"/>
              <a:t>Tại client: gia nhập dãy IP này</a:t>
            </a:r>
          </a:p>
          <a:p>
            <a:pPr marL="0" indent="0">
              <a:buNone/>
            </a:pPr>
            <a:r>
              <a:rPr lang="en-US" smtClean="0"/>
              <a:t>    </a:t>
            </a:r>
            <a:r>
              <a:rPr lang="en-US" sz="2400" smtClean="0">
                <a:solidFill>
                  <a:srgbClr val="0070C0"/>
                </a:solidFill>
              </a:rPr>
              <a:t>UdpClient</a:t>
            </a:r>
            <a:r>
              <a:rPr lang="en-US" sz="2400" smtClean="0"/>
              <a:t> </a:t>
            </a:r>
            <a:r>
              <a:rPr lang="en-US" sz="2400"/>
              <a:t>subscriber = </a:t>
            </a:r>
            <a:r>
              <a:rPr lang="en-US" sz="2400">
                <a:solidFill>
                  <a:srgbClr val="00B0F0"/>
                </a:solidFill>
              </a:rPr>
              <a:t>new</a:t>
            </a:r>
            <a:r>
              <a:rPr lang="en-US" sz="2400"/>
              <a:t> </a:t>
            </a:r>
            <a:r>
              <a:rPr lang="en-US" sz="2400">
                <a:solidFill>
                  <a:srgbClr val="0070C0"/>
                </a:solidFill>
              </a:rPr>
              <a:t>UdpClient</a:t>
            </a:r>
            <a:r>
              <a:rPr lang="en-US" sz="2400"/>
              <a:t>(8899);</a:t>
            </a:r>
          </a:p>
          <a:p>
            <a:pPr marL="0" indent="0">
              <a:buNone/>
            </a:pPr>
            <a:r>
              <a:rPr lang="en-US" sz="2400" smtClean="0"/>
              <a:t>     </a:t>
            </a:r>
            <a:r>
              <a:rPr lang="en-US" sz="2400" smtClean="0">
                <a:solidFill>
                  <a:srgbClr val="0070C0"/>
                </a:solidFill>
              </a:rPr>
              <a:t>IPAddress </a:t>
            </a:r>
            <a:r>
              <a:rPr lang="en-US" sz="2400"/>
              <a:t>addr = </a:t>
            </a:r>
            <a:r>
              <a:rPr lang="en-US" sz="2400">
                <a:solidFill>
                  <a:srgbClr val="0070C0"/>
                </a:solidFill>
              </a:rPr>
              <a:t>IPAddress</a:t>
            </a:r>
            <a:r>
              <a:rPr lang="en-US" sz="2400"/>
              <a:t>.Parse(</a:t>
            </a:r>
            <a:r>
              <a:rPr lang="en-US" sz="2400">
                <a:solidFill>
                  <a:srgbClr val="FF0000"/>
                </a:solidFill>
              </a:rPr>
              <a:t>"230.0.0.1"</a:t>
            </a:r>
            <a:r>
              <a:rPr lang="en-US" sz="2400"/>
              <a:t>);</a:t>
            </a:r>
          </a:p>
          <a:p>
            <a:pPr marL="0" indent="0">
              <a:buNone/>
            </a:pPr>
            <a:r>
              <a:rPr lang="en-US" sz="2400" smtClean="0"/>
              <a:t>     subscriber.JoinMulticastGroup(addr);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 smtClean="0"/>
              <a:t>Nhận dữ liệu xong nhớ thoát ra khỏi group</a:t>
            </a:r>
          </a:p>
          <a:p>
            <a:pPr marL="0" indent="0">
              <a:buNone/>
            </a:pPr>
            <a:r>
              <a:rPr lang="en-US" sz="2400" smtClean="0"/>
              <a:t>     subscriber.DropMulticastGroup(addr</a:t>
            </a:r>
            <a:r>
              <a:rPr lang="en-US" sz="2400"/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31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Mẹo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mtClean="0"/>
              <a:t>Dùng UDP để thực hiện </a:t>
            </a:r>
            <a:r>
              <a:rPr lang="en-US" b="1" smtClean="0"/>
              <a:t>automatic peer discovery</a:t>
            </a:r>
            <a:r>
              <a:rPr lang="en-US" smtClean="0"/>
              <a:t>, sau đó dùng TCP để thực hiện kết nối đảm bảo!</a:t>
            </a:r>
          </a:p>
          <a:p>
            <a:pPr lvl="1"/>
            <a:r>
              <a:rPr lang="en-US" smtClean="0"/>
              <a:t>Server sử dụng UDP: la lên tôi đang là server ở IP X, broadcast cho toàn mạng</a:t>
            </a:r>
          </a:p>
          <a:p>
            <a:pPr lvl="1"/>
            <a:r>
              <a:rPr lang="en-US" smtClean="0"/>
              <a:t>Client dùng UDP join kiểm tra dịch vụ thì server ở đâu</a:t>
            </a:r>
          </a:p>
          <a:p>
            <a:pPr lvl="1"/>
            <a:r>
              <a:rPr lang="en-US" smtClean="0"/>
              <a:t>Sau đó dùng TCP trao đổi dữ liệu với nhau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26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Hai điều cần chú ý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Địa chỉ của hai máy</a:t>
            </a:r>
          </a:p>
          <a:p>
            <a:r>
              <a:rPr lang="en-US" smtClean="0"/>
              <a:t>Cách nói chuyện giữa hai máy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32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Socket – Ý tưởng chính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Xem việc giao tiếp trong mạng giống file I/O</a:t>
            </a:r>
          </a:p>
          <a:p>
            <a:r>
              <a:rPr lang="en-US" smtClean="0"/>
              <a:t>Có thể dùng chung với các công nghệ khác</a:t>
            </a:r>
          </a:p>
          <a:p>
            <a:pPr lvl="1"/>
            <a:r>
              <a:rPr lang="en-US" smtClean="0"/>
              <a:t>Hồng ngoại (Infrared)</a:t>
            </a:r>
          </a:p>
          <a:p>
            <a:pPr lvl="1"/>
            <a:r>
              <a:rPr lang="en-US" smtClean="0"/>
              <a:t>Bluetooth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80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Tóm lược TCP/IP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TCP/IP: họ các giao thức Internet sử dụng</a:t>
            </a:r>
          </a:p>
          <a:p>
            <a:r>
              <a:rPr lang="en-US" smtClean="0"/>
              <a:t>Tầng thấp nhất là IP: </a:t>
            </a:r>
            <a:r>
              <a:rPr lang="en-US" b="1" smtClean="0"/>
              <a:t>Internet Protocol</a:t>
            </a:r>
          </a:p>
          <a:p>
            <a:pPr lvl="1"/>
            <a:r>
              <a:rPr lang="en-US" smtClean="0"/>
              <a:t>Nhiệm vụ chính: Nhận các gói tin dữ liệu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9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92075"/>
            <a:ext cx="8763000" cy="1143000"/>
          </a:xfrm>
        </p:spPr>
        <p:txBody>
          <a:bodyPr/>
          <a:lstStyle/>
          <a:p>
            <a:r>
              <a:rPr lang="en-US" sz="4400" smtClean="0"/>
              <a:t>Đối tượng chính yếu – Địa chỉ IP</a:t>
            </a:r>
            <a:endParaRPr lang="en-US"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Bọc trong lớp </a:t>
            </a:r>
            <a:r>
              <a:rPr lang="en-US" smtClean="0">
                <a:solidFill>
                  <a:srgbClr val="0070C0"/>
                </a:solidFill>
              </a:rPr>
              <a:t>IPAddress</a:t>
            </a:r>
            <a:r>
              <a:rPr lang="en-US" smtClean="0"/>
              <a:t> của </a:t>
            </a:r>
            <a:r>
              <a:rPr lang="en-US" smtClean="0">
                <a:solidFill>
                  <a:srgbClr val="0070C0"/>
                </a:solidFill>
              </a:rPr>
              <a:t>System</a:t>
            </a:r>
            <a:r>
              <a:rPr lang="en-US" smtClean="0"/>
              <a:t>.</a:t>
            </a:r>
            <a:r>
              <a:rPr lang="en-US" b="1" smtClean="0"/>
              <a:t>Net</a:t>
            </a:r>
          </a:p>
          <a:p>
            <a:r>
              <a:rPr lang="en-US" smtClean="0"/>
              <a:t>Vấn đề nhỏ phải quan tâm: IPv4 vs IPv6</a:t>
            </a:r>
          </a:p>
          <a:p>
            <a:pPr lvl="1"/>
            <a:r>
              <a:rPr lang="en-US" smtClean="0"/>
              <a:t>Tạm thời có thể chỉ cần chú ý tới IPv4!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46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DNS – Hệ thống phân </a:t>
            </a:r>
            <a:r>
              <a:rPr lang="en-US" sz="4000" smtClean="0"/>
              <a:t>giải </a:t>
            </a:r>
            <a:r>
              <a:rPr lang="en-US" sz="4000" smtClean="0"/>
              <a:t>tên miền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Domain Name </a:t>
            </a:r>
            <a:r>
              <a:rPr lang="en-US" smtClean="0"/>
              <a:t>Service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556410"/>
            <a:ext cx="8385883" cy="16248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004" y="4546386"/>
            <a:ext cx="5275873" cy="11759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1230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Nghiệt ngã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Không có gì đảm bảo tất cả gói tin đều được gởi!</a:t>
            </a:r>
          </a:p>
          <a:p>
            <a:r>
              <a:rPr lang="en-US" smtClean="0"/>
              <a:t>Ngay cả thứ tự các gói tin cũng không!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87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smtClean="0"/>
              <a:t>Tranmission Control Protocol</a:t>
            </a:r>
            <a:endParaRPr lang="en-US" sz="4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Đặt số thứ tự vào các gói tin</a:t>
            </a:r>
          </a:p>
          <a:p>
            <a:r>
              <a:rPr lang="en-US" smtClean="0"/>
              <a:t>Ở trên của giao thức IP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31149"/>
      </p:ext>
    </p:extLst>
  </p:cSld>
  <p:clrMapOvr>
    <a:masterClrMapping/>
  </p:clrMapOvr>
</p:sld>
</file>

<file path=ppt/theme/theme1.xml><?xml version="1.0" encoding="utf-8"?>
<a:theme xmlns:a="http://schemas.openxmlformats.org/drawingml/2006/main" name="BlueGlossy2014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ilk Glass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Glossy2014Theme" id="{25C217B0-EF54-4C3D-B7BA-793DF60670D3}" vid="{3EFE2988-B17C-4EA1-B234-7A2DE2E960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BlueGlossy2014Theme</Template>
  <TotalTime>913</TotalTime>
  <Words>592</Words>
  <Application>Microsoft Office PowerPoint</Application>
  <PresentationFormat>On-screen Show (4:3)</PresentationFormat>
  <Paragraphs>114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Segoe UI</vt:lpstr>
      <vt:lpstr>Wingdings</vt:lpstr>
      <vt:lpstr>BlueGlossy2014Theme</vt:lpstr>
      <vt:lpstr>Networking</vt:lpstr>
      <vt:lpstr>Ngữ cảnh – Mạng Lan</vt:lpstr>
      <vt:lpstr>Hai điều cần chú ý</vt:lpstr>
      <vt:lpstr>Socket – Ý tưởng chính</vt:lpstr>
      <vt:lpstr>Tóm lược TCP/IP</vt:lpstr>
      <vt:lpstr>Đối tượng chính yếu – Địa chỉ IP</vt:lpstr>
      <vt:lpstr>DNS – Hệ thống phân giải tên miền</vt:lpstr>
      <vt:lpstr>Nghiệt ngã</vt:lpstr>
      <vt:lpstr>Tranmission Control Protocol</vt:lpstr>
      <vt:lpstr>Socket</vt:lpstr>
      <vt:lpstr>Port</vt:lpstr>
      <vt:lpstr>Ví dụ sử dụng dịch vụ </vt:lpstr>
      <vt:lpstr>Cài đặt dịch vụ dùng socket</vt:lpstr>
      <vt:lpstr>Tạo socket lắng nghe</vt:lpstr>
      <vt:lpstr>Chấp nhận các kết nối</vt:lpstr>
      <vt:lpstr>Ví dụ server lắng nghe TCP/IP</vt:lpstr>
      <vt:lpstr>Mô tả</vt:lpstr>
      <vt:lpstr>Server code 1 – Setup </vt:lpstr>
      <vt:lpstr>Server code 2 – Hồi đáp</vt:lpstr>
      <vt:lpstr>Client code</vt:lpstr>
      <vt:lpstr>Sử dụng UDP để broadcast</vt:lpstr>
      <vt:lpstr>Một số khác biệt</vt:lpstr>
      <vt:lpstr>Bài toán</vt:lpstr>
      <vt:lpstr>Server</vt:lpstr>
      <vt:lpstr>Client</vt:lpstr>
      <vt:lpstr>Truyền nhiều người nhận trong một dãy IP</vt:lpstr>
      <vt:lpstr>Mẹo</vt:lpstr>
    </vt:vector>
  </TitlesOfParts>
  <Company>hcmus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Giới thiệu môn học</dc:title>
  <dc:creator>tdquang7@gmail.com</dc:creator>
  <cp:lastModifiedBy>tdquang7@gmail.com</cp:lastModifiedBy>
  <cp:revision>285</cp:revision>
  <dcterms:created xsi:type="dcterms:W3CDTF">2014-02-16T02:38:27Z</dcterms:created>
  <dcterms:modified xsi:type="dcterms:W3CDTF">2014-04-02T10:12:43Z</dcterms:modified>
</cp:coreProperties>
</file>