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73" r:id="rId11"/>
    <p:sldId id="274" r:id="rId12"/>
    <p:sldId id="275" r:id="rId13"/>
    <p:sldId id="276" r:id="rId14"/>
    <p:sldId id="277" r:id="rId15"/>
    <p:sldId id="278" r:id="rId16"/>
    <p:sldId id="279" r:id="rId17"/>
    <p:sldId id="280" r:id="rId18"/>
    <p:sldId id="281" r:id="rId19"/>
    <p:sldId id="270" r:id="rId20"/>
    <p:sldId id="265" r:id="rId21"/>
    <p:sldId id="266" r:id="rId22"/>
    <p:sldId id="267" r:id="rId23"/>
    <p:sldId id="268" r:id="rId24"/>
    <p:sldId id="269" r:id="rId25"/>
    <p:sldId id="272" r:id="rId26"/>
  </p:sldIdLst>
  <p:sldSz cx="12192000" cy="6858000"/>
  <p:notesSz cx="6858000" cy="9144000"/>
  <p:embeddedFontLst>
    <p:embeddedFont>
      <p:font typeface="Century" panose="02040604050505020304" pitchFamily="18" charset="0"/>
      <p:regular r:id="rId28"/>
    </p:embeddedFont>
    <p:embeddedFont>
      <p:font typeface="Calibri" panose="020F0502020204030204" pitchFamily="34" charset="0"/>
      <p:regular r:id="rId29"/>
      <p:bold r:id="rId30"/>
      <p:italic r:id="rId31"/>
      <p:boldItalic r:id="rId32"/>
    </p:embeddedFont>
    <p:embeddedFont>
      <p:font typeface="Corbel" panose="020B0503020204020204" pitchFamily="34" charset="0"/>
      <p:regular r:id="rId33"/>
      <p:bold r:id="rId34"/>
      <p:italic r:id="rId35"/>
      <p:boldItalic r:id="rId36"/>
    </p:embeddedFont>
    <p:embeddedFont>
      <p:font typeface="Comic Sans MS" panose="030F0702030302020204" pitchFamily="66"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grKjvNBsmlo1xuMB7o059IWDzka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customschemas.google.com/relationships/presentationmetadata" Target="meta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baseline="0">
                <a:solidFill>
                  <a:schemeClr val="dk1">
                    <a:lumMod val="65000"/>
                    <a:lumOff val="35000"/>
                  </a:schemeClr>
                </a:solidFill>
                <a:latin typeface="+mn-lt"/>
                <a:ea typeface="+mn-ea"/>
                <a:cs typeface="+mn-cs"/>
              </a:defRPr>
            </a:pPr>
            <a:r>
              <a:rPr lang="en-US" sz="3600"/>
              <a:t>LANGUAGES USED</a:t>
            </a:r>
            <a:endParaRPr lang="en-IN" sz="3600"/>
          </a:p>
        </c:rich>
      </c:tx>
      <c:layout/>
      <c:overlay val="1"/>
      <c:spPr>
        <a:noFill/>
        <a:ln>
          <a:noFill/>
        </a:ln>
        <a:effectLst/>
      </c:spPr>
      <c:txPr>
        <a:bodyPr rot="0" spcFirstLastPara="1" vertOverflow="ellipsis" vert="horz" wrap="square" anchor="ctr" anchorCtr="1"/>
        <a:lstStyle/>
        <a:p>
          <a:pPr>
            <a:defRPr sz="3600" b="1" i="0" u="none" strike="noStrike" kern="1200" baseline="0">
              <a:solidFill>
                <a:schemeClr val="dk1">
                  <a:lumMod val="65000"/>
                  <a:lumOff val="35000"/>
                </a:schemeClr>
              </a:solidFill>
              <a:latin typeface="+mn-lt"/>
              <a:ea typeface="+mn-ea"/>
              <a:cs typeface="+mn-cs"/>
            </a:defRPr>
          </a:pPr>
          <a:endParaRPr lang="en-US"/>
        </a:p>
      </c:txPr>
    </c:title>
    <c:autoTitleDeleted val="0"/>
    <c:view3D>
      <c:rotX val="5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1986307670891155"/>
          <c:w val="0.96562500000000029"/>
          <c:h val="0.86440225981777441"/>
        </c:manualLayout>
      </c:layout>
      <c:pie3DChart>
        <c:varyColors val="1"/>
        <c:ser>
          <c:idx val="0"/>
          <c:order val="0"/>
          <c:tx>
            <c:strRef>
              <c:f>Sheet1!$B$1</c:f>
              <c:strCache>
                <c:ptCount val="1"/>
                <c:pt idx="0">
                  <c:v>languages</c:v>
                </c:pt>
              </c:strCache>
            </c:strRef>
          </c:tx>
          <c:dPt>
            <c:idx val="0"/>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dPt>
          <c:dPt>
            <c:idx val="1"/>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dPt>
          <c:dPt>
            <c:idx val="2"/>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1"/>
            <c:showVal val="1"/>
            <c:showCatName val="1"/>
            <c:showSerName val="1"/>
            <c:showPercent val="1"/>
            <c:showBubbleSize val="1"/>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Sheet1!$A$2:$A$4</c:f>
              <c:strCache>
                <c:ptCount val="3"/>
                <c:pt idx="0">
                  <c:v>JAVASCRIPT</c:v>
                </c:pt>
                <c:pt idx="1">
                  <c:v>CSS</c:v>
                </c:pt>
                <c:pt idx="2">
                  <c:v>HTML</c:v>
                </c:pt>
              </c:strCache>
            </c:strRef>
          </c:cat>
          <c:val>
            <c:numRef>
              <c:f>Sheet1!$B$2:$B$4</c:f>
              <c:numCache>
                <c:formatCode>General</c:formatCode>
                <c:ptCount val="3"/>
                <c:pt idx="0">
                  <c:v>49.2</c:v>
                </c:pt>
                <c:pt idx="1">
                  <c:v>43.3</c:v>
                </c:pt>
                <c:pt idx="2">
                  <c:v>7.5</c:v>
                </c:pt>
              </c:numCache>
            </c:numRef>
          </c:val>
        </c:ser>
        <c:dLbls>
          <c:showLegendKey val="1"/>
          <c:showVal val="1"/>
          <c:showCatName val="1"/>
          <c:showSerName val="1"/>
          <c:showPercent val="1"/>
          <c:showBubbleSize val="1"/>
          <c:showLeaderLines val="1"/>
        </c:dLbls>
      </c:pie3DChart>
      <c:spPr>
        <a:noFill/>
        <a:ln>
          <a:noFill/>
        </a:ln>
        <a:effectLst/>
      </c:spPr>
    </c:plotArea>
    <c:legend>
      <c:legendPos val="b"/>
      <c:layout/>
      <c:overlay val="1"/>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zero"/>
    <c:showDLblsOverMax val="1"/>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78423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spTree>
    <p:extLst>
      <p:ext uri="{BB962C8B-B14F-4D97-AF65-F5344CB8AC3E}">
        <p14:creationId xmlns:p14="http://schemas.microsoft.com/office/powerpoint/2010/main" val="792592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2039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20</a:t>
            </a:fld>
            <a:endParaRPr/>
          </a:p>
        </p:txBody>
      </p:sp>
    </p:spTree>
    <p:extLst>
      <p:ext uri="{BB962C8B-B14F-4D97-AF65-F5344CB8AC3E}">
        <p14:creationId xmlns:p14="http://schemas.microsoft.com/office/powerpoint/2010/main" val="772219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6865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5012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3615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9398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3918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2</a:t>
            </a:fld>
            <a:endParaRPr/>
          </a:p>
        </p:txBody>
      </p:sp>
    </p:spTree>
    <p:extLst>
      <p:ext uri="{BB962C8B-B14F-4D97-AF65-F5344CB8AC3E}">
        <p14:creationId xmlns:p14="http://schemas.microsoft.com/office/powerpoint/2010/main" val="2975501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441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183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a:t>
            </a:fld>
            <a:endParaRPr/>
          </a:p>
        </p:txBody>
      </p:sp>
    </p:spTree>
    <p:extLst>
      <p:ext uri="{BB962C8B-B14F-4D97-AF65-F5344CB8AC3E}">
        <p14:creationId xmlns:p14="http://schemas.microsoft.com/office/powerpoint/2010/main" val="2215725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3041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683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8558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8835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9"/>
          <p:cNvGrpSpPr/>
          <p:nvPr/>
        </p:nvGrpSpPr>
        <p:grpSpPr>
          <a:xfrm>
            <a:off x="546100" y="-4763"/>
            <a:ext cx="5014912" cy="6862763"/>
            <a:chOff x="2928938" y="-4763"/>
            <a:chExt cx="5014912" cy="6862763"/>
          </a:xfrm>
        </p:grpSpPr>
        <p:sp>
          <p:nvSpPr>
            <p:cNvPr id="24" name="Google Shape;24;p19"/>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5" name="Google Shape;25;p19"/>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19"/>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7" name="Google Shape;27;p19"/>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28" name="Google Shape;28;p19"/>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19"/>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19"/>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32" name="Google Shape;32;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5"/>
        <p:cNvGrpSpPr/>
        <p:nvPr/>
      </p:nvGrpSpPr>
      <p:grpSpPr>
        <a:xfrm>
          <a:off x="0" y="0"/>
          <a:ext cx="0" cy="0"/>
          <a:chOff x="0" y="0"/>
          <a:chExt cx="0" cy="0"/>
        </a:xfrm>
      </p:grpSpPr>
      <p:sp>
        <p:nvSpPr>
          <p:cNvPr id="86" name="Google Shape;86;p28"/>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8"/>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88" name="Google Shape;88;p28"/>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9" name="Google Shape;89;p2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92"/>
        <p:cNvGrpSpPr/>
        <p:nvPr/>
      </p:nvGrpSpPr>
      <p:grpSpPr>
        <a:xfrm>
          <a:off x="0" y="0"/>
          <a:ext cx="0" cy="0"/>
          <a:chOff x="0" y="0"/>
          <a:chExt cx="0" cy="0"/>
        </a:xfrm>
      </p:grpSpPr>
      <p:sp>
        <p:nvSpPr>
          <p:cNvPr id="93" name="Google Shape;93;p29"/>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9"/>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95" name="Google Shape;95;p29"/>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96" name="Google Shape;96;p2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30"/>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IN" sz="8000" b="0" cap="none">
                <a:solidFill>
                  <a:schemeClr val="dk1"/>
                </a:solidFill>
                <a:latin typeface="Corbel"/>
                <a:ea typeface="Corbel"/>
                <a:cs typeface="Corbel"/>
                <a:sym typeface="Corbel"/>
              </a:rPr>
              <a:t>“</a:t>
            </a:r>
            <a:endParaRPr/>
          </a:p>
        </p:txBody>
      </p:sp>
      <p:sp>
        <p:nvSpPr>
          <p:cNvPr id="101" name="Google Shape;101;p30"/>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IN" sz="8000" b="0" cap="none">
                <a:solidFill>
                  <a:schemeClr val="dk1"/>
                </a:solidFill>
                <a:latin typeface="Corbel"/>
                <a:ea typeface="Corbel"/>
                <a:cs typeface="Corbel"/>
                <a:sym typeface="Corbel"/>
              </a:rPr>
              <a:t>”</a:t>
            </a:r>
            <a:endParaRPr/>
          </a:p>
        </p:txBody>
      </p:sp>
      <p:sp>
        <p:nvSpPr>
          <p:cNvPr id="102" name="Google Shape;102;p30"/>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0"/>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4" name="Google Shape;104;p30"/>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5" name="Google Shape;105;p3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8"/>
        <p:cNvGrpSpPr/>
        <p:nvPr/>
      </p:nvGrpSpPr>
      <p:grpSpPr>
        <a:xfrm>
          <a:off x="0" y="0"/>
          <a:ext cx="0" cy="0"/>
          <a:chOff x="0" y="0"/>
          <a:chExt cx="0" cy="0"/>
        </a:xfrm>
      </p:grpSpPr>
      <p:sp>
        <p:nvSpPr>
          <p:cNvPr id="109" name="Google Shape;109;p31"/>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31"/>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1" name="Google Shape;111;p3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4"/>
        <p:cNvGrpSpPr/>
        <p:nvPr/>
      </p:nvGrpSpPr>
      <p:grpSpPr>
        <a:xfrm>
          <a:off x="0" y="0"/>
          <a:ext cx="0" cy="0"/>
          <a:chOff x="0" y="0"/>
          <a:chExt cx="0" cy="0"/>
        </a:xfrm>
      </p:grpSpPr>
      <p:sp>
        <p:nvSpPr>
          <p:cNvPr id="115" name="Google Shape;115;p32"/>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IN" sz="8000" b="0" cap="none">
                <a:solidFill>
                  <a:schemeClr val="dk1"/>
                </a:solidFill>
                <a:latin typeface="Corbel"/>
                <a:ea typeface="Corbel"/>
                <a:cs typeface="Corbel"/>
                <a:sym typeface="Corbel"/>
              </a:rPr>
              <a:t>“</a:t>
            </a:r>
            <a:endParaRPr/>
          </a:p>
        </p:txBody>
      </p:sp>
      <p:sp>
        <p:nvSpPr>
          <p:cNvPr id="116" name="Google Shape;116;p32"/>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IN" sz="8000" b="0" cap="none">
                <a:solidFill>
                  <a:schemeClr val="dk1"/>
                </a:solidFill>
                <a:latin typeface="Corbel"/>
                <a:ea typeface="Corbel"/>
                <a:cs typeface="Corbel"/>
                <a:sym typeface="Corbel"/>
              </a:rPr>
              <a:t>”</a:t>
            </a:r>
            <a:endParaRPr/>
          </a:p>
        </p:txBody>
      </p:sp>
      <p:sp>
        <p:nvSpPr>
          <p:cNvPr id="117" name="Google Shape;117;p32"/>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2"/>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9" name="Google Shape;119;p32"/>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0" name="Google Shape;120;p3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3"/>
        <p:cNvGrpSpPr/>
        <p:nvPr/>
      </p:nvGrpSpPr>
      <p:grpSpPr>
        <a:xfrm>
          <a:off x="0" y="0"/>
          <a:ext cx="0" cy="0"/>
          <a:chOff x="0" y="0"/>
          <a:chExt cx="0" cy="0"/>
        </a:xfrm>
      </p:grpSpPr>
      <p:sp>
        <p:nvSpPr>
          <p:cNvPr id="124" name="Google Shape;124;p33"/>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3"/>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6" name="Google Shape;126;p33"/>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7" name="Google Shape;127;p3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0"/>
        <p:cNvGrpSpPr/>
        <p:nvPr/>
      </p:nvGrpSpPr>
      <p:grpSpPr>
        <a:xfrm>
          <a:off x="0" y="0"/>
          <a:ext cx="0" cy="0"/>
          <a:chOff x="0" y="0"/>
          <a:chExt cx="0" cy="0"/>
        </a:xfrm>
      </p:grpSpPr>
      <p:sp>
        <p:nvSpPr>
          <p:cNvPr id="131" name="Google Shape;131;p34"/>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4"/>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3" name="Google Shape;133;p3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35"/>
          <p:cNvSpPr txBox="1">
            <a:spLocks noGrp="1"/>
          </p:cNvSpPr>
          <p:nvPr>
            <p:ph type="title"/>
          </p:nvPr>
        </p:nvSpPr>
        <p:spPr>
          <a:xfrm rot="5400000">
            <a:off x="8065140" y="2353316"/>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5"/>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9" name="Google Shape;139;p3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3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20"/>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0"/>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8" name="Google Shape;38;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body" idx="1"/>
          </p:nvPr>
        </p:nvSpPr>
        <p:spPr>
          <a:xfrm>
            <a:off x="1772179" y="2658533"/>
            <a:ext cx="4607188"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44" name="Google Shape;44;p21"/>
          <p:cNvSpPr txBox="1">
            <a:spLocks noGrp="1"/>
          </p:cNvSpPr>
          <p:nvPr>
            <p:ph type="body" idx="2"/>
          </p:nvPr>
        </p:nvSpPr>
        <p:spPr>
          <a:xfrm>
            <a:off x="1484311"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5" name="Google Shape;45;p21"/>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46" name="Google Shape;46;p21"/>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7" name="Google Shape;47;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7" name="Google Shape;57;p23"/>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8" name="Google Shape;58;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64" name="Google Shape;64;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25"/>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6"/>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75" name="Google Shape;75;p2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7"/>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81" name="Google Shape;81;p27"/>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2" name="Google Shape;82;p2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18"/>
          <p:cNvGrpSpPr/>
          <p:nvPr/>
        </p:nvGrpSpPr>
        <p:grpSpPr>
          <a:xfrm>
            <a:off x="150812" y="0"/>
            <a:ext cx="2436813" cy="6858001"/>
            <a:chOff x="1320800" y="0"/>
            <a:chExt cx="2436813" cy="6858001"/>
          </a:xfrm>
        </p:grpSpPr>
        <p:sp>
          <p:nvSpPr>
            <p:cNvPr id="11" name="Google Shape;11;p18"/>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12" name="Google Shape;12;p18"/>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13" name="Google Shape;13;p18"/>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4" name="Google Shape;14;p18"/>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5" name="Google Shape;15;p18"/>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18"/>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18"/>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8"/>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9" name="Google Shape;19;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0" name="Google Shape;20;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1" name="Google Shape;21;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2715965" y="641159"/>
            <a:ext cx="8574622" cy="2616199"/>
          </a:xfrm>
          <a:prstGeom prst="rect">
            <a:avLst/>
          </a:prstGeom>
          <a:noFill/>
          <a:ln>
            <a:noFill/>
          </a:ln>
        </p:spPr>
        <p:txBody>
          <a:bodyPr spcFirstLastPara="1" wrap="square" lIns="91425" tIns="45700" rIns="91425" bIns="45700" anchor="b" anchorCtr="0">
            <a:normAutofit/>
          </a:bodyPr>
          <a:lstStyle/>
          <a:p>
            <a:pPr marL="0" lvl="0" indent="0" algn="r" rtl="0">
              <a:spcBef>
                <a:spcPts val="0"/>
              </a:spcBef>
              <a:spcAft>
                <a:spcPts val="0"/>
              </a:spcAft>
              <a:buClr>
                <a:schemeClr val="dk1"/>
              </a:buClr>
              <a:buSzPts val="6000"/>
              <a:buFont typeface="Comic Sans MS"/>
              <a:buNone/>
            </a:pPr>
            <a:r>
              <a:rPr lang="en-IN" b="1" i="1" u="sng" dirty="0">
                <a:latin typeface="Comic Sans MS"/>
                <a:ea typeface="Comic Sans MS"/>
                <a:cs typeface="Comic Sans MS"/>
                <a:sym typeface="Comic Sans MS"/>
              </a:rPr>
              <a:t>NARROW LINKS</a:t>
            </a:r>
            <a:r>
              <a:rPr lang="en-IN" b="1" i="1" u="sng" dirty="0">
                <a:latin typeface="Century"/>
                <a:ea typeface="Century"/>
                <a:cs typeface="Century"/>
                <a:sym typeface="Century"/>
              </a:rPr>
              <a:t/>
            </a:r>
            <a:br>
              <a:rPr lang="en-IN" b="1" i="1" u="sng" dirty="0">
                <a:latin typeface="Century"/>
                <a:ea typeface="Century"/>
                <a:cs typeface="Century"/>
                <a:sym typeface="Century"/>
              </a:rPr>
            </a:br>
            <a:r>
              <a:rPr lang="en-IN" b="1" i="1" u="sng" dirty="0">
                <a:latin typeface="Century"/>
                <a:ea typeface="Century"/>
                <a:cs typeface="Century"/>
                <a:sym typeface="Century"/>
              </a:rPr>
              <a:t> </a:t>
            </a:r>
            <a:endParaRPr b="1" i="1" u="sng" dirty="0">
              <a:latin typeface="Century"/>
              <a:ea typeface="Century"/>
              <a:cs typeface="Century"/>
              <a:sym typeface="Century"/>
            </a:endParaRPr>
          </a:p>
        </p:txBody>
      </p:sp>
      <p:sp>
        <p:nvSpPr>
          <p:cNvPr id="148" name="Google Shape;148;p1"/>
          <p:cNvSpPr txBox="1">
            <a:spLocks noGrp="1"/>
          </p:cNvSpPr>
          <p:nvPr>
            <p:ph type="subTitle" idx="1"/>
          </p:nvPr>
        </p:nvSpPr>
        <p:spPr>
          <a:xfrm>
            <a:off x="4695490" y="3876194"/>
            <a:ext cx="6374296" cy="1213042"/>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3480"/>
              <a:buNone/>
            </a:pPr>
            <a:r>
              <a:rPr lang="en-IN" sz="2400" b="1" i="1" dirty="0"/>
              <a:t>---Shorten your link with ease</a:t>
            </a:r>
            <a:endParaRPr dirty="0"/>
          </a:p>
          <a:p>
            <a:pPr marL="0" lvl="0" indent="0" algn="r" rtl="0">
              <a:spcBef>
                <a:spcPts val="1080"/>
              </a:spcBef>
              <a:spcAft>
                <a:spcPts val="0"/>
              </a:spcAft>
              <a:buSzPts val="3480"/>
              <a:buNone/>
            </a:pPr>
            <a:r>
              <a:rPr lang="en-IN" sz="2400" b="1" i="1" dirty="0"/>
              <a:t> and share your link via SMS or scan QR code</a:t>
            </a:r>
            <a:endParaRPr dirty="0"/>
          </a:p>
        </p:txBody>
      </p:sp>
      <p:pic>
        <p:nvPicPr>
          <p:cNvPr id="149" name="Google Shape;149;p1"/>
          <p:cNvPicPr preferRelativeResize="0"/>
          <p:nvPr/>
        </p:nvPicPr>
        <p:blipFill rotWithShape="1">
          <a:blip r:embed="rId3">
            <a:alphaModFix/>
          </a:blip>
          <a:srcRect/>
          <a:stretch/>
        </p:blipFill>
        <p:spPr>
          <a:xfrm>
            <a:off x="3799553" y="1456162"/>
            <a:ext cx="895937" cy="797945"/>
          </a:xfrm>
          <a:prstGeom prst="rect">
            <a:avLst/>
          </a:prstGeom>
          <a:noFill/>
          <a:ln>
            <a:noFill/>
          </a:ln>
        </p:spPr>
      </p:pic>
      <p:sp>
        <p:nvSpPr>
          <p:cNvPr id="150" name="Google Shape;150;p1"/>
          <p:cNvSpPr txBox="1"/>
          <p:nvPr/>
        </p:nvSpPr>
        <p:spPr>
          <a:xfrm>
            <a:off x="8802255" y="5708073"/>
            <a:ext cx="3278909"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dirty="0">
                <a:solidFill>
                  <a:schemeClr val="dk1"/>
                </a:solidFill>
                <a:latin typeface="Corbel"/>
                <a:ea typeface="Corbel"/>
                <a:cs typeface="Corbel"/>
                <a:sym typeface="Corbel"/>
              </a:rPr>
              <a:t>	</a:t>
            </a:r>
            <a:r>
              <a:rPr lang="en-IN" sz="1800" b="1" i="1" u="none" strike="noStrike" cap="none" dirty="0">
                <a:solidFill>
                  <a:schemeClr val="dk1"/>
                </a:solidFill>
                <a:latin typeface="Corbel"/>
                <a:ea typeface="Corbel"/>
                <a:cs typeface="Corbel"/>
                <a:sym typeface="Corbel"/>
              </a:rPr>
              <a:t>MADE BY:</a:t>
            </a:r>
            <a:endParaRPr/>
          </a:p>
          <a:p>
            <a:pPr marL="0" marR="0" lvl="0" indent="0" algn="l" rtl="0">
              <a:spcBef>
                <a:spcPts val="0"/>
              </a:spcBef>
              <a:spcAft>
                <a:spcPts val="0"/>
              </a:spcAft>
              <a:buNone/>
            </a:pPr>
            <a:r>
              <a:rPr lang="en-IN" sz="1800" b="1" i="1" dirty="0">
                <a:solidFill>
                  <a:schemeClr val="dk1"/>
                </a:solidFill>
                <a:latin typeface="Corbel"/>
                <a:ea typeface="Corbel"/>
                <a:cs typeface="Corbel"/>
                <a:sym typeface="Corbel"/>
              </a:rPr>
              <a:t>		UNNIKRISHNAN </a:t>
            </a:r>
            <a:endParaRPr/>
          </a:p>
          <a:p>
            <a:pPr marL="0" marR="0" lvl="0" indent="0" algn="l" rtl="0">
              <a:spcBef>
                <a:spcPts val="0"/>
              </a:spcBef>
              <a:spcAft>
                <a:spcPts val="0"/>
              </a:spcAft>
              <a:buNone/>
            </a:pPr>
            <a:r>
              <a:rPr lang="en-IN" sz="1800" b="1" i="1" dirty="0">
                <a:solidFill>
                  <a:schemeClr val="dk1"/>
                </a:solidFill>
                <a:latin typeface="Corbel"/>
                <a:ea typeface="Corbel"/>
                <a:cs typeface="Corbel"/>
                <a:sym typeface="Corbel"/>
              </a:rPr>
              <a:t>	</a:t>
            </a:r>
            <a:r>
              <a:rPr lang="en-IN" sz="1800" b="1" i="1" dirty="0" smtClean="0">
                <a:solidFill>
                  <a:schemeClr val="dk1"/>
                </a:solidFill>
                <a:latin typeface="Corbel"/>
                <a:ea typeface="Corbel"/>
                <a:cs typeface="Corbel"/>
                <a:sym typeface="Corbel"/>
              </a:rPr>
              <a:t>GAURAV </a:t>
            </a:r>
            <a:r>
              <a:rPr lang="en-IN" sz="1800" b="1" i="1" dirty="0">
                <a:solidFill>
                  <a:schemeClr val="dk1"/>
                </a:solidFill>
                <a:latin typeface="Corbel"/>
                <a:ea typeface="Corbel"/>
                <a:cs typeface="Corbel"/>
                <a:sym typeface="Corbel"/>
              </a:rPr>
              <a:t>BHANDARI</a:t>
            </a:r>
            <a:endParaRPr sz="1800" b="1" i="1">
              <a:solidFill>
                <a:schemeClr val="dk1"/>
              </a:solidFill>
              <a:latin typeface="Corbel"/>
              <a:ea typeface="Corbel"/>
              <a:cs typeface="Corbel"/>
              <a:sym typeface="Corbe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920" y="221567"/>
            <a:ext cx="9741707" cy="1072662"/>
          </a:xfrm>
        </p:spPr>
        <p:txBody>
          <a:bodyPr/>
          <a:lstStyle/>
          <a:p>
            <a:r>
              <a:rPr lang="en-IN" b="1" dirty="0" smtClean="0">
                <a:latin typeface="Comic Sans MS"/>
                <a:sym typeface="Comic Sans MS"/>
              </a:rPr>
              <a:t>FOLDER STRUCTURE </a:t>
            </a:r>
            <a:endParaRPr lang="en-US" b="1" dirty="0"/>
          </a:p>
        </p:txBody>
      </p:sp>
      <p:pic>
        <p:nvPicPr>
          <p:cNvPr id="1026" name="Picture 2"/>
          <p:cNvPicPr>
            <a:picLocks noChangeAspect="1" noChangeArrowheads="1"/>
          </p:cNvPicPr>
          <p:nvPr/>
        </p:nvPicPr>
        <p:blipFill>
          <a:blip r:embed="rId2"/>
          <a:srcRect/>
          <a:stretch>
            <a:fillRect/>
          </a:stretch>
        </p:blipFill>
        <p:spPr bwMode="auto">
          <a:xfrm>
            <a:off x="3389947" y="1779710"/>
            <a:ext cx="2486025" cy="48672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8744755" y="2247974"/>
            <a:ext cx="3073840" cy="4349774"/>
          </a:xfrm>
          <a:prstGeom prst="rect">
            <a:avLst/>
          </a:prstGeom>
          <a:noFill/>
          <a:ln w="9525">
            <a:noFill/>
            <a:miter lim="800000"/>
            <a:headEnd/>
            <a:tailEnd/>
          </a:ln>
          <a:effectLst/>
        </p:spPr>
      </p:pic>
      <p:sp>
        <p:nvSpPr>
          <p:cNvPr id="6" name="TextBox 5"/>
          <p:cNvSpPr txBox="1"/>
          <p:nvPr/>
        </p:nvSpPr>
        <p:spPr>
          <a:xfrm>
            <a:off x="886264" y="3601330"/>
            <a:ext cx="1814732" cy="1200329"/>
          </a:xfrm>
          <a:prstGeom prst="rect">
            <a:avLst/>
          </a:prstGeom>
          <a:noFill/>
        </p:spPr>
        <p:txBody>
          <a:bodyPr wrap="square" rtlCol="0">
            <a:spAutoFit/>
          </a:bodyPr>
          <a:lstStyle/>
          <a:p>
            <a:r>
              <a:rPr lang="en-US" sz="2400" b="1" dirty="0" smtClean="0">
                <a:latin typeface="Comic Sans MS" pitchFamily="66" charset="0"/>
              </a:rPr>
              <a:t>Client Side folder Structure</a:t>
            </a:r>
            <a:endParaRPr lang="en-US" sz="2400" b="1" dirty="0">
              <a:latin typeface="Comic Sans MS" pitchFamily="66" charset="0"/>
            </a:endParaRPr>
          </a:p>
        </p:txBody>
      </p:sp>
      <p:sp>
        <p:nvSpPr>
          <p:cNvPr id="7" name="TextBox 6"/>
          <p:cNvSpPr txBox="1"/>
          <p:nvPr/>
        </p:nvSpPr>
        <p:spPr>
          <a:xfrm>
            <a:off x="6400801" y="3542716"/>
            <a:ext cx="2135943" cy="1200329"/>
          </a:xfrm>
          <a:prstGeom prst="rect">
            <a:avLst/>
          </a:prstGeom>
          <a:noFill/>
        </p:spPr>
        <p:txBody>
          <a:bodyPr wrap="square" rtlCol="0">
            <a:spAutoFit/>
          </a:bodyPr>
          <a:lstStyle/>
          <a:p>
            <a:r>
              <a:rPr lang="en-US" sz="2400" b="1" dirty="0" smtClean="0">
                <a:latin typeface="Comic Sans MS" pitchFamily="66" charset="0"/>
              </a:rPr>
              <a:t>Server Side folder Structure</a:t>
            </a:r>
            <a:endParaRPr lang="en-US" sz="2400" b="1" dirty="0">
              <a:latin typeface="Comic Sans MS" pitchFamily="66" charset="0"/>
            </a:endParaRPr>
          </a:p>
        </p:txBody>
      </p:sp>
      <p:cxnSp>
        <p:nvCxnSpPr>
          <p:cNvPr id="9" name="Elbow Connector 8"/>
          <p:cNvCxnSpPr/>
          <p:nvPr/>
        </p:nvCxnSpPr>
        <p:spPr>
          <a:xfrm>
            <a:off x="2560320" y="4403188"/>
            <a:ext cx="801858" cy="703384"/>
          </a:xfrm>
          <a:prstGeom prst="bentConnector3">
            <a:avLst>
              <a:gd name="adj1" fmla="val 50000"/>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a:off x="7875563" y="4217964"/>
            <a:ext cx="801858" cy="703384"/>
          </a:xfrm>
          <a:prstGeom prst="bentConnector3">
            <a:avLst>
              <a:gd name="adj1" fmla="val 50000"/>
            </a:avLst>
          </a:prstGeom>
          <a:ln w="762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65264" cy="763172"/>
          </a:xfrm>
        </p:spPr>
        <p:txBody>
          <a:bodyPr>
            <a:normAutofit fontScale="90000"/>
          </a:bodyPr>
          <a:lstStyle/>
          <a:p>
            <a:r>
              <a:rPr lang="en-IN" b="1" dirty="0" smtClean="0">
                <a:latin typeface="Comic Sans MS"/>
                <a:sym typeface="Comic Sans MS"/>
              </a:rPr>
              <a:t>DIFFERENT COMPONENTS OF THE APPLICATION</a:t>
            </a:r>
            <a:endParaRPr lang="en-US" b="1" dirty="0"/>
          </a:p>
        </p:txBody>
      </p:sp>
      <p:sp>
        <p:nvSpPr>
          <p:cNvPr id="3" name="Text Placeholder 2"/>
          <p:cNvSpPr>
            <a:spLocks noGrp="1"/>
          </p:cNvSpPr>
          <p:nvPr>
            <p:ph type="body" idx="1"/>
          </p:nvPr>
        </p:nvSpPr>
        <p:spPr>
          <a:xfrm>
            <a:off x="1385837" y="1893277"/>
            <a:ext cx="2665658" cy="723314"/>
          </a:xfrm>
        </p:spPr>
        <p:txBody>
          <a:bodyPr/>
          <a:lstStyle/>
          <a:p>
            <a:pPr>
              <a:buNone/>
            </a:pPr>
            <a:r>
              <a:rPr lang="en-US" b="1" dirty="0" smtClean="0"/>
              <a:t>CLIENT SIDE</a:t>
            </a:r>
            <a:endParaRPr lang="en-US" b="1" dirty="0"/>
          </a:p>
        </p:txBody>
      </p:sp>
      <p:cxnSp>
        <p:nvCxnSpPr>
          <p:cNvPr id="5" name="Straight Connector 4"/>
          <p:cNvCxnSpPr/>
          <p:nvPr/>
        </p:nvCxnSpPr>
        <p:spPr>
          <a:xfrm>
            <a:off x="1350498" y="2518117"/>
            <a:ext cx="2110154" cy="15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78634" y="2926080"/>
            <a:ext cx="10170941" cy="2554545"/>
          </a:xfrm>
          <a:prstGeom prst="rect">
            <a:avLst/>
          </a:prstGeom>
          <a:noFill/>
        </p:spPr>
        <p:txBody>
          <a:bodyPr wrap="square" rtlCol="0">
            <a:spAutoFit/>
          </a:bodyPr>
          <a:lstStyle/>
          <a:p>
            <a:r>
              <a:rPr lang="en-US" sz="2000" dirty="0" smtClean="0"/>
              <a:t>Firstly we have created  a frontend design for our website. Since we have used React Library for frontend, we have used component based architecture to design the frontend. We built  different components of the app independently and saved every component in different files. By doing this if any time the crashes it is easy for us to debug and find out in which file has the error happened.</a:t>
            </a:r>
          </a:p>
          <a:p>
            <a:endParaRPr lang="en-US" sz="2000" dirty="0" smtClean="0"/>
          </a:p>
          <a:p>
            <a:endParaRPr lang="en-US" sz="2000" dirty="0" smtClean="0"/>
          </a:p>
          <a:p>
            <a:r>
              <a:rPr lang="en-US" sz="2000" dirty="0" smtClean="0"/>
              <a:t>We have created components for </a:t>
            </a:r>
            <a:r>
              <a:rPr lang="en-US" sz="2000" dirty="0" err="1" smtClean="0"/>
              <a:t>Navbar</a:t>
            </a:r>
            <a:r>
              <a:rPr lang="en-US" sz="2000" dirty="0" smtClean="0"/>
              <a:t>, Input &amp; Output field, QR code </a:t>
            </a:r>
            <a:r>
              <a:rPr lang="en-US" sz="2000" dirty="0" err="1" smtClean="0"/>
              <a:t>dislplay</a:t>
            </a:r>
            <a:r>
              <a:rPr lang="en-US" sz="2000" dirty="0" smtClean="0"/>
              <a:t> etc.</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16071" y="2103998"/>
            <a:ext cx="6142525" cy="4545617"/>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546753" y="2248632"/>
            <a:ext cx="5476435" cy="4390590"/>
          </a:xfrm>
          <a:prstGeom prst="rect">
            <a:avLst/>
          </a:prstGeom>
          <a:noFill/>
          <a:ln w="9525">
            <a:noFill/>
            <a:miter lim="800000"/>
            <a:headEnd/>
            <a:tailEnd/>
          </a:ln>
          <a:effectLst/>
        </p:spPr>
      </p:pic>
      <p:sp>
        <p:nvSpPr>
          <p:cNvPr id="4" name="TextBox 3"/>
          <p:cNvSpPr txBox="1"/>
          <p:nvPr/>
        </p:nvSpPr>
        <p:spPr>
          <a:xfrm>
            <a:off x="1645921" y="633047"/>
            <a:ext cx="9439421" cy="646331"/>
          </a:xfrm>
          <a:prstGeom prst="rect">
            <a:avLst/>
          </a:prstGeom>
          <a:noFill/>
        </p:spPr>
        <p:txBody>
          <a:bodyPr wrap="square" rtlCol="0">
            <a:spAutoFit/>
          </a:bodyPr>
          <a:lstStyle/>
          <a:p>
            <a:pPr algn="ctr"/>
            <a:r>
              <a:rPr lang="en-US" sz="3600" b="1" dirty="0" err="1" smtClean="0">
                <a:latin typeface="Comic Sans MS" pitchFamily="66" charset="0"/>
              </a:rPr>
              <a:t>Navbar</a:t>
            </a:r>
            <a:r>
              <a:rPr lang="en-US" sz="3600" b="1" i="1" dirty="0" smtClean="0">
                <a:latin typeface="Comic Sans MS" pitchFamily="66" charset="0"/>
              </a:rPr>
              <a:t> </a:t>
            </a:r>
            <a:r>
              <a:rPr lang="en-US" sz="3600" b="1" dirty="0" smtClean="0">
                <a:latin typeface="Comic Sans MS" pitchFamily="66" charset="0"/>
              </a:rPr>
              <a:t>component</a:t>
            </a:r>
            <a:endParaRPr lang="en-US" sz="3600" b="1" dirty="0">
              <a:latin typeface="Comic Sans MS" pitchFamily="66" charset="0"/>
            </a:endParaRPr>
          </a:p>
        </p:txBody>
      </p:sp>
      <p:cxnSp>
        <p:nvCxnSpPr>
          <p:cNvPr id="6" name="Straight Connector 5"/>
          <p:cNvCxnSpPr/>
          <p:nvPr/>
        </p:nvCxnSpPr>
        <p:spPr>
          <a:xfrm flipV="1">
            <a:off x="3460652" y="1392702"/>
            <a:ext cx="5683348" cy="14067"/>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166424" y="487463"/>
            <a:ext cx="9561865" cy="204472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531115" y="2715065"/>
            <a:ext cx="5271680" cy="3889717"/>
          </a:xfrm>
          <a:prstGeom prst="rect">
            <a:avLst/>
          </a:prstGeom>
          <a:noFill/>
          <a:ln w="9525">
            <a:noFill/>
            <a:miter lim="800000"/>
            <a:headEnd/>
            <a:tailEnd/>
          </a:ln>
          <a:effectLst/>
        </p:spPr>
      </p:pic>
      <p:sp>
        <p:nvSpPr>
          <p:cNvPr id="6" name="Rectangle 5"/>
          <p:cNvSpPr/>
          <p:nvPr/>
        </p:nvSpPr>
        <p:spPr>
          <a:xfrm>
            <a:off x="1971958" y="4878829"/>
            <a:ext cx="2443298" cy="461665"/>
          </a:xfrm>
          <a:prstGeom prst="rect">
            <a:avLst/>
          </a:prstGeom>
        </p:spPr>
        <p:txBody>
          <a:bodyPr wrap="none">
            <a:spAutoFit/>
          </a:bodyPr>
          <a:lstStyle/>
          <a:p>
            <a:r>
              <a:rPr lang="en-US" sz="2400" b="1" dirty="0" smtClean="0">
                <a:latin typeface="Comic Sans MS" pitchFamily="66" charset="0"/>
              </a:rPr>
              <a:t>QR component </a:t>
            </a:r>
            <a:endParaRPr lang="en-US" sz="2400" dirty="0"/>
          </a:p>
        </p:txBody>
      </p:sp>
      <p:sp>
        <p:nvSpPr>
          <p:cNvPr id="7" name="Rectangle 6"/>
          <p:cNvSpPr/>
          <p:nvPr/>
        </p:nvSpPr>
        <p:spPr>
          <a:xfrm>
            <a:off x="1310778" y="2881216"/>
            <a:ext cx="1784114" cy="830997"/>
          </a:xfrm>
          <a:prstGeom prst="rect">
            <a:avLst/>
          </a:prstGeom>
        </p:spPr>
        <p:txBody>
          <a:bodyPr wrap="square">
            <a:spAutoFit/>
          </a:bodyPr>
          <a:lstStyle/>
          <a:p>
            <a:r>
              <a:rPr lang="en-US" sz="2400" b="1" dirty="0" smtClean="0">
                <a:latin typeface="Comic Sans MS" pitchFamily="66" charset="0"/>
              </a:rPr>
              <a:t>Input component </a:t>
            </a:r>
            <a:endParaRPr lang="en-US" sz="2400" dirty="0"/>
          </a:p>
        </p:txBody>
      </p:sp>
      <p:cxnSp>
        <p:nvCxnSpPr>
          <p:cNvPr id="9" name="Elbow Connector 8"/>
          <p:cNvCxnSpPr/>
          <p:nvPr/>
        </p:nvCxnSpPr>
        <p:spPr>
          <a:xfrm rot="16200000" flipV="1">
            <a:off x="2461846" y="2743200"/>
            <a:ext cx="534572" cy="281354"/>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39286" y="5078437"/>
            <a:ext cx="1575582"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3946" y="225082"/>
            <a:ext cx="10818054" cy="954107"/>
          </a:xfrm>
          <a:prstGeom prst="rect">
            <a:avLst/>
          </a:prstGeom>
        </p:spPr>
        <p:txBody>
          <a:bodyPr wrap="square">
            <a:spAutoFit/>
          </a:bodyPr>
          <a:lstStyle/>
          <a:p>
            <a:endParaRPr lang="en-US" sz="2800" dirty="0" smtClean="0">
              <a:latin typeface="Comic Sans MS" pitchFamily="66" charset="0"/>
            </a:endParaRPr>
          </a:p>
          <a:p>
            <a:r>
              <a:rPr lang="en-US" sz="2800" dirty="0" smtClean="0">
                <a:latin typeface="Comic Sans MS" pitchFamily="66" charset="0"/>
              </a:rPr>
              <a:t>Finally we have integrated all this components to the home page</a:t>
            </a:r>
            <a:endParaRPr lang="en-US" sz="2800" dirty="0">
              <a:latin typeface="Comic Sans MS" pitchFamily="66" charset="0"/>
            </a:endParaRPr>
          </a:p>
        </p:txBody>
      </p:sp>
      <p:pic>
        <p:nvPicPr>
          <p:cNvPr id="4098" name="Picture 2"/>
          <p:cNvPicPr>
            <a:picLocks noChangeAspect="1" noChangeArrowheads="1"/>
          </p:cNvPicPr>
          <p:nvPr/>
        </p:nvPicPr>
        <p:blipFill>
          <a:blip r:embed="rId2"/>
          <a:srcRect/>
          <a:stretch>
            <a:fillRect/>
          </a:stretch>
        </p:blipFill>
        <p:spPr bwMode="auto">
          <a:xfrm>
            <a:off x="2504269" y="1412558"/>
            <a:ext cx="7708875" cy="49809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3946" y="225082"/>
            <a:ext cx="10818054" cy="1138773"/>
          </a:xfrm>
          <a:prstGeom prst="rect">
            <a:avLst/>
          </a:prstGeom>
        </p:spPr>
        <p:txBody>
          <a:bodyPr wrap="square">
            <a:spAutoFit/>
          </a:bodyPr>
          <a:lstStyle/>
          <a:p>
            <a:endParaRPr lang="en-US" sz="2800" dirty="0" smtClean="0">
              <a:latin typeface="Comic Sans MS" pitchFamily="66" charset="0"/>
            </a:endParaRPr>
          </a:p>
          <a:p>
            <a:r>
              <a:rPr lang="en-US" sz="2000" dirty="0" smtClean="0">
                <a:latin typeface="Comic Sans MS" pitchFamily="66" charset="0"/>
              </a:rPr>
              <a:t>After designing the UI now it was time to connect our backend API to the frontend. We have used fetch method to connect with our backend API and receive the response</a:t>
            </a:r>
            <a:endParaRPr lang="en-US" sz="2000" dirty="0">
              <a:latin typeface="Comic Sans MS" pitchFamily="66" charset="0"/>
            </a:endParaRPr>
          </a:p>
        </p:txBody>
      </p:sp>
      <p:pic>
        <p:nvPicPr>
          <p:cNvPr id="5124" name="Picture 4"/>
          <p:cNvPicPr>
            <a:picLocks noChangeAspect="1" noChangeArrowheads="1"/>
          </p:cNvPicPr>
          <p:nvPr/>
        </p:nvPicPr>
        <p:blipFill>
          <a:blip r:embed="rId2"/>
          <a:srcRect/>
          <a:stretch>
            <a:fillRect/>
          </a:stretch>
        </p:blipFill>
        <p:spPr bwMode="auto">
          <a:xfrm>
            <a:off x="5141888" y="1919141"/>
            <a:ext cx="6381750" cy="4257675"/>
          </a:xfrm>
          <a:prstGeom prst="rect">
            <a:avLst/>
          </a:prstGeom>
          <a:noFill/>
          <a:ln w="9525">
            <a:noFill/>
            <a:miter lim="800000"/>
            <a:headEnd/>
            <a:tailEnd/>
          </a:ln>
          <a:effectLst/>
        </p:spPr>
      </p:pic>
      <p:cxnSp>
        <p:nvCxnSpPr>
          <p:cNvPr id="7" name="Straight Arrow Connector 6"/>
          <p:cNvCxnSpPr/>
          <p:nvPr/>
        </p:nvCxnSpPr>
        <p:spPr>
          <a:xfrm flipV="1">
            <a:off x="3207434" y="2757268"/>
            <a:ext cx="1913207" cy="1406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233224" y="4738469"/>
            <a:ext cx="1913207" cy="1406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35862" y="2304441"/>
            <a:ext cx="1784114" cy="1015663"/>
          </a:xfrm>
          <a:prstGeom prst="rect">
            <a:avLst/>
          </a:prstGeom>
        </p:spPr>
        <p:txBody>
          <a:bodyPr wrap="square">
            <a:spAutoFit/>
          </a:bodyPr>
          <a:lstStyle/>
          <a:p>
            <a:r>
              <a:rPr lang="en-US" sz="2000" dirty="0" smtClean="0"/>
              <a:t>Calling the API using fetch method</a:t>
            </a:r>
            <a:endParaRPr lang="en-US" sz="2000" dirty="0"/>
          </a:p>
        </p:txBody>
      </p:sp>
      <p:sp>
        <p:nvSpPr>
          <p:cNvPr id="11" name="Rectangle 10"/>
          <p:cNvSpPr/>
          <p:nvPr/>
        </p:nvSpPr>
        <p:spPr>
          <a:xfrm>
            <a:off x="1899276" y="4299707"/>
            <a:ext cx="1784114" cy="1015663"/>
          </a:xfrm>
          <a:prstGeom prst="rect">
            <a:avLst/>
          </a:prstGeom>
        </p:spPr>
        <p:txBody>
          <a:bodyPr wrap="square">
            <a:spAutoFit/>
          </a:bodyPr>
          <a:lstStyle/>
          <a:p>
            <a:r>
              <a:rPr lang="en-US" sz="2000" dirty="0" smtClean="0"/>
              <a:t>Receiving </a:t>
            </a:r>
            <a:r>
              <a:rPr lang="en-US" sz="2000" dirty="0" err="1" smtClean="0"/>
              <a:t>Json</a:t>
            </a:r>
            <a:r>
              <a:rPr lang="en-US" sz="2000" dirty="0" smtClean="0"/>
              <a:t> response</a:t>
            </a:r>
            <a:endParaRPr lang="en-US" sz="2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3946" y="225082"/>
            <a:ext cx="10818054" cy="830997"/>
          </a:xfrm>
          <a:prstGeom prst="rect">
            <a:avLst/>
          </a:prstGeom>
        </p:spPr>
        <p:txBody>
          <a:bodyPr wrap="square">
            <a:spAutoFit/>
          </a:bodyPr>
          <a:lstStyle/>
          <a:p>
            <a:r>
              <a:rPr lang="en-US" sz="2400" dirty="0" smtClean="0">
                <a:latin typeface="Comic Sans MS" pitchFamily="66" charset="0"/>
              </a:rPr>
              <a:t>Finally we are going to populate the backend data to frontend and display them as output.</a:t>
            </a:r>
          </a:p>
        </p:txBody>
      </p:sp>
      <p:pic>
        <p:nvPicPr>
          <p:cNvPr id="6146" name="Picture 2"/>
          <p:cNvPicPr>
            <a:picLocks noChangeAspect="1" noChangeArrowheads="1"/>
          </p:cNvPicPr>
          <p:nvPr/>
        </p:nvPicPr>
        <p:blipFill>
          <a:blip r:embed="rId2"/>
          <a:srcRect/>
          <a:stretch>
            <a:fillRect/>
          </a:stretch>
        </p:blipFill>
        <p:spPr bwMode="auto">
          <a:xfrm>
            <a:off x="6265473" y="784567"/>
            <a:ext cx="5400675" cy="5848350"/>
          </a:xfrm>
          <a:prstGeom prst="rect">
            <a:avLst/>
          </a:prstGeom>
          <a:noFill/>
          <a:ln w="9525">
            <a:noFill/>
            <a:miter lim="800000"/>
            <a:headEnd/>
            <a:tailEnd/>
          </a:ln>
          <a:effectLst/>
        </p:spPr>
      </p:pic>
      <p:cxnSp>
        <p:nvCxnSpPr>
          <p:cNvPr id="5" name="Straight Arrow Connector 4"/>
          <p:cNvCxnSpPr/>
          <p:nvPr/>
        </p:nvCxnSpPr>
        <p:spPr>
          <a:xfrm flipV="1">
            <a:off x="3545058" y="1434905"/>
            <a:ext cx="2658794" cy="281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099764" y="1277498"/>
            <a:ext cx="2895461" cy="1631216"/>
          </a:xfrm>
          <a:prstGeom prst="rect">
            <a:avLst/>
          </a:prstGeom>
        </p:spPr>
        <p:txBody>
          <a:bodyPr wrap="square">
            <a:spAutoFit/>
          </a:bodyPr>
          <a:lstStyle/>
          <a:p>
            <a:r>
              <a:rPr lang="en-US" sz="2000" dirty="0" smtClean="0"/>
              <a:t>Here we have used </a:t>
            </a:r>
            <a:r>
              <a:rPr lang="en-US" sz="2000" b="1" dirty="0" err="1" smtClean="0">
                <a:solidFill>
                  <a:schemeClr val="accent5">
                    <a:lumMod val="50000"/>
                  </a:schemeClr>
                </a:solidFill>
              </a:rPr>
              <a:t>useStates</a:t>
            </a:r>
            <a:r>
              <a:rPr lang="en-US" sz="2000" dirty="0" smtClean="0"/>
              <a:t> which is a concept of react to update value of variable in the running state</a:t>
            </a:r>
            <a:endParaRPr lang="en-US" sz="2000" dirty="0"/>
          </a:p>
        </p:txBody>
      </p:sp>
      <p:sp>
        <p:nvSpPr>
          <p:cNvPr id="7" name="Left Brace 6"/>
          <p:cNvSpPr/>
          <p:nvPr/>
        </p:nvSpPr>
        <p:spPr>
          <a:xfrm>
            <a:off x="5894363" y="3080825"/>
            <a:ext cx="211015" cy="337624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a:endCxn id="7" idx="1"/>
          </p:cNvCxnSpPr>
          <p:nvPr/>
        </p:nvCxnSpPr>
        <p:spPr>
          <a:xfrm>
            <a:off x="3573194" y="4754880"/>
            <a:ext cx="2321169" cy="140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970811" y="4116827"/>
            <a:ext cx="2895461" cy="1323439"/>
          </a:xfrm>
          <a:prstGeom prst="rect">
            <a:avLst/>
          </a:prstGeom>
        </p:spPr>
        <p:txBody>
          <a:bodyPr wrap="square">
            <a:spAutoFit/>
          </a:bodyPr>
          <a:lstStyle/>
          <a:p>
            <a:r>
              <a:rPr lang="en-US" sz="2000" dirty="0" smtClean="0"/>
              <a:t>Finally we used handlers and function to do operations and handle clicks etc</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723461" y="359898"/>
            <a:ext cx="2665658" cy="723314"/>
          </a:xfrm>
          <a:prstGeom prst="rect">
            <a:avLst/>
          </a:prstGeo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smtClean="0">
                <a:latin typeface="Comic Sans MS" pitchFamily="66" charset="0"/>
              </a:rPr>
              <a:t>SERVER</a:t>
            </a:r>
            <a:r>
              <a:rPr kumimoji="0" lang="en-US" sz="2400" b="1" i="0" u="none" strike="noStrike" kern="0" cap="none" spc="0" normalizeH="0" baseline="0" noProof="0" dirty="0" smtClean="0">
                <a:ln>
                  <a:noFill/>
                </a:ln>
                <a:solidFill>
                  <a:srgbClr val="000000"/>
                </a:solidFill>
                <a:effectLst/>
                <a:uLnTx/>
                <a:uFillTx/>
                <a:latin typeface="Comic Sans MS" pitchFamily="66" charset="0"/>
                <a:sym typeface="Arial"/>
              </a:rPr>
              <a:t> SIDE</a:t>
            </a:r>
            <a:endParaRPr kumimoji="0" lang="en-US" sz="2400" b="1" i="0" u="none" strike="noStrike" kern="0" cap="none" spc="0" normalizeH="0" baseline="0" noProof="0" dirty="0">
              <a:ln>
                <a:noFill/>
              </a:ln>
              <a:solidFill>
                <a:srgbClr val="000000"/>
              </a:solidFill>
              <a:effectLst/>
              <a:uLnTx/>
              <a:uFillTx/>
              <a:latin typeface="Comic Sans MS" pitchFamily="66" charset="0"/>
              <a:sym typeface="Arial"/>
            </a:endParaRPr>
          </a:p>
        </p:txBody>
      </p:sp>
      <p:cxnSp>
        <p:nvCxnSpPr>
          <p:cNvPr id="4" name="Straight Connector 3"/>
          <p:cNvCxnSpPr/>
          <p:nvPr/>
        </p:nvCxnSpPr>
        <p:spPr>
          <a:xfrm flipV="1">
            <a:off x="1519311" y="844062"/>
            <a:ext cx="2574387" cy="1406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491176" y="1125415"/>
            <a:ext cx="10170941" cy="1631216"/>
          </a:xfrm>
          <a:prstGeom prst="rect">
            <a:avLst/>
          </a:prstGeom>
          <a:noFill/>
        </p:spPr>
        <p:txBody>
          <a:bodyPr wrap="square" rtlCol="0">
            <a:spAutoFit/>
          </a:bodyPr>
          <a:lstStyle/>
          <a:p>
            <a:r>
              <a:rPr lang="en-US" sz="2000" dirty="0" smtClean="0"/>
              <a:t>In server side we are using Node.js which encourages file based routing and makes it easy to </a:t>
            </a:r>
            <a:r>
              <a:rPr lang="en-US" sz="2000" dirty="0" err="1" smtClean="0"/>
              <a:t>organise</a:t>
            </a:r>
            <a:r>
              <a:rPr lang="en-US" sz="2000" dirty="0" smtClean="0"/>
              <a:t> the file structure and easy error detection. </a:t>
            </a:r>
          </a:p>
          <a:p>
            <a:endParaRPr lang="en-US" sz="2000" dirty="0" smtClean="0"/>
          </a:p>
          <a:p>
            <a:r>
              <a:rPr lang="en-US" sz="2000" dirty="0" smtClean="0"/>
              <a:t>The server is responsible for storing the data and has all the code for the functionality of the app</a:t>
            </a:r>
          </a:p>
        </p:txBody>
      </p:sp>
      <p:sp>
        <p:nvSpPr>
          <p:cNvPr id="8" name="TextBox 7"/>
          <p:cNvSpPr txBox="1"/>
          <p:nvPr/>
        </p:nvSpPr>
        <p:spPr>
          <a:xfrm>
            <a:off x="1645919" y="3953023"/>
            <a:ext cx="5641145" cy="1015663"/>
          </a:xfrm>
          <a:prstGeom prst="rect">
            <a:avLst/>
          </a:prstGeom>
          <a:noFill/>
        </p:spPr>
        <p:txBody>
          <a:bodyPr wrap="square" rtlCol="0">
            <a:spAutoFit/>
          </a:bodyPr>
          <a:lstStyle/>
          <a:p>
            <a:r>
              <a:rPr lang="en-US" sz="2000" dirty="0" smtClean="0">
                <a:solidFill>
                  <a:schemeClr val="accent3">
                    <a:lumMod val="75000"/>
                  </a:schemeClr>
                </a:solidFill>
                <a:latin typeface="Comic Sans MS" pitchFamily="66" charset="0"/>
              </a:rPr>
              <a:t>Firstly we created the </a:t>
            </a:r>
            <a:r>
              <a:rPr lang="en-US" sz="2000" b="1" i="1" dirty="0" smtClean="0">
                <a:solidFill>
                  <a:schemeClr val="accent3">
                    <a:lumMod val="75000"/>
                  </a:schemeClr>
                </a:solidFill>
                <a:latin typeface="Comic Sans MS" pitchFamily="66" charset="0"/>
              </a:rPr>
              <a:t>index.js </a:t>
            </a:r>
            <a:r>
              <a:rPr lang="en-US" sz="2000" dirty="0" smtClean="0">
                <a:solidFill>
                  <a:schemeClr val="accent3">
                    <a:lumMod val="75000"/>
                  </a:schemeClr>
                </a:solidFill>
                <a:latin typeface="Comic Sans MS" pitchFamily="66" charset="0"/>
              </a:rPr>
              <a:t>which is the entry point of our backend and defined the necessary routes.</a:t>
            </a:r>
            <a:endParaRPr lang="en-US" sz="2000" b="1" i="1" dirty="0">
              <a:solidFill>
                <a:schemeClr val="accent3">
                  <a:lumMod val="75000"/>
                </a:schemeClr>
              </a:solidFill>
              <a:latin typeface="Comic Sans MS" pitchFamily="66" charset="0"/>
            </a:endParaRPr>
          </a:p>
        </p:txBody>
      </p:sp>
      <p:pic>
        <p:nvPicPr>
          <p:cNvPr id="7171" name="Picture 3"/>
          <p:cNvPicPr>
            <a:picLocks noChangeAspect="1" noChangeArrowheads="1"/>
          </p:cNvPicPr>
          <p:nvPr/>
        </p:nvPicPr>
        <p:blipFill>
          <a:blip r:embed="rId2"/>
          <a:srcRect/>
          <a:stretch>
            <a:fillRect/>
          </a:stretch>
        </p:blipFill>
        <p:spPr bwMode="auto">
          <a:xfrm>
            <a:off x="7190570" y="2635568"/>
            <a:ext cx="4619625" cy="3781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7618" y="3362180"/>
            <a:ext cx="8356209" cy="1015663"/>
          </a:xfrm>
          <a:prstGeom prst="rect">
            <a:avLst/>
          </a:prstGeom>
          <a:noFill/>
        </p:spPr>
        <p:txBody>
          <a:bodyPr wrap="square" rtlCol="0">
            <a:spAutoFit/>
          </a:bodyPr>
          <a:lstStyle/>
          <a:p>
            <a:r>
              <a:rPr lang="en-US" sz="2000" dirty="0" smtClean="0">
                <a:solidFill>
                  <a:schemeClr val="accent3">
                    <a:lumMod val="75000"/>
                  </a:schemeClr>
                </a:solidFill>
                <a:latin typeface="Comic Sans MS" pitchFamily="66" charset="0"/>
              </a:rPr>
              <a:t>After that we create necessary routes to add the functionality. We separated each functionality in different files so that we can call different routes to carry out different functions</a:t>
            </a:r>
            <a:endParaRPr lang="en-US" sz="2000" dirty="0">
              <a:solidFill>
                <a:schemeClr val="accent3">
                  <a:lumMod val="75000"/>
                </a:schemeClr>
              </a:solidFill>
              <a:latin typeface="Comic Sans MS" pitchFamily="66" charset="0"/>
            </a:endParaRPr>
          </a:p>
        </p:txBody>
      </p:sp>
      <p:pic>
        <p:nvPicPr>
          <p:cNvPr id="8194" name="Picture 2"/>
          <p:cNvPicPr>
            <a:picLocks noChangeAspect="1" noChangeArrowheads="1"/>
          </p:cNvPicPr>
          <p:nvPr/>
        </p:nvPicPr>
        <p:blipFill>
          <a:blip r:embed="rId2"/>
          <a:srcRect/>
          <a:stretch>
            <a:fillRect/>
          </a:stretch>
        </p:blipFill>
        <p:spPr bwMode="auto">
          <a:xfrm>
            <a:off x="1833197" y="1705706"/>
            <a:ext cx="3419474" cy="1262575"/>
          </a:xfrm>
          <a:prstGeom prst="rect">
            <a:avLst/>
          </a:prstGeom>
          <a:noFill/>
          <a:ln w="9525">
            <a:noFill/>
            <a:miter lim="800000"/>
            <a:headEnd/>
            <a:tailEnd/>
          </a:ln>
          <a:effectLst/>
        </p:spPr>
      </p:pic>
      <p:sp>
        <p:nvSpPr>
          <p:cNvPr id="4" name="TextBox 3"/>
          <p:cNvSpPr txBox="1"/>
          <p:nvPr/>
        </p:nvSpPr>
        <p:spPr>
          <a:xfrm>
            <a:off x="1434904" y="422033"/>
            <a:ext cx="5641145" cy="1015663"/>
          </a:xfrm>
          <a:prstGeom prst="rect">
            <a:avLst/>
          </a:prstGeom>
          <a:noFill/>
        </p:spPr>
        <p:txBody>
          <a:bodyPr wrap="square" rtlCol="0">
            <a:spAutoFit/>
          </a:bodyPr>
          <a:lstStyle/>
          <a:p>
            <a:r>
              <a:rPr lang="en-US" sz="2000" dirty="0" smtClean="0">
                <a:solidFill>
                  <a:schemeClr val="accent3">
                    <a:lumMod val="75000"/>
                  </a:schemeClr>
                </a:solidFill>
                <a:latin typeface="Comic Sans MS" pitchFamily="66" charset="0"/>
              </a:rPr>
              <a:t>Then we created a Model Schema to store all the URLs in our database so that we can perform necessary operations on them</a:t>
            </a:r>
            <a:endParaRPr lang="en-US" sz="2000" dirty="0">
              <a:solidFill>
                <a:schemeClr val="accent3">
                  <a:lumMod val="75000"/>
                </a:schemeClr>
              </a:solidFill>
              <a:latin typeface="Comic Sans MS" pitchFamily="66" charset="0"/>
            </a:endParaRPr>
          </a:p>
        </p:txBody>
      </p:sp>
      <p:pic>
        <p:nvPicPr>
          <p:cNvPr id="5" name="Picture 2"/>
          <p:cNvPicPr>
            <a:picLocks noChangeAspect="1" noChangeArrowheads="1"/>
          </p:cNvPicPr>
          <p:nvPr/>
        </p:nvPicPr>
        <p:blipFill>
          <a:blip r:embed="rId3"/>
          <a:srcRect/>
          <a:stretch>
            <a:fillRect/>
          </a:stretch>
        </p:blipFill>
        <p:spPr bwMode="auto">
          <a:xfrm>
            <a:off x="7416311" y="179876"/>
            <a:ext cx="4533900" cy="2981325"/>
          </a:xfrm>
          <a:prstGeom prst="rect">
            <a:avLst/>
          </a:prstGeom>
          <a:noFill/>
          <a:ln w="9525">
            <a:noFill/>
            <a:miter lim="800000"/>
            <a:headEnd/>
            <a:tailEnd/>
          </a:ln>
          <a:effectLst/>
        </p:spPr>
      </p:pic>
      <p:cxnSp>
        <p:nvCxnSpPr>
          <p:cNvPr id="7" name="Elbow Connector 6"/>
          <p:cNvCxnSpPr/>
          <p:nvPr/>
        </p:nvCxnSpPr>
        <p:spPr>
          <a:xfrm>
            <a:off x="6485206" y="1069145"/>
            <a:ext cx="1097280" cy="1026941"/>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flipV="1">
            <a:off x="5359791" y="2461846"/>
            <a:ext cx="1012874" cy="8440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50966" y="4794739"/>
            <a:ext cx="5734929" cy="707886"/>
          </a:xfrm>
          <a:prstGeom prst="rect">
            <a:avLst/>
          </a:prstGeom>
          <a:noFill/>
        </p:spPr>
        <p:txBody>
          <a:bodyPr wrap="square" rtlCol="0">
            <a:spAutoFit/>
          </a:bodyPr>
          <a:lstStyle/>
          <a:p>
            <a:r>
              <a:rPr lang="en-US" sz="2000" dirty="0" smtClean="0">
                <a:solidFill>
                  <a:schemeClr val="accent3">
                    <a:lumMod val="75000"/>
                  </a:schemeClr>
                </a:solidFill>
                <a:latin typeface="Comic Sans MS" pitchFamily="66" charset="0"/>
              </a:rPr>
              <a:t>Finally we connected our backend to the database to store the data</a:t>
            </a:r>
            <a:endParaRPr lang="en-US" sz="2000" dirty="0">
              <a:solidFill>
                <a:schemeClr val="accent3">
                  <a:lumMod val="75000"/>
                </a:schemeClr>
              </a:solidFill>
              <a:latin typeface="Comic Sans MS" pitchFamily="66" charset="0"/>
            </a:endParaRPr>
          </a:p>
        </p:txBody>
      </p:sp>
      <p:pic>
        <p:nvPicPr>
          <p:cNvPr id="8195" name="Picture 3"/>
          <p:cNvPicPr>
            <a:picLocks noChangeAspect="1" noChangeArrowheads="1"/>
          </p:cNvPicPr>
          <p:nvPr/>
        </p:nvPicPr>
        <p:blipFill>
          <a:blip r:embed="rId4"/>
          <a:srcRect/>
          <a:stretch>
            <a:fillRect/>
          </a:stretch>
        </p:blipFill>
        <p:spPr bwMode="auto">
          <a:xfrm>
            <a:off x="625647" y="4446170"/>
            <a:ext cx="5859560" cy="2411830"/>
          </a:xfrm>
          <a:prstGeom prst="rect">
            <a:avLst/>
          </a:prstGeom>
          <a:noFill/>
          <a:ln w="9525">
            <a:noFill/>
            <a:miter lim="800000"/>
            <a:headEnd/>
            <a:tailEnd/>
          </a:ln>
          <a:effectLst/>
        </p:spPr>
      </p:pic>
      <p:cxnSp>
        <p:nvCxnSpPr>
          <p:cNvPr id="22" name="Straight Arrow Connector 21"/>
          <p:cNvCxnSpPr/>
          <p:nvPr/>
        </p:nvCxnSpPr>
        <p:spPr>
          <a:xfrm rot="10800000" flipV="1">
            <a:off x="6780631" y="5500468"/>
            <a:ext cx="2025745" cy="5486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5"/>
          <p:cNvSpPr txBox="1">
            <a:spLocks noGrp="1"/>
          </p:cNvSpPr>
          <p:nvPr>
            <p:ph type="title"/>
          </p:nvPr>
        </p:nvSpPr>
        <p:spPr>
          <a:xfrm>
            <a:off x="621579" y="68580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endParaRPr/>
          </a:p>
        </p:txBody>
      </p:sp>
      <p:graphicFrame>
        <p:nvGraphicFramePr>
          <p:cNvPr id="256" name="Google Shape;256;p15"/>
          <p:cNvGraphicFramePr/>
          <p:nvPr/>
        </p:nvGraphicFramePr>
        <p:xfrm>
          <a:off x="1921163" y="685800"/>
          <a:ext cx="9088581" cy="5761182"/>
        </p:xfrm>
        <a:graphic>
          <a:graphicData uri="http://schemas.openxmlformats.org/drawingml/2006/chart">
            <c:chart xmlns:c="http://schemas.openxmlformats.org/drawingml/2006/chart" xmlns:r="http://schemas.openxmlformats.org/officeDocument/2006/relationships" r:id="rId3"/>
          </a:graphicData>
        </a:graphic>
      </p:graphicFrame>
      <p:pic>
        <p:nvPicPr>
          <p:cNvPr id="257" name="Google Shape;257;p15"/>
          <p:cNvPicPr preferRelativeResize="0"/>
          <p:nvPr/>
        </p:nvPicPr>
        <p:blipFill rotWithShape="1">
          <a:blip r:embed="rId4">
            <a:alphaModFix/>
          </a:blip>
          <a:srcRect/>
          <a:stretch/>
        </p:blipFill>
        <p:spPr>
          <a:xfrm>
            <a:off x="8682181" y="778164"/>
            <a:ext cx="2225964" cy="1392382"/>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
          <p:cNvSpPr txBox="1">
            <a:spLocks noGrp="1"/>
          </p:cNvSpPr>
          <p:nvPr>
            <p:ph type="title"/>
          </p:nvPr>
        </p:nvSpPr>
        <p:spPr>
          <a:xfrm>
            <a:off x="597620" y="553027"/>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mic Sans MS"/>
              <a:buNone/>
            </a:pPr>
            <a:r>
              <a:rPr lang="en-IN" b="1" i="1" u="sng" dirty="0">
                <a:latin typeface="Comic Sans MS"/>
                <a:ea typeface="Comic Sans MS"/>
                <a:cs typeface="Comic Sans MS"/>
                <a:sym typeface="Comic Sans MS"/>
              </a:rPr>
              <a:t>ABOUT THE PROJECT</a:t>
            </a:r>
            <a:endParaRPr b="1" i="1" u="sng">
              <a:latin typeface="Comic Sans MS"/>
              <a:ea typeface="Comic Sans MS"/>
              <a:cs typeface="Comic Sans MS"/>
              <a:sym typeface="Comic Sans MS"/>
            </a:endParaRPr>
          </a:p>
        </p:txBody>
      </p:sp>
      <p:sp>
        <p:nvSpPr>
          <p:cNvPr id="157" name="Google Shape;157;p2"/>
          <p:cNvSpPr txBox="1">
            <a:spLocks noGrp="1"/>
          </p:cNvSpPr>
          <p:nvPr>
            <p:ph type="body" idx="1"/>
          </p:nvPr>
        </p:nvSpPr>
        <p:spPr>
          <a:xfrm>
            <a:off x="1244165" y="2461490"/>
            <a:ext cx="10018713" cy="4396510"/>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Char char="•"/>
            </a:pPr>
            <a:r>
              <a:rPr lang="en-IN" dirty="0">
                <a:latin typeface="Comic Sans MS"/>
                <a:ea typeface="Comic Sans MS"/>
                <a:cs typeface="Comic Sans MS"/>
                <a:sym typeface="Comic Sans MS"/>
              </a:rPr>
              <a:t>This project is an attempt to make a URL Shortener Service(Narrow-Links):</a:t>
            </a:r>
            <a:endParaRPr dirty="0"/>
          </a:p>
          <a:p>
            <a:pPr marL="285750" lvl="0" indent="-285750" algn="l" rtl="0">
              <a:spcBef>
                <a:spcPts val="1080"/>
              </a:spcBef>
              <a:spcAft>
                <a:spcPts val="0"/>
              </a:spcAft>
              <a:buSzPts val="3480"/>
              <a:buChar char="•"/>
            </a:pPr>
            <a:r>
              <a:rPr lang="en-IN" dirty="0">
                <a:latin typeface="Comic Sans MS"/>
                <a:ea typeface="Comic Sans MS"/>
                <a:cs typeface="Comic Sans MS"/>
                <a:sym typeface="Comic Sans MS"/>
              </a:rPr>
              <a:t> it creates a short, unique URL that will redirect to the specific website of the user's choice.</a:t>
            </a:r>
            <a:endParaRPr dirty="0"/>
          </a:p>
          <a:p>
            <a:pPr marL="285750" lvl="0" indent="-285750" algn="l" rtl="0">
              <a:spcBef>
                <a:spcPts val="1080"/>
              </a:spcBef>
              <a:spcAft>
                <a:spcPts val="0"/>
              </a:spcAft>
              <a:buSzPts val="3480"/>
              <a:buChar char="•"/>
            </a:pPr>
            <a:r>
              <a:rPr lang="en-IN" dirty="0">
                <a:latin typeface="Comic Sans MS"/>
                <a:ea typeface="Comic Sans MS"/>
                <a:cs typeface="Comic Sans MS"/>
                <a:sym typeface="Comic Sans MS"/>
              </a:rPr>
              <a:t>It is secure and has the HTTPS protocol and data encryption.</a:t>
            </a:r>
            <a:endParaRPr dirty="0"/>
          </a:p>
          <a:p>
            <a:pPr marL="285750" lvl="0" indent="-64770" algn="l" rtl="0">
              <a:spcBef>
                <a:spcPts val="1080"/>
              </a:spcBef>
              <a:spcAft>
                <a:spcPts val="0"/>
              </a:spcAft>
              <a:buSzPts val="3480"/>
              <a:buNone/>
            </a:pPr>
            <a:endParaRPr dirty="0">
              <a:latin typeface="Comic Sans MS"/>
              <a:ea typeface="Comic Sans MS"/>
              <a:cs typeface="Comic Sans MS"/>
              <a:sym typeface="Comic Sans MS"/>
            </a:endParaRPr>
          </a:p>
          <a:p>
            <a:pPr marL="285750" lvl="0" indent="-64770" algn="l" rtl="0">
              <a:spcBef>
                <a:spcPts val="1080"/>
              </a:spcBef>
              <a:spcAft>
                <a:spcPts val="0"/>
              </a:spcAft>
              <a:buSzPts val="3480"/>
              <a:buNone/>
            </a:pPr>
            <a:endParaRPr dirty="0">
              <a:latin typeface="Comic Sans MS"/>
              <a:ea typeface="Comic Sans MS"/>
              <a:cs typeface="Comic Sans MS"/>
              <a:sym typeface="Comic Sans MS"/>
            </a:endParaRPr>
          </a:p>
          <a:p>
            <a:pPr marL="285750" lvl="0" indent="-64770" algn="l" rtl="0">
              <a:spcBef>
                <a:spcPts val="1080"/>
              </a:spcBef>
              <a:spcAft>
                <a:spcPts val="0"/>
              </a:spcAft>
              <a:buSzPts val="3480"/>
              <a:buNone/>
            </a:pPr>
            <a:endParaRPr dirty="0">
              <a:latin typeface="Comic Sans MS"/>
              <a:ea typeface="Comic Sans MS"/>
              <a:cs typeface="Comic Sans MS"/>
              <a:sym typeface="Comic Sans MS"/>
            </a:endParaRPr>
          </a:p>
          <a:p>
            <a:pPr marL="285750" lvl="0" indent="-64770" algn="l" rtl="0">
              <a:spcBef>
                <a:spcPts val="1080"/>
              </a:spcBef>
              <a:spcAft>
                <a:spcPts val="0"/>
              </a:spcAft>
              <a:buSzPts val="3480"/>
              <a:buNone/>
            </a:pPr>
            <a:endParaRPr dirty="0">
              <a:latin typeface="Comic Sans MS"/>
              <a:ea typeface="Comic Sans MS"/>
              <a:cs typeface="Comic Sans MS"/>
              <a:sym typeface="Comic Sans MS"/>
            </a:endParaRPr>
          </a:p>
        </p:txBody>
      </p:sp>
      <p:pic>
        <p:nvPicPr>
          <p:cNvPr id="158" name="Google Shape;158;p2"/>
          <p:cNvPicPr preferRelativeResize="0"/>
          <p:nvPr/>
        </p:nvPicPr>
        <p:blipFill rotWithShape="1">
          <a:blip r:embed="rId3">
            <a:alphaModFix/>
          </a:blip>
          <a:srcRect/>
          <a:stretch/>
        </p:blipFill>
        <p:spPr>
          <a:xfrm>
            <a:off x="9005455" y="606958"/>
            <a:ext cx="2150096" cy="1644735"/>
          </a:xfrm>
          <a:prstGeom prst="rect">
            <a:avLst/>
          </a:prstGeom>
          <a:noFill/>
          <a:ln>
            <a:noFill/>
          </a:ln>
        </p:spPr>
      </p:pic>
      <p:pic>
        <p:nvPicPr>
          <p:cNvPr id="159" name="Google Shape;159;p2"/>
          <p:cNvPicPr preferRelativeResize="0"/>
          <p:nvPr/>
        </p:nvPicPr>
        <p:blipFill rotWithShape="1">
          <a:blip r:embed="rId4">
            <a:alphaModFix/>
          </a:blip>
          <a:srcRect/>
          <a:stretch/>
        </p:blipFill>
        <p:spPr>
          <a:xfrm>
            <a:off x="9005455" y="321193"/>
            <a:ext cx="2433254" cy="2216264"/>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0"/>
          <p:cNvSpPr txBox="1">
            <a:spLocks noGrp="1"/>
          </p:cNvSpPr>
          <p:nvPr>
            <p:ph type="title"/>
          </p:nvPr>
        </p:nvSpPr>
        <p:spPr>
          <a:xfrm>
            <a:off x="3558688" y="-170507"/>
            <a:ext cx="5560291" cy="127461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mic Sans MS"/>
              <a:buNone/>
            </a:pPr>
            <a:r>
              <a:rPr lang="en-IN">
                <a:latin typeface="Comic Sans MS"/>
                <a:ea typeface="Comic Sans MS"/>
                <a:cs typeface="Comic Sans MS"/>
                <a:sym typeface="Comic Sans MS"/>
              </a:rPr>
              <a:t>Technolgies Used</a:t>
            </a:r>
            <a:endParaRPr>
              <a:latin typeface="Comic Sans MS"/>
              <a:ea typeface="Comic Sans MS"/>
              <a:cs typeface="Comic Sans MS"/>
              <a:sym typeface="Comic Sans MS"/>
            </a:endParaRPr>
          </a:p>
        </p:txBody>
      </p:sp>
      <p:sp>
        <p:nvSpPr>
          <p:cNvPr id="214" name="Google Shape;214;p10"/>
          <p:cNvSpPr txBox="1">
            <a:spLocks noGrp="1"/>
          </p:cNvSpPr>
          <p:nvPr>
            <p:ph type="body" idx="1"/>
          </p:nvPr>
        </p:nvSpPr>
        <p:spPr>
          <a:xfrm>
            <a:off x="1554663" y="1277661"/>
            <a:ext cx="4895055" cy="5382445"/>
          </a:xfrm>
          <a:prstGeom prst="rect">
            <a:avLst/>
          </a:prstGeom>
          <a:noFill/>
          <a:ln>
            <a:noFill/>
          </a:ln>
        </p:spPr>
        <p:txBody>
          <a:bodyPr spcFirstLastPara="1" wrap="square" lIns="91425" tIns="45700" rIns="91425" bIns="45700" anchor="ctr" anchorCtr="0">
            <a:normAutofit fontScale="70000" lnSpcReduction="20000"/>
          </a:bodyPr>
          <a:lstStyle/>
          <a:p>
            <a:pPr marL="285750" lvl="0" indent="-285750" algn="l" rtl="0">
              <a:spcBef>
                <a:spcPts val="0"/>
              </a:spcBef>
              <a:spcAft>
                <a:spcPts val="0"/>
              </a:spcAft>
              <a:buSzPct val="145000"/>
              <a:buChar char="•"/>
            </a:pPr>
            <a:r>
              <a:rPr lang="en-IN" sz="4000" b="1" i="1" dirty="0">
                <a:solidFill>
                  <a:srgbClr val="0B5982"/>
                </a:solidFill>
              </a:rPr>
              <a:t>React.js</a:t>
            </a:r>
            <a:endParaRPr/>
          </a:p>
          <a:p>
            <a:pPr marL="0" lvl="0" indent="0" algn="l" rtl="0">
              <a:spcBef>
                <a:spcPts val="936"/>
              </a:spcBef>
              <a:spcAft>
                <a:spcPts val="0"/>
              </a:spcAft>
              <a:buSzPct val="145000"/>
              <a:buNone/>
            </a:pPr>
            <a:endParaRPr sz="2400">
              <a:latin typeface="Comic Sans MS"/>
              <a:ea typeface="Comic Sans MS"/>
              <a:cs typeface="Comic Sans MS"/>
              <a:sym typeface="Comic Sans MS"/>
            </a:endParaRPr>
          </a:p>
          <a:p>
            <a:pPr marL="0" lvl="0" indent="0" algn="l" rtl="0">
              <a:spcBef>
                <a:spcPts val="936"/>
              </a:spcBef>
              <a:spcAft>
                <a:spcPts val="0"/>
              </a:spcAft>
              <a:buSzPct val="145000"/>
              <a:buNone/>
            </a:pPr>
            <a:endParaRPr sz="2400">
              <a:latin typeface="Comic Sans MS"/>
              <a:ea typeface="Comic Sans MS"/>
              <a:cs typeface="Comic Sans MS"/>
              <a:sym typeface="Comic Sans MS"/>
            </a:endParaRPr>
          </a:p>
          <a:p>
            <a:pPr marL="0" lvl="0" indent="0" algn="l" rtl="0">
              <a:spcBef>
                <a:spcPts val="936"/>
              </a:spcBef>
              <a:spcAft>
                <a:spcPts val="0"/>
              </a:spcAft>
              <a:buSzPct val="145000"/>
              <a:buNone/>
            </a:pPr>
            <a:r>
              <a:rPr lang="en-IN" sz="2400" b="1" dirty="0">
                <a:latin typeface="Comic Sans MS"/>
                <a:ea typeface="Comic Sans MS"/>
                <a:cs typeface="Comic Sans MS"/>
                <a:sym typeface="Comic Sans MS"/>
              </a:rPr>
              <a:t>The React. </a:t>
            </a:r>
            <a:r>
              <a:rPr lang="en-IN" sz="2400" b="1" dirty="0" err="1">
                <a:latin typeface="Comic Sans MS"/>
                <a:ea typeface="Comic Sans MS"/>
                <a:cs typeface="Comic Sans MS"/>
                <a:sym typeface="Comic Sans MS"/>
              </a:rPr>
              <a:t>js</a:t>
            </a:r>
            <a:r>
              <a:rPr lang="en-IN" sz="2400" b="1" dirty="0">
                <a:latin typeface="Comic Sans MS"/>
                <a:ea typeface="Comic Sans MS"/>
                <a:cs typeface="Comic Sans MS"/>
                <a:sym typeface="Comic Sans MS"/>
              </a:rPr>
              <a:t> framework is an open-source JavaScript framework and library developed by </a:t>
            </a:r>
            <a:r>
              <a:rPr lang="en-IN" sz="2400" b="1" dirty="0" err="1">
                <a:latin typeface="Comic Sans MS"/>
                <a:ea typeface="Comic Sans MS"/>
                <a:cs typeface="Comic Sans MS"/>
                <a:sym typeface="Comic Sans MS"/>
              </a:rPr>
              <a:t>Facebook</a:t>
            </a:r>
            <a:r>
              <a:rPr lang="en-IN" sz="2400" b="1" dirty="0">
                <a:latin typeface="Comic Sans MS"/>
                <a:ea typeface="Comic Sans MS"/>
                <a:cs typeface="Comic Sans MS"/>
                <a:sym typeface="Comic Sans MS"/>
              </a:rPr>
              <a:t>. </a:t>
            </a:r>
            <a:endParaRPr sz="2400" b="1">
              <a:latin typeface="Comic Sans MS"/>
              <a:ea typeface="Comic Sans MS"/>
              <a:cs typeface="Comic Sans MS"/>
              <a:sym typeface="Comic Sans MS"/>
            </a:endParaRPr>
          </a:p>
          <a:p>
            <a:pPr marL="0" lvl="0" indent="0" algn="l" rtl="0">
              <a:spcBef>
                <a:spcPts val="936"/>
              </a:spcBef>
              <a:spcAft>
                <a:spcPts val="0"/>
              </a:spcAft>
              <a:buSzPct val="145000"/>
              <a:buNone/>
            </a:pPr>
            <a:endParaRPr sz="2400" b="1">
              <a:latin typeface="Comic Sans MS"/>
              <a:ea typeface="Comic Sans MS"/>
              <a:cs typeface="Comic Sans MS"/>
              <a:sym typeface="Comic Sans MS"/>
            </a:endParaRPr>
          </a:p>
          <a:p>
            <a:pPr marL="0" lvl="0" indent="0" algn="l" rtl="0">
              <a:spcBef>
                <a:spcPts val="936"/>
              </a:spcBef>
              <a:spcAft>
                <a:spcPts val="0"/>
              </a:spcAft>
              <a:buSzPct val="145000"/>
              <a:buNone/>
            </a:pPr>
            <a:r>
              <a:rPr lang="en-IN" sz="2400" b="1" dirty="0">
                <a:latin typeface="Comic Sans MS"/>
                <a:ea typeface="Comic Sans MS"/>
                <a:cs typeface="Comic Sans MS"/>
                <a:sym typeface="Comic Sans MS"/>
              </a:rPr>
              <a:t>It's used for</a:t>
            </a:r>
            <a:r>
              <a:rPr lang="en-IN" sz="2400" dirty="0">
                <a:latin typeface="Comic Sans MS"/>
                <a:ea typeface="Comic Sans MS"/>
                <a:cs typeface="Comic Sans MS"/>
                <a:sym typeface="Comic Sans MS"/>
              </a:rPr>
              <a:t> </a:t>
            </a:r>
            <a:r>
              <a:rPr lang="en-IN" sz="2400" b="1" dirty="0">
                <a:latin typeface="Comic Sans MS"/>
                <a:ea typeface="Comic Sans MS"/>
                <a:cs typeface="Comic Sans MS"/>
                <a:sym typeface="Comic Sans MS"/>
              </a:rPr>
              <a:t>building interactive user interfaces and web applications quickly and efficiently with significantly less code than you would with vanilla JavaScript</a:t>
            </a:r>
            <a:endParaRPr/>
          </a:p>
          <a:p>
            <a:pPr marL="0" lvl="0" indent="0" algn="l" rtl="0">
              <a:spcBef>
                <a:spcPts val="936"/>
              </a:spcBef>
              <a:spcAft>
                <a:spcPts val="0"/>
              </a:spcAft>
              <a:buSzPct val="145000"/>
              <a:buNone/>
            </a:pPr>
            <a:endParaRPr sz="2400" b="1">
              <a:latin typeface="Comic Sans MS"/>
              <a:ea typeface="Comic Sans MS"/>
              <a:cs typeface="Comic Sans MS"/>
              <a:sym typeface="Comic Sans MS"/>
            </a:endParaRPr>
          </a:p>
          <a:p>
            <a:pPr marL="0" lvl="0" indent="0" algn="l" rtl="0">
              <a:spcBef>
                <a:spcPts val="936"/>
              </a:spcBef>
              <a:spcAft>
                <a:spcPts val="0"/>
              </a:spcAft>
              <a:buSzPct val="145000"/>
              <a:buNone/>
            </a:pPr>
            <a:r>
              <a:rPr lang="en-IN" sz="2400" b="1" dirty="0">
                <a:latin typeface="Comic Sans MS"/>
                <a:ea typeface="Comic Sans MS"/>
                <a:cs typeface="Comic Sans MS"/>
                <a:sym typeface="Comic Sans MS"/>
              </a:rPr>
              <a:t>The website’s frontend interface is built using React library. React makes it simple to use component based architecture which makes it easier to design independent components in the frontend </a:t>
            </a:r>
            <a:endParaRPr sz="2400">
              <a:latin typeface="Comic Sans MS"/>
              <a:ea typeface="Comic Sans MS"/>
              <a:cs typeface="Comic Sans MS"/>
              <a:sym typeface="Comic Sans MS"/>
            </a:endParaRPr>
          </a:p>
          <a:p>
            <a:pPr marL="0" lvl="0" indent="0" algn="l" rtl="0">
              <a:spcBef>
                <a:spcPts val="1160"/>
              </a:spcBef>
              <a:spcAft>
                <a:spcPts val="0"/>
              </a:spcAft>
              <a:buSzPct val="145000"/>
              <a:buNone/>
            </a:pPr>
            <a:endParaRPr sz="4000"/>
          </a:p>
        </p:txBody>
      </p:sp>
      <p:sp>
        <p:nvSpPr>
          <p:cNvPr id="215" name="Google Shape;215;p10"/>
          <p:cNvSpPr txBox="1">
            <a:spLocks noGrp="1"/>
          </p:cNvSpPr>
          <p:nvPr>
            <p:ph type="body" idx="2"/>
          </p:nvPr>
        </p:nvSpPr>
        <p:spPr>
          <a:xfrm>
            <a:off x="6940478" y="1044054"/>
            <a:ext cx="4895056" cy="5693155"/>
          </a:xfrm>
          <a:prstGeom prst="rect">
            <a:avLst/>
          </a:prstGeom>
          <a:noFill/>
          <a:ln>
            <a:noFill/>
          </a:ln>
        </p:spPr>
        <p:txBody>
          <a:bodyPr spcFirstLastPara="1" wrap="square" lIns="91425" tIns="45700" rIns="91425" bIns="45700" anchor="ctr" anchorCtr="0">
            <a:normAutofit fontScale="77500" lnSpcReduction="20000"/>
          </a:bodyPr>
          <a:lstStyle/>
          <a:p>
            <a:pPr marL="285750" lvl="0" indent="-285750" algn="l" rtl="0">
              <a:spcBef>
                <a:spcPts val="0"/>
              </a:spcBef>
              <a:spcAft>
                <a:spcPts val="0"/>
              </a:spcAft>
              <a:buSzPct val="145000"/>
              <a:buChar char="•"/>
            </a:pPr>
            <a:r>
              <a:rPr lang="en-IN" sz="4000" b="1" i="1" dirty="0">
                <a:solidFill>
                  <a:srgbClr val="5E9934"/>
                </a:solidFill>
              </a:rPr>
              <a:t>Node.js</a:t>
            </a:r>
            <a:endParaRPr/>
          </a:p>
          <a:p>
            <a:pPr marL="285750" lvl="0" indent="-285750" algn="l" rtl="0">
              <a:spcBef>
                <a:spcPts val="1160"/>
              </a:spcBef>
              <a:spcAft>
                <a:spcPts val="0"/>
              </a:spcAft>
              <a:buSzPct val="145000"/>
              <a:buNone/>
            </a:pPr>
            <a:endParaRPr sz="4000" b="1" i="1"/>
          </a:p>
          <a:p>
            <a:pPr marL="0" lvl="0" indent="0" algn="l" rtl="0">
              <a:spcBef>
                <a:spcPts val="936"/>
              </a:spcBef>
              <a:spcAft>
                <a:spcPts val="0"/>
              </a:spcAft>
              <a:buSzPct val="145000"/>
              <a:buNone/>
            </a:pPr>
            <a:r>
              <a:rPr lang="en-IN" sz="2400" b="1" dirty="0">
                <a:latin typeface="Comic Sans MS"/>
                <a:ea typeface="Comic Sans MS"/>
                <a:cs typeface="Comic Sans MS"/>
                <a:sym typeface="Comic Sans MS"/>
              </a:rPr>
              <a:t>Node. </a:t>
            </a:r>
            <a:r>
              <a:rPr lang="en-IN" sz="2400" b="1" dirty="0" err="1">
                <a:latin typeface="Comic Sans MS"/>
                <a:ea typeface="Comic Sans MS"/>
                <a:cs typeface="Comic Sans MS"/>
                <a:sym typeface="Comic Sans MS"/>
              </a:rPr>
              <a:t>js</a:t>
            </a:r>
            <a:r>
              <a:rPr lang="en-IN" sz="2400" b="1" dirty="0">
                <a:latin typeface="Comic Sans MS"/>
                <a:ea typeface="Comic Sans MS"/>
                <a:cs typeface="Comic Sans MS"/>
                <a:sym typeface="Comic Sans MS"/>
              </a:rPr>
              <a:t> (Node) is an open source, cross-platform runtime environment for executing JavaScript code. </a:t>
            </a:r>
            <a:endParaRPr sz="2400" b="1">
              <a:latin typeface="Comic Sans MS"/>
              <a:ea typeface="Comic Sans MS"/>
              <a:cs typeface="Comic Sans MS"/>
              <a:sym typeface="Comic Sans MS"/>
            </a:endParaRPr>
          </a:p>
          <a:p>
            <a:pPr marL="0" lvl="0" indent="0" algn="l" rtl="0">
              <a:spcBef>
                <a:spcPts val="936"/>
              </a:spcBef>
              <a:spcAft>
                <a:spcPts val="0"/>
              </a:spcAft>
              <a:buSzPct val="145000"/>
              <a:buNone/>
            </a:pPr>
            <a:endParaRPr sz="2400" b="1">
              <a:latin typeface="Comic Sans MS"/>
              <a:ea typeface="Comic Sans MS"/>
              <a:cs typeface="Comic Sans MS"/>
              <a:sym typeface="Comic Sans MS"/>
            </a:endParaRPr>
          </a:p>
          <a:p>
            <a:pPr marL="0" lvl="0" indent="0" algn="l" rtl="0">
              <a:spcBef>
                <a:spcPts val="936"/>
              </a:spcBef>
              <a:spcAft>
                <a:spcPts val="0"/>
              </a:spcAft>
              <a:buSzPct val="145000"/>
              <a:buNone/>
            </a:pPr>
            <a:r>
              <a:rPr lang="en-IN" sz="2400" b="1" dirty="0">
                <a:latin typeface="Comic Sans MS"/>
                <a:ea typeface="Comic Sans MS"/>
                <a:cs typeface="Comic Sans MS"/>
                <a:sym typeface="Comic Sans MS"/>
              </a:rPr>
              <a:t>Node is used extensively for server-side programming, making it possible for developers to use JavaScript for client-side and server-side code without needing to learn an additional language.</a:t>
            </a:r>
            <a:endParaRPr/>
          </a:p>
          <a:p>
            <a:pPr marL="0" lvl="0" indent="0" algn="l" rtl="0">
              <a:spcBef>
                <a:spcPts val="936"/>
              </a:spcBef>
              <a:spcAft>
                <a:spcPts val="0"/>
              </a:spcAft>
              <a:buSzPct val="145000"/>
              <a:buNone/>
            </a:pPr>
            <a:endParaRPr sz="2400" b="1" i="1">
              <a:latin typeface="Comic Sans MS"/>
              <a:ea typeface="Comic Sans MS"/>
              <a:cs typeface="Comic Sans MS"/>
              <a:sym typeface="Comic Sans MS"/>
            </a:endParaRPr>
          </a:p>
          <a:p>
            <a:pPr marL="0" lvl="0" indent="0" algn="l" rtl="0">
              <a:spcBef>
                <a:spcPts val="936"/>
              </a:spcBef>
              <a:spcAft>
                <a:spcPts val="0"/>
              </a:spcAft>
              <a:buSzPct val="145000"/>
              <a:buNone/>
            </a:pPr>
            <a:r>
              <a:rPr lang="en-IN" sz="2400" b="1" dirty="0">
                <a:latin typeface="Comic Sans MS"/>
                <a:ea typeface="Comic Sans MS"/>
                <a:cs typeface="Comic Sans MS"/>
                <a:sym typeface="Comic Sans MS"/>
              </a:rPr>
              <a:t>The website’s backend is built using Node.js. Node has many in built functions for doing many backend operations in a simple way. Node.js helps us to understand and code many complex functions in the backend</a:t>
            </a:r>
            <a:endParaRPr sz="2400" b="1">
              <a:latin typeface="Comic Sans MS"/>
              <a:ea typeface="Comic Sans MS"/>
              <a:cs typeface="Comic Sans MS"/>
              <a:sym typeface="Comic Sans MS"/>
            </a:endParaRPr>
          </a:p>
          <a:p>
            <a:pPr marL="285750" lvl="0" indent="-169735" algn="l" rtl="0">
              <a:spcBef>
                <a:spcPts val="852"/>
              </a:spcBef>
              <a:spcAft>
                <a:spcPts val="0"/>
              </a:spcAft>
              <a:buSzPct val="145000"/>
              <a:buNone/>
            </a:pPr>
            <a:endParaRPr/>
          </a:p>
        </p:txBody>
      </p:sp>
      <p:pic>
        <p:nvPicPr>
          <p:cNvPr id="216" name="Google Shape;216;p10"/>
          <p:cNvPicPr preferRelativeResize="0"/>
          <p:nvPr/>
        </p:nvPicPr>
        <p:blipFill rotWithShape="1">
          <a:blip r:embed="rId3">
            <a:alphaModFix/>
          </a:blip>
          <a:srcRect/>
          <a:stretch/>
        </p:blipFill>
        <p:spPr>
          <a:xfrm>
            <a:off x="3444465" y="1332998"/>
            <a:ext cx="822036" cy="534272"/>
          </a:xfrm>
          <a:prstGeom prst="rect">
            <a:avLst/>
          </a:prstGeom>
          <a:noFill/>
          <a:ln>
            <a:noFill/>
          </a:ln>
        </p:spPr>
      </p:pic>
      <p:pic>
        <p:nvPicPr>
          <p:cNvPr id="217" name="Google Shape;217;p10"/>
          <p:cNvPicPr preferRelativeResize="0"/>
          <p:nvPr/>
        </p:nvPicPr>
        <p:blipFill rotWithShape="1">
          <a:blip r:embed="rId4">
            <a:alphaModFix/>
          </a:blip>
          <a:srcRect/>
          <a:stretch/>
        </p:blipFill>
        <p:spPr>
          <a:xfrm>
            <a:off x="8701324" y="1148755"/>
            <a:ext cx="1298343" cy="635873"/>
          </a:xfrm>
          <a:prstGeom prst="rect">
            <a:avLst/>
          </a:prstGeom>
          <a:noFill/>
          <a:ln>
            <a:noFill/>
          </a:ln>
        </p:spPr>
      </p:pic>
      <p:sp>
        <p:nvSpPr>
          <p:cNvPr id="218" name="Google Shape;218;p10"/>
          <p:cNvSpPr/>
          <p:nvPr/>
        </p:nvSpPr>
        <p:spPr>
          <a:xfrm>
            <a:off x="1419367" y="1119116"/>
            <a:ext cx="10488305" cy="5233917"/>
          </a:xfrm>
          <a:prstGeom prst="rect">
            <a:avLst/>
          </a:prstGeom>
          <a:noFill/>
          <a:ln w="76200" cap="flat" cmpd="sng">
            <a:solidFill>
              <a:srgbClr val="A930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1"/>
          <p:cNvSpPr txBox="1">
            <a:spLocks noGrp="1"/>
          </p:cNvSpPr>
          <p:nvPr>
            <p:ph type="body" idx="1"/>
          </p:nvPr>
        </p:nvSpPr>
        <p:spPr>
          <a:xfrm>
            <a:off x="1623360" y="511791"/>
            <a:ext cx="4611688" cy="6113745"/>
          </a:xfrm>
          <a:prstGeom prst="rect">
            <a:avLst/>
          </a:prstGeom>
          <a:noFill/>
          <a:ln>
            <a:noFill/>
          </a:ln>
        </p:spPr>
        <p:txBody>
          <a:bodyPr spcFirstLastPara="1" wrap="square" lIns="91425" tIns="45700" rIns="91425" bIns="45700" anchor="ctr" anchorCtr="0">
            <a:normAutofit/>
          </a:bodyPr>
          <a:lstStyle/>
          <a:p>
            <a:pPr marL="457200" lvl="1" indent="0" algn="l" rtl="0">
              <a:spcBef>
                <a:spcPts val="0"/>
              </a:spcBef>
              <a:spcAft>
                <a:spcPts val="0"/>
              </a:spcAft>
              <a:buSzPts val="4930"/>
              <a:buNone/>
            </a:pPr>
            <a:r>
              <a:rPr lang="en-IN" sz="3400" b="1" i="1">
                <a:solidFill>
                  <a:srgbClr val="3F6622"/>
                </a:solidFill>
              </a:rPr>
              <a:t>Express.js</a:t>
            </a:r>
            <a:endParaRPr sz="3400" b="1" i="1">
              <a:solidFill>
                <a:srgbClr val="3F6622"/>
              </a:solidFill>
            </a:endParaRPr>
          </a:p>
          <a:p>
            <a:pPr marL="285750" lvl="0" indent="-285750" algn="l" rtl="0">
              <a:spcBef>
                <a:spcPts val="940"/>
              </a:spcBef>
              <a:spcAft>
                <a:spcPts val="0"/>
              </a:spcAft>
              <a:buSzPts val="2465"/>
              <a:buChar char="•"/>
            </a:pPr>
            <a:r>
              <a:rPr lang="en-IN" sz="1700">
                <a:latin typeface="Comic Sans MS"/>
                <a:ea typeface="Comic Sans MS"/>
                <a:cs typeface="Comic Sans MS"/>
                <a:sym typeface="Comic Sans MS"/>
              </a:rPr>
              <a:t>Express is a node js web application framework that provides broad features for building web and mobile applications.</a:t>
            </a:r>
            <a:endParaRPr/>
          </a:p>
          <a:p>
            <a:pPr marL="285750" lvl="0" indent="-285750" algn="l" rtl="0">
              <a:spcBef>
                <a:spcPts val="940"/>
              </a:spcBef>
              <a:spcAft>
                <a:spcPts val="0"/>
              </a:spcAft>
              <a:buSzPts val="2465"/>
              <a:buNone/>
            </a:pPr>
            <a:endParaRPr sz="1700">
              <a:latin typeface="Comic Sans MS"/>
              <a:ea typeface="Comic Sans MS"/>
              <a:cs typeface="Comic Sans MS"/>
              <a:sym typeface="Comic Sans MS"/>
            </a:endParaRPr>
          </a:p>
          <a:p>
            <a:pPr marL="285750" lvl="0" indent="-285750" algn="l" rtl="0">
              <a:spcBef>
                <a:spcPts val="940"/>
              </a:spcBef>
              <a:spcAft>
                <a:spcPts val="0"/>
              </a:spcAft>
              <a:buSzPts val="2465"/>
              <a:buChar char="•"/>
            </a:pPr>
            <a:r>
              <a:rPr lang="en-IN" sz="1700">
                <a:latin typeface="Comic Sans MS"/>
                <a:ea typeface="Comic Sans MS"/>
                <a:cs typeface="Comic Sans MS"/>
                <a:sym typeface="Comic Sans MS"/>
              </a:rPr>
              <a:t> It is used </a:t>
            </a:r>
            <a:r>
              <a:rPr lang="en-IN" sz="1700" b="1">
                <a:latin typeface="Comic Sans MS"/>
                <a:ea typeface="Comic Sans MS"/>
                <a:cs typeface="Comic Sans MS"/>
                <a:sym typeface="Comic Sans MS"/>
              </a:rPr>
              <a:t>to build a single page, multipage, and hybrid web application</a:t>
            </a:r>
            <a:r>
              <a:rPr lang="en-IN" sz="1700">
                <a:latin typeface="Comic Sans MS"/>
                <a:ea typeface="Comic Sans MS"/>
                <a:cs typeface="Comic Sans MS"/>
                <a:sym typeface="Comic Sans MS"/>
              </a:rPr>
              <a:t>. It's a layer built on the top of the Node js that helps manage servers and routes.</a:t>
            </a:r>
            <a:endParaRPr sz="1700" b="1">
              <a:latin typeface="Comic Sans MS"/>
              <a:ea typeface="Comic Sans MS"/>
              <a:cs typeface="Comic Sans MS"/>
              <a:sym typeface="Comic Sans MS"/>
            </a:endParaRPr>
          </a:p>
          <a:p>
            <a:pPr marL="0" lvl="0" indent="0" algn="l" rtl="0">
              <a:spcBef>
                <a:spcPts val="1320"/>
              </a:spcBef>
              <a:spcAft>
                <a:spcPts val="0"/>
              </a:spcAft>
              <a:buSzPts val="5220"/>
              <a:buNone/>
            </a:pPr>
            <a:r>
              <a:rPr lang="en-IN" sz="3600" b="1"/>
              <a:t> </a:t>
            </a:r>
            <a:endParaRPr sz="3600"/>
          </a:p>
          <a:p>
            <a:pPr marL="285750" lvl="0" indent="0" algn="l" rtl="0">
              <a:spcBef>
                <a:spcPts val="1320"/>
              </a:spcBef>
              <a:spcAft>
                <a:spcPts val="0"/>
              </a:spcAft>
              <a:buSzPts val="5220"/>
              <a:buNone/>
            </a:pPr>
            <a:endParaRPr sz="3600"/>
          </a:p>
        </p:txBody>
      </p:sp>
      <p:sp>
        <p:nvSpPr>
          <p:cNvPr id="224" name="Google Shape;224;p11"/>
          <p:cNvSpPr txBox="1">
            <a:spLocks noGrp="1"/>
          </p:cNvSpPr>
          <p:nvPr>
            <p:ph type="body" idx="2"/>
          </p:nvPr>
        </p:nvSpPr>
        <p:spPr>
          <a:xfrm>
            <a:off x="6931239" y="150125"/>
            <a:ext cx="4895056" cy="5802931"/>
          </a:xfrm>
          <a:prstGeom prst="rect">
            <a:avLst/>
          </a:prstGeom>
          <a:noFill/>
          <a:ln>
            <a:noFill/>
          </a:ln>
        </p:spPr>
        <p:txBody>
          <a:bodyPr spcFirstLastPara="1" wrap="square" lIns="91425" tIns="45700" rIns="91425" bIns="45700" anchor="ctr" anchorCtr="0">
            <a:normAutofit/>
          </a:bodyPr>
          <a:lstStyle/>
          <a:p>
            <a:pPr marL="285750" lvl="1" indent="-285750" algn="l" rtl="0">
              <a:spcBef>
                <a:spcPts val="0"/>
              </a:spcBef>
              <a:spcAft>
                <a:spcPts val="0"/>
              </a:spcAft>
              <a:buSzPts val="4930"/>
              <a:buNone/>
            </a:pPr>
            <a:r>
              <a:rPr lang="en-IN" sz="3400" b="1" i="1">
                <a:solidFill>
                  <a:srgbClr val="7F7F7F"/>
                </a:solidFill>
              </a:rPr>
              <a:t>MongoDB</a:t>
            </a:r>
            <a:endParaRPr sz="2100" i="1">
              <a:solidFill>
                <a:srgbClr val="7F7F7F"/>
              </a:solidFill>
            </a:endParaRPr>
          </a:p>
          <a:p>
            <a:pPr marL="285750" lvl="0" indent="-285750" algn="l" rtl="0">
              <a:spcBef>
                <a:spcPts val="940"/>
              </a:spcBef>
              <a:spcAft>
                <a:spcPts val="0"/>
              </a:spcAft>
              <a:buSzPts val="2465"/>
              <a:buChar char="•"/>
            </a:pPr>
            <a:r>
              <a:rPr lang="en-IN" sz="1700" b="1">
                <a:latin typeface="Comic Sans MS"/>
                <a:ea typeface="Comic Sans MS"/>
                <a:cs typeface="Comic Sans MS"/>
                <a:sym typeface="Comic Sans MS"/>
              </a:rPr>
              <a:t>MongoDB Atlas is a fully-managed cloud database that handles all the complexity of deploying, managing, and healing your deployments on the cloud service provider of your choice (AWS , Azure, and GCP).</a:t>
            </a:r>
            <a:endParaRPr/>
          </a:p>
          <a:p>
            <a:pPr marL="285750" lvl="0" indent="-285750" algn="l" rtl="0">
              <a:spcBef>
                <a:spcPts val="940"/>
              </a:spcBef>
              <a:spcAft>
                <a:spcPts val="0"/>
              </a:spcAft>
              <a:buSzPts val="2465"/>
              <a:buNone/>
            </a:pPr>
            <a:endParaRPr sz="1700" b="1">
              <a:latin typeface="Comic Sans MS"/>
              <a:ea typeface="Comic Sans MS"/>
              <a:cs typeface="Comic Sans MS"/>
              <a:sym typeface="Comic Sans MS"/>
            </a:endParaRPr>
          </a:p>
          <a:p>
            <a:pPr marL="285750" lvl="0" indent="-285750" algn="l" rtl="0">
              <a:spcBef>
                <a:spcPts val="940"/>
              </a:spcBef>
              <a:spcAft>
                <a:spcPts val="0"/>
              </a:spcAft>
              <a:buSzPts val="2465"/>
              <a:buChar char="•"/>
            </a:pPr>
            <a:r>
              <a:rPr lang="en-IN" sz="1700" b="1">
                <a:latin typeface="Comic Sans MS"/>
                <a:ea typeface="Comic Sans MS"/>
                <a:cs typeface="Comic Sans MS"/>
                <a:sym typeface="Comic Sans MS"/>
              </a:rPr>
              <a:t> MongoDB Atlas is the best way to deploy, run, and scale MongoDB in the cloud.</a:t>
            </a:r>
            <a:endParaRPr sz="1700" b="1">
              <a:latin typeface="Comic Sans MS"/>
              <a:ea typeface="Comic Sans MS"/>
              <a:cs typeface="Comic Sans MS"/>
              <a:sym typeface="Comic Sans MS"/>
            </a:endParaRPr>
          </a:p>
          <a:p>
            <a:pPr marL="285750" lvl="0" indent="-193675" algn="l" rtl="0">
              <a:spcBef>
                <a:spcPts val="800"/>
              </a:spcBef>
              <a:spcAft>
                <a:spcPts val="0"/>
              </a:spcAft>
              <a:buSzPts val="1450"/>
              <a:buNone/>
            </a:pPr>
            <a:endParaRPr sz="1000"/>
          </a:p>
        </p:txBody>
      </p:sp>
      <p:pic>
        <p:nvPicPr>
          <p:cNvPr id="225" name="Google Shape;225;p11"/>
          <p:cNvPicPr preferRelativeResize="0"/>
          <p:nvPr/>
        </p:nvPicPr>
        <p:blipFill rotWithShape="1">
          <a:blip r:embed="rId3">
            <a:alphaModFix/>
          </a:blip>
          <a:srcRect/>
          <a:stretch/>
        </p:blipFill>
        <p:spPr>
          <a:xfrm>
            <a:off x="2219288" y="4653641"/>
            <a:ext cx="2940201" cy="962890"/>
          </a:xfrm>
          <a:prstGeom prst="rect">
            <a:avLst/>
          </a:prstGeom>
          <a:noFill/>
          <a:ln>
            <a:noFill/>
          </a:ln>
        </p:spPr>
      </p:pic>
      <p:pic>
        <p:nvPicPr>
          <p:cNvPr id="226" name="Google Shape;226;p11"/>
          <p:cNvPicPr preferRelativeResize="0"/>
          <p:nvPr/>
        </p:nvPicPr>
        <p:blipFill rotWithShape="1">
          <a:blip r:embed="rId4">
            <a:alphaModFix/>
          </a:blip>
          <a:srcRect/>
          <a:stretch/>
        </p:blipFill>
        <p:spPr>
          <a:xfrm>
            <a:off x="8582210" y="4711471"/>
            <a:ext cx="2482978" cy="857294"/>
          </a:xfrm>
          <a:prstGeom prst="rect">
            <a:avLst/>
          </a:prstGeom>
          <a:noFill/>
          <a:ln>
            <a:noFill/>
          </a:ln>
        </p:spPr>
      </p:pic>
      <p:sp>
        <p:nvSpPr>
          <p:cNvPr id="227" name="Google Shape;227;p11"/>
          <p:cNvSpPr/>
          <p:nvPr/>
        </p:nvSpPr>
        <p:spPr>
          <a:xfrm>
            <a:off x="1508078" y="661916"/>
            <a:ext cx="10467832" cy="5629702"/>
          </a:xfrm>
          <a:prstGeom prst="rect">
            <a:avLst/>
          </a:prstGeom>
          <a:noFill/>
          <a:ln w="76200" cap="flat" cmpd="sng">
            <a:solidFill>
              <a:srgbClr val="A930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2"/>
          <p:cNvSpPr txBox="1">
            <a:spLocks noGrp="1"/>
          </p:cNvSpPr>
          <p:nvPr>
            <p:ph type="body" idx="1"/>
          </p:nvPr>
        </p:nvSpPr>
        <p:spPr>
          <a:xfrm>
            <a:off x="1529114" y="2101411"/>
            <a:ext cx="10018713" cy="3491346"/>
          </a:xfrm>
          <a:prstGeom prst="rect">
            <a:avLst/>
          </a:prstGeom>
          <a:noFill/>
          <a:ln>
            <a:noFill/>
          </a:ln>
        </p:spPr>
        <p:txBody>
          <a:bodyPr spcFirstLastPara="1" wrap="square" lIns="91425" tIns="45700" rIns="91425" bIns="45700" anchor="ctr" anchorCtr="0">
            <a:normAutofit fontScale="92500" lnSpcReduction="10000"/>
          </a:bodyPr>
          <a:lstStyle/>
          <a:p>
            <a:pPr marL="0" lvl="0" indent="0" algn="ctr" rtl="0">
              <a:spcBef>
                <a:spcPts val="0"/>
              </a:spcBef>
              <a:spcAft>
                <a:spcPts val="0"/>
              </a:spcAft>
              <a:buSzPct val="145000"/>
              <a:buNone/>
            </a:pPr>
            <a:r>
              <a:rPr lang="en-IN" sz="2800" b="1" i="1" u="sng">
                <a:latin typeface="Comic Sans MS"/>
                <a:ea typeface="Comic Sans MS"/>
                <a:cs typeface="Comic Sans MS"/>
                <a:sym typeface="Comic Sans MS"/>
              </a:rPr>
              <a:t>What is Bootstrap used for?</a:t>
            </a:r>
            <a:endParaRPr/>
          </a:p>
          <a:p>
            <a:pPr marL="0" lvl="0" indent="0" algn="ctr" rtl="0">
              <a:spcBef>
                <a:spcPts val="1044"/>
              </a:spcBef>
              <a:spcAft>
                <a:spcPts val="0"/>
              </a:spcAft>
              <a:buSzPct val="145000"/>
              <a:buNone/>
            </a:pPr>
            <a:r>
              <a:rPr lang="en-IN" sz="2400">
                <a:latin typeface="Comic Sans MS"/>
                <a:ea typeface="Comic Sans MS"/>
                <a:cs typeface="Comic Sans MS"/>
                <a:sym typeface="Comic Sans MS"/>
              </a:rPr>
              <a:t>Bootstrap is </a:t>
            </a:r>
            <a:r>
              <a:rPr lang="en-IN" sz="2400" b="1">
                <a:latin typeface="Comic Sans MS"/>
                <a:ea typeface="Comic Sans MS"/>
                <a:cs typeface="Comic Sans MS"/>
                <a:sym typeface="Comic Sans MS"/>
              </a:rPr>
              <a:t>a free, open source front-end development framework for the creation of websites and web apps</a:t>
            </a:r>
            <a:r>
              <a:rPr lang="en-IN" sz="2400">
                <a:latin typeface="Comic Sans MS"/>
                <a:ea typeface="Comic Sans MS"/>
                <a:cs typeface="Comic Sans MS"/>
                <a:sym typeface="Comic Sans MS"/>
              </a:rPr>
              <a:t>. </a:t>
            </a:r>
            <a:endParaRPr sz="2400">
              <a:latin typeface="Comic Sans MS"/>
              <a:ea typeface="Comic Sans MS"/>
              <a:cs typeface="Comic Sans MS"/>
              <a:sym typeface="Comic Sans MS"/>
            </a:endParaRPr>
          </a:p>
          <a:p>
            <a:pPr marL="0" lvl="0" indent="0" algn="ctr" rtl="0">
              <a:spcBef>
                <a:spcPts val="1044"/>
              </a:spcBef>
              <a:spcAft>
                <a:spcPts val="0"/>
              </a:spcAft>
              <a:buSzPct val="145000"/>
              <a:buNone/>
            </a:pPr>
            <a:r>
              <a:rPr lang="en-IN" sz="2400">
                <a:latin typeface="Comic Sans MS"/>
                <a:ea typeface="Comic Sans MS"/>
                <a:cs typeface="Comic Sans MS"/>
                <a:sym typeface="Comic Sans MS"/>
              </a:rPr>
              <a:t>Designed to enable responsive development of mobile-first websites, Bootstrap provides a collection of syntax for template designs.</a:t>
            </a:r>
            <a:endParaRPr/>
          </a:p>
          <a:p>
            <a:pPr marL="0" lvl="0" indent="0" algn="ctr" rtl="0">
              <a:spcBef>
                <a:spcPts val="1044"/>
              </a:spcBef>
              <a:spcAft>
                <a:spcPts val="0"/>
              </a:spcAft>
              <a:buSzPct val="145000"/>
              <a:buNone/>
            </a:pPr>
            <a:endParaRPr sz="2400">
              <a:latin typeface="Comic Sans MS"/>
              <a:ea typeface="Comic Sans MS"/>
              <a:cs typeface="Comic Sans MS"/>
              <a:sym typeface="Comic Sans MS"/>
            </a:endParaRPr>
          </a:p>
          <a:p>
            <a:pPr marL="0" lvl="0" indent="0" algn="ctr" rtl="0">
              <a:spcBef>
                <a:spcPts val="1044"/>
              </a:spcBef>
              <a:spcAft>
                <a:spcPts val="0"/>
              </a:spcAft>
              <a:buSzPct val="145000"/>
              <a:buNone/>
            </a:pPr>
            <a:r>
              <a:rPr lang="en-IN" sz="2400">
                <a:latin typeface="Comic Sans MS"/>
                <a:ea typeface="Comic Sans MS"/>
                <a:cs typeface="Comic Sans MS"/>
                <a:sym typeface="Comic Sans MS"/>
              </a:rPr>
              <a:t>Most of the frontend components are made using bootstrap templates which makes it easier to design components even faster and customise according to your choice</a:t>
            </a:r>
            <a:endParaRPr sz="2400">
              <a:latin typeface="Comic Sans MS"/>
              <a:ea typeface="Comic Sans MS"/>
              <a:cs typeface="Comic Sans MS"/>
              <a:sym typeface="Comic Sans MS"/>
            </a:endParaRPr>
          </a:p>
          <a:p>
            <a:pPr marL="0" lvl="0" indent="0" algn="ctr" rtl="0">
              <a:spcBef>
                <a:spcPts val="970"/>
              </a:spcBef>
              <a:spcAft>
                <a:spcPts val="0"/>
              </a:spcAft>
              <a:buSzPct val="145000"/>
              <a:buNone/>
            </a:pPr>
            <a:endParaRPr/>
          </a:p>
        </p:txBody>
      </p:sp>
      <p:pic>
        <p:nvPicPr>
          <p:cNvPr id="233" name="Google Shape;233;p12"/>
          <p:cNvPicPr preferRelativeResize="0"/>
          <p:nvPr/>
        </p:nvPicPr>
        <p:blipFill rotWithShape="1">
          <a:blip r:embed="rId3">
            <a:alphaModFix/>
          </a:blip>
          <a:srcRect/>
          <a:stretch/>
        </p:blipFill>
        <p:spPr>
          <a:xfrm>
            <a:off x="7157773" y="688936"/>
            <a:ext cx="1523205" cy="1087640"/>
          </a:xfrm>
          <a:prstGeom prst="rect">
            <a:avLst/>
          </a:prstGeom>
          <a:noFill/>
          <a:ln>
            <a:noFill/>
          </a:ln>
        </p:spPr>
      </p:pic>
      <p:sp>
        <p:nvSpPr>
          <p:cNvPr id="234" name="Google Shape;234;p12"/>
          <p:cNvSpPr txBox="1"/>
          <p:nvPr/>
        </p:nvSpPr>
        <p:spPr>
          <a:xfrm>
            <a:off x="4101152" y="832513"/>
            <a:ext cx="3227696" cy="1046440"/>
          </a:xfrm>
          <a:prstGeom prst="rect">
            <a:avLst/>
          </a:prstGeom>
          <a:noFill/>
          <a:ln>
            <a:noFill/>
          </a:ln>
        </p:spPr>
        <p:txBody>
          <a:bodyPr spcFirstLastPara="1" wrap="square" lIns="91425" tIns="45700" rIns="91425" bIns="45700" anchor="t" anchorCtr="0">
            <a:spAutoFit/>
          </a:bodyPr>
          <a:lstStyle/>
          <a:p>
            <a:pPr marL="0" marR="0" lvl="1" indent="0" algn="l" rtl="0">
              <a:spcBef>
                <a:spcPts val="0"/>
              </a:spcBef>
              <a:spcAft>
                <a:spcPts val="0"/>
              </a:spcAft>
              <a:buNone/>
            </a:pPr>
            <a:r>
              <a:rPr lang="en-IN" sz="4400" b="1" i="1" u="none" strike="noStrike" cap="none">
                <a:solidFill>
                  <a:srgbClr val="531A88"/>
                </a:solidFill>
                <a:latin typeface="Corbel"/>
                <a:ea typeface="Corbel"/>
                <a:cs typeface="Corbel"/>
                <a:sym typeface="Corbel"/>
              </a:rPr>
              <a:t>Bootstrap</a:t>
            </a:r>
            <a:endParaRPr sz="4400" b="1" i="1" u="none" strike="noStrike" cap="none">
              <a:solidFill>
                <a:srgbClr val="531A88"/>
              </a:solidFill>
              <a:latin typeface="Corbel"/>
              <a:ea typeface="Corbel"/>
              <a:cs typeface="Corbel"/>
              <a:sym typeface="Corbel"/>
            </a:endParaRPr>
          </a:p>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35" name="Google Shape;235;p12"/>
          <p:cNvSpPr/>
          <p:nvPr/>
        </p:nvSpPr>
        <p:spPr>
          <a:xfrm>
            <a:off x="1501254" y="477672"/>
            <a:ext cx="10222173" cy="5807122"/>
          </a:xfrm>
          <a:prstGeom prst="rect">
            <a:avLst/>
          </a:prstGeom>
          <a:noFill/>
          <a:ln w="76200" cap="flat" cmpd="sng">
            <a:solidFill>
              <a:srgbClr val="A9302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rbel"/>
              <a:ea typeface="Corbel"/>
              <a:cs typeface="Corbel"/>
              <a:sym typeface="Corbe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3"/>
          <p:cNvSpPr txBox="1">
            <a:spLocks noGrp="1"/>
          </p:cNvSpPr>
          <p:nvPr>
            <p:ph type="title"/>
          </p:nvPr>
        </p:nvSpPr>
        <p:spPr>
          <a:xfrm>
            <a:off x="1738265" y="377966"/>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AE2663"/>
              </a:buClr>
              <a:buSzPts val="4000"/>
              <a:buFont typeface="Corbel"/>
              <a:buNone/>
            </a:pPr>
            <a:r>
              <a:rPr lang="en-IN" b="1" dirty="0">
                <a:solidFill>
                  <a:srgbClr val="AE2663"/>
                </a:solidFill>
                <a:latin typeface="Corbel"/>
                <a:ea typeface="Corbel"/>
                <a:cs typeface="Corbel"/>
                <a:sym typeface="Corbel"/>
              </a:rPr>
              <a:t>API (Application Programming Interface)</a:t>
            </a:r>
            <a:endParaRPr b="1">
              <a:solidFill>
                <a:srgbClr val="AE2663"/>
              </a:solidFill>
              <a:latin typeface="Corbel"/>
              <a:ea typeface="Corbel"/>
              <a:cs typeface="Corbel"/>
              <a:sym typeface="Corbel"/>
            </a:endParaRPr>
          </a:p>
        </p:txBody>
      </p:sp>
      <p:pic>
        <p:nvPicPr>
          <p:cNvPr id="241" name="Google Shape;241;p13"/>
          <p:cNvPicPr preferRelativeResize="0"/>
          <p:nvPr/>
        </p:nvPicPr>
        <p:blipFill rotWithShape="1">
          <a:blip r:embed="rId3">
            <a:alphaModFix/>
          </a:blip>
          <a:srcRect/>
          <a:stretch/>
        </p:blipFill>
        <p:spPr>
          <a:xfrm>
            <a:off x="1473452" y="2389630"/>
            <a:ext cx="5366327" cy="2904977"/>
          </a:xfrm>
          <a:prstGeom prst="rect">
            <a:avLst/>
          </a:prstGeom>
          <a:noFill/>
          <a:ln>
            <a:noFill/>
          </a:ln>
        </p:spPr>
      </p:pic>
      <p:sp>
        <p:nvSpPr>
          <p:cNvPr id="242" name="Google Shape;242;p13"/>
          <p:cNvSpPr txBox="1"/>
          <p:nvPr/>
        </p:nvSpPr>
        <p:spPr>
          <a:xfrm>
            <a:off x="7776259" y="1917511"/>
            <a:ext cx="4111623" cy="461684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b="1">
                <a:solidFill>
                  <a:srgbClr val="741942"/>
                </a:solidFill>
                <a:latin typeface="Comic Sans MS"/>
                <a:ea typeface="Comic Sans MS"/>
                <a:cs typeface="Comic Sans MS"/>
                <a:sym typeface="Comic Sans MS"/>
              </a:rPr>
              <a:t>Application Programming Interface (API)</a:t>
            </a:r>
            <a:r>
              <a:rPr lang="en-IN" sz="1800">
                <a:solidFill>
                  <a:srgbClr val="741942"/>
                </a:solidFill>
                <a:latin typeface="Comic Sans MS"/>
                <a:ea typeface="Comic Sans MS"/>
                <a:cs typeface="Comic Sans MS"/>
                <a:sym typeface="Comic Sans MS"/>
              </a:rPr>
              <a:t> is a software interface that allows two applications to interact with each other without any user intervention. API is a collection of software functions and procedures. </a:t>
            </a:r>
            <a:endParaRPr sz="1800">
              <a:solidFill>
                <a:srgbClr val="741942"/>
              </a:solidFill>
              <a:latin typeface="Comic Sans MS"/>
              <a:ea typeface="Comic Sans MS"/>
              <a:cs typeface="Comic Sans MS"/>
              <a:sym typeface="Comic Sans MS"/>
            </a:endParaRPr>
          </a:p>
          <a:p>
            <a:pPr marL="0" marR="0" lvl="0" indent="0" algn="l" rtl="0">
              <a:lnSpc>
                <a:spcPct val="150000"/>
              </a:lnSpc>
              <a:spcBef>
                <a:spcPts val="0"/>
              </a:spcBef>
              <a:spcAft>
                <a:spcPts val="0"/>
              </a:spcAft>
              <a:buNone/>
            </a:pPr>
            <a:endParaRPr sz="1800">
              <a:solidFill>
                <a:srgbClr val="741942"/>
              </a:solidFill>
              <a:latin typeface="Comic Sans MS"/>
              <a:ea typeface="Comic Sans MS"/>
              <a:cs typeface="Comic Sans MS"/>
              <a:sym typeface="Comic Sans MS"/>
            </a:endParaRPr>
          </a:p>
          <a:p>
            <a:pPr marL="0" marR="0" lvl="0" indent="0" algn="l" rtl="0">
              <a:lnSpc>
                <a:spcPct val="150000"/>
              </a:lnSpc>
              <a:spcBef>
                <a:spcPts val="0"/>
              </a:spcBef>
              <a:spcAft>
                <a:spcPts val="0"/>
              </a:spcAft>
              <a:buNone/>
            </a:pPr>
            <a:r>
              <a:rPr lang="en-IN" sz="1800">
                <a:solidFill>
                  <a:srgbClr val="741942"/>
                </a:solidFill>
                <a:latin typeface="Comic Sans MS"/>
                <a:ea typeface="Comic Sans MS"/>
                <a:cs typeface="Comic Sans MS"/>
                <a:sym typeface="Comic Sans MS"/>
              </a:rPr>
              <a:t>API is defined as a code that helps two different software’s to communicate and exchange data with each other.</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4"/>
          <p:cNvSpPr txBox="1"/>
          <p:nvPr/>
        </p:nvSpPr>
        <p:spPr>
          <a:xfrm>
            <a:off x="1712670" y="682388"/>
            <a:ext cx="4895055" cy="56774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186C3"/>
              </a:buClr>
              <a:buSzPts val="4060"/>
              <a:buFont typeface="Arial"/>
              <a:buNone/>
            </a:pPr>
            <a:r>
              <a:rPr lang="en-IN" sz="2800" b="1" i="0" u="none" strike="noStrike" cap="none" dirty="0" err="1">
                <a:solidFill>
                  <a:srgbClr val="FF0000"/>
                </a:solidFill>
                <a:latin typeface="Corbel"/>
                <a:ea typeface="Corbel"/>
                <a:cs typeface="Corbel"/>
                <a:sym typeface="Corbel"/>
              </a:rPr>
              <a:t>Twilio</a:t>
            </a:r>
            <a:r>
              <a:rPr lang="en-IN" sz="2800" b="1" i="0" u="none" strike="noStrike" cap="none" dirty="0">
                <a:solidFill>
                  <a:srgbClr val="FF0000"/>
                </a:solidFill>
                <a:latin typeface="Corbel"/>
                <a:ea typeface="Corbel"/>
                <a:cs typeface="Corbel"/>
                <a:sym typeface="Corbel"/>
              </a:rPr>
              <a:t> SMS API</a:t>
            </a:r>
            <a:endParaRPr/>
          </a:p>
          <a:p>
            <a:pPr marL="285750" marR="0" lvl="0" indent="-285750" algn="l" rtl="0">
              <a:lnSpc>
                <a:spcPct val="100000"/>
              </a:lnSpc>
              <a:spcBef>
                <a:spcPts val="1000"/>
              </a:spcBef>
              <a:spcAft>
                <a:spcPts val="0"/>
              </a:spcAft>
              <a:buClr>
                <a:srgbClr val="1186C3"/>
              </a:buClr>
              <a:buSzPts val="2900"/>
              <a:buFont typeface="Arial"/>
              <a:buChar char="•"/>
            </a:pPr>
            <a:r>
              <a:rPr lang="en-IN" sz="2000" b="0" i="0" u="none" strike="noStrike" cap="none" dirty="0" err="1">
                <a:solidFill>
                  <a:schemeClr val="dk1"/>
                </a:solidFill>
                <a:latin typeface="Corbel"/>
                <a:ea typeface="Corbel"/>
                <a:cs typeface="Corbel"/>
                <a:sym typeface="Corbel"/>
              </a:rPr>
              <a:t>Twilio's</a:t>
            </a:r>
            <a:r>
              <a:rPr lang="en-IN" sz="2000" b="0" i="0" u="none" strike="noStrike" cap="none" dirty="0">
                <a:solidFill>
                  <a:schemeClr val="dk1"/>
                </a:solidFill>
                <a:latin typeface="Corbel"/>
                <a:ea typeface="Corbel"/>
                <a:cs typeface="Corbel"/>
                <a:sym typeface="Corbel"/>
              </a:rPr>
              <a:t> SMS API </a:t>
            </a:r>
            <a:r>
              <a:rPr lang="en-IN" sz="2000" b="1" i="0" u="none" strike="noStrike" cap="none" dirty="0">
                <a:solidFill>
                  <a:schemeClr val="dk1"/>
                </a:solidFill>
                <a:latin typeface="Corbel"/>
                <a:ea typeface="Corbel"/>
                <a:cs typeface="Corbel"/>
                <a:sym typeface="Corbel"/>
              </a:rPr>
              <a:t>helps you send and manage messages programmatically</a:t>
            </a:r>
            <a:r>
              <a:rPr lang="en-IN" sz="2000" b="0" i="0" u="none" strike="noStrike" cap="none" dirty="0">
                <a:solidFill>
                  <a:schemeClr val="dk1"/>
                </a:solidFill>
                <a:latin typeface="Corbel"/>
                <a:ea typeface="Corbel"/>
                <a:cs typeface="Corbel"/>
                <a:sym typeface="Corbel"/>
              </a:rPr>
              <a:t>: To send an outbound SMS, </a:t>
            </a:r>
            <a:r>
              <a:rPr lang="en-IN" sz="2000" b="0" i="0" u="none" strike="noStrike" cap="none" dirty="0" err="1">
                <a:solidFill>
                  <a:schemeClr val="dk1"/>
                </a:solidFill>
                <a:latin typeface="Corbel"/>
                <a:ea typeface="Corbel"/>
                <a:cs typeface="Corbel"/>
                <a:sym typeface="Corbel"/>
              </a:rPr>
              <a:t>WhatsApp</a:t>
            </a:r>
            <a:r>
              <a:rPr lang="en-IN" sz="2000" b="0" i="0" u="none" strike="noStrike" cap="none" dirty="0">
                <a:solidFill>
                  <a:schemeClr val="dk1"/>
                </a:solidFill>
                <a:latin typeface="Corbel"/>
                <a:ea typeface="Corbel"/>
                <a:cs typeface="Corbel"/>
                <a:sym typeface="Corbel"/>
              </a:rPr>
              <a:t>, or Channels message with the API, POST to the Message resource. You'll also use the Message resource to fetch messages and list messages associated with your account.</a:t>
            </a:r>
            <a:endParaRPr/>
          </a:p>
          <a:p>
            <a:pPr marL="285750" marR="0" lvl="0" indent="-285750" algn="l" rtl="0">
              <a:lnSpc>
                <a:spcPct val="100000"/>
              </a:lnSpc>
              <a:spcBef>
                <a:spcPts val="1000"/>
              </a:spcBef>
              <a:spcAft>
                <a:spcPts val="0"/>
              </a:spcAft>
              <a:buNone/>
            </a:pPr>
            <a:endParaRPr sz="2000" b="0" i="0" u="none" strike="noStrike" cap="none">
              <a:solidFill>
                <a:schemeClr val="dk1"/>
              </a:solidFill>
              <a:latin typeface="Corbel"/>
              <a:ea typeface="Corbel"/>
              <a:cs typeface="Corbel"/>
              <a:sym typeface="Corbel"/>
            </a:endParaRPr>
          </a:p>
          <a:p>
            <a:pPr marL="285750" marR="0" lvl="0" indent="-285750" algn="l" rtl="0">
              <a:lnSpc>
                <a:spcPct val="100000"/>
              </a:lnSpc>
              <a:spcBef>
                <a:spcPts val="1000"/>
              </a:spcBef>
              <a:spcAft>
                <a:spcPts val="0"/>
              </a:spcAft>
              <a:buClr>
                <a:srgbClr val="1186C3"/>
              </a:buClr>
              <a:buSzPts val="2900"/>
              <a:buFont typeface="Arial"/>
              <a:buChar char="•"/>
            </a:pPr>
            <a:r>
              <a:rPr lang="en-IN" sz="2000" b="1" i="1" dirty="0">
                <a:solidFill>
                  <a:schemeClr val="dk1"/>
                </a:solidFill>
                <a:latin typeface="Corbel"/>
                <a:ea typeface="Corbel"/>
                <a:cs typeface="Corbel"/>
                <a:sym typeface="Corbel"/>
              </a:rPr>
              <a:t>The SMS feature is in the website is implemented through this API</a:t>
            </a:r>
            <a:endParaRPr sz="2000" b="1" i="1" u="none" strike="noStrike" cap="none">
              <a:solidFill>
                <a:schemeClr val="dk1"/>
              </a:solidFill>
              <a:latin typeface="Corbel"/>
              <a:ea typeface="Corbel"/>
              <a:cs typeface="Corbel"/>
              <a:sym typeface="Corbel"/>
            </a:endParaRPr>
          </a:p>
        </p:txBody>
      </p:sp>
      <p:sp>
        <p:nvSpPr>
          <p:cNvPr id="248" name="Google Shape;248;p14"/>
          <p:cNvSpPr txBox="1"/>
          <p:nvPr/>
        </p:nvSpPr>
        <p:spPr>
          <a:xfrm>
            <a:off x="6711566" y="661916"/>
            <a:ext cx="4895056" cy="560106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186C3"/>
              </a:buClr>
              <a:buSzPts val="4060"/>
              <a:buFont typeface="Arial"/>
              <a:buNone/>
            </a:pPr>
            <a:r>
              <a:rPr lang="en-IN" sz="2800" b="1" i="0" u="none" strike="noStrike" cap="none">
                <a:solidFill>
                  <a:srgbClr val="1186C3"/>
                </a:solidFill>
                <a:latin typeface="Corbel"/>
                <a:ea typeface="Corbel"/>
                <a:cs typeface="Corbel"/>
                <a:sym typeface="Corbel"/>
              </a:rPr>
              <a:t>QR Code API</a:t>
            </a:r>
            <a:endParaRPr/>
          </a:p>
          <a:p>
            <a:pPr marL="285750" marR="0" lvl="0" indent="-285750" algn="l" rtl="0">
              <a:lnSpc>
                <a:spcPct val="100000"/>
              </a:lnSpc>
              <a:spcBef>
                <a:spcPts val="1000"/>
              </a:spcBef>
              <a:spcAft>
                <a:spcPts val="0"/>
              </a:spcAft>
              <a:buClr>
                <a:srgbClr val="1186C3"/>
              </a:buClr>
              <a:buSzPts val="2900"/>
              <a:buFont typeface="Arial"/>
              <a:buChar char="•"/>
            </a:pPr>
            <a:r>
              <a:rPr lang="en-IN" sz="2000" b="0" i="0" u="none" strike="noStrike" cap="none">
                <a:solidFill>
                  <a:schemeClr val="dk1"/>
                </a:solidFill>
                <a:latin typeface="Corbel"/>
                <a:ea typeface="Corbel"/>
                <a:cs typeface="Corbel"/>
                <a:sym typeface="Corbel"/>
              </a:rPr>
              <a:t>QR Code API is </a:t>
            </a:r>
            <a:r>
              <a:rPr lang="en-IN" sz="2000" b="1" i="0" u="none" strike="noStrike" cap="none">
                <a:solidFill>
                  <a:schemeClr val="dk1"/>
                </a:solidFill>
                <a:latin typeface="Corbel"/>
                <a:ea typeface="Corbel"/>
                <a:cs typeface="Corbel"/>
                <a:sym typeface="Corbel"/>
              </a:rPr>
              <a:t>an application programming interface that you can integrate with your app or website to create customized QR Codes of your choice</a:t>
            </a:r>
            <a:r>
              <a:rPr lang="en-IN" sz="2000" b="0" i="0" u="none" strike="noStrike" cap="none">
                <a:solidFill>
                  <a:schemeClr val="dk1"/>
                </a:solidFill>
                <a:latin typeface="Corbel"/>
                <a:ea typeface="Corbel"/>
                <a:cs typeface="Corbel"/>
                <a:sym typeface="Corbel"/>
              </a:rPr>
              <a:t>.</a:t>
            </a:r>
            <a:endParaRPr/>
          </a:p>
          <a:p>
            <a:pPr marL="285750" marR="0" lvl="0" indent="-101600" algn="l" rtl="0">
              <a:lnSpc>
                <a:spcPct val="100000"/>
              </a:lnSpc>
              <a:spcBef>
                <a:spcPts val="1000"/>
              </a:spcBef>
              <a:spcAft>
                <a:spcPts val="0"/>
              </a:spcAft>
              <a:buClr>
                <a:srgbClr val="1186C3"/>
              </a:buClr>
              <a:buSzPts val="2900"/>
              <a:buFont typeface="Arial"/>
              <a:buNone/>
            </a:pPr>
            <a:endParaRPr sz="2000" b="1" i="1">
              <a:solidFill>
                <a:schemeClr val="dk1"/>
              </a:solidFill>
              <a:latin typeface="Corbel"/>
              <a:ea typeface="Corbel"/>
              <a:cs typeface="Corbel"/>
              <a:sym typeface="Corbel"/>
            </a:endParaRPr>
          </a:p>
          <a:p>
            <a:pPr marL="285750" marR="0" lvl="0" indent="-285750" algn="l" rtl="0">
              <a:lnSpc>
                <a:spcPct val="100000"/>
              </a:lnSpc>
              <a:spcBef>
                <a:spcPts val="1000"/>
              </a:spcBef>
              <a:spcAft>
                <a:spcPts val="0"/>
              </a:spcAft>
              <a:buClr>
                <a:srgbClr val="1186C3"/>
              </a:buClr>
              <a:buSzPts val="2900"/>
              <a:buFont typeface="Arial"/>
              <a:buChar char="•"/>
            </a:pPr>
            <a:r>
              <a:rPr lang="en-IN" sz="2000" b="1" i="1">
                <a:solidFill>
                  <a:schemeClr val="dk1"/>
                </a:solidFill>
                <a:latin typeface="Corbel"/>
                <a:ea typeface="Corbel"/>
                <a:cs typeface="Corbel"/>
                <a:sym typeface="Corbel"/>
              </a:rPr>
              <a:t>The QR code feature in the website is implemented through this API</a:t>
            </a:r>
            <a:endParaRPr sz="2000" b="1" i="1">
              <a:solidFill>
                <a:schemeClr val="dk1"/>
              </a:solidFill>
              <a:latin typeface="Corbel"/>
              <a:ea typeface="Corbel"/>
              <a:cs typeface="Corbel"/>
              <a:sym typeface="Corbel"/>
            </a:endParaRPr>
          </a:p>
          <a:p>
            <a:pPr marL="285750" marR="0" lvl="0" indent="-101600" algn="l" rtl="0">
              <a:lnSpc>
                <a:spcPct val="100000"/>
              </a:lnSpc>
              <a:spcBef>
                <a:spcPts val="1000"/>
              </a:spcBef>
              <a:spcAft>
                <a:spcPts val="0"/>
              </a:spcAft>
              <a:buClr>
                <a:srgbClr val="1186C3"/>
              </a:buClr>
              <a:buSzPts val="2900"/>
              <a:buFont typeface="Arial"/>
              <a:buNone/>
            </a:pPr>
            <a:endParaRPr sz="2000" b="0" i="0" u="none" strike="noStrike" cap="none">
              <a:solidFill>
                <a:schemeClr val="dk1"/>
              </a:solidFill>
              <a:latin typeface="Corbel"/>
              <a:ea typeface="Corbel"/>
              <a:cs typeface="Corbel"/>
              <a:sym typeface="Corbel"/>
            </a:endParaRPr>
          </a:p>
        </p:txBody>
      </p:sp>
      <p:pic>
        <p:nvPicPr>
          <p:cNvPr id="249" name="Google Shape;249;p14"/>
          <p:cNvPicPr preferRelativeResize="0"/>
          <p:nvPr/>
        </p:nvPicPr>
        <p:blipFill rotWithShape="1">
          <a:blip r:embed="rId3">
            <a:alphaModFix/>
          </a:blip>
          <a:srcRect/>
          <a:stretch/>
        </p:blipFill>
        <p:spPr>
          <a:xfrm>
            <a:off x="3306110" y="5158853"/>
            <a:ext cx="970008" cy="790375"/>
          </a:xfrm>
          <a:prstGeom prst="rect">
            <a:avLst/>
          </a:prstGeom>
          <a:noFill/>
          <a:ln>
            <a:noFill/>
          </a:ln>
        </p:spPr>
      </p:pic>
      <p:pic>
        <p:nvPicPr>
          <p:cNvPr id="250" name="Google Shape;250;p14"/>
          <p:cNvPicPr preferRelativeResize="0"/>
          <p:nvPr/>
        </p:nvPicPr>
        <p:blipFill rotWithShape="1">
          <a:blip r:embed="rId4">
            <a:alphaModFix/>
          </a:blip>
          <a:srcRect/>
          <a:stretch/>
        </p:blipFill>
        <p:spPr>
          <a:xfrm>
            <a:off x="9179359" y="5273618"/>
            <a:ext cx="942109" cy="609600"/>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17" descr="433 Thank You Text Message Stock Photos, Pictures &amp; Royalty-Free Images -  iStock"/>
          <p:cNvPicPr preferRelativeResize="0"/>
          <p:nvPr/>
        </p:nvPicPr>
        <p:blipFill rotWithShape="1">
          <a:blip r:embed="rId3">
            <a:alphaModFix/>
          </a:blip>
          <a:srcRect/>
          <a:stretch/>
        </p:blipFill>
        <p:spPr>
          <a:xfrm>
            <a:off x="1819564" y="312738"/>
            <a:ext cx="7287491" cy="2990129"/>
          </a:xfrm>
          <a:prstGeom prst="rect">
            <a:avLst/>
          </a:prstGeom>
          <a:noFill/>
          <a:ln>
            <a:noFill/>
          </a:ln>
        </p:spPr>
      </p:pic>
      <p:sp>
        <p:nvSpPr>
          <p:cNvPr id="269" name="Google Shape;269;p17"/>
          <p:cNvSpPr txBox="1"/>
          <p:nvPr/>
        </p:nvSpPr>
        <p:spPr>
          <a:xfrm>
            <a:off x="2539999" y="4765964"/>
            <a:ext cx="6918037" cy="646331"/>
          </a:xfrm>
          <a:prstGeom prst="rect">
            <a:avLst/>
          </a:prstGeom>
          <a:noFill/>
          <a:ln>
            <a:noFill/>
          </a:ln>
        </p:spPr>
        <p:txBody>
          <a:bodyPr spcFirstLastPara="1" wrap="square" lIns="91425" tIns="45700" rIns="91425" bIns="45700" anchor="t" anchorCtr="0">
            <a:spAutoFit/>
          </a:bodyPr>
          <a:lstStyle/>
          <a:p>
            <a:pPr marL="457200" marR="0" lvl="1" indent="0" algn="l" rtl="0">
              <a:spcBef>
                <a:spcPts val="0"/>
              </a:spcBef>
              <a:spcAft>
                <a:spcPts val="0"/>
              </a:spcAft>
              <a:buNone/>
            </a:pPr>
            <a:r>
              <a:rPr lang="en-IN" sz="3600" b="1" i="1" u="none" strike="noStrike" cap="none">
                <a:solidFill>
                  <a:schemeClr val="dk1"/>
                </a:solidFill>
                <a:latin typeface="Comic Sans MS"/>
                <a:ea typeface="Comic Sans MS"/>
                <a:cs typeface="Comic Sans MS"/>
                <a:sym typeface="Comic Sans MS"/>
              </a:rPr>
              <a:t>HOPE YOU LIKED IT</a:t>
            </a:r>
            <a:r>
              <a:rPr lang="en-IN" sz="1800" b="0" i="0" u="none" strike="noStrike" cap="none">
                <a:solidFill>
                  <a:schemeClr val="dk1"/>
                </a:solidFill>
                <a:latin typeface="Corbel"/>
                <a:ea typeface="Corbel"/>
                <a:cs typeface="Corbel"/>
                <a:sym typeface="Corbel"/>
              </a:rPr>
              <a:t> </a:t>
            </a:r>
            <a:endParaRPr sz="1800" b="0" i="0" u="none" strike="noStrike" cap="none">
              <a:solidFill>
                <a:schemeClr val="dk1"/>
              </a:solidFill>
              <a:latin typeface="Corbel"/>
              <a:ea typeface="Corbel"/>
              <a:cs typeface="Corbel"/>
              <a:sym typeface="Corbel"/>
            </a:endParaRPr>
          </a:p>
        </p:txBody>
      </p:sp>
      <p:sp>
        <p:nvSpPr>
          <p:cNvPr id="270" name="Google Shape;270;p17" descr="Thank You"/>
          <p:cNvSpPr/>
          <p:nvPr/>
        </p:nvSpPr>
        <p:spPr>
          <a:xfrm>
            <a:off x="2861829" y="2977428"/>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sp>
        <p:nvSpPr>
          <p:cNvPr id="271" name="Google Shape;271;p17" descr="Thank You"/>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rbel"/>
              <a:ea typeface="Corbel"/>
              <a:cs typeface="Corbel"/>
              <a:sym typeface="Corbel"/>
            </a:endParaRPr>
          </a:p>
        </p:txBody>
      </p:sp>
      <p:pic>
        <p:nvPicPr>
          <p:cNvPr id="272" name="Google Shape;272;p17"/>
          <p:cNvPicPr preferRelativeResize="0"/>
          <p:nvPr/>
        </p:nvPicPr>
        <p:blipFill rotWithShape="1">
          <a:blip r:embed="rId4">
            <a:alphaModFix/>
          </a:blip>
          <a:srcRect/>
          <a:stretch/>
        </p:blipFill>
        <p:spPr>
          <a:xfrm>
            <a:off x="9107055" y="3520320"/>
            <a:ext cx="2635385" cy="2749691"/>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
          <p:cNvSpPr txBox="1">
            <a:spLocks noGrp="1"/>
          </p:cNvSpPr>
          <p:nvPr>
            <p:ph type="title"/>
          </p:nvPr>
        </p:nvSpPr>
        <p:spPr>
          <a:xfrm>
            <a:off x="375947" y="648855"/>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mic Sans MS"/>
              <a:buNone/>
            </a:pPr>
            <a:r>
              <a:rPr lang="en-IN" b="1" dirty="0">
                <a:latin typeface="Comic Sans MS"/>
                <a:ea typeface="Comic Sans MS"/>
                <a:cs typeface="Comic Sans MS"/>
                <a:sym typeface="Comic Sans MS"/>
              </a:rPr>
              <a:t>WHY IT WAS NEEDED?</a:t>
            </a:r>
            <a:endParaRPr b="1" dirty="0">
              <a:latin typeface="Comic Sans MS"/>
              <a:ea typeface="Comic Sans MS"/>
              <a:cs typeface="Comic Sans MS"/>
              <a:sym typeface="Comic Sans MS"/>
            </a:endParaRPr>
          </a:p>
        </p:txBody>
      </p:sp>
      <p:sp>
        <p:nvSpPr>
          <p:cNvPr id="165" name="Google Shape;165;p3"/>
          <p:cNvSpPr txBox="1">
            <a:spLocks noGrp="1"/>
          </p:cNvSpPr>
          <p:nvPr>
            <p:ph type="body" idx="1"/>
          </p:nvPr>
        </p:nvSpPr>
        <p:spPr>
          <a:xfrm>
            <a:off x="1124092" y="2408380"/>
            <a:ext cx="10018713" cy="312420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Font typeface="Noto Sans Symbols"/>
              <a:buChar char="⮚"/>
            </a:pPr>
            <a:r>
              <a:rPr lang="en-IN" dirty="0">
                <a:latin typeface="Comic Sans MS"/>
                <a:ea typeface="Comic Sans MS"/>
                <a:cs typeface="Comic Sans MS"/>
                <a:sym typeface="Comic Sans MS"/>
              </a:rPr>
              <a:t>THIS Project helps when  someone wants to share a link or include a link in their profile, they can. There are times when that link is too long and takes up the entire space as well as a lot of characters, which is a problem when there are only a limited number of characters to type. </a:t>
            </a:r>
            <a:endParaRPr dirty="0">
              <a:latin typeface="Comic Sans MS"/>
              <a:ea typeface="Comic Sans MS"/>
              <a:cs typeface="Comic Sans MS"/>
              <a:sym typeface="Comic Sans MS"/>
            </a:endParaRPr>
          </a:p>
          <a:p>
            <a:pPr marL="285750" lvl="0" indent="-285750" algn="l" rtl="0">
              <a:spcBef>
                <a:spcPts val="1080"/>
              </a:spcBef>
              <a:spcAft>
                <a:spcPts val="0"/>
              </a:spcAft>
              <a:buSzPts val="3480"/>
              <a:buFont typeface="Noto Sans Symbols"/>
              <a:buChar char="⮚"/>
            </a:pPr>
            <a:r>
              <a:rPr lang="en-IN" dirty="0">
                <a:latin typeface="Comic Sans MS"/>
                <a:ea typeface="Comic Sans MS"/>
                <a:cs typeface="Comic Sans MS"/>
                <a:sym typeface="Comic Sans MS"/>
              </a:rPr>
              <a:t>As a result, our project solves the problem. We shorten those long URLs and provide a copy button to quickly copy the short URL.</a:t>
            </a:r>
            <a:endParaRPr dirty="0"/>
          </a:p>
        </p:txBody>
      </p:sp>
      <p:pic>
        <p:nvPicPr>
          <p:cNvPr id="166" name="Google Shape;166;p3"/>
          <p:cNvPicPr preferRelativeResize="0"/>
          <p:nvPr/>
        </p:nvPicPr>
        <p:blipFill rotWithShape="1">
          <a:blip r:embed="rId3">
            <a:alphaModFix/>
          </a:blip>
          <a:srcRect/>
          <a:stretch/>
        </p:blipFill>
        <p:spPr>
          <a:xfrm>
            <a:off x="8664498" y="127790"/>
            <a:ext cx="2991004" cy="2502264"/>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mic Sans MS"/>
              <a:buNone/>
            </a:pPr>
            <a:r>
              <a:rPr lang="en-IN" b="1" i="1" u="sng" dirty="0">
                <a:latin typeface="Comic Sans MS"/>
                <a:ea typeface="Comic Sans MS"/>
                <a:cs typeface="Comic Sans MS"/>
                <a:sym typeface="Comic Sans MS"/>
              </a:rPr>
              <a:t>Features  and advantages</a:t>
            </a:r>
            <a:br>
              <a:rPr lang="en-IN" b="1" i="1" u="sng" dirty="0">
                <a:latin typeface="Comic Sans MS"/>
                <a:ea typeface="Comic Sans MS"/>
                <a:cs typeface="Comic Sans MS"/>
                <a:sym typeface="Comic Sans MS"/>
              </a:rPr>
            </a:br>
            <a:r>
              <a:rPr lang="en-IN" b="1" i="1" u="sng" dirty="0">
                <a:latin typeface="Comic Sans MS"/>
                <a:ea typeface="Comic Sans MS"/>
                <a:cs typeface="Comic Sans MS"/>
                <a:sym typeface="Comic Sans MS"/>
              </a:rPr>
              <a:t>of Narrow links</a:t>
            </a:r>
            <a:endParaRPr b="1" i="1" u="sng">
              <a:latin typeface="Comic Sans MS"/>
              <a:ea typeface="Comic Sans MS"/>
              <a:cs typeface="Comic Sans MS"/>
              <a:sym typeface="Comic Sans MS"/>
            </a:endParaRPr>
          </a:p>
        </p:txBody>
      </p:sp>
      <p:sp>
        <p:nvSpPr>
          <p:cNvPr id="172" name="Google Shape;172;p4"/>
          <p:cNvSpPr txBox="1">
            <a:spLocks noGrp="1"/>
          </p:cNvSpPr>
          <p:nvPr>
            <p:ph type="body" idx="1"/>
          </p:nvPr>
        </p:nvSpPr>
        <p:spPr>
          <a:xfrm>
            <a:off x="1753707" y="2598737"/>
            <a:ext cx="4607188"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5220"/>
              <a:buNone/>
            </a:pPr>
            <a:r>
              <a:rPr lang="en-IN" sz="3600" b="1" i="1" u="sng"/>
              <a:t>FEATURES</a:t>
            </a:r>
            <a:endParaRPr sz="3600" b="1" i="1" u="sng"/>
          </a:p>
        </p:txBody>
      </p:sp>
      <p:sp>
        <p:nvSpPr>
          <p:cNvPr id="173" name="Google Shape;173;p4"/>
          <p:cNvSpPr txBox="1">
            <a:spLocks noGrp="1"/>
          </p:cNvSpPr>
          <p:nvPr>
            <p:ph type="body" idx="2"/>
          </p:nvPr>
        </p:nvSpPr>
        <p:spPr>
          <a:xfrm>
            <a:off x="1327293" y="3345102"/>
            <a:ext cx="4895056" cy="2455862"/>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610"/>
              <a:buChar char="•"/>
            </a:pPr>
            <a:r>
              <a:rPr lang="en-IN"/>
              <a:t>It reduces the size and length of the long gusty URLs </a:t>
            </a:r>
            <a:endParaRPr/>
          </a:p>
          <a:p>
            <a:pPr marL="285750" lvl="0" indent="-285750" algn="l" rtl="0">
              <a:spcBef>
                <a:spcPts val="960"/>
              </a:spcBef>
              <a:spcAft>
                <a:spcPts val="0"/>
              </a:spcAft>
              <a:buSzPts val="2610"/>
              <a:buChar char="•"/>
            </a:pPr>
            <a:r>
              <a:rPr lang="en-IN"/>
              <a:t>Easy to share short links with </a:t>
            </a:r>
            <a:r>
              <a:rPr lang="en-IN" b="1" i="1"/>
              <a:t>COPY LINK button</a:t>
            </a:r>
            <a:r>
              <a:rPr lang="en-IN"/>
              <a:t> available.</a:t>
            </a:r>
            <a:endParaRPr/>
          </a:p>
          <a:p>
            <a:pPr marL="285750" lvl="0" indent="-285750" algn="l" rtl="0">
              <a:spcBef>
                <a:spcPts val="960"/>
              </a:spcBef>
              <a:spcAft>
                <a:spcPts val="0"/>
              </a:spcAft>
              <a:buSzPts val="2610"/>
              <a:buChar char="•"/>
            </a:pPr>
            <a:r>
              <a:rPr lang="en-IN"/>
              <a:t>It can also Converts the link in </a:t>
            </a:r>
            <a:r>
              <a:rPr lang="en-IN" b="1"/>
              <a:t>QR code.</a:t>
            </a:r>
            <a:endParaRPr/>
          </a:p>
          <a:p>
            <a:pPr marL="285750" lvl="0" indent="-285750" algn="l" rtl="0">
              <a:spcBef>
                <a:spcPts val="960"/>
              </a:spcBef>
              <a:spcAft>
                <a:spcPts val="0"/>
              </a:spcAft>
              <a:buSzPts val="2610"/>
              <a:buChar char="•"/>
            </a:pPr>
            <a:r>
              <a:rPr lang="en-IN"/>
              <a:t>Links can also be shared via SMS </a:t>
            </a:r>
            <a:endParaRPr/>
          </a:p>
          <a:p>
            <a:pPr marL="285750" lvl="0" indent="-120015" algn="l" rtl="0">
              <a:spcBef>
                <a:spcPts val="960"/>
              </a:spcBef>
              <a:spcAft>
                <a:spcPts val="0"/>
              </a:spcAft>
              <a:buSzPts val="2610"/>
              <a:buNone/>
            </a:pPr>
            <a:endParaRPr/>
          </a:p>
        </p:txBody>
      </p:sp>
      <p:sp>
        <p:nvSpPr>
          <p:cNvPr id="174" name="Google Shape;174;p4"/>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SzPts val="5220"/>
              <a:buNone/>
            </a:pPr>
            <a:r>
              <a:rPr lang="en-IN" sz="3600" b="1" i="1" u="sng"/>
              <a:t>ADVANTAGES</a:t>
            </a:r>
            <a:endParaRPr sz="3600" b="1" i="1" u="sng"/>
          </a:p>
        </p:txBody>
      </p:sp>
      <p:sp>
        <p:nvSpPr>
          <p:cNvPr id="175" name="Google Shape;175;p4"/>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610"/>
              <a:buChar char="•"/>
            </a:pPr>
            <a:r>
              <a:rPr lang="en-IN"/>
              <a:t>Shortens your long links address</a:t>
            </a:r>
            <a:endParaRPr/>
          </a:p>
          <a:p>
            <a:pPr marL="285750" lvl="0" indent="-285750" algn="l" rtl="0">
              <a:spcBef>
                <a:spcPts val="960"/>
              </a:spcBef>
              <a:spcAft>
                <a:spcPts val="0"/>
              </a:spcAft>
              <a:buSzPts val="2610"/>
              <a:buChar char="•"/>
            </a:pPr>
            <a:r>
              <a:rPr lang="en-IN"/>
              <a:t>It uses less number of characters </a:t>
            </a:r>
            <a:endParaRPr/>
          </a:p>
          <a:p>
            <a:pPr marL="285750" lvl="0" indent="-285750" algn="l" rtl="0">
              <a:spcBef>
                <a:spcPts val="960"/>
              </a:spcBef>
              <a:spcAft>
                <a:spcPts val="0"/>
              </a:spcAft>
              <a:buSzPts val="2610"/>
              <a:buChar char="•"/>
            </a:pPr>
            <a:r>
              <a:rPr lang="en-IN"/>
              <a:t>Good for memory management</a:t>
            </a:r>
            <a:endParaRPr/>
          </a:p>
          <a:p>
            <a:pPr marL="285750" lvl="0" indent="-285750" algn="l" rtl="0">
              <a:spcBef>
                <a:spcPts val="960"/>
              </a:spcBef>
              <a:spcAft>
                <a:spcPts val="0"/>
              </a:spcAft>
              <a:buSzPts val="2610"/>
              <a:buChar char="•"/>
            </a:pPr>
            <a:r>
              <a:rPr lang="en-IN"/>
              <a:t>Makes code small with less number of lines</a:t>
            </a:r>
            <a:endParaRPr/>
          </a:p>
          <a:p>
            <a:pPr marL="285750" lvl="0" indent="-285750" algn="l" rtl="0">
              <a:spcBef>
                <a:spcPts val="960"/>
              </a:spcBef>
              <a:spcAft>
                <a:spcPts val="0"/>
              </a:spcAft>
              <a:buSzPts val="2610"/>
              <a:buChar char="•"/>
            </a:pPr>
            <a:r>
              <a:rPr lang="en-IN"/>
              <a:t>It makes the code more understandable and readable.</a:t>
            </a:r>
            <a:endParaRPr/>
          </a:p>
          <a:p>
            <a:pPr marL="285750" lvl="0" indent="-120015" algn="l" rtl="0">
              <a:spcBef>
                <a:spcPts val="960"/>
              </a:spcBef>
              <a:spcAft>
                <a:spcPts val="0"/>
              </a:spcAft>
              <a:buSzPts val="2610"/>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
          <p:cNvSpPr txBox="1">
            <a:spLocks noGrp="1"/>
          </p:cNvSpPr>
          <p:nvPr>
            <p:ph type="title" idx="4294967295"/>
          </p:nvPr>
        </p:nvSpPr>
        <p:spPr>
          <a:xfrm>
            <a:off x="1554309" y="261176"/>
            <a:ext cx="10018712" cy="84974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mic Sans MS"/>
              <a:buNone/>
            </a:pPr>
            <a:r>
              <a:rPr lang="en-IN" b="1" dirty="0" smtClean="0">
                <a:latin typeface="Comic Sans MS"/>
                <a:ea typeface="Comic Sans MS"/>
                <a:cs typeface="Comic Sans MS"/>
                <a:sym typeface="Comic Sans MS"/>
              </a:rPr>
              <a:t>HOME PAGE</a:t>
            </a:r>
            <a:endParaRPr b="1">
              <a:latin typeface="Comic Sans MS"/>
              <a:ea typeface="Comic Sans MS"/>
              <a:cs typeface="Comic Sans MS"/>
              <a:sym typeface="Comic Sans MS"/>
            </a:endParaRPr>
          </a:p>
        </p:txBody>
      </p:sp>
      <p:pic>
        <p:nvPicPr>
          <p:cNvPr id="182" name="Google Shape;182;p5"/>
          <p:cNvPicPr preferRelativeResize="0"/>
          <p:nvPr/>
        </p:nvPicPr>
        <p:blipFill rotWithShape="1">
          <a:blip r:embed="rId3">
            <a:alphaModFix/>
          </a:blip>
          <a:srcRect/>
          <a:stretch/>
        </p:blipFill>
        <p:spPr>
          <a:xfrm>
            <a:off x="2079886" y="1710752"/>
            <a:ext cx="9054511" cy="4639448"/>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6"/>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mic Sans MS"/>
              <a:buNone/>
            </a:pPr>
            <a:r>
              <a:rPr lang="en-IN" b="1" dirty="0">
                <a:latin typeface="Comic Sans MS"/>
                <a:ea typeface="Comic Sans MS"/>
                <a:cs typeface="Comic Sans MS"/>
                <a:sym typeface="Comic Sans MS"/>
              </a:rPr>
              <a:t>HOW IT WORKS</a:t>
            </a:r>
            <a:endParaRPr b="1" dirty="0">
              <a:latin typeface="Comic Sans MS"/>
              <a:ea typeface="Comic Sans MS"/>
              <a:cs typeface="Comic Sans MS"/>
              <a:sym typeface="Comic Sans MS"/>
            </a:endParaRPr>
          </a:p>
        </p:txBody>
      </p:sp>
      <p:sp>
        <p:nvSpPr>
          <p:cNvPr id="188" name="Google Shape;188;p6"/>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Font typeface="Noto Sans Symbols"/>
              <a:buChar char="▪"/>
            </a:pPr>
            <a:r>
              <a:rPr lang="en-IN" dirty="0"/>
              <a:t>The main ojective of the app is to help to reduce long Urls and links into short URLs so that it becomes easier to share it with others.</a:t>
            </a:r>
            <a:endParaRPr dirty="0"/>
          </a:p>
          <a:p>
            <a:pPr marL="285750" lvl="0" indent="-285750" algn="l" rtl="0">
              <a:spcBef>
                <a:spcPts val="1080"/>
              </a:spcBef>
              <a:spcAft>
                <a:spcPts val="0"/>
              </a:spcAft>
              <a:buSzPts val="3480"/>
              <a:buNone/>
            </a:pPr>
            <a:endParaRPr dirty="0"/>
          </a:p>
          <a:p>
            <a:pPr marL="285750" lvl="0" indent="-285750" algn="l" rtl="0">
              <a:spcBef>
                <a:spcPts val="1080"/>
              </a:spcBef>
              <a:spcAft>
                <a:spcPts val="0"/>
              </a:spcAft>
              <a:buSzPts val="3480"/>
              <a:buFont typeface="Noto Sans Symbols"/>
              <a:buChar char="▪"/>
            </a:pPr>
            <a:r>
              <a:rPr lang="en-IN" dirty="0"/>
              <a:t>Step 1 : Go to the input field and enter any URL you want to shorten</a:t>
            </a:r>
            <a:endParaRPr dirty="0"/>
          </a:p>
          <a:p>
            <a:pPr marL="285750" lvl="0" indent="-64770" algn="l" rtl="0">
              <a:spcBef>
                <a:spcPts val="1080"/>
              </a:spcBef>
              <a:spcAft>
                <a:spcPts val="0"/>
              </a:spcAft>
              <a:buSzPts val="3480"/>
              <a:buFont typeface="Noto Sans Symbols"/>
              <a:buNone/>
            </a:pPr>
            <a:endParaRPr dirty="0"/>
          </a:p>
          <a:p>
            <a:pPr marL="285750" lvl="0" indent="-285750" algn="l" rtl="0">
              <a:spcBef>
                <a:spcPts val="1080"/>
              </a:spcBef>
              <a:spcAft>
                <a:spcPts val="0"/>
              </a:spcAft>
              <a:buSzPts val="3480"/>
              <a:buNone/>
            </a:pPr>
            <a:endParaRPr dirty="0"/>
          </a:p>
          <a:p>
            <a:pPr marL="285750" lvl="0" indent="-285750" algn="l" rtl="0">
              <a:spcBef>
                <a:spcPts val="1080"/>
              </a:spcBef>
              <a:spcAft>
                <a:spcPts val="0"/>
              </a:spcAft>
              <a:buSzPts val="3480"/>
              <a:buNone/>
            </a:pPr>
            <a:endParaRPr dirty="0"/>
          </a:p>
        </p:txBody>
      </p:sp>
      <p:pic>
        <p:nvPicPr>
          <p:cNvPr id="189" name="Google Shape;189;p6" descr="pic1.PNG"/>
          <p:cNvPicPr preferRelativeResize="0"/>
          <p:nvPr/>
        </p:nvPicPr>
        <p:blipFill rotWithShape="1">
          <a:blip r:embed="rId3">
            <a:alphaModFix/>
          </a:blip>
          <a:srcRect/>
          <a:stretch/>
        </p:blipFill>
        <p:spPr>
          <a:xfrm>
            <a:off x="2205150" y="4699197"/>
            <a:ext cx="7877233" cy="871544"/>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7"/>
          <p:cNvSpPr txBox="1">
            <a:spLocks noGrp="1"/>
          </p:cNvSpPr>
          <p:nvPr>
            <p:ph type="body" idx="1"/>
          </p:nvPr>
        </p:nvSpPr>
        <p:spPr>
          <a:xfrm>
            <a:off x="1484310" y="402609"/>
            <a:ext cx="10018713" cy="5388591"/>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Font typeface="Noto Sans Symbols"/>
              <a:buChar char="▪"/>
            </a:pPr>
            <a:r>
              <a:rPr lang="en-IN" dirty="0"/>
              <a:t>Step </a:t>
            </a:r>
            <a:r>
              <a:rPr lang="en-IN" dirty="0" smtClean="0"/>
              <a:t>2 </a:t>
            </a:r>
            <a:r>
              <a:rPr lang="en-IN" dirty="0"/>
              <a:t>: Enter the </a:t>
            </a:r>
            <a:r>
              <a:rPr lang="en-IN" b="1" i="1" dirty="0"/>
              <a:t>Shorten</a:t>
            </a:r>
            <a:r>
              <a:rPr lang="en-IN" dirty="0"/>
              <a:t> button to shorten the URL</a:t>
            </a:r>
            <a:endParaRPr dirty="0"/>
          </a:p>
          <a:p>
            <a:pPr marL="285750" lvl="0" indent="-285750" algn="l" rtl="0">
              <a:spcBef>
                <a:spcPts val="1080"/>
              </a:spcBef>
              <a:spcAft>
                <a:spcPts val="0"/>
              </a:spcAft>
              <a:buSzPts val="3480"/>
              <a:buNone/>
            </a:pPr>
            <a:endParaRPr dirty="0"/>
          </a:p>
          <a:p>
            <a:pPr marL="285750" lvl="0" indent="-285750" algn="l" rtl="0">
              <a:spcBef>
                <a:spcPts val="1080"/>
              </a:spcBef>
              <a:spcAft>
                <a:spcPts val="0"/>
              </a:spcAft>
              <a:buSzPts val="3480"/>
              <a:buFont typeface="Noto Sans Symbols"/>
              <a:buChar char="▪"/>
            </a:pPr>
            <a:r>
              <a:rPr lang="en-IN" dirty="0"/>
              <a:t>Step </a:t>
            </a:r>
            <a:r>
              <a:rPr lang="en-IN" dirty="0" smtClean="0"/>
              <a:t>3 </a:t>
            </a:r>
            <a:r>
              <a:rPr lang="en-IN" dirty="0"/>
              <a:t>: The Shortened URL will be now shown below the input field which you can copy and share.</a:t>
            </a:r>
            <a:endParaRPr dirty="0"/>
          </a:p>
          <a:p>
            <a:pPr marL="285750" lvl="0" indent="-64770" algn="l" rtl="0">
              <a:spcBef>
                <a:spcPts val="1080"/>
              </a:spcBef>
              <a:spcAft>
                <a:spcPts val="0"/>
              </a:spcAft>
              <a:buSzPts val="3480"/>
              <a:buFont typeface="Noto Sans Symbols"/>
              <a:buNone/>
            </a:pPr>
            <a:endParaRPr dirty="0"/>
          </a:p>
          <a:p>
            <a:pPr marL="285750" lvl="0" indent="-64770" algn="l" rtl="0">
              <a:spcBef>
                <a:spcPts val="1080"/>
              </a:spcBef>
              <a:spcAft>
                <a:spcPts val="0"/>
              </a:spcAft>
              <a:buSzPts val="3480"/>
              <a:buFont typeface="Noto Sans Symbols"/>
              <a:buNone/>
            </a:pPr>
            <a:endParaRPr dirty="0"/>
          </a:p>
          <a:p>
            <a:pPr marL="285750" lvl="0" indent="-285750" algn="l" rtl="0">
              <a:spcBef>
                <a:spcPts val="1080"/>
              </a:spcBef>
              <a:spcAft>
                <a:spcPts val="0"/>
              </a:spcAft>
              <a:buSzPts val="3480"/>
              <a:buNone/>
            </a:pPr>
            <a:endParaRPr dirty="0"/>
          </a:p>
          <a:p>
            <a:pPr marL="285750" lvl="0" indent="-285750" algn="l" rtl="0">
              <a:spcBef>
                <a:spcPts val="1080"/>
              </a:spcBef>
              <a:spcAft>
                <a:spcPts val="0"/>
              </a:spcAft>
              <a:buSzPts val="3480"/>
              <a:buNone/>
            </a:pPr>
            <a:endParaRPr dirty="0"/>
          </a:p>
          <a:p>
            <a:pPr marL="285750" lvl="0" indent="-285750" algn="l" rtl="0">
              <a:spcBef>
                <a:spcPts val="1080"/>
              </a:spcBef>
              <a:spcAft>
                <a:spcPts val="0"/>
              </a:spcAft>
              <a:buSzPts val="3480"/>
              <a:buNone/>
            </a:pPr>
            <a:endParaRPr dirty="0"/>
          </a:p>
        </p:txBody>
      </p:sp>
      <p:pic>
        <p:nvPicPr>
          <p:cNvPr id="195" name="Google Shape;195;p7"/>
          <p:cNvPicPr preferRelativeResize="0"/>
          <p:nvPr/>
        </p:nvPicPr>
        <p:blipFill rotWithShape="1">
          <a:blip r:embed="rId3">
            <a:alphaModFix/>
          </a:blip>
          <a:srcRect/>
          <a:stretch/>
        </p:blipFill>
        <p:spPr>
          <a:xfrm>
            <a:off x="2634017" y="2927914"/>
            <a:ext cx="8178334" cy="3582067"/>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8"/>
          <p:cNvSpPr txBox="1">
            <a:spLocks noGrp="1"/>
          </p:cNvSpPr>
          <p:nvPr>
            <p:ph type="body" idx="1"/>
          </p:nvPr>
        </p:nvSpPr>
        <p:spPr>
          <a:xfrm>
            <a:off x="1484310" y="518615"/>
            <a:ext cx="10018713" cy="5272585"/>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Font typeface="Noto Sans Symbols"/>
              <a:buChar char="▪"/>
            </a:pPr>
            <a:r>
              <a:rPr lang="en-IN" dirty="0"/>
              <a:t>Step </a:t>
            </a:r>
            <a:r>
              <a:rPr lang="en-IN" dirty="0" smtClean="0"/>
              <a:t>4 </a:t>
            </a:r>
            <a:r>
              <a:rPr lang="en-IN" dirty="0"/>
              <a:t>: You can also generate the QR code for the URL using the Show QR button.</a:t>
            </a:r>
            <a:endParaRPr dirty="0"/>
          </a:p>
          <a:p>
            <a:pPr marL="285750" lvl="0" indent="-64770" algn="l" rtl="0">
              <a:spcBef>
                <a:spcPts val="1080"/>
              </a:spcBef>
              <a:spcAft>
                <a:spcPts val="0"/>
              </a:spcAft>
              <a:buSzPts val="3480"/>
              <a:buFont typeface="Noto Sans Symbols"/>
              <a:buNone/>
            </a:pPr>
            <a:endParaRPr dirty="0"/>
          </a:p>
          <a:p>
            <a:pPr marL="285750" lvl="0" indent="-64770" algn="l" rtl="0">
              <a:spcBef>
                <a:spcPts val="1080"/>
              </a:spcBef>
              <a:spcAft>
                <a:spcPts val="0"/>
              </a:spcAft>
              <a:buSzPts val="3480"/>
              <a:buFont typeface="Noto Sans Symbols"/>
              <a:buNone/>
            </a:pPr>
            <a:endParaRPr dirty="0"/>
          </a:p>
          <a:p>
            <a:pPr marL="285750" lvl="0" indent="-64770" algn="l" rtl="0">
              <a:spcBef>
                <a:spcPts val="1080"/>
              </a:spcBef>
              <a:spcAft>
                <a:spcPts val="0"/>
              </a:spcAft>
              <a:buSzPts val="3480"/>
              <a:buFont typeface="Noto Sans Symbols"/>
              <a:buNone/>
            </a:pPr>
            <a:endParaRPr dirty="0"/>
          </a:p>
          <a:p>
            <a:pPr marL="285750" lvl="0" indent="-285750" algn="l" rtl="0">
              <a:spcBef>
                <a:spcPts val="1080"/>
              </a:spcBef>
              <a:spcAft>
                <a:spcPts val="0"/>
              </a:spcAft>
              <a:buSzPts val="3480"/>
              <a:buNone/>
            </a:pPr>
            <a:endParaRPr dirty="0"/>
          </a:p>
          <a:p>
            <a:pPr marL="285750" lvl="0" indent="-64770" algn="l" rtl="0">
              <a:spcBef>
                <a:spcPts val="1080"/>
              </a:spcBef>
              <a:spcAft>
                <a:spcPts val="0"/>
              </a:spcAft>
              <a:buSzPts val="3480"/>
              <a:buFont typeface="Noto Sans Symbols"/>
              <a:buNone/>
            </a:pPr>
            <a:endParaRPr dirty="0"/>
          </a:p>
          <a:p>
            <a:pPr marL="285750" lvl="0" indent="-285750" algn="l" rtl="0">
              <a:spcBef>
                <a:spcPts val="1080"/>
              </a:spcBef>
              <a:spcAft>
                <a:spcPts val="0"/>
              </a:spcAft>
              <a:buSzPts val="3480"/>
              <a:buNone/>
            </a:pPr>
            <a:endParaRPr dirty="0"/>
          </a:p>
          <a:p>
            <a:pPr marL="285750" lvl="0" indent="-64770" algn="l" rtl="0">
              <a:spcBef>
                <a:spcPts val="1080"/>
              </a:spcBef>
              <a:spcAft>
                <a:spcPts val="0"/>
              </a:spcAft>
              <a:buSzPts val="3480"/>
              <a:buFont typeface="Noto Sans Symbols"/>
              <a:buNone/>
            </a:pPr>
            <a:endParaRPr dirty="0"/>
          </a:p>
          <a:p>
            <a:pPr marL="285750" lvl="0" indent="-285750" algn="l" rtl="0">
              <a:spcBef>
                <a:spcPts val="1080"/>
              </a:spcBef>
              <a:spcAft>
                <a:spcPts val="0"/>
              </a:spcAft>
              <a:buSzPts val="3480"/>
              <a:buNone/>
            </a:pPr>
            <a:endParaRPr dirty="0"/>
          </a:p>
        </p:txBody>
      </p:sp>
      <p:pic>
        <p:nvPicPr>
          <p:cNvPr id="201" name="Google Shape;201;p8" descr="pic3.PNG"/>
          <p:cNvPicPr preferRelativeResize="0"/>
          <p:nvPr/>
        </p:nvPicPr>
        <p:blipFill rotWithShape="1">
          <a:blip r:embed="rId3">
            <a:alphaModFix/>
          </a:blip>
          <a:srcRect/>
          <a:stretch/>
        </p:blipFill>
        <p:spPr>
          <a:xfrm>
            <a:off x="2295004" y="2040340"/>
            <a:ext cx="8644639" cy="4105854"/>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9"/>
          <p:cNvSpPr txBox="1">
            <a:spLocks noGrp="1"/>
          </p:cNvSpPr>
          <p:nvPr>
            <p:ph type="body" idx="1"/>
          </p:nvPr>
        </p:nvSpPr>
        <p:spPr>
          <a:xfrm>
            <a:off x="1484310" y="334371"/>
            <a:ext cx="10018713" cy="5456830"/>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3480"/>
              <a:buFont typeface="Noto Sans Symbols"/>
              <a:buChar char="▪"/>
            </a:pPr>
            <a:r>
              <a:rPr lang="en-IN"/>
              <a:t>Step </a:t>
            </a:r>
            <a:r>
              <a:rPr lang="en-IN" smtClean="0"/>
              <a:t>5 </a:t>
            </a:r>
            <a:r>
              <a:rPr lang="en-IN"/>
              <a:t>: You can also easily share the URL to someone as an sms into their phone number using SMS button below the shortened URL</a:t>
            </a:r>
            <a:endParaRPr dirty="0"/>
          </a:p>
          <a:p>
            <a:pPr marL="285750" lvl="0" indent="-64770" algn="l" rtl="0">
              <a:spcBef>
                <a:spcPts val="1080"/>
              </a:spcBef>
              <a:spcAft>
                <a:spcPts val="0"/>
              </a:spcAft>
              <a:buSzPts val="3480"/>
              <a:buFont typeface="Noto Sans Symbols"/>
              <a:buNone/>
            </a:pPr>
            <a:endParaRPr dirty="0"/>
          </a:p>
          <a:p>
            <a:pPr marL="285750" lvl="0" indent="-64770" algn="l" rtl="0">
              <a:spcBef>
                <a:spcPts val="1080"/>
              </a:spcBef>
              <a:spcAft>
                <a:spcPts val="0"/>
              </a:spcAft>
              <a:buSzPts val="3480"/>
              <a:buFont typeface="Noto Sans Symbols"/>
              <a:buNone/>
            </a:pPr>
            <a:endParaRPr dirty="0"/>
          </a:p>
          <a:p>
            <a:pPr marL="285750" lvl="0" indent="-64770" algn="l" rtl="0">
              <a:spcBef>
                <a:spcPts val="1080"/>
              </a:spcBef>
              <a:spcAft>
                <a:spcPts val="0"/>
              </a:spcAft>
              <a:buSzPts val="3480"/>
              <a:buFont typeface="Noto Sans Symbols"/>
              <a:buNone/>
            </a:pPr>
            <a:endParaRPr dirty="0"/>
          </a:p>
          <a:p>
            <a:pPr marL="285750" lvl="0" indent="-64770" algn="l" rtl="0">
              <a:spcBef>
                <a:spcPts val="1080"/>
              </a:spcBef>
              <a:spcAft>
                <a:spcPts val="0"/>
              </a:spcAft>
              <a:buSzPts val="3480"/>
              <a:buFont typeface="Noto Sans Symbols"/>
              <a:buNone/>
            </a:pPr>
            <a:endParaRPr dirty="0"/>
          </a:p>
          <a:p>
            <a:pPr marL="285750" lvl="0" indent="-64770" algn="l" rtl="0">
              <a:spcBef>
                <a:spcPts val="1080"/>
              </a:spcBef>
              <a:spcAft>
                <a:spcPts val="0"/>
              </a:spcAft>
              <a:buSzPts val="3480"/>
              <a:buFont typeface="Noto Sans Symbols"/>
              <a:buNone/>
            </a:pPr>
            <a:endParaRPr dirty="0"/>
          </a:p>
          <a:p>
            <a:pPr marL="285750" lvl="0" indent="-64770" algn="l" rtl="0">
              <a:spcBef>
                <a:spcPts val="1080"/>
              </a:spcBef>
              <a:spcAft>
                <a:spcPts val="0"/>
              </a:spcAft>
              <a:buSzPts val="3480"/>
              <a:buFont typeface="Noto Sans Symbols"/>
              <a:buNone/>
            </a:pPr>
            <a:endParaRPr dirty="0"/>
          </a:p>
          <a:p>
            <a:pPr marL="285750" lvl="0" indent="-64770" algn="l" rtl="0">
              <a:spcBef>
                <a:spcPts val="1080"/>
              </a:spcBef>
              <a:spcAft>
                <a:spcPts val="0"/>
              </a:spcAft>
              <a:buSzPts val="3480"/>
              <a:buFont typeface="Noto Sans Symbols"/>
              <a:buNone/>
            </a:pPr>
            <a:endParaRPr dirty="0"/>
          </a:p>
        </p:txBody>
      </p:sp>
      <p:pic>
        <p:nvPicPr>
          <p:cNvPr id="207" name="Google Shape;207;p9" descr="pic4.PNG"/>
          <p:cNvPicPr preferRelativeResize="0"/>
          <p:nvPr/>
        </p:nvPicPr>
        <p:blipFill rotWithShape="1">
          <a:blip r:embed="rId3">
            <a:alphaModFix/>
          </a:blip>
          <a:srcRect/>
          <a:stretch/>
        </p:blipFill>
        <p:spPr>
          <a:xfrm>
            <a:off x="2277131" y="2122465"/>
            <a:ext cx="8515416" cy="409409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779</Words>
  <Application>Microsoft Office PowerPoint</Application>
  <PresentationFormat>Widescreen</PresentationFormat>
  <Paragraphs>130</Paragraphs>
  <Slides>25</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Century</vt:lpstr>
      <vt:lpstr>Calibri</vt:lpstr>
      <vt:lpstr>Corbel</vt:lpstr>
      <vt:lpstr>Noto Sans Symbols</vt:lpstr>
      <vt:lpstr>Comic Sans MS</vt:lpstr>
      <vt:lpstr>Arial</vt:lpstr>
      <vt:lpstr>Parallax</vt:lpstr>
      <vt:lpstr>NARROW LINKS  </vt:lpstr>
      <vt:lpstr>ABOUT THE PROJECT</vt:lpstr>
      <vt:lpstr>WHY IT WAS NEEDED?</vt:lpstr>
      <vt:lpstr>Features  and advantages of Narrow links</vt:lpstr>
      <vt:lpstr>HOME PAGE</vt:lpstr>
      <vt:lpstr>HOW IT WORKS</vt:lpstr>
      <vt:lpstr>PowerPoint Presentation</vt:lpstr>
      <vt:lpstr>PowerPoint Presentation</vt:lpstr>
      <vt:lpstr>PowerPoint Presentation</vt:lpstr>
      <vt:lpstr>FOLDER STRUCTURE </vt:lpstr>
      <vt:lpstr>DIFFERENT COMPONENTS OF THE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Technolgies Used</vt:lpstr>
      <vt:lpstr>PowerPoint Presentation</vt:lpstr>
      <vt:lpstr>PowerPoint Presentation</vt:lpstr>
      <vt:lpstr>API (Application Programming Interface)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NARROW LINKS  </dc:title>
  <dc:creator>Microsoft account</dc:creator>
  <cp:lastModifiedBy>Microsoft account</cp:lastModifiedBy>
  <cp:revision>12</cp:revision>
  <dcterms:created xsi:type="dcterms:W3CDTF">2022-12-17T13:19:21Z</dcterms:created>
  <dcterms:modified xsi:type="dcterms:W3CDTF">2023-01-07T07:57:28Z</dcterms:modified>
</cp:coreProperties>
</file>