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sldIdLst>
    <p:sldId id="256" r:id="rId2"/>
    <p:sldId id="258" r:id="rId3"/>
    <p:sldId id="257" r:id="rId4"/>
    <p:sldId id="259" r:id="rId5"/>
    <p:sldId id="266" r:id="rId6"/>
    <p:sldId id="271" r:id="rId7"/>
    <p:sldId id="265" r:id="rId8"/>
    <p:sldId id="272" r:id="rId9"/>
    <p:sldId id="274" r:id="rId10"/>
    <p:sldId id="276" r:id="rId11"/>
    <p:sldId id="267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7EDC033-40B7-4C8E-B920-65F3D8B6576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78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7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8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333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71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63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34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27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68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1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06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09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9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9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7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51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C033-40B7-4C8E-B920-65F3D8B6576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9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EDC033-40B7-4C8E-B920-65F3D8B65766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E47F93-1DFF-4C6B-8AF6-635812B8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9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package" Target="../embeddings/Microsoft_Visio___2.vsdx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g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__2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jpg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package" Target="../embeddings/Microsoft_Visio___2.vsdx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85391" y="1577008"/>
            <a:ext cx="7368209" cy="1524001"/>
          </a:xfrm>
        </p:spPr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  <a:latin typeface="罗西钢笔行楷" panose="02010800040101010101" pitchFamily="2" charset="-122"/>
                <a:ea typeface="罗西钢笔行楷" panose="02010800040101010101" pitchFamily="2" charset="-122"/>
              </a:rPr>
              <a:t>校园二手商品交易平台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81600" y="3909391"/>
            <a:ext cx="4572000" cy="1404731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2400" b="1" dirty="0">
                <a:solidFill>
                  <a:srgbClr val="002060"/>
                </a:solidFill>
                <a:latin typeface="罗西钢笔行楷" panose="02010800040101010101" pitchFamily="2" charset="-122"/>
                <a:ea typeface="罗西钢笔行楷" panose="02010800040101010101" pitchFamily="2" charset="-122"/>
              </a:rPr>
              <a:t>制作团队：</a:t>
            </a:r>
            <a:endParaRPr lang="en-US" altLang="zh-CN" sz="2400" b="1" dirty="0">
              <a:solidFill>
                <a:srgbClr val="002060"/>
              </a:solidFill>
              <a:latin typeface="罗西钢笔行楷" panose="02010800040101010101" pitchFamily="2" charset="-122"/>
              <a:ea typeface="罗西钢笔行楷" panose="02010800040101010101" pitchFamily="2" charset="-122"/>
            </a:endParaRPr>
          </a:p>
          <a:p>
            <a:pPr algn="l"/>
            <a:r>
              <a:rPr lang="zh-CN" altLang="en-US" sz="2400" b="1" dirty="0">
                <a:solidFill>
                  <a:srgbClr val="002060"/>
                </a:solidFill>
                <a:latin typeface="罗西钢笔行楷" panose="02010800040101010101" pitchFamily="2" charset="-122"/>
                <a:ea typeface="罗西钢笔行楷" panose="02010800040101010101" pitchFamily="2" charset="-122"/>
              </a:rPr>
              <a:t>                 </a:t>
            </a:r>
            <a:r>
              <a:rPr lang="zh-CN" altLang="en-US" sz="2400" dirty="0">
                <a:solidFill>
                  <a:srgbClr val="002060"/>
                </a:solidFill>
                <a:latin typeface="罗西钢笔行楷" panose="02010800040101010101" pitchFamily="2" charset="-122"/>
                <a:ea typeface="罗西钢笔行楷" panose="02010800040101010101" pitchFamily="2" charset="-122"/>
              </a:rPr>
              <a:t>王忱 王浚 王杰 兰婷</a:t>
            </a:r>
            <a:endParaRPr lang="en-US" altLang="zh-CN" sz="2400" dirty="0">
              <a:solidFill>
                <a:srgbClr val="002060"/>
              </a:solidFill>
              <a:latin typeface="罗西钢笔行楷" panose="02010800040101010101" pitchFamily="2" charset="-122"/>
              <a:ea typeface="罗西钢笔行楷" panose="0201080004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002060"/>
                </a:solidFill>
                <a:latin typeface="罗西钢笔行楷" panose="02010800040101010101" pitchFamily="2" charset="-122"/>
                <a:ea typeface="罗西钢笔行楷" panose="02010800040101010101" pitchFamily="2" charset="-122"/>
              </a:rPr>
              <a:t>                 李伟轩 罗永翔 成思涵</a:t>
            </a:r>
          </a:p>
        </p:txBody>
      </p:sp>
    </p:spTree>
    <p:extLst>
      <p:ext uri="{BB962C8B-B14F-4D97-AF65-F5344CB8AC3E}">
        <p14:creationId xmlns:p14="http://schemas.microsoft.com/office/powerpoint/2010/main" val="78686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54856" y="644525"/>
            <a:ext cx="1935163" cy="893763"/>
          </a:xfrm>
        </p:spPr>
        <p:txBody>
          <a:bodyPr/>
          <a:lstStyle/>
          <a:p>
            <a:r>
              <a:rPr lang="zh-CN" altLang="en-US" u="sng" dirty="0">
                <a:solidFill>
                  <a:schemeClr val="tx1"/>
                </a:solidFill>
              </a:rPr>
              <a:t>架构图</a:t>
            </a:r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0" y="1690688"/>
          <a:ext cx="6527800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3" imgW="8143846" imgH="5429174" progId="Visio.Drawing.15">
                  <p:embed/>
                </p:oleObj>
              </mc:Choice>
              <mc:Fallback>
                <p:oleObj name="Visio" r:id="rId3" imgW="8143846" imgH="5429174" progId="Visio.Drawing.15">
                  <p:embed/>
                  <p:pic>
                    <p:nvPicPr>
                      <p:cNvPr id="6" name="内容占位符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527800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内容占位符 5"/>
          <p:cNvGraphicFramePr>
            <a:graphicFrameLocks noChangeAspect="1"/>
          </p:cNvGraphicFramePr>
          <p:nvPr>
            <p:extLst/>
          </p:nvPr>
        </p:nvGraphicFramePr>
        <p:xfrm>
          <a:off x="1722438" y="1843088"/>
          <a:ext cx="6527800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5" imgW="8143846" imgH="5429174" progId="Visio.Drawing.15">
                  <p:embed/>
                </p:oleObj>
              </mc:Choice>
              <mc:Fallback>
                <p:oleObj name="Visio" r:id="rId5" imgW="8143846" imgH="5429174" progId="Visio.Drawing.15">
                  <p:embed/>
                  <p:pic>
                    <p:nvPicPr>
                      <p:cNvPr id="7" name="内容占位符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2438" y="1843088"/>
                        <a:ext cx="6527800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52" y="1538288"/>
            <a:ext cx="8687086" cy="43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0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74644" y="769868"/>
            <a:ext cx="5264150" cy="806450"/>
          </a:xfrm>
        </p:spPr>
        <p:txBody>
          <a:bodyPr>
            <a:normAutofit/>
          </a:bodyPr>
          <a:lstStyle/>
          <a:p>
            <a:r>
              <a:rPr lang="zh-CN" altLang="en-US" u="sng" dirty="0">
                <a:solidFill>
                  <a:schemeClr val="tx2"/>
                </a:solidFill>
              </a:rPr>
              <a:t>项目条件与限制分析</a:t>
            </a:r>
            <a:endParaRPr lang="zh-CN" altLang="en-US" u="sng" dirty="0"/>
          </a:p>
        </p:txBody>
      </p:sp>
      <p:sp>
        <p:nvSpPr>
          <p:cNvPr id="4" name="文本框 3"/>
          <p:cNvSpPr txBox="1"/>
          <p:nvPr/>
        </p:nvSpPr>
        <p:spPr>
          <a:xfrm>
            <a:off x="1033670" y="2186607"/>
            <a:ext cx="93957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、由于首创的面对大学校园的在校生商品二手买卖平台，知名度不够高，需要充当开拓者的角色；同时也处于商品的导入期，需要培养消费者对该二手交易平台的信任感，进而提高知名度，将该二手交易平台推广到广大在校大学生之中。</a:t>
            </a:r>
            <a:endParaRPr lang="en-US" altLang="zh-CN" sz="20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0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sz="20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en-US" altLang="zh-CN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r>
              <a:rPr lang="zh-CN" altLang="en-US" sz="20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、现在二手交易市场非常多，如果我们开发的二手交易平台没有及时的更新与维护，紧跟时代发展的趋势，迎合在校大学生的供求关系，很容易被其他同行淘汰，成为牺牲品。</a:t>
            </a:r>
          </a:p>
          <a:p>
            <a:endParaRPr lang="zh-CN" altLang="en-US" sz="20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74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hank You Pinned by juliobahar - A simpl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31" y="685800"/>
            <a:ext cx="5473148" cy="54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2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87116" y="672403"/>
            <a:ext cx="1470025" cy="922337"/>
          </a:xfrm>
        </p:spPr>
        <p:txBody>
          <a:bodyPr/>
          <a:lstStyle/>
          <a:p>
            <a:r>
              <a:rPr lang="zh-CN" altLang="en-US" u="sng" dirty="0">
                <a:solidFill>
                  <a:srgbClr val="002060"/>
                </a:solidFill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3157538"/>
            <a:ext cx="9601200" cy="2817812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2025938" y="1967651"/>
            <a:ext cx="5334000" cy="635000"/>
            <a:chOff x="1200" y="864"/>
            <a:chExt cx="3360" cy="400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536" y="1262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824" y="926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tx2"/>
                  </a:solidFill>
                </a:rPr>
                <a:t>项目背景</a:t>
              </a:r>
              <a:endParaRPr lang="en-US" altLang="zh-CN" sz="2400" b="1" dirty="0">
                <a:solidFill>
                  <a:schemeClr val="tx2"/>
                </a:solidFill>
              </a:endParaRPr>
            </a:p>
          </p:txBody>
        </p:sp>
        <p:grpSp>
          <p:nvGrpSpPr>
            <p:cNvPr id="15" name="Group 3"/>
            <p:cNvGrpSpPr>
              <a:grpSpLocks/>
            </p:cNvGrpSpPr>
            <p:nvPr/>
          </p:nvGrpSpPr>
          <p:grpSpPr bwMode="auto">
            <a:xfrm>
              <a:off x="1200" y="864"/>
              <a:ext cx="432" cy="400"/>
              <a:chOff x="1110" y="2656"/>
              <a:chExt cx="1549" cy="1351"/>
            </a:xfrm>
          </p:grpSpPr>
          <p:sp>
            <p:nvSpPr>
              <p:cNvPr id="17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52" cy="1169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16" name="Text Box 13"/>
            <p:cNvSpPr txBox="1">
              <a:spLocks noChangeArrowheads="1"/>
            </p:cNvSpPr>
            <p:nvPr/>
          </p:nvSpPr>
          <p:spPr bwMode="gray">
            <a:xfrm>
              <a:off x="1300" y="92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20" name="Group 34"/>
          <p:cNvGrpSpPr>
            <a:grpSpLocks/>
          </p:cNvGrpSpPr>
          <p:nvPr/>
        </p:nvGrpSpPr>
        <p:grpSpPr bwMode="auto">
          <a:xfrm>
            <a:off x="2025938" y="2770926"/>
            <a:ext cx="5334000" cy="635000"/>
            <a:chOff x="1200" y="1370"/>
            <a:chExt cx="3360" cy="400"/>
          </a:xfrm>
        </p:grpSpPr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1536" y="1762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824" y="1426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tx2"/>
                  </a:solidFill>
                </a:rPr>
                <a:t>项目定位</a:t>
              </a:r>
              <a:endParaRPr lang="en-US" altLang="zh-CN" sz="2400" b="1" dirty="0">
                <a:solidFill>
                  <a:schemeClr val="tx2"/>
                </a:solidFill>
              </a:endParaRPr>
            </a:p>
          </p:txBody>
        </p:sp>
        <p:grpSp>
          <p:nvGrpSpPr>
            <p:cNvPr id="23" name="Group 7"/>
            <p:cNvGrpSpPr>
              <a:grpSpLocks/>
            </p:cNvGrpSpPr>
            <p:nvPr/>
          </p:nvGrpSpPr>
          <p:grpSpPr bwMode="auto">
            <a:xfrm>
              <a:off x="1200" y="1370"/>
              <a:ext cx="432" cy="400"/>
              <a:chOff x="3174" y="2656"/>
              <a:chExt cx="1549" cy="1351"/>
            </a:xfrm>
          </p:grpSpPr>
          <p:sp>
            <p:nvSpPr>
              <p:cNvPr id="2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52" cy="1169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24" name="Text Box 16"/>
            <p:cNvSpPr txBox="1">
              <a:spLocks noChangeArrowheads="1"/>
            </p:cNvSpPr>
            <p:nvPr/>
          </p:nvSpPr>
          <p:spPr bwMode="gray">
            <a:xfrm>
              <a:off x="1300" y="142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28" name="Group 33"/>
          <p:cNvGrpSpPr>
            <a:grpSpLocks/>
          </p:cNvGrpSpPr>
          <p:nvPr/>
        </p:nvGrpSpPr>
        <p:grpSpPr bwMode="auto">
          <a:xfrm>
            <a:off x="2025938" y="3629764"/>
            <a:ext cx="5334000" cy="635000"/>
            <a:chOff x="1200" y="1911"/>
            <a:chExt cx="3360" cy="400"/>
          </a:xfrm>
        </p:grpSpPr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1536" y="2290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1824" y="1940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tx2"/>
                  </a:solidFill>
                </a:rPr>
                <a:t>系统功能、架构</a:t>
              </a:r>
              <a:endParaRPr lang="en-US" altLang="zh-CN" sz="2400" b="1" dirty="0">
                <a:solidFill>
                  <a:schemeClr val="tx2"/>
                </a:solidFill>
              </a:endParaRPr>
            </a:p>
          </p:txBody>
        </p:sp>
        <p:grpSp>
          <p:nvGrpSpPr>
            <p:cNvPr id="31" name="Group 17"/>
            <p:cNvGrpSpPr>
              <a:grpSpLocks/>
            </p:cNvGrpSpPr>
            <p:nvPr/>
          </p:nvGrpSpPr>
          <p:grpSpPr bwMode="auto">
            <a:xfrm>
              <a:off x="1200" y="1911"/>
              <a:ext cx="432" cy="400"/>
              <a:chOff x="1110" y="2656"/>
              <a:chExt cx="1549" cy="1351"/>
            </a:xfrm>
          </p:grpSpPr>
          <p:sp>
            <p:nvSpPr>
              <p:cNvPr id="33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52" cy="1169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32" name="Text Box 27"/>
            <p:cNvSpPr txBox="1">
              <a:spLocks noChangeArrowheads="1"/>
            </p:cNvSpPr>
            <p:nvPr/>
          </p:nvSpPr>
          <p:spPr bwMode="gray">
            <a:xfrm>
              <a:off x="1300" y="195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tx2"/>
                  </a:solidFill>
                </a:rPr>
                <a:t>3</a:t>
              </a:r>
            </a:p>
          </p:txBody>
        </p:sp>
      </p:grpSp>
      <p:grpSp>
        <p:nvGrpSpPr>
          <p:cNvPr id="36" name="Group 32"/>
          <p:cNvGrpSpPr>
            <a:grpSpLocks/>
          </p:cNvGrpSpPr>
          <p:nvPr/>
        </p:nvGrpSpPr>
        <p:grpSpPr bwMode="auto">
          <a:xfrm>
            <a:off x="2025938" y="4456851"/>
            <a:ext cx="5334000" cy="635000"/>
            <a:chOff x="1200" y="2432"/>
            <a:chExt cx="3360" cy="400"/>
          </a:xfrm>
        </p:grpSpPr>
        <p:sp>
          <p:nvSpPr>
            <p:cNvPr id="37" name="Line 28"/>
            <p:cNvSpPr>
              <a:spLocks noChangeShapeType="1"/>
            </p:cNvSpPr>
            <p:nvPr/>
          </p:nvSpPr>
          <p:spPr bwMode="auto">
            <a:xfrm>
              <a:off x="1536" y="2818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29"/>
            <p:cNvSpPr txBox="1">
              <a:spLocks noChangeArrowheads="1"/>
            </p:cNvSpPr>
            <p:nvPr/>
          </p:nvSpPr>
          <p:spPr bwMode="auto">
            <a:xfrm>
              <a:off x="1824" y="2482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tx2"/>
                  </a:solidFill>
                </a:rPr>
                <a:t>用例图、类图</a:t>
              </a:r>
              <a:endParaRPr lang="en-US" altLang="zh-CN" sz="2400" b="1" dirty="0">
                <a:solidFill>
                  <a:schemeClr val="tx2"/>
                </a:solidFill>
              </a:endParaRPr>
            </a:p>
          </p:txBody>
        </p:sp>
        <p:grpSp>
          <p:nvGrpSpPr>
            <p:cNvPr id="39" name="Group 21"/>
            <p:cNvGrpSpPr>
              <a:grpSpLocks/>
            </p:cNvGrpSpPr>
            <p:nvPr/>
          </p:nvGrpSpPr>
          <p:grpSpPr bwMode="auto">
            <a:xfrm>
              <a:off x="1200" y="2432"/>
              <a:ext cx="432" cy="400"/>
              <a:chOff x="3174" y="2656"/>
              <a:chExt cx="1549" cy="1351"/>
            </a:xfrm>
          </p:grpSpPr>
          <p:sp>
            <p:nvSpPr>
              <p:cNvPr id="41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52" cy="1169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40" name="Text Box 30"/>
            <p:cNvSpPr txBox="1">
              <a:spLocks noChangeArrowheads="1"/>
            </p:cNvSpPr>
            <p:nvPr/>
          </p:nvSpPr>
          <p:spPr bwMode="gray">
            <a:xfrm>
              <a:off x="1300" y="249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52" name="Group 33"/>
          <p:cNvGrpSpPr>
            <a:grpSpLocks/>
          </p:cNvGrpSpPr>
          <p:nvPr/>
        </p:nvGrpSpPr>
        <p:grpSpPr bwMode="auto">
          <a:xfrm>
            <a:off x="2022178" y="5340652"/>
            <a:ext cx="5334000" cy="635000"/>
            <a:chOff x="1200" y="1911"/>
            <a:chExt cx="3360" cy="400"/>
          </a:xfrm>
        </p:grpSpPr>
        <p:sp>
          <p:nvSpPr>
            <p:cNvPr id="53" name="Line 25"/>
            <p:cNvSpPr>
              <a:spLocks noChangeShapeType="1"/>
            </p:cNvSpPr>
            <p:nvPr/>
          </p:nvSpPr>
          <p:spPr bwMode="auto">
            <a:xfrm>
              <a:off x="1536" y="2290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1824" y="1940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tx2"/>
                  </a:solidFill>
                </a:rPr>
                <a:t>项目条件与限制分析</a:t>
              </a:r>
              <a:endParaRPr lang="en-US" altLang="zh-CN" sz="2400" b="1" dirty="0">
                <a:solidFill>
                  <a:schemeClr val="tx2"/>
                </a:solidFill>
              </a:endParaRPr>
            </a:p>
          </p:txBody>
        </p:sp>
        <p:grpSp>
          <p:nvGrpSpPr>
            <p:cNvPr id="55" name="Group 17"/>
            <p:cNvGrpSpPr>
              <a:grpSpLocks/>
            </p:cNvGrpSpPr>
            <p:nvPr/>
          </p:nvGrpSpPr>
          <p:grpSpPr bwMode="auto">
            <a:xfrm>
              <a:off x="1200" y="1911"/>
              <a:ext cx="432" cy="400"/>
              <a:chOff x="1110" y="2656"/>
              <a:chExt cx="1549" cy="1351"/>
            </a:xfrm>
          </p:grpSpPr>
          <p:sp>
            <p:nvSpPr>
              <p:cNvPr id="5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9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52" cy="1169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56" name="Text Box 27"/>
            <p:cNvSpPr txBox="1">
              <a:spLocks noChangeArrowheads="1"/>
            </p:cNvSpPr>
            <p:nvPr/>
          </p:nvSpPr>
          <p:spPr bwMode="gray">
            <a:xfrm>
              <a:off x="1299" y="1954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tx2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40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196" y="733101"/>
            <a:ext cx="2478088" cy="525462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u="sng" dirty="0">
                <a:solidFill>
                  <a:schemeClr val="tx1"/>
                </a:solidFill>
              </a:rPr>
              <a:t>项目背景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616766" y="1537942"/>
            <a:ext cx="9097963" cy="467677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zh-CN" altLang="en-US" sz="18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有时会因为一时冲动购买物品，有时一些东西只是使用一段时间，然后就闲置起来。每当毕业季来临，一大堆书本不能带走但是也不想当卖废品卖，这时候一个校园二手交易平台的存在意义就凸显了出来。</a:t>
            </a:r>
            <a:endParaRPr lang="en-US" altLang="zh-CN" sz="18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zh-CN" altLang="en-US" sz="18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校园二手交易平台</a:t>
            </a:r>
            <a:r>
              <a:rPr lang="zh-CN" altLang="zh-CN" sz="18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提供许多方便学生学习与生活物品的信息，培养学生的经营意识，学生可以将书籍、生活用品等这些物品信息挂在校园二手交易商品，以便学生之间双向选择，创造一定的经济价值，有的学生还收集、整理这些信息与物品，进行经营，尝试做“老板”的感觉。</a:t>
            </a:r>
            <a:endParaRPr lang="en-US" altLang="zh-CN" sz="18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zh-CN" altLang="zh-CN" sz="18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在满足基本运营需要的基础上，对同学们以公益服务为主要目</a:t>
            </a:r>
            <a:r>
              <a:rPr lang="zh-CN" altLang="en-US" sz="18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</a:t>
            </a:r>
            <a:r>
              <a:rPr lang="zh-CN" altLang="zh-CN" sz="18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，面向校内外组织开展其他增值服务项目，实现自主运营。</a:t>
            </a:r>
          </a:p>
          <a:p>
            <a:pPr>
              <a:lnSpc>
                <a:spcPct val="170000"/>
              </a:lnSpc>
              <a:spcBef>
                <a:spcPts val="1200"/>
              </a:spcBef>
            </a:pPr>
            <a:endParaRPr lang="en-US" altLang="zh-CN" sz="18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zh-CN" altLang="zh-CN" sz="18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zh-CN" altLang="en-US" sz="18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上凸弯带形 4"/>
          <p:cNvSpPr/>
          <p:nvPr/>
        </p:nvSpPr>
        <p:spPr>
          <a:xfrm>
            <a:off x="838198" y="1656505"/>
            <a:ext cx="561561" cy="310390"/>
          </a:xfrm>
          <a:prstGeom prst="ellipseRibbon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上凸弯带形 5"/>
          <p:cNvSpPr/>
          <p:nvPr/>
        </p:nvSpPr>
        <p:spPr>
          <a:xfrm>
            <a:off x="838196" y="3288241"/>
            <a:ext cx="561561" cy="310390"/>
          </a:xfrm>
          <a:prstGeom prst="ellipseRibbon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凸弯带形 6"/>
          <p:cNvSpPr/>
          <p:nvPr/>
        </p:nvSpPr>
        <p:spPr>
          <a:xfrm>
            <a:off x="843989" y="5316007"/>
            <a:ext cx="561561" cy="310390"/>
          </a:xfrm>
          <a:prstGeom prst="ellipseRibbon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2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199" y="731286"/>
            <a:ext cx="2436813" cy="952500"/>
          </a:xfrm>
        </p:spPr>
        <p:txBody>
          <a:bodyPr>
            <a:normAutofit/>
          </a:bodyPr>
          <a:lstStyle/>
          <a:p>
            <a:r>
              <a:rPr lang="zh-CN" altLang="en-US" u="sng" dirty="0">
                <a:solidFill>
                  <a:schemeClr val="tx1"/>
                </a:solidFill>
              </a:rPr>
              <a:t>项目</a:t>
            </a:r>
            <a:r>
              <a:rPr lang="zh-CN" altLang="zh-CN" u="sng" dirty="0">
                <a:solidFill>
                  <a:schemeClr val="tx1"/>
                </a:solidFill>
              </a:rPr>
              <a:t>定位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77212" y="2502369"/>
            <a:ext cx="9039225" cy="310330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各大高校内的二手商品在线交易平台，帮助校内学生的及时便捷地进行二手物品交易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校园二手交易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平台</a:t>
            </a:r>
            <a:r>
              <a:rPr lang="zh-CN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的受众是高校的学生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" name="上凸弯带形 3"/>
          <p:cNvSpPr/>
          <p:nvPr/>
        </p:nvSpPr>
        <p:spPr>
          <a:xfrm>
            <a:off x="650184" y="2644845"/>
            <a:ext cx="561561" cy="310390"/>
          </a:xfrm>
          <a:prstGeom prst="ellipseRibbon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上凸弯带形 4"/>
          <p:cNvSpPr/>
          <p:nvPr/>
        </p:nvSpPr>
        <p:spPr>
          <a:xfrm>
            <a:off x="650184" y="4137460"/>
            <a:ext cx="561561" cy="310390"/>
          </a:xfrm>
          <a:prstGeom prst="ellipseRibbon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2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21635" y="821221"/>
            <a:ext cx="9667875" cy="136683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u="sng" dirty="0">
                <a:solidFill>
                  <a:schemeClr val="tx1"/>
                </a:solidFill>
              </a:rPr>
              <a:t>系统</a:t>
            </a:r>
            <a:r>
              <a:rPr lang="zh-CN" altLang="zh-CN" u="sng" dirty="0">
                <a:solidFill>
                  <a:schemeClr val="tx1"/>
                </a:solidFill>
              </a:rPr>
              <a:t>功能</a:t>
            </a:r>
            <a:br>
              <a:rPr lang="en-US" altLang="zh-CN" dirty="0">
                <a:solidFill>
                  <a:srgbClr val="002060"/>
                </a:solidFill>
              </a:rPr>
            </a:br>
            <a:r>
              <a:rPr lang="en-US" altLang="zh-CN" dirty="0">
                <a:solidFill>
                  <a:srgbClr val="002060"/>
                </a:solidFill>
              </a:rPr>
              <a:t>	</a:t>
            </a:r>
            <a:r>
              <a:rPr lang="zh-CN" altLang="zh-CN" sz="27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校园二手交易</a:t>
            </a:r>
            <a:r>
              <a:rPr lang="en-US" altLang="zh-CN" sz="27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APP</a:t>
            </a:r>
            <a:r>
              <a:rPr lang="zh-CN" altLang="zh-CN" sz="27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为用户提供了一个二手交易的平台。根据大中学校商品情况及学生的实际需求，系统的主要功能模块</a:t>
            </a:r>
            <a:r>
              <a:rPr lang="zh-CN" altLang="en-US" sz="27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如下</a:t>
            </a:r>
            <a:r>
              <a:rPr lang="en-US" altLang="zh-CN" sz="27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:</a:t>
            </a:r>
            <a:endParaRPr lang="zh-CN" altLang="en-US" sz="2700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821635" y="2399195"/>
            <a:ext cx="4333875" cy="3751263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  <a:spcBef>
                <a:spcPts val="800"/>
              </a:spcBef>
            </a:pPr>
            <a:r>
              <a:rPr lang="zh-CN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用户注册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、</a:t>
            </a:r>
            <a:r>
              <a:rPr lang="zh-CN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登录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、修改信息</a:t>
            </a:r>
            <a:endParaRPr lang="zh-CN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70000"/>
              </a:lnSpc>
              <a:spcBef>
                <a:spcPts val="800"/>
              </a:spcBef>
            </a:pPr>
            <a:r>
              <a:rPr lang="zh-CN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信息搜索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70000"/>
              </a:lnSpc>
              <a:spcBef>
                <a:spcPts val="800"/>
              </a:spcBef>
            </a:pPr>
            <a:r>
              <a:rPr lang="zh-CN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发布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商品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70000"/>
              </a:lnSpc>
              <a:spcBef>
                <a:spcPts val="800"/>
              </a:spcBef>
            </a:pPr>
            <a:r>
              <a:rPr lang="zh-CN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商品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选择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>
              <a:lnSpc>
                <a:spcPct val="170000"/>
              </a:lnSpc>
              <a:spcBef>
                <a:spcPts val="800"/>
              </a:spcBef>
            </a:pP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评价管理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6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08382" y="730458"/>
            <a:ext cx="2852738" cy="885825"/>
          </a:xfrm>
        </p:spPr>
        <p:txBody>
          <a:bodyPr/>
          <a:lstStyle/>
          <a:p>
            <a:r>
              <a:rPr lang="zh-CN" altLang="en-US" u="sng" dirty="0"/>
              <a:t>系统功能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39" y="730458"/>
            <a:ext cx="7846417" cy="538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9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81879" y="605804"/>
            <a:ext cx="1935163" cy="893763"/>
          </a:xfrm>
        </p:spPr>
        <p:txBody>
          <a:bodyPr/>
          <a:lstStyle/>
          <a:p>
            <a:r>
              <a:rPr lang="zh-CN" altLang="en-US" u="sng" dirty="0">
                <a:solidFill>
                  <a:schemeClr val="tx1"/>
                </a:solidFill>
              </a:rPr>
              <a:t>用例图</a:t>
            </a:r>
          </a:p>
        </p:txBody>
      </p:sp>
      <p:graphicFrame>
        <p:nvGraphicFramePr>
          <p:cNvPr id="7" name="内容占位符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571999"/>
              </p:ext>
            </p:extLst>
          </p:nvPr>
        </p:nvGraphicFramePr>
        <p:xfrm>
          <a:off x="1722438" y="1843088"/>
          <a:ext cx="6527800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Visio" r:id="rId4" imgW="8143846" imgH="5429174" progId="Visio.Drawing.15">
                  <p:embed/>
                </p:oleObj>
              </mc:Choice>
              <mc:Fallback>
                <p:oleObj name="Visio" r:id="rId4" imgW="8143846" imgH="542917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2438" y="1843088"/>
                        <a:ext cx="6527800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96" y="1499567"/>
            <a:ext cx="7788569" cy="41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0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74644" y="720725"/>
            <a:ext cx="1935163" cy="893763"/>
          </a:xfrm>
        </p:spPr>
        <p:txBody>
          <a:bodyPr/>
          <a:lstStyle/>
          <a:p>
            <a:r>
              <a:rPr lang="zh-CN" altLang="en-US" u="sng" dirty="0">
                <a:solidFill>
                  <a:schemeClr val="tx1"/>
                </a:solidFill>
              </a:rPr>
              <a:t>用例图</a:t>
            </a:r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0" y="1690688"/>
          <a:ext cx="6527800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3" imgW="8143846" imgH="5429174" progId="Visio.Drawing.15">
                  <p:embed/>
                </p:oleObj>
              </mc:Choice>
              <mc:Fallback>
                <p:oleObj name="Visio" r:id="rId3" imgW="8143846" imgH="5429174" progId="Visio.Drawing.15">
                  <p:embed/>
                  <p:pic>
                    <p:nvPicPr>
                      <p:cNvPr id="6" name="内容占位符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527800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07" y="1311620"/>
            <a:ext cx="8801484" cy="473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4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54856" y="644525"/>
            <a:ext cx="1935163" cy="893763"/>
          </a:xfrm>
        </p:spPr>
        <p:txBody>
          <a:bodyPr/>
          <a:lstStyle/>
          <a:p>
            <a:r>
              <a:rPr lang="zh-CN" altLang="en-US" u="sng" dirty="0">
                <a:solidFill>
                  <a:schemeClr val="tx1"/>
                </a:solidFill>
              </a:rPr>
              <a:t>类图</a:t>
            </a:r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0" y="1690688"/>
          <a:ext cx="6527800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3" imgW="8143846" imgH="5429174" progId="Visio.Drawing.15">
                  <p:embed/>
                </p:oleObj>
              </mc:Choice>
              <mc:Fallback>
                <p:oleObj name="Visio" r:id="rId3" imgW="8143846" imgH="5429174" progId="Visio.Drawing.15">
                  <p:embed/>
                  <p:pic>
                    <p:nvPicPr>
                      <p:cNvPr id="6" name="内容占位符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690688"/>
                        <a:ext cx="6527800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内容占位符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819067"/>
              </p:ext>
            </p:extLst>
          </p:nvPr>
        </p:nvGraphicFramePr>
        <p:xfrm>
          <a:off x="1722438" y="1843088"/>
          <a:ext cx="6527800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Visio" r:id="rId5" imgW="8143846" imgH="5429174" progId="Visio.Drawing.15">
                  <p:embed/>
                </p:oleObj>
              </mc:Choice>
              <mc:Fallback>
                <p:oleObj name="Visio" r:id="rId5" imgW="8143846" imgH="5429174" progId="Visio.Drawing.15">
                  <p:embed/>
                  <p:pic>
                    <p:nvPicPr>
                      <p:cNvPr id="7" name="内容占位符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2438" y="1843088"/>
                        <a:ext cx="6527800" cy="435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87" y="855361"/>
            <a:ext cx="6625857" cy="53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1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560</TotalTime>
  <Words>379</Words>
  <Application>Microsoft Office PowerPoint</Application>
  <PresentationFormat>宽屏</PresentationFormat>
  <Paragraphs>45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方正兰亭超细黑简体</vt:lpstr>
      <vt:lpstr>方正舒体</vt:lpstr>
      <vt:lpstr>罗西钢笔行楷</vt:lpstr>
      <vt:lpstr>宋体</vt:lpstr>
      <vt:lpstr>Arial</vt:lpstr>
      <vt:lpstr>Garamond</vt:lpstr>
      <vt:lpstr>环保</vt:lpstr>
      <vt:lpstr>Visio</vt:lpstr>
      <vt:lpstr>校园二手商品交易平台</vt:lpstr>
      <vt:lpstr>目录</vt:lpstr>
      <vt:lpstr>项目背景</vt:lpstr>
      <vt:lpstr>项目定位</vt:lpstr>
      <vt:lpstr>系统功能  校园二手交易APP为用户提供了一个二手交易的平台。根据大中学校商品情况及学生的实际需求，系统的主要功能模块如下:</vt:lpstr>
      <vt:lpstr>系统功能</vt:lpstr>
      <vt:lpstr>用例图</vt:lpstr>
      <vt:lpstr>用例图</vt:lpstr>
      <vt:lpstr>类图</vt:lpstr>
      <vt:lpstr>架构图</vt:lpstr>
      <vt:lpstr>项目条件与限制分析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校园二手商品交易平台</dc:title>
  <dc:creator>PC</dc:creator>
  <cp:lastModifiedBy>王忱</cp:lastModifiedBy>
  <cp:revision>52</cp:revision>
  <dcterms:created xsi:type="dcterms:W3CDTF">2015-10-07T08:07:06Z</dcterms:created>
  <dcterms:modified xsi:type="dcterms:W3CDTF">2016-06-14T10:47:39Z</dcterms:modified>
</cp:coreProperties>
</file>