
<file path=[Content_Types].xml><?xml version="1.0" encoding="utf-8"?>
<Types xmlns="http://schemas.openxmlformats.org/package/2006/content-types">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3"/>
    <p:sldId id="257" r:id="rId4"/>
    <p:sldId id="258" r:id="rId5"/>
    <p:sldId id="259" r:id="rId6"/>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Lst>
  <p:sldSz cx="13004800" cy="9753600"/>
  <p:notesSz cx="6858000" cy="9144000"/>
  <p:defaultTextStyle>
    <a:def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584200" rtl="0" latinLnBrk="0" hangingPunct="0">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latinLnBrk="0" hangingPunct="0">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latinLnBrk="0" hangingPunct="0">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latinLnBrk="0" hangingPunct="0">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latinLnBrk="0" hangingPunct="0">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latinLnBrk="0" hangingPunct="0">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latinLnBrk="0" hangingPunct="0">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latinLnBrk="0" hangingPunct="0">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latinLnBrk="0" hangingPunct="0">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20"/>
    <p:restoredTop sz="95361"/>
  </p:normalViewPr>
  <p:slideViewPr>
    <p:cSldViewPr snapToGrid="0" snapToObjects="1">
      <p:cViewPr varScale="1">
        <p:scale>
          <a:sx n="70" d="100"/>
          <a:sy n="70" d="100"/>
        </p:scale>
        <p:origin x="169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p:txBody>
      </p:sp>
      <p:sp>
        <p:nvSpPr>
          <p:cNvPr id="117" name="Shape 117"/>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a:ea typeface="Helvetica Neue"/>
        <a:cs typeface="Helvetica Neue"/>
        <a:sym typeface="Helvetica Neue"/>
      </a:defRPr>
    </a:lvl1pPr>
    <a:lvl2pPr indent="228600" defTabSz="457200" latinLnBrk="0">
      <a:lnSpc>
        <a:spcPct val="118000"/>
      </a:lnSpc>
      <a:defRPr sz="2200">
        <a:latin typeface="Helvetica Neue"/>
        <a:ea typeface="Helvetica Neue"/>
        <a:cs typeface="Helvetica Neue"/>
        <a:sym typeface="Helvetica Neue"/>
      </a:defRPr>
    </a:lvl2pPr>
    <a:lvl3pPr indent="457200" defTabSz="457200" latinLnBrk="0">
      <a:lnSpc>
        <a:spcPct val="118000"/>
      </a:lnSpc>
      <a:defRPr sz="2200">
        <a:latin typeface="Helvetica Neue"/>
        <a:ea typeface="Helvetica Neue"/>
        <a:cs typeface="Helvetica Neue"/>
        <a:sym typeface="Helvetica Neue"/>
      </a:defRPr>
    </a:lvl3pPr>
    <a:lvl4pPr indent="685800" defTabSz="457200" latinLnBrk="0">
      <a:lnSpc>
        <a:spcPct val="118000"/>
      </a:lnSpc>
      <a:defRPr sz="2200">
        <a:latin typeface="Helvetica Neue"/>
        <a:ea typeface="Helvetica Neue"/>
        <a:cs typeface="Helvetica Neue"/>
        <a:sym typeface="Helvetica Neue"/>
      </a:defRPr>
    </a:lvl4pPr>
    <a:lvl5pPr indent="914400" defTabSz="457200" latinLnBrk="0">
      <a:lnSpc>
        <a:spcPct val="118000"/>
      </a:lnSpc>
      <a:defRPr sz="2200">
        <a:latin typeface="Helvetica Neue"/>
        <a:ea typeface="Helvetica Neue"/>
        <a:cs typeface="Helvetica Neue"/>
        <a:sym typeface="Helvetica Neue"/>
      </a:defRPr>
    </a:lvl5pPr>
    <a:lvl6pPr indent="1143000" defTabSz="457200" latinLnBrk="0">
      <a:lnSpc>
        <a:spcPct val="118000"/>
      </a:lnSpc>
      <a:defRPr sz="2200">
        <a:latin typeface="Helvetica Neue"/>
        <a:ea typeface="Helvetica Neue"/>
        <a:cs typeface="Helvetica Neue"/>
        <a:sym typeface="Helvetica Neue"/>
      </a:defRPr>
    </a:lvl6pPr>
    <a:lvl7pPr indent="1371600" defTabSz="457200" latinLnBrk="0">
      <a:lnSpc>
        <a:spcPct val="118000"/>
      </a:lnSpc>
      <a:defRPr sz="2200">
        <a:latin typeface="Helvetica Neue"/>
        <a:ea typeface="Helvetica Neue"/>
        <a:cs typeface="Helvetica Neue"/>
        <a:sym typeface="Helvetica Neue"/>
      </a:defRPr>
    </a:lvl7pPr>
    <a:lvl8pPr indent="1600200" defTabSz="457200" latinLnBrk="0">
      <a:lnSpc>
        <a:spcPct val="118000"/>
      </a:lnSpc>
      <a:defRPr sz="2200">
        <a:latin typeface="Helvetica Neue"/>
        <a:ea typeface="Helvetica Neue"/>
        <a:cs typeface="Helvetica Neue"/>
        <a:sym typeface="Helvetica Neue"/>
      </a:defRPr>
    </a:lvl8pPr>
    <a:lvl9pPr indent="1828800" defTabSz="457200" latinLnBrk="0">
      <a:lnSpc>
        <a:spcPct val="118000"/>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docker.io" TargetMode="External"/><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prstGeom prst="rect">
            <a:avLst/>
          </a:prstGeom>
        </p:spPr>
        <p:txBody>
          <a:bodyPr/>
          <a:lstStyle/>
          <a:p/>
        </p:txBody>
      </p:sp>
      <p:sp>
        <p:nvSpPr>
          <p:cNvPr id="127" name="Shape 127"/>
          <p:cNvSpPr>
            <a:spLocks noGrp="1"/>
          </p:cNvSpPr>
          <p:nvPr>
            <p:ph type="body" sz="quarter" idx="1"/>
          </p:nvPr>
        </p:nvSpPr>
        <p:spPr>
          <a:prstGeom prst="rect">
            <a:avLst/>
          </a:prstGeom>
        </p:spPr>
        <p:txBody>
          <a:bodyPr/>
          <a:lstStyle/>
          <a:p>
            <a:pPr>
              <a:defRPr sz="1500"/>
            </a:pPr>
            <a:r>
              <a:t>1、docker run -i -t ubuntu /bin/bash</a:t>
            </a:r>
          </a:p>
          <a:p>
            <a:pPr>
              <a:defRPr sz="1500"/>
            </a:pPr>
            <a:r>
              <a:t>	shell命令</a:t>
            </a:r>
          </a:p>
          <a:p>
            <a:pPr>
              <a:defRPr sz="1500"/>
            </a:pPr>
            <a:r>
              <a:t>	ls	</a:t>
            </a:r>
          </a:p>
          <a:p>
            <a:pPr>
              <a:defRPr sz="1500"/>
            </a:pPr>
            <a:r>
              <a:t>	ps </a:t>
            </a:r>
          </a:p>
          <a:p>
            <a:pPr>
              <a:defRPr sz="1500"/>
            </a:pPr>
            <a:r>
              <a:t>	ifconfig</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146"/>
          <p:cNvSpPr>
            <a:spLocks noGrp="1" noRot="1" noChangeAspect="1"/>
          </p:cNvSpPr>
          <p:nvPr>
            <p:ph type="sldImg"/>
          </p:nvPr>
        </p:nvSpPr>
        <p:spPr>
          <a:prstGeom prst="rect">
            <a:avLst/>
          </a:prstGeom>
        </p:spPr>
        <p:txBody>
          <a:bodyPr/>
          <a:lstStyle/>
          <a:p/>
        </p:txBody>
      </p:sp>
      <p:sp>
        <p:nvSpPr>
          <p:cNvPr id="147" name="Shape 147"/>
          <p:cNvSpPr>
            <a:spLocks noGrp="1"/>
          </p:cNvSpPr>
          <p:nvPr>
            <p:ph type="body" sz="quarter" idx="1"/>
          </p:nvPr>
        </p:nvSpPr>
        <p:spPr>
          <a:prstGeom prst="rect">
            <a:avLst/>
          </a:prstGeom>
        </p:spPr>
        <p:txBody>
          <a:bodyPr/>
          <a:lstStyle/>
          <a:p>
            <a:pPr>
              <a:defRPr sz="1600"/>
            </a:pPr>
            <a:r>
              <a:t>apt-get install </a:t>
            </a:r>
            <a:r>
              <a:rPr u="sng">
                <a:hlinkClick r:id="rId3"/>
              </a:rPr>
              <a:t>docker.io</a:t>
            </a:r>
            <a:r>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noRot="1" noChangeAspect="1"/>
          </p:cNvSpPr>
          <p:nvPr>
            <p:ph type="sldImg"/>
          </p:nvPr>
        </p:nvSpPr>
        <p:spPr>
          <a:prstGeom prst="rect">
            <a:avLst/>
          </a:prstGeom>
        </p:spPr>
        <p:txBody>
          <a:bodyPr/>
          <a:lstStyle/>
          <a:p/>
        </p:txBody>
      </p:sp>
      <p:sp>
        <p:nvSpPr>
          <p:cNvPr id="159" name="Shape 159"/>
          <p:cNvSpPr>
            <a:spLocks noGrp="1"/>
          </p:cNvSpPr>
          <p:nvPr>
            <p:ph type="body" sz="quarter" idx="1"/>
          </p:nvPr>
        </p:nvSpPr>
        <p:spPr>
          <a:prstGeom prst="rect">
            <a:avLst/>
          </a:prstGeom>
        </p:spPr>
        <p:txBody>
          <a:bodyPr/>
          <a:lstStyle/>
          <a:p>
            <a:pPr>
              <a:defRPr sz="1500"/>
            </a:pPr>
            <a:r>
              <a:t>docker run —name dc1 -d centos /bin/sh -c “while true;do echo hello world;sleep 1;done;” 在容器中循环输出</a:t>
            </a:r>
          </a:p>
          <a:p>
            <a:pPr>
              <a:defRPr sz="1500"/>
            </a:pPr>
          </a:p>
          <a:p>
            <a:pPr>
              <a:defRPr sz="1500"/>
            </a:pPr>
            <a:r>
              <a:t>例如在正在运行的容器中启动一个新的bash回话  docker exec -i -t dc1 /bin/bash</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Shape 11"/>
          <p:cNvSpPr>
            <a:spLocks noGrp="1"/>
          </p:cNvSpPr>
          <p:nvPr>
            <p:ph type="title" hasCustomPrompt="1"/>
          </p:nvPr>
        </p:nvSpPr>
        <p:spPr>
          <a:xfrm>
            <a:off x="1270000" y="1638300"/>
            <a:ext cx="10464800" cy="3302000"/>
          </a:xfrm>
          <a:prstGeom prst="rect">
            <a:avLst/>
          </a:prstGeom>
        </p:spPr>
        <p:txBody>
          <a:bodyPr anchor="b"/>
          <a:lstStyle/>
          <a:p>
            <a:r>
              <a:t>标题文本</a:t>
            </a:r>
          </a:p>
        </p:txBody>
      </p:sp>
      <p:sp>
        <p:nvSpPr>
          <p:cNvPr id="12" name="Shape 12"/>
          <p:cNvSpPr>
            <a:spLocks noGrp="1"/>
          </p:cNvSpPr>
          <p:nvPr>
            <p:ph type="body" sz="quarter" idx="1" hasCustomPrompt="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正文级别 1</a:t>
            </a:r>
          </a:p>
          <a:p>
            <a:pPr lvl="1"/>
            <a:r>
              <a:t>正文级别 2</a:t>
            </a:r>
          </a:p>
          <a:p>
            <a:pPr lvl="2"/>
            <a:r>
              <a:t>正文级别 3</a:t>
            </a:r>
          </a:p>
          <a:p>
            <a:pPr lvl="3"/>
            <a:r>
              <a:t>正文级别 4</a:t>
            </a:r>
          </a:p>
          <a:p>
            <a:pPr lvl="4"/>
            <a:r>
              <a:t>正文级别 5</a:t>
            </a:r>
          </a:p>
        </p:txBody>
      </p:sp>
      <p:sp>
        <p:nvSpPr>
          <p:cNvPr id="13" name="Shape 13"/>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Shape 93"/>
          <p:cNvSpPr>
            <a:spLocks noGrp="1"/>
          </p:cNvSpPr>
          <p:nvPr>
            <p:ph type="body" sz="quarter" idx="13" hasCustomPrompt="1"/>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r>
              <a:t>–Johnny Appleseed</a:t>
            </a:r>
          </a:p>
        </p:txBody>
      </p:sp>
      <p:sp>
        <p:nvSpPr>
          <p:cNvPr id="94" name="Shape 94"/>
          <p:cNvSpPr>
            <a:spLocks noGrp="1"/>
          </p:cNvSpPr>
          <p:nvPr>
            <p:ph type="body" sz="quarter" idx="14" hasCustomPrompt="1"/>
          </p:nvPr>
        </p:nvSpPr>
        <p:spPr>
          <a:xfrm>
            <a:off x="1270000" y="4222750"/>
            <a:ext cx="10464800" cy="774701"/>
          </a:xfrm>
          <a:prstGeom prst="rect">
            <a:avLst/>
          </a:prstGeom>
        </p:spPr>
        <p:txBody>
          <a:bodyPr>
            <a:spAutoFit/>
          </a:bodyPr>
          <a:lstStyle>
            <a:lvl1pPr marL="0" indent="0" algn="ctr">
              <a:spcBef>
                <a:spcPts val="0"/>
              </a:spcBef>
              <a:buSzTx/>
              <a:buNone/>
              <a:defRPr sz="3800"/>
            </a:lvl1pPr>
          </a:lstStyle>
          <a:p>
            <a:r>
              <a:t>“在此键入引文。”</a:t>
            </a:r>
          </a:p>
        </p:txBody>
      </p:sp>
      <p:sp>
        <p:nvSpPr>
          <p:cNvPr id="95" name="Shape 95"/>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Shape 102"/>
          <p:cNvSpPr>
            <a:spLocks noGrp="1"/>
          </p:cNvSpPr>
          <p:nvPr>
            <p:ph type="pic" idx="13"/>
          </p:nvPr>
        </p:nvSpPr>
        <p:spPr>
          <a:xfrm>
            <a:off x="0" y="0"/>
            <a:ext cx="13004800" cy="9753600"/>
          </a:xfrm>
          <a:prstGeom prst="rect">
            <a:avLst/>
          </a:prstGeom>
        </p:spPr>
        <p:txBody>
          <a:bodyPr lIns="91439" tIns="45719" rIns="91439" bIns="45719" anchor="t">
            <a:noAutofit/>
          </a:bodyPr>
          <a:lstStyle/>
          <a:p/>
        </p:txBody>
      </p:sp>
      <p:sp>
        <p:nvSpPr>
          <p:cNvPr id="103" name="Shape 103"/>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Shape 20"/>
          <p:cNvSpPr>
            <a:spLocks noGrp="1"/>
          </p:cNvSpPr>
          <p:nvPr>
            <p:ph type="pic" idx="13"/>
          </p:nvPr>
        </p:nvSpPr>
        <p:spPr>
          <a:xfrm>
            <a:off x="1606550" y="635000"/>
            <a:ext cx="9779000" cy="5918200"/>
          </a:xfrm>
          <a:prstGeom prst="rect">
            <a:avLst/>
          </a:prstGeom>
        </p:spPr>
        <p:txBody>
          <a:bodyPr lIns="91439" tIns="45719" rIns="91439" bIns="45719" anchor="t">
            <a:noAutofit/>
          </a:bodyPr>
          <a:lstStyle/>
          <a:p/>
        </p:txBody>
      </p:sp>
      <p:sp>
        <p:nvSpPr>
          <p:cNvPr id="21" name="Shape 21"/>
          <p:cNvSpPr>
            <a:spLocks noGrp="1"/>
          </p:cNvSpPr>
          <p:nvPr>
            <p:ph type="title" hasCustomPrompt="1"/>
          </p:nvPr>
        </p:nvSpPr>
        <p:spPr>
          <a:xfrm>
            <a:off x="1270000" y="6718300"/>
            <a:ext cx="10464800" cy="1422400"/>
          </a:xfrm>
          <a:prstGeom prst="rect">
            <a:avLst/>
          </a:prstGeom>
        </p:spPr>
        <p:txBody>
          <a:bodyPr anchor="b"/>
          <a:lstStyle/>
          <a:p>
            <a:r>
              <a:t>标题文本</a:t>
            </a:r>
          </a:p>
        </p:txBody>
      </p:sp>
      <p:sp>
        <p:nvSpPr>
          <p:cNvPr id="22" name="Shape 22"/>
          <p:cNvSpPr>
            <a:spLocks noGrp="1"/>
          </p:cNvSpPr>
          <p:nvPr>
            <p:ph type="body" sz="quarter" idx="1" hasCustomPrompt="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正文级别 1</a:t>
            </a:r>
          </a:p>
          <a:p>
            <a:pPr lvl="1"/>
            <a:r>
              <a:t>正文级别 2</a:t>
            </a:r>
          </a:p>
          <a:p>
            <a:pPr lvl="2"/>
            <a:r>
              <a:t>正文级别 3</a:t>
            </a:r>
          </a:p>
          <a:p>
            <a:pPr lvl="3"/>
            <a:r>
              <a:t>正文级别 4</a:t>
            </a:r>
          </a:p>
          <a:p>
            <a:pPr lvl="4"/>
            <a:r>
              <a:t>正文级别 5</a:t>
            </a:r>
          </a:p>
        </p:txBody>
      </p:sp>
      <p:sp>
        <p:nvSpPr>
          <p:cNvPr id="23" name="Shape 23"/>
          <p:cNvSpPr>
            <a:spLocks noGrp="1"/>
          </p:cNvSpPr>
          <p:nvPr>
            <p:ph type="sldNum" sz="quarter" idx="2"/>
          </p:nvPr>
        </p:nvSpPr>
        <p:spPr>
          <a:xfrm>
            <a:off x="6311798" y="9245600"/>
            <a:ext cx="368504" cy="381000"/>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Shape 30"/>
          <p:cNvSpPr>
            <a:spLocks noGrp="1"/>
          </p:cNvSpPr>
          <p:nvPr>
            <p:ph type="title" hasCustomPrompt="1"/>
          </p:nvPr>
        </p:nvSpPr>
        <p:spPr>
          <a:xfrm>
            <a:off x="1270000" y="3225800"/>
            <a:ext cx="10464800" cy="3302000"/>
          </a:xfrm>
          <a:prstGeom prst="rect">
            <a:avLst/>
          </a:prstGeom>
        </p:spPr>
        <p:txBody>
          <a:bodyPr/>
          <a:lstStyle/>
          <a:p>
            <a:r>
              <a:t>标题文本</a:t>
            </a:r>
          </a:p>
        </p:txBody>
      </p:sp>
      <p:sp>
        <p:nvSpPr>
          <p:cNvPr id="31" name="Shape 31"/>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6718300" y="635000"/>
            <a:ext cx="5334000" cy="8229600"/>
          </a:xfrm>
          <a:prstGeom prst="rect">
            <a:avLst/>
          </a:prstGeom>
        </p:spPr>
        <p:txBody>
          <a:bodyPr lIns="91439" tIns="45719" rIns="91439" bIns="45719" anchor="t">
            <a:noAutofit/>
          </a:bodyPr>
          <a:lstStyle/>
          <a:p/>
        </p:txBody>
      </p:sp>
      <p:sp>
        <p:nvSpPr>
          <p:cNvPr id="39" name="Shape 39"/>
          <p:cNvSpPr>
            <a:spLocks noGrp="1"/>
          </p:cNvSpPr>
          <p:nvPr>
            <p:ph type="title" hasCustomPrompt="1"/>
          </p:nvPr>
        </p:nvSpPr>
        <p:spPr>
          <a:xfrm>
            <a:off x="952500" y="635000"/>
            <a:ext cx="5334000" cy="3987800"/>
          </a:xfrm>
          <a:prstGeom prst="rect">
            <a:avLst/>
          </a:prstGeom>
        </p:spPr>
        <p:txBody>
          <a:bodyPr anchor="b"/>
          <a:lstStyle>
            <a:lvl1pPr>
              <a:defRPr sz="6000"/>
            </a:lvl1pPr>
          </a:lstStyle>
          <a:p>
            <a:r>
              <a:t>标题文本</a:t>
            </a:r>
          </a:p>
        </p:txBody>
      </p:sp>
      <p:sp>
        <p:nvSpPr>
          <p:cNvPr id="40" name="Shape 40"/>
          <p:cNvSpPr>
            <a:spLocks noGrp="1"/>
          </p:cNvSpPr>
          <p:nvPr>
            <p:ph type="body" sz="quarter" idx="1" hasCustomPrompt="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正文级别 1</a:t>
            </a:r>
          </a:p>
          <a:p>
            <a:pPr lvl="1"/>
            <a:r>
              <a:t>正文级别 2</a:t>
            </a:r>
          </a:p>
          <a:p>
            <a:pPr lvl="2"/>
            <a:r>
              <a:t>正文级别 3</a:t>
            </a:r>
          </a:p>
          <a:p>
            <a:pPr lvl="3"/>
            <a:r>
              <a:t>正文级别 4</a:t>
            </a:r>
          </a:p>
          <a:p>
            <a:pPr lvl="4"/>
            <a:r>
              <a:t>正文级别 5</a:t>
            </a:r>
          </a:p>
        </p:txBody>
      </p:sp>
      <p:sp>
        <p:nvSpPr>
          <p:cNvPr id="41" name="Shape 41"/>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Shape 48"/>
          <p:cNvSpPr>
            <a:spLocks noGrp="1"/>
          </p:cNvSpPr>
          <p:nvPr>
            <p:ph type="title" hasCustomPrompt="1"/>
          </p:nvPr>
        </p:nvSpPr>
        <p:spPr>
          <a:prstGeom prst="rect">
            <a:avLst/>
          </a:prstGeom>
        </p:spPr>
        <p:txBody>
          <a:bodyPr/>
          <a:lstStyle/>
          <a:p>
            <a:r>
              <a:t>标题文本</a:t>
            </a:r>
          </a:p>
        </p:txBody>
      </p:sp>
      <p:sp>
        <p:nvSpPr>
          <p:cNvPr id="49" name="Shape 49"/>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Shape 56"/>
          <p:cNvSpPr>
            <a:spLocks noGrp="1"/>
          </p:cNvSpPr>
          <p:nvPr>
            <p:ph type="title" hasCustomPrompt="1"/>
          </p:nvPr>
        </p:nvSpPr>
        <p:spPr>
          <a:prstGeom prst="rect">
            <a:avLst/>
          </a:prstGeom>
        </p:spPr>
        <p:txBody>
          <a:bodyPr/>
          <a:lstStyle/>
          <a:p>
            <a:r>
              <a:t>标题文本</a:t>
            </a:r>
          </a:p>
        </p:txBody>
      </p:sp>
      <p:sp>
        <p:nvSpPr>
          <p:cNvPr id="57" name="Shape 57"/>
          <p:cNvSpPr>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Shape 58"/>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6718300" y="2603500"/>
            <a:ext cx="5334000" cy="6286500"/>
          </a:xfrm>
          <a:prstGeom prst="rect">
            <a:avLst/>
          </a:prstGeom>
        </p:spPr>
        <p:txBody>
          <a:bodyPr lIns="91439" tIns="45719" rIns="91439" bIns="45719" anchor="t">
            <a:noAutofit/>
          </a:bodyPr>
          <a:lstStyle/>
          <a:p/>
        </p:txBody>
      </p:sp>
      <p:sp>
        <p:nvSpPr>
          <p:cNvPr id="66" name="Shape 66"/>
          <p:cNvSpPr>
            <a:spLocks noGrp="1"/>
          </p:cNvSpPr>
          <p:nvPr>
            <p:ph type="title" hasCustomPrompt="1"/>
          </p:nvPr>
        </p:nvSpPr>
        <p:spPr>
          <a:prstGeom prst="rect">
            <a:avLst/>
          </a:prstGeom>
        </p:spPr>
        <p:txBody>
          <a:bodyPr/>
          <a:lstStyle/>
          <a:p>
            <a:r>
              <a:t>标题文本</a:t>
            </a:r>
          </a:p>
        </p:txBody>
      </p:sp>
      <p:sp>
        <p:nvSpPr>
          <p:cNvPr id="67" name="Shape 67"/>
          <p:cNvSpPr>
            <a:spLocks noGrp="1"/>
          </p:cNvSpPr>
          <p:nvPr>
            <p:ph type="body" sz="half" idx="1" hasCustomPrompt="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正文级别 1</a:t>
            </a:r>
          </a:p>
          <a:p>
            <a:pPr lvl="1"/>
            <a:r>
              <a:t>正文级别 2</a:t>
            </a:r>
          </a:p>
          <a:p>
            <a:pPr lvl="2"/>
            <a:r>
              <a:t>正文级别 3</a:t>
            </a:r>
          </a:p>
          <a:p>
            <a:pPr lvl="3"/>
            <a:r>
              <a:t>正文级别 4</a:t>
            </a:r>
          </a:p>
          <a:p>
            <a:pPr lvl="4"/>
            <a:r>
              <a:t>正文级别 5</a:t>
            </a:r>
          </a:p>
        </p:txBody>
      </p:sp>
      <p:sp>
        <p:nvSpPr>
          <p:cNvPr id="68" name="Shape 68"/>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Shape 75"/>
          <p:cNvSpPr>
            <a:spLocks noGrp="1"/>
          </p:cNvSpPr>
          <p:nvPr>
            <p:ph type="body" idx="1" hasCustomPrompt="1"/>
          </p:nvPr>
        </p:nvSpPr>
        <p:spPr>
          <a:xfrm>
            <a:off x="952500" y="1270000"/>
            <a:ext cx="11099800" cy="72136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Shape 76"/>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p:txBody>
      </p:sp>
      <p:sp>
        <p:nvSpPr>
          <p:cNvPr id="84" name="Shape 84"/>
          <p:cNvSpPr>
            <a:spLocks noGrp="1"/>
          </p:cNvSpPr>
          <p:nvPr>
            <p:ph type="pic" sz="quarter" idx="14"/>
          </p:nvPr>
        </p:nvSpPr>
        <p:spPr>
          <a:xfrm>
            <a:off x="6724518" y="889000"/>
            <a:ext cx="5334001" cy="3771900"/>
          </a:xfrm>
          <a:prstGeom prst="rect">
            <a:avLst/>
          </a:prstGeom>
        </p:spPr>
        <p:txBody>
          <a:bodyPr lIns="91439" tIns="45719" rIns="91439" bIns="45719" anchor="t">
            <a:noAutofit/>
          </a:bodyPr>
          <a:lstStyle/>
          <a:p/>
        </p:txBody>
      </p:sp>
      <p:sp>
        <p:nvSpPr>
          <p:cNvPr id="85" name="Shape 85"/>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p:txBody>
      </p:sp>
      <p:sp>
        <p:nvSpPr>
          <p:cNvPr id="86" name="Shape 86"/>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444500"/>
            <a:ext cx="11099800" cy="2159000"/>
          </a:xfrm>
          <a:prstGeom prst="rect">
            <a:avLst/>
          </a:prstGeom>
          <a:ln w="12700">
            <a:miter lim="400000"/>
          </a:ln>
        </p:spPr>
        <p:txBody>
          <a:bodyPr lIns="50800" tIns="50800" rIns="50800" bIns="50800" anchor="ctr">
            <a:normAutofit/>
          </a:bodyPr>
          <a:lstStyle/>
          <a:p>
            <a:r>
              <a:t>标题文本</a:t>
            </a:r>
          </a:p>
        </p:txBody>
      </p:sp>
      <p:sp>
        <p:nvSpPr>
          <p:cNvPr id="3" name="Shape 3"/>
          <p:cNvSpPr>
            <a:spLocks noGrp="1"/>
          </p:cNvSpPr>
          <p:nvPr>
            <p:ph type="body" idx="1"/>
          </p:nvPr>
        </p:nvSpPr>
        <p:spPr>
          <a:xfrm>
            <a:off x="952500" y="2603500"/>
            <a:ext cx="11099800" cy="6286500"/>
          </a:xfrm>
          <a:prstGeom prst="rect">
            <a:avLst/>
          </a:prstGeom>
          <a:ln w="12700">
            <a:miter lim="400000"/>
          </a:ln>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Shape 4"/>
          <p:cNvSpPr>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spcBef>
          <a:spcPts val="0"/>
        </a:spcBef>
        <a:spcAft>
          <a:spcPts val="0"/>
        </a:spcAft>
        <a:buClrTx/>
        <a:buSzTx/>
        <a:buFontTx/>
        <a:buNone/>
        <a:defRPr sz="8000" b="0" i="0" u="none" strike="noStrike" cap="none" spc="0" baseline="0">
          <a:ln>
            <a:noFill/>
          </a:ln>
          <a:solidFill>
            <a:srgbClr val="000000"/>
          </a:solidFill>
          <a:uFillTx/>
          <a:latin typeface="+mn-lt"/>
          <a:ea typeface="+mn-ea"/>
          <a:cs typeface="+mn-cs"/>
          <a:sym typeface="Helvetica Light"/>
        </a:defRPr>
      </a:lvl1pPr>
      <a:lvl2pPr marL="0" marR="0" indent="228600" algn="ctr" defTabSz="584200" rtl="0" latinLnBrk="0">
        <a:spcBef>
          <a:spcPts val="0"/>
        </a:spcBef>
        <a:spcAft>
          <a:spcPts val="0"/>
        </a:spcAft>
        <a:buClrTx/>
        <a:buSzTx/>
        <a:buFontTx/>
        <a:buNone/>
        <a:defRPr sz="8000" b="0" i="0" u="none" strike="noStrike" cap="none" spc="0" baseline="0">
          <a:ln>
            <a:noFill/>
          </a:ln>
          <a:solidFill>
            <a:srgbClr val="000000"/>
          </a:solidFill>
          <a:uFillTx/>
          <a:latin typeface="+mn-lt"/>
          <a:ea typeface="+mn-ea"/>
          <a:cs typeface="+mn-cs"/>
          <a:sym typeface="Helvetica Light"/>
        </a:defRPr>
      </a:lvl2pPr>
      <a:lvl3pPr marL="0" marR="0" indent="457200" algn="ctr" defTabSz="584200" rtl="0" latinLnBrk="0">
        <a:spcBef>
          <a:spcPts val="0"/>
        </a:spcBef>
        <a:spcAft>
          <a:spcPts val="0"/>
        </a:spcAft>
        <a:buClrTx/>
        <a:buSzTx/>
        <a:buFontTx/>
        <a:buNone/>
        <a:defRPr sz="8000" b="0" i="0" u="none" strike="noStrike" cap="none" spc="0" baseline="0">
          <a:ln>
            <a:noFill/>
          </a:ln>
          <a:solidFill>
            <a:srgbClr val="000000"/>
          </a:solidFill>
          <a:uFillTx/>
          <a:latin typeface="+mn-lt"/>
          <a:ea typeface="+mn-ea"/>
          <a:cs typeface="+mn-cs"/>
          <a:sym typeface="Helvetica Light"/>
        </a:defRPr>
      </a:lvl3pPr>
      <a:lvl4pPr marL="0" marR="0" indent="685800" algn="ctr" defTabSz="584200" rtl="0" latinLnBrk="0">
        <a:spcBef>
          <a:spcPts val="0"/>
        </a:spcBef>
        <a:spcAft>
          <a:spcPts val="0"/>
        </a:spcAft>
        <a:buClrTx/>
        <a:buSzTx/>
        <a:buFontTx/>
        <a:buNone/>
        <a:defRPr sz="8000" b="0" i="0" u="none" strike="noStrike" cap="none" spc="0" baseline="0">
          <a:ln>
            <a:noFill/>
          </a:ln>
          <a:solidFill>
            <a:srgbClr val="000000"/>
          </a:solidFill>
          <a:uFillTx/>
          <a:latin typeface="+mn-lt"/>
          <a:ea typeface="+mn-ea"/>
          <a:cs typeface="+mn-cs"/>
          <a:sym typeface="Helvetica Light"/>
        </a:defRPr>
      </a:lvl4pPr>
      <a:lvl5pPr marL="0" marR="0" indent="914400" algn="ctr" defTabSz="584200" rtl="0" latinLnBrk="0">
        <a:spcBef>
          <a:spcPts val="0"/>
        </a:spcBef>
        <a:spcAft>
          <a:spcPts val="0"/>
        </a:spcAft>
        <a:buClrTx/>
        <a:buSzTx/>
        <a:buFontTx/>
        <a:buNone/>
        <a:defRPr sz="8000" b="0" i="0" u="none" strike="noStrike" cap="none" spc="0" baseline="0">
          <a:ln>
            <a:noFill/>
          </a:ln>
          <a:solidFill>
            <a:srgbClr val="000000"/>
          </a:solidFill>
          <a:uFillTx/>
          <a:latin typeface="+mn-lt"/>
          <a:ea typeface="+mn-ea"/>
          <a:cs typeface="+mn-cs"/>
          <a:sym typeface="Helvetica Light"/>
        </a:defRPr>
      </a:lvl5pPr>
      <a:lvl6pPr marL="0" marR="0" indent="1143000" algn="ctr" defTabSz="584200" rtl="0" latinLnBrk="0">
        <a:spcBef>
          <a:spcPts val="0"/>
        </a:spcBef>
        <a:spcAft>
          <a:spcPts val="0"/>
        </a:spcAft>
        <a:buClrTx/>
        <a:buSzTx/>
        <a:buFontTx/>
        <a:buNone/>
        <a:defRPr sz="8000" b="0" i="0" u="none" strike="noStrike" cap="none" spc="0" baseline="0">
          <a:ln>
            <a:noFill/>
          </a:ln>
          <a:solidFill>
            <a:srgbClr val="000000"/>
          </a:solidFill>
          <a:uFillTx/>
          <a:latin typeface="+mn-lt"/>
          <a:ea typeface="+mn-ea"/>
          <a:cs typeface="+mn-cs"/>
          <a:sym typeface="Helvetica Light"/>
        </a:defRPr>
      </a:lvl6pPr>
      <a:lvl7pPr marL="0" marR="0" indent="1371600" algn="ctr" defTabSz="584200" rtl="0" latinLnBrk="0">
        <a:spcBef>
          <a:spcPts val="0"/>
        </a:spcBef>
        <a:spcAft>
          <a:spcPts val="0"/>
        </a:spcAft>
        <a:buClrTx/>
        <a:buSzTx/>
        <a:buFontTx/>
        <a:buNone/>
        <a:defRPr sz="8000" b="0" i="0" u="none" strike="noStrike" cap="none" spc="0" baseline="0">
          <a:ln>
            <a:noFill/>
          </a:ln>
          <a:solidFill>
            <a:srgbClr val="000000"/>
          </a:solidFill>
          <a:uFillTx/>
          <a:latin typeface="+mn-lt"/>
          <a:ea typeface="+mn-ea"/>
          <a:cs typeface="+mn-cs"/>
          <a:sym typeface="Helvetica Light"/>
        </a:defRPr>
      </a:lvl7pPr>
      <a:lvl8pPr marL="0" marR="0" indent="1600200" algn="ctr" defTabSz="584200" rtl="0" latinLnBrk="0">
        <a:spcBef>
          <a:spcPts val="0"/>
        </a:spcBef>
        <a:spcAft>
          <a:spcPts val="0"/>
        </a:spcAft>
        <a:buClrTx/>
        <a:buSzTx/>
        <a:buFontTx/>
        <a:buNone/>
        <a:defRPr sz="8000" b="0" i="0" u="none" strike="noStrike" cap="none" spc="0" baseline="0">
          <a:ln>
            <a:noFill/>
          </a:ln>
          <a:solidFill>
            <a:srgbClr val="000000"/>
          </a:solidFill>
          <a:uFillTx/>
          <a:latin typeface="+mn-lt"/>
          <a:ea typeface="+mn-ea"/>
          <a:cs typeface="+mn-cs"/>
          <a:sym typeface="Helvetica Light"/>
        </a:defRPr>
      </a:lvl8pPr>
      <a:lvl9pPr marL="0" marR="0" indent="1828800" algn="ctr" defTabSz="584200" rtl="0" latinLnBrk="0">
        <a:spcBef>
          <a:spcPts val="0"/>
        </a:spcBef>
        <a:spcAft>
          <a:spcPts val="0"/>
        </a:spcAft>
        <a:buClrTx/>
        <a:buSzTx/>
        <a:buFontTx/>
        <a:buNone/>
        <a:defRPr sz="8000" b="0" i="0" u="none" strike="noStrike" cap="none" spc="0" baseline="0">
          <a:ln>
            <a:noFill/>
          </a:ln>
          <a:solidFill>
            <a:srgbClr val="000000"/>
          </a:solidFill>
          <a:uFillTx/>
          <a:latin typeface="+mn-lt"/>
          <a:ea typeface="+mn-ea"/>
          <a:cs typeface="+mn-cs"/>
          <a:sym typeface="Helvetica Light"/>
        </a:defRPr>
      </a:lvl9pPr>
    </p:titleStyle>
    <p:bodyStyle>
      <a:lvl1pPr marL="444500" marR="0" indent="-444500" algn="l" defTabSz="584200" rtl="0" latinLnBrk="0">
        <a:spcBef>
          <a:spcPts val="4200"/>
        </a:spcBef>
        <a:spcAft>
          <a:spcPts val="0"/>
        </a:spcAft>
        <a:buClrTx/>
        <a:buSzPct val="75000"/>
        <a:buFontTx/>
        <a:buChar char="•"/>
        <a:defRPr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latinLnBrk="0">
        <a:spcBef>
          <a:spcPts val="4200"/>
        </a:spcBef>
        <a:spcAft>
          <a:spcPts val="0"/>
        </a:spcAft>
        <a:buClrTx/>
        <a:buSzPct val="75000"/>
        <a:buFontTx/>
        <a:buChar char="•"/>
        <a:defRPr sz="36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latinLnBrk="0">
        <a:spcBef>
          <a:spcPts val="4200"/>
        </a:spcBef>
        <a:spcAft>
          <a:spcPts val="0"/>
        </a:spcAft>
        <a:buClrTx/>
        <a:buSzPct val="75000"/>
        <a:buFontTx/>
        <a:buChar char="•"/>
        <a:defRPr sz="36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latinLnBrk="0">
        <a:spcBef>
          <a:spcPts val="4200"/>
        </a:spcBef>
        <a:spcAft>
          <a:spcPts val="0"/>
        </a:spcAft>
        <a:buClrTx/>
        <a:buSzPct val="75000"/>
        <a:buFontTx/>
        <a:buChar char="•"/>
        <a:defRPr sz="36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latinLnBrk="0">
        <a:spcBef>
          <a:spcPts val="4200"/>
        </a:spcBef>
        <a:spcAft>
          <a:spcPts val="0"/>
        </a:spcAft>
        <a:buClrTx/>
        <a:buSzPct val="75000"/>
        <a:buFontTx/>
        <a:buChar char="•"/>
        <a:defRPr sz="36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spcBef>
          <a:spcPts val="4200"/>
        </a:spcBef>
        <a:spcAft>
          <a:spcPts val="0"/>
        </a:spcAft>
        <a:buClrTx/>
        <a:buSzPct val="75000"/>
        <a:buFontTx/>
        <a:buChar char="•"/>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spcBef>
          <a:spcPts val="4200"/>
        </a:spcBef>
        <a:spcAft>
          <a:spcPts val="0"/>
        </a:spcAft>
        <a:buClrTx/>
        <a:buSzPct val="75000"/>
        <a:buFontTx/>
        <a:buChar char="•"/>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spcBef>
          <a:spcPts val="4200"/>
        </a:spcBef>
        <a:spcAft>
          <a:spcPts val="0"/>
        </a:spcAft>
        <a:buClrTx/>
        <a:buSzPct val="75000"/>
        <a:buFontTx/>
        <a:buChar char="•"/>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spcBef>
          <a:spcPts val="4200"/>
        </a:spcBef>
        <a:spcAft>
          <a:spcPts val="0"/>
        </a:spcAft>
        <a:buClrTx/>
        <a:buSzPct val="75000"/>
        <a:buFontTx/>
        <a:buChar char="•"/>
        <a:defRPr sz="36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584200" rtl="0" latinLnBrk="0">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tiff"/></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hyperlink" Target="https://github.com/docker/docke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pasted-image.tiff"/>
          <p:cNvPicPr>
            <a:picLocks noChangeAspect="1"/>
          </p:cNvPicPr>
          <p:nvPr/>
        </p:nvPicPr>
        <p:blipFill>
          <a:blip r:embed="rId1"/>
          <a:stretch>
            <a:fillRect/>
          </a:stretch>
        </p:blipFill>
        <p:spPr>
          <a:xfrm>
            <a:off x="2446329" y="1258090"/>
            <a:ext cx="8112142" cy="7237420"/>
          </a:xfrm>
          <a:prstGeom prst="rect">
            <a:avLst/>
          </a:prstGeom>
          <a:ln w="12700">
            <a:miter lim="400000"/>
            <a:headEnd/>
            <a:tailEnd/>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 name="pasted-image.png"/>
          <p:cNvPicPr>
            <a:picLocks noChangeAspect="1"/>
          </p:cNvPicPr>
          <p:nvPr/>
        </p:nvPicPr>
        <p:blipFill>
          <a:blip r:embed="rId1"/>
          <a:stretch>
            <a:fillRect/>
          </a:stretch>
        </p:blipFill>
        <p:spPr>
          <a:xfrm>
            <a:off x="345056" y="3361777"/>
            <a:ext cx="12520284" cy="4782647"/>
          </a:xfrm>
          <a:prstGeom prst="rect">
            <a:avLst/>
          </a:prstGeom>
          <a:ln w="12700">
            <a:miter lim="400000"/>
            <a:headEnd/>
            <a:tailEnd/>
          </a:ln>
        </p:spPr>
      </p:pic>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Shape 145"/>
          <p:cNvSpPr>
            <a:spLocks noGrp="1"/>
          </p:cNvSpPr>
          <p:nvPr>
            <p:ph type="body" idx="1"/>
          </p:nvPr>
        </p:nvSpPr>
        <p:spPr>
          <a:xfrm>
            <a:off x="952500" y="1176204"/>
            <a:ext cx="11099800" cy="7713796"/>
          </a:xfrm>
          <a:prstGeom prst="rect">
            <a:avLst/>
          </a:prstGeom>
        </p:spPr>
        <p:txBody>
          <a:bodyPr/>
          <a:lstStyle/>
          <a:p>
            <a:r>
              <a:t>安装docker</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Shape 149"/>
          <p:cNvSpPr>
            <a:spLocks noGrp="1"/>
          </p:cNvSpPr>
          <p:nvPr>
            <p:ph type="body" idx="1"/>
          </p:nvPr>
        </p:nvSpPr>
        <p:spPr>
          <a:xfrm>
            <a:off x="952500" y="2130623"/>
            <a:ext cx="11099800" cy="6759377"/>
          </a:xfrm>
          <a:prstGeom prst="rect">
            <a:avLst/>
          </a:prstGeom>
        </p:spPr>
        <p:txBody>
          <a:bodyPr/>
          <a:lstStyle/>
          <a:p>
            <a:pPr marL="444500" indent="-444500">
              <a:spcBef>
                <a:spcPts val="0"/>
              </a:spcBef>
              <a:defRPr sz="2000"/>
            </a:pPr>
            <a:r>
              <a:t>启动容器：</a:t>
            </a:r>
          </a:p>
          <a:p>
            <a:pPr marL="691515" lvl="1" indent="-247015">
              <a:lnSpc>
                <a:spcPts val="3400"/>
              </a:lnSpc>
              <a:spcBef>
                <a:spcPts val="1000"/>
              </a:spcBef>
              <a:defRPr sz="2000"/>
            </a:pPr>
            <a:r>
              <a:t>$ docker run IMAGE [COMMAND][ARG…]</a:t>
            </a:r>
          </a:p>
          <a:p>
            <a:pPr marL="1136015" lvl="2" indent="-247015">
              <a:lnSpc>
                <a:spcPts val="3400"/>
              </a:lnSpc>
              <a:spcBef>
                <a:spcPts val="0"/>
              </a:spcBef>
              <a:defRPr sz="2000"/>
            </a:pPr>
            <a:r>
              <a:t>run 启动一个容器</a:t>
            </a:r>
          </a:p>
          <a:p>
            <a:pPr marL="444500" indent="-444500">
              <a:spcBef>
                <a:spcPts val="1000"/>
              </a:spcBef>
              <a:defRPr sz="2000"/>
            </a:pPr>
            <a:r>
              <a:t>启动交互式容器</a:t>
            </a:r>
          </a:p>
          <a:p>
            <a:pPr marL="691515" lvl="1" indent="-247015">
              <a:lnSpc>
                <a:spcPts val="3400"/>
              </a:lnSpc>
              <a:spcBef>
                <a:spcPts val="0"/>
              </a:spcBef>
              <a:defRPr sz="2000"/>
            </a:pPr>
            <a:r>
              <a:t>$ docker run -i -t  IMAGE /bin/bash   (在容器启动时候运行</a:t>
            </a:r>
            <a:r>
              <a:rPr>
                <a:latin typeface="Helvetica"/>
                <a:ea typeface="Helvetica"/>
                <a:cs typeface="Helvetica"/>
                <a:sym typeface="Helvetica"/>
              </a:rPr>
              <a:t>bash</a:t>
            </a:r>
            <a:r>
              <a:t>命令)</a:t>
            </a:r>
          </a:p>
          <a:p>
            <a:pPr marL="1136015" lvl="2" indent="-247015">
              <a:lnSpc>
                <a:spcPts val="3400"/>
              </a:lnSpc>
              <a:spcBef>
                <a:spcPts val="0"/>
              </a:spcBef>
              <a:defRPr sz="2000"/>
            </a:pPr>
            <a:r>
              <a:t>-i —interactive=true | false 默认是false     用来告诉docker的守护进程始终打开标准输入</a:t>
            </a:r>
          </a:p>
          <a:p>
            <a:pPr marL="1136015" lvl="2" indent="-247015">
              <a:lnSpc>
                <a:spcPts val="3400"/>
              </a:lnSpc>
              <a:spcBef>
                <a:spcPts val="0"/>
              </a:spcBef>
              <a:defRPr sz="2000"/>
            </a:pPr>
            <a:r>
              <a:t>-t  —tty=true | false 默认是false	告诉docker要为创建的容器分配一个tty终端</a:t>
            </a:r>
          </a:p>
          <a:p>
            <a:pPr marL="444500" indent="-444500">
              <a:spcBef>
                <a:spcPts val="1000"/>
              </a:spcBef>
              <a:defRPr sz="2000"/>
            </a:pPr>
            <a:r>
              <a:t>查看容器</a:t>
            </a:r>
          </a:p>
          <a:p>
            <a:pPr lvl="1">
              <a:lnSpc>
                <a:spcPts val="3400"/>
              </a:lnSpc>
              <a:spcBef>
                <a:spcPts val="0"/>
              </a:spcBef>
              <a:defRPr sz="2000"/>
            </a:pPr>
            <a:r>
              <a:t>$ docker ps [-a][-l]</a:t>
            </a:r>
          </a:p>
          <a:p>
            <a:pPr lvl="2">
              <a:lnSpc>
                <a:spcPts val="3400"/>
              </a:lnSpc>
              <a:spcBef>
                <a:spcPts val="0"/>
              </a:spcBef>
              <a:defRPr sz="2000"/>
            </a:pPr>
            <a:r>
              <a:t>-a 列出所有的容器</a:t>
            </a:r>
          </a:p>
          <a:p>
            <a:pPr lvl="2">
              <a:lnSpc>
                <a:spcPts val="3400"/>
              </a:lnSpc>
              <a:spcBef>
                <a:spcPts val="0"/>
              </a:spcBef>
              <a:defRPr sz="2000"/>
            </a:pPr>
            <a:r>
              <a:t>-l  列出最新创建的一个容器</a:t>
            </a:r>
          </a:p>
          <a:p>
            <a:pPr lvl="1">
              <a:lnSpc>
                <a:spcPts val="3400"/>
              </a:lnSpc>
              <a:spcBef>
                <a:spcPts val="0"/>
              </a:spcBef>
              <a:defRPr sz="2000"/>
            </a:pPr>
            <a:r>
              <a:t>$ docker inspect</a:t>
            </a:r>
          </a:p>
        </p:txBody>
      </p:sp>
      <p:sp>
        <p:nvSpPr>
          <p:cNvPr id="150" name="Shape 150"/>
          <p:cNvSpPr>
            <a:spLocks noGrp="1"/>
          </p:cNvSpPr>
          <p:nvPr>
            <p:ph type="title"/>
          </p:nvPr>
        </p:nvSpPr>
        <p:spPr>
          <a:xfrm>
            <a:off x="952500" y="444500"/>
            <a:ext cx="11099800" cy="1377289"/>
          </a:xfrm>
          <a:prstGeom prst="rect">
            <a:avLst/>
          </a:prstGeom>
        </p:spPr>
        <p:txBody>
          <a:bodyPr/>
          <a:lstStyle>
            <a:lvl1pPr>
              <a:defRPr sz="5000" b="1">
                <a:latin typeface="Helvetica"/>
                <a:ea typeface="Helvetica"/>
                <a:cs typeface="Helvetica"/>
                <a:sym typeface="Helvetica"/>
              </a:defRPr>
            </a:lvl1pPr>
          </a:lstStyle>
          <a:p>
            <a:r>
              <a:t>Docker容器</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a:spLocks noGrp="1"/>
          </p:cNvSpPr>
          <p:nvPr>
            <p:ph type="body" idx="1"/>
          </p:nvPr>
        </p:nvSpPr>
        <p:spPr>
          <a:xfrm>
            <a:off x="952500" y="795238"/>
            <a:ext cx="11099800" cy="8163124"/>
          </a:xfrm>
          <a:prstGeom prst="rect">
            <a:avLst/>
          </a:prstGeom>
        </p:spPr>
        <p:txBody>
          <a:bodyPr/>
          <a:lstStyle/>
          <a:p>
            <a:pPr marL="444500" indent="-444500">
              <a:spcBef>
                <a:spcPts val="0"/>
              </a:spcBef>
              <a:defRPr sz="2000"/>
            </a:pPr>
            <a:r>
              <a:t>自定义容器名:</a:t>
            </a:r>
          </a:p>
          <a:p>
            <a:pPr lvl="1">
              <a:spcBef>
                <a:spcPts val="0"/>
              </a:spcBef>
              <a:defRPr sz="2000"/>
            </a:pPr>
            <a:r>
              <a:t>$ docker run —name=自定义名称 -it  IMAGE /bin/bash</a:t>
            </a:r>
          </a:p>
          <a:p>
            <a:pPr marL="444500" indent="-444500">
              <a:spcBef>
                <a:spcPts val="0"/>
              </a:spcBef>
              <a:defRPr sz="2000"/>
            </a:pPr>
            <a:r>
              <a:t>重新启动停止的容器</a:t>
            </a:r>
          </a:p>
          <a:p>
            <a:pPr lvl="1">
              <a:spcBef>
                <a:spcPts val="0"/>
              </a:spcBef>
              <a:defRPr sz="2000"/>
            </a:pPr>
            <a:r>
              <a:t>$ docker start [-i] 容器名</a:t>
            </a:r>
          </a:p>
          <a:p>
            <a:pPr lvl="2">
              <a:spcBef>
                <a:spcPts val="0"/>
              </a:spcBef>
              <a:defRPr sz="2000"/>
            </a:pPr>
            <a:r>
              <a:t>-i  是否以交互的方式重新启动已停止的容器</a:t>
            </a:r>
          </a:p>
          <a:p>
            <a:pPr marL="444500" indent="-444500">
              <a:spcBef>
                <a:spcPts val="0"/>
              </a:spcBef>
              <a:defRPr sz="2000"/>
            </a:pPr>
            <a:r>
              <a:t>删除停止的容器</a:t>
            </a:r>
          </a:p>
          <a:p>
            <a:pPr lvl="1">
              <a:spcBef>
                <a:spcPts val="0"/>
              </a:spcBef>
              <a:defRPr sz="2000"/>
            </a:pPr>
            <a:r>
              <a:t>$ docker rm 容器名</a:t>
            </a:r>
          </a:p>
          <a:p>
            <a:pPr lvl="2">
              <a:spcBef>
                <a:spcPts val="0"/>
              </a:spcBef>
              <a:defRPr sz="2000"/>
            </a:pPr>
            <a:r>
              <a:t>只能删除已停止的容器</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Shape 154"/>
          <p:cNvSpPr>
            <a:spLocks noGrp="1"/>
          </p:cNvSpPr>
          <p:nvPr>
            <p:ph type="title"/>
          </p:nvPr>
        </p:nvSpPr>
        <p:spPr>
          <a:xfrm>
            <a:off x="952500" y="444500"/>
            <a:ext cx="11099800" cy="1377289"/>
          </a:xfrm>
          <a:prstGeom prst="rect">
            <a:avLst/>
          </a:prstGeom>
        </p:spPr>
        <p:txBody>
          <a:bodyPr/>
          <a:lstStyle>
            <a:lvl1pPr>
              <a:defRPr sz="5000" b="1">
                <a:latin typeface="Helvetica"/>
                <a:ea typeface="Helvetica"/>
                <a:cs typeface="Helvetica"/>
                <a:sym typeface="Helvetica"/>
              </a:defRPr>
            </a:lvl1pPr>
          </a:lstStyle>
          <a:p>
            <a:r>
              <a:t>Docker守护式容器</a:t>
            </a:r>
          </a:p>
        </p:txBody>
      </p:sp>
      <p:sp>
        <p:nvSpPr>
          <p:cNvPr id="155" name="Shape 155"/>
          <p:cNvSpPr>
            <a:spLocks noGrp="1"/>
          </p:cNvSpPr>
          <p:nvPr>
            <p:ph type="body" idx="1"/>
          </p:nvPr>
        </p:nvSpPr>
        <p:spPr>
          <a:prstGeom prst="rect">
            <a:avLst/>
          </a:prstGeom>
        </p:spPr>
        <p:txBody>
          <a:bodyPr/>
          <a:lstStyle/>
          <a:p>
            <a:pPr>
              <a:defRPr sz="2500"/>
            </a:pPr>
            <a:r>
              <a:t>什么是守护式容器</a:t>
            </a:r>
          </a:p>
          <a:p>
            <a:pPr lvl="1">
              <a:defRPr sz="2500"/>
            </a:pPr>
            <a:r>
              <a:t>能够长期运行</a:t>
            </a:r>
          </a:p>
          <a:p>
            <a:pPr lvl="1">
              <a:defRPr sz="2500"/>
            </a:pPr>
            <a:r>
              <a:t>没有交互式的回话</a:t>
            </a:r>
          </a:p>
          <a:p>
            <a:pPr lvl="1">
              <a:defRPr sz="2500"/>
            </a:pPr>
            <a:r>
              <a:t>适合运行应用程序或服务</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57"/>
          <p:cNvSpPr>
            <a:spLocks noGrp="1"/>
          </p:cNvSpPr>
          <p:nvPr>
            <p:ph type="body" idx="1"/>
          </p:nvPr>
        </p:nvSpPr>
        <p:spPr>
          <a:xfrm>
            <a:off x="952500" y="520138"/>
            <a:ext cx="11099800" cy="8438224"/>
          </a:xfrm>
          <a:prstGeom prst="rect">
            <a:avLst/>
          </a:prstGeom>
        </p:spPr>
        <p:txBody>
          <a:bodyPr/>
          <a:lstStyle/>
          <a:p>
            <a:pPr marL="444500" indent="-444500">
              <a:spcBef>
                <a:spcPts val="0"/>
              </a:spcBef>
              <a:defRPr sz="2000"/>
            </a:pPr>
            <a:r>
              <a:t>以守护形式运行容器</a:t>
            </a:r>
          </a:p>
          <a:p>
            <a:pPr lvl="1">
              <a:spcBef>
                <a:spcPts val="0"/>
              </a:spcBef>
              <a:defRPr sz="2000"/>
            </a:pPr>
            <a:r>
              <a:t>$ docker run -i -t IMAGE /bin/bash</a:t>
            </a:r>
          </a:p>
          <a:p>
            <a:pPr lvl="1">
              <a:spcBef>
                <a:spcPts val="0"/>
              </a:spcBef>
              <a:defRPr sz="2000"/>
            </a:pPr>
            <a:r>
              <a:t>Ctrl+P  Ctrl+Q</a:t>
            </a:r>
          </a:p>
          <a:p>
            <a:pPr marL="444500" indent="-444500">
              <a:spcBef>
                <a:spcPts val="0"/>
              </a:spcBef>
              <a:defRPr sz="2000"/>
            </a:pPr>
            <a:r>
              <a:t>附加到运行中的容器</a:t>
            </a:r>
          </a:p>
          <a:p>
            <a:pPr lvl="1">
              <a:spcBef>
                <a:spcPts val="0"/>
              </a:spcBef>
              <a:defRPr sz="2000"/>
            </a:pPr>
            <a:r>
              <a:t>$ docker attach 容器名</a:t>
            </a:r>
          </a:p>
          <a:p>
            <a:pPr marL="444500" indent="-444500">
              <a:spcBef>
                <a:spcPts val="0"/>
              </a:spcBef>
              <a:defRPr sz="2000"/>
            </a:pPr>
            <a:r>
              <a:t>启动守护式容器</a:t>
            </a:r>
          </a:p>
          <a:p>
            <a:pPr lvl="1">
              <a:spcBef>
                <a:spcPts val="0"/>
              </a:spcBef>
              <a:defRPr sz="2000"/>
            </a:pPr>
            <a:r>
              <a:t>$ docker run -d IMAGE [COMMAND][ARG…]</a:t>
            </a:r>
          </a:p>
          <a:p>
            <a:pPr lvl="2">
              <a:spcBef>
                <a:spcPts val="0"/>
              </a:spcBef>
              <a:defRPr sz="2000"/>
            </a:pPr>
            <a:r>
              <a:t>-d </a:t>
            </a:r>
            <a:r>
              <a:rPr>
                <a:latin typeface="Helvetica"/>
                <a:ea typeface="Helvetica"/>
                <a:cs typeface="Helvetica"/>
                <a:sym typeface="Helvetica"/>
              </a:rPr>
              <a:t> </a:t>
            </a:r>
            <a:r>
              <a:t>告诉</a:t>
            </a:r>
            <a:r>
              <a:rPr>
                <a:latin typeface="Helvetica"/>
                <a:ea typeface="Helvetica"/>
                <a:cs typeface="Helvetica"/>
                <a:sym typeface="Helvetica"/>
              </a:rPr>
              <a:t>run</a:t>
            </a:r>
            <a:r>
              <a:t>命令启动容器时使用后台的方式运行</a:t>
            </a:r>
          </a:p>
          <a:p>
            <a:pPr marL="444500" indent="-444500">
              <a:spcBef>
                <a:spcPts val="0"/>
              </a:spcBef>
              <a:defRPr sz="2000"/>
            </a:pPr>
            <a:r>
              <a:t>查看容器日志</a:t>
            </a:r>
          </a:p>
          <a:p>
            <a:pPr lvl="1">
              <a:spcBef>
                <a:spcPts val="0"/>
              </a:spcBef>
              <a:defRPr sz="2000"/>
            </a:pPr>
            <a:r>
              <a:t>$ docker logs [-f][-t][—tail] 容器名</a:t>
            </a:r>
          </a:p>
          <a:p>
            <a:pPr lvl="2">
              <a:spcBef>
                <a:spcPts val="0"/>
              </a:spcBef>
              <a:defRPr sz="2000"/>
            </a:pPr>
            <a:r>
              <a:t>-f —follows=true | false </a:t>
            </a:r>
            <a:r>
              <a:rPr>
                <a:latin typeface="PingFang SC Regular"/>
                <a:ea typeface="PingFang SC Regular"/>
                <a:cs typeface="PingFang SC Regular"/>
                <a:sym typeface="PingFang SC Regular"/>
              </a:rPr>
              <a:t>默认为</a:t>
            </a:r>
            <a:r>
              <a:t>false    </a:t>
            </a:r>
            <a:r>
              <a:rPr>
                <a:latin typeface="PingFang SC Regular"/>
                <a:ea typeface="PingFang SC Regular"/>
                <a:cs typeface="PingFang SC Regular"/>
                <a:sym typeface="PingFang SC Regular"/>
              </a:rPr>
              <a:t>一直跟踪日志的变化，并返回结果</a:t>
            </a:r>
            <a:endParaRPr>
              <a:latin typeface="PingFang SC Regular"/>
              <a:ea typeface="PingFang SC Regular"/>
              <a:cs typeface="PingFang SC Regular"/>
              <a:sym typeface="PingFang SC Regular"/>
            </a:endParaRPr>
          </a:p>
          <a:p>
            <a:pPr lvl="2">
              <a:spcBef>
                <a:spcPts val="0"/>
              </a:spcBef>
              <a:defRPr sz="2000"/>
            </a:pPr>
            <a:r>
              <a:rPr>
                <a:latin typeface="PingFang SC Regular"/>
                <a:ea typeface="PingFang SC Regular"/>
                <a:cs typeface="PingFang SC Regular"/>
                <a:sym typeface="PingFang SC Regular"/>
              </a:rPr>
              <a:t>-t </a:t>
            </a:r>
            <a:r>
              <a:t>—timestamps=true | false </a:t>
            </a:r>
            <a:r>
              <a:rPr>
                <a:latin typeface="PingFang SC Regular"/>
                <a:ea typeface="PingFang SC Regular"/>
                <a:cs typeface="PingFang SC Regular"/>
                <a:sym typeface="PingFang SC Regular"/>
              </a:rPr>
              <a:t>默认为</a:t>
            </a:r>
            <a:r>
              <a:t>false   </a:t>
            </a:r>
            <a:r>
              <a:rPr>
                <a:latin typeface="PingFang SC Regular"/>
                <a:ea typeface="PingFang SC Regular"/>
                <a:cs typeface="PingFang SC Regular"/>
                <a:sym typeface="PingFang SC Regular"/>
              </a:rPr>
              <a:t>是在返回的结果上加上时间戳</a:t>
            </a:r>
            <a:endParaRPr>
              <a:latin typeface="PingFang SC Regular"/>
              <a:ea typeface="PingFang SC Regular"/>
              <a:cs typeface="PingFang SC Regular"/>
              <a:sym typeface="PingFang SC Regular"/>
            </a:endParaRPr>
          </a:p>
          <a:p>
            <a:pPr lvl="2">
              <a:spcBef>
                <a:spcPts val="0"/>
              </a:spcBef>
              <a:defRPr sz="2000"/>
            </a:pPr>
            <a:r>
              <a:rPr>
                <a:latin typeface="Helvetica"/>
                <a:ea typeface="Helvetica"/>
                <a:cs typeface="Helvetica"/>
                <a:sym typeface="Helvetica"/>
              </a:rPr>
              <a:t>—tail= “all”    </a:t>
            </a:r>
            <a:r>
              <a:t>返回结尾处多少数量的日志，不指定就返回所有的日志</a:t>
            </a:r>
          </a:p>
          <a:p>
            <a:pPr marL="444500" indent="-444500">
              <a:spcBef>
                <a:spcPts val="0"/>
              </a:spcBef>
              <a:defRPr sz="2000"/>
            </a:pPr>
            <a:r>
              <a:t>查看容器内进程</a:t>
            </a:r>
          </a:p>
          <a:p>
            <a:pPr lvl="1">
              <a:spcBef>
                <a:spcPts val="0"/>
              </a:spcBef>
              <a:defRPr sz="2000"/>
            </a:pPr>
            <a:r>
              <a:t>$ docker top 容器名</a:t>
            </a:r>
          </a:p>
          <a:p>
            <a:pPr marL="444500" indent="-444500">
              <a:spcBef>
                <a:spcPts val="0"/>
              </a:spcBef>
              <a:defRPr sz="2000"/>
            </a:pPr>
            <a:r>
              <a:t>在运行中的容器内启动新的进程</a:t>
            </a:r>
          </a:p>
          <a:p>
            <a:pPr lvl="1">
              <a:spcBef>
                <a:spcPts val="0"/>
              </a:spcBef>
              <a:defRPr sz="2000"/>
            </a:pPr>
            <a:r>
              <a:t>$ docker exec  [-d] [-i] [-t] </a:t>
            </a:r>
            <a:r>
              <a:rPr>
                <a:latin typeface="PingFang SC Regular"/>
                <a:ea typeface="PingFang SC Regular"/>
                <a:cs typeface="PingFang SC Regular"/>
                <a:sym typeface="PingFang SC Regular"/>
              </a:rPr>
              <a:t>容器名称</a:t>
            </a:r>
            <a:r>
              <a:t> [COMMAND][AGR…]</a:t>
            </a:r>
          </a:p>
          <a:p>
            <a:pPr lvl="2">
              <a:spcBef>
                <a:spcPts val="0"/>
              </a:spcBef>
              <a:defRPr sz="2000"/>
            </a:pPr>
            <a:r>
              <a:t>-d -t -i  </a:t>
            </a:r>
          </a:p>
          <a:p>
            <a:pPr marL="444500" indent="-444500">
              <a:spcBef>
                <a:spcPts val="0"/>
              </a:spcBef>
              <a:defRPr sz="2000"/>
            </a:pPr>
            <a:r>
              <a:t>停止守护式容器</a:t>
            </a:r>
          </a:p>
          <a:p>
            <a:pPr lvl="1">
              <a:spcBef>
                <a:spcPts val="0"/>
              </a:spcBef>
              <a:defRPr sz="2000"/>
            </a:pPr>
            <a:r>
              <a:t>$docker stop </a:t>
            </a:r>
            <a:r>
              <a:rPr>
                <a:latin typeface="PingFang SC Regular"/>
                <a:ea typeface="PingFang SC Regular"/>
                <a:cs typeface="PingFang SC Regular"/>
                <a:sym typeface="PingFang SC Regular"/>
              </a:rPr>
              <a:t>容器名</a:t>
            </a:r>
            <a:endParaRPr>
              <a:latin typeface="PingFang SC Regular"/>
              <a:ea typeface="PingFang SC Regular"/>
              <a:cs typeface="PingFang SC Regular"/>
              <a:sym typeface="PingFang SC Regular"/>
            </a:endParaRPr>
          </a:p>
          <a:p>
            <a:pPr lvl="1">
              <a:spcBef>
                <a:spcPts val="0"/>
              </a:spcBef>
              <a:defRPr sz="2000"/>
            </a:pPr>
            <a:r>
              <a:t>$docker kill </a:t>
            </a:r>
            <a:r>
              <a:rPr>
                <a:latin typeface="PingFang SC Regular"/>
                <a:ea typeface="PingFang SC Regular"/>
                <a:cs typeface="PingFang SC Regular"/>
                <a:sym typeface="PingFang SC Regular"/>
              </a:rPr>
              <a:t>容器名</a:t>
            </a:r>
            <a:endParaRPr>
              <a:latin typeface="PingFang SC Regular"/>
              <a:ea typeface="PingFang SC Regular"/>
              <a:cs typeface="PingFang SC Regular"/>
              <a:sym typeface="PingFang SC Regular"/>
            </a:endParaRP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61"/>
          <p:cNvSpPr>
            <a:spLocks noGrp="1"/>
          </p:cNvSpPr>
          <p:nvPr>
            <p:ph type="body" idx="1"/>
          </p:nvPr>
        </p:nvSpPr>
        <p:spPr>
          <a:xfrm>
            <a:off x="952500" y="520138"/>
            <a:ext cx="11099800" cy="8438224"/>
          </a:xfrm>
          <a:prstGeom prst="rect">
            <a:avLst/>
          </a:prstGeom>
        </p:spPr>
        <p:txBody>
          <a:bodyPr/>
          <a:lstStyle/>
          <a:p>
            <a:pPr marL="444500" indent="-444500">
              <a:spcBef>
                <a:spcPts val="0"/>
              </a:spcBef>
              <a:defRPr sz="2000"/>
            </a:pPr>
            <a:r>
              <a:t>设置容器的端口映射</a:t>
            </a:r>
          </a:p>
          <a:p>
            <a:pPr lvl="1">
              <a:spcBef>
                <a:spcPts val="0"/>
              </a:spcBef>
              <a:defRPr sz="2000"/>
            </a:pPr>
            <a:r>
              <a:t>run [-P][-p]</a:t>
            </a:r>
          </a:p>
          <a:p>
            <a:pPr lvl="2">
              <a:spcBef>
                <a:spcPts val="0"/>
              </a:spcBef>
              <a:defRPr sz="2000"/>
            </a:pPr>
            <a:r>
              <a:t>-P —publish-all=true|false </a:t>
            </a:r>
            <a:r>
              <a:rPr>
                <a:latin typeface="PingFang SC Regular"/>
                <a:ea typeface="PingFang SC Regular"/>
                <a:cs typeface="PingFang SC Regular"/>
                <a:sym typeface="PingFang SC Regular"/>
              </a:rPr>
              <a:t>默认为</a:t>
            </a:r>
            <a:r>
              <a:t>false   </a:t>
            </a:r>
            <a:r>
              <a:rPr>
                <a:latin typeface="PingFang SC Regular"/>
                <a:ea typeface="PingFang SC Regular"/>
                <a:cs typeface="PingFang SC Regular"/>
                <a:sym typeface="PingFang SC Regular"/>
              </a:rPr>
              <a:t>将为容器暴露的所有端口进行映射</a:t>
            </a:r>
            <a:endParaRPr>
              <a:latin typeface="PingFang SC Regular"/>
              <a:ea typeface="PingFang SC Regular"/>
              <a:cs typeface="PingFang SC Regular"/>
              <a:sym typeface="PingFang SC Regular"/>
            </a:endParaRPr>
          </a:p>
          <a:p>
            <a:pPr lvl="3">
              <a:spcBef>
                <a:spcPts val="0"/>
              </a:spcBef>
              <a:defRPr sz="2000"/>
            </a:pPr>
            <a:r>
              <a:t>指令 docker run -P -it ubuntu /bin/bash</a:t>
            </a:r>
            <a:endParaRPr>
              <a:latin typeface="PingFang SC Regular"/>
              <a:ea typeface="PingFang SC Regular"/>
              <a:cs typeface="PingFang SC Regular"/>
              <a:sym typeface="PingFang SC Regular"/>
            </a:endParaRPr>
          </a:p>
          <a:p>
            <a:pPr lvl="2">
              <a:spcBef>
                <a:spcPts val="0"/>
              </a:spcBef>
              <a:defRPr sz="2000"/>
            </a:pPr>
            <a:r>
              <a:rPr>
                <a:latin typeface="PingFang SC Regular"/>
                <a:ea typeface="PingFang SC Regular"/>
                <a:cs typeface="PingFang SC Regular"/>
                <a:sym typeface="PingFang SC Regular"/>
              </a:rPr>
              <a:t>-p </a:t>
            </a:r>
            <a:r>
              <a:t>—publish=[]	  </a:t>
            </a:r>
            <a:r>
              <a:rPr>
                <a:latin typeface="PingFang SC Regular"/>
                <a:ea typeface="PingFang SC Regular"/>
                <a:cs typeface="PingFang SC Regular"/>
                <a:sym typeface="PingFang SC Regular"/>
              </a:rPr>
              <a:t>指定映射容器的端口</a:t>
            </a:r>
            <a:endParaRPr>
              <a:latin typeface="PingFang SC Regular"/>
              <a:ea typeface="PingFang SC Regular"/>
              <a:cs typeface="PingFang SC Regular"/>
              <a:sym typeface="PingFang SC Regular"/>
            </a:endParaRPr>
          </a:p>
          <a:p>
            <a:pPr lvl="3">
              <a:spcBef>
                <a:spcPts val="0"/>
              </a:spcBef>
              <a:defRPr sz="2000"/>
            </a:pPr>
            <a:r>
              <a:t>端口映射的格式如下</a:t>
            </a:r>
          </a:p>
          <a:p>
            <a:pPr lvl="3">
              <a:spcBef>
                <a:spcPts val="0"/>
              </a:spcBef>
              <a:defRPr sz="2000"/>
            </a:pPr>
            <a:r>
              <a:t>containerPort  </a:t>
            </a:r>
            <a:r>
              <a:rPr>
                <a:latin typeface="PingFang SC Regular"/>
                <a:ea typeface="PingFang SC Regular"/>
                <a:cs typeface="PingFang SC Regular"/>
                <a:sym typeface="PingFang SC Regular"/>
              </a:rPr>
              <a:t>只指定容器的端口</a:t>
            </a:r>
            <a:r>
              <a:t>,</a:t>
            </a:r>
            <a:r>
              <a:rPr>
                <a:latin typeface="PingFang SC Regular"/>
                <a:ea typeface="PingFang SC Regular"/>
                <a:cs typeface="PingFang SC Regular"/>
                <a:sym typeface="PingFang SC Regular"/>
              </a:rPr>
              <a:t>宿主机端口随机</a:t>
            </a:r>
            <a:endParaRPr>
              <a:latin typeface="PingFang SC Regular"/>
              <a:ea typeface="PingFang SC Regular"/>
              <a:cs typeface="PingFang SC Regular"/>
              <a:sym typeface="PingFang SC Regular"/>
            </a:endParaRPr>
          </a:p>
          <a:p>
            <a:pPr lvl="4">
              <a:spcBef>
                <a:spcPts val="0"/>
              </a:spcBef>
              <a:defRPr sz="2000"/>
            </a:pPr>
            <a:r>
              <a:rPr>
                <a:latin typeface="PingFang SC Regular"/>
                <a:ea typeface="PingFang SC Regular"/>
                <a:cs typeface="PingFang SC Regular"/>
                <a:sym typeface="PingFang SC Regular"/>
              </a:rPr>
              <a:t>docker run -p 80 -i -t ubuntu /bin/bash </a:t>
            </a:r>
            <a:endParaRPr>
              <a:latin typeface="PingFang SC Regular"/>
              <a:ea typeface="PingFang SC Regular"/>
              <a:cs typeface="PingFang SC Regular"/>
              <a:sym typeface="PingFang SC Regular"/>
            </a:endParaRPr>
          </a:p>
          <a:p>
            <a:pPr lvl="3">
              <a:spcBef>
                <a:spcPts val="0"/>
              </a:spcBef>
              <a:defRPr sz="2000"/>
            </a:pPr>
            <a:r>
              <a:t>hostPort:containerPort	</a:t>
            </a:r>
            <a:r>
              <a:rPr>
                <a:latin typeface="PingFang SC Regular"/>
                <a:ea typeface="PingFang SC Regular"/>
                <a:cs typeface="PingFang SC Regular"/>
                <a:sym typeface="PingFang SC Regular"/>
              </a:rPr>
              <a:t>指定宿主机端口和容器端口</a:t>
            </a:r>
            <a:endParaRPr>
              <a:latin typeface="PingFang SC Regular"/>
              <a:ea typeface="PingFang SC Regular"/>
              <a:cs typeface="PingFang SC Regular"/>
              <a:sym typeface="PingFang SC Regular"/>
            </a:endParaRPr>
          </a:p>
          <a:p>
            <a:pPr lvl="4">
              <a:spcBef>
                <a:spcPts val="0"/>
              </a:spcBef>
              <a:defRPr sz="2000"/>
            </a:pPr>
            <a:r>
              <a:t>docker run -p 8080:80 -i -t ubuntu /bin/bash</a:t>
            </a:r>
          </a:p>
          <a:p>
            <a:pPr lvl="3">
              <a:spcBef>
                <a:spcPts val="0"/>
              </a:spcBef>
              <a:defRPr sz="2000"/>
            </a:pPr>
            <a:r>
              <a:t>ip::containerPort	</a:t>
            </a:r>
            <a:r>
              <a:rPr>
                <a:latin typeface="PingFang SC Regular"/>
                <a:ea typeface="PingFang SC Regular"/>
                <a:cs typeface="PingFang SC Regular"/>
                <a:sym typeface="PingFang SC Regular"/>
              </a:rPr>
              <a:t>指定</a:t>
            </a:r>
            <a:r>
              <a:t>ip</a:t>
            </a:r>
            <a:r>
              <a:rPr>
                <a:latin typeface="PingFang SC Regular"/>
                <a:ea typeface="PingFang SC Regular"/>
                <a:cs typeface="PingFang SC Regular"/>
                <a:sym typeface="PingFang SC Regular"/>
              </a:rPr>
              <a:t>和容器的端口</a:t>
            </a:r>
            <a:endParaRPr>
              <a:latin typeface="PingFang SC Regular"/>
              <a:ea typeface="PingFang SC Regular"/>
              <a:cs typeface="PingFang SC Regular"/>
              <a:sym typeface="PingFang SC Regular"/>
            </a:endParaRPr>
          </a:p>
          <a:p>
            <a:pPr lvl="4">
              <a:spcBef>
                <a:spcPts val="0"/>
              </a:spcBef>
              <a:defRPr sz="2000"/>
            </a:pPr>
            <a:r>
              <a:t>docker run -p 0.0.0.0:80 -i -t ubuntu /bin/bash</a:t>
            </a:r>
          </a:p>
          <a:p>
            <a:pPr lvl="3">
              <a:spcBef>
                <a:spcPts val="0"/>
              </a:spcBef>
              <a:defRPr sz="2000"/>
            </a:pPr>
            <a:r>
              <a:t>ip::hostPort:containerPort </a:t>
            </a:r>
            <a:r>
              <a:rPr>
                <a:latin typeface="PingFang SC Regular"/>
                <a:ea typeface="PingFang SC Regular"/>
                <a:cs typeface="PingFang SC Regular"/>
                <a:sym typeface="PingFang SC Regular"/>
              </a:rPr>
              <a:t>指定</a:t>
            </a:r>
            <a:r>
              <a:t>ip</a:t>
            </a:r>
            <a:r>
              <a:rPr>
                <a:latin typeface="PingFang SC Regular"/>
                <a:ea typeface="PingFang SC Regular"/>
                <a:cs typeface="PingFang SC Regular"/>
                <a:sym typeface="PingFang SC Regular"/>
              </a:rPr>
              <a:t>宿主机端口和容器端口</a:t>
            </a:r>
            <a:endParaRPr>
              <a:latin typeface="PingFang SC Regular"/>
              <a:ea typeface="PingFang SC Regular"/>
              <a:cs typeface="PingFang SC Regular"/>
              <a:sym typeface="PingFang SC Regular"/>
            </a:endParaRPr>
          </a:p>
          <a:p>
            <a:pPr lvl="4">
              <a:spcBef>
                <a:spcPts val="0"/>
              </a:spcBef>
              <a:defRPr sz="2000"/>
            </a:pPr>
            <a:r>
              <a:rPr>
                <a:latin typeface="PingFang SC Regular"/>
                <a:ea typeface="PingFang SC Regular"/>
                <a:cs typeface="PingFang SC Regular"/>
                <a:sym typeface="PingFang SC Regular"/>
              </a:rPr>
              <a:t>docker run -p 0.0.0.0:8080:80 -i -t ubuntu /bin/bash</a:t>
            </a:r>
            <a:endParaRPr>
              <a:latin typeface="PingFang SC Regular"/>
              <a:ea typeface="PingFang SC Regular"/>
              <a:cs typeface="PingFang SC Regular"/>
              <a:sym typeface="PingFang SC Regular"/>
            </a:endParaRPr>
          </a:p>
          <a:p>
            <a:pPr lvl="3">
              <a:spcBef>
                <a:spcPts val="0"/>
              </a:spcBef>
              <a:defRPr sz="2000"/>
            </a:pPr>
            <a:endParaRPr>
              <a:latin typeface="PingFang SC Regular"/>
              <a:ea typeface="PingFang SC Regular"/>
              <a:cs typeface="PingFang SC Regular"/>
              <a:sym typeface="PingFang SC Regular"/>
            </a:endParaRPr>
          </a:p>
          <a:p>
            <a:pPr lvl="3">
              <a:spcBef>
                <a:spcPts val="0"/>
              </a:spcBef>
              <a:defRPr sz="2000"/>
            </a:pPr>
            <a:endParaRPr>
              <a:latin typeface="PingFang SC Regular"/>
              <a:ea typeface="PingFang SC Regular"/>
              <a:cs typeface="PingFang SC Regular"/>
              <a:sym typeface="PingFang SC Regular"/>
            </a:endParaRPr>
          </a:p>
          <a:p>
            <a:pPr marL="0" indent="0" defTabSz="457200">
              <a:spcBef>
                <a:spcPts val="0"/>
              </a:spcBef>
              <a:buSzTx/>
              <a:buNone/>
              <a:defRPr sz="1200">
                <a:solidFill>
                  <a:srgbClr val="454545"/>
                </a:solidFill>
                <a:latin typeface="Helvetica"/>
                <a:ea typeface="Helvetica"/>
                <a:cs typeface="Helvetica"/>
                <a:sym typeface="Helvetica"/>
              </a:defRPr>
            </a:pPr>
            <a:r>
              <a:t>											</a:t>
            </a: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a:spLocks noGrp="1"/>
          </p:cNvSpPr>
          <p:nvPr>
            <p:ph type="body" idx="1"/>
          </p:nvPr>
        </p:nvSpPr>
        <p:spPr>
          <a:prstGeom prst="rect">
            <a:avLst/>
          </a:prstGeom>
        </p:spPr>
        <p:txBody>
          <a:bodyPr/>
          <a:lstStyle/>
          <a:p>
            <a:pPr marL="306705" indent="-306705" defTabSz="402590">
              <a:spcBef>
                <a:spcPts val="2800"/>
              </a:spcBef>
              <a:defRPr sz="2485"/>
            </a:pPr>
            <a:r>
              <a:t>在容器中部署静态网站</a:t>
            </a:r>
          </a:p>
          <a:p>
            <a:pPr marL="613410" lvl="1" indent="-306705" defTabSz="402590">
              <a:spcBef>
                <a:spcPts val="2800"/>
              </a:spcBef>
              <a:defRPr sz="2485"/>
            </a:pPr>
            <a:r>
              <a:t>创建映射80端口的交互式容器</a:t>
            </a:r>
          </a:p>
          <a:p>
            <a:pPr marL="613410" lvl="1" indent="-306705" defTabSz="402590">
              <a:spcBef>
                <a:spcPts val="2800"/>
              </a:spcBef>
              <a:defRPr sz="2485"/>
            </a:pPr>
            <a:r>
              <a:t>安装nginx</a:t>
            </a:r>
          </a:p>
          <a:p>
            <a:pPr marL="613410" lvl="1" indent="-306705" defTabSz="402590">
              <a:spcBef>
                <a:spcPts val="2800"/>
              </a:spcBef>
              <a:defRPr sz="2485"/>
            </a:pPr>
            <a:r>
              <a:t>安装文本编辑器vim</a:t>
            </a:r>
          </a:p>
          <a:p>
            <a:pPr marL="613410" lvl="1" indent="-306705" defTabSz="402590">
              <a:spcBef>
                <a:spcPts val="2800"/>
              </a:spcBef>
              <a:defRPr sz="2485"/>
            </a:pPr>
            <a:r>
              <a:t>创建静态页面</a:t>
            </a:r>
          </a:p>
          <a:p>
            <a:pPr marL="613410" lvl="1" indent="-306705" defTabSz="402590">
              <a:spcBef>
                <a:spcPts val="2800"/>
              </a:spcBef>
              <a:defRPr sz="2485"/>
            </a:pPr>
            <a:r>
              <a:t>修改nginx配置</a:t>
            </a:r>
          </a:p>
          <a:p>
            <a:pPr marL="613410" lvl="1" indent="-306705" defTabSz="402590">
              <a:spcBef>
                <a:spcPts val="2800"/>
              </a:spcBef>
              <a:defRPr sz="2485"/>
            </a:pPr>
            <a:r>
              <a:t>运行nginx</a:t>
            </a:r>
          </a:p>
          <a:p>
            <a:pPr marL="613410" lvl="1" indent="-306705" defTabSz="402590">
              <a:spcBef>
                <a:spcPts val="2800"/>
              </a:spcBef>
              <a:defRPr sz="2485"/>
            </a:pPr>
            <a:r>
              <a:t>验证网站访问</a:t>
            </a:r>
          </a:p>
        </p:txBody>
      </p:sp>
      <p:sp>
        <p:nvSpPr>
          <p:cNvPr id="164" name="Shape 164"/>
          <p:cNvSpPr>
            <a:spLocks noGrp="1"/>
          </p:cNvSpPr>
          <p:nvPr>
            <p:ph type="title"/>
          </p:nvPr>
        </p:nvSpPr>
        <p:spPr>
          <a:xfrm>
            <a:off x="952500" y="444500"/>
            <a:ext cx="11099800" cy="1377289"/>
          </a:xfrm>
          <a:prstGeom prst="rect">
            <a:avLst/>
          </a:prstGeom>
        </p:spPr>
        <p:txBody>
          <a:bodyPr/>
          <a:lstStyle>
            <a:lvl1pPr>
              <a:defRPr sz="5000" b="1">
                <a:latin typeface="Helvetica"/>
                <a:ea typeface="Helvetica"/>
                <a:cs typeface="Helvetica"/>
                <a:sym typeface="Helvetica"/>
              </a:defRPr>
            </a:lvl1pPr>
          </a:lstStyle>
          <a:p>
            <a:r>
              <a:t>Docker部署静态网站</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Shape 166"/>
          <p:cNvSpPr>
            <a:spLocks noGrp="1"/>
          </p:cNvSpPr>
          <p:nvPr>
            <p:ph type="body" idx="1"/>
          </p:nvPr>
        </p:nvSpPr>
        <p:spPr>
          <a:xfrm>
            <a:off x="952500" y="2609850"/>
            <a:ext cx="11099800" cy="6286500"/>
          </a:xfrm>
          <a:prstGeom prst="rect">
            <a:avLst/>
          </a:prstGeom>
        </p:spPr>
        <p:txBody>
          <a:bodyPr/>
          <a:lstStyle/>
          <a:p>
            <a:pPr marL="444500" indent="-444500">
              <a:defRPr sz="2100"/>
            </a:pPr>
            <a:r>
              <a:t>Docker Image 镜像</a:t>
            </a:r>
          </a:p>
          <a:p>
            <a:pPr lvl="1">
              <a:defRPr sz="2100"/>
            </a:pPr>
            <a:r>
              <a:t>容器的基石</a:t>
            </a:r>
          </a:p>
          <a:p>
            <a:pPr lvl="1">
              <a:defRPr sz="2100"/>
            </a:pPr>
            <a:r>
              <a:t>层叠的只读文件系统</a:t>
            </a:r>
          </a:p>
          <a:p>
            <a:pPr lvl="1">
              <a:defRPr sz="2100"/>
            </a:pPr>
            <a:r>
              <a:t>联合加载(union omunt)</a:t>
            </a:r>
          </a:p>
        </p:txBody>
      </p:sp>
      <p:pic>
        <p:nvPicPr>
          <p:cNvPr id="167" name="pasted-image.png"/>
          <p:cNvPicPr>
            <a:picLocks noChangeAspect="1"/>
          </p:cNvPicPr>
          <p:nvPr/>
        </p:nvPicPr>
        <p:blipFill>
          <a:blip r:embed="rId1"/>
          <a:stretch>
            <a:fillRect/>
          </a:stretch>
        </p:blipFill>
        <p:spPr>
          <a:xfrm>
            <a:off x="6451600" y="4826000"/>
            <a:ext cx="5250096" cy="2256620"/>
          </a:xfrm>
          <a:prstGeom prst="rect">
            <a:avLst/>
          </a:prstGeom>
          <a:ln w="12700">
            <a:miter lim="400000"/>
            <a:headEnd/>
            <a:tailEnd/>
          </a:ln>
        </p:spPr>
      </p:pic>
      <p:sp>
        <p:nvSpPr>
          <p:cNvPr id="168" name="Shape 168"/>
          <p:cNvSpPr>
            <a:spLocks noGrp="1"/>
          </p:cNvSpPr>
          <p:nvPr>
            <p:ph type="title"/>
          </p:nvPr>
        </p:nvSpPr>
        <p:spPr>
          <a:xfrm>
            <a:off x="952500" y="444500"/>
            <a:ext cx="11099800" cy="1377289"/>
          </a:xfrm>
          <a:prstGeom prst="rect">
            <a:avLst/>
          </a:prstGeom>
        </p:spPr>
        <p:txBody>
          <a:bodyPr/>
          <a:lstStyle>
            <a:lvl1pPr>
              <a:defRPr sz="5000" b="1">
                <a:latin typeface="Helvetica"/>
                <a:ea typeface="Helvetica"/>
                <a:cs typeface="Helvetica"/>
                <a:sym typeface="Helvetica"/>
              </a:defRPr>
            </a:lvl1pPr>
          </a:lstStyle>
          <a:p>
            <a:r>
              <a:t>Docker镜像和仓库</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a:spLocks noGrp="1"/>
          </p:cNvSpPr>
          <p:nvPr>
            <p:ph type="body" idx="1"/>
          </p:nvPr>
        </p:nvSpPr>
        <p:spPr>
          <a:xfrm>
            <a:off x="952500" y="1059920"/>
            <a:ext cx="11099800" cy="7633760"/>
          </a:xfrm>
          <a:prstGeom prst="rect">
            <a:avLst/>
          </a:prstGeom>
        </p:spPr>
        <p:txBody>
          <a:bodyPr/>
          <a:lstStyle>
            <a:lvl1pPr marL="444500" indent="-444500">
              <a:defRPr sz="2300"/>
            </a:lvl1pPr>
            <a:lvl2pPr>
              <a:defRPr sz="2300"/>
            </a:lvl2pPr>
          </a:lstStyle>
          <a:p>
            <a:r>
              <a:t>镜像的存储位置</a:t>
            </a:r>
          </a:p>
          <a:p>
            <a:pPr lvl="1"/>
            <a:r>
              <a:t>/var/lib/docker</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p:cNvSpPr>
          <p:nvPr>
            <p:ph type="body" idx="1"/>
          </p:nvPr>
        </p:nvSpPr>
        <p:spPr>
          <a:xfrm>
            <a:off x="952500" y="1176204"/>
            <a:ext cx="11099800" cy="7713796"/>
          </a:xfrm>
          <a:prstGeom prst="rect">
            <a:avLst/>
          </a:prstGeom>
        </p:spPr>
        <p:txBody>
          <a:bodyPr/>
          <a:lstStyle/>
          <a:p>
            <a:r>
              <a:t>环境 ubuntu 16.04</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172"/>
          <p:cNvSpPr>
            <a:spLocks noGrp="1"/>
          </p:cNvSpPr>
          <p:nvPr>
            <p:ph type="body" idx="1"/>
          </p:nvPr>
        </p:nvSpPr>
        <p:spPr>
          <a:xfrm>
            <a:off x="952500" y="520138"/>
            <a:ext cx="11099800" cy="8438224"/>
          </a:xfrm>
          <a:prstGeom prst="rect">
            <a:avLst/>
          </a:prstGeom>
        </p:spPr>
        <p:txBody>
          <a:bodyPr/>
          <a:lstStyle/>
          <a:p>
            <a:pPr marL="444500" indent="-444500">
              <a:spcBef>
                <a:spcPts val="1200"/>
              </a:spcBef>
              <a:defRPr sz="2300"/>
            </a:pPr>
            <a:r>
              <a:t>镜像的存储位置</a:t>
            </a:r>
          </a:p>
          <a:p>
            <a:pPr lvl="1">
              <a:spcBef>
                <a:spcPts val="1200"/>
              </a:spcBef>
              <a:defRPr sz="2000"/>
            </a:pPr>
            <a:r>
              <a:t>/var/lib/docker</a:t>
            </a:r>
          </a:p>
          <a:p>
            <a:pPr marL="444500" indent="-444500">
              <a:spcBef>
                <a:spcPts val="1200"/>
              </a:spcBef>
              <a:defRPr sz="2000"/>
            </a:pPr>
            <a:r>
              <a:t>列出镜像</a:t>
            </a:r>
          </a:p>
          <a:p>
            <a:pPr lvl="1">
              <a:spcBef>
                <a:spcPts val="1200"/>
              </a:spcBef>
              <a:defRPr sz="2000"/>
            </a:pPr>
            <a:r>
              <a:t>$ docker images [OPTSIONS] [REPOSITORY]</a:t>
            </a:r>
          </a:p>
          <a:p>
            <a:pPr lvl="2">
              <a:spcBef>
                <a:spcPts val="1200"/>
              </a:spcBef>
              <a:defRPr sz="2000"/>
            </a:pPr>
            <a:r>
              <a:t>-a, -all=false  </a:t>
            </a:r>
            <a:r>
              <a:rPr>
                <a:latin typeface="PingFang SC Regular"/>
                <a:ea typeface="PingFang SC Regular"/>
                <a:cs typeface="PingFang SC Regular"/>
                <a:sym typeface="PingFang SC Regular"/>
              </a:rPr>
              <a:t>显示所有镜像</a:t>
            </a:r>
            <a:endParaRPr>
              <a:latin typeface="PingFang SC Regular"/>
              <a:ea typeface="PingFang SC Regular"/>
              <a:cs typeface="PingFang SC Regular"/>
              <a:sym typeface="PingFang SC Regular"/>
            </a:endParaRPr>
          </a:p>
          <a:p>
            <a:pPr lvl="2">
              <a:spcBef>
                <a:spcPts val="1200"/>
              </a:spcBef>
              <a:defRPr sz="2000"/>
            </a:pPr>
            <a:r>
              <a:rPr>
                <a:latin typeface="PingFang SC Regular"/>
                <a:ea typeface="PingFang SC Regular"/>
                <a:cs typeface="PingFang SC Regular"/>
                <a:sym typeface="PingFang SC Regular"/>
              </a:rPr>
              <a:t>-f </a:t>
            </a:r>
            <a:r>
              <a:t>,—filter[]    </a:t>
            </a:r>
            <a:r>
              <a:rPr>
                <a:latin typeface="PingFang SC Regular"/>
                <a:ea typeface="PingFang SC Regular"/>
                <a:cs typeface="PingFang SC Regular"/>
                <a:sym typeface="PingFang SC Regular"/>
              </a:rPr>
              <a:t>显示时的过滤条件</a:t>
            </a:r>
            <a:endParaRPr>
              <a:latin typeface="PingFang SC Regular"/>
              <a:ea typeface="PingFang SC Regular"/>
              <a:cs typeface="PingFang SC Regular"/>
              <a:sym typeface="PingFang SC Regular"/>
            </a:endParaRPr>
          </a:p>
          <a:p>
            <a:pPr lvl="2">
              <a:spcBef>
                <a:spcPts val="1200"/>
              </a:spcBef>
              <a:defRPr sz="2000"/>
            </a:pPr>
            <a:r>
              <a:rPr>
                <a:latin typeface="PingFang SC Regular"/>
                <a:ea typeface="PingFang SC Regular"/>
                <a:cs typeface="PingFang SC Regular"/>
                <a:sym typeface="PingFang SC Regular"/>
              </a:rPr>
              <a:t>—n</a:t>
            </a:r>
            <a:r>
              <a:rPr>
                <a:latin typeface="Helvetica"/>
                <a:ea typeface="Helvetica"/>
                <a:cs typeface="Helvetica"/>
                <a:sym typeface="Helvetica"/>
              </a:rPr>
              <a:t>o-trunc=false </a:t>
            </a:r>
            <a:r>
              <a:t>是否指定使用阶段的形式显示数据</a:t>
            </a:r>
          </a:p>
          <a:p>
            <a:pPr lvl="2">
              <a:spcBef>
                <a:spcPts val="1200"/>
              </a:spcBef>
              <a:defRPr sz="2000"/>
            </a:pPr>
            <a:r>
              <a:t>-q,—quiet=false  </a:t>
            </a:r>
            <a:r>
              <a:rPr>
                <a:latin typeface="PingFang SC Regular"/>
                <a:ea typeface="PingFang SC Regular"/>
                <a:cs typeface="PingFang SC Regular"/>
                <a:sym typeface="PingFang SC Regular"/>
              </a:rPr>
              <a:t>只显示镜像的唯一</a:t>
            </a:r>
            <a:r>
              <a:t>id</a:t>
            </a:r>
          </a:p>
          <a:p>
            <a:pPr marL="444500" indent="-444500">
              <a:spcBef>
                <a:spcPts val="1200"/>
              </a:spcBef>
              <a:defRPr sz="2000"/>
            </a:pPr>
            <a:r>
              <a:t>镜像标签和仓库</a:t>
            </a:r>
          </a:p>
          <a:p>
            <a:pPr marL="444500" indent="-444500">
              <a:spcBef>
                <a:spcPts val="1200"/>
              </a:spcBef>
              <a:defRPr sz="2000"/>
            </a:pPr>
            <a:r>
              <a:t>查看镜像</a:t>
            </a:r>
          </a:p>
          <a:p>
            <a:pPr lvl="1">
              <a:spcBef>
                <a:spcPts val="1200"/>
              </a:spcBef>
              <a:defRPr sz="2000"/>
            </a:pPr>
            <a:r>
              <a:t>$ docker inspect [OPTIONS] CONTAINER|IMAGE [CINTAINER|IMAGE]</a:t>
            </a:r>
          </a:p>
          <a:p>
            <a:pPr marL="444500" indent="-444500">
              <a:spcBef>
                <a:spcPts val="1200"/>
              </a:spcBef>
              <a:defRPr sz="2000"/>
            </a:pPr>
            <a:r>
              <a:t>删除镜像</a:t>
            </a:r>
          </a:p>
          <a:p>
            <a:pPr lvl="1">
              <a:spcBef>
                <a:spcPts val="1200"/>
              </a:spcBef>
              <a:defRPr sz="2000"/>
            </a:pPr>
            <a:r>
              <a:t>$ docker rmi [OPTIONS] IMAGE [IMAGE…]</a:t>
            </a: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74"/>
          <p:cNvSpPr>
            <a:spLocks noGrp="1"/>
          </p:cNvSpPr>
          <p:nvPr>
            <p:ph type="body" idx="1"/>
          </p:nvPr>
        </p:nvSpPr>
        <p:spPr>
          <a:xfrm>
            <a:off x="952500" y="520138"/>
            <a:ext cx="11099800" cy="8438224"/>
          </a:xfrm>
          <a:prstGeom prst="rect">
            <a:avLst/>
          </a:prstGeom>
        </p:spPr>
        <p:txBody>
          <a:bodyPr/>
          <a:lstStyle/>
          <a:p>
            <a:pPr marL="444500" indent="-444500">
              <a:spcBef>
                <a:spcPts val="2700"/>
              </a:spcBef>
              <a:defRPr sz="2300"/>
            </a:pPr>
            <a:r>
              <a:t>查找镜像</a:t>
            </a:r>
          </a:p>
          <a:p>
            <a:pPr lvl="1">
              <a:spcBef>
                <a:spcPts val="2700"/>
              </a:spcBef>
              <a:defRPr sz="2300"/>
            </a:pPr>
            <a:r>
              <a:t>$ docker search [OPTIONS] TERM</a:t>
            </a:r>
          </a:p>
          <a:p>
            <a:pPr lvl="2">
              <a:spcBef>
                <a:spcPts val="2700"/>
              </a:spcBef>
              <a:defRPr sz="2300"/>
            </a:pPr>
            <a:r>
              <a:t>—automated=false</a:t>
            </a:r>
          </a:p>
          <a:p>
            <a:pPr lvl="2">
              <a:spcBef>
                <a:spcPts val="2700"/>
              </a:spcBef>
              <a:defRPr sz="2300"/>
            </a:pPr>
            <a:r>
              <a:t>—no-trunc=false</a:t>
            </a:r>
          </a:p>
          <a:p>
            <a:pPr lvl="2">
              <a:spcBef>
                <a:spcPts val="2700"/>
              </a:spcBef>
              <a:defRPr sz="2300"/>
            </a:pPr>
            <a:r>
              <a:t>-s,—stars=0</a:t>
            </a:r>
          </a:p>
          <a:p>
            <a:pPr marL="444500" indent="-444500">
              <a:spcBef>
                <a:spcPts val="2700"/>
              </a:spcBef>
              <a:defRPr sz="2300"/>
            </a:pPr>
            <a:r>
              <a:t>拉取镜像</a:t>
            </a:r>
          </a:p>
          <a:p>
            <a:pPr lvl="1">
              <a:spcBef>
                <a:spcPts val="2700"/>
              </a:spcBef>
              <a:defRPr sz="2300"/>
            </a:pPr>
            <a:r>
              <a:t>$ docker pull  [OPTIONS] NAME[:TAG]</a:t>
            </a:r>
          </a:p>
          <a:p>
            <a:pPr lvl="2">
              <a:spcBef>
                <a:spcPts val="2700"/>
              </a:spcBef>
              <a:defRPr sz="2300"/>
            </a:pPr>
            <a:r>
              <a:t>-a,—all-tags=false 	</a:t>
            </a:r>
            <a:r>
              <a:rPr>
                <a:latin typeface="PingFang SC Regular"/>
                <a:ea typeface="PingFang SC Regular"/>
                <a:cs typeface="PingFang SC Regular"/>
                <a:sym typeface="PingFang SC Regular"/>
              </a:rPr>
              <a:t>获取所有匹配到的镜像</a:t>
            </a:r>
            <a:endParaRPr>
              <a:latin typeface="PingFang SC Regular"/>
              <a:ea typeface="PingFang SC Regular"/>
              <a:cs typeface="PingFang SC Regular"/>
              <a:sym typeface="PingFang SC Regular"/>
            </a:endParaRPr>
          </a:p>
          <a:p>
            <a:pPr marL="444500" indent="-444500">
              <a:spcBef>
                <a:spcPts val="2700"/>
              </a:spcBef>
              <a:defRPr sz="2300"/>
            </a:pPr>
            <a:r>
              <a:t>推送镜像</a:t>
            </a:r>
          </a:p>
          <a:p>
            <a:pPr lvl="1">
              <a:spcBef>
                <a:spcPts val="2700"/>
              </a:spcBef>
              <a:defRPr sz="2300"/>
            </a:pPr>
            <a:r>
              <a:t>$ docker push NAME[:TAG]</a:t>
            </a: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a:spLocks noGrp="1"/>
          </p:cNvSpPr>
          <p:nvPr>
            <p:ph type="body" idx="1"/>
          </p:nvPr>
        </p:nvSpPr>
        <p:spPr>
          <a:xfrm>
            <a:off x="952500" y="2421135"/>
            <a:ext cx="11099800" cy="6468865"/>
          </a:xfrm>
          <a:prstGeom prst="rect">
            <a:avLst/>
          </a:prstGeom>
        </p:spPr>
        <p:txBody>
          <a:bodyPr/>
          <a:lstStyle/>
          <a:p>
            <a:pPr marL="444500" indent="-444500">
              <a:defRPr sz="3000"/>
            </a:pPr>
            <a:r>
              <a:t>保存对容器的修改，并再次使用</a:t>
            </a:r>
          </a:p>
          <a:p>
            <a:pPr marL="444500" indent="-444500">
              <a:defRPr sz="3000"/>
            </a:pPr>
            <a:r>
              <a:t>自定义镜像的能力</a:t>
            </a:r>
          </a:p>
          <a:p>
            <a:pPr marL="444500" indent="-444500">
              <a:defRPr sz="3000"/>
            </a:pPr>
            <a:r>
              <a:t>以软件的形式打包并分发服务及其运行的环境</a:t>
            </a:r>
          </a:p>
        </p:txBody>
      </p:sp>
      <p:sp>
        <p:nvSpPr>
          <p:cNvPr id="177" name="Shape 177"/>
          <p:cNvSpPr>
            <a:spLocks noGrp="1"/>
          </p:cNvSpPr>
          <p:nvPr>
            <p:ph type="title"/>
          </p:nvPr>
        </p:nvSpPr>
        <p:spPr>
          <a:xfrm>
            <a:off x="952500" y="444500"/>
            <a:ext cx="11099800" cy="1377289"/>
          </a:xfrm>
          <a:prstGeom prst="rect">
            <a:avLst/>
          </a:prstGeom>
        </p:spPr>
        <p:txBody>
          <a:bodyPr/>
          <a:lstStyle>
            <a:lvl1pPr>
              <a:defRPr sz="5000" b="1">
                <a:latin typeface="Helvetica"/>
                <a:ea typeface="Helvetica"/>
                <a:cs typeface="Helvetica"/>
                <a:sym typeface="Helvetica"/>
              </a:defRPr>
            </a:lvl1pPr>
          </a:lstStyle>
          <a:p>
            <a:r>
              <a:t>构建Docker镜像</a:t>
            </a: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a:spLocks noGrp="1"/>
          </p:cNvSpPr>
          <p:nvPr>
            <p:ph type="body" idx="1"/>
          </p:nvPr>
        </p:nvSpPr>
        <p:spPr>
          <a:xfrm>
            <a:off x="952500" y="520138"/>
            <a:ext cx="11099800" cy="8438224"/>
          </a:xfrm>
          <a:prstGeom prst="rect">
            <a:avLst/>
          </a:prstGeom>
        </p:spPr>
        <p:txBody>
          <a:bodyPr/>
          <a:lstStyle/>
          <a:p>
            <a:pPr marL="444500" indent="-444500">
              <a:spcBef>
                <a:spcPts val="1500"/>
              </a:spcBef>
              <a:defRPr sz="2300"/>
            </a:pPr>
            <a:r>
              <a:t>$ docker commit 通过容器构建</a:t>
            </a:r>
          </a:p>
          <a:p>
            <a:pPr lvl="1">
              <a:spcBef>
                <a:spcPts val="1500"/>
              </a:spcBef>
              <a:defRPr sz="2300"/>
            </a:pPr>
            <a:r>
              <a:t>$ docker commit [OPTIONS] CONTAINER [REPOSITORY[:TAG]]</a:t>
            </a:r>
          </a:p>
          <a:p>
            <a:pPr lvl="2">
              <a:spcBef>
                <a:spcPts val="1500"/>
              </a:spcBef>
              <a:defRPr sz="2300"/>
            </a:pPr>
            <a:r>
              <a:t>-a,—author=“” </a:t>
            </a:r>
            <a:r>
              <a:rPr>
                <a:latin typeface="PingFang SC Regular"/>
                <a:ea typeface="PingFang SC Regular"/>
                <a:cs typeface="PingFang SC Regular"/>
                <a:sym typeface="PingFang SC Regular"/>
              </a:rPr>
              <a:t>指定作者</a:t>
            </a:r>
            <a:endParaRPr>
              <a:latin typeface="PingFang SC Regular"/>
              <a:ea typeface="PingFang SC Regular"/>
              <a:cs typeface="PingFang SC Regular"/>
              <a:sym typeface="PingFang SC Regular"/>
            </a:endParaRPr>
          </a:p>
          <a:p>
            <a:pPr lvl="2">
              <a:spcBef>
                <a:spcPts val="1500"/>
              </a:spcBef>
              <a:defRPr sz="2300"/>
            </a:pPr>
            <a:r>
              <a:rPr>
                <a:latin typeface="PingFang SC Regular"/>
                <a:ea typeface="PingFang SC Regular"/>
                <a:cs typeface="PingFang SC Regular"/>
                <a:sym typeface="PingFang SC Regular"/>
              </a:rPr>
              <a:t>-</a:t>
            </a:r>
            <a:r>
              <a:t>m,-message=“” </a:t>
            </a:r>
            <a:r>
              <a:rPr>
                <a:latin typeface="PingFang SC Regular"/>
                <a:ea typeface="PingFang SC Regular"/>
                <a:cs typeface="PingFang SC Regular"/>
                <a:sym typeface="PingFang SC Regular"/>
              </a:rPr>
              <a:t>记录镜像构建信息</a:t>
            </a:r>
            <a:endParaRPr>
              <a:latin typeface="PingFang SC Regular"/>
              <a:ea typeface="PingFang SC Regular"/>
              <a:cs typeface="PingFang SC Regular"/>
              <a:sym typeface="PingFang SC Regular"/>
            </a:endParaRPr>
          </a:p>
          <a:p>
            <a:pPr lvl="2">
              <a:spcBef>
                <a:spcPts val="1500"/>
              </a:spcBef>
              <a:defRPr sz="2300"/>
            </a:pPr>
            <a:r>
              <a:rPr>
                <a:latin typeface="PingFang SC Regular"/>
                <a:ea typeface="PingFang SC Regular"/>
                <a:cs typeface="PingFang SC Regular"/>
                <a:sym typeface="PingFang SC Regular"/>
              </a:rPr>
              <a:t>-</a:t>
            </a:r>
            <a:r>
              <a:rPr>
                <a:latin typeface="Helvetica"/>
                <a:ea typeface="Helvetica"/>
                <a:cs typeface="Helvetica"/>
                <a:sym typeface="Helvetica"/>
              </a:rPr>
              <a:t>p,—pause=true  </a:t>
            </a:r>
            <a:r>
              <a:t>在构建镜像时可以不暂停容器，默认会暂停容器</a:t>
            </a:r>
          </a:p>
          <a:p>
            <a:pPr marL="444500" indent="-444500">
              <a:spcBef>
                <a:spcPts val="1500"/>
              </a:spcBef>
              <a:defRPr sz="2300"/>
            </a:pPr>
            <a:r>
              <a:t>$ docker build 通过Dockerfile文件构建</a:t>
            </a:r>
          </a:p>
          <a:p>
            <a:pPr lvl="1">
              <a:spcBef>
                <a:spcPts val="1500"/>
              </a:spcBef>
              <a:defRPr sz="2300"/>
            </a:pPr>
            <a:r>
              <a:t>$ docker build [OPTIONS] PATH | URL | -</a:t>
            </a:r>
          </a:p>
          <a:p>
            <a:pPr lvl="2">
              <a:spcBef>
                <a:spcPts val="1500"/>
              </a:spcBef>
              <a:defRPr sz="2300"/>
            </a:pPr>
            <a:r>
              <a:t>—force-rm=false</a:t>
            </a:r>
          </a:p>
          <a:p>
            <a:pPr lvl="2">
              <a:spcBef>
                <a:spcPts val="1500"/>
              </a:spcBef>
              <a:defRPr sz="2300"/>
            </a:pPr>
            <a:r>
              <a:t>—no-cache=false</a:t>
            </a:r>
          </a:p>
          <a:p>
            <a:pPr lvl="2">
              <a:spcBef>
                <a:spcPts val="1500"/>
              </a:spcBef>
              <a:defRPr sz="2300"/>
            </a:pPr>
            <a:r>
              <a:t>—pull=false</a:t>
            </a:r>
          </a:p>
          <a:p>
            <a:pPr lvl="2">
              <a:spcBef>
                <a:spcPts val="1500"/>
              </a:spcBef>
              <a:defRPr sz="2300"/>
            </a:pPr>
            <a:r>
              <a:t>-q,—quiet=false</a:t>
            </a:r>
          </a:p>
          <a:p>
            <a:pPr lvl="2">
              <a:spcBef>
                <a:spcPts val="1500"/>
              </a:spcBef>
              <a:defRPr sz="2300"/>
            </a:pPr>
            <a:r>
              <a:t>—rm=true</a:t>
            </a:r>
          </a:p>
          <a:p>
            <a:pPr lvl="2">
              <a:spcBef>
                <a:spcPts val="1500"/>
              </a:spcBef>
              <a:defRPr sz="2300"/>
            </a:pPr>
            <a:r>
              <a:t>-t,—tag=“”	 </a:t>
            </a:r>
            <a:r>
              <a:rPr>
                <a:latin typeface="PingFang SC Regular"/>
                <a:ea typeface="PingFang SC Regular"/>
                <a:cs typeface="PingFang SC Regular"/>
                <a:sym typeface="PingFang SC Regular"/>
              </a:rPr>
              <a:t>指定构建出的镜像的名字</a:t>
            </a:r>
            <a:endParaRPr>
              <a:latin typeface="PingFang SC Regular"/>
              <a:ea typeface="PingFang SC Regular"/>
              <a:cs typeface="PingFang SC Regular"/>
              <a:sym typeface="PingFang SC Regular"/>
            </a:endParaRP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hape 181"/>
          <p:cNvSpPr>
            <a:spLocks noGrp="1"/>
          </p:cNvSpPr>
          <p:nvPr>
            <p:ph type="body" idx="1"/>
          </p:nvPr>
        </p:nvSpPr>
        <p:spPr>
          <a:xfrm>
            <a:off x="952500" y="1733550"/>
            <a:ext cx="11099800" cy="6286500"/>
          </a:xfrm>
          <a:prstGeom prst="rect">
            <a:avLst/>
          </a:prstGeom>
        </p:spPr>
        <p:txBody>
          <a:bodyPr/>
          <a:lstStyle/>
          <a:p>
            <a:r>
              <a:rPr>
                <a:latin typeface="PingFang SC Regular"/>
                <a:ea typeface="PingFang SC Regular"/>
                <a:cs typeface="PingFang SC Regular"/>
                <a:sym typeface="PingFang SC Regular"/>
              </a:rPr>
              <a:t>创建第一个</a:t>
            </a:r>
            <a:r>
              <a:t>dockerFile</a:t>
            </a:r>
          </a:p>
          <a:p>
            <a:pPr marL="0" indent="0" defTabSz="457200">
              <a:spcBef>
                <a:spcPts val="0"/>
              </a:spcBef>
              <a:buSzTx/>
              <a:buNone/>
              <a:defRPr sz="1200">
                <a:solidFill>
                  <a:srgbClr val="454545"/>
                </a:solidFill>
                <a:latin typeface="Helvetica"/>
                <a:ea typeface="Helvetica"/>
                <a:cs typeface="Helvetica"/>
                <a:sym typeface="Helvetica"/>
              </a:defRPr>
            </a:pPr>
            <a:r>
              <a:t>	</a:t>
            </a:r>
            <a:r>
              <a:rPr sz="3100"/>
              <a:t>#First Dockerfile</a:t>
            </a:r>
            <a:endParaRPr sz="3100"/>
          </a:p>
          <a:p>
            <a:pPr marL="0" indent="0" defTabSz="457200">
              <a:spcBef>
                <a:spcPts val="0"/>
              </a:spcBef>
              <a:buSzTx/>
              <a:buNone/>
              <a:defRPr sz="3100">
                <a:solidFill>
                  <a:srgbClr val="454545"/>
                </a:solidFill>
                <a:latin typeface="Helvetica"/>
                <a:ea typeface="Helvetica"/>
                <a:cs typeface="Helvetica"/>
                <a:sym typeface="Helvetica"/>
              </a:defRPr>
            </a:pPr>
            <a:r>
              <a:t>	FROM ubuntu:16.04  </a:t>
            </a:r>
            <a:r>
              <a:rPr>
                <a:latin typeface="PingFang SC Regular"/>
                <a:ea typeface="PingFang SC Regular"/>
                <a:cs typeface="PingFang SC Regular"/>
                <a:sym typeface="PingFang SC Regular"/>
              </a:rPr>
              <a:t>镜像的基础</a:t>
            </a:r>
            <a:endParaRPr>
              <a:latin typeface="PingFang SC Regular"/>
              <a:ea typeface="PingFang SC Regular"/>
              <a:cs typeface="PingFang SC Regular"/>
              <a:sym typeface="PingFang SC Regular"/>
            </a:endParaRPr>
          </a:p>
          <a:p>
            <a:pPr marL="0" indent="0" defTabSz="457200">
              <a:spcBef>
                <a:spcPts val="0"/>
              </a:spcBef>
              <a:buSzTx/>
              <a:buNone/>
              <a:defRPr sz="3100">
                <a:solidFill>
                  <a:srgbClr val="454545"/>
                </a:solidFill>
                <a:latin typeface="Helvetica"/>
                <a:ea typeface="Helvetica"/>
                <a:cs typeface="Helvetica"/>
                <a:sym typeface="Helvetica"/>
              </a:defRPr>
            </a:pPr>
            <a:r>
              <a:t>	MAINTAINER bingbing “bingbing@qq.com”  </a:t>
            </a:r>
            <a:r>
              <a:rPr>
                <a:latin typeface="PingFang SC Regular"/>
                <a:ea typeface="PingFang SC Regular"/>
                <a:cs typeface="PingFang SC Regular"/>
                <a:sym typeface="PingFang SC Regular"/>
              </a:rPr>
              <a:t>镜像维护人</a:t>
            </a:r>
            <a:endParaRPr>
              <a:latin typeface="PingFang SC Regular"/>
              <a:ea typeface="PingFang SC Regular"/>
              <a:cs typeface="PingFang SC Regular"/>
              <a:sym typeface="PingFang SC Regular"/>
            </a:endParaRPr>
          </a:p>
          <a:p>
            <a:pPr marL="0" indent="0" defTabSz="457200">
              <a:spcBef>
                <a:spcPts val="0"/>
              </a:spcBef>
              <a:buSzTx/>
              <a:buNone/>
              <a:defRPr sz="3100">
                <a:solidFill>
                  <a:srgbClr val="454545"/>
                </a:solidFill>
                <a:latin typeface="Helvetica"/>
                <a:ea typeface="Helvetica"/>
                <a:cs typeface="Helvetica"/>
                <a:sym typeface="Helvetica"/>
              </a:defRPr>
            </a:pPr>
            <a:r>
              <a:t>	RUN apt update	</a:t>
            </a:r>
            <a:r>
              <a:rPr>
                <a:latin typeface="PingFang SC Regular"/>
                <a:ea typeface="PingFang SC Regular"/>
                <a:cs typeface="PingFang SC Regular"/>
                <a:sym typeface="PingFang SC Regular"/>
              </a:rPr>
              <a:t>镜像执行的命令</a:t>
            </a:r>
            <a:endParaRPr>
              <a:latin typeface="PingFang SC Regular"/>
              <a:ea typeface="PingFang SC Regular"/>
              <a:cs typeface="PingFang SC Regular"/>
              <a:sym typeface="PingFang SC Regular"/>
            </a:endParaRPr>
          </a:p>
          <a:p>
            <a:pPr marL="0" indent="0" defTabSz="457200">
              <a:spcBef>
                <a:spcPts val="0"/>
              </a:spcBef>
              <a:buSzTx/>
              <a:buNone/>
              <a:defRPr sz="3100">
                <a:solidFill>
                  <a:srgbClr val="454545"/>
                </a:solidFill>
                <a:latin typeface="Helvetica"/>
                <a:ea typeface="Helvetica"/>
                <a:cs typeface="Helvetica"/>
                <a:sym typeface="Helvetica"/>
              </a:defRPr>
            </a:pPr>
            <a:r>
              <a:t>	RUN apt install nginx</a:t>
            </a:r>
          </a:p>
          <a:p>
            <a:pPr marL="0" indent="0" defTabSz="457200">
              <a:spcBef>
                <a:spcPts val="0"/>
              </a:spcBef>
              <a:buSzTx/>
              <a:buNone/>
              <a:defRPr sz="3100">
                <a:solidFill>
                  <a:srgbClr val="454545"/>
                </a:solidFill>
                <a:latin typeface="Helvetica"/>
                <a:ea typeface="Helvetica"/>
                <a:cs typeface="Helvetica"/>
                <a:sym typeface="Helvetica"/>
              </a:defRPr>
            </a:pPr>
            <a:r>
              <a:t>	EXPOSE 80 	</a:t>
            </a:r>
            <a:r>
              <a:rPr>
                <a:latin typeface="PingFang SC Regular"/>
                <a:ea typeface="PingFang SC Regular"/>
                <a:cs typeface="PingFang SC Regular"/>
                <a:sym typeface="PingFang SC Regular"/>
              </a:rPr>
              <a:t>镜像暴露的端口</a:t>
            </a:r>
            <a:endParaRPr>
              <a:latin typeface="PingFang SC Regular"/>
              <a:ea typeface="PingFang SC Regular"/>
              <a:cs typeface="PingFang SC Regular"/>
              <a:sym typeface="PingFang SC Regular"/>
            </a:endParaRP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Shape 183"/>
          <p:cNvSpPr>
            <a:spLocks noGrp="1"/>
          </p:cNvSpPr>
          <p:nvPr>
            <p:ph type="body" idx="1"/>
          </p:nvPr>
        </p:nvSpPr>
        <p:spPr>
          <a:xfrm>
            <a:off x="952500" y="1733550"/>
            <a:ext cx="11099800" cy="6286500"/>
          </a:xfrm>
          <a:prstGeom prst="rect">
            <a:avLst/>
          </a:prstGeom>
        </p:spPr>
        <p:txBody>
          <a:bodyPr/>
          <a:lstStyle/>
          <a:p>
            <a:r>
              <a:t>END(待续)</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hape 123"/>
          <p:cNvSpPr>
            <a:spLocks noGrp="1"/>
          </p:cNvSpPr>
          <p:nvPr>
            <p:ph type="title"/>
          </p:nvPr>
        </p:nvSpPr>
        <p:spPr>
          <a:xfrm>
            <a:off x="952500" y="3797300"/>
            <a:ext cx="11099800" cy="2159000"/>
          </a:xfrm>
          <a:prstGeom prst="rect">
            <a:avLst/>
          </a:prstGeom>
        </p:spPr>
        <p:txBody>
          <a:bodyPr/>
          <a:lstStyle>
            <a:lvl1pPr>
              <a:defRPr b="1">
                <a:latin typeface="Helvetica"/>
                <a:ea typeface="Helvetica"/>
                <a:cs typeface="Helvetica"/>
                <a:sym typeface="Helvetica"/>
              </a:defRPr>
            </a:lvl1pPr>
          </a:lstStyle>
          <a:p>
            <a:r>
              <a:t>什么是docker? </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a:spLocks noGrp="1"/>
          </p:cNvSpPr>
          <p:nvPr>
            <p:ph type="body" idx="1"/>
          </p:nvPr>
        </p:nvSpPr>
        <p:spPr>
          <a:xfrm>
            <a:off x="952500" y="863600"/>
            <a:ext cx="11099800" cy="8026400"/>
          </a:xfrm>
          <a:prstGeom prst="rect">
            <a:avLst/>
          </a:prstGeom>
        </p:spPr>
        <p:txBody>
          <a:bodyPr/>
          <a:lstStyle/>
          <a:p>
            <a:r>
              <a:t>先来认识一下docker</a:t>
            </a:r>
          </a:p>
          <a:p>
            <a:r>
              <a:t>什么是容器?</a:t>
            </a:r>
          </a:p>
          <a:p>
            <a:pPr marL="889000" lvl="1" indent="-444500">
              <a:defRPr sz="2000"/>
            </a:pPr>
            <a:r>
              <a:t>一种虚拟化的方案(与虚拟机不同，虚拟机是通过中间层将一台或多台独立的机器虚拟运行在物理硬件之上的，而容器是直接运行在操作系统内核之上的用户空间，所以容器的虚拟化也叫操作系统虚拟化</a:t>
            </a:r>
          </a:p>
          <a:p>
            <a:pPr marL="889000" lvl="1" indent="-444500">
              <a:defRPr sz="2000"/>
            </a:pPr>
            <a:r>
              <a:t>由于依赖操作系统的特性，所以容器只能运行相同或相似内核的操作系统之上</a:t>
            </a:r>
          </a:p>
          <a:p>
            <a:pPr marL="889000" lvl="1" indent="-444500">
              <a:defRPr sz="2000"/>
            </a:pPr>
            <a:r>
              <a:t>docker使用的容器技术是依赖与linux内核特性：Namespace和Cgroups (Control Group)</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hape 129"/>
          <p:cNvSpPr>
            <a:spLocks noGrp="1"/>
          </p:cNvSpPr>
          <p:nvPr>
            <p:ph type="title"/>
          </p:nvPr>
        </p:nvSpPr>
        <p:spPr>
          <a:xfrm>
            <a:off x="952500" y="444500"/>
            <a:ext cx="11099800" cy="1377289"/>
          </a:xfrm>
          <a:prstGeom prst="rect">
            <a:avLst/>
          </a:prstGeom>
        </p:spPr>
        <p:txBody>
          <a:bodyPr/>
          <a:lstStyle>
            <a:lvl1pPr>
              <a:defRPr sz="5000" b="1">
                <a:latin typeface="Helvetica"/>
                <a:ea typeface="Helvetica"/>
                <a:cs typeface="Helvetica"/>
                <a:sym typeface="Helvetica"/>
              </a:defRPr>
            </a:lvl1pPr>
          </a:lstStyle>
          <a:p>
            <a:r>
              <a:t>linux容器技术vs虚拟机</a:t>
            </a:r>
          </a:p>
        </p:txBody>
      </p:sp>
      <p:grpSp>
        <p:nvGrpSpPr>
          <p:cNvPr id="132" name="Group 132"/>
          <p:cNvGrpSpPr/>
          <p:nvPr/>
        </p:nvGrpSpPr>
        <p:grpSpPr>
          <a:xfrm>
            <a:off x="1087966" y="3332808"/>
            <a:ext cx="11299338" cy="4171717"/>
            <a:chOff x="0" y="0"/>
            <a:chExt cx="11299337" cy="4171715"/>
          </a:xfrm>
        </p:grpSpPr>
        <p:pic>
          <p:nvPicPr>
            <p:cNvPr id="130" name="pasted-image.png"/>
            <p:cNvPicPr>
              <a:picLocks noChangeAspect="1"/>
            </p:cNvPicPr>
            <p:nvPr/>
          </p:nvPicPr>
          <p:blipFill>
            <a:blip r:embed="rId1"/>
            <a:stretch>
              <a:fillRect/>
            </a:stretch>
          </p:blipFill>
          <p:spPr>
            <a:xfrm>
              <a:off x="0" y="129330"/>
              <a:ext cx="5430664" cy="3913055"/>
            </a:xfrm>
            <a:prstGeom prst="rect">
              <a:avLst/>
            </a:prstGeom>
            <a:ln w="12700" cap="flat">
              <a:noFill/>
              <a:miter lim="400000"/>
              <a:headEnd/>
              <a:tailEnd/>
            </a:ln>
            <a:effectLst/>
          </p:spPr>
        </p:pic>
        <p:pic>
          <p:nvPicPr>
            <p:cNvPr id="131" name="pasted-image.png"/>
            <p:cNvPicPr>
              <a:picLocks noChangeAspect="1"/>
            </p:cNvPicPr>
            <p:nvPr/>
          </p:nvPicPr>
          <p:blipFill>
            <a:blip r:embed="rId2"/>
            <a:stretch>
              <a:fillRect/>
            </a:stretch>
          </p:blipFill>
          <p:spPr>
            <a:xfrm>
              <a:off x="6070599" y="0"/>
              <a:ext cx="5228739" cy="4171716"/>
            </a:xfrm>
            <a:prstGeom prst="rect">
              <a:avLst/>
            </a:prstGeom>
            <a:ln w="12700" cap="flat">
              <a:noFill/>
              <a:miter lim="400000"/>
              <a:headEnd/>
              <a:tailEnd/>
            </a:ln>
            <a:effectLst/>
          </p:spPr>
        </p:pic>
      </p:gr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p:cNvSpPr>
          <p:nvPr>
            <p:ph type="body" idx="1"/>
          </p:nvPr>
        </p:nvSpPr>
        <p:spPr>
          <a:xfrm>
            <a:off x="952500" y="1733550"/>
            <a:ext cx="11099800" cy="6286500"/>
          </a:xfrm>
          <a:prstGeom prst="rect">
            <a:avLst/>
          </a:prstGeom>
        </p:spPr>
        <p:txBody>
          <a:bodyPr/>
          <a:lstStyle/>
          <a:p>
            <a:pPr marL="444500" indent="-444500">
              <a:defRPr sz="3000"/>
            </a:pPr>
            <a:r>
              <a:t>什么是docker?</a:t>
            </a:r>
          </a:p>
          <a:p>
            <a:pPr lvl="1">
              <a:defRPr sz="2000"/>
            </a:pPr>
            <a:r>
              <a:t>将应用程序自动部署到容器的开源引擎</a:t>
            </a:r>
          </a:p>
          <a:p>
            <a:pPr lvl="1">
              <a:defRPr sz="2000"/>
            </a:pPr>
            <a:r>
              <a:t>go语言开源引擎 Github地址：</a:t>
            </a:r>
            <a:r>
              <a:rPr u="sng">
                <a:hlinkClick r:id="rId1"/>
              </a:rPr>
              <a:t>https://github.com/docker/docker</a:t>
            </a:r>
            <a:endParaRPr u="sng"/>
          </a:p>
          <a:p>
            <a:pPr lvl="1">
              <a:defRPr sz="2000"/>
            </a:pPr>
            <a:r>
              <a:t>2013年初 dotCloud(docker) 发布</a:t>
            </a:r>
          </a:p>
          <a:p>
            <a:pPr lvl="1">
              <a:defRPr sz="2000"/>
            </a:pPr>
            <a:r>
              <a:t>基于Apache2.0开源授权协议发行</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hape 136"/>
          <p:cNvSpPr>
            <a:spLocks noGrp="1"/>
          </p:cNvSpPr>
          <p:nvPr>
            <p:ph type="body" idx="1"/>
          </p:nvPr>
        </p:nvSpPr>
        <p:spPr>
          <a:xfrm>
            <a:off x="952500" y="1733550"/>
            <a:ext cx="11099800" cy="6286500"/>
          </a:xfrm>
          <a:prstGeom prst="rect">
            <a:avLst/>
          </a:prstGeom>
        </p:spPr>
        <p:txBody>
          <a:bodyPr/>
          <a:lstStyle/>
          <a:p>
            <a:pPr marL="444500" indent="-444500">
              <a:defRPr sz="3000"/>
            </a:pPr>
            <a:r>
              <a:t>Docker的目标</a:t>
            </a:r>
          </a:p>
          <a:p>
            <a:pPr lvl="1">
              <a:defRPr sz="2000"/>
            </a:pPr>
            <a:r>
              <a:t>提供简单轻量的建模方式</a:t>
            </a:r>
          </a:p>
          <a:p>
            <a:pPr lvl="1">
              <a:defRPr sz="2000"/>
            </a:pPr>
            <a:r>
              <a:t>职责的逻辑分离</a:t>
            </a:r>
          </a:p>
          <a:p>
            <a:pPr lvl="1">
              <a:defRPr sz="2000"/>
            </a:pPr>
            <a:r>
              <a:t>快速高效的开发声明周期</a:t>
            </a:r>
          </a:p>
          <a:p>
            <a:pPr lvl="1">
              <a:defRPr sz="2000"/>
            </a:pPr>
            <a:r>
              <a:t>鼓励使用面向服务的架构</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a:spLocks noGrp="1"/>
          </p:cNvSpPr>
          <p:nvPr>
            <p:ph type="body" idx="1"/>
          </p:nvPr>
        </p:nvSpPr>
        <p:spPr>
          <a:xfrm>
            <a:off x="952500" y="1733550"/>
            <a:ext cx="11099800" cy="6286500"/>
          </a:xfrm>
          <a:prstGeom prst="rect">
            <a:avLst/>
          </a:prstGeom>
        </p:spPr>
        <p:txBody>
          <a:bodyPr/>
          <a:lstStyle/>
          <a:p>
            <a:pPr marL="444500" indent="-444500">
              <a:defRPr sz="3000"/>
            </a:pPr>
            <a:r>
              <a:t>Docker的使用场景</a:t>
            </a:r>
          </a:p>
          <a:p>
            <a:pPr lvl="1">
              <a:defRPr sz="2000"/>
            </a:pPr>
            <a:r>
              <a:t>使用Docker容器开发、测试、部署服务</a:t>
            </a:r>
          </a:p>
          <a:p>
            <a:pPr lvl="1">
              <a:defRPr sz="2000"/>
            </a:pPr>
            <a:r>
              <a:t>创建隔离的运行环境</a:t>
            </a:r>
          </a:p>
          <a:p>
            <a:pPr lvl="1">
              <a:defRPr sz="2000"/>
            </a:pPr>
            <a:r>
              <a:t>搭建测试环境</a:t>
            </a:r>
          </a:p>
          <a:p>
            <a:pPr lvl="1">
              <a:defRPr sz="2000"/>
            </a:pPr>
            <a:r>
              <a:t>构建多用户的平台既服务(PaaS) 基础设施</a:t>
            </a:r>
          </a:p>
          <a:p>
            <a:pPr lvl="1">
              <a:defRPr sz="2000"/>
            </a:pPr>
            <a:r>
              <a:t>提供软件既服务(SaaS)应用程序</a:t>
            </a:r>
          </a:p>
          <a:p>
            <a:pPr lvl="1">
              <a:defRPr sz="2000"/>
            </a:pPr>
            <a:r>
              <a:t>高性能、操大规模的宿主机部署</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hape 140"/>
          <p:cNvSpPr>
            <a:spLocks noGrp="1"/>
          </p:cNvSpPr>
          <p:nvPr>
            <p:ph type="body" idx="1"/>
          </p:nvPr>
        </p:nvSpPr>
        <p:spPr>
          <a:xfrm>
            <a:off x="952500" y="1821815"/>
            <a:ext cx="11099800" cy="6286500"/>
          </a:xfrm>
          <a:prstGeom prst="rect">
            <a:avLst/>
          </a:prstGeom>
        </p:spPr>
        <p:txBody>
          <a:bodyPr/>
          <a:lstStyle/>
          <a:p>
            <a:pPr marL="444500" indent="-444500">
              <a:defRPr sz="3000"/>
            </a:pPr>
            <a:r>
              <a:t>Docker的基本组成</a:t>
            </a:r>
          </a:p>
          <a:p>
            <a:pPr lvl="1">
              <a:defRPr sz="2000"/>
            </a:pPr>
            <a:r>
              <a:t>Docker Client 客户端</a:t>
            </a:r>
          </a:p>
          <a:p>
            <a:pPr lvl="1">
              <a:defRPr sz="2000"/>
            </a:pPr>
            <a:r>
              <a:t>Docker Daemon 守护进程</a:t>
            </a:r>
          </a:p>
          <a:p>
            <a:pPr lvl="1">
              <a:defRPr sz="2000"/>
            </a:pPr>
            <a:r>
              <a:t>Docker Image 镜像</a:t>
            </a:r>
          </a:p>
          <a:p>
            <a:pPr lvl="1">
              <a:defRPr sz="2000"/>
            </a:pPr>
            <a:r>
              <a:t>Docker Container 容器</a:t>
            </a:r>
          </a:p>
          <a:p>
            <a:pPr lvl="1">
              <a:defRPr sz="2000"/>
            </a:pPr>
            <a:r>
              <a:t>Docker Registry 仓库</a:t>
            </a:r>
          </a:p>
        </p:txBody>
      </p:sp>
      <p:sp>
        <p:nvSpPr>
          <p:cNvPr id="141" name="Shape 141"/>
          <p:cNvSpPr>
            <a:spLocks noGrp="1"/>
          </p:cNvSpPr>
          <p:nvPr>
            <p:ph type="title"/>
          </p:nvPr>
        </p:nvSpPr>
        <p:spPr>
          <a:xfrm>
            <a:off x="952500" y="444500"/>
            <a:ext cx="11099800" cy="1377289"/>
          </a:xfrm>
          <a:prstGeom prst="rect">
            <a:avLst/>
          </a:prstGeom>
        </p:spPr>
        <p:txBody>
          <a:bodyPr/>
          <a:lstStyle>
            <a:lvl1pPr>
              <a:defRPr sz="5000" b="1">
                <a:latin typeface="Helvetica"/>
                <a:ea typeface="Helvetica"/>
                <a:cs typeface="Helvetica"/>
                <a:sym typeface="Helvetica"/>
              </a:defRPr>
            </a:lvl1pPr>
          </a:lstStyle>
          <a:p>
            <a:r>
              <a:t>Docker的基本组成</a:t>
            </a:r>
          </a:p>
        </p:txBody>
      </p:sp>
    </p:spTree>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latinLnBrk="0" hangingPunct="0">
          <a:spcBef>
            <a:spcPts val="0"/>
          </a:spcBef>
          <a:spcAft>
            <a:spcPts val="0"/>
          </a:spcAft>
          <a:buClrTx/>
          <a:buSzTx/>
          <a:buFontTx/>
          <a:buNone/>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latinLnBrk="0" hangingPunct="0">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latinLnBrk="0" hangingPunct="0">
          <a:spcBef>
            <a:spcPts val="0"/>
          </a:spcBef>
          <a:spcAft>
            <a:spcPts val="0"/>
          </a:spcAft>
          <a:buClrTx/>
          <a:buSzTx/>
          <a:buFontTx/>
          <a:buNone/>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latinLnBrk="0" hangingPunct="0">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3214</Words>
  <Application>Kingsoft Office WPP</Application>
  <PresentationFormat>自定义</PresentationFormat>
  <Paragraphs>190</Paragraphs>
  <Slides>25</Slides>
  <Notes>3</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White</vt:lpstr>
      <vt:lpstr>PowerPoint 演示文稿</vt:lpstr>
      <vt:lpstr>PowerPoint 演示文稿</vt:lpstr>
      <vt:lpstr>什么是docker? </vt:lpstr>
      <vt:lpstr>PowerPoint 演示文稿</vt:lpstr>
      <vt:lpstr>linux容器技术vs虚拟机</vt:lpstr>
      <vt:lpstr>PowerPoint 演示文稿</vt:lpstr>
      <vt:lpstr>PowerPoint 演示文稿</vt:lpstr>
      <vt:lpstr>PowerPoint 演示文稿</vt:lpstr>
      <vt:lpstr>Docker的基本组成</vt:lpstr>
      <vt:lpstr>PowerPoint 演示文稿</vt:lpstr>
      <vt:lpstr>PowerPoint 演示文稿</vt:lpstr>
      <vt:lpstr>Docker容器</vt:lpstr>
      <vt:lpstr>PowerPoint 演示文稿</vt:lpstr>
      <vt:lpstr>Docker守护式容器</vt:lpstr>
      <vt:lpstr>PowerPoint 演示文稿</vt:lpstr>
      <vt:lpstr>PowerPoint 演示文稿</vt:lpstr>
      <vt:lpstr>Docker部署静态网站</vt:lpstr>
      <vt:lpstr>Docker镜像和仓库</vt:lpstr>
      <vt:lpstr>PowerPoint 演示文稿</vt:lpstr>
      <vt:lpstr>PowerPoint 演示文稿</vt:lpstr>
      <vt:lpstr>PowerPoint 演示文稿</vt:lpstr>
      <vt:lpstr>构建Docker镜像</vt:lpstr>
      <vt:lpstr>PowerPoint 演示文稿</vt:lpstr>
      <vt:lpstr>PowerPoint 演示文稿</vt:lpstr>
      <vt:lpstr>PowerPoint 演示文稿</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v_byyang</cp:lastModifiedBy>
  <cp:revision>2</cp:revision>
  <dcterms:created xsi:type="dcterms:W3CDTF">2016-06-27T08:54:56Z</dcterms:created>
  <dcterms:modified xsi:type="dcterms:W3CDTF">2016-06-30T05:01:37Z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