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1" r:id="rId2"/>
    <p:sldId id="257" r:id="rId3"/>
    <p:sldId id="262" r:id="rId4"/>
    <p:sldId id="263" r:id="rId5"/>
    <p:sldId id="264" r:id="rId6"/>
    <p:sldId id="266" r:id="rId7"/>
    <p:sldId id="267" r:id="rId8"/>
    <p:sldId id="268" r:id="rId9"/>
    <p:sldId id="272"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F72F50-923A-40C0-ACCB-D62B1AF48FE0}">
          <p14:sldIdLst>
            <p14:sldId id="261"/>
            <p14:sldId id="257"/>
            <p14:sldId id="262"/>
            <p14:sldId id="263"/>
            <p14:sldId id="264"/>
            <p14:sldId id="266"/>
            <p14:sldId id="267"/>
            <p14:sldId id="268"/>
            <p14:sldId id="272"/>
            <p14:sldId id="273"/>
            <p14:sldId id="27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85" d="100"/>
          <a:sy n="85" d="100"/>
        </p:scale>
        <p:origin x="590" y="53"/>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2/5/2024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2/5/2024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2/5/2024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2/5/2024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2/5/2024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739900"/>
            <a:ext cx="9604310" cy="3383280"/>
          </a:xfrm>
        </p:spPr>
        <p:txBody>
          <a:bodyPr>
            <a:normAutofit/>
          </a:bodyPr>
          <a:lstStyle/>
          <a:p>
            <a:pPr algn="ctr">
              <a:lnSpc>
                <a:spcPct val="100000"/>
              </a:lnSpc>
            </a:pPr>
            <a:r>
              <a:rPr lang="en-US" sz="2800" dirty="0">
                <a:latin typeface="Times New Roman" panose="02020603050405020304" pitchFamily="18" charset="0"/>
                <a:cs typeface="Times New Roman" panose="02020603050405020304" pitchFamily="18" charset="0"/>
              </a:rPr>
              <a:t>CLASSIFICATIONS OF VARIOUS CODE SMELLS USING MACHINE LEARNING TECHNIQUES </a:t>
            </a:r>
          </a:p>
        </p:txBody>
      </p:sp>
      <p:sp>
        <p:nvSpPr>
          <p:cNvPr id="3" name="Subtitle 2"/>
          <p:cNvSpPr>
            <a:spLocks noGrp="1"/>
          </p:cNvSpPr>
          <p:nvPr>
            <p:ph type="subTitle" idx="1"/>
          </p:nvPr>
        </p:nvSpPr>
        <p:spPr>
          <a:xfrm>
            <a:off x="1293845" y="5318264"/>
            <a:ext cx="9604310" cy="1146036"/>
          </a:xfrm>
        </p:spPr>
        <p:txBody>
          <a:bodyPr>
            <a:noAutofit/>
          </a:bodyPr>
          <a:lstStyle/>
          <a:p>
            <a:pPr algn="ctr">
              <a:lnSpc>
                <a:spcPct val="100000"/>
              </a:lnSpc>
            </a:pPr>
            <a:r>
              <a:rPr lang="en-US" dirty="0">
                <a:latin typeface="Times New Roman" panose="02020603050405020304" pitchFamily="18" charset="0"/>
                <a:cs typeface="Times New Roman" panose="02020603050405020304" pitchFamily="18" charset="0"/>
              </a:rPr>
              <a:t>Harmanjot Singh</a:t>
            </a:r>
          </a:p>
          <a:p>
            <a:pPr algn="ctr">
              <a:lnSpc>
                <a:spcPct val="100000"/>
              </a:lnSpc>
            </a:pPr>
            <a:r>
              <a:rPr lang="en-US" dirty="0">
                <a:latin typeface="Times New Roman" panose="02020603050405020304" pitchFamily="18" charset="0"/>
                <a:cs typeface="Times New Roman" panose="02020603050405020304" pitchFamily="18" charset="0"/>
              </a:rPr>
              <a:t>(202201013)</a:t>
            </a:r>
          </a:p>
          <a:p>
            <a:pPr algn="ctr">
              <a:lnSpc>
                <a:spcPct val="100000"/>
              </a:lnSpc>
            </a:pPr>
            <a:r>
              <a:rPr lang="en-US" dirty="0">
                <a:latin typeface="Times New Roman" panose="02020603050405020304" pitchFamily="18" charset="0"/>
                <a:cs typeface="Times New Roman" panose="02020603050405020304" pitchFamily="18" charset="0"/>
              </a:rPr>
              <a:t>Shlok Aggarwal</a:t>
            </a:r>
          </a:p>
          <a:p>
            <a:pPr algn="ctr">
              <a:lnSpc>
                <a:spcPct val="100000"/>
              </a:lnSpc>
            </a:pPr>
            <a:r>
              <a:rPr lang="en-US" dirty="0">
                <a:latin typeface="Times New Roman" panose="02020603050405020304" pitchFamily="18" charset="0"/>
                <a:cs typeface="Times New Roman" panose="02020603050405020304" pitchFamily="18" charset="0"/>
              </a:rPr>
              <a:t>(202201040)</a:t>
            </a:r>
          </a:p>
          <a:p>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475874" y="2272495"/>
            <a:ext cx="9601200" cy="1142385"/>
          </a:xfrm>
        </p:spPr>
        <p:txBody>
          <a:bodyPr>
            <a:normAutofit/>
          </a:bodyPr>
          <a:lstStyle/>
          <a:p>
            <a:pPr algn="ctr"/>
            <a:r>
              <a:rPr lang="en-US" sz="6600" b="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314041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621" y="2188274"/>
            <a:ext cx="9601200" cy="1142385"/>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1519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What is code smell?</a:t>
            </a:r>
          </a:p>
        </p:txBody>
      </p:sp>
      <p:sp>
        <p:nvSpPr>
          <p:cNvPr id="3" name="Content Placeholder 2"/>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Code smells are a result of poor and misguided programming</a:t>
            </a:r>
          </a:p>
          <a:p>
            <a:pPr algn="just">
              <a:lnSpc>
                <a:spcPct val="100000"/>
              </a:lnSpc>
            </a:pPr>
            <a:r>
              <a:rPr lang="en-US" dirty="0">
                <a:latin typeface="Times New Roman" panose="02020603050405020304" pitchFamily="18" charset="0"/>
                <a:cs typeface="Times New Roman" panose="02020603050405020304" pitchFamily="18" charset="0"/>
              </a:rPr>
              <a:t>Code smells are signs that your code is not as clean and maintainable as it could be</a:t>
            </a:r>
          </a:p>
          <a:p>
            <a:pPr algn="just">
              <a:lnSpc>
                <a:spcPct val="100000"/>
              </a:lnSpc>
            </a:pPr>
            <a:r>
              <a:rPr lang="en-US" dirty="0">
                <a:latin typeface="Times New Roman" panose="02020603050405020304" pitchFamily="18" charset="0"/>
                <a:cs typeface="Times New Roman" panose="02020603050405020304" pitchFamily="18" charset="0"/>
              </a:rPr>
              <a:t>In Duplicate Code there can be similar or identical code placed in more than one location </a:t>
            </a:r>
          </a:p>
          <a:p>
            <a:pPr algn="just">
              <a:lnSpc>
                <a:spcPct val="100000"/>
              </a:lnSpc>
            </a:pPr>
            <a:r>
              <a:rPr lang="en-US" dirty="0">
                <a:latin typeface="Times New Roman" panose="02020603050405020304" pitchFamily="18" charset="0"/>
                <a:cs typeface="Times New Roman" panose="02020603050405020304" pitchFamily="18" charset="0"/>
              </a:rPr>
              <a:t>Code smells occur when code is not written using fundamental standards.</a:t>
            </a:r>
          </a:p>
          <a:p>
            <a:pPr algn="just">
              <a:lnSpc>
                <a:spcPct val="100000"/>
              </a:lnSpc>
            </a:pPr>
            <a:r>
              <a:rPr lang="en-US" dirty="0">
                <a:latin typeface="Times New Roman" panose="02020603050405020304" pitchFamily="18" charset="0"/>
                <a:cs typeface="Times New Roman" panose="02020603050405020304" pitchFamily="18" charset="0"/>
              </a:rPr>
              <a:t>Code smell occurs when a function grows too long.</a:t>
            </a:r>
          </a:p>
          <a:p>
            <a:pPr algn="just"/>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Code Smells</a:t>
            </a:r>
          </a:p>
        </p:txBody>
      </p:sp>
      <p:sp>
        <p:nvSpPr>
          <p:cNvPr id="3" name="Content Placeholder 2"/>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Comments - Too many comments can make the code difficult to read and maintain.</a:t>
            </a:r>
          </a:p>
          <a:p>
            <a:pPr algn="just">
              <a:lnSpc>
                <a:spcPct val="100000"/>
              </a:lnSpc>
            </a:pPr>
            <a:r>
              <a:rPr lang="en-US" dirty="0">
                <a:latin typeface="Times New Roman" panose="02020603050405020304" pitchFamily="18" charset="0"/>
                <a:cs typeface="Times New Roman" panose="02020603050405020304" pitchFamily="18" charset="0"/>
              </a:rPr>
              <a:t>Long Parameter list - A long list of parameters in a method or class is a code smell</a:t>
            </a:r>
          </a:p>
          <a:p>
            <a:pPr algn="just">
              <a:lnSpc>
                <a:spcPct val="100000"/>
              </a:lnSpc>
            </a:pPr>
            <a:r>
              <a:rPr lang="en-US" dirty="0">
                <a:latin typeface="Times New Roman" panose="02020603050405020304" pitchFamily="18" charset="0"/>
                <a:cs typeface="Times New Roman" panose="02020603050405020304" pitchFamily="18" charset="0"/>
              </a:rPr>
              <a:t>Dead code - A dead code is a section of a program that is neaver reached or called</a:t>
            </a:r>
          </a:p>
          <a:p>
            <a:pPr algn="just">
              <a:lnSpc>
                <a:spcPct val="100000"/>
              </a:lnSpc>
            </a:pPr>
            <a:r>
              <a:rPr lang="en-US" dirty="0">
                <a:latin typeface="Times New Roman" panose="02020603050405020304" pitchFamily="18" charset="0"/>
                <a:cs typeface="Times New Roman" panose="02020603050405020304" pitchFamily="18" charset="0"/>
              </a:rPr>
              <a:t>Feature envy – It is a code smell that occurs when we have a method that more interested in the details of other classes than the class it is in.</a:t>
            </a:r>
          </a:p>
          <a:p>
            <a:pPr algn="just">
              <a:lnSpc>
                <a:spcPct val="100000"/>
              </a:lnSpc>
            </a:pPr>
            <a:r>
              <a:rPr lang="en-US" dirty="0">
                <a:latin typeface="Times New Roman" panose="02020603050405020304" pitchFamily="18" charset="0"/>
                <a:cs typeface="Times New Roman" panose="02020603050405020304" pitchFamily="18" charset="0"/>
              </a:rPr>
              <a:t>Large Class - A class contains many methods/lines of code/fields is consisdered a code smell</a:t>
            </a:r>
          </a:p>
          <a:p>
            <a:endParaRPr lang="en-US"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Challenges in Code Smell Classifications</a:t>
            </a:r>
          </a:p>
        </p:txBody>
      </p:sp>
      <p:sp>
        <p:nvSpPr>
          <p:cNvPr id="3" name="Content Placeholder 2"/>
          <p:cNvSpPr>
            <a:spLocks noGrp="1"/>
          </p:cNvSpPr>
          <p:nvPr>
            <p:ph sz="half" idx="1"/>
          </p:nvPr>
        </p:nvSpPr>
        <p:spPr>
          <a:xfrm>
            <a:off x="1295400" y="1981199"/>
            <a:ext cx="9328484" cy="381000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Code smells are often subjective and context-dependet, varying from project to project and developer to developer</a:t>
            </a:r>
          </a:p>
          <a:p>
            <a:pPr algn="just">
              <a:lnSpc>
                <a:spcPct val="100000"/>
              </a:lnSpc>
            </a:pPr>
            <a:r>
              <a:rPr lang="en-US" dirty="0">
                <a:latin typeface="Times New Roman" panose="02020603050405020304" pitchFamily="18" charset="0"/>
                <a:cs typeface="Times New Roman" panose="02020603050405020304" pitchFamily="18" charset="0"/>
              </a:rPr>
              <a:t>It’s challenging to create a balanced datasets, as some code smells may be more difficult to identify than others</a:t>
            </a:r>
          </a:p>
          <a:p>
            <a:pPr algn="just">
              <a:lnSpc>
                <a:spcPct val="100000"/>
              </a:lnSpc>
            </a:pPr>
            <a:r>
              <a:rPr lang="en-US" dirty="0">
                <a:latin typeface="Times New Roman" panose="02020603050405020304" pitchFamily="18" charset="0"/>
                <a:cs typeface="Times New Roman" panose="02020603050405020304" pitchFamily="18" charset="0"/>
              </a:rPr>
              <a:t>Large codebase present scalability challenges for code smell detection tools.</a:t>
            </a:r>
          </a:p>
          <a:p>
            <a:pPr algn="just">
              <a:lnSpc>
                <a:spcPct val="100000"/>
              </a:lnSpc>
            </a:pPr>
            <a:r>
              <a:rPr lang="en-US" dirty="0">
                <a:latin typeface="Times New Roman" panose="02020603050405020304" pitchFamily="18" charset="0"/>
                <a:cs typeface="Times New Roman" panose="02020603050405020304" pitchFamily="18" charset="0"/>
              </a:rPr>
              <a:t>Striking a balance between accuracy and tool performance is crucial.</a:t>
            </a:r>
          </a:p>
          <a:p>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Machine Learning in Code Smell Classifications</a:t>
            </a:r>
          </a:p>
        </p:txBody>
      </p:sp>
      <p:sp>
        <p:nvSpPr>
          <p:cNvPr id="3" name="Content Placeholder 2"/>
          <p:cNvSpPr>
            <a:spLocks noGrp="1"/>
          </p:cNvSpPr>
          <p:nvPr>
            <p:ph idx="1"/>
          </p:nvPr>
        </p:nvSpPr>
        <p:spPr>
          <a:xfrm>
            <a:off x="1267326" y="1896979"/>
            <a:ext cx="8038152" cy="3809999"/>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Machine learning enable us to predict results accurately, Machine learning algorithms use sample data as input to predict output values.</a:t>
            </a:r>
          </a:p>
          <a:p>
            <a:pPr marL="0" indent="0" algn="just">
              <a:lnSpc>
                <a:spcPct val="100000"/>
              </a:lnSpc>
              <a:buNone/>
            </a:pPr>
            <a:r>
              <a:rPr lang="en-US" dirty="0">
                <a:latin typeface="Times New Roman" panose="02020603050405020304" pitchFamily="18" charset="0"/>
                <a:cs typeface="Times New Roman" panose="02020603050405020304" pitchFamily="18" charset="0"/>
              </a:rPr>
              <a:t>Machine learning plays a cruical role in automating the detection of code smells, offering a data-driven approach that leverages patterns and features learned from existing codebases. </a:t>
            </a:r>
          </a:p>
          <a:p>
            <a:pPr marL="0" indent="0" algn="just">
              <a:lnSpc>
                <a:spcPct val="100000"/>
              </a:lnSpc>
              <a:buNone/>
            </a:pPr>
            <a:r>
              <a:rPr lang="en-US" dirty="0">
                <a:latin typeface="Times New Roman" panose="02020603050405020304" pitchFamily="18" charset="0"/>
                <a:cs typeface="Times New Roman" panose="02020603050405020304" pitchFamily="18" charset="0"/>
              </a:rPr>
              <a:t>ML models provide a more objective analysis of code reducing the impact of subjectivity in identifying code smells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478" y="3430524"/>
            <a:ext cx="2886522" cy="2276454"/>
          </a:xfrm>
          <a:prstGeom prst="rect">
            <a:avLst/>
          </a:prstGeom>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92662"/>
            <a:ext cx="9601200" cy="1142385"/>
          </a:xfrm>
        </p:spPr>
        <p:txBody>
          <a:bodyPr>
            <a:normAutofit/>
          </a:bodyPr>
          <a:lstStyle/>
          <a:p>
            <a:r>
              <a:rPr lang="en-US" sz="2800" dirty="0">
                <a:latin typeface="Times New Roman" panose="02020603050405020304" pitchFamily="18" charset="0"/>
                <a:cs typeface="Times New Roman" panose="02020603050405020304" pitchFamily="18" charset="0"/>
              </a:rPr>
              <a:t>Data Collection</a:t>
            </a:r>
          </a:p>
        </p:txBody>
      </p:sp>
      <p:sp>
        <p:nvSpPr>
          <p:cNvPr id="8" name="Text Placeholder 2"/>
          <p:cNvSpPr>
            <a:spLocks noGrp="1"/>
          </p:cNvSpPr>
          <p:nvPr>
            <p:ph sz="half" idx="2"/>
          </p:nvPr>
        </p:nvSpPr>
        <p:spPr>
          <a:xfrm>
            <a:off x="1295398" y="1235047"/>
            <a:ext cx="8883317" cy="3841750"/>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Data collection is a crucial step in applying machine learning (ML) techniques to code smell detection. To build an effective and representative dataset, you need to gather diverse samples of code with labeled instances of code smells. We apply the tools i.e PMD,Jdeodrant,Checkstyle on different projects and generate the respective reports to make a final dataset.The dataset contain 49732 rows and 9 columns.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36" y="4520642"/>
            <a:ext cx="11066528" cy="1390874"/>
          </a:xfrm>
          <a:prstGeom prst="rect">
            <a:avLst/>
          </a:prstGeom>
        </p:spPr>
      </p:pic>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368" y="0"/>
            <a:ext cx="9601200" cy="731838"/>
          </a:xfrm>
        </p:spPr>
        <p:txBody>
          <a:bodyPr>
            <a:normAutofit/>
          </a:bodyPr>
          <a:lstStyle/>
          <a:p>
            <a:r>
              <a:rPr lang="en-US" sz="2800" dirty="0">
                <a:latin typeface="Times New Roman" panose="02020603050405020304" pitchFamily="18" charset="0"/>
                <a:cs typeface="Times New Roman" panose="02020603050405020304" pitchFamily="18" charset="0"/>
              </a:rPr>
              <a:t>Model Selection</a:t>
            </a:r>
          </a:p>
        </p:txBody>
      </p:sp>
      <p:sp>
        <p:nvSpPr>
          <p:cNvPr id="5" name="Content Placeholder 4"/>
          <p:cNvSpPr>
            <a:spLocks noGrp="1"/>
          </p:cNvSpPr>
          <p:nvPr>
            <p:ph idx="1"/>
          </p:nvPr>
        </p:nvSpPr>
        <p:spPr>
          <a:xfrm>
            <a:off x="1487907" y="840122"/>
            <a:ext cx="9601200" cy="5103478"/>
          </a:xfrm>
        </p:spPr>
        <p:txBody>
          <a:bodyPr>
            <a:noAutofit/>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Simple algorithms are often computationally efficient, making them suitable for quick analysis and model training, especially when dealing with large datasets</a:t>
            </a:r>
          </a:p>
          <a:p>
            <a:pPr algn="just">
              <a:lnSpc>
                <a:spcPct val="120000"/>
              </a:lnSpc>
            </a:pPr>
            <a:r>
              <a:rPr lang="en-US" dirty="0">
                <a:latin typeface="Times New Roman" panose="02020603050405020304" pitchFamily="18" charset="0"/>
                <a:cs typeface="Times New Roman" panose="02020603050405020304" pitchFamily="18" charset="0"/>
              </a:rPr>
              <a:t>Logistic Regression-Well-suited for binary classification tasks, such as detecting the presence or absence of a specific code smell.</a:t>
            </a:r>
          </a:p>
          <a:p>
            <a:pPr algn="just">
              <a:lnSpc>
                <a:spcPct val="120000"/>
              </a:lnSpc>
            </a:pPr>
            <a:r>
              <a:rPr lang="en-US" dirty="0">
                <a:latin typeface="Times New Roman" panose="02020603050405020304" pitchFamily="18" charset="0"/>
                <a:cs typeface="Times New Roman" panose="02020603050405020304" pitchFamily="18" charset="0"/>
              </a:rPr>
              <a:t>Decision Trees - Useful for capturing hierarchical decision rules in code smell detection.</a:t>
            </a:r>
          </a:p>
          <a:p>
            <a:pPr algn="just">
              <a:lnSpc>
                <a:spcPct val="120000"/>
              </a:lnSpc>
            </a:pPr>
            <a:r>
              <a:rPr lang="en-US" dirty="0">
                <a:latin typeface="Times New Roman" panose="02020603050405020304" pitchFamily="18" charset="0"/>
                <a:cs typeface="Times New Roman" panose="02020603050405020304" pitchFamily="18" charset="0"/>
              </a:rPr>
              <a:t>Random Forest - Effective for code smell detection across diverse codebases.</a:t>
            </a:r>
          </a:p>
          <a:p>
            <a:pPr algn="just">
              <a:lnSpc>
                <a:spcPct val="120000"/>
              </a:lnSpc>
            </a:pPr>
            <a:r>
              <a:rPr lang="en-US" dirty="0">
                <a:latin typeface="Times New Roman" panose="02020603050405020304" pitchFamily="18" charset="0"/>
                <a:cs typeface="Times New Roman" panose="02020603050405020304" pitchFamily="18" charset="0"/>
              </a:rPr>
              <a:t>KNN - Can be effective for code smell detection, especially in scenarios with localized patterns.</a:t>
            </a:r>
          </a:p>
          <a:p>
            <a:pPr algn="just">
              <a:lnSpc>
                <a:spcPct val="120000"/>
              </a:lnSpc>
            </a:pPr>
            <a:r>
              <a:rPr lang="en-US" dirty="0">
                <a:latin typeface="Times New Roman" panose="02020603050405020304" pitchFamily="18" charset="0"/>
                <a:cs typeface="Times New Roman" panose="02020603050405020304" pitchFamily="18" charset="0"/>
              </a:rPr>
              <a:t>(Support Vector Machines)SVM - Well-suited for code smell detection tasks with complex feature relationships.</a:t>
            </a:r>
          </a:p>
          <a:p>
            <a:endParaRPr lang="en-US" dirty="0"/>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95400" y="0"/>
            <a:ext cx="9601200" cy="1142385"/>
          </a:xfrm>
        </p:spPr>
        <p:txBody>
          <a:bodyPr/>
          <a:lstStyle/>
          <a:p>
            <a:pPr algn="r"/>
            <a:r>
              <a:rPr lang="en-US" dirty="0"/>
              <a:t>contd....</a:t>
            </a:r>
          </a:p>
        </p:txBody>
      </p:sp>
      <p:sp>
        <p:nvSpPr>
          <p:cNvPr id="8" name="Content Placeholder 7"/>
          <p:cNvSpPr>
            <a:spLocks noGrp="1"/>
          </p:cNvSpPr>
          <p:nvPr>
            <p:ph idx="1"/>
          </p:nvPr>
        </p:nvSpPr>
        <p:spPr>
          <a:xfrm>
            <a:off x="1295400" y="1367591"/>
            <a:ext cx="9601200" cy="3809999"/>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Training a code smell detection model using ensemble algorithms involves combining multiple weak learners to create a more robust and accurate classifier.</a:t>
            </a:r>
          </a:p>
          <a:p>
            <a:pPr algn="just">
              <a:lnSpc>
                <a:spcPct val="100000"/>
              </a:lnSpc>
            </a:pPr>
            <a:r>
              <a:rPr lang="en-US" dirty="0">
                <a:latin typeface="Times New Roman" panose="02020603050405020304" pitchFamily="18" charset="0"/>
                <a:cs typeface="Times New Roman" panose="02020603050405020304" pitchFamily="18" charset="0"/>
              </a:rPr>
              <a:t>AdaBoost(Adaptive Boosting) - AdaBoost is effective in improving the accuracy of weak learners, making it suitable for code smell detection tasks.</a:t>
            </a:r>
          </a:p>
          <a:p>
            <a:pPr algn="just">
              <a:lnSpc>
                <a:spcPct val="100000"/>
              </a:lnSpc>
            </a:pPr>
            <a:r>
              <a:rPr lang="en-US" dirty="0">
                <a:latin typeface="Times New Roman" panose="02020603050405020304" pitchFamily="18" charset="0"/>
                <a:cs typeface="Times New Roman" panose="02020603050405020304" pitchFamily="18" charset="0"/>
              </a:rPr>
              <a:t>Bagging - Bagging helps reduce overfitting and variance for code smell detection</a:t>
            </a:r>
            <a:r>
              <a:rPr lang="en-US" dirty="0"/>
              <a:t>.</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786"/>
            <a:ext cx="9601200" cy="575428"/>
          </a:xfrm>
        </p:spPr>
        <p:txBody>
          <a:bodyPr/>
          <a:lstStyle/>
          <a:p>
            <a:r>
              <a:rPr lang="en-US" dirty="0"/>
              <a:t>Results</a:t>
            </a:r>
          </a:p>
        </p:txBody>
      </p:sp>
      <p:sp>
        <p:nvSpPr>
          <p:cNvPr id="5" name="Text Placeholder 4"/>
          <p:cNvSpPr>
            <a:spLocks noGrp="1"/>
          </p:cNvSpPr>
          <p:nvPr>
            <p:ph type="body" idx="1"/>
          </p:nvPr>
        </p:nvSpPr>
        <p:spPr>
          <a:xfrm>
            <a:off x="1295400" y="695744"/>
            <a:ext cx="4572000" cy="435224"/>
          </a:xfrm>
        </p:spPr>
        <p:txBody>
          <a:bodyPr>
            <a:normAutofit/>
          </a:bodyPr>
          <a:lstStyle/>
          <a:p>
            <a:r>
              <a:rPr lang="en-US" b="1" dirty="0">
                <a:solidFill>
                  <a:schemeClr val="tx1"/>
                </a:solidFill>
              </a:rPr>
              <a:t>Simple Model</a:t>
            </a:r>
          </a:p>
        </p:txBody>
      </p:sp>
      <p:pic>
        <p:nvPicPr>
          <p:cNvPr id="15" name="Content Placeholder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76638" y="1250498"/>
            <a:ext cx="4409524" cy="1580952"/>
          </a:xfrm>
        </p:spPr>
      </p:pic>
      <p:sp>
        <p:nvSpPr>
          <p:cNvPr id="7" name="Text Placeholder 6"/>
          <p:cNvSpPr>
            <a:spLocks noGrp="1"/>
          </p:cNvSpPr>
          <p:nvPr>
            <p:ph type="body" sz="quarter" idx="3"/>
          </p:nvPr>
        </p:nvSpPr>
        <p:spPr>
          <a:xfrm>
            <a:off x="6324600" y="679250"/>
            <a:ext cx="4572000" cy="355466"/>
          </a:xfrm>
        </p:spPr>
        <p:txBody>
          <a:bodyPr>
            <a:normAutofit lnSpcReduction="10000"/>
          </a:bodyPr>
          <a:lstStyle/>
          <a:p>
            <a:r>
              <a:rPr lang="en-US" b="1" dirty="0">
                <a:solidFill>
                  <a:schemeClr val="tx1"/>
                </a:solidFill>
              </a:rPr>
              <a:t>Essemble Model</a:t>
            </a:r>
          </a:p>
        </p:txBody>
      </p:sp>
      <p:pic>
        <p:nvPicPr>
          <p:cNvPr id="14" name="Content Placeholder 1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24600" y="1250497"/>
            <a:ext cx="5249779" cy="4849513"/>
          </a:xfr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638" y="2831450"/>
            <a:ext cx="4409524" cy="1577338"/>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638" y="4385422"/>
            <a:ext cx="4409523" cy="1714589"/>
          </a:xfrm>
          <a:prstGeom prst="rect">
            <a:avLst/>
          </a:prstGeom>
        </p:spPr>
      </p:pic>
    </p:spTree>
    <p:extLst>
      <p:ext uri="{BB962C8B-B14F-4D97-AF65-F5344CB8AC3E}">
        <p14:creationId xmlns:p14="http://schemas.microsoft.com/office/powerpoint/2010/main" val="185704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151</TotalTime>
  <Words>591</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Diamond Grid 16x9</vt:lpstr>
      <vt:lpstr>CLASSIFICATIONS OF VARIOUS CODE SMELLS USING MACHINE LEARNING TECHNIQUES </vt:lpstr>
      <vt:lpstr>What is code smell?</vt:lpstr>
      <vt:lpstr>Types of Code Smells</vt:lpstr>
      <vt:lpstr>Challenges in Code Smell Classifications</vt:lpstr>
      <vt:lpstr>Machine Learning in Code Smell Classifications</vt:lpstr>
      <vt:lpstr>Data Collection</vt:lpstr>
      <vt:lpstr>Model Selection</vt:lpstr>
      <vt:lpstr>contd....</vt:lpstr>
      <vt:lpstr>Results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DECTECTING AND CHARACTERISING VARIOUS CODE SMELLS USING MACHINE LEARNING TECHNIQUES</dc:title>
  <dc:creator>Microsoft account</dc:creator>
  <cp:lastModifiedBy>sahil narula</cp:lastModifiedBy>
  <cp:revision>17</cp:revision>
  <dcterms:created xsi:type="dcterms:W3CDTF">2023-12-19T17:34:56Z</dcterms:created>
  <dcterms:modified xsi:type="dcterms:W3CDTF">2024-02-05T17:15:46Z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