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323" r:id="rId5"/>
    <p:sldId id="269" r:id="rId6"/>
    <p:sldId id="322" r:id="rId7"/>
    <p:sldId id="324" r:id="rId8"/>
    <p:sldId id="325" r:id="rId9"/>
    <p:sldId id="326" r:id="rId10"/>
    <p:sldId id="327" r:id="rId11"/>
    <p:sldId id="328" r:id="rId12"/>
    <p:sldId id="258" r:id="rId13"/>
    <p:sldId id="317" r:id="rId14"/>
    <p:sldId id="318" r:id="rId15"/>
    <p:sldId id="319" r:id="rId16"/>
    <p:sldId id="320" r:id="rId17"/>
    <p:sldId id="264"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440"/>
    <a:srgbClr val="E7F2F8"/>
    <a:srgbClr val="A9CFE3"/>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51"/>
        <p:guide pos="385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84.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p:cNvSpPr>
          <p:nvPr>
            <p:ph type="sldImg"/>
          </p:nvPr>
        </p:nvSpPr>
        <p:spPr/>
      </p:sp>
      <p:sp>
        <p:nvSpPr>
          <p:cNvPr id="8194" name="备注占位符 2"/>
          <p:cNvSpPr>
            <a:spLocks noGrp="1"/>
          </p:cNvSpPr>
          <p:nvPr>
            <p:ph type="body"/>
          </p:nvPr>
        </p:nvSpPr>
        <p:spPr/>
        <p:txBody>
          <a:bodyPr lIns="91440" tIns="45720" rIns="91440" bIns="45720" anchor="t"/>
          <a:p>
            <a:pPr lvl="0"/>
            <a:endParaRPr lang="zh-CN" altLang="en-US"/>
          </a:p>
        </p:txBody>
      </p:sp>
      <p:sp>
        <p:nvSpPr>
          <p:cNvPr id="81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微软雅黑" panose="020B0503020204020204" charset="-122"/>
                <a:ea typeface="微软雅黑" panose="020B0503020204020204" charset="-122"/>
              </a:rPr>
            </a:fld>
            <a:endParaRPr lang="zh-CN" altLang="en-US" sz="1200">
              <a:latin typeface="微软雅黑" panose="020B0503020204020204" charset="-122"/>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p:cNvSpPr>
          <p:nvPr>
            <p:ph type="sldImg"/>
          </p:nvPr>
        </p:nvSpPr>
        <p:spPr/>
      </p:sp>
      <p:sp>
        <p:nvSpPr>
          <p:cNvPr id="8194" name="备注占位符 2"/>
          <p:cNvSpPr>
            <a:spLocks noGrp="1"/>
          </p:cNvSpPr>
          <p:nvPr>
            <p:ph type="body"/>
          </p:nvPr>
        </p:nvSpPr>
        <p:spPr/>
        <p:txBody>
          <a:bodyPr lIns="91440" tIns="45720" rIns="91440" bIns="45720" anchor="t"/>
          <a:p>
            <a:pPr lvl="0"/>
            <a:endParaRPr lang="zh-CN" altLang="en-US"/>
          </a:p>
        </p:txBody>
      </p:sp>
      <p:sp>
        <p:nvSpPr>
          <p:cNvPr id="81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微软雅黑" panose="020B0503020204020204" charset="-122"/>
                <a:ea typeface="微软雅黑" panose="020B0503020204020204" charset="-122"/>
              </a:rPr>
            </a:fld>
            <a:endParaRPr lang="zh-CN" altLang="en-US" sz="1200">
              <a:latin typeface="微软雅黑" panose="020B0503020204020204" charset="-122"/>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p:cNvSpPr>
          <p:nvPr>
            <p:ph type="sldImg"/>
          </p:nvPr>
        </p:nvSpPr>
        <p:spPr/>
      </p:sp>
      <p:sp>
        <p:nvSpPr>
          <p:cNvPr id="8194" name="备注占位符 2"/>
          <p:cNvSpPr>
            <a:spLocks noGrp="1"/>
          </p:cNvSpPr>
          <p:nvPr>
            <p:ph type="body"/>
          </p:nvPr>
        </p:nvSpPr>
        <p:spPr/>
        <p:txBody>
          <a:bodyPr lIns="91440" tIns="45720" rIns="91440" bIns="45720" anchor="t"/>
          <a:p>
            <a:pPr lvl="0"/>
            <a:endParaRPr lang="zh-CN" altLang="en-US"/>
          </a:p>
        </p:txBody>
      </p:sp>
      <p:sp>
        <p:nvSpPr>
          <p:cNvPr id="81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微软雅黑" panose="020B0503020204020204" charset="-122"/>
                <a:ea typeface="微软雅黑" panose="020B0503020204020204" charset="-122"/>
              </a:rPr>
            </a:fld>
            <a:endParaRPr lang="zh-CN" altLang="en-US" sz="1200">
              <a:latin typeface="微软雅黑" panose="020B0503020204020204" charset="-122"/>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p:cNvSpPr>
          <p:nvPr>
            <p:ph type="sldImg"/>
          </p:nvPr>
        </p:nvSpPr>
        <p:spPr/>
      </p:sp>
      <p:sp>
        <p:nvSpPr>
          <p:cNvPr id="8194" name="备注占位符 2"/>
          <p:cNvSpPr>
            <a:spLocks noGrp="1"/>
          </p:cNvSpPr>
          <p:nvPr>
            <p:ph type="body"/>
          </p:nvPr>
        </p:nvSpPr>
        <p:spPr/>
        <p:txBody>
          <a:bodyPr lIns="91440" tIns="45720" rIns="91440" bIns="45720" anchor="t"/>
          <a:p>
            <a:pPr lvl="0"/>
            <a:endParaRPr lang="zh-CN" altLang="en-US"/>
          </a:p>
        </p:txBody>
      </p:sp>
      <p:sp>
        <p:nvSpPr>
          <p:cNvPr id="81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微软雅黑" panose="020B0503020204020204" charset="-122"/>
                <a:ea typeface="微软雅黑" panose="020B0503020204020204" charset="-122"/>
              </a:rPr>
            </a:fld>
            <a:endParaRPr lang="zh-CN" altLang="en-US" sz="1200">
              <a:latin typeface="微软雅黑" panose="020B0503020204020204" charset="-122"/>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79.xml"/><Relationship Id="rId3" Type="http://schemas.openxmlformats.org/officeDocument/2006/relationships/hyperlink" Target="https://3g.163.com/touch/#/" TargetMode="External"/><Relationship Id="rId2" Type="http://schemas.openxmlformats.org/officeDocument/2006/relationships/hyperlink" Target="https://m.lagou.com/" TargetMode="Externa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82.xml"/><Relationship Id="rId2" Type="http://schemas.openxmlformats.org/officeDocument/2006/relationships/image" Target="../media/image6.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83.xml"/><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2.png"/><Relationship Id="rId2" Type="http://schemas.openxmlformats.org/officeDocument/2006/relationships/tags" Target="../tags/tag6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image" Target="../media/image3.png"/><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71.xml"/><Relationship Id="rId4" Type="http://schemas.openxmlformats.org/officeDocument/2006/relationships/image" Target="../media/image3.png"/><Relationship Id="rId3" Type="http://schemas.openxmlformats.org/officeDocument/2006/relationships/tags" Target="../tags/tag70.xml"/><Relationship Id="rId2" Type="http://schemas.openxmlformats.org/officeDocument/2006/relationships/image" Target="../media/image2.png"/><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image" Target="../media/image3.png"/><Relationship Id="rId3" Type="http://schemas.openxmlformats.org/officeDocument/2006/relationships/tags" Target="../tags/tag76.xml"/><Relationship Id="rId2" Type="http://schemas.openxmlformats.org/officeDocument/2006/relationships/image" Target="../media/image2.png"/><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153"/>
          <p:cNvPicPr>
            <a:picLocks noChangeAspect="1"/>
          </p:cNvPicPr>
          <p:nvPr/>
        </p:nvPicPr>
        <p:blipFill>
          <a:blip r:embed="rId1"/>
          <a:srcRect t="22591" b="13766"/>
          <a:stretch>
            <a:fillRect/>
          </a:stretch>
        </p:blipFill>
        <p:spPr>
          <a:xfrm>
            <a:off x="4445" y="2172970"/>
            <a:ext cx="7863205" cy="5004435"/>
          </a:xfrm>
          <a:prstGeom prst="rect">
            <a:avLst/>
          </a:prstGeom>
        </p:spPr>
      </p:pic>
      <p:sp>
        <p:nvSpPr>
          <p:cNvPr id="8" name="文本框 7"/>
          <p:cNvSpPr txBox="1"/>
          <p:nvPr/>
        </p:nvSpPr>
        <p:spPr>
          <a:xfrm>
            <a:off x="3350895" y="1744980"/>
            <a:ext cx="5723255" cy="922020"/>
          </a:xfrm>
          <a:prstGeom prst="rect">
            <a:avLst/>
          </a:prstGeom>
          <a:noFill/>
        </p:spPr>
        <p:txBody>
          <a:bodyPr wrap="square" rtlCol="0">
            <a:spAutoFit/>
          </a:bodyPr>
          <a:p>
            <a:r>
              <a:rPr lang="zh-CN" altLang="en-US" sz="5400">
                <a:solidFill>
                  <a:srgbClr val="4F4440"/>
                </a:solidFill>
                <a:latin typeface="宋体" panose="02010600030101010101" pitchFamily="2" charset="-122"/>
                <a:ea typeface="宋体" panose="02010600030101010101" pitchFamily="2" charset="-122"/>
              </a:rPr>
              <a:t>第</a:t>
            </a:r>
            <a:r>
              <a:rPr lang="en-US" altLang="zh-CN" sz="5400">
                <a:solidFill>
                  <a:srgbClr val="4F4440"/>
                </a:solidFill>
                <a:latin typeface="宋体" panose="02010600030101010101" pitchFamily="2" charset="-122"/>
                <a:ea typeface="宋体" panose="02010600030101010101" pitchFamily="2" charset="-122"/>
              </a:rPr>
              <a:t>2</a:t>
            </a:r>
            <a:r>
              <a:rPr lang="zh-CN" altLang="en-US" sz="5400">
                <a:solidFill>
                  <a:srgbClr val="4F4440"/>
                </a:solidFill>
                <a:latin typeface="宋体" panose="02010600030101010101" pitchFamily="2" charset="-122"/>
                <a:ea typeface="宋体" panose="02010600030101010101" pitchFamily="2" charset="-122"/>
              </a:rPr>
              <a:t>课</a:t>
            </a:r>
            <a:r>
              <a:rPr lang="en-US" altLang="zh-CN" sz="5400">
                <a:solidFill>
                  <a:srgbClr val="4F4440"/>
                </a:solidFill>
                <a:latin typeface="宋体" panose="02010600030101010101" pitchFamily="2" charset="-122"/>
                <a:ea typeface="宋体" panose="02010600030101010101" pitchFamily="2" charset="-122"/>
              </a:rPr>
              <a:t>:</a:t>
            </a:r>
            <a:r>
              <a:rPr lang="en-US" sz="5400">
                <a:solidFill>
                  <a:srgbClr val="4F4440"/>
                </a:solidFill>
                <a:latin typeface="宋体" panose="02010600030101010101" pitchFamily="2" charset="-122"/>
                <a:ea typeface="宋体" panose="02010600030101010101" pitchFamily="2" charset="-122"/>
              </a:rPr>
              <a:t>H5</a:t>
            </a:r>
            <a:r>
              <a:rPr lang="zh-CN" sz="5400">
                <a:solidFill>
                  <a:srgbClr val="4F4440"/>
                </a:solidFill>
                <a:latin typeface="宋体" panose="02010600030101010101" pitchFamily="2" charset="-122"/>
                <a:ea typeface="宋体" panose="02010600030101010101" pitchFamily="2" charset="-122"/>
              </a:rPr>
              <a:t>适配布局</a:t>
            </a:r>
            <a:endParaRPr lang="zh-CN" sz="5400">
              <a:solidFill>
                <a:srgbClr val="4F4440"/>
              </a:solidFill>
              <a:latin typeface="宋体" panose="02010600030101010101" pitchFamily="2" charset="-122"/>
              <a:ea typeface="宋体" panose="02010600030101010101" pitchFamily="2" charset="-122"/>
            </a:endParaRPr>
          </a:p>
        </p:txBody>
      </p:sp>
      <p:sp>
        <p:nvSpPr>
          <p:cNvPr id="11" name="文本框 10"/>
          <p:cNvSpPr txBox="1"/>
          <p:nvPr/>
        </p:nvSpPr>
        <p:spPr>
          <a:xfrm>
            <a:off x="5036185" y="3199130"/>
            <a:ext cx="2352040" cy="460375"/>
          </a:xfrm>
          <a:prstGeom prst="rect">
            <a:avLst/>
          </a:prstGeom>
          <a:noFill/>
        </p:spPr>
        <p:txBody>
          <a:bodyPr wrap="square" rtlCol="0">
            <a:spAutoFit/>
          </a:bodyPr>
          <a:p>
            <a:r>
              <a:rPr lang="zh-CN" altLang="en-US" sz="2400">
                <a:solidFill>
                  <a:srgbClr val="4F4440"/>
                </a:solidFill>
                <a:latin typeface="宋体" panose="02010600030101010101" pitchFamily="2" charset="-122"/>
                <a:ea typeface="宋体" panose="02010600030101010101" pitchFamily="2" charset="-122"/>
              </a:rPr>
              <a:t>主讲老师：佳楠</a:t>
            </a:r>
            <a:endParaRPr lang="zh-CN" altLang="en-US" sz="2400">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2"/>
          <a:stretch>
            <a:fillRect/>
          </a:stretch>
        </p:blipFill>
        <p:spPr>
          <a:xfrm>
            <a:off x="10180638" y="187325"/>
            <a:ext cx="1660525" cy="431800"/>
          </a:xfrm>
          <a:prstGeom prst="rect">
            <a:avLst/>
          </a:prstGeom>
          <a:noFill/>
          <a:ln w="9525">
            <a:noFill/>
          </a:ln>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312920" cy="521970"/>
          </a:xfrm>
          <a:prstGeom prst="rect">
            <a:avLst/>
          </a:prstGeom>
          <a:noFill/>
        </p:spPr>
        <p:txBody>
          <a:bodyPr wrap="square" rtlCol="0">
            <a:spAutoFit/>
          </a:bodyPr>
          <a:p>
            <a:r>
              <a:rPr lang="zh-CN" altLang="en-US" sz="2800" b="1">
                <a:solidFill>
                  <a:srgbClr val="4F4440"/>
                </a:solidFill>
                <a:latin typeface="宋体" panose="02010600030101010101" pitchFamily="2" charset="-122"/>
                <a:ea typeface="宋体" panose="02010600030101010101" pitchFamily="2" charset="-122"/>
              </a:rPr>
              <a:t>移动端适配</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sp>
        <p:nvSpPr>
          <p:cNvPr id="8" name="文本框 7"/>
          <p:cNvSpPr txBox="1"/>
          <p:nvPr/>
        </p:nvSpPr>
        <p:spPr>
          <a:xfrm>
            <a:off x="567055" y="1026795"/>
            <a:ext cx="11273790" cy="5255895"/>
          </a:xfrm>
          <a:prstGeom prst="rect">
            <a:avLst/>
          </a:prstGeom>
          <a:noFill/>
        </p:spPr>
        <p:txBody>
          <a:bodyPr wrap="square" rtlCol="0">
            <a:spAutoFit/>
          </a:bodyPr>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1</a:t>
            </a:r>
            <a:r>
              <a:rPr lang="zh-CN" altLang="en-US" sz="1600">
                <a:solidFill>
                  <a:schemeClr val="tx1"/>
                </a:solidFill>
                <a:latin typeface="Calibri" panose="020F0502020204030204" charset="0"/>
                <a:cs typeface="Calibri" panose="020F0502020204030204" charset="0"/>
              </a:rPr>
              <a:t>、</a:t>
            </a:r>
            <a:r>
              <a:rPr lang="zh-CN" altLang="en-US" sz="1600">
                <a:solidFill>
                  <a:schemeClr val="tx1"/>
                </a:solidFill>
                <a:latin typeface="Calibri" panose="020F0502020204030204" charset="0"/>
                <a:cs typeface="Calibri" panose="020F0502020204030204" charset="0"/>
              </a:rPr>
              <a:t>适配方案</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a:t>
            </a:r>
            <a:r>
              <a:rPr lang="en-US" altLang="zh-CN" sz="1600">
                <a:solidFill>
                  <a:schemeClr val="tx1"/>
                </a:solidFill>
                <a:latin typeface="Calibri" panose="020F0502020204030204" charset="0"/>
                <a:cs typeface="Calibri" panose="020F0502020204030204" charset="0"/>
              </a:rPr>
              <a:t>a</a:t>
            </a:r>
            <a:r>
              <a:rPr lang="zh-CN" altLang="en-US" sz="1600">
                <a:solidFill>
                  <a:schemeClr val="tx1"/>
                </a:solidFill>
                <a:latin typeface="Calibri" panose="020F0502020204030204" charset="0"/>
                <a:cs typeface="Calibri" panose="020F0502020204030204" charset="0"/>
              </a:rPr>
              <a:t>）</a:t>
            </a:r>
            <a:r>
              <a:rPr lang="zh-CN" altLang="en-US" sz="1600" b="1">
                <a:solidFill>
                  <a:srgbClr val="FF0000"/>
                </a:solidFill>
                <a:latin typeface="Calibri" panose="020F0502020204030204" charset="0"/>
                <a:cs typeface="Calibri" panose="020F0502020204030204" charset="0"/>
              </a:rPr>
              <a:t>媒体查询</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       b</a:t>
            </a:r>
            <a:r>
              <a:rPr lang="zh-CN" altLang="en-US" sz="1600">
                <a:latin typeface="Calibri" panose="020F0502020204030204" charset="0"/>
                <a:cs typeface="Calibri" panose="020F0502020204030204" charset="0"/>
                <a:sym typeface="+mn-ea"/>
              </a:rPr>
              <a:t>）固定高度，宽度百分比适配</a:t>
            </a:r>
            <a:r>
              <a:rPr lang="en-US" altLang="zh-CN" sz="1600">
                <a:latin typeface="Calibri" panose="020F0502020204030204" charset="0"/>
                <a:cs typeface="Calibri" panose="020F0502020204030204" charset="0"/>
                <a:sym typeface="+mn-ea"/>
              </a:rPr>
              <a:t>--</a:t>
            </a:r>
            <a:r>
              <a:rPr lang="zh-CN" altLang="en-US" sz="1600">
                <a:latin typeface="Calibri" panose="020F0502020204030204" charset="0"/>
                <a:cs typeface="Calibri" panose="020F0502020204030204" charset="0"/>
                <a:sym typeface="+mn-ea"/>
              </a:rPr>
              <a:t>布局非常均匀，适合百分比布局</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zh-CN" altLang="en-US"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c</a:t>
            </a:r>
            <a:r>
              <a:rPr lang="zh-CN" altLang="en-US" sz="1600">
                <a:latin typeface="Calibri" panose="020F0502020204030204" charset="0"/>
                <a:cs typeface="Calibri" panose="020F0502020204030204" charset="0"/>
                <a:sym typeface="+mn-ea"/>
              </a:rPr>
              <a:t>）固定宽度，改变缩放比例适配</a:t>
            </a:r>
            <a:r>
              <a:rPr lang="en-US" altLang="zh-CN" sz="1600">
                <a:latin typeface="Calibri" panose="020F0502020204030204" charset="0"/>
                <a:cs typeface="Calibri" panose="020F0502020204030204" charset="0"/>
                <a:sym typeface="+mn-ea"/>
              </a:rPr>
              <a:t>--</a:t>
            </a:r>
            <a:r>
              <a:rPr lang="zh-CN" altLang="en-US" sz="1600">
                <a:latin typeface="Calibri" panose="020F0502020204030204" charset="0"/>
                <a:cs typeface="Calibri" panose="020F0502020204030204" charset="0"/>
                <a:sym typeface="+mn-ea"/>
              </a:rPr>
              <a:t>什么情况都可以</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zh-CN" altLang="en-US"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d</a:t>
            </a:r>
            <a:r>
              <a:rPr lang="zh-CN" altLang="en-US" sz="1600">
                <a:latin typeface="Calibri" panose="020F0502020204030204" charset="0"/>
                <a:cs typeface="Calibri" panose="020F0502020204030204" charset="0"/>
                <a:sym typeface="+mn-ea"/>
              </a:rPr>
              <a:t>）</a:t>
            </a:r>
            <a:r>
              <a:rPr lang="en-US" altLang="zh-CN" sz="1600" b="1">
                <a:solidFill>
                  <a:srgbClr val="FF0000"/>
                </a:solidFill>
                <a:latin typeface="Calibri" panose="020F0502020204030204" charset="0"/>
                <a:cs typeface="Calibri" panose="020F0502020204030204" charset="0"/>
                <a:sym typeface="+mn-ea"/>
              </a:rPr>
              <a:t>rem</a:t>
            </a:r>
            <a:r>
              <a:rPr lang="zh-CN" altLang="en-US" sz="1600" b="1">
                <a:solidFill>
                  <a:srgbClr val="FF0000"/>
                </a:solidFill>
                <a:latin typeface="Calibri" panose="020F0502020204030204" charset="0"/>
                <a:cs typeface="Calibri" panose="020F0502020204030204" charset="0"/>
                <a:sym typeface="+mn-ea"/>
              </a:rPr>
              <a:t>适配</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zh-CN" altLang="en-US"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e</a:t>
            </a:r>
            <a:r>
              <a:rPr lang="zh-CN" altLang="en-US" sz="1600">
                <a:latin typeface="Calibri" panose="020F0502020204030204" charset="0"/>
                <a:cs typeface="Calibri" panose="020F0502020204030204" charset="0"/>
                <a:sym typeface="+mn-ea"/>
              </a:rPr>
              <a:t>）</a:t>
            </a:r>
            <a:r>
              <a:rPr lang="en-US" altLang="zh-CN" sz="1600">
                <a:latin typeface="Calibri" panose="020F0502020204030204" charset="0"/>
                <a:cs typeface="Calibri" panose="020F0502020204030204" charset="0"/>
                <a:sym typeface="+mn-ea"/>
              </a:rPr>
              <a:t>PC</a:t>
            </a:r>
            <a:r>
              <a:rPr lang="zh-CN" altLang="en-US" sz="1600">
                <a:latin typeface="Calibri" panose="020F0502020204030204" charset="0"/>
                <a:cs typeface="Calibri" panose="020F0502020204030204" charset="0"/>
                <a:sym typeface="+mn-ea"/>
              </a:rPr>
              <a:t>端    和  移动端  分开开发</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zh-CN" altLang="en-US"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f</a:t>
            </a:r>
            <a:r>
              <a:rPr lang="zh-CN" altLang="en-US" sz="1600">
                <a:latin typeface="Calibri" panose="020F0502020204030204" charset="0"/>
                <a:cs typeface="Calibri" panose="020F0502020204030204" charset="0"/>
                <a:sym typeface="+mn-ea"/>
              </a:rPr>
              <a:t>）如果想在既能适应</a:t>
            </a:r>
            <a:r>
              <a:rPr lang="en-US" altLang="zh-CN" sz="1600">
                <a:latin typeface="Calibri" panose="020F0502020204030204" charset="0"/>
                <a:cs typeface="Calibri" panose="020F0502020204030204" charset="0"/>
                <a:sym typeface="+mn-ea"/>
              </a:rPr>
              <a:t>PC</a:t>
            </a:r>
            <a:r>
              <a:rPr lang="zh-CN" altLang="en-US" sz="1600">
                <a:latin typeface="Calibri" panose="020F0502020204030204" charset="0"/>
                <a:cs typeface="Calibri" panose="020F0502020204030204" charset="0"/>
                <a:sym typeface="+mn-ea"/>
              </a:rPr>
              <a:t>、又能适应移动端，也就是所谓的响应式开发（麻烦，需要写很多套</a:t>
            </a:r>
            <a:r>
              <a:rPr lang="en-US" altLang="zh-CN" sz="1600">
                <a:latin typeface="Calibri" panose="020F0502020204030204" charset="0"/>
                <a:cs typeface="Calibri" panose="020F0502020204030204" charset="0"/>
                <a:sym typeface="+mn-ea"/>
              </a:rPr>
              <a:t>css</a:t>
            </a:r>
            <a:r>
              <a:rPr lang="zh-CN" altLang="en-US" sz="1600">
                <a:latin typeface="Calibri" panose="020F0502020204030204" charset="0"/>
                <a:cs typeface="Calibri" panose="020F0502020204030204" charset="0"/>
                <a:sym typeface="+mn-ea"/>
              </a:rPr>
              <a:t>代码）</a:t>
            </a:r>
            <a:br>
              <a:rPr lang="zh-CN" altLang="en-US" sz="1600">
                <a:latin typeface="Calibri" panose="020F0502020204030204" charset="0"/>
                <a:cs typeface="Calibri" panose="020F0502020204030204" charset="0"/>
                <a:sym typeface="+mn-ea"/>
              </a:rPr>
            </a:br>
            <a:r>
              <a:rPr lang="zh-CN" altLang="en-US"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g</a:t>
            </a:r>
            <a:r>
              <a:rPr lang="zh-CN" altLang="en-US" sz="1600">
                <a:latin typeface="Calibri" panose="020F0502020204030204" charset="0"/>
                <a:cs typeface="Calibri" panose="020F0502020204030204" charset="0"/>
                <a:sym typeface="+mn-ea"/>
              </a:rPr>
              <a:t>）</a:t>
            </a:r>
            <a:r>
              <a:rPr lang="en-US" sz="1600" b="1">
                <a:solidFill>
                  <a:srgbClr val="FF0000"/>
                </a:solidFill>
                <a:latin typeface="Calibri" panose="020F0502020204030204" charset="0"/>
                <a:cs typeface="Calibri" panose="020F0502020204030204" charset="0"/>
                <a:sym typeface="+mn-ea"/>
              </a:rPr>
              <a:t>Flex</a:t>
            </a:r>
            <a:r>
              <a:rPr lang="zh-CN" altLang="en-US" sz="1600" b="1">
                <a:solidFill>
                  <a:srgbClr val="FF0000"/>
                </a:solidFill>
                <a:latin typeface="Calibri" panose="020F0502020204030204" charset="0"/>
                <a:cs typeface="Calibri" panose="020F0502020204030204" charset="0"/>
                <a:sym typeface="+mn-ea"/>
              </a:rPr>
              <a:t>布局</a:t>
            </a:r>
            <a:endParaRPr lang="zh-CN" altLang="en-US" sz="1600" b="1">
              <a:solidFill>
                <a:srgbClr val="FF0000"/>
              </a:solidFill>
              <a:latin typeface="Calibri" panose="020F0502020204030204" charset="0"/>
              <a:cs typeface="Calibri" panose="020F0502020204030204" charset="0"/>
              <a:sym typeface="+mn-ea"/>
            </a:endParaRPr>
          </a:p>
          <a:p>
            <a:pPr indent="0" algn="l">
              <a:lnSpc>
                <a:spcPct val="140000"/>
              </a:lnSpc>
              <a:buFont typeface="+mj-lt"/>
              <a:buNone/>
            </a:pP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2</a:t>
            </a:r>
            <a:r>
              <a:rPr lang="zh-CN" altLang="en-US" sz="1600">
                <a:latin typeface="Calibri" panose="020F0502020204030204" charset="0"/>
                <a:cs typeface="Calibri" panose="020F0502020204030204" charset="0"/>
                <a:sym typeface="+mn-ea"/>
              </a:rPr>
              <a:t>、</a:t>
            </a:r>
            <a:r>
              <a:rPr lang="zh-CN" altLang="en-US" sz="1600">
                <a:latin typeface="Calibri" panose="020F0502020204030204" charset="0"/>
                <a:cs typeface="Calibri" panose="020F0502020204030204" charset="0"/>
                <a:sym typeface="+mn-ea"/>
              </a:rPr>
              <a:t>单位</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a:t>
            </a:r>
            <a:r>
              <a:rPr lang="en-US" altLang="zh-CN" sz="1600">
                <a:solidFill>
                  <a:schemeClr val="tx1"/>
                </a:solidFill>
                <a:latin typeface="Calibri" panose="020F0502020204030204" charset="0"/>
                <a:cs typeface="Calibri" panose="020F0502020204030204" charset="0"/>
              </a:rPr>
              <a:t>a</a:t>
            </a:r>
            <a:r>
              <a:rPr lang="zh-CN" altLang="en-US" sz="1600">
                <a:solidFill>
                  <a:schemeClr val="tx1"/>
                </a:solidFill>
                <a:latin typeface="Calibri" panose="020F0502020204030204" charset="0"/>
                <a:cs typeface="Calibri" panose="020F0502020204030204" charset="0"/>
              </a:rPr>
              <a:t>）</a:t>
            </a:r>
            <a:r>
              <a:rPr lang="en-US" altLang="zh-CN" sz="1600">
                <a:solidFill>
                  <a:schemeClr val="tx1"/>
                </a:solidFill>
                <a:latin typeface="Calibri" panose="020F0502020204030204" charset="0"/>
                <a:cs typeface="Calibri" panose="020F0502020204030204" charset="0"/>
              </a:rPr>
              <a:t>em</a:t>
            </a:r>
            <a:r>
              <a:rPr lang="zh-CN" altLang="en-US" sz="1600">
                <a:solidFill>
                  <a:schemeClr val="tx1"/>
                </a:solidFill>
                <a:latin typeface="Calibri" panose="020F0502020204030204" charset="0"/>
                <a:cs typeface="Calibri" panose="020F0502020204030204" charset="0"/>
              </a:rPr>
              <a:t>根据元素自身的字体大小计算  元素自身  </a:t>
            </a:r>
            <a:r>
              <a:rPr lang="en-US" altLang="zh-CN" sz="1600">
                <a:solidFill>
                  <a:schemeClr val="tx1"/>
                </a:solidFill>
                <a:latin typeface="Calibri" panose="020F0502020204030204" charset="0"/>
                <a:cs typeface="Calibri" panose="020F0502020204030204" charset="0"/>
              </a:rPr>
              <a:t>16px    1em=16px</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b</a:t>
            </a:r>
            <a:r>
              <a:rPr lang="zh-CN" altLang="en-US" sz="1600">
                <a:solidFill>
                  <a:schemeClr val="tx1"/>
                </a:solidFill>
                <a:latin typeface="Calibri" panose="020F0502020204030204" charset="0"/>
                <a:cs typeface="Calibri" panose="020F0502020204030204" charset="0"/>
              </a:rPr>
              <a:t>）</a:t>
            </a:r>
            <a:r>
              <a:rPr lang="en-US" altLang="zh-CN" sz="1600">
                <a:solidFill>
                  <a:schemeClr val="tx1"/>
                </a:solidFill>
                <a:latin typeface="Calibri" panose="020F0502020204030204" charset="0"/>
                <a:cs typeface="Calibri" panose="020F0502020204030204" charset="0"/>
              </a:rPr>
              <a:t>rem   r</a:t>
            </a:r>
            <a:r>
              <a:rPr lang="zh-CN" altLang="en-US" sz="1600">
                <a:solidFill>
                  <a:schemeClr val="tx1"/>
                </a:solidFill>
                <a:latin typeface="Calibri" panose="020F0502020204030204" charset="0"/>
                <a:cs typeface="Calibri" panose="020F0502020204030204" charset="0"/>
              </a:rPr>
              <a:t>：</a:t>
            </a:r>
            <a:r>
              <a:rPr lang="en-US" altLang="zh-CN" sz="1600">
                <a:solidFill>
                  <a:schemeClr val="tx1"/>
                </a:solidFill>
                <a:latin typeface="Calibri" panose="020F0502020204030204" charset="0"/>
                <a:cs typeface="Calibri" panose="020F0502020204030204" charset="0"/>
              </a:rPr>
              <a:t>root</a:t>
            </a:r>
            <a:r>
              <a:rPr lang="zh-CN" altLang="en-US" sz="1600">
                <a:solidFill>
                  <a:schemeClr val="tx1"/>
                </a:solidFill>
                <a:latin typeface="Calibri" panose="020F0502020204030204" charset="0"/>
                <a:cs typeface="Calibri" panose="020F0502020204030204" charset="0"/>
              </a:rPr>
              <a:t>根节点</a:t>
            </a:r>
            <a:r>
              <a:rPr lang="en-US" altLang="zh-CN" sz="1600">
                <a:solidFill>
                  <a:schemeClr val="tx1"/>
                </a:solidFill>
                <a:latin typeface="Calibri" panose="020F0502020204030204" charset="0"/>
                <a:cs typeface="Calibri" panose="020F0502020204030204" charset="0"/>
              </a:rPr>
              <a:t>(html)   </a:t>
            </a:r>
            <a:r>
              <a:rPr lang="zh-CN" altLang="en-US" sz="1600">
                <a:solidFill>
                  <a:schemeClr val="tx1"/>
                </a:solidFill>
                <a:latin typeface="Calibri" panose="020F0502020204030204" charset="0"/>
                <a:cs typeface="Calibri" panose="020F0502020204030204" charset="0"/>
              </a:rPr>
              <a:t>根据</a:t>
            </a:r>
            <a:r>
              <a:rPr lang="en-US" altLang="zh-CN" sz="1600">
                <a:solidFill>
                  <a:schemeClr val="tx1"/>
                </a:solidFill>
                <a:latin typeface="Calibri" panose="020F0502020204030204" charset="0"/>
                <a:cs typeface="Calibri" panose="020F0502020204030204" charset="0"/>
              </a:rPr>
              <a:t>html</a:t>
            </a:r>
            <a:r>
              <a:rPr lang="zh-CN" altLang="en-US" sz="1600">
                <a:solidFill>
                  <a:schemeClr val="tx1"/>
                </a:solidFill>
                <a:latin typeface="Calibri" panose="020F0502020204030204" charset="0"/>
                <a:cs typeface="Calibri" panose="020F0502020204030204" charset="0"/>
              </a:rPr>
              <a:t>的字体大小计算其他元素尺寸</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endParaRPr lang="zh-CN" altLang="en-US" sz="1600">
              <a:solidFill>
                <a:schemeClr val="tx1"/>
              </a:solidFill>
              <a:latin typeface="Calibri" panose="020F0502020204030204" charset="0"/>
              <a:cs typeface="Calibri" panose="020F0502020204030204" charset="0"/>
            </a:endParaRPr>
          </a:p>
          <a:p>
            <a:pPr marL="342900" indent="-342900" algn="l">
              <a:lnSpc>
                <a:spcPct val="140000"/>
              </a:lnSpc>
              <a:buFont typeface="+mj-lt"/>
              <a:buAutoNum type="arabicPeriod"/>
            </a:pPr>
            <a:endParaRPr lang="zh-CN" altLang="en-US" sz="1600">
              <a:solidFill>
                <a:schemeClr val="tx1"/>
              </a:solidFill>
              <a:latin typeface="Calibri" panose="020F0502020204030204" charset="0"/>
              <a:cs typeface="Calibri" panose="020F0502020204030204" charset="0"/>
            </a:endParaRPr>
          </a:p>
          <a:p>
            <a:pPr marL="342900" indent="-342900" algn="l">
              <a:lnSpc>
                <a:spcPct val="140000"/>
              </a:lnSpc>
              <a:buFont typeface="+mj-lt"/>
              <a:buAutoNum type="arabicPeriod"/>
            </a:pPr>
            <a:endParaRPr lang="zh-CN" altLang="en-US" sz="1600">
              <a:solidFill>
                <a:schemeClr val="tx1"/>
              </a:solidFill>
              <a:latin typeface="Calibri" panose="020F0502020204030204" charset="0"/>
              <a:cs typeface="Calibri" panose="020F0502020204030204" charset="0"/>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312920" cy="521970"/>
          </a:xfrm>
          <a:prstGeom prst="rect">
            <a:avLst/>
          </a:prstGeom>
          <a:noFill/>
        </p:spPr>
        <p:txBody>
          <a:bodyPr wrap="square" rtlCol="0">
            <a:spAutoFit/>
          </a:bodyPr>
          <a:p>
            <a:r>
              <a:rPr lang="zh-CN" altLang="en-US" sz="2800" b="1">
                <a:solidFill>
                  <a:srgbClr val="4F4440"/>
                </a:solidFill>
                <a:latin typeface="宋体" panose="02010600030101010101" pitchFamily="2" charset="-122"/>
                <a:ea typeface="宋体" panose="02010600030101010101" pitchFamily="2" charset="-122"/>
              </a:rPr>
              <a:t>移动端适配</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sp>
        <p:nvSpPr>
          <p:cNvPr id="8" name="文本框 7"/>
          <p:cNvSpPr txBox="1"/>
          <p:nvPr/>
        </p:nvSpPr>
        <p:spPr>
          <a:xfrm>
            <a:off x="567055" y="867410"/>
            <a:ext cx="11273790" cy="5944870"/>
          </a:xfrm>
          <a:prstGeom prst="rect">
            <a:avLst/>
          </a:prstGeom>
          <a:noFill/>
        </p:spPr>
        <p:txBody>
          <a:bodyPr wrap="square" rtlCol="0">
            <a:spAutoFit/>
          </a:bodyPr>
          <a:p>
            <a:pPr indent="0" algn="l">
              <a:lnSpc>
                <a:spcPct val="140000"/>
              </a:lnSpc>
              <a:buFont typeface="+mj-lt"/>
              <a:buNone/>
            </a:pPr>
            <a:r>
              <a:rPr lang="en-US" altLang="zh-CN" sz="1600">
                <a:latin typeface="Calibri" panose="020F0502020204030204" charset="0"/>
                <a:cs typeface="Calibri" panose="020F0502020204030204" charset="0"/>
                <a:sym typeface="+mn-ea"/>
              </a:rPr>
              <a:t>3</a:t>
            </a:r>
            <a:r>
              <a:rPr lang="zh-CN" altLang="en-US" sz="1600">
                <a:latin typeface="Calibri" panose="020F0502020204030204" charset="0"/>
                <a:cs typeface="Calibri" panose="020F0502020204030204" charset="0"/>
                <a:sym typeface="+mn-ea"/>
              </a:rPr>
              <a:t>、固定高度，宽度百分比适配</a:t>
            </a:r>
            <a:r>
              <a:rPr lang="en-US" altLang="zh-CN" sz="1600">
                <a:latin typeface="Calibri" panose="020F0502020204030204" charset="0"/>
                <a:cs typeface="Calibri" panose="020F0502020204030204" charset="0"/>
                <a:sym typeface="+mn-ea"/>
              </a:rPr>
              <a:t>%</a:t>
            </a:r>
            <a:r>
              <a:rPr lang="zh-CN" altLang="en-US" sz="1600">
                <a:latin typeface="Calibri" panose="020F0502020204030204" charset="0"/>
                <a:cs typeface="Calibri" panose="020F0502020204030204" charset="0"/>
                <a:sym typeface="+mn-ea"/>
              </a:rPr>
              <a:t>（</a:t>
            </a:r>
            <a:r>
              <a:rPr lang="en-US" altLang="zh-CN" sz="1600">
                <a:latin typeface="Calibri" panose="020F0502020204030204" charset="0"/>
                <a:cs typeface="Calibri" panose="020F0502020204030204" charset="0"/>
                <a:sym typeface="+mn-ea"/>
                <a:hlinkClick r:id="rId2" action="ppaction://hlinkfile"/>
              </a:rPr>
              <a:t>https://m.lagou.com/</a:t>
            </a:r>
            <a:r>
              <a:rPr lang="zh-CN" altLang="en-US" sz="1600">
                <a:latin typeface="Calibri" panose="020F0502020204030204" charset="0"/>
                <a:cs typeface="Calibri" panose="020F0502020204030204" charset="0"/>
                <a:sym typeface="+mn-ea"/>
              </a:rPr>
              <a:t>）</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       a</a:t>
            </a:r>
            <a:r>
              <a:rPr lang="zh-CN" altLang="en-US" sz="1600">
                <a:latin typeface="Calibri" panose="020F0502020204030204" charset="0"/>
                <a:cs typeface="Calibri" panose="020F0502020204030204" charset="0"/>
                <a:sym typeface="+mn-ea"/>
              </a:rPr>
              <a:t>）根据设置的大小去设置高度，单位可以用</a:t>
            </a:r>
            <a:r>
              <a:rPr lang="en-US" altLang="zh-CN" sz="1600">
                <a:latin typeface="Calibri" panose="020F0502020204030204" charset="0"/>
                <a:cs typeface="Calibri" panose="020F0502020204030204" charset="0"/>
                <a:sym typeface="+mn-ea"/>
              </a:rPr>
              <a:t>px</a:t>
            </a:r>
            <a:r>
              <a:rPr lang="zh-CN" altLang="en-US" sz="1600">
                <a:latin typeface="Calibri" panose="020F0502020204030204" charset="0"/>
                <a:cs typeface="Calibri" panose="020F0502020204030204" charset="0"/>
                <a:sym typeface="+mn-ea"/>
              </a:rPr>
              <a:t>百分比</a:t>
            </a:r>
            <a:r>
              <a:rPr lang="en-US" altLang="zh-CN" sz="1600">
                <a:latin typeface="Calibri" panose="020F0502020204030204" charset="0"/>
                <a:cs typeface="Calibri" panose="020F0502020204030204" charset="0"/>
                <a:sym typeface="+mn-ea"/>
              </a:rPr>
              <a:t>auto</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       b</a:t>
            </a:r>
            <a:r>
              <a:rPr lang="zh-CN" altLang="en-US" sz="1600">
                <a:latin typeface="Calibri" panose="020F0502020204030204" charset="0"/>
                <a:cs typeface="Calibri" panose="020F0502020204030204" charset="0"/>
                <a:sym typeface="+mn-ea"/>
              </a:rPr>
              <a:t>）常用</a:t>
            </a:r>
            <a:r>
              <a:rPr lang="en-US" altLang="zh-CN" sz="1600">
                <a:latin typeface="Calibri" panose="020F0502020204030204" charset="0"/>
                <a:cs typeface="Calibri" panose="020F0502020204030204" charset="0"/>
                <a:sym typeface="+mn-ea"/>
              </a:rPr>
              <a:t>Flex</a:t>
            </a:r>
            <a:r>
              <a:rPr lang="zh-CN" altLang="en-US" sz="1600">
                <a:latin typeface="Calibri" panose="020F0502020204030204" charset="0"/>
                <a:cs typeface="Calibri" panose="020F0502020204030204" charset="0"/>
                <a:sym typeface="+mn-ea"/>
              </a:rPr>
              <a:t>布局</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c</a:t>
            </a:r>
            <a:r>
              <a:rPr lang="zh-CN" altLang="en-US" sz="1600">
                <a:latin typeface="Calibri" panose="020F0502020204030204" charset="0"/>
                <a:cs typeface="Calibri" panose="020F0502020204030204" charset="0"/>
                <a:sym typeface="+mn-ea"/>
              </a:rPr>
              <a:t>）百分比宽度</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4</a:t>
            </a:r>
            <a:r>
              <a:rPr lang="zh-CN" altLang="en-US" sz="1600">
                <a:latin typeface="Calibri" panose="020F0502020204030204" charset="0"/>
                <a:cs typeface="Calibri" panose="020F0502020204030204" charset="0"/>
                <a:sym typeface="+mn-ea"/>
              </a:rPr>
              <a:t>、固定宽度，改变缩放比例适配</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       a</a:t>
            </a:r>
            <a:r>
              <a:rPr lang="zh-CN" altLang="en-US" sz="1600">
                <a:latin typeface="Calibri" panose="020F0502020204030204" charset="0"/>
                <a:cs typeface="Calibri" panose="020F0502020204030204" charset="0"/>
                <a:sym typeface="+mn-ea"/>
              </a:rPr>
              <a:t>）设计图的宽度就是网页显示的宽度</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       b</a:t>
            </a:r>
            <a:r>
              <a:rPr lang="zh-CN" altLang="en-US" sz="1600">
                <a:latin typeface="Calibri" panose="020F0502020204030204" charset="0"/>
                <a:cs typeface="Calibri" panose="020F0502020204030204" charset="0"/>
                <a:sym typeface="+mn-ea"/>
              </a:rPr>
              <a:t>）改变视口的缩放比例</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zh-CN" altLang="en-US"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c</a:t>
            </a:r>
            <a:r>
              <a:rPr lang="zh-CN" altLang="en-US" sz="1600">
                <a:latin typeface="Calibri" panose="020F0502020204030204" charset="0"/>
                <a:cs typeface="Calibri" panose="020F0502020204030204" charset="0"/>
                <a:sym typeface="+mn-ea"/>
              </a:rPr>
              <a:t>）页面宽度固定死</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5</a:t>
            </a:r>
            <a:r>
              <a:rPr lang="zh-CN" altLang="en-US" sz="1600">
                <a:latin typeface="Calibri" panose="020F0502020204030204" charset="0"/>
                <a:cs typeface="Calibri" panose="020F0502020204030204" charset="0"/>
                <a:sym typeface="+mn-ea"/>
              </a:rPr>
              <a:t>、</a:t>
            </a:r>
            <a:r>
              <a:rPr lang="en-US" altLang="zh-CN" sz="1600">
                <a:latin typeface="Calibri" panose="020F0502020204030204" charset="0"/>
                <a:cs typeface="Calibri" panose="020F0502020204030204" charset="0"/>
                <a:sym typeface="+mn-ea"/>
              </a:rPr>
              <a:t>vw</a:t>
            </a:r>
            <a:r>
              <a:rPr lang="zh-CN" altLang="en-US" sz="1600">
                <a:latin typeface="Calibri" panose="020F0502020204030204" charset="0"/>
                <a:cs typeface="Calibri" panose="020F0502020204030204" charset="0"/>
                <a:sym typeface="+mn-ea"/>
              </a:rPr>
              <a:t>（</a:t>
            </a:r>
            <a:r>
              <a:rPr lang="zh-CN" altLang="en-US" sz="1600">
                <a:latin typeface="Calibri" panose="020F0502020204030204" charset="0"/>
                <a:cs typeface="Calibri" panose="020F0502020204030204" charset="0"/>
                <a:sym typeface="+mn-ea"/>
                <a:hlinkClick r:id="rId3" action="ppaction://hlinkfile"/>
              </a:rPr>
              <a:t>https://3g.163.com/touch/#/</a:t>
            </a:r>
            <a:r>
              <a:rPr lang="zh-CN" altLang="en-US" sz="1600">
                <a:latin typeface="Calibri" panose="020F0502020204030204" charset="0"/>
                <a:cs typeface="Calibri" panose="020F0502020204030204" charset="0"/>
                <a:sym typeface="+mn-ea"/>
              </a:rPr>
              <a:t>）</a:t>
            </a:r>
            <a:endParaRPr lang="en-US" altLang="zh-CN" sz="1600">
              <a:latin typeface="Calibri" panose="020F0502020204030204" charset="0"/>
              <a:cs typeface="Calibri" panose="020F0502020204030204" charset="0"/>
              <a:sym typeface="+mn-ea"/>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       a</a:t>
            </a:r>
            <a:r>
              <a:rPr lang="zh-CN" altLang="en-US" sz="1600">
                <a:latin typeface="Calibri" panose="020F0502020204030204" charset="0"/>
                <a:cs typeface="Calibri" panose="020F0502020204030204" charset="0"/>
                <a:sym typeface="+mn-ea"/>
              </a:rPr>
              <a:t>）设计图的宽度就是网页显示的宽度</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en-US" altLang="zh-CN" sz="1600">
                <a:latin typeface="Calibri" panose="020F0502020204030204" charset="0"/>
                <a:cs typeface="Calibri" panose="020F0502020204030204" charset="0"/>
                <a:sym typeface="+mn-ea"/>
              </a:rPr>
              <a:t>       b</a:t>
            </a:r>
            <a:r>
              <a:rPr lang="zh-CN" altLang="en-US" sz="1600">
                <a:latin typeface="Calibri" panose="020F0502020204030204" charset="0"/>
                <a:cs typeface="Calibri" panose="020F0502020204030204" charset="0"/>
                <a:sym typeface="+mn-ea"/>
              </a:rPr>
              <a:t>）改变视口的缩放比例</a:t>
            </a:r>
            <a:endParaRPr lang="zh-CN" altLang="en-US" sz="1600">
              <a:latin typeface="Calibri" panose="020F0502020204030204" charset="0"/>
              <a:cs typeface="Calibri" panose="020F0502020204030204" charset="0"/>
              <a:sym typeface="+mn-ea"/>
            </a:endParaRPr>
          </a:p>
          <a:p>
            <a:pPr indent="0" algn="l">
              <a:lnSpc>
                <a:spcPct val="140000"/>
              </a:lnSpc>
              <a:buFont typeface="+mj-lt"/>
              <a:buNone/>
            </a:pPr>
            <a:r>
              <a:rPr lang="zh-CN" altLang="en-US" sz="1600">
                <a:latin typeface="Calibri" panose="020F0502020204030204" charset="0"/>
                <a:cs typeface="Calibri" panose="020F0502020204030204" charset="0"/>
                <a:sym typeface="+mn-ea"/>
              </a:rPr>
              <a:t>       </a:t>
            </a:r>
            <a:r>
              <a:rPr lang="en-US" altLang="zh-CN" sz="1600">
                <a:latin typeface="Calibri" panose="020F0502020204030204" charset="0"/>
                <a:cs typeface="Calibri" panose="020F0502020204030204" charset="0"/>
                <a:sym typeface="+mn-ea"/>
              </a:rPr>
              <a:t>c</a:t>
            </a:r>
            <a:r>
              <a:rPr lang="zh-CN" altLang="en-US" sz="1600">
                <a:latin typeface="Calibri" panose="020F0502020204030204" charset="0"/>
                <a:cs typeface="Calibri" panose="020F0502020204030204" charset="0"/>
                <a:sym typeface="+mn-ea"/>
              </a:rPr>
              <a:t>）页面宽度固定死</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endParaRPr lang="zh-CN" altLang="en-US" sz="1600">
              <a:solidFill>
                <a:schemeClr val="tx1"/>
              </a:solidFill>
              <a:latin typeface="Calibri" panose="020F0502020204030204" charset="0"/>
              <a:cs typeface="Calibri" panose="020F0502020204030204" charset="0"/>
            </a:endParaRPr>
          </a:p>
          <a:p>
            <a:pPr marL="342900" indent="-342900" algn="l">
              <a:lnSpc>
                <a:spcPct val="140000"/>
              </a:lnSpc>
              <a:buFont typeface="+mj-lt"/>
              <a:buAutoNum type="arabicPeriod"/>
            </a:pPr>
            <a:endParaRPr lang="zh-CN" altLang="en-US" sz="1600">
              <a:solidFill>
                <a:schemeClr val="tx1"/>
              </a:solidFill>
              <a:latin typeface="Calibri" panose="020F0502020204030204" charset="0"/>
              <a:cs typeface="Calibri" panose="020F0502020204030204" charset="0"/>
            </a:endParaRPr>
          </a:p>
          <a:p>
            <a:pPr marL="342900" indent="-342900" algn="l">
              <a:lnSpc>
                <a:spcPct val="140000"/>
              </a:lnSpc>
              <a:buFont typeface="+mj-lt"/>
              <a:buAutoNum type="arabicPeriod"/>
            </a:pPr>
            <a:endParaRPr lang="zh-CN" altLang="en-US" sz="1600">
              <a:solidFill>
                <a:schemeClr val="tx1"/>
              </a:solidFill>
              <a:latin typeface="Calibri" panose="020F0502020204030204" charset="0"/>
              <a:cs typeface="Calibri" panose="020F0502020204030204" charset="0"/>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470400" cy="521970"/>
          </a:xfrm>
          <a:prstGeom prst="rect">
            <a:avLst/>
          </a:prstGeom>
          <a:noFill/>
        </p:spPr>
        <p:txBody>
          <a:bodyPr wrap="square" rtlCol="0">
            <a:spAutoFit/>
          </a:bodyPr>
          <a:p>
            <a:r>
              <a:rPr lang="zh-CN" altLang="en-US" sz="2800" b="1">
                <a:solidFill>
                  <a:srgbClr val="4F4440"/>
                </a:solidFill>
                <a:latin typeface="宋体" panose="02010600030101010101" pitchFamily="2" charset="-122"/>
                <a:ea typeface="宋体" panose="02010600030101010101" pitchFamily="2" charset="-122"/>
              </a:rPr>
              <a:t>移动端适配之</a:t>
            </a:r>
            <a:r>
              <a:rPr lang="en-US" altLang="zh-CN" sz="2800" b="1">
                <a:solidFill>
                  <a:srgbClr val="4F4440"/>
                </a:solidFill>
                <a:latin typeface="宋体" panose="02010600030101010101" pitchFamily="2" charset="-122"/>
                <a:ea typeface="宋体" panose="02010600030101010101" pitchFamily="2" charset="-122"/>
                <a:sym typeface="+mn-ea"/>
              </a:rPr>
              <a:t>CSS</a:t>
            </a:r>
            <a:r>
              <a:rPr lang="zh-CN" altLang="en-US" sz="2800" b="1">
                <a:solidFill>
                  <a:srgbClr val="4F4440"/>
                </a:solidFill>
                <a:latin typeface="宋体" panose="02010600030101010101" pitchFamily="2" charset="-122"/>
                <a:ea typeface="宋体" panose="02010600030101010101" pitchFamily="2" charset="-122"/>
                <a:sym typeface="+mn-ea"/>
              </a:rPr>
              <a:t>媒</a:t>
            </a:r>
            <a:r>
              <a:rPr lang="zh-CN" altLang="en-US" sz="2800" b="1">
                <a:solidFill>
                  <a:srgbClr val="4F4440"/>
                </a:solidFill>
                <a:latin typeface="宋体" panose="02010600030101010101" pitchFamily="2" charset="-122"/>
                <a:ea typeface="宋体" panose="02010600030101010101" pitchFamily="2" charset="-122"/>
              </a:rPr>
              <a:t>体查询</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sp>
        <p:nvSpPr>
          <p:cNvPr id="8" name="文本框 7"/>
          <p:cNvSpPr txBox="1"/>
          <p:nvPr/>
        </p:nvSpPr>
        <p:spPr>
          <a:xfrm>
            <a:off x="567055" y="709295"/>
            <a:ext cx="11273790" cy="779780"/>
          </a:xfrm>
          <a:prstGeom prst="rect">
            <a:avLst/>
          </a:prstGeom>
          <a:noFill/>
        </p:spPr>
        <p:txBody>
          <a:bodyPr wrap="square" rtlCol="0">
            <a:spAutoFit/>
          </a:bodyPr>
          <a:p>
            <a:pPr indent="0" algn="l">
              <a:lnSpc>
                <a:spcPct val="140000"/>
              </a:lnSpc>
              <a:buFont typeface="+mj-lt"/>
              <a:buNone/>
            </a:pPr>
            <a:r>
              <a:rPr lang="zh-CN" altLang="en-US" sz="1600" b="1">
                <a:solidFill>
                  <a:srgbClr val="FF0000"/>
                </a:solidFill>
                <a:latin typeface="Calibri" panose="020F0502020204030204" charset="0"/>
                <a:cs typeface="Calibri" panose="020F0502020204030204" charset="0"/>
              </a:rPr>
              <a:t>&lt;meta name="viewport" content="width=device-width, initial-scale=1, maximum-scale=1, user-scalable=no"&gt;</a:t>
            </a:r>
            <a:br>
              <a:rPr lang="zh-CN" altLang="en-US" sz="1600">
                <a:solidFill>
                  <a:schemeClr val="tx1"/>
                </a:solidFill>
                <a:latin typeface="Calibri" panose="020F0502020204030204" charset="0"/>
                <a:cs typeface="Calibri" panose="020F0502020204030204" charset="0"/>
              </a:rPr>
            </a:br>
            <a:endParaRPr lang="zh-CN" altLang="en-US" sz="1600">
              <a:solidFill>
                <a:schemeClr val="tx1"/>
              </a:solidFill>
              <a:latin typeface="Calibri" panose="020F0502020204030204" charset="0"/>
              <a:cs typeface="Calibri" panose="020F0502020204030204" charset="0"/>
            </a:endParaRPr>
          </a:p>
        </p:txBody>
      </p:sp>
      <p:sp>
        <p:nvSpPr>
          <p:cNvPr id="2" name="文本框 1"/>
          <p:cNvSpPr txBox="1"/>
          <p:nvPr/>
        </p:nvSpPr>
        <p:spPr>
          <a:xfrm>
            <a:off x="567055" y="1210310"/>
            <a:ext cx="5583555" cy="5255895"/>
          </a:xfrm>
          <a:prstGeom prst="rect">
            <a:avLst/>
          </a:prstGeom>
          <a:noFill/>
        </p:spPr>
        <p:txBody>
          <a:bodyPr wrap="square" rtlCol="0">
            <a:spAutoFit/>
          </a:bodyPr>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html {</a:t>
            </a:r>
            <a:br>
              <a:rPr lang="en-US" altLang="zh-CN" sz="1600">
                <a:solidFill>
                  <a:schemeClr val="tx1"/>
                </a:solidFill>
                <a:latin typeface="Calibri" panose="020F0502020204030204" charset="0"/>
                <a:cs typeface="Calibri" panose="020F0502020204030204" charset="0"/>
              </a:rPr>
            </a:br>
            <a:r>
              <a:rPr lang="en-US" altLang="zh-CN" sz="1600">
                <a:solidFill>
                  <a:schemeClr val="tx1"/>
                </a:solidFill>
                <a:latin typeface="Calibri" panose="020F0502020204030204" charset="0"/>
                <a:cs typeface="Calibri" panose="020F0502020204030204" charset="0"/>
              </a:rPr>
              <a:t>   max-width: 750px;</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margin: 0 auto;</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font-size: 100px;</a:t>
            </a:r>
            <a:br>
              <a:rPr lang="en-US" altLang="zh-CN" sz="1600">
                <a:solidFill>
                  <a:schemeClr val="tx1"/>
                </a:solidFill>
                <a:latin typeface="Calibri" panose="020F0502020204030204" charset="0"/>
                <a:cs typeface="Calibri" panose="020F0502020204030204" charset="0"/>
              </a:rPr>
            </a:br>
            <a:r>
              <a:rPr lang="en-US" altLang="zh-CN" sz="1600">
                <a:solidFill>
                  <a:schemeClr val="tx1"/>
                </a:solidFill>
                <a:latin typeface="Calibri" panose="020F0502020204030204" charset="0"/>
                <a:cs typeface="Calibri" panose="020F0502020204030204" charset="0"/>
              </a:rPr>
              <a:t>}</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@media only screen and (max-width: 414px){</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html{</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font-size: 55.2px;</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@media only screen and (max-width: 375px){</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html{</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font-size: 50px;</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a:t>
            </a:r>
            <a:endParaRPr lang="en-US" altLang="zh-CN" sz="1600">
              <a:solidFill>
                <a:schemeClr val="tx1"/>
              </a:solidFill>
              <a:latin typeface="Calibri" panose="020F0502020204030204" charset="0"/>
              <a:cs typeface="Calibri" panose="020F0502020204030204" charset="0"/>
            </a:endParaRPr>
          </a:p>
        </p:txBody>
      </p:sp>
      <p:sp>
        <p:nvSpPr>
          <p:cNvPr id="3" name="文本框 2"/>
          <p:cNvSpPr txBox="1"/>
          <p:nvPr/>
        </p:nvSpPr>
        <p:spPr>
          <a:xfrm>
            <a:off x="6384925" y="1210310"/>
            <a:ext cx="5583555" cy="5600700"/>
          </a:xfrm>
          <a:prstGeom prst="rect">
            <a:avLst/>
          </a:prstGeom>
          <a:noFill/>
        </p:spPr>
        <p:txBody>
          <a:bodyPr wrap="square" rtlCol="0">
            <a:spAutoFit/>
          </a:bodyPr>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@media only screen and (max-width: 360px){</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html{</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font-size: 48px;</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@media only screen and (max-width: 320px){</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html{</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font-size: 42.667px;</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      }</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zh-CN" altLang="en-US" sz="1600">
                <a:solidFill>
                  <a:schemeClr val="tx1"/>
                </a:solidFill>
                <a:latin typeface="Calibri" panose="020F0502020204030204" charset="0"/>
                <a:cs typeface="Calibri" panose="020F0502020204030204" charset="0"/>
              </a:rPr>
              <a:t>}</a:t>
            </a:r>
            <a:endParaRPr lang="zh-CN" altLang="en-US"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*{margin: 0;padding: 0}</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#abc {</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width: calc( 700rem / 100 );</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height: 1rem;</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   background: pink;</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a:t>
            </a:r>
            <a:endParaRPr lang="en-US" altLang="zh-CN" sz="1600">
              <a:solidFill>
                <a:schemeClr val="tx1"/>
              </a:solidFill>
              <a:latin typeface="Calibri" panose="020F0502020204030204" charset="0"/>
              <a:cs typeface="Calibri" panose="020F0502020204030204" charset="0"/>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312920" cy="521970"/>
          </a:xfrm>
          <a:prstGeom prst="rect">
            <a:avLst/>
          </a:prstGeom>
          <a:noFill/>
        </p:spPr>
        <p:txBody>
          <a:bodyPr wrap="square" rtlCol="0">
            <a:spAutoFit/>
          </a:bodyPr>
          <a:p>
            <a:r>
              <a:rPr lang="zh-CN" altLang="en-US" sz="2800" b="1">
                <a:solidFill>
                  <a:srgbClr val="4F4440"/>
                </a:solidFill>
                <a:latin typeface="宋体" panose="02010600030101010101" pitchFamily="2" charset="-122"/>
                <a:ea typeface="宋体" panose="02010600030101010101" pitchFamily="2" charset="-122"/>
              </a:rPr>
              <a:t>移动端适配之媒体查询</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pic>
        <p:nvPicPr>
          <p:cNvPr id="4" name="图片 4"/>
          <p:cNvPicPr>
            <a:picLocks noChangeAspect="1"/>
          </p:cNvPicPr>
          <p:nvPr/>
        </p:nvPicPr>
        <p:blipFill>
          <a:blip r:embed="rId2"/>
          <a:stretch>
            <a:fillRect/>
          </a:stretch>
        </p:blipFill>
        <p:spPr>
          <a:xfrm>
            <a:off x="368935" y="619125"/>
            <a:ext cx="7016750" cy="2682240"/>
          </a:xfrm>
          <a:prstGeom prst="rect">
            <a:avLst/>
          </a:prstGeom>
          <a:noFill/>
          <a:ln w="9525">
            <a:noFill/>
          </a:ln>
        </p:spPr>
      </p:pic>
      <p:pic>
        <p:nvPicPr>
          <p:cNvPr id="5" name="图片 5"/>
          <p:cNvPicPr>
            <a:picLocks noChangeAspect="1"/>
          </p:cNvPicPr>
          <p:nvPr/>
        </p:nvPicPr>
        <p:blipFill>
          <a:blip r:embed="rId3"/>
          <a:stretch>
            <a:fillRect/>
          </a:stretch>
        </p:blipFill>
        <p:spPr>
          <a:xfrm>
            <a:off x="336233" y="3503295"/>
            <a:ext cx="7080885" cy="3220720"/>
          </a:xfrm>
          <a:prstGeom prst="rect">
            <a:avLst/>
          </a:prstGeom>
          <a:noFill/>
          <a:ln w="9525">
            <a:noFill/>
          </a:ln>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312920" cy="521970"/>
          </a:xfrm>
          <a:prstGeom prst="rect">
            <a:avLst/>
          </a:prstGeom>
          <a:noFill/>
        </p:spPr>
        <p:txBody>
          <a:bodyPr wrap="square" rtlCol="0">
            <a:spAutoFit/>
          </a:bodyPr>
          <a:p>
            <a:r>
              <a:rPr lang="en-US" altLang="zh-CN" sz="2800" b="1">
                <a:solidFill>
                  <a:srgbClr val="4F4440"/>
                </a:solidFill>
                <a:latin typeface="宋体" panose="02010600030101010101" pitchFamily="2" charset="-122"/>
                <a:ea typeface="宋体" panose="02010600030101010101" pitchFamily="2" charset="-122"/>
              </a:rPr>
              <a:t>Rem</a:t>
            </a:r>
            <a:r>
              <a:rPr lang="zh-CN" altLang="en-US" sz="2800" b="1">
                <a:solidFill>
                  <a:srgbClr val="4F4440"/>
                </a:solidFill>
                <a:latin typeface="宋体" panose="02010600030101010101" pitchFamily="2" charset="-122"/>
                <a:ea typeface="宋体" panose="02010600030101010101" pitchFamily="2" charset="-122"/>
              </a:rPr>
              <a:t>适配</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sp>
        <p:nvSpPr>
          <p:cNvPr id="2" name="文本框 1"/>
          <p:cNvSpPr txBox="1"/>
          <p:nvPr/>
        </p:nvSpPr>
        <p:spPr>
          <a:xfrm>
            <a:off x="1008380" y="990600"/>
            <a:ext cx="6305550" cy="1812925"/>
          </a:xfrm>
          <a:prstGeom prst="rect">
            <a:avLst/>
          </a:prstGeom>
          <a:noFill/>
        </p:spPr>
        <p:txBody>
          <a:bodyPr wrap="square" rtlCol="0">
            <a:spAutoFit/>
          </a:bodyPr>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a) 根据屏幕的分辨率动态设置html的文字大小，达到等比缩放的功能</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b)保证html最终算出来的字体大小，不能小于12px</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c) 在不同的移动端显示不同的元素比例效果</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d) html的font-size:20px 1rem = 20px</a:t>
            </a:r>
            <a:endParaRPr lang="en-US" altLang="zh-CN" sz="1600">
              <a:solidFill>
                <a:schemeClr val="tx1"/>
              </a:solidFill>
              <a:latin typeface="Calibri" panose="020F0502020204030204" charset="0"/>
              <a:cs typeface="Calibri" panose="020F0502020204030204" charset="0"/>
            </a:endParaRPr>
          </a:p>
          <a:p>
            <a:pPr indent="0" algn="l">
              <a:lnSpc>
                <a:spcPct val="140000"/>
              </a:lnSpc>
              <a:buFont typeface="+mj-lt"/>
              <a:buNone/>
            </a:pPr>
            <a:r>
              <a:rPr lang="en-US" altLang="zh-CN" sz="1600">
                <a:solidFill>
                  <a:schemeClr val="tx1"/>
                </a:solidFill>
                <a:latin typeface="Calibri" panose="020F0502020204030204" charset="0"/>
                <a:cs typeface="Calibri" panose="020F0502020204030204" charset="0"/>
              </a:rPr>
              <a:t>e) 把设计图的宽度分成多少分之一，根据实际情况</a:t>
            </a:r>
            <a:endParaRPr lang="en-US" altLang="zh-CN" sz="1600">
              <a:solidFill>
                <a:schemeClr val="tx1"/>
              </a:solidFill>
              <a:latin typeface="Calibri" panose="020F0502020204030204" charset="0"/>
              <a:cs typeface="Calibri" panose="020F0502020204030204" charset="0"/>
            </a:endParaRPr>
          </a:p>
        </p:txBody>
      </p:sp>
      <p:pic>
        <p:nvPicPr>
          <p:cNvPr id="7" name="图片 7"/>
          <p:cNvPicPr>
            <a:picLocks noChangeAspect="1"/>
          </p:cNvPicPr>
          <p:nvPr/>
        </p:nvPicPr>
        <p:blipFill>
          <a:blip r:embed="rId2"/>
          <a:stretch>
            <a:fillRect/>
          </a:stretch>
        </p:blipFill>
        <p:spPr>
          <a:xfrm>
            <a:off x="1007745" y="4097020"/>
            <a:ext cx="6306185" cy="1143000"/>
          </a:xfrm>
          <a:prstGeom prst="rect">
            <a:avLst/>
          </a:prstGeom>
          <a:noFill/>
          <a:ln w="9525">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153"/>
          <p:cNvPicPr>
            <a:picLocks noChangeAspect="1"/>
          </p:cNvPicPr>
          <p:nvPr/>
        </p:nvPicPr>
        <p:blipFill>
          <a:blip r:embed="rId1"/>
          <a:srcRect t="22591" b="13766"/>
          <a:stretch>
            <a:fillRect/>
          </a:stretch>
        </p:blipFill>
        <p:spPr>
          <a:xfrm>
            <a:off x="4445" y="2172970"/>
            <a:ext cx="7863205" cy="5004435"/>
          </a:xfrm>
          <a:prstGeom prst="rect">
            <a:avLst/>
          </a:prstGeom>
        </p:spPr>
      </p:pic>
      <p:sp>
        <p:nvSpPr>
          <p:cNvPr id="2" name="文本框 1"/>
          <p:cNvSpPr txBox="1"/>
          <p:nvPr/>
        </p:nvSpPr>
        <p:spPr>
          <a:xfrm>
            <a:off x="4468495" y="2541905"/>
            <a:ext cx="3255010" cy="1014730"/>
          </a:xfrm>
          <a:prstGeom prst="rect">
            <a:avLst/>
          </a:prstGeom>
          <a:noFill/>
        </p:spPr>
        <p:txBody>
          <a:bodyPr wrap="square" rtlCol="0">
            <a:spAutoFit/>
          </a:bodyPr>
          <a:p>
            <a:r>
              <a:rPr lang="zh-CN" altLang="en-US" sz="6000">
                <a:solidFill>
                  <a:srgbClr val="4F4440"/>
                </a:solidFill>
                <a:latin typeface="宋体" panose="02010600030101010101" pitchFamily="2" charset="-122"/>
                <a:ea typeface="宋体" panose="02010600030101010101" pitchFamily="2" charset="-122"/>
              </a:rPr>
              <a:t>下期再见</a:t>
            </a:r>
            <a:endParaRPr lang="zh-CN" altLang="en-US" sz="6000">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2"/>
          <a:stretch>
            <a:fillRect/>
          </a:stretch>
        </p:blipFill>
        <p:spPr>
          <a:xfrm>
            <a:off x="10180638" y="187325"/>
            <a:ext cx="1660525" cy="431800"/>
          </a:xfrm>
          <a:prstGeom prst="rect">
            <a:avLst/>
          </a:prstGeom>
          <a:noFill/>
          <a:ln w="9525">
            <a:noFill/>
          </a:ln>
        </p:spPr>
      </p:pic>
      <p:pic>
        <p:nvPicPr>
          <p:cNvPr id="4" name="图片 3" descr="1"/>
          <p:cNvPicPr>
            <a:picLocks noChangeAspect="1"/>
          </p:cNvPicPr>
          <p:nvPr/>
        </p:nvPicPr>
        <p:blipFill>
          <a:blip r:embed="rId3"/>
          <a:stretch>
            <a:fillRect/>
          </a:stretch>
        </p:blipFill>
        <p:spPr>
          <a:xfrm>
            <a:off x="8101330" y="2723515"/>
            <a:ext cx="3740150" cy="320802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16" descr="152"/>
          <p:cNvPicPr>
            <a:picLocks noChangeAspect="1"/>
          </p:cNvPicPr>
          <p:nvPr/>
        </p:nvPicPr>
        <p:blipFill>
          <a:blip r:embed="rId1"/>
          <a:srcRect t="25945" r="758" b="10236"/>
          <a:stretch>
            <a:fillRect/>
          </a:stretch>
        </p:blipFill>
        <p:spPr>
          <a:xfrm>
            <a:off x="-1104900" y="2787650"/>
            <a:ext cx="7305675" cy="4699000"/>
          </a:xfrm>
          <a:prstGeom prst="rect">
            <a:avLst/>
          </a:prstGeom>
          <a:noFill/>
          <a:ln w="9525">
            <a:noFill/>
          </a:ln>
        </p:spPr>
      </p:pic>
      <p:sp>
        <p:nvSpPr>
          <p:cNvPr id="7171" name="文本框 1"/>
          <p:cNvSpPr txBox="1"/>
          <p:nvPr/>
        </p:nvSpPr>
        <p:spPr>
          <a:xfrm>
            <a:off x="5210175" y="522288"/>
            <a:ext cx="1771650" cy="830262"/>
          </a:xfrm>
          <a:prstGeom prst="rect">
            <a:avLst/>
          </a:prstGeom>
          <a:noFill/>
          <a:ln w="9525">
            <a:noFill/>
          </a:ln>
        </p:spPr>
        <p:txBody>
          <a:bodyPr wrap="square" anchor="t">
            <a:spAutoFit/>
          </a:bodyPr>
          <a:p>
            <a:r>
              <a:rPr lang="zh-CN" altLang="en-US" sz="4800">
                <a:solidFill>
                  <a:srgbClr val="4F4440"/>
                </a:solidFill>
                <a:latin typeface="宋体" panose="02010600030101010101" pitchFamily="2" charset="-122"/>
                <a:ea typeface="宋体" panose="02010600030101010101" pitchFamily="2" charset="-122"/>
              </a:rPr>
              <a:t>目录</a:t>
            </a:r>
            <a:endParaRPr lang="zh-CN" altLang="en-US" sz="4800">
              <a:solidFill>
                <a:srgbClr val="4F4440"/>
              </a:solidFill>
              <a:latin typeface="宋体" panose="02010600030101010101" pitchFamily="2" charset="-122"/>
              <a:ea typeface="宋体" panose="02010600030101010101" pitchFamily="2" charset="-122"/>
            </a:endParaRPr>
          </a:p>
        </p:txBody>
      </p:sp>
      <p:sp>
        <p:nvSpPr>
          <p:cNvPr id="7174" name="文本框 15"/>
          <p:cNvSpPr txBox="1"/>
          <p:nvPr/>
        </p:nvSpPr>
        <p:spPr>
          <a:xfrm>
            <a:off x="2932113" y="2038350"/>
            <a:ext cx="2643187" cy="460375"/>
          </a:xfrm>
          <a:prstGeom prst="rect">
            <a:avLst/>
          </a:prstGeom>
          <a:noFill/>
          <a:ln w="9525">
            <a:noFill/>
          </a:ln>
        </p:spPr>
        <p:txBody>
          <a:bodyPr wrap="square" anchor="t">
            <a:spAutoFit/>
          </a:bodyPr>
          <a:p>
            <a:r>
              <a:rPr lang="zh-CN" altLang="zh-CN" sz="2400">
                <a:solidFill>
                  <a:srgbClr val="4F4440"/>
                </a:solidFill>
                <a:latin typeface="新宋体" panose="02010609030101010101" charset="-122"/>
                <a:ea typeface="新宋体" panose="02010609030101010101" charset="-122"/>
              </a:rPr>
              <a:t>为什么要适配</a:t>
            </a:r>
            <a:endParaRPr lang="zh-CN" altLang="zh-CN" sz="2400">
              <a:solidFill>
                <a:srgbClr val="4F4440"/>
              </a:solidFill>
              <a:latin typeface="新宋体" panose="02010609030101010101" charset="-122"/>
              <a:ea typeface="新宋体" panose="02010609030101010101" charset="-122"/>
            </a:endParaRPr>
          </a:p>
        </p:txBody>
      </p:sp>
      <p:sp>
        <p:nvSpPr>
          <p:cNvPr id="7175" name="文本框 21"/>
          <p:cNvSpPr txBox="1"/>
          <p:nvPr/>
        </p:nvSpPr>
        <p:spPr>
          <a:xfrm>
            <a:off x="2932113" y="3046413"/>
            <a:ext cx="2643187" cy="460375"/>
          </a:xfrm>
          <a:prstGeom prst="rect">
            <a:avLst/>
          </a:prstGeom>
          <a:noFill/>
          <a:ln w="9525">
            <a:noFill/>
          </a:ln>
        </p:spPr>
        <p:txBody>
          <a:bodyPr wrap="square" anchor="t">
            <a:spAutoFit/>
          </a:bodyPr>
          <a:p>
            <a:r>
              <a:rPr lang="en-US" altLang="zh-CN" sz="2400">
                <a:solidFill>
                  <a:srgbClr val="4F4440"/>
                </a:solidFill>
                <a:latin typeface="新宋体" panose="02010609030101010101" charset="-122"/>
                <a:ea typeface="新宋体" panose="02010609030101010101" charset="-122"/>
                <a:sym typeface="+mn-ea"/>
              </a:rPr>
              <a:t>H5</a:t>
            </a:r>
            <a:r>
              <a:rPr lang="zh-CN" altLang="en-US" sz="2400">
                <a:solidFill>
                  <a:srgbClr val="4F4440"/>
                </a:solidFill>
                <a:latin typeface="新宋体" panose="02010609030101010101" charset="-122"/>
                <a:ea typeface="新宋体" panose="02010609030101010101" charset="-122"/>
                <a:sym typeface="+mn-ea"/>
              </a:rPr>
              <a:t>站概念性知识</a:t>
            </a:r>
            <a:endParaRPr lang="zh-CN" altLang="en-US" sz="2400">
              <a:solidFill>
                <a:srgbClr val="4F4440"/>
              </a:solidFill>
              <a:latin typeface="新宋体" panose="02010609030101010101" charset="-122"/>
              <a:ea typeface="新宋体" panose="02010609030101010101" charset="-122"/>
              <a:sym typeface="+mn-ea"/>
            </a:endParaRPr>
          </a:p>
        </p:txBody>
      </p:sp>
      <p:sp>
        <p:nvSpPr>
          <p:cNvPr id="7176" name="文本框 11"/>
          <p:cNvSpPr txBox="1"/>
          <p:nvPr/>
        </p:nvSpPr>
        <p:spPr>
          <a:xfrm>
            <a:off x="6391275" y="2070100"/>
            <a:ext cx="534988" cy="398780"/>
          </a:xfrm>
          <a:prstGeom prst="rect">
            <a:avLst/>
          </a:prstGeom>
          <a:noFill/>
          <a:ln w="9525">
            <a:noFill/>
          </a:ln>
        </p:spPr>
        <p:txBody>
          <a:bodyPr wrap="square" anchor="t">
            <a:spAutoFit/>
          </a:bodyPr>
          <a:p>
            <a:r>
              <a:rPr lang="en-US" altLang="zh-CN" sz="2000">
                <a:solidFill>
                  <a:srgbClr val="4F4440"/>
                </a:solidFill>
                <a:latin typeface="Arial" panose="020B0604020202020204" pitchFamily="34" charset="0"/>
                <a:ea typeface="仿宋" panose="02010609060101010101" charset="-122"/>
              </a:rPr>
              <a:t>3</a:t>
            </a:r>
            <a:r>
              <a:rPr lang="zh-CN" altLang="en-US" sz="2000">
                <a:solidFill>
                  <a:srgbClr val="4F4440"/>
                </a:solidFill>
                <a:latin typeface="Arial" panose="020B0604020202020204" pitchFamily="34" charset="0"/>
                <a:ea typeface="仿宋" panose="02010609060101010101" charset="-122"/>
              </a:rPr>
              <a:t>、</a:t>
            </a:r>
            <a:endParaRPr lang="zh-CN" altLang="en-US" sz="2000">
              <a:solidFill>
                <a:srgbClr val="4F4440"/>
              </a:solidFill>
              <a:latin typeface="Arial" panose="020B0604020202020204" pitchFamily="34" charset="0"/>
              <a:ea typeface="仿宋" panose="02010609060101010101" charset="-122"/>
            </a:endParaRPr>
          </a:p>
        </p:txBody>
      </p:sp>
      <p:sp>
        <p:nvSpPr>
          <p:cNvPr id="7178" name="文本框 13"/>
          <p:cNvSpPr txBox="1"/>
          <p:nvPr/>
        </p:nvSpPr>
        <p:spPr>
          <a:xfrm>
            <a:off x="2281238" y="2070100"/>
            <a:ext cx="533400" cy="398463"/>
          </a:xfrm>
          <a:prstGeom prst="rect">
            <a:avLst/>
          </a:prstGeom>
          <a:noFill/>
          <a:ln w="9525">
            <a:noFill/>
          </a:ln>
        </p:spPr>
        <p:txBody>
          <a:bodyPr wrap="square" anchor="t">
            <a:spAutoFit/>
          </a:bodyPr>
          <a:p>
            <a:r>
              <a:rPr lang="en-US" altLang="zh-CN" sz="2000">
                <a:solidFill>
                  <a:srgbClr val="4F4440"/>
                </a:solidFill>
                <a:latin typeface="Arial" panose="020B0604020202020204" pitchFamily="34" charset="0"/>
                <a:ea typeface="仿宋" panose="02010609060101010101" charset="-122"/>
              </a:rPr>
              <a:t>1</a:t>
            </a:r>
            <a:r>
              <a:rPr lang="zh-CN" altLang="en-US" sz="2000">
                <a:solidFill>
                  <a:srgbClr val="4F4440"/>
                </a:solidFill>
                <a:latin typeface="Arial" panose="020B0604020202020204" pitchFamily="34" charset="0"/>
                <a:ea typeface="仿宋" panose="02010609060101010101" charset="-122"/>
              </a:rPr>
              <a:t>、</a:t>
            </a:r>
            <a:endParaRPr lang="zh-CN" altLang="en-US" sz="2000">
              <a:solidFill>
                <a:srgbClr val="4F4440"/>
              </a:solidFill>
              <a:latin typeface="Arial" panose="020B0604020202020204" pitchFamily="34" charset="0"/>
              <a:ea typeface="仿宋" panose="02010609060101010101" charset="-122"/>
            </a:endParaRPr>
          </a:p>
        </p:txBody>
      </p:sp>
      <p:sp>
        <p:nvSpPr>
          <p:cNvPr id="7179" name="文本框 14"/>
          <p:cNvSpPr txBox="1"/>
          <p:nvPr/>
        </p:nvSpPr>
        <p:spPr>
          <a:xfrm>
            <a:off x="2281238" y="3076575"/>
            <a:ext cx="533400" cy="400050"/>
          </a:xfrm>
          <a:prstGeom prst="rect">
            <a:avLst/>
          </a:prstGeom>
          <a:noFill/>
          <a:ln w="9525">
            <a:noFill/>
          </a:ln>
        </p:spPr>
        <p:txBody>
          <a:bodyPr wrap="square" anchor="t">
            <a:spAutoFit/>
          </a:bodyPr>
          <a:p>
            <a:r>
              <a:rPr lang="en-US" altLang="zh-CN" sz="2000">
                <a:solidFill>
                  <a:srgbClr val="4F4440"/>
                </a:solidFill>
                <a:latin typeface="Arial" panose="020B0604020202020204" pitchFamily="34" charset="0"/>
                <a:ea typeface="仿宋" panose="02010609060101010101" charset="-122"/>
              </a:rPr>
              <a:t>2</a:t>
            </a:r>
            <a:r>
              <a:rPr lang="zh-CN" altLang="en-US" sz="2000">
                <a:solidFill>
                  <a:srgbClr val="4F4440"/>
                </a:solidFill>
                <a:latin typeface="Arial" panose="020B0604020202020204" pitchFamily="34" charset="0"/>
                <a:ea typeface="仿宋" panose="02010609060101010101" charset="-122"/>
              </a:rPr>
              <a:t>、</a:t>
            </a:r>
            <a:endParaRPr lang="zh-CN" altLang="en-US" sz="2000">
              <a:solidFill>
                <a:srgbClr val="4F4440"/>
              </a:solidFill>
              <a:latin typeface="Arial" panose="020B0604020202020204" pitchFamily="34" charset="0"/>
              <a:ea typeface="仿宋" panose="02010609060101010101" charset="-122"/>
            </a:endParaRPr>
          </a:p>
        </p:txBody>
      </p:sp>
      <p:pic>
        <p:nvPicPr>
          <p:cNvPr id="7184" name="图片 19"/>
          <p:cNvPicPr>
            <a:picLocks noChangeAspect="1"/>
          </p:cNvPicPr>
          <p:nvPr>
            <p:custDataLst>
              <p:tags r:id="rId2"/>
            </p:custDataLst>
          </p:nvPr>
        </p:nvPicPr>
        <p:blipFill>
          <a:blip r:embed="rId3"/>
          <a:stretch>
            <a:fillRect/>
          </a:stretch>
        </p:blipFill>
        <p:spPr>
          <a:xfrm>
            <a:off x="10180638" y="187325"/>
            <a:ext cx="1660525" cy="431800"/>
          </a:xfrm>
          <a:prstGeom prst="rect">
            <a:avLst/>
          </a:prstGeom>
          <a:noFill/>
          <a:ln w="9525">
            <a:noFill/>
          </a:ln>
        </p:spPr>
      </p:pic>
      <p:sp>
        <p:nvSpPr>
          <p:cNvPr id="2" name="文本框 9"/>
          <p:cNvSpPr txBox="1"/>
          <p:nvPr/>
        </p:nvSpPr>
        <p:spPr>
          <a:xfrm>
            <a:off x="6982143" y="2039620"/>
            <a:ext cx="2643187" cy="460375"/>
          </a:xfrm>
          <a:prstGeom prst="rect">
            <a:avLst/>
          </a:prstGeom>
          <a:noFill/>
          <a:ln w="9525">
            <a:noFill/>
          </a:ln>
        </p:spPr>
        <p:txBody>
          <a:bodyPr wrap="square" anchor="t">
            <a:spAutoFit/>
          </a:bodyPr>
          <a:p>
            <a:r>
              <a:rPr lang="zh-CN" altLang="en-US" sz="2400">
                <a:solidFill>
                  <a:srgbClr val="4F4440"/>
                </a:solidFill>
                <a:latin typeface="新宋体" panose="02010609030101010101" charset="-122"/>
                <a:ea typeface="新宋体" panose="02010609030101010101" charset="-122"/>
                <a:sym typeface="+mn-ea"/>
              </a:rPr>
              <a:t>常用适配方案</a:t>
            </a:r>
            <a:endParaRPr lang="zh-CN" altLang="en-US" sz="2400">
              <a:solidFill>
                <a:srgbClr val="4F4440"/>
              </a:solidFill>
              <a:latin typeface="新宋体" panose="02010609030101010101" charset="-122"/>
              <a:ea typeface="新宋体" panose="02010609030101010101" charset="-122"/>
              <a:sym typeface="+mn-ea"/>
            </a:endParaRPr>
          </a:p>
        </p:txBody>
      </p:sp>
    </p:spTree>
    <p:custDataLst>
      <p:tags r:id="rId4"/>
    </p:custDataLst>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84" name="图片 19"/>
          <p:cNvPicPr>
            <a:picLocks noChangeAspect="1"/>
          </p:cNvPicPr>
          <p:nvPr>
            <p:custDataLst>
              <p:tags r:id="rId1"/>
            </p:custDataLst>
          </p:nvPr>
        </p:nvPicPr>
        <p:blipFill>
          <a:blip r:embed="rId2"/>
          <a:stretch>
            <a:fillRect/>
          </a:stretch>
        </p:blipFill>
        <p:spPr>
          <a:xfrm>
            <a:off x="10180638" y="187325"/>
            <a:ext cx="1660525" cy="431800"/>
          </a:xfrm>
          <a:prstGeom prst="rect">
            <a:avLst/>
          </a:prstGeom>
          <a:noFill/>
          <a:ln w="9525">
            <a:noFill/>
          </a:ln>
        </p:spPr>
      </p:pic>
      <p:pic>
        <p:nvPicPr>
          <p:cNvPr id="3" name="图片 16" descr="152"/>
          <p:cNvPicPr>
            <a:picLocks noChangeAspect="1"/>
          </p:cNvPicPr>
          <p:nvPr>
            <p:custDataLst>
              <p:tags r:id="rId3"/>
            </p:custDataLst>
          </p:nvPr>
        </p:nvPicPr>
        <p:blipFill>
          <a:blip r:embed="rId4"/>
          <a:srcRect t="25945" r="758" b="10236"/>
          <a:stretch>
            <a:fillRect/>
          </a:stretch>
        </p:blipFill>
        <p:spPr>
          <a:xfrm>
            <a:off x="-8255" y="2698115"/>
            <a:ext cx="7305675" cy="4699000"/>
          </a:xfrm>
          <a:prstGeom prst="rect">
            <a:avLst/>
          </a:prstGeom>
          <a:noFill/>
          <a:ln w="9525">
            <a:noFill/>
          </a:ln>
        </p:spPr>
      </p:pic>
      <p:sp>
        <p:nvSpPr>
          <p:cNvPr id="4" name="文本框 1"/>
          <p:cNvSpPr txBox="1"/>
          <p:nvPr/>
        </p:nvSpPr>
        <p:spPr>
          <a:xfrm>
            <a:off x="4159250" y="2426335"/>
            <a:ext cx="4401820" cy="922020"/>
          </a:xfrm>
          <a:prstGeom prst="rect">
            <a:avLst/>
          </a:prstGeom>
          <a:noFill/>
          <a:ln w="9525">
            <a:noFill/>
          </a:ln>
        </p:spPr>
        <p:txBody>
          <a:bodyPr wrap="square" anchor="t">
            <a:spAutoFit/>
          </a:bodyPr>
          <a:p>
            <a:r>
              <a:rPr lang="zh-CN" altLang="en-US" sz="5400">
                <a:solidFill>
                  <a:srgbClr val="4F4440"/>
                </a:solidFill>
                <a:latin typeface="宋体" panose="02010600030101010101" pitchFamily="2" charset="-122"/>
                <a:ea typeface="宋体" panose="02010600030101010101" pitchFamily="2" charset="-122"/>
              </a:rPr>
              <a:t>为什么要适配</a:t>
            </a:r>
            <a:endParaRPr lang="zh-CN" altLang="en-US" sz="5400">
              <a:solidFill>
                <a:srgbClr val="4F4440"/>
              </a:solidFill>
              <a:latin typeface="宋体" panose="02010600030101010101" pitchFamily="2" charset="-122"/>
              <a:ea typeface="宋体" panose="02010600030101010101" pitchFamily="2" charset="-122"/>
            </a:endParaRPr>
          </a:p>
        </p:txBody>
      </p:sp>
    </p:spTree>
    <p:custDataLst>
      <p:tags r:id="rId5"/>
    </p:custDataLst>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312920" cy="521970"/>
          </a:xfrm>
          <a:prstGeom prst="rect">
            <a:avLst/>
          </a:prstGeom>
          <a:noFill/>
        </p:spPr>
        <p:txBody>
          <a:bodyPr wrap="square" rtlCol="0">
            <a:spAutoFit/>
          </a:bodyPr>
          <a:p>
            <a:r>
              <a:rPr lang="zh-CN" altLang="en-US" sz="2800" b="1">
                <a:solidFill>
                  <a:srgbClr val="4F4440"/>
                </a:solidFill>
                <a:latin typeface="宋体" panose="02010600030101010101" pitchFamily="2" charset="-122"/>
                <a:ea typeface="宋体" panose="02010600030101010101" pitchFamily="2" charset="-122"/>
              </a:rPr>
              <a:t>为何要进行移动端适配</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sp>
        <p:nvSpPr>
          <p:cNvPr id="2" name="矩形 1"/>
          <p:cNvSpPr/>
          <p:nvPr/>
        </p:nvSpPr>
        <p:spPr>
          <a:xfrm>
            <a:off x="732155" y="1579245"/>
            <a:ext cx="10727055" cy="237807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l"/>
            <a:r>
              <a:rPr lang="en-US" altLang="zh-CN" sz="2800"/>
              <a:t>1</a:t>
            </a:r>
            <a:r>
              <a:rPr lang="zh-CN" altLang="en-US" sz="2800"/>
              <a:t>、</a:t>
            </a:r>
            <a:r>
              <a:rPr lang="zh-CN" altLang="en-US" sz="2800"/>
              <a:t>为了适应各种移动端设备（手机），完美呈现应有的布局效果</a:t>
            </a:r>
            <a:endParaRPr lang="zh-CN" altLang="en-US" sz="2800"/>
          </a:p>
          <a:p>
            <a:pPr algn="l"/>
            <a:endParaRPr lang="zh-CN" altLang="en-US" sz="2800"/>
          </a:p>
          <a:p>
            <a:pPr algn="l"/>
            <a:r>
              <a:rPr lang="en-US" altLang="zh-CN" sz="2800"/>
              <a:t>2</a:t>
            </a:r>
            <a:r>
              <a:rPr lang="zh-CN" altLang="en-US" sz="2800"/>
              <a:t>、各个移动端设备，分辨率大小不一致，网页想铺满整个屏幕，并在各种分辨率下等比缩放</a:t>
            </a:r>
            <a:endParaRPr lang="zh-CN" altLang="en-US" sz="28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84" name="图片 19"/>
          <p:cNvPicPr>
            <a:picLocks noChangeAspect="1"/>
          </p:cNvPicPr>
          <p:nvPr>
            <p:custDataLst>
              <p:tags r:id="rId1"/>
            </p:custDataLst>
          </p:nvPr>
        </p:nvPicPr>
        <p:blipFill>
          <a:blip r:embed="rId2"/>
          <a:stretch>
            <a:fillRect/>
          </a:stretch>
        </p:blipFill>
        <p:spPr>
          <a:xfrm>
            <a:off x="10180638" y="187325"/>
            <a:ext cx="1660525" cy="431800"/>
          </a:xfrm>
          <a:prstGeom prst="rect">
            <a:avLst/>
          </a:prstGeom>
          <a:noFill/>
          <a:ln w="9525">
            <a:noFill/>
          </a:ln>
        </p:spPr>
      </p:pic>
      <p:pic>
        <p:nvPicPr>
          <p:cNvPr id="3" name="图片 16" descr="152"/>
          <p:cNvPicPr>
            <a:picLocks noChangeAspect="1"/>
          </p:cNvPicPr>
          <p:nvPr>
            <p:custDataLst>
              <p:tags r:id="rId3"/>
            </p:custDataLst>
          </p:nvPr>
        </p:nvPicPr>
        <p:blipFill>
          <a:blip r:embed="rId4"/>
          <a:srcRect t="25945" r="758" b="10236"/>
          <a:stretch>
            <a:fillRect/>
          </a:stretch>
        </p:blipFill>
        <p:spPr>
          <a:xfrm>
            <a:off x="-8255" y="2698115"/>
            <a:ext cx="7305675" cy="4699000"/>
          </a:xfrm>
          <a:prstGeom prst="rect">
            <a:avLst/>
          </a:prstGeom>
          <a:noFill/>
          <a:ln w="9525">
            <a:noFill/>
          </a:ln>
        </p:spPr>
      </p:pic>
      <p:sp>
        <p:nvSpPr>
          <p:cNvPr id="4" name="文本框 1"/>
          <p:cNvSpPr txBox="1"/>
          <p:nvPr/>
        </p:nvSpPr>
        <p:spPr>
          <a:xfrm>
            <a:off x="4159250" y="2426335"/>
            <a:ext cx="5036185" cy="922020"/>
          </a:xfrm>
          <a:prstGeom prst="rect">
            <a:avLst/>
          </a:prstGeom>
          <a:noFill/>
          <a:ln w="9525">
            <a:noFill/>
          </a:ln>
        </p:spPr>
        <p:txBody>
          <a:bodyPr wrap="square" anchor="t">
            <a:spAutoFit/>
          </a:bodyPr>
          <a:p>
            <a:r>
              <a:rPr lang="en-US" altLang="zh-CN" sz="5400">
                <a:solidFill>
                  <a:srgbClr val="4F4440"/>
                </a:solidFill>
                <a:latin typeface="宋体" panose="02010600030101010101" pitchFamily="2" charset="-122"/>
                <a:ea typeface="宋体" panose="02010600030101010101" pitchFamily="2" charset="-122"/>
              </a:rPr>
              <a:t>H5</a:t>
            </a:r>
            <a:r>
              <a:rPr lang="zh-CN" altLang="en-US" sz="5400">
                <a:solidFill>
                  <a:srgbClr val="4F4440"/>
                </a:solidFill>
                <a:latin typeface="宋体" panose="02010600030101010101" pitchFamily="2" charset="-122"/>
                <a:ea typeface="宋体" panose="02010600030101010101" pitchFamily="2" charset="-122"/>
              </a:rPr>
              <a:t>站概念性知识</a:t>
            </a:r>
            <a:endParaRPr lang="zh-CN" altLang="en-US" sz="5400">
              <a:solidFill>
                <a:srgbClr val="4F4440"/>
              </a:solidFill>
              <a:latin typeface="宋体" panose="02010600030101010101" pitchFamily="2" charset="-122"/>
              <a:ea typeface="宋体" panose="02010600030101010101" pitchFamily="2" charset="-122"/>
            </a:endParaRPr>
          </a:p>
        </p:txBody>
      </p:sp>
    </p:spTree>
    <p:custDataLst>
      <p:tags r:id="rId5"/>
    </p:custDataLst>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312920" cy="521970"/>
          </a:xfrm>
          <a:prstGeom prst="rect">
            <a:avLst/>
          </a:prstGeom>
          <a:noFill/>
        </p:spPr>
        <p:txBody>
          <a:bodyPr wrap="square" rtlCol="0">
            <a:spAutoFit/>
          </a:bodyPr>
          <a:p>
            <a:r>
              <a:rPr lang="en-US" altLang="zh-CN" sz="2800" b="1">
                <a:solidFill>
                  <a:srgbClr val="4F4440"/>
                </a:solidFill>
                <a:latin typeface="宋体" panose="02010600030101010101" pitchFamily="2" charset="-122"/>
                <a:ea typeface="宋体" panose="02010600030101010101" pitchFamily="2" charset="-122"/>
              </a:rPr>
              <a:t>H5</a:t>
            </a:r>
            <a:r>
              <a:rPr lang="zh-CN" altLang="en-US" sz="2800" b="1">
                <a:solidFill>
                  <a:srgbClr val="4F4440"/>
                </a:solidFill>
                <a:latin typeface="宋体" panose="02010600030101010101" pitchFamily="2" charset="-122"/>
                <a:ea typeface="宋体" panose="02010600030101010101" pitchFamily="2" charset="-122"/>
              </a:rPr>
              <a:t>站概念性知识</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sp>
        <p:nvSpPr>
          <p:cNvPr id="3" name="文本框 2"/>
          <p:cNvSpPr txBox="1"/>
          <p:nvPr/>
        </p:nvSpPr>
        <p:spPr>
          <a:xfrm>
            <a:off x="567055" y="920750"/>
            <a:ext cx="10923905" cy="6185535"/>
          </a:xfrm>
          <a:prstGeom prst="rect">
            <a:avLst/>
          </a:prstGeom>
          <a:noFill/>
        </p:spPr>
        <p:txBody>
          <a:bodyPr wrap="square" rtlCol="0">
            <a:spAutoFit/>
          </a:bodyPr>
          <a:p>
            <a:pPr marL="342900" indent="-342900">
              <a:buAutoNum type="arabicPeriod"/>
            </a:pPr>
            <a:r>
              <a:rPr lang="zh-CN" altLang="en-US"/>
              <a:t>屏幕尺寸</a:t>
            </a:r>
            <a:endParaRPr lang="zh-CN" altLang="en-US"/>
          </a:p>
          <a:p>
            <a:pPr marL="857250" lvl="1" indent="-400050">
              <a:buFont typeface="+mj-lt"/>
              <a:buAutoNum type="alphaLcParenR"/>
            </a:pPr>
            <a:r>
              <a:rPr lang="zh-CN" altLang="en-US">
                <a:sym typeface="+mn-ea"/>
              </a:rPr>
              <a:t>指屏幕的对角线的长度，单位是英寸。</a:t>
            </a:r>
            <a:endParaRPr lang="zh-CN" altLang="en-US">
              <a:solidFill>
                <a:schemeClr val="tx1"/>
              </a:solidFill>
            </a:endParaRPr>
          </a:p>
          <a:p>
            <a:pPr marL="857250" lvl="1" indent="-400050">
              <a:buFont typeface="+mj-lt"/>
              <a:buAutoNum type="alphaLcParenR"/>
            </a:pPr>
            <a:r>
              <a:rPr lang="en-US" altLang="zh-CN">
                <a:sym typeface="+mn-ea"/>
              </a:rPr>
              <a:t>1</a:t>
            </a:r>
            <a:r>
              <a:rPr lang="zh-CN" altLang="en-US">
                <a:sym typeface="+mn-ea"/>
              </a:rPr>
              <a:t>英寸 </a:t>
            </a:r>
            <a:r>
              <a:rPr lang="en-US" altLang="zh-CN">
                <a:sym typeface="+mn-ea"/>
              </a:rPr>
              <a:t>= 2.54</a:t>
            </a:r>
            <a:r>
              <a:rPr lang="zh-CN" altLang="en-US">
                <a:sym typeface="+mn-ea"/>
              </a:rPr>
              <a:t>厘米，</a:t>
            </a:r>
            <a:r>
              <a:rPr lang="en-US" altLang="zh-CN">
                <a:sym typeface="+mn-ea"/>
              </a:rPr>
              <a:t>6*2.54 = 15.24</a:t>
            </a:r>
            <a:r>
              <a:rPr lang="zh-CN" altLang="en-US">
                <a:sym typeface="+mn-ea"/>
              </a:rPr>
              <a:t>厘米</a:t>
            </a:r>
            <a:endParaRPr lang="zh-CN" altLang="en-US"/>
          </a:p>
          <a:p>
            <a:pPr marL="342900" indent="-342900">
              <a:buAutoNum type="arabicPeriod"/>
            </a:pPr>
            <a:r>
              <a:rPr lang="zh-CN" altLang="en-US"/>
              <a:t>屏幕分辨率</a:t>
            </a:r>
            <a:endParaRPr lang="zh-CN" altLang="en-US"/>
          </a:p>
          <a:p>
            <a:pPr marL="857250" lvl="1" indent="-400050">
              <a:buAutoNum type="alphaLcParenR"/>
            </a:pPr>
            <a:r>
              <a:rPr lang="zh-CN" altLang="en-US">
                <a:solidFill>
                  <a:schemeClr val="tx1"/>
                </a:solidFill>
              </a:rPr>
              <a:t>在横纵向上的像素点数，单位是</a:t>
            </a:r>
            <a:r>
              <a:rPr lang="en-US" altLang="zh-CN">
                <a:solidFill>
                  <a:schemeClr val="tx1"/>
                </a:solidFill>
              </a:rPr>
              <a:t>px</a:t>
            </a:r>
            <a:r>
              <a:rPr lang="zh-CN" altLang="en-US">
                <a:solidFill>
                  <a:schemeClr val="tx1"/>
                </a:solidFill>
              </a:rPr>
              <a:t>，</a:t>
            </a:r>
            <a:r>
              <a:rPr lang="en-US" altLang="zh-CN">
                <a:solidFill>
                  <a:schemeClr val="tx1"/>
                </a:solidFill>
              </a:rPr>
              <a:t>1px=1</a:t>
            </a:r>
            <a:r>
              <a:rPr lang="zh-CN" altLang="en-US">
                <a:solidFill>
                  <a:schemeClr val="tx1"/>
                </a:solidFill>
              </a:rPr>
              <a:t>个像素点（这里的</a:t>
            </a:r>
            <a:r>
              <a:rPr lang="en-US" altLang="zh-CN">
                <a:solidFill>
                  <a:schemeClr val="tx1"/>
                </a:solidFill>
              </a:rPr>
              <a:t>1</a:t>
            </a:r>
            <a:r>
              <a:rPr lang="zh-CN" altLang="en-US">
                <a:solidFill>
                  <a:schemeClr val="tx1"/>
                </a:solidFill>
              </a:rPr>
              <a:t>像素指的是物理设备的</a:t>
            </a:r>
            <a:r>
              <a:rPr lang="en-US" altLang="zh-CN">
                <a:solidFill>
                  <a:schemeClr val="tx1"/>
                </a:solidFill>
              </a:rPr>
              <a:t>1</a:t>
            </a:r>
            <a:r>
              <a:rPr lang="zh-CN" altLang="en-US">
                <a:solidFill>
                  <a:schemeClr val="tx1"/>
                </a:solidFill>
              </a:rPr>
              <a:t>个像素点</a:t>
            </a:r>
            <a:r>
              <a:rPr lang="zh-CN" altLang="en-US">
                <a:solidFill>
                  <a:schemeClr val="tx1"/>
                </a:solidFill>
              </a:rPr>
              <a:t>）</a:t>
            </a:r>
            <a:endParaRPr lang="zh-CN" altLang="en-US">
              <a:solidFill>
                <a:schemeClr val="tx1"/>
              </a:solidFill>
            </a:endParaRPr>
          </a:p>
          <a:p>
            <a:pPr marL="857250" lvl="1" indent="-400050">
              <a:buAutoNum type="alphaLcParenR"/>
            </a:pPr>
            <a:r>
              <a:rPr lang="zh-CN" altLang="en-US">
                <a:solidFill>
                  <a:schemeClr val="tx1"/>
                </a:solidFill>
              </a:rPr>
              <a:t>例如</a:t>
            </a:r>
            <a:r>
              <a:rPr lang="en-US" altLang="zh-CN">
                <a:solidFill>
                  <a:schemeClr val="tx1"/>
                </a:solidFill>
              </a:rPr>
              <a:t>iPhone 6</a:t>
            </a:r>
            <a:r>
              <a:rPr lang="zh-CN" altLang="en-US">
                <a:solidFill>
                  <a:schemeClr val="tx1"/>
                </a:solidFill>
              </a:rPr>
              <a:t>的分辨率是</a:t>
            </a:r>
            <a:r>
              <a:rPr lang="en-US" altLang="zh-CN">
                <a:solidFill>
                  <a:schemeClr val="tx1"/>
                </a:solidFill>
              </a:rPr>
              <a:t>1334x750</a:t>
            </a:r>
            <a:r>
              <a:rPr lang="zh-CN" altLang="en-US">
                <a:solidFill>
                  <a:schemeClr val="tx1"/>
                </a:solidFill>
              </a:rPr>
              <a:t>像素。一般纵向像素</a:t>
            </a:r>
            <a:r>
              <a:rPr lang="en-US" altLang="zh-CN">
                <a:solidFill>
                  <a:schemeClr val="tx1"/>
                </a:solidFill>
              </a:rPr>
              <a:t>*</a:t>
            </a:r>
            <a:r>
              <a:rPr lang="zh-CN" altLang="en-US">
                <a:solidFill>
                  <a:schemeClr val="tx1"/>
                </a:solidFill>
              </a:rPr>
              <a:t>横向像素来表示一个手机的分辨率</a:t>
            </a:r>
            <a:endParaRPr lang="zh-CN" altLang="en-US">
              <a:solidFill>
                <a:schemeClr val="tx1"/>
              </a:solidFill>
            </a:endParaRPr>
          </a:p>
          <a:p>
            <a:pPr marL="342900" lvl="0" indent="-342900">
              <a:buAutoNum type="arabicPeriod"/>
            </a:pPr>
            <a:r>
              <a:rPr lang="zh-CN" altLang="en-US">
                <a:solidFill>
                  <a:schemeClr val="tx1"/>
                </a:solidFill>
              </a:rPr>
              <a:t>屏幕像素密度</a:t>
            </a:r>
            <a:r>
              <a:rPr lang="en-US" altLang="zh-CN">
                <a:solidFill>
                  <a:schemeClr val="tx1"/>
                </a:solidFill>
              </a:rPr>
              <a:t>/</a:t>
            </a:r>
            <a:r>
              <a:rPr lang="zh-CN" altLang="en-US">
                <a:solidFill>
                  <a:schemeClr val="tx1"/>
                </a:solidFill>
              </a:rPr>
              <a:t>像素密度</a:t>
            </a:r>
            <a:r>
              <a:rPr lang="en-US" altLang="zh-CN">
                <a:solidFill>
                  <a:schemeClr val="tx1"/>
                </a:solidFill>
              </a:rPr>
              <a:t>/</a:t>
            </a:r>
            <a:r>
              <a:rPr lang="zh-CN" altLang="en-US">
                <a:solidFill>
                  <a:schemeClr val="tx1"/>
                </a:solidFill>
              </a:rPr>
              <a:t>屏幕密度</a:t>
            </a:r>
            <a:endParaRPr lang="zh-CN" altLang="en-US">
              <a:solidFill>
                <a:schemeClr val="tx1"/>
              </a:solidFill>
            </a:endParaRPr>
          </a:p>
          <a:p>
            <a:pPr marL="857250" lvl="1" indent="-400050">
              <a:buAutoNum type="alphaLcParenR"/>
            </a:pPr>
            <a:r>
              <a:rPr lang="zh-CN" altLang="en-US">
                <a:sym typeface="+mn-ea"/>
              </a:rPr>
              <a:t>屏幕上的每英寸可以显示的像素点的数量，单位是</a:t>
            </a:r>
            <a:r>
              <a:rPr lang="en-US" altLang="zh-CN">
                <a:sym typeface="+mn-ea"/>
              </a:rPr>
              <a:t>ppi</a:t>
            </a:r>
            <a:r>
              <a:rPr lang="zh-CN" altLang="en-US">
                <a:sym typeface="+mn-ea"/>
              </a:rPr>
              <a:t>（</a:t>
            </a:r>
            <a:r>
              <a:rPr lang="en-US" altLang="zh-CN">
                <a:sym typeface="+mn-ea"/>
              </a:rPr>
              <a:t>pixels per inch</a:t>
            </a:r>
            <a:r>
              <a:rPr lang="zh-CN" altLang="en-US">
                <a:sym typeface="+mn-ea"/>
              </a:rPr>
              <a:t>的缩写）</a:t>
            </a:r>
            <a:endParaRPr lang="zh-CN" altLang="en-US">
              <a:sym typeface="+mn-ea"/>
            </a:endParaRPr>
          </a:p>
          <a:p>
            <a:pPr marL="857250" lvl="1" indent="-400050">
              <a:buAutoNum type="alphaLcParenR"/>
            </a:pPr>
            <a:r>
              <a:rPr lang="zh-CN" altLang="en-US">
                <a:solidFill>
                  <a:schemeClr val="tx1"/>
                </a:solidFill>
              </a:rPr>
              <a:t>屏幕像素密度与屏幕分辨率有关</a:t>
            </a:r>
            <a:endParaRPr lang="zh-CN" altLang="en-US">
              <a:solidFill>
                <a:schemeClr val="tx1"/>
              </a:solidFill>
            </a:endParaRPr>
          </a:p>
          <a:p>
            <a:pPr lvl="1" indent="0">
              <a:buNone/>
            </a:pPr>
            <a:endParaRPr lang="zh-CN" altLang="en-US">
              <a:solidFill>
                <a:schemeClr val="tx1"/>
              </a:solidFill>
            </a:endParaRPr>
          </a:p>
          <a:p>
            <a:pPr marL="342900" lvl="0" indent="-342900">
              <a:buAutoNum type="arabicPeriod"/>
            </a:pPr>
            <a:r>
              <a:rPr lang="zh-CN" altLang="en-US">
                <a:solidFill>
                  <a:schemeClr val="tx1"/>
                </a:solidFill>
              </a:rPr>
              <a:t>设备像素</a:t>
            </a:r>
            <a:r>
              <a:rPr lang="en-US" altLang="zh-CN">
                <a:solidFill>
                  <a:schemeClr val="tx1"/>
                </a:solidFill>
              </a:rPr>
              <a:t>/</a:t>
            </a:r>
            <a:r>
              <a:rPr lang="zh-CN" altLang="en-US">
                <a:solidFill>
                  <a:schemeClr val="tx1"/>
                </a:solidFill>
              </a:rPr>
              <a:t>物理像素</a:t>
            </a:r>
            <a:endParaRPr lang="zh-CN" altLang="en-US">
              <a:solidFill>
                <a:schemeClr val="tx1"/>
              </a:solidFill>
            </a:endParaRPr>
          </a:p>
          <a:p>
            <a:pPr marL="857250" lvl="1" indent="-400050">
              <a:buAutoNum type="alphaLcParenR"/>
            </a:pPr>
            <a:r>
              <a:rPr lang="en-US" altLang="zh-CN">
                <a:solidFill>
                  <a:schemeClr val="tx1"/>
                </a:solidFill>
              </a:rPr>
              <a:t>iPhone 6</a:t>
            </a:r>
            <a:r>
              <a:rPr lang="zh-CN" altLang="en-US">
                <a:solidFill>
                  <a:schemeClr val="tx1"/>
                </a:solidFill>
              </a:rPr>
              <a:t>的分辨率是</a:t>
            </a:r>
            <a:r>
              <a:rPr lang="en-US" altLang="zh-CN">
                <a:solidFill>
                  <a:schemeClr val="tx1"/>
                </a:solidFill>
              </a:rPr>
              <a:t>1334x750</a:t>
            </a:r>
            <a:r>
              <a:rPr lang="zh-CN" altLang="en-US">
                <a:solidFill>
                  <a:schemeClr val="tx1"/>
                </a:solidFill>
              </a:rPr>
              <a:t>像素，代表设备（屏幕）有</a:t>
            </a:r>
            <a:r>
              <a:rPr lang="en-US" altLang="zh-CN">
                <a:solidFill>
                  <a:schemeClr val="tx1"/>
                </a:solidFill>
              </a:rPr>
              <a:t>1334x750</a:t>
            </a:r>
            <a:r>
              <a:rPr lang="zh-CN" altLang="en-US">
                <a:solidFill>
                  <a:schemeClr val="tx1"/>
                </a:solidFill>
              </a:rPr>
              <a:t>个显示呈像的点，一个点（</a:t>
            </a:r>
            <a:r>
              <a:rPr lang="en-US" altLang="zh-CN">
                <a:solidFill>
                  <a:schemeClr val="tx1"/>
                </a:solidFill>
              </a:rPr>
              <a:t>1px</a:t>
            </a:r>
            <a:r>
              <a:rPr lang="zh-CN" altLang="en-US">
                <a:solidFill>
                  <a:schemeClr val="tx1"/>
                </a:solidFill>
              </a:rPr>
              <a:t>，小方格）为一个物理像素</a:t>
            </a:r>
            <a:endParaRPr lang="zh-CN" altLang="en-US">
              <a:solidFill>
                <a:schemeClr val="tx1"/>
              </a:solidFill>
            </a:endParaRPr>
          </a:p>
          <a:p>
            <a:pPr marL="857250" lvl="1" indent="-400050">
              <a:buAutoNum type="alphaLcParenR"/>
            </a:pPr>
            <a:r>
              <a:rPr lang="zh-CN" altLang="en-US">
                <a:solidFill>
                  <a:schemeClr val="tx1"/>
                </a:solidFill>
              </a:rPr>
              <a:t>它是屏幕能显示的最小粒度</a:t>
            </a:r>
            <a:endParaRPr lang="zh-CN" altLang="en-US">
              <a:solidFill>
                <a:schemeClr val="tx1"/>
              </a:solidFill>
            </a:endParaRPr>
          </a:p>
          <a:p>
            <a:pPr marL="857250" lvl="1" indent="-400050">
              <a:buAutoNum type="alphaLcParenR"/>
            </a:pPr>
            <a:r>
              <a:rPr lang="zh-CN" altLang="en-US">
                <a:solidFill>
                  <a:schemeClr val="tx1"/>
                </a:solidFill>
              </a:rPr>
              <a:t>每个像素可以显示颜色和亮度</a:t>
            </a:r>
            <a:endParaRPr lang="zh-CN" altLang="en-US">
              <a:solidFill>
                <a:schemeClr val="tx1"/>
              </a:solidFill>
            </a:endParaRPr>
          </a:p>
          <a:p>
            <a:pPr marL="857250" lvl="1" indent="-400050">
              <a:buAutoNum type="alphaLcParenR"/>
            </a:pPr>
            <a:r>
              <a:rPr lang="zh-CN" altLang="en-US">
                <a:solidFill>
                  <a:schemeClr val="tx1"/>
                </a:solidFill>
              </a:rPr>
              <a:t>任何设备（屏幕）的物理像素的数量都在生产后都是固定的</a:t>
            </a:r>
            <a:endParaRPr lang="zh-CN" altLang="en-US">
              <a:solidFill>
                <a:schemeClr val="tx1"/>
              </a:solidFill>
            </a:endParaRPr>
          </a:p>
          <a:p>
            <a:pPr marL="342900" lvl="0" indent="-342900">
              <a:buAutoNum type="arabicPeriod"/>
            </a:pPr>
            <a:r>
              <a:rPr lang="en-US" altLang="zh-CN">
                <a:solidFill>
                  <a:schemeClr val="tx1"/>
                </a:solidFill>
              </a:rPr>
              <a:t>CSS</a:t>
            </a:r>
            <a:r>
              <a:rPr lang="zh-CN" altLang="en-US">
                <a:solidFill>
                  <a:schemeClr val="tx1"/>
                </a:solidFill>
              </a:rPr>
              <a:t>像素</a:t>
            </a:r>
            <a:endParaRPr lang="zh-CN" altLang="en-US">
              <a:solidFill>
                <a:schemeClr val="tx1"/>
              </a:solidFill>
            </a:endParaRPr>
          </a:p>
          <a:p>
            <a:pPr marL="857250" lvl="1" indent="-400050">
              <a:buAutoNum type="alphaLcParenR"/>
            </a:pPr>
            <a:r>
              <a:rPr lang="en-US" altLang="zh-CN">
                <a:solidFill>
                  <a:schemeClr val="tx1"/>
                </a:solidFill>
              </a:rPr>
              <a:t>CSS</a:t>
            </a:r>
            <a:r>
              <a:rPr lang="zh-CN" altLang="en-US">
                <a:solidFill>
                  <a:schemeClr val="tx1"/>
                </a:solidFill>
              </a:rPr>
              <a:t>像素是为</a:t>
            </a:r>
            <a:r>
              <a:rPr lang="en-US" altLang="zh-CN">
                <a:solidFill>
                  <a:schemeClr val="tx1"/>
                </a:solidFill>
              </a:rPr>
              <a:t>Web</a:t>
            </a:r>
            <a:r>
              <a:rPr lang="zh-CN" altLang="en-US">
                <a:solidFill>
                  <a:schemeClr val="tx1"/>
                </a:solidFill>
              </a:rPr>
              <a:t>开发者根据设计图表示</a:t>
            </a:r>
            <a:r>
              <a:rPr lang="en-US" altLang="zh-CN">
                <a:solidFill>
                  <a:schemeClr val="tx1"/>
                </a:solidFill>
              </a:rPr>
              <a:t>Web</a:t>
            </a:r>
            <a:r>
              <a:rPr lang="zh-CN" altLang="en-US">
                <a:solidFill>
                  <a:schemeClr val="tx1"/>
                </a:solidFill>
              </a:rPr>
              <a:t>页面上的内容大小的抽象单位，【主要】使用在浏览器上</a:t>
            </a:r>
            <a:endParaRPr lang="zh-CN" altLang="en-US">
              <a:solidFill>
                <a:schemeClr val="tx1"/>
              </a:solidFill>
            </a:endParaRPr>
          </a:p>
          <a:p>
            <a:pPr marL="857250" lvl="1" indent="-400050">
              <a:buAutoNum type="alphaLcParenR"/>
            </a:pPr>
            <a:r>
              <a:rPr lang="zh-CN" altLang="en-US">
                <a:solidFill>
                  <a:schemeClr val="tx1"/>
                </a:solidFill>
              </a:rPr>
              <a:t>在一个标准的显示密度下（普通屏），一个</a:t>
            </a:r>
            <a:r>
              <a:rPr lang="en-US" altLang="zh-CN">
                <a:solidFill>
                  <a:schemeClr val="tx1"/>
                </a:solidFill>
              </a:rPr>
              <a:t>CSS</a:t>
            </a:r>
            <a:r>
              <a:rPr lang="zh-CN" altLang="en-US">
                <a:solidFill>
                  <a:schemeClr val="tx1"/>
                </a:solidFill>
              </a:rPr>
              <a:t>像素对应着一个设备像素</a:t>
            </a:r>
            <a:endParaRPr lang="zh-CN" altLang="en-US">
              <a:solidFill>
                <a:schemeClr val="tx1"/>
              </a:solidFill>
            </a:endParaRPr>
          </a:p>
          <a:p>
            <a:pPr marL="857250" lvl="1" indent="-400050">
              <a:buAutoNum type="alphaLcParenR"/>
            </a:pPr>
            <a:endParaRPr lang="zh-CN" altLang="en-US">
              <a:solidFill>
                <a:schemeClr val="tx1"/>
              </a:solidFill>
            </a:endParaRPr>
          </a:p>
          <a:p>
            <a:pPr marL="857250" lvl="1" indent="-400050">
              <a:buFont typeface="+mj-lt"/>
              <a:buAutoNum type="alphaLcParenR"/>
            </a:pPr>
            <a:endParaRPr lang="zh-CN" altLang="en-US">
              <a:solidFill>
                <a:schemeClr val="tx1"/>
              </a:solidFill>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312920" cy="521970"/>
          </a:xfrm>
          <a:prstGeom prst="rect">
            <a:avLst/>
          </a:prstGeom>
          <a:noFill/>
        </p:spPr>
        <p:txBody>
          <a:bodyPr wrap="square" rtlCol="0">
            <a:spAutoFit/>
          </a:bodyPr>
          <a:p>
            <a:r>
              <a:rPr lang="en-US" altLang="zh-CN" sz="2800" b="1">
                <a:solidFill>
                  <a:srgbClr val="4F4440"/>
                </a:solidFill>
                <a:latin typeface="宋体" panose="02010600030101010101" pitchFamily="2" charset="-122"/>
                <a:ea typeface="宋体" panose="02010600030101010101" pitchFamily="2" charset="-122"/>
              </a:rPr>
              <a:t>H5</a:t>
            </a:r>
            <a:r>
              <a:rPr lang="zh-CN" altLang="en-US" sz="2800" b="1">
                <a:solidFill>
                  <a:srgbClr val="4F4440"/>
                </a:solidFill>
                <a:latin typeface="宋体" panose="02010600030101010101" pitchFamily="2" charset="-122"/>
                <a:ea typeface="宋体" panose="02010600030101010101" pitchFamily="2" charset="-122"/>
              </a:rPr>
              <a:t>站概念性知识</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sp>
        <p:nvSpPr>
          <p:cNvPr id="2" name="文本框 1"/>
          <p:cNvSpPr txBox="1"/>
          <p:nvPr/>
        </p:nvSpPr>
        <p:spPr>
          <a:xfrm>
            <a:off x="645160" y="709295"/>
            <a:ext cx="10901680" cy="6185535"/>
          </a:xfrm>
          <a:prstGeom prst="rect">
            <a:avLst/>
          </a:prstGeom>
          <a:noFill/>
        </p:spPr>
        <p:txBody>
          <a:bodyPr wrap="square" rtlCol="0">
            <a:spAutoFit/>
          </a:bodyPr>
          <a:p>
            <a:pPr marL="342900" indent="-342900">
              <a:buFont typeface="+mj-lt"/>
              <a:buAutoNum type="arabicPeriod" startAt="6"/>
            </a:pPr>
            <a:r>
              <a:rPr lang="en-US" altLang="zh-CN"/>
              <a:t>CSS</a:t>
            </a:r>
            <a:r>
              <a:rPr lang="zh-CN" altLang="en-US"/>
              <a:t>像素与物理像素的关系</a:t>
            </a:r>
            <a:endParaRPr lang="zh-CN" altLang="en-US"/>
          </a:p>
          <a:p>
            <a:pPr marL="800100" lvl="1" indent="-342900">
              <a:buFont typeface="+mj-lt"/>
              <a:buAutoNum type="alphaLcParenR"/>
            </a:pPr>
            <a:r>
              <a:rPr lang="en-US" altLang="zh-CN">
                <a:solidFill>
                  <a:schemeClr val="tx1"/>
                </a:solidFill>
              </a:rPr>
              <a:t>div{ width: 100px }</a:t>
            </a:r>
            <a:r>
              <a:rPr lang="zh-CN" altLang="en-US">
                <a:solidFill>
                  <a:schemeClr val="tx1"/>
                </a:solidFill>
              </a:rPr>
              <a:t>，表示占据了</a:t>
            </a:r>
            <a:r>
              <a:rPr lang="en-US" altLang="zh-CN">
                <a:solidFill>
                  <a:schemeClr val="tx1"/>
                </a:solidFill>
              </a:rPr>
              <a:t>100</a:t>
            </a:r>
            <a:r>
              <a:rPr lang="zh-CN" altLang="en-US">
                <a:solidFill>
                  <a:schemeClr val="tx1"/>
                </a:solidFill>
              </a:rPr>
              <a:t>个像素</a:t>
            </a:r>
            <a:endParaRPr lang="zh-CN" altLang="en-US">
              <a:solidFill>
                <a:schemeClr val="tx1"/>
              </a:solidFill>
            </a:endParaRPr>
          </a:p>
          <a:p>
            <a:pPr marL="800100" lvl="1" indent="-342900">
              <a:buFont typeface="+mj-lt"/>
              <a:buAutoNum type="alphaLcParenR"/>
            </a:pPr>
            <a:r>
              <a:rPr lang="en-US" altLang="zh-CN">
                <a:solidFill>
                  <a:schemeClr val="tx1"/>
                </a:solidFill>
              </a:rPr>
              <a:t>100</a:t>
            </a:r>
            <a:r>
              <a:rPr lang="zh-CN" altLang="en-US">
                <a:solidFill>
                  <a:schemeClr val="tx1"/>
                </a:solidFill>
              </a:rPr>
              <a:t>个像素占据了多少个物理像素，就取决于屏幕的特性（是否是高密度，即像素比）和用户的缩放行为</a:t>
            </a:r>
            <a:endParaRPr lang="zh-CN" altLang="en-US">
              <a:solidFill>
                <a:schemeClr val="tx1"/>
              </a:solidFill>
            </a:endParaRPr>
          </a:p>
          <a:p>
            <a:pPr marL="800100" lvl="1" indent="-342900">
              <a:buFont typeface="+mj-lt"/>
              <a:buAutoNum type="alphaLcParenR"/>
            </a:pPr>
            <a:r>
              <a:rPr lang="zh-CN" altLang="en-US">
                <a:solidFill>
                  <a:schemeClr val="tx1"/>
                </a:solidFill>
              </a:rPr>
              <a:t>在</a:t>
            </a:r>
            <a:r>
              <a:rPr lang="en-US" altLang="zh-CN">
                <a:solidFill>
                  <a:schemeClr val="tx1"/>
                </a:solidFill>
              </a:rPr>
              <a:t>iPhone6 RrtinaHD </a:t>
            </a:r>
            <a:r>
              <a:rPr lang="zh-CN" altLang="en-US">
                <a:solidFill>
                  <a:schemeClr val="tx1"/>
                </a:solidFill>
              </a:rPr>
              <a:t>高清视网膜显示屏中，因为视网膜的像素密度是普通屏幕的两倍，所以这个</a:t>
            </a:r>
            <a:r>
              <a:rPr lang="en-US" altLang="zh-CN">
                <a:solidFill>
                  <a:schemeClr val="tx1"/>
                </a:solidFill>
              </a:rPr>
              <a:t>div</a:t>
            </a:r>
            <a:r>
              <a:rPr lang="zh-CN" altLang="en-US">
                <a:solidFill>
                  <a:schemeClr val="tx1"/>
                </a:solidFill>
              </a:rPr>
              <a:t>就占了</a:t>
            </a:r>
            <a:r>
              <a:rPr lang="en-US" altLang="zh-CN">
                <a:solidFill>
                  <a:schemeClr val="tx1"/>
                </a:solidFill>
              </a:rPr>
              <a:t>200</a:t>
            </a:r>
            <a:r>
              <a:rPr lang="zh-CN" altLang="en-US">
                <a:solidFill>
                  <a:schemeClr val="tx1"/>
                </a:solidFill>
              </a:rPr>
              <a:t>个设备像素，如果用户放大，它将占据更多的屏幕像素。假如是</a:t>
            </a:r>
            <a:r>
              <a:rPr lang="en-US" altLang="zh-CN">
                <a:solidFill>
                  <a:schemeClr val="tx1"/>
                </a:solidFill>
              </a:rPr>
              <a:t>iPhone 6 plus</a:t>
            </a:r>
            <a:r>
              <a:rPr lang="zh-CN" altLang="en-US">
                <a:solidFill>
                  <a:schemeClr val="tx1"/>
                </a:solidFill>
              </a:rPr>
              <a:t>，就会占</a:t>
            </a:r>
            <a:r>
              <a:rPr lang="en-US" altLang="zh-CN">
                <a:solidFill>
                  <a:schemeClr val="tx1"/>
                </a:solidFill>
              </a:rPr>
              <a:t>300</a:t>
            </a:r>
            <a:r>
              <a:rPr lang="zh-CN" altLang="en-US">
                <a:solidFill>
                  <a:schemeClr val="tx1"/>
                </a:solidFill>
              </a:rPr>
              <a:t>个像素</a:t>
            </a:r>
            <a:endParaRPr lang="zh-CN" altLang="en-US">
              <a:solidFill>
                <a:schemeClr val="tx1"/>
              </a:solidFill>
            </a:endParaRPr>
          </a:p>
          <a:p>
            <a:pPr lvl="1" indent="0">
              <a:buFont typeface="+mj-lt"/>
              <a:buNone/>
            </a:pPr>
            <a:endParaRPr lang="zh-CN" altLang="en-US">
              <a:solidFill>
                <a:schemeClr val="tx1"/>
              </a:solidFill>
            </a:endParaRPr>
          </a:p>
          <a:p>
            <a:pPr marL="342900" lvl="0" indent="-342900">
              <a:buFont typeface="+mj-lt"/>
              <a:buAutoNum type="arabicPeriod" startAt="6"/>
            </a:pPr>
            <a:r>
              <a:rPr lang="zh-CN" altLang="en-US">
                <a:solidFill>
                  <a:schemeClr val="tx1"/>
                </a:solidFill>
              </a:rPr>
              <a:t>设备独立像素</a:t>
            </a:r>
            <a:endParaRPr lang="zh-CN" altLang="en-US">
              <a:solidFill>
                <a:schemeClr val="tx1"/>
              </a:solidFill>
            </a:endParaRPr>
          </a:p>
          <a:p>
            <a:pPr marL="800100" lvl="1" indent="-342900">
              <a:buFont typeface="+mj-lt"/>
              <a:buAutoNum type="alphaLcParenR"/>
            </a:pPr>
            <a:r>
              <a:rPr lang="zh-CN" altLang="en-US">
                <a:solidFill>
                  <a:schemeClr val="tx1"/>
                </a:solidFill>
              </a:rPr>
              <a:t>又叫密度无关像素，可以认为是计算机坐标系中的一个点，这个点代表一个可以由程序使用的虚拟像素（如</a:t>
            </a:r>
            <a:r>
              <a:rPr lang="en-US" altLang="zh-CN">
                <a:solidFill>
                  <a:schemeClr val="tx1"/>
                </a:solidFill>
              </a:rPr>
              <a:t>CSS</a:t>
            </a:r>
            <a:r>
              <a:rPr lang="zh-CN" altLang="en-US">
                <a:solidFill>
                  <a:schemeClr val="tx1"/>
                </a:solidFill>
              </a:rPr>
              <a:t>设置的像素</a:t>
            </a:r>
            <a:r>
              <a:rPr lang="zh-CN" altLang="en-US">
                <a:solidFill>
                  <a:schemeClr val="tx1"/>
                </a:solidFill>
              </a:rPr>
              <a:t>），然后由相关设备系统转换为物理像素，去显示对应的大小</a:t>
            </a:r>
            <a:endParaRPr lang="zh-CN" altLang="en-US">
              <a:solidFill>
                <a:schemeClr val="tx1"/>
              </a:solidFill>
            </a:endParaRPr>
          </a:p>
          <a:p>
            <a:pPr marL="1257300" lvl="2" indent="-342900">
              <a:buFont typeface="+mj-ea"/>
              <a:buAutoNum type="circleNumDbPlain"/>
            </a:pPr>
            <a:r>
              <a:rPr lang="zh-CN" altLang="en-US">
                <a:solidFill>
                  <a:schemeClr val="tx1"/>
                </a:solidFill>
              </a:rPr>
              <a:t>对于我们开发者来说，并不在意一个</a:t>
            </a:r>
            <a:r>
              <a:rPr lang="en-US" altLang="zh-CN">
                <a:solidFill>
                  <a:schemeClr val="tx1"/>
                </a:solidFill>
              </a:rPr>
              <a:t>CSS</a:t>
            </a:r>
            <a:r>
              <a:rPr lang="zh-CN" altLang="en-US">
                <a:solidFill>
                  <a:schemeClr val="tx1"/>
                </a:solidFill>
              </a:rPr>
              <a:t>像素到底跨越了多少个设备像素，因为</a:t>
            </a:r>
            <a:r>
              <a:rPr lang="en-US" altLang="zh-CN">
                <a:solidFill>
                  <a:schemeClr val="tx1"/>
                </a:solidFill>
              </a:rPr>
              <a:t>CSS</a:t>
            </a:r>
            <a:r>
              <a:rPr lang="zh-CN" altLang="en-US">
                <a:solidFill>
                  <a:schemeClr val="tx1"/>
                </a:solidFill>
              </a:rPr>
              <a:t>和</a:t>
            </a:r>
            <a:r>
              <a:rPr lang="en-US" altLang="zh-CN">
                <a:solidFill>
                  <a:schemeClr val="tx1"/>
                </a:solidFill>
              </a:rPr>
              <a:t>JavaScript</a:t>
            </a:r>
            <a:r>
              <a:rPr lang="zh-CN" altLang="en-US">
                <a:solidFill>
                  <a:schemeClr val="tx1"/>
                </a:solidFill>
              </a:rPr>
              <a:t>定义的像素本质上代表的都是</a:t>
            </a:r>
            <a:r>
              <a:rPr lang="en-US" altLang="zh-CN">
                <a:solidFill>
                  <a:schemeClr val="tx1"/>
                </a:solidFill>
              </a:rPr>
              <a:t>CSS</a:t>
            </a:r>
            <a:r>
              <a:rPr lang="zh-CN" altLang="en-US">
                <a:solidFill>
                  <a:schemeClr val="tx1"/>
                </a:solidFill>
              </a:rPr>
              <a:t>像素，【而怎么显示对应的大小这种依赖于屏幕特性和用户缩放程度的复杂计算交给了浏览器】</a:t>
            </a:r>
            <a:endParaRPr lang="zh-CN" altLang="en-US">
              <a:solidFill>
                <a:schemeClr val="tx1"/>
              </a:solidFill>
            </a:endParaRPr>
          </a:p>
          <a:p>
            <a:pPr marL="1257300" lvl="2" indent="-342900">
              <a:buFont typeface="+mj-ea"/>
              <a:buAutoNum type="circleNumDbPlain"/>
            </a:pPr>
            <a:endParaRPr lang="zh-CN" altLang="en-US">
              <a:solidFill>
                <a:schemeClr val="tx1"/>
              </a:solidFill>
            </a:endParaRPr>
          </a:p>
          <a:p>
            <a:pPr marL="342900" lvl="0" indent="-342900">
              <a:buFont typeface="+mj-ea"/>
              <a:buAutoNum type="arabicPeriod" startAt="6"/>
            </a:pPr>
            <a:r>
              <a:rPr lang="zh-CN" altLang="en-US">
                <a:solidFill>
                  <a:schemeClr val="tx1"/>
                </a:solidFill>
              </a:rPr>
              <a:t>位图像素</a:t>
            </a:r>
            <a:endParaRPr lang="zh-CN" altLang="en-US">
              <a:solidFill>
                <a:schemeClr val="tx1"/>
              </a:solidFill>
            </a:endParaRPr>
          </a:p>
          <a:p>
            <a:pPr marL="800100" lvl="1" indent="-342900">
              <a:buFont typeface="+mj-ea"/>
              <a:buAutoNum type="alphaLcParenR"/>
            </a:pPr>
            <a:r>
              <a:rPr lang="zh-CN" altLang="en-US">
                <a:solidFill>
                  <a:schemeClr val="tx1"/>
                </a:solidFill>
              </a:rPr>
              <a:t>一个位图像素是栅格图像（</a:t>
            </a:r>
            <a:r>
              <a:rPr lang="en-US" altLang="zh-CN">
                <a:solidFill>
                  <a:schemeClr val="tx1"/>
                </a:solidFill>
              </a:rPr>
              <a:t>png</a:t>
            </a:r>
            <a:r>
              <a:rPr lang="zh-CN" altLang="en-US">
                <a:solidFill>
                  <a:schemeClr val="tx1"/>
                </a:solidFill>
              </a:rPr>
              <a:t>，</a:t>
            </a:r>
            <a:r>
              <a:rPr lang="en-US" altLang="zh-CN">
                <a:solidFill>
                  <a:schemeClr val="tx1"/>
                </a:solidFill>
              </a:rPr>
              <a:t>jpg</a:t>
            </a:r>
            <a:r>
              <a:rPr lang="zh-CN" altLang="en-US">
                <a:solidFill>
                  <a:schemeClr val="tx1"/>
                </a:solidFill>
              </a:rPr>
              <a:t>，</a:t>
            </a:r>
            <a:r>
              <a:rPr lang="en-US" altLang="zh-CN">
                <a:solidFill>
                  <a:schemeClr val="tx1"/>
                </a:solidFill>
              </a:rPr>
              <a:t>gif</a:t>
            </a:r>
            <a:r>
              <a:rPr lang="zh-CN" altLang="en-US">
                <a:solidFill>
                  <a:schemeClr val="tx1"/>
                </a:solidFill>
              </a:rPr>
              <a:t>等）最小的数据单元，至少</a:t>
            </a:r>
            <a:r>
              <a:rPr lang="en-US" altLang="zh-CN">
                <a:solidFill>
                  <a:schemeClr val="tx1"/>
                </a:solidFill>
              </a:rPr>
              <a:t>1</a:t>
            </a:r>
            <a:r>
              <a:rPr lang="zh-CN" altLang="en-US">
                <a:solidFill>
                  <a:schemeClr val="tx1"/>
                </a:solidFill>
              </a:rPr>
              <a:t>个位图像素对应</a:t>
            </a:r>
            <a:r>
              <a:rPr lang="en-US" altLang="zh-CN">
                <a:solidFill>
                  <a:schemeClr val="tx1"/>
                </a:solidFill>
              </a:rPr>
              <a:t>1</a:t>
            </a:r>
            <a:r>
              <a:rPr lang="zh-CN" altLang="en-US">
                <a:solidFill>
                  <a:schemeClr val="tx1"/>
                </a:solidFill>
              </a:rPr>
              <a:t>个物理像素，图片才能得到完美清晰的展示</a:t>
            </a:r>
            <a:endParaRPr lang="zh-CN" altLang="en-US">
              <a:solidFill>
                <a:schemeClr val="tx1"/>
              </a:solidFill>
            </a:endParaRPr>
          </a:p>
          <a:p>
            <a:pPr lvl="1" indent="0">
              <a:buFont typeface="+mj-ea"/>
              <a:buNone/>
            </a:pPr>
            <a:endParaRPr lang="zh-CN" altLang="en-US">
              <a:solidFill>
                <a:schemeClr val="tx1"/>
              </a:solidFill>
            </a:endParaRPr>
          </a:p>
          <a:p>
            <a:pPr marL="342900" lvl="0" indent="-342900">
              <a:buFont typeface="+mj-ea"/>
              <a:buAutoNum type="arabicPeriod" startAt="6"/>
            </a:pPr>
            <a:r>
              <a:rPr lang="zh-CN" altLang="en-US">
                <a:solidFill>
                  <a:schemeClr val="tx1"/>
                </a:solidFill>
              </a:rPr>
              <a:t>像素比</a:t>
            </a:r>
            <a:endParaRPr lang="zh-CN" altLang="en-US">
              <a:solidFill>
                <a:schemeClr val="tx1"/>
              </a:solidFill>
            </a:endParaRPr>
          </a:p>
          <a:p>
            <a:pPr marL="800100" lvl="1" indent="-342900">
              <a:buFont typeface="+mj-ea"/>
              <a:buAutoNum type="alphaLcParenR"/>
            </a:pPr>
            <a:r>
              <a:rPr lang="zh-CN" altLang="en-US">
                <a:solidFill>
                  <a:schemeClr val="tx1"/>
                </a:solidFill>
              </a:rPr>
              <a:t>设备物理像素和设备独立像素的比例，表示以多个像素去显示</a:t>
            </a:r>
            <a:r>
              <a:rPr lang="en-US" altLang="zh-CN">
                <a:solidFill>
                  <a:schemeClr val="tx1"/>
                </a:solidFill>
              </a:rPr>
              <a:t>1px</a:t>
            </a:r>
            <a:r>
              <a:rPr lang="zh-CN" altLang="en-US">
                <a:solidFill>
                  <a:schemeClr val="tx1"/>
                </a:solidFill>
              </a:rPr>
              <a:t>的大小</a:t>
            </a:r>
            <a:endParaRPr lang="zh-CN" altLang="en-US">
              <a:solidFill>
                <a:schemeClr val="tx1"/>
              </a:solidFill>
            </a:endParaRPr>
          </a:p>
          <a:p>
            <a:pPr marL="800100" lvl="1" indent="-342900">
              <a:buFont typeface="+mj-ea"/>
              <a:buAutoNum type="alphaLcParenR"/>
            </a:pPr>
            <a:r>
              <a:rPr lang="zh-CN" altLang="en-US">
                <a:solidFill>
                  <a:schemeClr val="tx1"/>
                </a:solidFill>
              </a:rPr>
              <a:t>设备像素比（</a:t>
            </a:r>
            <a:r>
              <a:rPr lang="en-US" altLang="zh-CN">
                <a:solidFill>
                  <a:schemeClr val="tx1"/>
                </a:solidFill>
              </a:rPr>
              <a:t>devicePixelRatio</a:t>
            </a:r>
            <a:r>
              <a:rPr lang="zh-CN" altLang="en-US">
                <a:solidFill>
                  <a:schemeClr val="tx1"/>
                </a:solidFill>
              </a:rPr>
              <a:t>）</a:t>
            </a:r>
            <a:r>
              <a:rPr lang="en-US" altLang="zh-CN">
                <a:solidFill>
                  <a:schemeClr val="tx1"/>
                </a:solidFill>
              </a:rPr>
              <a:t>=</a:t>
            </a:r>
            <a:r>
              <a:rPr lang="zh-CN" altLang="en-US">
                <a:solidFill>
                  <a:schemeClr val="tx1"/>
                </a:solidFill>
              </a:rPr>
              <a:t>物理像素</a:t>
            </a:r>
            <a:r>
              <a:rPr lang="en-US" altLang="zh-CN">
                <a:solidFill>
                  <a:schemeClr val="tx1"/>
                </a:solidFill>
              </a:rPr>
              <a:t>/</a:t>
            </a:r>
            <a:r>
              <a:rPr lang="zh-CN" altLang="en-US">
                <a:solidFill>
                  <a:schemeClr val="tx1"/>
                </a:solidFill>
              </a:rPr>
              <a:t>独立像素</a:t>
            </a:r>
            <a:endParaRPr lang="zh-CN" altLang="en-US">
              <a:solidFill>
                <a:schemeClr val="tx1"/>
              </a:solidFill>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567055" y="187325"/>
            <a:ext cx="4312920" cy="521970"/>
          </a:xfrm>
          <a:prstGeom prst="rect">
            <a:avLst/>
          </a:prstGeom>
          <a:noFill/>
        </p:spPr>
        <p:txBody>
          <a:bodyPr wrap="square" rtlCol="0">
            <a:spAutoFit/>
          </a:bodyPr>
          <a:p>
            <a:r>
              <a:rPr lang="en-US" altLang="zh-CN" sz="2800" b="1">
                <a:solidFill>
                  <a:srgbClr val="4F4440"/>
                </a:solidFill>
                <a:latin typeface="宋体" panose="02010600030101010101" pitchFamily="2" charset="-122"/>
                <a:ea typeface="宋体" panose="02010600030101010101" pitchFamily="2" charset="-122"/>
              </a:rPr>
              <a:t>H5</a:t>
            </a:r>
            <a:r>
              <a:rPr lang="zh-CN" altLang="en-US" sz="2800" b="1">
                <a:solidFill>
                  <a:srgbClr val="4F4440"/>
                </a:solidFill>
                <a:latin typeface="宋体" panose="02010600030101010101" pitchFamily="2" charset="-122"/>
                <a:ea typeface="宋体" panose="02010600030101010101" pitchFamily="2" charset="-122"/>
              </a:rPr>
              <a:t>站概念性知识</a:t>
            </a:r>
            <a:endParaRPr lang="zh-CN" altLang="en-US" sz="2800" b="1">
              <a:solidFill>
                <a:srgbClr val="4F4440"/>
              </a:solidFill>
              <a:latin typeface="宋体" panose="02010600030101010101" pitchFamily="2" charset="-122"/>
              <a:ea typeface="宋体" panose="02010600030101010101" pitchFamily="2" charset="-122"/>
            </a:endParaRPr>
          </a:p>
        </p:txBody>
      </p:sp>
      <p:pic>
        <p:nvPicPr>
          <p:cNvPr id="5125" name="图片 4"/>
          <p:cNvPicPr>
            <a:picLocks noChangeAspect="1"/>
          </p:cNvPicPr>
          <p:nvPr/>
        </p:nvPicPr>
        <p:blipFill>
          <a:blip r:embed="rId1"/>
          <a:stretch>
            <a:fillRect/>
          </a:stretch>
        </p:blipFill>
        <p:spPr>
          <a:xfrm>
            <a:off x="10180638" y="187325"/>
            <a:ext cx="1660525" cy="431800"/>
          </a:xfrm>
          <a:prstGeom prst="rect">
            <a:avLst/>
          </a:prstGeom>
          <a:noFill/>
          <a:ln w="9525">
            <a:noFill/>
          </a:ln>
        </p:spPr>
      </p:pic>
      <p:sp>
        <p:nvSpPr>
          <p:cNvPr id="2" name="文本框 1"/>
          <p:cNvSpPr txBox="1"/>
          <p:nvPr/>
        </p:nvSpPr>
        <p:spPr>
          <a:xfrm>
            <a:off x="791845" y="1040765"/>
            <a:ext cx="10901680" cy="4799965"/>
          </a:xfrm>
          <a:prstGeom prst="rect">
            <a:avLst/>
          </a:prstGeom>
          <a:noFill/>
        </p:spPr>
        <p:txBody>
          <a:bodyPr wrap="square" rtlCol="0">
            <a:spAutoFit/>
          </a:bodyPr>
          <a:p>
            <a:pPr marL="342900" indent="-342900">
              <a:buFont typeface="+mj-lt"/>
              <a:buAutoNum type="arabicPeriod" startAt="10"/>
            </a:pPr>
            <a:r>
              <a:rPr lang="zh-CN" altLang="en-US">
                <a:solidFill>
                  <a:schemeClr val="tx1"/>
                </a:solidFill>
              </a:rPr>
              <a:t>布局视口</a:t>
            </a:r>
            <a:endParaRPr lang="zh-CN" altLang="en-US">
              <a:solidFill>
                <a:schemeClr val="tx1"/>
              </a:solidFill>
            </a:endParaRPr>
          </a:p>
          <a:p>
            <a:pPr marL="800100" lvl="1" indent="-342900">
              <a:buFont typeface="+mj-lt"/>
              <a:buAutoNum type="alphaLcParenR"/>
            </a:pPr>
            <a:r>
              <a:rPr lang="zh-CN" altLang="en-US">
                <a:solidFill>
                  <a:schemeClr val="tx1"/>
                </a:solidFill>
              </a:rPr>
              <a:t>在</a:t>
            </a:r>
            <a:r>
              <a:rPr lang="en-US" altLang="zh-CN">
                <a:solidFill>
                  <a:schemeClr val="tx1"/>
                </a:solidFill>
              </a:rPr>
              <a:t>PC</a:t>
            </a:r>
            <a:r>
              <a:rPr lang="zh-CN" altLang="en-US">
                <a:solidFill>
                  <a:schemeClr val="tx1"/>
                </a:solidFill>
              </a:rPr>
              <a:t>端上，布局视口等于浏览器窗口的宽度</a:t>
            </a:r>
            <a:endParaRPr lang="zh-CN" altLang="en-US">
              <a:solidFill>
                <a:schemeClr val="tx1"/>
              </a:solidFill>
            </a:endParaRPr>
          </a:p>
          <a:p>
            <a:pPr marL="800100" lvl="1" indent="-342900">
              <a:buFont typeface="+mj-lt"/>
              <a:buAutoNum type="alphaLcParenR"/>
            </a:pPr>
            <a:r>
              <a:rPr lang="zh-CN" altLang="en-US">
                <a:solidFill>
                  <a:schemeClr val="tx1"/>
                </a:solidFill>
              </a:rPr>
              <a:t>在移动端上，布局视口一般是</a:t>
            </a:r>
            <a:r>
              <a:rPr lang="en-US" altLang="zh-CN">
                <a:solidFill>
                  <a:schemeClr val="tx1"/>
                </a:solidFill>
              </a:rPr>
              <a:t>980px(document,documentElement.clientWidth)</a:t>
            </a:r>
            <a:endParaRPr lang="en-US" altLang="zh-CN">
              <a:solidFill>
                <a:schemeClr val="tx1"/>
              </a:solidFill>
            </a:endParaRPr>
          </a:p>
          <a:p>
            <a:pPr lvl="1" indent="0">
              <a:buFont typeface="+mj-lt"/>
              <a:buNone/>
            </a:pPr>
            <a:endParaRPr lang="en-US" altLang="zh-CN">
              <a:solidFill>
                <a:schemeClr val="tx1"/>
              </a:solidFill>
            </a:endParaRPr>
          </a:p>
          <a:p>
            <a:pPr marL="342900" lvl="0" indent="-342900">
              <a:buFont typeface="+mj-lt"/>
              <a:buAutoNum type="arabicPeriod" startAt="10"/>
            </a:pPr>
            <a:r>
              <a:rPr lang="zh-CN" altLang="en-US">
                <a:solidFill>
                  <a:schemeClr val="tx1"/>
                </a:solidFill>
              </a:rPr>
              <a:t>视觉视口（</a:t>
            </a:r>
            <a:r>
              <a:rPr lang="en-US" altLang="zh-CN">
                <a:solidFill>
                  <a:schemeClr val="tx1"/>
                </a:solidFill>
              </a:rPr>
              <a:t>visual viewport</a:t>
            </a:r>
            <a:r>
              <a:rPr lang="zh-CN" altLang="en-US">
                <a:solidFill>
                  <a:schemeClr val="tx1"/>
                </a:solidFill>
              </a:rPr>
              <a:t>）</a:t>
            </a:r>
            <a:endParaRPr lang="zh-CN" altLang="en-US">
              <a:solidFill>
                <a:schemeClr val="tx1"/>
              </a:solidFill>
            </a:endParaRPr>
          </a:p>
          <a:p>
            <a:pPr marL="800100" lvl="1" indent="-342900">
              <a:buFont typeface="+mj-lt"/>
              <a:buAutoNum type="alphaLcParenR"/>
            </a:pPr>
            <a:r>
              <a:rPr lang="zh-CN" altLang="en-US">
                <a:solidFill>
                  <a:schemeClr val="tx1"/>
                </a:solidFill>
              </a:rPr>
              <a:t>眼睛所看到的窗口</a:t>
            </a:r>
            <a:endParaRPr lang="zh-CN" altLang="en-US">
              <a:solidFill>
                <a:schemeClr val="tx1"/>
              </a:solidFill>
            </a:endParaRPr>
          </a:p>
          <a:p>
            <a:pPr marL="800100" lvl="1" indent="-342900">
              <a:buFont typeface="+mj-lt"/>
              <a:buAutoNum type="alphaLcParenR"/>
            </a:pPr>
            <a:r>
              <a:rPr lang="en-US" altLang="zh-CN">
                <a:solidFill>
                  <a:schemeClr val="tx1"/>
                </a:solidFill>
              </a:rPr>
              <a:t>visualviewport</a:t>
            </a:r>
            <a:r>
              <a:rPr lang="zh-CN" altLang="en-US">
                <a:solidFill>
                  <a:schemeClr val="tx1"/>
                </a:solidFill>
              </a:rPr>
              <a:t>是当前显示在屏幕上的部分页面。用户会滚动页面来改变可见部分，或者缩放浏览器来改变</a:t>
            </a:r>
            <a:r>
              <a:rPr lang="en-US" altLang="zh-CN">
                <a:solidFill>
                  <a:schemeClr val="tx1"/>
                </a:solidFill>
              </a:rPr>
              <a:t>visualviewport</a:t>
            </a:r>
            <a:r>
              <a:rPr lang="zh-CN" altLang="en-US">
                <a:solidFill>
                  <a:schemeClr val="tx1"/>
                </a:solidFill>
              </a:rPr>
              <a:t>的尺寸</a:t>
            </a:r>
            <a:endParaRPr lang="zh-CN" altLang="en-US">
              <a:solidFill>
                <a:schemeClr val="tx1"/>
              </a:solidFill>
            </a:endParaRPr>
          </a:p>
          <a:p>
            <a:pPr lvl="1" indent="0">
              <a:buFont typeface="+mj-lt"/>
              <a:buNone/>
            </a:pPr>
            <a:r>
              <a:rPr lang="zh-CN" altLang="en-US">
                <a:solidFill>
                  <a:schemeClr val="tx1"/>
                </a:solidFill>
              </a:rPr>
              <a:t>      </a:t>
            </a:r>
            <a:r>
              <a:rPr lang="en-US" altLang="zh-CN">
                <a:solidFill>
                  <a:schemeClr val="tx1"/>
                </a:solidFill>
              </a:rPr>
              <a:t>innerWidth    // </a:t>
            </a:r>
            <a:r>
              <a:rPr lang="zh-CN" altLang="en-US">
                <a:solidFill>
                  <a:schemeClr val="tx1"/>
                </a:solidFill>
              </a:rPr>
              <a:t>视觉视口，如果设置滚动条则包括滚动条</a:t>
            </a:r>
            <a:endParaRPr lang="zh-CN" altLang="en-US">
              <a:solidFill>
                <a:schemeClr val="tx1"/>
              </a:solidFill>
            </a:endParaRPr>
          </a:p>
          <a:p>
            <a:pPr lvl="1" indent="0">
              <a:buFont typeface="+mj-lt"/>
              <a:buNone/>
            </a:pPr>
            <a:r>
              <a:rPr lang="zh-CN" altLang="en-US">
                <a:solidFill>
                  <a:schemeClr val="tx1"/>
                </a:solidFill>
              </a:rPr>
              <a:t>      </a:t>
            </a:r>
            <a:r>
              <a:rPr lang="en-US" altLang="zh-CN">
                <a:solidFill>
                  <a:schemeClr val="tx1"/>
                </a:solidFill>
              </a:rPr>
              <a:t>outerWidth    // </a:t>
            </a:r>
            <a:r>
              <a:rPr lang="zh-CN" altLang="en-US">
                <a:solidFill>
                  <a:schemeClr val="tx1"/>
                </a:solidFill>
              </a:rPr>
              <a:t>包括浏览器的镶边区域</a:t>
            </a:r>
            <a:endParaRPr lang="zh-CN" altLang="en-US">
              <a:solidFill>
                <a:schemeClr val="tx1"/>
              </a:solidFill>
            </a:endParaRPr>
          </a:p>
          <a:p>
            <a:pPr lvl="1" indent="0">
              <a:buFont typeface="+mj-lt"/>
              <a:buNone/>
            </a:pPr>
            <a:r>
              <a:rPr lang="zh-CN" altLang="en-US">
                <a:solidFill>
                  <a:schemeClr val="tx1"/>
                </a:solidFill>
              </a:rPr>
              <a:t>      </a:t>
            </a:r>
            <a:r>
              <a:rPr lang="en-US" altLang="zh-CN">
                <a:solidFill>
                  <a:schemeClr val="tx1"/>
                </a:solidFill>
              </a:rPr>
              <a:t>screen.width // </a:t>
            </a:r>
            <a:r>
              <a:rPr lang="zh-CN" altLang="en-US">
                <a:solidFill>
                  <a:schemeClr val="tx1"/>
                </a:solidFill>
              </a:rPr>
              <a:t>屏幕宽度</a:t>
            </a:r>
            <a:endParaRPr lang="zh-CN" altLang="en-US">
              <a:solidFill>
                <a:schemeClr val="tx1"/>
              </a:solidFill>
            </a:endParaRPr>
          </a:p>
          <a:p>
            <a:pPr lvl="1" indent="0">
              <a:buFont typeface="+mj-lt"/>
              <a:buNone/>
            </a:pPr>
            <a:endParaRPr lang="zh-CN" altLang="en-US">
              <a:solidFill>
                <a:schemeClr val="tx1"/>
              </a:solidFill>
            </a:endParaRPr>
          </a:p>
          <a:p>
            <a:pPr marL="342900" lvl="0" indent="-342900">
              <a:buFont typeface="+mj-lt"/>
              <a:buAutoNum type="arabicPeriod" startAt="10"/>
            </a:pPr>
            <a:r>
              <a:rPr lang="zh-CN" altLang="en-US">
                <a:solidFill>
                  <a:schemeClr val="tx1"/>
                </a:solidFill>
              </a:rPr>
              <a:t>适配问题</a:t>
            </a:r>
            <a:endParaRPr lang="zh-CN" altLang="en-US">
              <a:solidFill>
                <a:schemeClr val="tx1"/>
              </a:solidFill>
            </a:endParaRPr>
          </a:p>
          <a:p>
            <a:pPr marL="800100" lvl="1" indent="-342900">
              <a:buFont typeface="+mj-lt"/>
              <a:buAutoNum type="alphaLcParenR"/>
            </a:pPr>
            <a:r>
              <a:rPr lang="zh-CN" altLang="en-US">
                <a:solidFill>
                  <a:schemeClr val="tx1"/>
                </a:solidFill>
              </a:rPr>
              <a:t>设计图一般是</a:t>
            </a:r>
            <a:r>
              <a:rPr lang="en-US" altLang="zh-CN">
                <a:solidFill>
                  <a:schemeClr val="tx1"/>
                </a:solidFill>
              </a:rPr>
              <a:t>750px</a:t>
            </a:r>
            <a:r>
              <a:rPr lang="zh-CN" altLang="en-US">
                <a:solidFill>
                  <a:schemeClr val="tx1"/>
                </a:solidFill>
              </a:rPr>
              <a:t>宽</a:t>
            </a:r>
            <a:endParaRPr lang="en-US" altLang="zh-CN">
              <a:solidFill>
                <a:schemeClr val="tx1"/>
              </a:solidFill>
            </a:endParaRPr>
          </a:p>
          <a:p>
            <a:pPr marL="800100" lvl="1" indent="-342900">
              <a:buFont typeface="+mj-lt"/>
              <a:buAutoNum type="alphaLcParenR"/>
            </a:pPr>
            <a:r>
              <a:rPr lang="en-US" altLang="zh-CN">
                <a:solidFill>
                  <a:schemeClr val="tx1"/>
                </a:solidFill>
              </a:rPr>
              <a:t>meta</a:t>
            </a:r>
            <a:r>
              <a:rPr lang="zh-CN" altLang="en-US">
                <a:solidFill>
                  <a:schemeClr val="tx1"/>
                </a:solidFill>
              </a:rPr>
              <a:t>最初</a:t>
            </a:r>
            <a:r>
              <a:rPr lang="en-US" altLang="zh-CN">
                <a:solidFill>
                  <a:schemeClr val="tx1"/>
                </a:solidFill>
              </a:rPr>
              <a:t>Apple</a:t>
            </a:r>
            <a:r>
              <a:rPr lang="zh-CN" altLang="en-US">
                <a:solidFill>
                  <a:schemeClr val="tx1"/>
                </a:solidFill>
              </a:rPr>
              <a:t>的一个</a:t>
            </a:r>
            <a:r>
              <a:rPr lang="en-US" altLang="zh-CN">
                <a:solidFill>
                  <a:schemeClr val="tx1"/>
                </a:solidFill>
              </a:rPr>
              <a:t>html</a:t>
            </a:r>
            <a:r>
              <a:rPr lang="zh-CN" altLang="en-US">
                <a:solidFill>
                  <a:schemeClr val="tx1"/>
                </a:solidFill>
              </a:rPr>
              <a:t>扩展标签，但被许多浏览器复用，意义是设置</a:t>
            </a:r>
            <a:r>
              <a:rPr lang="en-US" altLang="zh-CN">
                <a:solidFill>
                  <a:schemeClr val="tx1"/>
                </a:solidFill>
              </a:rPr>
              <a:t>layoutviewport</a:t>
            </a:r>
            <a:r>
              <a:rPr lang="zh-CN" altLang="en-US">
                <a:solidFill>
                  <a:schemeClr val="tx1"/>
                </a:solidFill>
              </a:rPr>
              <a:t>的宽度</a:t>
            </a:r>
            <a:endParaRPr lang="zh-CN" altLang="en-US">
              <a:solidFill>
                <a:schemeClr val="tx1"/>
              </a:solidFill>
            </a:endParaRPr>
          </a:p>
          <a:p>
            <a:pPr marL="800100" lvl="1" indent="-342900">
              <a:buFont typeface="+mj-lt"/>
              <a:buAutoNum type="alphaLcParenR"/>
            </a:pPr>
            <a:r>
              <a:rPr lang="zh-CN" altLang="en-US">
                <a:solidFill>
                  <a:schemeClr val="tx1"/>
                </a:solidFill>
              </a:rPr>
              <a:t>一般可视区的窗口，就显示不下，太大也不行，最好是统一能够适应各大移动端设备（手机）</a:t>
            </a:r>
            <a:endParaRPr lang="zh-CN" altLang="en-US">
              <a:solidFill>
                <a:schemeClr val="tx1"/>
              </a:solidFill>
            </a:endParaRPr>
          </a:p>
          <a:p>
            <a:pPr marL="800100" lvl="1" indent="-342900">
              <a:buFont typeface="+mj-lt"/>
              <a:buAutoNum type="alphaLcParenR"/>
            </a:pPr>
            <a:r>
              <a:rPr lang="zh-CN" altLang="en-US">
                <a:solidFill>
                  <a:schemeClr val="tx1"/>
                </a:solidFill>
              </a:rPr>
              <a:t>不同的使用场景，所用的适配方案（适配配置用法）不一样，配置用法都是固定写法，简单好用</a:t>
            </a:r>
            <a:endParaRPr lang="zh-CN" altLang="en-US">
              <a:solidFill>
                <a:schemeClr val="tx1"/>
              </a:solidFill>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84" name="图片 19"/>
          <p:cNvPicPr>
            <a:picLocks noChangeAspect="1"/>
          </p:cNvPicPr>
          <p:nvPr>
            <p:custDataLst>
              <p:tags r:id="rId1"/>
            </p:custDataLst>
          </p:nvPr>
        </p:nvPicPr>
        <p:blipFill>
          <a:blip r:embed="rId2"/>
          <a:stretch>
            <a:fillRect/>
          </a:stretch>
        </p:blipFill>
        <p:spPr>
          <a:xfrm>
            <a:off x="10180638" y="187325"/>
            <a:ext cx="1660525" cy="431800"/>
          </a:xfrm>
          <a:prstGeom prst="rect">
            <a:avLst/>
          </a:prstGeom>
          <a:noFill/>
          <a:ln w="9525">
            <a:noFill/>
          </a:ln>
        </p:spPr>
      </p:pic>
      <p:pic>
        <p:nvPicPr>
          <p:cNvPr id="3" name="图片 16" descr="152"/>
          <p:cNvPicPr>
            <a:picLocks noChangeAspect="1"/>
          </p:cNvPicPr>
          <p:nvPr>
            <p:custDataLst>
              <p:tags r:id="rId3"/>
            </p:custDataLst>
          </p:nvPr>
        </p:nvPicPr>
        <p:blipFill>
          <a:blip r:embed="rId4"/>
          <a:srcRect t="25945" r="758" b="10236"/>
          <a:stretch>
            <a:fillRect/>
          </a:stretch>
        </p:blipFill>
        <p:spPr>
          <a:xfrm>
            <a:off x="-8255" y="2698115"/>
            <a:ext cx="7305675" cy="4699000"/>
          </a:xfrm>
          <a:prstGeom prst="rect">
            <a:avLst/>
          </a:prstGeom>
          <a:noFill/>
          <a:ln w="9525">
            <a:noFill/>
          </a:ln>
        </p:spPr>
      </p:pic>
      <p:sp>
        <p:nvSpPr>
          <p:cNvPr id="4" name="文本框 1"/>
          <p:cNvSpPr txBox="1"/>
          <p:nvPr/>
        </p:nvSpPr>
        <p:spPr>
          <a:xfrm>
            <a:off x="3876675" y="2408555"/>
            <a:ext cx="4438015" cy="922020"/>
          </a:xfrm>
          <a:prstGeom prst="rect">
            <a:avLst/>
          </a:prstGeom>
          <a:noFill/>
          <a:ln w="9525">
            <a:noFill/>
          </a:ln>
        </p:spPr>
        <p:txBody>
          <a:bodyPr wrap="square" anchor="t">
            <a:spAutoFit/>
          </a:bodyPr>
          <a:p>
            <a:r>
              <a:rPr lang="zh-CN" altLang="en-US" sz="5400">
                <a:solidFill>
                  <a:srgbClr val="4F4440"/>
                </a:solidFill>
                <a:latin typeface="宋体" panose="02010600030101010101" pitchFamily="2" charset="-122"/>
                <a:ea typeface="宋体" panose="02010600030101010101" pitchFamily="2" charset="-122"/>
              </a:rPr>
              <a:t>常用适配方案</a:t>
            </a:r>
            <a:endParaRPr lang="zh-CN" altLang="en-US" sz="5400">
              <a:solidFill>
                <a:srgbClr val="4F4440"/>
              </a:solidFill>
              <a:latin typeface="宋体" panose="02010600030101010101" pitchFamily="2" charset="-122"/>
              <a:ea typeface="宋体" panose="02010600030101010101" pitchFamily="2" charset="-122"/>
            </a:endParaRPr>
          </a:p>
        </p:txBody>
      </p:sp>
    </p:spTree>
    <p:custDataLst>
      <p:tags r:id="rId5"/>
    </p:custDataLst>
  </p:cSld>
  <p:clrMapOvr>
    <a:masterClrMapping/>
  </p:clrMapOvr>
  <p:transition>
    <p:newsflash/>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REFSHAPE" val="1001295276"/>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REFSHAPE" val="1001295276"/>
</p:tagLst>
</file>

<file path=ppt/tags/tag66.xml><?xml version="1.0" encoding="utf-8"?>
<p:tagLst xmlns:p="http://schemas.openxmlformats.org/presentationml/2006/main">
  <p:tag name="REFSHAPE" val="1281932420"/>
</p:tagLst>
</file>

<file path=ppt/tags/tag6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p="http://schemas.openxmlformats.org/presentationml/2006/main">
  <p:tag name="REFSHAPE" val="10012952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REFSHAPE" val="1281932420"/>
</p:tagLst>
</file>

<file path=ppt/tags/tag71.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5.xml><?xml version="1.0" encoding="utf-8"?>
<p:tagLst xmlns:p="http://schemas.openxmlformats.org/presentationml/2006/main">
  <p:tag name="REFSHAPE" val="1001295276"/>
</p:tagLst>
</file>

<file path=ppt/tags/tag76.xml><?xml version="1.0" encoding="utf-8"?>
<p:tagLst xmlns:p="http://schemas.openxmlformats.org/presentationml/2006/main">
  <p:tag name="REFSHAPE" val="1281932420"/>
</p:tagLst>
</file>

<file path=ppt/tags/tag7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1.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4.xml><?xml version="1.0" encoding="utf-8"?>
<p:tagLst xmlns:p="http://schemas.openxmlformats.org/presentationml/2006/main">
  <p:tag name="KSO_WM_DOC_GUID" val="{e7d7e43f-0473-4401-905d-1f8d8a332db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2930</Words>
  <Application>WPS 演示</Application>
  <PresentationFormat>宽屏</PresentationFormat>
  <Paragraphs>174</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新宋体</vt:lpstr>
      <vt:lpstr>仿宋</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16619775041</cp:lastModifiedBy>
  <cp:revision>278</cp:revision>
  <dcterms:created xsi:type="dcterms:W3CDTF">2019-03-31T03:10:00Z</dcterms:created>
  <dcterms:modified xsi:type="dcterms:W3CDTF">2020-06-17T05:48:51Z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