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28"/>
  </p:handoutMasterIdLst>
  <p:sldIdLst>
    <p:sldId id="256" r:id="rId3"/>
    <p:sldId id="267" r:id="rId4"/>
    <p:sldId id="258" r:id="rId5"/>
    <p:sldId id="269" r:id="rId6"/>
    <p:sldId id="268" r:id="rId7"/>
    <p:sldId id="259" r:id="rId8"/>
    <p:sldId id="260" r:id="rId9"/>
    <p:sldId id="262" r:id="rId10"/>
    <p:sldId id="271" r:id="rId11"/>
    <p:sldId id="261" r:id="rId12"/>
    <p:sldId id="265" r:id="rId13"/>
    <p:sldId id="272" r:id="rId14"/>
    <p:sldId id="273" r:id="rId15"/>
    <p:sldId id="266" r:id="rId16"/>
    <p:sldId id="264" r:id="rId17"/>
    <p:sldId id="274" r:id="rId18"/>
    <p:sldId id="275" r:id="rId19"/>
    <p:sldId id="276" r:id="rId20"/>
    <p:sldId id="270" r:id="rId21"/>
    <p:sldId id="279" r:id="rId22"/>
    <p:sldId id="277" r:id="rId23"/>
    <p:sldId id="280" r:id="rId24"/>
    <p:sldId id="281" r:id="rId25"/>
    <p:sldId id="278" r:id="rId26"/>
    <p:sldId id="28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45" y="0"/>
            <a:ext cx="12202795" cy="684847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5575" y="2590165"/>
            <a:ext cx="1310640" cy="786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蓝牙技术交流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21088"/>
            <a:ext cx="9144000" cy="1655762"/>
          </a:xfrm>
        </p:spPr>
        <p:txBody>
          <a:bodyPr/>
          <a:p>
            <a:endParaRPr lang="zh-CN" altLang="en-US"/>
          </a:p>
          <a:p>
            <a:r>
              <a:rPr lang="zh-CN" altLang="en-US"/>
              <a:t>谢毅超 </a:t>
            </a:r>
            <a:endParaRPr lang="zh-CN" altLang="en-US"/>
          </a:p>
          <a:p>
            <a:r>
              <a:rPr lang="en-US" altLang="zh-CN"/>
              <a:t>2018.12.27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61995" y="1825625"/>
            <a:ext cx="56667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广播</a:t>
            </a:r>
            <a:r>
              <a:rPr lang="en-US" altLang="zh-CN"/>
              <a:t>(Adversting Data)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1150"/>
            <a:ext cx="10515600" cy="4596130"/>
          </a:xfrm>
        </p:spPr>
        <p:txBody>
          <a:bodyPr/>
          <a:p>
            <a:endParaRPr lang="zh-CN" altLang="en-US"/>
          </a:p>
          <a:p>
            <a:r>
              <a:rPr lang="zh-CN" altLang="en-US"/>
              <a:t>广播包的发送是单向的，不需要任何连接</a:t>
            </a:r>
            <a:endParaRPr lang="zh-CN" altLang="en-US"/>
          </a:p>
          <a:p>
            <a:r>
              <a:rPr lang="zh-CN" altLang="en-US">
                <a:sym typeface="+mn-ea"/>
              </a:rPr>
              <a:t>一个广播事件中，广播包会分别在三个广播通道（</a:t>
            </a:r>
            <a:r>
              <a:rPr lang="en-US" altLang="zh-CN">
                <a:sym typeface="+mn-ea"/>
              </a:rPr>
              <a:t>37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38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39</a:t>
            </a:r>
            <a:r>
              <a:rPr lang="zh-CN" altLang="en-US">
                <a:sym typeface="+mn-ea"/>
              </a:rPr>
              <a:t>）中分别发送一次</a:t>
            </a:r>
            <a:endParaRPr lang="zh-CN" altLang="en-US"/>
          </a:p>
          <a:p>
            <a:pPr lvl="0"/>
            <a:r>
              <a:rPr lang="zh-CN" altLang="en-US"/>
              <a:t>广播包按照</a:t>
            </a:r>
            <a:r>
              <a:rPr lang="en-US" altLang="zh-CN">
                <a:sym typeface="+mn-ea"/>
              </a:rPr>
              <a:t>L</a:t>
            </a:r>
            <a:r>
              <a:rPr lang="en-US" altLang="zh-CN"/>
              <a:t>TV(Length-</a:t>
            </a:r>
            <a:r>
              <a:rPr lang="en-US" altLang="zh-CN">
                <a:sym typeface="+mn-ea"/>
              </a:rPr>
              <a:t>Type-</a:t>
            </a:r>
            <a:r>
              <a:rPr lang="en-US" altLang="zh-CN"/>
              <a:t>Value)</a:t>
            </a:r>
            <a:r>
              <a:rPr lang="zh-CN" altLang="en-US"/>
              <a:t>的格式定义数据，最大</a:t>
            </a:r>
            <a:r>
              <a:rPr lang="en-US" altLang="zh-CN"/>
              <a:t>31</a:t>
            </a:r>
            <a:r>
              <a:rPr lang="zh-CN" altLang="en-US"/>
              <a:t>个字节</a:t>
            </a:r>
            <a:endParaRPr lang="zh-CN" altLang="en-US"/>
          </a:p>
          <a:p>
            <a:pPr lvl="0"/>
            <a:r>
              <a:rPr lang="zh-CN" altLang="en-US"/>
              <a:t>广播间隔的取值范围是</a:t>
            </a:r>
            <a:r>
              <a:rPr lang="en-US" altLang="zh-CN"/>
              <a:t>20ms~10.24s</a:t>
            </a:r>
            <a:r>
              <a:rPr lang="zh-CN" altLang="en-US"/>
              <a:t>之间，（</a:t>
            </a:r>
            <a:r>
              <a:rPr lang="en-US" altLang="zh-CN"/>
              <a:t>1.25ms*</a:t>
            </a:r>
            <a:r>
              <a:rPr lang="zh-CN" altLang="en-US"/>
              <a:t>）</a:t>
            </a:r>
            <a:endParaRPr lang="zh-CN" altLang="en-US"/>
          </a:p>
          <a:p>
            <a:pPr lvl="0"/>
            <a:r>
              <a:rPr lang="zh-CN" altLang="en-US"/>
              <a:t>广播间隔越小越容易被识别但同时功耗越大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210945"/>
            <a:ext cx="10660380" cy="4435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扫描响应（</a:t>
            </a:r>
            <a:r>
              <a:rPr lang="en-US" altLang="zh-CN"/>
              <a:t>Scan Respone)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扫描响应</a:t>
            </a:r>
            <a:r>
              <a:rPr lang="zh-CN" altLang="en-US">
                <a:sym typeface="+mn-ea"/>
              </a:rPr>
              <a:t>按照</a:t>
            </a:r>
            <a:r>
              <a:rPr lang="en-US" altLang="zh-CN">
                <a:sym typeface="+mn-ea"/>
              </a:rPr>
              <a:t>LTV(Length-Type-Value)</a:t>
            </a:r>
            <a:r>
              <a:rPr lang="zh-CN" altLang="en-US">
                <a:sym typeface="+mn-ea"/>
              </a:rPr>
              <a:t>的格式定义数据，最大</a:t>
            </a:r>
            <a:r>
              <a:rPr lang="en-US" altLang="zh-CN">
                <a:sym typeface="+mn-ea"/>
              </a:rPr>
              <a:t>31</a:t>
            </a:r>
            <a:r>
              <a:rPr lang="zh-CN" altLang="en-US">
                <a:sym typeface="+mn-ea"/>
              </a:rPr>
              <a:t>个字节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4559" t="28174" r="4828" b="37749"/>
          <a:stretch>
            <a:fillRect/>
          </a:stretch>
        </p:blipFill>
        <p:spPr>
          <a:xfrm>
            <a:off x="1703070" y="2646045"/>
            <a:ext cx="5755005" cy="37623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连接</a:t>
            </a:r>
            <a:r>
              <a:rPr lang="en-US" altLang="zh-CN"/>
              <a:t>(ConnInter)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连接间隔（</a:t>
            </a:r>
            <a:r>
              <a:rPr lang="en-US" altLang="zh-CN"/>
              <a:t>ConnInterval</a:t>
            </a:r>
            <a:r>
              <a:rPr lang="zh-CN" altLang="en-US"/>
              <a:t>）：范围为</a:t>
            </a:r>
            <a:r>
              <a:rPr lang="en-US" altLang="zh-CN"/>
              <a:t>7.5ms~4000ms</a:t>
            </a:r>
            <a:r>
              <a:rPr lang="zh-CN" altLang="en-US"/>
              <a:t>，为</a:t>
            </a:r>
            <a:r>
              <a:rPr lang="en-US" altLang="zh-CN"/>
              <a:t>1.25ms</a:t>
            </a:r>
            <a:r>
              <a:rPr lang="zh-CN" altLang="en-US"/>
              <a:t>的倍数</a:t>
            </a:r>
            <a:endParaRPr lang="en-US" altLang="zh-CN"/>
          </a:p>
          <a:p>
            <a:r>
              <a:rPr lang="zh-CN" altLang="en-US"/>
              <a:t>从机延时（</a:t>
            </a:r>
            <a:r>
              <a:rPr lang="en-US" altLang="zh-CN"/>
              <a:t>Slave Latency</a:t>
            </a:r>
            <a:r>
              <a:rPr lang="zh-CN" altLang="en-US"/>
              <a:t>）</a:t>
            </a:r>
            <a:r>
              <a:rPr lang="en-US" altLang="zh-CN"/>
              <a:t>:</a:t>
            </a:r>
            <a:r>
              <a:rPr lang="zh-CN" altLang="en-US"/>
              <a:t>范围为</a:t>
            </a:r>
            <a:r>
              <a:rPr lang="en-US" altLang="zh-CN"/>
              <a:t>0~499</a:t>
            </a:r>
            <a:endParaRPr lang="zh-CN" altLang="en-US"/>
          </a:p>
          <a:p>
            <a:r>
              <a:rPr lang="zh-CN" altLang="en-US">
                <a:sym typeface="+mn-ea"/>
              </a:rPr>
              <a:t>连接超时</a:t>
            </a:r>
            <a:r>
              <a:rPr lang="en-US" altLang="zh-CN">
                <a:sym typeface="+mn-ea"/>
              </a:rPr>
              <a:t>(SupervisionTimeout)</a:t>
            </a:r>
            <a:r>
              <a:rPr lang="zh-CN" altLang="en-US">
                <a:sym typeface="+mn-ea"/>
              </a:rPr>
              <a:t>范围为</a:t>
            </a:r>
            <a:r>
              <a:rPr lang="en-US" altLang="zh-CN">
                <a:sym typeface="+mn-ea"/>
              </a:rPr>
              <a:t>100ms~32s</a:t>
            </a:r>
            <a:r>
              <a:rPr lang="zh-CN" altLang="en-US">
                <a:sym typeface="+mn-ea"/>
              </a:rPr>
              <a:t>，为</a:t>
            </a:r>
            <a:r>
              <a:rPr lang="en-US" altLang="zh-CN">
                <a:sym typeface="+mn-ea"/>
              </a:rPr>
              <a:t>10ms</a:t>
            </a:r>
            <a:r>
              <a:rPr lang="zh-CN" altLang="en-US">
                <a:sym typeface="+mn-ea"/>
              </a:rPr>
              <a:t>的倍数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必须大于（</a:t>
            </a:r>
            <a:r>
              <a:rPr lang="en-US" altLang="zh-CN">
                <a:sym typeface="+mn-ea"/>
              </a:rPr>
              <a:t>1+slaveLatency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*ConnInterval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6860" y="1524000"/>
            <a:ext cx="8171180" cy="45237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数据交互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0355" y="2926080"/>
            <a:ext cx="8877300" cy="2981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21080" y="1544955"/>
            <a:ext cx="8096250" cy="1381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sz="2800"/>
              <a:t>在连接状态中，主机先发送，从机应答</a:t>
            </a:r>
            <a:endParaRPr lang="zh-CN" altLang="en-US" sz="2800"/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sz="2800"/>
              <a:t>在每个连接间隔中可以交互多个数据包（目前IOS支持最多6个包）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连接超时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2770" y="1954530"/>
            <a:ext cx="10056495" cy="31705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连接间隔：决定了数据传输速率</a:t>
            </a:r>
            <a:endParaRPr lang="zh-CN" altLang="en-US"/>
          </a:p>
          <a:p>
            <a:r>
              <a:rPr lang="zh-CN" altLang="en-US"/>
              <a:t>从机延时：决定了数据传输延时</a:t>
            </a:r>
            <a:endParaRPr lang="zh-CN" altLang="en-US"/>
          </a:p>
          <a:p>
            <a:r>
              <a:rPr lang="zh-CN" altLang="en-US"/>
              <a:t>连接超时：决定了链路超时断开的反应时间</a:t>
            </a:r>
            <a:endParaRPr lang="zh-CN" altLang="en-US"/>
          </a:p>
          <a:p>
            <a:r>
              <a:rPr lang="zh-CN" altLang="en-US"/>
              <a:t>相关参数影响设备的功耗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4.0</a:t>
            </a:r>
            <a:endParaRPr lang="en-US" altLang="zh-CN"/>
          </a:p>
          <a:p>
            <a:pPr lvl="1"/>
            <a:r>
              <a:rPr lang="en-US" altLang="zh-CN" sz="2400"/>
              <a:t>20Byte</a:t>
            </a:r>
            <a:endParaRPr lang="en-US" altLang="zh-CN" sz="2400"/>
          </a:p>
          <a:p>
            <a:pPr lvl="1"/>
            <a:r>
              <a:rPr lang="en-US" altLang="zh-CN" sz="2400"/>
              <a:t>1Mbit/s</a:t>
            </a:r>
            <a:endParaRPr lang="en-US" altLang="zh-CN"/>
          </a:p>
          <a:p>
            <a:r>
              <a:rPr lang="en-US" altLang="zh-CN"/>
              <a:t>4.1</a:t>
            </a:r>
            <a:endParaRPr lang="en-US" altLang="zh-CN"/>
          </a:p>
          <a:p>
            <a:pPr lvl="1"/>
            <a:r>
              <a:rPr lang="en-US" altLang="zh-CN" sz="2400"/>
              <a:t>23Byte</a:t>
            </a:r>
            <a:endParaRPr lang="en-US" altLang="zh-CN" sz="2400"/>
          </a:p>
          <a:p>
            <a:pPr lvl="1"/>
            <a:r>
              <a:rPr lang="zh-CN" altLang="en-US"/>
              <a:t>时间片实现主从共存</a:t>
            </a:r>
            <a:endParaRPr lang="en-US" altLang="zh-CN"/>
          </a:p>
          <a:p>
            <a:r>
              <a:rPr lang="en-US" altLang="zh-CN"/>
              <a:t>4.2</a:t>
            </a:r>
            <a:endParaRPr lang="en-US" altLang="zh-CN"/>
          </a:p>
          <a:p>
            <a:pPr lvl="1"/>
            <a:r>
              <a:rPr lang="en-US" altLang="zh-CN" sz="2400"/>
              <a:t>251Byte</a:t>
            </a:r>
            <a:endParaRPr lang="en-US" altLang="zh-CN" sz="2400"/>
          </a:p>
          <a:p>
            <a:pPr lvl="1"/>
            <a:r>
              <a:rPr lang="zh-CN" altLang="en-US" sz="2400"/>
              <a:t>随机</a:t>
            </a:r>
            <a:r>
              <a:rPr lang="en-US" altLang="zh-CN" sz="2400"/>
              <a:t>MAC</a:t>
            </a:r>
            <a:endParaRPr lang="en-US" altLang="zh-CN"/>
          </a:p>
          <a:p>
            <a:r>
              <a:rPr lang="en-US" altLang="zh-CN"/>
              <a:t>5.0</a:t>
            </a:r>
            <a:endParaRPr lang="en-US" altLang="zh-CN"/>
          </a:p>
          <a:p>
            <a:pPr lvl="1"/>
            <a:r>
              <a:rPr lang="en-US" altLang="zh-CN"/>
              <a:t>4*Range</a:t>
            </a:r>
            <a:endParaRPr lang="en-US" altLang="zh-CN"/>
          </a:p>
          <a:p>
            <a:pPr lvl="1"/>
            <a:r>
              <a:rPr lang="en-US" altLang="zh-CN"/>
              <a:t>2*Speed(</a:t>
            </a:r>
            <a:r>
              <a:rPr lang="en-US" altLang="zh-CN">
                <a:sym typeface="+mn-ea"/>
              </a:rPr>
              <a:t>2Mbit/s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/>
              <a:t>8*Data</a:t>
            </a:r>
            <a:r>
              <a:rPr lang="zh-CN" altLang="en-US"/>
              <a:t>（</a:t>
            </a:r>
            <a:r>
              <a:rPr lang="en-US" altLang="zh-CN"/>
              <a:t>248Byte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短距离、低功耗</a:t>
            </a:r>
            <a:endParaRPr lang="zh-CN" altLang="en-US"/>
          </a:p>
          <a:p>
            <a:r>
              <a:rPr lang="en-US" altLang="zh-CN"/>
              <a:t>2.4GHz ISM</a:t>
            </a:r>
            <a:r>
              <a:rPr lang="zh-CN" altLang="en-US"/>
              <a:t>频段</a:t>
            </a:r>
            <a:endParaRPr lang="zh-CN" altLang="en-US"/>
          </a:p>
          <a:p>
            <a:r>
              <a:rPr lang="zh-CN" altLang="en-US"/>
              <a:t>跳频扩频（</a:t>
            </a:r>
            <a:r>
              <a:rPr lang="en-US" altLang="zh-CN"/>
              <a:t>FHSS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Bluetooth Low Energy</a:t>
            </a:r>
            <a:r>
              <a:rPr lang="zh-CN" altLang="en-US"/>
              <a:t>（</a:t>
            </a:r>
            <a:r>
              <a:rPr lang="en-US" altLang="zh-CN"/>
              <a:t>BLE</a:t>
            </a:r>
            <a:r>
              <a:rPr lang="zh-CN" altLang="en-US"/>
              <a:t>）也称为</a:t>
            </a:r>
            <a:r>
              <a:rPr lang="en-US" altLang="zh-CN"/>
              <a:t>Bluetooth Smart</a:t>
            </a:r>
            <a:r>
              <a:rPr lang="zh-CN" altLang="en-US"/>
              <a:t>，</a:t>
            </a:r>
            <a:r>
              <a:rPr lang="en-US" altLang="zh-CN"/>
              <a:t>BLE</a:t>
            </a:r>
            <a:r>
              <a:rPr lang="zh-CN" altLang="en-US"/>
              <a:t>不是传统蓝牙</a:t>
            </a:r>
            <a:endParaRPr lang="en-US" altLang="zh-CN"/>
          </a:p>
          <a:p>
            <a:r>
              <a:rPr lang="zh-CN" altLang="en-US"/>
              <a:t>单模</a:t>
            </a:r>
            <a:r>
              <a:rPr lang="en-US" altLang="zh-CN"/>
              <a:t>/</a:t>
            </a:r>
            <a:r>
              <a:rPr lang="zh-CN" altLang="en-US"/>
              <a:t>双模</a:t>
            </a:r>
            <a:endParaRPr lang="zh-CN" altLang="en-US"/>
          </a:p>
          <a:p>
            <a:pPr lvl="1"/>
            <a:r>
              <a:rPr lang="zh-CN" altLang="en-US"/>
              <a:t>双模：可连接低功耗蓝牙和传统蓝牙</a:t>
            </a:r>
            <a:endParaRPr lang="zh-CN" altLang="en-US"/>
          </a:p>
          <a:p>
            <a:pPr lvl="1"/>
            <a:r>
              <a:rPr lang="zh-CN" altLang="en-US"/>
              <a:t>单模：只可以连接低功耗蓝牙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zh-CN"/>
              <a:t>Profile</a:t>
            </a:r>
            <a:endParaRPr lang="en-US" altLang="zh-CN"/>
          </a:p>
          <a:p>
            <a:pPr lvl="1"/>
            <a:r>
              <a:rPr lang="en-US" altLang="zh-CN"/>
              <a:t>Type</a:t>
            </a:r>
            <a:endParaRPr lang="en-US" altLang="zh-CN"/>
          </a:p>
          <a:p>
            <a:pPr lvl="1"/>
            <a:r>
              <a:rPr lang="en-US" altLang="zh-CN"/>
              <a:t>permissions</a:t>
            </a:r>
            <a:endParaRPr lang="en-US" altLang="zh-CN"/>
          </a:p>
          <a:p>
            <a:pPr lvl="1"/>
            <a:r>
              <a:rPr lang="en-US" altLang="zh-CN"/>
              <a:t>handle</a:t>
            </a:r>
            <a:endParaRPr lang="en-US" altLang="zh-CN"/>
          </a:p>
          <a:p>
            <a:pPr lvl="1"/>
            <a:r>
              <a:rPr lang="en-US" altLang="zh-CN"/>
              <a:t>value</a:t>
            </a:r>
            <a:endParaRPr lang="en-US" altLang="zh-CN"/>
          </a:p>
          <a:p>
            <a:pPr lvl="0"/>
            <a:r>
              <a:rPr lang="en-US" altLang="zh-CN"/>
              <a:t>Services</a:t>
            </a:r>
            <a:endParaRPr lang="en-US" altLang="zh-CN"/>
          </a:p>
          <a:p>
            <a:pPr lvl="1"/>
            <a:r>
              <a:rPr lang="en-US" altLang="zh-CN" sz="2800">
                <a:sym typeface="+mn-ea"/>
              </a:rPr>
              <a:t>Type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permissions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handle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value</a:t>
            </a:r>
            <a:endParaRPr lang="en-US" altLang="zh-CN"/>
          </a:p>
          <a:p>
            <a:pPr lvl="0"/>
            <a:r>
              <a:rPr lang="en-US" altLang="zh-CN"/>
              <a:t>Attribute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Type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permissions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handle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value</a:t>
            </a:r>
            <a:endParaRPr lang="en-US" altLang="zh-CN"/>
          </a:p>
          <a:p>
            <a:pPr lvl="3"/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句柄</a:t>
            </a:r>
            <a:r>
              <a:rPr lang="en-US" altLang="zh-CN"/>
              <a:t>Handle</a:t>
            </a:r>
            <a:endParaRPr lang="en-US" altLang="zh-CN"/>
          </a:p>
          <a:p>
            <a:r>
              <a:rPr lang="zh-CN" altLang="en-US"/>
              <a:t>类型</a:t>
            </a:r>
            <a:r>
              <a:rPr lang="en-US" altLang="zh-CN"/>
              <a:t>Type</a:t>
            </a:r>
            <a:r>
              <a:rPr lang="zh-CN" altLang="en-US"/>
              <a:t>（</a:t>
            </a:r>
            <a:r>
              <a:rPr lang="en-US" altLang="zh-CN"/>
              <a:t>UUID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en-US" altLang="zh-CN" sz="2400"/>
              <a:t>0x1800~0x26FF </a:t>
            </a:r>
            <a:r>
              <a:rPr lang="zh-CN" altLang="en-US" sz="2400"/>
              <a:t>服务类通用唯一识别码</a:t>
            </a:r>
            <a:endParaRPr lang="en-US" altLang="zh-CN" sz="2400"/>
          </a:p>
          <a:p>
            <a:pPr lvl="1"/>
            <a:r>
              <a:rPr lang="en-US" altLang="zh-CN" sz="2400"/>
              <a:t>0x2700~0x27FF	</a:t>
            </a:r>
            <a:r>
              <a:rPr lang="zh-CN" altLang="en-US" sz="2400"/>
              <a:t>标识计量单位</a:t>
            </a:r>
            <a:endParaRPr lang="en-US" altLang="zh-CN" sz="2400"/>
          </a:p>
          <a:p>
            <a:pPr lvl="1"/>
            <a:r>
              <a:rPr lang="en-US" altLang="zh-CN" sz="2400"/>
              <a:t>0x2800~0x28FF	</a:t>
            </a:r>
            <a:r>
              <a:rPr lang="zh-CN" altLang="en-US" sz="2400"/>
              <a:t>属性类型</a:t>
            </a:r>
            <a:endParaRPr lang="en-US" altLang="zh-CN" sz="2400"/>
          </a:p>
          <a:p>
            <a:pPr lvl="1"/>
            <a:r>
              <a:rPr lang="en-US" altLang="zh-CN" sz="2400"/>
              <a:t>0x2900~0x29FF	</a:t>
            </a:r>
            <a:r>
              <a:rPr lang="zh-CN" altLang="en-US" sz="2400"/>
              <a:t>特性描述</a:t>
            </a:r>
            <a:endParaRPr lang="en-US" altLang="zh-CN" sz="2400"/>
          </a:p>
          <a:p>
            <a:pPr lvl="1"/>
            <a:r>
              <a:rPr lang="en-US" altLang="zh-CN" sz="2400"/>
              <a:t>0x2A00~0x7FFF	</a:t>
            </a:r>
            <a:r>
              <a:rPr lang="zh-CN" altLang="en-US" sz="2400"/>
              <a:t>特性类型</a:t>
            </a:r>
            <a:endParaRPr lang="en-US" altLang="zh-CN"/>
          </a:p>
          <a:p>
            <a:r>
              <a:rPr lang="zh-CN" altLang="en-US"/>
              <a:t>权限</a:t>
            </a:r>
            <a:r>
              <a:rPr lang="en-US" altLang="zh-CN"/>
              <a:t>Permissions</a:t>
            </a:r>
            <a:endParaRPr lang="en-US" altLang="zh-CN"/>
          </a:p>
          <a:p>
            <a:pPr lvl="1"/>
            <a:r>
              <a:rPr lang="zh-CN" altLang="en-US"/>
              <a:t>读（普通、授权、认证、加密）</a:t>
            </a:r>
            <a:r>
              <a:rPr lang="en-US" altLang="zh-CN"/>
              <a:t>		</a:t>
            </a:r>
            <a:endParaRPr lang="zh-CN" altLang="en-US"/>
          </a:p>
          <a:p>
            <a:pPr lvl="1"/>
            <a:r>
              <a:rPr lang="zh-CN" altLang="en-US"/>
              <a:t>写</a:t>
            </a:r>
            <a:r>
              <a:rPr lang="zh-CN" altLang="en-US">
                <a:sym typeface="+mn-ea"/>
              </a:rPr>
              <a:t>（普通、授权、认证、加密）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9325" y="412115"/>
            <a:ext cx="9270365" cy="57359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20825"/>
            <a:ext cx="104127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80615" y="1482725"/>
            <a:ext cx="56965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marL="0" indent="0" algn="ctr">
              <a:buNone/>
            </a:pPr>
            <a:endParaRPr lang="zh-CN" altLang="en-US" sz="6000"/>
          </a:p>
          <a:p>
            <a:pPr marL="0" indent="0" algn="ctr">
              <a:buNone/>
            </a:pPr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谢谢！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蓝牙大事时间轴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43990"/>
            <a:ext cx="9050020" cy="47136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BR</a:t>
            </a:r>
            <a:r>
              <a:rPr lang="zh-CN" altLang="en-US"/>
              <a:t>：</a:t>
            </a:r>
            <a:r>
              <a:rPr lang="en-US" altLang="zh-CN"/>
              <a:t>Basic Rate	(1Mbit/s)</a:t>
            </a:r>
            <a:endParaRPr lang="en-US" altLang="zh-CN"/>
          </a:p>
          <a:p>
            <a:r>
              <a:rPr lang="en-US" altLang="zh-CN"/>
              <a:t>EDR</a:t>
            </a:r>
            <a:r>
              <a:rPr lang="zh-CN" altLang="en-US"/>
              <a:t>：</a:t>
            </a:r>
            <a:r>
              <a:rPr lang="en-US" altLang="zh-CN"/>
              <a:t>Enhanced Data Rate(2 and 3 Mbit/s)</a:t>
            </a:r>
            <a:endParaRPr lang="en-US" altLang="zh-CN"/>
          </a:p>
          <a:p>
            <a:r>
              <a:rPr lang="en-US" altLang="zh-CN"/>
              <a:t>HS</a:t>
            </a:r>
            <a:r>
              <a:rPr lang="zh-CN" altLang="en-US"/>
              <a:t>：</a:t>
            </a:r>
            <a:r>
              <a:rPr lang="en-US" altLang="zh-CN"/>
              <a:t>High Speed</a:t>
            </a:r>
            <a:r>
              <a:rPr lang="zh-CN" altLang="en-US"/>
              <a:t>（</a:t>
            </a:r>
            <a:r>
              <a:rPr lang="en-US" altLang="zh-CN"/>
              <a:t>Alternate MAC/PHY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LE</a:t>
            </a:r>
            <a:r>
              <a:rPr lang="zh-CN" altLang="en-US"/>
              <a:t>：</a:t>
            </a:r>
            <a:r>
              <a:rPr lang="en-US" altLang="zh-CN"/>
              <a:t>Low Energy</a:t>
            </a:r>
            <a:r>
              <a:rPr lang="zh-CN" altLang="en-US"/>
              <a:t>（</a:t>
            </a:r>
            <a:r>
              <a:rPr lang="en-US" altLang="zh-CN"/>
              <a:t>1Mbit/s ultra low power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en-US" altLang="zh-CN"/>
              <a:t>Bluetooth Smart</a:t>
            </a:r>
            <a:r>
              <a:rPr lang="zh-CN" altLang="en-US"/>
              <a:t>（</a:t>
            </a:r>
            <a:r>
              <a:rPr lang="en-US" altLang="zh-CN"/>
              <a:t>Single-Mode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en-US" altLang="zh-CN"/>
              <a:t>Bluetooth Smart Ready</a:t>
            </a:r>
            <a:r>
              <a:rPr lang="zh-CN" altLang="en-US"/>
              <a:t>（</a:t>
            </a:r>
            <a:r>
              <a:rPr lang="en-US" altLang="zh-CN"/>
              <a:t>Dual-Mode</a:t>
            </a:r>
            <a:r>
              <a:rPr lang="zh-CN" altLang="en-US"/>
              <a:t>）</a:t>
            </a:r>
            <a:endParaRPr lang="zh-CN" altLang="en-US"/>
          </a:p>
          <a:p>
            <a:pPr lvl="1" algn="l"/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22755" y="1144905"/>
            <a:ext cx="6906260" cy="50133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单模、双模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RF</a:t>
            </a:r>
            <a:r>
              <a:rPr lang="zh-CN" altLang="en-US"/>
              <a:t>规格特性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GFSK</a:t>
            </a:r>
            <a:r>
              <a:rPr lang="zh-CN" altLang="en-US"/>
              <a:t>调制方式</a:t>
            </a:r>
            <a:endParaRPr lang="zh-CN" altLang="en-US"/>
          </a:p>
          <a:p>
            <a:r>
              <a:rPr lang="en-US" altLang="zh-CN"/>
              <a:t>40</a:t>
            </a:r>
            <a:r>
              <a:rPr lang="zh-CN" altLang="en-US"/>
              <a:t>个频道</a:t>
            </a:r>
            <a:endParaRPr lang="zh-CN" altLang="en-US"/>
          </a:p>
          <a:p>
            <a:pPr lvl="1"/>
            <a:r>
              <a:rPr lang="en-US" altLang="zh-CN"/>
              <a:t>3</a:t>
            </a:r>
            <a:r>
              <a:rPr lang="zh-CN" altLang="en-US"/>
              <a:t>个广播通道</a:t>
            </a:r>
            <a:endParaRPr lang="zh-CN" altLang="en-US"/>
          </a:p>
          <a:p>
            <a:pPr lvl="1"/>
            <a:r>
              <a:rPr lang="en-US" altLang="zh-CN"/>
              <a:t>37</a:t>
            </a:r>
            <a:r>
              <a:rPr lang="zh-CN" altLang="en-US"/>
              <a:t>个数据通道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4960" y="4238625"/>
            <a:ext cx="753364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11910" y="510540"/>
            <a:ext cx="8695690" cy="56337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BLE</a:t>
            </a:r>
            <a:r>
              <a:rPr lang="zh-CN" altLang="en-US"/>
              <a:t>设备状态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待机状态</a:t>
            </a:r>
            <a:r>
              <a:rPr lang="en-US" altLang="zh-CN"/>
              <a:t>(Standby)</a:t>
            </a:r>
            <a:r>
              <a:rPr lang="zh-CN" altLang="en-US"/>
              <a:t>：设备没有传输和发送数据，并且没有连接到任何设备</a:t>
            </a:r>
            <a:endParaRPr lang="zh-CN" altLang="en-US"/>
          </a:p>
          <a:p>
            <a:r>
              <a:rPr lang="zh-CN" altLang="en-US"/>
              <a:t>广播状态</a:t>
            </a:r>
            <a:r>
              <a:rPr lang="en-US" altLang="zh-CN"/>
              <a:t>(Advertiser)</a:t>
            </a:r>
            <a:r>
              <a:rPr lang="zh-CN" altLang="en-US"/>
              <a:t>：周期性广播状态</a:t>
            </a:r>
            <a:endParaRPr lang="zh-CN" altLang="en-US"/>
          </a:p>
          <a:p>
            <a:r>
              <a:rPr lang="zh-CN" altLang="en-US"/>
              <a:t>扫描状态</a:t>
            </a:r>
            <a:r>
              <a:rPr lang="en-US" altLang="zh-CN"/>
              <a:t>(Scanner)</a:t>
            </a:r>
            <a:r>
              <a:rPr lang="zh-CN" altLang="en-US"/>
              <a:t>：主动地寻找正在广播的设备</a:t>
            </a:r>
            <a:endParaRPr lang="zh-CN" altLang="en-US"/>
          </a:p>
          <a:p>
            <a:r>
              <a:rPr lang="zh-CN" altLang="en-US"/>
              <a:t>发起连接状态</a:t>
            </a:r>
            <a:r>
              <a:rPr lang="en-US" altLang="zh-CN"/>
              <a:t>(Initiator)</a:t>
            </a:r>
            <a:r>
              <a:rPr lang="zh-CN" altLang="en-US"/>
              <a:t>：主动向某个设备发起连接</a:t>
            </a:r>
            <a:endParaRPr lang="zh-CN" altLang="en-US"/>
          </a:p>
          <a:p>
            <a:r>
              <a:rPr lang="zh-CN" altLang="en-US"/>
              <a:t>主设备</a:t>
            </a:r>
            <a:r>
              <a:rPr lang="en-US" altLang="zh-CN"/>
              <a:t>(Master)</a:t>
            </a:r>
            <a:r>
              <a:rPr lang="zh-CN" altLang="en-US"/>
              <a:t>：作为主设备连接到其他设备</a:t>
            </a:r>
            <a:endParaRPr lang="zh-CN" altLang="en-US"/>
          </a:p>
          <a:p>
            <a:r>
              <a:rPr lang="zh-CN" altLang="en-US"/>
              <a:t>从设置</a:t>
            </a:r>
            <a:r>
              <a:rPr lang="en-US" altLang="zh-CN"/>
              <a:t>(Slave)</a:t>
            </a:r>
            <a:r>
              <a:rPr lang="zh-CN" altLang="en-US"/>
              <a:t>：作为从设备连接到其他设备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角色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9991090" cy="44030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1413</Words>
  <Application>WPS 演示</Application>
  <PresentationFormat>宽屏</PresentationFormat>
  <Paragraphs>121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蓝牙技术交流</vt:lpstr>
      <vt:lpstr>PowerPoint 演示文稿</vt:lpstr>
      <vt:lpstr>蓝牙大事时间轴</vt:lpstr>
      <vt:lpstr>PowerPoint 演示文稿</vt:lpstr>
      <vt:lpstr>单模、双模</vt:lpstr>
      <vt:lpstr>RF规格特性</vt:lpstr>
      <vt:lpstr>PowerPoint 演示文稿</vt:lpstr>
      <vt:lpstr>BLE设备状态</vt:lpstr>
      <vt:lpstr>角色</vt:lpstr>
      <vt:lpstr>PowerPoint 演示文稿</vt:lpstr>
      <vt:lpstr>广播(Adversting Data)</vt:lpstr>
      <vt:lpstr>PowerPoint 演示文稿</vt:lpstr>
      <vt:lpstr>扫描响应（Scan Respone)</vt:lpstr>
      <vt:lpstr>连接(ConnInter)</vt:lpstr>
      <vt:lpstr>PowerPoint 演示文稿</vt:lpstr>
      <vt:lpstr>数据交互</vt:lpstr>
      <vt:lpstr>连接超时</vt:lpstr>
      <vt:lpstr>PowerPoint 演示文稿</vt:lpstr>
      <vt:lpstr>BLE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谢毅超</cp:lastModifiedBy>
  <cp:revision>19</cp:revision>
  <dcterms:created xsi:type="dcterms:W3CDTF">2018-12-26T12:51:00Z</dcterms:created>
  <dcterms:modified xsi:type="dcterms:W3CDTF">2018-12-27T06:38:27Z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2052-10.8.2.6837</vt:lpwstr>
  </property>
</Properties>
</file>