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3" r:id="rId6"/>
    <p:sldId id="259" r:id="rId7"/>
    <p:sldId id="265" r:id="rId8"/>
    <p:sldId id="276" r:id="rId9"/>
    <p:sldId id="261" r:id="rId10"/>
    <p:sldId id="271" r:id="rId11"/>
    <p:sldId id="274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6314" autoAdjust="0"/>
  </p:normalViewPr>
  <p:slideViewPr>
    <p:cSldViewPr snapToGrid="0" showGuides="1">
      <p:cViewPr varScale="1">
        <p:scale>
          <a:sx n="114" d="100"/>
          <a:sy n="114" d="100"/>
        </p:scale>
        <p:origin x="234" y="96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0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9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3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4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7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67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90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3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4544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18927" y="2080651"/>
            <a:ext cx="675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毕业论文开题报告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80702" y="4595686"/>
            <a:ext cx="513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汇报人：刘伟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日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315332" y="3738717"/>
            <a:ext cx="180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18928" y="2965468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1C4885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1C4885"/>
                </a:solidFill>
                <a:cs typeface="+mn-ea"/>
                <a:sym typeface="+mn-lt"/>
              </a:rPr>
              <a:t>基于</a:t>
            </a:r>
            <a:r>
              <a:rPr lang="en-US" altLang="zh-CN" dirty="0">
                <a:solidFill>
                  <a:srgbClr val="1C4885"/>
                </a:solidFill>
                <a:cs typeface="+mn-ea"/>
                <a:sym typeface="+mn-lt"/>
              </a:rPr>
              <a:t>REST</a:t>
            </a:r>
            <a:r>
              <a:rPr lang="zh-CN" altLang="en-US" dirty="0">
                <a:solidFill>
                  <a:srgbClr val="1C4885"/>
                </a:solidFill>
                <a:cs typeface="+mn-ea"/>
                <a:sym typeface="+mn-lt"/>
              </a:rPr>
              <a:t>架构的网上书店的设计与实现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时间安排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2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YOUR ENGLISH TITLE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1372EF9D-774F-4A79-815B-40990F019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0" t="23982"/>
          <a:stretch/>
        </p:blipFill>
        <p:spPr>
          <a:xfrm>
            <a:off x="611034" y="1744911"/>
            <a:ext cx="11287352" cy="443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8926" y="2288286"/>
            <a:ext cx="675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cs typeface="+mn-ea"/>
                <a:sym typeface="+mn-lt"/>
              </a:rPr>
              <a:t>感谢评委的指导</a:t>
            </a:r>
          </a:p>
        </p:txBody>
      </p:sp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1737" y="410766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77343" y="3003620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77344" y="2623272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cs typeface="+mn-ea"/>
                <a:sym typeface="+mn-lt"/>
              </a:rPr>
              <a:t>CONTENT</a:t>
            </a:r>
            <a:endParaRPr lang="zh-CN" altLang="en-US" sz="20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096000" y="1719993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0494" y="1806078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研究背景及意义</a:t>
            </a:r>
          </a:p>
        </p:txBody>
      </p:sp>
      <p:sp>
        <p:nvSpPr>
          <p:cNvPr id="12" name="椭圆 11"/>
          <p:cNvSpPr/>
          <p:nvPr/>
        </p:nvSpPr>
        <p:spPr>
          <a:xfrm>
            <a:off x="6077660" y="289446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42155" y="2988514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技术路线</a:t>
            </a:r>
          </a:p>
        </p:txBody>
      </p:sp>
      <p:sp>
        <p:nvSpPr>
          <p:cNvPr id="18" name="椭圆 17"/>
          <p:cNvSpPr/>
          <p:nvPr/>
        </p:nvSpPr>
        <p:spPr>
          <a:xfrm>
            <a:off x="6104615" y="4071813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30352" y="4162867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时间安排规划</a:t>
            </a:r>
          </a:p>
        </p:txBody>
      </p:sp>
    </p:spTree>
    <p:extLst>
      <p:ext uri="{BB962C8B-B14F-4D97-AF65-F5344CB8AC3E}">
        <p14:creationId xmlns:p14="http://schemas.microsoft.com/office/powerpoint/2010/main" val="26029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4339" y="2832179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研究背景及意义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3976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532776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国内外研究现状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63586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92398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1210" y="1860717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0022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3586" y="1941093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8208" y="2952317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当当网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88208" y="3317210"/>
            <a:ext cx="1944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当当是知名的综合性网上购物商城，由国内著名出版机构科文公司、美国老虎基金、美国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IDG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集团、卢森堡剑桥集团、亚洲创业投资基金（原名软银中国创业基金）共同投资成立</a:t>
            </a:r>
          </a:p>
        </p:txBody>
      </p:sp>
      <p:sp>
        <p:nvSpPr>
          <p:cNvPr id="16" name="矩形 15"/>
          <p:cNvSpPr/>
          <p:nvPr/>
        </p:nvSpPr>
        <p:spPr>
          <a:xfrm>
            <a:off x="3692398" y="1941093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17020" y="2952317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亚马逊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17727" y="3418067"/>
            <a:ext cx="1944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亚马逊成立于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1994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年， 一开始只经营网络的书籍销售业务，现在则扩及了范围相当广的其他产品</a:t>
            </a:r>
          </a:p>
        </p:txBody>
      </p:sp>
      <p:sp>
        <p:nvSpPr>
          <p:cNvPr id="20" name="矩形 19"/>
          <p:cNvSpPr/>
          <p:nvPr/>
        </p:nvSpPr>
        <p:spPr>
          <a:xfrm>
            <a:off x="6221210" y="1951404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21539" y="292131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en-US" altLang="zh-CN" dirty="0" err="1">
                <a:solidFill>
                  <a:srgbClr val="1C4885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AbeBooks</a:t>
            </a:r>
            <a:endParaRPr lang="zh-CN" altLang="en-US" dirty="0">
              <a:solidFill>
                <a:srgbClr val="1C4885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21539" y="3381337"/>
            <a:ext cx="1944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AbeBooks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是一间网上图书销售网站，成立于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1996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年，主要售卖稀有及绝版的图书，覆盖全球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个国家</a:t>
            </a:r>
          </a:p>
        </p:txBody>
      </p:sp>
      <p:sp>
        <p:nvSpPr>
          <p:cNvPr id="24" name="矩形 23"/>
          <p:cNvSpPr/>
          <p:nvPr/>
        </p:nvSpPr>
        <p:spPr>
          <a:xfrm>
            <a:off x="8750022" y="1932218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01970" y="292131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en-US" altLang="zh-CN" dirty="0" err="1">
                <a:solidFill>
                  <a:srgbClr val="1C4885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alibris</a:t>
            </a:r>
            <a:endParaRPr lang="zh-CN" altLang="en-US" dirty="0">
              <a:solidFill>
                <a:srgbClr val="1C4885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0EC6557-8A95-4D9F-9675-618B49B3F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34"/>
          <a:stretch/>
        </p:blipFill>
        <p:spPr bwMode="auto">
          <a:xfrm>
            <a:off x="1315534" y="2157710"/>
            <a:ext cx="1920868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亚马逊发布新图标，撞脸“微笑狗”？-跨境知道">
            <a:extLst>
              <a:ext uri="{FF2B5EF4-FFF2-40B4-BE49-F238E27FC236}">
                <a16:creationId xmlns:a16="http://schemas.microsoft.com/office/drawing/2014/main" id="{DDB72586-FA51-460C-867F-52F7458B7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0" t="34517" r="7452" b="22220"/>
          <a:stretch/>
        </p:blipFill>
        <p:spPr bwMode="auto">
          <a:xfrm>
            <a:off x="3764612" y="2157710"/>
            <a:ext cx="2225040" cy="76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6E568C5-C06F-459C-808F-27C752A058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59" t="16569" r="13865" b="14690"/>
          <a:stretch/>
        </p:blipFill>
        <p:spPr>
          <a:xfrm>
            <a:off x="6373158" y="2213676"/>
            <a:ext cx="1970654" cy="52952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B19031D-F741-48D1-A1C1-5191266651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129"/>
          <a:stretch/>
        </p:blipFill>
        <p:spPr>
          <a:xfrm>
            <a:off x="8901970" y="2306756"/>
            <a:ext cx="1970756" cy="369332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EB8A5644-34CC-4B8C-98AB-2D869DAB0CCF}"/>
              </a:ext>
            </a:extLst>
          </p:cNvPr>
          <p:cNvSpPr txBox="1"/>
          <p:nvPr/>
        </p:nvSpPr>
        <p:spPr>
          <a:xfrm>
            <a:off x="8901970" y="3317210"/>
            <a:ext cx="1944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Alibris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是一家在线书城，创建于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1997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年，主要经营新书，二手书，音乐唱片，影像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DVD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销售及租赁服务，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2005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年被纽约时代周刊评论为“改变二手书消费市场的先驱之一”</a:t>
            </a:r>
          </a:p>
        </p:txBody>
      </p:sp>
    </p:spTree>
    <p:extLst>
      <p:ext uri="{BB962C8B-B14F-4D97-AF65-F5344CB8AC3E}">
        <p14:creationId xmlns:p14="http://schemas.microsoft.com/office/powerpoint/2010/main" val="262881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510221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研究对比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上箭头 7"/>
          <p:cNvSpPr/>
          <p:nvPr/>
        </p:nvSpPr>
        <p:spPr>
          <a:xfrm>
            <a:off x="4796515" y="2699655"/>
            <a:ext cx="820057" cy="3367314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6068781" y="3715655"/>
            <a:ext cx="820057" cy="2365829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964754" y="6066969"/>
            <a:ext cx="1446804" cy="791031"/>
          </a:xfrm>
          <a:custGeom>
            <a:avLst/>
            <a:gdLst>
              <a:gd name="connsiteX0" fmla="*/ 1031189 w 1446804"/>
              <a:gd name="connsiteY0" fmla="*/ 0 h 791031"/>
              <a:gd name="connsiteX1" fmla="*/ 1446804 w 1446804"/>
              <a:gd name="connsiteY1" fmla="*/ 0 h 791031"/>
              <a:gd name="connsiteX2" fmla="*/ 415615 w 1446804"/>
              <a:gd name="connsiteY2" fmla="*/ 791031 h 791031"/>
              <a:gd name="connsiteX3" fmla="*/ 0 w 1446804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804" h="791031">
                <a:moveTo>
                  <a:pt x="1031189" y="0"/>
                </a:moveTo>
                <a:lnTo>
                  <a:pt x="1446804" y="0"/>
                </a:lnTo>
                <a:lnTo>
                  <a:pt x="415615" y="791031"/>
                </a:lnTo>
                <a:lnTo>
                  <a:pt x="0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6848116" y="6081484"/>
            <a:ext cx="1381828" cy="776516"/>
          </a:xfrm>
          <a:custGeom>
            <a:avLst/>
            <a:gdLst>
              <a:gd name="connsiteX0" fmla="*/ 1381828 w 1381828"/>
              <a:gd name="connsiteY0" fmla="*/ 0 h 776516"/>
              <a:gd name="connsiteX1" fmla="*/ 979618 w 1381828"/>
              <a:gd name="connsiteY1" fmla="*/ 0 h 776516"/>
              <a:gd name="connsiteX2" fmla="*/ 0 w 1381828"/>
              <a:gd name="connsiteY2" fmla="*/ 776516 h 776516"/>
              <a:gd name="connsiteX3" fmla="*/ 402210 w 1381828"/>
              <a:gd name="connsiteY3" fmla="*/ 776516 h 7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828" h="776516">
                <a:moveTo>
                  <a:pt x="1381828" y="0"/>
                </a:moveTo>
                <a:lnTo>
                  <a:pt x="979618" y="0"/>
                </a:lnTo>
                <a:lnTo>
                  <a:pt x="0" y="776516"/>
                </a:lnTo>
                <a:lnTo>
                  <a:pt x="402210" y="776516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444302" y="6022726"/>
            <a:ext cx="651698" cy="835275"/>
          </a:xfrm>
          <a:custGeom>
            <a:avLst/>
            <a:gdLst>
              <a:gd name="connsiteX0" fmla="*/ 129013 w 650084"/>
              <a:gd name="connsiteY0" fmla="*/ 0 h 835275"/>
              <a:gd name="connsiteX1" fmla="*/ 521070 w 650084"/>
              <a:gd name="connsiteY1" fmla="*/ 0 h 835275"/>
              <a:gd name="connsiteX2" fmla="*/ 650084 w 650084"/>
              <a:gd name="connsiteY2" fmla="*/ 835275 h 835275"/>
              <a:gd name="connsiteX3" fmla="*/ 0 w 650084"/>
              <a:gd name="connsiteY3" fmla="*/ 835275 h 83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084" h="835275">
                <a:moveTo>
                  <a:pt x="129013" y="0"/>
                </a:moveTo>
                <a:lnTo>
                  <a:pt x="521070" y="0"/>
                </a:lnTo>
                <a:lnTo>
                  <a:pt x="650084" y="835275"/>
                </a:lnTo>
                <a:lnTo>
                  <a:pt x="0" y="835275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6262620" y="6066969"/>
            <a:ext cx="858228" cy="791031"/>
          </a:xfrm>
          <a:custGeom>
            <a:avLst/>
            <a:gdLst>
              <a:gd name="connsiteX0" fmla="*/ 858228 w 858228"/>
              <a:gd name="connsiteY0" fmla="*/ 0 h 791031"/>
              <a:gd name="connsiteX1" fmla="*/ 448189 w 858228"/>
              <a:gd name="connsiteY1" fmla="*/ 0 h 791031"/>
              <a:gd name="connsiteX2" fmla="*/ 0 w 858228"/>
              <a:gd name="connsiteY2" fmla="*/ 791031 h 791031"/>
              <a:gd name="connsiteX3" fmla="*/ 410039 w 858228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228" h="791031">
                <a:moveTo>
                  <a:pt x="858228" y="0"/>
                </a:moveTo>
                <a:lnTo>
                  <a:pt x="448189" y="0"/>
                </a:lnTo>
                <a:lnTo>
                  <a:pt x="0" y="791031"/>
                </a:lnTo>
                <a:lnTo>
                  <a:pt x="410039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6028" y="2604483"/>
            <a:ext cx="30447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传统结构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MVC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架构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服务器部署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无电子书展示页面</a:t>
            </a:r>
          </a:p>
        </p:txBody>
      </p:sp>
      <p:sp>
        <p:nvSpPr>
          <p:cNvPr id="24" name="上箭头 7">
            <a:extLst>
              <a:ext uri="{FF2B5EF4-FFF2-40B4-BE49-F238E27FC236}">
                <a16:creationId xmlns:a16="http://schemas.microsoft.com/office/drawing/2014/main" id="{D4F747E3-7BE1-4DB8-90CD-C1BD1916BCAC}"/>
              </a:ext>
            </a:extLst>
          </p:cNvPr>
          <p:cNvSpPr/>
          <p:nvPr/>
        </p:nvSpPr>
        <p:spPr>
          <a:xfrm>
            <a:off x="6654277" y="2714170"/>
            <a:ext cx="820057" cy="3367314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上箭头 9">
            <a:extLst>
              <a:ext uri="{FF2B5EF4-FFF2-40B4-BE49-F238E27FC236}">
                <a16:creationId xmlns:a16="http://schemas.microsoft.com/office/drawing/2014/main" id="{15B06B86-1F29-4608-BA80-B984B898B965}"/>
              </a:ext>
            </a:extLst>
          </p:cNvPr>
          <p:cNvSpPr/>
          <p:nvPr/>
        </p:nvSpPr>
        <p:spPr>
          <a:xfrm>
            <a:off x="5368769" y="3656897"/>
            <a:ext cx="820057" cy="2365829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3596C2-C110-4C44-A43D-5AD653B5BDF8}"/>
              </a:ext>
            </a:extLst>
          </p:cNvPr>
          <p:cNvSpPr txBox="1"/>
          <p:nvPr/>
        </p:nvSpPr>
        <p:spPr>
          <a:xfrm>
            <a:off x="7865991" y="1665764"/>
            <a:ext cx="30447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预采用架构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前后端分离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容器化部署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增加电子书展示页面</a:t>
            </a:r>
          </a:p>
        </p:txBody>
      </p:sp>
    </p:spTree>
    <p:extLst>
      <p:ext uri="{BB962C8B-B14F-4D97-AF65-F5344CB8AC3E}">
        <p14:creationId xmlns:p14="http://schemas.microsoft.com/office/powerpoint/2010/main" val="402397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4339" y="2837454"/>
            <a:ext cx="4168183" cy="769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技术路线</a:t>
            </a:r>
          </a:p>
        </p:txBody>
      </p:sp>
    </p:spTree>
    <p:extLst>
      <p:ext uri="{BB962C8B-B14F-4D97-AF65-F5344CB8AC3E}">
        <p14:creationId xmlns:p14="http://schemas.microsoft.com/office/powerpoint/2010/main" val="25287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511715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后端架构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9451B0A-5366-4CF8-91F2-6AE49A0D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19" y="1146342"/>
            <a:ext cx="6029762" cy="5399787"/>
          </a:xfrm>
          <a:prstGeom prst="rect">
            <a:avLst/>
          </a:prstGeom>
        </p:spPr>
      </p:pic>
      <p:sp>
        <p:nvSpPr>
          <p:cNvPr id="16" name="AutoShape 2">
            <a:extLst>
              <a:ext uri="{FF2B5EF4-FFF2-40B4-BE49-F238E27FC236}">
                <a16:creationId xmlns:a16="http://schemas.microsoft.com/office/drawing/2014/main" id="{963A0A6C-F6A4-4ADC-8C5C-801090C597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511715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前端框架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">
            <a:extLst>
              <a:ext uri="{FF2B5EF4-FFF2-40B4-BE49-F238E27FC236}">
                <a16:creationId xmlns:a16="http://schemas.microsoft.com/office/drawing/2014/main" id="{963A0A6C-F6A4-4ADC-8C5C-801090C597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8" name="Picture 6" descr="image preview">
            <a:extLst>
              <a:ext uri="{FF2B5EF4-FFF2-40B4-BE49-F238E27FC236}">
                <a16:creationId xmlns:a16="http://schemas.microsoft.com/office/drawing/2014/main" id="{84DE9D54-879C-4FCB-A349-C4A1C748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091" y="2347912"/>
            <a:ext cx="2495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A953D5-972F-4326-8628-E0B554B89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514" y="2157552"/>
            <a:ext cx="601904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3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79480" y="2832179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时间安排规划</a:t>
            </a:r>
          </a:p>
        </p:txBody>
      </p:sp>
    </p:spTree>
    <p:extLst>
      <p:ext uri="{BB962C8B-B14F-4D97-AF65-F5344CB8AC3E}">
        <p14:creationId xmlns:p14="http://schemas.microsoft.com/office/powerpoint/2010/main" val="28814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s3og5wl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263</Words>
  <Application>Microsoft Office PowerPoint</Application>
  <PresentationFormat>宽屏</PresentationFormat>
  <Paragraphs>53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汉仪大宋简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dc:description>www.1ppt.com</dc:description>
  <cp:lastModifiedBy>刘 伟</cp:lastModifiedBy>
  <cp:revision>43</cp:revision>
  <dcterms:created xsi:type="dcterms:W3CDTF">2018-02-27T12:12:58Z</dcterms:created>
  <dcterms:modified xsi:type="dcterms:W3CDTF">2022-01-03T15:29:03Z</dcterms:modified>
</cp:coreProperties>
</file>