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2" r:id="rId4"/>
    <p:sldId id="261" r:id="rId5"/>
    <p:sldId id="259" r:id="rId6"/>
    <p:sldId id="264" r:id="rId7"/>
    <p:sldId id="267" r:id="rId8"/>
    <p:sldId id="271" r:id="rId9"/>
    <p:sldId id="272" r:id="rId10"/>
    <p:sldId id="273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" userDrawn="1">
          <p15:clr>
            <a:srgbClr val="A4A3A4"/>
          </p15:clr>
        </p15:guide>
        <p15:guide id="2" pos="1202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5" orient="horz" pos="31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B34"/>
    <a:srgbClr val="FFD53B"/>
    <a:srgbClr val="F6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50" d="100"/>
          <a:sy n="150" d="100"/>
        </p:scale>
        <p:origin x="510" y="120"/>
      </p:cViewPr>
      <p:guideLst>
        <p:guide orient="horz" pos="55"/>
        <p:guide pos="1202"/>
        <p:guide pos="5602"/>
        <p:guide orient="horz" pos="316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59322-6C85-4127-9E81-7F8BF0D70E1A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A76D6-C0AA-410F-9DDC-526F0CB07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184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2472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874380" y="453374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2945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739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729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4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EFF940-8976-4FD3-B6C0-C5119E122C3C}"/>
              </a:ext>
            </a:extLst>
          </p:cNvPr>
          <p:cNvSpPr/>
          <p:nvPr userDrawn="1"/>
        </p:nvSpPr>
        <p:spPr>
          <a:xfrm>
            <a:off x="178308" y="249174"/>
            <a:ext cx="8787384" cy="4645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7808C2C-12D8-49E5-A767-E2D2FD52F0C8}"/>
              </a:ext>
            </a:extLst>
          </p:cNvPr>
          <p:cNvCxnSpPr>
            <a:cxnSpLocks/>
          </p:cNvCxnSpPr>
          <p:nvPr userDrawn="1"/>
        </p:nvCxnSpPr>
        <p:spPr>
          <a:xfrm>
            <a:off x="388823" y="407418"/>
            <a:ext cx="0" cy="5495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2A1F05D5-6AF2-485F-90D3-0D200AD3D2C8}"/>
              </a:ext>
            </a:extLst>
          </p:cNvPr>
          <p:cNvGrpSpPr/>
          <p:nvPr userDrawn="1"/>
        </p:nvGrpSpPr>
        <p:grpSpPr>
          <a:xfrm>
            <a:off x="7904665" y="61196"/>
            <a:ext cx="692443" cy="692443"/>
            <a:chOff x="3963053" y="796069"/>
            <a:chExt cx="1445741" cy="1445741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67B22CB-8808-414D-A143-BD5ED12B2D12}"/>
                </a:ext>
              </a:extLst>
            </p:cNvPr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6A7779CB-C061-4F57-9C73-4B712E01C6D3}"/>
                </a:ext>
              </a:extLst>
            </p:cNvPr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10" name="AutoShape 43">
                <a:extLst>
                  <a:ext uri="{FF2B5EF4-FFF2-40B4-BE49-F238E27FC236}">
                    <a16:creationId xmlns:a16="http://schemas.microsoft.com/office/drawing/2014/main" id="{A4EBCCF3-1011-4C4E-AC09-1FD9508596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11" name="AutoShape 44">
                <a:extLst>
                  <a:ext uri="{FF2B5EF4-FFF2-40B4-BE49-F238E27FC236}">
                    <a16:creationId xmlns:a16="http://schemas.microsoft.com/office/drawing/2014/main" id="{5DEEC6ED-5F8A-497E-87B3-5EC42B6EF4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12" name="AutoShape 45">
                <a:extLst>
                  <a:ext uri="{FF2B5EF4-FFF2-40B4-BE49-F238E27FC236}">
                    <a16:creationId xmlns:a16="http://schemas.microsoft.com/office/drawing/2014/main" id="{EBCBDC78-519F-4DCF-9701-737C2E2998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22346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EFF940-8976-4FD3-B6C0-C5119E122C3C}"/>
              </a:ext>
            </a:extLst>
          </p:cNvPr>
          <p:cNvSpPr/>
          <p:nvPr userDrawn="1"/>
        </p:nvSpPr>
        <p:spPr>
          <a:xfrm>
            <a:off x="178308" y="249174"/>
            <a:ext cx="8787384" cy="4645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676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5906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465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40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22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32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20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449F7-5D90-411E-B63D-8723CE855B0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33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2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08687F-5083-4900-B884-1ED108CE6C82}"/>
              </a:ext>
            </a:extLst>
          </p:cNvPr>
          <p:cNvSpPr txBox="1"/>
          <p:nvPr/>
        </p:nvSpPr>
        <p:spPr>
          <a:xfrm>
            <a:off x="2388485" y="2490524"/>
            <a:ext cx="4367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accent1"/>
                </a:solidFill>
              </a:rPr>
              <a:t>毕业设计开题报告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F3A8B31-6E44-4C33-990E-9C86ACE33E11}"/>
              </a:ext>
            </a:extLst>
          </p:cNvPr>
          <p:cNvCxnSpPr/>
          <p:nvPr/>
        </p:nvCxnSpPr>
        <p:spPr>
          <a:xfrm>
            <a:off x="4441372" y="3536738"/>
            <a:ext cx="26125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3952E80-526F-44CB-8C16-C6E50D239736}"/>
              </a:ext>
            </a:extLst>
          </p:cNvPr>
          <p:cNvGrpSpPr/>
          <p:nvPr/>
        </p:nvGrpSpPr>
        <p:grpSpPr>
          <a:xfrm>
            <a:off x="3835940" y="848674"/>
            <a:ext cx="1445741" cy="1445741"/>
            <a:chOff x="3963053" y="796069"/>
            <a:chExt cx="1445741" cy="1445741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4E5A175-3149-405F-9145-7535715A381B}"/>
                </a:ext>
              </a:extLst>
            </p:cNvPr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9E5B9E45-F93C-4A06-BA66-41DF7365FA50}"/>
                </a:ext>
              </a:extLst>
            </p:cNvPr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17" name="AutoShape 43">
                <a:extLst>
                  <a:ext uri="{FF2B5EF4-FFF2-40B4-BE49-F238E27FC236}">
                    <a16:creationId xmlns:a16="http://schemas.microsoft.com/office/drawing/2014/main" id="{96F486C0-B983-41F9-81CB-6C1B1A8DC5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8" name="AutoShape 44">
                <a:extLst>
                  <a:ext uri="{FF2B5EF4-FFF2-40B4-BE49-F238E27FC236}">
                    <a16:creationId xmlns:a16="http://schemas.microsoft.com/office/drawing/2014/main" id="{BF50BDB9-1337-4389-911A-562AACE0FB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9" name="AutoShape 45">
                <a:extLst>
                  <a:ext uri="{FF2B5EF4-FFF2-40B4-BE49-F238E27FC236}">
                    <a16:creationId xmlns:a16="http://schemas.microsoft.com/office/drawing/2014/main" id="{1A5323F7-E69F-4BEF-A706-7DF4426CA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</p:grp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81315CB3-1490-479A-880F-0D1C623254E2}"/>
              </a:ext>
            </a:extLst>
          </p:cNvPr>
          <p:cNvSpPr txBox="1"/>
          <p:nvPr/>
        </p:nvSpPr>
        <p:spPr>
          <a:xfrm>
            <a:off x="2667471" y="3987049"/>
            <a:ext cx="3809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</a:rPr>
              <a:t>汇报人：高鸿蔚     汇报时间：</a:t>
            </a:r>
            <a:r>
              <a:rPr lang="en-US" altLang="zh-CN" sz="1400" dirty="0">
                <a:solidFill>
                  <a:schemeClr val="accent1"/>
                </a:solidFill>
              </a:rPr>
              <a:t>2022</a:t>
            </a:r>
            <a:r>
              <a:rPr lang="zh-CN" altLang="en-US" sz="1400" dirty="0">
                <a:solidFill>
                  <a:schemeClr val="accent1"/>
                </a:solidFill>
              </a:rPr>
              <a:t>年</a:t>
            </a:r>
            <a:r>
              <a:rPr lang="en-US" altLang="zh-CN" sz="1400" dirty="0">
                <a:solidFill>
                  <a:schemeClr val="accent1"/>
                </a:solidFill>
              </a:rPr>
              <a:t>01</a:t>
            </a:r>
            <a:r>
              <a:rPr lang="zh-CN" altLang="en-US" sz="1400" dirty="0">
                <a:solidFill>
                  <a:schemeClr val="accent1"/>
                </a:solidFill>
              </a:rPr>
              <a:t>月</a:t>
            </a:r>
            <a:r>
              <a:rPr lang="en-US" altLang="zh-CN" sz="1400" dirty="0">
                <a:solidFill>
                  <a:schemeClr val="accent1"/>
                </a:solidFill>
              </a:rPr>
              <a:t>04</a:t>
            </a:r>
            <a:r>
              <a:rPr lang="zh-CN" altLang="en-US" sz="1400" dirty="0">
                <a:solidFill>
                  <a:schemeClr val="accent1"/>
                </a:solidFill>
              </a:rPr>
              <a:t>日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44EA276-324F-46D1-84EF-132808518A55}"/>
              </a:ext>
            </a:extLst>
          </p:cNvPr>
          <p:cNvSpPr txBox="1"/>
          <p:nvPr/>
        </p:nvSpPr>
        <p:spPr>
          <a:xfrm>
            <a:off x="865203" y="3256019"/>
            <a:ext cx="7413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accent1"/>
                </a:solidFill>
                <a:latin typeface="+mj-lt"/>
              </a:rPr>
              <a:t>基于</a:t>
            </a:r>
            <a:r>
              <a:rPr lang="en-US" altLang="zh-CN" sz="1200" dirty="0">
                <a:solidFill>
                  <a:schemeClr val="accent1"/>
                </a:solidFill>
                <a:latin typeface="+mj-lt"/>
              </a:rPr>
              <a:t>REST</a:t>
            </a:r>
            <a:r>
              <a:rPr lang="zh-CN" altLang="en-US" sz="1200" dirty="0">
                <a:solidFill>
                  <a:schemeClr val="accent1"/>
                </a:solidFill>
                <a:latin typeface="+mj-lt"/>
              </a:rPr>
              <a:t>架构的高校题库管理系统的设计与实现</a:t>
            </a:r>
          </a:p>
        </p:txBody>
      </p:sp>
    </p:spTree>
    <p:extLst>
      <p:ext uri="{BB962C8B-B14F-4D97-AF65-F5344CB8AC3E}">
        <p14:creationId xmlns:p14="http://schemas.microsoft.com/office/powerpoint/2010/main" val="1706347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08687F-5083-4900-B884-1ED108CE6C82}"/>
              </a:ext>
            </a:extLst>
          </p:cNvPr>
          <p:cNvSpPr txBox="1"/>
          <p:nvPr/>
        </p:nvSpPr>
        <p:spPr>
          <a:xfrm>
            <a:off x="3374872" y="2428324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4000" dirty="0">
                <a:solidFill>
                  <a:srgbClr val="222B34"/>
                </a:solidFill>
              </a:rPr>
              <a:t>感谢观看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3952E80-526F-44CB-8C16-C6E50D239736}"/>
              </a:ext>
            </a:extLst>
          </p:cNvPr>
          <p:cNvGrpSpPr/>
          <p:nvPr/>
        </p:nvGrpSpPr>
        <p:grpSpPr>
          <a:xfrm>
            <a:off x="3835940" y="848674"/>
            <a:ext cx="1445741" cy="1445741"/>
            <a:chOff x="3963053" y="796069"/>
            <a:chExt cx="1445741" cy="1445741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4E5A175-3149-405F-9145-7535715A381B}"/>
                </a:ext>
              </a:extLst>
            </p:cNvPr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endParaRP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9E5B9E45-F93C-4A06-BA66-41DF7365FA50}"/>
                </a:ext>
              </a:extLst>
            </p:cNvPr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17" name="AutoShape 43">
                <a:extLst>
                  <a:ext uri="{FF2B5EF4-FFF2-40B4-BE49-F238E27FC236}">
                    <a16:creationId xmlns:a16="http://schemas.microsoft.com/office/drawing/2014/main" id="{96F486C0-B983-41F9-81CB-6C1B1A8DC5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18" name="AutoShape 44">
                <a:extLst>
                  <a:ext uri="{FF2B5EF4-FFF2-40B4-BE49-F238E27FC236}">
                    <a16:creationId xmlns:a16="http://schemas.microsoft.com/office/drawing/2014/main" id="{BF50BDB9-1337-4389-911A-562AACE0FB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19" name="AutoShape 45">
                <a:extLst>
                  <a:ext uri="{FF2B5EF4-FFF2-40B4-BE49-F238E27FC236}">
                    <a16:creationId xmlns:a16="http://schemas.microsoft.com/office/drawing/2014/main" id="{1A5323F7-E69F-4BEF-A706-7DF4426CA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</p:grp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E44EA276-324F-46D1-84EF-132808518A55}"/>
              </a:ext>
            </a:extLst>
          </p:cNvPr>
          <p:cNvSpPr txBox="1"/>
          <p:nvPr/>
        </p:nvSpPr>
        <p:spPr>
          <a:xfrm>
            <a:off x="2165058" y="3044295"/>
            <a:ext cx="479182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2600">
                <a:solidFill>
                  <a:srgbClr val="222B34"/>
                </a:solidFill>
                <a:latin typeface="Arial"/>
              </a:rPr>
              <a:t>THANK YOU FOR WATCHING</a:t>
            </a:r>
          </a:p>
        </p:txBody>
      </p:sp>
    </p:spTree>
    <p:extLst>
      <p:ext uri="{BB962C8B-B14F-4D97-AF65-F5344CB8AC3E}">
        <p14:creationId xmlns:p14="http://schemas.microsoft.com/office/powerpoint/2010/main" val="1181911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DA22EB-20CE-408C-85B4-8B6AF0706B36}"/>
              </a:ext>
            </a:extLst>
          </p:cNvPr>
          <p:cNvSpPr txBox="1"/>
          <p:nvPr/>
        </p:nvSpPr>
        <p:spPr>
          <a:xfrm>
            <a:off x="210032" y="336563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>
                <a:solidFill>
                  <a:schemeClr val="accent1"/>
                </a:solidFill>
              </a:rPr>
              <a:t>目录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0A0F34D-04C9-4B6F-9537-C4B94B15C82E}"/>
              </a:ext>
            </a:extLst>
          </p:cNvPr>
          <p:cNvCxnSpPr/>
          <p:nvPr/>
        </p:nvCxnSpPr>
        <p:spPr>
          <a:xfrm flipH="1">
            <a:off x="466344" y="690506"/>
            <a:ext cx="1325880" cy="626230"/>
          </a:xfrm>
          <a:prstGeom prst="line">
            <a:avLst/>
          </a:prstGeom>
          <a:ln w="19050">
            <a:solidFill>
              <a:srgbClr val="222B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A28BF9B-EF97-4747-AD9D-72C93554A059}"/>
              </a:ext>
            </a:extLst>
          </p:cNvPr>
          <p:cNvSpPr txBox="1"/>
          <p:nvPr/>
        </p:nvSpPr>
        <p:spPr>
          <a:xfrm>
            <a:off x="949810" y="1044449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  <a:latin typeface="+mj-lt"/>
              </a:rPr>
              <a:t>CONTENTS</a:t>
            </a:r>
            <a:endParaRPr lang="zh-CN" altLang="en-US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CB3FFBD-331E-42F6-83E7-4E7290D02507}"/>
              </a:ext>
            </a:extLst>
          </p:cNvPr>
          <p:cNvSpPr/>
          <p:nvPr/>
        </p:nvSpPr>
        <p:spPr>
          <a:xfrm>
            <a:off x="1851804" y="1848879"/>
            <a:ext cx="1040625" cy="10406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697FF0D-B812-4518-824F-8AF2AC26DB85}"/>
              </a:ext>
            </a:extLst>
          </p:cNvPr>
          <p:cNvSpPr/>
          <p:nvPr/>
        </p:nvSpPr>
        <p:spPr>
          <a:xfrm>
            <a:off x="1561637" y="3069531"/>
            <a:ext cx="16209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600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研究背景及意义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1AD739D-6B1B-41EA-8079-419F27465730}"/>
              </a:ext>
            </a:extLst>
          </p:cNvPr>
          <p:cNvSpPr/>
          <p:nvPr/>
        </p:nvSpPr>
        <p:spPr>
          <a:xfrm>
            <a:off x="3893684" y="1848879"/>
            <a:ext cx="1040625" cy="10406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E39C0C3-772E-4B36-B074-9A7345360EAE}"/>
              </a:ext>
            </a:extLst>
          </p:cNvPr>
          <p:cNvSpPr/>
          <p:nvPr/>
        </p:nvSpPr>
        <p:spPr>
          <a:xfrm>
            <a:off x="3911295" y="3069531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600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技术路线</a:t>
            </a:r>
            <a:endParaRPr lang="zh-CN" altLang="zh-CN" sz="1100" kern="100" dirty="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20AB2B9-C84D-4831-B7F4-B6979398F0C3}"/>
              </a:ext>
            </a:extLst>
          </p:cNvPr>
          <p:cNvSpPr/>
          <p:nvPr/>
        </p:nvSpPr>
        <p:spPr>
          <a:xfrm>
            <a:off x="5931417" y="1848879"/>
            <a:ext cx="1040625" cy="10406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23BB013-6740-498D-8F30-E109BBBB1D3F}"/>
              </a:ext>
            </a:extLst>
          </p:cNvPr>
          <p:cNvSpPr/>
          <p:nvPr/>
        </p:nvSpPr>
        <p:spPr>
          <a:xfrm>
            <a:off x="5743843" y="3069531"/>
            <a:ext cx="14157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600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时间安排规划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5B809C4-5FEA-410E-B945-C8E99E3168E7}"/>
              </a:ext>
            </a:extLst>
          </p:cNvPr>
          <p:cNvSpPr txBox="1"/>
          <p:nvPr/>
        </p:nvSpPr>
        <p:spPr>
          <a:xfrm>
            <a:off x="1975057" y="2015248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latin typeface="+mj-lt"/>
              </a:rPr>
              <a:t>01</a:t>
            </a:r>
            <a:endParaRPr lang="zh-CN" altLang="en-US" sz="40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75C41DC-A784-4EED-9C7A-DDA83A9D9C79}"/>
              </a:ext>
            </a:extLst>
          </p:cNvPr>
          <p:cNvSpPr txBox="1"/>
          <p:nvPr/>
        </p:nvSpPr>
        <p:spPr>
          <a:xfrm>
            <a:off x="4035646" y="2015248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latin typeface="+mj-lt"/>
              </a:rPr>
              <a:t>02</a:t>
            </a:r>
            <a:endParaRPr lang="zh-CN" altLang="en-US" sz="40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F12D664-4B09-4167-AF76-AAE290FDA9DB}"/>
              </a:ext>
            </a:extLst>
          </p:cNvPr>
          <p:cNvSpPr txBox="1"/>
          <p:nvPr/>
        </p:nvSpPr>
        <p:spPr>
          <a:xfrm>
            <a:off x="6074061" y="2015248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+mj-lt"/>
              </a:rPr>
              <a:t>03</a:t>
            </a:r>
            <a:endParaRPr lang="zh-CN" altLang="en-US" sz="4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95602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732790" y="522351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2960247" y="2248584"/>
            <a:ext cx="34163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3600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研究背景及意义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ED84EDF-6D20-40CB-82F4-D0D8A54B63CC}"/>
              </a:ext>
            </a:extLst>
          </p:cNvPr>
          <p:cNvGrpSpPr/>
          <p:nvPr/>
        </p:nvGrpSpPr>
        <p:grpSpPr>
          <a:xfrm>
            <a:off x="1392603" y="1961831"/>
            <a:ext cx="1115661" cy="1115661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16" name="AutoShape 126">
              <a:extLst>
                <a:ext uri="{FF2B5EF4-FFF2-40B4-BE49-F238E27FC236}">
                  <a16:creationId xmlns:a16="http://schemas.microsoft.com/office/drawing/2014/main" id="{47CF404B-B45D-4987-B666-AF99E1CE0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7" name="AutoShape 127">
              <a:extLst>
                <a:ext uri="{FF2B5EF4-FFF2-40B4-BE49-F238E27FC236}">
                  <a16:creationId xmlns:a16="http://schemas.microsoft.com/office/drawing/2014/main" id="{C365FB4B-28E1-46C2-A223-FEF89539A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27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研究</a:t>
            </a:r>
            <a:r>
              <a:rPr lang="zh-CN" altLang="zh-CN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目的意义</a:t>
            </a:r>
            <a:endParaRPr lang="en-US" altLang="zh-CN" sz="2000" b="1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6610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Purpose Of Research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3408F5F-B305-4884-A2D3-DE93E1E31DBC}"/>
              </a:ext>
            </a:extLst>
          </p:cNvPr>
          <p:cNvSpPr txBox="1"/>
          <p:nvPr/>
        </p:nvSpPr>
        <p:spPr>
          <a:xfrm>
            <a:off x="730250" y="1387395"/>
            <a:ext cx="3644900" cy="20893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" indent="203200">
              <a:lnSpc>
                <a:spcPct val="104000"/>
              </a:lnSpc>
            </a:pPr>
            <a:r>
              <a:rPr lang="zh-CN" altLang="zh-CN" sz="1800" b="0" kern="100" dirty="0"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楷体" panose="02010609060101010101" pitchFamily="49" charset="-122"/>
                <a:cs typeface="楷体" panose="02010609060101010101" pitchFamily="49" charset="-122"/>
              </a:rPr>
              <a:t>在我国的教育系统中，试卷考试是学校检查学生学习情况的一种常用办法，而传统的出卷方式，必须提前花费大量的时间和精力才能组成一份比较满意的试卷，比如说，要预先考虑好试卷的所有题型，难易程度。</a:t>
            </a:r>
            <a:endParaRPr lang="en-US" altLang="zh-CN" sz="1800" b="0" kern="100" dirty="0">
              <a:solidFill>
                <a:srgbClr val="000000"/>
              </a:solidFill>
              <a:effectLst/>
              <a:latin typeface="Microsoft YaHei UI" panose="020B0503020204020204" pitchFamily="34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025A6B3-EC1F-4F7C-B9FC-1D86D5FFA323}"/>
              </a:ext>
            </a:extLst>
          </p:cNvPr>
          <p:cNvSpPr txBox="1"/>
          <p:nvPr/>
        </p:nvSpPr>
        <p:spPr>
          <a:xfrm>
            <a:off x="5994400" y="1831907"/>
            <a:ext cx="23871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收集大量习题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控制试题难度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简化出卷流程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85B1D79C-0D4D-4399-A4E6-D62B6801FBD2}"/>
              </a:ext>
            </a:extLst>
          </p:cNvPr>
          <p:cNvSpPr/>
          <p:nvPr/>
        </p:nvSpPr>
        <p:spPr>
          <a:xfrm>
            <a:off x="4492625" y="2362231"/>
            <a:ext cx="1384300" cy="1396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6347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609607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072828" y="2159615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技术路线</a:t>
            </a:r>
          </a:p>
        </p:txBody>
      </p:sp>
      <p:grpSp>
        <p:nvGrpSpPr>
          <p:cNvPr id="18" name="Group 69">
            <a:extLst>
              <a:ext uri="{FF2B5EF4-FFF2-40B4-BE49-F238E27FC236}">
                <a16:creationId xmlns:a16="http://schemas.microsoft.com/office/drawing/2014/main" id="{0C0D9A6B-42F3-4578-ABEA-AEFCCC2C6BF2}"/>
              </a:ext>
            </a:extLst>
          </p:cNvPr>
          <p:cNvGrpSpPr/>
          <p:nvPr/>
        </p:nvGrpSpPr>
        <p:grpSpPr>
          <a:xfrm>
            <a:off x="1604335" y="2195509"/>
            <a:ext cx="706108" cy="662656"/>
            <a:chOff x="10074275" y="1647825"/>
            <a:chExt cx="464344" cy="435769"/>
          </a:xfrm>
          <a:solidFill>
            <a:sysClr val="window" lastClr="FFFFFF"/>
          </a:solidFill>
        </p:grpSpPr>
        <p:sp>
          <p:nvSpPr>
            <p:cNvPr id="19" name="AutoShape 69">
              <a:extLst>
                <a:ext uri="{FF2B5EF4-FFF2-40B4-BE49-F238E27FC236}">
                  <a16:creationId xmlns:a16="http://schemas.microsoft.com/office/drawing/2014/main" id="{808B1BF4-E407-4CF4-9389-8625003A8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4275" y="1647825"/>
              <a:ext cx="464344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223" y="5760"/>
                  </a:moveTo>
                  <a:lnTo>
                    <a:pt x="17548" y="5760"/>
                  </a:lnTo>
                  <a:cubicBezTo>
                    <a:pt x="16804" y="5760"/>
                    <a:pt x="16198" y="5114"/>
                    <a:pt x="16198" y="4320"/>
                  </a:cubicBezTo>
                  <a:lnTo>
                    <a:pt x="16200" y="4320"/>
                  </a:lnTo>
                  <a:lnTo>
                    <a:pt x="16200" y="1440"/>
                  </a:lnTo>
                  <a:lnTo>
                    <a:pt x="20250" y="5760"/>
                  </a:lnTo>
                  <a:cubicBezTo>
                    <a:pt x="20250" y="5760"/>
                    <a:pt x="18223" y="5760"/>
                    <a:pt x="18223" y="5760"/>
                  </a:cubicBezTo>
                  <a:close/>
                  <a:moveTo>
                    <a:pt x="20250" y="19440"/>
                  </a:moveTo>
                  <a:cubicBezTo>
                    <a:pt x="20250" y="19837"/>
                    <a:pt x="19948" y="20160"/>
                    <a:pt x="19575" y="20160"/>
                  </a:cubicBezTo>
                  <a:lnTo>
                    <a:pt x="2024" y="20160"/>
                  </a:lnTo>
                  <a:cubicBezTo>
                    <a:pt x="1651" y="20160"/>
                    <a:pt x="1349" y="19837"/>
                    <a:pt x="1349" y="19440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5525" y="1440"/>
                  </a:lnTo>
                  <a:lnTo>
                    <a:pt x="15525" y="4320"/>
                  </a:lnTo>
                  <a:lnTo>
                    <a:pt x="15523" y="4320"/>
                  </a:lnTo>
                  <a:cubicBezTo>
                    <a:pt x="15523" y="5513"/>
                    <a:pt x="16430" y="6480"/>
                    <a:pt x="17548" y="6480"/>
                  </a:cubicBezTo>
                  <a:lnTo>
                    <a:pt x="18223" y="6480"/>
                  </a:lnTo>
                  <a:lnTo>
                    <a:pt x="20250" y="6480"/>
                  </a:lnTo>
                  <a:cubicBezTo>
                    <a:pt x="20250" y="6480"/>
                    <a:pt x="20250" y="19440"/>
                    <a:pt x="20250" y="19440"/>
                  </a:cubicBezTo>
                  <a:close/>
                  <a:moveTo>
                    <a:pt x="21204" y="4741"/>
                  </a:moveTo>
                  <a:lnTo>
                    <a:pt x="17154" y="421"/>
                  </a:lnTo>
                  <a:cubicBezTo>
                    <a:pt x="16901" y="151"/>
                    <a:pt x="16557" y="0"/>
                    <a:pt x="16200" y="0"/>
                  </a:cubicBezTo>
                  <a:lnTo>
                    <a:pt x="2024" y="0"/>
                  </a:lnTo>
                  <a:cubicBezTo>
                    <a:pt x="908" y="0"/>
                    <a:pt x="0" y="968"/>
                    <a:pt x="0" y="2160"/>
                  </a:cubicBezTo>
                  <a:lnTo>
                    <a:pt x="0" y="19440"/>
                  </a:lnTo>
                  <a:cubicBezTo>
                    <a:pt x="0" y="20631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599" y="20631"/>
                    <a:pt x="21599" y="19440"/>
                  </a:cubicBezTo>
                  <a:lnTo>
                    <a:pt x="21599" y="5760"/>
                  </a:lnTo>
                  <a:cubicBezTo>
                    <a:pt x="21599" y="5378"/>
                    <a:pt x="21457" y="5011"/>
                    <a:pt x="21204" y="474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70">
              <a:extLst>
                <a:ext uri="{FF2B5EF4-FFF2-40B4-BE49-F238E27FC236}">
                  <a16:creationId xmlns:a16="http://schemas.microsoft.com/office/drawing/2014/main" id="{37E1F46E-AE97-4B1A-A7EE-33CFD9277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734344"/>
              <a:ext cx="873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71">
              <a:extLst>
                <a:ext uri="{FF2B5EF4-FFF2-40B4-BE49-F238E27FC236}">
                  <a16:creationId xmlns:a16="http://schemas.microsoft.com/office/drawing/2014/main" id="{E4714992-6D51-4BE9-AD0D-211B5E995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778000"/>
              <a:ext cx="87313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2" name="AutoShape 72">
              <a:extLst>
                <a:ext uri="{FF2B5EF4-FFF2-40B4-BE49-F238E27FC236}">
                  <a16:creationId xmlns:a16="http://schemas.microsoft.com/office/drawing/2014/main" id="{8CB74BEB-A976-4CD8-8061-4946EBFDF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821657"/>
              <a:ext cx="1889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9"/>
                    <a:pt x="369" y="21599"/>
                    <a:pt x="830" y="21599"/>
                  </a:cubicBezTo>
                  <a:lnTo>
                    <a:pt x="20769" y="21599"/>
                  </a:lnTo>
                  <a:cubicBezTo>
                    <a:pt x="21226" y="21599"/>
                    <a:pt x="21600" y="16769"/>
                    <a:pt x="21600" y="10800"/>
                  </a:cubicBezTo>
                  <a:cubicBezTo>
                    <a:pt x="21600" y="4830"/>
                    <a:pt x="21226" y="0"/>
                    <a:pt x="20769" y="0"/>
                  </a:cubicBezTo>
                  <a:lnTo>
                    <a:pt x="830" y="0"/>
                  </a:lnTo>
                  <a:cubicBezTo>
                    <a:pt x="369" y="0"/>
                    <a:pt x="0" y="4830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4" name="AutoShape 73">
              <a:extLst>
                <a:ext uri="{FF2B5EF4-FFF2-40B4-BE49-F238E27FC236}">
                  <a16:creationId xmlns:a16="http://schemas.microsoft.com/office/drawing/2014/main" id="{F4C9D249-032C-475A-8DD4-7133757C6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08969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5" name="AutoShape 74">
              <a:extLst>
                <a:ext uri="{FF2B5EF4-FFF2-40B4-BE49-F238E27FC236}">
                  <a16:creationId xmlns:a16="http://schemas.microsoft.com/office/drawing/2014/main" id="{FD06EE78-DB9C-4147-A792-1A1651C56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52625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6" name="AutoShape 75">
              <a:extLst>
                <a:ext uri="{FF2B5EF4-FFF2-40B4-BE49-F238E27FC236}">
                  <a16:creationId xmlns:a16="http://schemas.microsoft.com/office/drawing/2014/main" id="{215CB5EA-D210-42AC-9249-48C0507C3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96282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7" name="AutoShape 76">
              <a:extLst>
                <a:ext uri="{FF2B5EF4-FFF2-40B4-BE49-F238E27FC236}">
                  <a16:creationId xmlns:a16="http://schemas.microsoft.com/office/drawing/2014/main" id="{2CBFB27D-BCA6-4B68-AE6C-561D9E126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865313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69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69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8" name="AutoShape 77">
              <a:extLst>
                <a:ext uri="{FF2B5EF4-FFF2-40B4-BE49-F238E27FC236}">
                  <a16:creationId xmlns:a16="http://schemas.microsoft.com/office/drawing/2014/main" id="{86B979D6-CB09-4658-9DE3-B08511D49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720057"/>
              <a:ext cx="130969" cy="1166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5400"/>
                  </a:moveTo>
                  <a:lnTo>
                    <a:pt x="16800" y="5400"/>
                  </a:lnTo>
                  <a:lnTo>
                    <a:pt x="16800" y="16200"/>
                  </a:lnTo>
                  <a:lnTo>
                    <a:pt x="4799" y="16200"/>
                  </a:lnTo>
                  <a:cubicBezTo>
                    <a:pt x="4799" y="16200"/>
                    <a:pt x="4799" y="5400"/>
                    <a:pt x="4799" y="5400"/>
                  </a:cubicBezTo>
                  <a:close/>
                  <a:moveTo>
                    <a:pt x="2399" y="21599"/>
                  </a:moveTo>
                  <a:lnTo>
                    <a:pt x="19200" y="21599"/>
                  </a:lnTo>
                  <a:cubicBezTo>
                    <a:pt x="20526" y="21599"/>
                    <a:pt x="21599" y="20392"/>
                    <a:pt x="21599" y="18900"/>
                  </a:cubicBezTo>
                  <a:lnTo>
                    <a:pt x="21599" y="2700"/>
                  </a:lnTo>
                  <a:cubicBezTo>
                    <a:pt x="21599" y="1207"/>
                    <a:pt x="20526" y="0"/>
                    <a:pt x="19200" y="0"/>
                  </a:cubicBezTo>
                  <a:lnTo>
                    <a:pt x="2399" y="0"/>
                  </a:lnTo>
                  <a:cubicBezTo>
                    <a:pt x="1073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073" y="21599"/>
                    <a:pt x="2399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8997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Home - Django REST framework">
            <a:extLst>
              <a:ext uri="{FF2B5EF4-FFF2-40B4-BE49-F238E27FC236}">
                <a16:creationId xmlns:a16="http://schemas.microsoft.com/office/drawing/2014/main" id="{9EA54C8C-5916-41A7-A489-2FE1796AC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172" y="1903788"/>
            <a:ext cx="1202656" cy="530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hon是什麼? TOP7 新手必讀知識！ | 快樂學程式">
            <a:extLst>
              <a:ext uri="{FF2B5EF4-FFF2-40B4-BE49-F238E27FC236}">
                <a16:creationId xmlns:a16="http://schemas.microsoft.com/office/drawing/2014/main" id="{9525B552-25F3-4B6B-8A83-3BB539DCB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787" y="3419539"/>
            <a:ext cx="1150505" cy="541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39381" y="496507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后端架构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493C5D9-4D1D-43FC-8B4E-3EA5B187A304}"/>
              </a:ext>
            </a:extLst>
          </p:cNvPr>
          <p:cNvSpPr/>
          <p:nvPr/>
        </p:nvSpPr>
        <p:spPr>
          <a:xfrm>
            <a:off x="673099" y="2897418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论文的理论依据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B81C827-0FE4-40E1-8D00-0959CC7BC2F9}"/>
              </a:ext>
            </a:extLst>
          </p:cNvPr>
          <p:cNvSpPr/>
          <p:nvPr/>
        </p:nvSpPr>
        <p:spPr>
          <a:xfrm>
            <a:off x="2851357" y="4028498"/>
            <a:ext cx="3069164" cy="722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050">
                <a:solidFill>
                  <a:schemeClr val="bg1"/>
                </a:solidFill>
              </a:rPr>
              <a:t>Lorem ipsum dolor sit amet, consectetuer adipiscing elit. Aenean commodo ligula eget dolor. Lorem ipsum dolor sit amet, consectetuer adipiscing elit. </a:t>
            </a:r>
          </a:p>
        </p:txBody>
      </p:sp>
      <p:pic>
        <p:nvPicPr>
          <p:cNvPr id="1026" name="Picture 2" descr="MySQL - 维基百科，自由的百科全书">
            <a:extLst>
              <a:ext uri="{FF2B5EF4-FFF2-40B4-BE49-F238E27FC236}">
                <a16:creationId xmlns:a16="http://schemas.microsoft.com/office/drawing/2014/main" id="{AFBCAD5C-6CF2-46AA-A1A3-ED8CDF05B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35" y="1897225"/>
            <a:ext cx="865936" cy="44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CD9271D0-5FF2-4050-AB2D-61C994D00D40}"/>
              </a:ext>
            </a:extLst>
          </p:cNvPr>
          <p:cNvSpPr/>
          <p:nvPr/>
        </p:nvSpPr>
        <p:spPr>
          <a:xfrm>
            <a:off x="944675" y="1609971"/>
            <a:ext cx="3162155" cy="1096214"/>
          </a:xfrm>
          <a:prstGeom prst="roundRect">
            <a:avLst>
              <a:gd name="adj" fmla="val 5000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044BEE7-F6E2-46C4-BE4F-9C1396CB8B45}"/>
              </a:ext>
            </a:extLst>
          </p:cNvPr>
          <p:cNvSpPr/>
          <p:nvPr/>
        </p:nvSpPr>
        <p:spPr>
          <a:xfrm>
            <a:off x="1899371" y="1723389"/>
            <a:ext cx="16802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数据库</a:t>
            </a:r>
            <a:r>
              <a:rPr lang="en-US" altLang="zh-CN" sz="1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——MySQL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B086ABF-E8AC-4B12-B9D2-D86DAA8157F1}"/>
              </a:ext>
            </a:extLst>
          </p:cNvPr>
          <p:cNvSpPr txBox="1"/>
          <p:nvPr/>
        </p:nvSpPr>
        <p:spPr>
          <a:xfrm>
            <a:off x="1899371" y="2019733"/>
            <a:ext cx="193514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MySQL</a:t>
            </a:r>
            <a:r>
              <a:rPr lang="zh-CN" altLang="en-US" sz="105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在过去由于</a:t>
            </a:r>
            <a:endParaRPr lang="en-US" altLang="zh-CN" sz="105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sz="105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性能高、成本低、可靠性好，</a:t>
            </a:r>
            <a:endParaRPr lang="en-US" altLang="zh-CN" sz="105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sz="105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已经成为最流行的开源数据库</a:t>
            </a:r>
            <a:endParaRPr lang="zh-CN" altLang="en-US" sz="1050" dirty="0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929F33CB-053F-4B4E-BCBC-F148D708E31E}"/>
              </a:ext>
            </a:extLst>
          </p:cNvPr>
          <p:cNvSpPr/>
          <p:nvPr/>
        </p:nvSpPr>
        <p:spPr>
          <a:xfrm>
            <a:off x="2940289" y="3142346"/>
            <a:ext cx="3162155" cy="1096214"/>
          </a:xfrm>
          <a:prstGeom prst="roundRect">
            <a:avLst>
              <a:gd name="adj" fmla="val 5000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B05BDC2-68EB-46A0-BDFB-DA501423B1F2}"/>
              </a:ext>
            </a:extLst>
          </p:cNvPr>
          <p:cNvSpPr/>
          <p:nvPr/>
        </p:nvSpPr>
        <p:spPr>
          <a:xfrm>
            <a:off x="4045443" y="3248789"/>
            <a:ext cx="18197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后端语言</a:t>
            </a:r>
            <a:r>
              <a:rPr lang="en-US" altLang="zh-CN" sz="1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——Python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7E8569C-5C5E-44FA-917E-9F63AFBB1686}"/>
              </a:ext>
            </a:extLst>
          </p:cNvPr>
          <p:cNvSpPr txBox="1"/>
          <p:nvPr/>
        </p:nvSpPr>
        <p:spPr>
          <a:xfrm>
            <a:off x="4045443" y="3543242"/>
            <a:ext cx="22204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zh-CN" altLang="en-US" sz="105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是一种广泛使用的解释型、</a:t>
            </a:r>
            <a:br>
              <a:rPr lang="en-US" altLang="zh-CN" sz="105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</a:br>
            <a:r>
              <a:rPr lang="zh-CN" altLang="en-US" sz="105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高级和通用的编程语言。</a:t>
            </a:r>
            <a:endParaRPr lang="zh-CN" altLang="en-US" sz="1050" dirty="0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D9429DA4-671A-4D34-840C-4557A2EBCEF5}"/>
              </a:ext>
            </a:extLst>
          </p:cNvPr>
          <p:cNvSpPr/>
          <p:nvPr/>
        </p:nvSpPr>
        <p:spPr>
          <a:xfrm>
            <a:off x="5085923" y="1618837"/>
            <a:ext cx="3162155" cy="1096214"/>
          </a:xfrm>
          <a:prstGeom prst="roundRect">
            <a:avLst>
              <a:gd name="adj" fmla="val 5000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1E19C09B-C795-4BD8-8658-F6008725DFAF}"/>
              </a:ext>
            </a:extLst>
          </p:cNvPr>
          <p:cNvSpPr/>
          <p:nvPr/>
        </p:nvSpPr>
        <p:spPr>
          <a:xfrm>
            <a:off x="6191077" y="1725280"/>
            <a:ext cx="18966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后端框架</a:t>
            </a:r>
            <a:r>
              <a:rPr lang="en-US" altLang="zh-CN" sz="1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——Django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9F7A3B4F-7260-4323-89C0-2AE007C2F1E8}"/>
              </a:ext>
            </a:extLst>
          </p:cNvPr>
          <p:cNvSpPr txBox="1"/>
          <p:nvPr/>
        </p:nvSpPr>
        <p:spPr>
          <a:xfrm>
            <a:off x="6191077" y="2019733"/>
            <a:ext cx="213172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zh-CN" altLang="en-US" sz="105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下有许多不同的 </a:t>
            </a:r>
            <a:r>
              <a:rPr lang="en-US" altLang="zh-CN" sz="105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Web </a:t>
            </a:r>
            <a:r>
              <a:rPr lang="zh-CN" altLang="en-US" sz="105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框架，</a:t>
            </a:r>
            <a:r>
              <a:rPr lang="en-US" altLang="zh-CN" sz="105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Django</a:t>
            </a:r>
            <a:r>
              <a:rPr lang="zh-CN" altLang="en-US" sz="105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是重量级选手中最有代表性的。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221217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69773" y="47684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前端框架</a:t>
            </a:r>
          </a:p>
        </p:txBody>
      </p:sp>
      <p:pic>
        <p:nvPicPr>
          <p:cNvPr id="2050" name="Picture 2" descr="image preview">
            <a:extLst>
              <a:ext uri="{FF2B5EF4-FFF2-40B4-BE49-F238E27FC236}">
                <a16:creationId xmlns:a16="http://schemas.microsoft.com/office/drawing/2014/main" id="{8CF8C0C9-147C-4FC1-91FA-0D26B8AFC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25" y="1821656"/>
            <a:ext cx="1731493" cy="150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1011A46-4172-4CE1-9C97-6765C255C41C}"/>
              </a:ext>
            </a:extLst>
          </p:cNvPr>
          <p:cNvSpPr txBox="1"/>
          <p:nvPr/>
        </p:nvSpPr>
        <p:spPr>
          <a:xfrm>
            <a:off x="4572000" y="1771530"/>
            <a:ext cx="3582211" cy="1600438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	Vue.js</a:t>
            </a:r>
            <a:r>
              <a:rPr lang="zh-CN" altLang="en-US" sz="1400" dirty="0"/>
              <a:t>是一个用于创建用户界面的开源</a:t>
            </a:r>
            <a:r>
              <a:rPr lang="en-US" altLang="zh-CN" sz="1400" dirty="0"/>
              <a:t>Model–view–</a:t>
            </a:r>
            <a:r>
              <a:rPr lang="en-US" altLang="zh-CN" sz="1400" dirty="0" err="1"/>
              <a:t>viewmodel</a:t>
            </a:r>
            <a:r>
              <a:rPr lang="zh-CN" altLang="en-US" sz="1400" dirty="0"/>
              <a:t>前端</a:t>
            </a:r>
            <a:r>
              <a:rPr lang="en-US" altLang="zh-CN" sz="1400" dirty="0"/>
              <a:t>JavaScript</a:t>
            </a:r>
            <a:r>
              <a:rPr lang="zh-CN" altLang="en-US" sz="1400" dirty="0"/>
              <a:t>框架，也是一个创建单页应用的</a:t>
            </a:r>
            <a:r>
              <a:rPr lang="en-US" altLang="zh-CN" sz="1400" dirty="0"/>
              <a:t>Web</a:t>
            </a:r>
            <a:r>
              <a:rPr lang="zh-CN" altLang="en-US" sz="1400" dirty="0"/>
              <a:t>应用框架。</a:t>
            </a:r>
            <a:endParaRPr lang="en-US" altLang="zh-CN" sz="1400" dirty="0"/>
          </a:p>
          <a:p>
            <a:r>
              <a:rPr lang="en-US" altLang="zh-CN" sz="1400" dirty="0"/>
              <a:t>	Vue</a:t>
            </a:r>
            <a:r>
              <a:rPr lang="zh-CN" altLang="en-US" sz="1400" dirty="0"/>
              <a:t>所关注的核心是</a:t>
            </a:r>
            <a:r>
              <a:rPr lang="en-US" altLang="zh-CN" sz="1400" dirty="0"/>
              <a:t>MVC</a:t>
            </a:r>
            <a:r>
              <a:rPr lang="zh-CN" altLang="en-US" sz="1400" dirty="0"/>
              <a:t>模式中的视图层，同时，它也能方便地获取数据更新，并通过组件内部特定的方法实现视图与模型的交互。</a:t>
            </a:r>
          </a:p>
        </p:txBody>
      </p:sp>
    </p:spTree>
    <p:extLst>
      <p:ext uri="{BB962C8B-B14F-4D97-AF65-F5344CB8AC3E}">
        <p14:creationId xmlns:p14="http://schemas.microsoft.com/office/powerpoint/2010/main" val="4205612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144264" y="2110758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6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进度安排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08EDB90-29AC-41EE-8404-B98F5C9941E8}"/>
              </a:ext>
            </a:extLst>
          </p:cNvPr>
          <p:cNvSpPr/>
          <p:nvPr/>
        </p:nvSpPr>
        <p:spPr>
          <a:xfrm>
            <a:off x="3144264" y="2733086"/>
            <a:ext cx="1470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Schedule</a:t>
            </a:r>
          </a:p>
        </p:txBody>
      </p:sp>
      <p:sp>
        <p:nvSpPr>
          <p:cNvPr id="6" name="AutoShape 59">
            <a:extLst>
              <a:ext uri="{FF2B5EF4-FFF2-40B4-BE49-F238E27FC236}">
                <a16:creationId xmlns:a16="http://schemas.microsoft.com/office/drawing/2014/main" id="{65296ADF-6826-4E74-AAC1-75AE73C7BE4D}"/>
              </a:ext>
            </a:extLst>
          </p:cNvPr>
          <p:cNvSpPr>
            <a:spLocks/>
          </p:cNvSpPr>
          <p:nvPr/>
        </p:nvSpPr>
        <p:spPr bwMode="auto">
          <a:xfrm>
            <a:off x="1518296" y="2047541"/>
            <a:ext cx="779757" cy="772764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608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进度安排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8226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Schedule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76CCE28B-FAE8-4E45-B027-9AE0F6FDD740}"/>
              </a:ext>
            </a:extLst>
          </p:cNvPr>
          <p:cNvSpPr>
            <a:spLocks/>
          </p:cNvSpPr>
          <p:nvPr/>
        </p:nvSpPr>
        <p:spPr bwMode="auto">
          <a:xfrm>
            <a:off x="755338" y="2438124"/>
            <a:ext cx="2146447" cy="517987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Freeform 12">
            <a:extLst>
              <a:ext uri="{FF2B5EF4-FFF2-40B4-BE49-F238E27FC236}">
                <a16:creationId xmlns:a16="http://schemas.microsoft.com/office/drawing/2014/main" id="{5E97AAEC-9069-437C-ADA1-E758369A72D8}"/>
              </a:ext>
            </a:extLst>
          </p:cNvPr>
          <p:cNvSpPr>
            <a:spLocks/>
          </p:cNvSpPr>
          <p:nvPr/>
        </p:nvSpPr>
        <p:spPr bwMode="auto">
          <a:xfrm>
            <a:off x="2676359" y="2519826"/>
            <a:ext cx="2149714" cy="517987"/>
          </a:xfrm>
          <a:custGeom>
            <a:avLst/>
            <a:gdLst>
              <a:gd name="T0" fmla="*/ 856 w 879"/>
              <a:gd name="T1" fmla="*/ 0 h 210"/>
              <a:gd name="T2" fmla="*/ 23 w 879"/>
              <a:gd name="T3" fmla="*/ 0 h 210"/>
              <a:gd name="T4" fmla="*/ 0 w 879"/>
              <a:gd name="T5" fmla="*/ 23 h 210"/>
              <a:gd name="T6" fmla="*/ 0 w 879"/>
              <a:gd name="T7" fmla="*/ 154 h 210"/>
              <a:gd name="T8" fmla="*/ 23 w 879"/>
              <a:gd name="T9" fmla="*/ 177 h 210"/>
              <a:gd name="T10" fmla="*/ 397 w 879"/>
              <a:gd name="T11" fmla="*/ 177 h 210"/>
              <a:gd name="T12" fmla="*/ 418 w 879"/>
              <a:gd name="T13" fmla="*/ 210 h 210"/>
              <a:gd name="T14" fmla="*/ 440 w 879"/>
              <a:gd name="T15" fmla="*/ 177 h 210"/>
              <a:gd name="T16" fmla="*/ 856 w 879"/>
              <a:gd name="T17" fmla="*/ 177 h 210"/>
              <a:gd name="T18" fmla="*/ 879 w 879"/>
              <a:gd name="T19" fmla="*/ 154 h 210"/>
              <a:gd name="T20" fmla="*/ 879 w 879"/>
              <a:gd name="T21" fmla="*/ 23 h 210"/>
              <a:gd name="T22" fmla="*/ 856 w 879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9" h="210">
                <a:moveTo>
                  <a:pt x="85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3" y="177"/>
                </a:cubicBezTo>
                <a:cubicBezTo>
                  <a:pt x="397" y="177"/>
                  <a:pt x="397" y="177"/>
                  <a:pt x="397" y="177"/>
                </a:cubicBezTo>
                <a:cubicBezTo>
                  <a:pt x="418" y="210"/>
                  <a:pt x="418" y="210"/>
                  <a:pt x="418" y="210"/>
                </a:cubicBezTo>
                <a:cubicBezTo>
                  <a:pt x="440" y="177"/>
                  <a:pt x="440" y="177"/>
                  <a:pt x="440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9" y="177"/>
                  <a:pt x="879" y="167"/>
                  <a:pt x="879" y="154"/>
                </a:cubicBezTo>
                <a:cubicBezTo>
                  <a:pt x="879" y="23"/>
                  <a:pt x="879" y="23"/>
                  <a:pt x="879" y="23"/>
                </a:cubicBezTo>
                <a:cubicBezTo>
                  <a:pt x="879" y="10"/>
                  <a:pt x="869" y="0"/>
                  <a:pt x="856" y="0"/>
                </a:cubicBezTo>
                <a:close/>
              </a:path>
            </a:pathLst>
          </a:custGeo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id="{CE8F69A0-1FF3-485C-B278-BD033048388F}"/>
              </a:ext>
            </a:extLst>
          </p:cNvPr>
          <p:cNvSpPr>
            <a:spLocks/>
          </p:cNvSpPr>
          <p:nvPr/>
        </p:nvSpPr>
        <p:spPr bwMode="auto">
          <a:xfrm>
            <a:off x="4540208" y="2438124"/>
            <a:ext cx="2144813" cy="517987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Freeform 14">
            <a:extLst>
              <a:ext uri="{FF2B5EF4-FFF2-40B4-BE49-F238E27FC236}">
                <a16:creationId xmlns:a16="http://schemas.microsoft.com/office/drawing/2014/main" id="{C84D7587-7375-4AF9-92DE-AD9CF6E3DE57}"/>
              </a:ext>
            </a:extLst>
          </p:cNvPr>
          <p:cNvSpPr>
            <a:spLocks/>
          </p:cNvSpPr>
          <p:nvPr/>
        </p:nvSpPr>
        <p:spPr bwMode="auto">
          <a:xfrm>
            <a:off x="6462862" y="2519826"/>
            <a:ext cx="2146447" cy="517987"/>
          </a:xfrm>
          <a:custGeom>
            <a:avLst/>
            <a:gdLst>
              <a:gd name="T0" fmla="*/ 856 w 878"/>
              <a:gd name="T1" fmla="*/ 0 h 210"/>
              <a:gd name="T2" fmla="*/ 22 w 878"/>
              <a:gd name="T3" fmla="*/ 0 h 210"/>
              <a:gd name="T4" fmla="*/ 0 w 878"/>
              <a:gd name="T5" fmla="*/ 23 h 210"/>
              <a:gd name="T6" fmla="*/ 0 w 878"/>
              <a:gd name="T7" fmla="*/ 154 h 210"/>
              <a:gd name="T8" fmla="*/ 22 w 878"/>
              <a:gd name="T9" fmla="*/ 177 h 210"/>
              <a:gd name="T10" fmla="*/ 396 w 878"/>
              <a:gd name="T11" fmla="*/ 177 h 210"/>
              <a:gd name="T12" fmla="*/ 417 w 878"/>
              <a:gd name="T13" fmla="*/ 210 h 210"/>
              <a:gd name="T14" fmla="*/ 439 w 878"/>
              <a:gd name="T15" fmla="*/ 177 h 210"/>
              <a:gd name="T16" fmla="*/ 856 w 878"/>
              <a:gd name="T17" fmla="*/ 177 h 210"/>
              <a:gd name="T18" fmla="*/ 878 w 878"/>
              <a:gd name="T19" fmla="*/ 154 h 210"/>
              <a:gd name="T20" fmla="*/ 878 w 878"/>
              <a:gd name="T21" fmla="*/ 23 h 210"/>
              <a:gd name="T22" fmla="*/ 856 w 878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0"/>
                </a:move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2" y="177"/>
                </a:cubicBezTo>
                <a:cubicBezTo>
                  <a:pt x="396" y="177"/>
                  <a:pt x="396" y="177"/>
                  <a:pt x="396" y="177"/>
                </a:cubicBezTo>
                <a:cubicBezTo>
                  <a:pt x="417" y="210"/>
                  <a:pt x="417" y="210"/>
                  <a:pt x="417" y="210"/>
                </a:cubicBezTo>
                <a:cubicBezTo>
                  <a:pt x="439" y="177"/>
                  <a:pt x="439" y="177"/>
                  <a:pt x="439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8" y="177"/>
                  <a:pt x="878" y="167"/>
                  <a:pt x="878" y="154"/>
                </a:cubicBezTo>
                <a:cubicBezTo>
                  <a:pt x="878" y="23"/>
                  <a:pt x="878" y="23"/>
                  <a:pt x="878" y="23"/>
                </a:cubicBezTo>
                <a:cubicBezTo>
                  <a:pt x="878" y="10"/>
                  <a:pt x="868" y="0"/>
                  <a:pt x="856" y="0"/>
                </a:cubicBezTo>
                <a:close/>
              </a:path>
            </a:pathLst>
          </a:custGeo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237959A-D7AD-41A7-A218-E549BB189D7E}"/>
              </a:ext>
            </a:extLst>
          </p:cNvPr>
          <p:cNvSpPr/>
          <p:nvPr/>
        </p:nvSpPr>
        <p:spPr>
          <a:xfrm>
            <a:off x="1258159" y="2533836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Step1</a:t>
            </a:r>
            <a:endParaRPr lang="zh-CN" altLang="en-US" sz="2000" b="1" kern="10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CE6AFD7-581C-4CD9-A78D-1F9FC6FE4AA5}"/>
              </a:ext>
            </a:extLst>
          </p:cNvPr>
          <p:cNvSpPr/>
          <p:nvPr/>
        </p:nvSpPr>
        <p:spPr>
          <a:xfrm>
            <a:off x="3179180" y="2533836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rgbClr val="222B34"/>
                </a:solidFill>
                <a:latin typeface="+mn-ea"/>
                <a:cs typeface="Times New Roman" panose="02020603050405020304" pitchFamily="18" charset="0"/>
              </a:rPr>
              <a:t>Step2</a:t>
            </a:r>
            <a:endParaRPr lang="zh-CN" altLang="en-US" sz="2000" b="1" kern="100">
              <a:solidFill>
                <a:srgbClr val="222B34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CB21E63-CDFF-451B-A815-DDF76A11D637}"/>
              </a:ext>
            </a:extLst>
          </p:cNvPr>
          <p:cNvSpPr/>
          <p:nvPr/>
        </p:nvSpPr>
        <p:spPr>
          <a:xfrm>
            <a:off x="5114231" y="2518184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Step3</a:t>
            </a:r>
            <a:endParaRPr lang="zh-CN" altLang="en-US" sz="2000" b="1" kern="10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22B6194-A170-463B-B6FA-7DDCBE954616}"/>
              </a:ext>
            </a:extLst>
          </p:cNvPr>
          <p:cNvSpPr/>
          <p:nvPr/>
        </p:nvSpPr>
        <p:spPr>
          <a:xfrm>
            <a:off x="7035252" y="2518184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rgbClr val="222B34"/>
                </a:solidFill>
                <a:latin typeface="+mn-ea"/>
                <a:cs typeface="Times New Roman" panose="02020603050405020304" pitchFamily="18" charset="0"/>
              </a:rPr>
              <a:t>Step4</a:t>
            </a:r>
            <a:endParaRPr lang="zh-CN" altLang="en-US" sz="2000" b="1" kern="100">
              <a:solidFill>
                <a:srgbClr val="222B34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3" name="矩形 22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:a16="http://schemas.microsoft.com/office/drawing/2014/main" id="{209A3912-92EB-4CA8-8745-1148298E2830}"/>
              </a:ext>
            </a:extLst>
          </p:cNvPr>
          <p:cNvSpPr/>
          <p:nvPr/>
        </p:nvSpPr>
        <p:spPr>
          <a:xfrm>
            <a:off x="850583" y="1336673"/>
            <a:ext cx="1730529" cy="1035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2022.1.5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2022.1.20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5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Python </a:t>
            </a:r>
            <a:r>
              <a:rPr lang="zh-CN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基础学习</a:t>
            </a:r>
            <a:endParaRPr lang="en-US" altLang="zh-CN" sz="105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5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Django </a:t>
            </a:r>
            <a:r>
              <a:rPr lang="zh-CN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基础</a:t>
            </a:r>
            <a:endParaRPr lang="en-US" altLang="zh-CN" sz="105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5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MySQL </a:t>
            </a:r>
            <a:r>
              <a:rPr lang="zh-CN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基础</a:t>
            </a:r>
          </a:p>
        </p:txBody>
      </p:sp>
      <p:sp>
        <p:nvSpPr>
          <p:cNvPr id="18" name="矩形 17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:a16="http://schemas.microsoft.com/office/drawing/2014/main" id="{D669EAD4-9A45-4C55-BD1C-E6F3F2FD95E5}"/>
              </a:ext>
            </a:extLst>
          </p:cNvPr>
          <p:cNvSpPr/>
          <p:nvPr/>
        </p:nvSpPr>
        <p:spPr>
          <a:xfrm>
            <a:off x="2581112" y="3119515"/>
            <a:ext cx="1730529" cy="793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2022.1.20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2022.2.10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数据库模型</a:t>
            </a:r>
            <a:endParaRPr lang="en-US" altLang="zh-CN" sz="105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5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Django </a:t>
            </a:r>
            <a:r>
              <a:rPr lang="zh-CN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模型</a:t>
            </a:r>
            <a:endParaRPr lang="en-US" altLang="zh-CN" sz="105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矩形 26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:a16="http://schemas.microsoft.com/office/drawing/2014/main" id="{C5266F27-6B72-449F-8C06-AB01E3A7A543}"/>
              </a:ext>
            </a:extLst>
          </p:cNvPr>
          <p:cNvSpPr/>
          <p:nvPr/>
        </p:nvSpPr>
        <p:spPr>
          <a:xfrm>
            <a:off x="4647883" y="1400493"/>
            <a:ext cx="1730529" cy="794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2022.2.10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2022.3.10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后端接口完成</a:t>
            </a:r>
            <a:endParaRPr lang="en-US" altLang="zh-CN" sz="105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5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Vue </a:t>
            </a:r>
            <a:r>
              <a:rPr lang="zh-CN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基础学习</a:t>
            </a:r>
          </a:p>
        </p:txBody>
      </p:sp>
      <p:sp>
        <p:nvSpPr>
          <p:cNvPr id="28" name="矩形 27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:a16="http://schemas.microsoft.com/office/drawing/2014/main" id="{28CDBCAA-009A-4C40-8B26-653EBF1F2368}"/>
              </a:ext>
            </a:extLst>
          </p:cNvPr>
          <p:cNvSpPr/>
          <p:nvPr/>
        </p:nvSpPr>
        <p:spPr>
          <a:xfrm>
            <a:off x="6627676" y="3119515"/>
            <a:ext cx="1730529" cy="1036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2022.3.10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2022.3.31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前端页面完成</a:t>
            </a:r>
            <a:endParaRPr lang="en-US" altLang="zh-CN" sz="105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前后端接口对接</a:t>
            </a:r>
            <a:endParaRPr lang="en-US" altLang="zh-CN" sz="105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功能测试</a:t>
            </a:r>
            <a:endParaRPr lang="en-US" altLang="zh-CN" sz="105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760182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沉稳简约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2B34"/>
      </a:accent1>
      <a:accent2>
        <a:srgbClr val="F6F4F7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587</TotalTime>
  <Words>354</Words>
  <Application>Microsoft Office PowerPoint</Application>
  <PresentationFormat>全屏显示(16:9)</PresentationFormat>
  <Paragraphs>57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Gill Sans</vt:lpstr>
      <vt:lpstr>Microsoft YaHei UI</vt:lpstr>
      <vt:lpstr>楷体</vt:lpstr>
      <vt:lpstr>微软雅黑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开题报告</dc:title>
  <dc:creator>第一PPT</dc:creator>
  <cp:keywords>www.1ppt.com</cp:keywords>
  <dc:description>www.1ppt.com</dc:description>
  <cp:lastModifiedBy>刘 伟</cp:lastModifiedBy>
  <cp:revision>111</cp:revision>
  <dcterms:created xsi:type="dcterms:W3CDTF">2017-10-30T02:36:03Z</dcterms:created>
  <dcterms:modified xsi:type="dcterms:W3CDTF">2022-01-03T15:28:56Z</dcterms:modified>
</cp:coreProperties>
</file>