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77" r:id="rId2"/>
    <p:sldId id="257" r:id="rId3"/>
    <p:sldId id="259" r:id="rId4"/>
    <p:sldId id="262" r:id="rId5"/>
    <p:sldId id="263" r:id="rId6"/>
    <p:sldId id="264" r:id="rId7"/>
    <p:sldId id="265" r:id="rId8"/>
    <p:sldId id="266" r:id="rId9"/>
    <p:sldId id="267" r:id="rId10"/>
    <p:sldId id="268" r:id="rId11"/>
    <p:sldId id="269" r:id="rId12"/>
    <p:sldId id="270" r:id="rId13"/>
    <p:sldId id="271" r:id="rId14"/>
    <p:sldId id="272" r:id="rId15"/>
    <p:sldId id="273" r:id="rId16"/>
    <p:sldId id="275" r:id="rId17"/>
    <p:sldId id="274" r:id="rId18"/>
    <p:sldId id="276" r:id="rId19"/>
    <p:sldId id="348" r:id="rId20"/>
    <p:sldId id="349" r:id="rId21"/>
    <p:sldId id="350" r:id="rId22"/>
    <p:sldId id="298" r:id="rId23"/>
    <p:sldId id="278" r:id="rId24"/>
    <p:sldId id="279" r:id="rId25"/>
    <p:sldId id="281" r:id="rId26"/>
    <p:sldId id="282" r:id="rId27"/>
    <p:sldId id="291" r:id="rId28"/>
    <p:sldId id="292" r:id="rId29"/>
    <p:sldId id="293" r:id="rId30"/>
    <p:sldId id="294" r:id="rId31"/>
    <p:sldId id="295" r:id="rId32"/>
    <p:sldId id="296" r:id="rId33"/>
    <p:sldId id="297" r:id="rId34"/>
    <p:sldId id="284" r:id="rId35"/>
    <p:sldId id="285" r:id="rId36"/>
    <p:sldId id="286" r:id="rId37"/>
    <p:sldId id="287" r:id="rId38"/>
    <p:sldId id="288" r:id="rId39"/>
    <p:sldId id="289" r:id="rId40"/>
    <p:sldId id="290" r:id="rId41"/>
    <p:sldId id="347" r:id="rId42"/>
    <p:sldId id="299" r:id="rId43"/>
    <p:sldId id="280" r:id="rId44"/>
    <p:sldId id="300" r:id="rId45"/>
    <p:sldId id="310" r:id="rId46"/>
    <p:sldId id="301" r:id="rId47"/>
    <p:sldId id="311" r:id="rId48"/>
    <p:sldId id="312" r:id="rId49"/>
    <p:sldId id="313" r:id="rId50"/>
    <p:sldId id="303" r:id="rId51"/>
    <p:sldId id="304" r:id="rId52"/>
    <p:sldId id="305" r:id="rId53"/>
    <p:sldId id="316" r:id="rId54"/>
    <p:sldId id="317" r:id="rId55"/>
    <p:sldId id="314" r:id="rId56"/>
    <p:sldId id="308" r:id="rId57"/>
    <p:sldId id="302" r:id="rId58"/>
    <p:sldId id="309" r:id="rId59"/>
    <p:sldId id="318" r:id="rId60"/>
    <p:sldId id="320" r:id="rId61"/>
    <p:sldId id="319" r:id="rId62"/>
    <p:sldId id="338" r:id="rId63"/>
    <p:sldId id="341" r:id="rId64"/>
    <p:sldId id="321" r:id="rId65"/>
    <p:sldId id="322" r:id="rId66"/>
    <p:sldId id="324" r:id="rId67"/>
    <p:sldId id="329" r:id="rId68"/>
    <p:sldId id="336" r:id="rId69"/>
    <p:sldId id="337" r:id="rId70"/>
    <p:sldId id="339" r:id="rId71"/>
    <p:sldId id="340" r:id="rId72"/>
    <p:sldId id="342" r:id="rId73"/>
    <p:sldId id="343" r:id="rId74"/>
    <p:sldId id="344" r:id="rId75"/>
    <p:sldId id="351" r:id="rId76"/>
    <p:sldId id="345" r:id="rId77"/>
    <p:sldId id="346" r:id="rId7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D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695" autoAdjust="0"/>
  </p:normalViewPr>
  <p:slideViewPr>
    <p:cSldViewPr snapToGrid="0">
      <p:cViewPr varScale="1">
        <p:scale>
          <a:sx n="122" d="100"/>
          <a:sy n="122" d="100"/>
        </p:scale>
        <p:origin x="11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4ECB6F-3815-4582-877C-D772C35E38DA}" type="datetimeFigureOut">
              <a:rPr lang="zh-CN" altLang="en-US" smtClean="0"/>
              <a:t>2017/6/27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93193-AD28-4F29-A423-3045EF8B9C12}" type="slidenum">
              <a:rPr lang="zh-CN" altLang="en-US" smtClean="0"/>
              <a:t>‹#›</a:t>
            </a:fld>
            <a:endParaRPr lang="zh-CN" altLang="en-US"/>
          </a:p>
        </p:txBody>
      </p:sp>
    </p:spTree>
    <p:extLst>
      <p:ext uri="{BB962C8B-B14F-4D97-AF65-F5344CB8AC3E}">
        <p14:creationId xmlns:p14="http://schemas.microsoft.com/office/powerpoint/2010/main" val="1302053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NZ" sz="2800" dirty="0"/>
              <a:t>The readers/writers problem is:</a:t>
            </a:r>
          </a:p>
          <a:p>
            <a:pPr lvl="1">
              <a:buFont typeface="Arial" pitchFamily="34" charset="0"/>
              <a:buChar char="•"/>
            </a:pPr>
            <a:r>
              <a:rPr lang="en-NZ" sz="2800" dirty="0"/>
              <a:t>There is a data area shared among a number of processes.</a:t>
            </a:r>
          </a:p>
          <a:p>
            <a:pPr lvl="2">
              <a:buFont typeface="Arial" pitchFamily="34" charset="0"/>
              <a:buChar char="•"/>
            </a:pPr>
            <a:r>
              <a:rPr lang="en-NZ" sz="2800" dirty="0"/>
              <a:t>The data area could be a file, a block of main memory,or even a bank of processor registers. </a:t>
            </a:r>
          </a:p>
          <a:p>
            <a:pPr lvl="1">
              <a:buFont typeface="Arial" pitchFamily="34" charset="0"/>
              <a:buChar char="•"/>
            </a:pPr>
            <a:r>
              <a:rPr lang="en-NZ" sz="2800" dirty="0"/>
              <a:t>There are a number of processes that only read the data area (readers) and a number that only write to the data area (writers).</a:t>
            </a:r>
          </a:p>
          <a:p>
            <a:r>
              <a:rPr lang="en-NZ" sz="2800" dirty="0"/>
              <a:t>The conditions that must be satisfied are as follows:</a:t>
            </a:r>
          </a:p>
          <a:p>
            <a:r>
              <a:rPr lang="en-NZ" sz="2800" dirty="0"/>
              <a:t>1. Any number of readers may simultaneously read the file.</a:t>
            </a:r>
          </a:p>
          <a:p>
            <a:r>
              <a:rPr lang="en-NZ" sz="2800" dirty="0"/>
              <a:t>2. Only one writer at a time may write to the file.</a:t>
            </a:r>
          </a:p>
          <a:p>
            <a:r>
              <a:rPr lang="en-NZ" sz="2800" dirty="0"/>
              <a:t>3. If a writer is writing to the file, no reader may read it.</a:t>
            </a:r>
            <a:endParaRPr lang="en-NZ" sz="240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2076910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Suppose we choose P1, </a:t>
            </a:r>
          </a:p>
          <a:p>
            <a:pPr lvl="1">
              <a:buFont typeface="Arial" pitchFamily="34" charset="0"/>
              <a:buChar char="•"/>
            </a:pPr>
            <a:r>
              <a:rPr lang="en-NZ" dirty="0"/>
              <a:t> allocate the required resources, </a:t>
            </a:r>
          </a:p>
          <a:p>
            <a:pPr lvl="1">
              <a:buFont typeface="Arial" pitchFamily="34" charset="0"/>
              <a:buChar char="•"/>
            </a:pPr>
            <a:r>
              <a:rPr lang="en-NZ" dirty="0"/>
              <a:t> complete P1, </a:t>
            </a:r>
          </a:p>
          <a:p>
            <a:pPr lvl="1">
              <a:buFont typeface="Arial" pitchFamily="34" charset="0"/>
              <a:buChar char="•"/>
            </a:pPr>
            <a:r>
              <a:rPr lang="en-NZ" dirty="0"/>
              <a:t> and return all of P1’s resources to the available pool.</a:t>
            </a:r>
          </a:p>
          <a:p>
            <a:pPr lvl="0">
              <a:buFont typeface="Arial" pitchFamily="34" charset="0"/>
              <a:buNone/>
            </a:pPr>
            <a:endParaRPr lang="en-NZ" dirty="0"/>
          </a:p>
          <a:p>
            <a:pPr lvl="0">
              <a:buFont typeface="Arial" pitchFamily="34" charset="0"/>
              <a:buNone/>
            </a:pPr>
            <a:r>
              <a:rPr lang="en-NZ" dirty="0"/>
              <a:t>We are left in the state shown in Figure 6.7c on</a:t>
            </a:r>
            <a:r>
              <a:rPr lang="en-NZ" baseline="0" dirty="0"/>
              <a:t> this slide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2449892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P3 completes, resulting in the state of Figure 6.7d shown on this slide</a:t>
            </a:r>
          </a:p>
          <a:p>
            <a:endParaRPr lang="en-NZ" dirty="0"/>
          </a:p>
          <a:p>
            <a:r>
              <a:rPr lang="en-NZ" dirty="0"/>
              <a:t>Finally, we can complete P4. At this point, all of the processes have been run to completion. </a:t>
            </a:r>
          </a:p>
          <a:p>
            <a:endParaRPr lang="en-NZ" dirty="0"/>
          </a:p>
          <a:p>
            <a:r>
              <a:rPr lang="en-NZ" dirty="0"/>
              <a:t>Thus, the state defined by Figure 6.7a is a safe state.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614869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a:t>Suppose that P1 makes the request for one additional unit each of R1 and R3; if we assume that the request is granted,</a:t>
            </a:r>
          </a:p>
          <a:p>
            <a:endParaRPr lang="en-NZ" dirty="0"/>
          </a:p>
          <a:p>
            <a:r>
              <a:rPr lang="en-NZ" dirty="0"/>
              <a:t>Is this a safe state? </a:t>
            </a:r>
          </a:p>
          <a:p>
            <a:pPr lvl="1">
              <a:buFont typeface="Arial" pitchFamily="34" charset="0"/>
              <a:buChar char="•"/>
            </a:pPr>
            <a:r>
              <a:rPr lang="en-NZ" dirty="0"/>
              <a:t> No, </a:t>
            </a:r>
          </a:p>
          <a:p>
            <a:pPr lvl="1">
              <a:buFont typeface="Arial" pitchFamily="34" charset="0"/>
              <a:buChar char="•"/>
            </a:pPr>
            <a:r>
              <a:rPr lang="en-NZ" dirty="0"/>
              <a:t> because each process will need at least one additional unit of R1, and there are none available.</a:t>
            </a:r>
          </a:p>
          <a:p>
            <a:pPr lvl="0">
              <a:buFont typeface="Arial" pitchFamily="34" charset="0"/>
              <a:buNone/>
            </a:pPr>
            <a:endParaRPr lang="en-NZ" dirty="0"/>
          </a:p>
          <a:p>
            <a:pPr lvl="0">
              <a:buFont typeface="Arial" pitchFamily="34" charset="0"/>
              <a:buNone/>
            </a:pPr>
            <a:r>
              <a:rPr lang="en-NZ" dirty="0"/>
              <a:t>Thus, on the basis of deadlock avoidance, the request by P1 should be denied and P1 should be blocked.</a:t>
            </a:r>
          </a:p>
          <a:p>
            <a:pPr lvl="0">
              <a:buFont typeface="Arial" pitchFamily="34" charset="0"/>
              <a:buNone/>
            </a:pPr>
            <a:endParaRPr lang="en-NZ" dirty="0"/>
          </a:p>
          <a:p>
            <a:pPr lvl="0">
              <a:buFont typeface="Arial" pitchFamily="34" charset="0"/>
              <a:buNone/>
            </a:pPr>
            <a:r>
              <a:rPr lang="en-NZ" b="1" dirty="0"/>
              <a:t>NOTE:</a:t>
            </a:r>
            <a:r>
              <a:rPr lang="en-NZ" b="1" baseline="0" dirty="0"/>
              <a:t> </a:t>
            </a:r>
            <a:r>
              <a:rPr lang="en-NZ" b="0" baseline="0" dirty="0"/>
              <a:t>This is </a:t>
            </a:r>
            <a:r>
              <a:rPr lang="en-NZ" b="1" i="1" baseline="0" dirty="0"/>
              <a:t>not </a:t>
            </a:r>
            <a:r>
              <a:rPr lang="en-NZ" b="0" baseline="0" dirty="0"/>
              <a:t>a deadlocked state. </a:t>
            </a:r>
          </a:p>
          <a:p>
            <a:pPr lvl="1">
              <a:buFont typeface="Arial" pitchFamily="34" charset="0"/>
              <a:buNone/>
            </a:pPr>
            <a:r>
              <a:rPr lang="en-NZ" b="0" baseline="0" dirty="0"/>
              <a:t>It merely has the potential for deadlock. </a:t>
            </a:r>
          </a:p>
          <a:p>
            <a:pPr lvl="0">
              <a:buFont typeface="Arial" pitchFamily="34" charset="0"/>
              <a:buNone/>
            </a:pPr>
            <a:endParaRPr lang="en-NZ" b="0" baseline="0" dirty="0"/>
          </a:p>
          <a:p>
            <a:pPr lvl="0">
              <a:buFont typeface="Arial" pitchFamily="34" charset="0"/>
              <a:buNone/>
            </a:pPr>
            <a:r>
              <a:rPr lang="en-NZ" b="0" baseline="0" dirty="0"/>
              <a:t>It is possible, for example, that if P1 were run from this state it would subsequently release one unit of R1 and one unit of R3 prior to needing these resources again. </a:t>
            </a:r>
          </a:p>
          <a:p>
            <a:pPr lvl="1">
              <a:buFont typeface="Arial" pitchFamily="34" charset="0"/>
              <a:buChar char="•"/>
            </a:pPr>
            <a:r>
              <a:rPr lang="en-NZ" b="0" baseline="0" dirty="0"/>
              <a:t>If that happened, the system would return to a safe state. </a:t>
            </a:r>
          </a:p>
          <a:p>
            <a:pPr lvl="1">
              <a:buFont typeface="Arial" pitchFamily="34" charset="0"/>
              <a:buChar char="•"/>
            </a:pPr>
            <a:r>
              <a:rPr lang="en-NZ" b="0" baseline="0" dirty="0"/>
              <a:t>Thus, the deadlock avoidance strategy does not predict deadlock with certainty; it merely anticipates the possibility of deadlock and assures that there is never such a possibility.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1500163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a:solidFill>
                  <a:schemeClr val="tx1"/>
                </a:solidFill>
                <a:latin typeface="+mn-lt"/>
                <a:ea typeface="+mn-ea"/>
                <a:cs typeface="+mn-cs"/>
              </a:rPr>
              <a:t>A common algorithm for deadlock detection is one described in [COFF71].</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 Allocation matrix and Available vector described in the previous section are used.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In addition, a request matrix </a:t>
            </a:r>
            <a:r>
              <a:rPr lang="en-NZ" sz="1200" b="1" kern="1200" baseline="0" dirty="0">
                <a:solidFill>
                  <a:schemeClr val="tx1"/>
                </a:solidFill>
                <a:latin typeface="+mn-lt"/>
                <a:ea typeface="+mn-ea"/>
                <a:cs typeface="+mn-cs"/>
              </a:rPr>
              <a:t>Q</a:t>
            </a:r>
            <a:r>
              <a:rPr lang="en-NZ" sz="1200" b="0" i="0" kern="1200" baseline="0" dirty="0">
                <a:solidFill>
                  <a:schemeClr val="tx1"/>
                </a:solidFill>
                <a:latin typeface="+mn-lt"/>
                <a:ea typeface="+mn-ea"/>
                <a:cs typeface="+mn-cs"/>
              </a:rPr>
              <a:t> is defined such that </a:t>
            </a:r>
            <a:r>
              <a:rPr lang="en-NZ" sz="1200" b="1" i="1" kern="1200" baseline="0" dirty="0">
                <a:solidFill>
                  <a:schemeClr val="tx1"/>
                </a:solidFill>
                <a:latin typeface="+mn-lt"/>
                <a:ea typeface="+mn-ea"/>
                <a:cs typeface="+mn-cs"/>
              </a:rPr>
              <a:t>Qij</a:t>
            </a:r>
            <a:r>
              <a:rPr lang="en-NZ" sz="1200" b="0" i="0" kern="1200" baseline="0" dirty="0">
                <a:solidFill>
                  <a:schemeClr val="tx1"/>
                </a:solidFill>
                <a:latin typeface="+mn-lt"/>
                <a:ea typeface="+mn-ea"/>
                <a:cs typeface="+mn-cs"/>
              </a:rPr>
              <a:t> represents the amount </a:t>
            </a:r>
            <a:r>
              <a:rPr lang="en-NZ" sz="1200" kern="1200" baseline="0" dirty="0">
                <a:solidFill>
                  <a:schemeClr val="tx1"/>
                </a:solidFill>
                <a:latin typeface="+mn-lt"/>
                <a:ea typeface="+mn-ea"/>
                <a:cs typeface="+mn-cs"/>
              </a:rPr>
              <a:t>of resources of type </a:t>
            </a:r>
            <a:r>
              <a:rPr lang="en-NZ" sz="1200" i="1" kern="1200" baseline="0" dirty="0">
                <a:solidFill>
                  <a:schemeClr val="tx1"/>
                </a:solidFill>
                <a:latin typeface="+mn-lt"/>
                <a:ea typeface="+mn-ea"/>
                <a:cs typeface="+mn-cs"/>
              </a:rPr>
              <a:t>j </a:t>
            </a:r>
            <a:r>
              <a:rPr lang="en-NZ" sz="1200" i="0" kern="1200" baseline="0" dirty="0">
                <a:solidFill>
                  <a:schemeClr val="tx1"/>
                </a:solidFill>
                <a:latin typeface="+mn-lt"/>
                <a:ea typeface="+mn-ea"/>
                <a:cs typeface="+mn-cs"/>
              </a:rPr>
              <a:t>requested by process </a:t>
            </a:r>
            <a:r>
              <a:rPr lang="en-NZ" sz="1200" i="1" kern="1200" baseline="0" dirty="0">
                <a:solidFill>
                  <a:schemeClr val="tx1"/>
                </a:solidFill>
                <a:latin typeface="+mn-lt"/>
                <a:ea typeface="+mn-ea"/>
                <a:cs typeface="+mn-cs"/>
              </a:rPr>
              <a:t>i. </a:t>
            </a:r>
          </a:p>
          <a:p>
            <a:endParaRPr lang="en-NZ" sz="1200" i="1" kern="1200" baseline="0" dirty="0">
              <a:solidFill>
                <a:schemeClr val="tx1"/>
              </a:solidFill>
              <a:latin typeface="+mn-lt"/>
              <a:ea typeface="+mn-ea"/>
              <a:cs typeface="+mn-cs"/>
            </a:endParaRPr>
          </a:p>
          <a:p>
            <a:r>
              <a:rPr lang="en-NZ" sz="1200" i="0" kern="1200" baseline="0" dirty="0">
                <a:solidFill>
                  <a:schemeClr val="tx1"/>
                </a:solidFill>
                <a:latin typeface="+mn-lt"/>
                <a:ea typeface="+mn-ea"/>
                <a:cs typeface="+mn-cs"/>
              </a:rPr>
              <a:t>The algorithm proceeds by marking </a:t>
            </a:r>
            <a:r>
              <a:rPr lang="en-NZ" sz="1200" kern="1200" baseline="0" dirty="0">
                <a:solidFill>
                  <a:schemeClr val="tx1"/>
                </a:solidFill>
                <a:latin typeface="+mn-lt"/>
                <a:ea typeface="+mn-ea"/>
                <a:cs typeface="+mn-cs"/>
              </a:rPr>
              <a:t>processes that are not deadlocked. Initially, all processes are unmarked.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4131935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1696378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strategy in this algorithm is to find a process whose resource requests can be satisfied with the available resources,</a:t>
            </a:r>
          </a:p>
          <a:p>
            <a:r>
              <a:rPr lang="en-NZ" dirty="0"/>
              <a:t>and then assume that those resources are granted and that the process runs to completion and releases all of its resources. </a:t>
            </a:r>
          </a:p>
          <a:p>
            <a:pPr lvl="1"/>
            <a:r>
              <a:rPr lang="en-NZ" dirty="0"/>
              <a:t>The algorithm then looks for another process to satisfy. </a:t>
            </a:r>
          </a:p>
          <a:p>
            <a:pPr lvl="0"/>
            <a:endParaRPr lang="en-NZ" dirty="0"/>
          </a:p>
          <a:p>
            <a:pPr lvl="0"/>
            <a:r>
              <a:rPr lang="en-NZ" dirty="0"/>
              <a:t>Note that this algorithm does not guarantee to prevent deadlock;</a:t>
            </a:r>
          </a:p>
          <a:p>
            <a:pPr lvl="1">
              <a:buFont typeface="Arial" pitchFamily="34" charset="0"/>
              <a:buChar char="•"/>
            </a:pPr>
            <a:r>
              <a:rPr lang="en-NZ" dirty="0"/>
              <a:t> That will depend on the order in which future requests are granted.</a:t>
            </a:r>
          </a:p>
          <a:p>
            <a:pPr lvl="1">
              <a:buFont typeface="Arial" pitchFamily="34" charset="0"/>
              <a:buChar char="•"/>
            </a:pPr>
            <a:r>
              <a:rPr lang="en-NZ" baseline="0" dirty="0"/>
              <a:t> </a:t>
            </a:r>
            <a:r>
              <a:rPr lang="en-NZ" dirty="0"/>
              <a:t>All that it does is determine if deadlock currently exists.</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3256197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a:t>In a fixed partitioning </a:t>
            </a:r>
            <a:r>
              <a:rPr lang="en-NZ" dirty="0"/>
              <a:t>scheme limits the number </a:t>
            </a:r>
            <a:r>
              <a:rPr lang="en-NZ"/>
              <a:t>of active processes and may use space </a:t>
            </a:r>
            <a:r>
              <a:rPr lang="en-NZ" dirty="0"/>
              <a:t>inefficiently if there </a:t>
            </a:r>
            <a:r>
              <a:rPr lang="en-NZ"/>
              <a:t>is a poor match between available partition sizes and </a:t>
            </a:r>
            <a:r>
              <a:rPr lang="en-NZ" dirty="0"/>
              <a:t>process sizes.</a:t>
            </a:r>
          </a:p>
          <a:p>
            <a:endParaRPr lang="en-NZ" dirty="0"/>
          </a:p>
          <a:p>
            <a:r>
              <a:rPr lang="en-NZ"/>
              <a:t>A dynamic partitioning </a:t>
            </a:r>
            <a:r>
              <a:rPr lang="en-NZ" dirty="0"/>
              <a:t>scheme is more complex </a:t>
            </a:r>
            <a:r>
              <a:rPr lang="en-NZ"/>
              <a:t>to maintain and </a:t>
            </a:r>
            <a:r>
              <a:rPr lang="en-NZ" dirty="0"/>
              <a:t>includes </a:t>
            </a:r>
            <a:r>
              <a:rPr lang="en-NZ"/>
              <a:t>the overhead of compaction</a:t>
            </a:r>
            <a:r>
              <a:rPr lang="en-NZ" dirty="0"/>
              <a:t>.</a:t>
            </a:r>
          </a:p>
          <a:p>
            <a:endParaRPr lang="en-NZ" dirty="0"/>
          </a:p>
          <a:p>
            <a:r>
              <a:rPr lang="en-NZ"/>
              <a:t>An </a:t>
            </a:r>
            <a:r>
              <a:rPr lang="en-NZ" dirty="0"/>
              <a:t>interesting compromise is the buddy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a:p>
        </p:txBody>
      </p:sp>
    </p:spTree>
    <p:extLst>
      <p:ext uri="{BB962C8B-B14F-4D97-AF65-F5344CB8AC3E}">
        <p14:creationId xmlns:p14="http://schemas.microsoft.com/office/powerpoint/2010/main" val="3319068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Figure 7.6 gives an example using a 1-Mbyte initial block.</a:t>
            </a:r>
          </a:p>
          <a:p>
            <a:endParaRPr lang="en-NZ" dirty="0"/>
          </a:p>
          <a:p>
            <a:r>
              <a:rPr lang="en-NZ" dirty="0"/>
              <a:t>The first </a:t>
            </a:r>
            <a:r>
              <a:rPr lang="en-NZ" dirty="0" err="1"/>
              <a:t>request,A</a:t>
            </a:r>
            <a:r>
              <a:rPr lang="en-NZ" dirty="0"/>
              <a:t>, is for 100 Kbytes, for which a 128K block is needed.</a:t>
            </a:r>
          </a:p>
          <a:p>
            <a:endParaRPr lang="en-NZ" dirty="0"/>
          </a:p>
          <a:p>
            <a:pPr>
              <a:buFont typeface="Arial" pitchFamily="34" charset="0"/>
              <a:buChar char="•"/>
            </a:pPr>
            <a:r>
              <a:rPr lang="en-NZ" dirty="0"/>
              <a:t>The initial block is divided into two 512K buddies.</a:t>
            </a:r>
          </a:p>
          <a:p>
            <a:pPr lvl="0">
              <a:buFont typeface="Arial" pitchFamily="34" charset="0"/>
              <a:buChar char="•"/>
            </a:pPr>
            <a:r>
              <a:rPr lang="en-NZ" dirty="0"/>
              <a:t>The first of these is divided into two 256K buddies, </a:t>
            </a:r>
          </a:p>
          <a:p>
            <a:pPr lvl="0">
              <a:buFont typeface="Arial" pitchFamily="34" charset="0"/>
              <a:buChar char="•"/>
            </a:pPr>
            <a:r>
              <a:rPr lang="en-NZ" dirty="0"/>
              <a:t>and the first of these is divided into two 128K buddies,</a:t>
            </a:r>
          </a:p>
          <a:p>
            <a:pPr lvl="0">
              <a:buFont typeface="Arial" pitchFamily="34" charset="0"/>
              <a:buChar char="•"/>
            </a:pPr>
            <a:r>
              <a:rPr lang="en-NZ" dirty="0"/>
              <a:t> one of which is allocated to A.</a:t>
            </a:r>
          </a:p>
          <a:p>
            <a:pPr lvl="0">
              <a:buFont typeface="Arial" pitchFamily="34" charset="0"/>
              <a:buChar char="•"/>
            </a:pPr>
            <a:r>
              <a:rPr lang="en-NZ" dirty="0"/>
              <a:t>The next </a:t>
            </a:r>
            <a:r>
              <a:rPr lang="en-NZ" dirty="0" err="1"/>
              <a:t>request,B</a:t>
            </a:r>
            <a:r>
              <a:rPr lang="en-NZ" dirty="0"/>
              <a:t>, requires a 256K block. Such a block is already available and is allocated. </a:t>
            </a:r>
          </a:p>
          <a:p>
            <a:pPr lvl="0">
              <a:buFont typeface="Arial" pitchFamily="34" charset="0"/>
              <a:buChar char="•"/>
            </a:pPr>
            <a:r>
              <a:rPr lang="en-NZ" dirty="0"/>
              <a:t>The process continues with splitting and coalescing occurring as needed.</a:t>
            </a:r>
          </a:p>
          <a:p>
            <a:pPr lvl="0">
              <a:buFont typeface="Arial" pitchFamily="34" charset="0"/>
              <a:buChar char="•"/>
            </a:pPr>
            <a:r>
              <a:rPr lang="en-NZ" dirty="0"/>
              <a:t>Note that when E is </a:t>
            </a:r>
            <a:r>
              <a:rPr lang="en-NZ" dirty="0" err="1"/>
              <a:t>released,two</a:t>
            </a:r>
            <a:r>
              <a:rPr lang="en-NZ" dirty="0"/>
              <a:t> 128K buddies are coalesced into a 256K block, which is immediately coalesced with its buddy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a:p>
        </p:txBody>
      </p:sp>
    </p:spTree>
    <p:extLst>
      <p:ext uri="{BB962C8B-B14F-4D97-AF65-F5344CB8AC3E}">
        <p14:creationId xmlns:p14="http://schemas.microsoft.com/office/powerpoint/2010/main" val="2635189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Figure 7.7 shows a binary tree representation of the buddy allocation immediately after the Release B request.</a:t>
            </a:r>
          </a:p>
          <a:p>
            <a:endParaRPr lang="en-NZ" dirty="0"/>
          </a:p>
          <a:p>
            <a:r>
              <a:rPr lang="en-NZ" dirty="0"/>
              <a:t>The leaf nodes represent the current partitioning the memory. </a:t>
            </a:r>
          </a:p>
          <a:p>
            <a:endParaRPr lang="en-NZ" dirty="0"/>
          </a:p>
          <a:p>
            <a:r>
              <a:rPr lang="en-NZ" dirty="0"/>
              <a:t>If two buddies are leaf nodes, </a:t>
            </a:r>
            <a:r>
              <a:rPr lang="en-NZ" b="1" dirty="0"/>
              <a:t>then at least one must be allocated;</a:t>
            </a:r>
          </a:p>
          <a:p>
            <a:pPr lvl="1"/>
            <a:r>
              <a:rPr lang="en-NZ" dirty="0"/>
              <a:t>otherwise they would be coalesced into a larger block.</a:t>
            </a:r>
          </a:p>
          <a:p>
            <a:pPr lvl="0"/>
            <a:endParaRPr lang="en-NZ" dirty="0"/>
          </a:p>
          <a:p>
            <a:pPr lvl="0">
              <a:buFont typeface="Arial" pitchFamily="34" charset="0"/>
              <a:buChar char="•"/>
            </a:pPr>
            <a:r>
              <a:rPr lang="en-NZ" dirty="0"/>
              <a:t>The buddy system is a reasonable compromise to overcome the disadvantages of both the fixed and variable partitioning schemes, </a:t>
            </a:r>
          </a:p>
          <a:p>
            <a:pPr lvl="0">
              <a:buFont typeface="Arial" pitchFamily="34" charset="0"/>
              <a:buChar char="•"/>
            </a:pPr>
            <a:r>
              <a:rPr lang="en-NZ" dirty="0"/>
              <a:t> But in contemporary operating systems, virtual memory based on paging and segmentation is superior. </a:t>
            </a:r>
          </a:p>
          <a:p>
            <a:pPr lvl="0">
              <a:buFont typeface="Arial" pitchFamily="34" charset="0"/>
              <a:buChar char="•"/>
            </a:pPr>
            <a:r>
              <a:rPr lang="en-NZ" dirty="0"/>
              <a:t>However, the buddy system has found application in parallel systems as an efficient means of allocation and release for parallel programs. A modified form of the buddy system is used for UNIX kernel memory allocation (described in Chapter 8).</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a:p>
        </p:txBody>
      </p:sp>
    </p:spTree>
    <p:extLst>
      <p:ext uri="{BB962C8B-B14F-4D97-AF65-F5344CB8AC3E}">
        <p14:creationId xmlns:p14="http://schemas.microsoft.com/office/powerpoint/2010/main" val="1168934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extLst>
      <p:ext uri="{BB962C8B-B14F-4D97-AF65-F5344CB8AC3E}">
        <p14:creationId xmlns:p14="http://schemas.microsoft.com/office/powerpoint/2010/main" val="2232224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a:t>写进程只等待</a:t>
            </a:r>
            <a:r>
              <a:rPr lang="en-US" altLang="zh-CN" dirty="0" err="1"/>
              <a:t>wsem</a:t>
            </a:r>
            <a:r>
              <a:rPr lang="zh-CN" altLang="en-US" dirty="0"/>
              <a:t>信号。只要</a:t>
            </a:r>
            <a:r>
              <a:rPr lang="en-US" altLang="zh-CN" dirty="0" err="1"/>
              <a:t>wsem</a:t>
            </a:r>
            <a:r>
              <a:rPr lang="zh-CN" altLang="en-US" dirty="0"/>
              <a:t>允许即可写入</a:t>
            </a:r>
            <a:endParaRPr lang="en-US" altLang="zh-CN" dirty="0"/>
          </a:p>
          <a:p>
            <a:r>
              <a:rPr lang="zh-CN" altLang="en-US" dirty="0"/>
              <a:t>读进程</a:t>
            </a:r>
            <a:endParaRPr lang="en-US" altLang="zh-CN" dirty="0"/>
          </a:p>
          <a:p>
            <a:r>
              <a:rPr lang="zh-CN" altLang="en-US" dirty="0"/>
              <a:t>第一个读进程需要检查</a:t>
            </a:r>
            <a:r>
              <a:rPr lang="en-US" altLang="zh-CN" dirty="0" err="1"/>
              <a:t>wsem</a:t>
            </a:r>
            <a:r>
              <a:rPr lang="zh-CN" altLang="en-US" dirty="0"/>
              <a:t>，即没有其它写进程在占用</a:t>
            </a:r>
            <a:endParaRPr lang="en-US" altLang="zh-CN" dirty="0"/>
          </a:p>
          <a:p>
            <a:r>
              <a:rPr lang="zh-CN" altLang="en-US" dirty="0"/>
              <a:t>读前，在信号</a:t>
            </a:r>
            <a:r>
              <a:rPr lang="en-US" altLang="zh-CN" dirty="0"/>
              <a:t>x</a:t>
            </a:r>
            <a:r>
              <a:rPr lang="zh-CN" altLang="en-US" dirty="0"/>
              <a:t>保护下</a:t>
            </a:r>
            <a:r>
              <a:rPr lang="en-US" altLang="zh-CN" dirty="0" err="1"/>
              <a:t>readcount</a:t>
            </a:r>
            <a:r>
              <a:rPr lang="en-US" altLang="zh-CN" dirty="0"/>
              <a:t>++</a:t>
            </a:r>
            <a:r>
              <a:rPr lang="zh-CN" altLang="en-US" dirty="0"/>
              <a:t>，读后，在信号</a:t>
            </a:r>
            <a:r>
              <a:rPr lang="en-US" altLang="zh-CN" dirty="0"/>
              <a:t>x</a:t>
            </a:r>
            <a:r>
              <a:rPr lang="zh-CN" altLang="en-US" dirty="0"/>
              <a:t>保护下</a:t>
            </a:r>
            <a:r>
              <a:rPr lang="en-US" altLang="zh-CN" dirty="0" err="1"/>
              <a:t>readcount</a:t>
            </a:r>
            <a:r>
              <a:rPr lang="en-US" altLang="zh-CN" dirty="0"/>
              <a:t>—</a:t>
            </a:r>
          </a:p>
          <a:p>
            <a:r>
              <a:rPr lang="zh-CN" altLang="en-US" dirty="0"/>
              <a:t>在</a:t>
            </a:r>
            <a:r>
              <a:rPr lang="en-US" altLang="zh-CN" dirty="0" err="1"/>
              <a:t>readcount</a:t>
            </a:r>
            <a:r>
              <a:rPr lang="zh-CN" altLang="en-US" dirty="0"/>
              <a:t>为</a:t>
            </a:r>
            <a:r>
              <a:rPr lang="en-US" altLang="zh-CN" dirty="0"/>
              <a:t>0</a:t>
            </a:r>
            <a:r>
              <a:rPr lang="zh-CN" altLang="en-US" dirty="0"/>
              <a:t>时，开放</a:t>
            </a:r>
            <a:r>
              <a:rPr lang="en-US" altLang="zh-CN" dirty="0" err="1"/>
              <a:t>wsem</a:t>
            </a:r>
            <a:r>
              <a:rPr lang="zh-CN" altLang="en-US" dirty="0"/>
              <a:t>信号</a:t>
            </a:r>
            <a:endParaRPr lang="en-US" altLang="zh-CN" dirty="0"/>
          </a:p>
          <a:p>
            <a:endParaRPr lang="en-US" altLang="zh-CN" dirty="0"/>
          </a:p>
          <a:p>
            <a:r>
              <a:rPr lang="zh-CN" altLang="en-US" dirty="0"/>
              <a:t>这种情况下，</a:t>
            </a:r>
            <a:r>
              <a:rPr lang="en-US" altLang="zh-CN" dirty="0"/>
              <a:t>writer</a:t>
            </a:r>
            <a:r>
              <a:rPr lang="zh-CN" altLang="en-US" dirty="0"/>
              <a:t>可能会发生 饥饿</a:t>
            </a:r>
            <a:endParaRPr lang="en-US" altLang="zh-CN" dirty="0"/>
          </a:p>
          <a:p>
            <a:endParaRPr lang="en-US" altLang="zh-CN" dirty="0"/>
          </a:p>
          <a:p>
            <a:endParaRPr lang="en-US" dirty="0"/>
          </a:p>
          <a:p>
            <a:r>
              <a:rPr lang="en-US" dirty="0"/>
              <a:t>This </a:t>
            </a:r>
            <a:r>
              <a:rPr lang="en-NZ" dirty="0"/>
              <a:t>solution uses semaphores, showing one instance each of a reader and a writer; the solution does not change for multiple readers and writers. </a:t>
            </a:r>
          </a:p>
          <a:p>
            <a:endParaRPr lang="en-US" dirty="0"/>
          </a:p>
          <a:p>
            <a:r>
              <a:rPr lang="en-NZ" dirty="0"/>
              <a:t>Once a single reader has begun to access the data area, it is possible for readers to retain control of the data area as long as there is at least one reader in the act of reading.</a:t>
            </a:r>
          </a:p>
          <a:p>
            <a:pPr lvl="1"/>
            <a:r>
              <a:rPr lang="en-NZ" dirty="0"/>
              <a:t>Therefore, writers are subject to starvation.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3334998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virtual address in Linux is viewed as consisting of four fields (Figure 8.25).</a:t>
            </a:r>
          </a:p>
          <a:p>
            <a:endParaRPr lang="en-NZ" dirty="0"/>
          </a:p>
          <a:p>
            <a:r>
              <a:rPr lang="en-NZ" dirty="0"/>
              <a:t>The leftmost (most significant) field is used as an index into the page directory. </a:t>
            </a:r>
          </a:p>
          <a:p>
            <a:endParaRPr lang="en-NZ" dirty="0"/>
          </a:p>
          <a:p>
            <a:r>
              <a:rPr lang="en-NZ" dirty="0"/>
              <a:t>The next field serves as an index into the page middle directory. </a:t>
            </a:r>
          </a:p>
          <a:p>
            <a:endParaRPr lang="en-NZ" dirty="0"/>
          </a:p>
          <a:p>
            <a:r>
              <a:rPr lang="en-NZ" dirty="0"/>
              <a:t>The third field serves as an index into the page table. </a:t>
            </a:r>
          </a:p>
          <a:p>
            <a:endParaRPr lang="en-NZ" dirty="0"/>
          </a:p>
          <a:p>
            <a:r>
              <a:rPr lang="en-NZ" dirty="0"/>
              <a:t>The fourth field gives the offset within the selected page of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extLst>
      <p:ext uri="{BB962C8B-B14F-4D97-AF65-F5344CB8AC3E}">
        <p14:creationId xmlns:p14="http://schemas.microsoft.com/office/powerpoint/2010/main" val="4134578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a:t>Camera jumps to animation of clock policy</a:t>
            </a:r>
            <a:r>
              <a:rPr lang="en-NZ" baseline="0" dirty="0"/>
              <a:t> at http://gaia.ecs.csus.edu/~zhangd/oscal/ClockFiles/Clock.htm</a:t>
            </a:r>
            <a:endParaRPr lang="en-NZ" dirty="0"/>
          </a:p>
          <a:p>
            <a:endParaRPr lang="en-NZ" dirty="0"/>
          </a:p>
          <a:p>
            <a:r>
              <a:rPr lang="en-NZ" dirty="0"/>
              <a:t>The simplest form of clock policy requires the association of an additional bit with each frame, referred to as the use bit.</a:t>
            </a:r>
          </a:p>
          <a:p>
            <a:endParaRPr lang="en-NZ" dirty="0"/>
          </a:p>
          <a:p>
            <a:r>
              <a:rPr lang="en-NZ" dirty="0"/>
              <a:t>When a page is first loaded into a frame in memory, the use bit for that frame is set to 1.</a:t>
            </a:r>
          </a:p>
          <a:p>
            <a:pPr lvl="1">
              <a:buFont typeface="Arial" pitchFamily="34" charset="0"/>
              <a:buChar char="•"/>
            </a:pPr>
            <a:r>
              <a:rPr lang="en-NZ" dirty="0"/>
              <a:t> Whenever the page is subsequently referenced (after the reference that generated the page fault), its use bit is set to 1.</a:t>
            </a:r>
          </a:p>
          <a:p>
            <a:pPr lvl="1">
              <a:buFont typeface="Arial" pitchFamily="34" charset="0"/>
              <a:buChar char="•"/>
            </a:pPr>
            <a:endParaRPr lang="en-NZ" dirty="0"/>
          </a:p>
          <a:p>
            <a:pPr lvl="0">
              <a:buFont typeface="Arial" pitchFamily="34" charset="0"/>
              <a:buNone/>
            </a:pPr>
            <a:r>
              <a:rPr lang="en-NZ" dirty="0"/>
              <a:t>The set of frames that are candidates for replacement is considered to be a circular buffer, with which a pointer is associated.</a:t>
            </a:r>
          </a:p>
          <a:p>
            <a:pPr lvl="1">
              <a:buFont typeface="Arial" pitchFamily="34" charset="0"/>
              <a:buChar char="•"/>
            </a:pPr>
            <a:r>
              <a:rPr lang="en-NZ" dirty="0"/>
              <a:t> When a page is replaced, the pointer is set to indicate the next frame in the buffer after the one just updated.</a:t>
            </a:r>
          </a:p>
          <a:p>
            <a:pPr lvl="1">
              <a:buFont typeface="Arial" pitchFamily="34" charset="0"/>
              <a:buChar char="•"/>
            </a:pPr>
            <a:r>
              <a:rPr lang="en-NZ" dirty="0"/>
              <a:t> When it comes time to replace a page, the operating system scans the buffer to find a frame with a use bit set to zero.</a:t>
            </a:r>
          </a:p>
          <a:p>
            <a:pPr lvl="1">
              <a:buFont typeface="Arial" pitchFamily="34" charset="0"/>
              <a:buChar char="•"/>
            </a:pPr>
            <a:r>
              <a:rPr lang="en-NZ" baseline="0" dirty="0"/>
              <a:t> </a:t>
            </a:r>
            <a:r>
              <a:rPr lang="en-NZ" dirty="0"/>
              <a:t>Each time it encounters a frame with a use bit of 1, it resets that bit to zero and continues on. </a:t>
            </a:r>
          </a:p>
          <a:p>
            <a:pPr lvl="1">
              <a:buFont typeface="Arial" pitchFamily="34" charset="0"/>
              <a:buChar char="•"/>
            </a:pPr>
            <a:r>
              <a:rPr lang="en-NZ" dirty="0"/>
              <a:t> If any of the frames in the buffer have a use bit of zero at the beginning of this process, the first such frame encountered is chosen for replacement.</a:t>
            </a:r>
          </a:p>
          <a:p>
            <a:pPr lvl="1">
              <a:buFont typeface="Arial" pitchFamily="34" charset="0"/>
              <a:buChar char="•"/>
            </a:pPr>
            <a:r>
              <a:rPr lang="en-NZ" dirty="0"/>
              <a:t>If all of the frames have a use bit of 1, then the pointer will make one complete cycle through the buffer, setting all the use bits to zero, and stop at its original position, replacing the page in that frame.</a:t>
            </a:r>
          </a:p>
          <a:p>
            <a:pPr lvl="0">
              <a:buFont typeface="Arial" pitchFamily="34" charset="0"/>
              <a:buNone/>
            </a:pPr>
            <a:endParaRPr lang="en-NZ" dirty="0"/>
          </a:p>
          <a:p>
            <a:pPr lvl="0">
              <a:buFont typeface="Arial" pitchFamily="34" charset="0"/>
              <a:buNone/>
            </a:pPr>
            <a:r>
              <a:rPr lang="en-NZ" dirty="0"/>
              <a:t>This policy is similar to FIFO, except that, in the clock policy, any frame with a use bit of 1 is passed over by the algorithm.</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extLst>
      <p:ext uri="{BB962C8B-B14F-4D97-AF65-F5344CB8AC3E}">
        <p14:creationId xmlns:p14="http://schemas.microsoft.com/office/powerpoint/2010/main" val="1151334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We can think of these as batch jobs, with the service time being the total execution time required. </a:t>
            </a:r>
          </a:p>
          <a:p>
            <a:endParaRPr lang="en-NZ" dirty="0"/>
          </a:p>
          <a:p>
            <a:pPr marL="0" marR="0" indent="0" algn="l" defTabSz="914400" rtl="0" eaLnBrk="0" fontAlgn="base" latinLnBrk="0" hangingPunct="0">
              <a:lnSpc>
                <a:spcPct val="100000"/>
              </a:lnSpc>
              <a:spcBef>
                <a:spcPct val="30000"/>
              </a:spcBef>
              <a:spcAft>
                <a:spcPct val="0"/>
              </a:spcAft>
              <a:buClrTx/>
              <a:buSzTx/>
              <a:buFontTx/>
              <a:buNone/>
              <a:tabLst/>
              <a:defRPr/>
            </a:pPr>
            <a:r>
              <a:rPr lang="en-NZ" b="1" dirty="0"/>
              <a:t>Movie button</a:t>
            </a:r>
            <a:r>
              <a:rPr lang="en-NZ" b="0" dirty="0"/>
              <a:t> links to animation of </a:t>
            </a:r>
            <a:r>
              <a:rPr lang="en-NZ" b="0" i="1" dirty="0"/>
              <a:t>Process Scheduling Algorithms</a:t>
            </a:r>
            <a:r>
              <a:rPr lang="en-NZ" b="0" i="1" baseline="0" dirty="0"/>
              <a:t> </a:t>
            </a:r>
            <a:r>
              <a:rPr lang="en-NZ" b="0" baseline="0" dirty="0"/>
              <a:t>at http://gaia.ecs.csus.edu/%7ezhangd/oscal/pscheduling.html</a:t>
            </a:r>
          </a:p>
          <a:p>
            <a:endParaRPr lang="en-NZ"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extLst>
      <p:ext uri="{BB962C8B-B14F-4D97-AF65-F5344CB8AC3E}">
        <p14:creationId xmlns:p14="http://schemas.microsoft.com/office/powerpoint/2010/main" val="2996276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The simplest scheduling policy is first-come-first-served (FCFS), </a:t>
            </a:r>
          </a:p>
          <a:p>
            <a:pPr lvl="1">
              <a:buFont typeface="Arial" pitchFamily="34" charset="0"/>
              <a:buChar char="•"/>
            </a:pPr>
            <a:r>
              <a:rPr lang="en-NZ" dirty="0"/>
              <a:t> aka. first-in-first-out (FIFO) or a strict queuing scheme.</a:t>
            </a:r>
          </a:p>
          <a:p>
            <a:pPr lvl="1">
              <a:buFont typeface="Arial" pitchFamily="34" charset="0"/>
              <a:buChar char="•"/>
            </a:pPr>
            <a:endParaRPr lang="en-NZ" dirty="0"/>
          </a:p>
          <a:p>
            <a:r>
              <a:rPr lang="en-NZ" dirty="0"/>
              <a:t>As each process becomes ready, it joins the ready queue.</a:t>
            </a:r>
          </a:p>
          <a:p>
            <a:endParaRPr lang="en-NZ" dirty="0"/>
          </a:p>
          <a:p>
            <a:r>
              <a:rPr lang="en-NZ" dirty="0"/>
              <a:t>When the currently running process ceases to execute, the process that has been in the ready queue the longest is selected for running.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extLst>
      <p:ext uri="{BB962C8B-B14F-4D97-AF65-F5344CB8AC3E}">
        <p14:creationId xmlns:p14="http://schemas.microsoft.com/office/powerpoint/2010/main" val="1854592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straightforward way to reduce the penalty that short jobs suffer with FCFS is to use preemption based on a clock.</a:t>
            </a:r>
          </a:p>
          <a:p>
            <a:pPr lvl="1">
              <a:buFont typeface="Arial" pitchFamily="34" charset="0"/>
              <a:buChar char="•"/>
            </a:pPr>
            <a:r>
              <a:rPr lang="en-NZ" dirty="0"/>
              <a:t> The simplest such policy is round robin. </a:t>
            </a:r>
          </a:p>
          <a:p>
            <a:pPr lvl="0">
              <a:buFont typeface="Arial" pitchFamily="34" charset="0"/>
              <a:buNone/>
            </a:pPr>
            <a:endParaRPr lang="en-NZ" dirty="0"/>
          </a:p>
          <a:p>
            <a:pPr lvl="0">
              <a:buFont typeface="Arial" pitchFamily="34" charset="0"/>
              <a:buNone/>
            </a:pPr>
            <a:r>
              <a:rPr lang="en-NZ" dirty="0"/>
              <a:t>Also known as time slicing, because each process is given a slice of time before being preempted.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extLst>
      <p:ext uri="{BB962C8B-B14F-4D97-AF65-F5344CB8AC3E}">
        <p14:creationId xmlns:p14="http://schemas.microsoft.com/office/powerpoint/2010/main" val="3501293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non-</a:t>
            </a:r>
            <a:r>
              <a:rPr lang="en-NZ" dirty="0"/>
              <a:t>preemptive policy in which the process with the shortest expected processing time is selected next.</a:t>
            </a:r>
          </a:p>
          <a:p>
            <a:pPr lvl="1">
              <a:buFont typeface="Arial" pitchFamily="34" charset="0"/>
              <a:buChar char="•"/>
            </a:pPr>
            <a:r>
              <a:rPr lang="en-NZ" dirty="0"/>
              <a:t> Thus a short process will jump to the head of the queue past longer jobs.</a:t>
            </a:r>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extLst>
      <p:ext uri="{BB962C8B-B14F-4D97-AF65-F5344CB8AC3E}">
        <p14:creationId xmlns:p14="http://schemas.microsoft.com/office/powerpoint/2010/main" val="1174316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pre-emptive version of SPN. </a:t>
            </a:r>
          </a:p>
          <a:p>
            <a:endParaRPr lang="en-NZ" dirty="0"/>
          </a:p>
          <a:p>
            <a:r>
              <a:rPr lang="en-NZ" dirty="0"/>
              <a:t>In this case, the scheduler always chooses the process that has the shortest expected remaining processing time.</a:t>
            </a:r>
          </a:p>
          <a:p>
            <a:r>
              <a:rPr lang="en-NZ" dirty="0"/>
              <a:t> </a:t>
            </a:r>
          </a:p>
          <a:p>
            <a:r>
              <a:rPr lang="en-NZ" dirty="0"/>
              <a:t>SRT does not have the bias in favor of long processes found in FCFS. </a:t>
            </a:r>
          </a:p>
          <a:p>
            <a:pPr lvl="1">
              <a:buFont typeface="Arial" pitchFamily="34" charset="0"/>
              <a:buChar char="•"/>
            </a:pPr>
            <a:r>
              <a:rPr lang="en-NZ" dirty="0"/>
              <a:t> Unlike round robin, no additional interrupts are generated, reducing overhead. </a:t>
            </a:r>
          </a:p>
          <a:p>
            <a:pPr lvl="1">
              <a:buFont typeface="Arial" pitchFamily="34" charset="0"/>
              <a:buChar char="•"/>
            </a:pPr>
            <a:r>
              <a:rPr lang="en-NZ" dirty="0"/>
              <a:t> On the other hand, elapsed service times must be recorded, contributing to overhead. </a:t>
            </a:r>
          </a:p>
          <a:p>
            <a:pPr lvl="0">
              <a:buFont typeface="Arial" pitchFamily="34" charset="0"/>
              <a:buNone/>
            </a:pPr>
            <a:endParaRPr lang="en-NZ" dirty="0"/>
          </a:p>
          <a:p>
            <a:pPr lvl="0">
              <a:buFont typeface="Arial" pitchFamily="34" charset="0"/>
              <a:buNone/>
            </a:pPr>
            <a:r>
              <a:rPr lang="en-NZ" dirty="0"/>
              <a:t>SRT should also give superior turnaround time performance to SPN, because a short job is given immediate preference to a running longer job.</a:t>
            </a:r>
          </a:p>
          <a:p>
            <a:pPr lvl="0">
              <a:buFont typeface="Arial" pitchFamily="34" charset="0"/>
              <a:buNone/>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extLst>
      <p:ext uri="{BB962C8B-B14F-4D97-AF65-F5344CB8AC3E}">
        <p14:creationId xmlns:p14="http://schemas.microsoft.com/office/powerpoint/2010/main" val="2771160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A smaller denominator yields a larger ratio so that shorter jobs are favored, but aging without service increases the ratio so that a longer process will eventually get past competing shorter jobs.</a:t>
            </a:r>
          </a:p>
          <a:p>
            <a:endParaRPr lang="en-NZ" dirty="0"/>
          </a:p>
          <a:p>
            <a:r>
              <a:rPr lang="en-NZ" dirty="0"/>
              <a:t>As with SRT and SPN, the expected service time must be estimated to use highest response ratio next (HRRN).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extLst>
      <p:ext uri="{BB962C8B-B14F-4D97-AF65-F5344CB8AC3E}">
        <p14:creationId xmlns:p14="http://schemas.microsoft.com/office/powerpoint/2010/main" val="17353637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a:t>If we have no indication of the relative length of various processes, then none of SPN, SRT, and HRRN can be used.</a:t>
            </a:r>
          </a:p>
          <a:p>
            <a:endParaRPr lang="en-NZ" dirty="0"/>
          </a:p>
          <a:p>
            <a:r>
              <a:rPr lang="en-NZ" dirty="0"/>
              <a:t>Another way of establishing a preference for shorter jobs is to penalize jobs that have been running longer.</a:t>
            </a:r>
          </a:p>
          <a:p>
            <a:pPr lvl="1">
              <a:buFont typeface="Arial" pitchFamily="34" charset="0"/>
              <a:buChar char="•"/>
            </a:pPr>
            <a:r>
              <a:rPr lang="en-NZ" dirty="0"/>
              <a:t>IE if we cannot focus on the time remaining to execute, let’s focus on the time spent in execution so far.</a:t>
            </a:r>
          </a:p>
          <a:p>
            <a:pPr lvl="1">
              <a:buFont typeface="Arial" pitchFamily="34" charset="0"/>
              <a:buChar char="•"/>
            </a:pPr>
            <a:endParaRPr lang="en-NZ" dirty="0"/>
          </a:p>
          <a:p>
            <a:pPr lvl="0">
              <a:buFont typeface="Arial" pitchFamily="34" charset="0"/>
              <a:buNone/>
            </a:pPr>
            <a:r>
              <a:rPr lang="en-NZ" dirty="0"/>
              <a:t>Scheduling is done on a preemptive (at time quantum) basis, and a dynamic priority mechanism is used.</a:t>
            </a:r>
          </a:p>
          <a:p>
            <a:pPr lvl="0">
              <a:buFont typeface="Arial" pitchFamily="34" charset="0"/>
              <a:buNone/>
            </a:pPr>
            <a:endParaRPr lang="en-NZ" dirty="0"/>
          </a:p>
          <a:p>
            <a:pPr lvl="0">
              <a:buFont typeface="Arial" pitchFamily="34" charset="0"/>
              <a:buNone/>
            </a:pPr>
            <a:r>
              <a:rPr lang="en-NZ" dirty="0"/>
              <a:t>When a process first enters the system, it is placed in RQ0 (refer to Figure 9.4).</a:t>
            </a:r>
          </a:p>
          <a:p>
            <a:pPr lvl="1">
              <a:buFont typeface="Arial" pitchFamily="34" charset="0"/>
              <a:buChar char="•"/>
            </a:pPr>
            <a:r>
              <a:rPr lang="en-NZ" dirty="0"/>
              <a:t> After its first preemption, when it returns to the Ready state, it is placed in RQ1.</a:t>
            </a:r>
          </a:p>
          <a:p>
            <a:pPr lvl="1">
              <a:buFont typeface="Arial" pitchFamily="34" charset="0"/>
              <a:buChar char="•"/>
            </a:pPr>
            <a:r>
              <a:rPr lang="en-NZ" dirty="0"/>
              <a:t> Each subsequent time that it is preempted, it is demoted to the next lower-priority queue.</a:t>
            </a:r>
          </a:p>
          <a:p>
            <a:pPr lvl="0">
              <a:buFont typeface="Arial" pitchFamily="34" charset="0"/>
              <a:buChar char="•"/>
            </a:pPr>
            <a:endParaRPr lang="en-NZ" baseline="0" dirty="0"/>
          </a:p>
          <a:p>
            <a:pPr lvl="0">
              <a:buFont typeface="Arial" pitchFamily="34" charset="0"/>
              <a:buNone/>
            </a:pPr>
            <a:r>
              <a:rPr lang="en-NZ" dirty="0"/>
              <a:t>A short process will complete quickly, without migrating very far down the hierarchy of ready queues. </a:t>
            </a:r>
          </a:p>
          <a:p>
            <a:pPr lvl="1">
              <a:buFont typeface="Arial" pitchFamily="34" charset="0"/>
              <a:buChar char="•"/>
            </a:pPr>
            <a:r>
              <a:rPr lang="en-NZ" dirty="0"/>
              <a:t> A longer process will gradually drift downward.</a:t>
            </a:r>
          </a:p>
          <a:p>
            <a:pPr lvl="1">
              <a:buFont typeface="Arial" pitchFamily="34" charset="0"/>
              <a:buChar char="•"/>
            </a:pPr>
            <a:r>
              <a:rPr lang="en-NZ" dirty="0"/>
              <a:t> Thus, newer, shorter processes are favored over older, longer processes.</a:t>
            </a:r>
          </a:p>
          <a:p>
            <a:pPr lvl="1">
              <a:buFont typeface="Arial" pitchFamily="34" charset="0"/>
              <a:buChar char="•"/>
            </a:pPr>
            <a:endParaRPr lang="en-NZ" dirty="0"/>
          </a:p>
          <a:p>
            <a:pPr lvl="0">
              <a:buFont typeface="Arial" pitchFamily="34" charset="0"/>
              <a:buNone/>
            </a:pPr>
            <a:r>
              <a:rPr lang="en-NZ" dirty="0"/>
              <a:t>Within each queue, except the lowest-priority queue, a simple FCFS mechanism is used. </a:t>
            </a:r>
          </a:p>
          <a:p>
            <a:pPr lvl="1">
              <a:buFont typeface="Arial" pitchFamily="34" charset="0"/>
              <a:buChar char="•"/>
            </a:pPr>
            <a:r>
              <a:rPr lang="en-NZ" dirty="0"/>
              <a:t> Once in the lowest-priority queue, a process cannot go lower, but is returned to this queue repeatedly until it completes execution.</a:t>
            </a:r>
          </a:p>
          <a:p>
            <a:pPr lvl="1">
              <a:buFont typeface="Arial" pitchFamily="34" charset="0"/>
              <a:buChar char="•"/>
            </a:pPr>
            <a:r>
              <a:rPr lang="en-NZ" dirty="0"/>
              <a:t> Thus, this queue is treated in round-robin fashion.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extLst>
      <p:ext uri="{BB962C8B-B14F-4D97-AF65-F5344CB8AC3E}">
        <p14:creationId xmlns:p14="http://schemas.microsoft.com/office/powerpoint/2010/main" val="37948586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dirty="0"/>
              <a:t>A number of variations of this scheme exist.</a:t>
            </a:r>
          </a:p>
          <a:p>
            <a:endParaRPr lang="en-NZ" dirty="0"/>
          </a:p>
          <a:p>
            <a:r>
              <a:rPr lang="en-NZ" dirty="0"/>
              <a:t>A simple version is to perform preemption in the same fashion as for round robin: at periodic intervals.</a:t>
            </a:r>
          </a:p>
          <a:p>
            <a:endParaRPr lang="en-NZ" dirty="0"/>
          </a:p>
          <a:p>
            <a:r>
              <a:rPr lang="en-NZ" dirty="0"/>
              <a:t>Our example shows this (Figure 9.5 and Table 9.5) for a quantum of one time unit. </a:t>
            </a:r>
          </a:p>
          <a:p>
            <a:pPr lvl="1"/>
            <a:r>
              <a:rPr lang="en-NZ" dirty="0"/>
              <a:t>Note that in this case, the behavior is similar to round robin with a time quantum of 1.</a:t>
            </a:r>
            <a:br>
              <a:rPr lang="en-NZ" dirty="0"/>
            </a:br>
            <a:endParaRPr lang="en-NZ" dirty="0"/>
          </a:p>
          <a:p>
            <a:r>
              <a:rPr lang="en-NZ" dirty="0"/>
              <a:t>But the turnaround time of longer processes can stretch out alarmingly. </a:t>
            </a:r>
          </a:p>
          <a:p>
            <a:pPr lvl="1">
              <a:buFont typeface="Arial" pitchFamily="34" charset="0"/>
              <a:buChar char="•"/>
            </a:pPr>
            <a:r>
              <a:rPr lang="en-NZ" dirty="0"/>
              <a:t> it is possible for starvation to occur if new jobs are entering the system frequently.</a:t>
            </a:r>
          </a:p>
          <a:p>
            <a:pPr lvl="0">
              <a:buFont typeface="Arial" pitchFamily="34" charset="0"/>
              <a:buNone/>
            </a:pPr>
            <a:endParaRPr lang="en-NZ" dirty="0"/>
          </a:p>
          <a:p>
            <a:pPr lvl="0">
              <a:buFont typeface="Arial" pitchFamily="34" charset="0"/>
              <a:buNone/>
            </a:pPr>
            <a:r>
              <a:rPr lang="en-NZ" dirty="0"/>
              <a:t>To compensate for this, we can vary the preemption times according to the queue:</a:t>
            </a:r>
          </a:p>
          <a:p>
            <a:pPr lvl="1">
              <a:buFont typeface="Arial" pitchFamily="34" charset="0"/>
              <a:buChar char="•"/>
            </a:pPr>
            <a:r>
              <a:rPr lang="en-NZ" dirty="0"/>
              <a:t>A process scheduled from RQ0 is allowed to execute for one time unit and then is preempted; </a:t>
            </a:r>
          </a:p>
          <a:p>
            <a:pPr lvl="1">
              <a:buFont typeface="Arial" pitchFamily="34" charset="0"/>
              <a:buChar char="•"/>
            </a:pPr>
            <a:r>
              <a:rPr lang="en-NZ" dirty="0"/>
              <a:t> a process scheduled from RQ1 is allowed to execute two time units, and so on. </a:t>
            </a:r>
          </a:p>
          <a:p>
            <a:pPr lvl="1">
              <a:buFont typeface="Arial" pitchFamily="34" charset="0"/>
              <a:buChar char="•"/>
            </a:pPr>
            <a:endParaRPr lang="en-NZ" dirty="0"/>
          </a:p>
          <a:p>
            <a:pPr lvl="0">
              <a:buFont typeface="Arial" pitchFamily="34" charset="0"/>
              <a:buNone/>
            </a:pPr>
            <a:r>
              <a:rPr lang="en-NZ" dirty="0"/>
              <a:t>In general, a process scheduled from RQ</a:t>
            </a:r>
            <a:r>
              <a:rPr lang="en-NZ" i="1" dirty="0"/>
              <a:t>i</a:t>
            </a:r>
            <a:r>
              <a:rPr lang="en-NZ" dirty="0"/>
              <a:t> is allowed to execute 2</a:t>
            </a:r>
            <a:r>
              <a:rPr lang="en-NZ" i="1" dirty="0"/>
              <a:t>i</a:t>
            </a:r>
            <a:r>
              <a:rPr lang="en-NZ" dirty="0"/>
              <a:t> time units before preemption. </a:t>
            </a:r>
          </a:p>
          <a:p>
            <a:pPr lvl="1">
              <a:buFont typeface="Arial" pitchFamily="34" charset="0"/>
              <a:buChar char="•"/>
            </a:pPr>
            <a:r>
              <a:rPr lang="en-NZ" dirty="0"/>
              <a:t> Even with the allowance for greater time allocation at lower priority, a longer process may still suffer starvation.</a:t>
            </a:r>
          </a:p>
          <a:p>
            <a:pPr lvl="0">
              <a:buFont typeface="Arial" pitchFamily="34" charset="0"/>
              <a:buNone/>
            </a:pPr>
            <a:endParaRPr lang="en-NZ" dirty="0"/>
          </a:p>
          <a:p>
            <a:pPr lvl="0">
              <a:buFont typeface="Arial" pitchFamily="34" charset="0"/>
              <a:buNone/>
            </a:pPr>
            <a:r>
              <a:rPr lang="en-NZ" dirty="0"/>
              <a:t>A possible remedy is to promote a process to a higher-priority queue after it spends a certain amount of time waiting for service in its current queue.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extLst>
      <p:ext uri="{BB962C8B-B14F-4D97-AF65-F5344CB8AC3E}">
        <p14:creationId xmlns:p14="http://schemas.microsoft.com/office/powerpoint/2010/main" val="795589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Rsem</a:t>
            </a:r>
            <a:r>
              <a:rPr lang="en-US" dirty="0"/>
              <a:t>: </a:t>
            </a:r>
            <a:r>
              <a:rPr lang="zh-CN" altLang="en-US" dirty="0"/>
              <a:t>当至少有一个写进程</a:t>
            </a:r>
            <a:r>
              <a:rPr lang="zh-CN" altLang="en-US" baseline="0" dirty="0"/>
              <a:t>准备访问数据区时，用于禁止所有的读进程</a:t>
            </a:r>
            <a:endParaRPr lang="en-US" altLang="zh-CN" baseline="0" dirty="0"/>
          </a:p>
          <a:p>
            <a:endParaRPr lang="en-US" baseline="0" dirty="0"/>
          </a:p>
          <a:p>
            <a:r>
              <a:rPr lang="zh-CN" altLang="en-US" baseline="0" dirty="0"/>
              <a:t>只允许一个读进程在</a:t>
            </a:r>
            <a:r>
              <a:rPr lang="en-US" altLang="zh-CN" baseline="0" dirty="0" err="1"/>
              <a:t>rsem</a:t>
            </a:r>
            <a:r>
              <a:rPr lang="zh-CN" altLang="en-US" baseline="0" dirty="0"/>
              <a:t>上排队，所有其他进程在等待</a:t>
            </a:r>
            <a:r>
              <a:rPr lang="en-US" altLang="zh-CN" baseline="0" dirty="0" err="1"/>
              <a:t>rsem</a:t>
            </a:r>
            <a:r>
              <a:rPr lang="zh-CN" altLang="en-US" baseline="0" dirty="0"/>
              <a:t>之前，在信号</a:t>
            </a:r>
            <a:r>
              <a:rPr lang="en-US" altLang="zh-CN" baseline="0" dirty="0"/>
              <a:t>z</a:t>
            </a:r>
            <a:r>
              <a:rPr lang="zh-CN" altLang="en-US" baseline="0" dirty="0"/>
              <a:t>上排队</a:t>
            </a:r>
            <a:endParaRPr lang="en-US" altLang="zh-CN" baseline="0" dirty="0"/>
          </a:p>
          <a:p>
            <a:endParaRPr lang="en-US" baseline="0" dirty="0"/>
          </a:p>
          <a:p>
            <a:endParaRPr lang="en-NZ" dirty="0"/>
          </a:p>
          <a:p>
            <a:r>
              <a:rPr lang="en-NZ" dirty="0"/>
              <a:t>This solution guarantees that no new readers are allowed access to the data area once at least one writer has declared a desire to write.</a:t>
            </a:r>
          </a:p>
          <a:p>
            <a:endParaRPr lang="en-NZ" dirty="0"/>
          </a:p>
          <a:p>
            <a:r>
              <a:rPr lang="en-NZ" dirty="0"/>
              <a:t>Continued on next slide</a:t>
            </a:r>
          </a:p>
          <a:p>
            <a:endParaRPr lang="en-NZ"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2526044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1913998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NZ" sz="1200" b="1" kern="1200" baseline="0" dirty="0">
                <a:solidFill>
                  <a:schemeClr val="tx1"/>
                </a:solidFill>
                <a:latin typeface="+mn-lt"/>
                <a:ea typeface="+mn-ea"/>
                <a:cs typeface="+mn-cs"/>
              </a:rPr>
              <a:t>Mutual Exclusion</a:t>
            </a:r>
          </a:p>
          <a:p>
            <a:r>
              <a:rPr lang="en-NZ" sz="1200" kern="1200" baseline="0" dirty="0">
                <a:solidFill>
                  <a:schemeClr val="tx1"/>
                </a:solidFill>
                <a:latin typeface="+mn-lt"/>
                <a:ea typeface="+mn-ea"/>
                <a:cs typeface="+mn-cs"/>
              </a:rPr>
              <a:t>The first of the four listed conditions cannot be disallowed (in general).</a:t>
            </a:r>
          </a:p>
          <a:p>
            <a:pPr lvl="1">
              <a:buFont typeface="Arial" pitchFamily="34" charset="0"/>
              <a:buChar char="•"/>
            </a:pPr>
            <a:r>
              <a:rPr lang="en-NZ" sz="1200" kern="1200" baseline="0" dirty="0">
                <a:solidFill>
                  <a:schemeClr val="tx1"/>
                </a:solidFill>
                <a:latin typeface="+mn-lt"/>
                <a:ea typeface="+mn-ea"/>
                <a:cs typeface="+mn-cs"/>
              </a:rPr>
              <a:t> If access to a resource requires mutual exclusion, then mutual exclusion must be supported by the OS.</a:t>
            </a:r>
          </a:p>
          <a:p>
            <a:pPr lvl="1">
              <a:buFont typeface="Arial" pitchFamily="34" charset="0"/>
              <a:buChar char="•"/>
            </a:pPr>
            <a:r>
              <a:rPr lang="en-NZ" sz="1200" kern="1200" baseline="0" dirty="0">
                <a:solidFill>
                  <a:schemeClr val="tx1"/>
                </a:solidFill>
                <a:latin typeface="+mn-lt"/>
                <a:ea typeface="+mn-ea"/>
                <a:cs typeface="+mn-cs"/>
              </a:rPr>
              <a:t> Some resources, such as files, may allow multiple accesses for reads but only exclusive access for writes. </a:t>
            </a:r>
          </a:p>
          <a:p>
            <a:pPr lvl="1">
              <a:buFont typeface="Arial" pitchFamily="34" charset="0"/>
              <a:buChar char="•"/>
            </a:pPr>
            <a:r>
              <a:rPr lang="en-NZ" sz="1200" kern="1200" baseline="0" dirty="0">
                <a:solidFill>
                  <a:schemeClr val="tx1"/>
                </a:solidFill>
                <a:latin typeface="+mn-lt"/>
                <a:ea typeface="+mn-ea"/>
                <a:cs typeface="+mn-cs"/>
              </a:rPr>
              <a:t>Even in this case, deadlock can occur if more than one process requires write permission.</a:t>
            </a:r>
          </a:p>
          <a:p>
            <a:endParaRPr lang="en-US" b="1" dirty="0"/>
          </a:p>
          <a:p>
            <a:r>
              <a:rPr lang="en-US" b="1" dirty="0"/>
              <a:t>Hold an Wait</a:t>
            </a:r>
            <a:endParaRPr lang="en-US" b="0" dirty="0"/>
          </a:p>
          <a:p>
            <a:pPr>
              <a:buFont typeface="Arial" pitchFamily="34" charset="0"/>
              <a:buNone/>
            </a:pPr>
            <a:r>
              <a:rPr lang="en-NZ" b="0" dirty="0"/>
              <a:t>Can be prevented by requiring that a process request all of its required resources at one time and blocking the process until all requests can be granted simultaneously. </a:t>
            </a:r>
          </a:p>
          <a:p>
            <a:pPr>
              <a:buFont typeface="Arial" pitchFamily="34" charset="0"/>
              <a:buChar char="•"/>
            </a:pPr>
            <a:endParaRPr lang="en-NZ" b="0" dirty="0"/>
          </a:p>
          <a:p>
            <a:pPr>
              <a:buFont typeface="Arial" pitchFamily="34" charset="0"/>
              <a:buNone/>
            </a:pPr>
            <a:r>
              <a:rPr lang="en-NZ" b="0" dirty="0"/>
              <a:t>This approach is inefficient in two ways. </a:t>
            </a:r>
          </a:p>
          <a:p>
            <a:pPr lvl="1">
              <a:buFont typeface="Arial" pitchFamily="34" charset="0"/>
              <a:buNone/>
            </a:pPr>
            <a:r>
              <a:rPr lang="en-NZ" b="0" dirty="0"/>
              <a:t>1) a process may be held up for a long time waiting for all of its resource requests to be filled, when in fact it could have proceeded with only some of the resources.</a:t>
            </a:r>
          </a:p>
          <a:p>
            <a:pPr marL="685800" lvl="1" indent="-228600">
              <a:buAutoNum type="arabicParenR" startAt="2"/>
            </a:pPr>
            <a:r>
              <a:rPr lang="en-NZ" b="0" dirty="0"/>
              <a:t>resources allocated to a process may remain unused for a considerable period, during which time they are denied to other processes. </a:t>
            </a:r>
          </a:p>
          <a:p>
            <a:pPr marL="228600" lvl="0" indent="-228600">
              <a:buNone/>
            </a:pPr>
            <a:endParaRPr lang="en-NZ" b="0" dirty="0"/>
          </a:p>
          <a:p>
            <a:pPr marL="228600" lvl="0" indent="-228600">
              <a:buNone/>
            </a:pPr>
            <a:r>
              <a:rPr lang="en-NZ" b="0" dirty="0"/>
              <a:t>Another problem is that a process may not know in advance all of the resources that it will require.</a:t>
            </a:r>
          </a:p>
          <a:p>
            <a:pPr marL="228600" lvl="0" indent="-228600">
              <a:buNone/>
            </a:pPr>
            <a:endParaRPr lang="en-NZ" b="0" dirty="0"/>
          </a:p>
          <a:p>
            <a:r>
              <a:rPr lang="en-NZ" b="0" dirty="0"/>
              <a:t>There is also the practical problem created by the use of modular programming or a multithreaded structure for an application. </a:t>
            </a:r>
          </a:p>
          <a:p>
            <a:pPr lvl="1"/>
            <a:r>
              <a:rPr lang="en-NZ" b="0" dirty="0"/>
              <a:t>An application would need to be aware of all resources that will be requested at all levels or in all modules to make the simultaneous request.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3196632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a:t>No Preemption</a:t>
            </a:r>
          </a:p>
          <a:p>
            <a:pPr lvl="0"/>
            <a:r>
              <a:rPr lang="en-NZ" dirty="0"/>
              <a:t>can be prevented in several ways. </a:t>
            </a:r>
          </a:p>
          <a:p>
            <a:pPr marL="685800" lvl="1" indent="-228600">
              <a:buAutoNum type="arabicParenR"/>
            </a:pPr>
            <a:r>
              <a:rPr lang="en-NZ" dirty="0"/>
              <a:t>If a process holding certain resources is denied a further request, that process must release its original resources and, if necessary, request them again together with the additional resource.</a:t>
            </a:r>
          </a:p>
          <a:p>
            <a:pPr marL="685800" lvl="1" indent="-228600">
              <a:buAutoNum type="arabicParenR"/>
            </a:pPr>
            <a:r>
              <a:rPr lang="en-NZ" dirty="0"/>
              <a:t>If a process requests a resource that is currently held by another process, the OS may preempt the second process and require it to release its resources.</a:t>
            </a:r>
          </a:p>
          <a:p>
            <a:pPr marL="228600" lvl="0" indent="-228600">
              <a:buNone/>
            </a:pPr>
            <a:endParaRPr lang="en-NZ" dirty="0"/>
          </a:p>
          <a:p>
            <a:pPr marL="228600" lvl="0" indent="-228600">
              <a:buNone/>
            </a:pPr>
            <a:r>
              <a:rPr lang="en-NZ" dirty="0"/>
              <a:t>This latter scheme would prevent deadlock only if no two processes possessed the same priority.</a:t>
            </a:r>
          </a:p>
          <a:p>
            <a:pPr marL="685800" lvl="1" indent="-228600">
              <a:buNone/>
            </a:pPr>
            <a:r>
              <a:rPr lang="en-NZ" dirty="0"/>
              <a:t>This approach is practical only with resources whose state can be easily saved and restored later, as is the case with a processor.</a:t>
            </a:r>
          </a:p>
          <a:p>
            <a:pPr marL="685800" lvl="1" indent="-228600">
              <a:buNone/>
            </a:pPr>
            <a:endParaRPr lang="en-NZ" dirty="0"/>
          </a:p>
          <a:p>
            <a:r>
              <a:rPr lang="en-NZ" sz="1200" b="1" kern="1200" baseline="0" dirty="0">
                <a:solidFill>
                  <a:schemeClr val="tx1"/>
                </a:solidFill>
                <a:latin typeface="+mn-lt"/>
                <a:ea typeface="+mn-ea"/>
                <a:cs typeface="+mn-cs"/>
              </a:rPr>
              <a:t>Circular Wait</a:t>
            </a:r>
          </a:p>
          <a:p>
            <a:pPr lvl="0">
              <a:buFont typeface="Arial" pitchFamily="34" charset="0"/>
              <a:buNone/>
            </a:pPr>
            <a:r>
              <a:rPr lang="en-NZ" sz="1200" kern="1200" baseline="0" dirty="0">
                <a:solidFill>
                  <a:schemeClr val="tx1"/>
                </a:solidFill>
                <a:latin typeface="+mn-lt"/>
                <a:ea typeface="+mn-ea"/>
                <a:cs typeface="+mn-cs"/>
              </a:rPr>
              <a:t>Can be prevented by defining a linear ordering of resource types. </a:t>
            </a:r>
          </a:p>
          <a:p>
            <a:pPr lvl="0">
              <a:buFont typeface="Arial" pitchFamily="34" charset="0"/>
              <a:buNone/>
            </a:pPr>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As with hold-and-wait prevention, circular-wait prevention may be inefficient, slowing down processes and denying resource access unnecessarily.</a:t>
            </a:r>
          </a:p>
          <a:p>
            <a:pPr marL="228600" lvl="0" indent="-22860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1963064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Movie button goes</a:t>
            </a:r>
            <a:r>
              <a:rPr lang="en-US" baseline="0" dirty="0"/>
              <a:t> to </a:t>
            </a:r>
            <a:r>
              <a:rPr lang="en-US" dirty="0"/>
              <a:t>http://gaia.ecs.csus.edu/~zhangd/oscal/Banker/Banker.html</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2310413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b="1" dirty="0"/>
              <a:t>Animation:</a:t>
            </a:r>
            <a:r>
              <a:rPr lang="en-NZ" b="0" dirty="0"/>
              <a:t> Callouts explain resource</a:t>
            </a:r>
            <a:r>
              <a:rPr lang="en-NZ" b="0" baseline="0" dirty="0"/>
              <a:t> parts of figure</a:t>
            </a:r>
          </a:p>
          <a:p>
            <a:endParaRPr lang="en-NZ" b="1" dirty="0"/>
          </a:p>
          <a:p>
            <a:r>
              <a:rPr lang="en-NZ" dirty="0"/>
              <a:t>This figure shows the state of a system consisting of four processes and three resources. </a:t>
            </a:r>
          </a:p>
          <a:p>
            <a:endParaRPr lang="en-NZ" dirty="0"/>
          </a:p>
          <a:p>
            <a:r>
              <a:rPr lang="en-NZ" dirty="0"/>
              <a:t>Total amount of resources</a:t>
            </a:r>
          </a:p>
          <a:p>
            <a:pPr lvl="1">
              <a:buFont typeface="Arial" pitchFamily="34" charset="0"/>
              <a:buChar char="•"/>
            </a:pPr>
            <a:r>
              <a:rPr lang="en-NZ" baseline="0" dirty="0"/>
              <a:t> </a:t>
            </a:r>
            <a:r>
              <a:rPr lang="en-NZ" dirty="0"/>
              <a:t>R1 = 9</a:t>
            </a:r>
          </a:p>
          <a:p>
            <a:pPr lvl="1">
              <a:buFont typeface="Arial" pitchFamily="34" charset="0"/>
              <a:buChar char="•"/>
            </a:pPr>
            <a:r>
              <a:rPr lang="en-NZ" dirty="0"/>
              <a:t> R2 = 3 </a:t>
            </a:r>
          </a:p>
          <a:p>
            <a:pPr lvl="1">
              <a:buFont typeface="Arial" pitchFamily="34" charset="0"/>
              <a:buChar char="•"/>
            </a:pPr>
            <a:r>
              <a:rPr lang="en-NZ" dirty="0"/>
              <a:t> R3 = 6</a:t>
            </a:r>
          </a:p>
          <a:p>
            <a:pPr lvl="1">
              <a:buFont typeface="Arial" pitchFamily="34" charset="0"/>
              <a:buChar char="•"/>
            </a:pPr>
            <a:endParaRPr lang="en-NZ" dirty="0"/>
          </a:p>
          <a:p>
            <a:pPr lvl="0">
              <a:buFont typeface="Arial" pitchFamily="34" charset="0"/>
              <a:buNone/>
            </a:pPr>
            <a:r>
              <a:rPr lang="en-NZ" dirty="0"/>
              <a:t>In the current state allocations have been made to the four processes, leaving available</a:t>
            </a:r>
          </a:p>
          <a:p>
            <a:pPr lvl="1">
              <a:buFont typeface="Arial" pitchFamily="34" charset="0"/>
              <a:buChar char="•"/>
            </a:pPr>
            <a:r>
              <a:rPr lang="en-NZ" baseline="0" dirty="0"/>
              <a:t> </a:t>
            </a:r>
            <a:r>
              <a:rPr lang="en-NZ" dirty="0"/>
              <a:t>1 unit of R2 </a:t>
            </a:r>
          </a:p>
          <a:p>
            <a:pPr lvl="1">
              <a:buFont typeface="Arial" pitchFamily="34" charset="0"/>
              <a:buChar char="•"/>
            </a:pPr>
            <a:r>
              <a:rPr lang="en-NZ" dirty="0"/>
              <a:t> 1 unit of R3</a:t>
            </a:r>
          </a:p>
          <a:p>
            <a:endParaRPr lang="en-NZ" dirty="0"/>
          </a:p>
          <a:p>
            <a:r>
              <a:rPr lang="en-NZ" b="1" dirty="0"/>
              <a:t>Is this a safe state? </a:t>
            </a:r>
          </a:p>
          <a:p>
            <a:endParaRPr lang="en-NZ" b="1" dirty="0"/>
          </a:p>
          <a:p>
            <a:r>
              <a:rPr lang="en-NZ" dirty="0"/>
              <a:t>To answer this question, we ask an intermediate question:</a:t>
            </a:r>
          </a:p>
          <a:p>
            <a:pPr lvl="1">
              <a:buFont typeface="Arial" pitchFamily="34" charset="0"/>
              <a:buChar char="•"/>
            </a:pPr>
            <a:r>
              <a:rPr lang="en-NZ" dirty="0"/>
              <a:t> Can any of the four processes be run to completion with the resources available? </a:t>
            </a:r>
          </a:p>
          <a:p>
            <a:pPr lvl="1">
              <a:buFont typeface="Arial" pitchFamily="34" charset="0"/>
              <a:buChar char="•"/>
            </a:pPr>
            <a:r>
              <a:rPr lang="en-NZ" dirty="0"/>
              <a:t> That is, can the difference between the maximum requirement and current allocation for any process be met with the available resources?</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4150310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In this case, each of the remaining processes could be completed</a:t>
            </a:r>
            <a:r>
              <a:rPr lang="en-NZ" baseline="0" dirty="0"/>
              <a:t> as shown on the next slides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2074333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A458684-4F4F-4EAE-8801-09263A81CCB2}" type="datetimeFigureOut">
              <a:rPr lang="zh-CN" altLang="en-US" smtClean="0"/>
              <a:t>2017/6/27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1DF904-C188-4F66-BFB9-07D5BECD8D0E}" type="slidenum">
              <a:rPr lang="zh-CN" altLang="en-US" smtClean="0"/>
              <a:t>‹#›</a:t>
            </a:fld>
            <a:endParaRPr lang="zh-CN" altLang="en-US"/>
          </a:p>
        </p:txBody>
      </p:sp>
    </p:spTree>
    <p:extLst>
      <p:ext uri="{BB962C8B-B14F-4D97-AF65-F5344CB8AC3E}">
        <p14:creationId xmlns:p14="http://schemas.microsoft.com/office/powerpoint/2010/main" val="1198942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A458684-4F4F-4EAE-8801-09263A81CCB2}" type="datetimeFigureOut">
              <a:rPr lang="zh-CN" altLang="en-US" smtClean="0"/>
              <a:t>2017/6/27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1DF904-C188-4F66-BFB9-07D5BECD8D0E}" type="slidenum">
              <a:rPr lang="zh-CN" altLang="en-US" smtClean="0"/>
              <a:t>‹#›</a:t>
            </a:fld>
            <a:endParaRPr lang="zh-CN" altLang="en-US"/>
          </a:p>
        </p:txBody>
      </p:sp>
    </p:spTree>
    <p:extLst>
      <p:ext uri="{BB962C8B-B14F-4D97-AF65-F5344CB8AC3E}">
        <p14:creationId xmlns:p14="http://schemas.microsoft.com/office/powerpoint/2010/main" val="1530770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A458684-4F4F-4EAE-8801-09263A81CCB2}" type="datetimeFigureOut">
              <a:rPr lang="zh-CN" altLang="en-US" smtClean="0"/>
              <a:t>2017/6/27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1DF904-C188-4F66-BFB9-07D5BECD8D0E}" type="slidenum">
              <a:rPr lang="zh-CN" altLang="en-US" smtClean="0"/>
              <a:t>‹#›</a:t>
            </a:fld>
            <a:endParaRPr lang="zh-CN" altLang="en-US"/>
          </a:p>
        </p:txBody>
      </p:sp>
    </p:spTree>
    <p:extLst>
      <p:ext uri="{BB962C8B-B14F-4D97-AF65-F5344CB8AC3E}">
        <p14:creationId xmlns:p14="http://schemas.microsoft.com/office/powerpoint/2010/main" val="4260248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A458684-4F4F-4EAE-8801-09263A81CCB2}" type="datetimeFigureOut">
              <a:rPr lang="zh-CN" altLang="en-US" smtClean="0"/>
              <a:t>2017/6/27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1DF904-C188-4F66-BFB9-07D5BECD8D0E}" type="slidenum">
              <a:rPr lang="zh-CN" altLang="en-US" smtClean="0"/>
              <a:t>‹#›</a:t>
            </a:fld>
            <a:endParaRPr lang="zh-CN" altLang="en-US"/>
          </a:p>
        </p:txBody>
      </p:sp>
    </p:spTree>
    <p:extLst>
      <p:ext uri="{BB962C8B-B14F-4D97-AF65-F5344CB8AC3E}">
        <p14:creationId xmlns:p14="http://schemas.microsoft.com/office/powerpoint/2010/main" val="65383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A458684-4F4F-4EAE-8801-09263A81CCB2}" type="datetimeFigureOut">
              <a:rPr lang="zh-CN" altLang="en-US" smtClean="0"/>
              <a:t>2017/6/27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1DF904-C188-4F66-BFB9-07D5BECD8D0E}" type="slidenum">
              <a:rPr lang="zh-CN" altLang="en-US" smtClean="0"/>
              <a:t>‹#›</a:t>
            </a:fld>
            <a:endParaRPr lang="zh-CN" altLang="en-US"/>
          </a:p>
        </p:txBody>
      </p:sp>
    </p:spTree>
    <p:extLst>
      <p:ext uri="{BB962C8B-B14F-4D97-AF65-F5344CB8AC3E}">
        <p14:creationId xmlns:p14="http://schemas.microsoft.com/office/powerpoint/2010/main" val="2242583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A458684-4F4F-4EAE-8801-09263A81CCB2}" type="datetimeFigureOut">
              <a:rPr lang="zh-CN" altLang="en-US" smtClean="0"/>
              <a:t>2017/6/27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1DF904-C188-4F66-BFB9-07D5BECD8D0E}" type="slidenum">
              <a:rPr lang="zh-CN" altLang="en-US" smtClean="0"/>
              <a:t>‹#›</a:t>
            </a:fld>
            <a:endParaRPr lang="zh-CN" altLang="en-US"/>
          </a:p>
        </p:txBody>
      </p:sp>
    </p:spTree>
    <p:extLst>
      <p:ext uri="{BB962C8B-B14F-4D97-AF65-F5344CB8AC3E}">
        <p14:creationId xmlns:p14="http://schemas.microsoft.com/office/powerpoint/2010/main" val="2104044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A458684-4F4F-4EAE-8801-09263A81CCB2}" type="datetimeFigureOut">
              <a:rPr lang="zh-CN" altLang="en-US" smtClean="0"/>
              <a:t>2017/6/27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A1DF904-C188-4F66-BFB9-07D5BECD8D0E}" type="slidenum">
              <a:rPr lang="zh-CN" altLang="en-US" smtClean="0"/>
              <a:t>‹#›</a:t>
            </a:fld>
            <a:endParaRPr lang="zh-CN" altLang="en-US"/>
          </a:p>
        </p:txBody>
      </p:sp>
    </p:spTree>
    <p:extLst>
      <p:ext uri="{BB962C8B-B14F-4D97-AF65-F5344CB8AC3E}">
        <p14:creationId xmlns:p14="http://schemas.microsoft.com/office/powerpoint/2010/main" val="192686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A458684-4F4F-4EAE-8801-09263A81CCB2}" type="datetimeFigureOut">
              <a:rPr lang="zh-CN" altLang="en-US" smtClean="0"/>
              <a:t>2017/6/27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1DF904-C188-4F66-BFB9-07D5BECD8D0E}" type="slidenum">
              <a:rPr lang="zh-CN" altLang="en-US" smtClean="0"/>
              <a:t>‹#›</a:t>
            </a:fld>
            <a:endParaRPr lang="zh-CN" altLang="en-US"/>
          </a:p>
        </p:txBody>
      </p:sp>
    </p:spTree>
    <p:extLst>
      <p:ext uri="{BB962C8B-B14F-4D97-AF65-F5344CB8AC3E}">
        <p14:creationId xmlns:p14="http://schemas.microsoft.com/office/powerpoint/2010/main" val="3193820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458684-4F4F-4EAE-8801-09263A81CCB2}" type="datetimeFigureOut">
              <a:rPr lang="zh-CN" altLang="en-US" smtClean="0"/>
              <a:t>2017/6/27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A1DF904-C188-4F66-BFB9-07D5BECD8D0E}" type="slidenum">
              <a:rPr lang="zh-CN" altLang="en-US" smtClean="0"/>
              <a:t>‹#›</a:t>
            </a:fld>
            <a:endParaRPr lang="zh-CN" altLang="en-US"/>
          </a:p>
        </p:txBody>
      </p:sp>
    </p:spTree>
    <p:extLst>
      <p:ext uri="{BB962C8B-B14F-4D97-AF65-F5344CB8AC3E}">
        <p14:creationId xmlns:p14="http://schemas.microsoft.com/office/powerpoint/2010/main" val="1180990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A458684-4F4F-4EAE-8801-09263A81CCB2}" type="datetimeFigureOut">
              <a:rPr lang="zh-CN" altLang="en-US" smtClean="0"/>
              <a:t>2017/6/27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1DF904-C188-4F66-BFB9-07D5BECD8D0E}" type="slidenum">
              <a:rPr lang="zh-CN" altLang="en-US" smtClean="0"/>
              <a:t>‹#›</a:t>
            </a:fld>
            <a:endParaRPr lang="zh-CN" altLang="en-US"/>
          </a:p>
        </p:txBody>
      </p:sp>
    </p:spTree>
    <p:extLst>
      <p:ext uri="{BB962C8B-B14F-4D97-AF65-F5344CB8AC3E}">
        <p14:creationId xmlns:p14="http://schemas.microsoft.com/office/powerpoint/2010/main" val="2709241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A458684-4F4F-4EAE-8801-09263A81CCB2}" type="datetimeFigureOut">
              <a:rPr lang="zh-CN" altLang="en-US" smtClean="0"/>
              <a:t>2017/6/27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1DF904-C188-4F66-BFB9-07D5BECD8D0E}" type="slidenum">
              <a:rPr lang="zh-CN" altLang="en-US" smtClean="0"/>
              <a:t>‹#›</a:t>
            </a:fld>
            <a:endParaRPr lang="zh-CN" altLang="en-US"/>
          </a:p>
        </p:txBody>
      </p:sp>
    </p:spTree>
    <p:extLst>
      <p:ext uri="{BB962C8B-B14F-4D97-AF65-F5344CB8AC3E}">
        <p14:creationId xmlns:p14="http://schemas.microsoft.com/office/powerpoint/2010/main" val="227486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58684-4F4F-4EAE-8801-09263A81CCB2}" type="datetimeFigureOut">
              <a:rPr lang="zh-CN" altLang="en-US" smtClean="0"/>
              <a:t>2017/6/27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DF904-C188-4F66-BFB9-07D5BECD8D0E}" type="slidenum">
              <a:rPr lang="zh-CN" altLang="en-US" smtClean="0"/>
              <a:t>‹#›</a:t>
            </a:fld>
            <a:endParaRPr lang="zh-CN" altLang="en-US"/>
          </a:p>
        </p:txBody>
      </p:sp>
    </p:spTree>
    <p:extLst>
      <p:ext uri="{BB962C8B-B14F-4D97-AF65-F5344CB8AC3E}">
        <p14:creationId xmlns:p14="http://schemas.microsoft.com/office/powerpoint/2010/main" val="14529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3%20&#25805;&#20316;&#31995;&#32479;&#21019;&#24314;&#26032;&#36827;&#31243;&#30340;&#27493;&#39588;.png" TargetMode="External"/><Relationship Id="rId2" Type="http://schemas.openxmlformats.org/officeDocument/2006/relationships/hyperlink" Target="3%20&#20116;&#29366;&#24577;&#36827;&#31243;&#27169;&#22411;.p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3%20&#36827;&#31243;&#20999;&#25442;&#30340;&#27493;&#39588;.png" TargetMode="External"/><Relationship Id="rId2" Type="http://schemas.openxmlformats.org/officeDocument/2006/relationships/hyperlink" Target="3%20&#20116;&#29366;&#24577;&#36827;&#31243;&#27169;&#22411;.p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3%20&#20116;&#29366;&#24577;&#36827;&#31243;&#27169;&#22411;.png"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4%20&#29992;&#25143;&#32423;&#32447;&#31243;&#30456;&#23545;&#20110;&#20869;&#26680;&#32423;&#32447;&#31243;&#30340;&#32570;&#28857;.png" TargetMode="External"/><Relationship Id="rId4" Type="http://schemas.openxmlformats.org/officeDocument/2006/relationships/hyperlink" Target="4%20&#29992;&#25143;&#32423;&#32447;&#31243;&#30456;&#23545;&#20110;&#20869;&#26680;&#32423;&#32447;&#31243;&#30340;&#20248;&#28857;.pn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4%20&#32447;&#31243;&#30456;&#23545;&#20110;&#36827;&#31243;&#30340;&#22909;&#22788;.png" TargetMode="External"/><Relationship Id="rId2" Type="http://schemas.openxmlformats.org/officeDocument/2006/relationships/hyperlink" Target="3%20&#20116;&#29366;&#24577;&#36827;&#31243;&#27169;&#22411;.p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3%20&#20116;&#29366;&#24577;&#36827;&#31243;&#27169;&#22411;.png" TargetMode="External"/><Relationship Id="rId2" Type="http://schemas.openxmlformats.org/officeDocument/2006/relationships/image" Target="../media/image16.gif"/><Relationship Id="rId1" Type="http://schemas.openxmlformats.org/officeDocument/2006/relationships/slideLayout" Target="../slideLayouts/slideLayout2.xml"/><Relationship Id="rId5" Type="http://schemas.openxmlformats.org/officeDocument/2006/relationships/hyperlink" Target="7%20&#22266;&#23450;&#20998;&#21306;&#26041;&#26696;2.png" TargetMode="External"/><Relationship Id="rId4" Type="http://schemas.openxmlformats.org/officeDocument/2006/relationships/hyperlink" Target="7%20&#22266;&#23450;&#20998;&#21306;&#26041;&#26696;1.png"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3%20&#20116;&#29366;&#24577;&#36827;&#31243;&#27169;&#22411;.p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hyperlink" Target="8%20&#36716;&#25442;&#26816;&#27979;&#32531;&#20914;&#21306;&#65288;TLB&#65289;.png" TargetMode="External"/><Relationship Id="rId2" Type="http://schemas.openxmlformats.org/officeDocument/2006/relationships/hyperlink" Target="3%20&#20116;&#29366;&#24577;&#36827;&#31243;&#27169;&#22411;.pn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3%20&#26377;&#25346;&#36215;&#24577;&#30340;&#36827;&#31243;&#29366;&#24577;&#36716;&#25442;&#22270;.p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9.gif"/></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3%20&#36827;&#31243;&#25511;&#21046;&#22359;PCB&#20013;&#30340;&#20856;&#22411;&#20803;&#32032;.png" TargetMode="External"/><Relationship Id="rId2" Type="http://schemas.openxmlformats.org/officeDocument/2006/relationships/hyperlink" Target="3%20&#20116;&#29366;&#24577;&#36827;&#31243;&#27169;&#22411;.p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a:t>耿晨歌的课件、讲课似乎是按照第五版教材来的</a:t>
            </a:r>
            <a:endParaRPr lang="en-US" altLang="zh-CN" dirty="0"/>
          </a:p>
          <a:p>
            <a:r>
              <a:rPr lang="zh-CN" altLang="en-US" dirty="0"/>
              <a:t>所以这里整理的也都是第五版教材的内容</a:t>
            </a:r>
          </a:p>
        </p:txBody>
      </p:sp>
    </p:spTree>
    <p:extLst>
      <p:ext uri="{BB962C8B-B14F-4D97-AF65-F5344CB8AC3E}">
        <p14:creationId xmlns:p14="http://schemas.microsoft.com/office/powerpoint/2010/main" val="3164040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56239" y="1582615"/>
            <a:ext cx="9434146" cy="3108543"/>
          </a:xfrm>
          <a:prstGeom prst="rect">
            <a:avLst/>
          </a:prstGeom>
          <a:noFill/>
        </p:spPr>
        <p:txBody>
          <a:bodyPr wrap="square" rtlCol="0">
            <a:spAutoFit/>
          </a:bodyPr>
          <a:lstStyle/>
          <a:p>
            <a:r>
              <a:rPr lang="zh-CN" altLang="en-US" sz="2800" dirty="0"/>
              <a:t>操作系统创建一个新进程的步骤</a:t>
            </a:r>
            <a:r>
              <a:rPr lang="en-US" altLang="zh-CN" sz="2800" dirty="0"/>
              <a:t>(5)</a:t>
            </a:r>
          </a:p>
          <a:p>
            <a:endParaRPr lang="en-US" altLang="zh-CN" sz="2800" dirty="0"/>
          </a:p>
          <a:p>
            <a:pPr marL="457200" indent="-457200">
              <a:buFont typeface="Arial" panose="020B0604020202020204" pitchFamily="34" charset="0"/>
              <a:buChar char="•"/>
            </a:pPr>
            <a:r>
              <a:rPr lang="zh-CN" altLang="en-US" sz="2800" b="1" dirty="0"/>
              <a:t>分配一个唯一的</a:t>
            </a:r>
            <a:r>
              <a:rPr lang="en-US" altLang="zh-CN" sz="2800" b="1" dirty="0"/>
              <a:t>PID</a:t>
            </a:r>
          </a:p>
          <a:p>
            <a:pPr marL="457200" indent="-457200">
              <a:buFont typeface="Arial" panose="020B0604020202020204" pitchFamily="34" charset="0"/>
              <a:buChar char="•"/>
            </a:pPr>
            <a:r>
              <a:rPr lang="zh-CN" altLang="en-US" sz="2800" b="1" dirty="0"/>
              <a:t>分配空间</a:t>
            </a:r>
            <a:endParaRPr lang="en-US" altLang="zh-CN" sz="2800" b="1" dirty="0"/>
          </a:p>
          <a:p>
            <a:pPr marL="457200" indent="-457200">
              <a:buFont typeface="Arial" panose="020B0604020202020204" pitchFamily="34" charset="0"/>
              <a:buChar char="•"/>
            </a:pPr>
            <a:r>
              <a:rPr lang="zh-CN" altLang="en-US" sz="2800" b="1" dirty="0"/>
              <a:t>初始化进程控制块</a:t>
            </a:r>
            <a:r>
              <a:rPr lang="en-US" altLang="zh-CN" sz="2800" b="1" dirty="0"/>
              <a:t>PCB</a:t>
            </a:r>
          </a:p>
          <a:p>
            <a:pPr marL="457200" indent="-457200">
              <a:buFont typeface="Arial" panose="020B0604020202020204" pitchFamily="34" charset="0"/>
              <a:buChar char="•"/>
            </a:pPr>
            <a:r>
              <a:rPr lang="zh-CN" altLang="en-US" sz="2800" b="1" dirty="0"/>
              <a:t>设置正确的连接</a:t>
            </a:r>
            <a:r>
              <a:rPr lang="zh-CN" altLang="en-US" sz="2800" dirty="0"/>
              <a:t>（如放入正确的调度队列）</a:t>
            </a:r>
            <a:endParaRPr lang="en-US" altLang="zh-CN" sz="2800" dirty="0"/>
          </a:p>
          <a:p>
            <a:pPr marL="457200" indent="-457200">
              <a:buFont typeface="Arial" panose="020B0604020202020204" pitchFamily="34" charset="0"/>
              <a:buChar char="•"/>
            </a:pPr>
            <a:r>
              <a:rPr lang="zh-CN" altLang="en-US" sz="2800" b="1" dirty="0"/>
              <a:t>创建或扩充其他数据结构</a:t>
            </a:r>
            <a:r>
              <a:rPr lang="zh-CN" altLang="en-US" sz="2800" dirty="0"/>
              <a:t>（如操作系统的日志文件）</a:t>
            </a:r>
          </a:p>
        </p:txBody>
      </p:sp>
      <p:sp>
        <p:nvSpPr>
          <p:cNvPr id="3" name="文本框 2">
            <a:hlinkClick r:id="rId2" action="ppaction://hlinkfile"/>
            <a:extLst>
              <a:ext uri="{FF2B5EF4-FFF2-40B4-BE49-F238E27FC236}">
                <a16:creationId xmlns:a16="http://schemas.microsoft.com/office/drawing/2014/main" id="{8FEB2A8F-DF6F-4A4B-BD6A-9D9DE15EAC31}"/>
              </a:ext>
            </a:extLst>
          </p:cNvPr>
          <p:cNvSpPr txBox="1"/>
          <p:nvPr/>
        </p:nvSpPr>
        <p:spPr>
          <a:xfrm>
            <a:off x="7987324" y="5719873"/>
            <a:ext cx="3583032" cy="369332"/>
          </a:xfrm>
          <a:prstGeom prst="rect">
            <a:avLst/>
          </a:prstGeom>
          <a:noFill/>
        </p:spPr>
        <p:txBody>
          <a:bodyPr wrap="none" rtlCol="0">
            <a:spAutoFit/>
          </a:bodyPr>
          <a:lstStyle/>
          <a:p>
            <a:r>
              <a:rPr lang="en-US" altLang="zh-CN" i="1" u="sng" dirty="0">
                <a:solidFill>
                  <a:srgbClr val="00B0F0"/>
                </a:solidFill>
                <a:hlinkClick r:id="rId3" action="ppaction://hlinkfile"/>
              </a:rPr>
              <a:t>3 </a:t>
            </a:r>
            <a:r>
              <a:rPr lang="zh-CN" altLang="en-US" i="1" u="sng" dirty="0">
                <a:solidFill>
                  <a:srgbClr val="00B0F0"/>
                </a:solidFill>
                <a:hlinkClick r:id="rId3" action="ppaction://hlinkfile"/>
              </a:rPr>
              <a:t>操作系统创建新进程的步骤</a:t>
            </a:r>
            <a:r>
              <a:rPr lang="en-US" altLang="zh-CN" i="1" u="sng" dirty="0">
                <a:solidFill>
                  <a:srgbClr val="00B0F0"/>
                </a:solidFill>
                <a:hlinkClick r:id="rId3" action="ppaction://hlinkfile"/>
              </a:rPr>
              <a:t>.</a:t>
            </a:r>
            <a:r>
              <a:rPr lang="en-US" altLang="zh-CN" i="1" u="sng" dirty="0" err="1">
                <a:solidFill>
                  <a:srgbClr val="00B0F0"/>
                </a:solidFill>
                <a:hlinkClick r:id="rId3" action="ppaction://hlinkfile"/>
              </a:rPr>
              <a:t>png</a:t>
            </a:r>
            <a:endParaRPr lang="zh-CN" altLang="en-US" i="1" u="sng" dirty="0">
              <a:solidFill>
                <a:srgbClr val="00B0F0"/>
              </a:solidFill>
            </a:endParaRPr>
          </a:p>
        </p:txBody>
      </p:sp>
    </p:spTree>
    <p:extLst>
      <p:ext uri="{BB962C8B-B14F-4D97-AF65-F5344CB8AC3E}">
        <p14:creationId xmlns:p14="http://schemas.microsoft.com/office/powerpoint/2010/main" val="147342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7638" y="984739"/>
            <a:ext cx="9557239" cy="3970318"/>
          </a:xfrm>
          <a:prstGeom prst="rect">
            <a:avLst/>
          </a:prstGeom>
          <a:noFill/>
        </p:spPr>
        <p:txBody>
          <a:bodyPr wrap="square" rtlCol="0">
            <a:spAutoFit/>
          </a:bodyPr>
          <a:lstStyle/>
          <a:p>
            <a:r>
              <a:rPr lang="zh-CN" altLang="en-US" sz="2800" dirty="0"/>
              <a:t>进程切换的步骤</a:t>
            </a:r>
            <a:r>
              <a:rPr lang="en-US" altLang="zh-CN" sz="2800" dirty="0"/>
              <a:t>(7)</a:t>
            </a:r>
          </a:p>
          <a:p>
            <a:endParaRPr lang="en-US" altLang="zh-CN" sz="2800" dirty="0"/>
          </a:p>
          <a:p>
            <a:pPr marL="457200" indent="-457200">
              <a:buFont typeface="Arial" panose="020B0604020202020204" pitchFamily="34" charset="0"/>
              <a:buChar char="•"/>
            </a:pPr>
            <a:r>
              <a:rPr lang="zh-CN" altLang="en-US" sz="2800" dirty="0"/>
              <a:t>保存处理器上下文环境</a:t>
            </a:r>
            <a:endParaRPr lang="en-US" altLang="zh-CN" sz="2800" dirty="0"/>
          </a:p>
          <a:p>
            <a:pPr marL="457200" indent="-457200">
              <a:buFont typeface="Arial" panose="020B0604020202020204" pitchFamily="34" charset="0"/>
              <a:buChar char="•"/>
            </a:pPr>
            <a:r>
              <a:rPr lang="zh-CN" altLang="en-US" sz="2800" dirty="0"/>
              <a:t>更新被换出进程的</a:t>
            </a:r>
            <a:r>
              <a:rPr lang="en-US" altLang="zh-CN" sz="2800" dirty="0"/>
              <a:t>PCB</a:t>
            </a:r>
          </a:p>
          <a:p>
            <a:pPr marL="457200" indent="-457200">
              <a:buFont typeface="Arial" panose="020B0604020202020204" pitchFamily="34" charset="0"/>
              <a:buChar char="•"/>
            </a:pPr>
            <a:r>
              <a:rPr lang="zh-CN" altLang="en-US" sz="2800" dirty="0"/>
              <a:t>将被换出进程的</a:t>
            </a:r>
            <a:r>
              <a:rPr lang="en-US" altLang="zh-CN" sz="2800" dirty="0"/>
              <a:t>PCB</a:t>
            </a:r>
            <a:r>
              <a:rPr lang="zh-CN" altLang="en-US" sz="2800" dirty="0"/>
              <a:t>移到相应的队列</a:t>
            </a:r>
            <a:endParaRPr lang="en-US" altLang="zh-CN" sz="2800" dirty="0"/>
          </a:p>
          <a:p>
            <a:pPr marL="457200" indent="-457200">
              <a:buFont typeface="Arial" panose="020B0604020202020204" pitchFamily="34" charset="0"/>
              <a:buChar char="•"/>
            </a:pPr>
            <a:r>
              <a:rPr lang="zh-CN" altLang="en-US" sz="2800" dirty="0"/>
              <a:t>选择另一个进程执行</a:t>
            </a:r>
            <a:endParaRPr lang="en-US" altLang="zh-CN" sz="2800" dirty="0"/>
          </a:p>
          <a:p>
            <a:pPr marL="457200" indent="-457200">
              <a:buFont typeface="Arial" panose="020B0604020202020204" pitchFamily="34" charset="0"/>
              <a:buChar char="•"/>
            </a:pPr>
            <a:r>
              <a:rPr lang="zh-CN" altLang="en-US" sz="2800" dirty="0"/>
              <a:t>更新所选进程的</a:t>
            </a:r>
            <a:r>
              <a:rPr lang="en-US" altLang="zh-CN" sz="2800" dirty="0"/>
              <a:t>PCB</a:t>
            </a:r>
          </a:p>
          <a:p>
            <a:pPr marL="457200" indent="-457200">
              <a:buFont typeface="Arial" panose="020B0604020202020204" pitchFamily="34" charset="0"/>
              <a:buChar char="•"/>
            </a:pPr>
            <a:r>
              <a:rPr lang="zh-CN" altLang="en-US" sz="2800" dirty="0"/>
              <a:t>更新内存管理的数据结构</a:t>
            </a:r>
            <a:endParaRPr lang="en-US" altLang="zh-CN" sz="2800" dirty="0"/>
          </a:p>
          <a:p>
            <a:pPr marL="457200" indent="-457200">
              <a:buFont typeface="Arial" panose="020B0604020202020204" pitchFamily="34" charset="0"/>
              <a:buChar char="•"/>
            </a:pPr>
            <a:r>
              <a:rPr lang="zh-CN" altLang="en-US" sz="2800" dirty="0"/>
              <a:t>恢复所选进程在上次换出前的处理器上下文环境</a:t>
            </a:r>
            <a:endParaRPr lang="en-US" altLang="zh-CN" sz="2800" dirty="0"/>
          </a:p>
        </p:txBody>
      </p:sp>
      <p:sp>
        <p:nvSpPr>
          <p:cNvPr id="3" name="文本框 2">
            <a:hlinkClick r:id="rId2" action="ppaction://hlinkfile"/>
            <a:extLst>
              <a:ext uri="{FF2B5EF4-FFF2-40B4-BE49-F238E27FC236}">
                <a16:creationId xmlns:a16="http://schemas.microsoft.com/office/drawing/2014/main" id="{36740F6F-6F3D-4236-B0AB-1CD304DAA40E}"/>
              </a:ext>
            </a:extLst>
          </p:cNvPr>
          <p:cNvSpPr txBox="1"/>
          <p:nvPr/>
        </p:nvSpPr>
        <p:spPr>
          <a:xfrm>
            <a:off x="9050216" y="5923073"/>
            <a:ext cx="2428870" cy="369332"/>
          </a:xfrm>
          <a:prstGeom prst="rect">
            <a:avLst/>
          </a:prstGeom>
          <a:noFill/>
        </p:spPr>
        <p:txBody>
          <a:bodyPr wrap="none" rtlCol="0">
            <a:spAutoFit/>
          </a:bodyPr>
          <a:lstStyle/>
          <a:p>
            <a:r>
              <a:rPr lang="en-US" altLang="zh-CN" i="1" u="sng" dirty="0">
                <a:solidFill>
                  <a:srgbClr val="00B0F0"/>
                </a:solidFill>
                <a:hlinkClick r:id="rId3" action="ppaction://hlinkfile"/>
              </a:rPr>
              <a:t>3 </a:t>
            </a:r>
            <a:r>
              <a:rPr lang="zh-CN" altLang="en-US" i="1" u="sng" dirty="0">
                <a:solidFill>
                  <a:srgbClr val="00B0F0"/>
                </a:solidFill>
                <a:hlinkClick r:id="rId3" action="ppaction://hlinkfile"/>
              </a:rPr>
              <a:t>进程切换的步骤</a:t>
            </a:r>
            <a:r>
              <a:rPr lang="en-US" altLang="zh-CN" i="1" u="sng" dirty="0">
                <a:solidFill>
                  <a:srgbClr val="00B0F0"/>
                </a:solidFill>
                <a:hlinkClick r:id="rId3" action="ppaction://hlinkfile"/>
              </a:rPr>
              <a:t>.</a:t>
            </a:r>
            <a:r>
              <a:rPr lang="en-US" altLang="zh-CN" i="1" u="sng" dirty="0" err="1">
                <a:solidFill>
                  <a:srgbClr val="00B0F0"/>
                </a:solidFill>
                <a:hlinkClick r:id="rId3" action="ppaction://hlinkfile"/>
              </a:rPr>
              <a:t>png</a:t>
            </a:r>
            <a:endParaRPr lang="zh-CN" altLang="en-US" i="1" u="sng" dirty="0">
              <a:solidFill>
                <a:srgbClr val="00B0F0"/>
              </a:solidFill>
            </a:endParaRPr>
          </a:p>
        </p:txBody>
      </p:sp>
    </p:spTree>
    <p:extLst>
      <p:ext uri="{BB962C8B-B14F-4D97-AF65-F5344CB8AC3E}">
        <p14:creationId xmlns:p14="http://schemas.microsoft.com/office/powerpoint/2010/main" val="2295076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2 </a:t>
            </a:r>
            <a:r>
              <a:rPr lang="zh-CN" altLang="en-US" dirty="0"/>
              <a:t>线程</a:t>
            </a:r>
          </a:p>
        </p:txBody>
      </p:sp>
      <p:sp>
        <p:nvSpPr>
          <p:cNvPr id="3" name="副标题 2"/>
          <p:cNvSpPr>
            <a:spLocks noGrp="1"/>
          </p:cNvSpPr>
          <p:nvPr>
            <p:ph type="subTitle" idx="1"/>
          </p:nvPr>
        </p:nvSpPr>
        <p:spPr/>
        <p:txBody>
          <a:bodyPr/>
          <a:lstStyle/>
          <a:p>
            <a:r>
              <a:rPr lang="zh-CN" altLang="en-US" dirty="0"/>
              <a:t>第四章 线程</a:t>
            </a:r>
          </a:p>
        </p:txBody>
      </p:sp>
    </p:spTree>
    <p:extLst>
      <p:ext uri="{BB962C8B-B14F-4D97-AF65-F5344CB8AC3E}">
        <p14:creationId xmlns:p14="http://schemas.microsoft.com/office/powerpoint/2010/main" val="567101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04546" y="527539"/>
            <a:ext cx="9741877" cy="2677656"/>
          </a:xfrm>
          <a:prstGeom prst="rect">
            <a:avLst/>
          </a:prstGeom>
          <a:noFill/>
        </p:spPr>
        <p:txBody>
          <a:bodyPr wrap="square" rtlCol="0">
            <a:spAutoFit/>
          </a:bodyPr>
          <a:lstStyle/>
          <a:p>
            <a:r>
              <a:rPr lang="zh-CN" altLang="en-US" sz="2800" dirty="0"/>
              <a:t>名词解释</a:t>
            </a:r>
            <a:endParaRPr lang="en-US" altLang="zh-CN" sz="2800" dirty="0"/>
          </a:p>
          <a:p>
            <a:endParaRPr lang="en-US" altLang="zh-CN" sz="2800" dirty="0"/>
          </a:p>
          <a:p>
            <a:pPr marL="457200" indent="-457200">
              <a:buFont typeface="Arial" panose="020B0604020202020204" pitchFamily="34" charset="0"/>
              <a:buChar char="•"/>
            </a:pPr>
            <a:r>
              <a:rPr lang="zh-CN" altLang="en-US" sz="2800" b="1" dirty="0"/>
              <a:t>用户级线程</a:t>
            </a:r>
            <a:r>
              <a:rPr lang="zh-CN" altLang="en-US" sz="2800" dirty="0"/>
              <a:t>：有关线程管理的工作都由应用程序完成，内核意识不到线程的存在；</a:t>
            </a:r>
            <a:endParaRPr lang="en-US" altLang="zh-CN" sz="2800" dirty="0"/>
          </a:p>
          <a:p>
            <a:pPr marL="457200" indent="-457200">
              <a:buFont typeface="Arial" panose="020B0604020202020204" pitchFamily="34" charset="0"/>
              <a:buChar char="•"/>
            </a:pPr>
            <a:r>
              <a:rPr lang="zh-CN" altLang="en-US" sz="2800" b="1" dirty="0"/>
              <a:t>内核级线程</a:t>
            </a:r>
            <a:r>
              <a:rPr lang="zh-CN" altLang="en-US" sz="2800" dirty="0"/>
              <a:t>：有关线程管理的工作都由内核完成，应用程序没有进行线程管理的代码；</a:t>
            </a:r>
          </a:p>
        </p:txBody>
      </p:sp>
      <p:pic>
        <p:nvPicPr>
          <p:cNvPr id="5" name="图片 4"/>
          <p:cNvPicPr>
            <a:picLocks noChangeAspect="1"/>
          </p:cNvPicPr>
          <p:nvPr/>
        </p:nvPicPr>
        <p:blipFill>
          <a:blip r:embed="rId2"/>
          <a:stretch>
            <a:fillRect/>
          </a:stretch>
        </p:blipFill>
        <p:spPr>
          <a:xfrm>
            <a:off x="2764358" y="3205195"/>
            <a:ext cx="6942349" cy="3111201"/>
          </a:xfrm>
          <a:prstGeom prst="rect">
            <a:avLst/>
          </a:prstGeom>
        </p:spPr>
      </p:pic>
      <p:sp>
        <p:nvSpPr>
          <p:cNvPr id="6" name="文本框 5">
            <a:hlinkClick r:id="rId3" action="ppaction://hlinkfile"/>
            <a:extLst>
              <a:ext uri="{FF2B5EF4-FFF2-40B4-BE49-F238E27FC236}">
                <a16:creationId xmlns:a16="http://schemas.microsoft.com/office/drawing/2014/main" id="{E286CAAD-C471-4777-9307-DD759E7FC0BB}"/>
              </a:ext>
            </a:extLst>
          </p:cNvPr>
          <p:cNvSpPr txBox="1"/>
          <p:nvPr/>
        </p:nvSpPr>
        <p:spPr>
          <a:xfrm>
            <a:off x="7453526" y="5947064"/>
            <a:ext cx="4506362" cy="369332"/>
          </a:xfrm>
          <a:prstGeom prst="rect">
            <a:avLst/>
          </a:prstGeom>
          <a:noFill/>
        </p:spPr>
        <p:txBody>
          <a:bodyPr wrap="none" rtlCol="0">
            <a:spAutoFit/>
          </a:bodyPr>
          <a:lstStyle/>
          <a:p>
            <a:r>
              <a:rPr lang="en-US" altLang="zh-CN" i="1" u="sng" dirty="0">
                <a:solidFill>
                  <a:srgbClr val="00B0F0"/>
                </a:solidFill>
                <a:hlinkClick r:id="rId4" action="ppaction://hlinkfile"/>
              </a:rPr>
              <a:t>4 </a:t>
            </a:r>
            <a:r>
              <a:rPr lang="zh-CN" altLang="en-US" i="1" u="sng" dirty="0">
                <a:solidFill>
                  <a:srgbClr val="00B0F0"/>
                </a:solidFill>
                <a:hlinkClick r:id="rId4" action="ppaction://hlinkfile"/>
              </a:rPr>
              <a:t>用户级线程相对于内核级线程的优点</a:t>
            </a:r>
            <a:r>
              <a:rPr lang="en-US" altLang="zh-CN" i="1" u="sng" dirty="0">
                <a:solidFill>
                  <a:srgbClr val="00B0F0"/>
                </a:solidFill>
                <a:hlinkClick r:id="rId4" action="ppaction://hlinkfile"/>
              </a:rPr>
              <a:t>.</a:t>
            </a:r>
            <a:r>
              <a:rPr lang="en-US" altLang="zh-CN" i="1" u="sng" dirty="0" err="1">
                <a:solidFill>
                  <a:srgbClr val="00B0F0"/>
                </a:solidFill>
                <a:hlinkClick r:id="rId4" action="ppaction://hlinkfile"/>
              </a:rPr>
              <a:t>png</a:t>
            </a:r>
            <a:endParaRPr lang="zh-CN" altLang="en-US" i="1" u="sng" dirty="0">
              <a:solidFill>
                <a:srgbClr val="00B0F0"/>
              </a:solidFill>
            </a:endParaRPr>
          </a:p>
        </p:txBody>
      </p:sp>
      <p:sp>
        <p:nvSpPr>
          <p:cNvPr id="7" name="文本框 6">
            <a:hlinkClick r:id="rId3" action="ppaction://hlinkfile"/>
            <a:extLst>
              <a:ext uri="{FF2B5EF4-FFF2-40B4-BE49-F238E27FC236}">
                <a16:creationId xmlns:a16="http://schemas.microsoft.com/office/drawing/2014/main" id="{30CD00AC-B78F-4E0C-BEA3-4B8980B892BC}"/>
              </a:ext>
            </a:extLst>
          </p:cNvPr>
          <p:cNvSpPr txBox="1"/>
          <p:nvPr/>
        </p:nvSpPr>
        <p:spPr>
          <a:xfrm>
            <a:off x="7453526" y="6316396"/>
            <a:ext cx="4506362" cy="369332"/>
          </a:xfrm>
          <a:prstGeom prst="rect">
            <a:avLst/>
          </a:prstGeom>
          <a:noFill/>
        </p:spPr>
        <p:txBody>
          <a:bodyPr wrap="none" rtlCol="0">
            <a:spAutoFit/>
          </a:bodyPr>
          <a:lstStyle/>
          <a:p>
            <a:r>
              <a:rPr lang="en-US" altLang="zh-CN" i="1" u="sng" dirty="0">
                <a:solidFill>
                  <a:srgbClr val="00B0F0"/>
                </a:solidFill>
                <a:hlinkClick r:id="rId5" action="ppaction://hlinkfile"/>
              </a:rPr>
              <a:t>4 </a:t>
            </a:r>
            <a:r>
              <a:rPr lang="zh-CN" altLang="en-US" i="1" u="sng" dirty="0">
                <a:solidFill>
                  <a:srgbClr val="00B0F0"/>
                </a:solidFill>
                <a:hlinkClick r:id="rId5" action="ppaction://hlinkfile"/>
              </a:rPr>
              <a:t>用户级线程相对于内核级线程的缺点</a:t>
            </a:r>
            <a:r>
              <a:rPr lang="en-US" altLang="zh-CN" i="1" u="sng" dirty="0">
                <a:solidFill>
                  <a:srgbClr val="00B0F0"/>
                </a:solidFill>
                <a:hlinkClick r:id="rId5" action="ppaction://hlinkfile"/>
              </a:rPr>
              <a:t>.</a:t>
            </a:r>
            <a:r>
              <a:rPr lang="en-US" altLang="zh-CN" i="1" u="sng" dirty="0" err="1">
                <a:solidFill>
                  <a:srgbClr val="00B0F0"/>
                </a:solidFill>
                <a:hlinkClick r:id="rId5" action="ppaction://hlinkfile"/>
              </a:rPr>
              <a:t>png</a:t>
            </a:r>
            <a:endParaRPr lang="zh-CN" altLang="en-US" i="1" u="sng" dirty="0">
              <a:solidFill>
                <a:srgbClr val="00B0F0"/>
              </a:solidFill>
            </a:endParaRPr>
          </a:p>
        </p:txBody>
      </p:sp>
    </p:spTree>
    <p:extLst>
      <p:ext uri="{BB962C8B-B14F-4D97-AF65-F5344CB8AC3E}">
        <p14:creationId xmlns:p14="http://schemas.microsoft.com/office/powerpoint/2010/main" val="1440844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22131" y="1855176"/>
            <a:ext cx="10049608" cy="2677656"/>
          </a:xfrm>
          <a:prstGeom prst="rect">
            <a:avLst/>
          </a:prstGeom>
          <a:noFill/>
        </p:spPr>
        <p:txBody>
          <a:bodyPr wrap="square" rtlCol="0">
            <a:spAutoFit/>
          </a:bodyPr>
          <a:lstStyle/>
          <a:p>
            <a:r>
              <a:rPr lang="zh-CN" altLang="en-US" sz="2800" dirty="0"/>
              <a:t>使用线程相比于使用进程的好处</a:t>
            </a:r>
            <a:endParaRPr lang="en-US" altLang="zh-CN" sz="2800" dirty="0"/>
          </a:p>
          <a:p>
            <a:endParaRPr lang="en-US" altLang="zh-CN" sz="2800" dirty="0"/>
          </a:p>
          <a:p>
            <a:pPr marL="285750" indent="-285750">
              <a:buFont typeface="Arial" panose="020B0604020202020204" pitchFamily="34" charset="0"/>
              <a:buChar char="•"/>
            </a:pPr>
            <a:r>
              <a:rPr lang="zh-CN" altLang="en-US" sz="2800" b="1" dirty="0"/>
              <a:t>创建快</a:t>
            </a:r>
            <a:r>
              <a:rPr lang="zh-CN" altLang="en-US" sz="2800" dirty="0"/>
              <a:t>：</a:t>
            </a:r>
            <a:r>
              <a:rPr lang="zh-CN" altLang="en-US" sz="2400" dirty="0"/>
              <a:t>在已有进程中创建新线程比创建一个全新的进程快得多</a:t>
            </a:r>
            <a:endParaRPr lang="en-US" altLang="zh-CN" sz="2800" dirty="0"/>
          </a:p>
          <a:p>
            <a:pPr marL="285750" indent="-285750">
              <a:buFont typeface="Arial" panose="020B0604020202020204" pitchFamily="34" charset="0"/>
              <a:buChar char="•"/>
            </a:pPr>
            <a:r>
              <a:rPr lang="zh-CN" altLang="en-US" sz="2800" b="1" dirty="0"/>
              <a:t>终止快</a:t>
            </a:r>
            <a:r>
              <a:rPr lang="zh-CN" altLang="en-US" sz="2800" dirty="0"/>
              <a:t>：</a:t>
            </a:r>
            <a:r>
              <a:rPr lang="zh-CN" altLang="en-US" sz="2400" dirty="0"/>
              <a:t>终止一个线程比终止一个进程快</a:t>
            </a:r>
            <a:endParaRPr lang="en-US" altLang="zh-CN" sz="2400" dirty="0"/>
          </a:p>
          <a:p>
            <a:pPr marL="285750" indent="-285750">
              <a:buFont typeface="Arial" panose="020B0604020202020204" pitchFamily="34" charset="0"/>
              <a:buChar char="•"/>
            </a:pPr>
            <a:r>
              <a:rPr lang="zh-CN" altLang="en-US" sz="2800" b="1" dirty="0"/>
              <a:t>切换快</a:t>
            </a:r>
            <a:r>
              <a:rPr lang="zh-CN" altLang="en-US" sz="2800" dirty="0"/>
              <a:t>：</a:t>
            </a:r>
            <a:r>
              <a:rPr lang="zh-CN" altLang="en-US" sz="2400" dirty="0"/>
              <a:t>同一进程内线程间切换比进程间切换快</a:t>
            </a:r>
            <a:endParaRPr lang="en-US" altLang="zh-CN" sz="2400" dirty="0"/>
          </a:p>
          <a:p>
            <a:pPr marL="285750" indent="-285750">
              <a:buFont typeface="Arial" panose="020B0604020202020204" pitchFamily="34" charset="0"/>
              <a:buChar char="•"/>
            </a:pPr>
            <a:r>
              <a:rPr lang="zh-CN" altLang="en-US" sz="2800" b="1" dirty="0"/>
              <a:t>通信效率提高</a:t>
            </a:r>
            <a:r>
              <a:rPr lang="zh-CN" altLang="en-US" sz="2800" dirty="0"/>
              <a:t>：</a:t>
            </a:r>
            <a:r>
              <a:rPr lang="zh-CN" altLang="en-US" sz="2400" dirty="0"/>
              <a:t>线程提高了不同的执行程序间的通信效率</a:t>
            </a:r>
            <a:endParaRPr lang="zh-CN" altLang="en-US" sz="2800" dirty="0"/>
          </a:p>
        </p:txBody>
      </p:sp>
      <p:sp>
        <p:nvSpPr>
          <p:cNvPr id="3" name="文本框 2">
            <a:hlinkClick r:id="rId2" action="ppaction://hlinkfile"/>
            <a:extLst>
              <a:ext uri="{FF2B5EF4-FFF2-40B4-BE49-F238E27FC236}">
                <a16:creationId xmlns:a16="http://schemas.microsoft.com/office/drawing/2014/main" id="{8143E5AC-D28E-4713-9C66-55F063E5C827}"/>
              </a:ext>
            </a:extLst>
          </p:cNvPr>
          <p:cNvSpPr txBox="1"/>
          <p:nvPr/>
        </p:nvSpPr>
        <p:spPr>
          <a:xfrm>
            <a:off x="8245231" y="5860550"/>
            <a:ext cx="3121367" cy="369332"/>
          </a:xfrm>
          <a:prstGeom prst="rect">
            <a:avLst/>
          </a:prstGeom>
          <a:noFill/>
        </p:spPr>
        <p:txBody>
          <a:bodyPr wrap="none" rtlCol="0">
            <a:spAutoFit/>
          </a:bodyPr>
          <a:lstStyle/>
          <a:p>
            <a:r>
              <a:rPr lang="en-US" altLang="zh-CN" i="1" u="sng" dirty="0">
                <a:solidFill>
                  <a:srgbClr val="00B0F0"/>
                </a:solidFill>
                <a:hlinkClick r:id="rId3" action="ppaction://hlinkfile"/>
              </a:rPr>
              <a:t>4 </a:t>
            </a:r>
            <a:r>
              <a:rPr lang="zh-CN" altLang="en-US" i="1" u="sng" dirty="0">
                <a:solidFill>
                  <a:srgbClr val="00B0F0"/>
                </a:solidFill>
                <a:hlinkClick r:id="rId3" action="ppaction://hlinkfile"/>
              </a:rPr>
              <a:t>线程相对于进程的好处</a:t>
            </a:r>
            <a:r>
              <a:rPr lang="en-US" altLang="zh-CN" i="1" u="sng" dirty="0">
                <a:solidFill>
                  <a:srgbClr val="00B0F0"/>
                </a:solidFill>
                <a:hlinkClick r:id="rId3" action="ppaction://hlinkfile"/>
              </a:rPr>
              <a:t>.</a:t>
            </a:r>
            <a:r>
              <a:rPr lang="en-US" altLang="zh-CN" i="1" u="sng" dirty="0" err="1">
                <a:solidFill>
                  <a:srgbClr val="00B0F0"/>
                </a:solidFill>
                <a:hlinkClick r:id="rId3" action="ppaction://hlinkfile"/>
              </a:rPr>
              <a:t>png</a:t>
            </a:r>
            <a:endParaRPr lang="zh-CN" altLang="en-US" i="1" u="sng" dirty="0">
              <a:solidFill>
                <a:srgbClr val="00B0F0"/>
              </a:solidFill>
            </a:endParaRPr>
          </a:p>
        </p:txBody>
      </p:sp>
    </p:spTree>
    <p:extLst>
      <p:ext uri="{BB962C8B-B14F-4D97-AF65-F5344CB8AC3E}">
        <p14:creationId xmlns:p14="http://schemas.microsoft.com/office/powerpoint/2010/main" val="1615248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5759" y="208085"/>
            <a:ext cx="11216055" cy="6555641"/>
          </a:xfrm>
          <a:prstGeom prst="rect">
            <a:avLst/>
          </a:prstGeom>
          <a:noFill/>
        </p:spPr>
        <p:txBody>
          <a:bodyPr wrap="square" rtlCol="0">
            <a:spAutoFit/>
          </a:bodyPr>
          <a:lstStyle/>
          <a:p>
            <a:r>
              <a:rPr lang="zh-CN" altLang="en-US" sz="2800" dirty="0"/>
              <a:t>微内核相比于单体内核的优点</a:t>
            </a:r>
            <a:r>
              <a:rPr lang="en-US" altLang="zh-CN" sz="2800" dirty="0"/>
              <a:t>(7)</a:t>
            </a:r>
          </a:p>
          <a:p>
            <a:pPr marL="457200" indent="-457200">
              <a:buFont typeface="Arial" panose="020B0604020202020204" pitchFamily="34" charset="0"/>
              <a:buChar char="•"/>
            </a:pPr>
            <a:r>
              <a:rPr lang="zh-CN" altLang="en-US" sz="2800" b="1" dirty="0"/>
              <a:t>一致接口</a:t>
            </a:r>
            <a:r>
              <a:rPr lang="zh-CN" altLang="en-US" sz="2800" dirty="0"/>
              <a:t>：</a:t>
            </a:r>
            <a:r>
              <a:rPr lang="zh-CN" altLang="en-US" sz="2400" dirty="0"/>
              <a:t>进程不需要区分是内核级服务还是用户级服务，因为所有服务都是通过消息传递提供的。</a:t>
            </a:r>
            <a:endParaRPr lang="en-US" altLang="zh-CN" sz="2400" dirty="0"/>
          </a:p>
          <a:p>
            <a:pPr marL="457200" indent="-457200">
              <a:buFont typeface="Arial" panose="020B0604020202020204" pitchFamily="34" charset="0"/>
              <a:buChar char="•"/>
            </a:pPr>
            <a:r>
              <a:rPr lang="zh-CN" altLang="en-US" sz="2800" b="1" dirty="0"/>
              <a:t>可扩展性</a:t>
            </a:r>
            <a:r>
              <a:rPr lang="zh-CN" altLang="en-US" sz="2800" dirty="0"/>
              <a:t>：</a:t>
            </a:r>
            <a:r>
              <a:rPr lang="zh-CN" altLang="en-US" sz="2400" dirty="0"/>
              <a:t>允许增加新的服务以及在同一个功能区域中提供多个服务。</a:t>
            </a:r>
            <a:endParaRPr lang="en-US" altLang="zh-CN" sz="2400" dirty="0"/>
          </a:p>
          <a:p>
            <a:pPr marL="457200" indent="-457200">
              <a:buFont typeface="Arial" panose="020B0604020202020204" pitchFamily="34" charset="0"/>
              <a:buChar char="•"/>
            </a:pPr>
            <a:r>
              <a:rPr lang="zh-CN" altLang="en-US" sz="2800" b="1" dirty="0"/>
              <a:t>灵活性</a:t>
            </a:r>
            <a:r>
              <a:rPr lang="zh-CN" altLang="en-US" sz="2800" dirty="0"/>
              <a:t>：</a:t>
            </a:r>
            <a:r>
              <a:rPr lang="zh-CN" altLang="en-US" sz="2400" dirty="0"/>
              <a:t>不仅可以在操作系统中增加新功能，还可以删减现有的功能，以产生一个更小、更有效的实现。</a:t>
            </a:r>
            <a:endParaRPr lang="en-US" altLang="zh-CN" sz="2400" dirty="0"/>
          </a:p>
          <a:p>
            <a:pPr marL="457200" indent="-457200">
              <a:buFont typeface="Arial" panose="020B0604020202020204" pitchFamily="34" charset="0"/>
              <a:buChar char="•"/>
            </a:pPr>
            <a:r>
              <a:rPr lang="zh-CN" altLang="en-US" sz="2800" b="1" dirty="0"/>
              <a:t>可移植性</a:t>
            </a:r>
            <a:r>
              <a:rPr lang="zh-CN" altLang="en-US" sz="2800" dirty="0"/>
              <a:t>：</a:t>
            </a:r>
            <a:r>
              <a:rPr lang="zh-CN" altLang="en-US" sz="2400" dirty="0"/>
              <a:t>所有或者至少大部分处理器专用代码都在微内核中。因此，当把系统移植到一个处理器上时只需要很少的变化，而且易于进行逻辑上的归类。</a:t>
            </a:r>
            <a:endParaRPr lang="en-US" altLang="zh-CN" sz="2400" dirty="0"/>
          </a:p>
          <a:p>
            <a:pPr marL="457200" indent="-457200">
              <a:buFont typeface="Arial" panose="020B0604020202020204" pitchFamily="34" charset="0"/>
              <a:buChar char="•"/>
            </a:pPr>
            <a:r>
              <a:rPr lang="zh-CN" altLang="en-US" sz="2800" b="1" dirty="0"/>
              <a:t>可靠性</a:t>
            </a:r>
            <a:r>
              <a:rPr lang="zh-CN" altLang="en-US" sz="2800" dirty="0"/>
              <a:t>：</a:t>
            </a:r>
            <a:r>
              <a:rPr lang="zh-CN" altLang="en-US" sz="2400" dirty="0"/>
              <a:t>小的微内核可以被严格地测试，它使用少量的应用程序编程接口（</a:t>
            </a:r>
            <a:r>
              <a:rPr lang="en-US" altLang="zh-CN" sz="2400" dirty="0"/>
              <a:t>API</a:t>
            </a:r>
            <a:r>
              <a:rPr lang="zh-CN" altLang="en-US" sz="2400" dirty="0"/>
              <a:t>），这就为内核外部的操作系统服务产生高质量的代码提供了机会。</a:t>
            </a:r>
            <a:endParaRPr lang="en-US" altLang="zh-CN" sz="2400" dirty="0"/>
          </a:p>
          <a:p>
            <a:pPr marL="457200" indent="-457200">
              <a:buFont typeface="Arial" panose="020B0604020202020204" pitchFamily="34" charset="0"/>
              <a:buChar char="•"/>
            </a:pPr>
            <a:r>
              <a:rPr lang="zh-CN" altLang="en-US" sz="2800" b="1" dirty="0"/>
              <a:t>分布式系统支持</a:t>
            </a:r>
            <a:r>
              <a:rPr lang="zh-CN" altLang="en-US" sz="2800" dirty="0"/>
              <a:t>：</a:t>
            </a:r>
            <a:r>
              <a:rPr lang="zh-CN" altLang="en-US" sz="2400" dirty="0"/>
              <a:t>微内核通信中消息的方向性决定了它对分布式系统的支持。</a:t>
            </a:r>
            <a:endParaRPr lang="en-US" altLang="zh-CN" sz="2400" dirty="0"/>
          </a:p>
          <a:p>
            <a:pPr marL="457200" indent="-457200">
              <a:buFont typeface="Arial" panose="020B0604020202020204" pitchFamily="34" charset="0"/>
              <a:buChar char="•"/>
            </a:pPr>
            <a:r>
              <a:rPr lang="zh-CN" altLang="en-US" sz="2800" b="1" dirty="0"/>
              <a:t>面向对象操作系统环境</a:t>
            </a:r>
            <a:r>
              <a:rPr lang="zh-CN" altLang="en-US" sz="2800" dirty="0"/>
              <a:t>：</a:t>
            </a:r>
            <a:r>
              <a:rPr lang="zh-CN" altLang="en-US" sz="2400" dirty="0"/>
              <a:t>在微内核设计和操作系统模块化扩展的开发中都可以借助面向对象方法的原理。</a:t>
            </a:r>
            <a:endParaRPr lang="en-US" altLang="zh-CN" sz="2400" dirty="0"/>
          </a:p>
          <a:p>
            <a:pPr marL="457200" indent="-457200">
              <a:buFont typeface="Arial" panose="020B0604020202020204" pitchFamily="34" charset="0"/>
              <a:buChar char="•"/>
            </a:pPr>
            <a:endParaRPr lang="en-US" altLang="zh-CN" sz="2400" dirty="0"/>
          </a:p>
          <a:p>
            <a:r>
              <a:rPr lang="zh-CN" altLang="en-US" sz="2800" dirty="0"/>
              <a:t>缺点</a:t>
            </a:r>
            <a:r>
              <a:rPr lang="zh-CN" altLang="en-US" sz="2400" dirty="0"/>
              <a:t>：通过微内核构造和发送信息、接受应答并解码所花费的时间比一次系统调用的时间要多。</a:t>
            </a:r>
          </a:p>
        </p:txBody>
      </p:sp>
    </p:spTree>
    <p:extLst>
      <p:ext uri="{BB962C8B-B14F-4D97-AF65-F5344CB8AC3E}">
        <p14:creationId xmlns:p14="http://schemas.microsoft.com/office/powerpoint/2010/main" val="3466607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3 </a:t>
            </a:r>
            <a:r>
              <a:rPr lang="zh-CN" altLang="en-US" dirty="0"/>
              <a:t>同步与互斥</a:t>
            </a:r>
          </a:p>
        </p:txBody>
      </p:sp>
      <p:sp>
        <p:nvSpPr>
          <p:cNvPr id="3" name="副标题 2"/>
          <p:cNvSpPr>
            <a:spLocks noGrp="1"/>
          </p:cNvSpPr>
          <p:nvPr>
            <p:ph type="subTitle" idx="1"/>
          </p:nvPr>
        </p:nvSpPr>
        <p:spPr/>
        <p:txBody>
          <a:bodyPr/>
          <a:lstStyle/>
          <a:p>
            <a:r>
              <a:rPr lang="zh-CN" altLang="en-US" dirty="0"/>
              <a:t>第五章 并发性：互斥和同步</a:t>
            </a:r>
          </a:p>
        </p:txBody>
      </p:sp>
    </p:spTree>
    <p:extLst>
      <p:ext uri="{BB962C8B-B14F-4D97-AF65-F5344CB8AC3E}">
        <p14:creationId xmlns:p14="http://schemas.microsoft.com/office/powerpoint/2010/main" val="789749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9715" y="465993"/>
            <a:ext cx="9609992" cy="5755422"/>
          </a:xfrm>
          <a:prstGeom prst="rect">
            <a:avLst/>
          </a:prstGeom>
          <a:noFill/>
        </p:spPr>
        <p:txBody>
          <a:bodyPr wrap="square" rtlCol="0">
            <a:spAutoFit/>
          </a:bodyPr>
          <a:lstStyle/>
          <a:p>
            <a:r>
              <a:rPr lang="zh-CN" altLang="en-US" sz="2800" dirty="0"/>
              <a:t>名词解释</a:t>
            </a:r>
            <a:endParaRPr lang="en-US" altLang="zh-CN" sz="2800" dirty="0"/>
          </a:p>
          <a:p>
            <a:pPr marL="285750" indent="-285750">
              <a:buFont typeface="Arial" panose="020B0604020202020204" pitchFamily="34" charset="0"/>
              <a:buChar char="•"/>
            </a:pPr>
            <a:r>
              <a:rPr lang="zh-CN" altLang="en-US" sz="2800" b="1" dirty="0"/>
              <a:t>临界区</a:t>
            </a:r>
            <a:endParaRPr lang="en-US" altLang="zh-CN" sz="2800" b="1" dirty="0"/>
          </a:p>
          <a:p>
            <a:r>
              <a:rPr lang="en-US" altLang="zh-CN" sz="2400" dirty="0"/>
              <a:t>	</a:t>
            </a:r>
            <a:r>
              <a:rPr lang="zh-CN" altLang="en-US" sz="2400" dirty="0"/>
              <a:t>一段访问共享资源的代码，当另一个进程在运行这段代码时，</a:t>
            </a:r>
            <a:r>
              <a:rPr lang="en-US" altLang="zh-CN" sz="2400" dirty="0"/>
              <a:t>	</a:t>
            </a:r>
            <a:r>
              <a:rPr lang="zh-CN" altLang="en-US" sz="2400" dirty="0"/>
              <a:t>该进程就不能运行这段代码</a:t>
            </a:r>
            <a:endParaRPr lang="en-US" altLang="zh-CN" sz="2400" dirty="0"/>
          </a:p>
          <a:p>
            <a:pPr marL="285750" indent="-285750">
              <a:buFont typeface="Arial" panose="020B0604020202020204" pitchFamily="34" charset="0"/>
              <a:buChar char="•"/>
            </a:pPr>
            <a:r>
              <a:rPr lang="zh-CN" altLang="en-US" sz="2800" b="1" dirty="0"/>
              <a:t>死锁</a:t>
            </a:r>
            <a:endParaRPr lang="en-US" altLang="zh-CN" sz="2800" b="1" dirty="0"/>
          </a:p>
          <a:p>
            <a:r>
              <a:rPr lang="en-US" altLang="zh-CN" sz="2400" dirty="0"/>
              <a:t>	</a:t>
            </a:r>
            <a:r>
              <a:rPr lang="zh-CN" altLang="en-US" sz="2400" dirty="0"/>
              <a:t>两个或两个以上的进程因其中每个进程都在等待其他进程做完</a:t>
            </a:r>
            <a:r>
              <a:rPr lang="en-US" altLang="zh-CN" sz="2400" dirty="0"/>
              <a:t>	</a:t>
            </a:r>
            <a:r>
              <a:rPr lang="zh-CN" altLang="en-US" sz="2400" dirty="0"/>
              <a:t>某件事情而不能继续执行的情形</a:t>
            </a:r>
            <a:endParaRPr lang="en-US" altLang="zh-CN" sz="2400" dirty="0"/>
          </a:p>
          <a:p>
            <a:pPr marL="285750" indent="-285750">
              <a:buFont typeface="Arial" panose="020B0604020202020204" pitchFamily="34" charset="0"/>
              <a:buChar char="•"/>
            </a:pPr>
            <a:r>
              <a:rPr lang="zh-CN" altLang="en-US" sz="2800" b="1" dirty="0"/>
              <a:t>竞争条件</a:t>
            </a:r>
            <a:endParaRPr lang="en-US" altLang="zh-CN" sz="2800" b="1" dirty="0"/>
          </a:p>
          <a:p>
            <a:r>
              <a:rPr lang="en-US" altLang="zh-CN" sz="2400" dirty="0"/>
              <a:t>	</a:t>
            </a:r>
            <a:r>
              <a:rPr lang="zh-CN" altLang="en-US" sz="2400" dirty="0"/>
              <a:t>多个线程（进程）在读写一个共享数据时结果依赖于它们执行</a:t>
            </a:r>
            <a:r>
              <a:rPr lang="en-US" altLang="zh-CN" sz="2400" dirty="0"/>
              <a:t>	</a:t>
            </a:r>
            <a:r>
              <a:rPr lang="zh-CN" altLang="en-US" sz="2400" dirty="0"/>
              <a:t>的相对时间的情形</a:t>
            </a:r>
            <a:endParaRPr lang="en-US" altLang="zh-CN" sz="2400" dirty="0"/>
          </a:p>
          <a:p>
            <a:pPr marL="285750" indent="-285750">
              <a:buFont typeface="Arial" panose="020B0604020202020204" pitchFamily="34" charset="0"/>
              <a:buChar char="•"/>
            </a:pPr>
            <a:r>
              <a:rPr lang="zh-CN" altLang="en-US" sz="2800" b="1" dirty="0"/>
              <a:t>信号量</a:t>
            </a:r>
            <a:endParaRPr lang="en-US" altLang="zh-CN" sz="2800" b="1" dirty="0"/>
          </a:p>
          <a:p>
            <a:r>
              <a:rPr lang="en-US" altLang="zh-CN" sz="2400" dirty="0"/>
              <a:t>	</a:t>
            </a:r>
            <a:r>
              <a:rPr lang="zh-CN" altLang="en-US" sz="2400" dirty="0"/>
              <a:t>两个或多个进程可以通过简单的信号进行合作，使一个进程可</a:t>
            </a:r>
            <a:r>
              <a:rPr lang="en-US" altLang="zh-CN" sz="2400" dirty="0"/>
              <a:t>	</a:t>
            </a:r>
            <a:r>
              <a:rPr lang="zh-CN" altLang="en-US" sz="2400" dirty="0"/>
              <a:t>以被迫在某个位置停止，直到它收到一个特定的信号，以防止</a:t>
            </a:r>
            <a:r>
              <a:rPr lang="en-US" altLang="zh-CN" sz="2400" dirty="0"/>
              <a:t>	</a:t>
            </a:r>
            <a:r>
              <a:rPr lang="zh-CN" altLang="en-US" sz="2400" dirty="0"/>
              <a:t>关键代码（尤其是临界区）不被并发调用</a:t>
            </a:r>
          </a:p>
        </p:txBody>
      </p:sp>
    </p:spTree>
    <p:extLst>
      <p:ext uri="{BB962C8B-B14F-4D97-AF65-F5344CB8AC3E}">
        <p14:creationId xmlns:p14="http://schemas.microsoft.com/office/powerpoint/2010/main" val="1327491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4615" y="334879"/>
            <a:ext cx="10462846" cy="1815882"/>
          </a:xfrm>
          <a:prstGeom prst="rect">
            <a:avLst/>
          </a:prstGeom>
          <a:noFill/>
        </p:spPr>
        <p:txBody>
          <a:bodyPr wrap="square" rtlCol="0">
            <a:spAutoFit/>
          </a:bodyPr>
          <a:lstStyle/>
          <a:p>
            <a:r>
              <a:rPr lang="zh-CN" altLang="en-US" sz="2800" dirty="0"/>
              <a:t>互斥的实现方法：</a:t>
            </a:r>
            <a:endParaRPr lang="en-US" altLang="zh-CN" sz="2800" dirty="0"/>
          </a:p>
          <a:p>
            <a:r>
              <a:rPr lang="en-US" altLang="zh-CN" sz="2800" dirty="0"/>
              <a:t>	</a:t>
            </a:r>
            <a:r>
              <a:rPr lang="zh-CN" altLang="en-US" sz="2800" dirty="0"/>
              <a:t>信号量实现互斥</a:t>
            </a:r>
            <a:endParaRPr lang="en-US" altLang="zh-CN" sz="2800" dirty="0"/>
          </a:p>
          <a:p>
            <a:endParaRPr lang="en-US" altLang="zh-CN" sz="2800" dirty="0"/>
          </a:p>
          <a:p>
            <a:endParaRPr lang="zh-CN" altLang="en-US" sz="2800" dirty="0"/>
          </a:p>
        </p:txBody>
      </p:sp>
      <p:pic>
        <p:nvPicPr>
          <p:cNvPr id="2" name="图片 1">
            <a:extLst>
              <a:ext uri="{FF2B5EF4-FFF2-40B4-BE49-F238E27FC236}">
                <a16:creationId xmlns:a16="http://schemas.microsoft.com/office/drawing/2014/main" id="{32AA3996-718C-414B-A679-447A21622CBC}"/>
              </a:ext>
            </a:extLst>
          </p:cNvPr>
          <p:cNvPicPr>
            <a:picLocks noChangeAspect="1"/>
          </p:cNvPicPr>
          <p:nvPr/>
        </p:nvPicPr>
        <p:blipFill>
          <a:blip r:embed="rId2"/>
          <a:stretch>
            <a:fillRect/>
          </a:stretch>
        </p:blipFill>
        <p:spPr>
          <a:xfrm>
            <a:off x="644615" y="1347094"/>
            <a:ext cx="6790476" cy="5095238"/>
          </a:xfrm>
          <a:prstGeom prst="rect">
            <a:avLst/>
          </a:prstGeom>
        </p:spPr>
      </p:pic>
      <p:pic>
        <p:nvPicPr>
          <p:cNvPr id="5" name="Picture 2">
            <a:extLst>
              <a:ext uri="{FF2B5EF4-FFF2-40B4-BE49-F238E27FC236}">
                <a16:creationId xmlns:a16="http://schemas.microsoft.com/office/drawing/2014/main" id="{BE2DC093-BFD9-45EA-A9CC-124EBA385050}"/>
              </a:ext>
            </a:extLst>
          </p:cNvPr>
          <p:cNvPicPr>
            <a:picLocks noChangeAspect="1" noChangeArrowheads="1"/>
          </p:cNvPicPr>
          <p:nvPr/>
        </p:nvPicPr>
        <p:blipFill>
          <a:blip r:embed="rId3"/>
          <a:srcRect/>
          <a:stretch>
            <a:fillRect/>
          </a:stretch>
        </p:blipFill>
        <p:spPr bwMode="auto">
          <a:xfrm>
            <a:off x="5345351" y="6019"/>
            <a:ext cx="6846649" cy="6107453"/>
          </a:xfrm>
          <a:prstGeom prst="rect">
            <a:avLst/>
          </a:prstGeom>
          <a:noFill/>
          <a:ln w="9525">
            <a:noFill/>
            <a:miter lim="800000"/>
            <a:headEnd/>
            <a:tailEnd/>
          </a:ln>
          <a:effectLst/>
        </p:spPr>
      </p:pic>
    </p:spTree>
    <p:extLst>
      <p:ext uri="{BB962C8B-B14F-4D97-AF65-F5344CB8AC3E}">
        <p14:creationId xmlns:p14="http://schemas.microsoft.com/office/powerpoint/2010/main" val="2568405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Readers/Writers </a:t>
            </a:r>
            <a:r>
              <a:rPr lang="zh-CN" altLang="en-US" dirty="0"/>
              <a:t>问题</a:t>
            </a:r>
            <a:endParaRPr lang="en-US" dirty="0"/>
          </a:p>
        </p:txBody>
      </p:sp>
      <p:sp>
        <p:nvSpPr>
          <p:cNvPr id="3" name="Content Placeholder 2"/>
          <p:cNvSpPr>
            <a:spLocks noGrp="1"/>
          </p:cNvSpPr>
          <p:nvPr>
            <p:ph idx="1"/>
          </p:nvPr>
        </p:nvSpPr>
        <p:spPr/>
        <p:txBody>
          <a:bodyPr/>
          <a:lstStyle/>
          <a:p>
            <a:r>
              <a:rPr lang="zh-CN" altLang="en-US" dirty="0"/>
              <a:t>一个数据区，为多个进程共享</a:t>
            </a:r>
            <a:endParaRPr lang="en-US" dirty="0"/>
          </a:p>
          <a:p>
            <a:pPr lvl="1"/>
            <a:r>
              <a:rPr lang="zh-CN" altLang="en-US" dirty="0"/>
              <a:t>有些进程只对数据区作读操作，有些只写</a:t>
            </a:r>
            <a:endParaRPr lang="en-US" dirty="0"/>
          </a:p>
          <a:p>
            <a:r>
              <a:rPr lang="zh-CN" altLang="en-US" dirty="0"/>
              <a:t>要满足的条件</a:t>
            </a:r>
            <a:r>
              <a:rPr lang="en-US" dirty="0"/>
              <a:t>:</a:t>
            </a:r>
          </a:p>
          <a:p>
            <a:pPr marL="971550" lvl="1" indent="-514350">
              <a:buFont typeface="+mj-lt"/>
              <a:buAutoNum type="arabicPeriod"/>
            </a:pPr>
            <a:r>
              <a:rPr lang="zh-CN" altLang="en-US" dirty="0"/>
              <a:t>多个</a:t>
            </a:r>
            <a:r>
              <a:rPr lang="en-NZ" dirty="0"/>
              <a:t>readers</a:t>
            </a:r>
            <a:r>
              <a:rPr lang="zh-CN" altLang="en-US" dirty="0"/>
              <a:t>可能同时读一个文件</a:t>
            </a:r>
            <a:endParaRPr lang="en-NZ" dirty="0"/>
          </a:p>
          <a:p>
            <a:pPr marL="971550" lvl="1" indent="-514350">
              <a:buFont typeface="+mj-lt"/>
              <a:buAutoNum type="arabicPeriod"/>
            </a:pPr>
            <a:r>
              <a:rPr lang="zh-CN" altLang="en-US" dirty="0"/>
              <a:t>同一时刻，只能有一个</a:t>
            </a:r>
            <a:r>
              <a:rPr lang="en-NZ" dirty="0"/>
              <a:t> writer</a:t>
            </a:r>
            <a:r>
              <a:rPr lang="zh-CN" altLang="en-US" dirty="0"/>
              <a:t>可执行写操作</a:t>
            </a:r>
            <a:endParaRPr lang="en-NZ" dirty="0"/>
          </a:p>
          <a:p>
            <a:pPr marL="971550" lvl="1" indent="-514350">
              <a:buFont typeface="+mj-lt"/>
              <a:buAutoNum type="arabicPeriod"/>
            </a:pPr>
            <a:r>
              <a:rPr lang="zh-CN" altLang="en-US" dirty="0"/>
              <a:t>如果</a:t>
            </a:r>
            <a:r>
              <a:rPr lang="en-NZ" dirty="0"/>
              <a:t>writer</a:t>
            </a:r>
            <a:r>
              <a:rPr lang="zh-CN" altLang="en-US" dirty="0"/>
              <a:t>正在写入文件期间，</a:t>
            </a:r>
            <a:r>
              <a:rPr lang="en-NZ" dirty="0"/>
              <a:t>reader</a:t>
            </a:r>
            <a:r>
              <a:rPr lang="zh-CN" altLang="en-US" dirty="0"/>
              <a:t>不能读</a:t>
            </a:r>
            <a:r>
              <a:rPr lang="en-NZ" dirty="0"/>
              <a:t>.</a:t>
            </a:r>
          </a:p>
          <a:p>
            <a:endParaRPr lang="en-US" dirty="0"/>
          </a:p>
          <a:p>
            <a:endParaRPr lang="en-US" dirty="0"/>
          </a:p>
        </p:txBody>
      </p:sp>
    </p:spTree>
    <p:extLst>
      <p:ext uri="{BB962C8B-B14F-4D97-AF65-F5344CB8AC3E}">
        <p14:creationId xmlns:p14="http://schemas.microsoft.com/office/powerpoint/2010/main" val="4227324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0 </a:t>
            </a:r>
            <a:r>
              <a:rPr lang="zh-CN" altLang="en-US" dirty="0"/>
              <a:t>导论</a:t>
            </a:r>
          </a:p>
        </p:txBody>
      </p:sp>
      <p:sp>
        <p:nvSpPr>
          <p:cNvPr id="3" name="副标题 2"/>
          <p:cNvSpPr>
            <a:spLocks noGrp="1"/>
          </p:cNvSpPr>
          <p:nvPr>
            <p:ph type="subTitle" idx="1"/>
          </p:nvPr>
        </p:nvSpPr>
        <p:spPr/>
        <p:txBody>
          <a:bodyPr/>
          <a:lstStyle/>
          <a:p>
            <a:r>
              <a:rPr lang="zh-CN" altLang="en-US" dirty="0"/>
              <a:t>第一章 计算机系统概述</a:t>
            </a:r>
            <a:endParaRPr lang="en-US" altLang="zh-CN" dirty="0"/>
          </a:p>
          <a:p>
            <a:r>
              <a:rPr lang="zh-CN" altLang="en-US" dirty="0"/>
              <a:t>第二章 操作系统概述</a:t>
            </a:r>
          </a:p>
        </p:txBody>
      </p:sp>
    </p:spTree>
    <p:extLst>
      <p:ext uri="{BB962C8B-B14F-4D97-AF65-F5344CB8AC3E}">
        <p14:creationId xmlns:p14="http://schemas.microsoft.com/office/powerpoint/2010/main" val="2195514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170680" cy="1325563"/>
          </a:xfrm>
        </p:spPr>
        <p:txBody>
          <a:bodyPr/>
          <a:lstStyle/>
          <a:p>
            <a:r>
              <a:rPr lang="en-US" dirty="0"/>
              <a:t>Readers </a:t>
            </a:r>
            <a:r>
              <a:rPr lang="zh-CN" altLang="en-US" dirty="0"/>
              <a:t>优先</a:t>
            </a:r>
            <a:endParaRPr lang="en-US" dirty="0"/>
          </a:p>
        </p:txBody>
      </p:sp>
      <p:pic>
        <p:nvPicPr>
          <p:cNvPr id="4" name="Content Placeholder 3" descr="Fig05_22.gif"/>
          <p:cNvPicPr>
            <a:picLocks noGrp="1" noChangeAspect="1"/>
          </p:cNvPicPr>
          <p:nvPr>
            <p:ph idx="1"/>
          </p:nvPr>
        </p:nvPicPr>
        <p:blipFill>
          <a:blip r:embed="rId3"/>
          <a:stretch>
            <a:fillRect/>
          </a:stretch>
        </p:blipFill>
        <p:spPr>
          <a:xfrm>
            <a:off x="6679744" y="806550"/>
            <a:ext cx="4364631" cy="5562600"/>
          </a:xfrm>
        </p:spPr>
      </p:pic>
      <p:sp>
        <p:nvSpPr>
          <p:cNvPr id="3" name="文本框 2">
            <a:extLst>
              <a:ext uri="{FF2B5EF4-FFF2-40B4-BE49-F238E27FC236}">
                <a16:creationId xmlns:a16="http://schemas.microsoft.com/office/drawing/2014/main" id="{0486401A-0E94-49C3-B80E-206FAF4FB34F}"/>
              </a:ext>
            </a:extLst>
          </p:cNvPr>
          <p:cNvSpPr txBox="1"/>
          <p:nvPr/>
        </p:nvSpPr>
        <p:spPr>
          <a:xfrm>
            <a:off x="731520" y="1690688"/>
            <a:ext cx="5638800" cy="3539430"/>
          </a:xfrm>
          <a:prstGeom prst="rect">
            <a:avLst/>
          </a:prstGeom>
          <a:solidFill>
            <a:srgbClr val="A8D6FF"/>
          </a:solidFill>
        </p:spPr>
        <p:txBody>
          <a:bodyPr wrap="square" rtlCol="0">
            <a:spAutoFit/>
          </a:bodyPr>
          <a:lstStyle/>
          <a:p>
            <a:pPr marL="457200" indent="-457200">
              <a:buFont typeface="Arial" panose="020B0604020202020204" pitchFamily="34" charset="0"/>
              <a:buChar char="•"/>
            </a:pPr>
            <a:r>
              <a:rPr lang="zh-CN" altLang="en-US" sz="2800" dirty="0"/>
              <a:t>当有读者在读的时候，不允许写者写，而且其他读者仍旧可以申请读</a:t>
            </a:r>
            <a:endParaRPr lang="en-US" altLang="zh-CN" sz="2800" dirty="0"/>
          </a:p>
          <a:p>
            <a:endParaRPr lang="en-US" altLang="zh-CN" sz="2800" dirty="0"/>
          </a:p>
          <a:p>
            <a:pPr marL="457200" indent="-457200">
              <a:buFont typeface="Arial" panose="020B0604020202020204" pitchFamily="34" charset="0"/>
              <a:buChar char="•"/>
            </a:pPr>
            <a:r>
              <a:rPr lang="zh-CN" altLang="en-US" sz="2800" dirty="0">
                <a:solidFill>
                  <a:srgbClr val="FFC000"/>
                </a:solidFill>
              </a:rPr>
              <a:t>信号量</a:t>
            </a:r>
            <a:r>
              <a:rPr lang="en-US" altLang="zh-CN" sz="2800" dirty="0" err="1">
                <a:solidFill>
                  <a:srgbClr val="FFC000"/>
                </a:solidFill>
              </a:rPr>
              <a:t>wsem</a:t>
            </a:r>
            <a:r>
              <a:rPr lang="zh-CN" altLang="en-US" sz="2800" dirty="0">
                <a:solidFill>
                  <a:srgbClr val="FFC000"/>
                </a:solidFill>
              </a:rPr>
              <a:t>：保证读写互斥</a:t>
            </a:r>
            <a:endParaRPr lang="en-US" altLang="zh-CN" sz="2800" dirty="0">
              <a:solidFill>
                <a:srgbClr val="FFC000"/>
              </a:solidFill>
            </a:endParaRPr>
          </a:p>
          <a:p>
            <a:pPr marL="457200" indent="-457200">
              <a:buFont typeface="Arial" panose="020B0604020202020204" pitchFamily="34" charset="0"/>
              <a:buChar char="•"/>
            </a:pPr>
            <a:r>
              <a:rPr lang="zh-CN" altLang="en-US" sz="2800" dirty="0">
                <a:solidFill>
                  <a:srgbClr val="FF0000"/>
                </a:solidFill>
              </a:rPr>
              <a:t>信号量</a:t>
            </a:r>
            <a:r>
              <a:rPr lang="en-US" altLang="zh-CN" sz="2800" dirty="0">
                <a:solidFill>
                  <a:srgbClr val="FF0000"/>
                </a:solidFill>
              </a:rPr>
              <a:t>x</a:t>
            </a:r>
            <a:r>
              <a:rPr lang="zh-CN" altLang="en-US" sz="2800" dirty="0">
                <a:solidFill>
                  <a:srgbClr val="FF0000"/>
                </a:solidFill>
              </a:rPr>
              <a:t>：保护临界区</a:t>
            </a:r>
            <a:r>
              <a:rPr lang="en-US" altLang="zh-CN" sz="2800" dirty="0" err="1">
                <a:solidFill>
                  <a:srgbClr val="FF0000"/>
                </a:solidFill>
              </a:rPr>
              <a:t>readcount</a:t>
            </a:r>
            <a:endParaRPr lang="en-US" altLang="zh-CN" sz="2800" dirty="0">
              <a:solidFill>
                <a:srgbClr val="FF0000"/>
              </a:solidFill>
            </a:endParaRPr>
          </a:p>
          <a:p>
            <a:endParaRPr lang="en-US" altLang="zh-CN" sz="2800" dirty="0">
              <a:solidFill>
                <a:srgbClr val="FF0000"/>
              </a:solidFill>
            </a:endParaRPr>
          </a:p>
          <a:p>
            <a:pPr marL="457200" indent="-457200">
              <a:buFont typeface="Arial" panose="020B0604020202020204" pitchFamily="34" charset="0"/>
              <a:buChar char="•"/>
            </a:pPr>
            <a:r>
              <a:rPr lang="en-US" altLang="zh-CN" sz="2800" dirty="0"/>
              <a:t>Writer</a:t>
            </a:r>
            <a:r>
              <a:rPr lang="zh-CN" altLang="en-US" sz="2800" dirty="0"/>
              <a:t>可能出现饥饿</a:t>
            </a:r>
          </a:p>
        </p:txBody>
      </p:sp>
      <p:grpSp>
        <p:nvGrpSpPr>
          <p:cNvPr id="10" name="组合 9">
            <a:extLst>
              <a:ext uri="{FF2B5EF4-FFF2-40B4-BE49-F238E27FC236}">
                <a16:creationId xmlns:a16="http://schemas.microsoft.com/office/drawing/2014/main" id="{377A8590-3D12-4956-B349-B6F3A6D4371A}"/>
              </a:ext>
            </a:extLst>
          </p:cNvPr>
          <p:cNvGrpSpPr/>
          <p:nvPr/>
        </p:nvGrpSpPr>
        <p:grpSpPr>
          <a:xfrm>
            <a:off x="7197903" y="1960880"/>
            <a:ext cx="3464560" cy="2885440"/>
            <a:chOff x="6228080" y="1879600"/>
            <a:chExt cx="3464560" cy="2885440"/>
          </a:xfrm>
        </p:grpSpPr>
        <p:sp>
          <p:nvSpPr>
            <p:cNvPr id="5" name="矩形 4">
              <a:extLst>
                <a:ext uri="{FF2B5EF4-FFF2-40B4-BE49-F238E27FC236}">
                  <a16:creationId xmlns:a16="http://schemas.microsoft.com/office/drawing/2014/main" id="{941682A2-6E86-4877-B0A2-5DE47FF0835A}"/>
                </a:ext>
              </a:extLst>
            </p:cNvPr>
            <p:cNvSpPr/>
            <p:nvPr/>
          </p:nvSpPr>
          <p:spPr>
            <a:xfrm>
              <a:off x="6309360" y="1879600"/>
              <a:ext cx="3302000" cy="6502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8E719752-78FD-4FD7-9063-72EFFA829255}"/>
                </a:ext>
              </a:extLst>
            </p:cNvPr>
            <p:cNvSpPr/>
            <p:nvPr/>
          </p:nvSpPr>
          <p:spPr>
            <a:xfrm>
              <a:off x="6309360" y="2718752"/>
              <a:ext cx="3383280" cy="7153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16089B5-3674-4F34-A60F-FEC9EB7388D3}"/>
                </a:ext>
              </a:extLst>
            </p:cNvPr>
            <p:cNvSpPr/>
            <p:nvPr/>
          </p:nvSpPr>
          <p:spPr>
            <a:xfrm>
              <a:off x="6228080" y="4236720"/>
              <a:ext cx="1991360" cy="52832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74F3C7C-D404-457A-8EBB-38F7AC30809D}"/>
                </a:ext>
              </a:extLst>
            </p:cNvPr>
            <p:cNvSpPr/>
            <p:nvPr/>
          </p:nvSpPr>
          <p:spPr>
            <a:xfrm>
              <a:off x="8083192" y="2185570"/>
              <a:ext cx="1528168" cy="22235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7104782-62FF-4438-8364-992D5D68E35F}"/>
                </a:ext>
              </a:extLst>
            </p:cNvPr>
            <p:cNvSpPr/>
            <p:nvPr/>
          </p:nvSpPr>
          <p:spPr>
            <a:xfrm>
              <a:off x="8154312" y="3049755"/>
              <a:ext cx="1528168" cy="22235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a:extLst>
              <a:ext uri="{FF2B5EF4-FFF2-40B4-BE49-F238E27FC236}">
                <a16:creationId xmlns:a16="http://schemas.microsoft.com/office/drawing/2014/main" id="{D51C768D-2546-46FC-8984-581F9B20BA25}"/>
              </a:ext>
            </a:extLst>
          </p:cNvPr>
          <p:cNvCxnSpPr/>
          <p:nvPr/>
        </p:nvCxnSpPr>
        <p:spPr>
          <a:xfrm flipH="1">
            <a:off x="10637520" y="1920240"/>
            <a:ext cx="457200" cy="30597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CC66F4C4-B869-4F53-9434-2BC540E46408}"/>
              </a:ext>
            </a:extLst>
          </p:cNvPr>
          <p:cNvSpPr txBox="1"/>
          <p:nvPr/>
        </p:nvSpPr>
        <p:spPr>
          <a:xfrm>
            <a:off x="10993120" y="1574800"/>
            <a:ext cx="1097280" cy="646331"/>
          </a:xfrm>
          <a:prstGeom prst="rect">
            <a:avLst/>
          </a:prstGeom>
          <a:noFill/>
        </p:spPr>
        <p:txBody>
          <a:bodyPr wrap="square" rtlCol="0">
            <a:spAutoFit/>
          </a:bodyPr>
          <a:lstStyle/>
          <a:p>
            <a:r>
              <a:rPr lang="zh-CN" altLang="en-US" dirty="0"/>
              <a:t>第一个</a:t>
            </a:r>
            <a:endParaRPr lang="en-US" altLang="zh-CN" dirty="0"/>
          </a:p>
          <a:p>
            <a:r>
              <a:rPr lang="zh-CN" altLang="en-US" dirty="0"/>
              <a:t>读者上锁</a:t>
            </a:r>
          </a:p>
        </p:txBody>
      </p:sp>
      <p:cxnSp>
        <p:nvCxnSpPr>
          <p:cNvPr id="14" name="直接箭头连接符 13">
            <a:extLst>
              <a:ext uri="{FF2B5EF4-FFF2-40B4-BE49-F238E27FC236}">
                <a16:creationId xmlns:a16="http://schemas.microsoft.com/office/drawing/2014/main" id="{06086CE9-DB5F-4243-A405-72F1623EE210}"/>
              </a:ext>
            </a:extLst>
          </p:cNvPr>
          <p:cNvCxnSpPr>
            <a:cxnSpLocks/>
          </p:cNvCxnSpPr>
          <p:nvPr/>
        </p:nvCxnSpPr>
        <p:spPr>
          <a:xfrm flipH="1" flipV="1">
            <a:off x="10652303" y="3354923"/>
            <a:ext cx="381912" cy="310832"/>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3C8BECE1-9A8B-4279-A94E-CCC842317FE0}"/>
              </a:ext>
            </a:extLst>
          </p:cNvPr>
          <p:cNvSpPr txBox="1"/>
          <p:nvPr/>
        </p:nvSpPr>
        <p:spPr>
          <a:xfrm>
            <a:off x="10993120" y="3291126"/>
            <a:ext cx="1097280" cy="646331"/>
          </a:xfrm>
          <a:prstGeom prst="rect">
            <a:avLst/>
          </a:prstGeom>
          <a:noFill/>
        </p:spPr>
        <p:txBody>
          <a:bodyPr wrap="square" rtlCol="0">
            <a:spAutoFit/>
          </a:bodyPr>
          <a:lstStyle/>
          <a:p>
            <a:r>
              <a:rPr lang="zh-CN" altLang="en-US" dirty="0"/>
              <a:t>最后一个读者解锁</a:t>
            </a:r>
          </a:p>
        </p:txBody>
      </p:sp>
      <p:cxnSp>
        <p:nvCxnSpPr>
          <p:cNvPr id="17" name="直接箭头连接符 16">
            <a:extLst>
              <a:ext uri="{FF2B5EF4-FFF2-40B4-BE49-F238E27FC236}">
                <a16:creationId xmlns:a16="http://schemas.microsoft.com/office/drawing/2014/main" id="{37456D69-4D65-494F-B506-2D448BEDDB72}"/>
              </a:ext>
            </a:extLst>
          </p:cNvPr>
          <p:cNvCxnSpPr>
            <a:cxnSpLocks/>
          </p:cNvCxnSpPr>
          <p:nvPr/>
        </p:nvCxnSpPr>
        <p:spPr>
          <a:xfrm flipH="1" flipV="1">
            <a:off x="9189263" y="4482682"/>
            <a:ext cx="381912" cy="310832"/>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C49F7AE-5AFF-4CAD-8CCC-9146A98A6BF2}"/>
              </a:ext>
            </a:extLst>
          </p:cNvPr>
          <p:cNvSpPr txBox="1"/>
          <p:nvPr/>
        </p:nvSpPr>
        <p:spPr>
          <a:xfrm>
            <a:off x="9583971" y="4604602"/>
            <a:ext cx="1097280" cy="369332"/>
          </a:xfrm>
          <a:prstGeom prst="rect">
            <a:avLst/>
          </a:prstGeom>
          <a:noFill/>
        </p:spPr>
        <p:txBody>
          <a:bodyPr wrap="square" rtlCol="0">
            <a:spAutoFit/>
          </a:bodyPr>
          <a:lstStyle/>
          <a:p>
            <a:r>
              <a:rPr lang="zh-CN" altLang="en-US" dirty="0"/>
              <a:t>写者上锁</a:t>
            </a:r>
          </a:p>
        </p:txBody>
      </p:sp>
    </p:spTree>
    <p:extLst>
      <p:ext uri="{BB962C8B-B14F-4D97-AF65-F5344CB8AC3E}">
        <p14:creationId xmlns:p14="http://schemas.microsoft.com/office/powerpoint/2010/main" val="40397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415" y="67943"/>
            <a:ext cx="10515600" cy="1325563"/>
          </a:xfrm>
        </p:spPr>
        <p:txBody>
          <a:bodyPr/>
          <a:lstStyle/>
          <a:p>
            <a:r>
              <a:rPr lang="en-US" dirty="0"/>
              <a:t>Writers </a:t>
            </a:r>
            <a:r>
              <a:rPr lang="zh-CN" altLang="en-US" dirty="0"/>
              <a:t>优先</a:t>
            </a:r>
            <a:endParaRPr lang="en-US" dirty="0"/>
          </a:p>
        </p:txBody>
      </p:sp>
      <p:pic>
        <p:nvPicPr>
          <p:cNvPr id="4" name="Content Placeholder 3" descr="Fig05_23a.gif"/>
          <p:cNvPicPr>
            <a:picLocks noGrp="1" noChangeAspect="1"/>
          </p:cNvPicPr>
          <p:nvPr>
            <p:ph idx="1"/>
          </p:nvPr>
        </p:nvPicPr>
        <p:blipFill rotWithShape="1">
          <a:blip r:embed="rId3"/>
          <a:srcRect r="15916"/>
          <a:stretch/>
        </p:blipFill>
        <p:spPr>
          <a:xfrm>
            <a:off x="6606443" y="0"/>
            <a:ext cx="5105926" cy="3548270"/>
          </a:xfrm>
        </p:spPr>
      </p:pic>
      <p:pic>
        <p:nvPicPr>
          <p:cNvPr id="5" name="Content Placeholder 3" descr="Fig05_23b.gif">
            <a:extLst>
              <a:ext uri="{FF2B5EF4-FFF2-40B4-BE49-F238E27FC236}">
                <a16:creationId xmlns:a16="http://schemas.microsoft.com/office/drawing/2014/main" id="{57952120-82B4-4BD6-91C3-233DB99EB695}"/>
              </a:ext>
            </a:extLst>
          </p:cNvPr>
          <p:cNvPicPr>
            <a:picLocks noChangeAspect="1"/>
          </p:cNvPicPr>
          <p:nvPr/>
        </p:nvPicPr>
        <p:blipFill>
          <a:blip r:embed="rId4"/>
          <a:stretch>
            <a:fillRect/>
          </a:stretch>
        </p:blipFill>
        <p:spPr>
          <a:xfrm>
            <a:off x="6606443" y="3548270"/>
            <a:ext cx="4220817" cy="3304554"/>
          </a:xfrm>
          <a:prstGeom prst="rect">
            <a:avLst/>
          </a:prstGeom>
        </p:spPr>
      </p:pic>
      <p:grpSp>
        <p:nvGrpSpPr>
          <p:cNvPr id="18" name="组合 17">
            <a:extLst>
              <a:ext uri="{FF2B5EF4-FFF2-40B4-BE49-F238E27FC236}">
                <a16:creationId xmlns:a16="http://schemas.microsoft.com/office/drawing/2014/main" id="{E4D1A7B3-6BFD-469B-B57D-6BBB5CE96C1C}"/>
              </a:ext>
            </a:extLst>
          </p:cNvPr>
          <p:cNvGrpSpPr/>
          <p:nvPr/>
        </p:nvGrpSpPr>
        <p:grpSpPr>
          <a:xfrm>
            <a:off x="6968428" y="1093304"/>
            <a:ext cx="4836707" cy="4601818"/>
            <a:chOff x="6364693" y="1093304"/>
            <a:chExt cx="4836707" cy="4601818"/>
          </a:xfrm>
        </p:grpSpPr>
        <p:sp>
          <p:nvSpPr>
            <p:cNvPr id="3" name="矩形 2">
              <a:extLst>
                <a:ext uri="{FF2B5EF4-FFF2-40B4-BE49-F238E27FC236}">
                  <a16:creationId xmlns:a16="http://schemas.microsoft.com/office/drawing/2014/main" id="{002943CF-45FA-4D8C-B4E4-F49CC089B306}"/>
                </a:ext>
              </a:extLst>
            </p:cNvPr>
            <p:cNvSpPr/>
            <p:nvPr/>
          </p:nvSpPr>
          <p:spPr>
            <a:xfrm>
              <a:off x="6569765" y="1093304"/>
              <a:ext cx="4452731" cy="13119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75B2931-83A3-4BD6-BFD0-3DD0DA7FFE8C}"/>
                </a:ext>
              </a:extLst>
            </p:cNvPr>
            <p:cNvSpPr/>
            <p:nvPr/>
          </p:nvSpPr>
          <p:spPr>
            <a:xfrm>
              <a:off x="6520069" y="3995531"/>
              <a:ext cx="3448879" cy="62616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5C73AA1-51AC-497A-9766-4F763C5CD19D}"/>
                </a:ext>
              </a:extLst>
            </p:cNvPr>
            <p:cNvSpPr/>
            <p:nvPr/>
          </p:nvSpPr>
          <p:spPr>
            <a:xfrm>
              <a:off x="6520068" y="5068957"/>
              <a:ext cx="3448879" cy="62616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10E5750-1AE6-4A2F-B387-DAC26C1D2EF3}"/>
                </a:ext>
              </a:extLst>
            </p:cNvPr>
            <p:cNvSpPr/>
            <p:nvPr/>
          </p:nvSpPr>
          <p:spPr>
            <a:xfrm>
              <a:off x="6569765" y="2581586"/>
              <a:ext cx="3796748" cy="62616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1C34D1D-DA1C-4610-AD73-34B76CC454AB}"/>
                </a:ext>
              </a:extLst>
            </p:cNvPr>
            <p:cNvSpPr/>
            <p:nvPr/>
          </p:nvSpPr>
          <p:spPr>
            <a:xfrm>
              <a:off x="7434469" y="1429648"/>
              <a:ext cx="3674165" cy="626165"/>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8349767-9402-4188-8D18-8767740AA5E0}"/>
                </a:ext>
              </a:extLst>
            </p:cNvPr>
            <p:cNvSpPr/>
            <p:nvPr/>
          </p:nvSpPr>
          <p:spPr>
            <a:xfrm>
              <a:off x="8684052" y="4262853"/>
              <a:ext cx="1284896" cy="23957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4ACE30F-5C56-419D-B6C9-1FE2B21C8E12}"/>
                </a:ext>
              </a:extLst>
            </p:cNvPr>
            <p:cNvSpPr/>
            <p:nvPr/>
          </p:nvSpPr>
          <p:spPr>
            <a:xfrm>
              <a:off x="8684051" y="5286065"/>
              <a:ext cx="1284896" cy="23957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3D1DF8E-C845-45CC-9765-8184411D8CFF}"/>
                </a:ext>
              </a:extLst>
            </p:cNvPr>
            <p:cNvSpPr/>
            <p:nvPr/>
          </p:nvSpPr>
          <p:spPr>
            <a:xfrm>
              <a:off x="7007142" y="1253331"/>
              <a:ext cx="4194258" cy="98773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1C346FEB-856F-461C-BE77-B553EB1C04D8}"/>
                </a:ext>
              </a:extLst>
            </p:cNvPr>
            <p:cNvSpPr/>
            <p:nvPr/>
          </p:nvSpPr>
          <p:spPr>
            <a:xfrm>
              <a:off x="6364693" y="4593483"/>
              <a:ext cx="1626367" cy="47184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BE064CF-9EC7-4B58-957D-C853DFAC4EE8}"/>
                </a:ext>
              </a:extLst>
            </p:cNvPr>
            <p:cNvSpPr/>
            <p:nvPr/>
          </p:nvSpPr>
          <p:spPr>
            <a:xfrm>
              <a:off x="9651233" y="1729953"/>
              <a:ext cx="1371263" cy="22805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5B8EB1E5-2214-4456-976D-4FF095EED967}"/>
                </a:ext>
              </a:extLst>
            </p:cNvPr>
            <p:cNvSpPr/>
            <p:nvPr/>
          </p:nvSpPr>
          <p:spPr>
            <a:xfrm>
              <a:off x="8796130" y="2872951"/>
              <a:ext cx="1371263" cy="22805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id="{AB1B1293-10C8-4E5E-890C-AAF06B5F0111}"/>
              </a:ext>
            </a:extLst>
          </p:cNvPr>
          <p:cNvSpPr txBox="1"/>
          <p:nvPr/>
        </p:nvSpPr>
        <p:spPr>
          <a:xfrm>
            <a:off x="587507" y="1477889"/>
            <a:ext cx="5638800" cy="4832092"/>
          </a:xfrm>
          <a:prstGeom prst="rect">
            <a:avLst/>
          </a:prstGeom>
          <a:solidFill>
            <a:srgbClr val="A8D6FF"/>
          </a:solidFill>
        </p:spPr>
        <p:txBody>
          <a:bodyPr wrap="square" rtlCol="0">
            <a:spAutoFit/>
          </a:bodyPr>
          <a:lstStyle/>
          <a:p>
            <a:pPr marL="457200" indent="-457200">
              <a:buFont typeface="Arial" panose="020B0604020202020204" pitchFamily="34" charset="0"/>
              <a:buChar char="•"/>
            </a:pPr>
            <a:r>
              <a:rPr lang="zh-CN" altLang="en-US" sz="2800" dirty="0"/>
              <a:t>当写者想写的时候，读者不能申请读</a:t>
            </a:r>
            <a:endParaRPr lang="en-US" altLang="zh-CN" sz="2800" dirty="0"/>
          </a:p>
          <a:p>
            <a:endParaRPr lang="en-US" altLang="zh-CN" sz="2800" dirty="0"/>
          </a:p>
          <a:p>
            <a:pPr marL="457200" indent="-457200">
              <a:buFont typeface="Arial" panose="020B0604020202020204" pitchFamily="34" charset="0"/>
              <a:buChar char="•"/>
            </a:pPr>
            <a:r>
              <a:rPr lang="zh-CN" altLang="en-US" sz="2800" dirty="0">
                <a:solidFill>
                  <a:srgbClr val="7030A0"/>
                </a:solidFill>
              </a:rPr>
              <a:t>信号量</a:t>
            </a:r>
            <a:r>
              <a:rPr lang="en-US" altLang="zh-CN" sz="2800" dirty="0">
                <a:solidFill>
                  <a:srgbClr val="7030A0"/>
                </a:solidFill>
              </a:rPr>
              <a:t>x</a:t>
            </a:r>
            <a:r>
              <a:rPr lang="zh-CN" altLang="en-US" sz="2800" dirty="0">
                <a:solidFill>
                  <a:srgbClr val="7030A0"/>
                </a:solidFill>
              </a:rPr>
              <a:t>：保护临界区</a:t>
            </a:r>
            <a:r>
              <a:rPr lang="en-US" altLang="zh-CN" sz="2800" dirty="0" err="1">
                <a:solidFill>
                  <a:srgbClr val="7030A0"/>
                </a:solidFill>
              </a:rPr>
              <a:t>readcount</a:t>
            </a:r>
            <a:endParaRPr lang="en-US" altLang="zh-CN" sz="2800" dirty="0">
              <a:solidFill>
                <a:srgbClr val="7030A0"/>
              </a:solidFill>
            </a:endParaRPr>
          </a:p>
          <a:p>
            <a:pPr marL="457200" indent="-457200">
              <a:buFont typeface="Arial" panose="020B0604020202020204" pitchFamily="34" charset="0"/>
              <a:buChar char="•"/>
            </a:pPr>
            <a:r>
              <a:rPr lang="zh-CN" altLang="en-US" sz="2800" dirty="0">
                <a:solidFill>
                  <a:srgbClr val="FFC000"/>
                </a:solidFill>
              </a:rPr>
              <a:t>信号量</a:t>
            </a:r>
            <a:r>
              <a:rPr lang="en-US" altLang="zh-CN" sz="2800" dirty="0">
                <a:solidFill>
                  <a:srgbClr val="FFC000"/>
                </a:solidFill>
              </a:rPr>
              <a:t>y</a:t>
            </a:r>
            <a:r>
              <a:rPr lang="zh-CN" altLang="en-US" sz="2800" dirty="0">
                <a:solidFill>
                  <a:srgbClr val="FFC000"/>
                </a:solidFill>
              </a:rPr>
              <a:t>：保护临界区</a:t>
            </a:r>
            <a:r>
              <a:rPr lang="en-US" altLang="zh-CN" sz="2800" dirty="0" err="1">
                <a:solidFill>
                  <a:srgbClr val="FFC000"/>
                </a:solidFill>
              </a:rPr>
              <a:t>writecount</a:t>
            </a:r>
            <a:endParaRPr lang="en-US" altLang="zh-CN" sz="2800" dirty="0">
              <a:solidFill>
                <a:srgbClr val="FFC000"/>
              </a:solidFill>
            </a:endParaRPr>
          </a:p>
          <a:p>
            <a:pPr marL="457200" indent="-457200">
              <a:buFont typeface="Arial" panose="020B0604020202020204" pitchFamily="34" charset="0"/>
              <a:buChar char="•"/>
            </a:pPr>
            <a:r>
              <a:rPr lang="zh-CN" altLang="en-US" sz="2800" dirty="0">
                <a:solidFill>
                  <a:srgbClr val="FF0000"/>
                </a:solidFill>
              </a:rPr>
              <a:t>信号量</a:t>
            </a:r>
            <a:r>
              <a:rPr lang="en-US" altLang="zh-CN" sz="2800" dirty="0">
                <a:solidFill>
                  <a:srgbClr val="FF0000"/>
                </a:solidFill>
              </a:rPr>
              <a:t>z</a:t>
            </a:r>
            <a:r>
              <a:rPr lang="zh-CN" altLang="en-US" sz="2800" dirty="0">
                <a:solidFill>
                  <a:srgbClr val="FF0000"/>
                </a:solidFill>
              </a:rPr>
              <a:t>：保证只有一个读者在</a:t>
            </a:r>
            <a:r>
              <a:rPr lang="en-US" altLang="zh-CN" sz="2800" dirty="0" err="1">
                <a:solidFill>
                  <a:srgbClr val="FF0000"/>
                </a:solidFill>
              </a:rPr>
              <a:t>rsem</a:t>
            </a:r>
            <a:r>
              <a:rPr lang="zh-CN" altLang="en-US" sz="2800" dirty="0">
                <a:solidFill>
                  <a:srgbClr val="FF0000"/>
                </a:solidFill>
              </a:rPr>
              <a:t>信号上排队，当写者想写时它只需要等待一个读者</a:t>
            </a:r>
            <a:endParaRPr lang="en-US" altLang="zh-CN" sz="2800" dirty="0">
              <a:solidFill>
                <a:srgbClr val="FF0000"/>
              </a:solidFill>
            </a:endParaRPr>
          </a:p>
          <a:p>
            <a:pPr marL="457200" indent="-457200">
              <a:buFont typeface="Arial" panose="020B0604020202020204" pitchFamily="34" charset="0"/>
              <a:buChar char="•"/>
            </a:pPr>
            <a:r>
              <a:rPr lang="zh-CN" altLang="en-US" sz="2800" dirty="0">
                <a:solidFill>
                  <a:srgbClr val="0070C0"/>
                </a:solidFill>
              </a:rPr>
              <a:t>信号量</a:t>
            </a:r>
            <a:r>
              <a:rPr lang="en-US" altLang="zh-CN" sz="2800" dirty="0" err="1">
                <a:solidFill>
                  <a:srgbClr val="0070C0"/>
                </a:solidFill>
              </a:rPr>
              <a:t>wsem</a:t>
            </a:r>
            <a:r>
              <a:rPr lang="zh-CN" altLang="en-US" sz="2800" dirty="0">
                <a:solidFill>
                  <a:srgbClr val="0070C0"/>
                </a:solidFill>
              </a:rPr>
              <a:t>：保证读写互斥</a:t>
            </a:r>
            <a:endParaRPr lang="en-US" altLang="zh-CN" sz="2800" dirty="0">
              <a:solidFill>
                <a:srgbClr val="0070C0"/>
              </a:solidFill>
            </a:endParaRPr>
          </a:p>
          <a:p>
            <a:pPr marL="457200" indent="-457200">
              <a:buFont typeface="Arial" panose="020B0604020202020204" pitchFamily="34" charset="0"/>
              <a:buChar char="•"/>
            </a:pPr>
            <a:r>
              <a:rPr lang="zh-CN" altLang="en-US" sz="2800" dirty="0">
                <a:solidFill>
                  <a:srgbClr val="00B050"/>
                </a:solidFill>
              </a:rPr>
              <a:t>信号量</a:t>
            </a:r>
            <a:r>
              <a:rPr lang="en-US" altLang="zh-CN" sz="2800" dirty="0" err="1">
                <a:solidFill>
                  <a:srgbClr val="00B050"/>
                </a:solidFill>
              </a:rPr>
              <a:t>rsem</a:t>
            </a:r>
            <a:r>
              <a:rPr lang="zh-CN" altLang="en-US" sz="2800" dirty="0">
                <a:solidFill>
                  <a:srgbClr val="00B050"/>
                </a:solidFill>
              </a:rPr>
              <a:t>：当写者想写时，禁止读者申请读</a:t>
            </a:r>
          </a:p>
        </p:txBody>
      </p:sp>
    </p:spTree>
    <p:extLst>
      <p:ext uri="{BB962C8B-B14F-4D97-AF65-F5344CB8AC3E}">
        <p14:creationId xmlns:p14="http://schemas.microsoft.com/office/powerpoint/2010/main" val="3776804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4 </a:t>
            </a:r>
            <a:r>
              <a:rPr lang="zh-CN" altLang="en-US" dirty="0"/>
              <a:t>死锁与饥饿</a:t>
            </a:r>
          </a:p>
        </p:txBody>
      </p:sp>
      <p:sp>
        <p:nvSpPr>
          <p:cNvPr id="3" name="副标题 2"/>
          <p:cNvSpPr>
            <a:spLocks noGrp="1"/>
          </p:cNvSpPr>
          <p:nvPr>
            <p:ph type="subTitle" idx="1"/>
          </p:nvPr>
        </p:nvSpPr>
        <p:spPr/>
        <p:txBody>
          <a:bodyPr/>
          <a:lstStyle/>
          <a:p>
            <a:r>
              <a:rPr lang="zh-CN" altLang="en-US" dirty="0"/>
              <a:t>第六章 并发性：死锁和饥饿</a:t>
            </a:r>
          </a:p>
        </p:txBody>
      </p:sp>
    </p:spTree>
    <p:extLst>
      <p:ext uri="{BB962C8B-B14F-4D97-AF65-F5344CB8AC3E}">
        <p14:creationId xmlns:p14="http://schemas.microsoft.com/office/powerpoint/2010/main" val="2700929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E0494BE-A01A-40CF-8A8D-97044E5621C7}"/>
              </a:ext>
            </a:extLst>
          </p:cNvPr>
          <p:cNvSpPr txBox="1"/>
          <p:nvPr/>
        </p:nvSpPr>
        <p:spPr>
          <a:xfrm>
            <a:off x="1026694" y="1580147"/>
            <a:ext cx="9994232" cy="2616101"/>
          </a:xfrm>
          <a:prstGeom prst="rect">
            <a:avLst/>
          </a:prstGeom>
          <a:noFill/>
        </p:spPr>
        <p:txBody>
          <a:bodyPr wrap="square" rtlCol="0">
            <a:spAutoFit/>
          </a:bodyPr>
          <a:lstStyle/>
          <a:p>
            <a:r>
              <a:rPr lang="zh-CN" altLang="en-US" sz="2800" dirty="0"/>
              <a:t>死锁发生的必要条件</a:t>
            </a:r>
            <a:endParaRPr lang="en-US" altLang="zh-CN" sz="2800" dirty="0"/>
          </a:p>
          <a:p>
            <a:pPr marL="285750" indent="-285750">
              <a:buFont typeface="Arial" panose="020B0604020202020204" pitchFamily="34" charset="0"/>
              <a:buChar char="•"/>
            </a:pPr>
            <a:r>
              <a:rPr lang="zh-CN" altLang="en-US" sz="2800" b="1" dirty="0"/>
              <a:t>互斥</a:t>
            </a:r>
            <a:r>
              <a:rPr lang="zh-CN" altLang="en-US" sz="2400" dirty="0"/>
              <a:t>（一个资源同时只能一个进程使用）</a:t>
            </a:r>
            <a:endParaRPr lang="en-US" altLang="zh-CN" sz="2400" dirty="0"/>
          </a:p>
          <a:p>
            <a:pPr marL="285750" indent="-285750">
              <a:buFont typeface="Arial" panose="020B0604020202020204" pitchFamily="34" charset="0"/>
              <a:buChar char="•"/>
            </a:pPr>
            <a:r>
              <a:rPr lang="zh-CN" altLang="en-US" sz="2800" b="1" dirty="0"/>
              <a:t>持有并等待</a:t>
            </a:r>
            <a:r>
              <a:rPr lang="zh-CN" altLang="en-US" sz="2400" dirty="0"/>
              <a:t>（一个进程持有已分配资源并等待分配其他资源）</a:t>
            </a:r>
            <a:endParaRPr lang="en-US" altLang="zh-CN" sz="2400" dirty="0"/>
          </a:p>
          <a:p>
            <a:pPr marL="285750" indent="-285750">
              <a:buFont typeface="Arial" panose="020B0604020202020204" pitchFamily="34" charset="0"/>
              <a:buChar char="•"/>
            </a:pPr>
            <a:r>
              <a:rPr lang="zh-CN" altLang="en-US" sz="2800" b="1" dirty="0"/>
              <a:t>不可剥夺</a:t>
            </a:r>
            <a:r>
              <a:rPr lang="zh-CN" altLang="en-US" sz="2400" dirty="0"/>
              <a:t>（资源在被进程占有时不能被强制剥夺）</a:t>
            </a:r>
            <a:endParaRPr lang="en-US" altLang="zh-CN" sz="2400" dirty="0"/>
          </a:p>
          <a:p>
            <a:pPr marL="285750" indent="-285750">
              <a:buFont typeface="Arial" panose="020B0604020202020204" pitchFamily="34" charset="0"/>
              <a:buChar char="•"/>
            </a:pPr>
            <a:r>
              <a:rPr lang="zh-CN" altLang="en-US" sz="2800" b="1" dirty="0"/>
              <a:t>循环等待</a:t>
            </a:r>
            <a:r>
              <a:rPr lang="zh-CN" altLang="en-US" sz="2400" dirty="0"/>
              <a:t>（存在一个封闭的进程链，每个进程至少占有下一个进程所需要的一个资源）</a:t>
            </a:r>
            <a:endParaRPr lang="zh-CN" altLang="en-US" sz="2800" dirty="0"/>
          </a:p>
        </p:txBody>
      </p:sp>
    </p:spTree>
    <p:extLst>
      <p:ext uri="{BB962C8B-B14F-4D97-AF65-F5344CB8AC3E}">
        <p14:creationId xmlns:p14="http://schemas.microsoft.com/office/powerpoint/2010/main" val="443331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6264" y="389188"/>
            <a:ext cx="5538537" cy="1177925"/>
          </a:xfrm>
        </p:spPr>
        <p:txBody>
          <a:bodyPr>
            <a:normAutofit/>
          </a:bodyPr>
          <a:lstStyle/>
          <a:p>
            <a:r>
              <a:rPr lang="zh-CN" altLang="en-US" dirty="0"/>
              <a:t>死锁时的资源分配图</a:t>
            </a:r>
            <a:endParaRPr lang="en-US" dirty="0"/>
          </a:p>
        </p:txBody>
      </p:sp>
      <p:pic>
        <p:nvPicPr>
          <p:cNvPr id="4" name="Content Placeholder 3" descr="Fig06_05b.gif"/>
          <p:cNvPicPr>
            <a:picLocks noGrp="1" noChangeAspect="1"/>
          </p:cNvPicPr>
          <p:nvPr>
            <p:ph idx="1"/>
          </p:nvPr>
        </p:nvPicPr>
        <p:blipFill>
          <a:blip r:embed="rId3"/>
          <a:stretch>
            <a:fillRect/>
          </a:stretch>
        </p:blipFill>
        <p:spPr>
          <a:xfrm>
            <a:off x="1938638" y="2313823"/>
            <a:ext cx="8515251" cy="4624387"/>
          </a:xfrm>
        </p:spPr>
      </p:pic>
      <p:sp>
        <p:nvSpPr>
          <p:cNvPr id="3" name="文本框 2">
            <a:extLst>
              <a:ext uri="{FF2B5EF4-FFF2-40B4-BE49-F238E27FC236}">
                <a16:creationId xmlns:a16="http://schemas.microsoft.com/office/drawing/2014/main" id="{DA42C797-484A-4E9D-9401-60D8C876DABC}"/>
              </a:ext>
            </a:extLst>
          </p:cNvPr>
          <p:cNvSpPr txBox="1"/>
          <p:nvPr/>
        </p:nvSpPr>
        <p:spPr>
          <a:xfrm>
            <a:off x="734476" y="131344"/>
            <a:ext cx="6348113" cy="230832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t>每个方框是一组资源</a:t>
            </a:r>
            <a:endParaRPr lang="en-US" altLang="zh-CN" sz="2400" dirty="0"/>
          </a:p>
          <a:p>
            <a:pPr marL="342900" indent="-342900">
              <a:buFont typeface="Arial" panose="020B0604020202020204" pitchFamily="34" charset="0"/>
              <a:buChar char="•"/>
            </a:pPr>
            <a:r>
              <a:rPr lang="zh-CN" altLang="en-US" sz="2400" dirty="0"/>
              <a:t>每个圆点是一个资源</a:t>
            </a:r>
            <a:endParaRPr lang="en-US" altLang="zh-CN" sz="2400" dirty="0"/>
          </a:p>
          <a:p>
            <a:pPr marL="342900" indent="-342900">
              <a:buFont typeface="Arial" panose="020B0604020202020204" pitchFamily="34" charset="0"/>
              <a:buChar char="•"/>
            </a:pPr>
            <a:r>
              <a:rPr lang="zh-CN" altLang="en-US" sz="2400" dirty="0"/>
              <a:t>每个圆是一个进程</a:t>
            </a:r>
            <a:endParaRPr lang="en-US" altLang="zh-CN" sz="2400" dirty="0"/>
          </a:p>
          <a:p>
            <a:pPr marL="342900" indent="-342900">
              <a:buFont typeface="Arial" panose="020B0604020202020204" pitchFamily="34" charset="0"/>
              <a:buChar char="•"/>
            </a:pPr>
            <a:r>
              <a:rPr lang="zh-CN" altLang="en-US" sz="2400" dirty="0"/>
              <a:t>箭头分为请求边和分配边</a:t>
            </a:r>
            <a:endParaRPr lang="en-US" altLang="zh-CN" sz="2400" dirty="0"/>
          </a:p>
          <a:p>
            <a:pPr marL="800100" lvl="1" indent="-342900">
              <a:buFont typeface="Arial" panose="020B0604020202020204" pitchFamily="34" charset="0"/>
              <a:buChar char="•"/>
            </a:pPr>
            <a:r>
              <a:rPr lang="zh-CN" altLang="en-US" sz="2400" dirty="0"/>
              <a:t>请求边：由某一个进程指向某一组资源</a:t>
            </a:r>
            <a:endParaRPr lang="en-US" altLang="zh-CN" sz="2400" dirty="0"/>
          </a:p>
          <a:p>
            <a:pPr marL="800100" lvl="1" indent="-342900">
              <a:buFont typeface="Arial" panose="020B0604020202020204" pitchFamily="34" charset="0"/>
              <a:buChar char="•"/>
            </a:pPr>
            <a:r>
              <a:rPr lang="zh-CN" altLang="en-US" sz="2400" dirty="0"/>
              <a:t>分配边：由某一个资源指向某一个进程</a:t>
            </a:r>
          </a:p>
        </p:txBody>
      </p:sp>
    </p:spTree>
    <p:extLst>
      <p:ext uri="{BB962C8B-B14F-4D97-AF65-F5344CB8AC3E}">
        <p14:creationId xmlns:p14="http://schemas.microsoft.com/office/powerpoint/2010/main" val="959679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死锁条件</a:t>
            </a:r>
            <a:r>
              <a:rPr lang="en-US" dirty="0"/>
              <a:t>1 &amp; 2</a:t>
            </a:r>
          </a:p>
        </p:txBody>
      </p:sp>
      <p:sp>
        <p:nvSpPr>
          <p:cNvPr id="3" name="Content Placeholder 2"/>
          <p:cNvSpPr>
            <a:spLocks noGrp="1"/>
          </p:cNvSpPr>
          <p:nvPr>
            <p:ph idx="1"/>
          </p:nvPr>
        </p:nvSpPr>
        <p:spPr/>
        <p:txBody>
          <a:bodyPr/>
          <a:lstStyle/>
          <a:p>
            <a:r>
              <a:rPr lang="zh-CN" altLang="en-US" dirty="0"/>
              <a:t>互斥 </a:t>
            </a:r>
            <a:r>
              <a:rPr lang="en-US" dirty="0"/>
              <a:t>Mutual Exclusion</a:t>
            </a:r>
          </a:p>
          <a:p>
            <a:pPr lvl="1"/>
            <a:r>
              <a:rPr lang="zh-CN" altLang="en-US" dirty="0"/>
              <a:t>这无法禁止，</a:t>
            </a:r>
            <a:r>
              <a:rPr lang="en-US" altLang="zh-CN" dirty="0"/>
              <a:t>OS</a:t>
            </a:r>
            <a:r>
              <a:rPr lang="zh-CN" altLang="en-US" dirty="0"/>
              <a:t>必须提供这样的机制</a:t>
            </a:r>
            <a:endParaRPr lang="en-US" altLang="zh-CN" dirty="0"/>
          </a:p>
          <a:p>
            <a:pPr lvl="1"/>
            <a:endParaRPr lang="en-US" dirty="0"/>
          </a:p>
          <a:p>
            <a:r>
              <a:rPr lang="zh-CN" altLang="en-US" dirty="0"/>
              <a:t>持有并等待 </a:t>
            </a:r>
            <a:r>
              <a:rPr lang="en-US" dirty="0"/>
              <a:t>Hold and Wait</a:t>
            </a:r>
          </a:p>
          <a:p>
            <a:pPr lvl="1"/>
            <a:r>
              <a:rPr lang="zh-CN" altLang="en-US" dirty="0"/>
              <a:t>要求进程一次请求全部他所需要的资源</a:t>
            </a:r>
            <a:endParaRPr lang="en-US" dirty="0"/>
          </a:p>
          <a:p>
            <a:endParaRPr lang="en-US" dirty="0"/>
          </a:p>
        </p:txBody>
      </p:sp>
    </p:spTree>
    <p:extLst>
      <p:ext uri="{BB962C8B-B14F-4D97-AF65-F5344CB8AC3E}">
        <p14:creationId xmlns:p14="http://schemas.microsoft.com/office/powerpoint/2010/main" val="680551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死锁条件</a:t>
            </a:r>
            <a:r>
              <a:rPr lang="en-US" dirty="0"/>
              <a:t> 3 &amp; 4</a:t>
            </a:r>
          </a:p>
        </p:txBody>
      </p:sp>
      <p:sp>
        <p:nvSpPr>
          <p:cNvPr id="3" name="Content Placeholder 2"/>
          <p:cNvSpPr>
            <a:spLocks noGrp="1"/>
          </p:cNvSpPr>
          <p:nvPr>
            <p:ph idx="1"/>
          </p:nvPr>
        </p:nvSpPr>
        <p:spPr/>
        <p:txBody>
          <a:bodyPr/>
          <a:lstStyle/>
          <a:p>
            <a:r>
              <a:rPr lang="zh-CN" altLang="en-US" dirty="0"/>
              <a:t>不可剥夺 </a:t>
            </a:r>
            <a:r>
              <a:rPr lang="en-US" dirty="0"/>
              <a:t>No Preemption</a:t>
            </a:r>
          </a:p>
          <a:p>
            <a:pPr lvl="1"/>
            <a:r>
              <a:rPr lang="zh-CN" altLang="en-US" dirty="0"/>
              <a:t>进程必须释放资源，下次再请求 </a:t>
            </a:r>
            <a:endParaRPr lang="en-US" dirty="0"/>
          </a:p>
          <a:p>
            <a:pPr lvl="1"/>
            <a:r>
              <a:rPr lang="zh-CN" altLang="en-US" dirty="0"/>
              <a:t>允许</a:t>
            </a:r>
            <a:r>
              <a:rPr lang="en-US" dirty="0"/>
              <a:t>OS</a:t>
            </a:r>
            <a:r>
              <a:rPr lang="zh-CN" altLang="en-US" dirty="0"/>
              <a:t>强制要求进程释放资源</a:t>
            </a:r>
            <a:endParaRPr lang="en-US" altLang="zh-CN" dirty="0"/>
          </a:p>
          <a:p>
            <a:pPr lvl="1"/>
            <a:r>
              <a:rPr lang="zh-CN" altLang="en-US" dirty="0"/>
              <a:t>只有在资源状态可以很容易恢复的情况下，这种方法才可用</a:t>
            </a:r>
            <a:endParaRPr lang="en-US" altLang="zh-CN" dirty="0"/>
          </a:p>
          <a:p>
            <a:pPr lvl="1"/>
            <a:endParaRPr lang="en-US" dirty="0"/>
          </a:p>
          <a:p>
            <a:r>
              <a:rPr lang="zh-CN" altLang="en-US" dirty="0"/>
              <a:t>循环等待 </a:t>
            </a:r>
            <a:r>
              <a:rPr lang="en-US" dirty="0"/>
              <a:t>Circular Wait</a:t>
            </a:r>
          </a:p>
          <a:p>
            <a:pPr lvl="1"/>
            <a:r>
              <a:rPr lang="zh-CN" altLang="en-US" dirty="0"/>
              <a:t>将资源类型定义为线性顺序，如果进程已经分配到了</a:t>
            </a:r>
            <a:r>
              <a:rPr lang="en-US" altLang="zh-CN" dirty="0"/>
              <a:t>R</a:t>
            </a:r>
            <a:r>
              <a:rPr lang="zh-CN" altLang="en-US" dirty="0"/>
              <a:t>类型的资源，那么它接下来请求的资源只能是排在</a:t>
            </a:r>
            <a:r>
              <a:rPr lang="en-US" altLang="zh-CN" dirty="0"/>
              <a:t>R</a:t>
            </a:r>
            <a:r>
              <a:rPr lang="zh-CN" altLang="en-US" dirty="0"/>
              <a:t>类型之后的资源类型</a:t>
            </a:r>
            <a:endParaRPr lang="en-US" dirty="0"/>
          </a:p>
        </p:txBody>
      </p:sp>
    </p:spTree>
    <p:extLst>
      <p:ext uri="{BB962C8B-B14F-4D97-AF65-F5344CB8AC3E}">
        <p14:creationId xmlns:p14="http://schemas.microsoft.com/office/powerpoint/2010/main" val="1320443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资源分配拒绝</a:t>
            </a:r>
            <a:endParaRPr lang="en-US" dirty="0"/>
          </a:p>
        </p:txBody>
      </p:sp>
      <p:sp>
        <p:nvSpPr>
          <p:cNvPr id="3" name="Content Placeholder 2"/>
          <p:cNvSpPr>
            <a:spLocks noGrp="1"/>
          </p:cNvSpPr>
          <p:nvPr>
            <p:ph idx="1"/>
          </p:nvPr>
        </p:nvSpPr>
        <p:spPr/>
        <p:txBody>
          <a:bodyPr/>
          <a:lstStyle/>
          <a:p>
            <a:r>
              <a:rPr lang="zh-CN" altLang="en-US" dirty="0"/>
              <a:t>又称银行家算法</a:t>
            </a:r>
            <a:r>
              <a:rPr lang="en-US" dirty="0"/>
              <a:t>the banker’s algorithm</a:t>
            </a:r>
          </a:p>
          <a:p>
            <a:pPr lvl="1"/>
            <a:r>
              <a:rPr lang="zh-CN" altLang="en-US" dirty="0"/>
              <a:t>一种资源分配拒绝策略</a:t>
            </a:r>
            <a:endParaRPr lang="en-NZ" dirty="0"/>
          </a:p>
          <a:p>
            <a:r>
              <a:rPr lang="zh-CN" altLang="en-US" dirty="0"/>
              <a:t>考虑一个系统，它有固定个数的进程和固定数目的资源，任何时候一个进程可能分配</a:t>
            </a:r>
            <a:r>
              <a:rPr lang="en-US" altLang="zh-CN" dirty="0"/>
              <a:t>0</a:t>
            </a:r>
            <a:r>
              <a:rPr lang="zh-CN" altLang="en-US" dirty="0"/>
              <a:t>或多个资源</a:t>
            </a:r>
            <a:endParaRPr lang="en-US" dirty="0"/>
          </a:p>
          <a:p>
            <a:pPr lvl="1"/>
            <a:r>
              <a:rPr lang="zh-CN" altLang="en-US" dirty="0"/>
              <a:t>系统的状态是当前分配给进程的资源数</a:t>
            </a:r>
            <a:endParaRPr lang="en-US" dirty="0"/>
          </a:p>
          <a:p>
            <a:pPr lvl="1"/>
            <a:r>
              <a:rPr lang="zh-CN" altLang="en-US" b="1" i="1" dirty="0"/>
              <a:t>安全状态</a:t>
            </a:r>
            <a:r>
              <a:rPr lang="zh-CN" altLang="en-US" dirty="0"/>
              <a:t>表示至少有一个时序不会导致死锁</a:t>
            </a:r>
            <a:endParaRPr lang="en-US" dirty="0"/>
          </a:p>
          <a:p>
            <a:pPr lvl="1"/>
            <a:r>
              <a:rPr lang="zh-CN" altLang="en-US" b="1" i="1" dirty="0"/>
              <a:t>不安全状态</a:t>
            </a:r>
            <a:r>
              <a:rPr lang="zh-CN" altLang="en-US" dirty="0"/>
              <a:t>自然就指不安全的状态</a:t>
            </a:r>
            <a:endParaRPr lang="en-US" dirty="0"/>
          </a:p>
          <a:p>
            <a:endParaRPr lang="en-US" dirty="0"/>
          </a:p>
        </p:txBody>
      </p:sp>
    </p:spTree>
    <p:extLst>
      <p:ext uri="{BB962C8B-B14F-4D97-AF65-F5344CB8AC3E}">
        <p14:creationId xmlns:p14="http://schemas.microsoft.com/office/powerpoint/2010/main" val="222243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3" descr="Fig06_07a.gif"/>
          <p:cNvPicPr>
            <a:picLocks noChangeAspect="1"/>
          </p:cNvPicPr>
          <p:nvPr/>
        </p:nvPicPr>
        <p:blipFill>
          <a:blip r:embed="rId3"/>
          <a:srcRect l="-16710" r="-8616" b="-19838"/>
          <a:stretch>
            <a:fillRect/>
          </a:stretch>
        </p:blipFill>
        <p:spPr bwMode="auto">
          <a:xfrm>
            <a:off x="1524000" y="3846096"/>
            <a:ext cx="9144000" cy="2819400"/>
          </a:xfrm>
          <a:prstGeom prst="rect">
            <a:avLst/>
          </a:prstGeom>
          <a:solidFill>
            <a:schemeClr val="bg1"/>
          </a:solidFill>
          <a:ln w="9525">
            <a:noFill/>
            <a:miter lim="800000"/>
            <a:headEnd/>
            <a:tailEnd/>
          </a:ln>
        </p:spPr>
      </p:pic>
      <p:sp>
        <p:nvSpPr>
          <p:cNvPr id="2" name="Title 1"/>
          <p:cNvSpPr>
            <a:spLocks noGrp="1"/>
          </p:cNvSpPr>
          <p:nvPr>
            <p:ph type="title"/>
          </p:nvPr>
        </p:nvSpPr>
        <p:spPr/>
        <p:txBody>
          <a:bodyPr/>
          <a:lstStyle/>
          <a:p>
            <a:r>
              <a:rPr lang="zh-CN" altLang="en-US" dirty="0"/>
              <a:t>确定安全状态</a:t>
            </a:r>
            <a:endParaRPr lang="en-NZ" dirty="0"/>
          </a:p>
        </p:txBody>
      </p:sp>
      <p:sp>
        <p:nvSpPr>
          <p:cNvPr id="3" name="Content Placeholder 2"/>
          <p:cNvSpPr>
            <a:spLocks noGrp="1"/>
          </p:cNvSpPr>
          <p:nvPr>
            <p:ph idx="1"/>
          </p:nvPr>
        </p:nvSpPr>
        <p:spPr>
          <a:xfrm>
            <a:off x="1981200" y="1600200"/>
            <a:ext cx="8229600" cy="2286000"/>
          </a:xfrm>
        </p:spPr>
        <p:txBody>
          <a:bodyPr/>
          <a:lstStyle/>
          <a:p>
            <a:r>
              <a:rPr lang="zh-CN" altLang="en-US" dirty="0"/>
              <a:t>系统中包含四个进程和三个资源</a:t>
            </a:r>
            <a:endParaRPr lang="en-NZ" dirty="0"/>
          </a:p>
          <a:p>
            <a:r>
              <a:rPr lang="zh-CN" altLang="en-US" dirty="0"/>
              <a:t>分配图如下</a:t>
            </a:r>
            <a:endParaRPr lang="en-US" altLang="zh-CN" dirty="0"/>
          </a:p>
          <a:p>
            <a:r>
              <a:rPr lang="zh-CN" altLang="en-US" dirty="0"/>
              <a:t>问题：</a:t>
            </a:r>
            <a:r>
              <a:rPr lang="zh-CN" altLang="en-US" b="1" i="1" dirty="0"/>
              <a:t>这是否是安全状态</a:t>
            </a:r>
            <a:r>
              <a:rPr lang="en-NZ" b="1" i="1" dirty="0"/>
              <a:t>?</a:t>
            </a:r>
          </a:p>
          <a:p>
            <a:endParaRPr lang="en-NZ" dirty="0"/>
          </a:p>
        </p:txBody>
      </p:sp>
      <p:pic>
        <p:nvPicPr>
          <p:cNvPr id="5" name="Content Placeholder 3" descr="Fig06_07a.gif"/>
          <p:cNvPicPr>
            <a:picLocks noChangeAspect="1"/>
          </p:cNvPicPr>
          <p:nvPr/>
        </p:nvPicPr>
        <p:blipFill>
          <a:blip r:embed="rId3"/>
          <a:stretch>
            <a:fillRect/>
          </a:stretch>
        </p:blipFill>
        <p:spPr bwMode="auto">
          <a:xfrm>
            <a:off x="2590800" y="3693697"/>
            <a:ext cx="7296150" cy="2352675"/>
          </a:xfrm>
          <a:prstGeom prst="rect">
            <a:avLst/>
          </a:prstGeom>
          <a:noFill/>
          <a:ln w="9525">
            <a:noFill/>
            <a:miter lim="800000"/>
            <a:headEnd/>
            <a:tailEnd/>
          </a:ln>
        </p:spPr>
      </p:pic>
      <p:sp>
        <p:nvSpPr>
          <p:cNvPr id="13" name="Line Callout 2 12"/>
          <p:cNvSpPr/>
          <p:nvPr/>
        </p:nvSpPr>
        <p:spPr>
          <a:xfrm>
            <a:off x="1524000" y="5370096"/>
            <a:ext cx="1600200" cy="1371600"/>
          </a:xfrm>
          <a:prstGeom prst="borderCallout2">
            <a:avLst>
              <a:gd name="adj1" fmla="val 47968"/>
              <a:gd name="adj2" fmla="val 103468"/>
              <a:gd name="adj3" fmla="val 47967"/>
              <a:gd name="adj4" fmla="val 132401"/>
              <a:gd name="adj5" fmla="val 16674"/>
              <a:gd name="adj6" fmla="val 175694"/>
            </a:avLst>
          </a:prstGeom>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a:t>Amount of Existing Resources</a:t>
            </a:r>
          </a:p>
        </p:txBody>
      </p:sp>
      <p:sp>
        <p:nvSpPr>
          <p:cNvPr id="14" name="Line Callout 2 13"/>
          <p:cNvSpPr/>
          <p:nvPr/>
        </p:nvSpPr>
        <p:spPr>
          <a:xfrm>
            <a:off x="9067800" y="5217696"/>
            <a:ext cx="1600200" cy="1447800"/>
          </a:xfrm>
          <a:prstGeom prst="borderCallout2">
            <a:avLst>
              <a:gd name="adj1" fmla="val 49011"/>
              <a:gd name="adj2" fmla="val -880"/>
              <a:gd name="adj3" fmla="val 47967"/>
              <a:gd name="adj4" fmla="val -32816"/>
              <a:gd name="adj5" fmla="val 15731"/>
              <a:gd name="adj6" fmla="val -75239"/>
            </a:avLst>
          </a:prstGeom>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a:t>Resources available after allocation</a:t>
            </a:r>
          </a:p>
        </p:txBody>
      </p:sp>
    </p:spTree>
    <p:extLst>
      <p:ext uri="{BB962C8B-B14F-4D97-AF65-F5344CB8AC3E}">
        <p14:creationId xmlns:p14="http://schemas.microsoft.com/office/powerpoint/2010/main" val="226625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i="1" dirty="0"/>
              <a:t>分析各进程 </a:t>
            </a:r>
            <a:endParaRPr lang="en-NZ" dirty="0"/>
          </a:p>
        </p:txBody>
      </p:sp>
      <p:sp>
        <p:nvSpPr>
          <p:cNvPr id="3" name="Content Placeholder 2"/>
          <p:cNvSpPr>
            <a:spLocks noGrp="1"/>
          </p:cNvSpPr>
          <p:nvPr>
            <p:ph idx="1"/>
          </p:nvPr>
        </p:nvSpPr>
        <p:spPr/>
        <p:txBody>
          <a:bodyPr/>
          <a:lstStyle/>
          <a:p>
            <a:r>
              <a:rPr lang="zh-CN" altLang="en-US" dirty="0"/>
              <a:t>对所有</a:t>
            </a:r>
            <a:r>
              <a:rPr lang="en-NZ" altLang="zh-CN" dirty="0"/>
              <a:t>j </a:t>
            </a:r>
            <a:r>
              <a:rPr lang="zh-CN" altLang="en-US" dirty="0"/>
              <a:t>，要求</a:t>
            </a:r>
            <a:r>
              <a:rPr lang="en-NZ" dirty="0" err="1"/>
              <a:t>C</a:t>
            </a:r>
            <a:r>
              <a:rPr lang="en-NZ" baseline="-25000" dirty="0" err="1"/>
              <a:t>ij</a:t>
            </a:r>
            <a:r>
              <a:rPr lang="en-NZ" dirty="0"/>
              <a:t> - </a:t>
            </a:r>
            <a:r>
              <a:rPr lang="en-NZ" dirty="0" err="1"/>
              <a:t>A</a:t>
            </a:r>
            <a:r>
              <a:rPr lang="en-NZ" baseline="-25000" dirty="0" err="1"/>
              <a:t>ij</a:t>
            </a:r>
            <a:r>
              <a:rPr lang="en-NZ" dirty="0"/>
              <a:t> ≤ </a:t>
            </a:r>
            <a:r>
              <a:rPr lang="en-NZ" dirty="0" err="1"/>
              <a:t>V</a:t>
            </a:r>
            <a:r>
              <a:rPr lang="en-NZ" baseline="-25000" dirty="0" err="1"/>
              <a:t>j</a:t>
            </a:r>
            <a:r>
              <a:rPr lang="en-NZ" dirty="0"/>
              <a:t>, </a:t>
            </a:r>
          </a:p>
          <a:p>
            <a:r>
              <a:rPr lang="en-NZ" dirty="0"/>
              <a:t>P1</a:t>
            </a:r>
            <a:r>
              <a:rPr lang="zh-CN" altLang="en-US" dirty="0"/>
              <a:t>不可能了</a:t>
            </a:r>
            <a:r>
              <a:rPr lang="en-NZ" dirty="0"/>
              <a:t>, </a:t>
            </a:r>
          </a:p>
          <a:p>
            <a:pPr lvl="1"/>
            <a:r>
              <a:rPr lang="zh-CN" altLang="en-US" dirty="0"/>
              <a:t>它只有</a:t>
            </a:r>
            <a:r>
              <a:rPr lang="en-US" altLang="zh-CN" dirty="0"/>
              <a:t>1</a:t>
            </a:r>
            <a:r>
              <a:rPr lang="zh-CN" altLang="en-US" dirty="0"/>
              <a:t>个</a:t>
            </a:r>
            <a:r>
              <a:rPr lang="en-US" altLang="zh-CN" dirty="0"/>
              <a:t>R1</a:t>
            </a:r>
            <a:r>
              <a:rPr lang="zh-CN" altLang="en-US" dirty="0"/>
              <a:t>，而</a:t>
            </a:r>
            <a:r>
              <a:rPr lang="en-US" altLang="zh-CN" dirty="0"/>
              <a:t>P1</a:t>
            </a:r>
            <a:r>
              <a:rPr lang="zh-CN" altLang="en-US" dirty="0"/>
              <a:t>还需要</a:t>
            </a:r>
            <a:r>
              <a:rPr lang="en-US" altLang="zh-CN" dirty="0"/>
              <a:t>2</a:t>
            </a:r>
            <a:r>
              <a:rPr lang="zh-CN" altLang="en-US" dirty="0"/>
              <a:t>个</a:t>
            </a:r>
            <a:r>
              <a:rPr lang="en-US" altLang="zh-CN" dirty="0"/>
              <a:t>R1</a:t>
            </a:r>
            <a:r>
              <a:rPr lang="en-NZ" dirty="0"/>
              <a:t>, 2</a:t>
            </a:r>
            <a:r>
              <a:rPr lang="zh-CN" altLang="en-US" dirty="0"/>
              <a:t>个</a:t>
            </a:r>
            <a:r>
              <a:rPr lang="en-US" altLang="zh-CN" dirty="0"/>
              <a:t>R2</a:t>
            </a:r>
            <a:r>
              <a:rPr lang="zh-CN" altLang="en-US" dirty="0"/>
              <a:t>和</a:t>
            </a:r>
            <a:r>
              <a:rPr lang="en-US" altLang="zh-CN" dirty="0"/>
              <a:t>2</a:t>
            </a:r>
            <a:r>
              <a:rPr lang="zh-CN" altLang="en-US" dirty="0"/>
              <a:t>个</a:t>
            </a:r>
            <a:r>
              <a:rPr lang="en-US" altLang="zh-CN" dirty="0"/>
              <a:t>R3</a:t>
            </a:r>
            <a:r>
              <a:rPr lang="en-NZ" dirty="0"/>
              <a:t>. </a:t>
            </a:r>
          </a:p>
          <a:p>
            <a:r>
              <a:rPr lang="zh-CN" altLang="en-US" dirty="0"/>
              <a:t>如果分配一个 </a:t>
            </a:r>
            <a:r>
              <a:rPr lang="en-US" altLang="zh-CN" dirty="0"/>
              <a:t>R3</a:t>
            </a:r>
            <a:r>
              <a:rPr lang="zh-CN" altLang="en-US" dirty="0"/>
              <a:t>给 </a:t>
            </a:r>
            <a:r>
              <a:rPr lang="en-US" altLang="zh-CN" dirty="0"/>
              <a:t>P2</a:t>
            </a:r>
            <a:r>
              <a:rPr lang="en-NZ" dirty="0"/>
              <a:t>, </a:t>
            </a:r>
          </a:p>
          <a:p>
            <a:pPr lvl="1"/>
            <a:r>
              <a:rPr lang="zh-CN" altLang="en-US" dirty="0"/>
              <a:t>则 </a:t>
            </a:r>
            <a:r>
              <a:rPr lang="en-US" altLang="zh-CN" dirty="0"/>
              <a:t>P2</a:t>
            </a:r>
            <a:r>
              <a:rPr lang="zh-CN" altLang="en-US" dirty="0"/>
              <a:t>可以获得所需的最大资源数，并运行至结束，然后就可以归还资源到可用资源池</a:t>
            </a:r>
            <a:endParaRPr lang="en-NZ" dirty="0"/>
          </a:p>
        </p:txBody>
      </p:sp>
      <p:sp>
        <p:nvSpPr>
          <p:cNvPr id="4" name="椭圆形标注 3"/>
          <p:cNvSpPr/>
          <p:nvPr/>
        </p:nvSpPr>
        <p:spPr>
          <a:xfrm>
            <a:off x="7904356" y="457200"/>
            <a:ext cx="2438400" cy="1295400"/>
          </a:xfrm>
          <a:prstGeom prst="wedgeEllipseCallout">
            <a:avLst>
              <a:gd name="adj1" fmla="val -29065"/>
              <a:gd name="adj2" fmla="val 7799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是否存在一个进程可以运行到结束？</a:t>
            </a:r>
            <a:endParaRPr lang="en-NZ" altLang="zh-CN" dirty="0">
              <a:solidFill>
                <a:schemeClr val="tx1"/>
              </a:solidFill>
            </a:endParaRPr>
          </a:p>
        </p:txBody>
      </p:sp>
    </p:spTree>
    <p:extLst>
      <p:ext uri="{BB962C8B-B14F-4D97-AF65-F5344CB8AC3E}">
        <p14:creationId xmlns:p14="http://schemas.microsoft.com/office/powerpoint/2010/main" val="3595618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9329" y="619929"/>
            <a:ext cx="9796007" cy="3108543"/>
          </a:xfrm>
          <a:prstGeom prst="rect">
            <a:avLst/>
          </a:prstGeom>
          <a:noFill/>
        </p:spPr>
        <p:txBody>
          <a:bodyPr wrap="square" rtlCol="0">
            <a:spAutoFit/>
          </a:bodyPr>
          <a:lstStyle/>
          <a:p>
            <a:r>
              <a:rPr lang="zh-CN" altLang="en-US" sz="2800" dirty="0"/>
              <a:t>操作系统策略</a:t>
            </a:r>
            <a:r>
              <a:rPr lang="en-US" altLang="zh-CN" sz="2800" dirty="0"/>
              <a:t>(6)</a:t>
            </a:r>
          </a:p>
          <a:p>
            <a:pPr marL="285750" indent="-285750">
              <a:buFont typeface="Arial" panose="020B0604020202020204" pitchFamily="34" charset="0"/>
              <a:buChar char="•"/>
            </a:pPr>
            <a:r>
              <a:rPr lang="zh-CN" altLang="en-US" sz="2800" b="1" dirty="0"/>
              <a:t>批处理系统</a:t>
            </a:r>
            <a:r>
              <a:rPr lang="zh-CN" altLang="en-US" sz="2400" dirty="0"/>
              <a:t>（非交互式，不允许用户控制作业）</a:t>
            </a:r>
            <a:endParaRPr lang="en-US" altLang="zh-CN" sz="2400" dirty="0"/>
          </a:p>
          <a:p>
            <a:pPr marL="285750" indent="-285750">
              <a:buFont typeface="Arial" panose="020B0604020202020204" pitchFamily="34" charset="0"/>
              <a:buChar char="•"/>
            </a:pPr>
            <a:r>
              <a:rPr lang="zh-CN" altLang="en-US" sz="2800" b="1" dirty="0"/>
              <a:t>分时系统</a:t>
            </a:r>
            <a:r>
              <a:rPr lang="zh-CN" altLang="en-US" sz="2400" dirty="0"/>
              <a:t>（支持多个用户，及时响应用户）</a:t>
            </a:r>
            <a:endParaRPr lang="en-US" altLang="zh-CN" sz="2400" dirty="0"/>
          </a:p>
          <a:p>
            <a:pPr marL="285750" indent="-285750">
              <a:buFont typeface="Arial" panose="020B0604020202020204" pitchFamily="34" charset="0"/>
              <a:buChar char="•"/>
            </a:pPr>
            <a:r>
              <a:rPr lang="zh-CN" altLang="en-US" sz="2800" b="1" dirty="0"/>
              <a:t>个人计算机和工作站</a:t>
            </a:r>
            <a:r>
              <a:rPr lang="zh-CN" altLang="en-US" sz="2400" dirty="0"/>
              <a:t>（单用户，用户自由控制）</a:t>
            </a:r>
            <a:endParaRPr lang="en-US" altLang="zh-CN" sz="2400" dirty="0"/>
          </a:p>
          <a:p>
            <a:pPr marL="285750" indent="-285750">
              <a:buFont typeface="Arial" panose="020B0604020202020204" pitchFamily="34" charset="0"/>
              <a:buChar char="•"/>
            </a:pPr>
            <a:r>
              <a:rPr lang="zh-CN" altLang="en-US" sz="2800" b="1" dirty="0"/>
              <a:t>嵌入式系统</a:t>
            </a:r>
            <a:r>
              <a:rPr lang="zh-CN" altLang="en-US" sz="2400" dirty="0"/>
              <a:t>（为特定的计算任务保证响应时间）</a:t>
            </a:r>
            <a:endParaRPr lang="en-US" altLang="zh-CN" sz="2400" dirty="0"/>
          </a:p>
          <a:p>
            <a:pPr marL="285750" indent="-285750">
              <a:buFont typeface="Arial" panose="020B0604020202020204" pitchFamily="34" charset="0"/>
              <a:buChar char="•"/>
            </a:pPr>
            <a:r>
              <a:rPr lang="zh-CN" altLang="en-US" sz="2800" b="1" dirty="0"/>
              <a:t>小型通信计算机</a:t>
            </a:r>
            <a:r>
              <a:rPr lang="zh-CN" altLang="en-US" sz="2400" dirty="0"/>
              <a:t>（特殊任务，资源受限）</a:t>
            </a:r>
            <a:endParaRPr lang="en-US" altLang="zh-CN" sz="2400" dirty="0"/>
          </a:p>
          <a:p>
            <a:pPr marL="285750" indent="-285750">
              <a:buFont typeface="Arial" panose="020B0604020202020204" pitchFamily="34" charset="0"/>
              <a:buChar char="•"/>
            </a:pPr>
            <a:r>
              <a:rPr lang="zh-CN" altLang="en-US" sz="2800" b="1" dirty="0"/>
              <a:t>网络技术</a:t>
            </a:r>
            <a:r>
              <a:rPr lang="zh-CN" altLang="en-US" sz="2400" dirty="0"/>
              <a:t>（网络将多种计算机系统连结在一起）</a:t>
            </a:r>
            <a:endParaRPr lang="zh-CN" altLang="en-US" sz="2800" dirty="0"/>
          </a:p>
        </p:txBody>
      </p:sp>
      <p:sp>
        <p:nvSpPr>
          <p:cNvPr id="3" name="文本框 2"/>
          <p:cNvSpPr txBox="1"/>
          <p:nvPr/>
        </p:nvSpPr>
        <p:spPr>
          <a:xfrm>
            <a:off x="1089329" y="4142629"/>
            <a:ext cx="10018643" cy="2246769"/>
          </a:xfrm>
          <a:prstGeom prst="rect">
            <a:avLst/>
          </a:prstGeom>
          <a:noFill/>
        </p:spPr>
        <p:txBody>
          <a:bodyPr wrap="square" rtlCol="0">
            <a:spAutoFit/>
          </a:bodyPr>
          <a:lstStyle/>
          <a:p>
            <a:r>
              <a:rPr lang="zh-CN" altLang="en-US" sz="2800" dirty="0"/>
              <a:t>嵌入式操作系统</a:t>
            </a:r>
            <a:endParaRPr lang="en-US" altLang="zh-CN" sz="2800" dirty="0"/>
          </a:p>
          <a:p>
            <a:pPr marL="285750" indent="-285750">
              <a:buFont typeface="Arial" panose="020B0604020202020204" pitchFamily="34" charset="0"/>
              <a:buChar char="•"/>
            </a:pPr>
            <a:r>
              <a:rPr lang="zh-CN" altLang="en-US" sz="2800" dirty="0"/>
              <a:t>包含计算机的复杂设备</a:t>
            </a:r>
            <a:endParaRPr lang="en-US" altLang="zh-CN" sz="2800" dirty="0"/>
          </a:p>
          <a:p>
            <a:pPr marL="285750" indent="-285750">
              <a:buFont typeface="Arial" panose="020B0604020202020204" pitchFamily="34" charset="0"/>
              <a:buChar char="•"/>
            </a:pPr>
            <a:r>
              <a:rPr lang="zh-CN" altLang="en-US" sz="2800" dirty="0"/>
              <a:t>用户：一组传感器和激励器</a:t>
            </a:r>
            <a:endParaRPr lang="en-US" altLang="zh-CN" sz="2800" dirty="0"/>
          </a:p>
          <a:p>
            <a:pPr marL="285750" indent="-285750">
              <a:buFont typeface="Arial" panose="020B0604020202020204" pitchFamily="34" charset="0"/>
              <a:buChar char="•"/>
            </a:pPr>
            <a:r>
              <a:rPr lang="zh-CN" altLang="en-US" sz="2800" dirty="0"/>
              <a:t>实时计算：规定时间内接受到系统对它的处理结果</a:t>
            </a:r>
            <a:endParaRPr lang="en-US" altLang="zh-CN" sz="2800" dirty="0"/>
          </a:p>
          <a:p>
            <a:pPr marL="285750" indent="-285750">
              <a:buFont typeface="Arial" panose="020B0604020202020204" pitchFamily="34" charset="0"/>
              <a:buChar char="•"/>
            </a:pPr>
            <a:r>
              <a:rPr lang="zh-CN" altLang="en-US" sz="2800" dirty="0"/>
              <a:t>功耗：有时是使用电池供电，这时候需要考虑处理器的功耗</a:t>
            </a:r>
          </a:p>
        </p:txBody>
      </p:sp>
    </p:spTree>
    <p:extLst>
      <p:ext uri="{BB962C8B-B14F-4D97-AF65-F5344CB8AC3E}">
        <p14:creationId xmlns:p14="http://schemas.microsoft.com/office/powerpoint/2010/main" val="2949416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spcBef>
                <a:spcPct val="20000"/>
              </a:spcBef>
              <a:defRPr/>
            </a:pPr>
            <a:r>
              <a:rPr lang="en-NZ" dirty="0"/>
              <a:t>P2</a:t>
            </a:r>
            <a:r>
              <a:rPr lang="zh-CN" altLang="en-US" dirty="0"/>
              <a:t>运行结束后</a:t>
            </a:r>
            <a:endParaRPr lang="en-NZ" dirty="0"/>
          </a:p>
        </p:txBody>
      </p:sp>
      <p:pic>
        <p:nvPicPr>
          <p:cNvPr id="6" name="Content Placeholder 5" descr="Fig06_07b.gif"/>
          <p:cNvPicPr>
            <a:picLocks noGrp="1" noChangeAspect="1"/>
          </p:cNvPicPr>
          <p:nvPr>
            <p:ph idx="1"/>
          </p:nvPr>
        </p:nvPicPr>
        <p:blipFill>
          <a:blip r:embed="rId3"/>
          <a:stretch>
            <a:fillRect/>
          </a:stretch>
        </p:blipFill>
        <p:spPr>
          <a:xfrm>
            <a:off x="1752601" y="4210050"/>
            <a:ext cx="8703697" cy="2647950"/>
          </a:xfrm>
        </p:spPr>
      </p:pic>
      <p:sp>
        <p:nvSpPr>
          <p:cNvPr id="4" name="Content Placeholder 2"/>
          <p:cNvSpPr txBox="1">
            <a:spLocks/>
          </p:cNvSpPr>
          <p:nvPr/>
        </p:nvSpPr>
        <p:spPr bwMode="auto">
          <a:xfrm>
            <a:off x="1981200" y="1600200"/>
            <a:ext cx="8229600" cy="228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 typeface="Arial" charset="0"/>
              <a:buChar char="•"/>
            </a:pPr>
            <a:r>
              <a:rPr lang="zh-CN" altLang="en-US" sz="3200" dirty="0"/>
              <a:t>其它进程可以运行至结束么</a:t>
            </a:r>
            <a:r>
              <a:rPr lang="en-NZ" sz="3200" dirty="0"/>
              <a:t>?</a:t>
            </a:r>
          </a:p>
        </p:txBody>
      </p:sp>
      <p:sp>
        <p:nvSpPr>
          <p:cNvPr id="5" name="Line Callout 2 4"/>
          <p:cNvSpPr/>
          <p:nvPr/>
        </p:nvSpPr>
        <p:spPr>
          <a:xfrm>
            <a:off x="1828800" y="3200400"/>
            <a:ext cx="1905000" cy="609600"/>
          </a:xfrm>
          <a:prstGeom prst="borderCallout2">
            <a:avLst>
              <a:gd name="adj1" fmla="val 106250"/>
              <a:gd name="adj2" fmla="val 1667"/>
              <a:gd name="adj3" fmla="val 131250"/>
              <a:gd name="adj4" fmla="val 10333"/>
              <a:gd name="adj5" fmla="val 265625"/>
              <a:gd name="adj6" fmla="val 20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r>
              <a:rPr lang="zh-CN" altLang="en-US" dirty="0"/>
              <a:t>运行结束了</a:t>
            </a:r>
            <a:endParaRPr lang="en-NZ" dirty="0"/>
          </a:p>
        </p:txBody>
      </p:sp>
    </p:spTree>
    <p:extLst>
      <p:ext uri="{BB962C8B-B14F-4D97-AF65-F5344CB8AC3E}">
        <p14:creationId xmlns:p14="http://schemas.microsoft.com/office/powerpoint/2010/main" val="253622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挑选</a:t>
            </a:r>
            <a:r>
              <a:rPr lang="en-US" dirty="0"/>
              <a:t>P1</a:t>
            </a:r>
            <a:r>
              <a:rPr lang="zh-CN" altLang="en-US" dirty="0"/>
              <a:t>使之运行结束</a:t>
            </a:r>
            <a:endParaRPr lang="en-US" dirty="0"/>
          </a:p>
        </p:txBody>
      </p:sp>
      <p:pic>
        <p:nvPicPr>
          <p:cNvPr id="6" name="Content Placeholder 5" descr="Fig06_07c.gif"/>
          <p:cNvPicPr>
            <a:picLocks noGrp="1" noChangeAspect="1"/>
          </p:cNvPicPr>
          <p:nvPr>
            <p:ph idx="1"/>
          </p:nvPr>
        </p:nvPicPr>
        <p:blipFill>
          <a:blip r:embed="rId3"/>
          <a:stretch>
            <a:fillRect/>
          </a:stretch>
        </p:blipFill>
        <p:spPr>
          <a:xfrm>
            <a:off x="2057400" y="2438400"/>
            <a:ext cx="8154298" cy="2595562"/>
          </a:xfrm>
        </p:spPr>
      </p:pic>
    </p:spTree>
    <p:extLst>
      <p:ext uri="{BB962C8B-B14F-4D97-AF65-F5344CB8AC3E}">
        <p14:creationId xmlns:p14="http://schemas.microsoft.com/office/powerpoint/2010/main" val="4183829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挑选</a:t>
            </a:r>
            <a:r>
              <a:rPr lang="en-US" dirty="0"/>
              <a:t>P3</a:t>
            </a:r>
            <a:r>
              <a:rPr lang="zh-CN" altLang="en-US" dirty="0"/>
              <a:t>使之运行结束</a:t>
            </a:r>
            <a:endParaRPr lang="en-US" dirty="0"/>
          </a:p>
        </p:txBody>
      </p:sp>
      <p:pic>
        <p:nvPicPr>
          <p:cNvPr id="6" name="Content Placeholder 5" descr="Fig06_07d.gif"/>
          <p:cNvPicPr>
            <a:picLocks noGrp="1" noChangeAspect="1"/>
          </p:cNvPicPr>
          <p:nvPr>
            <p:ph idx="1"/>
          </p:nvPr>
        </p:nvPicPr>
        <p:blipFill>
          <a:blip r:embed="rId3"/>
          <a:stretch>
            <a:fillRect/>
          </a:stretch>
        </p:blipFill>
        <p:spPr>
          <a:xfrm>
            <a:off x="1780190" y="1828800"/>
            <a:ext cx="8506810" cy="2667000"/>
          </a:xfrm>
        </p:spPr>
      </p:pic>
      <p:sp>
        <p:nvSpPr>
          <p:cNvPr id="4" name="Vertical Scroll 3"/>
          <p:cNvSpPr/>
          <p:nvPr/>
        </p:nvSpPr>
        <p:spPr>
          <a:xfrm>
            <a:off x="3505200" y="4648200"/>
            <a:ext cx="6248400" cy="220980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t>于是，刚才</a:t>
            </a:r>
            <a:r>
              <a:rPr lang="en-US" altLang="zh-CN" sz="4000" dirty="0"/>
              <a:t>6.7a</a:t>
            </a:r>
            <a:r>
              <a:rPr lang="zh-CN" altLang="en-US" sz="4000" dirty="0"/>
              <a:t>中的状态是安全的</a:t>
            </a:r>
            <a:r>
              <a:rPr lang="en-NZ" sz="4000" dirty="0"/>
              <a:t>.</a:t>
            </a:r>
          </a:p>
        </p:txBody>
      </p:sp>
    </p:spTree>
    <p:extLst>
      <p:ext uri="{BB962C8B-B14F-4D97-AF65-F5344CB8AC3E}">
        <p14:creationId xmlns:p14="http://schemas.microsoft.com/office/powerpoint/2010/main" val="389797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确定是不是安全状态</a:t>
            </a:r>
            <a:endParaRPr lang="en-US" dirty="0"/>
          </a:p>
        </p:txBody>
      </p:sp>
      <p:pic>
        <p:nvPicPr>
          <p:cNvPr id="5" name="Content Placeholder 4" descr="Fig06_08.gif"/>
          <p:cNvPicPr>
            <a:picLocks noGrp="1" noChangeAspect="1"/>
          </p:cNvPicPr>
          <p:nvPr>
            <p:ph idx="1"/>
          </p:nvPr>
        </p:nvPicPr>
        <p:blipFill>
          <a:blip r:embed="rId3"/>
          <a:stretch>
            <a:fillRect/>
          </a:stretch>
        </p:blipFill>
        <p:spPr>
          <a:xfrm>
            <a:off x="2209801" y="1676400"/>
            <a:ext cx="6811421" cy="5181600"/>
          </a:xfrm>
        </p:spPr>
      </p:pic>
      <p:sp>
        <p:nvSpPr>
          <p:cNvPr id="7" name="Line Callout 2 6"/>
          <p:cNvSpPr/>
          <p:nvPr/>
        </p:nvSpPr>
        <p:spPr>
          <a:xfrm>
            <a:off x="8839200" y="2209800"/>
            <a:ext cx="1828800" cy="2362200"/>
          </a:xfrm>
          <a:prstGeom prst="borderCallout2">
            <a:avLst>
              <a:gd name="adj1" fmla="val 47782"/>
              <a:gd name="adj2" fmla="val -3125"/>
              <a:gd name="adj3" fmla="val 48589"/>
              <a:gd name="adj4" fmla="val -40625"/>
              <a:gd name="adj5" fmla="val 90994"/>
              <a:gd name="adj6" fmla="val -1287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假设</a:t>
            </a:r>
            <a:r>
              <a:rPr lang="en-US" altLang="zh-CN" dirty="0"/>
              <a:t>P1</a:t>
            </a:r>
            <a:r>
              <a:rPr lang="zh-CN" altLang="en-US" dirty="0"/>
              <a:t>多请求一个</a:t>
            </a:r>
            <a:r>
              <a:rPr lang="en-US" altLang="zh-CN" dirty="0"/>
              <a:t>R1</a:t>
            </a:r>
            <a:r>
              <a:rPr lang="zh-CN" altLang="en-US" dirty="0"/>
              <a:t>和一个</a:t>
            </a:r>
            <a:r>
              <a:rPr lang="en-US" altLang="zh-CN" dirty="0"/>
              <a:t>R3</a:t>
            </a:r>
            <a:r>
              <a:rPr lang="en-NZ" dirty="0"/>
              <a:t>.</a:t>
            </a:r>
          </a:p>
          <a:p>
            <a:r>
              <a:rPr lang="zh-CN" altLang="en-US" b="1" i="1" dirty="0"/>
              <a:t>这样安全么</a:t>
            </a:r>
            <a:r>
              <a:rPr lang="en-NZ" b="1" i="1" dirty="0"/>
              <a:t>?</a:t>
            </a:r>
          </a:p>
          <a:p>
            <a:endParaRPr lang="en-NZ" b="1" i="1" dirty="0"/>
          </a:p>
          <a:p>
            <a:r>
              <a:rPr lang="zh-CN" altLang="en-US" b="1" i="1" dirty="0"/>
              <a:t>不安全！</a:t>
            </a:r>
            <a:endParaRPr lang="en-NZ" b="1" i="1" dirty="0"/>
          </a:p>
        </p:txBody>
      </p:sp>
    </p:spTree>
    <p:extLst>
      <p:ext uri="{BB962C8B-B14F-4D97-AF65-F5344CB8AC3E}">
        <p14:creationId xmlns:p14="http://schemas.microsoft.com/office/powerpoint/2010/main" val="536879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一种通用的检测算法</a:t>
            </a:r>
          </a:p>
        </p:txBody>
      </p:sp>
      <p:sp>
        <p:nvSpPr>
          <p:cNvPr id="3" name="Content Placeholder 2"/>
          <p:cNvSpPr>
            <a:spLocks noGrp="1"/>
          </p:cNvSpPr>
          <p:nvPr>
            <p:ph idx="1"/>
          </p:nvPr>
        </p:nvSpPr>
        <p:spPr/>
        <p:txBody>
          <a:bodyPr/>
          <a:lstStyle/>
          <a:p>
            <a:r>
              <a:rPr lang="en-NZ" dirty="0"/>
              <a:t>和前面一样使用分配矩阵和可用向量</a:t>
            </a:r>
          </a:p>
          <a:p>
            <a:r>
              <a:rPr lang="en-NZ" dirty="0"/>
              <a:t>另外使用一个请求矩阵 </a:t>
            </a:r>
            <a:r>
              <a:rPr lang="en-NZ" b="1" i="1" dirty="0"/>
              <a:t>Q</a:t>
            </a:r>
          </a:p>
          <a:p>
            <a:pPr lvl="1"/>
            <a:r>
              <a:rPr lang="en-NZ" dirty="0"/>
              <a:t>其中 </a:t>
            </a:r>
            <a:r>
              <a:rPr lang="en-NZ" b="1" i="1" dirty="0"/>
              <a:t>Qij</a:t>
            </a:r>
            <a:r>
              <a:rPr lang="en-NZ" dirty="0"/>
              <a:t> 表示进程</a:t>
            </a:r>
            <a:r>
              <a:rPr lang="en-NZ" altLang="zh-CN" b="1" i="1" dirty="0"/>
              <a:t>I </a:t>
            </a:r>
            <a:r>
              <a:rPr lang="zh-CN" altLang="en-NZ" dirty="0"/>
              <a:t>在</a:t>
            </a:r>
            <a:r>
              <a:rPr lang="zh-CN" altLang="en-US" dirty="0"/>
              <a:t>请求</a:t>
            </a:r>
            <a:r>
              <a:rPr lang="en-NZ" dirty="0"/>
              <a:t>资源 </a:t>
            </a:r>
            <a:r>
              <a:rPr lang="en-NZ" b="1" i="1" dirty="0"/>
              <a:t>j</a:t>
            </a:r>
          </a:p>
          <a:p>
            <a:r>
              <a:rPr lang="zh-CN" altLang="en-US" dirty="0"/>
              <a:t>算法主要是一个标记没有死锁进程的过程</a:t>
            </a:r>
            <a:endParaRPr lang="en-NZ" dirty="0"/>
          </a:p>
          <a:p>
            <a:pPr lvl="1"/>
            <a:r>
              <a:rPr lang="zh-CN" altLang="en-US" dirty="0"/>
              <a:t>最初，所有的进程都是未标记的</a:t>
            </a:r>
            <a:endParaRPr lang="en-NZ" dirty="0"/>
          </a:p>
        </p:txBody>
      </p:sp>
    </p:spTree>
    <p:extLst>
      <p:ext uri="{BB962C8B-B14F-4D97-AF65-F5344CB8AC3E}">
        <p14:creationId xmlns:p14="http://schemas.microsoft.com/office/powerpoint/2010/main" val="1569841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死锁</a:t>
            </a:r>
            <a:r>
              <a:rPr lang="en-NZ" dirty="0" err="1"/>
              <a:t>检测算法</a:t>
            </a:r>
            <a:endParaRPr lang="en-NZ" dirty="0"/>
          </a:p>
        </p:txBody>
      </p:sp>
      <p:sp>
        <p:nvSpPr>
          <p:cNvPr id="3" name="Content Placeholder 2"/>
          <p:cNvSpPr>
            <a:spLocks noGrp="1"/>
          </p:cNvSpPr>
          <p:nvPr>
            <p:ph idx="1"/>
          </p:nvPr>
        </p:nvSpPr>
        <p:spPr/>
        <p:txBody>
          <a:bodyPr/>
          <a:lstStyle/>
          <a:p>
            <a:pPr>
              <a:buNone/>
            </a:pPr>
            <a:r>
              <a:rPr lang="en-NZ" dirty="0"/>
              <a:t>1. </a:t>
            </a:r>
            <a:r>
              <a:rPr lang="zh-CN" altLang="en-US" dirty="0"/>
              <a:t>标记</a:t>
            </a:r>
            <a:r>
              <a:rPr lang="en-NZ" dirty="0" err="1"/>
              <a:t>分配矩阵中</a:t>
            </a:r>
            <a:r>
              <a:rPr lang="zh-CN" altLang="en-US" dirty="0"/>
              <a:t>一行全</a:t>
            </a:r>
            <a:r>
              <a:rPr lang="en-US" altLang="zh-CN" dirty="0"/>
              <a:t>0</a:t>
            </a:r>
            <a:r>
              <a:rPr lang="zh-CN" altLang="en-US" dirty="0"/>
              <a:t>的进程</a:t>
            </a:r>
            <a:r>
              <a:rPr lang="en-NZ" dirty="0"/>
              <a:t>.</a:t>
            </a:r>
          </a:p>
          <a:p>
            <a:pPr>
              <a:buNone/>
            </a:pPr>
            <a:r>
              <a:rPr lang="en-NZ" dirty="0"/>
              <a:t>2. </a:t>
            </a:r>
            <a:r>
              <a:rPr lang="zh-CN" altLang="en-US" dirty="0"/>
              <a:t>初始化一个临时向量</a:t>
            </a:r>
            <a:r>
              <a:rPr lang="en-US" altLang="zh-CN" dirty="0"/>
              <a:t>W</a:t>
            </a:r>
            <a:r>
              <a:rPr lang="zh-CN" altLang="en-US" dirty="0"/>
              <a:t>，令其等于可用向量</a:t>
            </a:r>
            <a:r>
              <a:rPr lang="en-NZ" dirty="0"/>
              <a:t>.</a:t>
            </a:r>
          </a:p>
          <a:p>
            <a:pPr>
              <a:buNone/>
            </a:pPr>
            <a:r>
              <a:rPr lang="en-NZ" dirty="0"/>
              <a:t>3. </a:t>
            </a:r>
            <a:r>
              <a:rPr lang="zh-CN" altLang="en-US" dirty="0"/>
              <a:t>查找下标</a:t>
            </a:r>
            <a:r>
              <a:rPr lang="en-NZ" dirty="0"/>
              <a:t> </a:t>
            </a:r>
            <a:r>
              <a:rPr lang="en-NZ" b="1" i="1" dirty="0"/>
              <a:t>i</a:t>
            </a:r>
            <a:r>
              <a:rPr lang="en-NZ" dirty="0"/>
              <a:t> </a:t>
            </a:r>
            <a:r>
              <a:rPr lang="zh-CN" altLang="en-US" dirty="0"/>
              <a:t>使进程</a:t>
            </a:r>
            <a:r>
              <a:rPr lang="en-NZ" dirty="0"/>
              <a:t> </a:t>
            </a:r>
            <a:r>
              <a:rPr lang="en-NZ" b="1" i="1" dirty="0"/>
              <a:t>i</a:t>
            </a:r>
            <a:r>
              <a:rPr lang="en-NZ" dirty="0"/>
              <a:t> </a:t>
            </a:r>
            <a:r>
              <a:rPr lang="zh-CN" altLang="en-US" dirty="0"/>
              <a:t>当前未标记且</a:t>
            </a:r>
            <a:r>
              <a:rPr lang="en-US" altLang="zh-CN" dirty="0"/>
              <a:t>Q</a:t>
            </a:r>
            <a:r>
              <a:rPr lang="zh-CN" altLang="en-US" dirty="0"/>
              <a:t>的第</a:t>
            </a:r>
            <a:r>
              <a:rPr lang="en-NZ" dirty="0"/>
              <a:t> </a:t>
            </a:r>
            <a:r>
              <a:rPr lang="en-NZ" b="1" i="1" dirty="0"/>
              <a:t>i</a:t>
            </a:r>
            <a:r>
              <a:rPr lang="en-NZ" dirty="0"/>
              <a:t> </a:t>
            </a:r>
            <a:r>
              <a:rPr lang="zh-CN" altLang="en-US" dirty="0"/>
              <a:t>行小于等于</a:t>
            </a:r>
            <a:r>
              <a:rPr lang="en-NZ" dirty="0"/>
              <a:t> </a:t>
            </a:r>
            <a:r>
              <a:rPr lang="en-NZ" b="1" i="1" dirty="0"/>
              <a:t>W</a:t>
            </a:r>
            <a:r>
              <a:rPr lang="en-NZ" dirty="0"/>
              <a:t>.</a:t>
            </a:r>
          </a:p>
          <a:p>
            <a:pPr lvl="1">
              <a:spcBef>
                <a:spcPts val="0"/>
              </a:spcBef>
            </a:pPr>
            <a:r>
              <a:rPr lang="zh-CN" altLang="en-US" dirty="0"/>
              <a:t>即对所有</a:t>
            </a:r>
            <a:r>
              <a:rPr lang="en-NZ" altLang="zh-CN" dirty="0"/>
              <a:t>1 ≤ k ≤ m, </a:t>
            </a:r>
            <a:r>
              <a:rPr lang="en-NZ" dirty="0"/>
              <a:t> </a:t>
            </a:r>
            <a:r>
              <a:rPr lang="en-NZ" dirty="0" err="1"/>
              <a:t>Q</a:t>
            </a:r>
            <a:r>
              <a:rPr lang="en-NZ" baseline="-25000" dirty="0" err="1"/>
              <a:t>ik</a:t>
            </a:r>
            <a:r>
              <a:rPr lang="en-NZ" dirty="0"/>
              <a:t> ≤ </a:t>
            </a:r>
            <a:r>
              <a:rPr lang="en-NZ" dirty="0" err="1"/>
              <a:t>W</a:t>
            </a:r>
            <a:r>
              <a:rPr lang="en-NZ" baseline="-25000" dirty="0" err="1"/>
              <a:t>k</a:t>
            </a:r>
            <a:r>
              <a:rPr lang="en-NZ" dirty="0"/>
              <a:t>  </a:t>
            </a:r>
          </a:p>
          <a:p>
            <a:pPr lvl="1">
              <a:spcBef>
                <a:spcPts val="0"/>
              </a:spcBef>
            </a:pPr>
            <a:r>
              <a:rPr lang="zh-CN" altLang="en-US" dirty="0"/>
              <a:t>如果没有这样的行，则算法终止</a:t>
            </a:r>
            <a:endParaRPr lang="en-NZ" dirty="0"/>
          </a:p>
        </p:txBody>
      </p:sp>
    </p:spTree>
    <p:extLst>
      <p:ext uri="{BB962C8B-B14F-4D97-AF65-F5344CB8AC3E}">
        <p14:creationId xmlns:p14="http://schemas.microsoft.com/office/powerpoint/2010/main" val="3672463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死锁</a:t>
            </a:r>
            <a:r>
              <a:rPr lang="en-NZ" altLang="zh-CN" dirty="0" err="1"/>
              <a:t>检测算法</a:t>
            </a:r>
            <a:endParaRPr lang="en-NZ" dirty="0"/>
          </a:p>
        </p:txBody>
      </p:sp>
      <p:sp>
        <p:nvSpPr>
          <p:cNvPr id="3" name="Content Placeholder 2"/>
          <p:cNvSpPr>
            <a:spLocks noGrp="1"/>
          </p:cNvSpPr>
          <p:nvPr>
            <p:ph idx="1"/>
          </p:nvPr>
        </p:nvSpPr>
        <p:spPr/>
        <p:txBody>
          <a:bodyPr/>
          <a:lstStyle/>
          <a:p>
            <a:pPr>
              <a:buNone/>
            </a:pPr>
            <a:r>
              <a:rPr lang="en-NZ" dirty="0"/>
              <a:t>4. </a:t>
            </a:r>
            <a:r>
              <a:rPr lang="zh-CN" altLang="en-US" dirty="0"/>
              <a:t>如果找到这样的一行</a:t>
            </a:r>
            <a:endParaRPr lang="en-NZ" dirty="0"/>
          </a:p>
          <a:p>
            <a:pPr lvl="1"/>
            <a:r>
              <a:rPr lang="zh-CN" altLang="en-US" dirty="0"/>
              <a:t>标记进程</a:t>
            </a:r>
            <a:r>
              <a:rPr lang="en-NZ" dirty="0"/>
              <a:t> </a:t>
            </a:r>
            <a:r>
              <a:rPr lang="en-NZ" i="1" dirty="0"/>
              <a:t>i </a:t>
            </a:r>
            <a:r>
              <a:rPr lang="zh-CN" altLang="en-US" dirty="0"/>
              <a:t>并把分配矩阵中的相应行加到 </a:t>
            </a:r>
            <a:r>
              <a:rPr lang="en-US" altLang="zh-CN" dirty="0"/>
              <a:t>W</a:t>
            </a:r>
            <a:r>
              <a:rPr lang="zh-CN" altLang="en-US" dirty="0"/>
              <a:t>中</a:t>
            </a:r>
            <a:endParaRPr lang="en-NZ" dirty="0"/>
          </a:p>
          <a:p>
            <a:pPr lvl="1"/>
            <a:r>
              <a:rPr lang="zh-CN" altLang="en-US" dirty="0"/>
              <a:t>即</a:t>
            </a:r>
            <a:r>
              <a:rPr lang="en-NZ" dirty="0"/>
              <a:t>.  </a:t>
            </a:r>
            <a:r>
              <a:rPr lang="zh-CN" altLang="en-US" dirty="0"/>
              <a:t>对所有</a:t>
            </a:r>
            <a:r>
              <a:rPr lang="en-NZ" altLang="zh-CN" dirty="0"/>
              <a:t>1 ≤ k ≤ m </a:t>
            </a:r>
            <a:r>
              <a:rPr lang="zh-CN" altLang="en-US" dirty="0"/>
              <a:t>，令</a:t>
            </a:r>
            <a:r>
              <a:rPr lang="en-NZ" dirty="0"/>
              <a:t> </a:t>
            </a:r>
            <a:r>
              <a:rPr lang="en-NZ" dirty="0" err="1"/>
              <a:t>W</a:t>
            </a:r>
            <a:r>
              <a:rPr lang="en-NZ" baseline="-25000" dirty="0" err="1"/>
              <a:t>k</a:t>
            </a:r>
            <a:r>
              <a:rPr lang="en-NZ" baseline="-25000" dirty="0"/>
              <a:t> </a:t>
            </a:r>
            <a:r>
              <a:rPr lang="en-NZ" dirty="0"/>
              <a:t>= </a:t>
            </a:r>
            <a:r>
              <a:rPr lang="en-NZ" dirty="0" err="1"/>
              <a:t>W</a:t>
            </a:r>
            <a:r>
              <a:rPr lang="en-NZ" baseline="-25000" dirty="0" err="1"/>
              <a:t>k</a:t>
            </a:r>
            <a:r>
              <a:rPr lang="en-NZ" baseline="-25000" dirty="0"/>
              <a:t> </a:t>
            </a:r>
            <a:r>
              <a:rPr lang="en-NZ" dirty="0"/>
              <a:t>+ </a:t>
            </a:r>
            <a:r>
              <a:rPr lang="en-NZ" dirty="0" err="1"/>
              <a:t>A</a:t>
            </a:r>
            <a:r>
              <a:rPr lang="en-NZ" baseline="-25000" dirty="0" err="1"/>
              <a:t>ik</a:t>
            </a:r>
            <a:endParaRPr lang="en-NZ" dirty="0"/>
          </a:p>
          <a:p>
            <a:pPr>
              <a:buNone/>
            </a:pPr>
            <a:r>
              <a:rPr lang="zh-CN" altLang="en-US" dirty="0"/>
              <a:t>返回步骤</a:t>
            </a:r>
            <a:r>
              <a:rPr lang="en-US" altLang="zh-CN" dirty="0"/>
              <a:t>3</a:t>
            </a:r>
            <a:r>
              <a:rPr lang="en-NZ" dirty="0"/>
              <a:t>.</a:t>
            </a:r>
          </a:p>
          <a:p>
            <a:r>
              <a:rPr lang="zh-CN" altLang="en-US" dirty="0"/>
              <a:t>当且仅当算法的最后结果有未标记的进程时，存在死锁</a:t>
            </a:r>
            <a:endParaRPr lang="en-NZ" dirty="0"/>
          </a:p>
          <a:p>
            <a:r>
              <a:rPr lang="zh-CN" altLang="en-US" dirty="0"/>
              <a:t>每个未标记的进程都是死锁的</a:t>
            </a:r>
            <a:r>
              <a:rPr lang="en-NZ" dirty="0"/>
              <a:t>.</a:t>
            </a:r>
          </a:p>
          <a:p>
            <a:endParaRPr lang="en-NZ" dirty="0"/>
          </a:p>
          <a:p>
            <a:endParaRPr lang="en-NZ" dirty="0"/>
          </a:p>
          <a:p>
            <a:endParaRPr lang="en-NZ" dirty="0"/>
          </a:p>
        </p:txBody>
      </p:sp>
    </p:spTree>
    <p:extLst>
      <p:ext uri="{BB962C8B-B14F-4D97-AF65-F5344CB8AC3E}">
        <p14:creationId xmlns:p14="http://schemas.microsoft.com/office/powerpoint/2010/main" val="3282805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 name="页脚占位符 2"/>
          <p:cNvSpPr>
            <a:spLocks noGrp="1"/>
          </p:cNvSpPr>
          <p:nvPr>
            <p:ph type="ftr" sz="quarter" idx="11"/>
          </p:nvPr>
        </p:nvSpPr>
        <p:spPr/>
        <p:txBody>
          <a:bodyPr/>
          <a:lstStyle/>
          <a:p>
            <a:r>
              <a:rPr lang="en-US" altLang="zh-CN">
                <a:solidFill>
                  <a:schemeClr val="tx1"/>
                </a:solidFill>
              </a:rPr>
              <a:t>Concurrency</a:t>
            </a:r>
          </a:p>
        </p:txBody>
      </p:sp>
      <p:sp>
        <p:nvSpPr>
          <p:cNvPr id="69" name="灯片编号占位符 3"/>
          <p:cNvSpPr>
            <a:spLocks noGrp="1"/>
          </p:cNvSpPr>
          <p:nvPr>
            <p:ph type="sldNum" sz="quarter" idx="12"/>
          </p:nvPr>
        </p:nvSpPr>
        <p:spPr/>
        <p:txBody>
          <a:bodyPr/>
          <a:lstStyle/>
          <a:p>
            <a:fld id="{8B1B8739-AAAC-40DD-BB5B-E1036B98023C}" type="slidenum">
              <a:rPr lang="en-US" altLang="zh-CN">
                <a:solidFill>
                  <a:schemeClr val="tx1"/>
                </a:solidFill>
              </a:rPr>
              <a:pPr/>
              <a:t>37</a:t>
            </a:fld>
            <a:endParaRPr lang="en-US" altLang="zh-CN">
              <a:solidFill>
                <a:schemeClr val="tx1"/>
              </a:solidFill>
            </a:endParaRPr>
          </a:p>
        </p:txBody>
      </p:sp>
      <p:grpSp>
        <p:nvGrpSpPr>
          <p:cNvPr id="2" name="Group 399"/>
          <p:cNvGrpSpPr>
            <a:grpSpLocks/>
          </p:cNvGrpSpPr>
          <p:nvPr/>
        </p:nvGrpSpPr>
        <p:grpSpPr bwMode="auto">
          <a:xfrm>
            <a:off x="2160588" y="3984625"/>
            <a:ext cx="5321300" cy="776288"/>
            <a:chOff x="401" y="2396"/>
            <a:chExt cx="3352" cy="489"/>
          </a:xfrm>
        </p:grpSpPr>
        <p:sp>
          <p:nvSpPr>
            <p:cNvPr id="2537478" name="Rectangle 356"/>
            <p:cNvSpPr>
              <a:spLocks noChangeArrowheads="1"/>
            </p:cNvSpPr>
            <p:nvPr/>
          </p:nvSpPr>
          <p:spPr bwMode="auto">
            <a:xfrm>
              <a:off x="3476"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1</a:t>
              </a:r>
            </a:p>
          </p:txBody>
        </p:sp>
        <p:sp>
          <p:nvSpPr>
            <p:cNvPr id="2537479" name="Rectangle 357"/>
            <p:cNvSpPr>
              <a:spLocks noChangeArrowheads="1"/>
            </p:cNvSpPr>
            <p:nvPr/>
          </p:nvSpPr>
          <p:spPr bwMode="auto">
            <a:xfrm>
              <a:off x="3476" y="2396"/>
              <a:ext cx="277"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altLang="zh-CN" sz="1400" b="1">
                  <a:latin typeface="Arial" charset="0"/>
                  <a:ea typeface="宋体" charset="-122"/>
                </a:rPr>
                <a:t>E</a:t>
              </a:r>
            </a:p>
          </p:txBody>
        </p:sp>
        <p:sp>
          <p:nvSpPr>
            <p:cNvPr id="2537480" name="Rectangle 358"/>
            <p:cNvSpPr>
              <a:spLocks noChangeArrowheads="1"/>
            </p:cNvSpPr>
            <p:nvPr/>
          </p:nvSpPr>
          <p:spPr bwMode="auto">
            <a:xfrm>
              <a:off x="3199"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37481" name="Rectangle 359"/>
            <p:cNvSpPr>
              <a:spLocks noChangeArrowheads="1"/>
            </p:cNvSpPr>
            <p:nvPr/>
          </p:nvSpPr>
          <p:spPr bwMode="auto">
            <a:xfrm>
              <a:off x="3199" y="2396"/>
              <a:ext cx="277"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altLang="zh-CN" sz="1400" b="1">
                  <a:latin typeface="Arial" charset="0"/>
                  <a:ea typeface="宋体" charset="-122"/>
                </a:rPr>
                <a:t>D</a:t>
              </a:r>
            </a:p>
          </p:txBody>
        </p:sp>
        <p:sp>
          <p:nvSpPr>
            <p:cNvPr id="2537482" name="Rectangle 360"/>
            <p:cNvSpPr>
              <a:spLocks noChangeArrowheads="1"/>
            </p:cNvSpPr>
            <p:nvPr/>
          </p:nvSpPr>
          <p:spPr bwMode="auto">
            <a:xfrm>
              <a:off x="2922"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37483" name="Rectangle 361"/>
            <p:cNvSpPr>
              <a:spLocks noChangeArrowheads="1"/>
            </p:cNvSpPr>
            <p:nvPr/>
          </p:nvSpPr>
          <p:spPr bwMode="auto">
            <a:xfrm>
              <a:off x="2647" y="2598"/>
              <a:ext cx="27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37484" name="Rectangle 362"/>
            <p:cNvSpPr>
              <a:spLocks noChangeArrowheads="1"/>
            </p:cNvSpPr>
            <p:nvPr/>
          </p:nvSpPr>
          <p:spPr bwMode="auto">
            <a:xfrm>
              <a:off x="2370"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37485" name="Rectangle 363"/>
            <p:cNvSpPr>
              <a:spLocks noChangeArrowheads="1"/>
            </p:cNvSpPr>
            <p:nvPr/>
          </p:nvSpPr>
          <p:spPr bwMode="auto">
            <a:xfrm>
              <a:off x="2922" y="2396"/>
              <a:ext cx="277"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altLang="zh-CN" sz="1400" b="1">
                  <a:latin typeface="Arial" charset="0"/>
                  <a:ea typeface="宋体" charset="-122"/>
                </a:rPr>
                <a:t>C</a:t>
              </a:r>
            </a:p>
          </p:txBody>
        </p:sp>
        <p:sp>
          <p:nvSpPr>
            <p:cNvPr id="2537486" name="Rectangle 364"/>
            <p:cNvSpPr>
              <a:spLocks noChangeArrowheads="1"/>
            </p:cNvSpPr>
            <p:nvPr/>
          </p:nvSpPr>
          <p:spPr bwMode="auto">
            <a:xfrm>
              <a:off x="2647" y="2396"/>
              <a:ext cx="275"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altLang="zh-CN" sz="1400" b="1">
                  <a:latin typeface="Arial" charset="0"/>
                  <a:ea typeface="宋体" charset="-122"/>
                </a:rPr>
                <a:t>B</a:t>
              </a:r>
            </a:p>
          </p:txBody>
        </p:sp>
        <p:sp>
          <p:nvSpPr>
            <p:cNvPr id="2537487" name="Rectangle 365"/>
            <p:cNvSpPr>
              <a:spLocks noChangeArrowheads="1"/>
            </p:cNvSpPr>
            <p:nvPr/>
          </p:nvSpPr>
          <p:spPr bwMode="auto">
            <a:xfrm>
              <a:off x="2370" y="2396"/>
              <a:ext cx="277"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altLang="zh-CN" sz="1400" b="1">
                  <a:latin typeface="Arial" charset="0"/>
                  <a:ea typeface="宋体" charset="-122"/>
                </a:rPr>
                <a:t>A</a:t>
              </a:r>
            </a:p>
          </p:txBody>
        </p:sp>
        <p:sp>
          <p:nvSpPr>
            <p:cNvPr id="2537488" name="Line 366"/>
            <p:cNvSpPr>
              <a:spLocks noChangeShapeType="1"/>
            </p:cNvSpPr>
            <p:nvPr/>
          </p:nvSpPr>
          <p:spPr bwMode="auto">
            <a:xfrm>
              <a:off x="2370" y="2396"/>
              <a:ext cx="277"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7489" name="Line 367"/>
            <p:cNvSpPr>
              <a:spLocks noChangeShapeType="1"/>
            </p:cNvSpPr>
            <p:nvPr/>
          </p:nvSpPr>
          <p:spPr bwMode="auto">
            <a:xfrm>
              <a:off x="2647" y="2396"/>
              <a:ext cx="275"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7490" name="Line 368"/>
            <p:cNvSpPr>
              <a:spLocks noChangeShapeType="1"/>
            </p:cNvSpPr>
            <p:nvPr/>
          </p:nvSpPr>
          <p:spPr bwMode="auto">
            <a:xfrm>
              <a:off x="2370"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7491" name="Line 369"/>
            <p:cNvSpPr>
              <a:spLocks noChangeShapeType="1"/>
            </p:cNvSpPr>
            <p:nvPr/>
          </p:nvSpPr>
          <p:spPr bwMode="auto">
            <a:xfrm>
              <a:off x="2922" y="2396"/>
              <a:ext cx="831"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7492" name="Line 370"/>
            <p:cNvSpPr>
              <a:spLocks noChangeShapeType="1"/>
            </p:cNvSpPr>
            <p:nvPr/>
          </p:nvSpPr>
          <p:spPr bwMode="auto">
            <a:xfrm>
              <a:off x="2647"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7493" name="Line 371"/>
            <p:cNvSpPr>
              <a:spLocks noChangeShapeType="1"/>
            </p:cNvSpPr>
            <p:nvPr/>
          </p:nvSpPr>
          <p:spPr bwMode="auto">
            <a:xfrm>
              <a:off x="2922"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7494" name="Line 372"/>
            <p:cNvSpPr>
              <a:spLocks noChangeShapeType="1"/>
            </p:cNvSpPr>
            <p:nvPr/>
          </p:nvSpPr>
          <p:spPr bwMode="auto">
            <a:xfrm>
              <a:off x="3753"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7495" name="Line 373"/>
            <p:cNvSpPr>
              <a:spLocks noChangeShapeType="1"/>
            </p:cNvSpPr>
            <p:nvPr/>
          </p:nvSpPr>
          <p:spPr bwMode="auto">
            <a:xfrm>
              <a:off x="2370" y="2396"/>
              <a:ext cx="0" cy="202"/>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7496" name="Line 374"/>
            <p:cNvSpPr>
              <a:spLocks noChangeShapeType="1"/>
            </p:cNvSpPr>
            <p:nvPr/>
          </p:nvSpPr>
          <p:spPr bwMode="auto">
            <a:xfrm>
              <a:off x="3753" y="2396"/>
              <a:ext cx="0" cy="202"/>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7497" name="Line 375"/>
            <p:cNvSpPr>
              <a:spLocks noChangeShapeType="1"/>
            </p:cNvSpPr>
            <p:nvPr/>
          </p:nvSpPr>
          <p:spPr bwMode="auto">
            <a:xfrm>
              <a:off x="2370" y="2598"/>
              <a:ext cx="1383"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7498" name="Line 376"/>
            <p:cNvSpPr>
              <a:spLocks noChangeShapeType="1"/>
            </p:cNvSpPr>
            <p:nvPr/>
          </p:nvSpPr>
          <p:spPr bwMode="auto">
            <a:xfrm>
              <a:off x="2370" y="2885"/>
              <a:ext cx="1383"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7499" name="Line 377"/>
            <p:cNvSpPr>
              <a:spLocks noChangeShapeType="1"/>
            </p:cNvSpPr>
            <p:nvPr/>
          </p:nvSpPr>
          <p:spPr bwMode="auto">
            <a:xfrm>
              <a:off x="3199"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7500" name="Line 378"/>
            <p:cNvSpPr>
              <a:spLocks noChangeShapeType="1"/>
            </p:cNvSpPr>
            <p:nvPr/>
          </p:nvSpPr>
          <p:spPr bwMode="auto">
            <a:xfrm>
              <a:off x="3476"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7501" name="Text Box 379"/>
            <p:cNvSpPr txBox="1">
              <a:spLocks noChangeArrowheads="1"/>
            </p:cNvSpPr>
            <p:nvPr/>
          </p:nvSpPr>
          <p:spPr bwMode="auto">
            <a:xfrm>
              <a:off x="401" y="2590"/>
              <a:ext cx="194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altLang="zh-CN" b="1">
                  <a:ea typeface="宋体" charset="-122"/>
                </a:rPr>
                <a:t>Temporary Available</a:t>
              </a:r>
            </a:p>
          </p:txBody>
        </p:sp>
      </p:grpSp>
      <p:sp>
        <p:nvSpPr>
          <p:cNvPr id="2161022" name="Oval 382"/>
          <p:cNvSpPr>
            <a:spLocks noChangeArrowheads="1"/>
          </p:cNvSpPr>
          <p:nvPr/>
        </p:nvSpPr>
        <p:spPr bwMode="auto">
          <a:xfrm>
            <a:off x="1773239" y="3021014"/>
            <a:ext cx="409575"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zh-CN" altLang="zh-CN">
              <a:latin typeface="Times New Roman" pitchFamily="18" charset="0"/>
            </a:endParaRPr>
          </a:p>
        </p:txBody>
      </p:sp>
      <p:sp>
        <p:nvSpPr>
          <p:cNvPr id="2161021" name="Oval 381"/>
          <p:cNvSpPr>
            <a:spLocks noChangeArrowheads="1"/>
          </p:cNvSpPr>
          <p:nvPr/>
        </p:nvSpPr>
        <p:spPr bwMode="auto">
          <a:xfrm>
            <a:off x="1776414" y="3479800"/>
            <a:ext cx="409575" cy="452438"/>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zh-CN" altLang="zh-CN">
              <a:latin typeface="Times New Roman" pitchFamily="18" charset="0"/>
            </a:endParaRPr>
          </a:p>
        </p:txBody>
      </p:sp>
      <p:sp>
        <p:nvSpPr>
          <p:cNvPr id="2537504" name="Rectangle 2"/>
          <p:cNvSpPr>
            <a:spLocks noGrp="1" noChangeArrowheads="1"/>
          </p:cNvSpPr>
          <p:nvPr>
            <p:ph type="title" idx="4294967295"/>
          </p:nvPr>
        </p:nvSpPr>
        <p:spPr>
          <a:xfrm>
            <a:off x="2674938" y="381000"/>
            <a:ext cx="7161212" cy="693738"/>
          </a:xfrm>
        </p:spPr>
        <p:txBody>
          <a:bodyPr vert="horz" lIns="92075" tIns="46038" rIns="92075" bIns="46038" rtlCol="0" anchor="ctr">
            <a:normAutofit fontScale="90000"/>
          </a:bodyPr>
          <a:lstStyle/>
          <a:p>
            <a:r>
              <a:rPr lang="zh-CN" altLang="en-US" dirty="0"/>
              <a:t>死锁</a:t>
            </a:r>
            <a:r>
              <a:rPr lang="en-NZ" altLang="zh-CN" dirty="0" err="1"/>
              <a:t>检测算法</a:t>
            </a:r>
            <a:r>
              <a:rPr lang="zh-CN" altLang="en-US" dirty="0"/>
              <a:t>例</a:t>
            </a:r>
            <a:r>
              <a:rPr lang="en-US" altLang="zh-CN" dirty="0"/>
              <a:t>1</a:t>
            </a:r>
            <a:endParaRPr lang="en-US" altLang="zh-CN" dirty="0">
              <a:ea typeface="宋体" charset="-122"/>
            </a:endParaRPr>
          </a:p>
        </p:txBody>
      </p:sp>
      <p:graphicFrame>
        <p:nvGraphicFramePr>
          <p:cNvPr id="2160992" name="Group 352"/>
          <p:cNvGraphicFramePr>
            <a:graphicFrameLocks noGrp="1"/>
          </p:cNvGraphicFramePr>
          <p:nvPr>
            <p:extLst/>
          </p:nvPr>
        </p:nvGraphicFramePr>
        <p:xfrm>
          <a:off x="8205788" y="3121026"/>
          <a:ext cx="2195512" cy="792163"/>
        </p:xfrm>
        <a:graphic>
          <a:graphicData uri="http://schemas.openxmlformats.org/drawingml/2006/table">
            <a:tbl>
              <a:tblPr/>
              <a:tblGrid>
                <a:gridCol w="439737">
                  <a:extLst>
                    <a:ext uri="{9D8B030D-6E8A-4147-A177-3AD203B41FA5}">
                      <a16:colId xmlns:a16="http://schemas.microsoft.com/office/drawing/2014/main" val="20000"/>
                    </a:ext>
                  </a:extLst>
                </a:gridCol>
                <a:gridCol w="436563">
                  <a:extLst>
                    <a:ext uri="{9D8B030D-6E8A-4147-A177-3AD203B41FA5}">
                      <a16:colId xmlns:a16="http://schemas.microsoft.com/office/drawing/2014/main" val="20001"/>
                    </a:ext>
                  </a:extLst>
                </a:gridCol>
                <a:gridCol w="439737">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439737">
                  <a:extLst>
                    <a:ext uri="{9D8B030D-6E8A-4147-A177-3AD203B41FA5}">
                      <a16:colId xmlns:a16="http://schemas.microsoft.com/office/drawing/2014/main" val="20004"/>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sp>
        <p:nvSpPr>
          <p:cNvPr id="2537524" name="Text Box 80"/>
          <p:cNvSpPr txBox="1">
            <a:spLocks noChangeArrowheads="1"/>
          </p:cNvSpPr>
          <p:nvPr/>
        </p:nvSpPr>
        <p:spPr bwMode="auto">
          <a:xfrm>
            <a:off x="1920876" y="1433513"/>
            <a:ext cx="16097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b="1">
                <a:ea typeface="宋体" charset="-122"/>
              </a:rPr>
              <a:t>Request</a:t>
            </a:r>
          </a:p>
        </p:txBody>
      </p:sp>
      <p:sp>
        <p:nvSpPr>
          <p:cNvPr id="2537525" name="Rectangle 95"/>
          <p:cNvSpPr>
            <a:spLocks noChangeArrowheads="1"/>
          </p:cNvSpPr>
          <p:nvPr/>
        </p:nvSpPr>
        <p:spPr bwMode="auto">
          <a:xfrm>
            <a:off x="4686300" y="1700214"/>
            <a:ext cx="649288" cy="44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endParaRPr lang="zh-CN" altLang="zh-CN" sz="1400" b="1">
              <a:latin typeface="Arial" charset="0"/>
            </a:endParaRPr>
          </a:p>
        </p:txBody>
      </p:sp>
      <p:sp>
        <p:nvSpPr>
          <p:cNvPr id="2537526" name="Line 102"/>
          <p:cNvSpPr>
            <a:spLocks noChangeShapeType="1"/>
          </p:cNvSpPr>
          <p:nvPr/>
        </p:nvSpPr>
        <p:spPr bwMode="auto">
          <a:xfrm>
            <a:off x="4686301" y="1544638"/>
            <a:ext cx="1298575"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7527" name="Line 103"/>
          <p:cNvSpPr>
            <a:spLocks noChangeShapeType="1"/>
          </p:cNvSpPr>
          <p:nvPr/>
        </p:nvSpPr>
        <p:spPr bwMode="auto">
          <a:xfrm>
            <a:off x="5984875" y="1544638"/>
            <a:ext cx="649288"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7528" name="Line 104"/>
          <p:cNvSpPr>
            <a:spLocks noChangeShapeType="1"/>
          </p:cNvSpPr>
          <p:nvPr/>
        </p:nvSpPr>
        <p:spPr bwMode="auto">
          <a:xfrm>
            <a:off x="4686300" y="1985963"/>
            <a:ext cx="0" cy="455612"/>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7529" name="Line 105"/>
          <p:cNvSpPr>
            <a:spLocks noChangeShapeType="1"/>
          </p:cNvSpPr>
          <p:nvPr/>
        </p:nvSpPr>
        <p:spPr bwMode="auto">
          <a:xfrm>
            <a:off x="6634164" y="1544638"/>
            <a:ext cx="649287"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7530" name="Line 109"/>
          <p:cNvSpPr>
            <a:spLocks noChangeShapeType="1"/>
          </p:cNvSpPr>
          <p:nvPr/>
        </p:nvSpPr>
        <p:spPr bwMode="auto">
          <a:xfrm>
            <a:off x="4686300" y="1544639"/>
            <a:ext cx="0" cy="441325"/>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7531" name="Line 110"/>
          <p:cNvSpPr>
            <a:spLocks noChangeShapeType="1"/>
          </p:cNvSpPr>
          <p:nvPr/>
        </p:nvSpPr>
        <p:spPr bwMode="auto">
          <a:xfrm>
            <a:off x="7283450" y="1544639"/>
            <a:ext cx="0" cy="441325"/>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7532" name="Line 111"/>
          <p:cNvSpPr>
            <a:spLocks noChangeShapeType="1"/>
          </p:cNvSpPr>
          <p:nvPr/>
        </p:nvSpPr>
        <p:spPr bwMode="auto">
          <a:xfrm>
            <a:off x="4686300" y="3808413"/>
            <a:ext cx="649288"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7533" name="Line 113"/>
          <p:cNvSpPr>
            <a:spLocks noChangeShapeType="1"/>
          </p:cNvSpPr>
          <p:nvPr/>
        </p:nvSpPr>
        <p:spPr bwMode="auto">
          <a:xfrm>
            <a:off x="4686300" y="2441576"/>
            <a:ext cx="0" cy="455613"/>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7534" name="Line 115"/>
          <p:cNvSpPr>
            <a:spLocks noChangeShapeType="1"/>
          </p:cNvSpPr>
          <p:nvPr/>
        </p:nvSpPr>
        <p:spPr bwMode="auto">
          <a:xfrm>
            <a:off x="4686300" y="2897188"/>
            <a:ext cx="0" cy="455612"/>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7535" name="Line 117"/>
          <p:cNvSpPr>
            <a:spLocks noChangeShapeType="1"/>
          </p:cNvSpPr>
          <p:nvPr/>
        </p:nvSpPr>
        <p:spPr bwMode="auto">
          <a:xfrm>
            <a:off x="4686300" y="3352801"/>
            <a:ext cx="0" cy="455613"/>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7536" name="Text Box 121"/>
          <p:cNvSpPr txBox="1">
            <a:spLocks noChangeArrowheads="1"/>
          </p:cNvSpPr>
          <p:nvPr/>
        </p:nvSpPr>
        <p:spPr bwMode="auto">
          <a:xfrm>
            <a:off x="4852989" y="1433513"/>
            <a:ext cx="16097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b="1">
                <a:ea typeface="宋体" charset="-122"/>
              </a:rPr>
              <a:t>Allocation</a:t>
            </a:r>
          </a:p>
        </p:txBody>
      </p:sp>
      <p:sp>
        <p:nvSpPr>
          <p:cNvPr id="2537537" name="Text Box 122"/>
          <p:cNvSpPr txBox="1">
            <a:spLocks noChangeArrowheads="1"/>
          </p:cNvSpPr>
          <p:nvPr/>
        </p:nvSpPr>
        <p:spPr bwMode="auto">
          <a:xfrm>
            <a:off x="8094664" y="2786063"/>
            <a:ext cx="15827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b="1">
                <a:ea typeface="宋体" charset="-122"/>
              </a:rPr>
              <a:t>Available</a:t>
            </a:r>
          </a:p>
        </p:txBody>
      </p:sp>
      <p:sp>
        <p:nvSpPr>
          <p:cNvPr id="2537538" name="Text Box 123"/>
          <p:cNvSpPr txBox="1">
            <a:spLocks noChangeArrowheads="1"/>
          </p:cNvSpPr>
          <p:nvPr/>
        </p:nvSpPr>
        <p:spPr bwMode="auto">
          <a:xfrm>
            <a:off x="7889875" y="1433513"/>
            <a:ext cx="15827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altLang="zh-CN" b="1">
                <a:ea typeface="宋体" charset="-122"/>
              </a:rPr>
              <a:t>Resource</a:t>
            </a:r>
          </a:p>
        </p:txBody>
      </p:sp>
      <p:graphicFrame>
        <p:nvGraphicFramePr>
          <p:cNvPr id="2160861" name="Group 221"/>
          <p:cNvGraphicFramePr>
            <a:graphicFrameLocks noGrp="1"/>
          </p:cNvGraphicFramePr>
          <p:nvPr>
            <p:extLst/>
          </p:nvPr>
        </p:nvGraphicFramePr>
        <p:xfrm>
          <a:off x="1743076" y="1687514"/>
          <a:ext cx="2663825" cy="2232025"/>
        </p:xfrm>
        <a:graphic>
          <a:graphicData uri="http://schemas.openxmlformats.org/drawingml/2006/table">
            <a:tbl>
              <a:tblPr/>
              <a:tblGrid>
                <a:gridCol w="444500">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44500">
                  <a:extLst>
                    <a:ext uri="{9D8B030D-6E8A-4147-A177-3AD203B41FA5}">
                      <a16:colId xmlns:a16="http://schemas.microsoft.com/office/drawing/2014/main" val="20003"/>
                    </a:ext>
                  </a:extLst>
                </a:gridCol>
                <a:gridCol w="442912">
                  <a:extLst>
                    <a:ext uri="{9D8B030D-6E8A-4147-A177-3AD203B41FA5}">
                      <a16:colId xmlns:a16="http://schemas.microsoft.com/office/drawing/2014/main" val="20004"/>
                    </a:ext>
                  </a:extLst>
                </a:gridCol>
                <a:gridCol w="444500">
                  <a:extLst>
                    <a:ext uri="{9D8B030D-6E8A-4147-A177-3AD203B41FA5}">
                      <a16:colId xmlns:a16="http://schemas.microsoft.com/office/drawing/2014/main" val="20005"/>
                    </a:ext>
                  </a:extLst>
                </a:gridCol>
              </a:tblGrid>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zh-CN" altLang="zh-CN" sz="1400" b="1" i="0" u="none" strike="noStrike" cap="none" normalizeH="0" baseline="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graphicFrame>
        <p:nvGraphicFramePr>
          <p:cNvPr id="2160965" name="Group 325"/>
          <p:cNvGraphicFramePr>
            <a:graphicFrameLocks noGrp="1"/>
          </p:cNvGraphicFramePr>
          <p:nvPr>
            <p:extLst/>
          </p:nvPr>
        </p:nvGraphicFramePr>
        <p:xfrm>
          <a:off x="4829176" y="1692275"/>
          <a:ext cx="2663825" cy="2224088"/>
        </p:xfrm>
        <a:graphic>
          <a:graphicData uri="http://schemas.openxmlformats.org/drawingml/2006/table">
            <a:tbl>
              <a:tblPr/>
              <a:tblGrid>
                <a:gridCol w="444500">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44500">
                  <a:extLst>
                    <a:ext uri="{9D8B030D-6E8A-4147-A177-3AD203B41FA5}">
                      <a16:colId xmlns:a16="http://schemas.microsoft.com/office/drawing/2014/main" val="20003"/>
                    </a:ext>
                  </a:extLst>
                </a:gridCol>
                <a:gridCol w="442912">
                  <a:extLst>
                    <a:ext uri="{9D8B030D-6E8A-4147-A177-3AD203B41FA5}">
                      <a16:colId xmlns:a16="http://schemas.microsoft.com/office/drawing/2014/main" val="20004"/>
                    </a:ext>
                  </a:extLst>
                </a:gridCol>
                <a:gridCol w="444500">
                  <a:extLst>
                    <a:ext uri="{9D8B030D-6E8A-4147-A177-3AD203B41FA5}">
                      <a16:colId xmlns:a16="http://schemas.microsoft.com/office/drawing/2014/main" val="20005"/>
                    </a:ext>
                  </a:extLst>
                </a:gridCol>
              </a:tblGrid>
              <a:tr h="395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zh-CN" altLang="zh-CN" sz="1400" b="1" i="0" u="none" strike="noStrike" cap="none" normalizeH="0" baseline="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graphicFrame>
        <p:nvGraphicFramePr>
          <p:cNvPr id="2160984" name="Group 344"/>
          <p:cNvGraphicFramePr>
            <a:graphicFrameLocks noGrp="1"/>
          </p:cNvGraphicFramePr>
          <p:nvPr>
            <p:extLst/>
          </p:nvPr>
        </p:nvGraphicFramePr>
        <p:xfrm>
          <a:off x="8205789" y="1773238"/>
          <a:ext cx="2193925" cy="762000"/>
        </p:xfrm>
        <a:graphic>
          <a:graphicData uri="http://schemas.openxmlformats.org/drawingml/2006/table">
            <a:tbl>
              <a:tblPr/>
              <a:tblGrid>
                <a:gridCol w="434975">
                  <a:extLst>
                    <a:ext uri="{9D8B030D-6E8A-4147-A177-3AD203B41FA5}">
                      <a16:colId xmlns:a16="http://schemas.microsoft.com/office/drawing/2014/main" val="20000"/>
                    </a:ext>
                  </a:extLst>
                </a:gridCol>
                <a:gridCol w="44450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gridCol w="438150">
                  <a:extLst>
                    <a:ext uri="{9D8B030D-6E8A-4147-A177-3AD203B41FA5}">
                      <a16:colId xmlns:a16="http://schemas.microsoft.com/office/drawing/2014/main" val="20004"/>
                    </a:ext>
                  </a:extLst>
                </a:gridCol>
              </a:tblGrid>
              <a:tr h="304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sp>
        <p:nvSpPr>
          <p:cNvPr id="2160994" name="Rectangle 354"/>
          <p:cNvSpPr>
            <a:spLocks noGrp="1" noChangeArrowheads="1"/>
          </p:cNvSpPr>
          <p:nvPr>
            <p:ph type="body" idx="4294967295"/>
          </p:nvPr>
        </p:nvSpPr>
        <p:spPr>
          <a:xfrm>
            <a:off x="1905000" y="4840288"/>
            <a:ext cx="8763000" cy="508000"/>
          </a:xfrm>
          <a:noFill/>
        </p:spPr>
        <p:txBody>
          <a:bodyPr vert="horz" lIns="92075" tIns="46038" rIns="92075" bIns="46038" rtlCol="0">
            <a:normAutofit/>
          </a:bodyPr>
          <a:lstStyle/>
          <a:p>
            <a:pPr>
              <a:lnSpc>
                <a:spcPct val="90000"/>
              </a:lnSpc>
            </a:pPr>
            <a:r>
              <a:rPr lang="zh-CN" altLang="en-US" dirty="0">
                <a:ea typeface="宋体" charset="-122"/>
              </a:rPr>
              <a:t>标记</a:t>
            </a:r>
            <a:r>
              <a:rPr lang="en-US" altLang="zh-CN" dirty="0">
                <a:ea typeface="宋体" charset="-122"/>
              </a:rPr>
              <a:t> P</a:t>
            </a:r>
            <a:r>
              <a:rPr lang="en-US" altLang="zh-CN" baseline="-25000" dirty="0">
                <a:ea typeface="宋体" charset="-122"/>
              </a:rPr>
              <a:t>4</a:t>
            </a:r>
            <a:r>
              <a:rPr lang="en-US" altLang="zh-CN" dirty="0">
                <a:ea typeface="宋体" charset="-122"/>
              </a:rPr>
              <a:t> (</a:t>
            </a:r>
            <a:r>
              <a:rPr lang="zh-CN" altLang="en-US" dirty="0">
                <a:ea typeface="宋体" charset="-122"/>
              </a:rPr>
              <a:t>没有占有任何别人需要的资源</a:t>
            </a:r>
            <a:r>
              <a:rPr lang="en-US" altLang="zh-CN" dirty="0">
                <a:ea typeface="宋体" charset="-122"/>
              </a:rPr>
              <a:t>)</a:t>
            </a:r>
          </a:p>
        </p:txBody>
      </p:sp>
      <p:grpSp>
        <p:nvGrpSpPr>
          <p:cNvPr id="3" name="Group 383"/>
          <p:cNvGrpSpPr>
            <a:grpSpLocks/>
          </p:cNvGrpSpPr>
          <p:nvPr/>
        </p:nvGrpSpPr>
        <p:grpSpPr bwMode="auto">
          <a:xfrm>
            <a:off x="5286376" y="4305301"/>
            <a:ext cx="2195513" cy="455613"/>
            <a:chOff x="1299" y="2598"/>
            <a:chExt cx="1383" cy="287"/>
          </a:xfrm>
        </p:grpSpPr>
        <p:sp>
          <p:nvSpPr>
            <p:cNvPr id="2537644" name="Rectangle 384"/>
            <p:cNvSpPr>
              <a:spLocks noChangeArrowheads="1"/>
            </p:cNvSpPr>
            <p:nvPr/>
          </p:nvSpPr>
          <p:spPr bwMode="auto">
            <a:xfrm>
              <a:off x="2405"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1</a:t>
              </a:r>
            </a:p>
          </p:txBody>
        </p:sp>
        <p:sp>
          <p:nvSpPr>
            <p:cNvPr id="2537645" name="Rectangle 385"/>
            <p:cNvSpPr>
              <a:spLocks noChangeArrowheads="1"/>
            </p:cNvSpPr>
            <p:nvPr/>
          </p:nvSpPr>
          <p:spPr bwMode="auto">
            <a:xfrm>
              <a:off x="2128"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1</a:t>
              </a:r>
            </a:p>
          </p:txBody>
        </p:sp>
        <p:sp>
          <p:nvSpPr>
            <p:cNvPr id="2537646" name="Rectangle 386"/>
            <p:cNvSpPr>
              <a:spLocks noChangeArrowheads="1"/>
            </p:cNvSpPr>
            <p:nvPr/>
          </p:nvSpPr>
          <p:spPr bwMode="auto">
            <a:xfrm>
              <a:off x="1851"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37647" name="Rectangle 387"/>
            <p:cNvSpPr>
              <a:spLocks noChangeArrowheads="1"/>
            </p:cNvSpPr>
            <p:nvPr/>
          </p:nvSpPr>
          <p:spPr bwMode="auto">
            <a:xfrm>
              <a:off x="1576" y="2598"/>
              <a:ext cx="27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37648" name="Rectangle 388"/>
            <p:cNvSpPr>
              <a:spLocks noChangeArrowheads="1"/>
            </p:cNvSpPr>
            <p:nvPr/>
          </p:nvSpPr>
          <p:spPr bwMode="auto">
            <a:xfrm>
              <a:off x="1299"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dirty="0">
                  <a:latin typeface="Arial" charset="0"/>
                  <a:ea typeface="宋体" charset="-122"/>
                </a:rPr>
                <a:t>0</a:t>
              </a:r>
            </a:p>
          </p:txBody>
        </p:sp>
        <p:sp>
          <p:nvSpPr>
            <p:cNvPr id="2537649" name="Line 389"/>
            <p:cNvSpPr>
              <a:spLocks noChangeShapeType="1"/>
            </p:cNvSpPr>
            <p:nvPr/>
          </p:nvSpPr>
          <p:spPr bwMode="auto">
            <a:xfrm>
              <a:off x="1299"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7650" name="Line 390"/>
            <p:cNvSpPr>
              <a:spLocks noChangeShapeType="1"/>
            </p:cNvSpPr>
            <p:nvPr/>
          </p:nvSpPr>
          <p:spPr bwMode="auto">
            <a:xfrm>
              <a:off x="1576"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7651" name="Line 391"/>
            <p:cNvSpPr>
              <a:spLocks noChangeShapeType="1"/>
            </p:cNvSpPr>
            <p:nvPr/>
          </p:nvSpPr>
          <p:spPr bwMode="auto">
            <a:xfrm>
              <a:off x="1851"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7652" name="Line 392"/>
            <p:cNvSpPr>
              <a:spLocks noChangeShapeType="1"/>
            </p:cNvSpPr>
            <p:nvPr/>
          </p:nvSpPr>
          <p:spPr bwMode="auto">
            <a:xfrm>
              <a:off x="2682"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7653" name="Line 393"/>
            <p:cNvSpPr>
              <a:spLocks noChangeShapeType="1"/>
            </p:cNvSpPr>
            <p:nvPr/>
          </p:nvSpPr>
          <p:spPr bwMode="auto">
            <a:xfrm>
              <a:off x="1299" y="2598"/>
              <a:ext cx="1383"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7654" name="Line 394"/>
            <p:cNvSpPr>
              <a:spLocks noChangeShapeType="1"/>
            </p:cNvSpPr>
            <p:nvPr/>
          </p:nvSpPr>
          <p:spPr bwMode="auto">
            <a:xfrm>
              <a:off x="1299" y="2885"/>
              <a:ext cx="1383"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7655" name="Line 395"/>
            <p:cNvSpPr>
              <a:spLocks noChangeShapeType="1"/>
            </p:cNvSpPr>
            <p:nvPr/>
          </p:nvSpPr>
          <p:spPr bwMode="auto">
            <a:xfrm>
              <a:off x="2128"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7656" name="Line 396"/>
            <p:cNvSpPr>
              <a:spLocks noChangeShapeType="1"/>
            </p:cNvSpPr>
            <p:nvPr/>
          </p:nvSpPr>
          <p:spPr bwMode="auto">
            <a:xfrm>
              <a:off x="2405"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grpSp>
      <p:sp>
        <p:nvSpPr>
          <p:cNvPr id="2161037" name="Rectangle 397"/>
          <p:cNvSpPr>
            <a:spLocks noChangeArrowheads="1"/>
          </p:cNvSpPr>
          <p:nvPr/>
        </p:nvSpPr>
        <p:spPr bwMode="auto">
          <a:xfrm>
            <a:off x="1905000" y="5326063"/>
            <a:ext cx="8458200"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eaLnBrk="0" hangingPunct="0">
              <a:spcBef>
                <a:spcPct val="20000"/>
              </a:spcBef>
              <a:buClr>
                <a:schemeClr val="folHlink"/>
              </a:buClr>
              <a:buSzPct val="125000"/>
              <a:buFont typeface="Wingdings" pitchFamily="2" charset="2"/>
              <a:buChar char="§"/>
            </a:pPr>
            <a:r>
              <a:rPr lang="zh-CN" altLang="en-US" sz="2800" dirty="0">
                <a:latin typeface="Arial" charset="0"/>
                <a:ea typeface="宋体" charset="-122"/>
              </a:rPr>
              <a:t>标记</a:t>
            </a:r>
            <a:r>
              <a:rPr lang="en-US" altLang="zh-CN" sz="2800" dirty="0">
                <a:latin typeface="Arial" charset="0"/>
                <a:ea typeface="宋体" charset="-122"/>
              </a:rPr>
              <a:t> P</a:t>
            </a:r>
            <a:r>
              <a:rPr lang="en-US" altLang="zh-CN" sz="2800" baseline="-25000" dirty="0">
                <a:latin typeface="Arial" charset="0"/>
                <a:ea typeface="宋体" charset="-122"/>
              </a:rPr>
              <a:t>3</a:t>
            </a:r>
            <a:r>
              <a:rPr lang="en-US" altLang="zh-CN" sz="2800" dirty="0">
                <a:latin typeface="Arial" charset="0"/>
                <a:ea typeface="宋体" charset="-122"/>
              </a:rPr>
              <a:t>, </a:t>
            </a:r>
            <a:r>
              <a:rPr lang="zh-CN" altLang="en-US" sz="2800" dirty="0">
                <a:ea typeface="宋体" charset="-122"/>
              </a:rPr>
              <a:t>请求的资源可用，可用向量变为</a:t>
            </a:r>
            <a:r>
              <a:rPr lang="en-US" altLang="zh-CN" sz="2800" dirty="0">
                <a:latin typeface="Arial" charset="0"/>
                <a:ea typeface="宋体" charset="-122"/>
              </a:rPr>
              <a:t>: </a:t>
            </a:r>
            <a:r>
              <a:rPr lang="en-US" altLang="zh-CN" dirty="0">
                <a:latin typeface="Arial" charset="0"/>
                <a:ea typeface="宋体" charset="-122"/>
              </a:rPr>
              <a:t>0 0 0 1 1</a:t>
            </a:r>
          </a:p>
        </p:txBody>
      </p:sp>
      <p:sp>
        <p:nvSpPr>
          <p:cNvPr id="2161038" name="Rectangle 398"/>
          <p:cNvSpPr>
            <a:spLocks noChangeArrowheads="1"/>
          </p:cNvSpPr>
          <p:nvPr/>
        </p:nvSpPr>
        <p:spPr bwMode="auto">
          <a:xfrm>
            <a:off x="1905000" y="5834063"/>
            <a:ext cx="8458200" cy="595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eaLnBrk="0" hangingPunct="0">
              <a:spcBef>
                <a:spcPct val="20000"/>
              </a:spcBef>
              <a:buClr>
                <a:schemeClr val="folHlink"/>
              </a:buClr>
              <a:buSzPct val="125000"/>
              <a:buFont typeface="Wingdings" pitchFamily="2" charset="2"/>
              <a:buChar char="§"/>
            </a:pPr>
            <a:r>
              <a:rPr lang="en-US" altLang="zh-CN" sz="2800" dirty="0">
                <a:latin typeface="Arial" charset="0"/>
                <a:ea typeface="宋体" charset="-122"/>
              </a:rPr>
              <a:t>P</a:t>
            </a:r>
            <a:r>
              <a:rPr lang="en-US" altLang="zh-CN" sz="2800" baseline="-25000" dirty="0">
                <a:latin typeface="Arial" charset="0"/>
                <a:ea typeface="宋体" charset="-122"/>
              </a:rPr>
              <a:t>1</a:t>
            </a:r>
            <a:r>
              <a:rPr lang="en-US" altLang="zh-CN" sz="2800" dirty="0">
                <a:latin typeface="Arial" charset="0"/>
                <a:ea typeface="宋体" charset="-122"/>
              </a:rPr>
              <a:t> </a:t>
            </a:r>
            <a:r>
              <a:rPr lang="zh-CN" altLang="en-US" sz="2800" dirty="0">
                <a:latin typeface="Arial" charset="0"/>
                <a:ea typeface="宋体" charset="-122"/>
              </a:rPr>
              <a:t>和</a:t>
            </a:r>
            <a:r>
              <a:rPr lang="en-US" altLang="zh-CN" sz="2800" dirty="0">
                <a:latin typeface="Arial" charset="0"/>
                <a:ea typeface="宋体" charset="-122"/>
              </a:rPr>
              <a:t> P</a:t>
            </a:r>
            <a:r>
              <a:rPr lang="en-US" altLang="zh-CN" sz="2800" baseline="-25000" dirty="0">
                <a:latin typeface="Arial" charset="0"/>
                <a:ea typeface="宋体" charset="-122"/>
              </a:rPr>
              <a:t>2</a:t>
            </a:r>
            <a:r>
              <a:rPr lang="zh-CN" altLang="en-US" sz="2800" dirty="0">
                <a:latin typeface="Arial" charset="0"/>
                <a:ea typeface="宋体" charset="-122"/>
              </a:rPr>
              <a:t>无法标记，它们死锁了</a:t>
            </a:r>
            <a:endParaRPr lang="en-US" altLang="zh-CN" sz="2800" dirty="0">
              <a:latin typeface="Arial" charset="0"/>
              <a:ea typeface="宋体" charset="-122"/>
            </a:endParaRPr>
          </a:p>
        </p:txBody>
      </p:sp>
      <p:sp>
        <p:nvSpPr>
          <p:cNvPr id="2537659" name="Text Box 187"/>
          <p:cNvSpPr txBox="1">
            <a:spLocks noChangeArrowheads="1"/>
          </p:cNvSpPr>
          <p:nvPr/>
        </p:nvSpPr>
        <p:spPr bwMode="auto">
          <a:xfrm>
            <a:off x="7993063" y="76201"/>
            <a:ext cx="26273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eaLnBrk="0" hangingPunct="0">
              <a:spcBef>
                <a:spcPct val="50000"/>
              </a:spcBef>
            </a:pPr>
            <a:r>
              <a:rPr lang="en-US" altLang="zh-CN" b="1" dirty="0">
                <a:latin typeface="Arial" charset="0"/>
                <a:ea typeface="宋体" charset="-122"/>
              </a:rPr>
              <a:t>Detection</a:t>
            </a:r>
          </a:p>
        </p:txBody>
      </p:sp>
    </p:spTree>
    <p:extLst>
      <p:ext uri="{BB962C8B-B14F-4D97-AF65-F5344CB8AC3E}">
        <p14:creationId xmlns:p14="http://schemas.microsoft.com/office/powerpoint/2010/main" val="3798651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60994">
                                            <p:txEl>
                                              <p:pRg st="0" end="0"/>
                                            </p:txEl>
                                          </p:spTgt>
                                        </p:tgtEl>
                                        <p:attrNameLst>
                                          <p:attrName>style.visibility</p:attrName>
                                        </p:attrNameLst>
                                      </p:cBhvr>
                                      <p:to>
                                        <p:strVal val="visible"/>
                                      </p:to>
                                    </p:set>
                                    <p:animEffect transition="in" filter="wipe(left)">
                                      <p:cBhvr>
                                        <p:cTn id="12" dur="500"/>
                                        <p:tgtEl>
                                          <p:spTgt spid="216099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61021"/>
                                        </p:tgtEl>
                                        <p:attrNameLst>
                                          <p:attrName>style.visibility</p:attrName>
                                        </p:attrNameLst>
                                      </p:cBhvr>
                                      <p:to>
                                        <p:strVal val="visible"/>
                                      </p:to>
                                    </p:set>
                                    <p:animEffect transition="in" filter="dissolve">
                                      <p:cBhvr>
                                        <p:cTn id="17" dur="500"/>
                                        <p:tgtEl>
                                          <p:spTgt spid="21610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61037">
                                            <p:txEl>
                                              <p:pRg st="0" end="0"/>
                                            </p:txEl>
                                          </p:spTgt>
                                        </p:tgtEl>
                                        <p:attrNameLst>
                                          <p:attrName>style.visibility</p:attrName>
                                        </p:attrNameLst>
                                      </p:cBhvr>
                                      <p:to>
                                        <p:strVal val="visible"/>
                                      </p:to>
                                    </p:set>
                                    <p:animEffect transition="in" filter="wipe(left)">
                                      <p:cBhvr>
                                        <p:cTn id="22" dur="500"/>
                                        <p:tgtEl>
                                          <p:spTgt spid="216103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161022"/>
                                        </p:tgtEl>
                                        <p:attrNameLst>
                                          <p:attrName>style.visibility</p:attrName>
                                        </p:attrNameLst>
                                      </p:cBhvr>
                                      <p:to>
                                        <p:strVal val="visible"/>
                                      </p:to>
                                    </p:set>
                                    <p:animEffect transition="in" filter="dissolve">
                                      <p:cBhvr>
                                        <p:cTn id="27" dur="500"/>
                                        <p:tgtEl>
                                          <p:spTgt spid="21610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61038">
                                            <p:txEl>
                                              <p:pRg st="0" end="0"/>
                                            </p:txEl>
                                          </p:spTgt>
                                        </p:tgtEl>
                                        <p:attrNameLst>
                                          <p:attrName>style.visibility</p:attrName>
                                        </p:attrNameLst>
                                      </p:cBhvr>
                                      <p:to>
                                        <p:strVal val="visible"/>
                                      </p:to>
                                    </p:set>
                                    <p:animEffect transition="in" filter="wipe(left)">
                                      <p:cBhvr>
                                        <p:cTn id="37" dur="500"/>
                                        <p:tgtEl>
                                          <p:spTgt spid="21610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1022" grpId="0" animBg="1"/>
      <p:bldP spid="2161021" grpId="0" animBg="1"/>
      <p:bldP spid="2160994" grpId="0" build="p" autoUpdateAnimBg="0"/>
      <p:bldP spid="2161037" grpId="0" build="p" autoUpdateAnimBg="0"/>
      <p:bldP spid="2161038"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 name="页脚占位符 2"/>
          <p:cNvSpPr>
            <a:spLocks noGrp="1"/>
          </p:cNvSpPr>
          <p:nvPr>
            <p:ph type="ftr" sz="quarter" idx="11"/>
          </p:nvPr>
        </p:nvSpPr>
        <p:spPr/>
        <p:txBody>
          <a:bodyPr/>
          <a:lstStyle/>
          <a:p>
            <a:r>
              <a:rPr lang="en-US" altLang="zh-CN">
                <a:solidFill>
                  <a:schemeClr val="tx1"/>
                </a:solidFill>
              </a:rPr>
              <a:t>Concurrency</a:t>
            </a:r>
          </a:p>
        </p:txBody>
      </p:sp>
      <p:sp>
        <p:nvSpPr>
          <p:cNvPr id="90" name="灯片编号占位符 3"/>
          <p:cNvSpPr>
            <a:spLocks noGrp="1"/>
          </p:cNvSpPr>
          <p:nvPr>
            <p:ph type="sldNum" sz="quarter" idx="12"/>
          </p:nvPr>
        </p:nvSpPr>
        <p:spPr/>
        <p:txBody>
          <a:bodyPr/>
          <a:lstStyle/>
          <a:p>
            <a:fld id="{474E115E-3B91-45E7-B5CD-E7C53A80681B}" type="slidenum">
              <a:rPr lang="en-US" altLang="zh-CN">
                <a:solidFill>
                  <a:schemeClr val="tx1"/>
                </a:solidFill>
              </a:rPr>
              <a:pPr/>
              <a:t>38</a:t>
            </a:fld>
            <a:endParaRPr lang="en-US" altLang="zh-CN">
              <a:solidFill>
                <a:schemeClr val="tx1"/>
              </a:solidFill>
            </a:endParaRPr>
          </a:p>
        </p:txBody>
      </p:sp>
      <p:grpSp>
        <p:nvGrpSpPr>
          <p:cNvPr id="2" name="Group 418"/>
          <p:cNvGrpSpPr>
            <a:grpSpLocks/>
          </p:cNvGrpSpPr>
          <p:nvPr/>
        </p:nvGrpSpPr>
        <p:grpSpPr bwMode="auto">
          <a:xfrm>
            <a:off x="2144713" y="4384676"/>
            <a:ext cx="5129212" cy="835025"/>
            <a:chOff x="391" y="2588"/>
            <a:chExt cx="3231" cy="526"/>
          </a:xfrm>
        </p:grpSpPr>
        <p:sp>
          <p:nvSpPr>
            <p:cNvPr id="2538502" name="Rectangle 5"/>
            <p:cNvSpPr>
              <a:spLocks noChangeArrowheads="1"/>
            </p:cNvSpPr>
            <p:nvPr/>
          </p:nvSpPr>
          <p:spPr bwMode="auto">
            <a:xfrm>
              <a:off x="3207" y="2827"/>
              <a:ext cx="41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38503" name="Rectangle 6"/>
            <p:cNvSpPr>
              <a:spLocks noChangeArrowheads="1"/>
            </p:cNvSpPr>
            <p:nvPr/>
          </p:nvSpPr>
          <p:spPr bwMode="auto">
            <a:xfrm>
              <a:off x="2792" y="2827"/>
              <a:ext cx="41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38504" name="Rectangle 7"/>
            <p:cNvSpPr>
              <a:spLocks noChangeArrowheads="1"/>
            </p:cNvSpPr>
            <p:nvPr/>
          </p:nvSpPr>
          <p:spPr bwMode="auto">
            <a:xfrm>
              <a:off x="2377" y="2827"/>
              <a:ext cx="41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38505" name="Rectangle 8"/>
            <p:cNvSpPr>
              <a:spLocks noChangeArrowheads="1"/>
            </p:cNvSpPr>
            <p:nvPr/>
          </p:nvSpPr>
          <p:spPr bwMode="auto">
            <a:xfrm>
              <a:off x="3207" y="2588"/>
              <a:ext cx="415" cy="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altLang="zh-CN" sz="1400" b="1">
                  <a:latin typeface="Arial" charset="0"/>
                  <a:ea typeface="宋体" charset="-122"/>
                </a:rPr>
                <a:t>C</a:t>
              </a:r>
            </a:p>
          </p:txBody>
        </p:sp>
        <p:sp>
          <p:nvSpPr>
            <p:cNvPr id="2538506" name="Rectangle 9"/>
            <p:cNvSpPr>
              <a:spLocks noChangeArrowheads="1"/>
            </p:cNvSpPr>
            <p:nvPr/>
          </p:nvSpPr>
          <p:spPr bwMode="auto">
            <a:xfrm>
              <a:off x="2792" y="2588"/>
              <a:ext cx="415" cy="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altLang="zh-CN" sz="1400" b="1">
                  <a:latin typeface="Arial" charset="0"/>
                  <a:ea typeface="宋体" charset="-122"/>
                </a:rPr>
                <a:t>B</a:t>
              </a:r>
            </a:p>
          </p:txBody>
        </p:sp>
        <p:sp>
          <p:nvSpPr>
            <p:cNvPr id="2538507" name="Rectangle 10"/>
            <p:cNvSpPr>
              <a:spLocks noChangeArrowheads="1"/>
            </p:cNvSpPr>
            <p:nvPr/>
          </p:nvSpPr>
          <p:spPr bwMode="auto">
            <a:xfrm>
              <a:off x="2377" y="2588"/>
              <a:ext cx="415" cy="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altLang="zh-CN" sz="1400" b="1">
                  <a:latin typeface="Arial" charset="0"/>
                  <a:ea typeface="宋体" charset="-122"/>
                </a:rPr>
                <a:t>A</a:t>
              </a:r>
            </a:p>
          </p:txBody>
        </p:sp>
        <p:sp>
          <p:nvSpPr>
            <p:cNvPr id="2538508" name="Line 11"/>
            <p:cNvSpPr>
              <a:spLocks noChangeShapeType="1"/>
            </p:cNvSpPr>
            <p:nvPr/>
          </p:nvSpPr>
          <p:spPr bwMode="auto">
            <a:xfrm>
              <a:off x="2377" y="2588"/>
              <a:ext cx="415"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8509" name="Line 12"/>
            <p:cNvSpPr>
              <a:spLocks noChangeShapeType="1"/>
            </p:cNvSpPr>
            <p:nvPr/>
          </p:nvSpPr>
          <p:spPr bwMode="auto">
            <a:xfrm>
              <a:off x="2792" y="2588"/>
              <a:ext cx="415"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8510" name="Line 13"/>
            <p:cNvSpPr>
              <a:spLocks noChangeShapeType="1"/>
            </p:cNvSpPr>
            <p:nvPr/>
          </p:nvSpPr>
          <p:spPr bwMode="auto">
            <a:xfrm>
              <a:off x="2377"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511" name="Line 14"/>
            <p:cNvSpPr>
              <a:spLocks noChangeShapeType="1"/>
            </p:cNvSpPr>
            <p:nvPr/>
          </p:nvSpPr>
          <p:spPr bwMode="auto">
            <a:xfrm>
              <a:off x="3207" y="2588"/>
              <a:ext cx="415"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8512" name="Line 15"/>
            <p:cNvSpPr>
              <a:spLocks noChangeShapeType="1"/>
            </p:cNvSpPr>
            <p:nvPr/>
          </p:nvSpPr>
          <p:spPr bwMode="auto">
            <a:xfrm>
              <a:off x="2792" y="2827"/>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513" name="Line 16"/>
            <p:cNvSpPr>
              <a:spLocks noChangeShapeType="1"/>
            </p:cNvSpPr>
            <p:nvPr/>
          </p:nvSpPr>
          <p:spPr bwMode="auto">
            <a:xfrm>
              <a:off x="3207" y="2827"/>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514" name="Line 17"/>
            <p:cNvSpPr>
              <a:spLocks noChangeShapeType="1"/>
            </p:cNvSpPr>
            <p:nvPr/>
          </p:nvSpPr>
          <p:spPr bwMode="auto">
            <a:xfrm>
              <a:off x="3622"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515" name="Line 18"/>
            <p:cNvSpPr>
              <a:spLocks noChangeShapeType="1"/>
            </p:cNvSpPr>
            <p:nvPr/>
          </p:nvSpPr>
          <p:spPr bwMode="auto">
            <a:xfrm>
              <a:off x="2377" y="2588"/>
              <a:ext cx="0" cy="239"/>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8516" name="Line 19"/>
            <p:cNvSpPr>
              <a:spLocks noChangeShapeType="1"/>
            </p:cNvSpPr>
            <p:nvPr/>
          </p:nvSpPr>
          <p:spPr bwMode="auto">
            <a:xfrm>
              <a:off x="3622" y="2588"/>
              <a:ext cx="0" cy="239"/>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8517" name="Line 20"/>
            <p:cNvSpPr>
              <a:spLocks noChangeShapeType="1"/>
            </p:cNvSpPr>
            <p:nvPr/>
          </p:nvSpPr>
          <p:spPr bwMode="auto">
            <a:xfrm>
              <a:off x="2377" y="2827"/>
              <a:ext cx="1245"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518" name="Line 21"/>
            <p:cNvSpPr>
              <a:spLocks noChangeShapeType="1"/>
            </p:cNvSpPr>
            <p:nvPr/>
          </p:nvSpPr>
          <p:spPr bwMode="auto">
            <a:xfrm>
              <a:off x="2377" y="3114"/>
              <a:ext cx="1245"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519" name="Text Box 123"/>
            <p:cNvSpPr txBox="1">
              <a:spLocks noChangeArrowheads="1"/>
            </p:cNvSpPr>
            <p:nvPr/>
          </p:nvSpPr>
          <p:spPr bwMode="auto">
            <a:xfrm>
              <a:off x="391" y="2816"/>
              <a:ext cx="198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altLang="zh-CN" b="1">
                  <a:ea typeface="宋体" charset="-122"/>
                </a:rPr>
                <a:t>Temporary Available</a:t>
              </a:r>
            </a:p>
          </p:txBody>
        </p:sp>
      </p:grpSp>
      <p:sp>
        <p:nvSpPr>
          <p:cNvPr id="2163045" name="Oval 357"/>
          <p:cNvSpPr>
            <a:spLocks noChangeArrowheads="1"/>
          </p:cNvSpPr>
          <p:nvPr/>
        </p:nvSpPr>
        <p:spPr bwMode="auto">
          <a:xfrm>
            <a:off x="2000251" y="3932239"/>
            <a:ext cx="409575"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zh-CN" altLang="zh-CN">
              <a:latin typeface="Times New Roman" pitchFamily="18" charset="0"/>
            </a:endParaRPr>
          </a:p>
        </p:txBody>
      </p:sp>
      <p:sp>
        <p:nvSpPr>
          <p:cNvPr id="2163034" name="Oval 346"/>
          <p:cNvSpPr>
            <a:spLocks noChangeArrowheads="1"/>
          </p:cNvSpPr>
          <p:nvPr/>
        </p:nvSpPr>
        <p:spPr bwMode="auto">
          <a:xfrm>
            <a:off x="1992314" y="3479800"/>
            <a:ext cx="409575" cy="452438"/>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zh-CN" altLang="zh-CN">
              <a:latin typeface="Times New Roman" pitchFamily="18" charset="0"/>
            </a:endParaRPr>
          </a:p>
        </p:txBody>
      </p:sp>
      <p:sp>
        <p:nvSpPr>
          <p:cNvPr id="2163023" name="Oval 335"/>
          <p:cNvSpPr>
            <a:spLocks noChangeArrowheads="1"/>
          </p:cNvSpPr>
          <p:nvPr/>
        </p:nvSpPr>
        <p:spPr bwMode="auto">
          <a:xfrm>
            <a:off x="1984376" y="2571750"/>
            <a:ext cx="409575" cy="452438"/>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zh-CN" altLang="zh-CN">
              <a:latin typeface="Times New Roman" pitchFamily="18" charset="0"/>
            </a:endParaRPr>
          </a:p>
        </p:txBody>
      </p:sp>
      <p:sp>
        <p:nvSpPr>
          <p:cNvPr id="2162968" name="Oval 280"/>
          <p:cNvSpPr>
            <a:spLocks noChangeArrowheads="1"/>
          </p:cNvSpPr>
          <p:nvPr/>
        </p:nvSpPr>
        <p:spPr bwMode="auto">
          <a:xfrm>
            <a:off x="1984376" y="2105025"/>
            <a:ext cx="409575" cy="452438"/>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zh-CN" altLang="zh-CN">
              <a:latin typeface="Times New Roman" pitchFamily="18" charset="0"/>
            </a:endParaRPr>
          </a:p>
        </p:txBody>
      </p:sp>
      <p:sp>
        <p:nvSpPr>
          <p:cNvPr id="2162967" name="Oval 279"/>
          <p:cNvSpPr>
            <a:spLocks noChangeArrowheads="1"/>
          </p:cNvSpPr>
          <p:nvPr/>
        </p:nvSpPr>
        <p:spPr bwMode="auto">
          <a:xfrm>
            <a:off x="1987551" y="3019425"/>
            <a:ext cx="409575" cy="452438"/>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zh-CN" altLang="zh-CN">
              <a:latin typeface="Times New Roman" pitchFamily="18" charset="0"/>
            </a:endParaRPr>
          </a:p>
        </p:txBody>
      </p:sp>
      <p:sp>
        <p:nvSpPr>
          <p:cNvPr id="2538525" name="Rectangle 2"/>
          <p:cNvSpPr>
            <a:spLocks noGrp="1" noChangeArrowheads="1"/>
          </p:cNvSpPr>
          <p:nvPr>
            <p:ph type="title" idx="4294967295"/>
          </p:nvPr>
        </p:nvSpPr>
        <p:spPr>
          <a:xfrm>
            <a:off x="2674938" y="390525"/>
            <a:ext cx="7161212" cy="693738"/>
          </a:xfrm>
        </p:spPr>
        <p:txBody>
          <a:bodyPr vert="horz" lIns="92075" tIns="46038" rIns="92075" bIns="46038" rtlCol="0" anchor="ctr">
            <a:normAutofit fontScale="90000"/>
          </a:bodyPr>
          <a:lstStyle/>
          <a:p>
            <a:r>
              <a:rPr lang="zh-CN" altLang="en-US" dirty="0"/>
              <a:t>死锁</a:t>
            </a:r>
            <a:r>
              <a:rPr lang="en-NZ" altLang="zh-CN" dirty="0" err="1"/>
              <a:t>检测算法</a:t>
            </a:r>
            <a:r>
              <a:rPr lang="zh-CN" altLang="en-US" dirty="0"/>
              <a:t>例</a:t>
            </a:r>
            <a:r>
              <a:rPr lang="en-US" altLang="zh-CN" dirty="0"/>
              <a:t>2</a:t>
            </a:r>
            <a:endParaRPr lang="en-US" altLang="zh-CN" dirty="0">
              <a:ea typeface="宋体" charset="-122"/>
            </a:endParaRPr>
          </a:p>
        </p:txBody>
      </p:sp>
      <p:sp>
        <p:nvSpPr>
          <p:cNvPr id="2162691" name="Rectangle 3"/>
          <p:cNvSpPr>
            <a:spLocks noGrp="1" noChangeArrowheads="1"/>
          </p:cNvSpPr>
          <p:nvPr>
            <p:ph type="body" idx="4294967295"/>
          </p:nvPr>
        </p:nvSpPr>
        <p:spPr>
          <a:xfrm>
            <a:off x="1992313" y="5527675"/>
            <a:ext cx="8018462" cy="641350"/>
          </a:xfrm>
        </p:spPr>
        <p:txBody>
          <a:bodyPr vert="horz" lIns="92075" tIns="46038" rIns="92075" bIns="46038" rtlCol="0">
            <a:normAutofit/>
          </a:bodyPr>
          <a:lstStyle/>
          <a:p>
            <a:r>
              <a:rPr lang="zh-CN" altLang="en-US" dirty="0">
                <a:ea typeface="宋体" charset="-122"/>
              </a:rPr>
              <a:t>我们死锁了吗</a:t>
            </a:r>
            <a:r>
              <a:rPr lang="en-US" altLang="zh-CN" dirty="0">
                <a:ea typeface="宋体" charset="-122"/>
              </a:rPr>
              <a:t>?</a:t>
            </a:r>
          </a:p>
        </p:txBody>
      </p:sp>
      <p:graphicFrame>
        <p:nvGraphicFramePr>
          <p:cNvPr id="2162710" name="Group 22"/>
          <p:cNvGraphicFramePr>
            <a:graphicFrameLocks noGrp="1"/>
          </p:cNvGraphicFramePr>
          <p:nvPr>
            <p:extLst/>
          </p:nvPr>
        </p:nvGraphicFramePr>
        <p:xfrm>
          <a:off x="8278813" y="3495675"/>
          <a:ext cx="1974850" cy="869950"/>
        </p:xfrm>
        <a:graphic>
          <a:graphicData uri="http://schemas.openxmlformats.org/drawingml/2006/table">
            <a:tbl>
              <a:tblPr/>
              <a:tblGrid>
                <a:gridCol w="658812">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8813">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162918" name="Group 230"/>
          <p:cNvGraphicFramePr>
            <a:graphicFrameLocks noGrp="1"/>
          </p:cNvGraphicFramePr>
          <p:nvPr/>
        </p:nvGraphicFramePr>
        <p:xfrm>
          <a:off x="1743075" y="1627189"/>
          <a:ext cx="2609850" cy="2728913"/>
        </p:xfrm>
        <a:graphic>
          <a:graphicData uri="http://schemas.openxmlformats.org/drawingml/2006/table">
            <a:tbl>
              <a:tblPr/>
              <a:tblGrid>
                <a:gridCol w="652463">
                  <a:extLst>
                    <a:ext uri="{9D8B030D-6E8A-4147-A177-3AD203B41FA5}">
                      <a16:colId xmlns:a16="http://schemas.microsoft.com/office/drawing/2014/main" val="20000"/>
                    </a:ext>
                  </a:extLst>
                </a:gridCol>
                <a:gridCol w="652462">
                  <a:extLst>
                    <a:ext uri="{9D8B030D-6E8A-4147-A177-3AD203B41FA5}">
                      <a16:colId xmlns:a16="http://schemas.microsoft.com/office/drawing/2014/main" val="20001"/>
                    </a:ext>
                  </a:extLst>
                </a:gridCol>
                <a:gridCol w="652463">
                  <a:extLst>
                    <a:ext uri="{9D8B030D-6E8A-4147-A177-3AD203B41FA5}">
                      <a16:colId xmlns:a16="http://schemas.microsoft.com/office/drawing/2014/main" val="20002"/>
                    </a:ext>
                  </a:extLst>
                </a:gridCol>
                <a:gridCol w="652462">
                  <a:extLst>
                    <a:ext uri="{9D8B030D-6E8A-4147-A177-3AD203B41FA5}">
                      <a16:colId xmlns:a16="http://schemas.microsoft.com/office/drawing/2014/main" val="20003"/>
                    </a:ext>
                  </a:extLst>
                </a:gridCol>
              </a:tblGrid>
              <a:tr h="442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zh-CN" altLang="zh-CN" sz="1400" b="1" i="0" u="none" strike="noStrike" cap="none" normalizeH="0" baseline="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5</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
        <p:nvSpPr>
          <p:cNvPr id="2538575" name="Text Box 80"/>
          <p:cNvSpPr txBox="1">
            <a:spLocks noChangeArrowheads="1"/>
          </p:cNvSpPr>
          <p:nvPr/>
        </p:nvSpPr>
        <p:spPr bwMode="auto">
          <a:xfrm>
            <a:off x="1954213" y="1439863"/>
            <a:ext cx="1397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b="1">
                <a:ea typeface="宋体" charset="-122"/>
              </a:rPr>
              <a:t>Requests</a:t>
            </a:r>
          </a:p>
        </p:txBody>
      </p:sp>
      <p:sp>
        <p:nvSpPr>
          <p:cNvPr id="2538576" name="Text Box 122"/>
          <p:cNvSpPr txBox="1">
            <a:spLocks noChangeArrowheads="1"/>
          </p:cNvSpPr>
          <p:nvPr/>
        </p:nvSpPr>
        <p:spPr bwMode="auto">
          <a:xfrm>
            <a:off x="8145464" y="3216275"/>
            <a:ext cx="15827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b="1">
                <a:ea typeface="宋体" charset="-122"/>
              </a:rPr>
              <a:t>Available</a:t>
            </a:r>
          </a:p>
        </p:txBody>
      </p:sp>
      <p:graphicFrame>
        <p:nvGraphicFramePr>
          <p:cNvPr id="2162919" name="Group 231"/>
          <p:cNvGraphicFramePr>
            <a:graphicFrameLocks noGrp="1"/>
          </p:cNvGraphicFramePr>
          <p:nvPr>
            <p:extLst/>
          </p:nvPr>
        </p:nvGraphicFramePr>
        <p:xfrm>
          <a:off x="4640263" y="1635126"/>
          <a:ext cx="2609850" cy="2728913"/>
        </p:xfrm>
        <a:graphic>
          <a:graphicData uri="http://schemas.openxmlformats.org/drawingml/2006/table">
            <a:tbl>
              <a:tblPr/>
              <a:tblGrid>
                <a:gridCol w="652462">
                  <a:extLst>
                    <a:ext uri="{9D8B030D-6E8A-4147-A177-3AD203B41FA5}">
                      <a16:colId xmlns:a16="http://schemas.microsoft.com/office/drawing/2014/main" val="20000"/>
                    </a:ext>
                  </a:extLst>
                </a:gridCol>
                <a:gridCol w="652463">
                  <a:extLst>
                    <a:ext uri="{9D8B030D-6E8A-4147-A177-3AD203B41FA5}">
                      <a16:colId xmlns:a16="http://schemas.microsoft.com/office/drawing/2014/main" val="20001"/>
                    </a:ext>
                  </a:extLst>
                </a:gridCol>
                <a:gridCol w="652462">
                  <a:extLst>
                    <a:ext uri="{9D8B030D-6E8A-4147-A177-3AD203B41FA5}">
                      <a16:colId xmlns:a16="http://schemas.microsoft.com/office/drawing/2014/main" val="20002"/>
                    </a:ext>
                  </a:extLst>
                </a:gridCol>
                <a:gridCol w="652463">
                  <a:extLst>
                    <a:ext uri="{9D8B030D-6E8A-4147-A177-3AD203B41FA5}">
                      <a16:colId xmlns:a16="http://schemas.microsoft.com/office/drawing/2014/main" val="20003"/>
                    </a:ext>
                  </a:extLst>
                </a:gridCol>
              </a:tblGrid>
              <a:tr h="442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zh-CN" altLang="zh-CN" sz="1400" b="1" i="0" u="none" strike="noStrike" cap="none" normalizeH="0" baseline="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3</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3</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5</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
        <p:nvSpPr>
          <p:cNvPr id="2538612" name="Text Box 276"/>
          <p:cNvSpPr txBox="1">
            <a:spLocks noChangeArrowheads="1"/>
          </p:cNvSpPr>
          <p:nvPr/>
        </p:nvSpPr>
        <p:spPr bwMode="auto">
          <a:xfrm>
            <a:off x="4851400" y="1447800"/>
            <a:ext cx="17462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b="1">
                <a:ea typeface="宋体" charset="-122"/>
              </a:rPr>
              <a:t>Allocation</a:t>
            </a:r>
          </a:p>
        </p:txBody>
      </p:sp>
      <p:sp>
        <p:nvSpPr>
          <p:cNvPr id="2538613" name="Text Box 281"/>
          <p:cNvSpPr txBox="1">
            <a:spLocks noChangeArrowheads="1"/>
          </p:cNvSpPr>
          <p:nvPr/>
        </p:nvSpPr>
        <p:spPr bwMode="auto">
          <a:xfrm>
            <a:off x="7889875" y="1447800"/>
            <a:ext cx="15827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altLang="zh-CN" b="1">
                <a:ea typeface="宋体" charset="-122"/>
              </a:rPr>
              <a:t>Resource</a:t>
            </a:r>
          </a:p>
        </p:txBody>
      </p:sp>
      <p:graphicFrame>
        <p:nvGraphicFramePr>
          <p:cNvPr id="2162994" name="Group 306"/>
          <p:cNvGraphicFramePr>
            <a:graphicFrameLocks noGrp="1"/>
          </p:cNvGraphicFramePr>
          <p:nvPr>
            <p:extLst/>
          </p:nvPr>
        </p:nvGraphicFramePr>
        <p:xfrm>
          <a:off x="8286750" y="1658938"/>
          <a:ext cx="1974850" cy="869950"/>
        </p:xfrm>
        <a:graphic>
          <a:graphicData uri="http://schemas.openxmlformats.org/drawingml/2006/table">
            <a:tbl>
              <a:tblPr/>
              <a:tblGrid>
                <a:gridCol w="658813">
                  <a:extLst>
                    <a:ext uri="{9D8B030D-6E8A-4147-A177-3AD203B41FA5}">
                      <a16:colId xmlns:a16="http://schemas.microsoft.com/office/drawing/2014/main" val="20000"/>
                    </a:ext>
                  </a:extLst>
                </a:gridCol>
                <a:gridCol w="657225">
                  <a:extLst>
                    <a:ext uri="{9D8B030D-6E8A-4147-A177-3AD203B41FA5}">
                      <a16:colId xmlns:a16="http://schemas.microsoft.com/office/drawing/2014/main" val="20001"/>
                    </a:ext>
                  </a:extLst>
                </a:gridCol>
                <a:gridCol w="658812">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7</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6</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sp>
        <p:nvSpPr>
          <p:cNvPr id="2163012" name="Rectangle 324"/>
          <p:cNvSpPr>
            <a:spLocks noChangeArrowheads="1"/>
          </p:cNvSpPr>
          <p:nvPr/>
        </p:nvSpPr>
        <p:spPr bwMode="auto">
          <a:xfrm>
            <a:off x="1992314" y="5929314"/>
            <a:ext cx="8205787"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eaLnBrk="0" hangingPunct="0">
              <a:lnSpc>
                <a:spcPct val="90000"/>
              </a:lnSpc>
              <a:spcBef>
                <a:spcPct val="20000"/>
              </a:spcBef>
              <a:buClr>
                <a:schemeClr val="folHlink"/>
              </a:buClr>
              <a:buSzPct val="125000"/>
              <a:buFont typeface="Wingdings" pitchFamily="2" charset="2"/>
              <a:buChar char="§"/>
            </a:pPr>
            <a:r>
              <a:rPr lang="en-US" altLang="zh-CN" sz="2800" dirty="0">
                <a:latin typeface="Arial" charset="0"/>
                <a:ea typeface="宋体" charset="-122"/>
              </a:rPr>
              <a:t>No!</a:t>
            </a:r>
          </a:p>
        </p:txBody>
      </p:sp>
      <p:grpSp>
        <p:nvGrpSpPr>
          <p:cNvPr id="3" name="Group 368"/>
          <p:cNvGrpSpPr>
            <a:grpSpLocks/>
          </p:cNvGrpSpPr>
          <p:nvPr/>
        </p:nvGrpSpPr>
        <p:grpSpPr bwMode="auto">
          <a:xfrm>
            <a:off x="5294314" y="4760913"/>
            <a:ext cx="1976437" cy="455612"/>
            <a:chOff x="2377" y="2827"/>
            <a:chExt cx="1245" cy="287"/>
          </a:xfrm>
        </p:grpSpPr>
        <p:sp>
          <p:nvSpPr>
            <p:cNvPr id="2538629" name="Rectangle 369"/>
            <p:cNvSpPr>
              <a:spLocks noChangeArrowheads="1"/>
            </p:cNvSpPr>
            <p:nvPr/>
          </p:nvSpPr>
          <p:spPr bwMode="auto">
            <a:xfrm>
              <a:off x="3207" y="2827"/>
              <a:ext cx="41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38630" name="Rectangle 370"/>
            <p:cNvSpPr>
              <a:spLocks noChangeArrowheads="1"/>
            </p:cNvSpPr>
            <p:nvPr/>
          </p:nvSpPr>
          <p:spPr bwMode="auto">
            <a:xfrm>
              <a:off x="2792" y="2827"/>
              <a:ext cx="41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1</a:t>
              </a:r>
            </a:p>
          </p:txBody>
        </p:sp>
        <p:sp>
          <p:nvSpPr>
            <p:cNvPr id="2538631" name="Rectangle 371"/>
            <p:cNvSpPr>
              <a:spLocks noChangeArrowheads="1"/>
            </p:cNvSpPr>
            <p:nvPr/>
          </p:nvSpPr>
          <p:spPr bwMode="auto">
            <a:xfrm>
              <a:off x="2377" y="2827"/>
              <a:ext cx="41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38632" name="Line 372"/>
            <p:cNvSpPr>
              <a:spLocks noChangeShapeType="1"/>
            </p:cNvSpPr>
            <p:nvPr/>
          </p:nvSpPr>
          <p:spPr bwMode="auto">
            <a:xfrm>
              <a:off x="2377"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33" name="Line 373"/>
            <p:cNvSpPr>
              <a:spLocks noChangeShapeType="1"/>
            </p:cNvSpPr>
            <p:nvPr/>
          </p:nvSpPr>
          <p:spPr bwMode="auto">
            <a:xfrm>
              <a:off x="2792" y="2827"/>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34" name="Line 374"/>
            <p:cNvSpPr>
              <a:spLocks noChangeShapeType="1"/>
            </p:cNvSpPr>
            <p:nvPr/>
          </p:nvSpPr>
          <p:spPr bwMode="auto">
            <a:xfrm>
              <a:off x="3207" y="2827"/>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35" name="Line 375"/>
            <p:cNvSpPr>
              <a:spLocks noChangeShapeType="1"/>
            </p:cNvSpPr>
            <p:nvPr/>
          </p:nvSpPr>
          <p:spPr bwMode="auto">
            <a:xfrm>
              <a:off x="3622"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36" name="Line 376"/>
            <p:cNvSpPr>
              <a:spLocks noChangeShapeType="1"/>
            </p:cNvSpPr>
            <p:nvPr/>
          </p:nvSpPr>
          <p:spPr bwMode="auto">
            <a:xfrm>
              <a:off x="2377" y="2827"/>
              <a:ext cx="1245"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37" name="Line 377"/>
            <p:cNvSpPr>
              <a:spLocks noChangeShapeType="1"/>
            </p:cNvSpPr>
            <p:nvPr/>
          </p:nvSpPr>
          <p:spPr bwMode="auto">
            <a:xfrm>
              <a:off x="2377" y="3114"/>
              <a:ext cx="1245"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grpSp>
      <p:grpSp>
        <p:nvGrpSpPr>
          <p:cNvPr id="4" name="Group 378"/>
          <p:cNvGrpSpPr>
            <a:grpSpLocks/>
          </p:cNvGrpSpPr>
          <p:nvPr/>
        </p:nvGrpSpPr>
        <p:grpSpPr bwMode="auto">
          <a:xfrm>
            <a:off x="5294314" y="4760913"/>
            <a:ext cx="1976437" cy="455612"/>
            <a:chOff x="2377" y="2827"/>
            <a:chExt cx="1245" cy="287"/>
          </a:xfrm>
        </p:grpSpPr>
        <p:sp>
          <p:nvSpPr>
            <p:cNvPr id="2538639" name="Rectangle 379"/>
            <p:cNvSpPr>
              <a:spLocks noChangeArrowheads="1"/>
            </p:cNvSpPr>
            <p:nvPr/>
          </p:nvSpPr>
          <p:spPr bwMode="auto">
            <a:xfrm>
              <a:off x="3207" y="2827"/>
              <a:ext cx="41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3</a:t>
              </a:r>
            </a:p>
          </p:txBody>
        </p:sp>
        <p:sp>
          <p:nvSpPr>
            <p:cNvPr id="2538640" name="Rectangle 380"/>
            <p:cNvSpPr>
              <a:spLocks noChangeArrowheads="1"/>
            </p:cNvSpPr>
            <p:nvPr/>
          </p:nvSpPr>
          <p:spPr bwMode="auto">
            <a:xfrm>
              <a:off x="2792" y="2827"/>
              <a:ext cx="41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1</a:t>
              </a:r>
            </a:p>
          </p:txBody>
        </p:sp>
        <p:sp>
          <p:nvSpPr>
            <p:cNvPr id="2538641" name="Rectangle 381"/>
            <p:cNvSpPr>
              <a:spLocks noChangeArrowheads="1"/>
            </p:cNvSpPr>
            <p:nvPr/>
          </p:nvSpPr>
          <p:spPr bwMode="auto">
            <a:xfrm>
              <a:off x="2377" y="2827"/>
              <a:ext cx="41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3</a:t>
              </a:r>
            </a:p>
          </p:txBody>
        </p:sp>
        <p:sp>
          <p:nvSpPr>
            <p:cNvPr id="2538642" name="Line 382"/>
            <p:cNvSpPr>
              <a:spLocks noChangeShapeType="1"/>
            </p:cNvSpPr>
            <p:nvPr/>
          </p:nvSpPr>
          <p:spPr bwMode="auto">
            <a:xfrm>
              <a:off x="2377"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43" name="Line 383"/>
            <p:cNvSpPr>
              <a:spLocks noChangeShapeType="1"/>
            </p:cNvSpPr>
            <p:nvPr/>
          </p:nvSpPr>
          <p:spPr bwMode="auto">
            <a:xfrm>
              <a:off x="2792" y="2827"/>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44" name="Line 384"/>
            <p:cNvSpPr>
              <a:spLocks noChangeShapeType="1"/>
            </p:cNvSpPr>
            <p:nvPr/>
          </p:nvSpPr>
          <p:spPr bwMode="auto">
            <a:xfrm>
              <a:off x="3207" y="2827"/>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45" name="Line 385"/>
            <p:cNvSpPr>
              <a:spLocks noChangeShapeType="1"/>
            </p:cNvSpPr>
            <p:nvPr/>
          </p:nvSpPr>
          <p:spPr bwMode="auto">
            <a:xfrm>
              <a:off x="3622"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46" name="Line 386"/>
            <p:cNvSpPr>
              <a:spLocks noChangeShapeType="1"/>
            </p:cNvSpPr>
            <p:nvPr/>
          </p:nvSpPr>
          <p:spPr bwMode="auto">
            <a:xfrm>
              <a:off x="2377" y="2827"/>
              <a:ext cx="1245"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47" name="Line 387"/>
            <p:cNvSpPr>
              <a:spLocks noChangeShapeType="1"/>
            </p:cNvSpPr>
            <p:nvPr/>
          </p:nvSpPr>
          <p:spPr bwMode="auto">
            <a:xfrm>
              <a:off x="2377" y="3114"/>
              <a:ext cx="1245"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grpSp>
      <p:grpSp>
        <p:nvGrpSpPr>
          <p:cNvPr id="5" name="Group 388"/>
          <p:cNvGrpSpPr>
            <a:grpSpLocks/>
          </p:cNvGrpSpPr>
          <p:nvPr/>
        </p:nvGrpSpPr>
        <p:grpSpPr bwMode="auto">
          <a:xfrm>
            <a:off x="5302250" y="4757738"/>
            <a:ext cx="1976438" cy="455612"/>
            <a:chOff x="2377" y="2827"/>
            <a:chExt cx="1245" cy="287"/>
          </a:xfrm>
        </p:grpSpPr>
        <p:sp>
          <p:nvSpPr>
            <p:cNvPr id="2538649" name="Rectangle 389"/>
            <p:cNvSpPr>
              <a:spLocks noChangeArrowheads="1"/>
            </p:cNvSpPr>
            <p:nvPr/>
          </p:nvSpPr>
          <p:spPr bwMode="auto">
            <a:xfrm>
              <a:off x="3207" y="2827"/>
              <a:ext cx="41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3</a:t>
              </a:r>
            </a:p>
          </p:txBody>
        </p:sp>
        <p:sp>
          <p:nvSpPr>
            <p:cNvPr id="2538650" name="Rectangle 390"/>
            <p:cNvSpPr>
              <a:spLocks noChangeArrowheads="1"/>
            </p:cNvSpPr>
            <p:nvPr/>
          </p:nvSpPr>
          <p:spPr bwMode="auto">
            <a:xfrm>
              <a:off x="2792" y="2827"/>
              <a:ext cx="41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1</a:t>
              </a:r>
            </a:p>
          </p:txBody>
        </p:sp>
        <p:sp>
          <p:nvSpPr>
            <p:cNvPr id="2538651" name="Rectangle 391"/>
            <p:cNvSpPr>
              <a:spLocks noChangeArrowheads="1"/>
            </p:cNvSpPr>
            <p:nvPr/>
          </p:nvSpPr>
          <p:spPr bwMode="auto">
            <a:xfrm>
              <a:off x="2377" y="2827"/>
              <a:ext cx="41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5</a:t>
              </a:r>
            </a:p>
          </p:txBody>
        </p:sp>
        <p:sp>
          <p:nvSpPr>
            <p:cNvPr id="2538652" name="Line 392"/>
            <p:cNvSpPr>
              <a:spLocks noChangeShapeType="1"/>
            </p:cNvSpPr>
            <p:nvPr/>
          </p:nvSpPr>
          <p:spPr bwMode="auto">
            <a:xfrm>
              <a:off x="2377"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53" name="Line 393"/>
            <p:cNvSpPr>
              <a:spLocks noChangeShapeType="1"/>
            </p:cNvSpPr>
            <p:nvPr/>
          </p:nvSpPr>
          <p:spPr bwMode="auto">
            <a:xfrm>
              <a:off x="2792" y="2827"/>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54" name="Line 394"/>
            <p:cNvSpPr>
              <a:spLocks noChangeShapeType="1"/>
            </p:cNvSpPr>
            <p:nvPr/>
          </p:nvSpPr>
          <p:spPr bwMode="auto">
            <a:xfrm>
              <a:off x="3207" y="2827"/>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55" name="Line 395"/>
            <p:cNvSpPr>
              <a:spLocks noChangeShapeType="1"/>
            </p:cNvSpPr>
            <p:nvPr/>
          </p:nvSpPr>
          <p:spPr bwMode="auto">
            <a:xfrm>
              <a:off x="3622"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56" name="Line 396"/>
            <p:cNvSpPr>
              <a:spLocks noChangeShapeType="1"/>
            </p:cNvSpPr>
            <p:nvPr/>
          </p:nvSpPr>
          <p:spPr bwMode="auto">
            <a:xfrm>
              <a:off x="2377" y="2827"/>
              <a:ext cx="1245"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57" name="Line 397"/>
            <p:cNvSpPr>
              <a:spLocks noChangeShapeType="1"/>
            </p:cNvSpPr>
            <p:nvPr/>
          </p:nvSpPr>
          <p:spPr bwMode="auto">
            <a:xfrm>
              <a:off x="2377" y="3114"/>
              <a:ext cx="1245"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grpSp>
      <p:grpSp>
        <p:nvGrpSpPr>
          <p:cNvPr id="6" name="Group 398"/>
          <p:cNvGrpSpPr>
            <a:grpSpLocks/>
          </p:cNvGrpSpPr>
          <p:nvPr/>
        </p:nvGrpSpPr>
        <p:grpSpPr bwMode="auto">
          <a:xfrm>
            <a:off x="5302250" y="4757738"/>
            <a:ext cx="1976438" cy="455612"/>
            <a:chOff x="2377" y="2827"/>
            <a:chExt cx="1245" cy="287"/>
          </a:xfrm>
        </p:grpSpPr>
        <p:sp>
          <p:nvSpPr>
            <p:cNvPr id="2538659" name="Rectangle 399"/>
            <p:cNvSpPr>
              <a:spLocks noChangeArrowheads="1"/>
            </p:cNvSpPr>
            <p:nvPr/>
          </p:nvSpPr>
          <p:spPr bwMode="auto">
            <a:xfrm>
              <a:off x="3207" y="2827"/>
              <a:ext cx="41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4</a:t>
              </a:r>
            </a:p>
          </p:txBody>
        </p:sp>
        <p:sp>
          <p:nvSpPr>
            <p:cNvPr id="2538660" name="Rectangle 400"/>
            <p:cNvSpPr>
              <a:spLocks noChangeArrowheads="1"/>
            </p:cNvSpPr>
            <p:nvPr/>
          </p:nvSpPr>
          <p:spPr bwMode="auto">
            <a:xfrm>
              <a:off x="2792" y="2827"/>
              <a:ext cx="41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2</a:t>
              </a:r>
            </a:p>
          </p:txBody>
        </p:sp>
        <p:sp>
          <p:nvSpPr>
            <p:cNvPr id="2538661" name="Rectangle 401"/>
            <p:cNvSpPr>
              <a:spLocks noChangeArrowheads="1"/>
            </p:cNvSpPr>
            <p:nvPr/>
          </p:nvSpPr>
          <p:spPr bwMode="auto">
            <a:xfrm>
              <a:off x="2377" y="2827"/>
              <a:ext cx="41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7</a:t>
              </a:r>
            </a:p>
          </p:txBody>
        </p:sp>
        <p:sp>
          <p:nvSpPr>
            <p:cNvPr id="2538662" name="Line 402"/>
            <p:cNvSpPr>
              <a:spLocks noChangeShapeType="1"/>
            </p:cNvSpPr>
            <p:nvPr/>
          </p:nvSpPr>
          <p:spPr bwMode="auto">
            <a:xfrm>
              <a:off x="2377"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63" name="Line 403"/>
            <p:cNvSpPr>
              <a:spLocks noChangeShapeType="1"/>
            </p:cNvSpPr>
            <p:nvPr/>
          </p:nvSpPr>
          <p:spPr bwMode="auto">
            <a:xfrm>
              <a:off x="2792" y="2827"/>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64" name="Line 404"/>
            <p:cNvSpPr>
              <a:spLocks noChangeShapeType="1"/>
            </p:cNvSpPr>
            <p:nvPr/>
          </p:nvSpPr>
          <p:spPr bwMode="auto">
            <a:xfrm>
              <a:off x="3207" y="2827"/>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65" name="Line 405"/>
            <p:cNvSpPr>
              <a:spLocks noChangeShapeType="1"/>
            </p:cNvSpPr>
            <p:nvPr/>
          </p:nvSpPr>
          <p:spPr bwMode="auto">
            <a:xfrm>
              <a:off x="3622"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66" name="Line 406"/>
            <p:cNvSpPr>
              <a:spLocks noChangeShapeType="1"/>
            </p:cNvSpPr>
            <p:nvPr/>
          </p:nvSpPr>
          <p:spPr bwMode="auto">
            <a:xfrm>
              <a:off x="2377" y="2827"/>
              <a:ext cx="1245"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67" name="Line 407"/>
            <p:cNvSpPr>
              <a:spLocks noChangeShapeType="1"/>
            </p:cNvSpPr>
            <p:nvPr/>
          </p:nvSpPr>
          <p:spPr bwMode="auto">
            <a:xfrm>
              <a:off x="2377" y="3114"/>
              <a:ext cx="1245"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grpSp>
      <p:grpSp>
        <p:nvGrpSpPr>
          <p:cNvPr id="7" name="Group 408"/>
          <p:cNvGrpSpPr>
            <a:grpSpLocks/>
          </p:cNvGrpSpPr>
          <p:nvPr/>
        </p:nvGrpSpPr>
        <p:grpSpPr bwMode="auto">
          <a:xfrm>
            <a:off x="5302250" y="4757738"/>
            <a:ext cx="1976438" cy="455612"/>
            <a:chOff x="2377" y="2827"/>
            <a:chExt cx="1245" cy="287"/>
          </a:xfrm>
        </p:grpSpPr>
        <p:sp>
          <p:nvSpPr>
            <p:cNvPr id="2538669" name="Rectangle 409"/>
            <p:cNvSpPr>
              <a:spLocks noChangeArrowheads="1"/>
            </p:cNvSpPr>
            <p:nvPr/>
          </p:nvSpPr>
          <p:spPr bwMode="auto">
            <a:xfrm>
              <a:off x="3207" y="2827"/>
              <a:ext cx="41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6</a:t>
              </a:r>
            </a:p>
          </p:txBody>
        </p:sp>
        <p:sp>
          <p:nvSpPr>
            <p:cNvPr id="2538670" name="Rectangle 410"/>
            <p:cNvSpPr>
              <a:spLocks noChangeArrowheads="1"/>
            </p:cNvSpPr>
            <p:nvPr/>
          </p:nvSpPr>
          <p:spPr bwMode="auto">
            <a:xfrm>
              <a:off x="2792" y="2827"/>
              <a:ext cx="41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2</a:t>
              </a:r>
            </a:p>
          </p:txBody>
        </p:sp>
        <p:sp>
          <p:nvSpPr>
            <p:cNvPr id="2538671" name="Rectangle 411"/>
            <p:cNvSpPr>
              <a:spLocks noChangeArrowheads="1"/>
            </p:cNvSpPr>
            <p:nvPr/>
          </p:nvSpPr>
          <p:spPr bwMode="auto">
            <a:xfrm>
              <a:off x="2377" y="2827"/>
              <a:ext cx="41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7</a:t>
              </a:r>
            </a:p>
          </p:txBody>
        </p:sp>
        <p:sp>
          <p:nvSpPr>
            <p:cNvPr id="2538672" name="Line 412"/>
            <p:cNvSpPr>
              <a:spLocks noChangeShapeType="1"/>
            </p:cNvSpPr>
            <p:nvPr/>
          </p:nvSpPr>
          <p:spPr bwMode="auto">
            <a:xfrm>
              <a:off x="2377"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73" name="Line 413"/>
            <p:cNvSpPr>
              <a:spLocks noChangeShapeType="1"/>
            </p:cNvSpPr>
            <p:nvPr/>
          </p:nvSpPr>
          <p:spPr bwMode="auto">
            <a:xfrm>
              <a:off x="2792" y="2827"/>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74" name="Line 414"/>
            <p:cNvSpPr>
              <a:spLocks noChangeShapeType="1"/>
            </p:cNvSpPr>
            <p:nvPr/>
          </p:nvSpPr>
          <p:spPr bwMode="auto">
            <a:xfrm>
              <a:off x="3207" y="2827"/>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75" name="Line 415"/>
            <p:cNvSpPr>
              <a:spLocks noChangeShapeType="1"/>
            </p:cNvSpPr>
            <p:nvPr/>
          </p:nvSpPr>
          <p:spPr bwMode="auto">
            <a:xfrm>
              <a:off x="3622" y="2827"/>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76" name="Line 416"/>
            <p:cNvSpPr>
              <a:spLocks noChangeShapeType="1"/>
            </p:cNvSpPr>
            <p:nvPr/>
          </p:nvSpPr>
          <p:spPr bwMode="auto">
            <a:xfrm>
              <a:off x="2377" y="2827"/>
              <a:ext cx="1245"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8677" name="Line 417"/>
            <p:cNvSpPr>
              <a:spLocks noChangeShapeType="1"/>
            </p:cNvSpPr>
            <p:nvPr/>
          </p:nvSpPr>
          <p:spPr bwMode="auto">
            <a:xfrm>
              <a:off x="2377" y="3114"/>
              <a:ext cx="1245"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grpSp>
      <p:sp>
        <p:nvSpPr>
          <p:cNvPr id="2538678" name="Text Box 182"/>
          <p:cNvSpPr txBox="1">
            <a:spLocks noChangeArrowheads="1"/>
          </p:cNvSpPr>
          <p:nvPr/>
        </p:nvSpPr>
        <p:spPr bwMode="auto">
          <a:xfrm>
            <a:off x="7993063" y="76201"/>
            <a:ext cx="26273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eaLnBrk="0" hangingPunct="0">
              <a:spcBef>
                <a:spcPct val="50000"/>
              </a:spcBef>
            </a:pPr>
            <a:r>
              <a:rPr lang="en-US" altLang="zh-CN" b="1">
                <a:latin typeface="Arial" charset="0"/>
                <a:ea typeface="宋体" charset="-122"/>
              </a:rPr>
              <a:t>Detection</a:t>
            </a:r>
          </a:p>
        </p:txBody>
      </p:sp>
    </p:spTree>
    <p:extLst>
      <p:ext uri="{BB962C8B-B14F-4D97-AF65-F5344CB8AC3E}">
        <p14:creationId xmlns:p14="http://schemas.microsoft.com/office/powerpoint/2010/main" val="3512776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62691">
                                            <p:txEl>
                                              <p:pRg st="0" end="0"/>
                                            </p:txEl>
                                          </p:spTgt>
                                        </p:tgtEl>
                                        <p:attrNameLst>
                                          <p:attrName>style.visibility</p:attrName>
                                        </p:attrNameLst>
                                      </p:cBhvr>
                                      <p:to>
                                        <p:strVal val="visible"/>
                                      </p:to>
                                    </p:set>
                                    <p:animEffect transition="in" filter="wipe(left)">
                                      <p:cBhvr>
                                        <p:cTn id="7" dur="500"/>
                                        <p:tgtEl>
                                          <p:spTgt spid="21626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62968"/>
                                        </p:tgtEl>
                                        <p:attrNameLst>
                                          <p:attrName>style.visibility</p:attrName>
                                        </p:attrNameLst>
                                      </p:cBhvr>
                                      <p:to>
                                        <p:strVal val="visible"/>
                                      </p:to>
                                    </p:set>
                                    <p:animEffect transition="in" filter="dissolve">
                                      <p:cBhvr>
                                        <p:cTn id="17" dur="500"/>
                                        <p:tgtEl>
                                          <p:spTgt spid="21629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162967"/>
                                        </p:tgtEl>
                                        <p:attrNameLst>
                                          <p:attrName>style.visibility</p:attrName>
                                        </p:attrNameLst>
                                      </p:cBhvr>
                                      <p:to>
                                        <p:strVal val="visible"/>
                                      </p:to>
                                    </p:set>
                                    <p:animEffect transition="in" filter="dissolve">
                                      <p:cBhvr>
                                        <p:cTn id="27" dur="500"/>
                                        <p:tgtEl>
                                          <p:spTgt spid="21629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dissolve">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163023"/>
                                        </p:tgtEl>
                                        <p:attrNameLst>
                                          <p:attrName>style.visibility</p:attrName>
                                        </p:attrNameLst>
                                      </p:cBhvr>
                                      <p:to>
                                        <p:strVal val="visible"/>
                                      </p:to>
                                    </p:set>
                                    <p:animEffect transition="in" filter="dissolve">
                                      <p:cBhvr>
                                        <p:cTn id="37" dur="500"/>
                                        <p:tgtEl>
                                          <p:spTgt spid="216302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dissolve">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163034"/>
                                        </p:tgtEl>
                                        <p:attrNameLst>
                                          <p:attrName>style.visibility</p:attrName>
                                        </p:attrNameLst>
                                      </p:cBhvr>
                                      <p:to>
                                        <p:strVal val="visible"/>
                                      </p:to>
                                    </p:set>
                                    <p:animEffect transition="in" filter="dissolve">
                                      <p:cBhvr>
                                        <p:cTn id="47" dur="500"/>
                                        <p:tgtEl>
                                          <p:spTgt spid="216303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dissolve">
                                      <p:cBhvr>
                                        <p:cTn id="52" dur="500"/>
                                        <p:tgtEl>
                                          <p:spTgt spid="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163045"/>
                                        </p:tgtEl>
                                        <p:attrNameLst>
                                          <p:attrName>style.visibility</p:attrName>
                                        </p:attrNameLst>
                                      </p:cBhvr>
                                      <p:to>
                                        <p:strVal val="visible"/>
                                      </p:to>
                                    </p:set>
                                    <p:animEffect transition="in" filter="dissolve">
                                      <p:cBhvr>
                                        <p:cTn id="57" dur="500"/>
                                        <p:tgtEl>
                                          <p:spTgt spid="216304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dissolve">
                                      <p:cBhvr>
                                        <p:cTn id="62" dur="500"/>
                                        <p:tgtEl>
                                          <p:spTgt spid="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63012">
                                            <p:txEl>
                                              <p:pRg st="0" end="0"/>
                                            </p:txEl>
                                          </p:spTgt>
                                        </p:tgtEl>
                                        <p:attrNameLst>
                                          <p:attrName>style.visibility</p:attrName>
                                        </p:attrNameLst>
                                      </p:cBhvr>
                                      <p:to>
                                        <p:strVal val="visible"/>
                                      </p:to>
                                    </p:set>
                                    <p:animEffect transition="in" filter="wipe(left)">
                                      <p:cBhvr>
                                        <p:cTn id="67" dur="500"/>
                                        <p:tgtEl>
                                          <p:spTgt spid="21630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3045" grpId="0" animBg="1"/>
      <p:bldP spid="2163034" grpId="0" animBg="1"/>
      <p:bldP spid="2163023" grpId="0" animBg="1"/>
      <p:bldP spid="2162968" grpId="0" animBg="1"/>
      <p:bldP spid="2162967" grpId="0" animBg="1"/>
      <p:bldP spid="2162691" grpId="0" build="p" autoUpdateAnimBg="0"/>
      <p:bldP spid="2163012"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页脚占位符 2"/>
          <p:cNvSpPr>
            <a:spLocks noGrp="1"/>
          </p:cNvSpPr>
          <p:nvPr>
            <p:ph type="ftr" sz="quarter" idx="11"/>
          </p:nvPr>
        </p:nvSpPr>
        <p:spPr/>
        <p:txBody>
          <a:bodyPr/>
          <a:lstStyle/>
          <a:p>
            <a:r>
              <a:rPr lang="en-US" altLang="zh-CN">
                <a:solidFill>
                  <a:schemeClr val="tx1"/>
                </a:solidFill>
              </a:rPr>
              <a:t>Concurrency</a:t>
            </a:r>
          </a:p>
        </p:txBody>
      </p:sp>
      <p:sp>
        <p:nvSpPr>
          <p:cNvPr id="51" name="灯片编号占位符 3"/>
          <p:cNvSpPr>
            <a:spLocks noGrp="1"/>
          </p:cNvSpPr>
          <p:nvPr>
            <p:ph type="sldNum" sz="quarter" idx="12"/>
          </p:nvPr>
        </p:nvSpPr>
        <p:spPr/>
        <p:txBody>
          <a:bodyPr/>
          <a:lstStyle/>
          <a:p>
            <a:fld id="{285F01DE-3E7F-4362-B2A9-EA5074F9AFAA}" type="slidenum">
              <a:rPr lang="en-US" altLang="zh-CN">
                <a:solidFill>
                  <a:schemeClr val="tx1"/>
                </a:solidFill>
              </a:rPr>
              <a:pPr/>
              <a:t>39</a:t>
            </a:fld>
            <a:endParaRPr lang="en-US" altLang="zh-CN">
              <a:solidFill>
                <a:schemeClr val="tx1"/>
              </a:solidFill>
            </a:endParaRPr>
          </a:p>
        </p:txBody>
      </p:sp>
      <p:grpSp>
        <p:nvGrpSpPr>
          <p:cNvPr id="2" name="Group 2"/>
          <p:cNvGrpSpPr>
            <a:grpSpLocks/>
          </p:cNvGrpSpPr>
          <p:nvPr/>
        </p:nvGrpSpPr>
        <p:grpSpPr bwMode="auto">
          <a:xfrm>
            <a:off x="2160588" y="4527550"/>
            <a:ext cx="5321300" cy="776288"/>
            <a:chOff x="401" y="2396"/>
            <a:chExt cx="3352" cy="489"/>
          </a:xfrm>
        </p:grpSpPr>
        <p:sp>
          <p:nvSpPr>
            <p:cNvPr id="2539526" name="Rectangle 3"/>
            <p:cNvSpPr>
              <a:spLocks noChangeArrowheads="1"/>
            </p:cNvSpPr>
            <p:nvPr/>
          </p:nvSpPr>
          <p:spPr bwMode="auto">
            <a:xfrm>
              <a:off x="3476"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39527" name="Rectangle 4"/>
            <p:cNvSpPr>
              <a:spLocks noChangeArrowheads="1"/>
            </p:cNvSpPr>
            <p:nvPr/>
          </p:nvSpPr>
          <p:spPr bwMode="auto">
            <a:xfrm>
              <a:off x="3476" y="2396"/>
              <a:ext cx="277"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altLang="zh-CN" sz="1400" b="1">
                  <a:latin typeface="Arial" charset="0"/>
                  <a:ea typeface="宋体" charset="-122"/>
                </a:rPr>
                <a:t>E</a:t>
              </a:r>
            </a:p>
          </p:txBody>
        </p:sp>
        <p:sp>
          <p:nvSpPr>
            <p:cNvPr id="2539528" name="Rectangle 5"/>
            <p:cNvSpPr>
              <a:spLocks noChangeArrowheads="1"/>
            </p:cNvSpPr>
            <p:nvPr/>
          </p:nvSpPr>
          <p:spPr bwMode="auto">
            <a:xfrm>
              <a:off x="3199"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39529" name="Rectangle 6"/>
            <p:cNvSpPr>
              <a:spLocks noChangeArrowheads="1"/>
            </p:cNvSpPr>
            <p:nvPr/>
          </p:nvSpPr>
          <p:spPr bwMode="auto">
            <a:xfrm>
              <a:off x="3199" y="2396"/>
              <a:ext cx="277"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altLang="zh-CN" sz="1400" b="1">
                  <a:latin typeface="Arial" charset="0"/>
                  <a:ea typeface="宋体" charset="-122"/>
                </a:rPr>
                <a:t>D</a:t>
              </a:r>
            </a:p>
          </p:txBody>
        </p:sp>
        <p:sp>
          <p:nvSpPr>
            <p:cNvPr id="2539530" name="Rectangle 7"/>
            <p:cNvSpPr>
              <a:spLocks noChangeArrowheads="1"/>
            </p:cNvSpPr>
            <p:nvPr/>
          </p:nvSpPr>
          <p:spPr bwMode="auto">
            <a:xfrm>
              <a:off x="2922"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39531" name="Rectangle 8"/>
            <p:cNvSpPr>
              <a:spLocks noChangeArrowheads="1"/>
            </p:cNvSpPr>
            <p:nvPr/>
          </p:nvSpPr>
          <p:spPr bwMode="auto">
            <a:xfrm>
              <a:off x="2647" y="2598"/>
              <a:ext cx="27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39532" name="Rectangle 9"/>
            <p:cNvSpPr>
              <a:spLocks noChangeArrowheads="1"/>
            </p:cNvSpPr>
            <p:nvPr/>
          </p:nvSpPr>
          <p:spPr bwMode="auto">
            <a:xfrm>
              <a:off x="2370"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39533" name="Rectangle 10"/>
            <p:cNvSpPr>
              <a:spLocks noChangeArrowheads="1"/>
            </p:cNvSpPr>
            <p:nvPr/>
          </p:nvSpPr>
          <p:spPr bwMode="auto">
            <a:xfrm>
              <a:off x="2922" y="2396"/>
              <a:ext cx="277"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altLang="zh-CN" sz="1400" b="1">
                  <a:latin typeface="Arial" charset="0"/>
                  <a:ea typeface="宋体" charset="-122"/>
                </a:rPr>
                <a:t>C</a:t>
              </a:r>
            </a:p>
          </p:txBody>
        </p:sp>
        <p:sp>
          <p:nvSpPr>
            <p:cNvPr id="2539534" name="Rectangle 11"/>
            <p:cNvSpPr>
              <a:spLocks noChangeArrowheads="1"/>
            </p:cNvSpPr>
            <p:nvPr/>
          </p:nvSpPr>
          <p:spPr bwMode="auto">
            <a:xfrm>
              <a:off x="2647" y="2396"/>
              <a:ext cx="275"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altLang="zh-CN" sz="1400" b="1">
                  <a:latin typeface="Arial" charset="0"/>
                  <a:ea typeface="宋体" charset="-122"/>
                </a:rPr>
                <a:t>B</a:t>
              </a:r>
            </a:p>
          </p:txBody>
        </p:sp>
        <p:sp>
          <p:nvSpPr>
            <p:cNvPr id="2539535" name="Rectangle 12"/>
            <p:cNvSpPr>
              <a:spLocks noChangeArrowheads="1"/>
            </p:cNvSpPr>
            <p:nvPr/>
          </p:nvSpPr>
          <p:spPr bwMode="auto">
            <a:xfrm>
              <a:off x="2370" y="2396"/>
              <a:ext cx="277"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altLang="zh-CN" sz="1400" b="1">
                  <a:latin typeface="Arial" charset="0"/>
                  <a:ea typeface="宋体" charset="-122"/>
                </a:rPr>
                <a:t>A</a:t>
              </a:r>
            </a:p>
          </p:txBody>
        </p:sp>
        <p:sp>
          <p:nvSpPr>
            <p:cNvPr id="2539536" name="Line 13"/>
            <p:cNvSpPr>
              <a:spLocks noChangeShapeType="1"/>
            </p:cNvSpPr>
            <p:nvPr/>
          </p:nvSpPr>
          <p:spPr bwMode="auto">
            <a:xfrm>
              <a:off x="2370" y="2396"/>
              <a:ext cx="277"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9537" name="Line 14"/>
            <p:cNvSpPr>
              <a:spLocks noChangeShapeType="1"/>
            </p:cNvSpPr>
            <p:nvPr/>
          </p:nvSpPr>
          <p:spPr bwMode="auto">
            <a:xfrm>
              <a:off x="2647" y="2396"/>
              <a:ext cx="275"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9538" name="Line 15"/>
            <p:cNvSpPr>
              <a:spLocks noChangeShapeType="1"/>
            </p:cNvSpPr>
            <p:nvPr/>
          </p:nvSpPr>
          <p:spPr bwMode="auto">
            <a:xfrm>
              <a:off x="2370"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9539" name="Line 16"/>
            <p:cNvSpPr>
              <a:spLocks noChangeShapeType="1"/>
            </p:cNvSpPr>
            <p:nvPr/>
          </p:nvSpPr>
          <p:spPr bwMode="auto">
            <a:xfrm>
              <a:off x="2922" y="2396"/>
              <a:ext cx="831"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9540" name="Line 17"/>
            <p:cNvSpPr>
              <a:spLocks noChangeShapeType="1"/>
            </p:cNvSpPr>
            <p:nvPr/>
          </p:nvSpPr>
          <p:spPr bwMode="auto">
            <a:xfrm>
              <a:off x="2647"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9541" name="Line 18"/>
            <p:cNvSpPr>
              <a:spLocks noChangeShapeType="1"/>
            </p:cNvSpPr>
            <p:nvPr/>
          </p:nvSpPr>
          <p:spPr bwMode="auto">
            <a:xfrm>
              <a:off x="2922"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9542" name="Line 19"/>
            <p:cNvSpPr>
              <a:spLocks noChangeShapeType="1"/>
            </p:cNvSpPr>
            <p:nvPr/>
          </p:nvSpPr>
          <p:spPr bwMode="auto">
            <a:xfrm>
              <a:off x="3753"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9543" name="Line 20"/>
            <p:cNvSpPr>
              <a:spLocks noChangeShapeType="1"/>
            </p:cNvSpPr>
            <p:nvPr/>
          </p:nvSpPr>
          <p:spPr bwMode="auto">
            <a:xfrm>
              <a:off x="2370" y="2396"/>
              <a:ext cx="0" cy="202"/>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9544" name="Line 21"/>
            <p:cNvSpPr>
              <a:spLocks noChangeShapeType="1"/>
            </p:cNvSpPr>
            <p:nvPr/>
          </p:nvSpPr>
          <p:spPr bwMode="auto">
            <a:xfrm>
              <a:off x="3753" y="2396"/>
              <a:ext cx="0" cy="202"/>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9545" name="Line 22"/>
            <p:cNvSpPr>
              <a:spLocks noChangeShapeType="1"/>
            </p:cNvSpPr>
            <p:nvPr/>
          </p:nvSpPr>
          <p:spPr bwMode="auto">
            <a:xfrm>
              <a:off x="2370" y="2598"/>
              <a:ext cx="1383"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9546" name="Line 23"/>
            <p:cNvSpPr>
              <a:spLocks noChangeShapeType="1"/>
            </p:cNvSpPr>
            <p:nvPr/>
          </p:nvSpPr>
          <p:spPr bwMode="auto">
            <a:xfrm>
              <a:off x="2370" y="2885"/>
              <a:ext cx="1383"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9547" name="Line 24"/>
            <p:cNvSpPr>
              <a:spLocks noChangeShapeType="1"/>
            </p:cNvSpPr>
            <p:nvPr/>
          </p:nvSpPr>
          <p:spPr bwMode="auto">
            <a:xfrm>
              <a:off x="3199"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9548" name="Line 25"/>
            <p:cNvSpPr>
              <a:spLocks noChangeShapeType="1"/>
            </p:cNvSpPr>
            <p:nvPr/>
          </p:nvSpPr>
          <p:spPr bwMode="auto">
            <a:xfrm>
              <a:off x="3476"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39549" name="Text Box 26"/>
            <p:cNvSpPr txBox="1">
              <a:spLocks noChangeArrowheads="1"/>
            </p:cNvSpPr>
            <p:nvPr/>
          </p:nvSpPr>
          <p:spPr bwMode="auto">
            <a:xfrm>
              <a:off x="401" y="2590"/>
              <a:ext cx="194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altLang="zh-CN" b="1">
                  <a:ea typeface="宋体" charset="-122"/>
                </a:rPr>
                <a:t>Temporary Available</a:t>
              </a:r>
            </a:p>
          </p:txBody>
        </p:sp>
      </p:grpSp>
      <p:sp>
        <p:nvSpPr>
          <p:cNvPr id="2539550" name="Rectangle 28"/>
          <p:cNvSpPr>
            <a:spLocks noGrp="1" noChangeArrowheads="1"/>
          </p:cNvSpPr>
          <p:nvPr>
            <p:ph type="title" idx="4294967295"/>
          </p:nvPr>
        </p:nvSpPr>
        <p:spPr>
          <a:xfrm>
            <a:off x="2674938" y="381000"/>
            <a:ext cx="7161212" cy="693738"/>
          </a:xfrm>
        </p:spPr>
        <p:txBody>
          <a:bodyPr vert="horz" lIns="92075" tIns="46038" rIns="92075" bIns="46038" rtlCol="0" anchor="ctr">
            <a:normAutofit fontScale="90000"/>
          </a:bodyPr>
          <a:lstStyle/>
          <a:p>
            <a:r>
              <a:rPr lang="zh-CN" altLang="en-US" dirty="0"/>
              <a:t>死锁</a:t>
            </a:r>
            <a:r>
              <a:rPr lang="en-NZ" altLang="zh-CN" dirty="0" err="1"/>
              <a:t>检测算法</a:t>
            </a:r>
            <a:r>
              <a:rPr lang="zh-CN" altLang="en-US" dirty="0"/>
              <a:t>例</a:t>
            </a:r>
            <a:r>
              <a:rPr lang="en-US" altLang="zh-CN" dirty="0"/>
              <a:t>3</a:t>
            </a:r>
            <a:endParaRPr lang="en-US" altLang="zh-CN" dirty="0">
              <a:ea typeface="宋体" charset="-122"/>
            </a:endParaRPr>
          </a:p>
        </p:txBody>
      </p:sp>
      <p:graphicFrame>
        <p:nvGraphicFramePr>
          <p:cNvPr id="2205725" name="Group 29"/>
          <p:cNvGraphicFramePr>
            <a:graphicFrameLocks noGrp="1"/>
          </p:cNvGraphicFramePr>
          <p:nvPr>
            <p:extLst/>
          </p:nvPr>
        </p:nvGraphicFramePr>
        <p:xfrm>
          <a:off x="8205788" y="3197226"/>
          <a:ext cx="2195512" cy="792163"/>
        </p:xfrm>
        <a:graphic>
          <a:graphicData uri="http://schemas.openxmlformats.org/drawingml/2006/table">
            <a:tbl>
              <a:tblPr/>
              <a:tblGrid>
                <a:gridCol w="439737">
                  <a:extLst>
                    <a:ext uri="{9D8B030D-6E8A-4147-A177-3AD203B41FA5}">
                      <a16:colId xmlns:a16="http://schemas.microsoft.com/office/drawing/2014/main" val="20000"/>
                    </a:ext>
                  </a:extLst>
                </a:gridCol>
                <a:gridCol w="436563">
                  <a:extLst>
                    <a:ext uri="{9D8B030D-6E8A-4147-A177-3AD203B41FA5}">
                      <a16:colId xmlns:a16="http://schemas.microsoft.com/office/drawing/2014/main" val="20001"/>
                    </a:ext>
                  </a:extLst>
                </a:gridCol>
                <a:gridCol w="439737">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439737">
                  <a:extLst>
                    <a:ext uri="{9D8B030D-6E8A-4147-A177-3AD203B41FA5}">
                      <a16:colId xmlns:a16="http://schemas.microsoft.com/office/drawing/2014/main" val="20004"/>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sp>
        <p:nvSpPr>
          <p:cNvPr id="2539570" name="Text Box 53"/>
          <p:cNvSpPr txBox="1">
            <a:spLocks noChangeArrowheads="1"/>
          </p:cNvSpPr>
          <p:nvPr/>
        </p:nvSpPr>
        <p:spPr bwMode="auto">
          <a:xfrm>
            <a:off x="1920876" y="1509713"/>
            <a:ext cx="16097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b="1">
                <a:ea typeface="宋体" charset="-122"/>
              </a:rPr>
              <a:t>Request</a:t>
            </a:r>
          </a:p>
        </p:txBody>
      </p:sp>
      <p:sp>
        <p:nvSpPr>
          <p:cNvPr id="2539571" name="Rectangle 54"/>
          <p:cNvSpPr>
            <a:spLocks noChangeArrowheads="1"/>
          </p:cNvSpPr>
          <p:nvPr/>
        </p:nvSpPr>
        <p:spPr bwMode="auto">
          <a:xfrm>
            <a:off x="4686300" y="1776414"/>
            <a:ext cx="649288" cy="44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endParaRPr lang="zh-CN" altLang="zh-CN" sz="1400" b="1">
              <a:latin typeface="Arial" charset="0"/>
            </a:endParaRPr>
          </a:p>
        </p:txBody>
      </p:sp>
      <p:sp>
        <p:nvSpPr>
          <p:cNvPr id="2539572" name="Line 55"/>
          <p:cNvSpPr>
            <a:spLocks noChangeShapeType="1"/>
          </p:cNvSpPr>
          <p:nvPr/>
        </p:nvSpPr>
        <p:spPr bwMode="auto">
          <a:xfrm>
            <a:off x="4686301" y="1620838"/>
            <a:ext cx="1298575"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9573" name="Line 56"/>
          <p:cNvSpPr>
            <a:spLocks noChangeShapeType="1"/>
          </p:cNvSpPr>
          <p:nvPr/>
        </p:nvSpPr>
        <p:spPr bwMode="auto">
          <a:xfrm>
            <a:off x="5984875" y="1620838"/>
            <a:ext cx="649288"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9574" name="Line 57"/>
          <p:cNvSpPr>
            <a:spLocks noChangeShapeType="1"/>
          </p:cNvSpPr>
          <p:nvPr/>
        </p:nvSpPr>
        <p:spPr bwMode="auto">
          <a:xfrm>
            <a:off x="4686300" y="2062163"/>
            <a:ext cx="0" cy="455612"/>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9575" name="Line 58"/>
          <p:cNvSpPr>
            <a:spLocks noChangeShapeType="1"/>
          </p:cNvSpPr>
          <p:nvPr/>
        </p:nvSpPr>
        <p:spPr bwMode="auto">
          <a:xfrm>
            <a:off x="6634164" y="1620838"/>
            <a:ext cx="649287"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9576" name="Line 59"/>
          <p:cNvSpPr>
            <a:spLocks noChangeShapeType="1"/>
          </p:cNvSpPr>
          <p:nvPr/>
        </p:nvSpPr>
        <p:spPr bwMode="auto">
          <a:xfrm>
            <a:off x="4686300" y="1620839"/>
            <a:ext cx="0" cy="441325"/>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9577" name="Line 60"/>
          <p:cNvSpPr>
            <a:spLocks noChangeShapeType="1"/>
          </p:cNvSpPr>
          <p:nvPr/>
        </p:nvSpPr>
        <p:spPr bwMode="auto">
          <a:xfrm>
            <a:off x="7283450" y="1620839"/>
            <a:ext cx="0" cy="441325"/>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9578" name="Line 61"/>
          <p:cNvSpPr>
            <a:spLocks noChangeShapeType="1"/>
          </p:cNvSpPr>
          <p:nvPr/>
        </p:nvSpPr>
        <p:spPr bwMode="auto">
          <a:xfrm>
            <a:off x="4686300" y="3884613"/>
            <a:ext cx="649288"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9579" name="Line 62"/>
          <p:cNvSpPr>
            <a:spLocks noChangeShapeType="1"/>
          </p:cNvSpPr>
          <p:nvPr/>
        </p:nvSpPr>
        <p:spPr bwMode="auto">
          <a:xfrm>
            <a:off x="4686300" y="2517776"/>
            <a:ext cx="0" cy="455613"/>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9580" name="Line 63"/>
          <p:cNvSpPr>
            <a:spLocks noChangeShapeType="1"/>
          </p:cNvSpPr>
          <p:nvPr/>
        </p:nvSpPr>
        <p:spPr bwMode="auto">
          <a:xfrm>
            <a:off x="4686300" y="2973388"/>
            <a:ext cx="0" cy="455612"/>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9581" name="Line 64"/>
          <p:cNvSpPr>
            <a:spLocks noChangeShapeType="1"/>
          </p:cNvSpPr>
          <p:nvPr/>
        </p:nvSpPr>
        <p:spPr bwMode="auto">
          <a:xfrm>
            <a:off x="4686300" y="3429001"/>
            <a:ext cx="0" cy="455613"/>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39582" name="Text Box 65"/>
          <p:cNvSpPr txBox="1">
            <a:spLocks noChangeArrowheads="1"/>
          </p:cNvSpPr>
          <p:nvPr/>
        </p:nvSpPr>
        <p:spPr bwMode="auto">
          <a:xfrm>
            <a:off x="4852989" y="1509713"/>
            <a:ext cx="16097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b="1">
                <a:ea typeface="宋体" charset="-122"/>
              </a:rPr>
              <a:t>Allocation</a:t>
            </a:r>
          </a:p>
        </p:txBody>
      </p:sp>
      <p:sp>
        <p:nvSpPr>
          <p:cNvPr id="2539583" name="Text Box 66"/>
          <p:cNvSpPr txBox="1">
            <a:spLocks noChangeArrowheads="1"/>
          </p:cNvSpPr>
          <p:nvPr/>
        </p:nvSpPr>
        <p:spPr bwMode="auto">
          <a:xfrm>
            <a:off x="8094664" y="2862263"/>
            <a:ext cx="15827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b="1">
                <a:ea typeface="宋体" charset="-122"/>
              </a:rPr>
              <a:t>Available</a:t>
            </a:r>
          </a:p>
        </p:txBody>
      </p:sp>
      <p:sp>
        <p:nvSpPr>
          <p:cNvPr id="2539584" name="Text Box 67"/>
          <p:cNvSpPr txBox="1">
            <a:spLocks noChangeArrowheads="1"/>
          </p:cNvSpPr>
          <p:nvPr/>
        </p:nvSpPr>
        <p:spPr bwMode="auto">
          <a:xfrm>
            <a:off x="7889875" y="1509713"/>
            <a:ext cx="15827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altLang="zh-CN" b="1">
                <a:ea typeface="宋体" charset="-122"/>
              </a:rPr>
              <a:t>Resource</a:t>
            </a:r>
          </a:p>
        </p:txBody>
      </p:sp>
      <p:graphicFrame>
        <p:nvGraphicFramePr>
          <p:cNvPr id="2205764" name="Group 68"/>
          <p:cNvGraphicFramePr>
            <a:graphicFrameLocks noGrp="1"/>
          </p:cNvGraphicFramePr>
          <p:nvPr>
            <p:extLst/>
          </p:nvPr>
        </p:nvGraphicFramePr>
        <p:xfrm>
          <a:off x="1743076" y="1763714"/>
          <a:ext cx="2663825" cy="2689225"/>
        </p:xfrm>
        <a:graphic>
          <a:graphicData uri="http://schemas.openxmlformats.org/drawingml/2006/table">
            <a:tbl>
              <a:tblPr/>
              <a:tblGrid>
                <a:gridCol w="444500">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44500">
                  <a:extLst>
                    <a:ext uri="{9D8B030D-6E8A-4147-A177-3AD203B41FA5}">
                      <a16:colId xmlns:a16="http://schemas.microsoft.com/office/drawing/2014/main" val="20003"/>
                    </a:ext>
                  </a:extLst>
                </a:gridCol>
                <a:gridCol w="442912">
                  <a:extLst>
                    <a:ext uri="{9D8B030D-6E8A-4147-A177-3AD203B41FA5}">
                      <a16:colId xmlns:a16="http://schemas.microsoft.com/office/drawing/2014/main" val="20004"/>
                    </a:ext>
                  </a:extLst>
                </a:gridCol>
                <a:gridCol w="444500">
                  <a:extLst>
                    <a:ext uri="{9D8B030D-6E8A-4147-A177-3AD203B41FA5}">
                      <a16:colId xmlns:a16="http://schemas.microsoft.com/office/drawing/2014/main" val="20005"/>
                    </a:ext>
                  </a:extLst>
                </a:gridCol>
              </a:tblGrid>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zh-CN" altLang="zh-CN" sz="1400" b="1" i="0" u="none" strike="noStrike" cap="none" normalizeH="0" baseline="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5</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graphicFrame>
        <p:nvGraphicFramePr>
          <p:cNvPr id="2205823" name="Group 127"/>
          <p:cNvGraphicFramePr>
            <a:graphicFrameLocks noGrp="1"/>
          </p:cNvGraphicFramePr>
          <p:nvPr>
            <p:extLst/>
          </p:nvPr>
        </p:nvGraphicFramePr>
        <p:xfrm>
          <a:off x="4829176" y="1768475"/>
          <a:ext cx="2663825" cy="2681288"/>
        </p:xfrm>
        <a:graphic>
          <a:graphicData uri="http://schemas.openxmlformats.org/drawingml/2006/table">
            <a:tbl>
              <a:tblPr/>
              <a:tblGrid>
                <a:gridCol w="444500">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44500">
                  <a:extLst>
                    <a:ext uri="{9D8B030D-6E8A-4147-A177-3AD203B41FA5}">
                      <a16:colId xmlns:a16="http://schemas.microsoft.com/office/drawing/2014/main" val="20003"/>
                    </a:ext>
                  </a:extLst>
                </a:gridCol>
                <a:gridCol w="442912">
                  <a:extLst>
                    <a:ext uri="{9D8B030D-6E8A-4147-A177-3AD203B41FA5}">
                      <a16:colId xmlns:a16="http://schemas.microsoft.com/office/drawing/2014/main" val="20004"/>
                    </a:ext>
                  </a:extLst>
                </a:gridCol>
                <a:gridCol w="444500">
                  <a:extLst>
                    <a:ext uri="{9D8B030D-6E8A-4147-A177-3AD203B41FA5}">
                      <a16:colId xmlns:a16="http://schemas.microsoft.com/office/drawing/2014/main" val="20005"/>
                    </a:ext>
                  </a:extLst>
                </a:gridCol>
              </a:tblGrid>
              <a:tr h="395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zh-CN" altLang="zh-CN" sz="1400" b="1" i="0" u="none" strike="noStrike" cap="none" normalizeH="0" baseline="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5</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graphicFrame>
        <p:nvGraphicFramePr>
          <p:cNvPr id="2205882" name="Group 186"/>
          <p:cNvGraphicFramePr>
            <a:graphicFrameLocks noGrp="1"/>
          </p:cNvGraphicFramePr>
          <p:nvPr>
            <p:extLst/>
          </p:nvPr>
        </p:nvGraphicFramePr>
        <p:xfrm>
          <a:off x="8205789" y="1849438"/>
          <a:ext cx="2193925" cy="762000"/>
        </p:xfrm>
        <a:graphic>
          <a:graphicData uri="http://schemas.openxmlformats.org/drawingml/2006/table">
            <a:tbl>
              <a:tblPr/>
              <a:tblGrid>
                <a:gridCol w="434975">
                  <a:extLst>
                    <a:ext uri="{9D8B030D-6E8A-4147-A177-3AD203B41FA5}">
                      <a16:colId xmlns:a16="http://schemas.microsoft.com/office/drawing/2014/main" val="20000"/>
                    </a:ext>
                  </a:extLst>
                </a:gridCol>
                <a:gridCol w="44450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gridCol w="438150">
                  <a:extLst>
                    <a:ext uri="{9D8B030D-6E8A-4147-A177-3AD203B41FA5}">
                      <a16:colId xmlns:a16="http://schemas.microsoft.com/office/drawing/2014/main" val="20004"/>
                    </a:ext>
                  </a:extLst>
                </a:gridCol>
              </a:tblGrid>
              <a:tr h="304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sp>
        <p:nvSpPr>
          <p:cNvPr id="2205921" name="Rectangle 225"/>
          <p:cNvSpPr>
            <a:spLocks noChangeArrowheads="1"/>
          </p:cNvSpPr>
          <p:nvPr/>
        </p:nvSpPr>
        <p:spPr bwMode="auto">
          <a:xfrm>
            <a:off x="1920875" y="5910263"/>
            <a:ext cx="8458200" cy="595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eaLnBrk="0" hangingPunct="0">
              <a:spcBef>
                <a:spcPct val="20000"/>
              </a:spcBef>
              <a:buClr>
                <a:schemeClr val="folHlink"/>
              </a:buClr>
              <a:buSzPct val="125000"/>
              <a:buFont typeface="Wingdings" pitchFamily="2" charset="2"/>
              <a:buChar char="§"/>
            </a:pPr>
            <a:r>
              <a:rPr lang="en-US" altLang="zh-CN" sz="2800" dirty="0">
                <a:latin typeface="Arial" charset="0"/>
                <a:ea typeface="宋体" charset="-122"/>
              </a:rPr>
              <a:t>P</a:t>
            </a:r>
            <a:r>
              <a:rPr lang="en-US" altLang="zh-CN" sz="2800" baseline="-25000" dirty="0">
                <a:latin typeface="Arial" charset="0"/>
                <a:ea typeface="宋体" charset="-122"/>
              </a:rPr>
              <a:t>1</a:t>
            </a:r>
            <a:r>
              <a:rPr lang="en-US" altLang="zh-CN" sz="2800" dirty="0">
                <a:latin typeface="Arial" charset="0"/>
                <a:ea typeface="宋体" charset="-122"/>
              </a:rPr>
              <a:t> </a:t>
            </a:r>
            <a:r>
              <a:rPr lang="zh-CN" altLang="en-US" sz="2800" dirty="0">
                <a:latin typeface="Arial" charset="0"/>
                <a:ea typeface="宋体" charset="-122"/>
              </a:rPr>
              <a:t>到</a:t>
            </a:r>
            <a:r>
              <a:rPr lang="en-US" altLang="zh-CN" sz="2800" dirty="0">
                <a:latin typeface="Arial" charset="0"/>
                <a:ea typeface="宋体" charset="-122"/>
              </a:rPr>
              <a:t> P</a:t>
            </a:r>
            <a:r>
              <a:rPr lang="en-US" altLang="zh-CN" sz="2800" baseline="-25000" dirty="0">
                <a:latin typeface="Arial" charset="0"/>
                <a:ea typeface="宋体" charset="-122"/>
              </a:rPr>
              <a:t>5</a:t>
            </a:r>
            <a:r>
              <a:rPr lang="en-US" altLang="zh-CN" sz="2800" dirty="0">
                <a:latin typeface="Arial" charset="0"/>
                <a:ea typeface="宋体" charset="-122"/>
              </a:rPr>
              <a:t>, </a:t>
            </a:r>
            <a:r>
              <a:rPr lang="zh-CN" altLang="en-US" sz="2800" dirty="0">
                <a:latin typeface="Arial" charset="0"/>
                <a:ea typeface="宋体" charset="-122"/>
              </a:rPr>
              <a:t>全都无法标记，即我们死锁了</a:t>
            </a:r>
            <a:endParaRPr lang="en-US" altLang="zh-CN" sz="2800" dirty="0">
              <a:latin typeface="Arial" charset="0"/>
              <a:ea typeface="宋体" charset="-122"/>
            </a:endParaRPr>
          </a:p>
        </p:txBody>
      </p:sp>
      <p:sp>
        <p:nvSpPr>
          <p:cNvPr id="2539703" name="Text Box 183"/>
          <p:cNvSpPr txBox="1">
            <a:spLocks noChangeArrowheads="1"/>
          </p:cNvSpPr>
          <p:nvPr/>
        </p:nvSpPr>
        <p:spPr bwMode="auto">
          <a:xfrm>
            <a:off x="7993063" y="76201"/>
            <a:ext cx="26273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eaLnBrk="0" hangingPunct="0">
              <a:spcBef>
                <a:spcPct val="50000"/>
              </a:spcBef>
            </a:pPr>
            <a:r>
              <a:rPr lang="en-US" altLang="zh-CN" b="1">
                <a:latin typeface="Arial" charset="0"/>
                <a:ea typeface="宋体" charset="-122"/>
              </a:rPr>
              <a:t>Detection</a:t>
            </a:r>
          </a:p>
        </p:txBody>
      </p:sp>
    </p:spTree>
    <p:extLst>
      <p:ext uri="{BB962C8B-B14F-4D97-AF65-F5344CB8AC3E}">
        <p14:creationId xmlns:p14="http://schemas.microsoft.com/office/powerpoint/2010/main" val="1987309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05921">
                                            <p:txEl>
                                              <p:pRg st="0" end="0"/>
                                            </p:txEl>
                                          </p:spTgt>
                                        </p:tgtEl>
                                        <p:attrNameLst>
                                          <p:attrName>style.visibility</p:attrName>
                                        </p:attrNameLst>
                                      </p:cBhvr>
                                      <p:to>
                                        <p:strVal val="visible"/>
                                      </p:to>
                                    </p:set>
                                    <p:animEffect transition="in" filter="wipe(left)">
                                      <p:cBhvr>
                                        <p:cTn id="12" dur="500"/>
                                        <p:tgtEl>
                                          <p:spTgt spid="22059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592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1 </a:t>
            </a:r>
            <a:r>
              <a:rPr lang="zh-CN" altLang="en-US" dirty="0"/>
              <a:t>进程</a:t>
            </a:r>
          </a:p>
        </p:txBody>
      </p:sp>
      <p:sp>
        <p:nvSpPr>
          <p:cNvPr id="3" name="副标题 2"/>
          <p:cNvSpPr>
            <a:spLocks noGrp="1"/>
          </p:cNvSpPr>
          <p:nvPr>
            <p:ph type="subTitle" idx="1"/>
          </p:nvPr>
        </p:nvSpPr>
        <p:spPr/>
        <p:txBody>
          <a:bodyPr/>
          <a:lstStyle/>
          <a:p>
            <a:r>
              <a:rPr lang="zh-CN" altLang="en-US" dirty="0"/>
              <a:t>第三章 进程描述和控制</a:t>
            </a:r>
          </a:p>
        </p:txBody>
      </p:sp>
    </p:spTree>
    <p:extLst>
      <p:ext uri="{BB962C8B-B14F-4D97-AF65-F5344CB8AC3E}">
        <p14:creationId xmlns:p14="http://schemas.microsoft.com/office/powerpoint/2010/main" val="24757999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页脚占位符 2"/>
          <p:cNvSpPr>
            <a:spLocks noGrp="1"/>
          </p:cNvSpPr>
          <p:nvPr>
            <p:ph type="ftr" sz="quarter" idx="11"/>
          </p:nvPr>
        </p:nvSpPr>
        <p:spPr/>
        <p:txBody>
          <a:bodyPr/>
          <a:lstStyle/>
          <a:p>
            <a:r>
              <a:rPr lang="en-US" altLang="zh-CN">
                <a:solidFill>
                  <a:schemeClr val="tx1"/>
                </a:solidFill>
              </a:rPr>
              <a:t>Concurrency</a:t>
            </a:r>
          </a:p>
        </p:txBody>
      </p:sp>
      <p:sp>
        <p:nvSpPr>
          <p:cNvPr id="116" name="灯片编号占位符 3"/>
          <p:cNvSpPr>
            <a:spLocks noGrp="1"/>
          </p:cNvSpPr>
          <p:nvPr>
            <p:ph type="sldNum" sz="quarter" idx="12"/>
          </p:nvPr>
        </p:nvSpPr>
        <p:spPr/>
        <p:txBody>
          <a:bodyPr/>
          <a:lstStyle/>
          <a:p>
            <a:fld id="{50D86C0E-206C-4565-ABA6-45423B6C3CB8}" type="slidenum">
              <a:rPr lang="en-US" altLang="zh-CN">
                <a:solidFill>
                  <a:schemeClr val="tx1"/>
                </a:solidFill>
              </a:rPr>
              <a:pPr/>
              <a:t>40</a:t>
            </a:fld>
            <a:endParaRPr lang="en-US" altLang="zh-CN">
              <a:solidFill>
                <a:schemeClr val="tx1"/>
              </a:solidFill>
            </a:endParaRPr>
          </a:p>
        </p:txBody>
      </p:sp>
      <p:sp>
        <p:nvSpPr>
          <p:cNvPr id="2170118" name="Oval 262"/>
          <p:cNvSpPr>
            <a:spLocks noChangeArrowheads="1"/>
          </p:cNvSpPr>
          <p:nvPr/>
        </p:nvSpPr>
        <p:spPr bwMode="auto">
          <a:xfrm>
            <a:off x="1773239" y="3954464"/>
            <a:ext cx="409575"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zh-CN" altLang="zh-CN">
              <a:latin typeface="Times New Roman" pitchFamily="18" charset="0"/>
            </a:endParaRPr>
          </a:p>
        </p:txBody>
      </p:sp>
      <p:sp>
        <p:nvSpPr>
          <p:cNvPr id="2170117" name="Oval 261"/>
          <p:cNvSpPr>
            <a:spLocks noChangeArrowheads="1"/>
          </p:cNvSpPr>
          <p:nvPr/>
        </p:nvSpPr>
        <p:spPr bwMode="auto">
          <a:xfrm>
            <a:off x="1785939" y="3052764"/>
            <a:ext cx="409575"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zh-CN" altLang="zh-CN">
              <a:latin typeface="Times New Roman" pitchFamily="18" charset="0"/>
            </a:endParaRPr>
          </a:p>
        </p:txBody>
      </p:sp>
      <p:sp>
        <p:nvSpPr>
          <p:cNvPr id="2170099" name="Oval 243"/>
          <p:cNvSpPr>
            <a:spLocks noChangeArrowheads="1"/>
          </p:cNvSpPr>
          <p:nvPr/>
        </p:nvSpPr>
        <p:spPr bwMode="auto">
          <a:xfrm>
            <a:off x="1773239" y="2125664"/>
            <a:ext cx="409575"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zh-CN" altLang="zh-CN">
              <a:latin typeface="Times New Roman" pitchFamily="18" charset="0"/>
            </a:endParaRPr>
          </a:p>
        </p:txBody>
      </p:sp>
      <p:sp>
        <p:nvSpPr>
          <p:cNvPr id="2170098" name="Oval 242"/>
          <p:cNvSpPr>
            <a:spLocks noChangeArrowheads="1"/>
          </p:cNvSpPr>
          <p:nvPr/>
        </p:nvSpPr>
        <p:spPr bwMode="auto">
          <a:xfrm>
            <a:off x="1773239" y="2595564"/>
            <a:ext cx="409575"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zh-CN" altLang="zh-CN">
              <a:latin typeface="Times New Roman" pitchFamily="18" charset="0"/>
            </a:endParaRPr>
          </a:p>
        </p:txBody>
      </p:sp>
      <p:grpSp>
        <p:nvGrpSpPr>
          <p:cNvPr id="2" name="Group 2"/>
          <p:cNvGrpSpPr>
            <a:grpSpLocks/>
          </p:cNvGrpSpPr>
          <p:nvPr/>
        </p:nvGrpSpPr>
        <p:grpSpPr bwMode="auto">
          <a:xfrm>
            <a:off x="2160588" y="4489450"/>
            <a:ext cx="5321300" cy="776288"/>
            <a:chOff x="401" y="2396"/>
            <a:chExt cx="3352" cy="489"/>
          </a:xfrm>
        </p:grpSpPr>
        <p:sp>
          <p:nvSpPr>
            <p:cNvPr id="2540554" name="Rectangle 3"/>
            <p:cNvSpPr>
              <a:spLocks noChangeArrowheads="1"/>
            </p:cNvSpPr>
            <p:nvPr/>
          </p:nvSpPr>
          <p:spPr bwMode="auto">
            <a:xfrm>
              <a:off x="3476"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40555" name="Rectangle 4"/>
            <p:cNvSpPr>
              <a:spLocks noChangeArrowheads="1"/>
            </p:cNvSpPr>
            <p:nvPr/>
          </p:nvSpPr>
          <p:spPr bwMode="auto">
            <a:xfrm>
              <a:off x="3476" y="2396"/>
              <a:ext cx="277"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altLang="zh-CN" sz="1400" b="1">
                  <a:latin typeface="Arial" charset="0"/>
                  <a:ea typeface="宋体" charset="-122"/>
                </a:rPr>
                <a:t>E</a:t>
              </a:r>
            </a:p>
          </p:txBody>
        </p:sp>
        <p:sp>
          <p:nvSpPr>
            <p:cNvPr id="2540556" name="Rectangle 5"/>
            <p:cNvSpPr>
              <a:spLocks noChangeArrowheads="1"/>
            </p:cNvSpPr>
            <p:nvPr/>
          </p:nvSpPr>
          <p:spPr bwMode="auto">
            <a:xfrm>
              <a:off x="3199"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40557" name="Rectangle 6"/>
            <p:cNvSpPr>
              <a:spLocks noChangeArrowheads="1"/>
            </p:cNvSpPr>
            <p:nvPr/>
          </p:nvSpPr>
          <p:spPr bwMode="auto">
            <a:xfrm>
              <a:off x="3199" y="2396"/>
              <a:ext cx="277"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altLang="zh-CN" sz="1400" b="1">
                  <a:latin typeface="Arial" charset="0"/>
                  <a:ea typeface="宋体" charset="-122"/>
                </a:rPr>
                <a:t>D</a:t>
              </a:r>
            </a:p>
          </p:txBody>
        </p:sp>
        <p:sp>
          <p:nvSpPr>
            <p:cNvPr id="2540558" name="Rectangle 7"/>
            <p:cNvSpPr>
              <a:spLocks noChangeArrowheads="1"/>
            </p:cNvSpPr>
            <p:nvPr/>
          </p:nvSpPr>
          <p:spPr bwMode="auto">
            <a:xfrm>
              <a:off x="2922"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40559" name="Rectangle 8"/>
            <p:cNvSpPr>
              <a:spLocks noChangeArrowheads="1"/>
            </p:cNvSpPr>
            <p:nvPr/>
          </p:nvSpPr>
          <p:spPr bwMode="auto">
            <a:xfrm>
              <a:off x="2647" y="2598"/>
              <a:ext cx="27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40560" name="Rectangle 9"/>
            <p:cNvSpPr>
              <a:spLocks noChangeArrowheads="1"/>
            </p:cNvSpPr>
            <p:nvPr/>
          </p:nvSpPr>
          <p:spPr bwMode="auto">
            <a:xfrm>
              <a:off x="2370"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40561" name="Rectangle 10"/>
            <p:cNvSpPr>
              <a:spLocks noChangeArrowheads="1"/>
            </p:cNvSpPr>
            <p:nvPr/>
          </p:nvSpPr>
          <p:spPr bwMode="auto">
            <a:xfrm>
              <a:off x="2922" y="2396"/>
              <a:ext cx="277"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altLang="zh-CN" sz="1400" b="1">
                  <a:latin typeface="Arial" charset="0"/>
                  <a:ea typeface="宋体" charset="-122"/>
                </a:rPr>
                <a:t>C</a:t>
              </a:r>
            </a:p>
          </p:txBody>
        </p:sp>
        <p:sp>
          <p:nvSpPr>
            <p:cNvPr id="2540562" name="Rectangle 11"/>
            <p:cNvSpPr>
              <a:spLocks noChangeArrowheads="1"/>
            </p:cNvSpPr>
            <p:nvPr/>
          </p:nvSpPr>
          <p:spPr bwMode="auto">
            <a:xfrm>
              <a:off x="2647" y="2396"/>
              <a:ext cx="275"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altLang="zh-CN" sz="1400" b="1">
                  <a:latin typeface="Arial" charset="0"/>
                  <a:ea typeface="宋体" charset="-122"/>
                </a:rPr>
                <a:t>B</a:t>
              </a:r>
            </a:p>
          </p:txBody>
        </p:sp>
        <p:sp>
          <p:nvSpPr>
            <p:cNvPr id="2540563" name="Rectangle 12"/>
            <p:cNvSpPr>
              <a:spLocks noChangeArrowheads="1"/>
            </p:cNvSpPr>
            <p:nvPr/>
          </p:nvSpPr>
          <p:spPr bwMode="auto">
            <a:xfrm>
              <a:off x="2370" y="2396"/>
              <a:ext cx="277" cy="2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r>
                <a:rPr lang="en-US" altLang="zh-CN" sz="1400" b="1">
                  <a:latin typeface="Arial" charset="0"/>
                  <a:ea typeface="宋体" charset="-122"/>
                </a:rPr>
                <a:t>A</a:t>
              </a:r>
            </a:p>
          </p:txBody>
        </p:sp>
        <p:sp>
          <p:nvSpPr>
            <p:cNvPr id="2540564" name="Line 13"/>
            <p:cNvSpPr>
              <a:spLocks noChangeShapeType="1"/>
            </p:cNvSpPr>
            <p:nvPr/>
          </p:nvSpPr>
          <p:spPr bwMode="auto">
            <a:xfrm>
              <a:off x="2370" y="2396"/>
              <a:ext cx="277"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40565" name="Line 14"/>
            <p:cNvSpPr>
              <a:spLocks noChangeShapeType="1"/>
            </p:cNvSpPr>
            <p:nvPr/>
          </p:nvSpPr>
          <p:spPr bwMode="auto">
            <a:xfrm>
              <a:off x="2647" y="2396"/>
              <a:ext cx="275"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40566" name="Line 15"/>
            <p:cNvSpPr>
              <a:spLocks noChangeShapeType="1"/>
            </p:cNvSpPr>
            <p:nvPr/>
          </p:nvSpPr>
          <p:spPr bwMode="auto">
            <a:xfrm>
              <a:off x="2370"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567" name="Line 16"/>
            <p:cNvSpPr>
              <a:spLocks noChangeShapeType="1"/>
            </p:cNvSpPr>
            <p:nvPr/>
          </p:nvSpPr>
          <p:spPr bwMode="auto">
            <a:xfrm>
              <a:off x="2922" y="2396"/>
              <a:ext cx="831"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40568" name="Line 17"/>
            <p:cNvSpPr>
              <a:spLocks noChangeShapeType="1"/>
            </p:cNvSpPr>
            <p:nvPr/>
          </p:nvSpPr>
          <p:spPr bwMode="auto">
            <a:xfrm>
              <a:off x="2647"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569" name="Line 18"/>
            <p:cNvSpPr>
              <a:spLocks noChangeShapeType="1"/>
            </p:cNvSpPr>
            <p:nvPr/>
          </p:nvSpPr>
          <p:spPr bwMode="auto">
            <a:xfrm>
              <a:off x="2922"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570" name="Line 19"/>
            <p:cNvSpPr>
              <a:spLocks noChangeShapeType="1"/>
            </p:cNvSpPr>
            <p:nvPr/>
          </p:nvSpPr>
          <p:spPr bwMode="auto">
            <a:xfrm>
              <a:off x="3753"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571" name="Line 20"/>
            <p:cNvSpPr>
              <a:spLocks noChangeShapeType="1"/>
            </p:cNvSpPr>
            <p:nvPr/>
          </p:nvSpPr>
          <p:spPr bwMode="auto">
            <a:xfrm>
              <a:off x="2370" y="2396"/>
              <a:ext cx="0" cy="202"/>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40572" name="Line 21"/>
            <p:cNvSpPr>
              <a:spLocks noChangeShapeType="1"/>
            </p:cNvSpPr>
            <p:nvPr/>
          </p:nvSpPr>
          <p:spPr bwMode="auto">
            <a:xfrm>
              <a:off x="3753" y="2396"/>
              <a:ext cx="0" cy="202"/>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40573" name="Line 22"/>
            <p:cNvSpPr>
              <a:spLocks noChangeShapeType="1"/>
            </p:cNvSpPr>
            <p:nvPr/>
          </p:nvSpPr>
          <p:spPr bwMode="auto">
            <a:xfrm>
              <a:off x="2370" y="2598"/>
              <a:ext cx="1383"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574" name="Line 23"/>
            <p:cNvSpPr>
              <a:spLocks noChangeShapeType="1"/>
            </p:cNvSpPr>
            <p:nvPr/>
          </p:nvSpPr>
          <p:spPr bwMode="auto">
            <a:xfrm>
              <a:off x="2370" y="2885"/>
              <a:ext cx="1383"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575" name="Line 24"/>
            <p:cNvSpPr>
              <a:spLocks noChangeShapeType="1"/>
            </p:cNvSpPr>
            <p:nvPr/>
          </p:nvSpPr>
          <p:spPr bwMode="auto">
            <a:xfrm>
              <a:off x="3199"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576" name="Line 25"/>
            <p:cNvSpPr>
              <a:spLocks noChangeShapeType="1"/>
            </p:cNvSpPr>
            <p:nvPr/>
          </p:nvSpPr>
          <p:spPr bwMode="auto">
            <a:xfrm>
              <a:off x="3476"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577" name="Text Box 26"/>
            <p:cNvSpPr txBox="1">
              <a:spLocks noChangeArrowheads="1"/>
            </p:cNvSpPr>
            <p:nvPr/>
          </p:nvSpPr>
          <p:spPr bwMode="auto">
            <a:xfrm>
              <a:off x="401" y="2590"/>
              <a:ext cx="194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altLang="zh-CN" b="1">
                  <a:ea typeface="宋体" charset="-122"/>
                </a:rPr>
                <a:t>Temporary Available</a:t>
              </a:r>
            </a:p>
          </p:txBody>
        </p:sp>
      </p:grpSp>
      <p:sp>
        <p:nvSpPr>
          <p:cNvPr id="2169883" name="Oval 27"/>
          <p:cNvSpPr>
            <a:spLocks noChangeArrowheads="1"/>
          </p:cNvSpPr>
          <p:nvPr/>
        </p:nvSpPr>
        <p:spPr bwMode="auto">
          <a:xfrm>
            <a:off x="1773239" y="3509964"/>
            <a:ext cx="409575" cy="452437"/>
          </a:xfrm>
          <a:prstGeom prst="ellipse">
            <a:avLst/>
          </a:prstGeom>
          <a:solidFill>
            <a:srgbClr val="FF0033"/>
          </a:solidFill>
          <a:ln w="9525">
            <a:solidFill>
              <a:schemeClr val="tx1"/>
            </a:solidFill>
            <a:miter lim="800000"/>
            <a:headEnd/>
            <a:tailEnd/>
          </a:ln>
        </p:spPr>
        <p:txBody>
          <a:bodyPr wrap="none" anchor="ctr"/>
          <a:lstStyle/>
          <a:p>
            <a:pPr algn="ctr" eaLnBrk="0" hangingPunct="0"/>
            <a:endParaRPr lang="zh-CN" altLang="zh-CN">
              <a:latin typeface="Times New Roman" pitchFamily="18" charset="0"/>
            </a:endParaRPr>
          </a:p>
        </p:txBody>
      </p:sp>
      <p:sp>
        <p:nvSpPr>
          <p:cNvPr id="2540579" name="Rectangle 29"/>
          <p:cNvSpPr>
            <a:spLocks noGrp="1" noChangeArrowheads="1"/>
          </p:cNvSpPr>
          <p:nvPr>
            <p:ph type="title" idx="4294967295"/>
          </p:nvPr>
        </p:nvSpPr>
        <p:spPr>
          <a:xfrm>
            <a:off x="2674938" y="381000"/>
            <a:ext cx="7161212" cy="693738"/>
          </a:xfrm>
        </p:spPr>
        <p:txBody>
          <a:bodyPr vert="horz" lIns="92075" tIns="46038" rIns="92075" bIns="46038" rtlCol="0" anchor="ctr">
            <a:normAutofit fontScale="90000"/>
          </a:bodyPr>
          <a:lstStyle/>
          <a:p>
            <a:r>
              <a:rPr lang="zh-CN" altLang="en-US" dirty="0"/>
              <a:t>死锁</a:t>
            </a:r>
            <a:r>
              <a:rPr lang="en-NZ" altLang="zh-CN" dirty="0" err="1"/>
              <a:t>检测算法</a:t>
            </a:r>
            <a:r>
              <a:rPr lang="zh-CN" altLang="en-US" dirty="0"/>
              <a:t>例</a:t>
            </a:r>
            <a:r>
              <a:rPr lang="en-US" altLang="zh-CN" dirty="0"/>
              <a:t>4</a:t>
            </a:r>
            <a:endParaRPr lang="en-US" altLang="zh-CN" dirty="0">
              <a:ea typeface="宋体" charset="-122"/>
            </a:endParaRPr>
          </a:p>
        </p:txBody>
      </p:sp>
      <p:graphicFrame>
        <p:nvGraphicFramePr>
          <p:cNvPr id="2169886" name="Group 30"/>
          <p:cNvGraphicFramePr>
            <a:graphicFrameLocks noGrp="1"/>
          </p:cNvGraphicFramePr>
          <p:nvPr>
            <p:extLst/>
          </p:nvPr>
        </p:nvGraphicFramePr>
        <p:xfrm>
          <a:off x="8205788" y="3159126"/>
          <a:ext cx="2195512" cy="792163"/>
        </p:xfrm>
        <a:graphic>
          <a:graphicData uri="http://schemas.openxmlformats.org/drawingml/2006/table">
            <a:tbl>
              <a:tblPr/>
              <a:tblGrid>
                <a:gridCol w="439737">
                  <a:extLst>
                    <a:ext uri="{9D8B030D-6E8A-4147-A177-3AD203B41FA5}">
                      <a16:colId xmlns:a16="http://schemas.microsoft.com/office/drawing/2014/main" val="20000"/>
                    </a:ext>
                  </a:extLst>
                </a:gridCol>
                <a:gridCol w="436563">
                  <a:extLst>
                    <a:ext uri="{9D8B030D-6E8A-4147-A177-3AD203B41FA5}">
                      <a16:colId xmlns:a16="http://schemas.microsoft.com/office/drawing/2014/main" val="20001"/>
                    </a:ext>
                  </a:extLst>
                </a:gridCol>
                <a:gridCol w="439737">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439737">
                  <a:extLst>
                    <a:ext uri="{9D8B030D-6E8A-4147-A177-3AD203B41FA5}">
                      <a16:colId xmlns:a16="http://schemas.microsoft.com/office/drawing/2014/main" val="20004"/>
                    </a:ext>
                  </a:extLst>
                </a:gridCol>
              </a:tblGrid>
              <a:tr h="334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sp>
        <p:nvSpPr>
          <p:cNvPr id="2540599" name="Text Box 54"/>
          <p:cNvSpPr txBox="1">
            <a:spLocks noChangeArrowheads="1"/>
          </p:cNvSpPr>
          <p:nvPr/>
        </p:nvSpPr>
        <p:spPr bwMode="auto">
          <a:xfrm>
            <a:off x="1920876" y="1471613"/>
            <a:ext cx="16097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b="1">
                <a:ea typeface="宋体" charset="-122"/>
              </a:rPr>
              <a:t>Request</a:t>
            </a:r>
          </a:p>
        </p:txBody>
      </p:sp>
      <p:sp>
        <p:nvSpPr>
          <p:cNvPr id="2540600" name="Rectangle 55"/>
          <p:cNvSpPr>
            <a:spLocks noChangeArrowheads="1"/>
          </p:cNvSpPr>
          <p:nvPr/>
        </p:nvSpPr>
        <p:spPr bwMode="auto">
          <a:xfrm>
            <a:off x="4686300" y="1738314"/>
            <a:ext cx="649288" cy="44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p>
            <a:pPr algn="ctr" eaLnBrk="0" hangingPunct="0">
              <a:spcBef>
                <a:spcPct val="20000"/>
              </a:spcBef>
              <a:buClr>
                <a:schemeClr val="accent2"/>
              </a:buClr>
              <a:buSzPct val="75000"/>
              <a:buFont typeface="Monotype Sorts" pitchFamily="2" charset="2"/>
              <a:buNone/>
            </a:pPr>
            <a:endParaRPr lang="zh-CN" altLang="zh-CN" sz="1400" b="1">
              <a:latin typeface="Arial" charset="0"/>
            </a:endParaRPr>
          </a:p>
        </p:txBody>
      </p:sp>
      <p:sp>
        <p:nvSpPr>
          <p:cNvPr id="2540601" name="Line 56"/>
          <p:cNvSpPr>
            <a:spLocks noChangeShapeType="1"/>
          </p:cNvSpPr>
          <p:nvPr/>
        </p:nvSpPr>
        <p:spPr bwMode="auto">
          <a:xfrm>
            <a:off x="4686301" y="1582738"/>
            <a:ext cx="1298575"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40602" name="Line 57"/>
          <p:cNvSpPr>
            <a:spLocks noChangeShapeType="1"/>
          </p:cNvSpPr>
          <p:nvPr/>
        </p:nvSpPr>
        <p:spPr bwMode="auto">
          <a:xfrm>
            <a:off x="5984875" y="1582738"/>
            <a:ext cx="649288"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40603" name="Line 58"/>
          <p:cNvSpPr>
            <a:spLocks noChangeShapeType="1"/>
          </p:cNvSpPr>
          <p:nvPr/>
        </p:nvSpPr>
        <p:spPr bwMode="auto">
          <a:xfrm>
            <a:off x="4686300" y="2024063"/>
            <a:ext cx="0" cy="455612"/>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40604" name="Line 59"/>
          <p:cNvSpPr>
            <a:spLocks noChangeShapeType="1"/>
          </p:cNvSpPr>
          <p:nvPr/>
        </p:nvSpPr>
        <p:spPr bwMode="auto">
          <a:xfrm>
            <a:off x="6634164" y="1582738"/>
            <a:ext cx="649287"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40605" name="Line 60"/>
          <p:cNvSpPr>
            <a:spLocks noChangeShapeType="1"/>
          </p:cNvSpPr>
          <p:nvPr/>
        </p:nvSpPr>
        <p:spPr bwMode="auto">
          <a:xfrm>
            <a:off x="4686300" y="1582739"/>
            <a:ext cx="0" cy="441325"/>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40606" name="Line 61"/>
          <p:cNvSpPr>
            <a:spLocks noChangeShapeType="1"/>
          </p:cNvSpPr>
          <p:nvPr/>
        </p:nvSpPr>
        <p:spPr bwMode="auto">
          <a:xfrm>
            <a:off x="7283450" y="1582739"/>
            <a:ext cx="0" cy="441325"/>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40607" name="Line 62"/>
          <p:cNvSpPr>
            <a:spLocks noChangeShapeType="1"/>
          </p:cNvSpPr>
          <p:nvPr/>
        </p:nvSpPr>
        <p:spPr bwMode="auto">
          <a:xfrm>
            <a:off x="4686300" y="3846513"/>
            <a:ext cx="649288"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40608" name="Line 63"/>
          <p:cNvSpPr>
            <a:spLocks noChangeShapeType="1"/>
          </p:cNvSpPr>
          <p:nvPr/>
        </p:nvSpPr>
        <p:spPr bwMode="auto">
          <a:xfrm>
            <a:off x="4686300" y="2479676"/>
            <a:ext cx="0" cy="455613"/>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40609" name="Line 64"/>
          <p:cNvSpPr>
            <a:spLocks noChangeShapeType="1"/>
          </p:cNvSpPr>
          <p:nvPr/>
        </p:nvSpPr>
        <p:spPr bwMode="auto">
          <a:xfrm>
            <a:off x="4686300" y="2935288"/>
            <a:ext cx="0" cy="455612"/>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40610" name="Line 65"/>
          <p:cNvSpPr>
            <a:spLocks noChangeShapeType="1"/>
          </p:cNvSpPr>
          <p:nvPr/>
        </p:nvSpPr>
        <p:spPr bwMode="auto">
          <a:xfrm>
            <a:off x="4686300" y="3390901"/>
            <a:ext cx="0" cy="455613"/>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28575" cap="sq">
                <a:solidFill>
                  <a:srgbClr val="000000"/>
                </a:solidFill>
                <a:miter lim="800000"/>
                <a:headEnd/>
                <a:tailEnd/>
              </a14:hiddenLine>
            </a:ext>
          </a:extLst>
        </p:spPr>
        <p:txBody>
          <a:bodyPr wrap="none"/>
          <a:lstStyle/>
          <a:p>
            <a:endParaRPr lang="zh-CN" altLang="en-US"/>
          </a:p>
        </p:txBody>
      </p:sp>
      <p:sp>
        <p:nvSpPr>
          <p:cNvPr id="2540611" name="Text Box 66"/>
          <p:cNvSpPr txBox="1">
            <a:spLocks noChangeArrowheads="1"/>
          </p:cNvSpPr>
          <p:nvPr/>
        </p:nvSpPr>
        <p:spPr bwMode="auto">
          <a:xfrm>
            <a:off x="4852989" y="1471613"/>
            <a:ext cx="16097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b="1">
                <a:ea typeface="宋体" charset="-122"/>
              </a:rPr>
              <a:t>Allocation</a:t>
            </a:r>
          </a:p>
        </p:txBody>
      </p:sp>
      <p:sp>
        <p:nvSpPr>
          <p:cNvPr id="2540612" name="Text Box 67"/>
          <p:cNvSpPr txBox="1">
            <a:spLocks noChangeArrowheads="1"/>
          </p:cNvSpPr>
          <p:nvPr/>
        </p:nvSpPr>
        <p:spPr bwMode="auto">
          <a:xfrm>
            <a:off x="8094664" y="2824163"/>
            <a:ext cx="15827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zh-CN" b="1">
                <a:ea typeface="宋体" charset="-122"/>
              </a:rPr>
              <a:t>Available</a:t>
            </a:r>
          </a:p>
        </p:txBody>
      </p:sp>
      <p:sp>
        <p:nvSpPr>
          <p:cNvPr id="2540613" name="Text Box 68"/>
          <p:cNvSpPr txBox="1">
            <a:spLocks noChangeArrowheads="1"/>
          </p:cNvSpPr>
          <p:nvPr/>
        </p:nvSpPr>
        <p:spPr bwMode="auto">
          <a:xfrm>
            <a:off x="7889875" y="1471613"/>
            <a:ext cx="15827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spcBef>
                <a:spcPct val="50000"/>
              </a:spcBef>
            </a:pPr>
            <a:r>
              <a:rPr lang="en-US" altLang="zh-CN" b="1">
                <a:ea typeface="宋体" charset="-122"/>
              </a:rPr>
              <a:t>Resource</a:t>
            </a:r>
          </a:p>
        </p:txBody>
      </p:sp>
      <p:graphicFrame>
        <p:nvGraphicFramePr>
          <p:cNvPr id="2170084" name="Group 228"/>
          <p:cNvGraphicFramePr>
            <a:graphicFrameLocks noGrp="1"/>
          </p:cNvGraphicFramePr>
          <p:nvPr>
            <p:extLst/>
          </p:nvPr>
        </p:nvGraphicFramePr>
        <p:xfrm>
          <a:off x="1743076" y="1725614"/>
          <a:ext cx="2663825" cy="2689225"/>
        </p:xfrm>
        <a:graphic>
          <a:graphicData uri="http://schemas.openxmlformats.org/drawingml/2006/table">
            <a:tbl>
              <a:tblPr/>
              <a:tblGrid>
                <a:gridCol w="444500">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44500">
                  <a:extLst>
                    <a:ext uri="{9D8B030D-6E8A-4147-A177-3AD203B41FA5}">
                      <a16:colId xmlns:a16="http://schemas.microsoft.com/office/drawing/2014/main" val="20003"/>
                    </a:ext>
                  </a:extLst>
                </a:gridCol>
                <a:gridCol w="442912">
                  <a:extLst>
                    <a:ext uri="{9D8B030D-6E8A-4147-A177-3AD203B41FA5}">
                      <a16:colId xmlns:a16="http://schemas.microsoft.com/office/drawing/2014/main" val="20004"/>
                    </a:ext>
                  </a:extLst>
                </a:gridCol>
                <a:gridCol w="444500">
                  <a:extLst>
                    <a:ext uri="{9D8B030D-6E8A-4147-A177-3AD203B41FA5}">
                      <a16:colId xmlns:a16="http://schemas.microsoft.com/office/drawing/2014/main" val="20005"/>
                    </a:ext>
                  </a:extLst>
                </a:gridCol>
              </a:tblGrid>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zh-CN" altLang="zh-CN" sz="1400" b="1" i="0" u="none" strike="noStrike" cap="none" normalizeH="0" baseline="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5</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graphicFrame>
        <p:nvGraphicFramePr>
          <p:cNvPr id="2170096" name="Group 240"/>
          <p:cNvGraphicFramePr>
            <a:graphicFrameLocks noGrp="1"/>
          </p:cNvGraphicFramePr>
          <p:nvPr>
            <p:extLst/>
          </p:nvPr>
        </p:nvGraphicFramePr>
        <p:xfrm>
          <a:off x="4829176" y="1730375"/>
          <a:ext cx="2663825" cy="2681288"/>
        </p:xfrm>
        <a:graphic>
          <a:graphicData uri="http://schemas.openxmlformats.org/drawingml/2006/table">
            <a:tbl>
              <a:tblPr/>
              <a:tblGrid>
                <a:gridCol w="444500">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44500">
                  <a:extLst>
                    <a:ext uri="{9D8B030D-6E8A-4147-A177-3AD203B41FA5}">
                      <a16:colId xmlns:a16="http://schemas.microsoft.com/office/drawing/2014/main" val="20003"/>
                    </a:ext>
                  </a:extLst>
                </a:gridCol>
                <a:gridCol w="442912">
                  <a:extLst>
                    <a:ext uri="{9D8B030D-6E8A-4147-A177-3AD203B41FA5}">
                      <a16:colId xmlns:a16="http://schemas.microsoft.com/office/drawing/2014/main" val="20004"/>
                    </a:ext>
                  </a:extLst>
                </a:gridCol>
                <a:gridCol w="444500">
                  <a:extLst>
                    <a:ext uri="{9D8B030D-6E8A-4147-A177-3AD203B41FA5}">
                      <a16:colId xmlns:a16="http://schemas.microsoft.com/office/drawing/2014/main" val="20005"/>
                    </a:ext>
                  </a:extLst>
                </a:gridCol>
              </a:tblGrid>
              <a:tr h="395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endParaRPr kumimoji="0" lang="zh-CN" altLang="zh-CN" sz="1400" b="1" i="0" u="none" strike="noStrike" cap="none" normalizeH="0" baseline="0">
                        <a:ln>
                          <a:noFill/>
                        </a:ln>
                        <a:solidFill>
                          <a:schemeClr val="tx1"/>
                        </a:solidFill>
                        <a:effectLst/>
                        <a:latin typeface="Arial"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1</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2</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3</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4</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57200">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800" b="1" i="0" u="none" strike="noStrike" cap="none" normalizeH="0" baseline="0">
                          <a:ln>
                            <a:noFill/>
                          </a:ln>
                          <a:solidFill>
                            <a:schemeClr val="tx1"/>
                          </a:solidFill>
                          <a:effectLst/>
                          <a:latin typeface="Arial" charset="0"/>
                          <a:ea typeface="宋体" charset="-122"/>
                        </a:rPr>
                        <a:t>P</a:t>
                      </a:r>
                      <a:r>
                        <a:rPr kumimoji="0" lang="en-US" altLang="zh-CN" sz="1800" b="1" i="0" u="none" strike="noStrike" cap="none" normalizeH="0" baseline="-25000">
                          <a:ln>
                            <a:noFill/>
                          </a:ln>
                          <a:solidFill>
                            <a:schemeClr val="tx1"/>
                          </a:solidFill>
                          <a:effectLst/>
                          <a:latin typeface="Arial" charset="0"/>
                          <a:ea typeface="宋体" charset="-122"/>
                        </a:rPr>
                        <a:t>5</a:t>
                      </a:r>
                    </a:p>
                  </a:txBody>
                  <a:tcPr anchor="ctr"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0</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graphicFrame>
        <p:nvGraphicFramePr>
          <p:cNvPr id="2170029" name="Group 173"/>
          <p:cNvGraphicFramePr>
            <a:graphicFrameLocks noGrp="1"/>
          </p:cNvGraphicFramePr>
          <p:nvPr>
            <p:extLst/>
          </p:nvPr>
        </p:nvGraphicFramePr>
        <p:xfrm>
          <a:off x="8205789" y="1811338"/>
          <a:ext cx="2193925" cy="762000"/>
        </p:xfrm>
        <a:graphic>
          <a:graphicData uri="http://schemas.openxmlformats.org/drawingml/2006/table">
            <a:tbl>
              <a:tblPr/>
              <a:tblGrid>
                <a:gridCol w="434975">
                  <a:extLst>
                    <a:ext uri="{9D8B030D-6E8A-4147-A177-3AD203B41FA5}">
                      <a16:colId xmlns:a16="http://schemas.microsoft.com/office/drawing/2014/main" val="20000"/>
                    </a:ext>
                  </a:extLst>
                </a:gridCol>
                <a:gridCol w="44450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gridCol w="438150">
                  <a:extLst>
                    <a:ext uri="{9D8B030D-6E8A-4147-A177-3AD203B41FA5}">
                      <a16:colId xmlns:a16="http://schemas.microsoft.com/office/drawing/2014/main" val="20004"/>
                    </a:ext>
                  </a:extLst>
                </a:gridCol>
              </a:tblGrid>
              <a:tr h="304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A</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B</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C</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D</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1400" b="1" i="0" u="none" strike="noStrike" cap="none" normalizeH="0" baseline="0">
                          <a:ln>
                            <a:noFill/>
                          </a:ln>
                          <a:solidFill>
                            <a:schemeClr val="tx1"/>
                          </a:solidFill>
                          <a:effectLst/>
                          <a:latin typeface="Arial" charset="0"/>
                          <a:ea typeface="宋体" charset="-122"/>
                        </a:rPr>
                        <a:t>E</a:t>
                      </a:r>
                    </a:p>
                  </a:txBody>
                  <a:tcPr anchor="b"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Monotype Sorts" pitchFamily="2" charset="2"/>
                        <a:buNone/>
                        <a:tabLst/>
                      </a:pPr>
                      <a:r>
                        <a:rPr kumimoji="0" lang="en-US" altLang="zh-CN" sz="2400" b="1" i="0" u="none" strike="noStrike" cap="none" normalizeH="0" baseline="0">
                          <a:ln>
                            <a:noFill/>
                          </a:ln>
                          <a:solidFill>
                            <a:schemeClr val="tx1"/>
                          </a:solidFill>
                          <a:effectLst/>
                          <a:latin typeface="Arial" charset="0"/>
                          <a:ea typeface="宋体" charset="-122"/>
                        </a:rPr>
                        <a:t>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pSp>
        <p:nvGrpSpPr>
          <p:cNvPr id="3" name="Group 198"/>
          <p:cNvGrpSpPr>
            <a:grpSpLocks/>
          </p:cNvGrpSpPr>
          <p:nvPr/>
        </p:nvGrpSpPr>
        <p:grpSpPr bwMode="auto">
          <a:xfrm>
            <a:off x="5286376" y="4810126"/>
            <a:ext cx="2195513" cy="455613"/>
            <a:chOff x="1299" y="2598"/>
            <a:chExt cx="1383" cy="287"/>
          </a:xfrm>
        </p:grpSpPr>
        <p:sp>
          <p:nvSpPr>
            <p:cNvPr id="2540732" name="Rectangle 199"/>
            <p:cNvSpPr>
              <a:spLocks noChangeArrowheads="1"/>
            </p:cNvSpPr>
            <p:nvPr/>
          </p:nvSpPr>
          <p:spPr bwMode="auto">
            <a:xfrm>
              <a:off x="2405"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40733" name="Rectangle 200"/>
            <p:cNvSpPr>
              <a:spLocks noChangeArrowheads="1"/>
            </p:cNvSpPr>
            <p:nvPr/>
          </p:nvSpPr>
          <p:spPr bwMode="auto">
            <a:xfrm>
              <a:off x="2128"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40734" name="Rectangle 201"/>
            <p:cNvSpPr>
              <a:spLocks noChangeArrowheads="1"/>
            </p:cNvSpPr>
            <p:nvPr/>
          </p:nvSpPr>
          <p:spPr bwMode="auto">
            <a:xfrm>
              <a:off x="1851"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1</a:t>
              </a:r>
            </a:p>
          </p:txBody>
        </p:sp>
        <p:sp>
          <p:nvSpPr>
            <p:cNvPr id="2540735" name="Rectangle 202"/>
            <p:cNvSpPr>
              <a:spLocks noChangeArrowheads="1"/>
            </p:cNvSpPr>
            <p:nvPr/>
          </p:nvSpPr>
          <p:spPr bwMode="auto">
            <a:xfrm>
              <a:off x="1576" y="2598"/>
              <a:ext cx="27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1</a:t>
              </a:r>
            </a:p>
          </p:txBody>
        </p:sp>
        <p:sp>
          <p:nvSpPr>
            <p:cNvPr id="2540736" name="Rectangle 203"/>
            <p:cNvSpPr>
              <a:spLocks noChangeArrowheads="1"/>
            </p:cNvSpPr>
            <p:nvPr/>
          </p:nvSpPr>
          <p:spPr bwMode="auto">
            <a:xfrm>
              <a:off x="1299"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40737" name="Line 204"/>
            <p:cNvSpPr>
              <a:spLocks noChangeShapeType="1"/>
            </p:cNvSpPr>
            <p:nvPr/>
          </p:nvSpPr>
          <p:spPr bwMode="auto">
            <a:xfrm>
              <a:off x="1299"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38" name="Line 205"/>
            <p:cNvSpPr>
              <a:spLocks noChangeShapeType="1"/>
            </p:cNvSpPr>
            <p:nvPr/>
          </p:nvSpPr>
          <p:spPr bwMode="auto">
            <a:xfrm>
              <a:off x="1576"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39" name="Line 206"/>
            <p:cNvSpPr>
              <a:spLocks noChangeShapeType="1"/>
            </p:cNvSpPr>
            <p:nvPr/>
          </p:nvSpPr>
          <p:spPr bwMode="auto">
            <a:xfrm>
              <a:off x="1851"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40" name="Line 207"/>
            <p:cNvSpPr>
              <a:spLocks noChangeShapeType="1"/>
            </p:cNvSpPr>
            <p:nvPr/>
          </p:nvSpPr>
          <p:spPr bwMode="auto">
            <a:xfrm>
              <a:off x="2682"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41" name="Line 208"/>
            <p:cNvSpPr>
              <a:spLocks noChangeShapeType="1"/>
            </p:cNvSpPr>
            <p:nvPr/>
          </p:nvSpPr>
          <p:spPr bwMode="auto">
            <a:xfrm>
              <a:off x="1299" y="2598"/>
              <a:ext cx="1383"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42" name="Line 209"/>
            <p:cNvSpPr>
              <a:spLocks noChangeShapeType="1"/>
            </p:cNvSpPr>
            <p:nvPr/>
          </p:nvSpPr>
          <p:spPr bwMode="auto">
            <a:xfrm>
              <a:off x="1299" y="2885"/>
              <a:ext cx="1383"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43" name="Line 210"/>
            <p:cNvSpPr>
              <a:spLocks noChangeShapeType="1"/>
            </p:cNvSpPr>
            <p:nvPr/>
          </p:nvSpPr>
          <p:spPr bwMode="auto">
            <a:xfrm>
              <a:off x="2128"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44" name="Line 211"/>
            <p:cNvSpPr>
              <a:spLocks noChangeShapeType="1"/>
            </p:cNvSpPr>
            <p:nvPr/>
          </p:nvSpPr>
          <p:spPr bwMode="auto">
            <a:xfrm>
              <a:off x="2405"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grpSp>
      <p:sp>
        <p:nvSpPr>
          <p:cNvPr id="2170068" name="Rectangle 212"/>
          <p:cNvSpPr>
            <a:spLocks noChangeArrowheads="1"/>
          </p:cNvSpPr>
          <p:nvPr/>
        </p:nvSpPr>
        <p:spPr bwMode="auto">
          <a:xfrm>
            <a:off x="1912938" y="5364163"/>
            <a:ext cx="8458200"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eaLnBrk="0" hangingPunct="0">
              <a:spcBef>
                <a:spcPct val="20000"/>
              </a:spcBef>
              <a:buClr>
                <a:schemeClr val="folHlink"/>
              </a:buClr>
              <a:buSzPct val="125000"/>
              <a:buFont typeface="Wingdings" pitchFamily="2" charset="2"/>
              <a:buChar char="§"/>
            </a:pPr>
            <a:r>
              <a:rPr lang="zh-CN" altLang="en-US" sz="2800" dirty="0">
                <a:ea typeface="宋体" charset="-122"/>
              </a:rPr>
              <a:t>标记</a:t>
            </a:r>
            <a:r>
              <a:rPr lang="en-US" altLang="zh-CN" sz="2800" dirty="0">
                <a:latin typeface="Arial" charset="0"/>
                <a:ea typeface="宋体" charset="-122"/>
              </a:rPr>
              <a:t> P</a:t>
            </a:r>
            <a:r>
              <a:rPr lang="en-US" altLang="zh-CN" sz="2800" baseline="-25000" dirty="0">
                <a:latin typeface="Arial" charset="0"/>
                <a:ea typeface="宋体" charset="-122"/>
              </a:rPr>
              <a:t>4</a:t>
            </a:r>
            <a:r>
              <a:rPr lang="en-US" altLang="zh-CN" sz="2800" dirty="0">
                <a:latin typeface="Arial" charset="0"/>
                <a:ea typeface="宋体" charset="-122"/>
              </a:rPr>
              <a:t>, (</a:t>
            </a:r>
            <a:r>
              <a:rPr lang="zh-CN" altLang="en-US" sz="2800" dirty="0">
                <a:latin typeface="Arial" charset="0"/>
                <a:ea typeface="宋体" charset="-122"/>
              </a:rPr>
              <a:t>没占有任何资源</a:t>
            </a:r>
            <a:r>
              <a:rPr lang="en-US" altLang="zh-CN" sz="2800" dirty="0">
                <a:latin typeface="Arial" charset="0"/>
                <a:ea typeface="宋体" charset="-122"/>
              </a:rPr>
              <a:t>)</a:t>
            </a:r>
            <a:endParaRPr lang="en-US" altLang="zh-CN" dirty="0">
              <a:latin typeface="Arial" charset="0"/>
              <a:ea typeface="宋体" charset="-122"/>
            </a:endParaRPr>
          </a:p>
        </p:txBody>
      </p:sp>
      <p:sp>
        <p:nvSpPr>
          <p:cNvPr id="2170069" name="Rectangle 213"/>
          <p:cNvSpPr>
            <a:spLocks noChangeArrowheads="1"/>
          </p:cNvSpPr>
          <p:nvPr/>
        </p:nvSpPr>
        <p:spPr bwMode="auto">
          <a:xfrm>
            <a:off x="1920875" y="5872163"/>
            <a:ext cx="8458200" cy="595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eaLnBrk="0" hangingPunct="0">
              <a:spcBef>
                <a:spcPct val="20000"/>
              </a:spcBef>
              <a:buClr>
                <a:schemeClr val="folHlink"/>
              </a:buClr>
              <a:buSzPct val="125000"/>
              <a:buFont typeface="Wingdings" pitchFamily="2" charset="2"/>
              <a:buChar char="§"/>
            </a:pPr>
            <a:r>
              <a:rPr lang="zh-CN" altLang="en-US" sz="2800" dirty="0">
                <a:latin typeface="Arial" charset="0"/>
                <a:ea typeface="宋体" charset="-122"/>
              </a:rPr>
              <a:t>标记</a:t>
            </a:r>
            <a:r>
              <a:rPr lang="en-US" altLang="zh-CN" sz="2800" dirty="0">
                <a:latin typeface="Arial" charset="0"/>
                <a:ea typeface="宋体" charset="-122"/>
              </a:rPr>
              <a:t> P</a:t>
            </a:r>
            <a:r>
              <a:rPr lang="en-US" altLang="zh-CN" sz="2800" baseline="-25000" dirty="0">
                <a:latin typeface="Arial" charset="0"/>
                <a:ea typeface="宋体" charset="-122"/>
              </a:rPr>
              <a:t>2</a:t>
            </a:r>
            <a:endParaRPr lang="en-US" altLang="zh-CN" sz="2800" dirty="0">
              <a:latin typeface="Arial" charset="0"/>
              <a:ea typeface="宋体" charset="-122"/>
            </a:endParaRPr>
          </a:p>
        </p:txBody>
      </p:sp>
      <p:grpSp>
        <p:nvGrpSpPr>
          <p:cNvPr id="4" name="Group 244"/>
          <p:cNvGrpSpPr>
            <a:grpSpLocks/>
          </p:cNvGrpSpPr>
          <p:nvPr/>
        </p:nvGrpSpPr>
        <p:grpSpPr bwMode="auto">
          <a:xfrm>
            <a:off x="5286376" y="4810126"/>
            <a:ext cx="2195513" cy="455613"/>
            <a:chOff x="1299" y="2598"/>
            <a:chExt cx="1383" cy="287"/>
          </a:xfrm>
        </p:grpSpPr>
        <p:sp>
          <p:nvSpPr>
            <p:cNvPr id="2540748" name="Rectangle 245"/>
            <p:cNvSpPr>
              <a:spLocks noChangeArrowheads="1"/>
            </p:cNvSpPr>
            <p:nvPr/>
          </p:nvSpPr>
          <p:spPr bwMode="auto">
            <a:xfrm>
              <a:off x="2405"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40749" name="Rectangle 246"/>
            <p:cNvSpPr>
              <a:spLocks noChangeArrowheads="1"/>
            </p:cNvSpPr>
            <p:nvPr/>
          </p:nvSpPr>
          <p:spPr bwMode="auto">
            <a:xfrm>
              <a:off x="2128"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40750" name="Rectangle 247"/>
            <p:cNvSpPr>
              <a:spLocks noChangeArrowheads="1"/>
            </p:cNvSpPr>
            <p:nvPr/>
          </p:nvSpPr>
          <p:spPr bwMode="auto">
            <a:xfrm>
              <a:off x="1851"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1</a:t>
              </a:r>
            </a:p>
          </p:txBody>
        </p:sp>
        <p:sp>
          <p:nvSpPr>
            <p:cNvPr id="2540751" name="Rectangle 248"/>
            <p:cNvSpPr>
              <a:spLocks noChangeArrowheads="1"/>
            </p:cNvSpPr>
            <p:nvPr/>
          </p:nvSpPr>
          <p:spPr bwMode="auto">
            <a:xfrm>
              <a:off x="1576" y="2598"/>
              <a:ext cx="27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1</a:t>
              </a:r>
            </a:p>
          </p:txBody>
        </p:sp>
        <p:sp>
          <p:nvSpPr>
            <p:cNvPr id="2540752" name="Rectangle 249"/>
            <p:cNvSpPr>
              <a:spLocks noChangeArrowheads="1"/>
            </p:cNvSpPr>
            <p:nvPr/>
          </p:nvSpPr>
          <p:spPr bwMode="auto">
            <a:xfrm>
              <a:off x="1299"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1</a:t>
              </a:r>
            </a:p>
          </p:txBody>
        </p:sp>
        <p:sp>
          <p:nvSpPr>
            <p:cNvPr id="2540753" name="Line 250"/>
            <p:cNvSpPr>
              <a:spLocks noChangeShapeType="1"/>
            </p:cNvSpPr>
            <p:nvPr/>
          </p:nvSpPr>
          <p:spPr bwMode="auto">
            <a:xfrm>
              <a:off x="1299"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54" name="Line 251"/>
            <p:cNvSpPr>
              <a:spLocks noChangeShapeType="1"/>
            </p:cNvSpPr>
            <p:nvPr/>
          </p:nvSpPr>
          <p:spPr bwMode="auto">
            <a:xfrm>
              <a:off x="1576"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55" name="Line 252"/>
            <p:cNvSpPr>
              <a:spLocks noChangeShapeType="1"/>
            </p:cNvSpPr>
            <p:nvPr/>
          </p:nvSpPr>
          <p:spPr bwMode="auto">
            <a:xfrm>
              <a:off x="1851"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56" name="Line 253"/>
            <p:cNvSpPr>
              <a:spLocks noChangeShapeType="1"/>
            </p:cNvSpPr>
            <p:nvPr/>
          </p:nvSpPr>
          <p:spPr bwMode="auto">
            <a:xfrm>
              <a:off x="2682"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57" name="Line 254"/>
            <p:cNvSpPr>
              <a:spLocks noChangeShapeType="1"/>
            </p:cNvSpPr>
            <p:nvPr/>
          </p:nvSpPr>
          <p:spPr bwMode="auto">
            <a:xfrm>
              <a:off x="1299" y="2598"/>
              <a:ext cx="1383"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58" name="Line 255"/>
            <p:cNvSpPr>
              <a:spLocks noChangeShapeType="1"/>
            </p:cNvSpPr>
            <p:nvPr/>
          </p:nvSpPr>
          <p:spPr bwMode="auto">
            <a:xfrm>
              <a:off x="1299" y="2885"/>
              <a:ext cx="1383"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59" name="Line 256"/>
            <p:cNvSpPr>
              <a:spLocks noChangeShapeType="1"/>
            </p:cNvSpPr>
            <p:nvPr/>
          </p:nvSpPr>
          <p:spPr bwMode="auto">
            <a:xfrm>
              <a:off x="2128"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60" name="Line 257"/>
            <p:cNvSpPr>
              <a:spLocks noChangeShapeType="1"/>
            </p:cNvSpPr>
            <p:nvPr/>
          </p:nvSpPr>
          <p:spPr bwMode="auto">
            <a:xfrm>
              <a:off x="2405"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grpSp>
      <p:sp>
        <p:nvSpPr>
          <p:cNvPr id="2170114" name="Rectangle 258"/>
          <p:cNvSpPr>
            <a:spLocks noChangeArrowheads="1"/>
          </p:cNvSpPr>
          <p:nvPr/>
        </p:nvSpPr>
        <p:spPr bwMode="auto">
          <a:xfrm>
            <a:off x="3494088" y="5872163"/>
            <a:ext cx="887412" cy="595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eaLnBrk="0" hangingPunct="0">
              <a:spcBef>
                <a:spcPct val="20000"/>
              </a:spcBef>
              <a:buClr>
                <a:schemeClr val="accent2"/>
              </a:buClr>
              <a:buSzPct val="75000"/>
            </a:pPr>
            <a:r>
              <a:rPr lang="en-US" altLang="zh-CN" sz="2800">
                <a:latin typeface="Times New Roman" pitchFamily="18" charset="0"/>
                <a:ea typeface="宋体" charset="-122"/>
              </a:rPr>
              <a:t>, P</a:t>
            </a:r>
            <a:r>
              <a:rPr lang="en-US" altLang="zh-CN" sz="2800" baseline="-25000">
                <a:latin typeface="Times New Roman" pitchFamily="18" charset="0"/>
                <a:ea typeface="宋体" charset="-122"/>
              </a:rPr>
              <a:t>1</a:t>
            </a:r>
            <a:endParaRPr lang="en-US" altLang="zh-CN" sz="2800">
              <a:latin typeface="Times New Roman" pitchFamily="18" charset="0"/>
              <a:ea typeface="宋体" charset="-122"/>
            </a:endParaRPr>
          </a:p>
        </p:txBody>
      </p:sp>
      <p:sp>
        <p:nvSpPr>
          <p:cNvPr id="2170115" name="Rectangle 259"/>
          <p:cNvSpPr>
            <a:spLocks noChangeArrowheads="1"/>
          </p:cNvSpPr>
          <p:nvPr/>
        </p:nvSpPr>
        <p:spPr bwMode="auto">
          <a:xfrm>
            <a:off x="4014788" y="5872163"/>
            <a:ext cx="887412" cy="595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eaLnBrk="0" hangingPunct="0">
              <a:spcBef>
                <a:spcPct val="20000"/>
              </a:spcBef>
              <a:buClr>
                <a:schemeClr val="accent2"/>
              </a:buClr>
              <a:buSzPct val="75000"/>
            </a:pPr>
            <a:r>
              <a:rPr lang="en-US" altLang="zh-CN" sz="2800">
                <a:latin typeface="Times New Roman" pitchFamily="18" charset="0"/>
                <a:ea typeface="宋体" charset="-122"/>
              </a:rPr>
              <a:t>, P</a:t>
            </a:r>
            <a:r>
              <a:rPr lang="en-US" altLang="zh-CN" sz="2800" baseline="-25000">
                <a:latin typeface="Times New Roman" pitchFamily="18" charset="0"/>
                <a:ea typeface="宋体" charset="-122"/>
              </a:rPr>
              <a:t>3</a:t>
            </a:r>
            <a:endParaRPr lang="en-US" altLang="zh-CN" sz="2800">
              <a:latin typeface="Times New Roman" pitchFamily="18" charset="0"/>
              <a:ea typeface="宋体" charset="-122"/>
            </a:endParaRPr>
          </a:p>
        </p:txBody>
      </p:sp>
      <p:sp>
        <p:nvSpPr>
          <p:cNvPr id="2170116" name="Rectangle 260"/>
          <p:cNvSpPr>
            <a:spLocks noChangeArrowheads="1"/>
          </p:cNvSpPr>
          <p:nvPr/>
        </p:nvSpPr>
        <p:spPr bwMode="auto">
          <a:xfrm>
            <a:off x="4573588" y="5872163"/>
            <a:ext cx="887412" cy="595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eaLnBrk="0" hangingPunct="0">
              <a:spcBef>
                <a:spcPct val="20000"/>
              </a:spcBef>
              <a:buClr>
                <a:schemeClr val="accent2"/>
              </a:buClr>
              <a:buSzPct val="75000"/>
            </a:pPr>
            <a:r>
              <a:rPr lang="en-US" altLang="zh-CN" sz="2800">
                <a:latin typeface="Times New Roman" pitchFamily="18" charset="0"/>
                <a:ea typeface="宋体" charset="-122"/>
              </a:rPr>
              <a:t>, P</a:t>
            </a:r>
            <a:r>
              <a:rPr lang="en-US" altLang="zh-CN" sz="2800" baseline="-25000">
                <a:latin typeface="Times New Roman" pitchFamily="18" charset="0"/>
                <a:ea typeface="宋体" charset="-122"/>
              </a:rPr>
              <a:t>5</a:t>
            </a:r>
            <a:endParaRPr lang="en-US" altLang="zh-CN" sz="2800">
              <a:latin typeface="Times New Roman" pitchFamily="18" charset="0"/>
              <a:ea typeface="宋体" charset="-122"/>
            </a:endParaRPr>
          </a:p>
        </p:txBody>
      </p:sp>
      <p:grpSp>
        <p:nvGrpSpPr>
          <p:cNvPr id="5" name="Group 263"/>
          <p:cNvGrpSpPr>
            <a:grpSpLocks/>
          </p:cNvGrpSpPr>
          <p:nvPr/>
        </p:nvGrpSpPr>
        <p:grpSpPr bwMode="auto">
          <a:xfrm>
            <a:off x="5286376" y="4810126"/>
            <a:ext cx="2195513" cy="455613"/>
            <a:chOff x="1299" y="2598"/>
            <a:chExt cx="1383" cy="287"/>
          </a:xfrm>
        </p:grpSpPr>
        <p:sp>
          <p:nvSpPr>
            <p:cNvPr id="2540765" name="Rectangle 264"/>
            <p:cNvSpPr>
              <a:spLocks noChangeArrowheads="1"/>
            </p:cNvSpPr>
            <p:nvPr/>
          </p:nvSpPr>
          <p:spPr bwMode="auto">
            <a:xfrm>
              <a:off x="2405"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0</a:t>
              </a:r>
            </a:p>
          </p:txBody>
        </p:sp>
        <p:sp>
          <p:nvSpPr>
            <p:cNvPr id="2540766" name="Rectangle 265"/>
            <p:cNvSpPr>
              <a:spLocks noChangeArrowheads="1"/>
            </p:cNvSpPr>
            <p:nvPr/>
          </p:nvSpPr>
          <p:spPr bwMode="auto">
            <a:xfrm>
              <a:off x="2128"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1</a:t>
              </a:r>
            </a:p>
          </p:txBody>
        </p:sp>
        <p:sp>
          <p:nvSpPr>
            <p:cNvPr id="2540767" name="Rectangle 266"/>
            <p:cNvSpPr>
              <a:spLocks noChangeArrowheads="1"/>
            </p:cNvSpPr>
            <p:nvPr/>
          </p:nvSpPr>
          <p:spPr bwMode="auto">
            <a:xfrm>
              <a:off x="1851"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1</a:t>
              </a:r>
            </a:p>
          </p:txBody>
        </p:sp>
        <p:sp>
          <p:nvSpPr>
            <p:cNvPr id="2540768" name="Rectangle 267"/>
            <p:cNvSpPr>
              <a:spLocks noChangeArrowheads="1"/>
            </p:cNvSpPr>
            <p:nvPr/>
          </p:nvSpPr>
          <p:spPr bwMode="auto">
            <a:xfrm>
              <a:off x="1576" y="2598"/>
              <a:ext cx="27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1</a:t>
              </a:r>
            </a:p>
          </p:txBody>
        </p:sp>
        <p:sp>
          <p:nvSpPr>
            <p:cNvPr id="2540769" name="Rectangle 268"/>
            <p:cNvSpPr>
              <a:spLocks noChangeArrowheads="1"/>
            </p:cNvSpPr>
            <p:nvPr/>
          </p:nvSpPr>
          <p:spPr bwMode="auto">
            <a:xfrm>
              <a:off x="1299"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1</a:t>
              </a:r>
            </a:p>
          </p:txBody>
        </p:sp>
        <p:sp>
          <p:nvSpPr>
            <p:cNvPr id="2540770" name="Line 269"/>
            <p:cNvSpPr>
              <a:spLocks noChangeShapeType="1"/>
            </p:cNvSpPr>
            <p:nvPr/>
          </p:nvSpPr>
          <p:spPr bwMode="auto">
            <a:xfrm>
              <a:off x="1299"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71" name="Line 270"/>
            <p:cNvSpPr>
              <a:spLocks noChangeShapeType="1"/>
            </p:cNvSpPr>
            <p:nvPr/>
          </p:nvSpPr>
          <p:spPr bwMode="auto">
            <a:xfrm>
              <a:off x="1576"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72" name="Line 271"/>
            <p:cNvSpPr>
              <a:spLocks noChangeShapeType="1"/>
            </p:cNvSpPr>
            <p:nvPr/>
          </p:nvSpPr>
          <p:spPr bwMode="auto">
            <a:xfrm>
              <a:off x="1851"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73" name="Line 272"/>
            <p:cNvSpPr>
              <a:spLocks noChangeShapeType="1"/>
            </p:cNvSpPr>
            <p:nvPr/>
          </p:nvSpPr>
          <p:spPr bwMode="auto">
            <a:xfrm>
              <a:off x="2682"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74" name="Line 273"/>
            <p:cNvSpPr>
              <a:spLocks noChangeShapeType="1"/>
            </p:cNvSpPr>
            <p:nvPr/>
          </p:nvSpPr>
          <p:spPr bwMode="auto">
            <a:xfrm>
              <a:off x="1299" y="2598"/>
              <a:ext cx="1383"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75" name="Line 274"/>
            <p:cNvSpPr>
              <a:spLocks noChangeShapeType="1"/>
            </p:cNvSpPr>
            <p:nvPr/>
          </p:nvSpPr>
          <p:spPr bwMode="auto">
            <a:xfrm>
              <a:off x="1299" y="2885"/>
              <a:ext cx="1383"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76" name="Line 275"/>
            <p:cNvSpPr>
              <a:spLocks noChangeShapeType="1"/>
            </p:cNvSpPr>
            <p:nvPr/>
          </p:nvSpPr>
          <p:spPr bwMode="auto">
            <a:xfrm>
              <a:off x="2128"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77" name="Line 276"/>
            <p:cNvSpPr>
              <a:spLocks noChangeShapeType="1"/>
            </p:cNvSpPr>
            <p:nvPr/>
          </p:nvSpPr>
          <p:spPr bwMode="auto">
            <a:xfrm>
              <a:off x="2405"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grpSp>
      <p:grpSp>
        <p:nvGrpSpPr>
          <p:cNvPr id="6" name="Group 277"/>
          <p:cNvGrpSpPr>
            <a:grpSpLocks/>
          </p:cNvGrpSpPr>
          <p:nvPr/>
        </p:nvGrpSpPr>
        <p:grpSpPr bwMode="auto">
          <a:xfrm>
            <a:off x="5286376" y="4810126"/>
            <a:ext cx="2195513" cy="455613"/>
            <a:chOff x="1299" y="2598"/>
            <a:chExt cx="1383" cy="287"/>
          </a:xfrm>
        </p:grpSpPr>
        <p:sp>
          <p:nvSpPr>
            <p:cNvPr id="2540779" name="Rectangle 278"/>
            <p:cNvSpPr>
              <a:spLocks noChangeArrowheads="1"/>
            </p:cNvSpPr>
            <p:nvPr/>
          </p:nvSpPr>
          <p:spPr bwMode="auto">
            <a:xfrm>
              <a:off x="2405"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1</a:t>
              </a:r>
            </a:p>
          </p:txBody>
        </p:sp>
        <p:sp>
          <p:nvSpPr>
            <p:cNvPr id="2540780" name="Rectangle 279"/>
            <p:cNvSpPr>
              <a:spLocks noChangeArrowheads="1"/>
            </p:cNvSpPr>
            <p:nvPr/>
          </p:nvSpPr>
          <p:spPr bwMode="auto">
            <a:xfrm>
              <a:off x="2128"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1</a:t>
              </a:r>
            </a:p>
          </p:txBody>
        </p:sp>
        <p:sp>
          <p:nvSpPr>
            <p:cNvPr id="2540781" name="Rectangle 280"/>
            <p:cNvSpPr>
              <a:spLocks noChangeArrowheads="1"/>
            </p:cNvSpPr>
            <p:nvPr/>
          </p:nvSpPr>
          <p:spPr bwMode="auto">
            <a:xfrm>
              <a:off x="1851"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1</a:t>
              </a:r>
            </a:p>
          </p:txBody>
        </p:sp>
        <p:sp>
          <p:nvSpPr>
            <p:cNvPr id="2540782" name="Rectangle 281"/>
            <p:cNvSpPr>
              <a:spLocks noChangeArrowheads="1"/>
            </p:cNvSpPr>
            <p:nvPr/>
          </p:nvSpPr>
          <p:spPr bwMode="auto">
            <a:xfrm>
              <a:off x="1576" y="2598"/>
              <a:ext cx="275"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1</a:t>
              </a:r>
            </a:p>
          </p:txBody>
        </p:sp>
        <p:sp>
          <p:nvSpPr>
            <p:cNvPr id="2540783" name="Rectangle 282"/>
            <p:cNvSpPr>
              <a:spLocks noChangeArrowheads="1"/>
            </p:cNvSpPr>
            <p:nvPr/>
          </p:nvSpPr>
          <p:spPr bwMode="auto">
            <a:xfrm>
              <a:off x="1299" y="2598"/>
              <a:ext cx="277" cy="28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spcBef>
                  <a:spcPct val="20000"/>
                </a:spcBef>
                <a:buClr>
                  <a:schemeClr val="accent2"/>
                </a:buClr>
                <a:buSzPct val="75000"/>
                <a:buFont typeface="Monotype Sorts" pitchFamily="2" charset="2"/>
                <a:buNone/>
              </a:pPr>
              <a:r>
                <a:rPr lang="en-US" altLang="zh-CN" b="1">
                  <a:latin typeface="Arial" charset="0"/>
                  <a:ea typeface="宋体" charset="-122"/>
                </a:rPr>
                <a:t>1</a:t>
              </a:r>
            </a:p>
          </p:txBody>
        </p:sp>
        <p:sp>
          <p:nvSpPr>
            <p:cNvPr id="2540784" name="Line 283"/>
            <p:cNvSpPr>
              <a:spLocks noChangeShapeType="1"/>
            </p:cNvSpPr>
            <p:nvPr/>
          </p:nvSpPr>
          <p:spPr bwMode="auto">
            <a:xfrm>
              <a:off x="1299"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85" name="Line 284"/>
            <p:cNvSpPr>
              <a:spLocks noChangeShapeType="1"/>
            </p:cNvSpPr>
            <p:nvPr/>
          </p:nvSpPr>
          <p:spPr bwMode="auto">
            <a:xfrm>
              <a:off x="1576"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86" name="Line 285"/>
            <p:cNvSpPr>
              <a:spLocks noChangeShapeType="1"/>
            </p:cNvSpPr>
            <p:nvPr/>
          </p:nvSpPr>
          <p:spPr bwMode="auto">
            <a:xfrm>
              <a:off x="1851"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87" name="Line 286"/>
            <p:cNvSpPr>
              <a:spLocks noChangeShapeType="1"/>
            </p:cNvSpPr>
            <p:nvPr/>
          </p:nvSpPr>
          <p:spPr bwMode="auto">
            <a:xfrm>
              <a:off x="2682" y="2598"/>
              <a:ext cx="0" cy="287"/>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88" name="Line 287"/>
            <p:cNvSpPr>
              <a:spLocks noChangeShapeType="1"/>
            </p:cNvSpPr>
            <p:nvPr/>
          </p:nvSpPr>
          <p:spPr bwMode="auto">
            <a:xfrm>
              <a:off x="1299" y="2598"/>
              <a:ext cx="1383"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89" name="Line 288"/>
            <p:cNvSpPr>
              <a:spLocks noChangeShapeType="1"/>
            </p:cNvSpPr>
            <p:nvPr/>
          </p:nvSpPr>
          <p:spPr bwMode="auto">
            <a:xfrm>
              <a:off x="1299" y="2885"/>
              <a:ext cx="1383" cy="0"/>
            </a:xfrm>
            <a:prstGeom prst="line">
              <a:avLst/>
            </a:prstGeom>
            <a:noFill/>
            <a:ln w="28575" cap="sq">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90" name="Line 289"/>
            <p:cNvSpPr>
              <a:spLocks noChangeShapeType="1"/>
            </p:cNvSpPr>
            <p:nvPr/>
          </p:nvSpPr>
          <p:spPr bwMode="auto">
            <a:xfrm>
              <a:off x="2128"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540791" name="Line 290"/>
            <p:cNvSpPr>
              <a:spLocks noChangeShapeType="1"/>
            </p:cNvSpPr>
            <p:nvPr/>
          </p:nvSpPr>
          <p:spPr bwMode="auto">
            <a:xfrm>
              <a:off x="2405" y="2598"/>
              <a:ext cx="0" cy="287"/>
            </a:xfrm>
            <a:prstGeom prst="line">
              <a:avLst/>
            </a:prstGeom>
            <a:noFill/>
            <a:ln w="28575">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endParaRPr lang="zh-CN" altLang="en-US"/>
            </a:p>
          </p:txBody>
        </p:sp>
      </p:grpSp>
      <p:sp>
        <p:nvSpPr>
          <p:cNvPr id="2540792" name="Text Box 248"/>
          <p:cNvSpPr txBox="1">
            <a:spLocks noChangeArrowheads="1"/>
          </p:cNvSpPr>
          <p:nvPr/>
        </p:nvSpPr>
        <p:spPr bwMode="auto">
          <a:xfrm>
            <a:off x="7993063" y="76201"/>
            <a:ext cx="26273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r" eaLnBrk="0" hangingPunct="0">
              <a:spcBef>
                <a:spcPct val="50000"/>
              </a:spcBef>
            </a:pPr>
            <a:r>
              <a:rPr lang="en-US" altLang="zh-CN" b="1">
                <a:latin typeface="Arial" charset="0"/>
                <a:ea typeface="宋体" charset="-122"/>
              </a:rPr>
              <a:t>Detection</a:t>
            </a:r>
          </a:p>
        </p:txBody>
      </p:sp>
    </p:spTree>
    <p:extLst>
      <p:ext uri="{BB962C8B-B14F-4D97-AF65-F5344CB8AC3E}">
        <p14:creationId xmlns:p14="http://schemas.microsoft.com/office/powerpoint/2010/main" val="1798851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70068">
                                            <p:txEl>
                                              <p:pRg st="0" end="0"/>
                                            </p:txEl>
                                          </p:spTgt>
                                        </p:tgtEl>
                                        <p:attrNameLst>
                                          <p:attrName>style.visibility</p:attrName>
                                        </p:attrNameLst>
                                      </p:cBhvr>
                                      <p:to>
                                        <p:strVal val="visible"/>
                                      </p:to>
                                    </p:set>
                                    <p:animEffect transition="in" filter="wipe(left)">
                                      <p:cBhvr>
                                        <p:cTn id="12" dur="500"/>
                                        <p:tgtEl>
                                          <p:spTgt spid="217006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69883"/>
                                        </p:tgtEl>
                                        <p:attrNameLst>
                                          <p:attrName>style.visibility</p:attrName>
                                        </p:attrNameLst>
                                      </p:cBhvr>
                                      <p:to>
                                        <p:strVal val="visible"/>
                                      </p:to>
                                    </p:set>
                                    <p:animEffect transition="in" filter="dissolve">
                                      <p:cBhvr>
                                        <p:cTn id="17" dur="500"/>
                                        <p:tgtEl>
                                          <p:spTgt spid="21698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70069">
                                            <p:txEl>
                                              <p:pRg st="0" end="0"/>
                                            </p:txEl>
                                          </p:spTgt>
                                        </p:tgtEl>
                                        <p:attrNameLst>
                                          <p:attrName>style.visibility</p:attrName>
                                        </p:attrNameLst>
                                      </p:cBhvr>
                                      <p:to>
                                        <p:strVal val="visible"/>
                                      </p:to>
                                    </p:set>
                                    <p:animEffect transition="in" filter="wipe(left)">
                                      <p:cBhvr>
                                        <p:cTn id="22" dur="500"/>
                                        <p:tgtEl>
                                          <p:spTgt spid="217006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170098"/>
                                        </p:tgtEl>
                                        <p:attrNameLst>
                                          <p:attrName>style.visibility</p:attrName>
                                        </p:attrNameLst>
                                      </p:cBhvr>
                                      <p:to>
                                        <p:strVal val="visible"/>
                                      </p:to>
                                    </p:set>
                                    <p:animEffect transition="in" filter="dissolve">
                                      <p:cBhvr>
                                        <p:cTn id="27" dur="500"/>
                                        <p:tgtEl>
                                          <p:spTgt spid="21700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70114">
                                            <p:txEl>
                                              <p:pRg st="0" end="0"/>
                                            </p:txEl>
                                          </p:spTgt>
                                        </p:tgtEl>
                                        <p:attrNameLst>
                                          <p:attrName>style.visibility</p:attrName>
                                        </p:attrNameLst>
                                      </p:cBhvr>
                                      <p:to>
                                        <p:strVal val="visible"/>
                                      </p:to>
                                    </p:set>
                                    <p:animEffect transition="in" filter="wipe(left)">
                                      <p:cBhvr>
                                        <p:cTn id="37" dur="500"/>
                                        <p:tgtEl>
                                          <p:spTgt spid="2170114">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170099"/>
                                        </p:tgtEl>
                                        <p:attrNameLst>
                                          <p:attrName>style.visibility</p:attrName>
                                        </p:attrNameLst>
                                      </p:cBhvr>
                                      <p:to>
                                        <p:strVal val="visible"/>
                                      </p:to>
                                    </p:set>
                                    <p:animEffect transition="in" filter="dissolve">
                                      <p:cBhvr>
                                        <p:cTn id="42" dur="500"/>
                                        <p:tgtEl>
                                          <p:spTgt spid="21700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dissolve">
                                      <p:cBhvr>
                                        <p:cTn id="47" dur="500"/>
                                        <p:tgtEl>
                                          <p:spTgt spid="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70115">
                                            <p:txEl>
                                              <p:pRg st="0" end="0"/>
                                            </p:txEl>
                                          </p:spTgt>
                                        </p:tgtEl>
                                        <p:attrNameLst>
                                          <p:attrName>style.visibility</p:attrName>
                                        </p:attrNameLst>
                                      </p:cBhvr>
                                      <p:to>
                                        <p:strVal val="visible"/>
                                      </p:to>
                                    </p:set>
                                    <p:animEffect transition="in" filter="wipe(left)">
                                      <p:cBhvr>
                                        <p:cTn id="52" dur="500"/>
                                        <p:tgtEl>
                                          <p:spTgt spid="2170115">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170117"/>
                                        </p:tgtEl>
                                        <p:attrNameLst>
                                          <p:attrName>style.visibility</p:attrName>
                                        </p:attrNameLst>
                                      </p:cBhvr>
                                      <p:to>
                                        <p:strVal val="visible"/>
                                      </p:to>
                                    </p:set>
                                    <p:animEffect transition="in" filter="dissolve">
                                      <p:cBhvr>
                                        <p:cTn id="57" dur="500"/>
                                        <p:tgtEl>
                                          <p:spTgt spid="217011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170116">
                                            <p:txEl>
                                              <p:pRg st="0" end="0"/>
                                            </p:txEl>
                                          </p:spTgt>
                                        </p:tgtEl>
                                        <p:attrNameLst>
                                          <p:attrName>style.visibility</p:attrName>
                                        </p:attrNameLst>
                                      </p:cBhvr>
                                      <p:to>
                                        <p:strVal val="visible"/>
                                      </p:to>
                                    </p:set>
                                    <p:animEffect transition="in" filter="wipe(left)">
                                      <p:cBhvr>
                                        <p:cTn id="62" dur="500"/>
                                        <p:tgtEl>
                                          <p:spTgt spid="2170116">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dissolve">
                                      <p:cBhvr>
                                        <p:cTn id="67" dur="500"/>
                                        <p:tgtEl>
                                          <p:spTgt spid="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170118"/>
                                        </p:tgtEl>
                                        <p:attrNameLst>
                                          <p:attrName>style.visibility</p:attrName>
                                        </p:attrNameLst>
                                      </p:cBhvr>
                                      <p:to>
                                        <p:strVal val="visible"/>
                                      </p:to>
                                    </p:set>
                                    <p:animEffect transition="in" filter="dissolve">
                                      <p:cBhvr>
                                        <p:cTn id="72" dur="500"/>
                                        <p:tgtEl>
                                          <p:spTgt spid="217011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dissolve">
                                      <p:cBhvr>
                                        <p:cTn id="7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118" grpId="0" animBg="1"/>
      <p:bldP spid="2170117" grpId="0" animBg="1"/>
      <p:bldP spid="2170099" grpId="0" animBg="1"/>
      <p:bldP spid="2170098" grpId="0" animBg="1"/>
      <p:bldP spid="2169883" grpId="0" animBg="1"/>
      <p:bldP spid="2170068" grpId="0" build="p" autoUpdateAnimBg="0"/>
      <p:bldP spid="2170069" grpId="0" build="p" autoUpdateAnimBg="0"/>
      <p:bldP spid="2170114" grpId="0" build="p" autoUpdateAnimBg="0"/>
      <p:bldP spid="2170115" grpId="0" build="p" autoUpdateAnimBg="0"/>
      <p:bldP spid="2170116"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EAC740B-91B1-4F73-9D7C-795BBE79FAAD}"/>
              </a:ext>
            </a:extLst>
          </p:cNvPr>
          <p:cNvSpPr txBox="1"/>
          <p:nvPr/>
        </p:nvSpPr>
        <p:spPr>
          <a:xfrm>
            <a:off x="1156677" y="1508370"/>
            <a:ext cx="9886461" cy="3785652"/>
          </a:xfrm>
          <a:prstGeom prst="rect">
            <a:avLst/>
          </a:prstGeom>
          <a:noFill/>
        </p:spPr>
        <p:txBody>
          <a:bodyPr wrap="square" rtlCol="0">
            <a:spAutoFit/>
          </a:bodyPr>
          <a:lstStyle/>
          <a:p>
            <a:r>
              <a:rPr lang="zh-CN" altLang="en-US" sz="2400" dirty="0"/>
              <a:t>银行家算法与上述死锁检测算法的区别</a:t>
            </a:r>
            <a:endParaRPr lang="en-US" altLang="zh-CN" sz="2400" dirty="0"/>
          </a:p>
          <a:p>
            <a:endParaRPr lang="en-US" altLang="zh-CN" sz="2400" dirty="0"/>
          </a:p>
          <a:p>
            <a:pPr marL="285750" indent="-285750">
              <a:buFont typeface="Arial" panose="020B0604020202020204" pitchFamily="34" charset="0"/>
              <a:buChar char="•"/>
            </a:pPr>
            <a:r>
              <a:rPr lang="zh-CN" altLang="en-US" sz="2400" dirty="0"/>
              <a:t>银行家算法用于判断系统是否处于安全状态（存在一个未来序列能够不出现死锁）；</a:t>
            </a:r>
            <a:endParaRPr lang="en-US" altLang="zh-CN" sz="2400" dirty="0"/>
          </a:p>
          <a:p>
            <a:r>
              <a:rPr lang="en-US" altLang="zh-CN" sz="2400" dirty="0"/>
              <a:t>    </a:t>
            </a:r>
            <a:r>
              <a:rPr lang="zh-CN" altLang="en-US" sz="2400" dirty="0"/>
              <a:t>死锁检测算法用于判断系统是否当前是否出现死锁</a:t>
            </a:r>
            <a:endParaRPr lang="en-US" altLang="zh-CN" sz="2400" dirty="0"/>
          </a:p>
          <a:p>
            <a:pPr marL="285750" indent="-285750">
              <a:buFont typeface="Arial" panose="020B0604020202020204" pitchFamily="34" charset="0"/>
              <a:buChar char="•"/>
            </a:pPr>
            <a:r>
              <a:rPr lang="zh-CN" altLang="en-US" sz="2400" dirty="0"/>
              <a:t>银行家算法要求进程在创建时必须先声明自己的最大需求</a:t>
            </a:r>
            <a:endParaRPr lang="en-US" altLang="zh-CN" sz="2400" dirty="0"/>
          </a:p>
          <a:p>
            <a:pPr marL="285750" indent="-285750">
              <a:buFont typeface="Arial" panose="020B0604020202020204" pitchFamily="34" charset="0"/>
              <a:buChar char="•"/>
            </a:pPr>
            <a:r>
              <a:rPr lang="zh-CN" altLang="en-US" sz="2400" dirty="0"/>
              <a:t>银行家算法根据最大需求、已分配资源、当前可用资源来判断；</a:t>
            </a:r>
            <a:endParaRPr lang="en-US" altLang="zh-CN" sz="2400" dirty="0"/>
          </a:p>
          <a:p>
            <a:r>
              <a:rPr lang="en-US" altLang="zh-CN" sz="2400" dirty="0"/>
              <a:t>    </a:t>
            </a:r>
            <a:r>
              <a:rPr lang="zh-CN" altLang="en-US" sz="2400" dirty="0"/>
              <a:t>死锁检测算法根据当前请求、已分配资源、当前可用资源来判断；</a:t>
            </a:r>
            <a:endParaRPr lang="en-US" altLang="zh-CN" sz="2400" dirty="0"/>
          </a:p>
          <a:p>
            <a:pPr marL="285750" indent="-285750">
              <a:buFont typeface="Arial" panose="020B0604020202020204" pitchFamily="34" charset="0"/>
              <a:buChar char="•"/>
            </a:pPr>
            <a:r>
              <a:rPr lang="zh-CN" altLang="en-US" sz="2400" dirty="0"/>
              <a:t>银行家算法是死锁避免算法，一般每次请求资源的时候都去判断一次；</a:t>
            </a:r>
            <a:endParaRPr lang="en-US" altLang="zh-CN" sz="2400" dirty="0"/>
          </a:p>
          <a:p>
            <a:r>
              <a:rPr lang="en-US" altLang="zh-CN" sz="2400" dirty="0"/>
              <a:t>    </a:t>
            </a:r>
            <a:r>
              <a:rPr lang="zh-CN" altLang="en-US" sz="2400" dirty="0"/>
              <a:t>死锁检测算法一般是定期调用的，而不是每次请求都进行判断</a:t>
            </a:r>
          </a:p>
        </p:txBody>
      </p:sp>
    </p:spTree>
    <p:extLst>
      <p:ext uri="{BB962C8B-B14F-4D97-AF65-F5344CB8AC3E}">
        <p14:creationId xmlns:p14="http://schemas.microsoft.com/office/powerpoint/2010/main" val="3301746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5 </a:t>
            </a:r>
            <a:r>
              <a:rPr lang="zh-CN" altLang="en-US" dirty="0"/>
              <a:t>内存管理</a:t>
            </a:r>
          </a:p>
        </p:txBody>
      </p:sp>
      <p:sp>
        <p:nvSpPr>
          <p:cNvPr id="3" name="副标题 2"/>
          <p:cNvSpPr>
            <a:spLocks noGrp="1"/>
          </p:cNvSpPr>
          <p:nvPr>
            <p:ph type="subTitle" idx="1"/>
          </p:nvPr>
        </p:nvSpPr>
        <p:spPr/>
        <p:txBody>
          <a:bodyPr/>
          <a:lstStyle/>
          <a:p>
            <a:r>
              <a:rPr lang="zh-CN" altLang="en-US" dirty="0"/>
              <a:t>第七章 内存管理</a:t>
            </a:r>
          </a:p>
        </p:txBody>
      </p:sp>
    </p:spTree>
    <p:extLst>
      <p:ext uri="{BB962C8B-B14F-4D97-AF65-F5344CB8AC3E}">
        <p14:creationId xmlns:p14="http://schemas.microsoft.com/office/powerpoint/2010/main" val="32702441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0BC710-A0F0-4F95-9A80-1CF6FD369C6D}"/>
              </a:ext>
            </a:extLst>
          </p:cNvPr>
          <p:cNvSpPr txBox="1"/>
          <p:nvPr/>
        </p:nvSpPr>
        <p:spPr>
          <a:xfrm>
            <a:off x="930877" y="601362"/>
            <a:ext cx="10041924" cy="3108543"/>
          </a:xfrm>
          <a:prstGeom prst="rect">
            <a:avLst/>
          </a:prstGeom>
          <a:noFill/>
        </p:spPr>
        <p:txBody>
          <a:bodyPr wrap="square" rtlCol="0">
            <a:spAutoFit/>
          </a:bodyPr>
          <a:lstStyle/>
          <a:p>
            <a:r>
              <a:rPr lang="zh-CN" altLang="en-US" sz="2800" dirty="0"/>
              <a:t>为什么需要重定位进程的能力？</a:t>
            </a:r>
          </a:p>
          <a:p>
            <a:endParaRPr lang="en-US" altLang="zh-CN" sz="2800" dirty="0"/>
          </a:p>
          <a:p>
            <a:pPr marL="457200" indent="-457200">
              <a:buFont typeface="Arial" panose="020B0604020202020204" pitchFamily="34" charset="0"/>
              <a:buChar char="•"/>
            </a:pPr>
            <a:r>
              <a:rPr lang="zh-CN" altLang="en-US" sz="2800" dirty="0"/>
              <a:t>通常情况下，并不能事先知道在某个程序执行期间会有哪个其他程序驻留在主存中。</a:t>
            </a:r>
            <a:endParaRPr lang="en-US" altLang="zh-CN" sz="2800" dirty="0"/>
          </a:p>
          <a:p>
            <a:pPr marL="457200" indent="-457200">
              <a:buFont typeface="Arial" panose="020B0604020202020204" pitchFamily="34" charset="0"/>
              <a:buChar char="•"/>
            </a:pPr>
            <a:r>
              <a:rPr lang="zh-CN" altLang="en-US" sz="2800" dirty="0"/>
              <a:t>此外还希望通过提供一个巨大的就绪进程池，能够把活动进程换入和换出主存，以便使处理器的利用率最大化。</a:t>
            </a:r>
            <a:endParaRPr lang="en-US" altLang="zh-CN" sz="2800" dirty="0"/>
          </a:p>
          <a:p>
            <a:r>
              <a:rPr lang="zh-CN" altLang="en-US" sz="2800" dirty="0"/>
              <a:t>在这两种情况下，进程在主存中的确切位置是不可预知的。</a:t>
            </a:r>
          </a:p>
        </p:txBody>
      </p:sp>
      <p:sp>
        <p:nvSpPr>
          <p:cNvPr id="5" name="矩形 4">
            <a:extLst>
              <a:ext uri="{FF2B5EF4-FFF2-40B4-BE49-F238E27FC236}">
                <a16:creationId xmlns:a16="http://schemas.microsoft.com/office/drawing/2014/main" id="{1357ADEC-CDE1-445C-AA33-6F3978104861}"/>
              </a:ext>
            </a:extLst>
          </p:cNvPr>
          <p:cNvSpPr/>
          <p:nvPr/>
        </p:nvSpPr>
        <p:spPr>
          <a:xfrm>
            <a:off x="947352" y="4426976"/>
            <a:ext cx="10025449" cy="1815882"/>
          </a:xfrm>
          <a:prstGeom prst="rect">
            <a:avLst/>
          </a:prstGeom>
        </p:spPr>
        <p:txBody>
          <a:bodyPr wrap="square">
            <a:spAutoFit/>
          </a:bodyPr>
          <a:lstStyle/>
          <a:p>
            <a:pPr marL="285750" indent="-285750">
              <a:buFont typeface="Arial" panose="020B0604020202020204" pitchFamily="34" charset="0"/>
              <a:buChar char="•"/>
            </a:pPr>
            <a:r>
              <a:rPr lang="zh-CN" altLang="zh-CN" sz="2800" b="1" kern="100" dirty="0">
                <a:latin typeface="Times New Roman" panose="02020603050405020304" pitchFamily="18" charset="0"/>
                <a:ea typeface="宋体" panose="02010600030101010101" pitchFamily="2" charset="-122"/>
                <a:cs typeface="Times New Roman" panose="02020603050405020304" pitchFamily="18" charset="0"/>
              </a:rPr>
              <a:t>内部碎片</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（固定分区）</a:t>
            </a:r>
            <a:r>
              <a:rPr lang="zh-CN" altLang="zh-CN" sz="2800" kern="100" dirty="0">
                <a:latin typeface="Times New Roman" panose="02020603050405020304" pitchFamily="18" charset="0"/>
                <a:ea typeface="宋体" panose="02010600030101010101" pitchFamily="2" charset="-122"/>
                <a:cs typeface="Times New Roman" panose="02020603050405020304" pitchFamily="18" charset="0"/>
              </a:rPr>
              <a:t>是指由于被装入的数据块小于分区大小而导致的分区内部所浪费的空间。</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2800" b="1" kern="100" dirty="0">
                <a:latin typeface="Times New Roman" panose="02020603050405020304" pitchFamily="18" charset="0"/>
                <a:ea typeface="宋体" panose="02010600030101010101" pitchFamily="2" charset="-122"/>
                <a:cs typeface="Times New Roman" panose="02020603050405020304" pitchFamily="18" charset="0"/>
              </a:rPr>
              <a:t>外部碎片</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（动态分区）</a:t>
            </a:r>
            <a:r>
              <a:rPr lang="zh-CN" altLang="zh-CN" sz="2800" kern="100" dirty="0">
                <a:latin typeface="Times New Roman" panose="02020603050405020304" pitchFamily="18" charset="0"/>
                <a:ea typeface="宋体" panose="02010600030101010101" pitchFamily="2" charset="-122"/>
                <a:cs typeface="Times New Roman" panose="02020603050405020304" pitchFamily="18" charset="0"/>
              </a:rPr>
              <a:t>是指在所有分区外的存储空间会变成越来越多的碎片的。</a:t>
            </a:r>
            <a:endParaRPr lang="zh-CN" altLang="en-US" sz="2800" dirty="0"/>
          </a:p>
        </p:txBody>
      </p:sp>
    </p:spTree>
    <p:extLst>
      <p:ext uri="{BB962C8B-B14F-4D97-AF65-F5344CB8AC3E}">
        <p14:creationId xmlns:p14="http://schemas.microsoft.com/office/powerpoint/2010/main" val="2496506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D0F9B12-2CE0-4FCD-B25F-E9AF43D7F923}"/>
              </a:ext>
            </a:extLst>
          </p:cNvPr>
          <p:cNvSpPr txBox="1"/>
          <p:nvPr/>
        </p:nvSpPr>
        <p:spPr>
          <a:xfrm>
            <a:off x="823785" y="201305"/>
            <a:ext cx="10058400" cy="2492990"/>
          </a:xfrm>
          <a:prstGeom prst="rect">
            <a:avLst/>
          </a:prstGeom>
          <a:noFill/>
        </p:spPr>
        <p:txBody>
          <a:bodyPr wrap="square" rtlCol="0">
            <a:spAutoFit/>
          </a:bodyPr>
          <a:lstStyle/>
          <a:p>
            <a:r>
              <a:rPr lang="zh-CN" altLang="en-US" sz="2800" dirty="0"/>
              <a:t>固定分区方案</a:t>
            </a:r>
            <a:endParaRPr lang="en-US" altLang="zh-CN" sz="2800" dirty="0"/>
          </a:p>
          <a:p>
            <a:pPr marL="457200" indent="-457200">
              <a:buFont typeface="Arial" panose="020B0604020202020204" pitchFamily="34" charset="0"/>
              <a:buChar char="•"/>
            </a:pPr>
            <a:r>
              <a:rPr lang="zh-CN" altLang="en-US" sz="2800" b="1" dirty="0"/>
              <a:t>最佳适应分配</a:t>
            </a:r>
            <a:r>
              <a:rPr lang="zh-CN" altLang="en-US" sz="2800" dirty="0"/>
              <a:t>：</a:t>
            </a:r>
            <a:r>
              <a:rPr lang="zh-CN" altLang="en-US" sz="2400" dirty="0"/>
              <a:t>每个分区各自维护一个调度队列，每个新到的进程指定到足够容纳它的最小分区的队列</a:t>
            </a:r>
            <a:endParaRPr lang="en-US" altLang="zh-CN" sz="2800" dirty="0"/>
          </a:p>
          <a:p>
            <a:pPr marL="457200" indent="-457200">
              <a:buFont typeface="Arial" panose="020B0604020202020204" pitchFamily="34" charset="0"/>
              <a:buChar char="•"/>
            </a:pPr>
            <a:r>
              <a:rPr lang="zh-CN" altLang="en-US" sz="2800" b="1" dirty="0"/>
              <a:t>最佳可得分配</a:t>
            </a:r>
            <a:r>
              <a:rPr lang="zh-CN" altLang="en-US" sz="2800" dirty="0"/>
              <a:t>：</a:t>
            </a:r>
            <a:r>
              <a:rPr lang="zh-CN" altLang="en-US" sz="2400" dirty="0"/>
              <a:t>只维护一个调度队列，每个新到的进程都进入到该队列中去，每次需要装入内存时挑选一个足够容纳它的最小空闲分区（如果没有空闲分区，则挑选一个分区将其换出）</a:t>
            </a:r>
            <a:endParaRPr lang="zh-CN" altLang="en-US" sz="2800" dirty="0"/>
          </a:p>
        </p:txBody>
      </p:sp>
      <p:pic>
        <p:nvPicPr>
          <p:cNvPr id="6" name="Content Placeholder 3" descr="Fig07_03.gif">
            <a:extLst>
              <a:ext uri="{FF2B5EF4-FFF2-40B4-BE49-F238E27FC236}">
                <a16:creationId xmlns:a16="http://schemas.microsoft.com/office/drawing/2014/main" id="{1F4922DC-2A3D-4E6A-92EE-0F1A2FD22738}"/>
              </a:ext>
            </a:extLst>
          </p:cNvPr>
          <p:cNvPicPr>
            <a:picLocks noGrp="1" noChangeAspect="1"/>
          </p:cNvPicPr>
          <p:nvPr>
            <p:ph idx="1"/>
          </p:nvPr>
        </p:nvPicPr>
        <p:blipFill>
          <a:blip r:embed="rId2"/>
          <a:stretch>
            <a:fillRect/>
          </a:stretch>
        </p:blipFill>
        <p:spPr>
          <a:xfrm>
            <a:off x="2827639" y="2694295"/>
            <a:ext cx="5744779" cy="4163705"/>
          </a:xfrm>
        </p:spPr>
      </p:pic>
      <p:sp>
        <p:nvSpPr>
          <p:cNvPr id="4" name="文本框 3">
            <a:hlinkClick r:id="rId3" action="ppaction://hlinkfile"/>
            <a:extLst>
              <a:ext uri="{FF2B5EF4-FFF2-40B4-BE49-F238E27FC236}">
                <a16:creationId xmlns:a16="http://schemas.microsoft.com/office/drawing/2014/main" id="{C574A8A3-6FB2-47AF-AC83-9AF3F7C22B99}"/>
              </a:ext>
            </a:extLst>
          </p:cNvPr>
          <p:cNvSpPr txBox="1"/>
          <p:nvPr/>
        </p:nvSpPr>
        <p:spPr>
          <a:xfrm>
            <a:off x="9073663" y="5579196"/>
            <a:ext cx="2319866" cy="369332"/>
          </a:xfrm>
          <a:prstGeom prst="rect">
            <a:avLst/>
          </a:prstGeom>
          <a:noFill/>
        </p:spPr>
        <p:txBody>
          <a:bodyPr wrap="none" rtlCol="0">
            <a:spAutoFit/>
          </a:bodyPr>
          <a:lstStyle/>
          <a:p>
            <a:r>
              <a:rPr lang="en-US" altLang="zh-CN" i="1" u="sng" dirty="0">
                <a:solidFill>
                  <a:srgbClr val="00B0F0"/>
                </a:solidFill>
                <a:hlinkClick r:id="rId4" action="ppaction://hlinkfile"/>
              </a:rPr>
              <a:t>7 </a:t>
            </a:r>
            <a:r>
              <a:rPr lang="zh-CN" altLang="en-US" i="1" u="sng" dirty="0">
                <a:solidFill>
                  <a:srgbClr val="00B0F0"/>
                </a:solidFill>
                <a:hlinkClick r:id="rId4" action="ppaction://hlinkfile"/>
              </a:rPr>
              <a:t>固定分区方案</a:t>
            </a:r>
            <a:r>
              <a:rPr lang="en-US" altLang="zh-CN" i="1" u="sng" dirty="0">
                <a:solidFill>
                  <a:srgbClr val="00B0F0"/>
                </a:solidFill>
                <a:hlinkClick r:id="rId4" action="ppaction://hlinkfile"/>
              </a:rPr>
              <a:t>1.png</a:t>
            </a:r>
            <a:endParaRPr lang="zh-CN" altLang="en-US" i="1" u="sng" dirty="0">
              <a:solidFill>
                <a:srgbClr val="00B0F0"/>
              </a:solidFill>
            </a:endParaRPr>
          </a:p>
        </p:txBody>
      </p:sp>
      <p:sp>
        <p:nvSpPr>
          <p:cNvPr id="7" name="文本框 6">
            <a:hlinkClick r:id="rId3" action="ppaction://hlinkfile"/>
            <a:extLst>
              <a:ext uri="{FF2B5EF4-FFF2-40B4-BE49-F238E27FC236}">
                <a16:creationId xmlns:a16="http://schemas.microsoft.com/office/drawing/2014/main" id="{1C412410-2543-43F6-9F3C-66DBC15682F0}"/>
              </a:ext>
            </a:extLst>
          </p:cNvPr>
          <p:cNvSpPr txBox="1"/>
          <p:nvPr/>
        </p:nvSpPr>
        <p:spPr>
          <a:xfrm>
            <a:off x="9073663" y="5948528"/>
            <a:ext cx="2319866" cy="369332"/>
          </a:xfrm>
          <a:prstGeom prst="rect">
            <a:avLst/>
          </a:prstGeom>
          <a:noFill/>
        </p:spPr>
        <p:txBody>
          <a:bodyPr wrap="none" rtlCol="0">
            <a:spAutoFit/>
          </a:bodyPr>
          <a:lstStyle/>
          <a:p>
            <a:r>
              <a:rPr lang="en-US" altLang="zh-CN" i="1" u="sng" dirty="0">
                <a:solidFill>
                  <a:srgbClr val="00B0F0"/>
                </a:solidFill>
                <a:hlinkClick r:id="rId5" action="ppaction://hlinkfile"/>
              </a:rPr>
              <a:t>7 </a:t>
            </a:r>
            <a:r>
              <a:rPr lang="zh-CN" altLang="en-US" i="1" u="sng" dirty="0">
                <a:solidFill>
                  <a:srgbClr val="00B0F0"/>
                </a:solidFill>
                <a:hlinkClick r:id="rId5" action="ppaction://hlinkfile"/>
              </a:rPr>
              <a:t>固定分区方案</a:t>
            </a:r>
            <a:r>
              <a:rPr lang="en-US" altLang="zh-CN" i="1" u="sng" dirty="0">
                <a:solidFill>
                  <a:srgbClr val="00B0F0"/>
                </a:solidFill>
                <a:hlinkClick r:id="rId5" action="ppaction://hlinkfile"/>
              </a:rPr>
              <a:t>2.png</a:t>
            </a:r>
            <a:endParaRPr lang="zh-CN" altLang="en-US" i="1" u="sng" dirty="0">
              <a:solidFill>
                <a:srgbClr val="00B0F0"/>
              </a:solidFill>
            </a:endParaRPr>
          </a:p>
        </p:txBody>
      </p:sp>
    </p:spTree>
    <p:extLst>
      <p:ext uri="{BB962C8B-B14F-4D97-AF65-F5344CB8AC3E}">
        <p14:creationId xmlns:p14="http://schemas.microsoft.com/office/powerpoint/2010/main" val="3713268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6D9C30-78EC-4680-B84D-3F4AFD18C7DD}"/>
              </a:ext>
            </a:extLst>
          </p:cNvPr>
          <p:cNvSpPr/>
          <p:nvPr/>
        </p:nvSpPr>
        <p:spPr>
          <a:xfrm>
            <a:off x="1532236" y="1678626"/>
            <a:ext cx="9358184" cy="2985433"/>
          </a:xfrm>
          <a:prstGeom prst="rect">
            <a:avLst/>
          </a:prstGeom>
        </p:spPr>
        <p:txBody>
          <a:bodyPr wrap="square">
            <a:spAutoFit/>
          </a:bodyPr>
          <a:lstStyle/>
          <a:p>
            <a:r>
              <a:rPr lang="zh-CN" altLang="en-US" sz="2800" dirty="0"/>
              <a:t>习题</a:t>
            </a:r>
            <a:r>
              <a:rPr lang="en-US" altLang="zh-CN" sz="2800" dirty="0"/>
              <a:t>7.2</a:t>
            </a:r>
          </a:p>
          <a:p>
            <a:r>
              <a:rPr lang="zh-CN" altLang="en-US" sz="2800" dirty="0"/>
              <a:t>考虑使用大小相等分区的固定分区方案。分区大小为</a:t>
            </a:r>
            <a:r>
              <a:rPr lang="en-US" altLang="zh-CN" sz="2800" dirty="0"/>
              <a:t>2</a:t>
            </a:r>
            <a:r>
              <a:rPr lang="en-US" altLang="zh-CN" sz="2800" baseline="30000" dirty="0"/>
              <a:t>16</a:t>
            </a:r>
            <a:r>
              <a:rPr lang="zh-CN" altLang="en-US" sz="2800" dirty="0"/>
              <a:t>字节，贮存的大小为</a:t>
            </a:r>
            <a:r>
              <a:rPr lang="en-US" altLang="zh-CN" sz="2800" dirty="0"/>
              <a:t>2</a:t>
            </a:r>
            <a:r>
              <a:rPr lang="en-US" altLang="zh-CN" sz="2800" baseline="30000" dirty="0"/>
              <a:t>24</a:t>
            </a:r>
            <a:r>
              <a:rPr lang="zh-CN" altLang="en-US" sz="2800" dirty="0"/>
              <a:t>字节。使用一个进程表来包含每一个进程对应的分区。这个指针需要多少位？</a:t>
            </a:r>
            <a:endParaRPr lang="en-US" altLang="zh-CN" sz="2800" dirty="0"/>
          </a:p>
          <a:p>
            <a:endParaRPr lang="zh-CN" altLang="en-US" sz="2800" dirty="0"/>
          </a:p>
          <a:p>
            <a:r>
              <a:rPr lang="zh-CN" altLang="en-US" sz="2400" dirty="0"/>
              <a:t>分区的数量等于主存的字节数除以每个分区的字节数：</a:t>
            </a:r>
            <a:r>
              <a:rPr lang="en-US" altLang="zh-CN" sz="2400" dirty="0"/>
              <a:t>2</a:t>
            </a:r>
            <a:r>
              <a:rPr lang="en-US" altLang="zh-CN" sz="2400" baseline="30000" dirty="0"/>
              <a:t>24</a:t>
            </a:r>
            <a:r>
              <a:rPr lang="en-US" altLang="zh-CN" sz="2400" dirty="0"/>
              <a:t>/2</a:t>
            </a:r>
            <a:r>
              <a:rPr lang="en-US" altLang="zh-CN" sz="2400" baseline="30000" dirty="0"/>
              <a:t>16</a:t>
            </a:r>
            <a:r>
              <a:rPr lang="en-US" altLang="zh-CN" sz="2400" dirty="0"/>
              <a:t> = 2</a:t>
            </a:r>
            <a:r>
              <a:rPr lang="en-US" altLang="zh-CN" sz="2400" baseline="30000" dirty="0"/>
              <a:t>8</a:t>
            </a:r>
            <a:r>
              <a:rPr lang="en-US" altLang="zh-CN" sz="2400" dirty="0"/>
              <a:t>. </a:t>
            </a:r>
            <a:r>
              <a:rPr lang="zh-CN" altLang="en-US" sz="2400" dirty="0"/>
              <a:t>需要</a:t>
            </a:r>
            <a:r>
              <a:rPr lang="en-US" altLang="zh-CN" sz="2400" dirty="0"/>
              <a:t>8</a:t>
            </a:r>
            <a:r>
              <a:rPr lang="zh-CN" altLang="en-US" sz="2400" dirty="0"/>
              <a:t>个比特来确定一个分区大小为</a:t>
            </a:r>
            <a:r>
              <a:rPr lang="en-US" altLang="zh-CN" sz="2400" dirty="0"/>
              <a:t>2</a:t>
            </a:r>
            <a:r>
              <a:rPr lang="en-US" altLang="zh-CN" sz="2400" baseline="30000" dirty="0"/>
              <a:t>8</a:t>
            </a:r>
            <a:r>
              <a:rPr lang="zh-CN" altLang="en-US" sz="2400" dirty="0"/>
              <a:t>中的某一个位置。</a:t>
            </a:r>
          </a:p>
        </p:txBody>
      </p:sp>
    </p:spTree>
    <p:extLst>
      <p:ext uri="{BB962C8B-B14F-4D97-AF65-F5344CB8AC3E}">
        <p14:creationId xmlns:p14="http://schemas.microsoft.com/office/powerpoint/2010/main" val="9240582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B5A332E-589A-4B30-A8A2-34175266BF70}"/>
              </a:ext>
            </a:extLst>
          </p:cNvPr>
          <p:cNvSpPr txBox="1"/>
          <p:nvPr/>
        </p:nvSpPr>
        <p:spPr>
          <a:xfrm>
            <a:off x="626076" y="906162"/>
            <a:ext cx="6277233" cy="2985433"/>
          </a:xfrm>
          <a:prstGeom prst="rect">
            <a:avLst/>
          </a:prstGeom>
          <a:noFill/>
        </p:spPr>
        <p:txBody>
          <a:bodyPr wrap="square" rtlCol="0">
            <a:spAutoFit/>
          </a:bodyPr>
          <a:lstStyle/>
          <a:p>
            <a:r>
              <a:rPr lang="zh-CN" altLang="en-US" sz="2800" dirty="0"/>
              <a:t>动态分区方案</a:t>
            </a:r>
            <a:endParaRPr lang="en-US" altLang="zh-CN" sz="2800" dirty="0"/>
          </a:p>
          <a:p>
            <a:endParaRPr lang="en-US" altLang="zh-CN" sz="2800" dirty="0"/>
          </a:p>
          <a:p>
            <a:pPr marL="457200" indent="-457200">
              <a:buFont typeface="Arial" panose="020B0604020202020204" pitchFamily="34" charset="0"/>
              <a:buChar char="•"/>
            </a:pPr>
            <a:r>
              <a:rPr lang="zh-CN" altLang="en-US" sz="2800" b="1" dirty="0"/>
              <a:t>最佳适配</a:t>
            </a:r>
            <a:r>
              <a:rPr lang="zh-CN" altLang="en-US" sz="2800" dirty="0"/>
              <a:t>：</a:t>
            </a:r>
            <a:r>
              <a:rPr lang="zh-CN" altLang="en-US" sz="2400" dirty="0"/>
              <a:t>选择与要求大小最接近的块</a:t>
            </a:r>
            <a:endParaRPr lang="en-US" altLang="zh-CN" sz="2400" dirty="0"/>
          </a:p>
          <a:p>
            <a:pPr marL="457200" indent="-457200">
              <a:buFont typeface="Arial" panose="020B0604020202020204" pitchFamily="34" charset="0"/>
              <a:buChar char="•"/>
            </a:pPr>
            <a:r>
              <a:rPr lang="zh-CN" altLang="en-US" sz="2800" b="1" dirty="0"/>
              <a:t>首次适配</a:t>
            </a:r>
            <a:r>
              <a:rPr lang="zh-CN" altLang="en-US" sz="2800" dirty="0"/>
              <a:t>：</a:t>
            </a:r>
            <a:r>
              <a:rPr lang="zh-CN" altLang="en-US" sz="2400" dirty="0"/>
              <a:t>从头开始扫描，选择第一个足够大小的块</a:t>
            </a:r>
            <a:endParaRPr lang="en-US" altLang="zh-CN" sz="2400" dirty="0"/>
          </a:p>
          <a:p>
            <a:pPr marL="457200" indent="-457200">
              <a:buFont typeface="Arial" panose="020B0604020202020204" pitchFamily="34" charset="0"/>
              <a:buChar char="•"/>
            </a:pPr>
            <a:r>
              <a:rPr lang="zh-CN" altLang="en-US" sz="2800" b="1" dirty="0"/>
              <a:t>下次适配</a:t>
            </a:r>
            <a:r>
              <a:rPr lang="zh-CN" altLang="en-US" sz="2800" dirty="0"/>
              <a:t>：</a:t>
            </a:r>
            <a:r>
              <a:rPr lang="zh-CN" altLang="en-US" sz="2400" dirty="0"/>
              <a:t>从上一个放置的位置开始扫描，选择下一个足够大小的块</a:t>
            </a:r>
            <a:endParaRPr lang="zh-CN" altLang="en-US" sz="2800" dirty="0"/>
          </a:p>
        </p:txBody>
      </p:sp>
      <p:pic>
        <p:nvPicPr>
          <p:cNvPr id="5" name="Content Placeholder 3" descr="Fig07_05.gif">
            <a:extLst>
              <a:ext uri="{FF2B5EF4-FFF2-40B4-BE49-F238E27FC236}">
                <a16:creationId xmlns:a16="http://schemas.microsoft.com/office/drawing/2014/main" id="{1DAC4BA6-D3B5-4BB7-A67D-47D21EC28F9A}"/>
              </a:ext>
            </a:extLst>
          </p:cNvPr>
          <p:cNvPicPr>
            <a:picLocks noGrp="1" noChangeAspect="1"/>
          </p:cNvPicPr>
          <p:nvPr>
            <p:ph idx="1"/>
          </p:nvPr>
        </p:nvPicPr>
        <p:blipFill>
          <a:blip r:embed="rId2"/>
          <a:stretch>
            <a:fillRect/>
          </a:stretch>
        </p:blipFill>
        <p:spPr>
          <a:xfrm>
            <a:off x="7234621" y="467497"/>
            <a:ext cx="4380409" cy="5715000"/>
          </a:xfrm>
        </p:spPr>
      </p:pic>
    </p:spTree>
    <p:extLst>
      <p:ext uri="{BB962C8B-B14F-4D97-AF65-F5344CB8AC3E}">
        <p14:creationId xmlns:p14="http://schemas.microsoft.com/office/powerpoint/2010/main" val="4654346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3850E257-3E7B-4474-B89F-78096F377CCA}"/>
              </a:ext>
            </a:extLst>
          </p:cNvPr>
          <p:cNvGrpSpPr/>
          <p:nvPr/>
        </p:nvGrpSpPr>
        <p:grpSpPr>
          <a:xfrm>
            <a:off x="864973" y="522229"/>
            <a:ext cx="10552670" cy="5262979"/>
            <a:chOff x="724930" y="266856"/>
            <a:chExt cx="10552670" cy="5262979"/>
          </a:xfrm>
        </p:grpSpPr>
        <p:sp>
          <p:nvSpPr>
            <p:cNvPr id="4" name="矩形 3">
              <a:extLst>
                <a:ext uri="{FF2B5EF4-FFF2-40B4-BE49-F238E27FC236}">
                  <a16:creationId xmlns:a16="http://schemas.microsoft.com/office/drawing/2014/main" id="{F0BD5E21-5851-4189-9A63-EB2EF72E84E6}"/>
                </a:ext>
              </a:extLst>
            </p:cNvPr>
            <p:cNvSpPr/>
            <p:nvPr/>
          </p:nvSpPr>
          <p:spPr>
            <a:xfrm>
              <a:off x="724930" y="266856"/>
              <a:ext cx="10552670" cy="5262979"/>
            </a:xfrm>
            <a:prstGeom prst="rect">
              <a:avLst/>
            </a:prstGeom>
          </p:spPr>
          <p:txBody>
            <a:bodyPr wrap="square">
              <a:spAutoFit/>
            </a:bodyPr>
            <a:lstStyle/>
            <a:p>
              <a:r>
                <a:rPr lang="zh-CN" altLang="en-US" sz="2400" dirty="0"/>
                <a:t>习题</a:t>
              </a:r>
              <a:r>
                <a:rPr lang="en-US" altLang="zh-CN" sz="2400" dirty="0"/>
                <a:t>7.6</a:t>
              </a:r>
            </a:p>
            <a:p>
              <a:r>
                <a:rPr lang="zh-CN" altLang="en-US" sz="2400" dirty="0"/>
                <a:t>如果使用动态分区方案，下图所示为在某个给定的时间点的内存配置：</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zh-CN" altLang="en-US" sz="2400" dirty="0"/>
            </a:p>
            <a:p>
              <a:r>
                <a:rPr lang="zh-CN" altLang="en-US" sz="2400" dirty="0"/>
                <a:t>阴影部分为已经被分配的块；空白部分为空闲块。接下来的三个内存需求分别为</a:t>
              </a:r>
              <a:r>
                <a:rPr lang="en-US" altLang="zh-CN" sz="2400" dirty="0"/>
                <a:t>40MB</a:t>
              </a:r>
              <a:r>
                <a:rPr lang="zh-CN" altLang="en-US" sz="2400" dirty="0"/>
                <a:t>，</a:t>
              </a:r>
              <a:r>
                <a:rPr lang="en-US" altLang="zh-CN" sz="2400" dirty="0"/>
                <a:t>20MB</a:t>
              </a:r>
              <a:r>
                <a:rPr lang="zh-CN" altLang="en-US" sz="2400" dirty="0"/>
                <a:t>和</a:t>
              </a:r>
              <a:r>
                <a:rPr lang="en-US" altLang="zh-CN" sz="2400" dirty="0"/>
                <a:t>10MB</a:t>
              </a:r>
              <a:r>
                <a:rPr lang="zh-CN" altLang="en-US" sz="2400" dirty="0"/>
                <a:t>。分别使用如下几种放置算法，指出给这三个需求分配的块的起始地址。</a:t>
              </a:r>
            </a:p>
            <a:p>
              <a:r>
                <a:rPr lang="en-US" altLang="zh-CN" sz="2400" dirty="0"/>
                <a:t>a.	</a:t>
              </a:r>
              <a:r>
                <a:rPr lang="zh-CN" altLang="en-US" sz="2400" dirty="0"/>
                <a:t>首次适配</a:t>
              </a:r>
            </a:p>
            <a:p>
              <a:r>
                <a:rPr lang="en-US" altLang="zh-CN" sz="2400" dirty="0"/>
                <a:t>b.	</a:t>
              </a:r>
              <a:r>
                <a:rPr lang="zh-CN" altLang="en-US" sz="2400" dirty="0"/>
                <a:t>最佳适配</a:t>
              </a:r>
            </a:p>
            <a:p>
              <a:r>
                <a:rPr lang="en-US" altLang="zh-CN" sz="2400" dirty="0"/>
                <a:t>c.	</a:t>
              </a:r>
              <a:r>
                <a:rPr lang="zh-CN" altLang="en-US" sz="2400" dirty="0"/>
                <a:t>临近适配（假设最近添加的块位于内存的开始）</a:t>
              </a:r>
            </a:p>
            <a:p>
              <a:r>
                <a:rPr lang="en-US" altLang="zh-CN" sz="2400" dirty="0"/>
                <a:t>d.	</a:t>
              </a:r>
              <a:r>
                <a:rPr lang="zh-CN" altLang="en-US" sz="2400" dirty="0"/>
                <a:t>最坏适配</a:t>
              </a:r>
            </a:p>
          </p:txBody>
        </p:sp>
        <p:pic>
          <p:nvPicPr>
            <p:cNvPr id="5" name="图片 4">
              <a:extLst>
                <a:ext uri="{FF2B5EF4-FFF2-40B4-BE49-F238E27FC236}">
                  <a16:creationId xmlns:a16="http://schemas.microsoft.com/office/drawing/2014/main" id="{5232D583-F9F4-4094-A638-2BA3D9E267BF}"/>
                </a:ext>
              </a:extLst>
            </p:cNvPr>
            <p:cNvPicPr>
              <a:picLocks noChangeAspect="1"/>
            </p:cNvPicPr>
            <p:nvPr/>
          </p:nvPicPr>
          <p:blipFill>
            <a:blip r:embed="rId2"/>
            <a:stretch>
              <a:fillRect/>
            </a:stretch>
          </p:blipFill>
          <p:spPr>
            <a:xfrm>
              <a:off x="724930" y="1051367"/>
              <a:ext cx="9855960" cy="1733022"/>
            </a:xfrm>
            <a:prstGeom prst="rect">
              <a:avLst/>
            </a:prstGeom>
          </p:spPr>
        </p:pic>
      </p:grpSp>
    </p:spTree>
    <p:extLst>
      <p:ext uri="{BB962C8B-B14F-4D97-AF65-F5344CB8AC3E}">
        <p14:creationId xmlns:p14="http://schemas.microsoft.com/office/powerpoint/2010/main" val="256967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FA13558-6EBA-4086-B772-3DEE2BB5884A}"/>
              </a:ext>
            </a:extLst>
          </p:cNvPr>
          <p:cNvPicPr>
            <a:picLocks noChangeAspect="1"/>
          </p:cNvPicPr>
          <p:nvPr/>
        </p:nvPicPr>
        <p:blipFill>
          <a:blip r:embed="rId2"/>
          <a:stretch>
            <a:fillRect/>
          </a:stretch>
        </p:blipFill>
        <p:spPr>
          <a:xfrm>
            <a:off x="1037968" y="532383"/>
            <a:ext cx="9855960" cy="1733022"/>
          </a:xfrm>
          <a:prstGeom prst="rect">
            <a:avLst/>
          </a:prstGeom>
        </p:spPr>
      </p:pic>
      <p:pic>
        <p:nvPicPr>
          <p:cNvPr id="5" name="图片 4">
            <a:extLst>
              <a:ext uri="{FF2B5EF4-FFF2-40B4-BE49-F238E27FC236}">
                <a16:creationId xmlns:a16="http://schemas.microsoft.com/office/drawing/2014/main" id="{A710336B-078F-417E-B56A-3DAF64743357}"/>
              </a:ext>
            </a:extLst>
          </p:cNvPr>
          <p:cNvPicPr>
            <a:picLocks noChangeAspect="1"/>
          </p:cNvPicPr>
          <p:nvPr/>
        </p:nvPicPr>
        <p:blipFill>
          <a:blip r:embed="rId2"/>
          <a:stretch>
            <a:fillRect/>
          </a:stretch>
        </p:blipFill>
        <p:spPr>
          <a:xfrm>
            <a:off x="1037968" y="3712189"/>
            <a:ext cx="9855960" cy="1733022"/>
          </a:xfrm>
          <a:prstGeom prst="rect">
            <a:avLst/>
          </a:prstGeom>
        </p:spPr>
      </p:pic>
      <p:grpSp>
        <p:nvGrpSpPr>
          <p:cNvPr id="25" name="组合 24">
            <a:extLst>
              <a:ext uri="{FF2B5EF4-FFF2-40B4-BE49-F238E27FC236}">
                <a16:creationId xmlns:a16="http://schemas.microsoft.com/office/drawing/2014/main" id="{B4025B91-E447-4CB4-B2A1-02A3F601D99F}"/>
              </a:ext>
            </a:extLst>
          </p:cNvPr>
          <p:cNvGrpSpPr/>
          <p:nvPr/>
        </p:nvGrpSpPr>
        <p:grpSpPr>
          <a:xfrm>
            <a:off x="1506037" y="617838"/>
            <a:ext cx="1255472" cy="2528508"/>
            <a:chOff x="1506037" y="617838"/>
            <a:chExt cx="1255472" cy="2528508"/>
          </a:xfrm>
        </p:grpSpPr>
        <p:grpSp>
          <p:nvGrpSpPr>
            <p:cNvPr id="11" name="组合 10">
              <a:extLst>
                <a:ext uri="{FF2B5EF4-FFF2-40B4-BE49-F238E27FC236}">
                  <a16:creationId xmlns:a16="http://schemas.microsoft.com/office/drawing/2014/main" id="{FC4DEE6A-94D0-4DFD-BFF7-A2BBF13E0E17}"/>
                </a:ext>
              </a:extLst>
            </p:cNvPr>
            <p:cNvGrpSpPr/>
            <p:nvPr/>
          </p:nvGrpSpPr>
          <p:grpSpPr>
            <a:xfrm>
              <a:off x="1506037" y="1968843"/>
              <a:ext cx="1255472" cy="1177503"/>
              <a:chOff x="3359550" y="1993557"/>
              <a:chExt cx="1255472" cy="1177503"/>
            </a:xfrm>
          </p:grpSpPr>
          <p:cxnSp>
            <p:nvCxnSpPr>
              <p:cNvPr id="12" name="直接箭头连接符 11">
                <a:extLst>
                  <a:ext uri="{FF2B5EF4-FFF2-40B4-BE49-F238E27FC236}">
                    <a16:creationId xmlns:a16="http://schemas.microsoft.com/office/drawing/2014/main" id="{CB856FCD-CD9D-425F-AE8D-EB4C038AE970}"/>
                  </a:ext>
                </a:extLst>
              </p:cNvPr>
              <p:cNvCxnSpPr/>
              <p:nvPr/>
            </p:nvCxnSpPr>
            <p:spPr>
              <a:xfrm flipV="1">
                <a:off x="3756454" y="1993557"/>
                <a:ext cx="0" cy="4613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29FB2A9E-7F5C-43F7-A187-B6213126021C}"/>
                  </a:ext>
                </a:extLst>
              </p:cNvPr>
              <p:cNvSpPr txBox="1"/>
              <p:nvPr/>
            </p:nvSpPr>
            <p:spPr>
              <a:xfrm>
                <a:off x="3359550" y="2524729"/>
                <a:ext cx="1255472" cy="646331"/>
              </a:xfrm>
              <a:prstGeom prst="rect">
                <a:avLst/>
              </a:prstGeom>
              <a:noFill/>
            </p:spPr>
            <p:txBody>
              <a:bodyPr wrap="none" rtlCol="0">
                <a:spAutoFit/>
              </a:bodyPr>
              <a:lstStyle/>
              <a:p>
                <a:r>
                  <a:rPr lang="en-US" altLang="zh-CN" b="1" dirty="0">
                    <a:solidFill>
                      <a:srgbClr val="FF0000"/>
                    </a:solidFill>
                  </a:rPr>
                  <a:t>20MB</a:t>
                </a:r>
              </a:p>
              <a:p>
                <a:r>
                  <a:rPr lang="zh-CN" altLang="en-US" b="1" dirty="0">
                    <a:solidFill>
                      <a:srgbClr val="FF0000"/>
                    </a:solidFill>
                  </a:rPr>
                  <a:t>起始</a:t>
                </a:r>
                <a:r>
                  <a:rPr lang="en-US" altLang="zh-CN" b="1" dirty="0">
                    <a:solidFill>
                      <a:srgbClr val="FF0000"/>
                    </a:solidFill>
                  </a:rPr>
                  <a:t>20MB</a:t>
                </a:r>
                <a:endParaRPr lang="zh-CN" altLang="en-US" b="1" dirty="0">
                  <a:solidFill>
                    <a:srgbClr val="FF0000"/>
                  </a:solidFill>
                </a:endParaRPr>
              </a:p>
            </p:txBody>
          </p:sp>
        </p:grpSp>
        <p:sp>
          <p:nvSpPr>
            <p:cNvPr id="17" name="矩形 16">
              <a:extLst>
                <a:ext uri="{FF2B5EF4-FFF2-40B4-BE49-F238E27FC236}">
                  <a16:creationId xmlns:a16="http://schemas.microsoft.com/office/drawing/2014/main" id="{709ADFDB-A036-4FC4-81F0-BF660D76EE1A}"/>
                </a:ext>
              </a:extLst>
            </p:cNvPr>
            <p:cNvSpPr/>
            <p:nvPr/>
          </p:nvSpPr>
          <p:spPr>
            <a:xfrm>
              <a:off x="1672281" y="617838"/>
              <a:ext cx="461492" cy="85673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336B9693-CCA1-40C8-858B-9E7C24AD52B8}"/>
              </a:ext>
            </a:extLst>
          </p:cNvPr>
          <p:cNvGrpSpPr/>
          <p:nvPr/>
        </p:nvGrpSpPr>
        <p:grpSpPr>
          <a:xfrm>
            <a:off x="3044679" y="617838"/>
            <a:ext cx="1255472" cy="2119693"/>
            <a:chOff x="3044679" y="617838"/>
            <a:chExt cx="1255472" cy="2119693"/>
          </a:xfrm>
        </p:grpSpPr>
        <p:grpSp>
          <p:nvGrpSpPr>
            <p:cNvPr id="9" name="组合 8">
              <a:extLst>
                <a:ext uri="{FF2B5EF4-FFF2-40B4-BE49-F238E27FC236}">
                  <a16:creationId xmlns:a16="http://schemas.microsoft.com/office/drawing/2014/main" id="{4BEDE461-5C0A-4065-86D4-F0AD5E3E0BD3}"/>
                </a:ext>
              </a:extLst>
            </p:cNvPr>
            <p:cNvGrpSpPr/>
            <p:nvPr/>
          </p:nvGrpSpPr>
          <p:grpSpPr>
            <a:xfrm>
              <a:off x="3044679" y="1560028"/>
              <a:ext cx="1255472" cy="1177503"/>
              <a:chOff x="3359550" y="1993557"/>
              <a:chExt cx="1255472" cy="1177503"/>
            </a:xfrm>
          </p:grpSpPr>
          <p:cxnSp>
            <p:nvCxnSpPr>
              <p:cNvPr id="7" name="直接箭头连接符 6">
                <a:extLst>
                  <a:ext uri="{FF2B5EF4-FFF2-40B4-BE49-F238E27FC236}">
                    <a16:creationId xmlns:a16="http://schemas.microsoft.com/office/drawing/2014/main" id="{716C0A07-77ED-44AE-8846-7ADA982ABA93}"/>
                  </a:ext>
                </a:extLst>
              </p:cNvPr>
              <p:cNvCxnSpPr/>
              <p:nvPr/>
            </p:nvCxnSpPr>
            <p:spPr>
              <a:xfrm flipV="1">
                <a:off x="3756454" y="1993557"/>
                <a:ext cx="0" cy="4613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0A1FE04-4C87-41A5-91EF-B9B14482FF15}"/>
                  </a:ext>
                </a:extLst>
              </p:cNvPr>
              <p:cNvSpPr txBox="1"/>
              <p:nvPr/>
            </p:nvSpPr>
            <p:spPr>
              <a:xfrm>
                <a:off x="3359550" y="2524729"/>
                <a:ext cx="1255472" cy="646331"/>
              </a:xfrm>
              <a:prstGeom prst="rect">
                <a:avLst/>
              </a:prstGeom>
              <a:noFill/>
            </p:spPr>
            <p:txBody>
              <a:bodyPr wrap="none" rtlCol="0">
                <a:spAutoFit/>
              </a:bodyPr>
              <a:lstStyle/>
              <a:p>
                <a:r>
                  <a:rPr lang="en-US" altLang="zh-CN" b="1" dirty="0">
                    <a:solidFill>
                      <a:srgbClr val="FF0000"/>
                    </a:solidFill>
                  </a:rPr>
                  <a:t>40MB</a:t>
                </a:r>
              </a:p>
              <a:p>
                <a:r>
                  <a:rPr lang="zh-CN" altLang="en-US" b="1" dirty="0">
                    <a:solidFill>
                      <a:srgbClr val="FF0000"/>
                    </a:solidFill>
                  </a:rPr>
                  <a:t>起始</a:t>
                </a:r>
                <a:r>
                  <a:rPr lang="en-US" altLang="zh-CN" b="1" dirty="0">
                    <a:solidFill>
                      <a:srgbClr val="FF0000"/>
                    </a:solidFill>
                  </a:rPr>
                  <a:t>80MB</a:t>
                </a:r>
                <a:endParaRPr lang="zh-CN" altLang="en-US" b="1" dirty="0">
                  <a:solidFill>
                    <a:srgbClr val="FF0000"/>
                  </a:solidFill>
                </a:endParaRPr>
              </a:p>
            </p:txBody>
          </p:sp>
        </p:grpSp>
        <p:sp>
          <p:nvSpPr>
            <p:cNvPr id="19" name="矩形 18">
              <a:extLst>
                <a:ext uri="{FF2B5EF4-FFF2-40B4-BE49-F238E27FC236}">
                  <a16:creationId xmlns:a16="http://schemas.microsoft.com/office/drawing/2014/main" id="{06F283E1-6EC8-4C77-980D-59548CCB57AF}"/>
                </a:ext>
              </a:extLst>
            </p:cNvPr>
            <p:cNvSpPr/>
            <p:nvPr/>
          </p:nvSpPr>
          <p:spPr>
            <a:xfrm>
              <a:off x="3128804" y="617838"/>
              <a:ext cx="940688" cy="85673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a:extLst>
              <a:ext uri="{FF2B5EF4-FFF2-40B4-BE49-F238E27FC236}">
                <a16:creationId xmlns:a16="http://schemas.microsoft.com/office/drawing/2014/main" id="{E173CC77-C458-45F1-B7DD-8E8B01F166B3}"/>
              </a:ext>
            </a:extLst>
          </p:cNvPr>
          <p:cNvGrpSpPr/>
          <p:nvPr/>
        </p:nvGrpSpPr>
        <p:grpSpPr>
          <a:xfrm>
            <a:off x="3781412" y="617838"/>
            <a:ext cx="1383712" cy="2736514"/>
            <a:chOff x="3781412" y="617838"/>
            <a:chExt cx="1383712" cy="2736514"/>
          </a:xfrm>
        </p:grpSpPr>
        <p:grpSp>
          <p:nvGrpSpPr>
            <p:cNvPr id="14" name="组合 13">
              <a:extLst>
                <a:ext uri="{FF2B5EF4-FFF2-40B4-BE49-F238E27FC236}">
                  <a16:creationId xmlns:a16="http://schemas.microsoft.com/office/drawing/2014/main" id="{70B101DE-E210-43B6-BA64-1A3C81F82F66}"/>
                </a:ext>
              </a:extLst>
            </p:cNvPr>
            <p:cNvGrpSpPr/>
            <p:nvPr/>
          </p:nvGrpSpPr>
          <p:grpSpPr>
            <a:xfrm>
              <a:off x="3781412" y="1645677"/>
              <a:ext cx="1383712" cy="1708675"/>
              <a:chOff x="3359550" y="1462385"/>
              <a:chExt cx="1383712" cy="1708675"/>
            </a:xfrm>
          </p:grpSpPr>
          <p:cxnSp>
            <p:nvCxnSpPr>
              <p:cNvPr id="15" name="直接箭头连接符 14">
                <a:extLst>
                  <a:ext uri="{FF2B5EF4-FFF2-40B4-BE49-F238E27FC236}">
                    <a16:creationId xmlns:a16="http://schemas.microsoft.com/office/drawing/2014/main" id="{51648AD1-A24F-4597-B5FE-FC49B632B997}"/>
                  </a:ext>
                </a:extLst>
              </p:cNvPr>
              <p:cNvCxnSpPr>
                <a:cxnSpLocks/>
              </p:cNvCxnSpPr>
              <p:nvPr/>
            </p:nvCxnSpPr>
            <p:spPr>
              <a:xfrm flipV="1">
                <a:off x="3756454" y="1462385"/>
                <a:ext cx="1" cy="9924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D6FA348E-09A3-4B77-BAB2-C91D6337E972}"/>
                  </a:ext>
                </a:extLst>
              </p:cNvPr>
              <p:cNvSpPr txBox="1"/>
              <p:nvPr/>
            </p:nvSpPr>
            <p:spPr>
              <a:xfrm>
                <a:off x="3359550" y="2524729"/>
                <a:ext cx="1383712" cy="646331"/>
              </a:xfrm>
              <a:prstGeom prst="rect">
                <a:avLst/>
              </a:prstGeom>
              <a:noFill/>
            </p:spPr>
            <p:txBody>
              <a:bodyPr wrap="none" rtlCol="0">
                <a:spAutoFit/>
              </a:bodyPr>
              <a:lstStyle/>
              <a:p>
                <a:r>
                  <a:rPr lang="en-US" altLang="zh-CN" b="1" dirty="0">
                    <a:solidFill>
                      <a:srgbClr val="FF0000"/>
                    </a:solidFill>
                  </a:rPr>
                  <a:t>10MB</a:t>
                </a:r>
              </a:p>
              <a:p>
                <a:r>
                  <a:rPr lang="zh-CN" altLang="en-US" b="1" dirty="0">
                    <a:solidFill>
                      <a:srgbClr val="FF0000"/>
                    </a:solidFill>
                  </a:rPr>
                  <a:t>起始</a:t>
                </a:r>
                <a:r>
                  <a:rPr lang="en-US" altLang="zh-CN" b="1" dirty="0">
                    <a:solidFill>
                      <a:srgbClr val="FF0000"/>
                    </a:solidFill>
                  </a:rPr>
                  <a:t>120MB</a:t>
                </a:r>
                <a:endParaRPr lang="zh-CN" altLang="en-US" b="1" dirty="0">
                  <a:solidFill>
                    <a:srgbClr val="FF0000"/>
                  </a:solidFill>
                </a:endParaRPr>
              </a:p>
            </p:txBody>
          </p:sp>
        </p:grpSp>
        <p:sp>
          <p:nvSpPr>
            <p:cNvPr id="20" name="矩形 19">
              <a:extLst>
                <a:ext uri="{FF2B5EF4-FFF2-40B4-BE49-F238E27FC236}">
                  <a16:creationId xmlns:a16="http://schemas.microsoft.com/office/drawing/2014/main" id="{FFF44E2F-5277-44CD-912A-395E90D4C154}"/>
                </a:ext>
              </a:extLst>
            </p:cNvPr>
            <p:cNvSpPr/>
            <p:nvPr/>
          </p:nvSpPr>
          <p:spPr>
            <a:xfrm>
              <a:off x="4069493" y="617838"/>
              <a:ext cx="230658" cy="85673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8CB01828-B08D-488C-AE46-CD59BA71B7DB}"/>
              </a:ext>
            </a:extLst>
          </p:cNvPr>
          <p:cNvGrpSpPr/>
          <p:nvPr/>
        </p:nvGrpSpPr>
        <p:grpSpPr>
          <a:xfrm>
            <a:off x="6636376" y="3891361"/>
            <a:ext cx="1383712" cy="2119693"/>
            <a:chOff x="3044679" y="617838"/>
            <a:chExt cx="1383712" cy="2119693"/>
          </a:xfrm>
        </p:grpSpPr>
        <p:grpSp>
          <p:nvGrpSpPr>
            <p:cNvPr id="27" name="组合 26">
              <a:extLst>
                <a:ext uri="{FF2B5EF4-FFF2-40B4-BE49-F238E27FC236}">
                  <a16:creationId xmlns:a16="http://schemas.microsoft.com/office/drawing/2014/main" id="{FC6AE854-C9CB-4E8D-B959-F6FBF5D5A73A}"/>
                </a:ext>
              </a:extLst>
            </p:cNvPr>
            <p:cNvGrpSpPr/>
            <p:nvPr/>
          </p:nvGrpSpPr>
          <p:grpSpPr>
            <a:xfrm>
              <a:off x="3044679" y="1568266"/>
              <a:ext cx="1383712" cy="1169265"/>
              <a:chOff x="3359550" y="2001795"/>
              <a:chExt cx="1383712" cy="1169265"/>
            </a:xfrm>
          </p:grpSpPr>
          <p:cxnSp>
            <p:nvCxnSpPr>
              <p:cNvPr id="29" name="直接箭头连接符 28">
                <a:extLst>
                  <a:ext uri="{FF2B5EF4-FFF2-40B4-BE49-F238E27FC236}">
                    <a16:creationId xmlns:a16="http://schemas.microsoft.com/office/drawing/2014/main" id="{0E42BBCB-1CB3-419A-A1C0-A07C468F1B84}"/>
                  </a:ext>
                </a:extLst>
              </p:cNvPr>
              <p:cNvCxnSpPr/>
              <p:nvPr/>
            </p:nvCxnSpPr>
            <p:spPr>
              <a:xfrm flipV="1">
                <a:off x="3977215" y="2001795"/>
                <a:ext cx="0" cy="4613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9F96E657-7E6F-4E47-98AA-DE310A7A5400}"/>
                  </a:ext>
                </a:extLst>
              </p:cNvPr>
              <p:cNvSpPr txBox="1"/>
              <p:nvPr/>
            </p:nvSpPr>
            <p:spPr>
              <a:xfrm>
                <a:off x="3359550" y="2524729"/>
                <a:ext cx="1383712" cy="646331"/>
              </a:xfrm>
              <a:prstGeom prst="rect">
                <a:avLst/>
              </a:prstGeom>
              <a:noFill/>
            </p:spPr>
            <p:txBody>
              <a:bodyPr wrap="none" rtlCol="0">
                <a:spAutoFit/>
              </a:bodyPr>
              <a:lstStyle/>
              <a:p>
                <a:r>
                  <a:rPr lang="en-US" altLang="zh-CN" b="1" dirty="0">
                    <a:solidFill>
                      <a:srgbClr val="FF0000"/>
                    </a:solidFill>
                  </a:rPr>
                  <a:t>40MB</a:t>
                </a:r>
              </a:p>
              <a:p>
                <a:r>
                  <a:rPr lang="zh-CN" altLang="en-US" b="1" dirty="0">
                    <a:solidFill>
                      <a:srgbClr val="FF0000"/>
                    </a:solidFill>
                  </a:rPr>
                  <a:t>起始</a:t>
                </a:r>
                <a:r>
                  <a:rPr lang="en-US" altLang="zh-CN" b="1" dirty="0">
                    <a:solidFill>
                      <a:srgbClr val="FF0000"/>
                    </a:solidFill>
                  </a:rPr>
                  <a:t>230MB</a:t>
                </a:r>
                <a:endParaRPr lang="zh-CN" altLang="en-US" b="1" dirty="0">
                  <a:solidFill>
                    <a:srgbClr val="FF0000"/>
                  </a:solidFill>
                </a:endParaRPr>
              </a:p>
            </p:txBody>
          </p:sp>
        </p:grpSp>
        <p:sp>
          <p:nvSpPr>
            <p:cNvPr id="28" name="矩形 27">
              <a:extLst>
                <a:ext uri="{FF2B5EF4-FFF2-40B4-BE49-F238E27FC236}">
                  <a16:creationId xmlns:a16="http://schemas.microsoft.com/office/drawing/2014/main" id="{7D76C865-4273-4C10-B49D-61036907D33D}"/>
                </a:ext>
              </a:extLst>
            </p:cNvPr>
            <p:cNvSpPr/>
            <p:nvPr/>
          </p:nvSpPr>
          <p:spPr>
            <a:xfrm>
              <a:off x="3128804" y="617838"/>
              <a:ext cx="940688" cy="85673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a:extLst>
              <a:ext uri="{FF2B5EF4-FFF2-40B4-BE49-F238E27FC236}">
                <a16:creationId xmlns:a16="http://schemas.microsoft.com/office/drawing/2014/main" id="{0567D0E8-A8AF-4381-9D24-993E3D58F799}"/>
              </a:ext>
            </a:extLst>
          </p:cNvPr>
          <p:cNvGrpSpPr/>
          <p:nvPr/>
        </p:nvGrpSpPr>
        <p:grpSpPr>
          <a:xfrm>
            <a:off x="1497799" y="3808194"/>
            <a:ext cx="1255472" cy="2528508"/>
            <a:chOff x="1506037" y="617838"/>
            <a:chExt cx="1255472" cy="2528508"/>
          </a:xfrm>
        </p:grpSpPr>
        <p:grpSp>
          <p:nvGrpSpPr>
            <p:cNvPr id="32" name="组合 31">
              <a:extLst>
                <a:ext uri="{FF2B5EF4-FFF2-40B4-BE49-F238E27FC236}">
                  <a16:creationId xmlns:a16="http://schemas.microsoft.com/office/drawing/2014/main" id="{5B4DC231-14BF-45BB-86FF-AEF32000695A}"/>
                </a:ext>
              </a:extLst>
            </p:cNvPr>
            <p:cNvGrpSpPr/>
            <p:nvPr/>
          </p:nvGrpSpPr>
          <p:grpSpPr>
            <a:xfrm>
              <a:off x="1506037" y="1968843"/>
              <a:ext cx="1255472" cy="1177503"/>
              <a:chOff x="3359550" y="1993557"/>
              <a:chExt cx="1255472" cy="1177503"/>
            </a:xfrm>
          </p:grpSpPr>
          <p:cxnSp>
            <p:nvCxnSpPr>
              <p:cNvPr id="34" name="直接箭头连接符 33">
                <a:extLst>
                  <a:ext uri="{FF2B5EF4-FFF2-40B4-BE49-F238E27FC236}">
                    <a16:creationId xmlns:a16="http://schemas.microsoft.com/office/drawing/2014/main" id="{560AA2F6-B326-4556-AA9F-F0773CBA20A9}"/>
                  </a:ext>
                </a:extLst>
              </p:cNvPr>
              <p:cNvCxnSpPr/>
              <p:nvPr/>
            </p:nvCxnSpPr>
            <p:spPr>
              <a:xfrm flipV="1">
                <a:off x="3756454" y="1993557"/>
                <a:ext cx="0" cy="4613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1987316-E3F4-414D-AA1D-82948C60DD48}"/>
                  </a:ext>
                </a:extLst>
              </p:cNvPr>
              <p:cNvSpPr txBox="1"/>
              <p:nvPr/>
            </p:nvSpPr>
            <p:spPr>
              <a:xfrm>
                <a:off x="3359550" y="2524729"/>
                <a:ext cx="1255472" cy="646331"/>
              </a:xfrm>
              <a:prstGeom prst="rect">
                <a:avLst/>
              </a:prstGeom>
              <a:noFill/>
            </p:spPr>
            <p:txBody>
              <a:bodyPr wrap="none" rtlCol="0">
                <a:spAutoFit/>
              </a:bodyPr>
              <a:lstStyle/>
              <a:p>
                <a:r>
                  <a:rPr lang="en-US" altLang="zh-CN" b="1" dirty="0">
                    <a:solidFill>
                      <a:srgbClr val="FF0000"/>
                    </a:solidFill>
                  </a:rPr>
                  <a:t>20MB</a:t>
                </a:r>
              </a:p>
              <a:p>
                <a:r>
                  <a:rPr lang="zh-CN" altLang="en-US" b="1" dirty="0">
                    <a:solidFill>
                      <a:srgbClr val="FF0000"/>
                    </a:solidFill>
                  </a:rPr>
                  <a:t>起始</a:t>
                </a:r>
                <a:r>
                  <a:rPr lang="en-US" altLang="zh-CN" b="1" dirty="0">
                    <a:solidFill>
                      <a:srgbClr val="FF0000"/>
                    </a:solidFill>
                  </a:rPr>
                  <a:t>20MB</a:t>
                </a:r>
                <a:endParaRPr lang="zh-CN" altLang="en-US" b="1" dirty="0">
                  <a:solidFill>
                    <a:srgbClr val="FF0000"/>
                  </a:solidFill>
                </a:endParaRPr>
              </a:p>
            </p:txBody>
          </p:sp>
        </p:grpSp>
        <p:sp>
          <p:nvSpPr>
            <p:cNvPr id="33" name="矩形 32">
              <a:extLst>
                <a:ext uri="{FF2B5EF4-FFF2-40B4-BE49-F238E27FC236}">
                  <a16:creationId xmlns:a16="http://schemas.microsoft.com/office/drawing/2014/main" id="{D05EA21E-452A-4F22-8106-7EE9D2DEEDEB}"/>
                </a:ext>
              </a:extLst>
            </p:cNvPr>
            <p:cNvSpPr/>
            <p:nvPr/>
          </p:nvSpPr>
          <p:spPr>
            <a:xfrm>
              <a:off x="1672281" y="617838"/>
              <a:ext cx="461492" cy="85673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a:extLst>
              <a:ext uri="{FF2B5EF4-FFF2-40B4-BE49-F238E27FC236}">
                <a16:creationId xmlns:a16="http://schemas.microsoft.com/office/drawing/2014/main" id="{ECAB7453-C38B-49AF-96FE-109A4289FB05}"/>
              </a:ext>
            </a:extLst>
          </p:cNvPr>
          <p:cNvGrpSpPr/>
          <p:nvPr/>
        </p:nvGrpSpPr>
        <p:grpSpPr>
          <a:xfrm>
            <a:off x="4741083" y="3808194"/>
            <a:ext cx="1383712" cy="2736514"/>
            <a:chOff x="3781412" y="617838"/>
            <a:chExt cx="1383712" cy="2736514"/>
          </a:xfrm>
        </p:grpSpPr>
        <p:grpSp>
          <p:nvGrpSpPr>
            <p:cNvPr id="37" name="组合 36">
              <a:extLst>
                <a:ext uri="{FF2B5EF4-FFF2-40B4-BE49-F238E27FC236}">
                  <a16:creationId xmlns:a16="http://schemas.microsoft.com/office/drawing/2014/main" id="{732F0344-A8AD-474B-9937-64A65D650FDD}"/>
                </a:ext>
              </a:extLst>
            </p:cNvPr>
            <p:cNvGrpSpPr/>
            <p:nvPr/>
          </p:nvGrpSpPr>
          <p:grpSpPr>
            <a:xfrm>
              <a:off x="3781412" y="1645677"/>
              <a:ext cx="1383712" cy="1708675"/>
              <a:chOff x="3359550" y="1462385"/>
              <a:chExt cx="1383712" cy="1708675"/>
            </a:xfrm>
          </p:grpSpPr>
          <p:cxnSp>
            <p:nvCxnSpPr>
              <p:cNvPr id="39" name="直接箭头连接符 38">
                <a:extLst>
                  <a:ext uri="{FF2B5EF4-FFF2-40B4-BE49-F238E27FC236}">
                    <a16:creationId xmlns:a16="http://schemas.microsoft.com/office/drawing/2014/main" id="{91914A6F-B18B-40D7-9701-E611CB2AA6ED}"/>
                  </a:ext>
                </a:extLst>
              </p:cNvPr>
              <p:cNvCxnSpPr>
                <a:cxnSpLocks/>
              </p:cNvCxnSpPr>
              <p:nvPr/>
            </p:nvCxnSpPr>
            <p:spPr>
              <a:xfrm flipV="1">
                <a:off x="3756454" y="1462385"/>
                <a:ext cx="1" cy="9924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BAC80016-6229-404A-B7E4-B1B49753725D}"/>
                  </a:ext>
                </a:extLst>
              </p:cNvPr>
              <p:cNvSpPr txBox="1"/>
              <p:nvPr/>
            </p:nvSpPr>
            <p:spPr>
              <a:xfrm>
                <a:off x="3359550" y="2524729"/>
                <a:ext cx="1383712" cy="646331"/>
              </a:xfrm>
              <a:prstGeom prst="rect">
                <a:avLst/>
              </a:prstGeom>
              <a:noFill/>
            </p:spPr>
            <p:txBody>
              <a:bodyPr wrap="none" rtlCol="0">
                <a:spAutoFit/>
              </a:bodyPr>
              <a:lstStyle/>
              <a:p>
                <a:r>
                  <a:rPr lang="en-US" altLang="zh-CN" b="1" dirty="0">
                    <a:solidFill>
                      <a:srgbClr val="FF0000"/>
                    </a:solidFill>
                  </a:rPr>
                  <a:t>10MB</a:t>
                </a:r>
              </a:p>
              <a:p>
                <a:r>
                  <a:rPr lang="zh-CN" altLang="en-US" b="1" dirty="0">
                    <a:solidFill>
                      <a:srgbClr val="FF0000"/>
                    </a:solidFill>
                  </a:rPr>
                  <a:t>起始</a:t>
                </a:r>
                <a:r>
                  <a:rPr lang="en-US" altLang="zh-CN" b="1" dirty="0">
                    <a:solidFill>
                      <a:srgbClr val="FF0000"/>
                    </a:solidFill>
                  </a:rPr>
                  <a:t>160MB</a:t>
                </a:r>
                <a:endParaRPr lang="zh-CN" altLang="en-US" b="1" dirty="0">
                  <a:solidFill>
                    <a:srgbClr val="FF0000"/>
                  </a:solidFill>
                </a:endParaRPr>
              </a:p>
            </p:txBody>
          </p:sp>
        </p:grpSp>
        <p:sp>
          <p:nvSpPr>
            <p:cNvPr id="38" name="矩形 37">
              <a:extLst>
                <a:ext uri="{FF2B5EF4-FFF2-40B4-BE49-F238E27FC236}">
                  <a16:creationId xmlns:a16="http://schemas.microsoft.com/office/drawing/2014/main" id="{FD1F7FE8-08D8-4AB5-AA76-4F66C8E61BF6}"/>
                </a:ext>
              </a:extLst>
            </p:cNvPr>
            <p:cNvSpPr/>
            <p:nvPr/>
          </p:nvSpPr>
          <p:spPr>
            <a:xfrm>
              <a:off x="4069493" y="617838"/>
              <a:ext cx="230658" cy="85673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文本框 40">
            <a:extLst>
              <a:ext uri="{FF2B5EF4-FFF2-40B4-BE49-F238E27FC236}">
                <a16:creationId xmlns:a16="http://schemas.microsoft.com/office/drawing/2014/main" id="{4E2DB40D-7E02-4952-90FF-341612AA8A42}"/>
              </a:ext>
            </a:extLst>
          </p:cNvPr>
          <p:cNvSpPr txBox="1"/>
          <p:nvPr/>
        </p:nvSpPr>
        <p:spPr>
          <a:xfrm>
            <a:off x="609600" y="139871"/>
            <a:ext cx="1636987" cy="461665"/>
          </a:xfrm>
          <a:prstGeom prst="rect">
            <a:avLst/>
          </a:prstGeom>
          <a:noFill/>
        </p:spPr>
        <p:txBody>
          <a:bodyPr wrap="none" rtlCol="0">
            <a:spAutoFit/>
          </a:bodyPr>
          <a:lstStyle/>
          <a:p>
            <a:r>
              <a:rPr lang="en-US" altLang="zh-CN" sz="2400" dirty="0"/>
              <a:t>a.</a:t>
            </a:r>
            <a:r>
              <a:rPr lang="zh-CN" altLang="en-US" sz="2400" dirty="0"/>
              <a:t>首次适配</a:t>
            </a:r>
          </a:p>
        </p:txBody>
      </p:sp>
      <p:sp>
        <p:nvSpPr>
          <p:cNvPr id="42" name="文本框 41">
            <a:extLst>
              <a:ext uri="{FF2B5EF4-FFF2-40B4-BE49-F238E27FC236}">
                <a16:creationId xmlns:a16="http://schemas.microsoft.com/office/drawing/2014/main" id="{8D0F5DC0-A0A5-4211-9C58-30827740249D}"/>
              </a:ext>
            </a:extLst>
          </p:cNvPr>
          <p:cNvSpPr txBox="1"/>
          <p:nvPr/>
        </p:nvSpPr>
        <p:spPr>
          <a:xfrm>
            <a:off x="609600" y="3343521"/>
            <a:ext cx="1659429" cy="461665"/>
          </a:xfrm>
          <a:prstGeom prst="rect">
            <a:avLst/>
          </a:prstGeom>
          <a:noFill/>
        </p:spPr>
        <p:txBody>
          <a:bodyPr wrap="none" rtlCol="0">
            <a:spAutoFit/>
          </a:bodyPr>
          <a:lstStyle/>
          <a:p>
            <a:r>
              <a:rPr lang="en-US" altLang="zh-CN" sz="2400" dirty="0"/>
              <a:t>b.</a:t>
            </a:r>
            <a:r>
              <a:rPr lang="zh-CN" altLang="en-US" sz="2400" dirty="0"/>
              <a:t>最佳适配</a:t>
            </a:r>
          </a:p>
        </p:txBody>
      </p:sp>
    </p:spTree>
    <p:extLst>
      <p:ext uri="{BB962C8B-B14F-4D97-AF65-F5344CB8AC3E}">
        <p14:creationId xmlns:p14="http://schemas.microsoft.com/office/powerpoint/2010/main" val="6597875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FA13558-6EBA-4086-B772-3DEE2BB5884A}"/>
              </a:ext>
            </a:extLst>
          </p:cNvPr>
          <p:cNvPicPr>
            <a:picLocks noChangeAspect="1"/>
          </p:cNvPicPr>
          <p:nvPr/>
        </p:nvPicPr>
        <p:blipFill>
          <a:blip r:embed="rId2"/>
          <a:stretch>
            <a:fillRect/>
          </a:stretch>
        </p:blipFill>
        <p:spPr>
          <a:xfrm>
            <a:off x="1037968" y="532383"/>
            <a:ext cx="9855960" cy="1733022"/>
          </a:xfrm>
          <a:prstGeom prst="rect">
            <a:avLst/>
          </a:prstGeom>
        </p:spPr>
      </p:pic>
      <p:pic>
        <p:nvPicPr>
          <p:cNvPr id="5" name="图片 4">
            <a:extLst>
              <a:ext uri="{FF2B5EF4-FFF2-40B4-BE49-F238E27FC236}">
                <a16:creationId xmlns:a16="http://schemas.microsoft.com/office/drawing/2014/main" id="{A710336B-078F-417E-B56A-3DAF64743357}"/>
              </a:ext>
            </a:extLst>
          </p:cNvPr>
          <p:cNvPicPr>
            <a:picLocks noChangeAspect="1"/>
          </p:cNvPicPr>
          <p:nvPr/>
        </p:nvPicPr>
        <p:blipFill>
          <a:blip r:embed="rId2"/>
          <a:stretch>
            <a:fillRect/>
          </a:stretch>
        </p:blipFill>
        <p:spPr>
          <a:xfrm>
            <a:off x="1037968" y="3712189"/>
            <a:ext cx="9855960" cy="1733022"/>
          </a:xfrm>
          <a:prstGeom prst="rect">
            <a:avLst/>
          </a:prstGeom>
        </p:spPr>
      </p:pic>
      <p:grpSp>
        <p:nvGrpSpPr>
          <p:cNvPr id="25" name="组合 24">
            <a:extLst>
              <a:ext uri="{FF2B5EF4-FFF2-40B4-BE49-F238E27FC236}">
                <a16:creationId xmlns:a16="http://schemas.microsoft.com/office/drawing/2014/main" id="{B4025B91-E447-4CB4-B2A1-02A3F601D99F}"/>
              </a:ext>
            </a:extLst>
          </p:cNvPr>
          <p:cNvGrpSpPr/>
          <p:nvPr/>
        </p:nvGrpSpPr>
        <p:grpSpPr>
          <a:xfrm>
            <a:off x="3921219" y="617838"/>
            <a:ext cx="1383712" cy="2528508"/>
            <a:chOff x="1506037" y="617838"/>
            <a:chExt cx="1383712" cy="2528508"/>
          </a:xfrm>
        </p:grpSpPr>
        <p:grpSp>
          <p:nvGrpSpPr>
            <p:cNvPr id="11" name="组合 10">
              <a:extLst>
                <a:ext uri="{FF2B5EF4-FFF2-40B4-BE49-F238E27FC236}">
                  <a16:creationId xmlns:a16="http://schemas.microsoft.com/office/drawing/2014/main" id="{FC4DEE6A-94D0-4DFD-BFF7-A2BBF13E0E17}"/>
                </a:ext>
              </a:extLst>
            </p:cNvPr>
            <p:cNvGrpSpPr/>
            <p:nvPr/>
          </p:nvGrpSpPr>
          <p:grpSpPr>
            <a:xfrm>
              <a:off x="1506037" y="1560028"/>
              <a:ext cx="1383712" cy="1586318"/>
              <a:chOff x="3359550" y="1584742"/>
              <a:chExt cx="1383712" cy="1586318"/>
            </a:xfrm>
          </p:grpSpPr>
          <p:cxnSp>
            <p:nvCxnSpPr>
              <p:cNvPr id="12" name="直接箭头连接符 11">
                <a:extLst>
                  <a:ext uri="{FF2B5EF4-FFF2-40B4-BE49-F238E27FC236}">
                    <a16:creationId xmlns:a16="http://schemas.microsoft.com/office/drawing/2014/main" id="{CB856FCD-CD9D-425F-AE8D-EB4C038AE970}"/>
                  </a:ext>
                </a:extLst>
              </p:cNvPr>
              <p:cNvCxnSpPr>
                <a:cxnSpLocks/>
              </p:cNvCxnSpPr>
              <p:nvPr/>
            </p:nvCxnSpPr>
            <p:spPr>
              <a:xfrm flipV="1">
                <a:off x="3756454" y="1584742"/>
                <a:ext cx="86" cy="8701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29FB2A9E-7F5C-43F7-A187-B6213126021C}"/>
                  </a:ext>
                </a:extLst>
              </p:cNvPr>
              <p:cNvSpPr txBox="1"/>
              <p:nvPr/>
            </p:nvSpPr>
            <p:spPr>
              <a:xfrm>
                <a:off x="3359550" y="2524729"/>
                <a:ext cx="1383712" cy="646331"/>
              </a:xfrm>
              <a:prstGeom prst="rect">
                <a:avLst/>
              </a:prstGeom>
              <a:noFill/>
            </p:spPr>
            <p:txBody>
              <a:bodyPr wrap="none" rtlCol="0">
                <a:spAutoFit/>
              </a:bodyPr>
              <a:lstStyle/>
              <a:p>
                <a:r>
                  <a:rPr lang="en-US" altLang="zh-CN" b="1" dirty="0">
                    <a:solidFill>
                      <a:srgbClr val="FF0000"/>
                    </a:solidFill>
                  </a:rPr>
                  <a:t>20MB</a:t>
                </a:r>
              </a:p>
              <a:p>
                <a:r>
                  <a:rPr lang="zh-CN" altLang="en-US" b="1" dirty="0">
                    <a:solidFill>
                      <a:srgbClr val="FF0000"/>
                    </a:solidFill>
                  </a:rPr>
                  <a:t>起始</a:t>
                </a:r>
                <a:r>
                  <a:rPr lang="en-US" altLang="zh-CN" b="1" dirty="0">
                    <a:solidFill>
                      <a:srgbClr val="FF0000"/>
                    </a:solidFill>
                  </a:rPr>
                  <a:t>120MB</a:t>
                </a:r>
                <a:endParaRPr lang="zh-CN" altLang="en-US" b="1" dirty="0">
                  <a:solidFill>
                    <a:srgbClr val="FF0000"/>
                  </a:solidFill>
                </a:endParaRPr>
              </a:p>
            </p:txBody>
          </p:sp>
        </p:grpSp>
        <p:sp>
          <p:nvSpPr>
            <p:cNvPr id="17" name="矩形 16">
              <a:extLst>
                <a:ext uri="{FF2B5EF4-FFF2-40B4-BE49-F238E27FC236}">
                  <a16:creationId xmlns:a16="http://schemas.microsoft.com/office/drawing/2014/main" id="{709ADFDB-A036-4FC4-81F0-BF660D76EE1A}"/>
                </a:ext>
              </a:extLst>
            </p:cNvPr>
            <p:cNvSpPr/>
            <p:nvPr/>
          </p:nvSpPr>
          <p:spPr>
            <a:xfrm>
              <a:off x="1672281" y="617838"/>
              <a:ext cx="461492" cy="85673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336B9693-CCA1-40C8-858B-9E7C24AD52B8}"/>
              </a:ext>
            </a:extLst>
          </p:cNvPr>
          <p:cNvGrpSpPr/>
          <p:nvPr/>
        </p:nvGrpSpPr>
        <p:grpSpPr>
          <a:xfrm>
            <a:off x="3044679" y="617838"/>
            <a:ext cx="1255472" cy="2119693"/>
            <a:chOff x="3044679" y="617838"/>
            <a:chExt cx="1255472" cy="2119693"/>
          </a:xfrm>
        </p:grpSpPr>
        <p:grpSp>
          <p:nvGrpSpPr>
            <p:cNvPr id="9" name="组合 8">
              <a:extLst>
                <a:ext uri="{FF2B5EF4-FFF2-40B4-BE49-F238E27FC236}">
                  <a16:creationId xmlns:a16="http://schemas.microsoft.com/office/drawing/2014/main" id="{4BEDE461-5C0A-4065-86D4-F0AD5E3E0BD3}"/>
                </a:ext>
              </a:extLst>
            </p:cNvPr>
            <p:cNvGrpSpPr/>
            <p:nvPr/>
          </p:nvGrpSpPr>
          <p:grpSpPr>
            <a:xfrm>
              <a:off x="3044679" y="1560028"/>
              <a:ext cx="1255472" cy="1177503"/>
              <a:chOff x="3359550" y="1993557"/>
              <a:chExt cx="1255472" cy="1177503"/>
            </a:xfrm>
          </p:grpSpPr>
          <p:cxnSp>
            <p:nvCxnSpPr>
              <p:cNvPr id="7" name="直接箭头连接符 6">
                <a:extLst>
                  <a:ext uri="{FF2B5EF4-FFF2-40B4-BE49-F238E27FC236}">
                    <a16:creationId xmlns:a16="http://schemas.microsoft.com/office/drawing/2014/main" id="{716C0A07-77ED-44AE-8846-7ADA982ABA93}"/>
                  </a:ext>
                </a:extLst>
              </p:cNvPr>
              <p:cNvCxnSpPr/>
              <p:nvPr/>
            </p:nvCxnSpPr>
            <p:spPr>
              <a:xfrm flipV="1">
                <a:off x="3756454" y="1993557"/>
                <a:ext cx="0" cy="4613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0A1FE04-4C87-41A5-91EF-B9B14482FF15}"/>
                  </a:ext>
                </a:extLst>
              </p:cNvPr>
              <p:cNvSpPr txBox="1"/>
              <p:nvPr/>
            </p:nvSpPr>
            <p:spPr>
              <a:xfrm>
                <a:off x="3359550" y="2524729"/>
                <a:ext cx="1255472" cy="646331"/>
              </a:xfrm>
              <a:prstGeom prst="rect">
                <a:avLst/>
              </a:prstGeom>
              <a:noFill/>
            </p:spPr>
            <p:txBody>
              <a:bodyPr wrap="none" rtlCol="0">
                <a:spAutoFit/>
              </a:bodyPr>
              <a:lstStyle/>
              <a:p>
                <a:r>
                  <a:rPr lang="en-US" altLang="zh-CN" b="1" dirty="0">
                    <a:solidFill>
                      <a:srgbClr val="FF0000"/>
                    </a:solidFill>
                  </a:rPr>
                  <a:t>40MB</a:t>
                </a:r>
              </a:p>
              <a:p>
                <a:r>
                  <a:rPr lang="zh-CN" altLang="en-US" b="1" dirty="0">
                    <a:solidFill>
                      <a:srgbClr val="FF0000"/>
                    </a:solidFill>
                  </a:rPr>
                  <a:t>起始</a:t>
                </a:r>
                <a:r>
                  <a:rPr lang="en-US" altLang="zh-CN" b="1" dirty="0">
                    <a:solidFill>
                      <a:srgbClr val="FF0000"/>
                    </a:solidFill>
                  </a:rPr>
                  <a:t>80MB</a:t>
                </a:r>
                <a:endParaRPr lang="zh-CN" altLang="en-US" b="1" dirty="0">
                  <a:solidFill>
                    <a:srgbClr val="FF0000"/>
                  </a:solidFill>
                </a:endParaRPr>
              </a:p>
            </p:txBody>
          </p:sp>
        </p:grpSp>
        <p:sp>
          <p:nvSpPr>
            <p:cNvPr id="19" name="矩形 18">
              <a:extLst>
                <a:ext uri="{FF2B5EF4-FFF2-40B4-BE49-F238E27FC236}">
                  <a16:creationId xmlns:a16="http://schemas.microsoft.com/office/drawing/2014/main" id="{06F283E1-6EC8-4C77-980D-59548CCB57AF}"/>
                </a:ext>
              </a:extLst>
            </p:cNvPr>
            <p:cNvSpPr/>
            <p:nvPr/>
          </p:nvSpPr>
          <p:spPr>
            <a:xfrm>
              <a:off x="3128804" y="617838"/>
              <a:ext cx="940688" cy="85673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a:extLst>
              <a:ext uri="{FF2B5EF4-FFF2-40B4-BE49-F238E27FC236}">
                <a16:creationId xmlns:a16="http://schemas.microsoft.com/office/drawing/2014/main" id="{E173CC77-C458-45F1-B7DD-8E8B01F166B3}"/>
              </a:ext>
            </a:extLst>
          </p:cNvPr>
          <p:cNvGrpSpPr/>
          <p:nvPr/>
        </p:nvGrpSpPr>
        <p:grpSpPr>
          <a:xfrm>
            <a:off x="4736927" y="678650"/>
            <a:ext cx="1383712" cy="2162459"/>
            <a:chOff x="3784701" y="617838"/>
            <a:chExt cx="1383712" cy="2162459"/>
          </a:xfrm>
        </p:grpSpPr>
        <p:grpSp>
          <p:nvGrpSpPr>
            <p:cNvPr id="14" name="组合 13">
              <a:extLst>
                <a:ext uri="{FF2B5EF4-FFF2-40B4-BE49-F238E27FC236}">
                  <a16:creationId xmlns:a16="http://schemas.microsoft.com/office/drawing/2014/main" id="{70B101DE-E210-43B6-BA64-1A3C81F82F66}"/>
                </a:ext>
              </a:extLst>
            </p:cNvPr>
            <p:cNvGrpSpPr/>
            <p:nvPr/>
          </p:nvGrpSpPr>
          <p:grpSpPr>
            <a:xfrm>
              <a:off x="3784701" y="1645677"/>
              <a:ext cx="1383712" cy="1134620"/>
              <a:chOff x="3362839" y="1462385"/>
              <a:chExt cx="1383712" cy="1134620"/>
            </a:xfrm>
          </p:grpSpPr>
          <p:cxnSp>
            <p:nvCxnSpPr>
              <p:cNvPr id="15" name="直接箭头连接符 14">
                <a:extLst>
                  <a:ext uri="{FF2B5EF4-FFF2-40B4-BE49-F238E27FC236}">
                    <a16:creationId xmlns:a16="http://schemas.microsoft.com/office/drawing/2014/main" id="{51648AD1-A24F-4597-B5FE-FC49B632B997}"/>
                  </a:ext>
                </a:extLst>
              </p:cNvPr>
              <p:cNvCxnSpPr>
                <a:cxnSpLocks/>
              </p:cNvCxnSpPr>
              <p:nvPr/>
            </p:nvCxnSpPr>
            <p:spPr>
              <a:xfrm flipV="1">
                <a:off x="3756455" y="1462385"/>
                <a:ext cx="0" cy="39473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D6FA348E-09A3-4B77-BAB2-C91D6337E972}"/>
                  </a:ext>
                </a:extLst>
              </p:cNvPr>
              <p:cNvSpPr txBox="1"/>
              <p:nvPr/>
            </p:nvSpPr>
            <p:spPr>
              <a:xfrm>
                <a:off x="3362839" y="1950674"/>
                <a:ext cx="1383712" cy="646331"/>
              </a:xfrm>
              <a:prstGeom prst="rect">
                <a:avLst/>
              </a:prstGeom>
              <a:noFill/>
            </p:spPr>
            <p:txBody>
              <a:bodyPr wrap="none" rtlCol="0">
                <a:spAutoFit/>
              </a:bodyPr>
              <a:lstStyle/>
              <a:p>
                <a:r>
                  <a:rPr lang="en-US" altLang="zh-CN" b="1" dirty="0">
                    <a:solidFill>
                      <a:srgbClr val="FF0000"/>
                    </a:solidFill>
                  </a:rPr>
                  <a:t>10MB</a:t>
                </a:r>
              </a:p>
              <a:p>
                <a:r>
                  <a:rPr lang="zh-CN" altLang="en-US" b="1" dirty="0">
                    <a:solidFill>
                      <a:srgbClr val="FF0000"/>
                    </a:solidFill>
                  </a:rPr>
                  <a:t>起始</a:t>
                </a:r>
                <a:r>
                  <a:rPr lang="en-US" altLang="zh-CN" b="1" dirty="0">
                    <a:solidFill>
                      <a:srgbClr val="FF0000"/>
                    </a:solidFill>
                  </a:rPr>
                  <a:t>160MB</a:t>
                </a:r>
                <a:endParaRPr lang="zh-CN" altLang="en-US" b="1" dirty="0">
                  <a:solidFill>
                    <a:srgbClr val="FF0000"/>
                  </a:solidFill>
                </a:endParaRPr>
              </a:p>
            </p:txBody>
          </p:sp>
        </p:grpSp>
        <p:sp>
          <p:nvSpPr>
            <p:cNvPr id="20" name="矩形 19">
              <a:extLst>
                <a:ext uri="{FF2B5EF4-FFF2-40B4-BE49-F238E27FC236}">
                  <a16:creationId xmlns:a16="http://schemas.microsoft.com/office/drawing/2014/main" id="{FFF44E2F-5277-44CD-912A-395E90D4C154}"/>
                </a:ext>
              </a:extLst>
            </p:cNvPr>
            <p:cNvSpPr/>
            <p:nvPr/>
          </p:nvSpPr>
          <p:spPr>
            <a:xfrm>
              <a:off x="4069493" y="617838"/>
              <a:ext cx="230658" cy="85673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8CB01828-B08D-488C-AE46-CD59BA71B7DB}"/>
              </a:ext>
            </a:extLst>
          </p:cNvPr>
          <p:cNvGrpSpPr/>
          <p:nvPr/>
        </p:nvGrpSpPr>
        <p:grpSpPr>
          <a:xfrm>
            <a:off x="3029819" y="3824222"/>
            <a:ext cx="1255472" cy="2119693"/>
            <a:chOff x="3044679" y="617838"/>
            <a:chExt cx="1255472" cy="2119693"/>
          </a:xfrm>
        </p:grpSpPr>
        <p:grpSp>
          <p:nvGrpSpPr>
            <p:cNvPr id="27" name="组合 26">
              <a:extLst>
                <a:ext uri="{FF2B5EF4-FFF2-40B4-BE49-F238E27FC236}">
                  <a16:creationId xmlns:a16="http://schemas.microsoft.com/office/drawing/2014/main" id="{FC6AE854-C9CB-4E8D-B959-F6FBF5D5A73A}"/>
                </a:ext>
              </a:extLst>
            </p:cNvPr>
            <p:cNvGrpSpPr/>
            <p:nvPr/>
          </p:nvGrpSpPr>
          <p:grpSpPr>
            <a:xfrm>
              <a:off x="3044679" y="1568266"/>
              <a:ext cx="1255472" cy="1169265"/>
              <a:chOff x="3359550" y="2001795"/>
              <a:chExt cx="1255472" cy="1169265"/>
            </a:xfrm>
          </p:grpSpPr>
          <p:cxnSp>
            <p:nvCxnSpPr>
              <p:cNvPr id="29" name="直接箭头连接符 28">
                <a:extLst>
                  <a:ext uri="{FF2B5EF4-FFF2-40B4-BE49-F238E27FC236}">
                    <a16:creationId xmlns:a16="http://schemas.microsoft.com/office/drawing/2014/main" id="{0E42BBCB-1CB3-419A-A1C0-A07C468F1B84}"/>
                  </a:ext>
                </a:extLst>
              </p:cNvPr>
              <p:cNvCxnSpPr/>
              <p:nvPr/>
            </p:nvCxnSpPr>
            <p:spPr>
              <a:xfrm flipV="1">
                <a:off x="3977215" y="2001795"/>
                <a:ext cx="0" cy="4613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9F96E657-7E6F-4E47-98AA-DE310A7A5400}"/>
                  </a:ext>
                </a:extLst>
              </p:cNvPr>
              <p:cNvSpPr txBox="1"/>
              <p:nvPr/>
            </p:nvSpPr>
            <p:spPr>
              <a:xfrm>
                <a:off x="3359550" y="2524729"/>
                <a:ext cx="1255472" cy="646331"/>
              </a:xfrm>
              <a:prstGeom prst="rect">
                <a:avLst/>
              </a:prstGeom>
              <a:noFill/>
            </p:spPr>
            <p:txBody>
              <a:bodyPr wrap="none" rtlCol="0">
                <a:spAutoFit/>
              </a:bodyPr>
              <a:lstStyle/>
              <a:p>
                <a:r>
                  <a:rPr lang="en-US" altLang="zh-CN" b="1" dirty="0">
                    <a:solidFill>
                      <a:srgbClr val="FF0000"/>
                    </a:solidFill>
                  </a:rPr>
                  <a:t>40MB</a:t>
                </a:r>
              </a:p>
              <a:p>
                <a:r>
                  <a:rPr lang="zh-CN" altLang="en-US" b="1" dirty="0">
                    <a:solidFill>
                      <a:srgbClr val="FF0000"/>
                    </a:solidFill>
                  </a:rPr>
                  <a:t>起始</a:t>
                </a:r>
                <a:r>
                  <a:rPr lang="en-US" altLang="zh-CN" b="1" dirty="0">
                    <a:solidFill>
                      <a:srgbClr val="FF0000"/>
                    </a:solidFill>
                  </a:rPr>
                  <a:t>80MB</a:t>
                </a:r>
                <a:endParaRPr lang="zh-CN" altLang="en-US" b="1" dirty="0">
                  <a:solidFill>
                    <a:srgbClr val="FF0000"/>
                  </a:solidFill>
                </a:endParaRPr>
              </a:p>
            </p:txBody>
          </p:sp>
        </p:grpSp>
        <p:sp>
          <p:nvSpPr>
            <p:cNvPr id="28" name="矩形 27">
              <a:extLst>
                <a:ext uri="{FF2B5EF4-FFF2-40B4-BE49-F238E27FC236}">
                  <a16:creationId xmlns:a16="http://schemas.microsoft.com/office/drawing/2014/main" id="{7D76C865-4273-4C10-B49D-61036907D33D}"/>
                </a:ext>
              </a:extLst>
            </p:cNvPr>
            <p:cNvSpPr/>
            <p:nvPr/>
          </p:nvSpPr>
          <p:spPr>
            <a:xfrm>
              <a:off x="3128804" y="617838"/>
              <a:ext cx="940688" cy="85673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a:extLst>
              <a:ext uri="{FF2B5EF4-FFF2-40B4-BE49-F238E27FC236}">
                <a16:creationId xmlns:a16="http://schemas.microsoft.com/office/drawing/2014/main" id="{0567D0E8-A8AF-4381-9D24-993E3D58F799}"/>
              </a:ext>
            </a:extLst>
          </p:cNvPr>
          <p:cNvGrpSpPr/>
          <p:nvPr/>
        </p:nvGrpSpPr>
        <p:grpSpPr>
          <a:xfrm>
            <a:off x="6602848" y="3891361"/>
            <a:ext cx="1383712" cy="2528508"/>
            <a:chOff x="1506037" y="617838"/>
            <a:chExt cx="1383712" cy="2528508"/>
          </a:xfrm>
        </p:grpSpPr>
        <p:grpSp>
          <p:nvGrpSpPr>
            <p:cNvPr id="32" name="组合 31">
              <a:extLst>
                <a:ext uri="{FF2B5EF4-FFF2-40B4-BE49-F238E27FC236}">
                  <a16:creationId xmlns:a16="http://schemas.microsoft.com/office/drawing/2014/main" id="{5B4DC231-14BF-45BB-86FF-AEF32000695A}"/>
                </a:ext>
              </a:extLst>
            </p:cNvPr>
            <p:cNvGrpSpPr/>
            <p:nvPr/>
          </p:nvGrpSpPr>
          <p:grpSpPr>
            <a:xfrm>
              <a:off x="1506037" y="1968843"/>
              <a:ext cx="1383712" cy="1177503"/>
              <a:chOff x="3359550" y="1993557"/>
              <a:chExt cx="1383712" cy="1177503"/>
            </a:xfrm>
          </p:grpSpPr>
          <p:cxnSp>
            <p:nvCxnSpPr>
              <p:cNvPr id="34" name="直接箭头连接符 33">
                <a:extLst>
                  <a:ext uri="{FF2B5EF4-FFF2-40B4-BE49-F238E27FC236}">
                    <a16:creationId xmlns:a16="http://schemas.microsoft.com/office/drawing/2014/main" id="{560AA2F6-B326-4556-AA9F-F0773CBA20A9}"/>
                  </a:ext>
                </a:extLst>
              </p:cNvPr>
              <p:cNvCxnSpPr/>
              <p:nvPr/>
            </p:nvCxnSpPr>
            <p:spPr>
              <a:xfrm flipV="1">
                <a:off x="3756454" y="1993557"/>
                <a:ext cx="0" cy="4613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1987316-E3F4-414D-AA1D-82948C60DD48}"/>
                  </a:ext>
                </a:extLst>
              </p:cNvPr>
              <p:cNvSpPr txBox="1"/>
              <p:nvPr/>
            </p:nvSpPr>
            <p:spPr>
              <a:xfrm>
                <a:off x="3359550" y="2524729"/>
                <a:ext cx="1383712" cy="646331"/>
              </a:xfrm>
              <a:prstGeom prst="rect">
                <a:avLst/>
              </a:prstGeom>
              <a:noFill/>
            </p:spPr>
            <p:txBody>
              <a:bodyPr wrap="none" rtlCol="0">
                <a:spAutoFit/>
              </a:bodyPr>
              <a:lstStyle/>
              <a:p>
                <a:r>
                  <a:rPr lang="en-US" altLang="zh-CN" b="1" dirty="0">
                    <a:solidFill>
                      <a:srgbClr val="FF0000"/>
                    </a:solidFill>
                  </a:rPr>
                  <a:t>20MB</a:t>
                </a:r>
              </a:p>
              <a:p>
                <a:r>
                  <a:rPr lang="zh-CN" altLang="en-US" b="1" dirty="0">
                    <a:solidFill>
                      <a:srgbClr val="FF0000"/>
                    </a:solidFill>
                  </a:rPr>
                  <a:t>起始</a:t>
                </a:r>
                <a:r>
                  <a:rPr lang="en-US" altLang="zh-CN" b="1" dirty="0">
                    <a:solidFill>
                      <a:srgbClr val="FF0000"/>
                    </a:solidFill>
                  </a:rPr>
                  <a:t>230MB</a:t>
                </a:r>
                <a:endParaRPr lang="zh-CN" altLang="en-US" b="1" dirty="0">
                  <a:solidFill>
                    <a:srgbClr val="FF0000"/>
                  </a:solidFill>
                </a:endParaRPr>
              </a:p>
            </p:txBody>
          </p:sp>
        </p:grpSp>
        <p:sp>
          <p:nvSpPr>
            <p:cNvPr id="33" name="矩形 32">
              <a:extLst>
                <a:ext uri="{FF2B5EF4-FFF2-40B4-BE49-F238E27FC236}">
                  <a16:creationId xmlns:a16="http://schemas.microsoft.com/office/drawing/2014/main" id="{D05EA21E-452A-4F22-8106-7EE9D2DEEDEB}"/>
                </a:ext>
              </a:extLst>
            </p:cNvPr>
            <p:cNvSpPr/>
            <p:nvPr/>
          </p:nvSpPr>
          <p:spPr>
            <a:xfrm>
              <a:off x="1672281" y="617838"/>
              <a:ext cx="461492" cy="85673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a:extLst>
              <a:ext uri="{FF2B5EF4-FFF2-40B4-BE49-F238E27FC236}">
                <a16:creationId xmlns:a16="http://schemas.microsoft.com/office/drawing/2014/main" id="{ECAB7453-C38B-49AF-96FE-109A4289FB05}"/>
              </a:ext>
            </a:extLst>
          </p:cNvPr>
          <p:cNvGrpSpPr/>
          <p:nvPr/>
        </p:nvGrpSpPr>
        <p:grpSpPr>
          <a:xfrm>
            <a:off x="9609269" y="3934863"/>
            <a:ext cx="1383712" cy="2736514"/>
            <a:chOff x="3781412" y="617838"/>
            <a:chExt cx="1383712" cy="2736514"/>
          </a:xfrm>
        </p:grpSpPr>
        <p:grpSp>
          <p:nvGrpSpPr>
            <p:cNvPr id="37" name="组合 36">
              <a:extLst>
                <a:ext uri="{FF2B5EF4-FFF2-40B4-BE49-F238E27FC236}">
                  <a16:creationId xmlns:a16="http://schemas.microsoft.com/office/drawing/2014/main" id="{732F0344-A8AD-474B-9937-64A65D650FDD}"/>
                </a:ext>
              </a:extLst>
            </p:cNvPr>
            <p:cNvGrpSpPr/>
            <p:nvPr/>
          </p:nvGrpSpPr>
          <p:grpSpPr>
            <a:xfrm>
              <a:off x="3781412" y="1645677"/>
              <a:ext cx="1383712" cy="1708675"/>
              <a:chOff x="3359550" y="1462385"/>
              <a:chExt cx="1383712" cy="1708675"/>
            </a:xfrm>
          </p:grpSpPr>
          <p:cxnSp>
            <p:nvCxnSpPr>
              <p:cNvPr id="39" name="直接箭头连接符 38">
                <a:extLst>
                  <a:ext uri="{FF2B5EF4-FFF2-40B4-BE49-F238E27FC236}">
                    <a16:creationId xmlns:a16="http://schemas.microsoft.com/office/drawing/2014/main" id="{91914A6F-B18B-40D7-9701-E611CB2AA6ED}"/>
                  </a:ext>
                </a:extLst>
              </p:cNvPr>
              <p:cNvCxnSpPr>
                <a:cxnSpLocks/>
              </p:cNvCxnSpPr>
              <p:nvPr/>
            </p:nvCxnSpPr>
            <p:spPr>
              <a:xfrm flipV="1">
                <a:off x="3756454" y="1462385"/>
                <a:ext cx="1" cy="9924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BAC80016-6229-404A-B7E4-B1B49753725D}"/>
                  </a:ext>
                </a:extLst>
              </p:cNvPr>
              <p:cNvSpPr txBox="1"/>
              <p:nvPr/>
            </p:nvSpPr>
            <p:spPr>
              <a:xfrm>
                <a:off x="3359550" y="2524729"/>
                <a:ext cx="1383712" cy="646331"/>
              </a:xfrm>
              <a:prstGeom prst="rect">
                <a:avLst/>
              </a:prstGeom>
              <a:noFill/>
            </p:spPr>
            <p:txBody>
              <a:bodyPr wrap="none" rtlCol="0">
                <a:spAutoFit/>
              </a:bodyPr>
              <a:lstStyle/>
              <a:p>
                <a:r>
                  <a:rPr lang="en-US" altLang="zh-CN" b="1" dirty="0">
                    <a:solidFill>
                      <a:srgbClr val="FF0000"/>
                    </a:solidFill>
                  </a:rPr>
                  <a:t>10MB</a:t>
                </a:r>
              </a:p>
              <a:p>
                <a:r>
                  <a:rPr lang="zh-CN" altLang="en-US" b="1" dirty="0">
                    <a:solidFill>
                      <a:srgbClr val="FF0000"/>
                    </a:solidFill>
                  </a:rPr>
                  <a:t>起始</a:t>
                </a:r>
                <a:r>
                  <a:rPr lang="en-US" altLang="zh-CN" b="1" dirty="0">
                    <a:solidFill>
                      <a:srgbClr val="FF0000"/>
                    </a:solidFill>
                  </a:rPr>
                  <a:t>360MB</a:t>
                </a:r>
                <a:endParaRPr lang="zh-CN" altLang="en-US" b="1" dirty="0">
                  <a:solidFill>
                    <a:srgbClr val="FF0000"/>
                  </a:solidFill>
                </a:endParaRPr>
              </a:p>
            </p:txBody>
          </p:sp>
        </p:grpSp>
        <p:sp>
          <p:nvSpPr>
            <p:cNvPr id="38" name="矩形 37">
              <a:extLst>
                <a:ext uri="{FF2B5EF4-FFF2-40B4-BE49-F238E27FC236}">
                  <a16:creationId xmlns:a16="http://schemas.microsoft.com/office/drawing/2014/main" id="{FD1F7FE8-08D8-4AB5-AA76-4F66C8E61BF6}"/>
                </a:ext>
              </a:extLst>
            </p:cNvPr>
            <p:cNvSpPr/>
            <p:nvPr/>
          </p:nvSpPr>
          <p:spPr>
            <a:xfrm>
              <a:off x="4069493" y="617838"/>
              <a:ext cx="230658" cy="856735"/>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文本框 40">
            <a:extLst>
              <a:ext uri="{FF2B5EF4-FFF2-40B4-BE49-F238E27FC236}">
                <a16:creationId xmlns:a16="http://schemas.microsoft.com/office/drawing/2014/main" id="{DBAA4786-9633-487B-98BA-1425813D3DE9}"/>
              </a:ext>
            </a:extLst>
          </p:cNvPr>
          <p:cNvSpPr txBox="1"/>
          <p:nvPr/>
        </p:nvSpPr>
        <p:spPr>
          <a:xfrm>
            <a:off x="609600" y="139871"/>
            <a:ext cx="1622560" cy="461665"/>
          </a:xfrm>
          <a:prstGeom prst="rect">
            <a:avLst/>
          </a:prstGeom>
          <a:noFill/>
        </p:spPr>
        <p:txBody>
          <a:bodyPr wrap="none" rtlCol="0">
            <a:spAutoFit/>
          </a:bodyPr>
          <a:lstStyle/>
          <a:p>
            <a:r>
              <a:rPr lang="en-US" altLang="zh-CN" sz="2400" dirty="0"/>
              <a:t>c.</a:t>
            </a:r>
            <a:r>
              <a:rPr lang="zh-CN" altLang="en-US" sz="2400" dirty="0"/>
              <a:t>下次适配</a:t>
            </a:r>
          </a:p>
        </p:txBody>
      </p:sp>
      <p:sp>
        <p:nvSpPr>
          <p:cNvPr id="42" name="文本框 41">
            <a:extLst>
              <a:ext uri="{FF2B5EF4-FFF2-40B4-BE49-F238E27FC236}">
                <a16:creationId xmlns:a16="http://schemas.microsoft.com/office/drawing/2014/main" id="{7C76D463-368C-4A98-B50C-A74798E4391C}"/>
              </a:ext>
            </a:extLst>
          </p:cNvPr>
          <p:cNvSpPr txBox="1"/>
          <p:nvPr/>
        </p:nvSpPr>
        <p:spPr>
          <a:xfrm>
            <a:off x="609600" y="3343521"/>
            <a:ext cx="1659429" cy="461665"/>
          </a:xfrm>
          <a:prstGeom prst="rect">
            <a:avLst/>
          </a:prstGeom>
          <a:noFill/>
        </p:spPr>
        <p:txBody>
          <a:bodyPr wrap="none" rtlCol="0">
            <a:spAutoFit/>
          </a:bodyPr>
          <a:lstStyle/>
          <a:p>
            <a:r>
              <a:rPr lang="en-US" altLang="zh-CN" sz="2400" dirty="0"/>
              <a:t>d.</a:t>
            </a:r>
            <a:r>
              <a:rPr lang="zh-CN" altLang="en-US" sz="2400" dirty="0"/>
              <a:t>最坏适配</a:t>
            </a:r>
          </a:p>
        </p:txBody>
      </p:sp>
    </p:spTree>
    <p:extLst>
      <p:ext uri="{BB962C8B-B14F-4D97-AF65-F5344CB8AC3E}">
        <p14:creationId xmlns:p14="http://schemas.microsoft.com/office/powerpoint/2010/main" val="2423196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2662" y="386862"/>
            <a:ext cx="2698175" cy="523220"/>
          </a:xfrm>
          <a:prstGeom prst="rect">
            <a:avLst/>
          </a:prstGeom>
          <a:noFill/>
        </p:spPr>
        <p:txBody>
          <a:bodyPr wrap="none" rtlCol="0">
            <a:spAutoFit/>
          </a:bodyPr>
          <a:lstStyle/>
          <a:p>
            <a:r>
              <a:rPr lang="zh-CN" altLang="en-US" sz="2800" dirty="0"/>
              <a:t>五状态进程模型</a:t>
            </a:r>
          </a:p>
        </p:txBody>
      </p:sp>
      <p:pic>
        <p:nvPicPr>
          <p:cNvPr id="5" name="图片 4"/>
          <p:cNvPicPr>
            <a:picLocks noChangeAspect="1"/>
          </p:cNvPicPr>
          <p:nvPr/>
        </p:nvPicPr>
        <p:blipFill rotWithShape="1">
          <a:blip r:embed="rId2"/>
          <a:srcRect l="6687" r="10835" b="52350"/>
          <a:stretch/>
        </p:blipFill>
        <p:spPr>
          <a:xfrm>
            <a:off x="949570" y="1672126"/>
            <a:ext cx="10758002" cy="3858235"/>
          </a:xfrm>
          <a:prstGeom prst="rect">
            <a:avLst/>
          </a:prstGeom>
        </p:spPr>
      </p:pic>
      <p:sp>
        <p:nvSpPr>
          <p:cNvPr id="2" name="文本框 1">
            <a:hlinkClick r:id="rId3" action="ppaction://hlinkfile"/>
            <a:extLst>
              <a:ext uri="{FF2B5EF4-FFF2-40B4-BE49-F238E27FC236}">
                <a16:creationId xmlns:a16="http://schemas.microsoft.com/office/drawing/2014/main" id="{3BC778FE-7DA7-4022-A357-BC592CF42E83}"/>
              </a:ext>
            </a:extLst>
          </p:cNvPr>
          <p:cNvSpPr txBox="1"/>
          <p:nvPr/>
        </p:nvSpPr>
        <p:spPr>
          <a:xfrm>
            <a:off x="9050216" y="5923073"/>
            <a:ext cx="2428870" cy="369332"/>
          </a:xfrm>
          <a:prstGeom prst="rect">
            <a:avLst/>
          </a:prstGeom>
          <a:noFill/>
        </p:spPr>
        <p:txBody>
          <a:bodyPr wrap="none" rtlCol="0">
            <a:spAutoFit/>
          </a:bodyPr>
          <a:lstStyle/>
          <a:p>
            <a:r>
              <a:rPr lang="en-US" altLang="zh-CN" i="1" u="sng" dirty="0">
                <a:solidFill>
                  <a:srgbClr val="00B0F0"/>
                </a:solidFill>
                <a:hlinkClick r:id="rId3" action="ppaction://hlinkfile"/>
              </a:rPr>
              <a:t>3 </a:t>
            </a:r>
            <a:r>
              <a:rPr lang="zh-CN" altLang="en-US" i="1" u="sng" dirty="0">
                <a:solidFill>
                  <a:srgbClr val="00B0F0"/>
                </a:solidFill>
                <a:hlinkClick r:id="rId3" action="ppaction://hlinkfile"/>
              </a:rPr>
              <a:t>五状态进程模型</a:t>
            </a:r>
            <a:r>
              <a:rPr lang="en-US" altLang="zh-CN" i="1" u="sng" dirty="0">
                <a:solidFill>
                  <a:srgbClr val="00B0F0"/>
                </a:solidFill>
                <a:hlinkClick r:id="rId3" action="ppaction://hlinkfile"/>
              </a:rPr>
              <a:t>.</a:t>
            </a:r>
            <a:r>
              <a:rPr lang="en-US" altLang="zh-CN" i="1" u="sng" dirty="0" err="1">
                <a:solidFill>
                  <a:srgbClr val="00B0F0"/>
                </a:solidFill>
                <a:hlinkClick r:id="rId3" action="ppaction://hlinkfile"/>
              </a:rPr>
              <a:t>png</a:t>
            </a:r>
            <a:endParaRPr lang="zh-CN" altLang="en-US" i="1" u="sng" dirty="0">
              <a:solidFill>
                <a:srgbClr val="00B0F0"/>
              </a:solidFill>
            </a:endParaRPr>
          </a:p>
        </p:txBody>
      </p:sp>
    </p:spTree>
    <p:extLst>
      <p:ext uri="{BB962C8B-B14F-4D97-AF65-F5344CB8AC3E}">
        <p14:creationId xmlns:p14="http://schemas.microsoft.com/office/powerpoint/2010/main" val="30919495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伙伴系统</a:t>
            </a:r>
            <a:endParaRPr lang="en-US" dirty="0"/>
          </a:p>
        </p:txBody>
      </p:sp>
      <p:sp>
        <p:nvSpPr>
          <p:cNvPr id="3" name="Content Placeholder 2"/>
          <p:cNvSpPr>
            <a:spLocks noGrp="1"/>
          </p:cNvSpPr>
          <p:nvPr>
            <p:ph idx="1"/>
          </p:nvPr>
        </p:nvSpPr>
        <p:spPr/>
        <p:txBody>
          <a:bodyPr/>
          <a:lstStyle/>
          <a:p>
            <a:r>
              <a:rPr lang="zh-CN" altLang="en-US" dirty="0"/>
              <a:t>整个空间被看作是一个大小为</a:t>
            </a:r>
            <a:r>
              <a:rPr lang="en-US" dirty="0"/>
              <a:t> </a:t>
            </a:r>
            <a:r>
              <a:rPr lang="en-US" altLang="zh-CN" dirty="0"/>
              <a:t>2</a:t>
            </a:r>
            <a:r>
              <a:rPr lang="en-US" altLang="zh-CN" baseline="30000" dirty="0"/>
              <a:t>U</a:t>
            </a:r>
            <a:r>
              <a:rPr lang="en-US" dirty="0"/>
              <a:t> </a:t>
            </a:r>
            <a:r>
              <a:rPr lang="zh-CN" altLang="en-US" dirty="0"/>
              <a:t>的块</a:t>
            </a:r>
            <a:endParaRPr lang="en-US" baseline="30000" dirty="0"/>
          </a:p>
          <a:p>
            <a:r>
              <a:rPr lang="zh-CN" altLang="en-US" dirty="0"/>
              <a:t>如果请求的大小</a:t>
            </a:r>
            <a:r>
              <a:rPr lang="en-US" altLang="zh-CN" dirty="0"/>
              <a:t>s</a:t>
            </a:r>
            <a:r>
              <a:rPr lang="zh-CN" altLang="en-US" dirty="0"/>
              <a:t>满足</a:t>
            </a:r>
            <a:r>
              <a:rPr lang="en-US" dirty="0"/>
              <a:t>2</a:t>
            </a:r>
            <a:r>
              <a:rPr lang="en-US" i="1" baseline="30000" dirty="0"/>
              <a:t>U</a:t>
            </a:r>
            <a:r>
              <a:rPr lang="en-US" baseline="30000" dirty="0"/>
              <a:t>-1</a:t>
            </a:r>
            <a:r>
              <a:rPr lang="en-US" dirty="0"/>
              <a:t> &lt; </a:t>
            </a:r>
            <a:r>
              <a:rPr lang="en-US" i="1" dirty="0"/>
              <a:t>s </a:t>
            </a:r>
            <a:r>
              <a:rPr lang="en-US" dirty="0"/>
              <a:t>&lt;= 2</a:t>
            </a:r>
            <a:r>
              <a:rPr lang="en-US" i="1" baseline="30000" dirty="0"/>
              <a:t>U</a:t>
            </a:r>
            <a:endParaRPr lang="en-US" i="1" dirty="0"/>
          </a:p>
          <a:p>
            <a:pPr lvl="1"/>
            <a:r>
              <a:rPr lang="zh-CN" altLang="en-US" dirty="0"/>
              <a:t>分配整个块</a:t>
            </a:r>
            <a:endParaRPr lang="en-US" dirty="0"/>
          </a:p>
          <a:p>
            <a:r>
              <a:rPr lang="zh-CN" altLang="en-US" dirty="0"/>
              <a:t>否则该块被分成两个大小相等的块</a:t>
            </a:r>
            <a:endParaRPr lang="en-US" dirty="0"/>
          </a:p>
          <a:p>
            <a:pPr lvl="1"/>
            <a:r>
              <a:rPr lang="zh-CN" altLang="en-US" dirty="0"/>
              <a:t>这个过程一直继续直到产生大于或等于</a:t>
            </a:r>
            <a:r>
              <a:rPr lang="en-US" altLang="zh-CN" dirty="0"/>
              <a:t>s</a:t>
            </a:r>
            <a:r>
              <a:rPr lang="zh-CN" altLang="en-US" dirty="0"/>
              <a:t>的最小块</a:t>
            </a:r>
            <a:endParaRPr lang="en-US" dirty="0"/>
          </a:p>
          <a:p>
            <a:endParaRPr lang="en-US" dirty="0"/>
          </a:p>
        </p:txBody>
      </p:sp>
    </p:spTree>
    <p:extLst>
      <p:ext uri="{BB962C8B-B14F-4D97-AF65-F5344CB8AC3E}">
        <p14:creationId xmlns:p14="http://schemas.microsoft.com/office/powerpoint/2010/main" val="3161379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74638"/>
            <a:ext cx="7162800" cy="1143000"/>
          </a:xfrm>
        </p:spPr>
        <p:txBody>
          <a:bodyPr/>
          <a:lstStyle/>
          <a:p>
            <a:r>
              <a:rPr lang="zh-CN" altLang="en-US" dirty="0"/>
              <a:t>伙伴系统实例</a:t>
            </a:r>
            <a:endParaRPr lang="en-US" dirty="0"/>
          </a:p>
        </p:txBody>
      </p:sp>
      <p:pic>
        <p:nvPicPr>
          <p:cNvPr id="4" name="Content Placeholder 3" descr="Fig07_06.gif"/>
          <p:cNvPicPr>
            <a:picLocks noGrp="1" noChangeAspect="1"/>
          </p:cNvPicPr>
          <p:nvPr>
            <p:ph idx="1"/>
          </p:nvPr>
        </p:nvPicPr>
        <p:blipFill>
          <a:blip r:embed="rId3"/>
          <a:stretch>
            <a:fillRect/>
          </a:stretch>
        </p:blipFill>
        <p:spPr>
          <a:xfrm>
            <a:off x="2209801" y="1066800"/>
            <a:ext cx="8412156" cy="5594342"/>
          </a:xfrm>
        </p:spPr>
      </p:pic>
    </p:spTree>
    <p:extLst>
      <p:ext uri="{BB962C8B-B14F-4D97-AF65-F5344CB8AC3E}">
        <p14:creationId xmlns:p14="http://schemas.microsoft.com/office/powerpoint/2010/main" val="22297596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24065"/>
            <a:ext cx="7315200" cy="1143000"/>
          </a:xfrm>
        </p:spPr>
        <p:txBody>
          <a:bodyPr/>
          <a:lstStyle/>
          <a:p>
            <a:r>
              <a:rPr lang="zh-CN" altLang="en-US" dirty="0"/>
              <a:t>伙伴系统的树状表示</a:t>
            </a:r>
            <a:endParaRPr lang="en-US" dirty="0"/>
          </a:p>
        </p:txBody>
      </p:sp>
      <p:pic>
        <p:nvPicPr>
          <p:cNvPr id="4" name="Content Placeholder 3" descr="Fig07_07.gif"/>
          <p:cNvPicPr>
            <a:picLocks noGrp="1" noChangeAspect="1"/>
          </p:cNvPicPr>
          <p:nvPr>
            <p:ph idx="1"/>
          </p:nvPr>
        </p:nvPicPr>
        <p:blipFill>
          <a:blip r:embed="rId3"/>
          <a:stretch>
            <a:fillRect/>
          </a:stretch>
        </p:blipFill>
        <p:spPr>
          <a:xfrm>
            <a:off x="1258261" y="1573427"/>
            <a:ext cx="6531428" cy="5181600"/>
          </a:xfrm>
        </p:spPr>
      </p:pic>
      <p:sp>
        <p:nvSpPr>
          <p:cNvPr id="3" name="文本框 2">
            <a:extLst>
              <a:ext uri="{FF2B5EF4-FFF2-40B4-BE49-F238E27FC236}">
                <a16:creationId xmlns:a16="http://schemas.microsoft.com/office/drawing/2014/main" id="{44EF1748-0696-426A-9E7B-44EAE948D204}"/>
              </a:ext>
            </a:extLst>
          </p:cNvPr>
          <p:cNvSpPr txBox="1"/>
          <p:nvPr/>
        </p:nvSpPr>
        <p:spPr>
          <a:xfrm>
            <a:off x="7789690" y="2125362"/>
            <a:ext cx="3677380" cy="2492990"/>
          </a:xfrm>
          <a:prstGeom prst="rect">
            <a:avLst/>
          </a:prstGeom>
          <a:noFill/>
        </p:spPr>
        <p:txBody>
          <a:bodyPr wrap="square" rtlCol="0">
            <a:spAutoFit/>
          </a:bodyPr>
          <a:lstStyle/>
          <a:p>
            <a:r>
              <a:rPr lang="zh-CN" altLang="en-US" sz="2800" dirty="0"/>
              <a:t>如果两个兄弟节点都被释放了，则会发生合并；</a:t>
            </a:r>
            <a:endParaRPr lang="en-US" altLang="zh-CN" sz="2800" dirty="0"/>
          </a:p>
          <a:p>
            <a:r>
              <a:rPr lang="zh-CN" altLang="en-US" sz="2400" i="1" dirty="0"/>
              <a:t>比如</a:t>
            </a:r>
            <a:r>
              <a:rPr lang="en-US" altLang="zh-CN" sz="2400" i="1" dirty="0"/>
              <a:t>C</a:t>
            </a:r>
            <a:r>
              <a:rPr lang="zh-CN" altLang="en-US" sz="2400" i="1" dirty="0"/>
              <a:t>释放后，会和已经空闲的</a:t>
            </a:r>
            <a:r>
              <a:rPr lang="en-US" altLang="zh-CN" sz="2400" i="1" dirty="0"/>
              <a:t>64K</a:t>
            </a:r>
            <a:r>
              <a:rPr lang="zh-CN" altLang="en-US" sz="2400" i="1" dirty="0"/>
              <a:t>兄弟节点合并为一个</a:t>
            </a:r>
            <a:r>
              <a:rPr lang="en-US" altLang="zh-CN" sz="2400" i="1" dirty="0"/>
              <a:t>128K</a:t>
            </a:r>
            <a:r>
              <a:rPr lang="zh-CN" altLang="en-US" sz="2400" i="1" dirty="0"/>
              <a:t>的块</a:t>
            </a:r>
          </a:p>
        </p:txBody>
      </p:sp>
      <p:sp>
        <p:nvSpPr>
          <p:cNvPr id="5" name="矩形 4">
            <a:extLst>
              <a:ext uri="{FF2B5EF4-FFF2-40B4-BE49-F238E27FC236}">
                <a16:creationId xmlns:a16="http://schemas.microsoft.com/office/drawing/2014/main" id="{DC99CF9D-64C9-4EB9-AFBC-1111F10BB522}"/>
              </a:ext>
            </a:extLst>
          </p:cNvPr>
          <p:cNvSpPr/>
          <p:nvPr/>
        </p:nvSpPr>
        <p:spPr>
          <a:xfrm>
            <a:off x="2454876" y="3863546"/>
            <a:ext cx="881448" cy="21171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extLst>
      <p:ext uri="{BB962C8B-B14F-4D97-AF65-F5344CB8AC3E}">
        <p14:creationId xmlns:p14="http://schemas.microsoft.com/office/powerpoint/2010/main" val="35337635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a:t>
            </a:r>
            <a:br>
              <a:rPr lang="en-US" dirty="0"/>
            </a:br>
            <a:r>
              <a:rPr lang="zh-CN" altLang="en-US" dirty="0"/>
              <a:t>内存管理</a:t>
            </a:r>
            <a:endParaRPr lang="en-US" dirty="0"/>
          </a:p>
        </p:txBody>
      </p:sp>
      <p:sp>
        <p:nvSpPr>
          <p:cNvPr id="3" name="Content Placeholder 2"/>
          <p:cNvSpPr>
            <a:spLocks noGrp="1"/>
          </p:cNvSpPr>
          <p:nvPr>
            <p:ph idx="1"/>
          </p:nvPr>
        </p:nvSpPr>
        <p:spPr/>
        <p:txBody>
          <a:bodyPr/>
          <a:lstStyle/>
          <a:p>
            <a:r>
              <a:rPr lang="en-US" altLang="zh-CN" dirty="0"/>
              <a:t>Linux</a:t>
            </a:r>
            <a:r>
              <a:rPr lang="zh-CN" altLang="en-US" dirty="0"/>
              <a:t>使用三级页表结构</a:t>
            </a:r>
            <a:endParaRPr lang="en-US" altLang="zh-CN" dirty="0"/>
          </a:p>
          <a:p>
            <a:pPr lvl="1"/>
            <a:r>
              <a:rPr lang="zh-CN" altLang="en-US" dirty="0"/>
              <a:t>页目录：每个活动进程有一个页目录，页目录为</a:t>
            </a:r>
            <a:r>
              <a:rPr lang="en-US" altLang="zh-CN" dirty="0"/>
              <a:t>1</a:t>
            </a:r>
            <a:r>
              <a:rPr lang="zh-CN" altLang="en-US" dirty="0"/>
              <a:t>页尺寸。必须在内存中</a:t>
            </a:r>
            <a:endParaRPr lang="en-US" dirty="0"/>
          </a:p>
          <a:p>
            <a:pPr lvl="1"/>
            <a:r>
              <a:rPr lang="zh-CN" altLang="en-US" dirty="0"/>
              <a:t>页中间目录：页中间目录可能跨越多个页</a:t>
            </a:r>
            <a:endParaRPr lang="en-US" dirty="0"/>
          </a:p>
          <a:p>
            <a:pPr lvl="1"/>
            <a:r>
              <a:rPr lang="zh-CN" altLang="en-US" dirty="0"/>
              <a:t>页表：每个页表项指向该进程的一个虚拟页</a:t>
            </a:r>
            <a:endParaRPr lang="en-US" dirty="0"/>
          </a:p>
          <a:p>
            <a:endParaRPr lang="en-US" dirty="0"/>
          </a:p>
        </p:txBody>
      </p:sp>
    </p:spTree>
    <p:extLst>
      <p:ext uri="{BB962C8B-B14F-4D97-AF65-F5344CB8AC3E}">
        <p14:creationId xmlns:p14="http://schemas.microsoft.com/office/powerpoint/2010/main" val="30573944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Linux</a:t>
            </a:r>
            <a:r>
              <a:rPr lang="zh-CN" altLang="en-US" sz="4000" dirty="0"/>
              <a:t>虚拟内存方案中的</a:t>
            </a:r>
            <a:br>
              <a:rPr lang="en-US" altLang="zh-CN" sz="4000" dirty="0"/>
            </a:br>
            <a:r>
              <a:rPr lang="zh-CN" altLang="en-US" sz="4000" dirty="0"/>
              <a:t>地址转换</a:t>
            </a:r>
            <a:endParaRPr lang="en-US" sz="4000" dirty="0"/>
          </a:p>
        </p:txBody>
      </p:sp>
      <p:pic>
        <p:nvPicPr>
          <p:cNvPr id="4" name="Content Placeholder 3" descr="Fig08_25.gif"/>
          <p:cNvPicPr>
            <a:picLocks noGrp="1" noChangeAspect="1"/>
          </p:cNvPicPr>
          <p:nvPr>
            <p:ph idx="1"/>
          </p:nvPr>
        </p:nvPicPr>
        <p:blipFill>
          <a:blip r:embed="rId3" cstate="print"/>
          <a:stretch>
            <a:fillRect/>
          </a:stretch>
        </p:blipFill>
        <p:spPr>
          <a:xfrm>
            <a:off x="2286001" y="1295401"/>
            <a:ext cx="7848599" cy="5405167"/>
          </a:xfrm>
        </p:spPr>
      </p:pic>
    </p:spTree>
    <p:extLst>
      <p:ext uri="{BB962C8B-B14F-4D97-AF65-F5344CB8AC3E}">
        <p14:creationId xmlns:p14="http://schemas.microsoft.com/office/powerpoint/2010/main" val="29692479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573BD1C-58CA-423D-A623-1AC02601EE3F}"/>
              </a:ext>
            </a:extLst>
          </p:cNvPr>
          <p:cNvSpPr/>
          <p:nvPr/>
        </p:nvSpPr>
        <p:spPr>
          <a:xfrm>
            <a:off x="856734" y="532529"/>
            <a:ext cx="10602097" cy="5878532"/>
          </a:xfrm>
          <a:prstGeom prst="rect">
            <a:avLst/>
          </a:prstGeom>
        </p:spPr>
        <p:txBody>
          <a:bodyPr wrap="square">
            <a:spAutoFit/>
          </a:bodyPr>
          <a:lstStyle/>
          <a:p>
            <a:r>
              <a:rPr lang="zh-CN" altLang="en-US" sz="2400" dirty="0"/>
              <a:t>习题</a:t>
            </a:r>
            <a:r>
              <a:rPr lang="en-US" altLang="zh-CN" sz="2400" dirty="0"/>
              <a:t>7.12</a:t>
            </a:r>
          </a:p>
          <a:p>
            <a:r>
              <a:rPr lang="zh-CN" altLang="en-US" sz="2400" dirty="0"/>
              <a:t>考虑一个简单分页系统，其物理存储器大小为</a:t>
            </a:r>
            <a:r>
              <a:rPr lang="en-US" altLang="zh-CN" sz="2400" dirty="0"/>
              <a:t>2</a:t>
            </a:r>
            <a:r>
              <a:rPr lang="en-US" altLang="zh-CN" sz="2400" baseline="30000" dirty="0"/>
              <a:t>32</a:t>
            </a:r>
            <a:r>
              <a:rPr lang="zh-CN" altLang="en-US" sz="2400" dirty="0"/>
              <a:t>字节，页大小为</a:t>
            </a:r>
            <a:r>
              <a:rPr lang="en-US" altLang="zh-CN" sz="2400" dirty="0"/>
              <a:t>2</a:t>
            </a:r>
            <a:r>
              <a:rPr lang="en-US" altLang="zh-CN" sz="2400" baseline="30000" dirty="0"/>
              <a:t>10</a:t>
            </a:r>
            <a:r>
              <a:rPr lang="zh-CN" altLang="en-US" sz="2400" dirty="0"/>
              <a:t>字节，逻辑地址空间为</a:t>
            </a:r>
            <a:r>
              <a:rPr lang="en-US" altLang="zh-CN" sz="2400" dirty="0"/>
              <a:t>2</a:t>
            </a:r>
            <a:r>
              <a:rPr lang="en-US" altLang="zh-CN" sz="2400" baseline="30000" dirty="0"/>
              <a:t>16</a:t>
            </a:r>
            <a:r>
              <a:rPr lang="zh-CN" altLang="en-US" sz="2400" dirty="0"/>
              <a:t>个页。</a:t>
            </a:r>
          </a:p>
          <a:p>
            <a:r>
              <a:rPr lang="en-US" altLang="zh-CN" sz="2400" dirty="0"/>
              <a:t>a.</a:t>
            </a:r>
            <a:r>
              <a:rPr lang="zh-CN" altLang="en-US" sz="2400" dirty="0"/>
              <a:t>逻辑地址空间包含多少位？</a:t>
            </a:r>
          </a:p>
          <a:p>
            <a:r>
              <a:rPr lang="en-US" altLang="zh-CN" sz="2400" dirty="0"/>
              <a:t>b.</a:t>
            </a:r>
            <a:r>
              <a:rPr lang="zh-CN" altLang="en-US" sz="2400" dirty="0"/>
              <a:t>一个帧（页框）中包含多少字节？</a:t>
            </a:r>
          </a:p>
          <a:p>
            <a:r>
              <a:rPr lang="en-US" altLang="zh-CN" sz="2400" dirty="0"/>
              <a:t>c.</a:t>
            </a:r>
            <a:r>
              <a:rPr lang="zh-CN" altLang="en-US" sz="2400" dirty="0"/>
              <a:t>在物理地址中指定帧（页框）需要多少位？</a:t>
            </a:r>
          </a:p>
          <a:p>
            <a:r>
              <a:rPr lang="en-US" altLang="zh-CN" sz="2400" dirty="0"/>
              <a:t>d.</a:t>
            </a:r>
            <a:r>
              <a:rPr lang="zh-CN" altLang="en-US" sz="2400" dirty="0"/>
              <a:t>在页表中包含多少个页表项？</a:t>
            </a:r>
          </a:p>
          <a:p>
            <a:r>
              <a:rPr lang="en-US" altLang="zh-CN" sz="2400" dirty="0"/>
              <a:t>e.</a:t>
            </a:r>
            <a:r>
              <a:rPr lang="zh-CN" altLang="en-US" sz="2400" dirty="0"/>
              <a:t>在每个页表项中包含多少位？（假设每个页表项中包含一个有效</a:t>
            </a:r>
            <a:r>
              <a:rPr lang="en-US" altLang="zh-CN" sz="2400" dirty="0"/>
              <a:t>/</a:t>
            </a:r>
            <a:r>
              <a:rPr lang="zh-CN" altLang="en-US" sz="2400" dirty="0"/>
              <a:t>无效位）</a:t>
            </a:r>
          </a:p>
          <a:p>
            <a:endParaRPr lang="zh-CN" altLang="en-US" sz="2400" dirty="0"/>
          </a:p>
          <a:p>
            <a:r>
              <a:rPr lang="en-US" altLang="zh-CN" sz="2000" dirty="0"/>
              <a:t>a.</a:t>
            </a:r>
            <a:r>
              <a:rPr lang="zh-CN" altLang="en-US" sz="2000" dirty="0"/>
              <a:t>（逻辑地址 </a:t>
            </a:r>
            <a:r>
              <a:rPr lang="en-US" altLang="zh-CN" sz="2000" dirty="0"/>
              <a:t>= </a:t>
            </a:r>
            <a:r>
              <a:rPr lang="zh-CN" altLang="en-US" sz="2000" dirty="0"/>
              <a:t>页地址 </a:t>
            </a:r>
            <a:r>
              <a:rPr lang="en-US" altLang="zh-CN" sz="2000" dirty="0"/>
              <a:t>+ </a:t>
            </a:r>
            <a:r>
              <a:rPr lang="zh-CN" altLang="en-US" sz="2000" dirty="0"/>
              <a:t>页内地址）</a:t>
            </a:r>
            <a:r>
              <a:rPr lang="en-US" altLang="zh-CN" sz="2000" dirty="0"/>
              <a:t>10+16=26</a:t>
            </a:r>
          </a:p>
          <a:p>
            <a:r>
              <a:rPr lang="en-US" altLang="zh-CN" sz="2000" dirty="0"/>
              <a:t>b.</a:t>
            </a:r>
            <a:r>
              <a:rPr lang="zh-CN" altLang="en-US" sz="2000" dirty="0"/>
              <a:t>一个帧包含的字节跟一个页是一样的</a:t>
            </a:r>
            <a:r>
              <a:rPr lang="en-US" altLang="zh-CN" sz="2000" dirty="0"/>
              <a:t>,2</a:t>
            </a:r>
            <a:r>
              <a:rPr lang="en-US" altLang="zh-CN" sz="2000" baseline="30000" dirty="0"/>
              <a:t>10</a:t>
            </a:r>
            <a:r>
              <a:rPr lang="zh-CN" altLang="en-US" sz="2000" dirty="0"/>
              <a:t>比特</a:t>
            </a:r>
            <a:r>
              <a:rPr lang="en-US" altLang="zh-CN" sz="2000" dirty="0"/>
              <a:t>.</a:t>
            </a:r>
          </a:p>
          <a:p>
            <a:r>
              <a:rPr lang="en-US" altLang="zh-CN" sz="2000" dirty="0"/>
              <a:t>c.</a:t>
            </a:r>
            <a:r>
              <a:rPr lang="zh-CN" altLang="en-US" sz="2000" dirty="0"/>
              <a:t>主存中帧的数量是</a:t>
            </a:r>
            <a:r>
              <a:rPr lang="en-US" altLang="zh-CN" sz="2000" dirty="0"/>
              <a:t>2</a:t>
            </a:r>
            <a:r>
              <a:rPr lang="en-US" altLang="zh-CN" sz="2000" baseline="30000" dirty="0"/>
              <a:t>32</a:t>
            </a:r>
            <a:r>
              <a:rPr lang="en-US" altLang="zh-CN" sz="2000" dirty="0"/>
              <a:t>/2</a:t>
            </a:r>
            <a:r>
              <a:rPr lang="en-US" altLang="zh-CN" sz="2000" baseline="30000" dirty="0"/>
              <a:t>10</a:t>
            </a:r>
            <a:r>
              <a:rPr lang="en-US" altLang="zh-CN" sz="2000" dirty="0"/>
              <a:t>=2</a:t>
            </a:r>
            <a:r>
              <a:rPr lang="en-US" altLang="zh-CN" sz="2000" baseline="30000" dirty="0"/>
              <a:t>22</a:t>
            </a:r>
            <a:r>
              <a:rPr lang="en-US" altLang="zh-CN" sz="2000" dirty="0"/>
              <a:t>,</a:t>
            </a:r>
            <a:r>
              <a:rPr lang="zh-CN" altLang="en-US" sz="2000" dirty="0"/>
              <a:t>所以每个帧的定位要</a:t>
            </a:r>
            <a:r>
              <a:rPr lang="en-US" altLang="zh-CN" sz="2000" dirty="0"/>
              <a:t>22</a:t>
            </a:r>
            <a:r>
              <a:rPr lang="zh-CN" altLang="en-US" sz="2000" dirty="0"/>
              <a:t>个比特</a:t>
            </a:r>
          </a:p>
          <a:p>
            <a:r>
              <a:rPr lang="en-US" altLang="zh-CN" sz="2000" dirty="0"/>
              <a:t>d.</a:t>
            </a:r>
            <a:r>
              <a:rPr lang="zh-CN" altLang="en-US" sz="2000" dirty="0"/>
              <a:t>每个逻辑地址空间需要一个页表</a:t>
            </a:r>
            <a:r>
              <a:rPr lang="en-US" altLang="zh-CN" sz="2000" dirty="0"/>
              <a:t>,</a:t>
            </a:r>
            <a:r>
              <a:rPr lang="zh-CN" altLang="en-US" sz="2000" dirty="0"/>
              <a:t>每个页都有一个页表项</a:t>
            </a:r>
            <a:r>
              <a:rPr lang="en-US" altLang="zh-CN" sz="2000" dirty="0"/>
              <a:t>,</a:t>
            </a:r>
            <a:r>
              <a:rPr lang="zh-CN" altLang="en-US" sz="2000" dirty="0"/>
              <a:t>所以有</a:t>
            </a:r>
            <a:r>
              <a:rPr lang="en-US" altLang="zh-CN" sz="2000" dirty="0"/>
              <a:t>2</a:t>
            </a:r>
            <a:r>
              <a:rPr lang="en-US" altLang="zh-CN" sz="2000" baseline="30000" dirty="0"/>
              <a:t>16</a:t>
            </a:r>
            <a:r>
              <a:rPr lang="zh-CN" altLang="en-US" sz="2000" dirty="0"/>
              <a:t>项</a:t>
            </a:r>
          </a:p>
          <a:p>
            <a:r>
              <a:rPr lang="en-US" altLang="zh-CN" sz="2000" dirty="0"/>
              <a:t>e.</a:t>
            </a:r>
            <a:r>
              <a:rPr lang="zh-CN" altLang="en-US" sz="2000" dirty="0"/>
              <a:t>加上有效</a:t>
            </a:r>
            <a:r>
              <a:rPr lang="en-US" altLang="zh-CN" sz="2000" dirty="0"/>
              <a:t>/</a:t>
            </a:r>
            <a:r>
              <a:rPr lang="zh-CN" altLang="en-US" sz="2000" dirty="0"/>
              <a:t>无效位，每个页表项包含</a:t>
            </a:r>
            <a:r>
              <a:rPr lang="en-US" altLang="zh-CN" sz="2000" dirty="0"/>
              <a:t>23</a:t>
            </a:r>
            <a:r>
              <a:rPr lang="zh-CN" altLang="en-US" sz="2000" dirty="0"/>
              <a:t>位。</a:t>
            </a:r>
            <a:endParaRPr lang="en-US" altLang="zh-CN" sz="2000" dirty="0"/>
          </a:p>
          <a:p>
            <a:r>
              <a:rPr lang="en-US" altLang="zh-CN" sz="2000" dirty="0"/>
              <a:t>【</a:t>
            </a:r>
            <a:r>
              <a:rPr lang="zh-CN" altLang="en-US" sz="2000" dirty="0"/>
              <a:t>这里是“简单分页系统”，不考虑多种页大小，页表项不需要是完整的</a:t>
            </a:r>
            <a:r>
              <a:rPr lang="en-US" altLang="zh-CN" sz="2000" dirty="0"/>
              <a:t>32</a:t>
            </a:r>
            <a:r>
              <a:rPr lang="zh-CN" altLang="en-US" sz="2000" dirty="0"/>
              <a:t>位基地址？</a:t>
            </a:r>
            <a:r>
              <a:rPr lang="en-US" altLang="zh-CN" sz="2000" dirty="0"/>
              <a:t>】</a:t>
            </a:r>
          </a:p>
          <a:p>
            <a:r>
              <a:rPr lang="en-US" altLang="zh-CN" sz="2000" dirty="0"/>
              <a:t>【</a:t>
            </a:r>
            <a:r>
              <a:rPr lang="zh-CN" altLang="en-US" sz="2000" dirty="0"/>
              <a:t>帧是物理内存上的块，页是逻辑内存上的块，两者大小相等</a:t>
            </a:r>
            <a:r>
              <a:rPr lang="en-US" altLang="zh-CN" sz="2000" dirty="0"/>
              <a:t>】</a:t>
            </a:r>
          </a:p>
          <a:p>
            <a:r>
              <a:rPr lang="en-US" altLang="zh-CN" sz="2000" dirty="0"/>
              <a:t>【</a:t>
            </a:r>
            <a:r>
              <a:rPr lang="zh-CN" altLang="en-US" sz="2000" dirty="0"/>
              <a:t>三级页表：页表号</a:t>
            </a:r>
            <a:r>
              <a:rPr lang="en-US" altLang="zh-CN" sz="2000" dirty="0"/>
              <a:t>(6)</a:t>
            </a:r>
            <a:r>
              <a:rPr lang="zh-CN" altLang="en-US" sz="2000" dirty="0"/>
              <a:t> </a:t>
            </a:r>
            <a:r>
              <a:rPr lang="en-US" altLang="zh-CN" sz="2000" dirty="0"/>
              <a:t>– </a:t>
            </a:r>
            <a:r>
              <a:rPr lang="zh-CN" altLang="en-US" sz="2000" dirty="0"/>
              <a:t>页号</a:t>
            </a:r>
            <a:r>
              <a:rPr lang="en-US" altLang="zh-CN" sz="2000" dirty="0"/>
              <a:t>(16)</a:t>
            </a:r>
            <a:r>
              <a:rPr lang="zh-CN" altLang="en-US" sz="2000" dirty="0"/>
              <a:t> </a:t>
            </a:r>
            <a:r>
              <a:rPr lang="en-US" altLang="zh-CN" sz="2000" dirty="0"/>
              <a:t>– </a:t>
            </a:r>
            <a:r>
              <a:rPr lang="zh-CN" altLang="en-US" sz="2000" dirty="0"/>
              <a:t>页内偏移</a:t>
            </a:r>
            <a:r>
              <a:rPr lang="en-US" altLang="zh-CN" sz="2000" dirty="0"/>
              <a:t>(10)】</a:t>
            </a:r>
          </a:p>
        </p:txBody>
      </p:sp>
    </p:spTree>
    <p:extLst>
      <p:ext uri="{BB962C8B-B14F-4D97-AF65-F5344CB8AC3E}">
        <p14:creationId xmlns:p14="http://schemas.microsoft.com/office/powerpoint/2010/main" val="14779179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6 </a:t>
            </a:r>
            <a:r>
              <a:rPr lang="zh-CN" altLang="en-US" dirty="0"/>
              <a:t>虚拟内存</a:t>
            </a:r>
          </a:p>
        </p:txBody>
      </p:sp>
      <p:sp>
        <p:nvSpPr>
          <p:cNvPr id="3" name="副标题 2"/>
          <p:cNvSpPr>
            <a:spLocks noGrp="1"/>
          </p:cNvSpPr>
          <p:nvPr>
            <p:ph type="subTitle" idx="1"/>
          </p:nvPr>
        </p:nvSpPr>
        <p:spPr/>
        <p:txBody>
          <a:bodyPr/>
          <a:lstStyle/>
          <a:p>
            <a:r>
              <a:rPr lang="zh-CN" altLang="en-US" dirty="0"/>
              <a:t>第八章 虚拟内存</a:t>
            </a:r>
          </a:p>
        </p:txBody>
      </p:sp>
    </p:spTree>
    <p:extLst>
      <p:ext uri="{BB962C8B-B14F-4D97-AF65-F5344CB8AC3E}">
        <p14:creationId xmlns:p14="http://schemas.microsoft.com/office/powerpoint/2010/main" val="5053929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8B115D2-D673-4747-9811-D7327B468350}"/>
              </a:ext>
            </a:extLst>
          </p:cNvPr>
          <p:cNvSpPr txBox="1"/>
          <p:nvPr/>
        </p:nvSpPr>
        <p:spPr>
          <a:xfrm>
            <a:off x="1359243" y="1029730"/>
            <a:ext cx="9498227" cy="3354765"/>
          </a:xfrm>
          <a:prstGeom prst="rect">
            <a:avLst/>
          </a:prstGeom>
          <a:noFill/>
        </p:spPr>
        <p:txBody>
          <a:bodyPr wrap="square" rtlCol="0">
            <a:spAutoFit/>
          </a:bodyPr>
          <a:lstStyle/>
          <a:p>
            <a:r>
              <a:rPr lang="zh-CN" altLang="en-US" sz="2800" dirty="0"/>
              <a:t>名词解释</a:t>
            </a:r>
            <a:endParaRPr lang="en-US" altLang="zh-CN" sz="2800" dirty="0"/>
          </a:p>
          <a:p>
            <a:endParaRPr lang="en-US" altLang="zh-CN" sz="2800" dirty="0"/>
          </a:p>
          <a:p>
            <a:pPr marL="457200" indent="-457200">
              <a:buFont typeface="Arial" panose="020B0604020202020204" pitchFamily="34" charset="0"/>
              <a:buChar char="•"/>
            </a:pPr>
            <a:r>
              <a:rPr lang="zh-CN" altLang="en-US" sz="2800" b="1" dirty="0"/>
              <a:t>驻留集</a:t>
            </a:r>
            <a:r>
              <a:rPr lang="zh-CN" altLang="en-US" sz="2800" dirty="0"/>
              <a:t>：</a:t>
            </a:r>
            <a:r>
              <a:rPr lang="zh-CN" altLang="en-US" sz="2400" dirty="0"/>
              <a:t>进程执行中的任何时候都在主存中的部分</a:t>
            </a:r>
            <a:endParaRPr lang="en-US" altLang="zh-CN" sz="2400" dirty="0"/>
          </a:p>
          <a:p>
            <a:pPr marL="457200" indent="-457200">
              <a:buFont typeface="Arial" panose="020B0604020202020204" pitchFamily="34" charset="0"/>
              <a:buChar char="•"/>
            </a:pPr>
            <a:r>
              <a:rPr lang="zh-CN" altLang="en-US" sz="2800" b="1" dirty="0"/>
              <a:t>抖动</a:t>
            </a:r>
            <a:r>
              <a:rPr lang="zh-CN" altLang="en-US" sz="2800" dirty="0"/>
              <a:t>：</a:t>
            </a:r>
            <a:r>
              <a:rPr lang="zh-CN" altLang="en-US" sz="2400" dirty="0"/>
              <a:t>虚拟内存结构的震动现象，在这个过程中处理器大部分的时间都用于交换块，而不是执行指令。</a:t>
            </a:r>
            <a:endParaRPr lang="en-US" altLang="zh-CN" sz="2400" dirty="0"/>
          </a:p>
          <a:p>
            <a:pPr marL="457200" indent="-457200">
              <a:buFont typeface="Arial" panose="020B0604020202020204" pitchFamily="34" charset="0"/>
              <a:buChar char="•"/>
            </a:pPr>
            <a:r>
              <a:rPr lang="zh-CN" altLang="en-US" sz="2800" b="1" dirty="0"/>
              <a:t>转换检测缓冲区（</a:t>
            </a:r>
            <a:r>
              <a:rPr lang="en-US" altLang="zh-CN" sz="2800" b="1" dirty="0"/>
              <a:t>TLB</a:t>
            </a:r>
            <a:r>
              <a:rPr lang="zh-CN" altLang="en-US" sz="2800" b="1" dirty="0"/>
              <a:t>）</a:t>
            </a:r>
            <a:r>
              <a:rPr lang="zh-CN" altLang="en-US" sz="2800" dirty="0"/>
              <a:t>：</a:t>
            </a:r>
            <a:r>
              <a:rPr lang="zh-CN" altLang="en-US" sz="2400" dirty="0"/>
              <a:t>是一个包含最近经常被使用过的页表项的高速缓冲存储器。它的目的是为了减少从磁盘中恢复一个页表项所需的时间。</a:t>
            </a:r>
            <a:endParaRPr lang="zh-CN" altLang="en-US" sz="2800" dirty="0"/>
          </a:p>
        </p:txBody>
      </p:sp>
      <p:sp>
        <p:nvSpPr>
          <p:cNvPr id="3" name="文本框 2">
            <a:hlinkClick r:id="rId2" action="ppaction://hlinkfile"/>
            <a:extLst>
              <a:ext uri="{FF2B5EF4-FFF2-40B4-BE49-F238E27FC236}">
                <a16:creationId xmlns:a16="http://schemas.microsoft.com/office/drawing/2014/main" id="{D6299A0C-FEBF-4E88-A3DB-C2E6E6E27E53}"/>
              </a:ext>
            </a:extLst>
          </p:cNvPr>
          <p:cNvSpPr txBox="1"/>
          <p:nvPr/>
        </p:nvSpPr>
        <p:spPr>
          <a:xfrm>
            <a:off x="8221785" y="5829289"/>
            <a:ext cx="3246402" cy="369332"/>
          </a:xfrm>
          <a:prstGeom prst="rect">
            <a:avLst/>
          </a:prstGeom>
          <a:noFill/>
        </p:spPr>
        <p:txBody>
          <a:bodyPr wrap="none" rtlCol="0">
            <a:spAutoFit/>
          </a:bodyPr>
          <a:lstStyle/>
          <a:p>
            <a:r>
              <a:rPr lang="en-US" altLang="zh-CN" i="1" u="sng" dirty="0">
                <a:solidFill>
                  <a:srgbClr val="00B0F0"/>
                </a:solidFill>
                <a:hlinkClick r:id="rId3" action="ppaction://hlinkfile"/>
              </a:rPr>
              <a:t>8 </a:t>
            </a:r>
            <a:r>
              <a:rPr lang="zh-CN" altLang="en-US" i="1" u="sng" dirty="0">
                <a:solidFill>
                  <a:srgbClr val="00B0F0"/>
                </a:solidFill>
                <a:hlinkClick r:id="rId3" action="ppaction://hlinkfile"/>
              </a:rPr>
              <a:t>转换检测缓冲区（</a:t>
            </a:r>
            <a:r>
              <a:rPr lang="en-US" altLang="zh-CN" i="1" u="sng" dirty="0">
                <a:solidFill>
                  <a:srgbClr val="00B0F0"/>
                </a:solidFill>
                <a:hlinkClick r:id="rId3" action="ppaction://hlinkfile"/>
              </a:rPr>
              <a:t>TLB</a:t>
            </a:r>
            <a:r>
              <a:rPr lang="zh-CN" altLang="en-US" i="1" u="sng" dirty="0">
                <a:solidFill>
                  <a:srgbClr val="00B0F0"/>
                </a:solidFill>
                <a:hlinkClick r:id="rId3" action="ppaction://hlinkfile"/>
              </a:rPr>
              <a:t>）</a:t>
            </a:r>
            <a:r>
              <a:rPr lang="en-US" altLang="zh-CN" i="1" u="sng" dirty="0">
                <a:solidFill>
                  <a:srgbClr val="00B0F0"/>
                </a:solidFill>
                <a:hlinkClick r:id="rId3" action="ppaction://hlinkfile"/>
              </a:rPr>
              <a:t>.</a:t>
            </a:r>
            <a:r>
              <a:rPr lang="en-US" altLang="zh-CN" i="1" u="sng" dirty="0" err="1">
                <a:solidFill>
                  <a:srgbClr val="00B0F0"/>
                </a:solidFill>
                <a:hlinkClick r:id="rId3" action="ppaction://hlinkfile"/>
              </a:rPr>
              <a:t>png</a:t>
            </a:r>
            <a:endParaRPr lang="zh-CN" altLang="en-US" i="1" u="sng" dirty="0">
              <a:solidFill>
                <a:srgbClr val="00B0F0"/>
              </a:solidFill>
            </a:endParaRPr>
          </a:p>
        </p:txBody>
      </p:sp>
    </p:spTree>
    <p:extLst>
      <p:ext uri="{BB962C8B-B14F-4D97-AF65-F5344CB8AC3E}">
        <p14:creationId xmlns:p14="http://schemas.microsoft.com/office/powerpoint/2010/main" val="13650841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AAA9C0D-6406-4339-B6A8-DF7E2FB2F139}"/>
              </a:ext>
            </a:extLst>
          </p:cNvPr>
          <p:cNvSpPr/>
          <p:nvPr/>
        </p:nvSpPr>
        <p:spPr>
          <a:xfrm>
            <a:off x="626077" y="220894"/>
            <a:ext cx="10939848" cy="6432530"/>
          </a:xfrm>
          <a:prstGeom prst="rect">
            <a:avLst/>
          </a:prstGeom>
        </p:spPr>
        <p:txBody>
          <a:bodyPr wrap="square">
            <a:spAutoFit/>
          </a:bodyPr>
          <a:lstStyle/>
          <a:p>
            <a:pPr algn="just">
              <a:spcAft>
                <a:spcPts val="0"/>
              </a:spcAft>
            </a:pPr>
            <a:r>
              <a:rPr lang="zh-CN" altLang="en-US" sz="2800" kern="100" dirty="0">
                <a:latin typeface="Times New Roman" panose="02020603050405020304" pitchFamily="18" charset="0"/>
                <a:ea typeface="宋体" panose="02010600030101010101" pitchFamily="2" charset="-122"/>
              </a:rPr>
              <a:t>多级页表设计（习题</a:t>
            </a:r>
            <a:r>
              <a:rPr lang="en-US" altLang="zh-CN" sz="2800" kern="100" dirty="0">
                <a:latin typeface="Times New Roman" panose="02020603050405020304" pitchFamily="18" charset="0"/>
                <a:ea typeface="宋体" panose="02010600030101010101" pitchFamily="2" charset="-122"/>
              </a:rPr>
              <a:t>8.2</a:t>
            </a:r>
            <a:r>
              <a:rPr lang="zh-CN" altLang="en-US" sz="2800" kern="100" dirty="0">
                <a:latin typeface="Times New Roman" panose="02020603050405020304" pitchFamily="18" charset="0"/>
                <a:ea typeface="宋体" panose="02010600030101010101" pitchFamily="2" charset="-122"/>
              </a:rPr>
              <a:t>）</a:t>
            </a:r>
            <a:endParaRPr lang="en-US" altLang="zh-CN" sz="2800" kern="100" dirty="0">
              <a:latin typeface="Times New Roman" panose="02020603050405020304" pitchFamily="18" charset="0"/>
              <a:ea typeface="宋体" panose="02010600030101010101" pitchFamily="2" charset="-122"/>
            </a:endParaRPr>
          </a:p>
          <a:p>
            <a:pPr algn="just">
              <a:spcAft>
                <a:spcPts val="0"/>
              </a:spcAft>
            </a:pPr>
            <a:r>
              <a:rPr lang="zh-CN" altLang="en-US" sz="2800" kern="100" dirty="0">
                <a:latin typeface="Times New Roman" panose="02020603050405020304" pitchFamily="18" charset="0"/>
                <a:ea typeface="宋体" panose="02010600030101010101" pitchFamily="2" charset="-122"/>
              </a:rPr>
              <a:t>考虑一个使用</a:t>
            </a:r>
            <a:r>
              <a:rPr lang="en-US" altLang="zh-CN" sz="2800" kern="100" dirty="0">
                <a:latin typeface="Times New Roman" panose="02020603050405020304" pitchFamily="18" charset="0"/>
                <a:ea typeface="宋体" panose="02010600030101010101" pitchFamily="2" charset="-122"/>
              </a:rPr>
              <a:t>32</a:t>
            </a:r>
            <a:r>
              <a:rPr lang="zh-CN" altLang="en-US" sz="2800" kern="100" dirty="0">
                <a:latin typeface="Times New Roman" panose="02020603050405020304" pitchFamily="18" charset="0"/>
                <a:ea typeface="宋体" panose="02010600030101010101" pitchFamily="2" charset="-122"/>
              </a:rPr>
              <a:t>位的地址和</a:t>
            </a:r>
            <a:r>
              <a:rPr lang="en-US" altLang="zh-CN" sz="2800" kern="100" dirty="0">
                <a:latin typeface="Times New Roman" panose="02020603050405020304" pitchFamily="18" charset="0"/>
                <a:ea typeface="宋体" panose="02010600030101010101" pitchFamily="2" charset="-122"/>
              </a:rPr>
              <a:t>1KB</a:t>
            </a:r>
            <a:r>
              <a:rPr lang="zh-CN" altLang="en-US" sz="2800" kern="100" dirty="0">
                <a:latin typeface="Times New Roman" panose="02020603050405020304" pitchFamily="18" charset="0"/>
                <a:ea typeface="宋体" panose="02010600030101010101" pitchFamily="2" charset="-122"/>
              </a:rPr>
              <a:t>大小的页的分页虚拟内存系统。每个页表项需要</a:t>
            </a:r>
            <a:r>
              <a:rPr lang="en-US" altLang="zh-CN" sz="2800" kern="100" dirty="0">
                <a:latin typeface="Times New Roman" panose="02020603050405020304" pitchFamily="18" charset="0"/>
                <a:ea typeface="宋体" panose="02010600030101010101" pitchFamily="2" charset="-122"/>
              </a:rPr>
              <a:t>32</a:t>
            </a:r>
            <a:r>
              <a:rPr lang="zh-CN" altLang="en-US" sz="2800" kern="100" dirty="0">
                <a:latin typeface="Times New Roman" panose="02020603050405020304" pitchFamily="18" charset="0"/>
                <a:ea typeface="宋体" panose="02010600030101010101" pitchFamily="2" charset="-122"/>
              </a:rPr>
              <a:t>位。需要限制页表的大小为一个页。</a:t>
            </a:r>
          </a:p>
          <a:p>
            <a:pPr algn="just">
              <a:spcAft>
                <a:spcPts val="0"/>
              </a:spcAft>
            </a:pPr>
            <a:r>
              <a:rPr lang="en-US" altLang="zh-CN" sz="2800" kern="100" dirty="0">
                <a:latin typeface="Times New Roman" panose="02020603050405020304" pitchFamily="18" charset="0"/>
                <a:ea typeface="宋体" panose="02010600030101010101" pitchFamily="2" charset="-122"/>
              </a:rPr>
              <a:t>a.</a:t>
            </a:r>
            <a:r>
              <a:rPr lang="zh-CN" altLang="en-US" sz="2800" kern="100" dirty="0">
                <a:latin typeface="Times New Roman" panose="02020603050405020304" pitchFamily="18" charset="0"/>
                <a:ea typeface="宋体" panose="02010600030101010101" pitchFamily="2" charset="-122"/>
              </a:rPr>
              <a:t>页表一共需要使用几级？</a:t>
            </a:r>
          </a:p>
          <a:p>
            <a:pPr algn="just">
              <a:spcAft>
                <a:spcPts val="0"/>
              </a:spcAft>
            </a:pPr>
            <a:r>
              <a:rPr lang="en-US" altLang="zh-CN" sz="2800" kern="100" dirty="0">
                <a:latin typeface="Times New Roman" panose="02020603050405020304" pitchFamily="18" charset="0"/>
                <a:ea typeface="宋体" panose="02010600030101010101" pitchFamily="2" charset="-122"/>
              </a:rPr>
              <a:t>b.</a:t>
            </a:r>
            <a:r>
              <a:rPr lang="zh-CN" altLang="en-US" sz="2800" kern="100" dirty="0">
                <a:latin typeface="Times New Roman" panose="02020603050405020304" pitchFamily="18" charset="0"/>
                <a:ea typeface="宋体" panose="02010600030101010101" pitchFamily="2" charset="-122"/>
              </a:rPr>
              <a:t>每一级页表的大小是多少？提示：一个页表的大小比较小。</a:t>
            </a:r>
          </a:p>
          <a:p>
            <a:pPr algn="just">
              <a:spcAft>
                <a:spcPts val="0"/>
              </a:spcAft>
            </a:pPr>
            <a:r>
              <a:rPr lang="en-US" altLang="zh-CN" sz="2800" kern="100" dirty="0">
                <a:latin typeface="Times New Roman" panose="02020603050405020304" pitchFamily="18" charset="0"/>
                <a:ea typeface="宋体" panose="02010600030101010101" pitchFamily="2" charset="-122"/>
              </a:rPr>
              <a:t>c.</a:t>
            </a:r>
            <a:r>
              <a:rPr lang="zh-CN" altLang="en-US" sz="2800" kern="100" dirty="0">
                <a:latin typeface="Times New Roman" panose="02020603050405020304" pitchFamily="18" charset="0"/>
                <a:ea typeface="宋体" panose="02010600030101010101" pitchFamily="2" charset="-122"/>
              </a:rPr>
              <a:t>在第一级使用的页较小与在最底下一级使用的页较小相比，那种策略使用最小个数的页？</a:t>
            </a:r>
            <a:endParaRPr lang="en-US" altLang="zh-CN" sz="2800" kern="100" dirty="0">
              <a:latin typeface="Times New Roman" panose="02020603050405020304" pitchFamily="18" charset="0"/>
              <a:ea typeface="宋体" panose="02010600030101010101" pitchFamily="2" charset="-122"/>
            </a:endParaRPr>
          </a:p>
          <a:p>
            <a:pPr algn="just">
              <a:spcAft>
                <a:spcPts val="0"/>
              </a:spcAft>
            </a:pPr>
            <a:endParaRPr lang="zh-CN" altLang="en-US" sz="2400" kern="100" dirty="0">
              <a:latin typeface="Times New Roman" panose="02020603050405020304" pitchFamily="18" charset="0"/>
              <a:ea typeface="宋体" panose="02010600030101010101" pitchFamily="2" charset="-122"/>
            </a:endParaRPr>
          </a:p>
          <a:p>
            <a:pPr algn="just">
              <a:spcAft>
                <a:spcPts val="0"/>
              </a:spcAft>
            </a:pPr>
            <a:r>
              <a:rPr lang="en-US" altLang="zh-CN" sz="2400" kern="100" dirty="0">
                <a:latin typeface="Times New Roman" panose="02020603050405020304" pitchFamily="18" charset="0"/>
                <a:ea typeface="宋体" panose="02010600030101010101" pitchFamily="2" charset="-122"/>
              </a:rPr>
              <a:t>a.</a:t>
            </a:r>
            <a:r>
              <a:rPr lang="zh-CN" altLang="en-US" sz="2400" kern="100" dirty="0">
                <a:latin typeface="Times New Roman" panose="02020603050405020304" pitchFamily="18" charset="0"/>
                <a:ea typeface="宋体" panose="02010600030101010101" pitchFamily="2" charset="-122"/>
              </a:rPr>
              <a:t>虚拟内存可以分为</a:t>
            </a:r>
            <a:r>
              <a:rPr lang="en-US" altLang="zh-CN" sz="2400" kern="100" dirty="0">
                <a:latin typeface="Times New Roman" panose="02020603050405020304" pitchFamily="18" charset="0"/>
                <a:ea typeface="宋体" panose="02010600030101010101" pitchFamily="2" charset="-122"/>
              </a:rPr>
              <a:t>2</a:t>
            </a:r>
            <a:r>
              <a:rPr lang="en-US" altLang="zh-CN" sz="2400" kern="100" baseline="30000" dirty="0">
                <a:latin typeface="Times New Roman" panose="02020603050405020304" pitchFamily="18" charset="0"/>
                <a:ea typeface="宋体" panose="02010600030101010101" pitchFamily="2" charset="-122"/>
              </a:rPr>
              <a:t>32</a:t>
            </a:r>
            <a:r>
              <a:rPr lang="en-US" altLang="zh-CN" sz="2400" kern="100" dirty="0">
                <a:latin typeface="Times New Roman" panose="02020603050405020304" pitchFamily="18" charset="0"/>
                <a:ea typeface="宋体" panose="02010600030101010101" pitchFamily="2" charset="-122"/>
              </a:rPr>
              <a:t>/2</a:t>
            </a:r>
            <a:r>
              <a:rPr lang="en-US" altLang="zh-CN" sz="2400" kern="100" baseline="30000" dirty="0">
                <a:latin typeface="Times New Roman" panose="02020603050405020304" pitchFamily="18" charset="0"/>
                <a:ea typeface="宋体" panose="02010600030101010101" pitchFamily="2" charset="-122"/>
              </a:rPr>
              <a:t>10</a:t>
            </a:r>
            <a:r>
              <a:rPr lang="en-US" altLang="zh-CN" sz="2400" kern="100" dirty="0">
                <a:latin typeface="Times New Roman" panose="02020603050405020304" pitchFamily="18" charset="0"/>
                <a:ea typeface="宋体" panose="02010600030101010101" pitchFamily="2" charset="-122"/>
              </a:rPr>
              <a:t>= 2</a:t>
            </a:r>
            <a:r>
              <a:rPr lang="en-US" altLang="zh-CN" sz="2400" kern="100" baseline="30000" dirty="0">
                <a:latin typeface="Times New Roman" panose="02020603050405020304" pitchFamily="18" charset="0"/>
                <a:ea typeface="宋体" panose="02010600030101010101" pitchFamily="2" charset="-122"/>
              </a:rPr>
              <a:t>22</a:t>
            </a:r>
            <a:r>
              <a:rPr lang="zh-CN" altLang="en-US" sz="2400" kern="100" dirty="0">
                <a:latin typeface="Times New Roman" panose="02020603050405020304" pitchFamily="18" charset="0"/>
                <a:ea typeface="宋体" panose="02010600030101010101" pitchFamily="2" charset="-122"/>
              </a:rPr>
              <a:t>页，所以需要</a:t>
            </a:r>
            <a:r>
              <a:rPr lang="en-US" altLang="zh-CN" sz="2400" kern="100" dirty="0">
                <a:latin typeface="Times New Roman" panose="02020603050405020304" pitchFamily="18" charset="0"/>
                <a:ea typeface="宋体" panose="02010600030101010101" pitchFamily="2" charset="-122"/>
              </a:rPr>
              <a:t>22</a:t>
            </a:r>
            <a:r>
              <a:rPr lang="zh-CN" altLang="en-US" sz="2400" kern="100" dirty="0">
                <a:latin typeface="Times New Roman" panose="02020603050405020304" pitchFamily="18" charset="0"/>
                <a:ea typeface="宋体" panose="02010600030101010101" pitchFamily="2" charset="-122"/>
              </a:rPr>
              <a:t>个</a:t>
            </a:r>
            <a:r>
              <a:rPr lang="en-US" altLang="zh-CN" sz="2400" kern="100" dirty="0">
                <a:latin typeface="Times New Roman" panose="02020603050405020304" pitchFamily="18" charset="0"/>
                <a:ea typeface="宋体" panose="02010600030101010101" pitchFamily="2" charset="-122"/>
              </a:rPr>
              <a:t>bit</a:t>
            </a:r>
            <a:r>
              <a:rPr lang="zh-CN" altLang="en-US" sz="2400" kern="100" dirty="0">
                <a:latin typeface="Times New Roman" panose="02020603050405020304" pitchFamily="18" charset="0"/>
                <a:ea typeface="宋体" panose="02010600030101010101" pitchFamily="2" charset="-122"/>
              </a:rPr>
              <a:t>来区别虚拟内存中的一页，每一个页表可以包含</a:t>
            </a:r>
            <a:r>
              <a:rPr lang="en-US" altLang="zh-CN" sz="2400" kern="100" dirty="0">
                <a:latin typeface="Times New Roman" panose="02020603050405020304" pitchFamily="18" charset="0"/>
                <a:ea typeface="宋体" panose="02010600030101010101" pitchFamily="2" charset="-122"/>
              </a:rPr>
              <a:t>2</a:t>
            </a:r>
            <a:r>
              <a:rPr lang="en-US" altLang="zh-CN" sz="2400" kern="100" baseline="30000" dirty="0">
                <a:latin typeface="Times New Roman" panose="02020603050405020304" pitchFamily="18" charset="0"/>
                <a:ea typeface="宋体" panose="02010600030101010101" pitchFamily="2" charset="-122"/>
              </a:rPr>
              <a:t>10</a:t>
            </a:r>
            <a:r>
              <a:rPr lang="en-US" altLang="zh-CN" sz="2400" kern="100" dirty="0">
                <a:latin typeface="Times New Roman" panose="02020603050405020304" pitchFamily="18" charset="0"/>
                <a:ea typeface="宋体" panose="02010600030101010101" pitchFamily="2" charset="-122"/>
              </a:rPr>
              <a:t>/4=2</a:t>
            </a:r>
            <a:r>
              <a:rPr lang="en-US" altLang="zh-CN" sz="2400" kern="100" baseline="30000" dirty="0">
                <a:latin typeface="Times New Roman" panose="02020603050405020304" pitchFamily="18" charset="0"/>
                <a:ea typeface="宋体" panose="02010600030101010101" pitchFamily="2" charset="-122"/>
              </a:rPr>
              <a:t>8</a:t>
            </a:r>
            <a:r>
              <a:rPr lang="zh-CN" altLang="en-US" sz="2400" kern="100" dirty="0">
                <a:latin typeface="Times New Roman" panose="02020603050405020304" pitchFamily="18" charset="0"/>
                <a:ea typeface="宋体" panose="02010600030101010101" pitchFamily="2" charset="-122"/>
              </a:rPr>
              <a:t>项（</a:t>
            </a:r>
            <a:r>
              <a:rPr lang="en-US" altLang="zh-CN" sz="2400" kern="100" dirty="0">
                <a:latin typeface="Times New Roman" panose="02020603050405020304" pitchFamily="18" charset="0"/>
                <a:ea typeface="宋体" panose="02010600030101010101" pitchFamily="2" charset="-122"/>
              </a:rPr>
              <a:t>4</a:t>
            </a:r>
            <a:r>
              <a:rPr lang="zh-CN" altLang="en-US" sz="2400" kern="100" dirty="0">
                <a:latin typeface="Times New Roman" panose="02020603050405020304" pitchFamily="18" charset="0"/>
                <a:ea typeface="宋体" panose="02010600030101010101" pitchFamily="2" charset="-122"/>
              </a:rPr>
              <a:t>字节指针，限制页表大小为一个页），因此每个页表可以包含</a:t>
            </a:r>
            <a:r>
              <a:rPr lang="en-US" altLang="zh-CN" sz="2400" kern="100" dirty="0">
                <a:latin typeface="Times New Roman" panose="02020603050405020304" pitchFamily="18" charset="0"/>
                <a:ea typeface="宋体" panose="02010600030101010101" pitchFamily="2" charset="-122"/>
              </a:rPr>
              <a:t>22bit</a:t>
            </a:r>
            <a:r>
              <a:rPr lang="zh-CN" altLang="en-US" sz="2400" kern="100" dirty="0">
                <a:latin typeface="Times New Roman" panose="02020603050405020304" pitchFamily="18" charset="0"/>
                <a:ea typeface="宋体" panose="02010600030101010101" pitchFamily="2" charset="-122"/>
              </a:rPr>
              <a:t>中的</a:t>
            </a:r>
            <a:r>
              <a:rPr lang="en-US" altLang="zh-CN" sz="2400" kern="100" dirty="0">
                <a:latin typeface="Times New Roman" panose="02020603050405020304" pitchFamily="18" charset="0"/>
                <a:ea typeface="宋体" panose="02010600030101010101" pitchFamily="2" charset="-122"/>
              </a:rPr>
              <a:t>8</a:t>
            </a:r>
            <a:r>
              <a:rPr lang="zh-CN" altLang="en-US" sz="2400" kern="100" dirty="0">
                <a:latin typeface="Times New Roman" panose="02020603050405020304" pitchFamily="18" charset="0"/>
                <a:ea typeface="宋体" panose="02010600030101010101" pitchFamily="2" charset="-122"/>
              </a:rPr>
              <a:t>个</a:t>
            </a:r>
            <a:r>
              <a:rPr lang="en-US" altLang="zh-CN" sz="2400" kern="100" dirty="0">
                <a:latin typeface="Times New Roman" panose="02020603050405020304" pitchFamily="18" charset="0"/>
                <a:ea typeface="宋体" panose="02010600030101010101" pitchFamily="2" charset="-122"/>
              </a:rPr>
              <a:t>bit</a:t>
            </a:r>
            <a:r>
              <a:rPr lang="zh-CN" altLang="en-US" sz="2400" kern="100" dirty="0">
                <a:latin typeface="Times New Roman" panose="02020603050405020304" pitchFamily="18" charset="0"/>
                <a:ea typeface="宋体" panose="02010600030101010101" pitchFamily="2" charset="-122"/>
              </a:rPr>
              <a:t>，所以需要三级索引。</a:t>
            </a:r>
          </a:p>
          <a:p>
            <a:pPr algn="just">
              <a:spcAft>
                <a:spcPts val="0"/>
              </a:spcAft>
            </a:pPr>
            <a:r>
              <a:rPr lang="en-US" altLang="zh-CN" sz="2400" kern="100" dirty="0">
                <a:latin typeface="Times New Roman" panose="02020603050405020304" pitchFamily="18" charset="0"/>
                <a:ea typeface="宋体" panose="02010600030101010101" pitchFamily="2" charset="-122"/>
              </a:rPr>
              <a:t>b.</a:t>
            </a:r>
            <a:r>
              <a:rPr lang="zh-CN" altLang="en-US" sz="2400" kern="100" dirty="0">
                <a:latin typeface="Times New Roman" panose="02020603050405020304" pitchFamily="18" charset="0"/>
                <a:ea typeface="宋体" panose="02010600030101010101" pitchFamily="2" charset="-122"/>
              </a:rPr>
              <a:t>第一级页表有</a:t>
            </a:r>
            <a:r>
              <a:rPr lang="en-US" altLang="zh-CN" sz="2400" kern="100" dirty="0">
                <a:latin typeface="Times New Roman" panose="02020603050405020304" pitchFamily="18" charset="0"/>
                <a:ea typeface="宋体" panose="02010600030101010101" pitchFamily="2" charset="-122"/>
              </a:rPr>
              <a:t>2</a:t>
            </a:r>
            <a:r>
              <a:rPr lang="en-US" altLang="zh-CN" sz="2400" kern="100" baseline="30000" dirty="0">
                <a:latin typeface="Times New Roman" panose="02020603050405020304" pitchFamily="18" charset="0"/>
                <a:ea typeface="宋体" panose="02010600030101010101" pitchFamily="2" charset="-122"/>
              </a:rPr>
              <a:t>6</a:t>
            </a:r>
            <a:r>
              <a:rPr lang="zh-CN" altLang="en-US" sz="2400" kern="100" dirty="0">
                <a:latin typeface="Times New Roman" panose="02020603050405020304" pitchFamily="18" charset="0"/>
                <a:ea typeface="宋体" panose="02010600030101010101" pitchFamily="2" charset="-122"/>
              </a:rPr>
              <a:t>个页表项，第二级</a:t>
            </a:r>
            <a:r>
              <a:rPr lang="en-US" altLang="zh-CN" sz="2400" kern="100" dirty="0">
                <a:latin typeface="Times New Roman" panose="02020603050405020304" pitchFamily="18" charset="0"/>
                <a:ea typeface="宋体" panose="02010600030101010101" pitchFamily="2" charset="-122"/>
              </a:rPr>
              <a:t>2</a:t>
            </a:r>
            <a:r>
              <a:rPr lang="en-US" altLang="zh-CN" sz="2400" kern="100" baseline="30000" dirty="0">
                <a:latin typeface="Times New Roman" panose="02020603050405020304" pitchFamily="18" charset="0"/>
                <a:ea typeface="宋体" panose="02010600030101010101" pitchFamily="2" charset="-122"/>
              </a:rPr>
              <a:t>8</a:t>
            </a:r>
            <a:r>
              <a:rPr lang="zh-CN" altLang="en-US" sz="2400" kern="100" dirty="0">
                <a:latin typeface="Times New Roman" panose="02020603050405020304" pitchFamily="18" charset="0"/>
                <a:ea typeface="宋体" panose="02010600030101010101" pitchFamily="2" charset="-122"/>
              </a:rPr>
              <a:t>个页表项，第三级</a:t>
            </a:r>
            <a:r>
              <a:rPr lang="en-US" altLang="zh-CN" sz="2400" kern="100" dirty="0">
                <a:latin typeface="Times New Roman" panose="02020603050405020304" pitchFamily="18" charset="0"/>
                <a:ea typeface="宋体" panose="02010600030101010101" pitchFamily="2" charset="-122"/>
              </a:rPr>
              <a:t>2</a:t>
            </a:r>
            <a:r>
              <a:rPr lang="en-US" altLang="zh-CN" sz="2400" kern="100" baseline="30000" dirty="0">
                <a:latin typeface="Times New Roman" panose="02020603050405020304" pitchFamily="18" charset="0"/>
                <a:ea typeface="宋体" panose="02010600030101010101" pitchFamily="2" charset="-122"/>
              </a:rPr>
              <a:t>8</a:t>
            </a:r>
            <a:r>
              <a:rPr lang="zh-CN" altLang="en-US" sz="2400" kern="100" dirty="0">
                <a:latin typeface="Times New Roman" panose="02020603050405020304" pitchFamily="18" charset="0"/>
                <a:ea typeface="宋体" panose="02010600030101010101" pitchFamily="2" charset="-122"/>
              </a:rPr>
              <a:t>个页表项（</a:t>
            </a:r>
            <a:r>
              <a:rPr lang="en-US" altLang="zh-CN" sz="2400" kern="100" dirty="0">
                <a:latin typeface="Times New Roman" panose="02020603050405020304" pitchFamily="18" charset="0"/>
                <a:ea typeface="宋体" panose="02010600030101010101" pitchFamily="2" charset="-122"/>
              </a:rPr>
              <a:t>6+8+8=22</a:t>
            </a:r>
            <a:r>
              <a:rPr lang="zh-CN" altLang="en-US" sz="2400" kern="100" dirty="0">
                <a:latin typeface="Times New Roman" panose="02020603050405020304" pitchFamily="18" charset="0"/>
                <a:ea typeface="宋体" panose="02010600030101010101" pitchFamily="2" charset="-122"/>
              </a:rPr>
              <a:t>）</a:t>
            </a:r>
          </a:p>
          <a:p>
            <a:pPr algn="just">
              <a:spcAft>
                <a:spcPts val="0"/>
              </a:spcAft>
            </a:pPr>
            <a:r>
              <a:rPr lang="en-US" altLang="zh-CN" sz="2400" kern="100" dirty="0">
                <a:latin typeface="Times New Roman" panose="02020603050405020304" pitchFamily="18" charset="0"/>
                <a:ea typeface="宋体" panose="02010600030101010101" pitchFamily="2" charset="-122"/>
              </a:rPr>
              <a:t>c.</a:t>
            </a:r>
            <a:r>
              <a:rPr lang="zh-CN" altLang="en-US" sz="2400" kern="100" dirty="0">
                <a:latin typeface="Times New Roman" panose="02020603050405020304" pitchFamily="18" charset="0"/>
                <a:ea typeface="宋体" panose="02010600030101010101" pitchFamily="2" charset="-122"/>
              </a:rPr>
              <a:t>如果顶层有</a:t>
            </a:r>
            <a:r>
              <a:rPr lang="en-US" altLang="zh-CN" sz="2400" kern="100" dirty="0">
                <a:latin typeface="Times New Roman" panose="02020603050405020304" pitchFamily="18" charset="0"/>
                <a:ea typeface="宋体" panose="02010600030101010101" pitchFamily="2" charset="-122"/>
              </a:rPr>
              <a:t>2</a:t>
            </a:r>
            <a:r>
              <a:rPr lang="en-US" altLang="zh-CN" sz="2400" kern="100" baseline="30000" dirty="0">
                <a:latin typeface="Times New Roman" panose="02020603050405020304" pitchFamily="18" charset="0"/>
                <a:ea typeface="宋体" panose="02010600030101010101" pitchFamily="2" charset="-122"/>
              </a:rPr>
              <a:t>6</a:t>
            </a:r>
            <a:r>
              <a:rPr lang="zh-CN" altLang="en-US" sz="2400" kern="100" dirty="0">
                <a:latin typeface="Times New Roman" panose="02020603050405020304" pitchFamily="18" charset="0"/>
                <a:ea typeface="宋体" panose="02010600030101010101" pitchFamily="2" charset="-122"/>
              </a:rPr>
              <a:t>个页表项将会减少使用空间，在这种情况下，中间层页表有</a:t>
            </a:r>
            <a:r>
              <a:rPr lang="en-US" altLang="zh-CN" sz="2400" kern="100" dirty="0">
                <a:latin typeface="Times New Roman" panose="02020603050405020304" pitchFamily="18" charset="0"/>
                <a:ea typeface="宋体" panose="02010600030101010101" pitchFamily="2" charset="-122"/>
              </a:rPr>
              <a:t>2</a:t>
            </a:r>
            <a:r>
              <a:rPr lang="en-US" altLang="zh-CN" sz="2400" kern="100" baseline="30000" dirty="0">
                <a:latin typeface="Times New Roman" panose="02020603050405020304" pitchFamily="18" charset="0"/>
                <a:ea typeface="宋体" panose="02010600030101010101" pitchFamily="2" charset="-122"/>
              </a:rPr>
              <a:t>6</a:t>
            </a:r>
            <a:r>
              <a:rPr lang="zh-CN" altLang="en-US" sz="2400" kern="100" dirty="0">
                <a:latin typeface="Times New Roman" panose="02020603050405020304" pitchFamily="18" charset="0"/>
                <a:ea typeface="宋体" panose="02010600030101010101" pitchFamily="2" charset="-122"/>
              </a:rPr>
              <a:t>个页表并且每个都有</a:t>
            </a:r>
            <a:r>
              <a:rPr lang="en-US" altLang="zh-CN" sz="2400" kern="100" dirty="0">
                <a:latin typeface="Times New Roman" panose="02020603050405020304" pitchFamily="18" charset="0"/>
                <a:ea typeface="宋体" panose="02010600030101010101" pitchFamily="2" charset="-122"/>
              </a:rPr>
              <a:t>2</a:t>
            </a:r>
            <a:r>
              <a:rPr lang="en-US" altLang="zh-CN" sz="2400" kern="100" baseline="30000" dirty="0">
                <a:latin typeface="Times New Roman" panose="02020603050405020304" pitchFamily="18" charset="0"/>
                <a:ea typeface="宋体" panose="02010600030101010101" pitchFamily="2" charset="-122"/>
              </a:rPr>
              <a:t>8</a:t>
            </a:r>
            <a:r>
              <a:rPr lang="zh-CN" altLang="en-US" sz="2400" kern="100" dirty="0">
                <a:latin typeface="Times New Roman" panose="02020603050405020304" pitchFamily="18" charset="0"/>
                <a:ea typeface="宋体" panose="02010600030101010101" pitchFamily="2" charset="-122"/>
              </a:rPr>
              <a:t>个页表项，底层有</a:t>
            </a:r>
            <a:r>
              <a:rPr lang="en-US" altLang="zh-CN" sz="2400" kern="100" dirty="0">
                <a:latin typeface="Times New Roman" panose="02020603050405020304" pitchFamily="18" charset="0"/>
                <a:ea typeface="宋体" panose="02010600030101010101" pitchFamily="2" charset="-122"/>
              </a:rPr>
              <a:t>2</a:t>
            </a:r>
            <a:r>
              <a:rPr lang="en-US" altLang="zh-CN" sz="2400" kern="100" baseline="30000" dirty="0">
                <a:latin typeface="Times New Roman" panose="02020603050405020304" pitchFamily="18" charset="0"/>
                <a:ea typeface="宋体" panose="02010600030101010101" pitchFamily="2" charset="-122"/>
              </a:rPr>
              <a:t>14</a:t>
            </a:r>
            <a:r>
              <a:rPr lang="zh-CN" altLang="en-US" sz="2400" kern="100" dirty="0">
                <a:latin typeface="Times New Roman" panose="02020603050405020304" pitchFamily="18" charset="0"/>
                <a:ea typeface="宋体" panose="02010600030101010101" pitchFamily="2" charset="-122"/>
              </a:rPr>
              <a:t>个页并且每个都有</a:t>
            </a:r>
            <a:r>
              <a:rPr lang="en-US" altLang="zh-CN" sz="2400" kern="100" dirty="0">
                <a:latin typeface="Times New Roman" panose="02020603050405020304" pitchFamily="18" charset="0"/>
                <a:ea typeface="宋体" panose="02010600030101010101" pitchFamily="2" charset="-122"/>
              </a:rPr>
              <a:t>2</a:t>
            </a:r>
            <a:r>
              <a:rPr lang="en-US" altLang="zh-CN" sz="2400" kern="100" baseline="30000" dirty="0">
                <a:latin typeface="Times New Roman" panose="02020603050405020304" pitchFamily="18" charset="0"/>
                <a:ea typeface="宋体" panose="02010600030101010101" pitchFamily="2" charset="-122"/>
              </a:rPr>
              <a:t>8</a:t>
            </a:r>
            <a:r>
              <a:rPr lang="zh-CN" altLang="en-US" sz="2400" kern="100" dirty="0">
                <a:latin typeface="Times New Roman" panose="02020603050405020304" pitchFamily="18" charset="0"/>
                <a:ea typeface="宋体" panose="02010600030101010101" pitchFamily="2" charset="-122"/>
              </a:rPr>
              <a:t>个页表项，因此共有</a:t>
            </a:r>
            <a:r>
              <a:rPr lang="en-US" altLang="zh-CN" sz="2400" kern="100" dirty="0">
                <a:latin typeface="Times New Roman" panose="02020603050405020304" pitchFamily="18" charset="0"/>
                <a:ea typeface="宋体" panose="02010600030101010101" pitchFamily="2" charset="-122"/>
              </a:rPr>
              <a:t>1+2</a:t>
            </a:r>
            <a:r>
              <a:rPr lang="en-US" altLang="zh-CN" sz="2400" kern="100" baseline="30000" dirty="0">
                <a:latin typeface="Times New Roman" panose="02020603050405020304" pitchFamily="18" charset="0"/>
                <a:ea typeface="宋体" panose="02010600030101010101" pitchFamily="2" charset="-122"/>
              </a:rPr>
              <a:t>6</a:t>
            </a:r>
            <a:r>
              <a:rPr lang="en-US" altLang="zh-CN" sz="2400" kern="100" dirty="0">
                <a:latin typeface="Times New Roman" panose="02020603050405020304" pitchFamily="18" charset="0"/>
                <a:ea typeface="宋体" panose="02010600030101010101" pitchFamily="2" charset="-122"/>
              </a:rPr>
              <a:t>+2</a:t>
            </a:r>
            <a:r>
              <a:rPr lang="en-US" altLang="zh-CN" sz="2400" kern="100" baseline="30000" dirty="0">
                <a:latin typeface="Times New Roman" panose="02020603050405020304" pitchFamily="18" charset="0"/>
                <a:ea typeface="宋体" panose="02010600030101010101" pitchFamily="2" charset="-122"/>
              </a:rPr>
              <a:t>6+8</a:t>
            </a:r>
            <a:r>
              <a:rPr lang="zh-CN" altLang="en-US" sz="2400" kern="100" dirty="0">
                <a:latin typeface="Times New Roman" panose="02020603050405020304" pitchFamily="18" charset="0"/>
                <a:ea typeface="宋体" panose="02010600030101010101" pitchFamily="2" charset="-122"/>
              </a:rPr>
              <a:t>页</a:t>
            </a:r>
            <a:r>
              <a:rPr lang="en-US" altLang="zh-CN" sz="2400" kern="100" dirty="0">
                <a:latin typeface="Times New Roman" panose="02020603050405020304" pitchFamily="18" charset="0"/>
                <a:ea typeface="宋体" panose="02010600030101010101" pitchFamily="2" charset="-122"/>
              </a:rPr>
              <a:t>=16,449</a:t>
            </a:r>
            <a:r>
              <a:rPr lang="zh-CN" altLang="en-US" sz="2400" kern="100" dirty="0">
                <a:latin typeface="Times New Roman" panose="02020603050405020304" pitchFamily="18" charset="0"/>
                <a:ea typeface="宋体" panose="02010600030101010101" pitchFamily="2" charset="-122"/>
              </a:rPr>
              <a:t>页。如果中间层有</a:t>
            </a:r>
            <a:r>
              <a:rPr lang="en-US" altLang="zh-CN" sz="2400" kern="100" dirty="0">
                <a:latin typeface="Times New Roman" panose="02020603050405020304" pitchFamily="18" charset="0"/>
                <a:ea typeface="宋体" panose="02010600030101010101" pitchFamily="2" charset="-122"/>
              </a:rPr>
              <a:t>2</a:t>
            </a:r>
            <a:r>
              <a:rPr lang="en-US" altLang="zh-CN" sz="2400" kern="100" baseline="30000" dirty="0">
                <a:latin typeface="Times New Roman" panose="02020603050405020304" pitchFamily="18" charset="0"/>
                <a:ea typeface="宋体" panose="02010600030101010101" pitchFamily="2" charset="-122"/>
              </a:rPr>
              <a:t>6</a:t>
            </a:r>
            <a:r>
              <a:rPr lang="zh-CN" altLang="en-US" sz="2400" kern="100" dirty="0">
                <a:latin typeface="Times New Roman" panose="02020603050405020304" pitchFamily="18" charset="0"/>
                <a:ea typeface="宋体" panose="02010600030101010101" pitchFamily="2" charset="-122"/>
              </a:rPr>
              <a:t>个页表项，那么总的页数有</a:t>
            </a:r>
            <a:r>
              <a:rPr lang="en-US" altLang="zh-CN" sz="2400" kern="100" dirty="0">
                <a:latin typeface="Times New Roman" panose="02020603050405020304" pitchFamily="18" charset="0"/>
                <a:ea typeface="宋体" panose="02010600030101010101" pitchFamily="2" charset="-122"/>
              </a:rPr>
              <a:t>1+2</a:t>
            </a:r>
            <a:r>
              <a:rPr lang="en-US" altLang="zh-CN" sz="2400" kern="100" baseline="30000" dirty="0">
                <a:latin typeface="Times New Roman" panose="02020603050405020304" pitchFamily="18" charset="0"/>
                <a:ea typeface="宋体" panose="02010600030101010101" pitchFamily="2" charset="-122"/>
              </a:rPr>
              <a:t>8</a:t>
            </a:r>
            <a:r>
              <a:rPr lang="en-US" altLang="zh-CN" sz="2400" kern="100" dirty="0">
                <a:latin typeface="Times New Roman" panose="02020603050405020304" pitchFamily="18" charset="0"/>
                <a:ea typeface="宋体" panose="02010600030101010101" pitchFamily="2" charset="-122"/>
              </a:rPr>
              <a:t>+2</a:t>
            </a:r>
            <a:r>
              <a:rPr lang="en-US" altLang="zh-CN" sz="2400" kern="100" baseline="30000" dirty="0">
                <a:latin typeface="Times New Roman" panose="02020603050405020304" pitchFamily="18" charset="0"/>
                <a:ea typeface="宋体" panose="02010600030101010101" pitchFamily="2" charset="-122"/>
              </a:rPr>
              <a:t>8+6</a:t>
            </a:r>
            <a:r>
              <a:rPr lang="zh-CN" altLang="en-US" sz="2400" kern="100" dirty="0">
                <a:latin typeface="Times New Roman" panose="02020603050405020304" pitchFamily="18" charset="0"/>
                <a:ea typeface="宋体" panose="02010600030101010101" pitchFamily="2" charset="-122"/>
              </a:rPr>
              <a:t>页</a:t>
            </a:r>
            <a:r>
              <a:rPr lang="en-US" altLang="zh-CN" sz="2400" kern="100" dirty="0">
                <a:latin typeface="Times New Roman" panose="02020603050405020304" pitchFamily="18" charset="0"/>
                <a:ea typeface="宋体" panose="02010600030101010101" pitchFamily="2" charset="-122"/>
              </a:rPr>
              <a:t>=16,641</a:t>
            </a:r>
            <a:r>
              <a:rPr lang="zh-CN" altLang="en-US" sz="2400" kern="100" dirty="0">
                <a:latin typeface="Times New Roman" panose="02020603050405020304" pitchFamily="18" charset="0"/>
                <a:ea typeface="宋体" panose="02010600030101010101" pitchFamily="2" charset="-122"/>
              </a:rPr>
              <a:t>页。如果底层有</a:t>
            </a:r>
            <a:r>
              <a:rPr lang="en-US" altLang="zh-CN" sz="2400" kern="100" dirty="0">
                <a:latin typeface="Times New Roman" panose="02020603050405020304" pitchFamily="18" charset="0"/>
                <a:ea typeface="宋体" panose="02010600030101010101" pitchFamily="2" charset="-122"/>
              </a:rPr>
              <a:t>2</a:t>
            </a:r>
            <a:r>
              <a:rPr lang="en-US" altLang="zh-CN" sz="2400" kern="100" baseline="30000" dirty="0">
                <a:latin typeface="Times New Roman" panose="02020603050405020304" pitchFamily="18" charset="0"/>
                <a:ea typeface="宋体" panose="02010600030101010101" pitchFamily="2" charset="-122"/>
              </a:rPr>
              <a:t>6</a:t>
            </a:r>
            <a:r>
              <a:rPr lang="zh-CN" altLang="en-US" sz="2400" kern="100" dirty="0">
                <a:latin typeface="Times New Roman" panose="02020603050405020304" pitchFamily="18" charset="0"/>
                <a:ea typeface="宋体" panose="02010600030101010101" pitchFamily="2" charset="-122"/>
              </a:rPr>
              <a:t>个页表项，那么总的页表数是</a:t>
            </a:r>
            <a:r>
              <a:rPr lang="en-US" altLang="zh-CN" sz="2400" kern="100" dirty="0">
                <a:latin typeface="Times New Roman" panose="02020603050405020304" pitchFamily="18" charset="0"/>
                <a:ea typeface="宋体" panose="02010600030101010101" pitchFamily="2" charset="-122"/>
              </a:rPr>
              <a:t>1+2</a:t>
            </a:r>
            <a:r>
              <a:rPr lang="en-US" altLang="zh-CN" sz="2400" kern="100" baseline="30000" dirty="0">
                <a:latin typeface="Times New Roman" panose="02020603050405020304" pitchFamily="18" charset="0"/>
                <a:ea typeface="宋体" panose="02010600030101010101" pitchFamily="2" charset="-122"/>
              </a:rPr>
              <a:t>8</a:t>
            </a:r>
            <a:r>
              <a:rPr lang="en-US" altLang="zh-CN" sz="2400" kern="100" dirty="0">
                <a:latin typeface="Times New Roman" panose="02020603050405020304" pitchFamily="18" charset="0"/>
                <a:ea typeface="宋体" panose="02010600030101010101" pitchFamily="2" charset="-122"/>
              </a:rPr>
              <a:t>+2</a:t>
            </a:r>
            <a:r>
              <a:rPr lang="en-US" altLang="zh-CN" sz="2400" kern="100" baseline="30000" dirty="0">
                <a:latin typeface="Times New Roman" panose="02020603050405020304" pitchFamily="18" charset="0"/>
                <a:ea typeface="宋体" panose="02010600030101010101" pitchFamily="2" charset="-122"/>
              </a:rPr>
              <a:t>8+8</a:t>
            </a:r>
            <a:r>
              <a:rPr lang="zh-CN" altLang="en-US" sz="2400" kern="100" dirty="0">
                <a:latin typeface="Times New Roman" panose="02020603050405020304" pitchFamily="18" charset="0"/>
                <a:ea typeface="宋体" panose="02010600030101010101" pitchFamily="2" charset="-122"/>
              </a:rPr>
              <a:t>页</a:t>
            </a:r>
            <a:r>
              <a:rPr lang="en-US" altLang="zh-CN" sz="2400" kern="100" dirty="0">
                <a:latin typeface="Times New Roman" panose="02020603050405020304" pitchFamily="18" charset="0"/>
                <a:ea typeface="宋体" panose="02010600030101010101" pitchFamily="2" charset="-122"/>
              </a:rPr>
              <a:t>=65,973</a:t>
            </a:r>
            <a:r>
              <a:rPr lang="zh-CN" altLang="en-US" sz="2400" kern="100" dirty="0">
                <a:latin typeface="Times New Roman" panose="02020603050405020304" pitchFamily="18" charset="0"/>
                <a:ea typeface="宋体" panose="02010600030101010101" pitchFamily="2" charset="-122"/>
              </a:rPr>
              <a:t>页。</a:t>
            </a:r>
          </a:p>
        </p:txBody>
      </p:sp>
    </p:spTree>
    <p:extLst>
      <p:ext uri="{BB962C8B-B14F-4D97-AF65-F5344CB8AC3E}">
        <p14:creationId xmlns:p14="http://schemas.microsoft.com/office/powerpoint/2010/main" val="24311545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0704CB06-DFAD-453A-8BF9-6CF31495BDC6}"/>
              </a:ext>
            </a:extLst>
          </p:cNvPr>
          <p:cNvPicPr>
            <a:picLocks noChangeAspect="1" noChangeArrowheads="1"/>
          </p:cNvPicPr>
          <p:nvPr/>
        </p:nvPicPr>
        <p:blipFill>
          <a:blip r:embed="rId2" cstate="print"/>
          <a:srcRect/>
          <a:stretch>
            <a:fillRect/>
          </a:stretch>
        </p:blipFill>
        <p:spPr bwMode="auto">
          <a:xfrm>
            <a:off x="3148853" y="0"/>
            <a:ext cx="9043147" cy="6858000"/>
          </a:xfrm>
          <a:prstGeom prst="rect">
            <a:avLst/>
          </a:prstGeom>
          <a:noFill/>
          <a:ln w="9525">
            <a:noFill/>
            <a:miter lim="800000"/>
            <a:headEnd/>
            <a:tailEnd/>
          </a:ln>
          <a:effectLst/>
        </p:spPr>
      </p:pic>
      <p:sp>
        <p:nvSpPr>
          <p:cNvPr id="4" name="文本框 3">
            <a:extLst>
              <a:ext uri="{FF2B5EF4-FFF2-40B4-BE49-F238E27FC236}">
                <a16:creationId xmlns:a16="http://schemas.microsoft.com/office/drawing/2014/main" id="{8DA694C8-9114-4157-8762-7798038B4D4B}"/>
              </a:ext>
            </a:extLst>
          </p:cNvPr>
          <p:cNvSpPr txBox="1"/>
          <p:nvPr/>
        </p:nvSpPr>
        <p:spPr>
          <a:xfrm>
            <a:off x="387178" y="691979"/>
            <a:ext cx="4020065" cy="5016758"/>
          </a:xfrm>
          <a:prstGeom prst="rect">
            <a:avLst/>
          </a:prstGeom>
          <a:noFill/>
        </p:spPr>
        <p:txBody>
          <a:bodyPr wrap="square" rtlCol="0">
            <a:spAutoFit/>
          </a:bodyPr>
          <a:lstStyle/>
          <a:p>
            <a:r>
              <a:rPr lang="zh-CN" altLang="en-US" sz="2800" dirty="0"/>
              <a:t>置换策略</a:t>
            </a:r>
            <a:endParaRPr lang="en-US" altLang="zh-CN" sz="2800" dirty="0"/>
          </a:p>
          <a:p>
            <a:endParaRPr lang="en-US" altLang="zh-CN" sz="2800" dirty="0"/>
          </a:p>
          <a:p>
            <a:pPr marL="285750" indent="-285750">
              <a:buFont typeface="Arial" panose="020B0604020202020204" pitchFamily="34" charset="0"/>
              <a:buChar char="•"/>
            </a:pPr>
            <a:r>
              <a:rPr lang="zh-CN" altLang="en-US" sz="2800" dirty="0"/>
              <a:t>最佳（</a:t>
            </a:r>
            <a:r>
              <a:rPr lang="en-US" altLang="zh-CN" sz="2800" dirty="0"/>
              <a:t>OPT</a:t>
            </a:r>
            <a:r>
              <a:rPr lang="zh-CN" altLang="en-US" sz="2800" dirty="0"/>
              <a:t>）</a:t>
            </a:r>
            <a:endParaRPr lang="en-US" altLang="zh-CN" sz="2800" dirty="0"/>
          </a:p>
          <a:p>
            <a:r>
              <a:rPr lang="en-US" altLang="zh-CN" sz="2800" dirty="0"/>
              <a:t>     </a:t>
            </a:r>
            <a:r>
              <a:rPr lang="zh-CN" altLang="en-US" sz="2000" dirty="0"/>
              <a:t>未来最晚被使用</a:t>
            </a:r>
            <a:endParaRPr lang="en-US" altLang="zh-CN" sz="2000" dirty="0"/>
          </a:p>
          <a:p>
            <a:pPr marL="285750" indent="-285750">
              <a:buFont typeface="Arial" panose="020B0604020202020204" pitchFamily="34" charset="0"/>
              <a:buChar char="•"/>
            </a:pPr>
            <a:r>
              <a:rPr lang="zh-CN" altLang="en-US" sz="2800" dirty="0"/>
              <a:t>最近最少使用（</a:t>
            </a:r>
            <a:r>
              <a:rPr lang="en-US" altLang="zh-CN" sz="2800" dirty="0"/>
              <a:t>LRU</a:t>
            </a:r>
            <a:r>
              <a:rPr lang="zh-CN" altLang="en-US" sz="2800" dirty="0"/>
              <a:t>）</a:t>
            </a:r>
            <a:endParaRPr lang="en-US" altLang="zh-CN" sz="2800" dirty="0"/>
          </a:p>
          <a:p>
            <a:pPr lvl="1"/>
            <a:r>
              <a:rPr lang="zh-CN" altLang="en-US" sz="2000" dirty="0"/>
              <a:t>最近使用最久远</a:t>
            </a:r>
            <a:endParaRPr lang="en-US" altLang="zh-CN" sz="2000" dirty="0"/>
          </a:p>
          <a:p>
            <a:pPr marL="285750" indent="-285750">
              <a:buFont typeface="Arial" panose="020B0604020202020204" pitchFamily="34" charset="0"/>
              <a:buChar char="•"/>
            </a:pPr>
            <a:r>
              <a:rPr lang="zh-CN" altLang="en-US" sz="2800" dirty="0"/>
              <a:t>先进先出（</a:t>
            </a:r>
            <a:r>
              <a:rPr lang="en-US" altLang="zh-CN" sz="2800" dirty="0"/>
              <a:t>FIFO</a:t>
            </a:r>
            <a:r>
              <a:rPr lang="zh-CN" altLang="en-US" sz="2800" dirty="0"/>
              <a:t>）</a:t>
            </a:r>
            <a:endParaRPr lang="en-US" altLang="zh-CN" sz="2800" dirty="0"/>
          </a:p>
          <a:p>
            <a:r>
              <a:rPr lang="en-US" altLang="zh-CN" sz="2800" dirty="0"/>
              <a:t>     </a:t>
            </a:r>
            <a:r>
              <a:rPr lang="zh-CN" altLang="en-US" sz="2000" dirty="0"/>
              <a:t>最早进来的</a:t>
            </a:r>
            <a:endParaRPr lang="en-US" altLang="zh-CN" sz="2000" dirty="0"/>
          </a:p>
          <a:p>
            <a:r>
              <a:rPr lang="en-US" altLang="zh-CN" sz="2000" dirty="0"/>
              <a:t>     </a:t>
            </a:r>
            <a:r>
              <a:rPr lang="zh-CN" altLang="en-US" sz="2000" dirty="0"/>
              <a:t>（被再次使用不会刷新）</a:t>
            </a:r>
            <a:endParaRPr lang="en-US" altLang="zh-CN" sz="2000" dirty="0"/>
          </a:p>
          <a:p>
            <a:pPr marL="285750" indent="-285750">
              <a:buFont typeface="Arial" panose="020B0604020202020204" pitchFamily="34" charset="0"/>
              <a:buChar char="•"/>
            </a:pPr>
            <a:r>
              <a:rPr lang="zh-CN" altLang="en-US" sz="2800" dirty="0"/>
              <a:t>时钟（</a:t>
            </a:r>
            <a:r>
              <a:rPr lang="en-US" altLang="zh-CN" sz="2800" dirty="0"/>
              <a:t>Clock</a:t>
            </a:r>
            <a:r>
              <a:rPr lang="zh-CN" altLang="en-US" sz="2800" dirty="0"/>
              <a:t>）</a:t>
            </a:r>
            <a:endParaRPr lang="en-US" altLang="zh-CN" sz="2800" dirty="0"/>
          </a:p>
          <a:p>
            <a:pPr marL="285750" indent="-285750">
              <a:buFont typeface="Arial" panose="020B0604020202020204" pitchFamily="34" charset="0"/>
              <a:buChar char="•"/>
            </a:pPr>
            <a:endParaRPr lang="en-US" altLang="zh-CN" sz="2800" dirty="0"/>
          </a:p>
          <a:p>
            <a:r>
              <a:rPr lang="en-US" altLang="zh-CN" sz="2800" dirty="0"/>
              <a:t>【</a:t>
            </a:r>
            <a:r>
              <a:rPr lang="zh-CN" altLang="en-US" sz="2800" dirty="0"/>
              <a:t>计算缺页次数</a:t>
            </a:r>
            <a:r>
              <a:rPr lang="en-US" altLang="zh-CN" sz="2800" dirty="0"/>
              <a:t>】</a:t>
            </a:r>
            <a:endParaRPr lang="zh-CN" altLang="en-US" sz="2800" dirty="0"/>
          </a:p>
        </p:txBody>
      </p:sp>
    </p:spTree>
    <p:extLst>
      <p:ext uri="{BB962C8B-B14F-4D97-AF65-F5344CB8AC3E}">
        <p14:creationId xmlns:p14="http://schemas.microsoft.com/office/powerpoint/2010/main" val="327603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47346" y="351692"/>
            <a:ext cx="4493538" cy="523220"/>
          </a:xfrm>
          <a:prstGeom prst="rect">
            <a:avLst/>
          </a:prstGeom>
          <a:noFill/>
        </p:spPr>
        <p:txBody>
          <a:bodyPr wrap="none" rtlCol="0">
            <a:spAutoFit/>
          </a:bodyPr>
          <a:lstStyle/>
          <a:p>
            <a:r>
              <a:rPr lang="zh-CN" altLang="en-US" sz="2800" dirty="0"/>
              <a:t>有挂起态的进程状态转换图</a:t>
            </a:r>
          </a:p>
        </p:txBody>
      </p:sp>
      <p:pic>
        <p:nvPicPr>
          <p:cNvPr id="3" name="图片 2">
            <a:extLst>
              <a:ext uri="{FF2B5EF4-FFF2-40B4-BE49-F238E27FC236}">
                <a16:creationId xmlns:a16="http://schemas.microsoft.com/office/drawing/2014/main" id="{01428811-24E1-4240-B58F-581274669FA5}"/>
              </a:ext>
            </a:extLst>
          </p:cNvPr>
          <p:cNvPicPr>
            <a:picLocks noChangeAspect="1"/>
          </p:cNvPicPr>
          <p:nvPr/>
        </p:nvPicPr>
        <p:blipFill>
          <a:blip r:embed="rId2"/>
          <a:stretch>
            <a:fillRect/>
          </a:stretch>
        </p:blipFill>
        <p:spPr>
          <a:xfrm>
            <a:off x="1811453" y="1320800"/>
            <a:ext cx="8812238" cy="5175994"/>
          </a:xfrm>
          <a:prstGeom prst="rect">
            <a:avLst/>
          </a:prstGeom>
        </p:spPr>
      </p:pic>
      <p:sp>
        <p:nvSpPr>
          <p:cNvPr id="6" name="矩形 5">
            <a:hlinkClick r:id="rId3" action="ppaction://hlinkfile"/>
            <a:extLst>
              <a:ext uri="{FF2B5EF4-FFF2-40B4-BE49-F238E27FC236}">
                <a16:creationId xmlns:a16="http://schemas.microsoft.com/office/drawing/2014/main" id="{EE41266E-DAB2-4A06-8939-256155A5F0EC}"/>
              </a:ext>
            </a:extLst>
          </p:cNvPr>
          <p:cNvSpPr/>
          <p:nvPr/>
        </p:nvSpPr>
        <p:spPr>
          <a:xfrm>
            <a:off x="7976457" y="5948457"/>
            <a:ext cx="3583032" cy="369332"/>
          </a:xfrm>
          <a:prstGeom prst="rect">
            <a:avLst/>
          </a:prstGeom>
        </p:spPr>
        <p:txBody>
          <a:bodyPr wrap="none">
            <a:spAutoFit/>
          </a:bodyPr>
          <a:lstStyle/>
          <a:p>
            <a:r>
              <a:rPr lang="en-US" altLang="zh-CN" i="1" u="sng" dirty="0">
                <a:solidFill>
                  <a:srgbClr val="00B0F0"/>
                </a:solidFill>
                <a:hlinkClick r:id="rId3" action="ppaction://hlinkfile"/>
              </a:rPr>
              <a:t>3 </a:t>
            </a:r>
            <a:r>
              <a:rPr lang="zh-CN" altLang="en-US" i="1" u="sng" dirty="0">
                <a:solidFill>
                  <a:srgbClr val="00B0F0"/>
                </a:solidFill>
                <a:hlinkClick r:id="rId3" action="ppaction://hlinkfile"/>
              </a:rPr>
              <a:t>有挂起态的进程状态转换图</a:t>
            </a:r>
            <a:r>
              <a:rPr lang="en-US" altLang="zh-CN" i="1" u="sng" dirty="0">
                <a:solidFill>
                  <a:srgbClr val="00B0F0"/>
                </a:solidFill>
                <a:hlinkClick r:id="rId3" action="ppaction://hlinkfile"/>
              </a:rPr>
              <a:t>.</a:t>
            </a:r>
            <a:r>
              <a:rPr lang="en-US" altLang="zh-CN" i="1" u="sng" dirty="0" err="1">
                <a:solidFill>
                  <a:srgbClr val="00B0F0"/>
                </a:solidFill>
                <a:hlinkClick r:id="rId3" action="ppaction://hlinkfile"/>
              </a:rPr>
              <a:t>png</a:t>
            </a:r>
            <a:endParaRPr lang="zh-CN" altLang="en-US" i="1" u="sng" dirty="0">
              <a:solidFill>
                <a:srgbClr val="00B0F0"/>
              </a:solidFill>
            </a:endParaRPr>
          </a:p>
        </p:txBody>
      </p:sp>
    </p:spTree>
    <p:extLst>
      <p:ext uri="{BB962C8B-B14F-4D97-AF65-F5344CB8AC3E}">
        <p14:creationId xmlns:p14="http://schemas.microsoft.com/office/powerpoint/2010/main" val="16541107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时钟策略</a:t>
            </a:r>
            <a:r>
              <a:rPr lang="en-US" dirty="0"/>
              <a:t>Clock</a:t>
            </a:r>
          </a:p>
        </p:txBody>
      </p:sp>
      <p:sp>
        <p:nvSpPr>
          <p:cNvPr id="3" name="Content Placeholder 2"/>
          <p:cNvSpPr>
            <a:spLocks noGrp="1"/>
          </p:cNvSpPr>
          <p:nvPr>
            <p:ph idx="1"/>
          </p:nvPr>
        </p:nvSpPr>
        <p:spPr/>
        <p:txBody>
          <a:bodyPr/>
          <a:lstStyle/>
          <a:p>
            <a:r>
              <a:rPr lang="zh-CN" altLang="en-US" dirty="0"/>
              <a:t>给每个页面帧关联一个附加位，叫使用位</a:t>
            </a:r>
            <a:endParaRPr lang="en-US" dirty="0"/>
          </a:p>
          <a:p>
            <a:r>
              <a:rPr lang="zh-CN" altLang="en-US" dirty="0"/>
              <a:t>当页面第一次读入内存中，该内存帧的使用位设为</a:t>
            </a:r>
            <a:r>
              <a:rPr lang="en-US" altLang="zh-CN" dirty="0"/>
              <a:t>1</a:t>
            </a:r>
            <a:r>
              <a:rPr lang="zh-CN" altLang="en-US" dirty="0"/>
              <a:t>，当该页随后被访问到时，它使用位也被置为</a:t>
            </a:r>
            <a:r>
              <a:rPr lang="en-US" altLang="zh-CN" dirty="0"/>
              <a:t>1</a:t>
            </a:r>
            <a:endParaRPr lang="en-US" dirty="0"/>
          </a:p>
          <a:p>
            <a:r>
              <a:rPr lang="zh-CN" altLang="en-US" dirty="0"/>
              <a:t>用于置换的候选页帧集合被看作是一个循 环缓冲区。</a:t>
            </a:r>
            <a:endParaRPr lang="en-US" altLang="zh-CN" dirty="0"/>
          </a:p>
          <a:p>
            <a:r>
              <a:rPr lang="zh-CN" altLang="en-US" dirty="0"/>
              <a:t>当需要置换一页时，操作系统扫描缓冲区查找使用位为</a:t>
            </a:r>
            <a:r>
              <a:rPr lang="en-US" altLang="zh-CN" dirty="0"/>
              <a:t>0</a:t>
            </a:r>
            <a:r>
              <a:rPr lang="zh-CN" altLang="en-US" dirty="0"/>
              <a:t>的页帧，查找过程将遇到的使用位为</a:t>
            </a:r>
            <a:r>
              <a:rPr lang="en-US" altLang="zh-CN" dirty="0"/>
              <a:t>1</a:t>
            </a:r>
            <a:r>
              <a:rPr lang="zh-CN" altLang="en-US" dirty="0"/>
              <a:t>页帧置为</a:t>
            </a:r>
            <a:r>
              <a:rPr lang="en-US" altLang="zh-CN" dirty="0"/>
              <a:t>0</a:t>
            </a:r>
          </a:p>
          <a:p>
            <a:endParaRPr lang="en-US" altLang="zh-CN" dirty="0"/>
          </a:p>
        </p:txBody>
      </p:sp>
    </p:spTree>
    <p:extLst>
      <p:ext uri="{BB962C8B-B14F-4D97-AF65-F5344CB8AC3E}">
        <p14:creationId xmlns:p14="http://schemas.microsoft.com/office/powerpoint/2010/main" val="77984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CD2621E-1677-4F7B-B5B8-EBB066E58A0F}"/>
              </a:ext>
            </a:extLst>
          </p:cNvPr>
          <p:cNvSpPr/>
          <p:nvPr/>
        </p:nvSpPr>
        <p:spPr>
          <a:xfrm>
            <a:off x="1101969" y="182493"/>
            <a:ext cx="10011508" cy="2308324"/>
          </a:xfrm>
          <a:prstGeom prst="rect">
            <a:avLst/>
          </a:prstGeom>
        </p:spPr>
        <p:txBody>
          <a:bodyPr wrap="square">
            <a:spAutoFit/>
          </a:bodyPr>
          <a:lstStyle/>
          <a:p>
            <a:r>
              <a:rPr lang="zh-CN" altLang="en-US" sz="2400" dirty="0"/>
              <a:t>习题</a:t>
            </a:r>
            <a:r>
              <a:rPr lang="en-US" altLang="zh-CN" sz="2400" dirty="0"/>
              <a:t>8.10</a:t>
            </a:r>
          </a:p>
          <a:p>
            <a:r>
              <a:rPr lang="zh-CN" altLang="en-US" sz="2400" dirty="0"/>
              <a:t>假设页尺寸为</a:t>
            </a:r>
            <a:r>
              <a:rPr lang="en-US" altLang="zh-CN" sz="2400" dirty="0"/>
              <a:t>4KB</a:t>
            </a:r>
            <a:r>
              <a:rPr lang="zh-CN" altLang="en-US" sz="2400" dirty="0"/>
              <a:t>，页表项大小位</a:t>
            </a:r>
            <a:r>
              <a:rPr lang="en-US" altLang="zh-CN" sz="2400" dirty="0"/>
              <a:t>4</a:t>
            </a:r>
            <a:r>
              <a:rPr lang="zh-CN" altLang="en-US" sz="2400" dirty="0"/>
              <a:t>字节。如果要映射一个</a:t>
            </a:r>
            <a:r>
              <a:rPr lang="en-US" altLang="zh-CN" sz="2400" dirty="0"/>
              <a:t>64</a:t>
            </a:r>
            <a:r>
              <a:rPr lang="zh-CN" altLang="en-US" sz="2400" dirty="0"/>
              <a:t>位地址空间，并且最顶层的页表对应于一页，则需要几级页表？</a:t>
            </a:r>
          </a:p>
          <a:p>
            <a:endParaRPr lang="zh-CN" altLang="en-US" dirty="0"/>
          </a:p>
          <a:p>
            <a:r>
              <a:rPr lang="zh-CN" altLang="en-US" dirty="0"/>
              <a:t>因为每个页表项有</a:t>
            </a:r>
            <a:r>
              <a:rPr lang="en-US" altLang="zh-CN" dirty="0"/>
              <a:t>4bytes</a:t>
            </a:r>
            <a:r>
              <a:rPr lang="zh-CN" altLang="en-US" dirty="0"/>
              <a:t>，每个页表有</a:t>
            </a:r>
            <a:r>
              <a:rPr lang="en-US" altLang="zh-CN" dirty="0"/>
              <a:t>4Kbytes</a:t>
            </a:r>
            <a:r>
              <a:rPr lang="zh-CN" altLang="en-US" dirty="0"/>
              <a:t>，所以每个页表可以映射</a:t>
            </a:r>
            <a:r>
              <a:rPr lang="en-US" altLang="zh-CN" dirty="0"/>
              <a:t>1024=2</a:t>
            </a:r>
            <a:r>
              <a:rPr lang="en-US" altLang="zh-CN" baseline="30000" dirty="0"/>
              <a:t>10</a:t>
            </a:r>
            <a:r>
              <a:rPr lang="zh-CN" altLang="en-US" dirty="0"/>
              <a:t>个页，标识出</a:t>
            </a:r>
            <a:r>
              <a:rPr lang="en-US" altLang="zh-CN" dirty="0"/>
              <a:t>2</a:t>
            </a:r>
            <a:r>
              <a:rPr lang="en-US" altLang="zh-CN" baseline="30000" dirty="0"/>
              <a:t>10</a:t>
            </a:r>
            <a:r>
              <a:rPr lang="en-US" altLang="zh-CN" dirty="0"/>
              <a:t>×2</a:t>
            </a:r>
            <a:r>
              <a:rPr lang="en-US" altLang="zh-CN" baseline="30000" dirty="0"/>
              <a:t>12</a:t>
            </a:r>
            <a:r>
              <a:rPr lang="en-US" altLang="zh-CN" dirty="0"/>
              <a:t>=2</a:t>
            </a:r>
            <a:r>
              <a:rPr lang="en-US" altLang="zh-CN" baseline="30000" dirty="0"/>
              <a:t>22</a:t>
            </a:r>
            <a:r>
              <a:rPr lang="en-US" altLang="zh-CN" dirty="0"/>
              <a:t>bytes</a:t>
            </a:r>
            <a:r>
              <a:rPr lang="zh-CN" altLang="en-US" dirty="0"/>
              <a:t>的地址空间。然而，地址空间是</a:t>
            </a:r>
            <a:r>
              <a:rPr lang="en-US" altLang="zh-CN" dirty="0"/>
              <a:t>2</a:t>
            </a:r>
            <a:r>
              <a:rPr lang="en-US" altLang="zh-CN" baseline="30000" dirty="0"/>
              <a:t>64</a:t>
            </a:r>
            <a:r>
              <a:rPr lang="en-US" altLang="zh-CN" dirty="0"/>
              <a:t>bytes</a:t>
            </a:r>
            <a:r>
              <a:rPr lang="zh-CN" altLang="en-US" dirty="0"/>
              <a:t>。增加一个二层页表，顶层页表指向</a:t>
            </a:r>
            <a:r>
              <a:rPr lang="en-US" altLang="zh-CN" dirty="0"/>
              <a:t>2</a:t>
            </a:r>
            <a:r>
              <a:rPr lang="en-US" altLang="zh-CN" baseline="30000" dirty="0"/>
              <a:t>10</a:t>
            </a:r>
            <a:r>
              <a:rPr lang="zh-CN" altLang="en-US" dirty="0"/>
              <a:t>个页表，标识出</a:t>
            </a:r>
            <a:r>
              <a:rPr lang="en-US" altLang="zh-CN" dirty="0"/>
              <a:t>2</a:t>
            </a:r>
            <a:r>
              <a:rPr lang="en-US" altLang="zh-CN" baseline="30000" dirty="0"/>
              <a:t>32</a:t>
            </a:r>
            <a:r>
              <a:rPr lang="zh-CN" altLang="en-US" dirty="0"/>
              <a:t>个页表，将这个过程继续下去就得到：</a:t>
            </a:r>
          </a:p>
        </p:txBody>
      </p:sp>
      <p:graphicFrame>
        <p:nvGraphicFramePr>
          <p:cNvPr id="7" name="表格 6">
            <a:extLst>
              <a:ext uri="{FF2B5EF4-FFF2-40B4-BE49-F238E27FC236}">
                <a16:creationId xmlns:a16="http://schemas.microsoft.com/office/drawing/2014/main" id="{35668386-CB5F-4A0A-A3A3-848FE5CDA6DE}"/>
              </a:ext>
            </a:extLst>
          </p:cNvPr>
          <p:cNvGraphicFramePr>
            <a:graphicFrameLocks noGrp="1"/>
          </p:cNvGraphicFramePr>
          <p:nvPr>
            <p:extLst>
              <p:ext uri="{D42A27DB-BD31-4B8C-83A1-F6EECF244321}">
                <p14:modId xmlns:p14="http://schemas.microsoft.com/office/powerpoint/2010/main" val="3317746981"/>
              </p:ext>
            </p:extLst>
          </p:nvPr>
        </p:nvGraphicFramePr>
        <p:xfrm>
          <a:off x="3067539" y="2490817"/>
          <a:ext cx="5208953" cy="2716809"/>
        </p:xfrm>
        <a:graphic>
          <a:graphicData uri="http://schemas.openxmlformats.org/drawingml/2006/table">
            <a:tbl>
              <a:tblPr firstRow="1" firstCol="1" lastRow="1" lastCol="1" bandRow="1" bandCol="1">
                <a:tableStyleId>{5C22544A-7EE6-4342-B048-85BDC9FD1C3A}</a:tableStyleId>
              </a:tblPr>
              <a:tblGrid>
                <a:gridCol w="1186571">
                  <a:extLst>
                    <a:ext uri="{9D8B030D-6E8A-4147-A177-3AD203B41FA5}">
                      <a16:colId xmlns:a16="http://schemas.microsoft.com/office/drawing/2014/main" val="472197666"/>
                    </a:ext>
                  </a:extLst>
                </a:gridCol>
                <a:gridCol w="4022382">
                  <a:extLst>
                    <a:ext uri="{9D8B030D-6E8A-4147-A177-3AD203B41FA5}">
                      <a16:colId xmlns:a16="http://schemas.microsoft.com/office/drawing/2014/main" val="354125810"/>
                    </a:ext>
                  </a:extLst>
                </a:gridCol>
              </a:tblGrid>
              <a:tr h="339601">
                <a:tc>
                  <a:txBody>
                    <a:bodyPr/>
                    <a:lstStyle/>
                    <a:p>
                      <a:pPr indent="304800" algn="ctr">
                        <a:spcAft>
                          <a:spcPts val="0"/>
                        </a:spcAft>
                      </a:pPr>
                      <a:r>
                        <a:rPr lang="zh-CN" sz="2000" kern="100" dirty="0">
                          <a:solidFill>
                            <a:schemeClr val="tx1"/>
                          </a:solidFill>
                          <a:effectLst/>
                        </a:rPr>
                        <a:t>深度</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spcAft>
                          <a:spcPts val="0"/>
                        </a:spcAft>
                      </a:pPr>
                      <a:r>
                        <a:rPr lang="zh-CN" sz="2000" kern="100">
                          <a:solidFill>
                            <a:schemeClr val="tx1"/>
                          </a:solidFill>
                          <a:effectLst/>
                        </a:rPr>
                        <a:t>地址空间</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87355240"/>
                  </a:ext>
                </a:extLst>
              </a:tr>
              <a:tr h="339601">
                <a:tc>
                  <a:txBody>
                    <a:bodyPr/>
                    <a:lstStyle/>
                    <a:p>
                      <a:pPr indent="304800" algn="ctr">
                        <a:spcAft>
                          <a:spcPts val="0"/>
                        </a:spcAft>
                      </a:pPr>
                      <a:r>
                        <a:rPr lang="en-US" sz="2000" kern="100">
                          <a:solidFill>
                            <a:schemeClr val="tx1"/>
                          </a:solidFill>
                          <a:effectLst/>
                        </a:rPr>
                        <a:t>1</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spcAft>
                          <a:spcPts val="0"/>
                        </a:spcAft>
                      </a:pPr>
                      <a:r>
                        <a:rPr lang="en-US" sz="2000" kern="100" dirty="0">
                          <a:solidFill>
                            <a:schemeClr val="tx1"/>
                          </a:solidFill>
                          <a:effectLst/>
                        </a:rPr>
                        <a:t>2</a:t>
                      </a:r>
                      <a:r>
                        <a:rPr lang="en-US" sz="2000" kern="100" baseline="30000" dirty="0">
                          <a:solidFill>
                            <a:schemeClr val="tx1"/>
                          </a:solidFill>
                          <a:effectLst/>
                        </a:rPr>
                        <a:t>22</a:t>
                      </a:r>
                      <a:r>
                        <a:rPr lang="en-US" sz="2000" kern="100" dirty="0">
                          <a:solidFill>
                            <a:schemeClr val="tx1"/>
                          </a:solidFill>
                          <a:effectLst/>
                        </a:rPr>
                        <a:t>bytes</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27551214"/>
                  </a:ext>
                </a:extLst>
              </a:tr>
              <a:tr h="339601">
                <a:tc>
                  <a:txBody>
                    <a:bodyPr/>
                    <a:lstStyle/>
                    <a:p>
                      <a:pPr indent="304800" algn="ctr">
                        <a:spcAft>
                          <a:spcPts val="0"/>
                        </a:spcAft>
                      </a:pPr>
                      <a:r>
                        <a:rPr lang="en-US" sz="2000" kern="100">
                          <a:solidFill>
                            <a:schemeClr val="tx1"/>
                          </a:solidFill>
                          <a:effectLst/>
                        </a:rPr>
                        <a:t>2</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spcAft>
                          <a:spcPts val="0"/>
                        </a:spcAft>
                      </a:pPr>
                      <a:r>
                        <a:rPr lang="en-US" sz="2000" kern="100" dirty="0">
                          <a:solidFill>
                            <a:schemeClr val="tx1"/>
                          </a:solidFill>
                          <a:effectLst/>
                        </a:rPr>
                        <a:t>2</a:t>
                      </a:r>
                      <a:r>
                        <a:rPr lang="en-US" sz="2000" kern="100" baseline="30000" dirty="0">
                          <a:solidFill>
                            <a:schemeClr val="tx1"/>
                          </a:solidFill>
                          <a:effectLst/>
                        </a:rPr>
                        <a:t>32</a:t>
                      </a:r>
                      <a:r>
                        <a:rPr lang="en-US" sz="2000" kern="100" dirty="0">
                          <a:solidFill>
                            <a:schemeClr val="tx1"/>
                          </a:solidFill>
                          <a:effectLst/>
                        </a:rPr>
                        <a:t>bytes</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01709729"/>
                  </a:ext>
                </a:extLst>
              </a:tr>
              <a:tr h="339601">
                <a:tc>
                  <a:txBody>
                    <a:bodyPr/>
                    <a:lstStyle/>
                    <a:p>
                      <a:pPr indent="304800" algn="ctr">
                        <a:spcAft>
                          <a:spcPts val="0"/>
                        </a:spcAft>
                      </a:pPr>
                      <a:r>
                        <a:rPr lang="en-US" sz="2000" kern="100">
                          <a:solidFill>
                            <a:schemeClr val="tx1"/>
                          </a:solidFill>
                          <a:effectLst/>
                        </a:rPr>
                        <a:t>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spcAft>
                          <a:spcPts val="0"/>
                        </a:spcAft>
                      </a:pPr>
                      <a:r>
                        <a:rPr lang="en-US" sz="2000" kern="100" dirty="0">
                          <a:solidFill>
                            <a:schemeClr val="tx1"/>
                          </a:solidFill>
                          <a:effectLst/>
                        </a:rPr>
                        <a:t>2</a:t>
                      </a:r>
                      <a:r>
                        <a:rPr lang="en-US" sz="2000" kern="100" baseline="30000" dirty="0">
                          <a:solidFill>
                            <a:schemeClr val="tx1"/>
                          </a:solidFill>
                          <a:effectLst/>
                        </a:rPr>
                        <a:t>42</a:t>
                      </a:r>
                      <a:r>
                        <a:rPr lang="en-US" sz="2000" kern="100" dirty="0">
                          <a:solidFill>
                            <a:schemeClr val="tx1"/>
                          </a:solidFill>
                          <a:effectLst/>
                        </a:rPr>
                        <a:t>bytes</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73357779"/>
                  </a:ext>
                </a:extLst>
              </a:tr>
              <a:tr h="339601">
                <a:tc>
                  <a:txBody>
                    <a:bodyPr/>
                    <a:lstStyle/>
                    <a:p>
                      <a:pPr indent="304800" algn="ctr">
                        <a:spcAft>
                          <a:spcPts val="0"/>
                        </a:spcAft>
                      </a:pPr>
                      <a:r>
                        <a:rPr lang="en-US" sz="2000" kern="100">
                          <a:solidFill>
                            <a:schemeClr val="tx1"/>
                          </a:solidFill>
                          <a:effectLst/>
                        </a:rPr>
                        <a:t>4</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spcAft>
                          <a:spcPts val="0"/>
                        </a:spcAft>
                      </a:pPr>
                      <a:r>
                        <a:rPr lang="en-US" sz="2000" kern="100" dirty="0">
                          <a:solidFill>
                            <a:schemeClr val="tx1"/>
                          </a:solidFill>
                          <a:effectLst/>
                        </a:rPr>
                        <a:t>2</a:t>
                      </a:r>
                      <a:r>
                        <a:rPr lang="en-US" sz="2000" kern="100" baseline="30000" dirty="0">
                          <a:solidFill>
                            <a:schemeClr val="tx1"/>
                          </a:solidFill>
                          <a:effectLst/>
                        </a:rPr>
                        <a:t>52</a:t>
                      </a:r>
                      <a:r>
                        <a:rPr lang="en-US" sz="2000" kern="100" dirty="0">
                          <a:solidFill>
                            <a:schemeClr val="tx1"/>
                          </a:solidFill>
                          <a:effectLst/>
                        </a:rPr>
                        <a:t>bytes</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45706941"/>
                  </a:ext>
                </a:extLst>
              </a:tr>
              <a:tr h="339601">
                <a:tc>
                  <a:txBody>
                    <a:bodyPr/>
                    <a:lstStyle/>
                    <a:p>
                      <a:pPr indent="304800" algn="ctr">
                        <a:spcAft>
                          <a:spcPts val="0"/>
                        </a:spcAft>
                      </a:pPr>
                      <a:r>
                        <a:rPr lang="en-US" sz="2000" kern="100">
                          <a:solidFill>
                            <a:schemeClr val="tx1"/>
                          </a:solidFill>
                          <a:effectLst/>
                        </a:rPr>
                        <a:t>5</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spcAft>
                          <a:spcPts val="0"/>
                        </a:spcAft>
                      </a:pPr>
                      <a:r>
                        <a:rPr lang="en-US" sz="2000" kern="100" dirty="0">
                          <a:solidFill>
                            <a:schemeClr val="tx1"/>
                          </a:solidFill>
                          <a:effectLst/>
                        </a:rPr>
                        <a:t>2</a:t>
                      </a:r>
                      <a:r>
                        <a:rPr lang="en-US" sz="2000" kern="100" baseline="30000" dirty="0">
                          <a:solidFill>
                            <a:schemeClr val="tx1"/>
                          </a:solidFill>
                          <a:effectLst/>
                        </a:rPr>
                        <a:t>62</a:t>
                      </a:r>
                      <a:r>
                        <a:rPr lang="en-US" sz="2000" kern="100" dirty="0">
                          <a:solidFill>
                            <a:schemeClr val="tx1"/>
                          </a:solidFill>
                          <a:effectLst/>
                        </a:rPr>
                        <a:t>bytes</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72616003"/>
                  </a:ext>
                </a:extLst>
              </a:tr>
              <a:tr h="679203">
                <a:tc>
                  <a:txBody>
                    <a:bodyPr/>
                    <a:lstStyle/>
                    <a:p>
                      <a:pPr indent="304800" algn="ctr">
                        <a:spcAft>
                          <a:spcPts val="0"/>
                        </a:spcAft>
                      </a:pPr>
                      <a:r>
                        <a:rPr lang="en-US" sz="2000" kern="100">
                          <a:solidFill>
                            <a:schemeClr val="tx1"/>
                          </a:solidFill>
                          <a:effectLst/>
                        </a:rPr>
                        <a:t>6</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spcAft>
                          <a:spcPts val="0"/>
                        </a:spcAft>
                      </a:pPr>
                      <a:r>
                        <a:rPr lang="en-US" sz="2000" kern="100" dirty="0">
                          <a:solidFill>
                            <a:schemeClr val="tx1"/>
                          </a:solidFill>
                          <a:effectLst/>
                        </a:rPr>
                        <a:t>2</a:t>
                      </a:r>
                      <a:r>
                        <a:rPr lang="en-US" sz="2000" kern="100" baseline="30000" dirty="0">
                          <a:solidFill>
                            <a:schemeClr val="tx1"/>
                          </a:solidFill>
                          <a:effectLst/>
                        </a:rPr>
                        <a:t>72</a:t>
                      </a:r>
                      <a:r>
                        <a:rPr lang="en-US" sz="2000" kern="100" dirty="0">
                          <a:solidFill>
                            <a:schemeClr val="tx1"/>
                          </a:solidFill>
                          <a:effectLst/>
                        </a:rPr>
                        <a:t>bytes</a:t>
                      </a:r>
                      <a:r>
                        <a:rPr lang="zh-CN" sz="2000" kern="100" dirty="0">
                          <a:solidFill>
                            <a:schemeClr val="tx1"/>
                          </a:solidFill>
                          <a:effectLst/>
                        </a:rPr>
                        <a:t>（﹥</a:t>
                      </a:r>
                      <a:r>
                        <a:rPr lang="en-US" altLang="zh-CN" sz="2000" kern="100" dirty="0">
                          <a:solidFill>
                            <a:schemeClr val="tx1"/>
                          </a:solidFill>
                          <a:effectLst/>
                        </a:rPr>
                        <a:t>2</a:t>
                      </a:r>
                      <a:r>
                        <a:rPr lang="en-US" altLang="zh-CN" sz="2000" kern="100" baseline="30000" dirty="0">
                          <a:solidFill>
                            <a:schemeClr val="tx1"/>
                          </a:solidFill>
                          <a:effectLst/>
                        </a:rPr>
                        <a:t>64</a:t>
                      </a:r>
                      <a:r>
                        <a:rPr lang="en-US" sz="2000" kern="100" dirty="0">
                          <a:solidFill>
                            <a:schemeClr val="tx1"/>
                          </a:solidFill>
                          <a:effectLst/>
                        </a:rPr>
                        <a:t>bytes</a:t>
                      </a:r>
                      <a:r>
                        <a:rPr lang="zh-CN" sz="2000" kern="100" dirty="0">
                          <a:solidFill>
                            <a:schemeClr val="tx1"/>
                          </a:solidFill>
                          <a:effectLst/>
                        </a:rPr>
                        <a:t>）</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59587926"/>
                  </a:ext>
                </a:extLst>
              </a:tr>
            </a:tbl>
          </a:graphicData>
        </a:graphic>
      </p:graphicFrame>
      <p:sp>
        <p:nvSpPr>
          <p:cNvPr id="8" name="矩形 7">
            <a:extLst>
              <a:ext uri="{FF2B5EF4-FFF2-40B4-BE49-F238E27FC236}">
                <a16:creationId xmlns:a16="http://schemas.microsoft.com/office/drawing/2014/main" id="{4B15DE10-50C7-44AE-A7D6-6B980D2ED7CB}"/>
              </a:ext>
            </a:extLst>
          </p:cNvPr>
          <p:cNvSpPr/>
          <p:nvPr/>
        </p:nvSpPr>
        <p:spPr>
          <a:xfrm>
            <a:off x="1101969" y="5234692"/>
            <a:ext cx="10120923" cy="1200329"/>
          </a:xfrm>
          <a:prstGeom prst="rect">
            <a:avLst/>
          </a:prstGeom>
        </p:spPr>
        <p:txBody>
          <a:bodyPr wrap="square">
            <a:spAutoFit/>
          </a:bodyPr>
          <a:lstStyle/>
          <a:p>
            <a:r>
              <a:rPr lang="zh-CN" altLang="en-US" dirty="0"/>
              <a:t>我们可以看到</a:t>
            </a:r>
            <a:r>
              <a:rPr lang="en-US" altLang="zh-CN" dirty="0"/>
              <a:t>5</a:t>
            </a:r>
            <a:r>
              <a:rPr lang="zh-CN" altLang="en-US" dirty="0"/>
              <a:t>层是不够表示</a:t>
            </a:r>
            <a:r>
              <a:rPr lang="en-US" altLang="zh-CN" dirty="0"/>
              <a:t>64</a:t>
            </a:r>
            <a:r>
              <a:rPr lang="zh-CN" altLang="en-US" dirty="0"/>
              <a:t>位的地址空间，但是</a:t>
            </a:r>
            <a:r>
              <a:rPr lang="en-US" altLang="zh-CN" dirty="0"/>
              <a:t>6</a:t>
            </a:r>
            <a:r>
              <a:rPr lang="zh-CN" altLang="en-US" dirty="0"/>
              <a:t>层达到了要求。但是</a:t>
            </a:r>
            <a:r>
              <a:rPr lang="en-US" altLang="zh-CN" dirty="0"/>
              <a:t>6</a:t>
            </a:r>
            <a:r>
              <a:rPr lang="zh-CN" altLang="en-US" dirty="0"/>
              <a:t>层中只有</a:t>
            </a:r>
            <a:r>
              <a:rPr lang="en-US" altLang="zh-CN" dirty="0"/>
              <a:t>2</a:t>
            </a:r>
            <a:r>
              <a:rPr lang="zh-CN" altLang="en-US" dirty="0"/>
              <a:t>位被使用，而不是全部的</a:t>
            </a:r>
            <a:r>
              <a:rPr lang="en-US" altLang="zh-CN" dirty="0"/>
              <a:t>10</a:t>
            </a:r>
            <a:r>
              <a:rPr lang="zh-CN" altLang="en-US" dirty="0"/>
              <a:t>位。所以不是使用</a:t>
            </a:r>
            <a:r>
              <a:rPr lang="en-US" altLang="zh-CN" dirty="0"/>
              <a:t>72</a:t>
            </a:r>
            <a:r>
              <a:rPr lang="zh-CN" altLang="en-US" dirty="0"/>
              <a:t>位的虚拟地址空间，而是将除了最低两位外的其他位全部屏蔽忽略。这样将会得到一个</a:t>
            </a:r>
            <a:r>
              <a:rPr lang="en-US" altLang="zh-CN" dirty="0"/>
              <a:t>64</a:t>
            </a:r>
            <a:r>
              <a:rPr lang="zh-CN" altLang="en-US" dirty="0"/>
              <a:t>位地址空间，顶层页只有</a:t>
            </a:r>
            <a:r>
              <a:rPr lang="en-US" altLang="zh-CN" dirty="0"/>
              <a:t>4</a:t>
            </a:r>
            <a:r>
              <a:rPr lang="zh-CN" altLang="en-US" dirty="0"/>
              <a:t>个页表项。另外一种方法是修改规则将顶层页做成一个单独的物理页并且让它适合</a:t>
            </a:r>
            <a:r>
              <a:rPr lang="en-US" altLang="zh-CN" dirty="0"/>
              <a:t>4</a:t>
            </a:r>
            <a:r>
              <a:rPr lang="zh-CN" altLang="en-US" dirty="0"/>
              <a:t>个页。这样将会节省一个页。</a:t>
            </a:r>
          </a:p>
        </p:txBody>
      </p:sp>
    </p:spTree>
    <p:extLst>
      <p:ext uri="{BB962C8B-B14F-4D97-AF65-F5344CB8AC3E}">
        <p14:creationId xmlns:p14="http://schemas.microsoft.com/office/powerpoint/2010/main" val="36257119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7 </a:t>
            </a:r>
            <a:r>
              <a:rPr lang="zh-CN" altLang="en-US" dirty="0"/>
              <a:t>单处理器调度</a:t>
            </a:r>
          </a:p>
        </p:txBody>
      </p:sp>
      <p:sp>
        <p:nvSpPr>
          <p:cNvPr id="3" name="副标题 2"/>
          <p:cNvSpPr>
            <a:spLocks noGrp="1"/>
          </p:cNvSpPr>
          <p:nvPr>
            <p:ph type="subTitle" idx="1"/>
          </p:nvPr>
        </p:nvSpPr>
        <p:spPr/>
        <p:txBody>
          <a:bodyPr/>
          <a:lstStyle/>
          <a:p>
            <a:r>
              <a:rPr lang="zh-CN" altLang="en-US" dirty="0"/>
              <a:t>第九章 单处理器调度</a:t>
            </a:r>
          </a:p>
        </p:txBody>
      </p:sp>
    </p:spTree>
    <p:extLst>
      <p:ext uri="{BB962C8B-B14F-4D97-AF65-F5344CB8AC3E}">
        <p14:creationId xmlns:p14="http://schemas.microsoft.com/office/powerpoint/2010/main" val="406279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EE99E51-5698-4A3A-9E2C-F9389FC6CABC}"/>
              </a:ext>
            </a:extLst>
          </p:cNvPr>
          <p:cNvSpPr txBox="1"/>
          <p:nvPr/>
        </p:nvSpPr>
        <p:spPr>
          <a:xfrm>
            <a:off x="1625600" y="1406770"/>
            <a:ext cx="8245231" cy="3539430"/>
          </a:xfrm>
          <a:prstGeom prst="rect">
            <a:avLst/>
          </a:prstGeom>
          <a:noFill/>
        </p:spPr>
        <p:txBody>
          <a:bodyPr wrap="square" rtlCol="0">
            <a:spAutoFit/>
          </a:bodyPr>
          <a:lstStyle/>
          <a:p>
            <a:r>
              <a:rPr lang="zh-CN" altLang="en-US" sz="2800" dirty="0"/>
              <a:t>调度性能相关的几个参数</a:t>
            </a:r>
            <a:endParaRPr lang="en-US" altLang="zh-CN" sz="2800" dirty="0"/>
          </a:p>
          <a:p>
            <a:endParaRPr lang="en-US" altLang="zh-CN" sz="2800" dirty="0"/>
          </a:p>
          <a:p>
            <a:pPr marL="285750" indent="-285750">
              <a:buFont typeface="Arial" panose="020B0604020202020204" pitchFamily="34" charset="0"/>
              <a:buChar char="•"/>
            </a:pPr>
            <a:r>
              <a:rPr lang="zh-CN" altLang="en-US" sz="2800" dirty="0"/>
              <a:t>到达时间</a:t>
            </a:r>
            <a:r>
              <a:rPr lang="en-US" altLang="zh-CN" sz="2800" dirty="0"/>
              <a:t>T</a:t>
            </a:r>
            <a:r>
              <a:rPr lang="en-US" altLang="zh-CN" sz="2800" baseline="-25000" dirty="0"/>
              <a:t>a</a:t>
            </a:r>
            <a:r>
              <a:rPr lang="zh-CN" altLang="en-US" sz="2800" dirty="0"/>
              <a:t>：进程提交的时刻</a:t>
            </a:r>
            <a:endParaRPr lang="en-US" altLang="zh-CN" sz="2800" dirty="0"/>
          </a:p>
          <a:p>
            <a:pPr marL="285750" indent="-285750">
              <a:buFont typeface="Arial" panose="020B0604020202020204" pitchFamily="34" charset="0"/>
              <a:buChar char="•"/>
            </a:pPr>
            <a:r>
              <a:rPr lang="zh-CN" altLang="en-US" sz="2800" dirty="0"/>
              <a:t>服务时间</a:t>
            </a:r>
            <a:r>
              <a:rPr lang="en-US" altLang="zh-CN" sz="2800" dirty="0" err="1"/>
              <a:t>T</a:t>
            </a:r>
            <a:r>
              <a:rPr lang="en-US" altLang="zh-CN" sz="2800" baseline="-25000" dirty="0" err="1"/>
              <a:t>s</a:t>
            </a:r>
            <a:r>
              <a:rPr lang="zh-CN" altLang="en-US" sz="2800" dirty="0"/>
              <a:t>：进程需要执行的时间</a:t>
            </a:r>
            <a:endParaRPr lang="en-US" altLang="zh-CN" sz="2800" dirty="0"/>
          </a:p>
          <a:p>
            <a:pPr marL="285750" indent="-285750">
              <a:buFont typeface="Arial" panose="020B0604020202020204" pitchFamily="34" charset="0"/>
              <a:buChar char="•"/>
            </a:pPr>
            <a:r>
              <a:rPr lang="zh-CN" altLang="en-US" sz="2800" dirty="0"/>
              <a:t>完成时间</a:t>
            </a:r>
            <a:r>
              <a:rPr lang="en-US" altLang="zh-CN" sz="2800" dirty="0" err="1"/>
              <a:t>T</a:t>
            </a:r>
            <a:r>
              <a:rPr lang="en-US" altLang="zh-CN" sz="2800" baseline="-25000" dirty="0" err="1"/>
              <a:t>f</a:t>
            </a:r>
            <a:r>
              <a:rPr lang="zh-CN" altLang="en-US" sz="2800" dirty="0"/>
              <a:t>：进程完成的时刻</a:t>
            </a:r>
            <a:endParaRPr lang="en-US" altLang="zh-CN" sz="2800" dirty="0"/>
          </a:p>
          <a:p>
            <a:pPr marL="285750" indent="-285750">
              <a:buFont typeface="Arial" panose="020B0604020202020204" pitchFamily="34" charset="0"/>
              <a:buChar char="•"/>
            </a:pPr>
            <a:r>
              <a:rPr lang="zh-CN" altLang="en-US" sz="2800" dirty="0"/>
              <a:t>周转时间</a:t>
            </a:r>
            <a:r>
              <a:rPr lang="en-US" altLang="zh-CN" sz="2800" dirty="0" err="1"/>
              <a:t>T</a:t>
            </a:r>
            <a:r>
              <a:rPr lang="en-US" altLang="zh-CN" sz="2800" baseline="-25000" dirty="0" err="1"/>
              <a:t>r</a:t>
            </a:r>
            <a:r>
              <a:rPr lang="zh-CN" altLang="en-US" sz="2800" dirty="0"/>
              <a:t>：进程从提交到完成的时间间隔</a:t>
            </a:r>
            <a:endParaRPr lang="en-US" altLang="zh-CN" sz="2800" dirty="0"/>
          </a:p>
          <a:p>
            <a:pPr marL="285750" indent="-285750">
              <a:buFont typeface="Arial" panose="020B0604020202020204" pitchFamily="34" charset="0"/>
              <a:buChar char="•"/>
            </a:pPr>
            <a:r>
              <a:rPr lang="zh-CN" altLang="en-US" sz="2800" dirty="0"/>
              <a:t>响应时间：进程从提交到第一次执行的时间间隔</a:t>
            </a:r>
            <a:endParaRPr lang="en-US" altLang="zh-CN" sz="2800" dirty="0"/>
          </a:p>
          <a:p>
            <a:pPr marL="285750" indent="-285750">
              <a:buFont typeface="Arial" panose="020B0604020202020204" pitchFamily="34" charset="0"/>
              <a:buChar char="•"/>
            </a:pPr>
            <a:r>
              <a:rPr lang="en-US" altLang="zh-CN" sz="2800" dirty="0" err="1"/>
              <a:t>T</a:t>
            </a:r>
            <a:r>
              <a:rPr lang="en-US" altLang="zh-CN" sz="2800" baseline="-25000" dirty="0" err="1"/>
              <a:t>r</a:t>
            </a:r>
            <a:r>
              <a:rPr lang="en-US" altLang="zh-CN" sz="2800" dirty="0"/>
              <a:t>/</a:t>
            </a:r>
            <a:r>
              <a:rPr lang="en-US" altLang="zh-CN" sz="2800" dirty="0" err="1"/>
              <a:t>T</a:t>
            </a:r>
            <a:r>
              <a:rPr lang="en-US" altLang="zh-CN" sz="2800" baseline="-25000" dirty="0" err="1"/>
              <a:t>s</a:t>
            </a:r>
            <a:endParaRPr lang="zh-CN" altLang="en-US" sz="2800" dirty="0"/>
          </a:p>
        </p:txBody>
      </p:sp>
    </p:spTree>
    <p:extLst>
      <p:ext uri="{BB962C8B-B14F-4D97-AF65-F5344CB8AC3E}">
        <p14:creationId xmlns:p14="http://schemas.microsoft.com/office/powerpoint/2010/main" val="40892915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进程调度示例</a:t>
            </a:r>
            <a:endParaRPr lang="en-US" dirty="0"/>
          </a:p>
        </p:txBody>
      </p:sp>
      <p:pic>
        <p:nvPicPr>
          <p:cNvPr id="4" name="Content Placeholder 3" descr="Table09_04.gif"/>
          <p:cNvPicPr>
            <a:picLocks noGrp="1" noChangeAspect="1"/>
          </p:cNvPicPr>
          <p:nvPr>
            <p:ph idx="1"/>
          </p:nvPr>
        </p:nvPicPr>
        <p:blipFill>
          <a:blip r:embed="rId3"/>
          <a:stretch>
            <a:fillRect/>
          </a:stretch>
        </p:blipFill>
        <p:spPr>
          <a:xfrm>
            <a:off x="6499818" y="1986198"/>
            <a:ext cx="4601936" cy="2879424"/>
          </a:xfrm>
        </p:spPr>
      </p:pic>
      <p:sp>
        <p:nvSpPr>
          <p:cNvPr id="5" name="Content Placeholder 2"/>
          <p:cNvSpPr txBox="1">
            <a:spLocks/>
          </p:cNvSpPr>
          <p:nvPr/>
        </p:nvSpPr>
        <p:spPr bwMode="auto">
          <a:xfrm>
            <a:off x="838200" y="1986198"/>
            <a:ext cx="5093677"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base" hangingPunct="0">
              <a:spcBef>
                <a:spcPct val="20000"/>
              </a:spcBef>
              <a:spcAft>
                <a:spcPct val="0"/>
              </a:spcAft>
              <a:buFont typeface="Arial" charset="0"/>
              <a:buChar char="•"/>
              <a:defRPr/>
            </a:pPr>
            <a:r>
              <a:rPr lang="zh-CN" altLang="en-US" sz="3200" dirty="0"/>
              <a:t>一组进程集合，可以把他们想象成批处理器作业</a:t>
            </a:r>
            <a:endParaRPr lang="en-US" altLang="zh-CN" sz="3200" dirty="0"/>
          </a:p>
          <a:p>
            <a:pPr marL="342900" indent="-342900" eaLnBrk="0" fontAlgn="base" hangingPunct="0">
              <a:spcBef>
                <a:spcPct val="20000"/>
              </a:spcBef>
              <a:spcAft>
                <a:spcPct val="0"/>
              </a:spcAft>
              <a:buFont typeface="Arial" charset="0"/>
              <a:buChar char="•"/>
              <a:defRPr/>
            </a:pPr>
            <a:r>
              <a:rPr lang="zh-CN" altLang="en-US" sz="3200" dirty="0"/>
              <a:t>调度策略</a:t>
            </a:r>
            <a:endParaRPr lang="en-US" altLang="zh-CN" sz="3200" dirty="0"/>
          </a:p>
          <a:p>
            <a:pPr marL="800100" lvl="1" indent="-342900" eaLnBrk="0" fontAlgn="base" hangingPunct="0">
              <a:spcBef>
                <a:spcPct val="20000"/>
              </a:spcBef>
              <a:spcAft>
                <a:spcPct val="0"/>
              </a:spcAft>
              <a:buFont typeface="Arial" charset="0"/>
              <a:buChar char="•"/>
              <a:defRPr/>
            </a:pPr>
            <a:r>
              <a:rPr lang="en-US" sz="2400" dirty="0"/>
              <a:t>FCFS</a:t>
            </a:r>
            <a:r>
              <a:rPr lang="zh-CN" altLang="en-US" sz="2400" dirty="0"/>
              <a:t>先来先服务</a:t>
            </a:r>
            <a:endParaRPr lang="en-US" altLang="zh-CN" sz="2400" dirty="0"/>
          </a:p>
          <a:p>
            <a:pPr marL="800100" lvl="1" indent="-342900" eaLnBrk="0" fontAlgn="base" hangingPunct="0">
              <a:spcBef>
                <a:spcPct val="20000"/>
              </a:spcBef>
              <a:spcAft>
                <a:spcPct val="0"/>
              </a:spcAft>
              <a:buFont typeface="Arial" charset="0"/>
              <a:buChar char="•"/>
              <a:defRPr/>
            </a:pPr>
            <a:r>
              <a:rPr lang="en-US" sz="2400" dirty="0"/>
              <a:t>RR</a:t>
            </a:r>
            <a:r>
              <a:rPr lang="zh-CN" altLang="en-US" sz="2400" dirty="0"/>
              <a:t>轮转</a:t>
            </a:r>
            <a:endParaRPr lang="en-US" altLang="zh-CN" sz="2400" dirty="0"/>
          </a:p>
          <a:p>
            <a:pPr marL="800100" lvl="1" indent="-342900" eaLnBrk="0" fontAlgn="base" hangingPunct="0">
              <a:spcBef>
                <a:spcPct val="20000"/>
              </a:spcBef>
              <a:spcAft>
                <a:spcPct val="0"/>
              </a:spcAft>
              <a:buFont typeface="Arial" charset="0"/>
              <a:buChar char="•"/>
              <a:defRPr/>
            </a:pPr>
            <a:r>
              <a:rPr lang="en-US" sz="2400" dirty="0"/>
              <a:t>SPN</a:t>
            </a:r>
            <a:r>
              <a:rPr lang="zh-CN" altLang="en-US" sz="2400" dirty="0"/>
              <a:t>最短进程优先</a:t>
            </a:r>
            <a:endParaRPr lang="en-US" altLang="zh-CN" sz="2400" dirty="0"/>
          </a:p>
          <a:p>
            <a:pPr marL="800100" lvl="1" indent="-342900" eaLnBrk="0" fontAlgn="base" hangingPunct="0">
              <a:spcBef>
                <a:spcPct val="20000"/>
              </a:spcBef>
              <a:spcAft>
                <a:spcPct val="0"/>
              </a:spcAft>
              <a:buFont typeface="Arial" charset="0"/>
              <a:buChar char="•"/>
              <a:defRPr/>
            </a:pPr>
            <a:r>
              <a:rPr lang="en-US" sz="2400" dirty="0"/>
              <a:t>SRT</a:t>
            </a:r>
            <a:r>
              <a:rPr lang="zh-CN" altLang="en-US" sz="2400" dirty="0"/>
              <a:t>最短剩余时间优先</a:t>
            </a:r>
            <a:endParaRPr lang="en-US" altLang="zh-CN" sz="2400" dirty="0"/>
          </a:p>
          <a:p>
            <a:pPr marL="800100" lvl="1" indent="-342900" eaLnBrk="0" fontAlgn="base" hangingPunct="0">
              <a:spcBef>
                <a:spcPct val="20000"/>
              </a:spcBef>
              <a:spcAft>
                <a:spcPct val="0"/>
              </a:spcAft>
              <a:buFont typeface="Arial" charset="0"/>
              <a:buChar char="•"/>
              <a:defRPr/>
            </a:pPr>
            <a:r>
              <a:rPr lang="en-US" sz="2400" dirty="0"/>
              <a:t>HRRN</a:t>
            </a:r>
            <a:r>
              <a:rPr lang="zh-CN" altLang="en-US" sz="2400" dirty="0"/>
              <a:t>最高响应比优先</a:t>
            </a:r>
            <a:endParaRPr lang="en-US" sz="2400" dirty="0"/>
          </a:p>
        </p:txBody>
      </p:sp>
      <p:sp>
        <p:nvSpPr>
          <p:cNvPr id="6" name="Content Placeholder 2"/>
          <p:cNvSpPr txBox="1">
            <a:spLocks/>
          </p:cNvSpPr>
          <p:nvPr/>
        </p:nvSpPr>
        <p:spPr bwMode="auto">
          <a:xfrm>
            <a:off x="6369539" y="5172310"/>
            <a:ext cx="4734483"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lvl="1" indent="-285750" eaLnBrk="0" hangingPunct="0">
              <a:spcBef>
                <a:spcPct val="20000"/>
              </a:spcBef>
              <a:buFont typeface="Arial" charset="0"/>
              <a:buChar char="–"/>
            </a:pPr>
            <a:r>
              <a:rPr lang="zh-CN" altLang="en-US" sz="2800" dirty="0"/>
              <a:t>服务时间表示一个周期所需要的处理器时间</a:t>
            </a:r>
            <a:endParaRPr lang="en-NZ" sz="3200" dirty="0"/>
          </a:p>
        </p:txBody>
      </p:sp>
    </p:spTree>
    <p:extLst>
      <p:ext uri="{BB962C8B-B14F-4D97-AF65-F5344CB8AC3E}">
        <p14:creationId xmlns:p14="http://schemas.microsoft.com/office/powerpoint/2010/main" val="37805354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先来先服务</a:t>
            </a:r>
            <a:br>
              <a:rPr lang="en-US" altLang="zh-CN" dirty="0"/>
            </a:br>
            <a:r>
              <a:rPr lang="en-US" sz="3200" dirty="0"/>
              <a:t>First-Come-First-Served</a:t>
            </a:r>
            <a:endParaRPr lang="en-US" dirty="0"/>
          </a:p>
        </p:txBody>
      </p:sp>
      <p:sp>
        <p:nvSpPr>
          <p:cNvPr id="3" name="Content Placeholder 2"/>
          <p:cNvSpPr>
            <a:spLocks noGrp="1"/>
          </p:cNvSpPr>
          <p:nvPr>
            <p:ph idx="1"/>
          </p:nvPr>
        </p:nvSpPr>
        <p:spPr/>
        <p:txBody>
          <a:bodyPr/>
          <a:lstStyle/>
          <a:p>
            <a:r>
              <a:rPr lang="zh-CN" altLang="en-US" dirty="0"/>
              <a:t>进程都在就绪队列</a:t>
            </a:r>
            <a:endParaRPr lang="en-US" dirty="0"/>
          </a:p>
          <a:p>
            <a:r>
              <a:rPr lang="zh-CN" altLang="en-US" dirty="0"/>
              <a:t>当前运行的进程停止运行后，在就绪队列中选择存在时间最长的进程运行</a:t>
            </a:r>
            <a:endParaRPr lang="en-US" dirty="0"/>
          </a:p>
          <a:p>
            <a:endParaRPr lang="en-US" dirty="0"/>
          </a:p>
        </p:txBody>
      </p:sp>
      <p:pic>
        <p:nvPicPr>
          <p:cNvPr id="4" name="Picture 3" descr="Fig09_05a.gif"/>
          <p:cNvPicPr>
            <a:picLocks noChangeAspect="1"/>
          </p:cNvPicPr>
          <p:nvPr/>
        </p:nvPicPr>
        <p:blipFill>
          <a:blip r:embed="rId3"/>
          <a:stretch>
            <a:fillRect/>
          </a:stretch>
        </p:blipFill>
        <p:spPr>
          <a:xfrm>
            <a:off x="1828800" y="3810000"/>
            <a:ext cx="8608979" cy="1993212"/>
          </a:xfrm>
          <a:prstGeom prst="rect">
            <a:avLst/>
          </a:prstGeom>
        </p:spPr>
      </p:pic>
      <p:grpSp>
        <p:nvGrpSpPr>
          <p:cNvPr id="8" name="组合 7">
            <a:extLst>
              <a:ext uri="{FF2B5EF4-FFF2-40B4-BE49-F238E27FC236}">
                <a16:creationId xmlns:a16="http://schemas.microsoft.com/office/drawing/2014/main" id="{59D3829B-4949-442B-98F0-AB621551D14A}"/>
              </a:ext>
            </a:extLst>
          </p:cNvPr>
          <p:cNvGrpSpPr/>
          <p:nvPr/>
        </p:nvGrpSpPr>
        <p:grpSpPr>
          <a:xfrm>
            <a:off x="4268374" y="3360615"/>
            <a:ext cx="84796" cy="2672862"/>
            <a:chOff x="4268374" y="3360615"/>
            <a:chExt cx="84796" cy="2672862"/>
          </a:xfrm>
        </p:grpSpPr>
        <p:cxnSp>
          <p:nvCxnSpPr>
            <p:cNvPr id="6" name="直接连接符 5">
              <a:extLst>
                <a:ext uri="{FF2B5EF4-FFF2-40B4-BE49-F238E27FC236}">
                  <a16:creationId xmlns:a16="http://schemas.microsoft.com/office/drawing/2014/main" id="{2703B5D6-B953-48B5-BAD0-C499EF15FCEC}"/>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E564D72-3B98-44EB-9E75-49C7D73085DD}"/>
                </a:ext>
              </a:extLst>
            </p:cNvPr>
            <p:cNvSpPr txBox="1"/>
            <p:nvPr/>
          </p:nvSpPr>
          <p:spPr>
            <a:xfrm>
              <a:off x="4268374" y="3360615"/>
              <a:ext cx="84796" cy="369332"/>
            </a:xfrm>
            <a:prstGeom prst="rect">
              <a:avLst/>
            </a:prstGeom>
            <a:noFill/>
          </p:spPr>
          <p:txBody>
            <a:bodyPr wrap="square" rtlCol="0">
              <a:spAutoFit/>
            </a:bodyPr>
            <a:lstStyle/>
            <a:p>
              <a:r>
                <a:rPr lang="en-US" altLang="zh-CN" dirty="0"/>
                <a:t>A</a:t>
              </a:r>
              <a:endParaRPr lang="zh-CN" altLang="en-US" dirty="0"/>
            </a:p>
          </p:txBody>
        </p:sp>
      </p:grpSp>
      <p:grpSp>
        <p:nvGrpSpPr>
          <p:cNvPr id="9" name="组合 8">
            <a:extLst>
              <a:ext uri="{FF2B5EF4-FFF2-40B4-BE49-F238E27FC236}">
                <a16:creationId xmlns:a16="http://schemas.microsoft.com/office/drawing/2014/main" id="{92B2A162-40B7-46AC-8313-EDE81EB75D05}"/>
              </a:ext>
            </a:extLst>
          </p:cNvPr>
          <p:cNvGrpSpPr/>
          <p:nvPr/>
        </p:nvGrpSpPr>
        <p:grpSpPr>
          <a:xfrm>
            <a:off x="4862343" y="3384061"/>
            <a:ext cx="84796" cy="2672862"/>
            <a:chOff x="4268374" y="3360615"/>
            <a:chExt cx="84796" cy="2672862"/>
          </a:xfrm>
        </p:grpSpPr>
        <p:cxnSp>
          <p:nvCxnSpPr>
            <p:cNvPr id="10" name="直接连接符 9">
              <a:extLst>
                <a:ext uri="{FF2B5EF4-FFF2-40B4-BE49-F238E27FC236}">
                  <a16:creationId xmlns:a16="http://schemas.microsoft.com/office/drawing/2014/main" id="{4B7EA8FF-0137-40AE-BC06-A40CD99FC327}"/>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D9A54BC-EA63-4B26-8A58-B2268F664BCE}"/>
                </a:ext>
              </a:extLst>
            </p:cNvPr>
            <p:cNvSpPr txBox="1"/>
            <p:nvPr/>
          </p:nvSpPr>
          <p:spPr>
            <a:xfrm>
              <a:off x="4268374" y="3360615"/>
              <a:ext cx="84796" cy="369332"/>
            </a:xfrm>
            <a:prstGeom prst="rect">
              <a:avLst/>
            </a:prstGeom>
            <a:noFill/>
          </p:spPr>
          <p:txBody>
            <a:bodyPr wrap="square" rtlCol="0">
              <a:spAutoFit/>
            </a:bodyPr>
            <a:lstStyle/>
            <a:p>
              <a:r>
                <a:rPr lang="en-US" altLang="zh-CN" dirty="0"/>
                <a:t>B</a:t>
              </a:r>
              <a:endParaRPr lang="zh-CN" altLang="en-US" dirty="0"/>
            </a:p>
          </p:txBody>
        </p:sp>
      </p:grpSp>
      <p:grpSp>
        <p:nvGrpSpPr>
          <p:cNvPr id="12" name="组合 11">
            <a:extLst>
              <a:ext uri="{FF2B5EF4-FFF2-40B4-BE49-F238E27FC236}">
                <a16:creationId xmlns:a16="http://schemas.microsoft.com/office/drawing/2014/main" id="{4B3CCE8C-EB9A-45F6-9CFB-5E9C055EACB4}"/>
              </a:ext>
            </a:extLst>
          </p:cNvPr>
          <p:cNvGrpSpPr/>
          <p:nvPr/>
        </p:nvGrpSpPr>
        <p:grpSpPr>
          <a:xfrm>
            <a:off x="5440682" y="3360615"/>
            <a:ext cx="84796" cy="2672862"/>
            <a:chOff x="4268374" y="3360615"/>
            <a:chExt cx="84796" cy="2672862"/>
          </a:xfrm>
        </p:grpSpPr>
        <p:cxnSp>
          <p:nvCxnSpPr>
            <p:cNvPr id="13" name="直接连接符 12">
              <a:extLst>
                <a:ext uri="{FF2B5EF4-FFF2-40B4-BE49-F238E27FC236}">
                  <a16:creationId xmlns:a16="http://schemas.microsoft.com/office/drawing/2014/main" id="{90231FE9-4EB6-47BA-BE00-4614637000F7}"/>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FF0CDA7-0B44-4B00-99F9-4EB09817F487}"/>
                </a:ext>
              </a:extLst>
            </p:cNvPr>
            <p:cNvSpPr txBox="1"/>
            <p:nvPr/>
          </p:nvSpPr>
          <p:spPr>
            <a:xfrm>
              <a:off x="4268374" y="3360615"/>
              <a:ext cx="84796" cy="369332"/>
            </a:xfrm>
            <a:prstGeom prst="rect">
              <a:avLst/>
            </a:prstGeom>
            <a:noFill/>
          </p:spPr>
          <p:txBody>
            <a:bodyPr wrap="square" rtlCol="0">
              <a:spAutoFit/>
            </a:bodyPr>
            <a:lstStyle/>
            <a:p>
              <a:r>
                <a:rPr lang="en-US" altLang="zh-CN" dirty="0"/>
                <a:t>C</a:t>
              </a:r>
              <a:endParaRPr lang="zh-CN" altLang="en-US" dirty="0"/>
            </a:p>
          </p:txBody>
        </p:sp>
      </p:grpSp>
      <p:grpSp>
        <p:nvGrpSpPr>
          <p:cNvPr id="15" name="组合 14">
            <a:extLst>
              <a:ext uri="{FF2B5EF4-FFF2-40B4-BE49-F238E27FC236}">
                <a16:creationId xmlns:a16="http://schemas.microsoft.com/office/drawing/2014/main" id="{13E99212-60CC-4875-8946-387C70BD8874}"/>
              </a:ext>
            </a:extLst>
          </p:cNvPr>
          <p:cNvGrpSpPr/>
          <p:nvPr/>
        </p:nvGrpSpPr>
        <p:grpSpPr>
          <a:xfrm>
            <a:off x="6026834" y="3360615"/>
            <a:ext cx="84796" cy="2672862"/>
            <a:chOff x="4268374" y="3360615"/>
            <a:chExt cx="84796" cy="2672862"/>
          </a:xfrm>
        </p:grpSpPr>
        <p:cxnSp>
          <p:nvCxnSpPr>
            <p:cNvPr id="16" name="直接连接符 15">
              <a:extLst>
                <a:ext uri="{FF2B5EF4-FFF2-40B4-BE49-F238E27FC236}">
                  <a16:creationId xmlns:a16="http://schemas.microsoft.com/office/drawing/2014/main" id="{692E884D-795C-49C3-BF46-30FB1EE8B571}"/>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F939B63D-CF38-4CE5-A0CE-0C8CA1AD2738}"/>
                </a:ext>
              </a:extLst>
            </p:cNvPr>
            <p:cNvSpPr txBox="1"/>
            <p:nvPr/>
          </p:nvSpPr>
          <p:spPr>
            <a:xfrm>
              <a:off x="4268374" y="3360615"/>
              <a:ext cx="84796" cy="369332"/>
            </a:xfrm>
            <a:prstGeom prst="rect">
              <a:avLst/>
            </a:prstGeom>
            <a:noFill/>
          </p:spPr>
          <p:txBody>
            <a:bodyPr wrap="square" rtlCol="0">
              <a:spAutoFit/>
            </a:bodyPr>
            <a:lstStyle/>
            <a:p>
              <a:r>
                <a:rPr lang="en-US" altLang="zh-CN" dirty="0"/>
                <a:t>D</a:t>
              </a:r>
              <a:endParaRPr lang="zh-CN" altLang="en-US" dirty="0"/>
            </a:p>
          </p:txBody>
        </p:sp>
      </p:grpSp>
      <p:grpSp>
        <p:nvGrpSpPr>
          <p:cNvPr id="18" name="组合 17">
            <a:extLst>
              <a:ext uri="{FF2B5EF4-FFF2-40B4-BE49-F238E27FC236}">
                <a16:creationId xmlns:a16="http://schemas.microsoft.com/office/drawing/2014/main" id="{DFA536CC-4F40-4500-8059-30B79702F2C9}"/>
              </a:ext>
            </a:extLst>
          </p:cNvPr>
          <p:cNvGrpSpPr/>
          <p:nvPr/>
        </p:nvGrpSpPr>
        <p:grpSpPr>
          <a:xfrm>
            <a:off x="6612990" y="3360615"/>
            <a:ext cx="84796" cy="2672862"/>
            <a:chOff x="4268374" y="3360615"/>
            <a:chExt cx="84796" cy="2672862"/>
          </a:xfrm>
        </p:grpSpPr>
        <p:cxnSp>
          <p:nvCxnSpPr>
            <p:cNvPr id="19" name="直接连接符 18">
              <a:extLst>
                <a:ext uri="{FF2B5EF4-FFF2-40B4-BE49-F238E27FC236}">
                  <a16:creationId xmlns:a16="http://schemas.microsoft.com/office/drawing/2014/main" id="{7DD2C91B-4702-4561-AE83-3BA4D486198C}"/>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9154C508-ED8A-4566-BDEB-AD13F43244FF}"/>
                </a:ext>
              </a:extLst>
            </p:cNvPr>
            <p:cNvSpPr txBox="1"/>
            <p:nvPr/>
          </p:nvSpPr>
          <p:spPr>
            <a:xfrm>
              <a:off x="4268374" y="3360615"/>
              <a:ext cx="84796" cy="369332"/>
            </a:xfrm>
            <a:prstGeom prst="rect">
              <a:avLst/>
            </a:prstGeom>
            <a:noFill/>
          </p:spPr>
          <p:txBody>
            <a:bodyPr wrap="square" rtlCol="0">
              <a:spAutoFit/>
            </a:bodyPr>
            <a:lstStyle/>
            <a:p>
              <a:r>
                <a:rPr lang="en-US" altLang="zh-CN" dirty="0"/>
                <a:t>E</a:t>
              </a:r>
              <a:endParaRPr lang="zh-CN" altLang="en-US" dirty="0"/>
            </a:p>
          </p:txBody>
        </p:sp>
      </p:grpSp>
      <p:graphicFrame>
        <p:nvGraphicFramePr>
          <p:cNvPr id="21" name="表格 20">
            <a:extLst>
              <a:ext uri="{FF2B5EF4-FFF2-40B4-BE49-F238E27FC236}">
                <a16:creationId xmlns:a16="http://schemas.microsoft.com/office/drawing/2014/main" id="{FFDEB273-A8AD-4EC0-8409-5088FDEF3E70}"/>
              </a:ext>
            </a:extLst>
          </p:cNvPr>
          <p:cNvGraphicFramePr>
            <a:graphicFrameLocks noGrp="1"/>
          </p:cNvGraphicFramePr>
          <p:nvPr>
            <p:extLst>
              <p:ext uri="{D42A27DB-BD31-4B8C-83A1-F6EECF244321}">
                <p14:modId xmlns:p14="http://schemas.microsoft.com/office/powerpoint/2010/main" val="1387023756"/>
              </p:ext>
            </p:extLst>
          </p:nvPr>
        </p:nvGraphicFramePr>
        <p:xfrm>
          <a:off x="8402201" y="83771"/>
          <a:ext cx="2531522" cy="2225040"/>
        </p:xfrm>
        <a:graphic>
          <a:graphicData uri="http://schemas.openxmlformats.org/drawingml/2006/table">
            <a:tbl>
              <a:tblPr firstRow="1" bandRow="1">
                <a:tableStyleId>{5C22544A-7EE6-4342-B048-85BDC9FD1C3A}</a:tableStyleId>
              </a:tblPr>
              <a:tblGrid>
                <a:gridCol w="1265761">
                  <a:extLst>
                    <a:ext uri="{9D8B030D-6E8A-4147-A177-3AD203B41FA5}">
                      <a16:colId xmlns:a16="http://schemas.microsoft.com/office/drawing/2014/main" val="621363014"/>
                    </a:ext>
                  </a:extLst>
                </a:gridCol>
                <a:gridCol w="1265761">
                  <a:extLst>
                    <a:ext uri="{9D8B030D-6E8A-4147-A177-3AD203B41FA5}">
                      <a16:colId xmlns:a16="http://schemas.microsoft.com/office/drawing/2014/main" val="3588277877"/>
                    </a:ext>
                  </a:extLst>
                </a:gridCol>
              </a:tblGrid>
              <a:tr h="370840">
                <a:tc>
                  <a:txBody>
                    <a:bodyPr/>
                    <a:lstStyle/>
                    <a:p>
                      <a:r>
                        <a:rPr lang="zh-CN" altLang="en-US" dirty="0"/>
                        <a:t>进程</a:t>
                      </a:r>
                    </a:p>
                  </a:txBody>
                  <a:tcPr/>
                </a:tc>
                <a:tc>
                  <a:txBody>
                    <a:bodyPr/>
                    <a:lstStyle/>
                    <a:p>
                      <a:r>
                        <a:rPr lang="zh-CN" altLang="en-US" dirty="0"/>
                        <a:t>服务时间</a:t>
                      </a:r>
                    </a:p>
                  </a:txBody>
                  <a:tcPr/>
                </a:tc>
                <a:extLst>
                  <a:ext uri="{0D108BD9-81ED-4DB2-BD59-A6C34878D82A}">
                    <a16:rowId xmlns:a16="http://schemas.microsoft.com/office/drawing/2014/main" val="4188849818"/>
                  </a:ext>
                </a:extLst>
              </a:tr>
              <a:tr h="370840">
                <a:tc>
                  <a:txBody>
                    <a:bodyPr/>
                    <a:lstStyle/>
                    <a:p>
                      <a:r>
                        <a:rPr lang="en-US" altLang="zh-CN" dirty="0"/>
                        <a:t>A</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388720691"/>
                  </a:ext>
                </a:extLst>
              </a:tr>
              <a:tr h="370840">
                <a:tc>
                  <a:txBody>
                    <a:bodyPr/>
                    <a:lstStyle/>
                    <a:p>
                      <a:r>
                        <a:rPr lang="en-US" altLang="zh-CN" dirty="0"/>
                        <a:t>B</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val="2788299224"/>
                  </a:ext>
                </a:extLst>
              </a:tr>
              <a:tr h="370840">
                <a:tc>
                  <a:txBody>
                    <a:bodyPr/>
                    <a:lstStyle/>
                    <a:p>
                      <a:r>
                        <a:rPr lang="en-US" altLang="zh-CN" dirty="0"/>
                        <a:t>C</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28691969"/>
                  </a:ext>
                </a:extLst>
              </a:tr>
              <a:tr h="370840">
                <a:tc>
                  <a:txBody>
                    <a:bodyPr/>
                    <a:lstStyle/>
                    <a:p>
                      <a:r>
                        <a:rPr lang="en-US" altLang="zh-CN" dirty="0"/>
                        <a:t>D</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2788859627"/>
                  </a:ext>
                </a:extLst>
              </a:tr>
              <a:tr h="370840">
                <a:tc>
                  <a:txBody>
                    <a:bodyPr/>
                    <a:lstStyle/>
                    <a:p>
                      <a:r>
                        <a:rPr lang="en-US" altLang="zh-CN" dirty="0"/>
                        <a:t>E</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2558220284"/>
                  </a:ext>
                </a:extLst>
              </a:tr>
            </a:tbl>
          </a:graphicData>
        </a:graphic>
      </p:graphicFrame>
    </p:spTree>
    <p:extLst>
      <p:ext uri="{BB962C8B-B14F-4D97-AF65-F5344CB8AC3E}">
        <p14:creationId xmlns:p14="http://schemas.microsoft.com/office/powerpoint/2010/main" val="8507581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轮转 </a:t>
            </a:r>
            <a:r>
              <a:rPr lang="en-US" dirty="0"/>
              <a:t>Round Robin</a:t>
            </a:r>
          </a:p>
        </p:txBody>
      </p:sp>
      <p:sp>
        <p:nvSpPr>
          <p:cNvPr id="3" name="Content Placeholder 2"/>
          <p:cNvSpPr>
            <a:spLocks noGrp="1"/>
          </p:cNvSpPr>
          <p:nvPr>
            <p:ph idx="1"/>
          </p:nvPr>
        </p:nvSpPr>
        <p:spPr/>
        <p:txBody>
          <a:bodyPr/>
          <a:lstStyle/>
          <a:p>
            <a:r>
              <a:rPr lang="zh-CN" altLang="en-US" dirty="0"/>
              <a:t>采用基于时钟的抢占策略</a:t>
            </a:r>
            <a:endParaRPr lang="en-US" dirty="0"/>
          </a:p>
          <a:p>
            <a:pPr lvl="1"/>
            <a:r>
              <a:rPr lang="zh-CN" altLang="en-US" dirty="0"/>
              <a:t>又称为时间片</a:t>
            </a:r>
            <a:r>
              <a:rPr lang="en-US" altLang="zh-CN" dirty="0"/>
              <a:t>(</a:t>
            </a:r>
            <a:r>
              <a:rPr lang="en-NZ" dirty="0"/>
              <a:t>time slicing), </a:t>
            </a:r>
            <a:r>
              <a:rPr lang="zh-CN" altLang="en-US" dirty="0"/>
              <a:t>每个进程在被抢占前都分配一定时间</a:t>
            </a:r>
            <a:endParaRPr lang="en-US" dirty="0"/>
          </a:p>
          <a:p>
            <a:endParaRPr lang="en-US" dirty="0"/>
          </a:p>
        </p:txBody>
      </p:sp>
      <p:pic>
        <p:nvPicPr>
          <p:cNvPr id="4" name="Picture 3" descr="Fig09_05b.gif"/>
          <p:cNvPicPr>
            <a:picLocks noChangeAspect="1"/>
          </p:cNvPicPr>
          <p:nvPr/>
        </p:nvPicPr>
        <p:blipFill>
          <a:blip r:embed="rId3"/>
          <a:stretch>
            <a:fillRect/>
          </a:stretch>
        </p:blipFill>
        <p:spPr>
          <a:xfrm>
            <a:off x="1600201" y="3987610"/>
            <a:ext cx="8959187" cy="1498790"/>
          </a:xfrm>
          <a:prstGeom prst="rect">
            <a:avLst/>
          </a:prstGeom>
        </p:spPr>
      </p:pic>
      <p:sp>
        <p:nvSpPr>
          <p:cNvPr id="5" name="文本框 4">
            <a:extLst>
              <a:ext uri="{FF2B5EF4-FFF2-40B4-BE49-F238E27FC236}">
                <a16:creationId xmlns:a16="http://schemas.microsoft.com/office/drawing/2014/main" id="{FF84C802-3DC0-429D-AFEE-2B05E61566AD}"/>
              </a:ext>
            </a:extLst>
          </p:cNvPr>
          <p:cNvSpPr txBox="1"/>
          <p:nvPr/>
        </p:nvSpPr>
        <p:spPr>
          <a:xfrm>
            <a:off x="1600201" y="5621337"/>
            <a:ext cx="9157676" cy="369332"/>
          </a:xfrm>
          <a:prstGeom prst="rect">
            <a:avLst/>
          </a:prstGeom>
          <a:noFill/>
        </p:spPr>
        <p:txBody>
          <a:bodyPr wrap="square" rtlCol="0">
            <a:spAutoFit/>
          </a:bodyPr>
          <a:lstStyle/>
          <a:p>
            <a:r>
              <a:rPr lang="zh-CN" altLang="en-US" i="1" dirty="0"/>
              <a:t>此处出现“中断”和“新服务到达”同时发生，书上和</a:t>
            </a:r>
            <a:r>
              <a:rPr lang="en-US" altLang="zh-CN" i="1" dirty="0"/>
              <a:t>ppt</a:t>
            </a:r>
            <a:r>
              <a:rPr lang="zh-CN" altLang="en-US" i="1" dirty="0"/>
              <a:t>是先将新服务入队，再换出进程</a:t>
            </a:r>
          </a:p>
        </p:txBody>
      </p:sp>
      <p:grpSp>
        <p:nvGrpSpPr>
          <p:cNvPr id="6" name="组合 5">
            <a:extLst>
              <a:ext uri="{FF2B5EF4-FFF2-40B4-BE49-F238E27FC236}">
                <a16:creationId xmlns:a16="http://schemas.microsoft.com/office/drawing/2014/main" id="{1CD66268-8C33-4E98-BECA-77EAE9E99C13}"/>
              </a:ext>
            </a:extLst>
          </p:cNvPr>
          <p:cNvGrpSpPr/>
          <p:nvPr/>
        </p:nvGrpSpPr>
        <p:grpSpPr>
          <a:xfrm>
            <a:off x="4151144" y="3360615"/>
            <a:ext cx="84797" cy="2188308"/>
            <a:chOff x="4268374" y="3360615"/>
            <a:chExt cx="84796" cy="2672862"/>
          </a:xfrm>
        </p:grpSpPr>
        <p:cxnSp>
          <p:nvCxnSpPr>
            <p:cNvPr id="7" name="直接连接符 6">
              <a:extLst>
                <a:ext uri="{FF2B5EF4-FFF2-40B4-BE49-F238E27FC236}">
                  <a16:creationId xmlns:a16="http://schemas.microsoft.com/office/drawing/2014/main" id="{EB2861C7-EB06-4BCC-AE50-CA31793A232D}"/>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16E2B64-F13B-4324-AD2C-EDC4916E8E2C}"/>
                </a:ext>
              </a:extLst>
            </p:cNvPr>
            <p:cNvSpPr txBox="1"/>
            <p:nvPr/>
          </p:nvSpPr>
          <p:spPr>
            <a:xfrm>
              <a:off x="4268374" y="3360615"/>
              <a:ext cx="84796" cy="369332"/>
            </a:xfrm>
            <a:prstGeom prst="rect">
              <a:avLst/>
            </a:prstGeom>
            <a:noFill/>
          </p:spPr>
          <p:txBody>
            <a:bodyPr wrap="square" rtlCol="0">
              <a:spAutoFit/>
            </a:bodyPr>
            <a:lstStyle/>
            <a:p>
              <a:r>
                <a:rPr lang="en-US" altLang="zh-CN" dirty="0"/>
                <a:t>A</a:t>
              </a:r>
              <a:endParaRPr lang="zh-CN" altLang="en-US" dirty="0"/>
            </a:p>
          </p:txBody>
        </p:sp>
      </p:grpSp>
      <p:grpSp>
        <p:nvGrpSpPr>
          <p:cNvPr id="9" name="组合 8">
            <a:extLst>
              <a:ext uri="{FF2B5EF4-FFF2-40B4-BE49-F238E27FC236}">
                <a16:creationId xmlns:a16="http://schemas.microsoft.com/office/drawing/2014/main" id="{3BB1E982-12BB-42B8-8BEE-5B17896AD4BA}"/>
              </a:ext>
            </a:extLst>
          </p:cNvPr>
          <p:cNvGrpSpPr/>
          <p:nvPr/>
        </p:nvGrpSpPr>
        <p:grpSpPr>
          <a:xfrm>
            <a:off x="4776373" y="3384061"/>
            <a:ext cx="84797" cy="2188308"/>
            <a:chOff x="4268374" y="3360615"/>
            <a:chExt cx="84796" cy="2672862"/>
          </a:xfrm>
        </p:grpSpPr>
        <p:cxnSp>
          <p:nvCxnSpPr>
            <p:cNvPr id="10" name="直接连接符 9">
              <a:extLst>
                <a:ext uri="{FF2B5EF4-FFF2-40B4-BE49-F238E27FC236}">
                  <a16:creationId xmlns:a16="http://schemas.microsoft.com/office/drawing/2014/main" id="{185E89D7-6F2D-4C73-8CA5-DF0940862581}"/>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796F20A-89AA-46F0-9211-0312036611A0}"/>
                </a:ext>
              </a:extLst>
            </p:cNvPr>
            <p:cNvSpPr txBox="1"/>
            <p:nvPr/>
          </p:nvSpPr>
          <p:spPr>
            <a:xfrm>
              <a:off x="4268374" y="3360615"/>
              <a:ext cx="84796" cy="369332"/>
            </a:xfrm>
            <a:prstGeom prst="rect">
              <a:avLst/>
            </a:prstGeom>
            <a:noFill/>
          </p:spPr>
          <p:txBody>
            <a:bodyPr wrap="square" rtlCol="0">
              <a:spAutoFit/>
            </a:bodyPr>
            <a:lstStyle/>
            <a:p>
              <a:r>
                <a:rPr lang="en-US" altLang="zh-CN" dirty="0"/>
                <a:t>B</a:t>
              </a:r>
              <a:endParaRPr lang="zh-CN" altLang="en-US" dirty="0"/>
            </a:p>
          </p:txBody>
        </p:sp>
      </p:grpSp>
      <p:grpSp>
        <p:nvGrpSpPr>
          <p:cNvPr id="12" name="组合 11">
            <a:extLst>
              <a:ext uri="{FF2B5EF4-FFF2-40B4-BE49-F238E27FC236}">
                <a16:creationId xmlns:a16="http://schemas.microsoft.com/office/drawing/2014/main" id="{23EFFE3C-0867-4502-A5A6-45A0B3F25EB5}"/>
              </a:ext>
            </a:extLst>
          </p:cNvPr>
          <p:cNvGrpSpPr/>
          <p:nvPr/>
        </p:nvGrpSpPr>
        <p:grpSpPr>
          <a:xfrm>
            <a:off x="5385972" y="3360615"/>
            <a:ext cx="84797" cy="2188308"/>
            <a:chOff x="4268374" y="3360615"/>
            <a:chExt cx="84796" cy="2672862"/>
          </a:xfrm>
        </p:grpSpPr>
        <p:cxnSp>
          <p:nvCxnSpPr>
            <p:cNvPr id="13" name="直接连接符 12">
              <a:extLst>
                <a:ext uri="{FF2B5EF4-FFF2-40B4-BE49-F238E27FC236}">
                  <a16:creationId xmlns:a16="http://schemas.microsoft.com/office/drawing/2014/main" id="{5FAAAE91-9DDC-442F-8028-977B0F437AF2}"/>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61DAEDF3-6F59-4C20-B149-0EB8D3AD2187}"/>
                </a:ext>
              </a:extLst>
            </p:cNvPr>
            <p:cNvSpPr txBox="1"/>
            <p:nvPr/>
          </p:nvSpPr>
          <p:spPr>
            <a:xfrm>
              <a:off x="4268374" y="3360615"/>
              <a:ext cx="84796" cy="369332"/>
            </a:xfrm>
            <a:prstGeom prst="rect">
              <a:avLst/>
            </a:prstGeom>
            <a:noFill/>
          </p:spPr>
          <p:txBody>
            <a:bodyPr wrap="square" rtlCol="0">
              <a:spAutoFit/>
            </a:bodyPr>
            <a:lstStyle/>
            <a:p>
              <a:r>
                <a:rPr lang="en-US" altLang="zh-CN" dirty="0"/>
                <a:t>C</a:t>
              </a:r>
              <a:endParaRPr lang="zh-CN" altLang="en-US" dirty="0"/>
            </a:p>
          </p:txBody>
        </p:sp>
      </p:grpSp>
      <p:grpSp>
        <p:nvGrpSpPr>
          <p:cNvPr id="15" name="组合 14">
            <a:extLst>
              <a:ext uri="{FF2B5EF4-FFF2-40B4-BE49-F238E27FC236}">
                <a16:creationId xmlns:a16="http://schemas.microsoft.com/office/drawing/2014/main" id="{BE64083C-671A-4675-8E1C-60DA47A6DAE3}"/>
              </a:ext>
            </a:extLst>
          </p:cNvPr>
          <p:cNvGrpSpPr/>
          <p:nvPr/>
        </p:nvGrpSpPr>
        <p:grpSpPr>
          <a:xfrm>
            <a:off x="6003384" y="3360615"/>
            <a:ext cx="84797" cy="2188308"/>
            <a:chOff x="4268374" y="3360615"/>
            <a:chExt cx="84796" cy="2672862"/>
          </a:xfrm>
        </p:grpSpPr>
        <p:cxnSp>
          <p:nvCxnSpPr>
            <p:cNvPr id="16" name="直接连接符 15">
              <a:extLst>
                <a:ext uri="{FF2B5EF4-FFF2-40B4-BE49-F238E27FC236}">
                  <a16:creationId xmlns:a16="http://schemas.microsoft.com/office/drawing/2014/main" id="{6930B7F4-3012-4F51-960A-284981F8DDCD}"/>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3CB33563-14C1-4B0E-8B72-B9DE60F8895E}"/>
                </a:ext>
              </a:extLst>
            </p:cNvPr>
            <p:cNvSpPr txBox="1"/>
            <p:nvPr/>
          </p:nvSpPr>
          <p:spPr>
            <a:xfrm>
              <a:off x="4268374" y="3360615"/>
              <a:ext cx="84796" cy="369332"/>
            </a:xfrm>
            <a:prstGeom prst="rect">
              <a:avLst/>
            </a:prstGeom>
            <a:noFill/>
          </p:spPr>
          <p:txBody>
            <a:bodyPr wrap="square" rtlCol="0">
              <a:spAutoFit/>
            </a:bodyPr>
            <a:lstStyle/>
            <a:p>
              <a:r>
                <a:rPr lang="en-US" altLang="zh-CN" dirty="0"/>
                <a:t>D</a:t>
              </a:r>
              <a:endParaRPr lang="zh-CN" altLang="en-US" dirty="0"/>
            </a:p>
          </p:txBody>
        </p:sp>
      </p:grpSp>
      <p:grpSp>
        <p:nvGrpSpPr>
          <p:cNvPr id="18" name="组合 17">
            <a:extLst>
              <a:ext uri="{FF2B5EF4-FFF2-40B4-BE49-F238E27FC236}">
                <a16:creationId xmlns:a16="http://schemas.microsoft.com/office/drawing/2014/main" id="{CFFD2FA1-ECCA-4CB6-A38F-D9AE5568A81A}"/>
              </a:ext>
            </a:extLst>
          </p:cNvPr>
          <p:cNvGrpSpPr/>
          <p:nvPr/>
        </p:nvGrpSpPr>
        <p:grpSpPr>
          <a:xfrm>
            <a:off x="6620802" y="3360615"/>
            <a:ext cx="84797" cy="2188308"/>
            <a:chOff x="4268374" y="3360615"/>
            <a:chExt cx="84796" cy="2672862"/>
          </a:xfrm>
        </p:grpSpPr>
        <p:cxnSp>
          <p:nvCxnSpPr>
            <p:cNvPr id="19" name="直接连接符 18">
              <a:extLst>
                <a:ext uri="{FF2B5EF4-FFF2-40B4-BE49-F238E27FC236}">
                  <a16:creationId xmlns:a16="http://schemas.microsoft.com/office/drawing/2014/main" id="{D5A4F2AE-0047-4966-98C6-007165D1E4D7}"/>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F7D2B7B4-DBE9-4F49-B869-9C9489ABF60A}"/>
                </a:ext>
              </a:extLst>
            </p:cNvPr>
            <p:cNvSpPr txBox="1"/>
            <p:nvPr/>
          </p:nvSpPr>
          <p:spPr>
            <a:xfrm>
              <a:off x="4268374" y="3360615"/>
              <a:ext cx="84796" cy="369332"/>
            </a:xfrm>
            <a:prstGeom prst="rect">
              <a:avLst/>
            </a:prstGeom>
            <a:noFill/>
          </p:spPr>
          <p:txBody>
            <a:bodyPr wrap="square" rtlCol="0">
              <a:spAutoFit/>
            </a:bodyPr>
            <a:lstStyle/>
            <a:p>
              <a:r>
                <a:rPr lang="en-US" altLang="zh-CN" dirty="0"/>
                <a:t>E</a:t>
              </a:r>
              <a:endParaRPr lang="zh-CN" altLang="en-US" dirty="0"/>
            </a:p>
          </p:txBody>
        </p:sp>
      </p:grpSp>
      <p:graphicFrame>
        <p:nvGraphicFramePr>
          <p:cNvPr id="21" name="表格 20">
            <a:extLst>
              <a:ext uri="{FF2B5EF4-FFF2-40B4-BE49-F238E27FC236}">
                <a16:creationId xmlns:a16="http://schemas.microsoft.com/office/drawing/2014/main" id="{7D63CBB9-D279-4496-8FE2-C16C5142FE16}"/>
              </a:ext>
            </a:extLst>
          </p:cNvPr>
          <p:cNvGraphicFramePr>
            <a:graphicFrameLocks noGrp="1"/>
          </p:cNvGraphicFramePr>
          <p:nvPr>
            <p:extLst>
              <p:ext uri="{D42A27DB-BD31-4B8C-83A1-F6EECF244321}">
                <p14:modId xmlns:p14="http://schemas.microsoft.com/office/powerpoint/2010/main" val="1195897635"/>
              </p:ext>
            </p:extLst>
          </p:nvPr>
        </p:nvGraphicFramePr>
        <p:xfrm>
          <a:off x="8402201" y="83771"/>
          <a:ext cx="2531522" cy="2225040"/>
        </p:xfrm>
        <a:graphic>
          <a:graphicData uri="http://schemas.openxmlformats.org/drawingml/2006/table">
            <a:tbl>
              <a:tblPr firstRow="1" bandRow="1">
                <a:tableStyleId>{5C22544A-7EE6-4342-B048-85BDC9FD1C3A}</a:tableStyleId>
              </a:tblPr>
              <a:tblGrid>
                <a:gridCol w="1265761">
                  <a:extLst>
                    <a:ext uri="{9D8B030D-6E8A-4147-A177-3AD203B41FA5}">
                      <a16:colId xmlns:a16="http://schemas.microsoft.com/office/drawing/2014/main" val="621363014"/>
                    </a:ext>
                  </a:extLst>
                </a:gridCol>
                <a:gridCol w="1265761">
                  <a:extLst>
                    <a:ext uri="{9D8B030D-6E8A-4147-A177-3AD203B41FA5}">
                      <a16:colId xmlns:a16="http://schemas.microsoft.com/office/drawing/2014/main" val="3588277877"/>
                    </a:ext>
                  </a:extLst>
                </a:gridCol>
              </a:tblGrid>
              <a:tr h="370840">
                <a:tc>
                  <a:txBody>
                    <a:bodyPr/>
                    <a:lstStyle/>
                    <a:p>
                      <a:r>
                        <a:rPr lang="zh-CN" altLang="en-US" dirty="0"/>
                        <a:t>进程</a:t>
                      </a:r>
                    </a:p>
                  </a:txBody>
                  <a:tcPr/>
                </a:tc>
                <a:tc>
                  <a:txBody>
                    <a:bodyPr/>
                    <a:lstStyle/>
                    <a:p>
                      <a:r>
                        <a:rPr lang="zh-CN" altLang="en-US" dirty="0"/>
                        <a:t>服务时间</a:t>
                      </a:r>
                    </a:p>
                  </a:txBody>
                  <a:tcPr/>
                </a:tc>
                <a:extLst>
                  <a:ext uri="{0D108BD9-81ED-4DB2-BD59-A6C34878D82A}">
                    <a16:rowId xmlns:a16="http://schemas.microsoft.com/office/drawing/2014/main" val="4188849818"/>
                  </a:ext>
                </a:extLst>
              </a:tr>
              <a:tr h="370840">
                <a:tc>
                  <a:txBody>
                    <a:bodyPr/>
                    <a:lstStyle/>
                    <a:p>
                      <a:r>
                        <a:rPr lang="en-US" altLang="zh-CN" dirty="0"/>
                        <a:t>A</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388720691"/>
                  </a:ext>
                </a:extLst>
              </a:tr>
              <a:tr h="370840">
                <a:tc>
                  <a:txBody>
                    <a:bodyPr/>
                    <a:lstStyle/>
                    <a:p>
                      <a:r>
                        <a:rPr lang="en-US" altLang="zh-CN" dirty="0"/>
                        <a:t>B</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val="2788299224"/>
                  </a:ext>
                </a:extLst>
              </a:tr>
              <a:tr h="370840">
                <a:tc>
                  <a:txBody>
                    <a:bodyPr/>
                    <a:lstStyle/>
                    <a:p>
                      <a:r>
                        <a:rPr lang="en-US" altLang="zh-CN" dirty="0"/>
                        <a:t>C</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28691969"/>
                  </a:ext>
                </a:extLst>
              </a:tr>
              <a:tr h="370840">
                <a:tc>
                  <a:txBody>
                    <a:bodyPr/>
                    <a:lstStyle/>
                    <a:p>
                      <a:r>
                        <a:rPr lang="en-US" altLang="zh-CN" dirty="0"/>
                        <a:t>D</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2788859627"/>
                  </a:ext>
                </a:extLst>
              </a:tr>
              <a:tr h="370840">
                <a:tc>
                  <a:txBody>
                    <a:bodyPr/>
                    <a:lstStyle/>
                    <a:p>
                      <a:r>
                        <a:rPr lang="en-US" altLang="zh-CN" dirty="0"/>
                        <a:t>E</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2558220284"/>
                  </a:ext>
                </a:extLst>
              </a:tr>
            </a:tbl>
          </a:graphicData>
        </a:graphic>
      </p:graphicFrame>
    </p:spTree>
    <p:extLst>
      <p:ext uri="{BB962C8B-B14F-4D97-AF65-F5344CB8AC3E}">
        <p14:creationId xmlns:p14="http://schemas.microsoft.com/office/powerpoint/2010/main" val="41393739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最短进程优先</a:t>
            </a:r>
            <a:br>
              <a:rPr lang="en-US" altLang="zh-CN" dirty="0"/>
            </a:br>
            <a:r>
              <a:rPr lang="en-US" sz="3600" dirty="0"/>
              <a:t>Shortest Process Next</a:t>
            </a:r>
            <a:endParaRPr lang="en-US" dirty="0"/>
          </a:p>
        </p:txBody>
      </p:sp>
      <p:sp>
        <p:nvSpPr>
          <p:cNvPr id="3" name="Content Placeholder 2"/>
          <p:cNvSpPr>
            <a:spLocks noGrp="1"/>
          </p:cNvSpPr>
          <p:nvPr>
            <p:ph idx="1"/>
          </p:nvPr>
        </p:nvSpPr>
        <p:spPr/>
        <p:txBody>
          <a:bodyPr/>
          <a:lstStyle/>
          <a:p>
            <a:r>
              <a:rPr lang="zh-CN" altLang="en-US" dirty="0"/>
              <a:t>非抢占策略</a:t>
            </a:r>
            <a:endParaRPr lang="en-US" dirty="0"/>
          </a:p>
          <a:p>
            <a:r>
              <a:rPr lang="zh-CN" altLang="en-US" dirty="0"/>
              <a:t>选择预计处理时间最短的进程</a:t>
            </a:r>
            <a:endParaRPr lang="en-US" dirty="0"/>
          </a:p>
          <a:p>
            <a:r>
              <a:rPr lang="zh-CN" altLang="en-US" dirty="0"/>
              <a:t>短进程会越过长进程，排到队列头</a:t>
            </a:r>
            <a:endParaRPr lang="en-US" dirty="0"/>
          </a:p>
          <a:p>
            <a:endParaRPr lang="en-US" dirty="0"/>
          </a:p>
        </p:txBody>
      </p:sp>
      <p:pic>
        <p:nvPicPr>
          <p:cNvPr id="9" name="Picture 8" descr="Fig09_05s.gif"/>
          <p:cNvPicPr>
            <a:picLocks noChangeAspect="1"/>
          </p:cNvPicPr>
          <p:nvPr/>
        </p:nvPicPr>
        <p:blipFill>
          <a:blip r:embed="rId3"/>
          <a:stretch>
            <a:fillRect/>
          </a:stretch>
        </p:blipFill>
        <p:spPr>
          <a:xfrm>
            <a:off x="1772308" y="4339734"/>
            <a:ext cx="8667093" cy="1451467"/>
          </a:xfrm>
          <a:prstGeom prst="rect">
            <a:avLst/>
          </a:prstGeom>
        </p:spPr>
      </p:pic>
      <p:grpSp>
        <p:nvGrpSpPr>
          <p:cNvPr id="5" name="组合 4">
            <a:extLst>
              <a:ext uri="{FF2B5EF4-FFF2-40B4-BE49-F238E27FC236}">
                <a16:creationId xmlns:a16="http://schemas.microsoft.com/office/drawing/2014/main" id="{54CD937E-49A8-47AF-B91A-67926EA4BD5B}"/>
              </a:ext>
            </a:extLst>
          </p:cNvPr>
          <p:cNvGrpSpPr/>
          <p:nvPr/>
        </p:nvGrpSpPr>
        <p:grpSpPr>
          <a:xfrm>
            <a:off x="4315264" y="3813907"/>
            <a:ext cx="84796" cy="2672862"/>
            <a:chOff x="4268374" y="3360615"/>
            <a:chExt cx="84796" cy="2672862"/>
          </a:xfrm>
        </p:grpSpPr>
        <p:cxnSp>
          <p:nvCxnSpPr>
            <p:cNvPr id="6" name="直接连接符 5">
              <a:extLst>
                <a:ext uri="{FF2B5EF4-FFF2-40B4-BE49-F238E27FC236}">
                  <a16:creationId xmlns:a16="http://schemas.microsoft.com/office/drawing/2014/main" id="{FEFAF455-2105-44AC-B2C9-8DD6CF22084F}"/>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03E5D78-BAB6-45DB-A307-B49E583105C4}"/>
                </a:ext>
              </a:extLst>
            </p:cNvPr>
            <p:cNvSpPr txBox="1"/>
            <p:nvPr/>
          </p:nvSpPr>
          <p:spPr>
            <a:xfrm>
              <a:off x="4268374" y="3360615"/>
              <a:ext cx="84796" cy="369332"/>
            </a:xfrm>
            <a:prstGeom prst="rect">
              <a:avLst/>
            </a:prstGeom>
            <a:noFill/>
          </p:spPr>
          <p:txBody>
            <a:bodyPr wrap="square" rtlCol="0">
              <a:spAutoFit/>
            </a:bodyPr>
            <a:lstStyle/>
            <a:p>
              <a:r>
                <a:rPr lang="en-US" altLang="zh-CN" dirty="0"/>
                <a:t>A</a:t>
              </a:r>
              <a:endParaRPr lang="zh-CN" altLang="en-US" dirty="0"/>
            </a:p>
          </p:txBody>
        </p:sp>
      </p:grpSp>
      <p:grpSp>
        <p:nvGrpSpPr>
          <p:cNvPr id="8" name="组合 7">
            <a:extLst>
              <a:ext uri="{FF2B5EF4-FFF2-40B4-BE49-F238E27FC236}">
                <a16:creationId xmlns:a16="http://schemas.microsoft.com/office/drawing/2014/main" id="{CDFB78B9-A249-44F8-9299-DBE8DC3F53B5}"/>
              </a:ext>
            </a:extLst>
          </p:cNvPr>
          <p:cNvGrpSpPr/>
          <p:nvPr/>
        </p:nvGrpSpPr>
        <p:grpSpPr>
          <a:xfrm>
            <a:off x="4909233" y="3837353"/>
            <a:ext cx="84796" cy="2672862"/>
            <a:chOff x="4268374" y="3360615"/>
            <a:chExt cx="84796" cy="2672862"/>
          </a:xfrm>
        </p:grpSpPr>
        <p:cxnSp>
          <p:nvCxnSpPr>
            <p:cNvPr id="10" name="直接连接符 9">
              <a:extLst>
                <a:ext uri="{FF2B5EF4-FFF2-40B4-BE49-F238E27FC236}">
                  <a16:creationId xmlns:a16="http://schemas.microsoft.com/office/drawing/2014/main" id="{706D4A16-2B5F-4CB4-9066-E04CDAACBD84}"/>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C1C8313-F09C-4E2E-BB6C-968D34E9614D}"/>
                </a:ext>
              </a:extLst>
            </p:cNvPr>
            <p:cNvSpPr txBox="1"/>
            <p:nvPr/>
          </p:nvSpPr>
          <p:spPr>
            <a:xfrm>
              <a:off x="4268374" y="3360615"/>
              <a:ext cx="84796" cy="369332"/>
            </a:xfrm>
            <a:prstGeom prst="rect">
              <a:avLst/>
            </a:prstGeom>
            <a:noFill/>
          </p:spPr>
          <p:txBody>
            <a:bodyPr wrap="square" rtlCol="0">
              <a:spAutoFit/>
            </a:bodyPr>
            <a:lstStyle/>
            <a:p>
              <a:r>
                <a:rPr lang="en-US" altLang="zh-CN" dirty="0"/>
                <a:t>B</a:t>
              </a:r>
              <a:endParaRPr lang="zh-CN" altLang="en-US" dirty="0"/>
            </a:p>
          </p:txBody>
        </p:sp>
      </p:grpSp>
      <p:grpSp>
        <p:nvGrpSpPr>
          <p:cNvPr id="12" name="组合 11">
            <a:extLst>
              <a:ext uri="{FF2B5EF4-FFF2-40B4-BE49-F238E27FC236}">
                <a16:creationId xmlns:a16="http://schemas.microsoft.com/office/drawing/2014/main" id="{099CB8FE-F443-4EDC-A9D5-480AE29339E5}"/>
              </a:ext>
            </a:extLst>
          </p:cNvPr>
          <p:cNvGrpSpPr/>
          <p:nvPr/>
        </p:nvGrpSpPr>
        <p:grpSpPr>
          <a:xfrm>
            <a:off x="5511017" y="3813907"/>
            <a:ext cx="84796" cy="2672862"/>
            <a:chOff x="4268374" y="3360615"/>
            <a:chExt cx="84796" cy="2672862"/>
          </a:xfrm>
        </p:grpSpPr>
        <p:cxnSp>
          <p:nvCxnSpPr>
            <p:cNvPr id="13" name="直接连接符 12">
              <a:extLst>
                <a:ext uri="{FF2B5EF4-FFF2-40B4-BE49-F238E27FC236}">
                  <a16:creationId xmlns:a16="http://schemas.microsoft.com/office/drawing/2014/main" id="{DE0B205E-09BF-4500-AC33-2C58EF541CF8}"/>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259B447-84FD-4F4A-BB45-D8EE43283147}"/>
                </a:ext>
              </a:extLst>
            </p:cNvPr>
            <p:cNvSpPr txBox="1"/>
            <p:nvPr/>
          </p:nvSpPr>
          <p:spPr>
            <a:xfrm>
              <a:off x="4268374" y="3360615"/>
              <a:ext cx="84796" cy="369332"/>
            </a:xfrm>
            <a:prstGeom prst="rect">
              <a:avLst/>
            </a:prstGeom>
            <a:noFill/>
          </p:spPr>
          <p:txBody>
            <a:bodyPr wrap="square" rtlCol="0">
              <a:spAutoFit/>
            </a:bodyPr>
            <a:lstStyle/>
            <a:p>
              <a:r>
                <a:rPr lang="en-US" altLang="zh-CN" dirty="0"/>
                <a:t>C</a:t>
              </a:r>
              <a:endParaRPr lang="zh-CN" altLang="en-US" dirty="0"/>
            </a:p>
          </p:txBody>
        </p:sp>
      </p:grpSp>
      <p:grpSp>
        <p:nvGrpSpPr>
          <p:cNvPr id="15" name="组合 14">
            <a:extLst>
              <a:ext uri="{FF2B5EF4-FFF2-40B4-BE49-F238E27FC236}">
                <a16:creationId xmlns:a16="http://schemas.microsoft.com/office/drawing/2014/main" id="{DC28B3FB-7993-4469-A03F-6DE6074066AA}"/>
              </a:ext>
            </a:extLst>
          </p:cNvPr>
          <p:cNvGrpSpPr/>
          <p:nvPr/>
        </p:nvGrpSpPr>
        <p:grpSpPr>
          <a:xfrm>
            <a:off x="6104984" y="3813907"/>
            <a:ext cx="84796" cy="2672862"/>
            <a:chOff x="4268374" y="3360615"/>
            <a:chExt cx="84796" cy="2672862"/>
          </a:xfrm>
        </p:grpSpPr>
        <p:cxnSp>
          <p:nvCxnSpPr>
            <p:cNvPr id="16" name="直接连接符 15">
              <a:extLst>
                <a:ext uri="{FF2B5EF4-FFF2-40B4-BE49-F238E27FC236}">
                  <a16:creationId xmlns:a16="http://schemas.microsoft.com/office/drawing/2014/main" id="{22FB6A06-47CF-4A70-BD86-BE7916752A65}"/>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1BB07437-CDB4-49ED-ABEB-2598271BF630}"/>
                </a:ext>
              </a:extLst>
            </p:cNvPr>
            <p:cNvSpPr txBox="1"/>
            <p:nvPr/>
          </p:nvSpPr>
          <p:spPr>
            <a:xfrm>
              <a:off x="4268374" y="3360615"/>
              <a:ext cx="84796" cy="369332"/>
            </a:xfrm>
            <a:prstGeom prst="rect">
              <a:avLst/>
            </a:prstGeom>
            <a:noFill/>
          </p:spPr>
          <p:txBody>
            <a:bodyPr wrap="square" rtlCol="0">
              <a:spAutoFit/>
            </a:bodyPr>
            <a:lstStyle/>
            <a:p>
              <a:r>
                <a:rPr lang="en-US" altLang="zh-CN" dirty="0"/>
                <a:t>D</a:t>
              </a:r>
              <a:endParaRPr lang="zh-CN" altLang="en-US" dirty="0"/>
            </a:p>
          </p:txBody>
        </p:sp>
      </p:grpSp>
      <p:grpSp>
        <p:nvGrpSpPr>
          <p:cNvPr id="18" name="组合 17">
            <a:extLst>
              <a:ext uri="{FF2B5EF4-FFF2-40B4-BE49-F238E27FC236}">
                <a16:creationId xmlns:a16="http://schemas.microsoft.com/office/drawing/2014/main" id="{52970CF7-1520-4BB2-9949-DF47A7707A37}"/>
              </a:ext>
            </a:extLst>
          </p:cNvPr>
          <p:cNvGrpSpPr/>
          <p:nvPr/>
        </p:nvGrpSpPr>
        <p:grpSpPr>
          <a:xfrm>
            <a:off x="6691140" y="3813907"/>
            <a:ext cx="84796" cy="2672862"/>
            <a:chOff x="4268374" y="3360615"/>
            <a:chExt cx="84796" cy="2672862"/>
          </a:xfrm>
        </p:grpSpPr>
        <p:cxnSp>
          <p:nvCxnSpPr>
            <p:cNvPr id="19" name="直接连接符 18">
              <a:extLst>
                <a:ext uri="{FF2B5EF4-FFF2-40B4-BE49-F238E27FC236}">
                  <a16:creationId xmlns:a16="http://schemas.microsoft.com/office/drawing/2014/main" id="{F65D3632-A51C-48FA-9505-6A83AD35EED0}"/>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6FB6EA8C-8726-43C6-89A7-A385C6004376}"/>
                </a:ext>
              </a:extLst>
            </p:cNvPr>
            <p:cNvSpPr txBox="1"/>
            <p:nvPr/>
          </p:nvSpPr>
          <p:spPr>
            <a:xfrm>
              <a:off x="4268374" y="3360615"/>
              <a:ext cx="84796" cy="369332"/>
            </a:xfrm>
            <a:prstGeom prst="rect">
              <a:avLst/>
            </a:prstGeom>
            <a:noFill/>
          </p:spPr>
          <p:txBody>
            <a:bodyPr wrap="square" rtlCol="0">
              <a:spAutoFit/>
            </a:bodyPr>
            <a:lstStyle/>
            <a:p>
              <a:r>
                <a:rPr lang="en-US" altLang="zh-CN" dirty="0"/>
                <a:t>E</a:t>
              </a:r>
              <a:endParaRPr lang="zh-CN" altLang="en-US" dirty="0"/>
            </a:p>
          </p:txBody>
        </p:sp>
      </p:grpSp>
      <p:graphicFrame>
        <p:nvGraphicFramePr>
          <p:cNvPr id="21" name="表格 20">
            <a:extLst>
              <a:ext uri="{FF2B5EF4-FFF2-40B4-BE49-F238E27FC236}">
                <a16:creationId xmlns:a16="http://schemas.microsoft.com/office/drawing/2014/main" id="{A289B7FB-5017-42D5-9B55-5B10031AA346}"/>
              </a:ext>
            </a:extLst>
          </p:cNvPr>
          <p:cNvGraphicFramePr>
            <a:graphicFrameLocks noGrp="1"/>
          </p:cNvGraphicFramePr>
          <p:nvPr>
            <p:extLst>
              <p:ext uri="{D42A27DB-BD31-4B8C-83A1-F6EECF244321}">
                <p14:modId xmlns:p14="http://schemas.microsoft.com/office/powerpoint/2010/main" val="1195897635"/>
              </p:ext>
            </p:extLst>
          </p:nvPr>
        </p:nvGraphicFramePr>
        <p:xfrm>
          <a:off x="8402201" y="83771"/>
          <a:ext cx="2531522" cy="2225040"/>
        </p:xfrm>
        <a:graphic>
          <a:graphicData uri="http://schemas.openxmlformats.org/drawingml/2006/table">
            <a:tbl>
              <a:tblPr firstRow="1" bandRow="1">
                <a:tableStyleId>{5C22544A-7EE6-4342-B048-85BDC9FD1C3A}</a:tableStyleId>
              </a:tblPr>
              <a:tblGrid>
                <a:gridCol w="1265761">
                  <a:extLst>
                    <a:ext uri="{9D8B030D-6E8A-4147-A177-3AD203B41FA5}">
                      <a16:colId xmlns:a16="http://schemas.microsoft.com/office/drawing/2014/main" val="621363014"/>
                    </a:ext>
                  </a:extLst>
                </a:gridCol>
                <a:gridCol w="1265761">
                  <a:extLst>
                    <a:ext uri="{9D8B030D-6E8A-4147-A177-3AD203B41FA5}">
                      <a16:colId xmlns:a16="http://schemas.microsoft.com/office/drawing/2014/main" val="3588277877"/>
                    </a:ext>
                  </a:extLst>
                </a:gridCol>
              </a:tblGrid>
              <a:tr h="370840">
                <a:tc>
                  <a:txBody>
                    <a:bodyPr/>
                    <a:lstStyle/>
                    <a:p>
                      <a:r>
                        <a:rPr lang="zh-CN" altLang="en-US" dirty="0"/>
                        <a:t>进程</a:t>
                      </a:r>
                    </a:p>
                  </a:txBody>
                  <a:tcPr/>
                </a:tc>
                <a:tc>
                  <a:txBody>
                    <a:bodyPr/>
                    <a:lstStyle/>
                    <a:p>
                      <a:r>
                        <a:rPr lang="zh-CN" altLang="en-US" dirty="0"/>
                        <a:t>服务时间</a:t>
                      </a:r>
                    </a:p>
                  </a:txBody>
                  <a:tcPr/>
                </a:tc>
                <a:extLst>
                  <a:ext uri="{0D108BD9-81ED-4DB2-BD59-A6C34878D82A}">
                    <a16:rowId xmlns:a16="http://schemas.microsoft.com/office/drawing/2014/main" val="4188849818"/>
                  </a:ext>
                </a:extLst>
              </a:tr>
              <a:tr h="370840">
                <a:tc>
                  <a:txBody>
                    <a:bodyPr/>
                    <a:lstStyle/>
                    <a:p>
                      <a:r>
                        <a:rPr lang="en-US" altLang="zh-CN" dirty="0"/>
                        <a:t>A</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388720691"/>
                  </a:ext>
                </a:extLst>
              </a:tr>
              <a:tr h="370840">
                <a:tc>
                  <a:txBody>
                    <a:bodyPr/>
                    <a:lstStyle/>
                    <a:p>
                      <a:r>
                        <a:rPr lang="en-US" altLang="zh-CN" dirty="0"/>
                        <a:t>B</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val="2788299224"/>
                  </a:ext>
                </a:extLst>
              </a:tr>
              <a:tr h="370840">
                <a:tc>
                  <a:txBody>
                    <a:bodyPr/>
                    <a:lstStyle/>
                    <a:p>
                      <a:r>
                        <a:rPr lang="en-US" altLang="zh-CN" dirty="0"/>
                        <a:t>C</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28691969"/>
                  </a:ext>
                </a:extLst>
              </a:tr>
              <a:tr h="370840">
                <a:tc>
                  <a:txBody>
                    <a:bodyPr/>
                    <a:lstStyle/>
                    <a:p>
                      <a:r>
                        <a:rPr lang="en-US" altLang="zh-CN" dirty="0"/>
                        <a:t>D</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2788859627"/>
                  </a:ext>
                </a:extLst>
              </a:tr>
              <a:tr h="370840">
                <a:tc>
                  <a:txBody>
                    <a:bodyPr/>
                    <a:lstStyle/>
                    <a:p>
                      <a:r>
                        <a:rPr lang="en-US" altLang="zh-CN" dirty="0"/>
                        <a:t>E</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2558220284"/>
                  </a:ext>
                </a:extLst>
              </a:tr>
            </a:tbl>
          </a:graphicData>
        </a:graphic>
      </p:graphicFrame>
    </p:spTree>
    <p:extLst>
      <p:ext uri="{BB962C8B-B14F-4D97-AF65-F5344CB8AC3E}">
        <p14:creationId xmlns:p14="http://schemas.microsoft.com/office/powerpoint/2010/main" val="20401627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最短剩余时间</a:t>
            </a:r>
            <a:br>
              <a:rPr lang="en-US" altLang="zh-CN" dirty="0"/>
            </a:br>
            <a:r>
              <a:rPr lang="en-US" sz="3600" dirty="0"/>
              <a:t>Shortest Remaining Time</a:t>
            </a:r>
            <a:endParaRPr lang="en-US" dirty="0"/>
          </a:p>
        </p:txBody>
      </p:sp>
      <p:sp>
        <p:nvSpPr>
          <p:cNvPr id="3" name="Content Placeholder 2"/>
          <p:cNvSpPr>
            <a:spLocks noGrp="1"/>
          </p:cNvSpPr>
          <p:nvPr>
            <p:ph idx="1"/>
          </p:nvPr>
        </p:nvSpPr>
        <p:spPr/>
        <p:txBody>
          <a:bodyPr/>
          <a:lstStyle/>
          <a:p>
            <a:r>
              <a:rPr lang="en-US" dirty="0"/>
              <a:t>SPN</a:t>
            </a:r>
            <a:r>
              <a:rPr lang="zh-CN" altLang="en-US" dirty="0"/>
              <a:t>策略的抢占版</a:t>
            </a:r>
            <a:endParaRPr lang="en-US" dirty="0"/>
          </a:p>
          <a:p>
            <a:r>
              <a:rPr lang="zh-CN" altLang="en-US" dirty="0"/>
              <a:t>总是估算进程时间，并选择预期剩余时间最短的进程</a:t>
            </a:r>
            <a:endParaRPr lang="en-US" dirty="0"/>
          </a:p>
          <a:p>
            <a:endParaRPr lang="en-US" dirty="0"/>
          </a:p>
        </p:txBody>
      </p:sp>
      <p:pic>
        <p:nvPicPr>
          <p:cNvPr id="5" name="Picture 4" descr="Fig09_05d.gif"/>
          <p:cNvPicPr>
            <a:picLocks noChangeAspect="1"/>
          </p:cNvPicPr>
          <p:nvPr/>
        </p:nvPicPr>
        <p:blipFill>
          <a:blip r:embed="rId3"/>
          <a:stretch>
            <a:fillRect/>
          </a:stretch>
        </p:blipFill>
        <p:spPr>
          <a:xfrm>
            <a:off x="1564895" y="4114801"/>
            <a:ext cx="8865213" cy="1371599"/>
          </a:xfrm>
          <a:prstGeom prst="rect">
            <a:avLst/>
          </a:prstGeom>
        </p:spPr>
      </p:pic>
      <p:grpSp>
        <p:nvGrpSpPr>
          <p:cNvPr id="6" name="组合 5">
            <a:extLst>
              <a:ext uri="{FF2B5EF4-FFF2-40B4-BE49-F238E27FC236}">
                <a16:creationId xmlns:a16="http://schemas.microsoft.com/office/drawing/2014/main" id="{0A5EDED6-F3FC-46C5-9786-471CBB2105B4}"/>
              </a:ext>
            </a:extLst>
          </p:cNvPr>
          <p:cNvGrpSpPr/>
          <p:nvPr/>
        </p:nvGrpSpPr>
        <p:grpSpPr>
          <a:xfrm>
            <a:off x="4080804" y="3352795"/>
            <a:ext cx="84796" cy="2672862"/>
            <a:chOff x="4268374" y="3360615"/>
            <a:chExt cx="84796" cy="2672862"/>
          </a:xfrm>
        </p:grpSpPr>
        <p:cxnSp>
          <p:nvCxnSpPr>
            <p:cNvPr id="7" name="直接连接符 6">
              <a:extLst>
                <a:ext uri="{FF2B5EF4-FFF2-40B4-BE49-F238E27FC236}">
                  <a16:creationId xmlns:a16="http://schemas.microsoft.com/office/drawing/2014/main" id="{D4EEE761-2A96-489E-9CF7-DFFFB6DB7981}"/>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9BDB9F09-4636-47F9-B608-B720A762BC85}"/>
                </a:ext>
              </a:extLst>
            </p:cNvPr>
            <p:cNvSpPr txBox="1"/>
            <p:nvPr/>
          </p:nvSpPr>
          <p:spPr>
            <a:xfrm>
              <a:off x="4268374" y="3360615"/>
              <a:ext cx="84796" cy="369332"/>
            </a:xfrm>
            <a:prstGeom prst="rect">
              <a:avLst/>
            </a:prstGeom>
            <a:noFill/>
          </p:spPr>
          <p:txBody>
            <a:bodyPr wrap="square" rtlCol="0">
              <a:spAutoFit/>
            </a:bodyPr>
            <a:lstStyle/>
            <a:p>
              <a:r>
                <a:rPr lang="en-US" altLang="zh-CN" dirty="0"/>
                <a:t>A</a:t>
              </a:r>
              <a:endParaRPr lang="zh-CN" altLang="en-US" dirty="0"/>
            </a:p>
          </p:txBody>
        </p:sp>
      </p:grpSp>
      <p:grpSp>
        <p:nvGrpSpPr>
          <p:cNvPr id="9" name="组合 8">
            <a:extLst>
              <a:ext uri="{FF2B5EF4-FFF2-40B4-BE49-F238E27FC236}">
                <a16:creationId xmlns:a16="http://schemas.microsoft.com/office/drawing/2014/main" id="{35EBD1B1-697C-4F68-BB20-A46B775FFC8A}"/>
              </a:ext>
            </a:extLst>
          </p:cNvPr>
          <p:cNvGrpSpPr/>
          <p:nvPr/>
        </p:nvGrpSpPr>
        <p:grpSpPr>
          <a:xfrm>
            <a:off x="4698218" y="3376241"/>
            <a:ext cx="84796" cy="2672862"/>
            <a:chOff x="4268374" y="3360615"/>
            <a:chExt cx="84796" cy="2672862"/>
          </a:xfrm>
        </p:grpSpPr>
        <p:cxnSp>
          <p:nvCxnSpPr>
            <p:cNvPr id="10" name="直接连接符 9">
              <a:extLst>
                <a:ext uri="{FF2B5EF4-FFF2-40B4-BE49-F238E27FC236}">
                  <a16:creationId xmlns:a16="http://schemas.microsoft.com/office/drawing/2014/main" id="{8E55D8A6-2061-4D78-9D41-03E6359E61E5}"/>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8A6ADBD7-3B3B-4607-BCB4-A86AED9A2F02}"/>
                </a:ext>
              </a:extLst>
            </p:cNvPr>
            <p:cNvSpPr txBox="1"/>
            <p:nvPr/>
          </p:nvSpPr>
          <p:spPr>
            <a:xfrm>
              <a:off x="4268374" y="3360615"/>
              <a:ext cx="84796" cy="369332"/>
            </a:xfrm>
            <a:prstGeom prst="rect">
              <a:avLst/>
            </a:prstGeom>
            <a:noFill/>
          </p:spPr>
          <p:txBody>
            <a:bodyPr wrap="square" rtlCol="0">
              <a:spAutoFit/>
            </a:bodyPr>
            <a:lstStyle/>
            <a:p>
              <a:r>
                <a:rPr lang="en-US" altLang="zh-CN" dirty="0"/>
                <a:t>B</a:t>
              </a:r>
              <a:endParaRPr lang="zh-CN" altLang="en-US" dirty="0"/>
            </a:p>
          </p:txBody>
        </p:sp>
      </p:grpSp>
      <p:grpSp>
        <p:nvGrpSpPr>
          <p:cNvPr id="12" name="组合 11">
            <a:extLst>
              <a:ext uri="{FF2B5EF4-FFF2-40B4-BE49-F238E27FC236}">
                <a16:creationId xmlns:a16="http://schemas.microsoft.com/office/drawing/2014/main" id="{FC363E1D-750F-45B6-AE7D-CA756CFEFFA3}"/>
              </a:ext>
            </a:extLst>
          </p:cNvPr>
          <p:cNvGrpSpPr/>
          <p:nvPr/>
        </p:nvGrpSpPr>
        <p:grpSpPr>
          <a:xfrm>
            <a:off x="5307817" y="3352795"/>
            <a:ext cx="84796" cy="2672862"/>
            <a:chOff x="4268374" y="3360615"/>
            <a:chExt cx="84796" cy="2672862"/>
          </a:xfrm>
        </p:grpSpPr>
        <p:cxnSp>
          <p:nvCxnSpPr>
            <p:cNvPr id="13" name="直接连接符 12">
              <a:extLst>
                <a:ext uri="{FF2B5EF4-FFF2-40B4-BE49-F238E27FC236}">
                  <a16:creationId xmlns:a16="http://schemas.microsoft.com/office/drawing/2014/main" id="{C84DB415-3122-4D7D-B264-F5E9C2224EFF}"/>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3A913313-10DD-4230-8341-13656375317F}"/>
                </a:ext>
              </a:extLst>
            </p:cNvPr>
            <p:cNvSpPr txBox="1"/>
            <p:nvPr/>
          </p:nvSpPr>
          <p:spPr>
            <a:xfrm>
              <a:off x="4268374" y="3360615"/>
              <a:ext cx="84796" cy="369332"/>
            </a:xfrm>
            <a:prstGeom prst="rect">
              <a:avLst/>
            </a:prstGeom>
            <a:noFill/>
          </p:spPr>
          <p:txBody>
            <a:bodyPr wrap="square" rtlCol="0">
              <a:spAutoFit/>
            </a:bodyPr>
            <a:lstStyle/>
            <a:p>
              <a:r>
                <a:rPr lang="en-US" altLang="zh-CN" dirty="0"/>
                <a:t>C</a:t>
              </a:r>
              <a:endParaRPr lang="zh-CN" altLang="en-US" dirty="0"/>
            </a:p>
          </p:txBody>
        </p:sp>
      </p:grpSp>
      <p:grpSp>
        <p:nvGrpSpPr>
          <p:cNvPr id="15" name="组合 14">
            <a:extLst>
              <a:ext uri="{FF2B5EF4-FFF2-40B4-BE49-F238E27FC236}">
                <a16:creationId xmlns:a16="http://schemas.microsoft.com/office/drawing/2014/main" id="{65ABF560-C8A4-4151-9C0F-458602325ED0}"/>
              </a:ext>
            </a:extLst>
          </p:cNvPr>
          <p:cNvGrpSpPr/>
          <p:nvPr/>
        </p:nvGrpSpPr>
        <p:grpSpPr>
          <a:xfrm>
            <a:off x="5925229" y="3352795"/>
            <a:ext cx="84796" cy="2672862"/>
            <a:chOff x="4268374" y="3360615"/>
            <a:chExt cx="84796" cy="2672862"/>
          </a:xfrm>
        </p:grpSpPr>
        <p:cxnSp>
          <p:nvCxnSpPr>
            <p:cNvPr id="16" name="直接连接符 15">
              <a:extLst>
                <a:ext uri="{FF2B5EF4-FFF2-40B4-BE49-F238E27FC236}">
                  <a16:creationId xmlns:a16="http://schemas.microsoft.com/office/drawing/2014/main" id="{9600DAF0-8B70-447E-AA9E-1242CF144907}"/>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236F36F-6715-4AA2-BBB2-03F4136CC38D}"/>
                </a:ext>
              </a:extLst>
            </p:cNvPr>
            <p:cNvSpPr txBox="1"/>
            <p:nvPr/>
          </p:nvSpPr>
          <p:spPr>
            <a:xfrm>
              <a:off x="4268374" y="3360615"/>
              <a:ext cx="84796" cy="369332"/>
            </a:xfrm>
            <a:prstGeom prst="rect">
              <a:avLst/>
            </a:prstGeom>
            <a:noFill/>
          </p:spPr>
          <p:txBody>
            <a:bodyPr wrap="square" rtlCol="0">
              <a:spAutoFit/>
            </a:bodyPr>
            <a:lstStyle/>
            <a:p>
              <a:r>
                <a:rPr lang="en-US" altLang="zh-CN" dirty="0"/>
                <a:t>D</a:t>
              </a:r>
              <a:endParaRPr lang="zh-CN" altLang="en-US" dirty="0"/>
            </a:p>
          </p:txBody>
        </p:sp>
      </p:grpSp>
      <p:grpSp>
        <p:nvGrpSpPr>
          <p:cNvPr id="18" name="组合 17">
            <a:extLst>
              <a:ext uri="{FF2B5EF4-FFF2-40B4-BE49-F238E27FC236}">
                <a16:creationId xmlns:a16="http://schemas.microsoft.com/office/drawing/2014/main" id="{622001B0-53EC-45FE-BF66-13D522378034}"/>
              </a:ext>
            </a:extLst>
          </p:cNvPr>
          <p:cNvGrpSpPr/>
          <p:nvPr/>
        </p:nvGrpSpPr>
        <p:grpSpPr>
          <a:xfrm>
            <a:off x="6534832" y="3352795"/>
            <a:ext cx="84796" cy="2672862"/>
            <a:chOff x="4268374" y="3360615"/>
            <a:chExt cx="84796" cy="2672862"/>
          </a:xfrm>
        </p:grpSpPr>
        <p:cxnSp>
          <p:nvCxnSpPr>
            <p:cNvPr id="19" name="直接连接符 18">
              <a:extLst>
                <a:ext uri="{FF2B5EF4-FFF2-40B4-BE49-F238E27FC236}">
                  <a16:creationId xmlns:a16="http://schemas.microsoft.com/office/drawing/2014/main" id="{641BDC5B-5A0F-4E6A-8DF9-F9B5FC69F8B8}"/>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61986195-A0FB-432A-B27F-B81D9B70300E}"/>
                </a:ext>
              </a:extLst>
            </p:cNvPr>
            <p:cNvSpPr txBox="1"/>
            <p:nvPr/>
          </p:nvSpPr>
          <p:spPr>
            <a:xfrm>
              <a:off x="4268374" y="3360615"/>
              <a:ext cx="84796" cy="369332"/>
            </a:xfrm>
            <a:prstGeom prst="rect">
              <a:avLst/>
            </a:prstGeom>
            <a:noFill/>
          </p:spPr>
          <p:txBody>
            <a:bodyPr wrap="square" rtlCol="0">
              <a:spAutoFit/>
            </a:bodyPr>
            <a:lstStyle/>
            <a:p>
              <a:r>
                <a:rPr lang="en-US" altLang="zh-CN" dirty="0"/>
                <a:t>E</a:t>
              </a:r>
              <a:endParaRPr lang="zh-CN" altLang="en-US" dirty="0"/>
            </a:p>
          </p:txBody>
        </p:sp>
      </p:grpSp>
      <p:graphicFrame>
        <p:nvGraphicFramePr>
          <p:cNvPr id="21" name="表格 20">
            <a:extLst>
              <a:ext uri="{FF2B5EF4-FFF2-40B4-BE49-F238E27FC236}">
                <a16:creationId xmlns:a16="http://schemas.microsoft.com/office/drawing/2014/main" id="{61932361-09E2-4076-B4EF-0E81442051D2}"/>
              </a:ext>
            </a:extLst>
          </p:cNvPr>
          <p:cNvGraphicFramePr>
            <a:graphicFrameLocks noGrp="1"/>
          </p:cNvGraphicFramePr>
          <p:nvPr>
            <p:extLst>
              <p:ext uri="{D42A27DB-BD31-4B8C-83A1-F6EECF244321}">
                <p14:modId xmlns:p14="http://schemas.microsoft.com/office/powerpoint/2010/main" val="1195897635"/>
              </p:ext>
            </p:extLst>
          </p:nvPr>
        </p:nvGraphicFramePr>
        <p:xfrm>
          <a:off x="8402201" y="83771"/>
          <a:ext cx="2531522" cy="2225040"/>
        </p:xfrm>
        <a:graphic>
          <a:graphicData uri="http://schemas.openxmlformats.org/drawingml/2006/table">
            <a:tbl>
              <a:tblPr firstRow="1" bandRow="1">
                <a:tableStyleId>{5C22544A-7EE6-4342-B048-85BDC9FD1C3A}</a:tableStyleId>
              </a:tblPr>
              <a:tblGrid>
                <a:gridCol w="1265761">
                  <a:extLst>
                    <a:ext uri="{9D8B030D-6E8A-4147-A177-3AD203B41FA5}">
                      <a16:colId xmlns:a16="http://schemas.microsoft.com/office/drawing/2014/main" val="621363014"/>
                    </a:ext>
                  </a:extLst>
                </a:gridCol>
                <a:gridCol w="1265761">
                  <a:extLst>
                    <a:ext uri="{9D8B030D-6E8A-4147-A177-3AD203B41FA5}">
                      <a16:colId xmlns:a16="http://schemas.microsoft.com/office/drawing/2014/main" val="3588277877"/>
                    </a:ext>
                  </a:extLst>
                </a:gridCol>
              </a:tblGrid>
              <a:tr h="370840">
                <a:tc>
                  <a:txBody>
                    <a:bodyPr/>
                    <a:lstStyle/>
                    <a:p>
                      <a:r>
                        <a:rPr lang="zh-CN" altLang="en-US" dirty="0"/>
                        <a:t>进程</a:t>
                      </a:r>
                    </a:p>
                  </a:txBody>
                  <a:tcPr/>
                </a:tc>
                <a:tc>
                  <a:txBody>
                    <a:bodyPr/>
                    <a:lstStyle/>
                    <a:p>
                      <a:r>
                        <a:rPr lang="zh-CN" altLang="en-US" dirty="0"/>
                        <a:t>服务时间</a:t>
                      </a:r>
                    </a:p>
                  </a:txBody>
                  <a:tcPr/>
                </a:tc>
                <a:extLst>
                  <a:ext uri="{0D108BD9-81ED-4DB2-BD59-A6C34878D82A}">
                    <a16:rowId xmlns:a16="http://schemas.microsoft.com/office/drawing/2014/main" val="4188849818"/>
                  </a:ext>
                </a:extLst>
              </a:tr>
              <a:tr h="370840">
                <a:tc>
                  <a:txBody>
                    <a:bodyPr/>
                    <a:lstStyle/>
                    <a:p>
                      <a:r>
                        <a:rPr lang="en-US" altLang="zh-CN" dirty="0"/>
                        <a:t>A</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388720691"/>
                  </a:ext>
                </a:extLst>
              </a:tr>
              <a:tr h="370840">
                <a:tc>
                  <a:txBody>
                    <a:bodyPr/>
                    <a:lstStyle/>
                    <a:p>
                      <a:r>
                        <a:rPr lang="en-US" altLang="zh-CN" dirty="0"/>
                        <a:t>B</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val="2788299224"/>
                  </a:ext>
                </a:extLst>
              </a:tr>
              <a:tr h="370840">
                <a:tc>
                  <a:txBody>
                    <a:bodyPr/>
                    <a:lstStyle/>
                    <a:p>
                      <a:r>
                        <a:rPr lang="en-US" altLang="zh-CN" dirty="0"/>
                        <a:t>C</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28691969"/>
                  </a:ext>
                </a:extLst>
              </a:tr>
              <a:tr h="370840">
                <a:tc>
                  <a:txBody>
                    <a:bodyPr/>
                    <a:lstStyle/>
                    <a:p>
                      <a:r>
                        <a:rPr lang="en-US" altLang="zh-CN" dirty="0"/>
                        <a:t>D</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2788859627"/>
                  </a:ext>
                </a:extLst>
              </a:tr>
              <a:tr h="370840">
                <a:tc>
                  <a:txBody>
                    <a:bodyPr/>
                    <a:lstStyle/>
                    <a:p>
                      <a:r>
                        <a:rPr lang="en-US" altLang="zh-CN" dirty="0"/>
                        <a:t>E</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2558220284"/>
                  </a:ext>
                </a:extLst>
              </a:tr>
            </a:tbl>
          </a:graphicData>
        </a:graphic>
      </p:graphicFrame>
    </p:spTree>
    <p:extLst>
      <p:ext uri="{BB962C8B-B14F-4D97-AF65-F5344CB8AC3E}">
        <p14:creationId xmlns:p14="http://schemas.microsoft.com/office/powerpoint/2010/main" val="42619447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最高响应比优先</a:t>
            </a:r>
            <a:br>
              <a:rPr lang="en-US" altLang="zh-CN" dirty="0"/>
            </a:br>
            <a:r>
              <a:rPr lang="en-US" sz="3600" dirty="0"/>
              <a:t>Highest Response Ratio Next</a:t>
            </a:r>
          </a:p>
        </p:txBody>
      </p:sp>
      <p:sp>
        <p:nvSpPr>
          <p:cNvPr id="3" name="Content Placeholder 2"/>
          <p:cNvSpPr>
            <a:spLocks noGrp="1"/>
          </p:cNvSpPr>
          <p:nvPr>
            <p:ph idx="1"/>
          </p:nvPr>
        </p:nvSpPr>
        <p:spPr>
          <a:xfrm>
            <a:off x="838200" y="1708396"/>
            <a:ext cx="8032262" cy="4351338"/>
          </a:xfrm>
        </p:spPr>
        <p:txBody>
          <a:bodyPr/>
          <a:lstStyle/>
          <a:p>
            <a:r>
              <a:rPr lang="zh-CN" altLang="en-US" dirty="0"/>
              <a:t>计算周转时间和服务时间的比率，选择比率最大的就绪进程</a:t>
            </a:r>
            <a:endParaRPr lang="en-US" dirty="0"/>
          </a:p>
          <a:p>
            <a:r>
              <a:rPr lang="zh-CN" altLang="en-US" dirty="0"/>
              <a:t>非抢占策略</a:t>
            </a:r>
            <a:endParaRPr lang="en-US" dirty="0"/>
          </a:p>
        </p:txBody>
      </p:sp>
      <p:pic>
        <p:nvPicPr>
          <p:cNvPr id="4" name="Picture 3" descr="Ratio.gif"/>
          <p:cNvPicPr>
            <a:picLocks noChangeAspect="1"/>
          </p:cNvPicPr>
          <p:nvPr/>
        </p:nvPicPr>
        <p:blipFill>
          <a:blip r:embed="rId3"/>
          <a:stretch>
            <a:fillRect/>
          </a:stretch>
        </p:blipFill>
        <p:spPr>
          <a:xfrm>
            <a:off x="3514725" y="2667000"/>
            <a:ext cx="5162550" cy="723900"/>
          </a:xfrm>
          <a:prstGeom prst="rect">
            <a:avLst/>
          </a:prstGeom>
        </p:spPr>
      </p:pic>
      <p:pic>
        <p:nvPicPr>
          <p:cNvPr id="5" name="Picture 4" descr="Fig09_05e.gif"/>
          <p:cNvPicPr>
            <a:picLocks noChangeAspect="1"/>
          </p:cNvPicPr>
          <p:nvPr/>
        </p:nvPicPr>
        <p:blipFill>
          <a:blip r:embed="rId4"/>
          <a:stretch>
            <a:fillRect/>
          </a:stretch>
        </p:blipFill>
        <p:spPr>
          <a:xfrm>
            <a:off x="1782198" y="3733801"/>
            <a:ext cx="8564628" cy="1295400"/>
          </a:xfrm>
          <a:prstGeom prst="rect">
            <a:avLst/>
          </a:prstGeom>
        </p:spPr>
      </p:pic>
      <p:grpSp>
        <p:nvGrpSpPr>
          <p:cNvPr id="6" name="组合 5">
            <a:extLst>
              <a:ext uri="{FF2B5EF4-FFF2-40B4-BE49-F238E27FC236}">
                <a16:creationId xmlns:a16="http://schemas.microsoft.com/office/drawing/2014/main" id="{03A3A43F-270B-42ED-A72B-D21012C19A97}"/>
              </a:ext>
            </a:extLst>
          </p:cNvPr>
          <p:cNvGrpSpPr/>
          <p:nvPr/>
        </p:nvGrpSpPr>
        <p:grpSpPr>
          <a:xfrm>
            <a:off x="4244929" y="3259016"/>
            <a:ext cx="84796" cy="2672862"/>
            <a:chOff x="4268374" y="3360615"/>
            <a:chExt cx="84796" cy="2672862"/>
          </a:xfrm>
        </p:grpSpPr>
        <p:cxnSp>
          <p:nvCxnSpPr>
            <p:cNvPr id="7" name="直接连接符 6">
              <a:extLst>
                <a:ext uri="{FF2B5EF4-FFF2-40B4-BE49-F238E27FC236}">
                  <a16:creationId xmlns:a16="http://schemas.microsoft.com/office/drawing/2014/main" id="{BD5C9AD2-1A6E-4770-BE4D-0757DE52501F}"/>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11669244-A1D6-41AE-85EF-1A6E79621A69}"/>
                </a:ext>
              </a:extLst>
            </p:cNvPr>
            <p:cNvSpPr txBox="1"/>
            <p:nvPr/>
          </p:nvSpPr>
          <p:spPr>
            <a:xfrm>
              <a:off x="4268374" y="3360615"/>
              <a:ext cx="84796" cy="369332"/>
            </a:xfrm>
            <a:prstGeom prst="rect">
              <a:avLst/>
            </a:prstGeom>
            <a:noFill/>
          </p:spPr>
          <p:txBody>
            <a:bodyPr wrap="square" rtlCol="0">
              <a:spAutoFit/>
            </a:bodyPr>
            <a:lstStyle/>
            <a:p>
              <a:r>
                <a:rPr lang="en-US" altLang="zh-CN" dirty="0"/>
                <a:t>A</a:t>
              </a:r>
              <a:endParaRPr lang="zh-CN" altLang="en-US" dirty="0"/>
            </a:p>
          </p:txBody>
        </p:sp>
      </p:grpSp>
      <p:grpSp>
        <p:nvGrpSpPr>
          <p:cNvPr id="9" name="组合 8">
            <a:extLst>
              <a:ext uri="{FF2B5EF4-FFF2-40B4-BE49-F238E27FC236}">
                <a16:creationId xmlns:a16="http://schemas.microsoft.com/office/drawing/2014/main" id="{43D486B4-DC30-4572-AFF3-FBD8CA422903}"/>
              </a:ext>
            </a:extLst>
          </p:cNvPr>
          <p:cNvGrpSpPr/>
          <p:nvPr/>
        </p:nvGrpSpPr>
        <p:grpSpPr>
          <a:xfrm>
            <a:off x="4838898" y="3282462"/>
            <a:ext cx="84796" cy="2672862"/>
            <a:chOff x="4268374" y="3360615"/>
            <a:chExt cx="84796" cy="2672862"/>
          </a:xfrm>
        </p:grpSpPr>
        <p:cxnSp>
          <p:nvCxnSpPr>
            <p:cNvPr id="10" name="直接连接符 9">
              <a:extLst>
                <a:ext uri="{FF2B5EF4-FFF2-40B4-BE49-F238E27FC236}">
                  <a16:creationId xmlns:a16="http://schemas.microsoft.com/office/drawing/2014/main" id="{CE980B0A-4997-4589-97C4-E42D36312019}"/>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8E77E22F-B75F-4FC1-9352-6F671702ACDD}"/>
                </a:ext>
              </a:extLst>
            </p:cNvPr>
            <p:cNvSpPr txBox="1"/>
            <p:nvPr/>
          </p:nvSpPr>
          <p:spPr>
            <a:xfrm>
              <a:off x="4268374" y="3360615"/>
              <a:ext cx="84796" cy="369332"/>
            </a:xfrm>
            <a:prstGeom prst="rect">
              <a:avLst/>
            </a:prstGeom>
            <a:noFill/>
          </p:spPr>
          <p:txBody>
            <a:bodyPr wrap="square" rtlCol="0">
              <a:spAutoFit/>
            </a:bodyPr>
            <a:lstStyle/>
            <a:p>
              <a:r>
                <a:rPr lang="en-US" altLang="zh-CN" dirty="0"/>
                <a:t>B</a:t>
              </a:r>
              <a:endParaRPr lang="zh-CN" altLang="en-US" dirty="0"/>
            </a:p>
          </p:txBody>
        </p:sp>
      </p:grpSp>
      <p:grpSp>
        <p:nvGrpSpPr>
          <p:cNvPr id="12" name="组合 11">
            <a:extLst>
              <a:ext uri="{FF2B5EF4-FFF2-40B4-BE49-F238E27FC236}">
                <a16:creationId xmlns:a16="http://schemas.microsoft.com/office/drawing/2014/main" id="{DF41D642-CBBD-4E70-8034-8B8FB584501B}"/>
              </a:ext>
            </a:extLst>
          </p:cNvPr>
          <p:cNvGrpSpPr/>
          <p:nvPr/>
        </p:nvGrpSpPr>
        <p:grpSpPr>
          <a:xfrm>
            <a:off x="5440682" y="3259016"/>
            <a:ext cx="84796" cy="2672862"/>
            <a:chOff x="4268374" y="3360615"/>
            <a:chExt cx="84796" cy="2672862"/>
          </a:xfrm>
        </p:grpSpPr>
        <p:cxnSp>
          <p:nvCxnSpPr>
            <p:cNvPr id="13" name="直接连接符 12">
              <a:extLst>
                <a:ext uri="{FF2B5EF4-FFF2-40B4-BE49-F238E27FC236}">
                  <a16:creationId xmlns:a16="http://schemas.microsoft.com/office/drawing/2014/main" id="{128F2B39-6524-4EC5-B3E9-62A4C795782C}"/>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0320765B-AF68-4540-8F1A-87D71D2F8D33}"/>
                </a:ext>
              </a:extLst>
            </p:cNvPr>
            <p:cNvSpPr txBox="1"/>
            <p:nvPr/>
          </p:nvSpPr>
          <p:spPr>
            <a:xfrm>
              <a:off x="4268374" y="3360615"/>
              <a:ext cx="84796" cy="369332"/>
            </a:xfrm>
            <a:prstGeom prst="rect">
              <a:avLst/>
            </a:prstGeom>
            <a:noFill/>
          </p:spPr>
          <p:txBody>
            <a:bodyPr wrap="square" rtlCol="0">
              <a:spAutoFit/>
            </a:bodyPr>
            <a:lstStyle/>
            <a:p>
              <a:r>
                <a:rPr lang="en-US" altLang="zh-CN" dirty="0"/>
                <a:t>C</a:t>
              </a:r>
              <a:endParaRPr lang="zh-CN" altLang="en-US" dirty="0"/>
            </a:p>
          </p:txBody>
        </p:sp>
      </p:grpSp>
      <p:grpSp>
        <p:nvGrpSpPr>
          <p:cNvPr id="15" name="组合 14">
            <a:extLst>
              <a:ext uri="{FF2B5EF4-FFF2-40B4-BE49-F238E27FC236}">
                <a16:creationId xmlns:a16="http://schemas.microsoft.com/office/drawing/2014/main" id="{D0EE1BB9-B8C4-4305-9618-B1467731B38E}"/>
              </a:ext>
            </a:extLst>
          </p:cNvPr>
          <p:cNvGrpSpPr/>
          <p:nvPr/>
        </p:nvGrpSpPr>
        <p:grpSpPr>
          <a:xfrm>
            <a:off x="6026834" y="3259016"/>
            <a:ext cx="84796" cy="2672862"/>
            <a:chOff x="4268374" y="3360615"/>
            <a:chExt cx="84796" cy="2672862"/>
          </a:xfrm>
        </p:grpSpPr>
        <p:cxnSp>
          <p:nvCxnSpPr>
            <p:cNvPr id="16" name="直接连接符 15">
              <a:extLst>
                <a:ext uri="{FF2B5EF4-FFF2-40B4-BE49-F238E27FC236}">
                  <a16:creationId xmlns:a16="http://schemas.microsoft.com/office/drawing/2014/main" id="{A7E77FC4-36ED-4C12-9779-536F10CF7A22}"/>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B8477993-899B-4755-8C4C-FABA24A42029}"/>
                </a:ext>
              </a:extLst>
            </p:cNvPr>
            <p:cNvSpPr txBox="1"/>
            <p:nvPr/>
          </p:nvSpPr>
          <p:spPr>
            <a:xfrm>
              <a:off x="4268374" y="3360615"/>
              <a:ext cx="84796" cy="369332"/>
            </a:xfrm>
            <a:prstGeom prst="rect">
              <a:avLst/>
            </a:prstGeom>
            <a:noFill/>
          </p:spPr>
          <p:txBody>
            <a:bodyPr wrap="square" rtlCol="0">
              <a:spAutoFit/>
            </a:bodyPr>
            <a:lstStyle/>
            <a:p>
              <a:r>
                <a:rPr lang="en-US" altLang="zh-CN" dirty="0"/>
                <a:t>D</a:t>
              </a:r>
              <a:endParaRPr lang="zh-CN" altLang="en-US" dirty="0"/>
            </a:p>
          </p:txBody>
        </p:sp>
      </p:grpSp>
      <p:grpSp>
        <p:nvGrpSpPr>
          <p:cNvPr id="18" name="组合 17">
            <a:extLst>
              <a:ext uri="{FF2B5EF4-FFF2-40B4-BE49-F238E27FC236}">
                <a16:creationId xmlns:a16="http://schemas.microsoft.com/office/drawing/2014/main" id="{A1128A33-9737-4FE0-AC7F-A37BC7334DB7}"/>
              </a:ext>
            </a:extLst>
          </p:cNvPr>
          <p:cNvGrpSpPr/>
          <p:nvPr/>
        </p:nvGrpSpPr>
        <p:grpSpPr>
          <a:xfrm>
            <a:off x="6612990" y="3259016"/>
            <a:ext cx="84796" cy="2672862"/>
            <a:chOff x="4268374" y="3360615"/>
            <a:chExt cx="84796" cy="2672862"/>
          </a:xfrm>
        </p:grpSpPr>
        <p:cxnSp>
          <p:nvCxnSpPr>
            <p:cNvPr id="19" name="直接连接符 18">
              <a:extLst>
                <a:ext uri="{FF2B5EF4-FFF2-40B4-BE49-F238E27FC236}">
                  <a16:creationId xmlns:a16="http://schemas.microsoft.com/office/drawing/2014/main" id="{4DF18696-A130-49F1-B36F-AA8C664A25D1}"/>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573CE5F0-7DBC-4B15-AA9D-2ABB42D58AD3}"/>
                </a:ext>
              </a:extLst>
            </p:cNvPr>
            <p:cNvSpPr txBox="1"/>
            <p:nvPr/>
          </p:nvSpPr>
          <p:spPr>
            <a:xfrm>
              <a:off x="4268374" y="3360615"/>
              <a:ext cx="84796" cy="369332"/>
            </a:xfrm>
            <a:prstGeom prst="rect">
              <a:avLst/>
            </a:prstGeom>
            <a:noFill/>
          </p:spPr>
          <p:txBody>
            <a:bodyPr wrap="square" rtlCol="0">
              <a:spAutoFit/>
            </a:bodyPr>
            <a:lstStyle/>
            <a:p>
              <a:r>
                <a:rPr lang="en-US" altLang="zh-CN" dirty="0"/>
                <a:t>E</a:t>
              </a:r>
              <a:endParaRPr lang="zh-CN" altLang="en-US" dirty="0"/>
            </a:p>
          </p:txBody>
        </p:sp>
      </p:grpSp>
      <p:graphicFrame>
        <p:nvGraphicFramePr>
          <p:cNvPr id="21" name="表格 20">
            <a:extLst>
              <a:ext uri="{FF2B5EF4-FFF2-40B4-BE49-F238E27FC236}">
                <a16:creationId xmlns:a16="http://schemas.microsoft.com/office/drawing/2014/main" id="{A759F0E0-0061-4A99-A4C8-57C1CD4B552F}"/>
              </a:ext>
            </a:extLst>
          </p:cNvPr>
          <p:cNvGraphicFramePr>
            <a:graphicFrameLocks noGrp="1"/>
          </p:cNvGraphicFramePr>
          <p:nvPr>
            <p:extLst>
              <p:ext uri="{D42A27DB-BD31-4B8C-83A1-F6EECF244321}">
                <p14:modId xmlns:p14="http://schemas.microsoft.com/office/powerpoint/2010/main" val="3278501099"/>
              </p:ext>
            </p:extLst>
          </p:nvPr>
        </p:nvGraphicFramePr>
        <p:xfrm>
          <a:off x="9081065" y="369033"/>
          <a:ext cx="2531522" cy="2219960"/>
        </p:xfrm>
        <a:graphic>
          <a:graphicData uri="http://schemas.openxmlformats.org/drawingml/2006/table">
            <a:tbl>
              <a:tblPr firstRow="1" bandRow="1">
                <a:tableStyleId>{5C22544A-7EE6-4342-B048-85BDC9FD1C3A}</a:tableStyleId>
              </a:tblPr>
              <a:tblGrid>
                <a:gridCol w="1265761">
                  <a:extLst>
                    <a:ext uri="{9D8B030D-6E8A-4147-A177-3AD203B41FA5}">
                      <a16:colId xmlns:a16="http://schemas.microsoft.com/office/drawing/2014/main" val="621363014"/>
                    </a:ext>
                  </a:extLst>
                </a:gridCol>
                <a:gridCol w="1265761">
                  <a:extLst>
                    <a:ext uri="{9D8B030D-6E8A-4147-A177-3AD203B41FA5}">
                      <a16:colId xmlns:a16="http://schemas.microsoft.com/office/drawing/2014/main" val="3588277877"/>
                    </a:ext>
                  </a:extLst>
                </a:gridCol>
              </a:tblGrid>
              <a:tr h="0">
                <a:tc>
                  <a:txBody>
                    <a:bodyPr/>
                    <a:lstStyle/>
                    <a:p>
                      <a:r>
                        <a:rPr lang="zh-CN" altLang="en-US" dirty="0"/>
                        <a:t>进程</a:t>
                      </a:r>
                    </a:p>
                  </a:txBody>
                  <a:tcPr/>
                </a:tc>
                <a:tc>
                  <a:txBody>
                    <a:bodyPr/>
                    <a:lstStyle/>
                    <a:p>
                      <a:r>
                        <a:rPr lang="zh-CN" altLang="en-US" dirty="0"/>
                        <a:t>服务时间</a:t>
                      </a:r>
                    </a:p>
                  </a:txBody>
                  <a:tcPr/>
                </a:tc>
                <a:extLst>
                  <a:ext uri="{0D108BD9-81ED-4DB2-BD59-A6C34878D82A}">
                    <a16:rowId xmlns:a16="http://schemas.microsoft.com/office/drawing/2014/main" val="4188849818"/>
                  </a:ext>
                </a:extLst>
              </a:tr>
              <a:tr h="370840">
                <a:tc>
                  <a:txBody>
                    <a:bodyPr/>
                    <a:lstStyle/>
                    <a:p>
                      <a:r>
                        <a:rPr lang="en-US" altLang="zh-CN" dirty="0"/>
                        <a:t>A</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388720691"/>
                  </a:ext>
                </a:extLst>
              </a:tr>
              <a:tr h="370840">
                <a:tc>
                  <a:txBody>
                    <a:bodyPr/>
                    <a:lstStyle/>
                    <a:p>
                      <a:r>
                        <a:rPr lang="en-US" altLang="zh-CN" dirty="0"/>
                        <a:t>B</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val="2788299224"/>
                  </a:ext>
                </a:extLst>
              </a:tr>
              <a:tr h="370840">
                <a:tc>
                  <a:txBody>
                    <a:bodyPr/>
                    <a:lstStyle/>
                    <a:p>
                      <a:r>
                        <a:rPr lang="en-US" altLang="zh-CN" dirty="0"/>
                        <a:t>C</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28691969"/>
                  </a:ext>
                </a:extLst>
              </a:tr>
              <a:tr h="370840">
                <a:tc>
                  <a:txBody>
                    <a:bodyPr/>
                    <a:lstStyle/>
                    <a:p>
                      <a:r>
                        <a:rPr lang="en-US" altLang="zh-CN" dirty="0"/>
                        <a:t>D</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2788859627"/>
                  </a:ext>
                </a:extLst>
              </a:tr>
              <a:tr h="370840">
                <a:tc>
                  <a:txBody>
                    <a:bodyPr/>
                    <a:lstStyle/>
                    <a:p>
                      <a:r>
                        <a:rPr lang="en-US" altLang="zh-CN" dirty="0"/>
                        <a:t>E</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2558220284"/>
                  </a:ext>
                </a:extLst>
              </a:tr>
            </a:tbl>
          </a:graphicData>
        </a:graphic>
      </p:graphicFrame>
      <p:cxnSp>
        <p:nvCxnSpPr>
          <p:cNvPr id="23" name="直接箭头连接符 22">
            <a:extLst>
              <a:ext uri="{FF2B5EF4-FFF2-40B4-BE49-F238E27FC236}">
                <a16:creationId xmlns:a16="http://schemas.microsoft.com/office/drawing/2014/main" id="{D7E7EF8D-FA53-4384-84B9-A818A2AAF1F5}"/>
              </a:ext>
            </a:extLst>
          </p:cNvPr>
          <p:cNvCxnSpPr/>
          <p:nvPr/>
        </p:nvCxnSpPr>
        <p:spPr>
          <a:xfrm flipH="1" flipV="1">
            <a:off x="5236308" y="5029201"/>
            <a:ext cx="78154" cy="6291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1E302D62-D50E-431F-B42F-514C32FF3410}"/>
              </a:ext>
            </a:extLst>
          </p:cNvPr>
          <p:cNvSpPr txBox="1"/>
          <p:nvPr/>
        </p:nvSpPr>
        <p:spPr>
          <a:xfrm>
            <a:off x="4907375" y="5644553"/>
            <a:ext cx="774571" cy="369332"/>
          </a:xfrm>
          <a:prstGeom prst="rect">
            <a:avLst/>
          </a:prstGeom>
          <a:noFill/>
        </p:spPr>
        <p:txBody>
          <a:bodyPr wrap="none" rtlCol="0">
            <a:spAutoFit/>
          </a:bodyPr>
          <a:lstStyle/>
          <a:p>
            <a:r>
              <a:rPr lang="zh-CN" altLang="en-US" dirty="0"/>
              <a:t>只有</a:t>
            </a:r>
            <a:r>
              <a:rPr lang="en-US" altLang="zh-CN" dirty="0"/>
              <a:t>B</a:t>
            </a:r>
            <a:endParaRPr lang="zh-CN" altLang="en-US" dirty="0"/>
          </a:p>
        </p:txBody>
      </p:sp>
      <p:cxnSp>
        <p:nvCxnSpPr>
          <p:cNvPr id="25" name="直接箭头连接符 24">
            <a:extLst>
              <a:ext uri="{FF2B5EF4-FFF2-40B4-BE49-F238E27FC236}">
                <a16:creationId xmlns:a16="http://schemas.microsoft.com/office/drawing/2014/main" id="{2B873759-82D7-467F-BE92-ADE5357D25FC}"/>
              </a:ext>
            </a:extLst>
          </p:cNvPr>
          <p:cNvCxnSpPr>
            <a:cxnSpLocks/>
          </p:cNvCxnSpPr>
          <p:nvPr/>
        </p:nvCxnSpPr>
        <p:spPr>
          <a:xfrm flipH="1" flipV="1">
            <a:off x="6977474" y="4294556"/>
            <a:ext cx="95449" cy="1049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6BA179B-89BF-4C63-949F-B3513C684E36}"/>
              </a:ext>
            </a:extLst>
          </p:cNvPr>
          <p:cNvSpPr txBox="1"/>
          <p:nvPr/>
        </p:nvSpPr>
        <p:spPr>
          <a:xfrm>
            <a:off x="6287047" y="5343769"/>
            <a:ext cx="1792478" cy="923330"/>
          </a:xfrm>
          <a:prstGeom prst="rect">
            <a:avLst/>
          </a:prstGeom>
          <a:noFill/>
        </p:spPr>
        <p:txBody>
          <a:bodyPr wrap="none" rtlCol="0">
            <a:spAutoFit/>
          </a:bodyPr>
          <a:lstStyle/>
          <a:p>
            <a:r>
              <a:rPr lang="en-US" altLang="zh-CN" dirty="0"/>
              <a:t>C=(5+4)/4=2.25</a:t>
            </a:r>
          </a:p>
          <a:p>
            <a:r>
              <a:rPr lang="en-US" altLang="zh-CN" dirty="0"/>
              <a:t>D=(3+5)/5=1.6</a:t>
            </a:r>
          </a:p>
          <a:p>
            <a:r>
              <a:rPr lang="en-US" altLang="zh-CN" dirty="0"/>
              <a:t>E=(1+2)/2=1.5</a:t>
            </a:r>
            <a:endParaRPr lang="zh-CN" altLang="en-US" dirty="0"/>
          </a:p>
        </p:txBody>
      </p:sp>
      <p:cxnSp>
        <p:nvCxnSpPr>
          <p:cNvPr id="29" name="直接箭头连接符 28">
            <a:extLst>
              <a:ext uri="{FF2B5EF4-FFF2-40B4-BE49-F238E27FC236}">
                <a16:creationId xmlns:a16="http://schemas.microsoft.com/office/drawing/2014/main" id="{71ECC61A-6968-41CA-BDA2-C2700ECFC8A4}"/>
              </a:ext>
            </a:extLst>
          </p:cNvPr>
          <p:cNvCxnSpPr>
            <a:cxnSpLocks/>
          </p:cNvCxnSpPr>
          <p:nvPr/>
        </p:nvCxnSpPr>
        <p:spPr>
          <a:xfrm flipH="1">
            <a:off x="8167077" y="3651794"/>
            <a:ext cx="510198" cy="8420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B238FC37-3CC5-47E6-8CCE-FB2D031A1C80}"/>
              </a:ext>
            </a:extLst>
          </p:cNvPr>
          <p:cNvSpPr txBox="1"/>
          <p:nvPr/>
        </p:nvSpPr>
        <p:spPr>
          <a:xfrm>
            <a:off x="8628905" y="2959296"/>
            <a:ext cx="1686680" cy="646331"/>
          </a:xfrm>
          <a:prstGeom prst="rect">
            <a:avLst/>
          </a:prstGeom>
          <a:noFill/>
        </p:spPr>
        <p:txBody>
          <a:bodyPr wrap="none" rtlCol="0">
            <a:spAutoFit/>
          </a:bodyPr>
          <a:lstStyle/>
          <a:p>
            <a:r>
              <a:rPr lang="en-US" altLang="zh-CN" dirty="0"/>
              <a:t>D=(7+5)/5=2.4</a:t>
            </a:r>
          </a:p>
          <a:p>
            <a:r>
              <a:rPr lang="en-US" altLang="zh-CN" dirty="0"/>
              <a:t>E=(5+2)/2=3.5</a:t>
            </a:r>
            <a:endParaRPr lang="zh-CN" altLang="en-US" dirty="0"/>
          </a:p>
        </p:txBody>
      </p:sp>
      <p:cxnSp>
        <p:nvCxnSpPr>
          <p:cNvPr id="34" name="直接箭头连接符 33">
            <a:extLst>
              <a:ext uri="{FF2B5EF4-FFF2-40B4-BE49-F238E27FC236}">
                <a16:creationId xmlns:a16="http://schemas.microsoft.com/office/drawing/2014/main" id="{9A164ECA-6AC6-4445-85DD-10FB4906FEE7}"/>
              </a:ext>
            </a:extLst>
          </p:cNvPr>
          <p:cNvCxnSpPr>
            <a:cxnSpLocks/>
          </p:cNvCxnSpPr>
          <p:nvPr/>
        </p:nvCxnSpPr>
        <p:spPr>
          <a:xfrm flipH="1" flipV="1">
            <a:off x="8775013" y="4780007"/>
            <a:ext cx="222347" cy="886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D24F4481-CF76-4D33-9B9A-64F2198B935B}"/>
              </a:ext>
            </a:extLst>
          </p:cNvPr>
          <p:cNvSpPr txBox="1"/>
          <p:nvPr/>
        </p:nvSpPr>
        <p:spPr>
          <a:xfrm>
            <a:off x="8739235" y="5678433"/>
            <a:ext cx="805029" cy="369332"/>
          </a:xfrm>
          <a:prstGeom prst="rect">
            <a:avLst/>
          </a:prstGeom>
          <a:noFill/>
        </p:spPr>
        <p:txBody>
          <a:bodyPr wrap="none" rtlCol="0">
            <a:spAutoFit/>
          </a:bodyPr>
          <a:lstStyle/>
          <a:p>
            <a:r>
              <a:rPr lang="zh-CN" altLang="en-US" dirty="0"/>
              <a:t>只有</a:t>
            </a:r>
            <a:r>
              <a:rPr lang="en-US" altLang="zh-CN" dirty="0"/>
              <a:t>D</a:t>
            </a:r>
            <a:endParaRPr lang="zh-CN" altLang="en-US" dirty="0"/>
          </a:p>
        </p:txBody>
      </p:sp>
    </p:spTree>
    <p:extLst>
      <p:ext uri="{BB962C8B-B14F-4D97-AF65-F5344CB8AC3E}">
        <p14:creationId xmlns:p14="http://schemas.microsoft.com/office/powerpoint/2010/main" val="2597554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57402" y="641838"/>
            <a:ext cx="6032421" cy="2246769"/>
          </a:xfrm>
          <a:prstGeom prst="rect">
            <a:avLst/>
          </a:prstGeom>
          <a:noFill/>
        </p:spPr>
        <p:txBody>
          <a:bodyPr wrap="none" rtlCol="0">
            <a:spAutoFit/>
          </a:bodyPr>
          <a:lstStyle/>
          <a:p>
            <a:r>
              <a:rPr lang="zh-CN" altLang="en-US" sz="2800" dirty="0"/>
              <a:t>导致进程创建的事件</a:t>
            </a:r>
            <a:endParaRPr lang="en-US" altLang="zh-CN" sz="2800" dirty="0"/>
          </a:p>
          <a:p>
            <a:pPr marL="457200" indent="-457200">
              <a:buFont typeface="Arial" panose="020B0604020202020204" pitchFamily="34" charset="0"/>
              <a:buChar char="•"/>
            </a:pPr>
            <a:r>
              <a:rPr lang="zh-CN" altLang="en-US" sz="2800" dirty="0"/>
              <a:t>新的批处理作业</a:t>
            </a:r>
            <a:endParaRPr lang="en-US" altLang="zh-CN" sz="2800" dirty="0"/>
          </a:p>
          <a:p>
            <a:pPr marL="457200" indent="-457200">
              <a:buFont typeface="Arial" panose="020B0604020202020204" pitchFamily="34" charset="0"/>
              <a:buChar char="•"/>
            </a:pPr>
            <a:r>
              <a:rPr lang="zh-CN" altLang="en-US" sz="2800" dirty="0"/>
              <a:t>交互登录</a:t>
            </a:r>
            <a:endParaRPr lang="en-US" altLang="zh-CN" sz="2800" dirty="0"/>
          </a:p>
          <a:p>
            <a:pPr marL="457200" indent="-457200">
              <a:buFont typeface="Arial" panose="020B0604020202020204" pitchFamily="34" charset="0"/>
              <a:buChar char="•"/>
            </a:pPr>
            <a:r>
              <a:rPr lang="zh-CN" altLang="en-US" sz="2800" dirty="0"/>
              <a:t>操作系统因为提供一项服务而创建</a:t>
            </a:r>
            <a:endParaRPr lang="en-US" altLang="zh-CN" sz="2800" dirty="0"/>
          </a:p>
          <a:p>
            <a:pPr marL="457200" indent="-457200">
              <a:buFont typeface="Arial" panose="020B0604020202020204" pitchFamily="34" charset="0"/>
              <a:buChar char="•"/>
            </a:pPr>
            <a:r>
              <a:rPr lang="zh-CN" altLang="en-US" sz="2800" dirty="0"/>
              <a:t>由现有的进程派生</a:t>
            </a:r>
          </a:p>
        </p:txBody>
      </p:sp>
      <p:pic>
        <p:nvPicPr>
          <p:cNvPr id="3" name="图片 2">
            <a:extLst>
              <a:ext uri="{FF2B5EF4-FFF2-40B4-BE49-F238E27FC236}">
                <a16:creationId xmlns:a16="http://schemas.microsoft.com/office/drawing/2014/main" id="{42950371-4CC9-4C0D-B7A5-8F597704D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19" y="3565614"/>
            <a:ext cx="12002931" cy="2602833"/>
          </a:xfrm>
          <a:prstGeom prst="rect">
            <a:avLst/>
          </a:prstGeom>
        </p:spPr>
      </p:pic>
    </p:spTree>
    <p:extLst>
      <p:ext uri="{BB962C8B-B14F-4D97-AF65-F5344CB8AC3E}">
        <p14:creationId xmlns:p14="http://schemas.microsoft.com/office/powerpoint/2010/main" val="22239743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反馈调度</a:t>
            </a:r>
            <a:endParaRPr lang="en-US" dirty="0"/>
          </a:p>
        </p:txBody>
      </p:sp>
      <p:sp>
        <p:nvSpPr>
          <p:cNvPr id="3" name="Content Placeholder 2"/>
          <p:cNvSpPr>
            <a:spLocks noGrp="1"/>
          </p:cNvSpPr>
          <p:nvPr>
            <p:ph idx="1"/>
          </p:nvPr>
        </p:nvSpPr>
        <p:spPr>
          <a:xfrm>
            <a:off x="838199" y="1608016"/>
            <a:ext cx="5164015" cy="3253153"/>
          </a:xfrm>
        </p:spPr>
        <p:txBody>
          <a:bodyPr/>
          <a:lstStyle/>
          <a:p>
            <a:r>
              <a:rPr lang="zh-CN" altLang="en-US" sz="2400" dirty="0"/>
              <a:t>如果没有任何关于进程长度的信息，则</a:t>
            </a:r>
            <a:r>
              <a:rPr lang="en-US" altLang="zh-CN" sz="2400" dirty="0"/>
              <a:t>SPN,SRT,HRRN</a:t>
            </a:r>
            <a:r>
              <a:rPr lang="zh-CN" altLang="en-US" sz="2400" dirty="0"/>
              <a:t>都不能用。</a:t>
            </a:r>
            <a:endParaRPr lang="en-US" altLang="zh-CN" sz="2400" dirty="0"/>
          </a:p>
          <a:p>
            <a:r>
              <a:rPr lang="zh-CN" altLang="en-US" sz="2400" dirty="0"/>
              <a:t>如果不能获得剩余的执行时间，那就关注已经执行的时间</a:t>
            </a:r>
            <a:endParaRPr lang="en-US" altLang="zh-CN" sz="2400" dirty="0"/>
          </a:p>
          <a:p>
            <a:r>
              <a:rPr lang="zh-CN" altLang="en-US" sz="2400" dirty="0"/>
              <a:t>当进程运行时间长了就对它降级：第一次就绪在</a:t>
            </a:r>
            <a:r>
              <a:rPr lang="en-US" altLang="zh-CN" sz="2400" dirty="0"/>
              <a:t>RQ0</a:t>
            </a:r>
            <a:r>
              <a:rPr lang="zh-CN" altLang="en-US" sz="2400" dirty="0"/>
              <a:t>，被抢占一次降到</a:t>
            </a:r>
            <a:r>
              <a:rPr lang="en-US" altLang="zh-CN" sz="2400" dirty="0"/>
              <a:t>RQ1</a:t>
            </a:r>
            <a:r>
              <a:rPr lang="zh-CN" altLang="en-US" sz="2400" dirty="0"/>
              <a:t>，再抢一次再降一级</a:t>
            </a:r>
            <a:endParaRPr lang="en-US" altLang="zh-CN" sz="2400" dirty="0"/>
          </a:p>
          <a:p>
            <a:r>
              <a:rPr lang="zh-CN" altLang="en-US" sz="2400" dirty="0"/>
              <a:t>在每个</a:t>
            </a:r>
            <a:r>
              <a:rPr lang="en-US" altLang="zh-CN" sz="2400" dirty="0"/>
              <a:t>RQ</a:t>
            </a:r>
            <a:r>
              <a:rPr lang="zh-CN" altLang="en-US" sz="2400" dirty="0"/>
              <a:t>中使用简单的</a:t>
            </a:r>
            <a:r>
              <a:rPr lang="en-US" altLang="zh-CN" sz="2400" dirty="0"/>
              <a:t>FCFS</a:t>
            </a:r>
            <a:endParaRPr lang="en-US" sz="2400" dirty="0"/>
          </a:p>
          <a:p>
            <a:endParaRPr lang="en-US" sz="2400" dirty="0"/>
          </a:p>
        </p:txBody>
      </p:sp>
      <p:pic>
        <p:nvPicPr>
          <p:cNvPr id="5" name="Content Placeholder 3" descr="Fig09_10.gif"/>
          <p:cNvPicPr>
            <a:picLocks noChangeAspect="1"/>
          </p:cNvPicPr>
          <p:nvPr/>
        </p:nvPicPr>
        <p:blipFill>
          <a:blip r:embed="rId3"/>
          <a:stretch>
            <a:fillRect/>
          </a:stretch>
        </p:blipFill>
        <p:spPr bwMode="auto">
          <a:xfrm>
            <a:off x="6111240" y="1371600"/>
            <a:ext cx="4632961" cy="4191000"/>
          </a:xfrm>
          <a:prstGeom prst="rect">
            <a:avLst/>
          </a:prstGeom>
          <a:noFill/>
          <a:ln w="9525">
            <a:noFill/>
            <a:miter lim="800000"/>
            <a:headEnd/>
            <a:tailEnd/>
          </a:ln>
        </p:spPr>
      </p:pic>
    </p:spTree>
    <p:extLst>
      <p:ext uri="{BB962C8B-B14F-4D97-AF65-F5344CB8AC3E}">
        <p14:creationId xmlns:p14="http://schemas.microsoft.com/office/powerpoint/2010/main" val="33111965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308" y="39560"/>
            <a:ext cx="10515600" cy="1325563"/>
          </a:xfrm>
        </p:spPr>
        <p:txBody>
          <a:bodyPr/>
          <a:lstStyle/>
          <a:p>
            <a:r>
              <a:rPr lang="zh-CN" altLang="en-US" dirty="0"/>
              <a:t>反馈调度</a:t>
            </a:r>
            <a:endParaRPr lang="en-NZ" dirty="0"/>
          </a:p>
        </p:txBody>
      </p:sp>
      <p:sp>
        <p:nvSpPr>
          <p:cNvPr id="3" name="Content Placeholder 2"/>
          <p:cNvSpPr>
            <a:spLocks noGrp="1"/>
          </p:cNvSpPr>
          <p:nvPr>
            <p:ph idx="1"/>
          </p:nvPr>
        </p:nvSpPr>
        <p:spPr>
          <a:xfrm>
            <a:off x="382542" y="1084282"/>
            <a:ext cx="8229600" cy="1994980"/>
          </a:xfrm>
        </p:spPr>
        <p:txBody>
          <a:bodyPr/>
          <a:lstStyle/>
          <a:p>
            <a:r>
              <a:rPr lang="zh-CN" altLang="en-US" sz="2400" dirty="0"/>
              <a:t>反馈调度有许多变体。一个简单的版本是使用和轮转法相同的方式：按照周期性的时间间隔执行抢占</a:t>
            </a:r>
            <a:endParaRPr lang="en-US" altLang="zh-CN" sz="2400" dirty="0"/>
          </a:p>
          <a:p>
            <a:r>
              <a:rPr lang="zh-CN" altLang="en-US" sz="2400" dirty="0"/>
              <a:t>长进程周转时间惊人地增加</a:t>
            </a:r>
            <a:r>
              <a:rPr lang="en-US" altLang="zh-CN" sz="2400" dirty="0"/>
              <a:t>;</a:t>
            </a:r>
          </a:p>
          <a:p>
            <a:pPr marL="0" indent="0">
              <a:buNone/>
            </a:pPr>
            <a:r>
              <a:rPr lang="en-US" altLang="zh-CN" sz="2400" dirty="0"/>
              <a:t>   </a:t>
            </a:r>
            <a:r>
              <a:rPr lang="zh-CN" altLang="en-US" sz="2400" dirty="0"/>
              <a:t>补偿：按照队列设置允许被抢占的次数，当被抢占的次数超出这个值后再将其降级。</a:t>
            </a:r>
            <a:endParaRPr lang="en-US" altLang="zh-CN" sz="2400" dirty="0"/>
          </a:p>
        </p:txBody>
      </p:sp>
      <p:pic>
        <p:nvPicPr>
          <p:cNvPr id="4" name="Picture 3" descr="Fig09_05f.gif"/>
          <p:cNvPicPr>
            <a:picLocks noChangeAspect="1"/>
          </p:cNvPicPr>
          <p:nvPr/>
        </p:nvPicPr>
        <p:blipFill>
          <a:blip r:embed="rId3"/>
          <a:stretch>
            <a:fillRect/>
          </a:stretch>
        </p:blipFill>
        <p:spPr>
          <a:xfrm>
            <a:off x="750277" y="3839638"/>
            <a:ext cx="8115300" cy="2865962"/>
          </a:xfrm>
          <a:prstGeom prst="rect">
            <a:avLst/>
          </a:prstGeom>
        </p:spPr>
      </p:pic>
      <p:grpSp>
        <p:nvGrpSpPr>
          <p:cNvPr id="5" name="组合 4">
            <a:extLst>
              <a:ext uri="{FF2B5EF4-FFF2-40B4-BE49-F238E27FC236}">
                <a16:creationId xmlns:a16="http://schemas.microsoft.com/office/drawing/2014/main" id="{BF035450-49C7-453C-90F9-AC98F3D3CB1E}"/>
              </a:ext>
            </a:extLst>
          </p:cNvPr>
          <p:cNvGrpSpPr/>
          <p:nvPr/>
        </p:nvGrpSpPr>
        <p:grpSpPr>
          <a:xfrm>
            <a:off x="2986654" y="3274647"/>
            <a:ext cx="116056" cy="3305907"/>
            <a:chOff x="4268374" y="3360615"/>
            <a:chExt cx="84796" cy="2672862"/>
          </a:xfrm>
        </p:grpSpPr>
        <p:cxnSp>
          <p:nvCxnSpPr>
            <p:cNvPr id="6" name="直接连接符 5">
              <a:extLst>
                <a:ext uri="{FF2B5EF4-FFF2-40B4-BE49-F238E27FC236}">
                  <a16:creationId xmlns:a16="http://schemas.microsoft.com/office/drawing/2014/main" id="{851BFF57-4742-4E38-8400-FE97FC735887}"/>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B92851FF-DCEB-4112-9C6F-862E636FECB3}"/>
                </a:ext>
              </a:extLst>
            </p:cNvPr>
            <p:cNvSpPr txBox="1"/>
            <p:nvPr/>
          </p:nvSpPr>
          <p:spPr>
            <a:xfrm>
              <a:off x="4268374" y="3360615"/>
              <a:ext cx="84796" cy="369332"/>
            </a:xfrm>
            <a:prstGeom prst="rect">
              <a:avLst/>
            </a:prstGeom>
            <a:noFill/>
          </p:spPr>
          <p:txBody>
            <a:bodyPr wrap="square" rtlCol="0">
              <a:spAutoFit/>
            </a:bodyPr>
            <a:lstStyle/>
            <a:p>
              <a:r>
                <a:rPr lang="en-US" altLang="zh-CN" dirty="0"/>
                <a:t>A</a:t>
              </a:r>
              <a:endParaRPr lang="zh-CN" altLang="en-US" dirty="0"/>
            </a:p>
          </p:txBody>
        </p:sp>
      </p:grpSp>
      <p:grpSp>
        <p:nvGrpSpPr>
          <p:cNvPr id="8" name="组合 7">
            <a:extLst>
              <a:ext uri="{FF2B5EF4-FFF2-40B4-BE49-F238E27FC236}">
                <a16:creationId xmlns:a16="http://schemas.microsoft.com/office/drawing/2014/main" id="{76FBD3A9-CD65-420F-8116-57913E45C14E}"/>
              </a:ext>
            </a:extLst>
          </p:cNvPr>
          <p:cNvGrpSpPr/>
          <p:nvPr/>
        </p:nvGrpSpPr>
        <p:grpSpPr>
          <a:xfrm>
            <a:off x="3518103" y="3298093"/>
            <a:ext cx="116056" cy="3305907"/>
            <a:chOff x="4268374" y="3360615"/>
            <a:chExt cx="84796" cy="2672862"/>
          </a:xfrm>
        </p:grpSpPr>
        <p:cxnSp>
          <p:nvCxnSpPr>
            <p:cNvPr id="9" name="直接连接符 8">
              <a:extLst>
                <a:ext uri="{FF2B5EF4-FFF2-40B4-BE49-F238E27FC236}">
                  <a16:creationId xmlns:a16="http://schemas.microsoft.com/office/drawing/2014/main" id="{C6339B7C-3875-441C-B70E-909FDCFE29ED}"/>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98BA24B6-C3AE-45FC-B307-A7509E96A718}"/>
                </a:ext>
              </a:extLst>
            </p:cNvPr>
            <p:cNvSpPr txBox="1"/>
            <p:nvPr/>
          </p:nvSpPr>
          <p:spPr>
            <a:xfrm>
              <a:off x="4268374" y="3360615"/>
              <a:ext cx="84796" cy="369332"/>
            </a:xfrm>
            <a:prstGeom prst="rect">
              <a:avLst/>
            </a:prstGeom>
            <a:noFill/>
          </p:spPr>
          <p:txBody>
            <a:bodyPr wrap="square" rtlCol="0">
              <a:spAutoFit/>
            </a:bodyPr>
            <a:lstStyle/>
            <a:p>
              <a:r>
                <a:rPr lang="en-US" altLang="zh-CN" dirty="0"/>
                <a:t>B</a:t>
              </a:r>
              <a:endParaRPr lang="zh-CN" altLang="en-US" dirty="0"/>
            </a:p>
          </p:txBody>
        </p:sp>
      </p:grpSp>
      <p:grpSp>
        <p:nvGrpSpPr>
          <p:cNvPr id="11" name="组合 10">
            <a:extLst>
              <a:ext uri="{FF2B5EF4-FFF2-40B4-BE49-F238E27FC236}">
                <a16:creationId xmlns:a16="http://schemas.microsoft.com/office/drawing/2014/main" id="{07BE521A-D842-465F-9AFE-C4F1AF3C6ED1}"/>
              </a:ext>
            </a:extLst>
          </p:cNvPr>
          <p:cNvGrpSpPr/>
          <p:nvPr/>
        </p:nvGrpSpPr>
        <p:grpSpPr>
          <a:xfrm>
            <a:off x="4065179" y="3274647"/>
            <a:ext cx="116056" cy="3305907"/>
            <a:chOff x="4268374" y="3360615"/>
            <a:chExt cx="84796" cy="2672862"/>
          </a:xfrm>
        </p:grpSpPr>
        <p:cxnSp>
          <p:nvCxnSpPr>
            <p:cNvPr id="12" name="直接连接符 11">
              <a:extLst>
                <a:ext uri="{FF2B5EF4-FFF2-40B4-BE49-F238E27FC236}">
                  <a16:creationId xmlns:a16="http://schemas.microsoft.com/office/drawing/2014/main" id="{9FE268FA-DF4E-4F22-9013-81143A50B0FA}"/>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954312F5-5A7C-4632-B52F-96ABBC18D334}"/>
                </a:ext>
              </a:extLst>
            </p:cNvPr>
            <p:cNvSpPr txBox="1"/>
            <p:nvPr/>
          </p:nvSpPr>
          <p:spPr>
            <a:xfrm>
              <a:off x="4268374" y="3360615"/>
              <a:ext cx="84796" cy="369332"/>
            </a:xfrm>
            <a:prstGeom prst="rect">
              <a:avLst/>
            </a:prstGeom>
            <a:noFill/>
          </p:spPr>
          <p:txBody>
            <a:bodyPr wrap="square" rtlCol="0">
              <a:spAutoFit/>
            </a:bodyPr>
            <a:lstStyle/>
            <a:p>
              <a:r>
                <a:rPr lang="en-US" altLang="zh-CN" dirty="0"/>
                <a:t>C</a:t>
              </a:r>
              <a:endParaRPr lang="zh-CN" altLang="en-US" dirty="0"/>
            </a:p>
          </p:txBody>
        </p:sp>
      </p:grpSp>
      <p:grpSp>
        <p:nvGrpSpPr>
          <p:cNvPr id="14" name="组合 13">
            <a:extLst>
              <a:ext uri="{FF2B5EF4-FFF2-40B4-BE49-F238E27FC236}">
                <a16:creationId xmlns:a16="http://schemas.microsoft.com/office/drawing/2014/main" id="{9184370B-AE58-4462-AF31-2F18735DF07E}"/>
              </a:ext>
            </a:extLst>
          </p:cNvPr>
          <p:cNvGrpSpPr/>
          <p:nvPr/>
        </p:nvGrpSpPr>
        <p:grpSpPr>
          <a:xfrm>
            <a:off x="4612255" y="3274647"/>
            <a:ext cx="116056" cy="3305907"/>
            <a:chOff x="4268374" y="3360615"/>
            <a:chExt cx="84796" cy="2672862"/>
          </a:xfrm>
        </p:grpSpPr>
        <p:cxnSp>
          <p:nvCxnSpPr>
            <p:cNvPr id="15" name="直接连接符 14">
              <a:extLst>
                <a:ext uri="{FF2B5EF4-FFF2-40B4-BE49-F238E27FC236}">
                  <a16:creationId xmlns:a16="http://schemas.microsoft.com/office/drawing/2014/main" id="{4A2CC94A-E028-4F2A-936C-9B496B97D8E9}"/>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133FA251-E526-4D40-9A42-CA9368DA29EA}"/>
                </a:ext>
              </a:extLst>
            </p:cNvPr>
            <p:cNvSpPr txBox="1"/>
            <p:nvPr/>
          </p:nvSpPr>
          <p:spPr>
            <a:xfrm>
              <a:off x="4268374" y="3360615"/>
              <a:ext cx="84796" cy="369332"/>
            </a:xfrm>
            <a:prstGeom prst="rect">
              <a:avLst/>
            </a:prstGeom>
            <a:noFill/>
          </p:spPr>
          <p:txBody>
            <a:bodyPr wrap="square" rtlCol="0">
              <a:spAutoFit/>
            </a:bodyPr>
            <a:lstStyle/>
            <a:p>
              <a:r>
                <a:rPr lang="en-US" altLang="zh-CN" dirty="0"/>
                <a:t>D</a:t>
              </a:r>
              <a:endParaRPr lang="zh-CN" altLang="en-US" dirty="0"/>
            </a:p>
          </p:txBody>
        </p:sp>
      </p:grpSp>
      <p:grpSp>
        <p:nvGrpSpPr>
          <p:cNvPr id="17" name="组合 16">
            <a:extLst>
              <a:ext uri="{FF2B5EF4-FFF2-40B4-BE49-F238E27FC236}">
                <a16:creationId xmlns:a16="http://schemas.microsoft.com/office/drawing/2014/main" id="{EA58CC4D-A215-4AAF-80A4-4BE1D22FFD91}"/>
              </a:ext>
            </a:extLst>
          </p:cNvPr>
          <p:cNvGrpSpPr/>
          <p:nvPr/>
        </p:nvGrpSpPr>
        <p:grpSpPr>
          <a:xfrm>
            <a:off x="5151517" y="3274647"/>
            <a:ext cx="116056" cy="3305907"/>
            <a:chOff x="4268374" y="3360615"/>
            <a:chExt cx="84796" cy="2672862"/>
          </a:xfrm>
        </p:grpSpPr>
        <p:cxnSp>
          <p:nvCxnSpPr>
            <p:cNvPr id="18" name="直接连接符 17">
              <a:extLst>
                <a:ext uri="{FF2B5EF4-FFF2-40B4-BE49-F238E27FC236}">
                  <a16:creationId xmlns:a16="http://schemas.microsoft.com/office/drawing/2014/main" id="{5862CDDE-30E4-44E3-BB79-3EB5978E1EB9}"/>
                </a:ext>
              </a:extLst>
            </p:cNvPr>
            <p:cNvCxnSpPr/>
            <p:nvPr/>
          </p:nvCxnSpPr>
          <p:spPr>
            <a:xfrm>
              <a:off x="4353169" y="3665415"/>
              <a:ext cx="0" cy="236806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54EA574C-41D2-4C13-8579-4246AA69FB36}"/>
                </a:ext>
              </a:extLst>
            </p:cNvPr>
            <p:cNvSpPr txBox="1"/>
            <p:nvPr/>
          </p:nvSpPr>
          <p:spPr>
            <a:xfrm>
              <a:off x="4268374" y="3360615"/>
              <a:ext cx="84796" cy="369332"/>
            </a:xfrm>
            <a:prstGeom prst="rect">
              <a:avLst/>
            </a:prstGeom>
            <a:noFill/>
          </p:spPr>
          <p:txBody>
            <a:bodyPr wrap="square" rtlCol="0">
              <a:spAutoFit/>
            </a:bodyPr>
            <a:lstStyle/>
            <a:p>
              <a:r>
                <a:rPr lang="en-US" altLang="zh-CN" dirty="0"/>
                <a:t>E</a:t>
              </a:r>
              <a:endParaRPr lang="zh-CN" altLang="en-US" dirty="0"/>
            </a:p>
          </p:txBody>
        </p:sp>
      </p:grpSp>
      <p:graphicFrame>
        <p:nvGraphicFramePr>
          <p:cNvPr id="20" name="表格 19">
            <a:extLst>
              <a:ext uri="{FF2B5EF4-FFF2-40B4-BE49-F238E27FC236}">
                <a16:creationId xmlns:a16="http://schemas.microsoft.com/office/drawing/2014/main" id="{1F22BEAA-6E65-438E-B8FF-D3060D832462}"/>
              </a:ext>
            </a:extLst>
          </p:cNvPr>
          <p:cNvGraphicFramePr>
            <a:graphicFrameLocks noGrp="1"/>
          </p:cNvGraphicFramePr>
          <p:nvPr>
            <p:extLst>
              <p:ext uri="{D42A27DB-BD31-4B8C-83A1-F6EECF244321}">
                <p14:modId xmlns:p14="http://schemas.microsoft.com/office/powerpoint/2010/main" val="809426480"/>
              </p:ext>
            </p:extLst>
          </p:nvPr>
        </p:nvGraphicFramePr>
        <p:xfrm>
          <a:off x="9081065" y="369033"/>
          <a:ext cx="2531522" cy="2219960"/>
        </p:xfrm>
        <a:graphic>
          <a:graphicData uri="http://schemas.openxmlformats.org/drawingml/2006/table">
            <a:tbl>
              <a:tblPr firstRow="1" bandRow="1">
                <a:tableStyleId>{5C22544A-7EE6-4342-B048-85BDC9FD1C3A}</a:tableStyleId>
              </a:tblPr>
              <a:tblGrid>
                <a:gridCol w="1265761">
                  <a:extLst>
                    <a:ext uri="{9D8B030D-6E8A-4147-A177-3AD203B41FA5}">
                      <a16:colId xmlns:a16="http://schemas.microsoft.com/office/drawing/2014/main" val="621363014"/>
                    </a:ext>
                  </a:extLst>
                </a:gridCol>
                <a:gridCol w="1265761">
                  <a:extLst>
                    <a:ext uri="{9D8B030D-6E8A-4147-A177-3AD203B41FA5}">
                      <a16:colId xmlns:a16="http://schemas.microsoft.com/office/drawing/2014/main" val="3588277877"/>
                    </a:ext>
                  </a:extLst>
                </a:gridCol>
              </a:tblGrid>
              <a:tr h="0">
                <a:tc>
                  <a:txBody>
                    <a:bodyPr/>
                    <a:lstStyle/>
                    <a:p>
                      <a:r>
                        <a:rPr lang="zh-CN" altLang="en-US" dirty="0"/>
                        <a:t>进程</a:t>
                      </a:r>
                    </a:p>
                  </a:txBody>
                  <a:tcPr/>
                </a:tc>
                <a:tc>
                  <a:txBody>
                    <a:bodyPr/>
                    <a:lstStyle/>
                    <a:p>
                      <a:r>
                        <a:rPr lang="zh-CN" altLang="en-US" dirty="0"/>
                        <a:t>服务时间</a:t>
                      </a:r>
                    </a:p>
                  </a:txBody>
                  <a:tcPr/>
                </a:tc>
                <a:extLst>
                  <a:ext uri="{0D108BD9-81ED-4DB2-BD59-A6C34878D82A}">
                    <a16:rowId xmlns:a16="http://schemas.microsoft.com/office/drawing/2014/main" val="4188849818"/>
                  </a:ext>
                </a:extLst>
              </a:tr>
              <a:tr h="370840">
                <a:tc>
                  <a:txBody>
                    <a:bodyPr/>
                    <a:lstStyle/>
                    <a:p>
                      <a:r>
                        <a:rPr lang="en-US" altLang="zh-CN" dirty="0"/>
                        <a:t>A</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388720691"/>
                  </a:ext>
                </a:extLst>
              </a:tr>
              <a:tr h="370840">
                <a:tc>
                  <a:txBody>
                    <a:bodyPr/>
                    <a:lstStyle/>
                    <a:p>
                      <a:r>
                        <a:rPr lang="en-US" altLang="zh-CN" dirty="0"/>
                        <a:t>B</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val="2788299224"/>
                  </a:ext>
                </a:extLst>
              </a:tr>
              <a:tr h="370840">
                <a:tc>
                  <a:txBody>
                    <a:bodyPr/>
                    <a:lstStyle/>
                    <a:p>
                      <a:r>
                        <a:rPr lang="en-US" altLang="zh-CN" dirty="0"/>
                        <a:t>C</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28691969"/>
                  </a:ext>
                </a:extLst>
              </a:tr>
              <a:tr h="370840">
                <a:tc>
                  <a:txBody>
                    <a:bodyPr/>
                    <a:lstStyle/>
                    <a:p>
                      <a:r>
                        <a:rPr lang="en-US" altLang="zh-CN" dirty="0"/>
                        <a:t>D</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2788859627"/>
                  </a:ext>
                </a:extLst>
              </a:tr>
              <a:tr h="370840">
                <a:tc>
                  <a:txBody>
                    <a:bodyPr/>
                    <a:lstStyle/>
                    <a:p>
                      <a:r>
                        <a:rPr lang="en-US" altLang="zh-CN" dirty="0"/>
                        <a:t>E</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2558220284"/>
                  </a:ext>
                </a:extLst>
              </a:tr>
            </a:tbl>
          </a:graphicData>
        </a:graphic>
      </p:graphicFrame>
      <p:sp>
        <p:nvSpPr>
          <p:cNvPr id="21" name="矩形 20">
            <a:extLst>
              <a:ext uri="{FF2B5EF4-FFF2-40B4-BE49-F238E27FC236}">
                <a16:creationId xmlns:a16="http://schemas.microsoft.com/office/drawing/2014/main" id="{09215D3C-F4E9-4908-831B-409BD6B6FEE8}"/>
              </a:ext>
            </a:extLst>
          </p:cNvPr>
          <p:cNvSpPr/>
          <p:nvPr/>
        </p:nvSpPr>
        <p:spPr>
          <a:xfrm>
            <a:off x="9081065" y="4345828"/>
            <a:ext cx="2335627" cy="1323439"/>
          </a:xfrm>
          <a:prstGeom prst="rect">
            <a:avLst/>
          </a:prstGeom>
        </p:spPr>
        <p:txBody>
          <a:bodyPr wrap="square">
            <a:spAutoFit/>
          </a:bodyPr>
          <a:lstStyle/>
          <a:p>
            <a:r>
              <a:rPr lang="en-US" altLang="zh-CN" sz="2000" i="1" dirty="0"/>
              <a:t>RQ0</a:t>
            </a:r>
            <a:r>
              <a:rPr lang="zh-CN" altLang="en-US" sz="2000" i="1" dirty="0"/>
              <a:t>中调度的进程执行一个时间单位；</a:t>
            </a:r>
            <a:r>
              <a:rPr lang="en-US" altLang="zh-CN" sz="2000" i="1" dirty="0"/>
              <a:t>RQ1</a:t>
            </a:r>
            <a:r>
              <a:rPr lang="zh-CN" altLang="en-US" sz="2000" i="1" dirty="0"/>
              <a:t>中调度的进程执行</a:t>
            </a:r>
            <a:r>
              <a:rPr lang="en-US" altLang="zh-CN" sz="2000" i="1" dirty="0"/>
              <a:t>2</a:t>
            </a:r>
            <a:r>
              <a:rPr lang="zh-CN" altLang="en-US" sz="2000" i="1" dirty="0"/>
              <a:t>个时间单位</a:t>
            </a:r>
          </a:p>
        </p:txBody>
      </p:sp>
      <p:cxnSp>
        <p:nvCxnSpPr>
          <p:cNvPr id="23" name="直接箭头连接符 22">
            <a:extLst>
              <a:ext uri="{FF2B5EF4-FFF2-40B4-BE49-F238E27FC236}">
                <a16:creationId xmlns:a16="http://schemas.microsoft.com/office/drawing/2014/main" id="{3306B2F2-9563-4EBE-93B1-0B535FB7A1E2}"/>
              </a:ext>
            </a:extLst>
          </p:cNvPr>
          <p:cNvCxnSpPr>
            <a:cxnSpLocks/>
          </p:cNvCxnSpPr>
          <p:nvPr/>
        </p:nvCxnSpPr>
        <p:spPr>
          <a:xfrm flipH="1">
            <a:off x="3908340" y="3138324"/>
            <a:ext cx="367735" cy="1078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67CEEA9E-6B8D-412B-99CB-475AF82416A5}"/>
              </a:ext>
            </a:extLst>
          </p:cNvPr>
          <p:cNvSpPr txBox="1"/>
          <p:nvPr/>
        </p:nvSpPr>
        <p:spPr>
          <a:xfrm>
            <a:off x="3916525" y="2772511"/>
            <a:ext cx="774571" cy="369332"/>
          </a:xfrm>
          <a:prstGeom prst="rect">
            <a:avLst/>
          </a:prstGeom>
          <a:noFill/>
        </p:spPr>
        <p:txBody>
          <a:bodyPr wrap="none" rtlCol="0">
            <a:spAutoFit/>
          </a:bodyPr>
          <a:lstStyle/>
          <a:p>
            <a:r>
              <a:rPr lang="en-US" altLang="zh-CN" dirty="0"/>
              <a:t>B</a:t>
            </a:r>
            <a:r>
              <a:rPr lang="zh-CN" altLang="en-US" dirty="0"/>
              <a:t>降级</a:t>
            </a:r>
          </a:p>
        </p:txBody>
      </p:sp>
      <p:cxnSp>
        <p:nvCxnSpPr>
          <p:cNvPr id="26" name="直接箭头连接符 25">
            <a:extLst>
              <a:ext uri="{FF2B5EF4-FFF2-40B4-BE49-F238E27FC236}">
                <a16:creationId xmlns:a16="http://schemas.microsoft.com/office/drawing/2014/main" id="{6AC77F08-4512-47B1-84AF-C6D44FD57A34}"/>
              </a:ext>
            </a:extLst>
          </p:cNvPr>
          <p:cNvCxnSpPr>
            <a:cxnSpLocks/>
          </p:cNvCxnSpPr>
          <p:nvPr/>
        </p:nvCxnSpPr>
        <p:spPr>
          <a:xfrm flipH="1">
            <a:off x="4452914" y="3317544"/>
            <a:ext cx="367735" cy="1078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FE0BE130-235E-4EA5-A8DA-1CC70E9EB4D7}"/>
              </a:ext>
            </a:extLst>
          </p:cNvPr>
          <p:cNvSpPr txBox="1"/>
          <p:nvPr/>
        </p:nvSpPr>
        <p:spPr>
          <a:xfrm>
            <a:off x="4575490" y="2946310"/>
            <a:ext cx="788999" cy="369332"/>
          </a:xfrm>
          <a:prstGeom prst="rect">
            <a:avLst/>
          </a:prstGeom>
          <a:noFill/>
        </p:spPr>
        <p:txBody>
          <a:bodyPr wrap="none" rtlCol="0">
            <a:spAutoFit/>
          </a:bodyPr>
          <a:lstStyle/>
          <a:p>
            <a:r>
              <a:rPr lang="en-US" altLang="zh-CN" dirty="0"/>
              <a:t>C</a:t>
            </a:r>
            <a:r>
              <a:rPr lang="zh-CN" altLang="en-US" dirty="0"/>
              <a:t>降级</a:t>
            </a:r>
          </a:p>
        </p:txBody>
      </p:sp>
      <p:cxnSp>
        <p:nvCxnSpPr>
          <p:cNvPr id="28" name="直接箭头连接符 27">
            <a:extLst>
              <a:ext uri="{FF2B5EF4-FFF2-40B4-BE49-F238E27FC236}">
                <a16:creationId xmlns:a16="http://schemas.microsoft.com/office/drawing/2014/main" id="{E4574B7A-0D49-4469-AF71-D45F4E3487C8}"/>
              </a:ext>
            </a:extLst>
          </p:cNvPr>
          <p:cNvCxnSpPr>
            <a:cxnSpLocks/>
            <a:stCxn id="29" idx="2"/>
          </p:cNvCxnSpPr>
          <p:nvPr/>
        </p:nvCxnSpPr>
        <p:spPr>
          <a:xfrm flipH="1">
            <a:off x="5030832" y="3352985"/>
            <a:ext cx="765351" cy="12268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F1AF9A82-8561-47D6-820E-53509478002F}"/>
              </a:ext>
            </a:extLst>
          </p:cNvPr>
          <p:cNvSpPr txBox="1"/>
          <p:nvPr/>
        </p:nvSpPr>
        <p:spPr>
          <a:xfrm>
            <a:off x="5393668" y="2983653"/>
            <a:ext cx="805029" cy="369332"/>
          </a:xfrm>
          <a:prstGeom prst="rect">
            <a:avLst/>
          </a:prstGeom>
          <a:noFill/>
        </p:spPr>
        <p:txBody>
          <a:bodyPr wrap="none" rtlCol="0">
            <a:spAutoFit/>
          </a:bodyPr>
          <a:lstStyle/>
          <a:p>
            <a:r>
              <a:rPr lang="en-US" altLang="zh-CN" dirty="0"/>
              <a:t>D</a:t>
            </a:r>
            <a:r>
              <a:rPr lang="zh-CN" altLang="en-US" dirty="0"/>
              <a:t>降级</a:t>
            </a:r>
          </a:p>
        </p:txBody>
      </p:sp>
      <p:cxnSp>
        <p:nvCxnSpPr>
          <p:cNvPr id="32" name="直接箭头连接符 31">
            <a:extLst>
              <a:ext uri="{FF2B5EF4-FFF2-40B4-BE49-F238E27FC236}">
                <a16:creationId xmlns:a16="http://schemas.microsoft.com/office/drawing/2014/main" id="{E2FE7D6A-66E8-49E8-8219-7F4FDF0954C0}"/>
              </a:ext>
            </a:extLst>
          </p:cNvPr>
          <p:cNvCxnSpPr>
            <a:cxnSpLocks/>
          </p:cNvCxnSpPr>
          <p:nvPr/>
        </p:nvCxnSpPr>
        <p:spPr>
          <a:xfrm flipH="1">
            <a:off x="5556096" y="3626708"/>
            <a:ext cx="570153" cy="1193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CBEBDEC2-358E-431D-92E6-012B3F2B94B7}"/>
              </a:ext>
            </a:extLst>
          </p:cNvPr>
          <p:cNvSpPr txBox="1"/>
          <p:nvPr/>
        </p:nvSpPr>
        <p:spPr>
          <a:xfrm>
            <a:off x="5935550" y="3253454"/>
            <a:ext cx="761747" cy="369332"/>
          </a:xfrm>
          <a:prstGeom prst="rect">
            <a:avLst/>
          </a:prstGeom>
          <a:noFill/>
        </p:spPr>
        <p:txBody>
          <a:bodyPr wrap="none" rtlCol="0">
            <a:spAutoFit/>
          </a:bodyPr>
          <a:lstStyle/>
          <a:p>
            <a:r>
              <a:rPr lang="en-US" altLang="zh-CN" dirty="0"/>
              <a:t>E</a:t>
            </a:r>
            <a:r>
              <a:rPr lang="zh-CN" altLang="en-US" dirty="0"/>
              <a:t>降级</a:t>
            </a:r>
          </a:p>
        </p:txBody>
      </p:sp>
      <p:sp>
        <p:nvSpPr>
          <p:cNvPr id="36" name="文本框 35">
            <a:extLst>
              <a:ext uri="{FF2B5EF4-FFF2-40B4-BE49-F238E27FC236}">
                <a16:creationId xmlns:a16="http://schemas.microsoft.com/office/drawing/2014/main" id="{9FEB83B0-55B0-41DD-8A02-7734EF728E5D}"/>
              </a:ext>
            </a:extLst>
          </p:cNvPr>
          <p:cNvSpPr txBox="1"/>
          <p:nvPr/>
        </p:nvSpPr>
        <p:spPr>
          <a:xfrm>
            <a:off x="534789" y="3828706"/>
            <a:ext cx="1691489" cy="369332"/>
          </a:xfrm>
          <a:prstGeom prst="rect">
            <a:avLst/>
          </a:prstGeom>
          <a:noFill/>
        </p:spPr>
        <p:txBody>
          <a:bodyPr wrap="none" rtlCol="0">
            <a:spAutoFit/>
          </a:bodyPr>
          <a:lstStyle/>
          <a:p>
            <a:r>
              <a:rPr lang="zh-CN" altLang="en-US" dirty="0"/>
              <a:t>时间片固定为</a:t>
            </a:r>
            <a:r>
              <a:rPr lang="en-US" altLang="zh-CN" dirty="0"/>
              <a:t>1</a:t>
            </a:r>
            <a:endParaRPr lang="zh-CN" altLang="en-US" dirty="0"/>
          </a:p>
        </p:txBody>
      </p:sp>
      <p:sp>
        <p:nvSpPr>
          <p:cNvPr id="37" name="文本框 36">
            <a:extLst>
              <a:ext uri="{FF2B5EF4-FFF2-40B4-BE49-F238E27FC236}">
                <a16:creationId xmlns:a16="http://schemas.microsoft.com/office/drawing/2014/main" id="{5EEBB30A-5EC9-4AE7-8C35-F0BB384F964C}"/>
              </a:ext>
            </a:extLst>
          </p:cNvPr>
          <p:cNvSpPr txBox="1"/>
          <p:nvPr/>
        </p:nvSpPr>
        <p:spPr>
          <a:xfrm>
            <a:off x="253862" y="5778641"/>
            <a:ext cx="2954655" cy="646331"/>
          </a:xfrm>
          <a:prstGeom prst="rect">
            <a:avLst/>
          </a:prstGeom>
          <a:noFill/>
        </p:spPr>
        <p:txBody>
          <a:bodyPr wrap="none" rtlCol="0">
            <a:spAutoFit/>
          </a:bodyPr>
          <a:lstStyle/>
          <a:p>
            <a:r>
              <a:rPr lang="en-US" altLang="zh-CN" dirty="0" err="1"/>
              <a:t>i</a:t>
            </a:r>
            <a:r>
              <a:rPr lang="zh-CN" altLang="en-US" dirty="0"/>
              <a:t>为队列深度；</a:t>
            </a:r>
            <a:endParaRPr lang="en-US" altLang="zh-CN" dirty="0"/>
          </a:p>
          <a:p>
            <a:r>
              <a:rPr lang="zh-CN" altLang="en-US" dirty="0"/>
              <a:t>即优先级越低，时间片越长</a:t>
            </a:r>
            <a:endParaRPr lang="en-US" altLang="zh-CN" dirty="0"/>
          </a:p>
        </p:txBody>
      </p:sp>
      <p:cxnSp>
        <p:nvCxnSpPr>
          <p:cNvPr id="41" name="直接箭头连接符 40">
            <a:extLst>
              <a:ext uri="{FF2B5EF4-FFF2-40B4-BE49-F238E27FC236}">
                <a16:creationId xmlns:a16="http://schemas.microsoft.com/office/drawing/2014/main" id="{9215E6F4-D09C-422A-9923-8E63328C9B63}"/>
              </a:ext>
            </a:extLst>
          </p:cNvPr>
          <p:cNvCxnSpPr>
            <a:cxnSpLocks/>
          </p:cNvCxnSpPr>
          <p:nvPr/>
        </p:nvCxnSpPr>
        <p:spPr>
          <a:xfrm flipV="1">
            <a:off x="3635470" y="5455138"/>
            <a:ext cx="257241" cy="731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CD295B64-12F3-4748-AE36-D1DC7B4858ED}"/>
              </a:ext>
            </a:extLst>
          </p:cNvPr>
          <p:cNvSpPr txBox="1"/>
          <p:nvPr/>
        </p:nvSpPr>
        <p:spPr>
          <a:xfrm>
            <a:off x="3142899" y="6135076"/>
            <a:ext cx="774571" cy="369332"/>
          </a:xfrm>
          <a:prstGeom prst="rect">
            <a:avLst/>
          </a:prstGeom>
          <a:noFill/>
        </p:spPr>
        <p:txBody>
          <a:bodyPr wrap="square" rtlCol="0">
            <a:spAutoFit/>
          </a:bodyPr>
          <a:lstStyle/>
          <a:p>
            <a:r>
              <a:rPr lang="en-US" altLang="zh-CN" dirty="0"/>
              <a:t>B</a:t>
            </a:r>
            <a:r>
              <a:rPr lang="zh-CN" altLang="en-US" dirty="0"/>
              <a:t>降级</a:t>
            </a:r>
          </a:p>
        </p:txBody>
      </p:sp>
      <p:cxnSp>
        <p:nvCxnSpPr>
          <p:cNvPr id="47" name="直接箭头连接符 46">
            <a:extLst>
              <a:ext uri="{FF2B5EF4-FFF2-40B4-BE49-F238E27FC236}">
                <a16:creationId xmlns:a16="http://schemas.microsoft.com/office/drawing/2014/main" id="{8ADE1D53-4C65-46CE-8798-F5C2B24D17B3}"/>
              </a:ext>
            </a:extLst>
          </p:cNvPr>
          <p:cNvCxnSpPr>
            <a:cxnSpLocks/>
          </p:cNvCxnSpPr>
          <p:nvPr/>
        </p:nvCxnSpPr>
        <p:spPr>
          <a:xfrm flipV="1">
            <a:off x="4187940" y="5616358"/>
            <a:ext cx="264974" cy="589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D433C511-B8E0-4FD7-844E-E873A7B2541E}"/>
              </a:ext>
            </a:extLst>
          </p:cNvPr>
          <p:cNvSpPr txBox="1"/>
          <p:nvPr/>
        </p:nvSpPr>
        <p:spPr>
          <a:xfrm>
            <a:off x="3831277" y="6155663"/>
            <a:ext cx="788999" cy="369332"/>
          </a:xfrm>
          <a:prstGeom prst="rect">
            <a:avLst/>
          </a:prstGeom>
          <a:noFill/>
        </p:spPr>
        <p:txBody>
          <a:bodyPr wrap="square" rtlCol="0">
            <a:spAutoFit/>
          </a:bodyPr>
          <a:lstStyle/>
          <a:p>
            <a:r>
              <a:rPr lang="en-US" altLang="zh-CN" dirty="0"/>
              <a:t>C</a:t>
            </a:r>
            <a:r>
              <a:rPr lang="zh-CN" altLang="en-US" dirty="0"/>
              <a:t>降级</a:t>
            </a:r>
          </a:p>
        </p:txBody>
      </p:sp>
      <p:cxnSp>
        <p:nvCxnSpPr>
          <p:cNvPr id="53" name="直接箭头连接符 52">
            <a:extLst>
              <a:ext uri="{FF2B5EF4-FFF2-40B4-BE49-F238E27FC236}">
                <a16:creationId xmlns:a16="http://schemas.microsoft.com/office/drawing/2014/main" id="{9F9A6CDC-EDB0-4FF0-BA20-35596243BF0B}"/>
              </a:ext>
            </a:extLst>
          </p:cNvPr>
          <p:cNvCxnSpPr>
            <a:cxnSpLocks/>
          </p:cNvCxnSpPr>
          <p:nvPr/>
        </p:nvCxnSpPr>
        <p:spPr>
          <a:xfrm flipV="1">
            <a:off x="5216451" y="5827500"/>
            <a:ext cx="58935" cy="4068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CFE05763-8318-46F0-8E6D-C555869A781A}"/>
              </a:ext>
            </a:extLst>
          </p:cNvPr>
          <p:cNvSpPr txBox="1"/>
          <p:nvPr/>
        </p:nvSpPr>
        <p:spPr>
          <a:xfrm>
            <a:off x="4835765" y="6255221"/>
            <a:ext cx="805029" cy="369332"/>
          </a:xfrm>
          <a:prstGeom prst="rect">
            <a:avLst/>
          </a:prstGeom>
          <a:noFill/>
        </p:spPr>
        <p:txBody>
          <a:bodyPr wrap="square" rtlCol="0">
            <a:spAutoFit/>
          </a:bodyPr>
          <a:lstStyle/>
          <a:p>
            <a:r>
              <a:rPr lang="en-US" altLang="zh-CN" dirty="0"/>
              <a:t>D</a:t>
            </a:r>
            <a:r>
              <a:rPr lang="zh-CN" altLang="en-US" dirty="0"/>
              <a:t>降级</a:t>
            </a:r>
          </a:p>
        </p:txBody>
      </p:sp>
      <p:sp>
        <p:nvSpPr>
          <p:cNvPr id="56" name="文本框 55">
            <a:extLst>
              <a:ext uri="{FF2B5EF4-FFF2-40B4-BE49-F238E27FC236}">
                <a16:creationId xmlns:a16="http://schemas.microsoft.com/office/drawing/2014/main" id="{9A12FA9F-2AF4-4ACD-820C-A34D2FE191B4}"/>
              </a:ext>
            </a:extLst>
          </p:cNvPr>
          <p:cNvSpPr txBox="1"/>
          <p:nvPr/>
        </p:nvSpPr>
        <p:spPr>
          <a:xfrm>
            <a:off x="6126249" y="5430244"/>
            <a:ext cx="1335622" cy="369332"/>
          </a:xfrm>
          <a:prstGeom prst="rect">
            <a:avLst/>
          </a:prstGeom>
          <a:noFill/>
        </p:spPr>
        <p:txBody>
          <a:bodyPr wrap="none" rtlCol="0">
            <a:spAutoFit/>
          </a:bodyPr>
          <a:lstStyle/>
          <a:p>
            <a:r>
              <a:rPr lang="en-US" altLang="zh-CN" dirty="0"/>
              <a:t>(……</a:t>
            </a:r>
            <a:r>
              <a:rPr lang="zh-CN" altLang="en-US" dirty="0"/>
              <a:t>其他略</a:t>
            </a:r>
            <a:r>
              <a:rPr lang="en-US" altLang="zh-CN" dirty="0"/>
              <a:t>)</a:t>
            </a:r>
            <a:endParaRPr lang="zh-CN" altLang="en-US" dirty="0"/>
          </a:p>
        </p:txBody>
      </p:sp>
      <p:cxnSp>
        <p:nvCxnSpPr>
          <p:cNvPr id="45" name="直接箭头连接符 44">
            <a:extLst>
              <a:ext uri="{FF2B5EF4-FFF2-40B4-BE49-F238E27FC236}">
                <a16:creationId xmlns:a16="http://schemas.microsoft.com/office/drawing/2014/main" id="{B1F733FD-AAC6-4383-A4DC-D27DD4F26A6D}"/>
              </a:ext>
            </a:extLst>
          </p:cNvPr>
          <p:cNvCxnSpPr>
            <a:cxnSpLocks/>
            <a:stCxn id="50" idx="2"/>
          </p:cNvCxnSpPr>
          <p:nvPr/>
        </p:nvCxnSpPr>
        <p:spPr>
          <a:xfrm flipH="1">
            <a:off x="4751837" y="3118073"/>
            <a:ext cx="612652" cy="10987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9B8D2C8A-5D25-455B-9CF2-2A43DE03D025}"/>
              </a:ext>
            </a:extLst>
          </p:cNvPr>
          <p:cNvSpPr txBox="1"/>
          <p:nvPr/>
        </p:nvSpPr>
        <p:spPr>
          <a:xfrm>
            <a:off x="4977203" y="2748741"/>
            <a:ext cx="774571" cy="369332"/>
          </a:xfrm>
          <a:prstGeom prst="rect">
            <a:avLst/>
          </a:prstGeom>
          <a:noFill/>
        </p:spPr>
        <p:txBody>
          <a:bodyPr wrap="none" rtlCol="0">
            <a:spAutoFit/>
          </a:bodyPr>
          <a:lstStyle/>
          <a:p>
            <a:r>
              <a:rPr lang="en-US" altLang="zh-CN" dirty="0"/>
              <a:t>B</a:t>
            </a:r>
            <a:r>
              <a:rPr lang="zh-CN" altLang="en-US" dirty="0"/>
              <a:t>降级</a:t>
            </a:r>
          </a:p>
        </p:txBody>
      </p:sp>
      <p:cxnSp>
        <p:nvCxnSpPr>
          <p:cNvPr id="51" name="直接箭头连接符 50">
            <a:extLst>
              <a:ext uri="{FF2B5EF4-FFF2-40B4-BE49-F238E27FC236}">
                <a16:creationId xmlns:a16="http://schemas.microsoft.com/office/drawing/2014/main" id="{58AA4AC1-081C-4451-BCC8-8595B7BFAEA0}"/>
              </a:ext>
            </a:extLst>
          </p:cNvPr>
          <p:cNvCxnSpPr>
            <a:cxnSpLocks/>
          </p:cNvCxnSpPr>
          <p:nvPr/>
        </p:nvCxnSpPr>
        <p:spPr>
          <a:xfrm flipH="1">
            <a:off x="5271678" y="3056821"/>
            <a:ext cx="934601" cy="14116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014332E0-A4C5-43A1-9142-F3D2856D815B}"/>
              </a:ext>
            </a:extLst>
          </p:cNvPr>
          <p:cNvSpPr txBox="1"/>
          <p:nvPr/>
        </p:nvSpPr>
        <p:spPr>
          <a:xfrm>
            <a:off x="5924583" y="2753456"/>
            <a:ext cx="788999" cy="369332"/>
          </a:xfrm>
          <a:prstGeom prst="rect">
            <a:avLst/>
          </a:prstGeom>
          <a:noFill/>
        </p:spPr>
        <p:txBody>
          <a:bodyPr wrap="none" rtlCol="0">
            <a:spAutoFit/>
          </a:bodyPr>
          <a:lstStyle/>
          <a:p>
            <a:r>
              <a:rPr lang="en-US" altLang="zh-CN" dirty="0"/>
              <a:t>C</a:t>
            </a:r>
            <a:r>
              <a:rPr lang="zh-CN" altLang="en-US" dirty="0"/>
              <a:t>降级</a:t>
            </a:r>
          </a:p>
        </p:txBody>
      </p:sp>
      <p:cxnSp>
        <p:nvCxnSpPr>
          <p:cNvPr id="57" name="直接箭头连接符 56">
            <a:extLst>
              <a:ext uri="{FF2B5EF4-FFF2-40B4-BE49-F238E27FC236}">
                <a16:creationId xmlns:a16="http://schemas.microsoft.com/office/drawing/2014/main" id="{3FF2BA13-F328-410A-B994-334B9A81451F}"/>
              </a:ext>
            </a:extLst>
          </p:cNvPr>
          <p:cNvCxnSpPr>
            <a:cxnSpLocks/>
          </p:cNvCxnSpPr>
          <p:nvPr/>
        </p:nvCxnSpPr>
        <p:spPr>
          <a:xfrm flipH="1" flipV="1">
            <a:off x="5560949" y="5963138"/>
            <a:ext cx="489823" cy="271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D2D9C6DF-94ED-4B79-A95D-C568DC2D5D60}"/>
              </a:ext>
            </a:extLst>
          </p:cNvPr>
          <p:cNvSpPr txBox="1"/>
          <p:nvPr/>
        </p:nvSpPr>
        <p:spPr>
          <a:xfrm>
            <a:off x="5821882" y="6248191"/>
            <a:ext cx="805029" cy="369332"/>
          </a:xfrm>
          <a:prstGeom prst="rect">
            <a:avLst/>
          </a:prstGeom>
          <a:noFill/>
        </p:spPr>
        <p:txBody>
          <a:bodyPr wrap="square" rtlCol="0">
            <a:spAutoFit/>
          </a:bodyPr>
          <a:lstStyle/>
          <a:p>
            <a:r>
              <a:rPr lang="en-US" altLang="zh-CN" dirty="0"/>
              <a:t>E</a:t>
            </a:r>
            <a:r>
              <a:rPr lang="zh-CN" altLang="en-US" dirty="0"/>
              <a:t>降级</a:t>
            </a:r>
          </a:p>
        </p:txBody>
      </p:sp>
      <p:cxnSp>
        <p:nvCxnSpPr>
          <p:cNvPr id="60" name="直接箭头连接符 59">
            <a:extLst>
              <a:ext uri="{FF2B5EF4-FFF2-40B4-BE49-F238E27FC236}">
                <a16:creationId xmlns:a16="http://schemas.microsoft.com/office/drawing/2014/main" id="{FD9A0994-09ED-4C32-8D74-A8AAD6AD4EE5}"/>
              </a:ext>
            </a:extLst>
          </p:cNvPr>
          <p:cNvCxnSpPr>
            <a:cxnSpLocks/>
          </p:cNvCxnSpPr>
          <p:nvPr/>
        </p:nvCxnSpPr>
        <p:spPr>
          <a:xfrm flipH="1" flipV="1">
            <a:off x="7719647" y="5430244"/>
            <a:ext cx="162076" cy="7650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AB97D68E-3CD8-4739-9E34-918FC8656EEC}"/>
              </a:ext>
            </a:extLst>
          </p:cNvPr>
          <p:cNvSpPr txBox="1"/>
          <p:nvPr/>
        </p:nvSpPr>
        <p:spPr>
          <a:xfrm>
            <a:off x="7389152" y="6143442"/>
            <a:ext cx="774571" cy="369332"/>
          </a:xfrm>
          <a:prstGeom prst="rect">
            <a:avLst/>
          </a:prstGeom>
          <a:noFill/>
        </p:spPr>
        <p:txBody>
          <a:bodyPr wrap="square" rtlCol="0">
            <a:spAutoFit/>
          </a:bodyPr>
          <a:lstStyle/>
          <a:p>
            <a:r>
              <a:rPr lang="en-US" altLang="zh-CN" dirty="0"/>
              <a:t>B</a:t>
            </a:r>
            <a:r>
              <a:rPr lang="zh-CN" altLang="en-US" dirty="0"/>
              <a:t>降级</a:t>
            </a:r>
          </a:p>
        </p:txBody>
      </p:sp>
    </p:spTree>
    <p:extLst>
      <p:ext uri="{BB962C8B-B14F-4D97-AF65-F5344CB8AC3E}">
        <p14:creationId xmlns:p14="http://schemas.microsoft.com/office/powerpoint/2010/main" val="24027310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599B821-C8FF-4A34-AB59-E85CAF8D1D43}"/>
              </a:ext>
            </a:extLst>
          </p:cNvPr>
          <p:cNvSpPr txBox="1"/>
          <p:nvPr/>
        </p:nvSpPr>
        <p:spPr>
          <a:xfrm>
            <a:off x="656492" y="468923"/>
            <a:ext cx="2339102" cy="523220"/>
          </a:xfrm>
          <a:prstGeom prst="rect">
            <a:avLst/>
          </a:prstGeom>
          <a:noFill/>
        </p:spPr>
        <p:txBody>
          <a:bodyPr wrap="none" rtlCol="0">
            <a:spAutoFit/>
          </a:bodyPr>
          <a:lstStyle/>
          <a:p>
            <a:r>
              <a:rPr lang="zh-CN" altLang="en-US" sz="2800" dirty="0"/>
              <a:t>调度算法比较</a:t>
            </a:r>
          </a:p>
        </p:txBody>
      </p:sp>
      <p:pic>
        <p:nvPicPr>
          <p:cNvPr id="5" name="图片 4">
            <a:extLst>
              <a:ext uri="{FF2B5EF4-FFF2-40B4-BE49-F238E27FC236}">
                <a16:creationId xmlns:a16="http://schemas.microsoft.com/office/drawing/2014/main" id="{4A381CDB-CFC7-4596-8803-EE87EA7267F7}"/>
              </a:ext>
            </a:extLst>
          </p:cNvPr>
          <p:cNvPicPr>
            <a:picLocks noChangeAspect="1"/>
          </p:cNvPicPr>
          <p:nvPr/>
        </p:nvPicPr>
        <p:blipFill>
          <a:blip r:embed="rId2"/>
          <a:stretch>
            <a:fillRect/>
          </a:stretch>
        </p:blipFill>
        <p:spPr>
          <a:xfrm>
            <a:off x="3582549" y="54708"/>
            <a:ext cx="7155789" cy="6803292"/>
          </a:xfrm>
          <a:prstGeom prst="rect">
            <a:avLst/>
          </a:prstGeom>
        </p:spPr>
      </p:pic>
    </p:spTree>
    <p:extLst>
      <p:ext uri="{BB962C8B-B14F-4D97-AF65-F5344CB8AC3E}">
        <p14:creationId xmlns:p14="http://schemas.microsoft.com/office/powerpoint/2010/main" val="10084088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1FCD431-EC2B-46E7-AB8C-0B3D34B166F9}"/>
              </a:ext>
            </a:extLst>
          </p:cNvPr>
          <p:cNvPicPr>
            <a:picLocks noChangeAspect="1"/>
          </p:cNvPicPr>
          <p:nvPr/>
        </p:nvPicPr>
        <p:blipFill>
          <a:blip r:embed="rId2"/>
          <a:stretch>
            <a:fillRect/>
          </a:stretch>
        </p:blipFill>
        <p:spPr>
          <a:xfrm>
            <a:off x="2113409" y="260949"/>
            <a:ext cx="8046591" cy="6407272"/>
          </a:xfrm>
          <a:prstGeom prst="rect">
            <a:avLst/>
          </a:prstGeom>
        </p:spPr>
      </p:pic>
    </p:spTree>
    <p:extLst>
      <p:ext uri="{BB962C8B-B14F-4D97-AF65-F5344CB8AC3E}">
        <p14:creationId xmlns:p14="http://schemas.microsoft.com/office/powerpoint/2010/main" val="23093213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8 </a:t>
            </a:r>
            <a:r>
              <a:rPr lang="zh-CN" altLang="en-US" dirty="0"/>
              <a:t>实时调度</a:t>
            </a:r>
          </a:p>
        </p:txBody>
      </p:sp>
      <p:sp>
        <p:nvSpPr>
          <p:cNvPr id="3" name="副标题 2"/>
          <p:cNvSpPr>
            <a:spLocks noGrp="1"/>
          </p:cNvSpPr>
          <p:nvPr>
            <p:ph type="subTitle" idx="1"/>
          </p:nvPr>
        </p:nvSpPr>
        <p:spPr/>
        <p:txBody>
          <a:bodyPr/>
          <a:lstStyle/>
          <a:p>
            <a:r>
              <a:rPr lang="zh-CN" altLang="en-US" dirty="0"/>
              <a:t>第十章 多处理器和实时调度</a:t>
            </a:r>
          </a:p>
        </p:txBody>
      </p:sp>
    </p:spTree>
    <p:extLst>
      <p:ext uri="{BB962C8B-B14F-4D97-AF65-F5344CB8AC3E}">
        <p14:creationId xmlns:p14="http://schemas.microsoft.com/office/powerpoint/2010/main" val="1631514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BDBB5C6-3DEA-4A07-9567-36CF71823E26}"/>
              </a:ext>
            </a:extLst>
          </p:cNvPr>
          <p:cNvSpPr txBox="1"/>
          <p:nvPr/>
        </p:nvSpPr>
        <p:spPr>
          <a:xfrm>
            <a:off x="1250462" y="1813169"/>
            <a:ext cx="9909908" cy="2923877"/>
          </a:xfrm>
          <a:prstGeom prst="rect">
            <a:avLst/>
          </a:prstGeom>
          <a:noFill/>
        </p:spPr>
        <p:txBody>
          <a:bodyPr wrap="square" rtlCol="0">
            <a:spAutoFit/>
          </a:bodyPr>
          <a:lstStyle/>
          <a:p>
            <a:r>
              <a:rPr lang="zh-CN" altLang="en-US" sz="2800" dirty="0"/>
              <a:t>两个基本概念</a:t>
            </a:r>
            <a:endParaRPr lang="en-US" altLang="zh-CN" sz="2800" dirty="0"/>
          </a:p>
          <a:p>
            <a:endParaRPr lang="en-US" altLang="zh-CN" sz="2800" dirty="0"/>
          </a:p>
          <a:p>
            <a:pPr marL="457200" indent="-457200">
              <a:buFont typeface="Arial" panose="020B0604020202020204" pitchFamily="34" charset="0"/>
              <a:buChar char="•"/>
            </a:pPr>
            <a:r>
              <a:rPr lang="zh-CN" altLang="en-US" sz="2800" b="1" dirty="0"/>
              <a:t>硬实时</a:t>
            </a:r>
            <a:r>
              <a:rPr lang="zh-CN" altLang="en-US" sz="2800" dirty="0"/>
              <a:t>任务：</a:t>
            </a:r>
            <a:r>
              <a:rPr lang="zh-CN" altLang="en-US" sz="2400" dirty="0"/>
              <a:t>必须满足最后期限的限制，否则会给系统带来不可接受的破坏或致命的错误；</a:t>
            </a:r>
            <a:endParaRPr lang="en-US" altLang="zh-CN" sz="2400" dirty="0"/>
          </a:p>
          <a:p>
            <a:pPr marL="457200" indent="-457200">
              <a:buFont typeface="Arial" panose="020B0604020202020204" pitchFamily="34" charset="0"/>
              <a:buChar char="•"/>
            </a:pPr>
            <a:r>
              <a:rPr lang="zh-CN" altLang="en-US" sz="2800" b="1" dirty="0"/>
              <a:t>软实时</a:t>
            </a:r>
            <a:r>
              <a:rPr lang="zh-CN" altLang="en-US" sz="2800" dirty="0"/>
              <a:t>任务：</a:t>
            </a:r>
            <a:r>
              <a:rPr lang="zh-CN" altLang="en-US" sz="2400" dirty="0"/>
              <a:t>有相关联的最后期限，并希望能满足这个期限的要求，但不是强制的，即使过了这个最后期限，调度和完成这个任务仍然是有意义的；</a:t>
            </a:r>
            <a:endParaRPr lang="en-US" altLang="zh-CN" sz="2800" dirty="0"/>
          </a:p>
        </p:txBody>
      </p:sp>
    </p:spTree>
    <p:extLst>
      <p:ext uri="{BB962C8B-B14F-4D97-AF65-F5344CB8AC3E}">
        <p14:creationId xmlns:p14="http://schemas.microsoft.com/office/powerpoint/2010/main" val="9887400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CEF1F5D-608B-4629-8D91-151FE9460317}"/>
              </a:ext>
            </a:extLst>
          </p:cNvPr>
          <p:cNvPicPr>
            <a:picLocks noChangeAspect="1"/>
          </p:cNvPicPr>
          <p:nvPr/>
        </p:nvPicPr>
        <p:blipFill>
          <a:blip r:embed="rId2"/>
          <a:stretch>
            <a:fillRect/>
          </a:stretch>
        </p:blipFill>
        <p:spPr>
          <a:xfrm>
            <a:off x="3063441" y="0"/>
            <a:ext cx="8362842" cy="6858000"/>
          </a:xfrm>
          <a:prstGeom prst="rect">
            <a:avLst/>
          </a:prstGeom>
        </p:spPr>
      </p:pic>
      <p:sp>
        <p:nvSpPr>
          <p:cNvPr id="4" name="文本框 3">
            <a:extLst>
              <a:ext uri="{FF2B5EF4-FFF2-40B4-BE49-F238E27FC236}">
                <a16:creationId xmlns:a16="http://schemas.microsoft.com/office/drawing/2014/main" id="{BE6AA3C4-A803-4AF9-A00B-77B8FF4BFFC5}"/>
              </a:ext>
            </a:extLst>
          </p:cNvPr>
          <p:cNvSpPr txBox="1"/>
          <p:nvPr/>
        </p:nvSpPr>
        <p:spPr>
          <a:xfrm>
            <a:off x="437662" y="437662"/>
            <a:ext cx="5103446" cy="523220"/>
          </a:xfrm>
          <a:prstGeom prst="rect">
            <a:avLst/>
          </a:prstGeom>
          <a:noFill/>
        </p:spPr>
        <p:txBody>
          <a:bodyPr wrap="square" rtlCol="0">
            <a:spAutoFit/>
          </a:bodyPr>
          <a:lstStyle/>
          <a:p>
            <a:r>
              <a:rPr lang="zh-CN" altLang="en-US" sz="2800" dirty="0"/>
              <a:t>具有完成</a:t>
            </a:r>
            <a:r>
              <a:rPr lang="en-US" altLang="zh-CN" sz="2800" dirty="0"/>
              <a:t>deadline</a:t>
            </a:r>
            <a:r>
              <a:rPr lang="zh-CN" altLang="en-US" sz="2800" dirty="0"/>
              <a:t>的周期任务</a:t>
            </a:r>
          </a:p>
        </p:txBody>
      </p:sp>
      <p:sp>
        <p:nvSpPr>
          <p:cNvPr id="6" name="文本框 5">
            <a:extLst>
              <a:ext uri="{FF2B5EF4-FFF2-40B4-BE49-F238E27FC236}">
                <a16:creationId xmlns:a16="http://schemas.microsoft.com/office/drawing/2014/main" id="{78DA6C27-0AC6-4262-B082-1A478CFE397F}"/>
              </a:ext>
            </a:extLst>
          </p:cNvPr>
          <p:cNvSpPr txBox="1"/>
          <p:nvPr/>
        </p:nvSpPr>
        <p:spPr>
          <a:xfrm>
            <a:off x="961292" y="5861539"/>
            <a:ext cx="1955985" cy="646331"/>
          </a:xfrm>
          <a:prstGeom prst="rect">
            <a:avLst/>
          </a:prstGeom>
          <a:noFill/>
        </p:spPr>
        <p:txBody>
          <a:bodyPr wrap="none" rtlCol="0">
            <a:spAutoFit/>
          </a:bodyPr>
          <a:lstStyle/>
          <a:p>
            <a:r>
              <a:rPr lang="zh-CN" altLang="en-US" dirty="0"/>
              <a:t>调度完成</a:t>
            </a:r>
            <a:r>
              <a:rPr lang="en-US" altLang="zh-CN" dirty="0"/>
              <a:t>deadline</a:t>
            </a:r>
          </a:p>
          <a:p>
            <a:r>
              <a:rPr lang="zh-CN" altLang="en-US" dirty="0"/>
              <a:t>最临近的进程</a:t>
            </a:r>
          </a:p>
        </p:txBody>
      </p:sp>
      <p:sp>
        <p:nvSpPr>
          <p:cNvPr id="7" name="文本框 6">
            <a:extLst>
              <a:ext uri="{FF2B5EF4-FFF2-40B4-BE49-F238E27FC236}">
                <a16:creationId xmlns:a16="http://schemas.microsoft.com/office/drawing/2014/main" id="{D1323A1E-34D0-4F59-AE31-60F8A827CE55}"/>
              </a:ext>
            </a:extLst>
          </p:cNvPr>
          <p:cNvSpPr txBox="1"/>
          <p:nvPr/>
        </p:nvSpPr>
        <p:spPr>
          <a:xfrm>
            <a:off x="657523" y="1227015"/>
            <a:ext cx="2563522" cy="646331"/>
          </a:xfrm>
          <a:prstGeom prst="rect">
            <a:avLst/>
          </a:prstGeom>
          <a:noFill/>
        </p:spPr>
        <p:txBody>
          <a:bodyPr wrap="none" rtlCol="0">
            <a:spAutoFit/>
          </a:bodyPr>
          <a:lstStyle/>
          <a:p>
            <a:r>
              <a:rPr lang="zh-CN" altLang="en-US" dirty="0"/>
              <a:t>每</a:t>
            </a:r>
            <a:r>
              <a:rPr lang="en-US" altLang="zh-CN" dirty="0"/>
              <a:t>10ms</a:t>
            </a:r>
            <a:r>
              <a:rPr lang="zh-CN" altLang="en-US" dirty="0"/>
              <a:t>进行一次调度；</a:t>
            </a:r>
            <a:endParaRPr lang="en-US" altLang="zh-CN" dirty="0"/>
          </a:p>
          <a:p>
            <a:r>
              <a:rPr lang="zh-CN" altLang="en-US" dirty="0"/>
              <a:t>或进程完成后进行调度</a:t>
            </a:r>
          </a:p>
        </p:txBody>
      </p:sp>
      <p:pic>
        <p:nvPicPr>
          <p:cNvPr id="8" name="图片 7">
            <a:extLst>
              <a:ext uri="{FF2B5EF4-FFF2-40B4-BE49-F238E27FC236}">
                <a16:creationId xmlns:a16="http://schemas.microsoft.com/office/drawing/2014/main" id="{CFCF6534-132B-41D3-89BC-3B78B259A2E7}"/>
              </a:ext>
            </a:extLst>
          </p:cNvPr>
          <p:cNvPicPr>
            <a:picLocks noChangeAspect="1"/>
          </p:cNvPicPr>
          <p:nvPr/>
        </p:nvPicPr>
        <p:blipFill>
          <a:blip r:embed="rId3"/>
          <a:stretch>
            <a:fillRect/>
          </a:stretch>
        </p:blipFill>
        <p:spPr>
          <a:xfrm>
            <a:off x="112395" y="2618154"/>
            <a:ext cx="3040533" cy="2190409"/>
          </a:xfrm>
          <a:prstGeom prst="rect">
            <a:avLst/>
          </a:prstGeom>
        </p:spPr>
      </p:pic>
    </p:spTree>
    <p:extLst>
      <p:ext uri="{BB962C8B-B14F-4D97-AF65-F5344CB8AC3E}">
        <p14:creationId xmlns:p14="http://schemas.microsoft.com/office/powerpoint/2010/main" val="32122018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8A20B92-E062-4034-885F-C3FCF7CE7EE8}"/>
              </a:ext>
            </a:extLst>
          </p:cNvPr>
          <p:cNvSpPr txBox="1"/>
          <p:nvPr/>
        </p:nvSpPr>
        <p:spPr>
          <a:xfrm>
            <a:off x="437662" y="437662"/>
            <a:ext cx="5103446" cy="523220"/>
          </a:xfrm>
          <a:prstGeom prst="rect">
            <a:avLst/>
          </a:prstGeom>
          <a:noFill/>
        </p:spPr>
        <p:txBody>
          <a:bodyPr wrap="square" rtlCol="0">
            <a:spAutoFit/>
          </a:bodyPr>
          <a:lstStyle/>
          <a:p>
            <a:r>
              <a:rPr lang="zh-CN" altLang="en-US" sz="2800" dirty="0"/>
              <a:t>具有启动</a:t>
            </a:r>
            <a:r>
              <a:rPr lang="en-US" altLang="zh-CN" sz="2800" dirty="0"/>
              <a:t>deadline</a:t>
            </a:r>
            <a:r>
              <a:rPr lang="zh-CN" altLang="en-US" sz="2800" dirty="0"/>
              <a:t>的非周期任务</a:t>
            </a:r>
          </a:p>
        </p:txBody>
      </p:sp>
      <p:pic>
        <p:nvPicPr>
          <p:cNvPr id="5" name="图片 4">
            <a:extLst>
              <a:ext uri="{FF2B5EF4-FFF2-40B4-BE49-F238E27FC236}">
                <a16:creationId xmlns:a16="http://schemas.microsoft.com/office/drawing/2014/main" id="{161B39F3-F937-47F9-9FBA-40FC45063802}"/>
              </a:ext>
            </a:extLst>
          </p:cNvPr>
          <p:cNvPicPr>
            <a:picLocks noChangeAspect="1"/>
          </p:cNvPicPr>
          <p:nvPr/>
        </p:nvPicPr>
        <p:blipFill>
          <a:blip r:embed="rId2"/>
          <a:stretch>
            <a:fillRect/>
          </a:stretch>
        </p:blipFill>
        <p:spPr>
          <a:xfrm>
            <a:off x="3813530" y="1015590"/>
            <a:ext cx="7963843" cy="5740400"/>
          </a:xfrm>
          <a:prstGeom prst="rect">
            <a:avLst/>
          </a:prstGeom>
        </p:spPr>
      </p:pic>
      <p:sp>
        <p:nvSpPr>
          <p:cNvPr id="6" name="文本框 5">
            <a:extLst>
              <a:ext uri="{FF2B5EF4-FFF2-40B4-BE49-F238E27FC236}">
                <a16:creationId xmlns:a16="http://schemas.microsoft.com/office/drawing/2014/main" id="{ED0A9D57-C719-4E78-AEDB-A38FF660457B}"/>
              </a:ext>
            </a:extLst>
          </p:cNvPr>
          <p:cNvSpPr txBox="1"/>
          <p:nvPr/>
        </p:nvSpPr>
        <p:spPr>
          <a:xfrm>
            <a:off x="437662" y="4431323"/>
            <a:ext cx="3110147" cy="646331"/>
          </a:xfrm>
          <a:prstGeom prst="rect">
            <a:avLst/>
          </a:prstGeom>
          <a:noFill/>
        </p:spPr>
        <p:txBody>
          <a:bodyPr wrap="none" rtlCol="0">
            <a:spAutoFit/>
          </a:bodyPr>
          <a:lstStyle/>
          <a:p>
            <a:r>
              <a:rPr lang="zh-CN" altLang="en-US" dirty="0"/>
              <a:t>事先知道所有启动</a:t>
            </a:r>
            <a:r>
              <a:rPr lang="en-US" altLang="zh-CN" dirty="0"/>
              <a:t>deadline</a:t>
            </a:r>
            <a:r>
              <a:rPr lang="zh-CN" altLang="en-US" dirty="0"/>
              <a:t>，</a:t>
            </a:r>
            <a:endParaRPr lang="en-US" altLang="zh-CN" dirty="0"/>
          </a:p>
          <a:p>
            <a:r>
              <a:rPr lang="zh-CN" altLang="en-US" dirty="0"/>
              <a:t>并按照顺序启动</a:t>
            </a:r>
          </a:p>
        </p:txBody>
      </p:sp>
      <p:sp>
        <p:nvSpPr>
          <p:cNvPr id="7" name="文本框 6">
            <a:extLst>
              <a:ext uri="{FF2B5EF4-FFF2-40B4-BE49-F238E27FC236}">
                <a16:creationId xmlns:a16="http://schemas.microsoft.com/office/drawing/2014/main" id="{543589A3-4AEC-4781-8718-1016C710AD28}"/>
              </a:ext>
            </a:extLst>
          </p:cNvPr>
          <p:cNvSpPr txBox="1"/>
          <p:nvPr/>
        </p:nvSpPr>
        <p:spPr>
          <a:xfrm>
            <a:off x="657523" y="1227015"/>
            <a:ext cx="2563522" cy="646331"/>
          </a:xfrm>
          <a:prstGeom prst="rect">
            <a:avLst/>
          </a:prstGeom>
          <a:noFill/>
        </p:spPr>
        <p:txBody>
          <a:bodyPr wrap="none" rtlCol="0">
            <a:spAutoFit/>
          </a:bodyPr>
          <a:lstStyle/>
          <a:p>
            <a:r>
              <a:rPr lang="zh-CN" altLang="en-US" dirty="0"/>
              <a:t>每</a:t>
            </a:r>
            <a:r>
              <a:rPr lang="en-US" altLang="zh-CN" dirty="0"/>
              <a:t>10ms</a:t>
            </a:r>
            <a:r>
              <a:rPr lang="zh-CN" altLang="en-US" dirty="0"/>
              <a:t>进行一次调度；</a:t>
            </a:r>
            <a:endParaRPr lang="en-US" altLang="zh-CN" dirty="0"/>
          </a:p>
          <a:p>
            <a:r>
              <a:rPr lang="zh-CN" altLang="en-US" dirty="0"/>
              <a:t>或进程完成后进行调度</a:t>
            </a:r>
          </a:p>
        </p:txBody>
      </p:sp>
      <p:pic>
        <p:nvPicPr>
          <p:cNvPr id="8" name="图片 7">
            <a:extLst>
              <a:ext uri="{FF2B5EF4-FFF2-40B4-BE49-F238E27FC236}">
                <a16:creationId xmlns:a16="http://schemas.microsoft.com/office/drawing/2014/main" id="{918AC3B2-D393-43C2-A52A-CFA6F47A5CC8}"/>
              </a:ext>
            </a:extLst>
          </p:cNvPr>
          <p:cNvPicPr>
            <a:picLocks noChangeAspect="1"/>
          </p:cNvPicPr>
          <p:nvPr/>
        </p:nvPicPr>
        <p:blipFill>
          <a:blip r:embed="rId3"/>
          <a:stretch>
            <a:fillRect/>
          </a:stretch>
        </p:blipFill>
        <p:spPr>
          <a:xfrm>
            <a:off x="195106" y="2580687"/>
            <a:ext cx="3924136" cy="1272298"/>
          </a:xfrm>
          <a:prstGeom prst="rect">
            <a:avLst/>
          </a:prstGeom>
        </p:spPr>
      </p:pic>
    </p:spTree>
    <p:extLst>
      <p:ext uri="{BB962C8B-B14F-4D97-AF65-F5344CB8AC3E}">
        <p14:creationId xmlns:p14="http://schemas.microsoft.com/office/powerpoint/2010/main" val="4281352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2853" y="1134204"/>
            <a:ext cx="10802957" cy="3970318"/>
          </a:xfrm>
          <a:prstGeom prst="rect">
            <a:avLst/>
          </a:prstGeom>
          <a:noFill/>
        </p:spPr>
        <p:txBody>
          <a:bodyPr wrap="none" rtlCol="0">
            <a:spAutoFit/>
          </a:bodyPr>
          <a:lstStyle/>
          <a:p>
            <a:r>
              <a:rPr lang="en-US" altLang="zh-CN" sz="2800" dirty="0"/>
              <a:t>【</a:t>
            </a:r>
            <a:r>
              <a:rPr lang="zh-CN" altLang="en-US" sz="2800"/>
              <a:t>进程上下文</a:t>
            </a:r>
            <a:r>
              <a:rPr lang="en-US" altLang="zh-CN" sz="2800"/>
              <a:t>】</a:t>
            </a:r>
            <a:r>
              <a:rPr lang="zh-CN" altLang="en-US" sz="2800" dirty="0"/>
              <a:t>进程控制块（</a:t>
            </a:r>
            <a:r>
              <a:rPr lang="en-US" altLang="zh-CN" sz="2800" dirty="0"/>
              <a:t>PCB</a:t>
            </a:r>
            <a:r>
              <a:rPr lang="zh-CN" altLang="en-US" sz="2800" dirty="0"/>
              <a:t>）中的典型元素</a:t>
            </a:r>
            <a:endParaRPr lang="en-US" altLang="zh-CN" sz="2800" dirty="0"/>
          </a:p>
          <a:p>
            <a:pPr marL="457200" indent="-457200">
              <a:buFont typeface="Arial" panose="020B0604020202020204" pitchFamily="34" charset="0"/>
              <a:buChar char="•"/>
            </a:pPr>
            <a:r>
              <a:rPr lang="zh-CN" altLang="en-US" sz="2800" b="1" dirty="0"/>
              <a:t>进程标识信息</a:t>
            </a:r>
            <a:endParaRPr lang="en-US" altLang="zh-CN" sz="2800" b="1" dirty="0"/>
          </a:p>
          <a:p>
            <a:pPr marL="914400" lvl="1" indent="-457200">
              <a:buFont typeface="Arial" panose="020B0604020202020204" pitchFamily="34" charset="0"/>
              <a:buChar char="•"/>
            </a:pPr>
            <a:r>
              <a:rPr lang="zh-CN" altLang="en-US" sz="2800" dirty="0"/>
              <a:t>标识符（</a:t>
            </a:r>
            <a:r>
              <a:rPr lang="en-US" altLang="zh-CN" sz="2800" dirty="0"/>
              <a:t>PID</a:t>
            </a:r>
            <a:r>
              <a:rPr lang="zh-CN" altLang="en-US" sz="2800" dirty="0"/>
              <a:t>、</a:t>
            </a:r>
            <a:r>
              <a:rPr lang="en-US" altLang="zh-CN" sz="2800" dirty="0"/>
              <a:t>PPID</a:t>
            </a:r>
            <a:r>
              <a:rPr lang="zh-CN" altLang="en-US" sz="2800" dirty="0"/>
              <a:t>、</a:t>
            </a:r>
            <a:r>
              <a:rPr lang="en-US" altLang="zh-CN" sz="2800" dirty="0"/>
              <a:t>UID</a:t>
            </a:r>
            <a:r>
              <a:rPr lang="zh-CN" altLang="en-US" sz="2800" dirty="0"/>
              <a:t>）</a:t>
            </a:r>
            <a:endParaRPr lang="en-US" altLang="zh-CN" sz="2800" dirty="0"/>
          </a:p>
          <a:p>
            <a:pPr marL="457200" indent="-457200">
              <a:buFont typeface="Arial" panose="020B0604020202020204" pitchFamily="34" charset="0"/>
              <a:buChar char="•"/>
            </a:pPr>
            <a:r>
              <a:rPr lang="zh-CN" altLang="en-US" sz="2800" b="1" dirty="0"/>
              <a:t>进程状态信息</a:t>
            </a:r>
            <a:endParaRPr lang="en-US" altLang="zh-CN" sz="2800" b="1" dirty="0"/>
          </a:p>
          <a:p>
            <a:pPr marL="914400" lvl="1" indent="-457200">
              <a:buFont typeface="Arial" panose="020B0604020202020204" pitchFamily="34" charset="0"/>
              <a:buChar char="•"/>
            </a:pPr>
            <a:r>
              <a:rPr lang="zh-CN" altLang="en-US" sz="2800" dirty="0"/>
              <a:t>用户可见寄存器</a:t>
            </a:r>
            <a:endParaRPr lang="en-US" altLang="zh-CN" sz="2800" dirty="0"/>
          </a:p>
          <a:p>
            <a:pPr marL="914400" lvl="1" indent="-457200">
              <a:buFont typeface="Arial" panose="020B0604020202020204" pitchFamily="34" charset="0"/>
              <a:buChar char="•"/>
            </a:pPr>
            <a:r>
              <a:rPr lang="zh-CN" altLang="en-US" sz="2800" dirty="0"/>
              <a:t>控制和状态寄存器（程序计数器、条件码、状态信息）</a:t>
            </a:r>
            <a:endParaRPr lang="en-US" altLang="zh-CN" sz="2800" dirty="0"/>
          </a:p>
          <a:p>
            <a:pPr marL="914400" lvl="1" indent="-457200">
              <a:buFont typeface="Arial" panose="020B0604020202020204" pitchFamily="34" charset="0"/>
              <a:buChar char="•"/>
            </a:pPr>
            <a:r>
              <a:rPr lang="zh-CN" altLang="en-US" sz="2800" dirty="0"/>
              <a:t>栈指针</a:t>
            </a:r>
            <a:endParaRPr lang="en-US" altLang="zh-CN" sz="2800" dirty="0"/>
          </a:p>
          <a:p>
            <a:pPr marL="457200" indent="-457200">
              <a:buFont typeface="Arial" panose="020B0604020202020204" pitchFamily="34" charset="0"/>
              <a:buChar char="•"/>
            </a:pPr>
            <a:r>
              <a:rPr lang="zh-CN" altLang="en-US" sz="2800" b="1" dirty="0"/>
              <a:t>进程控制信息</a:t>
            </a:r>
            <a:endParaRPr lang="en-US" altLang="zh-CN" sz="2800" b="1" dirty="0"/>
          </a:p>
          <a:p>
            <a:pPr marL="914400" lvl="1" indent="-457200">
              <a:buFont typeface="Arial" panose="020B0604020202020204" pitchFamily="34" charset="0"/>
              <a:buChar char="•"/>
            </a:pPr>
            <a:r>
              <a:rPr lang="zh-CN" altLang="en-US" sz="2800" dirty="0"/>
              <a:t>调度和状态信息（进程状态、优先级、调度相关信息、事件）</a:t>
            </a:r>
            <a:endParaRPr lang="en-US" altLang="zh-CN" sz="2800" dirty="0"/>
          </a:p>
        </p:txBody>
      </p:sp>
      <p:sp>
        <p:nvSpPr>
          <p:cNvPr id="3" name="文本框 2">
            <a:hlinkClick r:id="rId2" action="ppaction://hlinkfile"/>
            <a:extLst>
              <a:ext uri="{FF2B5EF4-FFF2-40B4-BE49-F238E27FC236}">
                <a16:creationId xmlns:a16="http://schemas.microsoft.com/office/drawing/2014/main" id="{D86B3183-9E95-4525-8BC6-1EF7BAE1C3E6}"/>
              </a:ext>
            </a:extLst>
          </p:cNvPr>
          <p:cNvSpPr txBox="1"/>
          <p:nvPr/>
        </p:nvSpPr>
        <p:spPr>
          <a:xfrm>
            <a:off x="7675233" y="5930888"/>
            <a:ext cx="3980577" cy="369332"/>
          </a:xfrm>
          <a:prstGeom prst="rect">
            <a:avLst/>
          </a:prstGeom>
          <a:noFill/>
        </p:spPr>
        <p:txBody>
          <a:bodyPr wrap="none" rtlCol="0">
            <a:spAutoFit/>
          </a:bodyPr>
          <a:lstStyle/>
          <a:p>
            <a:r>
              <a:rPr lang="en-US" altLang="zh-CN" i="1" u="sng" dirty="0">
                <a:solidFill>
                  <a:srgbClr val="00B0F0"/>
                </a:solidFill>
                <a:hlinkClick r:id="rId3" action="ppaction://hlinkfile"/>
              </a:rPr>
              <a:t>3 </a:t>
            </a:r>
            <a:r>
              <a:rPr lang="zh-CN" altLang="en-US" i="1" u="sng" dirty="0">
                <a:solidFill>
                  <a:srgbClr val="00B0F0"/>
                </a:solidFill>
                <a:hlinkClick r:id="rId3" action="ppaction://hlinkfile"/>
              </a:rPr>
              <a:t>进程控制模块</a:t>
            </a:r>
            <a:r>
              <a:rPr lang="en-US" altLang="zh-CN" i="1" u="sng" dirty="0">
                <a:solidFill>
                  <a:srgbClr val="00B0F0"/>
                </a:solidFill>
                <a:hlinkClick r:id="rId3" action="ppaction://hlinkfile"/>
              </a:rPr>
              <a:t>PCB</a:t>
            </a:r>
            <a:r>
              <a:rPr lang="zh-CN" altLang="en-US" i="1" u="sng" dirty="0">
                <a:solidFill>
                  <a:srgbClr val="00B0F0"/>
                </a:solidFill>
                <a:hlinkClick r:id="rId3" action="ppaction://hlinkfile"/>
              </a:rPr>
              <a:t>中的典型元素</a:t>
            </a:r>
            <a:r>
              <a:rPr lang="en-US" altLang="zh-CN" i="1" u="sng" dirty="0">
                <a:solidFill>
                  <a:srgbClr val="00B0F0"/>
                </a:solidFill>
                <a:hlinkClick r:id="rId3" action="ppaction://hlinkfile"/>
              </a:rPr>
              <a:t>.</a:t>
            </a:r>
            <a:r>
              <a:rPr lang="en-US" altLang="zh-CN" i="1" u="sng" dirty="0" err="1">
                <a:solidFill>
                  <a:srgbClr val="00B0F0"/>
                </a:solidFill>
                <a:hlinkClick r:id="rId3" action="ppaction://hlinkfile"/>
              </a:rPr>
              <a:t>png</a:t>
            </a:r>
            <a:endParaRPr lang="zh-CN" altLang="en-US" i="1" u="sng" dirty="0">
              <a:solidFill>
                <a:srgbClr val="00B0F0"/>
              </a:solidFill>
            </a:endParaRPr>
          </a:p>
        </p:txBody>
      </p:sp>
    </p:spTree>
    <p:extLst>
      <p:ext uri="{BB962C8B-B14F-4D97-AF65-F5344CB8AC3E}">
        <p14:creationId xmlns:p14="http://schemas.microsoft.com/office/powerpoint/2010/main" val="4190301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43000" y="1863970"/>
            <a:ext cx="10207869" cy="2677656"/>
          </a:xfrm>
          <a:prstGeom prst="rect">
            <a:avLst/>
          </a:prstGeom>
          <a:noFill/>
        </p:spPr>
        <p:txBody>
          <a:bodyPr wrap="square" rtlCol="0">
            <a:spAutoFit/>
          </a:bodyPr>
          <a:lstStyle/>
          <a:p>
            <a:r>
              <a:rPr lang="zh-CN" altLang="en-US" sz="2800" dirty="0"/>
              <a:t>交换及其目的</a:t>
            </a:r>
            <a:endParaRPr lang="en-US" altLang="zh-CN" sz="2800" dirty="0"/>
          </a:p>
          <a:p>
            <a:endParaRPr lang="en-US" altLang="zh-CN" sz="2800" dirty="0"/>
          </a:p>
          <a:p>
            <a:pPr marL="514350" indent="-514350">
              <a:buFont typeface="Arial" panose="020B0604020202020204" pitchFamily="34" charset="0"/>
              <a:buChar char="•"/>
            </a:pPr>
            <a:r>
              <a:rPr lang="zh-CN" altLang="en-US" sz="2800" dirty="0"/>
              <a:t>含义：把主存中某个进程的一部分或者全部内容转移到磁盘。</a:t>
            </a:r>
            <a:endParaRPr lang="en-US" altLang="zh-CN" sz="2800" dirty="0"/>
          </a:p>
          <a:p>
            <a:pPr marL="514350" indent="-514350">
              <a:buFont typeface="Arial" panose="020B0604020202020204" pitchFamily="34" charset="0"/>
              <a:buChar char="•"/>
            </a:pPr>
            <a:r>
              <a:rPr lang="zh-CN" altLang="en-US" sz="2800" dirty="0"/>
              <a:t>目的：当主存中没有处于就绪态的进程时，操作系统就把一个阻塞的进程换出到磁盘中的挂起队列，从而使另一个进程可以进入主存执行。</a:t>
            </a:r>
          </a:p>
        </p:txBody>
      </p:sp>
    </p:spTree>
    <p:extLst>
      <p:ext uri="{BB962C8B-B14F-4D97-AF65-F5344CB8AC3E}">
        <p14:creationId xmlns:p14="http://schemas.microsoft.com/office/powerpoint/2010/main" val="5828403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3197</TotalTime>
  <Words>7444</Words>
  <Application>Microsoft Office PowerPoint</Application>
  <PresentationFormat>宽屏</PresentationFormat>
  <Paragraphs>1244</Paragraphs>
  <Slides>77</Slides>
  <Notes>29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77</vt:i4>
      </vt:variant>
    </vt:vector>
  </HeadingPairs>
  <TitlesOfParts>
    <vt:vector size="85" baseType="lpstr">
      <vt:lpstr>Monotype Sorts</vt:lpstr>
      <vt:lpstr>等线</vt:lpstr>
      <vt:lpstr>等线 Light</vt:lpstr>
      <vt:lpstr>宋体</vt:lpstr>
      <vt:lpstr>Arial</vt:lpstr>
      <vt:lpstr>Times New Roman</vt:lpstr>
      <vt:lpstr>Wingdings</vt:lpstr>
      <vt:lpstr>Office 主题​​</vt:lpstr>
      <vt:lpstr>PowerPoint 演示文稿</vt:lpstr>
      <vt:lpstr>0 导论</vt:lpstr>
      <vt:lpstr>PowerPoint 演示文稿</vt:lpstr>
      <vt:lpstr>1 进程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线程</vt:lpstr>
      <vt:lpstr>PowerPoint 演示文稿</vt:lpstr>
      <vt:lpstr>PowerPoint 演示文稿</vt:lpstr>
      <vt:lpstr>PowerPoint 演示文稿</vt:lpstr>
      <vt:lpstr>3 同步与互斥</vt:lpstr>
      <vt:lpstr>PowerPoint 演示文稿</vt:lpstr>
      <vt:lpstr>PowerPoint 演示文稿</vt:lpstr>
      <vt:lpstr>Readers/Writers 问题</vt:lpstr>
      <vt:lpstr>Readers 优先</vt:lpstr>
      <vt:lpstr>Writers 优先</vt:lpstr>
      <vt:lpstr>4 死锁与饥饿</vt:lpstr>
      <vt:lpstr>PowerPoint 演示文稿</vt:lpstr>
      <vt:lpstr>死锁时的资源分配图</vt:lpstr>
      <vt:lpstr>死锁条件1 &amp; 2</vt:lpstr>
      <vt:lpstr>死锁条件 3 &amp; 4</vt:lpstr>
      <vt:lpstr>资源分配拒绝</vt:lpstr>
      <vt:lpstr>确定安全状态</vt:lpstr>
      <vt:lpstr>分析各进程 </vt:lpstr>
      <vt:lpstr>P2运行结束后</vt:lpstr>
      <vt:lpstr>挑选P1使之运行结束</vt:lpstr>
      <vt:lpstr>挑选P3使之运行结束</vt:lpstr>
      <vt:lpstr>确定是不是安全状态</vt:lpstr>
      <vt:lpstr>一种通用的检测算法</vt:lpstr>
      <vt:lpstr>死锁检测算法</vt:lpstr>
      <vt:lpstr>死锁检测算法</vt:lpstr>
      <vt:lpstr>死锁检测算法例1</vt:lpstr>
      <vt:lpstr>死锁检测算法例2</vt:lpstr>
      <vt:lpstr>死锁检测算法例3</vt:lpstr>
      <vt:lpstr>死锁检测算法例4</vt:lpstr>
      <vt:lpstr>PowerPoint 演示文稿</vt:lpstr>
      <vt:lpstr>5 内存管理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伙伴系统</vt:lpstr>
      <vt:lpstr>伙伴系统实例</vt:lpstr>
      <vt:lpstr>伙伴系统的树状表示</vt:lpstr>
      <vt:lpstr>Linux  内存管理</vt:lpstr>
      <vt:lpstr>Linux虚拟内存方案中的 地址转换</vt:lpstr>
      <vt:lpstr>PowerPoint 演示文稿</vt:lpstr>
      <vt:lpstr>6 虚拟内存</vt:lpstr>
      <vt:lpstr>PowerPoint 演示文稿</vt:lpstr>
      <vt:lpstr>PowerPoint 演示文稿</vt:lpstr>
      <vt:lpstr>PowerPoint 演示文稿</vt:lpstr>
      <vt:lpstr>时钟策略Clock</vt:lpstr>
      <vt:lpstr>PowerPoint 演示文稿</vt:lpstr>
      <vt:lpstr>7 单处理器调度</vt:lpstr>
      <vt:lpstr>PowerPoint 演示文稿</vt:lpstr>
      <vt:lpstr>进程调度示例</vt:lpstr>
      <vt:lpstr>先来先服务 First-Come-First-Served</vt:lpstr>
      <vt:lpstr>轮转 Round Robin</vt:lpstr>
      <vt:lpstr>最短进程优先 Shortest Process Next</vt:lpstr>
      <vt:lpstr>最短剩余时间 Shortest Remaining Time</vt:lpstr>
      <vt:lpstr>最高响应比优先 Highest Response Ratio Next</vt:lpstr>
      <vt:lpstr>反馈调度</vt:lpstr>
      <vt:lpstr>反馈调度</vt:lpstr>
      <vt:lpstr>PowerPoint 演示文稿</vt:lpstr>
      <vt:lpstr>PowerPoint 演示文稿</vt:lpstr>
      <vt:lpstr>8 实时调度</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 z</dc:creator>
  <cp:lastModifiedBy>k z</cp:lastModifiedBy>
  <cp:revision>102</cp:revision>
  <cp:lastPrinted>2017-06-27T14:12:47Z</cp:lastPrinted>
  <dcterms:created xsi:type="dcterms:W3CDTF">2017-06-20T07:23:57Z</dcterms:created>
  <dcterms:modified xsi:type="dcterms:W3CDTF">2017-06-27T14:13:16Z</dcterms:modified>
  <cp:contentStatus>最终状态</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