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8"/>
  </p:notesMasterIdLst>
  <p:sldIdLst>
    <p:sldId id="263" r:id="rId3"/>
    <p:sldId id="258" r:id="rId4"/>
    <p:sldId id="256" r:id="rId5"/>
    <p:sldId id="257" r:id="rId6"/>
    <p:sldId id="259" r:id="rId7"/>
    <p:sldId id="260" r:id="rId8"/>
    <p:sldId id="261" r:id="rId9"/>
    <p:sldId id="262" r:id="rId10"/>
    <p:sldId id="264" r:id="rId11"/>
    <p:sldId id="265" r:id="rId12"/>
    <p:sldId id="302" r:id="rId13"/>
    <p:sldId id="266" r:id="rId14"/>
    <p:sldId id="267" r:id="rId15"/>
    <p:sldId id="268" r:id="rId16"/>
    <p:sldId id="269" r:id="rId17"/>
    <p:sldId id="303" r:id="rId18"/>
    <p:sldId id="280" r:id="rId19"/>
    <p:sldId id="281" r:id="rId20"/>
    <p:sldId id="282" r:id="rId21"/>
    <p:sldId id="283" r:id="rId22"/>
    <p:sldId id="284" r:id="rId23"/>
    <p:sldId id="271" r:id="rId24"/>
    <p:sldId id="272" r:id="rId25"/>
    <p:sldId id="273" r:id="rId26"/>
    <p:sldId id="274" r:id="rId27"/>
    <p:sldId id="275" r:id="rId28"/>
    <p:sldId id="276" r:id="rId29"/>
    <p:sldId id="279" r:id="rId30"/>
    <p:sldId id="285" r:id="rId31"/>
    <p:sldId id="287" r:id="rId32"/>
    <p:sldId id="299" r:id="rId33"/>
    <p:sldId id="300" r:id="rId34"/>
    <p:sldId id="286" r:id="rId35"/>
    <p:sldId id="289" r:id="rId36"/>
    <p:sldId id="290" r:id="rId37"/>
    <p:sldId id="288" r:id="rId38"/>
    <p:sldId id="291" r:id="rId39"/>
    <p:sldId id="292" r:id="rId40"/>
    <p:sldId id="293" r:id="rId41"/>
    <p:sldId id="295" r:id="rId42"/>
    <p:sldId id="297" r:id="rId43"/>
    <p:sldId id="298" r:id="rId44"/>
    <p:sldId id="296" r:id="rId45"/>
    <p:sldId id="304" r:id="rId46"/>
    <p:sldId id="305" r:id="rId47"/>
    <p:sldId id="306" r:id="rId48"/>
    <p:sldId id="308" r:id="rId49"/>
    <p:sldId id="310" r:id="rId50"/>
    <p:sldId id="311" r:id="rId51"/>
    <p:sldId id="312" r:id="rId52"/>
    <p:sldId id="313" r:id="rId53"/>
    <p:sldId id="314" r:id="rId54"/>
    <p:sldId id="309" r:id="rId55"/>
    <p:sldId id="316" r:id="rId56"/>
    <p:sldId id="317" r:id="rId57"/>
    <p:sldId id="318" r:id="rId58"/>
    <p:sldId id="319" r:id="rId59"/>
    <p:sldId id="320" r:id="rId60"/>
    <p:sldId id="315" r:id="rId61"/>
    <p:sldId id="321" r:id="rId62"/>
    <p:sldId id="323" r:id="rId63"/>
    <p:sldId id="322" r:id="rId64"/>
    <p:sldId id="324" r:id="rId65"/>
    <p:sldId id="326" r:id="rId66"/>
    <p:sldId id="327" r:id="rId67"/>
    <p:sldId id="328" r:id="rId68"/>
    <p:sldId id="330" r:id="rId69"/>
    <p:sldId id="331" r:id="rId70"/>
    <p:sldId id="332" r:id="rId71"/>
    <p:sldId id="443" r:id="rId72"/>
    <p:sldId id="334" r:id="rId73"/>
    <p:sldId id="329" r:id="rId74"/>
    <p:sldId id="333" r:id="rId75"/>
    <p:sldId id="336" r:id="rId76"/>
    <p:sldId id="337" r:id="rId77"/>
    <p:sldId id="339" r:id="rId78"/>
    <p:sldId id="340" r:id="rId79"/>
    <p:sldId id="342" r:id="rId80"/>
    <p:sldId id="343" r:id="rId81"/>
    <p:sldId id="345" r:id="rId82"/>
    <p:sldId id="346" r:id="rId83"/>
    <p:sldId id="347" r:id="rId84"/>
    <p:sldId id="348" r:id="rId85"/>
    <p:sldId id="349" r:id="rId86"/>
    <p:sldId id="350" r:id="rId87"/>
    <p:sldId id="351" r:id="rId88"/>
    <p:sldId id="352" r:id="rId89"/>
    <p:sldId id="353" r:id="rId90"/>
    <p:sldId id="354" r:id="rId91"/>
    <p:sldId id="355" r:id="rId92"/>
    <p:sldId id="344" r:id="rId93"/>
    <p:sldId id="356" r:id="rId94"/>
    <p:sldId id="357" r:id="rId95"/>
    <p:sldId id="359" r:id="rId96"/>
    <p:sldId id="360" r:id="rId97"/>
    <p:sldId id="361" r:id="rId98"/>
    <p:sldId id="362" r:id="rId99"/>
    <p:sldId id="364" r:id="rId100"/>
    <p:sldId id="365" r:id="rId101"/>
    <p:sldId id="366" r:id="rId102"/>
    <p:sldId id="444" r:id="rId103"/>
    <p:sldId id="367" r:id="rId104"/>
    <p:sldId id="368" r:id="rId105"/>
    <p:sldId id="369" r:id="rId106"/>
    <p:sldId id="370" r:id="rId107"/>
    <p:sldId id="371" r:id="rId108"/>
    <p:sldId id="372" r:id="rId109"/>
    <p:sldId id="373" r:id="rId110"/>
    <p:sldId id="374" r:id="rId111"/>
    <p:sldId id="375" r:id="rId112"/>
    <p:sldId id="378" r:id="rId113"/>
    <p:sldId id="376" r:id="rId114"/>
    <p:sldId id="377" r:id="rId115"/>
    <p:sldId id="363" r:id="rId116"/>
    <p:sldId id="380" r:id="rId117"/>
    <p:sldId id="379" r:id="rId118"/>
    <p:sldId id="381" r:id="rId119"/>
    <p:sldId id="382" r:id="rId120"/>
    <p:sldId id="383" r:id="rId121"/>
    <p:sldId id="384" r:id="rId122"/>
    <p:sldId id="385" r:id="rId123"/>
    <p:sldId id="386" r:id="rId124"/>
    <p:sldId id="387" r:id="rId125"/>
    <p:sldId id="388" r:id="rId126"/>
    <p:sldId id="389" r:id="rId127"/>
    <p:sldId id="390" r:id="rId128"/>
    <p:sldId id="392" r:id="rId129"/>
    <p:sldId id="393" r:id="rId130"/>
    <p:sldId id="395" r:id="rId131"/>
    <p:sldId id="397" r:id="rId132"/>
    <p:sldId id="398" r:id="rId133"/>
    <p:sldId id="399" r:id="rId134"/>
    <p:sldId id="400" r:id="rId135"/>
    <p:sldId id="401" r:id="rId136"/>
    <p:sldId id="402" r:id="rId137"/>
    <p:sldId id="403" r:id="rId138"/>
    <p:sldId id="404" r:id="rId139"/>
    <p:sldId id="405" r:id="rId140"/>
    <p:sldId id="406" r:id="rId141"/>
    <p:sldId id="407" r:id="rId142"/>
    <p:sldId id="408" r:id="rId143"/>
    <p:sldId id="391" r:id="rId144"/>
    <p:sldId id="409" r:id="rId145"/>
    <p:sldId id="410" r:id="rId146"/>
    <p:sldId id="412" r:id="rId147"/>
    <p:sldId id="413" r:id="rId148"/>
    <p:sldId id="414" r:id="rId149"/>
    <p:sldId id="415" r:id="rId150"/>
    <p:sldId id="417" r:id="rId151"/>
    <p:sldId id="418" r:id="rId152"/>
    <p:sldId id="419" r:id="rId153"/>
    <p:sldId id="420" r:id="rId154"/>
    <p:sldId id="421" r:id="rId155"/>
    <p:sldId id="422" r:id="rId156"/>
    <p:sldId id="423" r:id="rId157"/>
    <p:sldId id="424" r:id="rId158"/>
    <p:sldId id="425" r:id="rId159"/>
    <p:sldId id="426" r:id="rId160"/>
    <p:sldId id="427" r:id="rId161"/>
    <p:sldId id="428" r:id="rId162"/>
    <p:sldId id="429" r:id="rId163"/>
    <p:sldId id="430" r:id="rId164"/>
    <p:sldId id="431" r:id="rId165"/>
    <p:sldId id="432" r:id="rId166"/>
    <p:sldId id="433" r:id="rId167"/>
    <p:sldId id="434" r:id="rId168"/>
    <p:sldId id="435" r:id="rId169"/>
    <p:sldId id="411" r:id="rId170"/>
    <p:sldId id="437" r:id="rId171"/>
    <p:sldId id="438" r:id="rId172"/>
    <p:sldId id="440" r:id="rId173"/>
    <p:sldId id="441" r:id="rId174"/>
    <p:sldId id="442" r:id="rId175"/>
    <p:sldId id="439" r:id="rId176"/>
    <p:sldId id="436" r:id="rId1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theme" Target="theme/theme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tableStyles" Target="tableStyles.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C1C2F-BAE8-4B73-95F9-9B1F711E512F}" type="datetimeFigureOut">
              <a:rPr lang="zh-CN" altLang="en-US" smtClean="0"/>
              <a:t>2018/7/7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B0D56-093F-4FA2-8AA3-6147A0F4B4B0}" type="slidenum">
              <a:rPr lang="zh-CN" altLang="en-US" smtClean="0"/>
              <a:t>‹#›</a:t>
            </a:fld>
            <a:endParaRPr lang="zh-CN" altLang="en-US"/>
          </a:p>
        </p:txBody>
      </p:sp>
    </p:spTree>
    <p:extLst>
      <p:ext uri="{BB962C8B-B14F-4D97-AF65-F5344CB8AC3E}">
        <p14:creationId xmlns:p14="http://schemas.microsoft.com/office/powerpoint/2010/main" val="9275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fld id="{AEC01B4C-C8C2-4035-BD1F-2C110271F1A0}" type="slidenum">
              <a:rPr lang="en-US" altLang="zh-CN" sz="1200">
                <a:ea typeface="宋体" panose="02010600030101010101" pitchFamily="2" charset="-122"/>
              </a:rPr>
              <a:pPr eaLnBrk="1" hangingPunct="1"/>
              <a:t>24</a:t>
            </a:fld>
            <a:endParaRPr lang="en-US" altLang="zh-CN" sz="1200">
              <a:ea typeface="宋体" panose="02010600030101010101"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7200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fld id="{11D08ABD-B4ED-48AB-9B98-9D3277B46168}" type="slidenum">
              <a:rPr lang="en-US" altLang="zh-CN" sz="1200">
                <a:ea typeface="宋体" panose="02010600030101010101" pitchFamily="2" charset="-122"/>
              </a:rPr>
              <a:pPr eaLnBrk="1" hangingPunct="1"/>
              <a:t>25</a:t>
            </a:fld>
            <a:endParaRPr lang="en-US" altLang="zh-CN" sz="1200">
              <a:ea typeface="宋体" panose="02010600030101010101"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4608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fld id="{730957D0-014B-45FA-8D9A-3B16BA519C99}" type="slidenum">
              <a:rPr lang="en-US" altLang="zh-CN" sz="1200">
                <a:ea typeface="宋体" panose="02010600030101010101" pitchFamily="2" charset="-122"/>
              </a:rPr>
              <a:pPr eaLnBrk="1" hangingPunct="1"/>
              <a:t>26</a:t>
            </a:fld>
            <a:endParaRPr lang="en-US" altLang="zh-CN" sz="1200">
              <a:ea typeface="宋体" panose="02010600030101010101"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5506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fld id="{8D6D44C6-2BA7-4D17-84E4-F669BBD8CF12}" type="slidenum">
              <a:rPr lang="en-US" altLang="zh-CN" sz="1200">
                <a:ea typeface="宋体" panose="02010600030101010101" pitchFamily="2" charset="-122"/>
              </a:rPr>
              <a:pPr eaLnBrk="1" hangingPunct="1"/>
              <a:t>27</a:t>
            </a:fld>
            <a:endParaRPr lang="en-US" altLang="zh-CN" sz="1200">
              <a:ea typeface="宋体" panose="02010600030101010101"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0441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106955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389031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345000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711200" y="1219200"/>
            <a:ext cx="10363200" cy="0"/>
          </a:xfrm>
          <a:prstGeom prst="line">
            <a:avLst/>
          </a:prstGeom>
          <a:noFill/>
          <a:ln w="38100">
            <a:solidFill>
              <a:schemeClr val="tx1"/>
            </a:solidFill>
            <a:round/>
            <a:headEnd/>
            <a:tailEnd/>
          </a:ln>
          <a:effectLst/>
        </p:spPr>
        <p:txBody>
          <a:bodyPr/>
          <a:lstStyle/>
          <a:p>
            <a:pPr fontAlgn="base">
              <a:spcBef>
                <a:spcPct val="0"/>
              </a:spcBef>
              <a:spcAft>
                <a:spcPct val="0"/>
              </a:spcAft>
              <a:defRPr/>
            </a:pPr>
            <a:endParaRPr kumimoji="1" lang="zh-CN" altLang="en-US" sz="2400">
              <a:solidFill>
                <a:srgbClr val="000000"/>
              </a:solidFill>
            </a:endParaRPr>
          </a:p>
        </p:txBody>
      </p:sp>
      <p:sp>
        <p:nvSpPr>
          <p:cNvPr id="6" name="Line 6"/>
          <p:cNvSpPr>
            <a:spLocks noChangeShapeType="1"/>
          </p:cNvSpPr>
          <p:nvPr/>
        </p:nvSpPr>
        <p:spPr bwMode="auto">
          <a:xfrm>
            <a:off x="914400" y="1371600"/>
            <a:ext cx="10363200" cy="0"/>
          </a:xfrm>
          <a:prstGeom prst="line">
            <a:avLst/>
          </a:prstGeom>
          <a:noFill/>
          <a:ln w="38100">
            <a:solidFill>
              <a:schemeClr val="tx1"/>
            </a:solidFill>
            <a:round/>
            <a:headEnd/>
            <a:tailEnd/>
          </a:ln>
          <a:effectLst/>
        </p:spPr>
        <p:txBody>
          <a:bodyPr/>
          <a:lstStyle/>
          <a:p>
            <a:pPr fontAlgn="base">
              <a:spcBef>
                <a:spcPct val="0"/>
              </a:spcBef>
              <a:spcAft>
                <a:spcPct val="0"/>
              </a:spcAft>
              <a:defRPr/>
            </a:pPr>
            <a:endParaRPr kumimoji="1" lang="zh-CN" altLang="en-US" sz="2400">
              <a:solidFill>
                <a:srgbClr val="000000"/>
              </a:solidFill>
            </a:endParaRPr>
          </a:p>
        </p:txBody>
      </p:sp>
      <p:sp>
        <p:nvSpPr>
          <p:cNvPr id="7" name="Line 7"/>
          <p:cNvSpPr>
            <a:spLocks noChangeShapeType="1"/>
          </p:cNvSpPr>
          <p:nvPr/>
        </p:nvSpPr>
        <p:spPr bwMode="auto">
          <a:xfrm>
            <a:off x="1117600" y="1524000"/>
            <a:ext cx="10363200" cy="0"/>
          </a:xfrm>
          <a:prstGeom prst="line">
            <a:avLst/>
          </a:prstGeom>
          <a:noFill/>
          <a:ln w="38100">
            <a:solidFill>
              <a:schemeClr val="tx1"/>
            </a:solidFill>
            <a:round/>
            <a:headEnd/>
            <a:tailEnd/>
          </a:ln>
          <a:effectLst/>
        </p:spPr>
        <p:txBody>
          <a:bodyPr/>
          <a:lstStyle/>
          <a:p>
            <a:pPr fontAlgn="base">
              <a:spcBef>
                <a:spcPct val="0"/>
              </a:spcBef>
              <a:spcAft>
                <a:spcPct val="0"/>
              </a:spcAft>
              <a:defRPr/>
            </a:pPr>
            <a:endParaRPr kumimoji="1" lang="zh-CN" altLang="en-US" sz="2400">
              <a:solidFill>
                <a:srgbClr val="000000"/>
              </a:solidFill>
            </a:endParaRPr>
          </a:p>
        </p:txBody>
      </p:sp>
      <p:sp>
        <p:nvSpPr>
          <p:cNvPr id="205827" name="Rectangle 3"/>
          <p:cNvSpPr>
            <a:spLocks noGrp="1" noChangeArrowheads="1"/>
          </p:cNvSpPr>
          <p:nvPr>
            <p:ph type="ctrTitle"/>
          </p:nvPr>
        </p:nvSpPr>
        <p:spPr>
          <a:xfrm>
            <a:off x="914400" y="1825626"/>
            <a:ext cx="10363200" cy="1470025"/>
          </a:xfrm>
        </p:spPr>
        <p:txBody>
          <a:bodyPr/>
          <a:lstStyle>
            <a:lvl1pPr>
              <a:defRPr i="1">
                <a:latin typeface="Times New Roman" pitchFamily="18" charset="0"/>
              </a:defRPr>
            </a:lvl1pPr>
          </a:lstStyle>
          <a:p>
            <a:r>
              <a:rPr lang="zh-CN" altLang="en-US"/>
              <a:t>单击此处编辑母版标题样式</a:t>
            </a:r>
          </a:p>
        </p:txBody>
      </p:sp>
      <p:sp>
        <p:nvSpPr>
          <p:cNvPr id="205828" name="Rectangle 4"/>
          <p:cNvSpPr>
            <a:spLocks noGrp="1" noChangeArrowheads="1"/>
          </p:cNvSpPr>
          <p:nvPr>
            <p:ph type="subTitle" idx="1"/>
          </p:nvPr>
        </p:nvSpPr>
        <p:spPr>
          <a:xfrm>
            <a:off x="1828800" y="4038600"/>
            <a:ext cx="85344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202301669"/>
      </p:ext>
    </p:extLst>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8317761"/>
      </p:ext>
    </p:extLst>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33378385"/>
      </p:ext>
    </p:extLst>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0406352"/>
      </p:ext>
    </p:extLst>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279421"/>
      </p:ext>
    </p:extLst>
  </p:cSld>
  <p:clrMapOvr>
    <a:masterClrMapping/>
  </p:clrMapOvr>
  <p:transition spd="med">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32164861"/>
      </p:ext>
    </p:extLst>
  </p:cSld>
  <p:clrMapOvr>
    <a:masterClrMapping/>
  </p:clrMapOvr>
  <p:transition spd="med">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25853"/>
      </p:ext>
    </p:extLst>
  </p:cSld>
  <p:clrMapOvr>
    <a:masterClrMapping/>
  </p:clrMapOvr>
  <p:transition spd="med">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69484806"/>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2511271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4888814"/>
      </p:ext>
    </p:extLst>
  </p:cSld>
  <p:clrMapOvr>
    <a:masterClrMapping/>
  </p:clrMapOvr>
  <p:transition spd="med">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3069212"/>
      </p:ext>
    </p:extLst>
  </p:cSld>
  <p:clrMapOvr>
    <a:masterClrMapping/>
  </p:clrMapOvr>
  <p:transition spd="med">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5927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26400" cy="55927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3866098"/>
      </p:ext>
    </p:extLst>
  </p:cSld>
  <p:clrMapOvr>
    <a:masterClrMapping/>
  </p:clrMapOvr>
  <p:transition spd="med">
    <p:pull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5927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8914262"/>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38504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360549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123414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409809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48287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250701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FBC83-1900-4FA2-83C5-297112726469}" type="datetimeFigureOut">
              <a:rPr lang="zh-CN" altLang="en-US" smtClean="0"/>
              <a:t>2018/7/7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15702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FBC83-1900-4FA2-83C5-297112726469}" type="datetimeFigureOut">
              <a:rPr lang="zh-CN" altLang="en-US" smtClean="0"/>
              <a:t>2018/7/7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4759C-8923-4698-981A-AEF15390F633}" type="slidenum">
              <a:rPr lang="zh-CN" altLang="en-US" smtClean="0"/>
              <a:t>‹#›</a:t>
            </a:fld>
            <a:endParaRPr lang="zh-CN" altLang="en-US"/>
          </a:p>
        </p:txBody>
      </p:sp>
    </p:spTree>
    <p:extLst>
      <p:ext uri="{BB962C8B-B14F-4D97-AF65-F5344CB8AC3E}">
        <p14:creationId xmlns:p14="http://schemas.microsoft.com/office/powerpoint/2010/main" val="192664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Blu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2" name="Rectangle 4"/>
          <p:cNvSpPr>
            <a:spLocks noGrp="1" noChangeArrowheads="1"/>
          </p:cNvSpPr>
          <p:nvPr>
            <p:ph type="body" idx="1"/>
          </p:nvPr>
        </p:nvSpPr>
        <p:spPr bwMode="auto">
          <a:xfrm>
            <a:off x="609600" y="1600200"/>
            <a:ext cx="1097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5517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pull dir="d"/>
  </p:transition>
  <p:txStyles>
    <p:titleStyle>
      <a:lvl1pPr algn="ctr" rtl="0" eaLnBrk="0" fontAlgn="base" hangingPunct="0">
        <a:spcBef>
          <a:spcPct val="0"/>
        </a:spcBef>
        <a:spcAft>
          <a:spcPct val="0"/>
        </a:spcAft>
        <a:defRPr sz="4400" b="1">
          <a:solidFill>
            <a:schemeClr val="accent2"/>
          </a:solidFill>
          <a:latin typeface="+mj-lt"/>
          <a:ea typeface="+mj-ea"/>
          <a:cs typeface="+mj-cs"/>
        </a:defRPr>
      </a:lvl1pPr>
      <a:lvl2pPr algn="ctr" rtl="0" eaLnBrk="0" fontAlgn="base" hangingPunct="0">
        <a:spcBef>
          <a:spcPct val="0"/>
        </a:spcBef>
        <a:spcAft>
          <a:spcPct val="0"/>
        </a:spcAft>
        <a:defRPr sz="4400" b="1">
          <a:solidFill>
            <a:schemeClr val="accent2"/>
          </a:solidFill>
          <a:latin typeface="Courier New" pitchFamily="49" charset="0"/>
          <a:ea typeface="华文行楷" pitchFamily="2" charset="-122"/>
        </a:defRPr>
      </a:lvl2pPr>
      <a:lvl3pPr algn="ctr" rtl="0" eaLnBrk="0" fontAlgn="base" hangingPunct="0">
        <a:spcBef>
          <a:spcPct val="0"/>
        </a:spcBef>
        <a:spcAft>
          <a:spcPct val="0"/>
        </a:spcAft>
        <a:defRPr sz="4400" b="1">
          <a:solidFill>
            <a:schemeClr val="accent2"/>
          </a:solidFill>
          <a:latin typeface="Courier New" pitchFamily="49" charset="0"/>
          <a:ea typeface="华文行楷" pitchFamily="2" charset="-122"/>
        </a:defRPr>
      </a:lvl3pPr>
      <a:lvl4pPr algn="ctr" rtl="0" eaLnBrk="0" fontAlgn="base" hangingPunct="0">
        <a:spcBef>
          <a:spcPct val="0"/>
        </a:spcBef>
        <a:spcAft>
          <a:spcPct val="0"/>
        </a:spcAft>
        <a:defRPr sz="4400" b="1">
          <a:solidFill>
            <a:schemeClr val="accent2"/>
          </a:solidFill>
          <a:latin typeface="Courier New" pitchFamily="49" charset="0"/>
          <a:ea typeface="华文行楷" pitchFamily="2" charset="-122"/>
        </a:defRPr>
      </a:lvl4pPr>
      <a:lvl5pPr algn="ctr" rtl="0" eaLnBrk="0" fontAlgn="base" hangingPunct="0">
        <a:spcBef>
          <a:spcPct val="0"/>
        </a:spcBef>
        <a:spcAft>
          <a:spcPct val="0"/>
        </a:spcAft>
        <a:defRPr sz="4400" b="1">
          <a:solidFill>
            <a:schemeClr val="accent2"/>
          </a:solidFill>
          <a:latin typeface="Courier New" pitchFamily="49" charset="0"/>
          <a:ea typeface="华文行楷" pitchFamily="2" charset="-122"/>
        </a:defRPr>
      </a:lvl5pPr>
      <a:lvl6pPr marL="457200" algn="ctr" rtl="0" fontAlgn="base">
        <a:spcBef>
          <a:spcPct val="0"/>
        </a:spcBef>
        <a:spcAft>
          <a:spcPct val="0"/>
        </a:spcAft>
        <a:defRPr sz="4400" b="1">
          <a:solidFill>
            <a:schemeClr val="accent2"/>
          </a:solidFill>
          <a:latin typeface="Courier New" pitchFamily="49" charset="0"/>
          <a:ea typeface="华文行楷" pitchFamily="2" charset="-122"/>
        </a:defRPr>
      </a:lvl6pPr>
      <a:lvl7pPr marL="914400" algn="ctr" rtl="0" fontAlgn="base">
        <a:spcBef>
          <a:spcPct val="0"/>
        </a:spcBef>
        <a:spcAft>
          <a:spcPct val="0"/>
        </a:spcAft>
        <a:defRPr sz="4400" b="1">
          <a:solidFill>
            <a:schemeClr val="accent2"/>
          </a:solidFill>
          <a:latin typeface="Courier New" pitchFamily="49" charset="0"/>
          <a:ea typeface="华文行楷" pitchFamily="2" charset="-122"/>
        </a:defRPr>
      </a:lvl7pPr>
      <a:lvl8pPr marL="1371600" algn="ctr" rtl="0" fontAlgn="base">
        <a:spcBef>
          <a:spcPct val="0"/>
        </a:spcBef>
        <a:spcAft>
          <a:spcPct val="0"/>
        </a:spcAft>
        <a:defRPr sz="4400" b="1">
          <a:solidFill>
            <a:schemeClr val="accent2"/>
          </a:solidFill>
          <a:latin typeface="Courier New" pitchFamily="49" charset="0"/>
          <a:ea typeface="华文行楷" pitchFamily="2" charset="-122"/>
        </a:defRPr>
      </a:lvl8pPr>
      <a:lvl9pPr marL="1828800" algn="ctr" rtl="0" fontAlgn="base">
        <a:spcBef>
          <a:spcPct val="0"/>
        </a:spcBef>
        <a:spcAft>
          <a:spcPct val="0"/>
        </a:spcAft>
        <a:defRPr sz="4400" b="1">
          <a:solidFill>
            <a:schemeClr val="accent2"/>
          </a:solidFill>
          <a:latin typeface="Courier New" pitchFamily="49" charset="0"/>
          <a:ea typeface="华文行楷" pitchFamily="2" charset="-122"/>
        </a:defRPr>
      </a:lvl9pPr>
    </p:titleStyle>
    <p:bodyStyle>
      <a:lvl1pPr marL="342900" indent="-342900" algn="l" rtl="0" eaLnBrk="0" fontAlgn="base" hangingPunct="0">
        <a:spcBef>
          <a:spcPct val="20000"/>
        </a:spcBef>
        <a:spcAft>
          <a:spcPct val="0"/>
        </a:spcAft>
        <a:buClr>
          <a:srgbClr val="660066"/>
        </a:buClr>
        <a:buFont typeface="Wingdings" panose="05000000000000000000" pitchFamily="2" charset="2"/>
        <a:buChar char="Ø"/>
        <a:defRPr sz="2800" b="1">
          <a:solidFill>
            <a:srgbClr val="663300"/>
          </a:solidFill>
          <a:latin typeface="+mn-lt"/>
          <a:ea typeface="+mn-ea"/>
          <a:cs typeface="+mn-cs"/>
        </a:defRPr>
      </a:lvl1pPr>
      <a:lvl2pPr marL="742950" indent="-285750" algn="l" rtl="0" eaLnBrk="0" fontAlgn="base" hangingPunct="0">
        <a:spcBef>
          <a:spcPct val="20000"/>
        </a:spcBef>
        <a:spcAft>
          <a:spcPct val="0"/>
        </a:spcAft>
        <a:buClr>
          <a:srgbClr val="6600CC"/>
        </a:buClr>
        <a:buFont typeface="Arial" panose="020B0604020202020204" pitchFamily="34" charset="0"/>
        <a:buChar char="•"/>
        <a:defRPr sz="2400" b="1">
          <a:solidFill>
            <a:srgbClr val="663300"/>
          </a:solidFill>
          <a:latin typeface="+mn-lt"/>
          <a:ea typeface="+mn-ea"/>
        </a:defRPr>
      </a:lvl2pPr>
      <a:lvl3pPr marL="1143000" indent="-228600" algn="l" rtl="0" eaLnBrk="0" fontAlgn="base" hangingPunct="0">
        <a:spcBef>
          <a:spcPct val="20000"/>
        </a:spcBef>
        <a:spcAft>
          <a:spcPct val="0"/>
        </a:spcAft>
        <a:buClr>
          <a:srgbClr val="006666"/>
        </a:buClr>
        <a:buFont typeface="Arial" panose="020B0604020202020204" pitchFamily="34" charset="0"/>
        <a:buChar char="▪"/>
        <a:defRPr sz="2000" b="1">
          <a:solidFill>
            <a:srgbClr val="663300"/>
          </a:solidFill>
          <a:latin typeface="+mn-lt"/>
          <a:ea typeface="+mn-ea"/>
        </a:defRPr>
      </a:lvl3pPr>
      <a:lvl4pPr marL="1600200" indent="-228600" algn="l" rtl="0" eaLnBrk="0" fontAlgn="base" hangingPunct="0">
        <a:spcBef>
          <a:spcPct val="20000"/>
        </a:spcBef>
        <a:spcAft>
          <a:spcPct val="0"/>
        </a:spcAft>
        <a:buClr>
          <a:srgbClr val="660066"/>
        </a:buClr>
        <a:buFont typeface="Wingdings" panose="05000000000000000000" pitchFamily="2" charset="2"/>
        <a:buChar char="s"/>
        <a:defRPr b="1">
          <a:solidFill>
            <a:srgbClr val="663300"/>
          </a:solidFill>
          <a:latin typeface="+mn-lt"/>
          <a:ea typeface="+mn-ea"/>
        </a:defRPr>
      </a:lvl4pPr>
      <a:lvl5pPr marL="2057400" indent="-228600" algn="l" rtl="0" eaLnBrk="0" fontAlgn="base" hangingPunct="0">
        <a:spcBef>
          <a:spcPct val="20000"/>
        </a:spcBef>
        <a:spcAft>
          <a:spcPct val="0"/>
        </a:spcAft>
        <a:buClr>
          <a:srgbClr val="6600CC"/>
        </a:buClr>
        <a:buChar char="•"/>
        <a:defRPr sz="1600" b="1">
          <a:solidFill>
            <a:srgbClr val="663300"/>
          </a:solidFill>
          <a:latin typeface="+mn-lt"/>
          <a:ea typeface="+mn-ea"/>
        </a:defRPr>
      </a:lvl5pPr>
      <a:lvl6pPr marL="2514600" indent="-228600" algn="l" rtl="0" fontAlgn="base">
        <a:spcBef>
          <a:spcPct val="20000"/>
        </a:spcBef>
        <a:spcAft>
          <a:spcPct val="0"/>
        </a:spcAft>
        <a:buClr>
          <a:srgbClr val="6600CC"/>
        </a:buClr>
        <a:buChar char="•"/>
        <a:defRPr sz="1600" b="1">
          <a:solidFill>
            <a:srgbClr val="663300"/>
          </a:solidFill>
          <a:latin typeface="+mn-lt"/>
          <a:ea typeface="+mn-ea"/>
        </a:defRPr>
      </a:lvl6pPr>
      <a:lvl7pPr marL="2971800" indent="-228600" algn="l" rtl="0" fontAlgn="base">
        <a:spcBef>
          <a:spcPct val="20000"/>
        </a:spcBef>
        <a:spcAft>
          <a:spcPct val="0"/>
        </a:spcAft>
        <a:buClr>
          <a:srgbClr val="6600CC"/>
        </a:buClr>
        <a:buChar char="•"/>
        <a:defRPr sz="1600" b="1">
          <a:solidFill>
            <a:srgbClr val="663300"/>
          </a:solidFill>
          <a:latin typeface="+mn-lt"/>
          <a:ea typeface="+mn-ea"/>
        </a:defRPr>
      </a:lvl7pPr>
      <a:lvl8pPr marL="3429000" indent="-228600" algn="l" rtl="0" fontAlgn="base">
        <a:spcBef>
          <a:spcPct val="20000"/>
        </a:spcBef>
        <a:spcAft>
          <a:spcPct val="0"/>
        </a:spcAft>
        <a:buClr>
          <a:srgbClr val="6600CC"/>
        </a:buClr>
        <a:buChar char="•"/>
        <a:defRPr sz="1600" b="1">
          <a:solidFill>
            <a:srgbClr val="663300"/>
          </a:solidFill>
          <a:latin typeface="+mn-lt"/>
          <a:ea typeface="+mn-ea"/>
        </a:defRPr>
      </a:lvl8pPr>
      <a:lvl9pPr marL="3886200" indent="-228600" algn="l" rtl="0" fontAlgn="base">
        <a:spcBef>
          <a:spcPct val="20000"/>
        </a:spcBef>
        <a:spcAft>
          <a:spcPct val="0"/>
        </a:spcAft>
        <a:buClr>
          <a:srgbClr val="6600CC"/>
        </a:buClr>
        <a:buChar char="•"/>
        <a:defRPr sz="1600" b="1">
          <a:solidFill>
            <a:srgbClr val="6633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10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0.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2.emf"/><Relationship Id="rId5" Type="http://schemas.openxmlformats.org/officeDocument/2006/relationships/oleObject" Target="../embeddings/oleObject19.bin"/><Relationship Id="rId4" Type="http://schemas.openxmlformats.org/officeDocument/2006/relationships/image" Target="../media/image31.e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7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10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1938" y="1391994"/>
            <a:ext cx="9144000" cy="2387600"/>
          </a:xfrm>
        </p:spPr>
        <p:txBody>
          <a:bodyPr/>
          <a:lstStyle/>
          <a:p>
            <a:r>
              <a:rPr lang="zh-CN" altLang="en-US" dirty="0"/>
              <a:t>第一章  绪论</a:t>
            </a:r>
          </a:p>
        </p:txBody>
      </p:sp>
    </p:spTree>
    <p:extLst>
      <p:ext uri="{BB962C8B-B14F-4D97-AF65-F5344CB8AC3E}">
        <p14:creationId xmlns:p14="http://schemas.microsoft.com/office/powerpoint/2010/main" val="378798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1938" y="1391994"/>
            <a:ext cx="9144000" cy="2387600"/>
          </a:xfrm>
        </p:spPr>
        <p:txBody>
          <a:bodyPr/>
          <a:lstStyle/>
          <a:p>
            <a:r>
              <a:rPr lang="zh-CN" altLang="en-US" dirty="0"/>
              <a:t>第二章  线性表</a:t>
            </a:r>
          </a:p>
        </p:txBody>
      </p:sp>
    </p:spTree>
    <p:extLst>
      <p:ext uri="{BB962C8B-B14F-4D97-AF65-F5344CB8AC3E}">
        <p14:creationId xmlns:p14="http://schemas.microsoft.com/office/powerpoint/2010/main" val="3804620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657600" y="668338"/>
            <a:ext cx="38417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a:solidFill>
                  <a:srgbClr val="800000"/>
                </a:solidFill>
              </a:rPr>
              <a:t>图的存储表示</a:t>
            </a:r>
          </a:p>
        </p:txBody>
      </p:sp>
      <p:sp>
        <p:nvSpPr>
          <p:cNvPr id="41987" name="Text Box 3">
            <a:hlinkClick r:id="rId2" action="ppaction://hlinksldjump"/>
          </p:cNvPr>
          <p:cNvSpPr txBox="1">
            <a:spLocks noChangeArrowheads="1"/>
          </p:cNvSpPr>
          <p:nvPr/>
        </p:nvSpPr>
        <p:spPr bwMode="auto">
          <a:xfrm>
            <a:off x="2117725" y="1860550"/>
            <a:ext cx="80073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200">
                <a:solidFill>
                  <a:srgbClr val="0000FF"/>
                </a:solidFill>
              </a:rPr>
              <a:t>一、</a:t>
            </a:r>
            <a:r>
              <a:rPr lang="zh-CN" altLang="en-US" sz="4200" b="0">
                <a:solidFill>
                  <a:srgbClr val="0000FF"/>
                </a:solidFill>
              </a:rPr>
              <a:t>图的数组</a:t>
            </a:r>
            <a:r>
              <a:rPr lang="en-US" altLang="zh-CN" sz="4200" b="0">
                <a:solidFill>
                  <a:srgbClr val="0000FF"/>
                </a:solidFill>
              </a:rPr>
              <a:t>(</a:t>
            </a:r>
            <a:r>
              <a:rPr lang="zh-CN" altLang="en-US" sz="4200" b="0">
                <a:solidFill>
                  <a:srgbClr val="0000FF"/>
                </a:solidFill>
              </a:rPr>
              <a:t>邻接矩阵</a:t>
            </a:r>
            <a:r>
              <a:rPr lang="en-US" altLang="zh-CN" sz="4200" b="0">
                <a:solidFill>
                  <a:srgbClr val="0000FF"/>
                </a:solidFill>
              </a:rPr>
              <a:t>)</a:t>
            </a:r>
            <a:r>
              <a:rPr lang="zh-CN" altLang="en-US" sz="4200" b="0">
                <a:solidFill>
                  <a:srgbClr val="0000FF"/>
                </a:solidFill>
              </a:rPr>
              <a:t>存储表示</a:t>
            </a:r>
          </a:p>
        </p:txBody>
      </p:sp>
      <p:sp>
        <p:nvSpPr>
          <p:cNvPr id="41988" name="Text Box 4">
            <a:hlinkClick r:id="" action="ppaction://noaction"/>
          </p:cNvPr>
          <p:cNvSpPr txBox="1">
            <a:spLocks noChangeArrowheads="1"/>
          </p:cNvSpPr>
          <p:nvPr/>
        </p:nvSpPr>
        <p:spPr bwMode="auto">
          <a:xfrm>
            <a:off x="2133600" y="2982914"/>
            <a:ext cx="60515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200" b="0">
                <a:solidFill>
                  <a:srgbClr val="0000FF"/>
                </a:solidFill>
              </a:rPr>
              <a:t>二、图的邻接表存储表示</a:t>
            </a:r>
          </a:p>
        </p:txBody>
      </p:sp>
      <p:sp>
        <p:nvSpPr>
          <p:cNvPr id="41989" name="Text Box 5">
            <a:hlinkClick r:id="" action="ppaction://noaction"/>
          </p:cNvPr>
          <p:cNvSpPr txBox="1">
            <a:spLocks noChangeArrowheads="1"/>
          </p:cNvSpPr>
          <p:nvPr/>
        </p:nvSpPr>
        <p:spPr bwMode="auto">
          <a:xfrm>
            <a:off x="2120900" y="4070350"/>
            <a:ext cx="77851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200" b="0">
                <a:solidFill>
                  <a:srgbClr val="0000FF"/>
                </a:solidFill>
              </a:rPr>
              <a:t>三、有向图的十字链表存储表示 </a:t>
            </a:r>
          </a:p>
        </p:txBody>
      </p:sp>
      <p:sp>
        <p:nvSpPr>
          <p:cNvPr id="41990" name="Text Box 6">
            <a:hlinkClick r:id="" action="ppaction://noaction"/>
          </p:cNvPr>
          <p:cNvSpPr txBox="1">
            <a:spLocks noChangeArrowheads="1"/>
          </p:cNvSpPr>
          <p:nvPr/>
        </p:nvSpPr>
        <p:spPr bwMode="auto">
          <a:xfrm>
            <a:off x="2133600" y="5222875"/>
            <a:ext cx="81851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200" b="0">
                <a:solidFill>
                  <a:srgbClr val="0000FF"/>
                </a:solidFill>
              </a:rPr>
              <a:t>四、无向图的邻接多重表存储表示</a:t>
            </a:r>
          </a:p>
        </p:txBody>
      </p:sp>
      <p:sp>
        <p:nvSpPr>
          <p:cNvPr id="15371" name="AutoShape 11">
            <a:hlinkClick r:id="rId2" action="ppaction://hlinksldjump"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4277563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371"/>
                                        </p:tgtEl>
                                        <p:attrNameLst>
                                          <p:attrName>style.visibility</p:attrName>
                                        </p:attrNameLst>
                                      </p:cBhvr>
                                      <p:to>
                                        <p:strVal val="visible"/>
                                      </p:to>
                                    </p:set>
                                    <p:anim calcmode="lin" valueType="num">
                                      <p:cBhvr additive="base">
                                        <p:cTn id="7" dur="500" fill="hold"/>
                                        <p:tgtEl>
                                          <p:spTgt spid="15371"/>
                                        </p:tgtEl>
                                        <p:attrNameLst>
                                          <p:attrName>ppt_x</p:attrName>
                                        </p:attrNameLst>
                                      </p:cBhvr>
                                      <p:tavLst>
                                        <p:tav tm="0">
                                          <p:val>
                                            <p:strVal val="1+#ppt_w/2"/>
                                          </p:val>
                                        </p:tav>
                                        <p:tav tm="100000">
                                          <p:val>
                                            <p:strVal val="#ppt_x"/>
                                          </p:val>
                                        </p:tav>
                                      </p:tavLst>
                                    </p:anim>
                                    <p:anim calcmode="lin" valueType="num">
                                      <p:cBhvr additive="base">
                                        <p:cTn id="8"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1165" y="1652034"/>
            <a:ext cx="9950370" cy="4016484"/>
          </a:xfrm>
          <a:prstGeom prst="rect">
            <a:avLst/>
          </a:prstGeom>
        </p:spPr>
        <p:txBody>
          <a:bodyPr wrap="square">
            <a:spAutoFit/>
          </a:bodyPr>
          <a:lstStyle/>
          <a:p>
            <a:pPr>
              <a:lnSpc>
                <a:spcPct val="125000"/>
              </a:lnSpc>
            </a:pPr>
            <a:r>
              <a:rPr lang="zh-CN" altLang="en-US" sz="3600" dirty="0">
                <a:solidFill>
                  <a:srgbClr val="000099"/>
                </a:solidFill>
                <a:sym typeface="Symbol" panose="05050102010706020507" pitchFamily="18" charset="2"/>
              </a:rPr>
              <a:t>有向图</a:t>
            </a:r>
            <a:r>
              <a:rPr lang="en-US" altLang="zh-CN" sz="3600" dirty="0">
                <a:solidFill>
                  <a:srgbClr val="000099"/>
                </a:solidFill>
                <a:sym typeface="Symbol" panose="05050102010706020507" pitchFamily="18" charset="2"/>
              </a:rPr>
              <a:t>&lt;</a:t>
            </a:r>
            <a:r>
              <a:rPr lang="zh-CN" altLang="en-US" sz="3600" dirty="0">
                <a:solidFill>
                  <a:srgbClr val="000099"/>
                </a:solidFill>
                <a:sym typeface="Symbol" panose="05050102010706020507" pitchFamily="18" charset="2"/>
              </a:rPr>
              <a:t>尖括号</a:t>
            </a:r>
            <a:r>
              <a:rPr lang="en-US" altLang="zh-CN" sz="3600" dirty="0">
                <a:solidFill>
                  <a:srgbClr val="000099"/>
                </a:solidFill>
                <a:sym typeface="Symbol" panose="05050102010706020507" pitchFamily="18" charset="2"/>
              </a:rPr>
              <a:t>&gt;</a:t>
            </a:r>
            <a:r>
              <a:rPr lang="zh-CN" altLang="en-US" sz="3600" dirty="0">
                <a:solidFill>
                  <a:srgbClr val="000099"/>
                </a:solidFill>
                <a:sym typeface="Symbol" panose="05050102010706020507" pitchFamily="18" charset="2"/>
              </a:rPr>
              <a:t>：</a:t>
            </a:r>
            <a:endParaRPr lang="en-US" altLang="zh-CN" sz="3600" dirty="0">
              <a:solidFill>
                <a:srgbClr val="000099"/>
              </a:solidFill>
              <a:sym typeface="Symbol" panose="05050102010706020507" pitchFamily="18" charset="2"/>
            </a:endParaRPr>
          </a:p>
          <a:p>
            <a:pPr>
              <a:lnSpc>
                <a:spcPct val="125000"/>
              </a:lnSpc>
            </a:pPr>
            <a:r>
              <a:rPr lang="en-US" altLang="zh-CN" sz="3600" dirty="0">
                <a:solidFill>
                  <a:srgbClr val="000099"/>
                </a:solidFill>
                <a:sym typeface="Symbol" panose="05050102010706020507" pitchFamily="18" charset="2"/>
              </a:rPr>
              <a:t>VR</a:t>
            </a:r>
            <a:r>
              <a:rPr lang="en-US" altLang="zh-CN" sz="3600" baseline="-25000" dirty="0">
                <a:solidFill>
                  <a:srgbClr val="000099"/>
                </a:solidFill>
                <a:sym typeface="Symbol" panose="05050102010706020507" pitchFamily="18" charset="2"/>
              </a:rPr>
              <a:t>1</a:t>
            </a:r>
            <a:r>
              <a:rPr lang="en-US" altLang="zh-CN" sz="3600" dirty="0">
                <a:solidFill>
                  <a:srgbClr val="000099"/>
                </a:solidFill>
                <a:sym typeface="Symbol" panose="05050102010706020507" pitchFamily="18" charset="2"/>
              </a:rPr>
              <a:t>={</a:t>
            </a:r>
            <a:r>
              <a:rPr lang="en-US" altLang="zh-CN" sz="3200" dirty="0">
                <a:solidFill>
                  <a:srgbClr val="000099"/>
                </a:solidFill>
                <a:sym typeface="Symbol" panose="05050102010706020507" pitchFamily="18" charset="2"/>
              </a:rPr>
              <a:t>&lt;A,B&gt;, &lt;A,E&gt;,</a:t>
            </a:r>
            <a:r>
              <a:rPr lang="en-US" altLang="zh-CN" sz="3200" dirty="0">
                <a:solidFill>
                  <a:srgbClr val="000099"/>
                </a:solidFill>
              </a:rPr>
              <a:t> &lt;B,C&gt;, &lt;C,D&gt;, &lt;D,A&gt;, &lt;D,B&gt;, &lt;E,C&gt; }</a:t>
            </a:r>
          </a:p>
          <a:p>
            <a:pPr>
              <a:lnSpc>
                <a:spcPct val="125000"/>
              </a:lnSpc>
            </a:pPr>
            <a:r>
              <a:rPr lang="en-US" altLang="zh-CN" sz="3200" dirty="0">
                <a:solidFill>
                  <a:srgbClr val="000099"/>
                </a:solidFill>
              </a:rPr>
              <a:t>===============================</a:t>
            </a:r>
          </a:p>
          <a:p>
            <a:pPr>
              <a:lnSpc>
                <a:spcPct val="125000"/>
              </a:lnSpc>
            </a:pPr>
            <a:r>
              <a:rPr lang="zh-CN" altLang="en-US" sz="3200" dirty="0">
                <a:solidFill>
                  <a:srgbClr val="800000"/>
                </a:solidFill>
              </a:rPr>
              <a:t>无向图</a:t>
            </a:r>
            <a:r>
              <a:rPr lang="en-US" altLang="zh-CN" sz="3200" dirty="0">
                <a:solidFill>
                  <a:srgbClr val="800000"/>
                </a:solidFill>
              </a:rPr>
              <a:t>(</a:t>
            </a:r>
            <a:r>
              <a:rPr lang="zh-CN" altLang="en-US" sz="3200" dirty="0">
                <a:solidFill>
                  <a:srgbClr val="800000"/>
                </a:solidFill>
              </a:rPr>
              <a:t>圆括号</a:t>
            </a:r>
            <a:r>
              <a:rPr lang="en-US" altLang="zh-CN" sz="3200" dirty="0">
                <a:solidFill>
                  <a:srgbClr val="800000"/>
                </a:solidFill>
              </a:rPr>
              <a:t>)</a:t>
            </a:r>
            <a:r>
              <a:rPr lang="zh-CN" altLang="en-US" sz="3200" dirty="0">
                <a:solidFill>
                  <a:srgbClr val="800000"/>
                </a:solidFill>
              </a:rPr>
              <a:t>：</a:t>
            </a:r>
            <a:endParaRPr lang="en-US" altLang="zh-CN" sz="3200" dirty="0">
              <a:solidFill>
                <a:srgbClr val="800000"/>
              </a:solidFill>
            </a:endParaRPr>
          </a:p>
          <a:p>
            <a:pPr>
              <a:lnSpc>
                <a:spcPct val="125000"/>
              </a:lnSpc>
            </a:pPr>
            <a:r>
              <a:rPr lang="en-US" altLang="zh-CN" sz="3600" dirty="0">
                <a:solidFill>
                  <a:srgbClr val="800000"/>
                </a:solidFill>
                <a:sym typeface="Symbol" panose="05050102010706020507" pitchFamily="18" charset="2"/>
              </a:rPr>
              <a:t>VR</a:t>
            </a:r>
            <a:r>
              <a:rPr lang="en-US" altLang="zh-CN" sz="3600" baseline="-25000" dirty="0">
                <a:solidFill>
                  <a:srgbClr val="800000"/>
                </a:solidFill>
                <a:sym typeface="Symbol" panose="05050102010706020507" pitchFamily="18" charset="2"/>
              </a:rPr>
              <a:t>2</a:t>
            </a:r>
            <a:r>
              <a:rPr lang="en-US" altLang="zh-CN" sz="3600" dirty="0">
                <a:solidFill>
                  <a:srgbClr val="800000"/>
                </a:solidFill>
                <a:sym typeface="Symbol" panose="05050102010706020507" pitchFamily="18" charset="2"/>
              </a:rPr>
              <a:t>={</a:t>
            </a:r>
            <a:r>
              <a:rPr lang="en-US" altLang="zh-CN" sz="3200" dirty="0">
                <a:solidFill>
                  <a:srgbClr val="800000"/>
                </a:solidFill>
                <a:sym typeface="Symbol" panose="05050102010706020507" pitchFamily="18" charset="2"/>
              </a:rPr>
              <a:t>(A,B), (A,E),</a:t>
            </a:r>
            <a:r>
              <a:rPr lang="en-US" altLang="zh-CN" sz="3200" dirty="0">
                <a:solidFill>
                  <a:srgbClr val="800000"/>
                </a:solidFill>
              </a:rPr>
              <a:t> (B,E), (B,F), (C,D),    (C,F) , (D,F)}</a:t>
            </a:r>
          </a:p>
          <a:p>
            <a:pPr>
              <a:lnSpc>
                <a:spcPct val="125000"/>
              </a:lnSpc>
            </a:pPr>
            <a:endParaRPr lang="en-US" altLang="zh-CN" sz="3200" dirty="0"/>
          </a:p>
        </p:txBody>
      </p:sp>
    </p:spTree>
    <p:extLst>
      <p:ext uri="{BB962C8B-B14F-4D97-AF65-F5344CB8AC3E}">
        <p14:creationId xmlns:p14="http://schemas.microsoft.com/office/powerpoint/2010/main" val="10086897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73" name="Text Box 1061"/>
          <p:cNvSpPr txBox="1">
            <a:spLocks noChangeArrowheads="1"/>
          </p:cNvSpPr>
          <p:nvPr/>
        </p:nvSpPr>
        <p:spPr bwMode="auto">
          <a:xfrm>
            <a:off x="4959351" y="1381125"/>
            <a:ext cx="14652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0">
                <a:solidFill>
                  <a:srgbClr val="000099"/>
                </a:solidFill>
              </a:rPr>
              <a:t>A</a:t>
            </a:r>
            <a:r>
              <a:rPr lang="en-US" altLang="zh-CN" sz="4000" b="0" baseline="-25000">
                <a:solidFill>
                  <a:srgbClr val="000099"/>
                </a:solidFill>
              </a:rPr>
              <a:t>ij</a:t>
            </a:r>
            <a:r>
              <a:rPr lang="en-US" altLang="zh-CN" sz="4000" b="0">
                <a:solidFill>
                  <a:srgbClr val="000099"/>
                </a:solidFill>
              </a:rPr>
              <a:t>=</a:t>
            </a:r>
            <a:r>
              <a:rPr lang="en-US" altLang="zh-CN" sz="7200" b="0">
                <a:solidFill>
                  <a:srgbClr val="000099"/>
                </a:solidFill>
              </a:rPr>
              <a:t>{</a:t>
            </a:r>
            <a:endParaRPr lang="en-US" altLang="zh-CN" sz="4000" b="0">
              <a:sym typeface="Symbol" panose="05050102010706020507" pitchFamily="18" charset="2"/>
            </a:endParaRPr>
          </a:p>
        </p:txBody>
      </p:sp>
      <p:sp>
        <p:nvSpPr>
          <p:cNvPr id="65574" name="Rectangle 1062"/>
          <p:cNvSpPr>
            <a:spLocks noChangeArrowheads="1"/>
          </p:cNvSpPr>
          <p:nvPr/>
        </p:nvSpPr>
        <p:spPr bwMode="auto">
          <a:xfrm>
            <a:off x="6407150" y="1246189"/>
            <a:ext cx="2508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0">
                <a:solidFill>
                  <a:srgbClr val="000099"/>
                </a:solidFill>
              </a:rPr>
              <a:t>0  (i,j)</a:t>
            </a:r>
            <a:r>
              <a:rPr lang="en-US" altLang="zh-CN" sz="4000" b="0">
                <a:solidFill>
                  <a:srgbClr val="000099"/>
                </a:solidFill>
                <a:sym typeface="Symbol" panose="05050102010706020507" pitchFamily="18" charset="2"/>
              </a:rPr>
              <a:t>VR</a:t>
            </a:r>
            <a:endParaRPr lang="en-US" altLang="zh-CN" sz="4000" b="0">
              <a:sym typeface="Symbol" panose="05050102010706020507" pitchFamily="18" charset="2"/>
            </a:endParaRPr>
          </a:p>
        </p:txBody>
      </p:sp>
      <p:sp>
        <p:nvSpPr>
          <p:cNvPr id="65575" name="Rectangle 1063"/>
          <p:cNvSpPr>
            <a:spLocks noChangeArrowheads="1"/>
          </p:cNvSpPr>
          <p:nvPr/>
        </p:nvSpPr>
        <p:spPr bwMode="auto">
          <a:xfrm>
            <a:off x="6407150" y="2144714"/>
            <a:ext cx="2508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0">
                <a:solidFill>
                  <a:srgbClr val="000099"/>
                </a:solidFill>
              </a:rPr>
              <a:t>1  (i,j)</a:t>
            </a:r>
            <a:r>
              <a:rPr lang="en-US" altLang="zh-CN" sz="4000" b="0">
                <a:solidFill>
                  <a:srgbClr val="000099"/>
                </a:solidFill>
                <a:sym typeface="Symbol" panose="05050102010706020507" pitchFamily="18" charset="2"/>
              </a:rPr>
              <a:t>VR</a:t>
            </a:r>
            <a:endParaRPr lang="en-US" altLang="zh-CN" sz="4000" b="0">
              <a:sym typeface="Symbol" panose="05050102010706020507" pitchFamily="18" charset="2"/>
            </a:endParaRPr>
          </a:p>
        </p:txBody>
      </p:sp>
      <p:sp>
        <p:nvSpPr>
          <p:cNvPr id="1030" name="Text Box 1064"/>
          <p:cNvSpPr txBox="1">
            <a:spLocks noChangeArrowheads="1"/>
          </p:cNvSpPr>
          <p:nvPr/>
        </p:nvSpPr>
        <p:spPr bwMode="auto">
          <a:xfrm>
            <a:off x="2133601" y="207964"/>
            <a:ext cx="763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一、</a:t>
            </a:r>
            <a:r>
              <a:rPr lang="zh-CN" altLang="en-US" sz="4000" b="0">
                <a:solidFill>
                  <a:srgbClr val="0000FF"/>
                </a:solidFill>
              </a:rPr>
              <a:t>图的数组</a:t>
            </a:r>
            <a:r>
              <a:rPr lang="en-US" altLang="zh-CN" sz="4000" b="0">
                <a:solidFill>
                  <a:srgbClr val="0000FF"/>
                </a:solidFill>
              </a:rPr>
              <a:t>(</a:t>
            </a:r>
            <a:r>
              <a:rPr lang="zh-CN" altLang="en-US" sz="4000" b="0">
                <a:solidFill>
                  <a:srgbClr val="0000FF"/>
                </a:solidFill>
              </a:rPr>
              <a:t>邻接矩阵</a:t>
            </a:r>
            <a:r>
              <a:rPr lang="en-US" altLang="zh-CN" sz="4000" b="0">
                <a:solidFill>
                  <a:srgbClr val="0000FF"/>
                </a:solidFill>
              </a:rPr>
              <a:t>)</a:t>
            </a:r>
            <a:r>
              <a:rPr lang="zh-CN" altLang="en-US" sz="4000" b="0">
                <a:solidFill>
                  <a:srgbClr val="0000FF"/>
                </a:solidFill>
              </a:rPr>
              <a:t>存储表示</a:t>
            </a:r>
            <a:endParaRPr lang="zh-CN" altLang="en-US" sz="3200" b="0">
              <a:solidFill>
                <a:srgbClr val="0000FF"/>
              </a:solidFill>
            </a:endParaRPr>
          </a:p>
        </p:txBody>
      </p:sp>
      <p:grpSp>
        <p:nvGrpSpPr>
          <p:cNvPr id="2" name="Group 1080"/>
          <p:cNvGrpSpPr>
            <a:grpSpLocks/>
          </p:cNvGrpSpPr>
          <p:nvPr/>
        </p:nvGrpSpPr>
        <p:grpSpPr bwMode="auto">
          <a:xfrm>
            <a:off x="1828800" y="3200400"/>
            <a:ext cx="3805238" cy="2971800"/>
            <a:chOff x="192" y="2016"/>
            <a:chExt cx="2397" cy="1872"/>
          </a:xfrm>
        </p:grpSpPr>
        <p:sp>
          <p:nvSpPr>
            <p:cNvPr id="1033" name="Oval 1065"/>
            <p:cNvSpPr>
              <a:spLocks noChangeArrowheads="1"/>
            </p:cNvSpPr>
            <p:nvPr/>
          </p:nvSpPr>
          <p:spPr bwMode="auto">
            <a:xfrm>
              <a:off x="768" y="2016"/>
              <a:ext cx="287" cy="351"/>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B</a:t>
              </a:r>
              <a:endParaRPr lang="en-US" altLang="zh-CN" b="0"/>
            </a:p>
          </p:txBody>
        </p:sp>
        <p:sp>
          <p:nvSpPr>
            <p:cNvPr id="1034" name="Oval 1066"/>
            <p:cNvSpPr>
              <a:spLocks noChangeArrowheads="1"/>
            </p:cNvSpPr>
            <p:nvPr/>
          </p:nvSpPr>
          <p:spPr bwMode="auto">
            <a:xfrm>
              <a:off x="192" y="278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A</a:t>
              </a:r>
              <a:endParaRPr lang="en-US" altLang="zh-CN" b="0"/>
            </a:p>
          </p:txBody>
        </p:sp>
        <p:sp>
          <p:nvSpPr>
            <p:cNvPr id="1035" name="Line 1067"/>
            <p:cNvSpPr>
              <a:spLocks noChangeShapeType="1"/>
            </p:cNvSpPr>
            <p:nvPr/>
          </p:nvSpPr>
          <p:spPr bwMode="auto">
            <a:xfrm flipH="1">
              <a:off x="335" y="2256"/>
              <a:ext cx="480"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1068"/>
            <p:cNvSpPr>
              <a:spLocks noChangeShapeType="1"/>
            </p:cNvSpPr>
            <p:nvPr/>
          </p:nvSpPr>
          <p:spPr bwMode="auto">
            <a:xfrm>
              <a:off x="1056" y="2160"/>
              <a:ext cx="863"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069"/>
            <p:cNvSpPr>
              <a:spLocks noChangeShapeType="1"/>
            </p:cNvSpPr>
            <p:nvPr/>
          </p:nvSpPr>
          <p:spPr bwMode="auto">
            <a:xfrm>
              <a:off x="480" y="3024"/>
              <a:ext cx="1487"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070"/>
            <p:cNvSpPr>
              <a:spLocks noChangeShapeType="1"/>
            </p:cNvSpPr>
            <p:nvPr/>
          </p:nvSpPr>
          <p:spPr bwMode="auto">
            <a:xfrm flipH="1">
              <a:off x="1048" y="2256"/>
              <a:ext cx="775"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1071"/>
            <p:cNvSpPr>
              <a:spLocks noChangeShapeType="1"/>
            </p:cNvSpPr>
            <p:nvPr/>
          </p:nvSpPr>
          <p:spPr bwMode="auto">
            <a:xfrm>
              <a:off x="2017" y="2208"/>
              <a:ext cx="384"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1072"/>
            <p:cNvSpPr>
              <a:spLocks noChangeShapeType="1"/>
            </p:cNvSpPr>
            <p:nvPr/>
          </p:nvSpPr>
          <p:spPr bwMode="auto">
            <a:xfrm flipH="1">
              <a:off x="1056" y="3072"/>
              <a:ext cx="1255"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Line 1073"/>
            <p:cNvSpPr>
              <a:spLocks noChangeShapeType="1"/>
            </p:cNvSpPr>
            <p:nvPr/>
          </p:nvSpPr>
          <p:spPr bwMode="auto">
            <a:xfrm flipH="1">
              <a:off x="912" y="2385"/>
              <a:ext cx="1" cy="1215"/>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Oval 1074"/>
            <p:cNvSpPr>
              <a:spLocks noChangeArrowheads="1"/>
            </p:cNvSpPr>
            <p:nvPr/>
          </p:nvSpPr>
          <p:spPr bwMode="auto">
            <a:xfrm>
              <a:off x="1779" y="2016"/>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C</a:t>
              </a:r>
              <a:endParaRPr lang="en-US" altLang="zh-CN" b="0"/>
            </a:p>
          </p:txBody>
        </p:sp>
        <p:sp>
          <p:nvSpPr>
            <p:cNvPr id="1043" name="Oval 1075"/>
            <p:cNvSpPr>
              <a:spLocks noChangeArrowheads="1"/>
            </p:cNvSpPr>
            <p:nvPr/>
          </p:nvSpPr>
          <p:spPr bwMode="auto">
            <a:xfrm>
              <a:off x="2302" y="278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D</a:t>
              </a:r>
              <a:endParaRPr lang="en-US" altLang="zh-CN" b="0">
                <a:solidFill>
                  <a:schemeClr val="tx2"/>
                </a:solidFill>
              </a:endParaRPr>
            </a:p>
          </p:txBody>
        </p:sp>
        <p:sp>
          <p:nvSpPr>
            <p:cNvPr id="1044" name="Oval 1076"/>
            <p:cNvSpPr>
              <a:spLocks noChangeArrowheads="1"/>
            </p:cNvSpPr>
            <p:nvPr/>
          </p:nvSpPr>
          <p:spPr bwMode="auto">
            <a:xfrm>
              <a:off x="768" y="3552"/>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F</a:t>
              </a:r>
              <a:endParaRPr lang="en-US" altLang="zh-CN" b="0"/>
            </a:p>
          </p:txBody>
        </p:sp>
        <p:sp>
          <p:nvSpPr>
            <p:cNvPr id="1045" name="Oval 1077"/>
            <p:cNvSpPr>
              <a:spLocks noChangeArrowheads="1"/>
            </p:cNvSpPr>
            <p:nvPr/>
          </p:nvSpPr>
          <p:spPr bwMode="auto">
            <a:xfrm>
              <a:off x="1776" y="3552"/>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E</a:t>
              </a:r>
              <a:endParaRPr lang="en-US" altLang="zh-CN" b="0"/>
            </a:p>
          </p:txBody>
        </p:sp>
      </p:grpSp>
      <p:sp>
        <p:nvSpPr>
          <p:cNvPr id="65590" name="Text Box 1078"/>
          <p:cNvSpPr txBox="1">
            <a:spLocks noChangeArrowheads="1"/>
          </p:cNvSpPr>
          <p:nvPr/>
        </p:nvSpPr>
        <p:spPr bwMode="auto">
          <a:xfrm>
            <a:off x="1965325" y="1062038"/>
            <a:ext cx="399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99"/>
                </a:solidFill>
              </a:rPr>
              <a:t>定义</a:t>
            </a:r>
            <a:r>
              <a:rPr lang="en-US" altLang="zh-CN" sz="3600">
                <a:solidFill>
                  <a:srgbClr val="000099"/>
                </a:solidFill>
              </a:rPr>
              <a:t>:</a:t>
            </a:r>
            <a:r>
              <a:rPr lang="zh-CN" altLang="en-US" sz="3600">
                <a:solidFill>
                  <a:srgbClr val="000099"/>
                </a:solidFill>
              </a:rPr>
              <a:t>矩阵的元素为</a:t>
            </a:r>
            <a:endParaRPr lang="zh-CN" altLang="en-US" b="0"/>
          </a:p>
        </p:txBody>
      </p:sp>
      <p:graphicFrame>
        <p:nvGraphicFramePr>
          <p:cNvPr id="65591" name="Object 1079"/>
          <p:cNvGraphicFramePr>
            <a:graphicFrameLocks noChangeAspect="1"/>
          </p:cNvGraphicFramePr>
          <p:nvPr/>
        </p:nvGraphicFramePr>
        <p:xfrm>
          <a:off x="6015039" y="3271839"/>
          <a:ext cx="4251325" cy="3514725"/>
        </p:xfrm>
        <a:graphic>
          <a:graphicData uri="http://schemas.openxmlformats.org/presentationml/2006/ole">
            <mc:AlternateContent xmlns:mc="http://schemas.openxmlformats.org/markup-compatibility/2006">
              <mc:Choice xmlns:v="urn:schemas-microsoft-com:vml" Requires="v">
                <p:oleObj spid="_x0000_s4129" name="Document" r:id="rId3" imgW="4217346" imgH="3481946" progId="Word.Document.8">
                  <p:embed/>
                </p:oleObj>
              </mc:Choice>
              <mc:Fallback>
                <p:oleObj name="Document" r:id="rId3" imgW="4217346" imgH="348194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039" y="3271839"/>
                        <a:ext cx="4251325" cy="351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8655039" y="1947864"/>
            <a:ext cx="3416320" cy="369332"/>
          </a:xfrm>
          <a:prstGeom prst="rect">
            <a:avLst/>
          </a:prstGeom>
          <a:noFill/>
        </p:spPr>
        <p:txBody>
          <a:bodyPr wrap="none" rtlCol="0">
            <a:spAutoFit/>
          </a:bodyPr>
          <a:lstStyle/>
          <a:p>
            <a:r>
              <a:rPr lang="zh-CN" altLang="en-US" dirty="0"/>
              <a:t>若带权，则元素的值为权的大小</a:t>
            </a:r>
          </a:p>
        </p:txBody>
      </p:sp>
    </p:spTree>
    <p:extLst>
      <p:ext uri="{BB962C8B-B14F-4D97-AF65-F5344CB8AC3E}">
        <p14:creationId xmlns:p14="http://schemas.microsoft.com/office/powerpoint/2010/main" val="2592389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90"/>
                                        </p:tgtEl>
                                        <p:attrNameLst>
                                          <p:attrName>style.visibility</p:attrName>
                                        </p:attrNameLst>
                                      </p:cBhvr>
                                      <p:to>
                                        <p:strVal val="visible"/>
                                      </p:to>
                                    </p:set>
                                    <p:anim calcmode="lin" valueType="num">
                                      <p:cBhvr additive="base">
                                        <p:cTn id="7" dur="500" fill="hold"/>
                                        <p:tgtEl>
                                          <p:spTgt spid="65590"/>
                                        </p:tgtEl>
                                        <p:attrNameLst>
                                          <p:attrName>ppt_x</p:attrName>
                                        </p:attrNameLst>
                                      </p:cBhvr>
                                      <p:tavLst>
                                        <p:tav tm="0">
                                          <p:val>
                                            <p:strVal val="0-#ppt_w/2"/>
                                          </p:val>
                                        </p:tav>
                                        <p:tav tm="100000">
                                          <p:val>
                                            <p:strVal val="#ppt_x"/>
                                          </p:val>
                                        </p:tav>
                                      </p:tavLst>
                                    </p:anim>
                                    <p:anim calcmode="lin" valueType="num">
                                      <p:cBhvr additive="base">
                                        <p:cTn id="8" dur="500" fill="hold"/>
                                        <p:tgtEl>
                                          <p:spTgt spid="655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5573"/>
                                        </p:tgtEl>
                                        <p:attrNameLst>
                                          <p:attrName>style.visibility</p:attrName>
                                        </p:attrNameLst>
                                      </p:cBhvr>
                                      <p:to>
                                        <p:strVal val="visible"/>
                                      </p:to>
                                    </p:set>
                                    <p:anim calcmode="lin" valueType="num">
                                      <p:cBhvr additive="base">
                                        <p:cTn id="13" dur="500" fill="hold"/>
                                        <p:tgtEl>
                                          <p:spTgt spid="65573"/>
                                        </p:tgtEl>
                                        <p:attrNameLst>
                                          <p:attrName>ppt_x</p:attrName>
                                        </p:attrNameLst>
                                      </p:cBhvr>
                                      <p:tavLst>
                                        <p:tav tm="0">
                                          <p:val>
                                            <p:strVal val="1+#ppt_w/2"/>
                                          </p:val>
                                        </p:tav>
                                        <p:tav tm="100000">
                                          <p:val>
                                            <p:strVal val="#ppt_x"/>
                                          </p:val>
                                        </p:tav>
                                      </p:tavLst>
                                    </p:anim>
                                    <p:anim calcmode="lin" valueType="num">
                                      <p:cBhvr additive="base">
                                        <p:cTn id="14" dur="500" fill="hold"/>
                                        <p:tgtEl>
                                          <p:spTgt spid="6557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65574"/>
                                        </p:tgtEl>
                                        <p:attrNameLst>
                                          <p:attrName>style.visibility</p:attrName>
                                        </p:attrNameLst>
                                      </p:cBhvr>
                                      <p:to>
                                        <p:strVal val="visible"/>
                                      </p:to>
                                    </p:set>
                                    <p:anim calcmode="lin" valueType="num">
                                      <p:cBhvr additive="base">
                                        <p:cTn id="18" dur="500" fill="hold"/>
                                        <p:tgtEl>
                                          <p:spTgt spid="65574"/>
                                        </p:tgtEl>
                                        <p:attrNameLst>
                                          <p:attrName>ppt_x</p:attrName>
                                        </p:attrNameLst>
                                      </p:cBhvr>
                                      <p:tavLst>
                                        <p:tav tm="0">
                                          <p:val>
                                            <p:strVal val="1+#ppt_w/2"/>
                                          </p:val>
                                        </p:tav>
                                        <p:tav tm="100000">
                                          <p:val>
                                            <p:strVal val="#ppt_x"/>
                                          </p:val>
                                        </p:tav>
                                      </p:tavLst>
                                    </p:anim>
                                    <p:anim calcmode="lin" valueType="num">
                                      <p:cBhvr additive="base">
                                        <p:cTn id="19" dur="500" fill="hold"/>
                                        <p:tgtEl>
                                          <p:spTgt spid="6557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5575"/>
                                        </p:tgtEl>
                                        <p:attrNameLst>
                                          <p:attrName>style.visibility</p:attrName>
                                        </p:attrNameLst>
                                      </p:cBhvr>
                                      <p:to>
                                        <p:strVal val="visible"/>
                                      </p:to>
                                    </p:set>
                                    <p:anim calcmode="lin" valueType="num">
                                      <p:cBhvr additive="base">
                                        <p:cTn id="23" dur="500" fill="hold"/>
                                        <p:tgtEl>
                                          <p:spTgt spid="65575"/>
                                        </p:tgtEl>
                                        <p:attrNameLst>
                                          <p:attrName>ppt_x</p:attrName>
                                        </p:attrNameLst>
                                      </p:cBhvr>
                                      <p:tavLst>
                                        <p:tav tm="0">
                                          <p:val>
                                            <p:strVal val="1+#ppt_w/2"/>
                                          </p:val>
                                        </p:tav>
                                        <p:tav tm="100000">
                                          <p:val>
                                            <p:strVal val="#ppt_x"/>
                                          </p:val>
                                        </p:tav>
                                      </p:tavLst>
                                    </p:anim>
                                    <p:anim calcmode="lin" valueType="num">
                                      <p:cBhvr additive="base">
                                        <p:cTn id="24" dur="500" fill="hold"/>
                                        <p:tgtEl>
                                          <p:spTgt spid="6557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2" fill="hold" nodeType="clickEffect">
                                  <p:stCondLst>
                                    <p:cond delay="0"/>
                                  </p:stCondLst>
                                  <p:childTnLst>
                                    <p:set>
                                      <p:cBhvr>
                                        <p:cTn id="33" dur="1" fill="hold">
                                          <p:stCondLst>
                                            <p:cond delay="0"/>
                                          </p:stCondLst>
                                        </p:cTn>
                                        <p:tgtEl>
                                          <p:spTgt spid="65591"/>
                                        </p:tgtEl>
                                        <p:attrNameLst>
                                          <p:attrName>style.visibility</p:attrName>
                                        </p:attrNameLst>
                                      </p:cBhvr>
                                      <p:to>
                                        <p:strVal val="visible"/>
                                      </p:to>
                                    </p:set>
                                    <p:animEffect transition="in" filter="slide(fromRight)">
                                      <p:cBhvr>
                                        <p:cTn id="34" dur="500"/>
                                        <p:tgtEl>
                                          <p:spTgt spid="6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3" grpId="0" autoUpdateAnimBg="0"/>
      <p:bldP spid="65574" grpId="0" autoUpdateAnimBg="0"/>
      <p:bldP spid="65575" grpId="0" autoUpdateAnimBg="0"/>
      <p:bldP spid="65590"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026"/>
          <p:cNvSpPr txBox="1">
            <a:spLocks noChangeArrowheads="1"/>
          </p:cNvSpPr>
          <p:nvPr/>
        </p:nvSpPr>
        <p:spPr bwMode="auto">
          <a:xfrm>
            <a:off x="1981201" y="762000"/>
            <a:ext cx="40544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a:solidFill>
                  <a:srgbClr val="000099"/>
                </a:solidFill>
              </a:rPr>
              <a:t>有向图的邻接矩阵为非对称矩阵</a:t>
            </a:r>
            <a:endParaRPr lang="zh-CN" altLang="en-US" b="0"/>
          </a:p>
        </p:txBody>
      </p:sp>
      <p:grpSp>
        <p:nvGrpSpPr>
          <p:cNvPr id="2052" name="Group 1042"/>
          <p:cNvGrpSpPr>
            <a:grpSpLocks/>
          </p:cNvGrpSpPr>
          <p:nvPr/>
        </p:nvGrpSpPr>
        <p:grpSpPr bwMode="auto">
          <a:xfrm>
            <a:off x="2133600" y="3124200"/>
            <a:ext cx="3505200" cy="2362200"/>
            <a:chOff x="384" y="1968"/>
            <a:chExt cx="2208" cy="1488"/>
          </a:xfrm>
        </p:grpSpPr>
        <p:sp>
          <p:nvSpPr>
            <p:cNvPr id="2053" name="Line 1027"/>
            <p:cNvSpPr>
              <a:spLocks noChangeShapeType="1"/>
            </p:cNvSpPr>
            <p:nvPr/>
          </p:nvSpPr>
          <p:spPr bwMode="auto">
            <a:xfrm flipH="1">
              <a:off x="528" y="2112"/>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Line 1028"/>
            <p:cNvSpPr>
              <a:spLocks noChangeShapeType="1"/>
            </p:cNvSpPr>
            <p:nvPr/>
          </p:nvSpPr>
          <p:spPr bwMode="auto">
            <a:xfrm>
              <a:off x="624" y="2832"/>
              <a:ext cx="28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1029"/>
            <p:cNvSpPr>
              <a:spLocks noChangeShapeType="1"/>
            </p:cNvSpPr>
            <p:nvPr/>
          </p:nvSpPr>
          <p:spPr bwMode="auto">
            <a:xfrm>
              <a:off x="1200" y="3264"/>
              <a:ext cx="576" cy="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1030"/>
            <p:cNvSpPr>
              <a:spLocks noChangeShapeType="1"/>
            </p:cNvSpPr>
            <p:nvPr/>
          </p:nvSpPr>
          <p:spPr bwMode="auto">
            <a:xfrm flipH="1" flipV="1">
              <a:off x="1584" y="2256"/>
              <a:ext cx="336" cy="864"/>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Line 1031"/>
            <p:cNvSpPr>
              <a:spLocks noChangeShapeType="1"/>
            </p:cNvSpPr>
            <p:nvPr/>
          </p:nvSpPr>
          <p:spPr bwMode="auto">
            <a:xfrm>
              <a:off x="1632" y="2112"/>
              <a:ext cx="76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Line 1032"/>
            <p:cNvSpPr>
              <a:spLocks noChangeShapeType="1"/>
            </p:cNvSpPr>
            <p:nvPr/>
          </p:nvSpPr>
          <p:spPr bwMode="auto">
            <a:xfrm flipH="1" flipV="1">
              <a:off x="672" y="2688"/>
              <a:ext cx="1104" cy="48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 name="Line 1033"/>
            <p:cNvSpPr>
              <a:spLocks noChangeShapeType="1"/>
            </p:cNvSpPr>
            <p:nvPr/>
          </p:nvSpPr>
          <p:spPr bwMode="auto">
            <a:xfrm flipH="1">
              <a:off x="1056" y="2688"/>
              <a:ext cx="124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Oval 1034"/>
            <p:cNvSpPr>
              <a:spLocks noChangeArrowheads="1"/>
            </p:cNvSpPr>
            <p:nvPr/>
          </p:nvSpPr>
          <p:spPr bwMode="auto">
            <a:xfrm>
              <a:off x="1344" y="1968"/>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A</a:t>
              </a:r>
              <a:endParaRPr lang="en-US" altLang="zh-CN" b="0"/>
            </a:p>
          </p:txBody>
        </p:sp>
        <p:sp>
          <p:nvSpPr>
            <p:cNvPr id="2061" name="Oval 1035"/>
            <p:cNvSpPr>
              <a:spLocks noChangeArrowheads="1"/>
            </p:cNvSpPr>
            <p:nvPr/>
          </p:nvSpPr>
          <p:spPr bwMode="auto">
            <a:xfrm>
              <a:off x="384" y="2544"/>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B</a:t>
              </a:r>
              <a:endParaRPr lang="en-US" altLang="zh-CN" b="0"/>
            </a:p>
          </p:txBody>
        </p:sp>
        <p:sp>
          <p:nvSpPr>
            <p:cNvPr id="2062" name="Oval 1036"/>
            <p:cNvSpPr>
              <a:spLocks noChangeArrowheads="1"/>
            </p:cNvSpPr>
            <p:nvPr/>
          </p:nvSpPr>
          <p:spPr bwMode="auto">
            <a:xfrm>
              <a:off x="2304" y="2544"/>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E</a:t>
              </a:r>
              <a:endParaRPr lang="en-US" altLang="zh-CN" b="0"/>
            </a:p>
          </p:txBody>
        </p:sp>
        <p:sp>
          <p:nvSpPr>
            <p:cNvPr id="2063" name="Oval 1037"/>
            <p:cNvSpPr>
              <a:spLocks noChangeArrowheads="1"/>
            </p:cNvSpPr>
            <p:nvPr/>
          </p:nvSpPr>
          <p:spPr bwMode="auto">
            <a:xfrm>
              <a:off x="912" y="3120"/>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C</a:t>
              </a:r>
              <a:endParaRPr lang="en-US" altLang="zh-CN" b="0"/>
            </a:p>
          </p:txBody>
        </p:sp>
        <p:sp>
          <p:nvSpPr>
            <p:cNvPr id="2064" name="Oval 1038"/>
            <p:cNvSpPr>
              <a:spLocks noChangeArrowheads="1"/>
            </p:cNvSpPr>
            <p:nvPr/>
          </p:nvSpPr>
          <p:spPr bwMode="auto">
            <a:xfrm>
              <a:off x="1776" y="3120"/>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D</a:t>
              </a:r>
              <a:endParaRPr lang="en-US" altLang="zh-CN" b="0"/>
            </a:p>
          </p:txBody>
        </p:sp>
      </p:grpSp>
      <p:graphicFrame>
        <p:nvGraphicFramePr>
          <p:cNvPr id="91151" name="Object 1039"/>
          <p:cNvGraphicFramePr>
            <a:graphicFrameLocks noChangeAspect="1"/>
          </p:cNvGraphicFramePr>
          <p:nvPr/>
        </p:nvGraphicFramePr>
        <p:xfrm>
          <a:off x="6510338" y="2014538"/>
          <a:ext cx="3014662" cy="2862262"/>
        </p:xfrm>
        <a:graphic>
          <a:graphicData uri="http://schemas.openxmlformats.org/presentationml/2006/ole">
            <mc:AlternateContent xmlns:mc="http://schemas.openxmlformats.org/markup-compatibility/2006">
              <mc:Choice xmlns:v="urn:schemas-microsoft-com:vml" Requires="v">
                <p:oleObj spid="_x0000_s5153" name="文档" r:id="rId3" imgW="3025221" imgH="2938576" progId="Word.Document.8">
                  <p:embed/>
                </p:oleObj>
              </mc:Choice>
              <mc:Fallback>
                <p:oleObj name="文档" r:id="rId3" imgW="3025221" imgH="293857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338" y="2014538"/>
                        <a:ext cx="3014662" cy="286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227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91151"/>
                                        </p:tgtEl>
                                        <p:attrNameLst>
                                          <p:attrName>style.visibility</p:attrName>
                                        </p:attrNameLst>
                                      </p:cBhvr>
                                      <p:to>
                                        <p:strVal val="visible"/>
                                      </p:to>
                                    </p:set>
                                    <p:anim calcmode="lin" valueType="num">
                                      <p:cBhvr additive="base">
                                        <p:cTn id="13" dur="500" fill="hold"/>
                                        <p:tgtEl>
                                          <p:spTgt spid="91151"/>
                                        </p:tgtEl>
                                        <p:attrNameLst>
                                          <p:attrName>ppt_x</p:attrName>
                                        </p:attrNameLst>
                                      </p:cBhvr>
                                      <p:tavLst>
                                        <p:tav tm="0">
                                          <p:val>
                                            <p:strVal val="1+#ppt_w/2"/>
                                          </p:val>
                                        </p:tav>
                                        <p:tav tm="100000">
                                          <p:val>
                                            <p:strVal val="#ppt_x"/>
                                          </p:val>
                                        </p:tav>
                                      </p:tavLst>
                                    </p:anim>
                                    <p:anim calcmode="lin" valueType="num">
                                      <p:cBhvr additive="base">
                                        <p:cTn id="14" dur="500" fill="hold"/>
                                        <p:tgtEl>
                                          <p:spTgt spid="91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1981200" y="2441575"/>
            <a:ext cx="4953000" cy="4154488"/>
            <a:chOff x="288" y="1538"/>
            <a:chExt cx="3120" cy="2617"/>
          </a:xfrm>
        </p:grpSpPr>
        <p:sp>
          <p:nvSpPr>
            <p:cNvPr id="45074" name="Text Box 17"/>
            <p:cNvSpPr txBox="1">
              <a:spLocks noChangeArrowheads="1"/>
            </p:cNvSpPr>
            <p:nvPr/>
          </p:nvSpPr>
          <p:spPr bwMode="auto">
            <a:xfrm>
              <a:off x="288" y="1538"/>
              <a:ext cx="3120" cy="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b="0" dirty="0">
                  <a:solidFill>
                    <a:srgbClr val="0000FF"/>
                  </a:solidFill>
                </a:rPr>
                <a:t>0</a:t>
              </a:r>
              <a:r>
                <a:rPr lang="en-US" altLang="zh-CN" sz="4400" dirty="0">
                  <a:solidFill>
                    <a:srgbClr val="000099"/>
                  </a:solidFill>
                </a:rPr>
                <a:t>  A       </a:t>
              </a:r>
              <a:r>
                <a:rPr lang="en-US" altLang="zh-CN" sz="3600" dirty="0">
                  <a:solidFill>
                    <a:srgbClr val="000099"/>
                  </a:solidFill>
                </a:rPr>
                <a:t>1       4</a:t>
              </a:r>
              <a:endParaRPr lang="en-US" altLang="zh-CN" sz="4400" dirty="0">
                <a:solidFill>
                  <a:srgbClr val="000099"/>
                </a:solidFill>
              </a:endParaRPr>
            </a:p>
            <a:p>
              <a:pPr eaLnBrk="1" hangingPunct="1"/>
              <a:r>
                <a:rPr lang="en-US" altLang="zh-CN" sz="4400" b="0" dirty="0">
                  <a:solidFill>
                    <a:srgbClr val="0000FF"/>
                  </a:solidFill>
                </a:rPr>
                <a:t>1</a:t>
              </a:r>
              <a:r>
                <a:rPr lang="en-US" altLang="zh-CN" sz="4400" dirty="0">
                  <a:solidFill>
                    <a:srgbClr val="000099"/>
                  </a:solidFill>
                </a:rPr>
                <a:t>  B       </a:t>
              </a:r>
              <a:r>
                <a:rPr lang="en-US" altLang="zh-CN" sz="3600" dirty="0">
                  <a:solidFill>
                    <a:srgbClr val="000099"/>
                  </a:solidFill>
                </a:rPr>
                <a:t>0       4        5</a:t>
              </a:r>
              <a:endParaRPr lang="en-US" altLang="zh-CN" sz="4400" dirty="0">
                <a:solidFill>
                  <a:srgbClr val="000099"/>
                </a:solidFill>
              </a:endParaRPr>
            </a:p>
            <a:p>
              <a:pPr eaLnBrk="1" hangingPunct="1"/>
              <a:r>
                <a:rPr lang="en-US" altLang="zh-CN" sz="4400" b="0" dirty="0">
                  <a:solidFill>
                    <a:srgbClr val="0000FF"/>
                  </a:solidFill>
                </a:rPr>
                <a:t>2</a:t>
              </a:r>
              <a:r>
                <a:rPr lang="en-US" altLang="zh-CN" sz="4400" dirty="0">
                  <a:solidFill>
                    <a:srgbClr val="000099"/>
                  </a:solidFill>
                </a:rPr>
                <a:t>  C       </a:t>
              </a:r>
              <a:r>
                <a:rPr lang="en-US" altLang="zh-CN" sz="3600" dirty="0">
                  <a:solidFill>
                    <a:srgbClr val="000099"/>
                  </a:solidFill>
                </a:rPr>
                <a:t>3       5</a:t>
              </a:r>
              <a:endParaRPr lang="en-US" altLang="zh-CN" sz="4400" dirty="0">
                <a:solidFill>
                  <a:srgbClr val="000099"/>
                </a:solidFill>
              </a:endParaRPr>
            </a:p>
            <a:p>
              <a:pPr eaLnBrk="1" hangingPunct="1"/>
              <a:r>
                <a:rPr lang="en-US" altLang="zh-CN" sz="4400" b="0" dirty="0">
                  <a:solidFill>
                    <a:srgbClr val="0000FF"/>
                  </a:solidFill>
                </a:rPr>
                <a:t>3</a:t>
              </a:r>
              <a:r>
                <a:rPr lang="en-US" altLang="zh-CN" sz="4400" dirty="0">
                  <a:solidFill>
                    <a:srgbClr val="000099"/>
                  </a:solidFill>
                </a:rPr>
                <a:t>  D       </a:t>
              </a:r>
              <a:r>
                <a:rPr lang="en-US" altLang="zh-CN" sz="3600" dirty="0">
                  <a:solidFill>
                    <a:srgbClr val="000099"/>
                  </a:solidFill>
                </a:rPr>
                <a:t>2       5</a:t>
              </a:r>
              <a:endParaRPr lang="en-US" altLang="zh-CN" sz="4400" dirty="0">
                <a:solidFill>
                  <a:srgbClr val="000099"/>
                </a:solidFill>
              </a:endParaRPr>
            </a:p>
            <a:p>
              <a:pPr eaLnBrk="1" hangingPunct="1"/>
              <a:r>
                <a:rPr lang="en-US" altLang="zh-CN" sz="4400" b="0" dirty="0">
                  <a:solidFill>
                    <a:srgbClr val="0000FF"/>
                  </a:solidFill>
                </a:rPr>
                <a:t>4</a:t>
              </a:r>
              <a:r>
                <a:rPr lang="en-US" altLang="zh-CN" sz="4400" dirty="0">
                  <a:solidFill>
                    <a:srgbClr val="000099"/>
                  </a:solidFill>
                </a:rPr>
                <a:t>  E       </a:t>
              </a:r>
              <a:r>
                <a:rPr lang="en-US" altLang="zh-CN" sz="3600" dirty="0">
                  <a:solidFill>
                    <a:srgbClr val="000099"/>
                  </a:solidFill>
                </a:rPr>
                <a:t>0        1</a:t>
              </a:r>
              <a:endParaRPr lang="en-US" altLang="zh-CN" sz="4400" dirty="0">
                <a:solidFill>
                  <a:srgbClr val="000099"/>
                </a:solidFill>
              </a:endParaRPr>
            </a:p>
            <a:p>
              <a:pPr eaLnBrk="1" hangingPunct="1"/>
              <a:r>
                <a:rPr lang="en-US" altLang="zh-CN" sz="4400" b="0" dirty="0">
                  <a:solidFill>
                    <a:srgbClr val="0000FF"/>
                  </a:solidFill>
                </a:rPr>
                <a:t>5</a:t>
              </a:r>
              <a:r>
                <a:rPr lang="en-US" altLang="zh-CN" sz="4400" dirty="0">
                  <a:solidFill>
                    <a:srgbClr val="000099"/>
                  </a:solidFill>
                </a:rPr>
                <a:t>  F       </a:t>
              </a:r>
              <a:r>
                <a:rPr lang="en-US" altLang="zh-CN" sz="3600" dirty="0">
                  <a:solidFill>
                    <a:srgbClr val="000099"/>
                  </a:solidFill>
                </a:rPr>
                <a:t> 1       2       3</a:t>
              </a:r>
              <a:endParaRPr lang="en-US" altLang="zh-CN" b="0" dirty="0"/>
            </a:p>
          </p:txBody>
        </p:sp>
        <p:sp>
          <p:nvSpPr>
            <p:cNvPr id="45075" name="Rectangle 18"/>
            <p:cNvSpPr>
              <a:spLocks noChangeArrowheads="1"/>
            </p:cNvSpPr>
            <p:nvPr/>
          </p:nvSpPr>
          <p:spPr bwMode="auto">
            <a:xfrm>
              <a:off x="576" y="1571"/>
              <a:ext cx="624" cy="2544"/>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76" name="Line 19"/>
            <p:cNvSpPr>
              <a:spLocks noChangeShapeType="1"/>
            </p:cNvSpPr>
            <p:nvPr/>
          </p:nvSpPr>
          <p:spPr bwMode="auto">
            <a:xfrm>
              <a:off x="576" y="1955"/>
              <a:ext cx="624"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20"/>
            <p:cNvSpPr>
              <a:spLocks noChangeShapeType="1"/>
            </p:cNvSpPr>
            <p:nvPr/>
          </p:nvSpPr>
          <p:spPr bwMode="auto">
            <a:xfrm>
              <a:off x="576" y="2387"/>
              <a:ext cx="624"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1"/>
            <p:cNvSpPr>
              <a:spLocks noChangeShapeType="1"/>
            </p:cNvSpPr>
            <p:nvPr/>
          </p:nvSpPr>
          <p:spPr bwMode="auto">
            <a:xfrm>
              <a:off x="576" y="2819"/>
              <a:ext cx="624"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Line 22"/>
            <p:cNvSpPr>
              <a:spLocks noChangeShapeType="1"/>
            </p:cNvSpPr>
            <p:nvPr/>
          </p:nvSpPr>
          <p:spPr bwMode="auto">
            <a:xfrm>
              <a:off x="576" y="3251"/>
              <a:ext cx="624"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Line 23"/>
            <p:cNvSpPr>
              <a:spLocks noChangeShapeType="1"/>
            </p:cNvSpPr>
            <p:nvPr/>
          </p:nvSpPr>
          <p:spPr bwMode="auto">
            <a:xfrm>
              <a:off x="576" y="3683"/>
              <a:ext cx="624"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24"/>
            <p:cNvSpPr>
              <a:spLocks noChangeShapeType="1"/>
            </p:cNvSpPr>
            <p:nvPr/>
          </p:nvSpPr>
          <p:spPr bwMode="auto">
            <a:xfrm>
              <a:off x="960" y="1571"/>
              <a:ext cx="0" cy="25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Rectangle 28"/>
            <p:cNvSpPr>
              <a:spLocks noChangeArrowheads="1"/>
            </p:cNvSpPr>
            <p:nvPr/>
          </p:nvSpPr>
          <p:spPr bwMode="auto">
            <a:xfrm>
              <a:off x="2160" y="1667"/>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83" name="Line 29"/>
            <p:cNvSpPr>
              <a:spLocks noChangeShapeType="1"/>
            </p:cNvSpPr>
            <p:nvPr/>
          </p:nvSpPr>
          <p:spPr bwMode="auto">
            <a:xfrm>
              <a:off x="2400" y="1667"/>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30"/>
            <p:cNvSpPr>
              <a:spLocks noChangeShapeType="1"/>
            </p:cNvSpPr>
            <p:nvPr/>
          </p:nvSpPr>
          <p:spPr bwMode="auto">
            <a:xfrm>
              <a:off x="1776" y="1811"/>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Rectangle 31"/>
            <p:cNvSpPr>
              <a:spLocks noChangeArrowheads="1"/>
            </p:cNvSpPr>
            <p:nvPr/>
          </p:nvSpPr>
          <p:spPr bwMode="auto">
            <a:xfrm>
              <a:off x="1488" y="2051"/>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86" name="Line 32"/>
            <p:cNvSpPr>
              <a:spLocks noChangeShapeType="1"/>
            </p:cNvSpPr>
            <p:nvPr/>
          </p:nvSpPr>
          <p:spPr bwMode="auto">
            <a:xfrm>
              <a:off x="1728" y="2051"/>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Line 33"/>
            <p:cNvSpPr>
              <a:spLocks noChangeShapeType="1"/>
            </p:cNvSpPr>
            <p:nvPr/>
          </p:nvSpPr>
          <p:spPr bwMode="auto">
            <a:xfrm>
              <a:off x="1104" y="2195"/>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8" name="Rectangle 34"/>
            <p:cNvSpPr>
              <a:spLocks noChangeArrowheads="1"/>
            </p:cNvSpPr>
            <p:nvPr/>
          </p:nvSpPr>
          <p:spPr bwMode="auto">
            <a:xfrm>
              <a:off x="2160" y="2051"/>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89" name="Line 35"/>
            <p:cNvSpPr>
              <a:spLocks noChangeShapeType="1"/>
            </p:cNvSpPr>
            <p:nvPr/>
          </p:nvSpPr>
          <p:spPr bwMode="auto">
            <a:xfrm>
              <a:off x="2400" y="2051"/>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6"/>
            <p:cNvSpPr>
              <a:spLocks noChangeShapeType="1"/>
            </p:cNvSpPr>
            <p:nvPr/>
          </p:nvSpPr>
          <p:spPr bwMode="auto">
            <a:xfrm>
              <a:off x="1776" y="2195"/>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Rectangle 37"/>
            <p:cNvSpPr>
              <a:spLocks noChangeArrowheads="1"/>
            </p:cNvSpPr>
            <p:nvPr/>
          </p:nvSpPr>
          <p:spPr bwMode="auto">
            <a:xfrm>
              <a:off x="2880" y="2051"/>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92" name="Line 38"/>
            <p:cNvSpPr>
              <a:spLocks noChangeShapeType="1"/>
            </p:cNvSpPr>
            <p:nvPr/>
          </p:nvSpPr>
          <p:spPr bwMode="auto">
            <a:xfrm>
              <a:off x="3120" y="2051"/>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Line 39"/>
            <p:cNvSpPr>
              <a:spLocks noChangeShapeType="1"/>
            </p:cNvSpPr>
            <p:nvPr/>
          </p:nvSpPr>
          <p:spPr bwMode="auto">
            <a:xfrm>
              <a:off x="2496" y="2195"/>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Rectangle 40"/>
            <p:cNvSpPr>
              <a:spLocks noChangeArrowheads="1"/>
            </p:cNvSpPr>
            <p:nvPr/>
          </p:nvSpPr>
          <p:spPr bwMode="auto">
            <a:xfrm>
              <a:off x="1488" y="2483"/>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95" name="Line 41"/>
            <p:cNvSpPr>
              <a:spLocks noChangeShapeType="1"/>
            </p:cNvSpPr>
            <p:nvPr/>
          </p:nvSpPr>
          <p:spPr bwMode="auto">
            <a:xfrm>
              <a:off x="1728" y="2483"/>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42"/>
            <p:cNvSpPr>
              <a:spLocks noChangeShapeType="1"/>
            </p:cNvSpPr>
            <p:nvPr/>
          </p:nvSpPr>
          <p:spPr bwMode="auto">
            <a:xfrm>
              <a:off x="1104" y="2627"/>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Rectangle 43"/>
            <p:cNvSpPr>
              <a:spLocks noChangeArrowheads="1"/>
            </p:cNvSpPr>
            <p:nvPr/>
          </p:nvSpPr>
          <p:spPr bwMode="auto">
            <a:xfrm>
              <a:off x="2160" y="2483"/>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098" name="Line 44"/>
            <p:cNvSpPr>
              <a:spLocks noChangeShapeType="1"/>
            </p:cNvSpPr>
            <p:nvPr/>
          </p:nvSpPr>
          <p:spPr bwMode="auto">
            <a:xfrm>
              <a:off x="2400" y="2483"/>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45"/>
            <p:cNvSpPr>
              <a:spLocks noChangeShapeType="1"/>
            </p:cNvSpPr>
            <p:nvPr/>
          </p:nvSpPr>
          <p:spPr bwMode="auto">
            <a:xfrm>
              <a:off x="1776" y="2627"/>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Rectangle 46"/>
            <p:cNvSpPr>
              <a:spLocks noChangeArrowheads="1"/>
            </p:cNvSpPr>
            <p:nvPr/>
          </p:nvSpPr>
          <p:spPr bwMode="auto">
            <a:xfrm>
              <a:off x="1488" y="2915"/>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01" name="Line 47"/>
            <p:cNvSpPr>
              <a:spLocks noChangeShapeType="1"/>
            </p:cNvSpPr>
            <p:nvPr/>
          </p:nvSpPr>
          <p:spPr bwMode="auto">
            <a:xfrm>
              <a:off x="1728" y="2915"/>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Line 48"/>
            <p:cNvSpPr>
              <a:spLocks noChangeShapeType="1"/>
            </p:cNvSpPr>
            <p:nvPr/>
          </p:nvSpPr>
          <p:spPr bwMode="auto">
            <a:xfrm>
              <a:off x="1104" y="3059"/>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Rectangle 49"/>
            <p:cNvSpPr>
              <a:spLocks noChangeArrowheads="1"/>
            </p:cNvSpPr>
            <p:nvPr/>
          </p:nvSpPr>
          <p:spPr bwMode="auto">
            <a:xfrm>
              <a:off x="2160" y="2915"/>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04" name="Line 50"/>
            <p:cNvSpPr>
              <a:spLocks noChangeShapeType="1"/>
            </p:cNvSpPr>
            <p:nvPr/>
          </p:nvSpPr>
          <p:spPr bwMode="auto">
            <a:xfrm>
              <a:off x="2400" y="2915"/>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51"/>
            <p:cNvSpPr>
              <a:spLocks noChangeShapeType="1"/>
            </p:cNvSpPr>
            <p:nvPr/>
          </p:nvSpPr>
          <p:spPr bwMode="auto">
            <a:xfrm>
              <a:off x="1776" y="3059"/>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Rectangle 52"/>
            <p:cNvSpPr>
              <a:spLocks noChangeArrowheads="1"/>
            </p:cNvSpPr>
            <p:nvPr/>
          </p:nvSpPr>
          <p:spPr bwMode="auto">
            <a:xfrm>
              <a:off x="1488" y="3347"/>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07" name="Line 53"/>
            <p:cNvSpPr>
              <a:spLocks noChangeShapeType="1"/>
            </p:cNvSpPr>
            <p:nvPr/>
          </p:nvSpPr>
          <p:spPr bwMode="auto">
            <a:xfrm>
              <a:off x="1728" y="3347"/>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8" name="Line 54"/>
            <p:cNvSpPr>
              <a:spLocks noChangeShapeType="1"/>
            </p:cNvSpPr>
            <p:nvPr/>
          </p:nvSpPr>
          <p:spPr bwMode="auto">
            <a:xfrm>
              <a:off x="1104" y="3491"/>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9" name="Rectangle 55"/>
            <p:cNvSpPr>
              <a:spLocks noChangeArrowheads="1"/>
            </p:cNvSpPr>
            <p:nvPr/>
          </p:nvSpPr>
          <p:spPr bwMode="auto">
            <a:xfrm>
              <a:off x="2160" y="3347"/>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10" name="Line 56"/>
            <p:cNvSpPr>
              <a:spLocks noChangeShapeType="1"/>
            </p:cNvSpPr>
            <p:nvPr/>
          </p:nvSpPr>
          <p:spPr bwMode="auto">
            <a:xfrm>
              <a:off x="2400" y="3347"/>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1" name="Line 57"/>
            <p:cNvSpPr>
              <a:spLocks noChangeShapeType="1"/>
            </p:cNvSpPr>
            <p:nvPr/>
          </p:nvSpPr>
          <p:spPr bwMode="auto">
            <a:xfrm>
              <a:off x="1776" y="3491"/>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2" name="Rectangle 64"/>
            <p:cNvSpPr>
              <a:spLocks noChangeArrowheads="1"/>
            </p:cNvSpPr>
            <p:nvPr/>
          </p:nvSpPr>
          <p:spPr bwMode="auto">
            <a:xfrm>
              <a:off x="1488" y="1667"/>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13" name="Line 65"/>
            <p:cNvSpPr>
              <a:spLocks noChangeShapeType="1"/>
            </p:cNvSpPr>
            <p:nvPr/>
          </p:nvSpPr>
          <p:spPr bwMode="auto">
            <a:xfrm>
              <a:off x="1728" y="1667"/>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4" name="Line 66"/>
            <p:cNvSpPr>
              <a:spLocks noChangeShapeType="1"/>
            </p:cNvSpPr>
            <p:nvPr/>
          </p:nvSpPr>
          <p:spPr bwMode="auto">
            <a:xfrm>
              <a:off x="1104" y="1811"/>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5" name="Rectangle 67"/>
            <p:cNvSpPr>
              <a:spLocks noChangeArrowheads="1"/>
            </p:cNvSpPr>
            <p:nvPr/>
          </p:nvSpPr>
          <p:spPr bwMode="auto">
            <a:xfrm>
              <a:off x="1488" y="3779"/>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16" name="Line 68"/>
            <p:cNvSpPr>
              <a:spLocks noChangeShapeType="1"/>
            </p:cNvSpPr>
            <p:nvPr/>
          </p:nvSpPr>
          <p:spPr bwMode="auto">
            <a:xfrm>
              <a:off x="1728" y="3779"/>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7" name="Line 69"/>
            <p:cNvSpPr>
              <a:spLocks noChangeShapeType="1"/>
            </p:cNvSpPr>
            <p:nvPr/>
          </p:nvSpPr>
          <p:spPr bwMode="auto">
            <a:xfrm>
              <a:off x="1104" y="3923"/>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8" name="Rectangle 73"/>
            <p:cNvSpPr>
              <a:spLocks noChangeArrowheads="1"/>
            </p:cNvSpPr>
            <p:nvPr/>
          </p:nvSpPr>
          <p:spPr bwMode="auto">
            <a:xfrm>
              <a:off x="2160" y="3779"/>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19" name="Line 74"/>
            <p:cNvSpPr>
              <a:spLocks noChangeShapeType="1"/>
            </p:cNvSpPr>
            <p:nvPr/>
          </p:nvSpPr>
          <p:spPr bwMode="auto">
            <a:xfrm>
              <a:off x="2400" y="3779"/>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0" name="Line 75"/>
            <p:cNvSpPr>
              <a:spLocks noChangeShapeType="1"/>
            </p:cNvSpPr>
            <p:nvPr/>
          </p:nvSpPr>
          <p:spPr bwMode="auto">
            <a:xfrm>
              <a:off x="1776" y="3923"/>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1" name="Rectangle 76"/>
            <p:cNvSpPr>
              <a:spLocks noChangeArrowheads="1"/>
            </p:cNvSpPr>
            <p:nvPr/>
          </p:nvSpPr>
          <p:spPr bwMode="auto">
            <a:xfrm>
              <a:off x="2832" y="3779"/>
              <a:ext cx="384" cy="288"/>
            </a:xfrm>
            <a:prstGeom prst="rect">
              <a:avLst/>
            </a:prstGeom>
            <a:noFill/>
            <a:ln w="12700" cap="sq">
              <a:solidFill>
                <a:srgbClr val="00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5122" name="Line 77"/>
            <p:cNvSpPr>
              <a:spLocks noChangeShapeType="1"/>
            </p:cNvSpPr>
            <p:nvPr/>
          </p:nvSpPr>
          <p:spPr bwMode="auto">
            <a:xfrm>
              <a:off x="3072" y="3779"/>
              <a:ext cx="0" cy="288"/>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3" name="Line 78"/>
            <p:cNvSpPr>
              <a:spLocks noChangeShapeType="1"/>
            </p:cNvSpPr>
            <p:nvPr/>
          </p:nvSpPr>
          <p:spPr bwMode="auto">
            <a:xfrm>
              <a:off x="2448" y="3923"/>
              <a:ext cx="384"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4" name="Line 79"/>
            <p:cNvSpPr>
              <a:spLocks noChangeShapeType="1"/>
            </p:cNvSpPr>
            <p:nvPr/>
          </p:nvSpPr>
          <p:spPr bwMode="auto">
            <a:xfrm flipH="1">
              <a:off x="2400" y="1763"/>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5" name="Line 80"/>
            <p:cNvSpPr>
              <a:spLocks noChangeShapeType="1"/>
            </p:cNvSpPr>
            <p:nvPr/>
          </p:nvSpPr>
          <p:spPr bwMode="auto">
            <a:xfrm>
              <a:off x="2448" y="1763"/>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6" name="Line 81"/>
            <p:cNvSpPr>
              <a:spLocks noChangeShapeType="1"/>
            </p:cNvSpPr>
            <p:nvPr/>
          </p:nvSpPr>
          <p:spPr bwMode="auto">
            <a:xfrm flipH="1">
              <a:off x="2400" y="2579"/>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7" name="Line 82"/>
            <p:cNvSpPr>
              <a:spLocks noChangeShapeType="1"/>
            </p:cNvSpPr>
            <p:nvPr/>
          </p:nvSpPr>
          <p:spPr bwMode="auto">
            <a:xfrm>
              <a:off x="2448" y="2579"/>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8" name="Line 83"/>
            <p:cNvSpPr>
              <a:spLocks noChangeShapeType="1"/>
            </p:cNvSpPr>
            <p:nvPr/>
          </p:nvSpPr>
          <p:spPr bwMode="auto">
            <a:xfrm flipH="1">
              <a:off x="2400" y="2963"/>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9" name="Line 84"/>
            <p:cNvSpPr>
              <a:spLocks noChangeShapeType="1"/>
            </p:cNvSpPr>
            <p:nvPr/>
          </p:nvSpPr>
          <p:spPr bwMode="auto">
            <a:xfrm>
              <a:off x="2448" y="2963"/>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0" name="Line 85"/>
            <p:cNvSpPr>
              <a:spLocks noChangeShapeType="1"/>
            </p:cNvSpPr>
            <p:nvPr/>
          </p:nvSpPr>
          <p:spPr bwMode="auto">
            <a:xfrm flipH="1">
              <a:off x="3120" y="2147"/>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1" name="Line 86"/>
            <p:cNvSpPr>
              <a:spLocks noChangeShapeType="1"/>
            </p:cNvSpPr>
            <p:nvPr/>
          </p:nvSpPr>
          <p:spPr bwMode="auto">
            <a:xfrm>
              <a:off x="3168" y="2147"/>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2" name="Line 87"/>
            <p:cNvSpPr>
              <a:spLocks noChangeShapeType="1"/>
            </p:cNvSpPr>
            <p:nvPr/>
          </p:nvSpPr>
          <p:spPr bwMode="auto">
            <a:xfrm flipH="1">
              <a:off x="2448" y="3395"/>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3" name="Line 88"/>
            <p:cNvSpPr>
              <a:spLocks noChangeShapeType="1"/>
            </p:cNvSpPr>
            <p:nvPr/>
          </p:nvSpPr>
          <p:spPr bwMode="auto">
            <a:xfrm>
              <a:off x="2496" y="3395"/>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4" name="Line 89"/>
            <p:cNvSpPr>
              <a:spLocks noChangeShapeType="1"/>
            </p:cNvSpPr>
            <p:nvPr/>
          </p:nvSpPr>
          <p:spPr bwMode="auto">
            <a:xfrm flipH="1">
              <a:off x="3120" y="3827"/>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5" name="Line 90"/>
            <p:cNvSpPr>
              <a:spLocks noChangeShapeType="1"/>
            </p:cNvSpPr>
            <p:nvPr/>
          </p:nvSpPr>
          <p:spPr bwMode="auto">
            <a:xfrm>
              <a:off x="3168" y="3827"/>
              <a:ext cx="48" cy="144"/>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5059" name="Group 118"/>
          <p:cNvGrpSpPr>
            <a:grpSpLocks/>
          </p:cNvGrpSpPr>
          <p:nvPr/>
        </p:nvGrpSpPr>
        <p:grpSpPr bwMode="auto">
          <a:xfrm>
            <a:off x="6629400" y="838200"/>
            <a:ext cx="3805238" cy="2971800"/>
            <a:chOff x="3216" y="528"/>
            <a:chExt cx="2397" cy="1872"/>
          </a:xfrm>
        </p:grpSpPr>
        <p:sp>
          <p:nvSpPr>
            <p:cNvPr id="45061" name="Oval 104"/>
            <p:cNvSpPr>
              <a:spLocks noChangeArrowheads="1"/>
            </p:cNvSpPr>
            <p:nvPr/>
          </p:nvSpPr>
          <p:spPr bwMode="auto">
            <a:xfrm>
              <a:off x="3792" y="528"/>
              <a:ext cx="287" cy="351"/>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B</a:t>
              </a:r>
              <a:endParaRPr lang="en-US" altLang="zh-CN" b="0"/>
            </a:p>
          </p:txBody>
        </p:sp>
        <p:sp>
          <p:nvSpPr>
            <p:cNvPr id="45062" name="Oval 105"/>
            <p:cNvSpPr>
              <a:spLocks noChangeArrowheads="1"/>
            </p:cNvSpPr>
            <p:nvPr/>
          </p:nvSpPr>
          <p:spPr bwMode="auto">
            <a:xfrm>
              <a:off x="3216" y="1296"/>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A</a:t>
              </a:r>
              <a:endParaRPr lang="en-US" altLang="zh-CN" b="0"/>
            </a:p>
          </p:txBody>
        </p:sp>
        <p:sp>
          <p:nvSpPr>
            <p:cNvPr id="45063" name="Line 106"/>
            <p:cNvSpPr>
              <a:spLocks noChangeShapeType="1"/>
            </p:cNvSpPr>
            <p:nvPr/>
          </p:nvSpPr>
          <p:spPr bwMode="auto">
            <a:xfrm flipH="1">
              <a:off x="3359" y="768"/>
              <a:ext cx="480"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107"/>
            <p:cNvSpPr>
              <a:spLocks noChangeShapeType="1"/>
            </p:cNvSpPr>
            <p:nvPr/>
          </p:nvSpPr>
          <p:spPr bwMode="auto">
            <a:xfrm>
              <a:off x="4080" y="672"/>
              <a:ext cx="863"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Line 108"/>
            <p:cNvSpPr>
              <a:spLocks noChangeShapeType="1"/>
            </p:cNvSpPr>
            <p:nvPr/>
          </p:nvSpPr>
          <p:spPr bwMode="auto">
            <a:xfrm>
              <a:off x="3504" y="1536"/>
              <a:ext cx="1487"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6" name="Line 109"/>
            <p:cNvSpPr>
              <a:spLocks noChangeShapeType="1"/>
            </p:cNvSpPr>
            <p:nvPr/>
          </p:nvSpPr>
          <p:spPr bwMode="auto">
            <a:xfrm flipH="1">
              <a:off x="4072" y="768"/>
              <a:ext cx="775"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110"/>
            <p:cNvSpPr>
              <a:spLocks noChangeShapeType="1"/>
            </p:cNvSpPr>
            <p:nvPr/>
          </p:nvSpPr>
          <p:spPr bwMode="auto">
            <a:xfrm>
              <a:off x="5041" y="720"/>
              <a:ext cx="384"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11"/>
            <p:cNvSpPr>
              <a:spLocks noChangeShapeType="1"/>
            </p:cNvSpPr>
            <p:nvPr/>
          </p:nvSpPr>
          <p:spPr bwMode="auto">
            <a:xfrm flipH="1">
              <a:off x="4080" y="1584"/>
              <a:ext cx="1255"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12"/>
            <p:cNvSpPr>
              <a:spLocks noChangeShapeType="1"/>
            </p:cNvSpPr>
            <p:nvPr/>
          </p:nvSpPr>
          <p:spPr bwMode="auto">
            <a:xfrm flipH="1">
              <a:off x="3936" y="897"/>
              <a:ext cx="1" cy="1215"/>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Oval 113"/>
            <p:cNvSpPr>
              <a:spLocks noChangeArrowheads="1"/>
            </p:cNvSpPr>
            <p:nvPr/>
          </p:nvSpPr>
          <p:spPr bwMode="auto">
            <a:xfrm>
              <a:off x="4803" y="528"/>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C</a:t>
              </a:r>
              <a:endParaRPr lang="en-US" altLang="zh-CN" b="0"/>
            </a:p>
          </p:txBody>
        </p:sp>
        <p:sp>
          <p:nvSpPr>
            <p:cNvPr id="45071" name="Oval 114"/>
            <p:cNvSpPr>
              <a:spLocks noChangeArrowheads="1"/>
            </p:cNvSpPr>
            <p:nvPr/>
          </p:nvSpPr>
          <p:spPr bwMode="auto">
            <a:xfrm>
              <a:off x="5326" y="1296"/>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D</a:t>
              </a:r>
              <a:endParaRPr lang="en-US" altLang="zh-CN" b="0">
                <a:solidFill>
                  <a:schemeClr val="tx2"/>
                </a:solidFill>
              </a:endParaRPr>
            </a:p>
          </p:txBody>
        </p:sp>
        <p:sp>
          <p:nvSpPr>
            <p:cNvPr id="45072" name="Oval 115"/>
            <p:cNvSpPr>
              <a:spLocks noChangeArrowheads="1"/>
            </p:cNvSpPr>
            <p:nvPr/>
          </p:nvSpPr>
          <p:spPr bwMode="auto">
            <a:xfrm>
              <a:off x="3792" y="206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F</a:t>
              </a:r>
              <a:endParaRPr lang="en-US" altLang="zh-CN" b="0"/>
            </a:p>
          </p:txBody>
        </p:sp>
        <p:sp>
          <p:nvSpPr>
            <p:cNvPr id="45073" name="Oval 116"/>
            <p:cNvSpPr>
              <a:spLocks noChangeArrowheads="1"/>
            </p:cNvSpPr>
            <p:nvPr/>
          </p:nvSpPr>
          <p:spPr bwMode="auto">
            <a:xfrm>
              <a:off x="4800" y="206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E</a:t>
              </a:r>
              <a:endParaRPr lang="en-US" altLang="zh-CN" b="0"/>
            </a:p>
          </p:txBody>
        </p:sp>
      </p:grpSp>
      <p:sp>
        <p:nvSpPr>
          <p:cNvPr id="45060" name="Text Box 117"/>
          <p:cNvSpPr txBox="1">
            <a:spLocks noChangeArrowheads="1"/>
          </p:cNvSpPr>
          <p:nvPr/>
        </p:nvSpPr>
        <p:spPr bwMode="auto">
          <a:xfrm>
            <a:off x="1974850" y="273050"/>
            <a:ext cx="3968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4000">
                <a:solidFill>
                  <a:srgbClr val="0000FF"/>
                </a:solidFill>
              </a:rPr>
              <a:t>二、图的邻接表</a:t>
            </a:r>
          </a:p>
          <a:p>
            <a:pPr eaLnBrk="1" hangingPunct="1">
              <a:lnSpc>
                <a:spcPct val="130000"/>
              </a:lnSpc>
            </a:pPr>
            <a:r>
              <a:rPr lang="zh-CN" altLang="en-US" sz="4000">
                <a:solidFill>
                  <a:srgbClr val="0000FF"/>
                </a:solidFill>
              </a:rPr>
              <a:t>     存储表示</a:t>
            </a:r>
            <a:endParaRPr lang="zh-CN" altLang="en-US" sz="4400" b="0">
              <a:solidFill>
                <a:srgbClr val="0000FF"/>
              </a:solidFill>
            </a:endParaRPr>
          </a:p>
        </p:txBody>
      </p:sp>
    </p:spTree>
    <p:extLst>
      <p:ext uri="{BB962C8B-B14F-4D97-AF65-F5344CB8AC3E}">
        <p14:creationId xmlns:p14="http://schemas.microsoft.com/office/powerpoint/2010/main" val="1325327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61"/>
          <p:cNvSpPr txBox="1">
            <a:spLocks noChangeArrowheads="1"/>
          </p:cNvSpPr>
          <p:nvPr/>
        </p:nvSpPr>
        <p:spPr bwMode="auto">
          <a:xfrm>
            <a:off x="1974850" y="273050"/>
            <a:ext cx="3968750" cy="896938"/>
          </a:xfrm>
          <a:prstGeom prst="rect">
            <a:avLst/>
          </a:prstGeom>
          <a:solidFill>
            <a:srgbClr val="959AFD">
              <a:alpha val="50195"/>
            </a:srgbClr>
          </a:solidFill>
          <a:ln w="12700" cap="sq">
            <a:solidFill>
              <a:srgbClr val="BEC1FE"/>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4000">
                <a:solidFill>
                  <a:srgbClr val="0000FF"/>
                </a:solidFill>
              </a:rPr>
              <a:t>有向图的邻接表</a:t>
            </a:r>
          </a:p>
        </p:txBody>
      </p:sp>
      <p:grpSp>
        <p:nvGrpSpPr>
          <p:cNvPr id="2" name="Group 81"/>
          <p:cNvGrpSpPr>
            <a:grpSpLocks/>
          </p:cNvGrpSpPr>
          <p:nvPr/>
        </p:nvGrpSpPr>
        <p:grpSpPr bwMode="auto">
          <a:xfrm>
            <a:off x="5967413" y="2438400"/>
            <a:ext cx="4167188" cy="3962400"/>
            <a:chOff x="2799" y="1536"/>
            <a:chExt cx="2625" cy="2496"/>
          </a:xfrm>
        </p:grpSpPr>
        <p:sp>
          <p:nvSpPr>
            <p:cNvPr id="46098" name="Text Box 17"/>
            <p:cNvSpPr txBox="1">
              <a:spLocks noChangeArrowheads="1"/>
            </p:cNvSpPr>
            <p:nvPr/>
          </p:nvSpPr>
          <p:spPr bwMode="auto">
            <a:xfrm>
              <a:off x="4174" y="1649"/>
              <a:ext cx="9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99"/>
                  </a:solidFill>
                </a:rPr>
                <a:t>1        4</a:t>
              </a:r>
              <a:endParaRPr lang="en-US" altLang="zh-CN" b="0">
                <a:solidFill>
                  <a:srgbClr val="000099"/>
                </a:solidFill>
              </a:endParaRPr>
            </a:p>
          </p:txBody>
        </p:sp>
        <p:sp>
          <p:nvSpPr>
            <p:cNvPr id="46099" name="Rectangle 18"/>
            <p:cNvSpPr>
              <a:spLocks noChangeArrowheads="1"/>
            </p:cNvSpPr>
            <p:nvPr/>
          </p:nvSpPr>
          <p:spPr bwMode="auto">
            <a:xfrm>
              <a:off x="4126" y="168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00" name="Line 19"/>
            <p:cNvSpPr>
              <a:spLocks noChangeShapeType="1"/>
            </p:cNvSpPr>
            <p:nvPr/>
          </p:nvSpPr>
          <p:spPr bwMode="auto">
            <a:xfrm>
              <a:off x="4462" y="168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1" name="Line 20"/>
            <p:cNvSpPr>
              <a:spLocks noChangeShapeType="1"/>
            </p:cNvSpPr>
            <p:nvPr/>
          </p:nvSpPr>
          <p:spPr bwMode="auto">
            <a:xfrm>
              <a:off x="3838" y="182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Rectangle 21"/>
            <p:cNvSpPr>
              <a:spLocks noChangeArrowheads="1"/>
            </p:cNvSpPr>
            <p:nvPr/>
          </p:nvSpPr>
          <p:spPr bwMode="auto">
            <a:xfrm>
              <a:off x="4846" y="168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03" name="Line 22"/>
            <p:cNvSpPr>
              <a:spLocks noChangeShapeType="1"/>
            </p:cNvSpPr>
            <p:nvPr/>
          </p:nvSpPr>
          <p:spPr bwMode="auto">
            <a:xfrm>
              <a:off x="5182" y="168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4" name="Line 23"/>
            <p:cNvSpPr>
              <a:spLocks noChangeShapeType="1"/>
            </p:cNvSpPr>
            <p:nvPr/>
          </p:nvSpPr>
          <p:spPr bwMode="auto">
            <a:xfrm>
              <a:off x="4558" y="182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5" name="Text Box 24"/>
            <p:cNvSpPr txBox="1">
              <a:spLocks noChangeArrowheads="1"/>
            </p:cNvSpPr>
            <p:nvPr/>
          </p:nvSpPr>
          <p:spPr bwMode="auto">
            <a:xfrm>
              <a:off x="4174" y="2129"/>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99"/>
                  </a:solidFill>
                </a:rPr>
                <a:t>2</a:t>
              </a:r>
              <a:endParaRPr lang="en-US" altLang="zh-CN" b="0"/>
            </a:p>
          </p:txBody>
        </p:sp>
        <p:sp>
          <p:nvSpPr>
            <p:cNvPr id="46106" name="Text Box 25"/>
            <p:cNvSpPr txBox="1">
              <a:spLocks noChangeArrowheads="1"/>
            </p:cNvSpPr>
            <p:nvPr/>
          </p:nvSpPr>
          <p:spPr bwMode="auto">
            <a:xfrm>
              <a:off x="4174" y="2609"/>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99"/>
                  </a:solidFill>
                </a:rPr>
                <a:t>3</a:t>
              </a:r>
              <a:endParaRPr lang="en-US" altLang="zh-CN" b="0"/>
            </a:p>
          </p:txBody>
        </p:sp>
        <p:sp>
          <p:nvSpPr>
            <p:cNvPr id="46107" name="Text Box 26"/>
            <p:cNvSpPr txBox="1">
              <a:spLocks noChangeArrowheads="1"/>
            </p:cNvSpPr>
            <p:nvPr/>
          </p:nvSpPr>
          <p:spPr bwMode="auto">
            <a:xfrm>
              <a:off x="4222" y="3089"/>
              <a:ext cx="9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99"/>
                  </a:solidFill>
                </a:rPr>
                <a:t>0        1</a:t>
              </a:r>
              <a:endParaRPr lang="en-US" altLang="zh-CN" b="0"/>
            </a:p>
          </p:txBody>
        </p:sp>
        <p:sp>
          <p:nvSpPr>
            <p:cNvPr id="46108" name="Text Box 27"/>
            <p:cNvSpPr txBox="1">
              <a:spLocks noChangeArrowheads="1"/>
            </p:cNvSpPr>
            <p:nvPr/>
          </p:nvSpPr>
          <p:spPr bwMode="auto">
            <a:xfrm>
              <a:off x="4222" y="3569"/>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99"/>
                  </a:solidFill>
                </a:rPr>
                <a:t>2</a:t>
              </a:r>
              <a:endParaRPr lang="en-US" altLang="zh-CN" b="0"/>
            </a:p>
          </p:txBody>
        </p:sp>
        <p:sp>
          <p:nvSpPr>
            <p:cNvPr id="46109" name="Rectangle 28"/>
            <p:cNvSpPr>
              <a:spLocks noChangeArrowheads="1"/>
            </p:cNvSpPr>
            <p:nvPr/>
          </p:nvSpPr>
          <p:spPr bwMode="auto">
            <a:xfrm>
              <a:off x="4126" y="216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10" name="Line 29"/>
            <p:cNvSpPr>
              <a:spLocks noChangeShapeType="1"/>
            </p:cNvSpPr>
            <p:nvPr/>
          </p:nvSpPr>
          <p:spPr bwMode="auto">
            <a:xfrm>
              <a:off x="4462" y="216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Line 30"/>
            <p:cNvSpPr>
              <a:spLocks noChangeShapeType="1"/>
            </p:cNvSpPr>
            <p:nvPr/>
          </p:nvSpPr>
          <p:spPr bwMode="auto">
            <a:xfrm>
              <a:off x="3838" y="230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Rectangle 31"/>
            <p:cNvSpPr>
              <a:spLocks noChangeArrowheads="1"/>
            </p:cNvSpPr>
            <p:nvPr/>
          </p:nvSpPr>
          <p:spPr bwMode="auto">
            <a:xfrm>
              <a:off x="4126" y="264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13" name="Line 32"/>
            <p:cNvSpPr>
              <a:spLocks noChangeShapeType="1"/>
            </p:cNvSpPr>
            <p:nvPr/>
          </p:nvSpPr>
          <p:spPr bwMode="auto">
            <a:xfrm>
              <a:off x="4462" y="264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Line 33"/>
            <p:cNvSpPr>
              <a:spLocks noChangeShapeType="1"/>
            </p:cNvSpPr>
            <p:nvPr/>
          </p:nvSpPr>
          <p:spPr bwMode="auto">
            <a:xfrm>
              <a:off x="3838" y="278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Rectangle 34"/>
            <p:cNvSpPr>
              <a:spLocks noChangeArrowheads="1"/>
            </p:cNvSpPr>
            <p:nvPr/>
          </p:nvSpPr>
          <p:spPr bwMode="auto">
            <a:xfrm>
              <a:off x="4126" y="312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16" name="Line 35"/>
            <p:cNvSpPr>
              <a:spLocks noChangeShapeType="1"/>
            </p:cNvSpPr>
            <p:nvPr/>
          </p:nvSpPr>
          <p:spPr bwMode="auto">
            <a:xfrm>
              <a:off x="4462" y="312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7" name="Line 36"/>
            <p:cNvSpPr>
              <a:spLocks noChangeShapeType="1"/>
            </p:cNvSpPr>
            <p:nvPr/>
          </p:nvSpPr>
          <p:spPr bwMode="auto">
            <a:xfrm>
              <a:off x="3838" y="326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8" name="Rectangle 37"/>
            <p:cNvSpPr>
              <a:spLocks noChangeArrowheads="1"/>
            </p:cNvSpPr>
            <p:nvPr/>
          </p:nvSpPr>
          <p:spPr bwMode="auto">
            <a:xfrm>
              <a:off x="4126" y="360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19" name="Line 38"/>
            <p:cNvSpPr>
              <a:spLocks noChangeShapeType="1"/>
            </p:cNvSpPr>
            <p:nvPr/>
          </p:nvSpPr>
          <p:spPr bwMode="auto">
            <a:xfrm>
              <a:off x="4462" y="360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0" name="Line 39"/>
            <p:cNvSpPr>
              <a:spLocks noChangeShapeType="1"/>
            </p:cNvSpPr>
            <p:nvPr/>
          </p:nvSpPr>
          <p:spPr bwMode="auto">
            <a:xfrm>
              <a:off x="3838" y="374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1" name="Rectangle 40"/>
            <p:cNvSpPr>
              <a:spLocks noChangeArrowheads="1"/>
            </p:cNvSpPr>
            <p:nvPr/>
          </p:nvSpPr>
          <p:spPr bwMode="auto">
            <a:xfrm>
              <a:off x="4846" y="3120"/>
              <a:ext cx="528"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22" name="Line 41"/>
            <p:cNvSpPr>
              <a:spLocks noChangeShapeType="1"/>
            </p:cNvSpPr>
            <p:nvPr/>
          </p:nvSpPr>
          <p:spPr bwMode="auto">
            <a:xfrm>
              <a:off x="5182" y="312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3" name="Line 42"/>
            <p:cNvSpPr>
              <a:spLocks noChangeShapeType="1"/>
            </p:cNvSpPr>
            <p:nvPr/>
          </p:nvSpPr>
          <p:spPr bwMode="auto">
            <a:xfrm>
              <a:off x="4558" y="3264"/>
              <a:ext cx="288" cy="0"/>
            </a:xfrm>
            <a:prstGeom prst="line">
              <a:avLst/>
            </a:prstGeom>
            <a:noFill/>
            <a:ln w="28575" cap="sq">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4" name="Text Box 54"/>
            <p:cNvSpPr txBox="1">
              <a:spLocks noChangeArrowheads="1"/>
            </p:cNvSpPr>
            <p:nvPr/>
          </p:nvSpPr>
          <p:spPr bwMode="auto">
            <a:xfrm>
              <a:off x="2799" y="1632"/>
              <a:ext cx="465" cy="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b="0">
                  <a:solidFill>
                    <a:srgbClr val="0000FF"/>
                  </a:solidFill>
                </a:rPr>
                <a:t>0  1  2   3  4</a:t>
              </a:r>
              <a:endParaRPr lang="en-US" altLang="zh-CN" b="0"/>
            </a:p>
          </p:txBody>
        </p:sp>
        <p:sp>
          <p:nvSpPr>
            <p:cNvPr id="46125" name="Text Box 55"/>
            <p:cNvSpPr txBox="1">
              <a:spLocks noChangeArrowheads="1"/>
            </p:cNvSpPr>
            <p:nvPr/>
          </p:nvSpPr>
          <p:spPr bwMode="auto">
            <a:xfrm>
              <a:off x="3228" y="1536"/>
              <a:ext cx="708" cy="2480"/>
            </a:xfrm>
            <a:prstGeom prst="rect">
              <a:avLst/>
            </a:prstGeom>
            <a:solidFill>
              <a:srgbClr val="A7E2FF">
                <a:alpha val="50195"/>
              </a:srgbClr>
            </a:solidFill>
            <a:ln w="34925" cap="sq">
              <a:solidFill>
                <a:srgbClr val="3333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a:solidFill>
                    <a:srgbClr val="000099"/>
                  </a:solidFill>
                </a:rPr>
                <a:t> A</a:t>
              </a:r>
            </a:p>
            <a:p>
              <a:pPr eaLnBrk="1" hangingPunct="1">
                <a:lnSpc>
                  <a:spcPct val="125000"/>
                </a:lnSpc>
              </a:pPr>
              <a:r>
                <a:rPr lang="en-US" altLang="zh-CN" sz="4000">
                  <a:solidFill>
                    <a:srgbClr val="000099"/>
                  </a:solidFill>
                </a:rPr>
                <a:t> B</a:t>
              </a:r>
            </a:p>
            <a:p>
              <a:pPr eaLnBrk="1" hangingPunct="1">
                <a:lnSpc>
                  <a:spcPct val="125000"/>
                </a:lnSpc>
              </a:pPr>
              <a:r>
                <a:rPr lang="en-US" altLang="zh-CN" sz="4000">
                  <a:solidFill>
                    <a:srgbClr val="000099"/>
                  </a:solidFill>
                </a:rPr>
                <a:t> C</a:t>
              </a:r>
            </a:p>
            <a:p>
              <a:pPr eaLnBrk="1" hangingPunct="1">
                <a:lnSpc>
                  <a:spcPct val="125000"/>
                </a:lnSpc>
              </a:pPr>
              <a:r>
                <a:rPr lang="en-US" altLang="zh-CN" sz="4000">
                  <a:solidFill>
                    <a:srgbClr val="000099"/>
                  </a:solidFill>
                </a:rPr>
                <a:t> D</a:t>
              </a:r>
            </a:p>
            <a:p>
              <a:pPr eaLnBrk="1" hangingPunct="1">
                <a:lnSpc>
                  <a:spcPct val="125000"/>
                </a:lnSpc>
              </a:pPr>
              <a:r>
                <a:rPr lang="en-US" altLang="zh-CN" sz="4000">
                  <a:solidFill>
                    <a:srgbClr val="000099"/>
                  </a:solidFill>
                </a:rPr>
                <a:t> E</a:t>
              </a:r>
              <a:endParaRPr lang="en-US" altLang="zh-CN" sz="4000"/>
            </a:p>
          </p:txBody>
        </p:sp>
        <p:sp>
          <p:nvSpPr>
            <p:cNvPr id="46126" name="Line 56"/>
            <p:cNvSpPr>
              <a:spLocks noChangeShapeType="1"/>
            </p:cNvSpPr>
            <p:nvPr/>
          </p:nvSpPr>
          <p:spPr bwMode="auto">
            <a:xfrm>
              <a:off x="3694" y="1536"/>
              <a:ext cx="0" cy="2496"/>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7" name="Line 57"/>
            <p:cNvSpPr>
              <a:spLocks noChangeShapeType="1"/>
            </p:cNvSpPr>
            <p:nvPr/>
          </p:nvSpPr>
          <p:spPr bwMode="auto">
            <a:xfrm>
              <a:off x="3214" y="2064"/>
              <a:ext cx="722"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8" name="Line 58"/>
            <p:cNvSpPr>
              <a:spLocks noChangeShapeType="1"/>
            </p:cNvSpPr>
            <p:nvPr/>
          </p:nvSpPr>
          <p:spPr bwMode="auto">
            <a:xfrm>
              <a:off x="3214" y="2544"/>
              <a:ext cx="722"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9" name="Line 59"/>
            <p:cNvSpPr>
              <a:spLocks noChangeShapeType="1"/>
            </p:cNvSpPr>
            <p:nvPr/>
          </p:nvSpPr>
          <p:spPr bwMode="auto">
            <a:xfrm flipV="1">
              <a:off x="3214" y="3024"/>
              <a:ext cx="722"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0" name="Line 60"/>
            <p:cNvSpPr>
              <a:spLocks noChangeShapeType="1"/>
            </p:cNvSpPr>
            <p:nvPr/>
          </p:nvSpPr>
          <p:spPr bwMode="auto">
            <a:xfrm>
              <a:off x="3214" y="3504"/>
              <a:ext cx="722" cy="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1" name="Text Box 62"/>
            <p:cNvSpPr txBox="1">
              <a:spLocks noChangeArrowheads="1"/>
            </p:cNvSpPr>
            <p:nvPr/>
          </p:nvSpPr>
          <p:spPr bwMode="auto">
            <a:xfrm>
              <a:off x="5132" y="1599"/>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FF"/>
                  </a:solidFill>
                  <a:sym typeface="Symbol" panose="05050102010706020507" pitchFamily="18" charset="2"/>
                </a:rPr>
                <a:t></a:t>
              </a:r>
              <a:endParaRPr lang="en-US" altLang="zh-CN" b="0"/>
            </a:p>
          </p:txBody>
        </p:sp>
        <p:sp>
          <p:nvSpPr>
            <p:cNvPr id="46132" name="Text Box 63"/>
            <p:cNvSpPr txBox="1">
              <a:spLocks noChangeArrowheads="1"/>
            </p:cNvSpPr>
            <p:nvPr/>
          </p:nvSpPr>
          <p:spPr bwMode="auto">
            <a:xfrm>
              <a:off x="4414" y="2107"/>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FF"/>
                  </a:solidFill>
                  <a:sym typeface="Symbol" panose="05050102010706020507" pitchFamily="18" charset="2"/>
                </a:rPr>
                <a:t></a:t>
              </a:r>
              <a:endParaRPr lang="en-US" altLang="zh-CN" b="0"/>
            </a:p>
          </p:txBody>
        </p:sp>
        <p:sp>
          <p:nvSpPr>
            <p:cNvPr id="46133" name="Text Box 64"/>
            <p:cNvSpPr txBox="1">
              <a:spLocks noChangeArrowheads="1"/>
            </p:cNvSpPr>
            <p:nvPr/>
          </p:nvSpPr>
          <p:spPr bwMode="auto">
            <a:xfrm>
              <a:off x="4414" y="2559"/>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FF"/>
                  </a:solidFill>
                  <a:sym typeface="Symbol" panose="05050102010706020507" pitchFamily="18" charset="2"/>
                </a:rPr>
                <a:t></a:t>
              </a:r>
              <a:endParaRPr lang="en-US" altLang="zh-CN" b="0"/>
            </a:p>
          </p:txBody>
        </p:sp>
        <p:sp>
          <p:nvSpPr>
            <p:cNvPr id="46134" name="Text Box 65"/>
            <p:cNvSpPr txBox="1">
              <a:spLocks noChangeArrowheads="1"/>
            </p:cNvSpPr>
            <p:nvPr/>
          </p:nvSpPr>
          <p:spPr bwMode="auto">
            <a:xfrm>
              <a:off x="5134" y="3039"/>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FF"/>
                  </a:solidFill>
                  <a:sym typeface="Symbol" panose="05050102010706020507" pitchFamily="18" charset="2"/>
                </a:rPr>
                <a:t></a:t>
              </a:r>
              <a:endParaRPr lang="en-US" altLang="zh-CN" b="0"/>
            </a:p>
          </p:txBody>
        </p:sp>
        <p:sp>
          <p:nvSpPr>
            <p:cNvPr id="46135" name="Text Box 66"/>
            <p:cNvSpPr txBox="1">
              <a:spLocks noChangeArrowheads="1"/>
            </p:cNvSpPr>
            <p:nvPr/>
          </p:nvSpPr>
          <p:spPr bwMode="auto">
            <a:xfrm>
              <a:off x="4414" y="3519"/>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0">
                  <a:solidFill>
                    <a:srgbClr val="0000FF"/>
                  </a:solidFill>
                  <a:sym typeface="Symbol" panose="05050102010706020507" pitchFamily="18" charset="2"/>
                </a:rPr>
                <a:t></a:t>
              </a:r>
              <a:endParaRPr lang="en-US" altLang="zh-CN" b="0"/>
            </a:p>
          </p:txBody>
        </p:sp>
      </p:grpSp>
      <p:grpSp>
        <p:nvGrpSpPr>
          <p:cNvPr id="46084" name="Group 80"/>
          <p:cNvGrpSpPr>
            <a:grpSpLocks/>
          </p:cNvGrpSpPr>
          <p:nvPr/>
        </p:nvGrpSpPr>
        <p:grpSpPr bwMode="auto">
          <a:xfrm>
            <a:off x="1905000" y="1447800"/>
            <a:ext cx="3505200" cy="2362200"/>
            <a:chOff x="240" y="912"/>
            <a:chExt cx="2208" cy="1488"/>
          </a:xfrm>
        </p:grpSpPr>
        <p:sp>
          <p:nvSpPr>
            <p:cNvPr id="46086" name="Line 67"/>
            <p:cNvSpPr>
              <a:spLocks noChangeShapeType="1"/>
            </p:cNvSpPr>
            <p:nvPr/>
          </p:nvSpPr>
          <p:spPr bwMode="auto">
            <a:xfrm flipH="1">
              <a:off x="384" y="1056"/>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Line 68"/>
            <p:cNvSpPr>
              <a:spLocks noChangeShapeType="1"/>
            </p:cNvSpPr>
            <p:nvPr/>
          </p:nvSpPr>
          <p:spPr bwMode="auto">
            <a:xfrm>
              <a:off x="480" y="1776"/>
              <a:ext cx="28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8" name="Line 69"/>
            <p:cNvSpPr>
              <a:spLocks noChangeShapeType="1"/>
            </p:cNvSpPr>
            <p:nvPr/>
          </p:nvSpPr>
          <p:spPr bwMode="auto">
            <a:xfrm>
              <a:off x="1056" y="2208"/>
              <a:ext cx="576" cy="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9" name="Line 70"/>
            <p:cNvSpPr>
              <a:spLocks noChangeShapeType="1"/>
            </p:cNvSpPr>
            <p:nvPr/>
          </p:nvSpPr>
          <p:spPr bwMode="auto">
            <a:xfrm flipH="1" flipV="1">
              <a:off x="1440" y="1200"/>
              <a:ext cx="336" cy="864"/>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0" name="Line 71"/>
            <p:cNvSpPr>
              <a:spLocks noChangeShapeType="1"/>
            </p:cNvSpPr>
            <p:nvPr/>
          </p:nvSpPr>
          <p:spPr bwMode="auto">
            <a:xfrm>
              <a:off x="1488" y="1056"/>
              <a:ext cx="76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Line 72"/>
            <p:cNvSpPr>
              <a:spLocks noChangeShapeType="1"/>
            </p:cNvSpPr>
            <p:nvPr/>
          </p:nvSpPr>
          <p:spPr bwMode="auto">
            <a:xfrm flipH="1" flipV="1">
              <a:off x="528" y="1632"/>
              <a:ext cx="1104" cy="48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Line 73"/>
            <p:cNvSpPr>
              <a:spLocks noChangeShapeType="1"/>
            </p:cNvSpPr>
            <p:nvPr/>
          </p:nvSpPr>
          <p:spPr bwMode="auto">
            <a:xfrm flipH="1">
              <a:off x="912" y="1632"/>
              <a:ext cx="124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Oval 74"/>
            <p:cNvSpPr>
              <a:spLocks noChangeArrowheads="1"/>
            </p:cNvSpPr>
            <p:nvPr/>
          </p:nvSpPr>
          <p:spPr bwMode="auto">
            <a:xfrm>
              <a:off x="1200" y="912"/>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A</a:t>
              </a:r>
              <a:endParaRPr lang="en-US" altLang="zh-CN" b="0"/>
            </a:p>
          </p:txBody>
        </p:sp>
        <p:sp>
          <p:nvSpPr>
            <p:cNvPr id="46094" name="Oval 75"/>
            <p:cNvSpPr>
              <a:spLocks noChangeArrowheads="1"/>
            </p:cNvSpPr>
            <p:nvPr/>
          </p:nvSpPr>
          <p:spPr bwMode="auto">
            <a:xfrm>
              <a:off x="240" y="1488"/>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B</a:t>
              </a:r>
              <a:endParaRPr lang="en-US" altLang="zh-CN" b="0"/>
            </a:p>
          </p:txBody>
        </p:sp>
        <p:sp>
          <p:nvSpPr>
            <p:cNvPr id="46095" name="Oval 76"/>
            <p:cNvSpPr>
              <a:spLocks noChangeArrowheads="1"/>
            </p:cNvSpPr>
            <p:nvPr/>
          </p:nvSpPr>
          <p:spPr bwMode="auto">
            <a:xfrm>
              <a:off x="2160" y="1488"/>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E</a:t>
              </a:r>
              <a:endParaRPr lang="en-US" altLang="zh-CN" b="0"/>
            </a:p>
          </p:txBody>
        </p:sp>
        <p:sp>
          <p:nvSpPr>
            <p:cNvPr id="46096" name="Oval 77"/>
            <p:cNvSpPr>
              <a:spLocks noChangeArrowheads="1"/>
            </p:cNvSpPr>
            <p:nvPr/>
          </p:nvSpPr>
          <p:spPr bwMode="auto">
            <a:xfrm>
              <a:off x="768" y="2064"/>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C</a:t>
              </a:r>
              <a:endParaRPr lang="en-US" altLang="zh-CN" b="0"/>
            </a:p>
          </p:txBody>
        </p:sp>
        <p:sp>
          <p:nvSpPr>
            <p:cNvPr id="46097" name="Oval 78"/>
            <p:cNvSpPr>
              <a:spLocks noChangeArrowheads="1"/>
            </p:cNvSpPr>
            <p:nvPr/>
          </p:nvSpPr>
          <p:spPr bwMode="auto">
            <a:xfrm>
              <a:off x="1632" y="2064"/>
              <a:ext cx="288" cy="336"/>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D</a:t>
              </a:r>
              <a:endParaRPr lang="en-US" altLang="zh-CN" b="0"/>
            </a:p>
          </p:txBody>
        </p:sp>
      </p:grpSp>
      <p:sp>
        <p:nvSpPr>
          <p:cNvPr id="57423" name="Rectangle 79"/>
          <p:cNvSpPr>
            <a:spLocks noChangeArrowheads="1"/>
          </p:cNvSpPr>
          <p:nvPr/>
        </p:nvSpPr>
        <p:spPr bwMode="auto">
          <a:xfrm>
            <a:off x="1905000" y="4191000"/>
            <a:ext cx="40386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3600" b="0" dirty="0">
                <a:solidFill>
                  <a:srgbClr val="0000FF"/>
                </a:solidFill>
              </a:rPr>
              <a:t>可见，在有向图的邻接表中不易找到指向该顶点的弧。</a:t>
            </a:r>
          </a:p>
        </p:txBody>
      </p:sp>
    </p:spTree>
    <p:extLst>
      <p:ext uri="{BB962C8B-B14F-4D97-AF65-F5344CB8AC3E}">
        <p14:creationId xmlns:p14="http://schemas.microsoft.com/office/powerpoint/2010/main" val="1276452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7423"/>
                                        </p:tgtEl>
                                        <p:attrNameLst>
                                          <p:attrName>style.visibility</p:attrName>
                                        </p:attrNameLst>
                                      </p:cBhvr>
                                      <p:to>
                                        <p:strVal val="visible"/>
                                      </p:to>
                                    </p:set>
                                    <p:anim calcmode="lin" valueType="num">
                                      <p:cBhvr additive="base">
                                        <p:cTn id="12" dur="500" fill="hold"/>
                                        <p:tgtEl>
                                          <p:spTgt spid="57423"/>
                                        </p:tgtEl>
                                        <p:attrNameLst>
                                          <p:attrName>ppt_x</p:attrName>
                                        </p:attrNameLst>
                                      </p:cBhvr>
                                      <p:tavLst>
                                        <p:tav tm="0">
                                          <p:val>
                                            <p:strVal val="0-#ppt_w/2"/>
                                          </p:val>
                                        </p:tav>
                                        <p:tav tm="100000">
                                          <p:val>
                                            <p:strVal val="#ppt_x"/>
                                          </p:val>
                                        </p:tav>
                                      </p:tavLst>
                                    </p:anim>
                                    <p:anim calcmode="lin" valueType="num">
                                      <p:cBhvr additive="base">
                                        <p:cTn id="13" dur="500" fill="hold"/>
                                        <p:tgtEl>
                                          <p:spTgt spid="57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2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46"/>
          <p:cNvGrpSpPr>
            <a:grpSpLocks/>
          </p:cNvGrpSpPr>
          <p:nvPr/>
        </p:nvGrpSpPr>
        <p:grpSpPr bwMode="auto">
          <a:xfrm>
            <a:off x="6858000" y="152400"/>
            <a:ext cx="3505200" cy="2286000"/>
            <a:chOff x="3360" y="96"/>
            <a:chExt cx="2208" cy="1440"/>
          </a:xfrm>
        </p:grpSpPr>
        <p:sp>
          <p:nvSpPr>
            <p:cNvPr id="47143" name="Line 2"/>
            <p:cNvSpPr>
              <a:spLocks noChangeShapeType="1"/>
            </p:cNvSpPr>
            <p:nvPr/>
          </p:nvSpPr>
          <p:spPr bwMode="auto">
            <a:xfrm flipH="1">
              <a:off x="3504" y="240"/>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3"/>
            <p:cNvSpPr>
              <a:spLocks noChangeShapeType="1"/>
            </p:cNvSpPr>
            <p:nvPr/>
          </p:nvSpPr>
          <p:spPr bwMode="auto">
            <a:xfrm>
              <a:off x="3600" y="960"/>
              <a:ext cx="288" cy="37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5" name="Line 4"/>
            <p:cNvSpPr>
              <a:spLocks noChangeShapeType="1"/>
            </p:cNvSpPr>
            <p:nvPr/>
          </p:nvSpPr>
          <p:spPr bwMode="auto">
            <a:xfrm>
              <a:off x="4176" y="1392"/>
              <a:ext cx="576" cy="1"/>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6" name="Line 5"/>
            <p:cNvSpPr>
              <a:spLocks noChangeShapeType="1"/>
            </p:cNvSpPr>
            <p:nvPr/>
          </p:nvSpPr>
          <p:spPr bwMode="auto">
            <a:xfrm flipH="1" flipV="1">
              <a:off x="4464" y="336"/>
              <a:ext cx="432" cy="96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6"/>
            <p:cNvSpPr>
              <a:spLocks noChangeShapeType="1"/>
            </p:cNvSpPr>
            <p:nvPr/>
          </p:nvSpPr>
          <p:spPr bwMode="auto">
            <a:xfrm>
              <a:off x="4608" y="240"/>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7"/>
            <p:cNvSpPr>
              <a:spLocks noChangeShapeType="1"/>
            </p:cNvSpPr>
            <p:nvPr/>
          </p:nvSpPr>
          <p:spPr bwMode="auto">
            <a:xfrm flipH="1" flipV="1">
              <a:off x="3648" y="816"/>
              <a:ext cx="1152" cy="48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Line 8"/>
            <p:cNvSpPr>
              <a:spLocks noChangeShapeType="1"/>
            </p:cNvSpPr>
            <p:nvPr/>
          </p:nvSpPr>
          <p:spPr bwMode="auto">
            <a:xfrm flipH="1">
              <a:off x="4032" y="816"/>
              <a:ext cx="124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0" name="Oval 9"/>
            <p:cNvSpPr>
              <a:spLocks noChangeArrowheads="1"/>
            </p:cNvSpPr>
            <p:nvPr/>
          </p:nvSpPr>
          <p:spPr bwMode="auto">
            <a:xfrm>
              <a:off x="4320" y="96"/>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A</a:t>
              </a:r>
              <a:endParaRPr lang="en-US" altLang="zh-CN" b="0"/>
            </a:p>
          </p:txBody>
        </p:sp>
        <p:sp>
          <p:nvSpPr>
            <p:cNvPr id="47151" name="Oval 10"/>
            <p:cNvSpPr>
              <a:spLocks noChangeArrowheads="1"/>
            </p:cNvSpPr>
            <p:nvPr/>
          </p:nvSpPr>
          <p:spPr bwMode="auto">
            <a:xfrm>
              <a:off x="3360" y="672"/>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B</a:t>
              </a:r>
              <a:endParaRPr lang="en-US" altLang="zh-CN" b="0"/>
            </a:p>
          </p:txBody>
        </p:sp>
        <p:sp>
          <p:nvSpPr>
            <p:cNvPr id="47152" name="Oval 11"/>
            <p:cNvSpPr>
              <a:spLocks noChangeArrowheads="1"/>
            </p:cNvSpPr>
            <p:nvPr/>
          </p:nvSpPr>
          <p:spPr bwMode="auto">
            <a:xfrm>
              <a:off x="5280" y="672"/>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E</a:t>
              </a:r>
              <a:endParaRPr lang="en-US" altLang="zh-CN" b="0"/>
            </a:p>
          </p:txBody>
        </p:sp>
        <p:sp>
          <p:nvSpPr>
            <p:cNvPr id="47153" name="Oval 12"/>
            <p:cNvSpPr>
              <a:spLocks noChangeArrowheads="1"/>
            </p:cNvSpPr>
            <p:nvPr/>
          </p:nvSpPr>
          <p:spPr bwMode="auto">
            <a:xfrm>
              <a:off x="3888" y="1248"/>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C</a:t>
              </a:r>
              <a:endParaRPr lang="en-US" altLang="zh-CN" b="0"/>
            </a:p>
          </p:txBody>
        </p:sp>
        <p:sp>
          <p:nvSpPr>
            <p:cNvPr id="47154" name="Oval 13"/>
            <p:cNvSpPr>
              <a:spLocks noChangeArrowheads="1"/>
            </p:cNvSpPr>
            <p:nvPr/>
          </p:nvSpPr>
          <p:spPr bwMode="auto">
            <a:xfrm>
              <a:off x="4752" y="1248"/>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D</a:t>
              </a:r>
              <a:endParaRPr lang="en-US" altLang="zh-CN" b="0"/>
            </a:p>
          </p:txBody>
        </p:sp>
      </p:grpSp>
      <p:sp>
        <p:nvSpPr>
          <p:cNvPr id="47107" name="Text Box 14"/>
          <p:cNvSpPr txBox="1">
            <a:spLocks noChangeArrowheads="1"/>
          </p:cNvSpPr>
          <p:nvPr/>
        </p:nvSpPr>
        <p:spPr bwMode="auto">
          <a:xfrm>
            <a:off x="1974850" y="273050"/>
            <a:ext cx="4578350" cy="884238"/>
          </a:xfrm>
          <a:prstGeom prst="rect">
            <a:avLst/>
          </a:prstGeom>
          <a:solidFill>
            <a:srgbClr val="BEC1FE"/>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4000">
                <a:solidFill>
                  <a:srgbClr val="0000FF"/>
                </a:solidFill>
              </a:rPr>
              <a:t>有向图的逆邻接表</a:t>
            </a:r>
          </a:p>
        </p:txBody>
      </p:sp>
      <p:sp>
        <p:nvSpPr>
          <p:cNvPr id="93229" name="Rectangle 45"/>
          <p:cNvSpPr>
            <a:spLocks noChangeArrowheads="1"/>
          </p:cNvSpPr>
          <p:nvPr/>
        </p:nvSpPr>
        <p:spPr bwMode="auto">
          <a:xfrm>
            <a:off x="1481559" y="1676401"/>
            <a:ext cx="438584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3600" b="0" dirty="0">
                <a:solidFill>
                  <a:srgbClr val="0000FF"/>
                </a:solidFill>
              </a:rPr>
              <a:t>在有向图的邻接表中，对每个顶点，链接的是指向该顶点的弧。不易找到以该顶点为弧尾的弧</a:t>
            </a:r>
          </a:p>
        </p:txBody>
      </p:sp>
      <p:grpSp>
        <p:nvGrpSpPr>
          <p:cNvPr id="3" name="组合 51"/>
          <p:cNvGrpSpPr>
            <a:grpSpLocks/>
          </p:cNvGrpSpPr>
          <p:nvPr/>
        </p:nvGrpSpPr>
        <p:grpSpPr bwMode="auto">
          <a:xfrm>
            <a:off x="6351589" y="2806700"/>
            <a:ext cx="3775075" cy="3746500"/>
            <a:chOff x="4828186" y="2806699"/>
            <a:chExt cx="3774972" cy="3746499"/>
          </a:xfrm>
        </p:grpSpPr>
        <p:sp>
          <p:nvSpPr>
            <p:cNvPr id="47110" name="Text Box 15"/>
            <p:cNvSpPr txBox="1">
              <a:spLocks noChangeArrowheads="1"/>
            </p:cNvSpPr>
            <p:nvPr/>
          </p:nvSpPr>
          <p:spPr bwMode="auto">
            <a:xfrm>
              <a:off x="5191601" y="2806699"/>
              <a:ext cx="1008196" cy="3746499"/>
            </a:xfrm>
            <a:prstGeom prst="rect">
              <a:avLst/>
            </a:prstGeom>
            <a:solidFill>
              <a:srgbClr val="99CCFF">
                <a:alpha val="50195"/>
              </a:srgbClr>
            </a:solidFill>
            <a:ln w="3175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40000"/>
                </a:spcBef>
              </a:pPr>
              <a:r>
                <a:rPr lang="en-US" altLang="zh-CN" sz="3600">
                  <a:solidFill>
                    <a:srgbClr val="000099"/>
                  </a:solidFill>
                </a:rPr>
                <a:t>A    </a:t>
              </a:r>
            </a:p>
            <a:p>
              <a:pPr eaLnBrk="1" hangingPunct="1">
                <a:spcBef>
                  <a:spcPct val="40000"/>
                </a:spcBef>
              </a:pPr>
              <a:r>
                <a:rPr lang="en-US" altLang="zh-CN" sz="3600">
                  <a:solidFill>
                    <a:srgbClr val="000099"/>
                  </a:solidFill>
                </a:rPr>
                <a:t>B    </a:t>
              </a:r>
            </a:p>
            <a:p>
              <a:pPr eaLnBrk="1" hangingPunct="1">
                <a:spcBef>
                  <a:spcPct val="40000"/>
                </a:spcBef>
              </a:pPr>
              <a:r>
                <a:rPr lang="en-US" altLang="zh-CN" sz="3600">
                  <a:solidFill>
                    <a:srgbClr val="000099"/>
                  </a:solidFill>
                </a:rPr>
                <a:t>C    </a:t>
              </a:r>
            </a:p>
            <a:p>
              <a:pPr eaLnBrk="1" hangingPunct="1">
                <a:spcBef>
                  <a:spcPct val="40000"/>
                </a:spcBef>
              </a:pPr>
              <a:r>
                <a:rPr lang="en-US" altLang="zh-CN" sz="3600">
                  <a:solidFill>
                    <a:srgbClr val="000099"/>
                  </a:solidFill>
                </a:rPr>
                <a:t>D    </a:t>
              </a:r>
            </a:p>
            <a:p>
              <a:pPr eaLnBrk="1" hangingPunct="1">
                <a:spcBef>
                  <a:spcPct val="40000"/>
                </a:spcBef>
              </a:pPr>
              <a:r>
                <a:rPr lang="en-US" altLang="zh-CN" sz="3600">
                  <a:solidFill>
                    <a:srgbClr val="000099"/>
                  </a:solidFill>
                </a:rPr>
                <a:t>E    </a:t>
              </a:r>
              <a:endParaRPr lang="en-US" altLang="zh-CN" b="0"/>
            </a:p>
          </p:txBody>
        </p:sp>
        <p:sp>
          <p:nvSpPr>
            <p:cNvPr id="47111" name="Line 16"/>
            <p:cNvSpPr>
              <a:spLocks noChangeShapeType="1"/>
            </p:cNvSpPr>
            <p:nvPr/>
          </p:nvSpPr>
          <p:spPr bwMode="auto">
            <a:xfrm>
              <a:off x="5191601" y="3498497"/>
              <a:ext cx="1025284" cy="0"/>
            </a:xfrm>
            <a:prstGeom prst="line">
              <a:avLst/>
            </a:prstGeom>
            <a:noFill/>
            <a:ln w="28575"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Line 17"/>
            <p:cNvSpPr>
              <a:spLocks noChangeShapeType="1"/>
            </p:cNvSpPr>
            <p:nvPr/>
          </p:nvSpPr>
          <p:spPr bwMode="auto">
            <a:xfrm>
              <a:off x="5191601" y="4267161"/>
              <a:ext cx="1025284" cy="0"/>
            </a:xfrm>
            <a:prstGeom prst="line">
              <a:avLst/>
            </a:prstGeom>
            <a:noFill/>
            <a:ln w="28575"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18"/>
            <p:cNvSpPr>
              <a:spLocks noChangeShapeType="1"/>
            </p:cNvSpPr>
            <p:nvPr/>
          </p:nvSpPr>
          <p:spPr bwMode="auto">
            <a:xfrm>
              <a:off x="5191601" y="5035825"/>
              <a:ext cx="1025284" cy="0"/>
            </a:xfrm>
            <a:prstGeom prst="line">
              <a:avLst/>
            </a:prstGeom>
            <a:noFill/>
            <a:ln w="28575"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19"/>
            <p:cNvSpPr>
              <a:spLocks noChangeShapeType="1"/>
            </p:cNvSpPr>
            <p:nvPr/>
          </p:nvSpPr>
          <p:spPr bwMode="auto">
            <a:xfrm>
              <a:off x="5191601" y="5804489"/>
              <a:ext cx="1025284" cy="0"/>
            </a:xfrm>
            <a:prstGeom prst="line">
              <a:avLst/>
            </a:prstGeom>
            <a:noFill/>
            <a:ln w="28575"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Line 20"/>
            <p:cNvSpPr>
              <a:spLocks noChangeShapeType="1"/>
            </p:cNvSpPr>
            <p:nvPr/>
          </p:nvSpPr>
          <p:spPr bwMode="auto">
            <a:xfrm>
              <a:off x="5819580" y="2806699"/>
              <a:ext cx="0" cy="373379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Text Box 21"/>
            <p:cNvSpPr txBox="1">
              <a:spLocks noChangeArrowheads="1"/>
            </p:cNvSpPr>
            <p:nvPr/>
          </p:nvSpPr>
          <p:spPr bwMode="auto">
            <a:xfrm>
              <a:off x="6572574" y="3564153"/>
              <a:ext cx="766115" cy="523875"/>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0</a:t>
              </a:r>
              <a:endParaRPr lang="en-US" altLang="zh-CN" b="0"/>
            </a:p>
          </p:txBody>
        </p:sp>
        <p:sp>
          <p:nvSpPr>
            <p:cNvPr id="47117" name="Line 22"/>
            <p:cNvSpPr>
              <a:spLocks noChangeShapeType="1"/>
            </p:cNvSpPr>
            <p:nvPr/>
          </p:nvSpPr>
          <p:spPr bwMode="auto">
            <a:xfrm flipH="1">
              <a:off x="7075539" y="3575364"/>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23"/>
            <p:cNvSpPr>
              <a:spLocks noChangeShapeType="1"/>
            </p:cNvSpPr>
            <p:nvPr/>
          </p:nvSpPr>
          <p:spPr bwMode="auto">
            <a:xfrm>
              <a:off x="6028907" y="3882829"/>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Text Box 24"/>
            <p:cNvSpPr txBox="1">
              <a:spLocks noChangeArrowheads="1"/>
            </p:cNvSpPr>
            <p:nvPr/>
          </p:nvSpPr>
          <p:spPr bwMode="auto">
            <a:xfrm>
              <a:off x="7758758" y="3575363"/>
              <a:ext cx="766115" cy="523875"/>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3</a:t>
              </a:r>
              <a:endParaRPr lang="en-US" altLang="zh-CN" b="0"/>
            </a:p>
          </p:txBody>
        </p:sp>
        <p:sp>
          <p:nvSpPr>
            <p:cNvPr id="47120" name="Line 25"/>
            <p:cNvSpPr>
              <a:spLocks noChangeShapeType="1"/>
            </p:cNvSpPr>
            <p:nvPr/>
          </p:nvSpPr>
          <p:spPr bwMode="auto">
            <a:xfrm flipH="1">
              <a:off x="8261723" y="3586574"/>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26"/>
            <p:cNvSpPr>
              <a:spLocks noChangeShapeType="1"/>
            </p:cNvSpPr>
            <p:nvPr/>
          </p:nvSpPr>
          <p:spPr bwMode="auto">
            <a:xfrm>
              <a:off x="7215090" y="3894038"/>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Text Box 27"/>
            <p:cNvSpPr txBox="1">
              <a:spLocks noChangeArrowheads="1"/>
            </p:cNvSpPr>
            <p:nvPr/>
          </p:nvSpPr>
          <p:spPr bwMode="auto">
            <a:xfrm>
              <a:off x="6572574" y="2806699"/>
              <a:ext cx="766115" cy="523220"/>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3</a:t>
              </a:r>
              <a:endParaRPr lang="en-US" altLang="zh-CN" b="0"/>
            </a:p>
          </p:txBody>
        </p:sp>
        <p:sp>
          <p:nvSpPr>
            <p:cNvPr id="47123" name="Line 28"/>
            <p:cNvSpPr>
              <a:spLocks noChangeShapeType="1"/>
            </p:cNvSpPr>
            <p:nvPr/>
          </p:nvSpPr>
          <p:spPr bwMode="auto">
            <a:xfrm flipH="1">
              <a:off x="7075539" y="2817910"/>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Line 29"/>
            <p:cNvSpPr>
              <a:spLocks noChangeShapeType="1"/>
            </p:cNvSpPr>
            <p:nvPr/>
          </p:nvSpPr>
          <p:spPr bwMode="auto">
            <a:xfrm>
              <a:off x="6028907" y="3125374"/>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Text Box 30"/>
            <p:cNvSpPr txBox="1">
              <a:spLocks noChangeArrowheads="1"/>
            </p:cNvSpPr>
            <p:nvPr/>
          </p:nvSpPr>
          <p:spPr bwMode="auto">
            <a:xfrm>
              <a:off x="6572574" y="4332817"/>
              <a:ext cx="766115" cy="523875"/>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1</a:t>
              </a:r>
              <a:endParaRPr lang="en-US" altLang="zh-CN" b="0"/>
            </a:p>
          </p:txBody>
        </p:sp>
        <p:sp>
          <p:nvSpPr>
            <p:cNvPr id="47126" name="Line 31"/>
            <p:cNvSpPr>
              <a:spLocks noChangeShapeType="1"/>
            </p:cNvSpPr>
            <p:nvPr/>
          </p:nvSpPr>
          <p:spPr bwMode="auto">
            <a:xfrm flipH="1">
              <a:off x="7075539" y="4344028"/>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32"/>
            <p:cNvSpPr>
              <a:spLocks noChangeShapeType="1"/>
            </p:cNvSpPr>
            <p:nvPr/>
          </p:nvSpPr>
          <p:spPr bwMode="auto">
            <a:xfrm>
              <a:off x="6028907" y="4651493"/>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Text Box 33"/>
            <p:cNvSpPr txBox="1">
              <a:spLocks noChangeArrowheads="1"/>
            </p:cNvSpPr>
            <p:nvPr/>
          </p:nvSpPr>
          <p:spPr bwMode="auto">
            <a:xfrm>
              <a:off x="6572574" y="5101482"/>
              <a:ext cx="766115" cy="523220"/>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2</a:t>
              </a:r>
              <a:endParaRPr lang="en-US" altLang="zh-CN" b="0"/>
            </a:p>
          </p:txBody>
        </p:sp>
        <p:sp>
          <p:nvSpPr>
            <p:cNvPr id="47129" name="Line 34"/>
            <p:cNvSpPr>
              <a:spLocks noChangeShapeType="1"/>
            </p:cNvSpPr>
            <p:nvPr/>
          </p:nvSpPr>
          <p:spPr bwMode="auto">
            <a:xfrm flipH="1">
              <a:off x="7075539" y="5112692"/>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35"/>
            <p:cNvSpPr>
              <a:spLocks noChangeShapeType="1"/>
            </p:cNvSpPr>
            <p:nvPr/>
          </p:nvSpPr>
          <p:spPr bwMode="auto">
            <a:xfrm>
              <a:off x="6028907" y="5420157"/>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Text Box 36"/>
            <p:cNvSpPr txBox="1">
              <a:spLocks noChangeArrowheads="1"/>
            </p:cNvSpPr>
            <p:nvPr/>
          </p:nvSpPr>
          <p:spPr bwMode="auto">
            <a:xfrm>
              <a:off x="6572574" y="5881355"/>
              <a:ext cx="766115" cy="523220"/>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0</a:t>
              </a:r>
              <a:endParaRPr lang="en-US" altLang="zh-CN" b="0"/>
            </a:p>
          </p:txBody>
        </p:sp>
        <p:sp>
          <p:nvSpPr>
            <p:cNvPr id="47132" name="Line 37"/>
            <p:cNvSpPr>
              <a:spLocks noChangeShapeType="1"/>
            </p:cNvSpPr>
            <p:nvPr/>
          </p:nvSpPr>
          <p:spPr bwMode="auto">
            <a:xfrm flipH="1">
              <a:off x="7075539" y="5892566"/>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3" name="Line 38"/>
            <p:cNvSpPr>
              <a:spLocks noChangeShapeType="1"/>
            </p:cNvSpPr>
            <p:nvPr/>
          </p:nvSpPr>
          <p:spPr bwMode="auto">
            <a:xfrm>
              <a:off x="6028907" y="6200031"/>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4" name="Rectangle 39"/>
            <p:cNvSpPr>
              <a:spLocks noChangeArrowheads="1"/>
            </p:cNvSpPr>
            <p:nvPr/>
          </p:nvSpPr>
          <p:spPr bwMode="auto">
            <a:xfrm>
              <a:off x="7005764" y="2825916"/>
              <a:ext cx="3574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sym typeface="Symbol" panose="05050102010706020507" pitchFamily="18" charset="2"/>
                </a:rPr>
                <a:t></a:t>
              </a:r>
            </a:p>
          </p:txBody>
        </p:sp>
        <p:sp>
          <p:nvSpPr>
            <p:cNvPr id="47135" name="Rectangle 40"/>
            <p:cNvSpPr>
              <a:spLocks noChangeArrowheads="1"/>
            </p:cNvSpPr>
            <p:nvPr/>
          </p:nvSpPr>
          <p:spPr bwMode="auto">
            <a:xfrm>
              <a:off x="8245732" y="3594580"/>
              <a:ext cx="3574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sym typeface="Symbol" panose="05050102010706020507" pitchFamily="18" charset="2"/>
                </a:rPr>
                <a:t></a:t>
              </a:r>
            </a:p>
          </p:txBody>
        </p:sp>
        <p:sp>
          <p:nvSpPr>
            <p:cNvPr id="47136" name="Rectangle 42"/>
            <p:cNvSpPr>
              <a:spLocks noChangeArrowheads="1"/>
            </p:cNvSpPr>
            <p:nvPr/>
          </p:nvSpPr>
          <p:spPr bwMode="auto">
            <a:xfrm>
              <a:off x="7005764" y="5131908"/>
              <a:ext cx="3574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sym typeface="Symbol" panose="05050102010706020507" pitchFamily="18" charset="2"/>
                </a:rPr>
                <a:t></a:t>
              </a:r>
            </a:p>
          </p:txBody>
        </p:sp>
        <p:sp>
          <p:nvSpPr>
            <p:cNvPr id="47137" name="Rectangle 43"/>
            <p:cNvSpPr>
              <a:spLocks noChangeArrowheads="1"/>
            </p:cNvSpPr>
            <p:nvPr/>
          </p:nvSpPr>
          <p:spPr bwMode="auto">
            <a:xfrm>
              <a:off x="7005764" y="5900572"/>
              <a:ext cx="3574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sym typeface="Symbol" panose="05050102010706020507" pitchFamily="18" charset="2"/>
                </a:rPr>
                <a:t></a:t>
              </a:r>
            </a:p>
          </p:txBody>
        </p:sp>
        <p:sp>
          <p:nvSpPr>
            <p:cNvPr id="47138" name="Text Box 44"/>
            <p:cNvSpPr txBox="1">
              <a:spLocks noChangeArrowheads="1"/>
            </p:cNvSpPr>
            <p:nvPr/>
          </p:nvSpPr>
          <p:spPr bwMode="auto">
            <a:xfrm>
              <a:off x="4828186" y="2849936"/>
              <a:ext cx="34745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5000"/>
                </a:spcBef>
              </a:pPr>
              <a:r>
                <a:rPr lang="en-US" altLang="zh-CN" sz="3200" b="0">
                  <a:solidFill>
                    <a:srgbClr val="0000FF"/>
                  </a:solidFill>
                </a:rPr>
                <a:t>0</a:t>
              </a:r>
            </a:p>
            <a:p>
              <a:pPr eaLnBrk="1" hangingPunct="1">
                <a:spcBef>
                  <a:spcPct val="55000"/>
                </a:spcBef>
              </a:pPr>
              <a:r>
                <a:rPr lang="en-US" altLang="zh-CN" sz="3200" b="0">
                  <a:solidFill>
                    <a:srgbClr val="0000FF"/>
                  </a:solidFill>
                </a:rPr>
                <a:t>1</a:t>
              </a:r>
            </a:p>
            <a:p>
              <a:pPr eaLnBrk="1" hangingPunct="1">
                <a:spcBef>
                  <a:spcPct val="55000"/>
                </a:spcBef>
              </a:pPr>
              <a:r>
                <a:rPr lang="en-US" altLang="zh-CN" sz="3200" b="0">
                  <a:solidFill>
                    <a:srgbClr val="0000FF"/>
                  </a:solidFill>
                </a:rPr>
                <a:t>2</a:t>
              </a:r>
            </a:p>
            <a:p>
              <a:pPr eaLnBrk="1" hangingPunct="1">
                <a:spcBef>
                  <a:spcPct val="55000"/>
                </a:spcBef>
              </a:pPr>
              <a:r>
                <a:rPr lang="en-US" altLang="zh-CN" sz="3200" b="0">
                  <a:solidFill>
                    <a:srgbClr val="0000FF"/>
                  </a:solidFill>
                </a:rPr>
                <a:t>3</a:t>
              </a:r>
            </a:p>
            <a:p>
              <a:pPr eaLnBrk="1" hangingPunct="1">
                <a:spcBef>
                  <a:spcPct val="55000"/>
                </a:spcBef>
              </a:pPr>
              <a:r>
                <a:rPr lang="en-US" altLang="zh-CN" sz="3200" b="0">
                  <a:solidFill>
                    <a:srgbClr val="0000FF"/>
                  </a:solidFill>
                </a:rPr>
                <a:t>4</a:t>
              </a:r>
            </a:p>
          </p:txBody>
        </p:sp>
        <p:sp>
          <p:nvSpPr>
            <p:cNvPr id="47139" name="Text Box 30"/>
            <p:cNvSpPr txBox="1">
              <a:spLocks noChangeArrowheads="1"/>
            </p:cNvSpPr>
            <p:nvPr/>
          </p:nvSpPr>
          <p:spPr bwMode="auto">
            <a:xfrm>
              <a:off x="7740352" y="4319885"/>
              <a:ext cx="766115" cy="518684"/>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rPr>
                <a:t>4</a:t>
              </a:r>
              <a:endParaRPr lang="en-US" altLang="zh-CN" b="0"/>
            </a:p>
          </p:txBody>
        </p:sp>
        <p:sp>
          <p:nvSpPr>
            <p:cNvPr id="47140" name="Line 32"/>
            <p:cNvSpPr>
              <a:spLocks noChangeShapeType="1"/>
            </p:cNvSpPr>
            <p:nvPr/>
          </p:nvSpPr>
          <p:spPr bwMode="auto">
            <a:xfrm>
              <a:off x="7126015" y="4635797"/>
              <a:ext cx="546818" cy="0"/>
            </a:xfrm>
            <a:prstGeom prst="line">
              <a:avLst/>
            </a:prstGeom>
            <a:noFill/>
            <a:ln w="25400" cap="sq">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1" name="Rectangle 41"/>
            <p:cNvSpPr>
              <a:spLocks noChangeArrowheads="1"/>
            </p:cNvSpPr>
            <p:nvPr/>
          </p:nvSpPr>
          <p:spPr bwMode="auto">
            <a:xfrm>
              <a:off x="8175014" y="4350047"/>
              <a:ext cx="35742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0099"/>
                  </a:solidFill>
                  <a:sym typeface="Symbol" panose="05050102010706020507" pitchFamily="18" charset="2"/>
                </a:rPr>
                <a:t></a:t>
              </a:r>
            </a:p>
          </p:txBody>
        </p:sp>
        <p:sp>
          <p:nvSpPr>
            <p:cNvPr id="47142" name="Line 31"/>
            <p:cNvSpPr>
              <a:spLocks noChangeShapeType="1"/>
            </p:cNvSpPr>
            <p:nvPr/>
          </p:nvSpPr>
          <p:spPr bwMode="auto">
            <a:xfrm flipH="1">
              <a:off x="8244408" y="4293096"/>
              <a:ext cx="0" cy="533400"/>
            </a:xfrm>
            <a:prstGeom prst="line">
              <a:avLst/>
            </a:prstGeom>
            <a:noFill/>
            <a:ln w="12700" cap="sq">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736055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229"/>
                                        </p:tgtEl>
                                        <p:attrNameLst>
                                          <p:attrName>style.visibility</p:attrName>
                                        </p:attrNameLst>
                                      </p:cBhvr>
                                      <p:to>
                                        <p:strVal val="visible"/>
                                      </p:to>
                                    </p:set>
                                    <p:anim calcmode="lin" valueType="num">
                                      <p:cBhvr additive="base">
                                        <p:cTn id="7" dur="500" fill="hold"/>
                                        <p:tgtEl>
                                          <p:spTgt spid="93229"/>
                                        </p:tgtEl>
                                        <p:attrNameLst>
                                          <p:attrName>ppt_x</p:attrName>
                                        </p:attrNameLst>
                                      </p:cBhvr>
                                      <p:tavLst>
                                        <p:tav tm="0">
                                          <p:val>
                                            <p:strVal val="0-#ppt_w/2"/>
                                          </p:val>
                                        </p:tav>
                                        <p:tav tm="100000">
                                          <p:val>
                                            <p:strVal val="#ppt_x"/>
                                          </p:val>
                                        </p:tav>
                                      </p:tavLst>
                                    </p:anim>
                                    <p:anim calcmode="lin" valueType="num">
                                      <p:cBhvr additive="base">
                                        <p:cTn id="8" dur="500" fill="hold"/>
                                        <p:tgtEl>
                                          <p:spTgt spid="932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9"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193157" y="0"/>
            <a:ext cx="742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三、有向图的十字链表存储表示</a:t>
            </a:r>
            <a:r>
              <a:rPr lang="zh-CN" altLang="en-US" sz="4000" b="0">
                <a:solidFill>
                  <a:srgbClr val="0000FF"/>
                </a:solidFill>
              </a:rPr>
              <a:t> </a:t>
            </a:r>
          </a:p>
        </p:txBody>
      </p:sp>
      <p:grpSp>
        <p:nvGrpSpPr>
          <p:cNvPr id="2" name="Group 26"/>
          <p:cNvGrpSpPr>
            <a:grpSpLocks/>
          </p:cNvGrpSpPr>
          <p:nvPr/>
        </p:nvGrpSpPr>
        <p:grpSpPr bwMode="auto">
          <a:xfrm>
            <a:off x="7978173" y="1717654"/>
            <a:ext cx="3505200" cy="2286000"/>
            <a:chOff x="3360" y="96"/>
            <a:chExt cx="2208" cy="1440"/>
          </a:xfrm>
        </p:grpSpPr>
        <p:sp>
          <p:nvSpPr>
            <p:cNvPr id="3077" name="Line 27"/>
            <p:cNvSpPr>
              <a:spLocks noChangeShapeType="1"/>
            </p:cNvSpPr>
            <p:nvPr/>
          </p:nvSpPr>
          <p:spPr bwMode="auto">
            <a:xfrm flipH="1">
              <a:off x="3504" y="240"/>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 name="Line 28"/>
            <p:cNvSpPr>
              <a:spLocks noChangeShapeType="1"/>
            </p:cNvSpPr>
            <p:nvPr/>
          </p:nvSpPr>
          <p:spPr bwMode="auto">
            <a:xfrm>
              <a:off x="3600" y="960"/>
              <a:ext cx="288" cy="37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 name="Line 29"/>
            <p:cNvSpPr>
              <a:spLocks noChangeShapeType="1"/>
            </p:cNvSpPr>
            <p:nvPr/>
          </p:nvSpPr>
          <p:spPr bwMode="auto">
            <a:xfrm>
              <a:off x="4176" y="1392"/>
              <a:ext cx="576" cy="1"/>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30"/>
            <p:cNvSpPr>
              <a:spLocks noChangeShapeType="1"/>
            </p:cNvSpPr>
            <p:nvPr/>
          </p:nvSpPr>
          <p:spPr bwMode="auto">
            <a:xfrm flipH="1" flipV="1">
              <a:off x="4464" y="336"/>
              <a:ext cx="432" cy="96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 name="Line 31"/>
            <p:cNvSpPr>
              <a:spLocks noChangeShapeType="1"/>
            </p:cNvSpPr>
            <p:nvPr/>
          </p:nvSpPr>
          <p:spPr bwMode="auto">
            <a:xfrm>
              <a:off x="4608" y="240"/>
              <a:ext cx="816"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 name="Line 32"/>
            <p:cNvSpPr>
              <a:spLocks noChangeShapeType="1"/>
            </p:cNvSpPr>
            <p:nvPr/>
          </p:nvSpPr>
          <p:spPr bwMode="auto">
            <a:xfrm flipH="1" flipV="1">
              <a:off x="3648" y="816"/>
              <a:ext cx="1152" cy="480"/>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Line 33"/>
            <p:cNvSpPr>
              <a:spLocks noChangeShapeType="1"/>
            </p:cNvSpPr>
            <p:nvPr/>
          </p:nvSpPr>
          <p:spPr bwMode="auto">
            <a:xfrm flipH="1">
              <a:off x="4032" y="816"/>
              <a:ext cx="1248" cy="432"/>
            </a:xfrm>
            <a:prstGeom prst="line">
              <a:avLst/>
            </a:prstGeom>
            <a:noFill/>
            <a:ln w="2540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 name="Oval 34"/>
            <p:cNvSpPr>
              <a:spLocks noChangeArrowheads="1"/>
            </p:cNvSpPr>
            <p:nvPr/>
          </p:nvSpPr>
          <p:spPr bwMode="auto">
            <a:xfrm>
              <a:off x="4320" y="96"/>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A</a:t>
              </a:r>
              <a:endParaRPr lang="en-US" altLang="zh-CN" b="0"/>
            </a:p>
          </p:txBody>
        </p:sp>
        <p:sp>
          <p:nvSpPr>
            <p:cNvPr id="3085" name="Oval 35"/>
            <p:cNvSpPr>
              <a:spLocks noChangeArrowheads="1"/>
            </p:cNvSpPr>
            <p:nvPr/>
          </p:nvSpPr>
          <p:spPr bwMode="auto">
            <a:xfrm>
              <a:off x="3360" y="672"/>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B</a:t>
              </a:r>
              <a:endParaRPr lang="en-US" altLang="zh-CN" b="0"/>
            </a:p>
          </p:txBody>
        </p:sp>
        <p:sp>
          <p:nvSpPr>
            <p:cNvPr id="3086" name="Oval 36"/>
            <p:cNvSpPr>
              <a:spLocks noChangeArrowheads="1"/>
            </p:cNvSpPr>
            <p:nvPr/>
          </p:nvSpPr>
          <p:spPr bwMode="auto">
            <a:xfrm>
              <a:off x="5280" y="672"/>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E</a:t>
              </a:r>
              <a:endParaRPr lang="en-US" altLang="zh-CN" b="0"/>
            </a:p>
          </p:txBody>
        </p:sp>
        <p:sp>
          <p:nvSpPr>
            <p:cNvPr id="3087" name="Oval 37"/>
            <p:cNvSpPr>
              <a:spLocks noChangeArrowheads="1"/>
            </p:cNvSpPr>
            <p:nvPr/>
          </p:nvSpPr>
          <p:spPr bwMode="auto">
            <a:xfrm>
              <a:off x="3888" y="1248"/>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C</a:t>
              </a:r>
              <a:endParaRPr lang="en-US" altLang="zh-CN" b="0"/>
            </a:p>
          </p:txBody>
        </p:sp>
        <p:sp>
          <p:nvSpPr>
            <p:cNvPr id="3088" name="Oval 38"/>
            <p:cNvSpPr>
              <a:spLocks noChangeArrowheads="1"/>
            </p:cNvSpPr>
            <p:nvPr/>
          </p:nvSpPr>
          <p:spPr bwMode="auto">
            <a:xfrm>
              <a:off x="4752" y="1248"/>
              <a:ext cx="288" cy="288"/>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000066"/>
                  </a:solidFill>
                </a:rPr>
                <a:t>D</a:t>
              </a:r>
              <a:endParaRPr lang="en-US" altLang="zh-CN" b="0"/>
            </a:p>
          </p:txBody>
        </p:sp>
      </p:grpSp>
      <p:graphicFrame>
        <p:nvGraphicFramePr>
          <p:cNvPr id="96344" name="Object 88"/>
          <p:cNvGraphicFramePr>
            <a:graphicFrameLocks noChangeAspect="1"/>
          </p:cNvGraphicFramePr>
          <p:nvPr>
            <p:extLst>
              <p:ext uri="{D42A27DB-BD31-4B8C-83A1-F6EECF244321}">
                <p14:modId xmlns:p14="http://schemas.microsoft.com/office/powerpoint/2010/main" val="3951663129"/>
              </p:ext>
            </p:extLst>
          </p:nvPr>
        </p:nvGraphicFramePr>
        <p:xfrm>
          <a:off x="605783" y="798512"/>
          <a:ext cx="7108825" cy="3876675"/>
        </p:xfrm>
        <a:graphic>
          <a:graphicData uri="http://schemas.openxmlformats.org/presentationml/2006/ole">
            <mc:AlternateContent xmlns:mc="http://schemas.openxmlformats.org/markup-compatibility/2006">
              <mc:Choice xmlns:v="urn:schemas-microsoft-com:vml" Requires="v">
                <p:oleObj spid="_x0000_s6177" name="Visio" r:id="rId3" imgW="7108698" imgH="3877056" progId="Visio.Drawing.11">
                  <p:embed/>
                </p:oleObj>
              </mc:Choice>
              <mc:Fallback>
                <p:oleObj name="Visio" r:id="rId3" imgW="7108698" imgH="38770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83" y="798512"/>
                        <a:ext cx="71088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图片 2"/>
          <p:cNvPicPr>
            <a:picLocks noChangeAspect="1"/>
          </p:cNvPicPr>
          <p:nvPr/>
        </p:nvPicPr>
        <p:blipFill>
          <a:blip r:embed="rId5"/>
          <a:stretch>
            <a:fillRect/>
          </a:stretch>
        </p:blipFill>
        <p:spPr>
          <a:xfrm>
            <a:off x="6087740" y="4689454"/>
            <a:ext cx="6128696" cy="2121765"/>
          </a:xfrm>
          <a:prstGeom prst="rect">
            <a:avLst/>
          </a:prstGeom>
        </p:spPr>
      </p:pic>
      <p:sp>
        <p:nvSpPr>
          <p:cNvPr id="4" name="文本框 3"/>
          <p:cNvSpPr txBox="1"/>
          <p:nvPr/>
        </p:nvSpPr>
        <p:spPr>
          <a:xfrm>
            <a:off x="8587773" y="854075"/>
            <a:ext cx="2723823" cy="369332"/>
          </a:xfrm>
          <a:prstGeom prst="rect">
            <a:avLst/>
          </a:prstGeom>
          <a:noFill/>
        </p:spPr>
        <p:txBody>
          <a:bodyPr wrap="none" rtlCol="0">
            <a:spAutoFit/>
          </a:bodyPr>
          <a:lstStyle/>
          <a:p>
            <a:r>
              <a:rPr lang="zh-CN" altLang="en-US" dirty="0"/>
              <a:t>十字链表实现的邻接矩阵</a:t>
            </a:r>
          </a:p>
        </p:txBody>
      </p:sp>
      <p:pic>
        <p:nvPicPr>
          <p:cNvPr id="5" name="图片 4"/>
          <p:cNvPicPr>
            <a:picLocks noChangeAspect="1"/>
          </p:cNvPicPr>
          <p:nvPr/>
        </p:nvPicPr>
        <p:blipFill>
          <a:blip r:embed="rId6"/>
          <a:stretch>
            <a:fillRect/>
          </a:stretch>
        </p:blipFill>
        <p:spPr>
          <a:xfrm>
            <a:off x="687729" y="4779478"/>
            <a:ext cx="5162937" cy="1692296"/>
          </a:xfrm>
          <a:prstGeom prst="rect">
            <a:avLst/>
          </a:prstGeom>
        </p:spPr>
      </p:pic>
    </p:spTree>
    <p:extLst>
      <p:ext uri="{BB962C8B-B14F-4D97-AF65-F5344CB8AC3E}">
        <p14:creationId xmlns:p14="http://schemas.microsoft.com/office/powerpoint/2010/main" val="3144795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344"/>
                                        </p:tgtEl>
                                        <p:attrNameLst>
                                          <p:attrName>style.visibility</p:attrName>
                                        </p:attrNameLst>
                                      </p:cBhvr>
                                      <p:to>
                                        <p:strVal val="visible"/>
                                      </p:to>
                                    </p:set>
                                    <p:animEffect transition="in" filter="wipe(left)">
                                      <p:cBhvr>
                                        <p:cTn id="12" dur="500"/>
                                        <p:tgtEl>
                                          <p:spTgt spid="9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676401" y="836614"/>
            <a:ext cx="8596313" cy="642937"/>
            <a:chOff x="96" y="527"/>
            <a:chExt cx="5415" cy="405"/>
          </a:xfrm>
        </p:grpSpPr>
        <p:sp>
          <p:nvSpPr>
            <p:cNvPr id="4120" name="Rectangle 22"/>
            <p:cNvSpPr>
              <a:spLocks noChangeArrowheads="1"/>
            </p:cNvSpPr>
            <p:nvPr/>
          </p:nvSpPr>
          <p:spPr bwMode="auto">
            <a:xfrm>
              <a:off x="96" y="535"/>
              <a:ext cx="5415" cy="368"/>
            </a:xfrm>
            <a:prstGeom prst="rect">
              <a:avLst/>
            </a:prstGeom>
            <a:solidFill>
              <a:srgbClr val="CCFFFF"/>
            </a:solidFill>
            <a:ln w="3175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0">
                  <a:solidFill>
                    <a:schemeClr val="tx2"/>
                  </a:solidFill>
                </a:rPr>
                <a:t>标记  边顶点</a:t>
              </a:r>
              <a:r>
                <a:rPr lang="en-US" altLang="zh-CN" sz="3200" b="0">
                  <a:solidFill>
                    <a:schemeClr val="tx2"/>
                  </a:solidFill>
                </a:rPr>
                <a:t>i           </a:t>
              </a:r>
              <a:r>
                <a:rPr lang="zh-CN" altLang="en-US" sz="3200" b="0">
                  <a:solidFill>
                    <a:schemeClr val="tx2"/>
                  </a:solidFill>
                </a:rPr>
                <a:t>边顶点</a:t>
              </a:r>
              <a:r>
                <a:rPr lang="en-US" altLang="zh-CN" sz="3200" b="0">
                  <a:solidFill>
                    <a:schemeClr val="tx2"/>
                  </a:solidFill>
                </a:rPr>
                <a:t>j           </a:t>
              </a:r>
              <a:r>
                <a:rPr lang="zh-CN" altLang="en-US" sz="3200" b="0">
                  <a:solidFill>
                    <a:schemeClr val="tx2"/>
                  </a:solidFill>
                </a:rPr>
                <a:t>边的相关信息</a:t>
              </a:r>
              <a:endParaRPr lang="zh-CN" altLang="en-US" sz="3200" b="0"/>
            </a:p>
          </p:txBody>
        </p:sp>
        <p:sp>
          <p:nvSpPr>
            <p:cNvPr id="4121" name="Line 23"/>
            <p:cNvSpPr>
              <a:spLocks noChangeShapeType="1"/>
            </p:cNvSpPr>
            <p:nvPr/>
          </p:nvSpPr>
          <p:spPr bwMode="auto">
            <a:xfrm>
              <a:off x="1728" y="547"/>
              <a:ext cx="0" cy="384"/>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Line 24"/>
            <p:cNvSpPr>
              <a:spLocks noChangeShapeType="1"/>
            </p:cNvSpPr>
            <p:nvPr/>
          </p:nvSpPr>
          <p:spPr bwMode="auto">
            <a:xfrm>
              <a:off x="3408" y="547"/>
              <a:ext cx="0" cy="384"/>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Line 26"/>
            <p:cNvSpPr>
              <a:spLocks noChangeShapeType="1"/>
            </p:cNvSpPr>
            <p:nvPr/>
          </p:nvSpPr>
          <p:spPr bwMode="auto">
            <a:xfrm>
              <a:off x="3744" y="547"/>
              <a:ext cx="0" cy="384"/>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36"/>
            <p:cNvSpPr>
              <a:spLocks noChangeShapeType="1"/>
            </p:cNvSpPr>
            <p:nvPr/>
          </p:nvSpPr>
          <p:spPr bwMode="auto">
            <a:xfrm>
              <a:off x="748" y="527"/>
              <a:ext cx="0" cy="384"/>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Line 37"/>
            <p:cNvSpPr>
              <a:spLocks noChangeShapeType="1"/>
            </p:cNvSpPr>
            <p:nvPr/>
          </p:nvSpPr>
          <p:spPr bwMode="auto">
            <a:xfrm>
              <a:off x="2200" y="548"/>
              <a:ext cx="0" cy="384"/>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00" name="Text Box 2"/>
          <p:cNvSpPr txBox="1">
            <a:spLocks noChangeArrowheads="1"/>
          </p:cNvSpPr>
          <p:nvPr/>
        </p:nvSpPr>
        <p:spPr bwMode="auto">
          <a:xfrm>
            <a:off x="2178050" y="134939"/>
            <a:ext cx="780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0">
                <a:solidFill>
                  <a:srgbClr val="0000FF"/>
                </a:solidFill>
              </a:rPr>
              <a:t>四、无向图的邻接多重表存储表示</a:t>
            </a:r>
          </a:p>
        </p:txBody>
      </p:sp>
      <p:grpSp>
        <p:nvGrpSpPr>
          <p:cNvPr id="3" name="Group 5"/>
          <p:cNvGrpSpPr>
            <a:grpSpLocks/>
          </p:cNvGrpSpPr>
          <p:nvPr/>
        </p:nvGrpSpPr>
        <p:grpSpPr bwMode="auto">
          <a:xfrm>
            <a:off x="7402514" y="3357563"/>
            <a:ext cx="3157537" cy="2736850"/>
            <a:chOff x="3216" y="528"/>
            <a:chExt cx="2397" cy="1872"/>
          </a:xfrm>
        </p:grpSpPr>
        <p:sp>
          <p:nvSpPr>
            <p:cNvPr id="4107" name="Oval 6"/>
            <p:cNvSpPr>
              <a:spLocks noChangeArrowheads="1"/>
            </p:cNvSpPr>
            <p:nvPr/>
          </p:nvSpPr>
          <p:spPr bwMode="auto">
            <a:xfrm>
              <a:off x="3792" y="528"/>
              <a:ext cx="287" cy="351"/>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B</a:t>
              </a:r>
              <a:endParaRPr lang="en-US" altLang="zh-CN" b="0"/>
            </a:p>
          </p:txBody>
        </p:sp>
        <p:sp>
          <p:nvSpPr>
            <p:cNvPr id="4108" name="Oval 7"/>
            <p:cNvSpPr>
              <a:spLocks noChangeArrowheads="1"/>
            </p:cNvSpPr>
            <p:nvPr/>
          </p:nvSpPr>
          <p:spPr bwMode="auto">
            <a:xfrm>
              <a:off x="3216" y="1296"/>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A</a:t>
              </a:r>
              <a:endParaRPr lang="en-US" altLang="zh-CN" b="0"/>
            </a:p>
          </p:txBody>
        </p:sp>
        <p:sp>
          <p:nvSpPr>
            <p:cNvPr id="4109" name="Line 8"/>
            <p:cNvSpPr>
              <a:spLocks noChangeShapeType="1"/>
            </p:cNvSpPr>
            <p:nvPr/>
          </p:nvSpPr>
          <p:spPr bwMode="auto">
            <a:xfrm flipH="1">
              <a:off x="3359" y="768"/>
              <a:ext cx="480"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9"/>
            <p:cNvSpPr>
              <a:spLocks noChangeShapeType="1"/>
            </p:cNvSpPr>
            <p:nvPr/>
          </p:nvSpPr>
          <p:spPr bwMode="auto">
            <a:xfrm>
              <a:off x="4080" y="672"/>
              <a:ext cx="863"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10"/>
            <p:cNvSpPr>
              <a:spLocks noChangeShapeType="1"/>
            </p:cNvSpPr>
            <p:nvPr/>
          </p:nvSpPr>
          <p:spPr bwMode="auto">
            <a:xfrm>
              <a:off x="3504" y="1536"/>
              <a:ext cx="1487" cy="576"/>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Line 11"/>
            <p:cNvSpPr>
              <a:spLocks noChangeShapeType="1"/>
            </p:cNvSpPr>
            <p:nvPr/>
          </p:nvSpPr>
          <p:spPr bwMode="auto">
            <a:xfrm flipH="1">
              <a:off x="4072" y="768"/>
              <a:ext cx="775" cy="1392"/>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3" name="Line 12"/>
            <p:cNvSpPr>
              <a:spLocks noChangeShapeType="1"/>
            </p:cNvSpPr>
            <p:nvPr/>
          </p:nvSpPr>
          <p:spPr bwMode="auto">
            <a:xfrm>
              <a:off x="5041" y="720"/>
              <a:ext cx="384"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4" name="Line 13"/>
            <p:cNvSpPr>
              <a:spLocks noChangeShapeType="1"/>
            </p:cNvSpPr>
            <p:nvPr/>
          </p:nvSpPr>
          <p:spPr bwMode="auto">
            <a:xfrm flipH="1">
              <a:off x="4080" y="1584"/>
              <a:ext cx="1255" cy="624"/>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14"/>
            <p:cNvSpPr>
              <a:spLocks noChangeShapeType="1"/>
            </p:cNvSpPr>
            <p:nvPr/>
          </p:nvSpPr>
          <p:spPr bwMode="auto">
            <a:xfrm flipH="1">
              <a:off x="3936" y="897"/>
              <a:ext cx="1" cy="1215"/>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Oval 15"/>
            <p:cNvSpPr>
              <a:spLocks noChangeArrowheads="1"/>
            </p:cNvSpPr>
            <p:nvPr/>
          </p:nvSpPr>
          <p:spPr bwMode="auto">
            <a:xfrm>
              <a:off x="4803" y="528"/>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C</a:t>
              </a:r>
              <a:endParaRPr lang="en-US" altLang="zh-CN" b="0"/>
            </a:p>
          </p:txBody>
        </p:sp>
        <p:sp>
          <p:nvSpPr>
            <p:cNvPr id="4117" name="Oval 16"/>
            <p:cNvSpPr>
              <a:spLocks noChangeArrowheads="1"/>
            </p:cNvSpPr>
            <p:nvPr/>
          </p:nvSpPr>
          <p:spPr bwMode="auto">
            <a:xfrm>
              <a:off x="5326" y="1296"/>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D</a:t>
              </a:r>
              <a:endParaRPr lang="en-US" altLang="zh-CN" b="0">
                <a:solidFill>
                  <a:schemeClr val="tx2"/>
                </a:solidFill>
              </a:endParaRPr>
            </a:p>
          </p:txBody>
        </p:sp>
        <p:sp>
          <p:nvSpPr>
            <p:cNvPr id="4118" name="Oval 17"/>
            <p:cNvSpPr>
              <a:spLocks noChangeArrowheads="1"/>
            </p:cNvSpPr>
            <p:nvPr/>
          </p:nvSpPr>
          <p:spPr bwMode="auto">
            <a:xfrm>
              <a:off x="3792" y="206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F</a:t>
              </a:r>
              <a:endParaRPr lang="en-US" altLang="zh-CN" b="0"/>
            </a:p>
          </p:txBody>
        </p:sp>
        <p:sp>
          <p:nvSpPr>
            <p:cNvPr id="4119" name="Oval 18"/>
            <p:cNvSpPr>
              <a:spLocks noChangeArrowheads="1"/>
            </p:cNvSpPr>
            <p:nvPr/>
          </p:nvSpPr>
          <p:spPr bwMode="auto">
            <a:xfrm>
              <a:off x="4800" y="2064"/>
              <a:ext cx="287" cy="336"/>
            </a:xfrm>
            <a:prstGeom prst="ellipse">
              <a:avLst/>
            </a:prstGeom>
            <a:solidFill>
              <a:schemeClr val="accent2">
                <a:alpha val="50195"/>
              </a:schemeClr>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E</a:t>
              </a:r>
              <a:endParaRPr lang="en-US" altLang="zh-CN" b="0"/>
            </a:p>
          </p:txBody>
        </p:sp>
      </p:grpSp>
      <p:graphicFrame>
        <p:nvGraphicFramePr>
          <p:cNvPr id="137235" name="Object 19"/>
          <p:cNvGraphicFramePr>
            <a:graphicFrameLocks noChangeAspect="1"/>
          </p:cNvGraphicFramePr>
          <p:nvPr/>
        </p:nvGraphicFramePr>
        <p:xfrm>
          <a:off x="1674814" y="2997200"/>
          <a:ext cx="5716587" cy="3462338"/>
        </p:xfrm>
        <a:graphic>
          <a:graphicData uri="http://schemas.openxmlformats.org/presentationml/2006/ole">
            <mc:AlternateContent xmlns:mc="http://schemas.openxmlformats.org/markup-compatibility/2006">
              <mc:Choice xmlns:v="urn:schemas-microsoft-com:vml" Requires="v">
                <p:oleObj spid="_x0000_s7201" name="Visio" r:id="rId3" imgW="5809002" imgH="3590587" progId="Visio.Drawing.11">
                  <p:embed/>
                </p:oleObj>
              </mc:Choice>
              <mc:Fallback>
                <p:oleObj name="Visio" r:id="rId3" imgW="5809002" imgH="35905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4" y="2997200"/>
                        <a:ext cx="5716587"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6" name="Comment 20"/>
          <p:cNvSpPr>
            <a:spLocks noChangeArrowheads="1"/>
          </p:cNvSpPr>
          <p:nvPr/>
        </p:nvSpPr>
        <p:spPr bwMode="auto">
          <a:xfrm>
            <a:off x="1703388" y="1628775"/>
            <a:ext cx="2736850" cy="592138"/>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zh-CN" altLang="en-US" sz="3200">
                <a:solidFill>
                  <a:srgbClr val="800000"/>
                </a:solidFill>
              </a:rPr>
              <a:t>边的结点结构</a:t>
            </a:r>
            <a:endParaRPr lang="zh-CN" altLang="en-US" sz="3200">
              <a:solidFill>
                <a:srgbClr val="000000"/>
              </a:solidFill>
            </a:endParaRPr>
          </a:p>
        </p:txBody>
      </p:sp>
      <p:sp>
        <p:nvSpPr>
          <p:cNvPr id="137243" name="Line 27"/>
          <p:cNvSpPr>
            <a:spLocks noChangeShapeType="1"/>
          </p:cNvSpPr>
          <p:nvPr/>
        </p:nvSpPr>
        <p:spPr bwMode="auto">
          <a:xfrm>
            <a:off x="4656138" y="1157289"/>
            <a:ext cx="0" cy="471487"/>
          </a:xfrm>
          <a:prstGeom prst="line">
            <a:avLst/>
          </a:prstGeom>
          <a:noFill/>
          <a:ln w="3175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4" name="Line 28"/>
          <p:cNvSpPr>
            <a:spLocks noChangeShapeType="1"/>
          </p:cNvSpPr>
          <p:nvPr/>
        </p:nvSpPr>
        <p:spPr bwMode="auto">
          <a:xfrm>
            <a:off x="7248525" y="1157289"/>
            <a:ext cx="0" cy="471487"/>
          </a:xfrm>
          <a:prstGeom prst="line">
            <a:avLst/>
          </a:prstGeom>
          <a:noFill/>
          <a:ln w="3175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5" name="Comment 29"/>
          <p:cNvSpPr>
            <a:spLocks noChangeArrowheads="1"/>
          </p:cNvSpPr>
          <p:nvPr/>
        </p:nvSpPr>
        <p:spPr bwMode="auto">
          <a:xfrm>
            <a:off x="4656138" y="1628775"/>
            <a:ext cx="1981200" cy="1385888"/>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lang="zh-CN" altLang="en-US" sz="2800">
                <a:solidFill>
                  <a:schemeClr val="tx2"/>
                </a:solidFill>
              </a:rPr>
              <a:t>指向下一个以</a:t>
            </a:r>
            <a:r>
              <a:rPr lang="en-US" altLang="zh-CN" sz="2800">
                <a:solidFill>
                  <a:schemeClr val="tx2"/>
                </a:solidFill>
              </a:rPr>
              <a:t>i</a:t>
            </a:r>
            <a:r>
              <a:rPr lang="zh-CN" altLang="en-US" sz="2800">
                <a:solidFill>
                  <a:schemeClr val="tx2"/>
                </a:solidFill>
              </a:rPr>
              <a:t>为顶点的边结点</a:t>
            </a:r>
            <a:endParaRPr lang="zh-CN" altLang="en-US" sz="1600">
              <a:solidFill>
                <a:srgbClr val="000000"/>
              </a:solidFill>
            </a:endParaRPr>
          </a:p>
        </p:txBody>
      </p:sp>
      <p:sp>
        <p:nvSpPr>
          <p:cNvPr id="137246" name="Comment 30"/>
          <p:cNvSpPr>
            <a:spLocks noChangeArrowheads="1"/>
          </p:cNvSpPr>
          <p:nvPr/>
        </p:nvSpPr>
        <p:spPr bwMode="auto">
          <a:xfrm>
            <a:off x="7248525" y="1628775"/>
            <a:ext cx="2133600" cy="1385888"/>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lang="zh-CN" altLang="en-US" sz="2800">
                <a:solidFill>
                  <a:schemeClr val="tx2"/>
                </a:solidFill>
              </a:rPr>
              <a:t>指向下一个以</a:t>
            </a:r>
            <a:r>
              <a:rPr lang="en-US" altLang="zh-CN" sz="2800">
                <a:solidFill>
                  <a:schemeClr val="tx2"/>
                </a:solidFill>
              </a:rPr>
              <a:t>j</a:t>
            </a:r>
            <a:r>
              <a:rPr lang="zh-CN" altLang="en-US" sz="2800">
                <a:solidFill>
                  <a:schemeClr val="tx2"/>
                </a:solidFill>
              </a:rPr>
              <a:t>为顶点的边结点</a:t>
            </a:r>
            <a:endParaRPr lang="zh-CN" altLang="en-US" sz="1600">
              <a:solidFill>
                <a:srgbClr val="000000"/>
              </a:solidFill>
            </a:endParaRPr>
          </a:p>
        </p:txBody>
      </p:sp>
    </p:spTree>
    <p:extLst>
      <p:ext uri="{BB962C8B-B14F-4D97-AF65-F5344CB8AC3E}">
        <p14:creationId xmlns:p14="http://schemas.microsoft.com/office/powerpoint/2010/main" val="256272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7236"/>
                                        </p:tgtEl>
                                        <p:attrNameLst>
                                          <p:attrName>style.visibility</p:attrName>
                                        </p:attrNameLst>
                                      </p:cBhvr>
                                      <p:to>
                                        <p:strVal val="visible"/>
                                      </p:to>
                                    </p:set>
                                    <p:anim calcmode="lin" valueType="num">
                                      <p:cBhvr additive="base">
                                        <p:cTn id="12" dur="500" fill="hold"/>
                                        <p:tgtEl>
                                          <p:spTgt spid="137236"/>
                                        </p:tgtEl>
                                        <p:attrNameLst>
                                          <p:attrName>ppt_x</p:attrName>
                                        </p:attrNameLst>
                                      </p:cBhvr>
                                      <p:tavLst>
                                        <p:tav tm="0">
                                          <p:val>
                                            <p:strVal val="0-#ppt_w/2"/>
                                          </p:val>
                                        </p:tav>
                                        <p:tav tm="100000">
                                          <p:val>
                                            <p:strVal val="#ppt_x"/>
                                          </p:val>
                                        </p:tav>
                                      </p:tavLst>
                                    </p:anim>
                                    <p:anim calcmode="lin" valueType="num">
                                      <p:cBhvr additive="base">
                                        <p:cTn id="13" dur="500" fill="hold"/>
                                        <p:tgtEl>
                                          <p:spTgt spid="13723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7243"/>
                                        </p:tgtEl>
                                        <p:attrNameLst>
                                          <p:attrName>style.visibility</p:attrName>
                                        </p:attrNameLst>
                                      </p:cBhvr>
                                      <p:to>
                                        <p:strVal val="visible"/>
                                      </p:to>
                                    </p:set>
                                    <p:animEffect transition="in" filter="wipe(up)">
                                      <p:cBhvr>
                                        <p:cTn id="22" dur="500"/>
                                        <p:tgtEl>
                                          <p:spTgt spid="137243"/>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37245"/>
                                        </p:tgtEl>
                                        <p:attrNameLst>
                                          <p:attrName>style.visibility</p:attrName>
                                        </p:attrNameLst>
                                      </p:cBhvr>
                                      <p:to>
                                        <p:strVal val="visible"/>
                                      </p:to>
                                    </p:set>
                                    <p:animEffect transition="in" filter="wipe(up)">
                                      <p:cBhvr>
                                        <p:cTn id="26" dur="500"/>
                                        <p:tgtEl>
                                          <p:spTgt spid="1372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7244"/>
                                        </p:tgtEl>
                                        <p:attrNameLst>
                                          <p:attrName>style.visibility</p:attrName>
                                        </p:attrNameLst>
                                      </p:cBhvr>
                                      <p:to>
                                        <p:strVal val="visible"/>
                                      </p:to>
                                    </p:set>
                                    <p:animEffect transition="in" filter="wipe(up)">
                                      <p:cBhvr>
                                        <p:cTn id="31" dur="500"/>
                                        <p:tgtEl>
                                          <p:spTgt spid="137244"/>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37246"/>
                                        </p:tgtEl>
                                        <p:attrNameLst>
                                          <p:attrName>style.visibility</p:attrName>
                                        </p:attrNameLst>
                                      </p:cBhvr>
                                      <p:to>
                                        <p:strVal val="visible"/>
                                      </p:to>
                                    </p:set>
                                    <p:animEffect transition="in" filter="wipe(up)">
                                      <p:cBhvr>
                                        <p:cTn id="35" dur="500"/>
                                        <p:tgtEl>
                                          <p:spTgt spid="13724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37235"/>
                                        </p:tgtEl>
                                        <p:attrNameLst>
                                          <p:attrName>style.visibility</p:attrName>
                                        </p:attrNameLst>
                                      </p:cBhvr>
                                      <p:to>
                                        <p:strVal val="visible"/>
                                      </p:to>
                                    </p:set>
                                    <p:animEffect transition="in" filter="wipe(left)">
                                      <p:cBhvr>
                                        <p:cTn id="40" dur="500"/>
                                        <p:tgtEl>
                                          <p:spTgt spid="13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6" grpId="0" animBg="1" autoUpdateAnimBg="0"/>
      <p:bldP spid="137243" grpId="0" animBg="1"/>
      <p:bldP spid="137244" grpId="0" animBg="1"/>
      <p:bldP spid="137245" grpId="0" animBg="1" autoUpdateAnimBg="0"/>
      <p:bldP spid="13724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3657600" y="533400"/>
            <a:ext cx="6096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800000"/>
                </a:solidFill>
              </a:rPr>
              <a:t>V</a:t>
            </a:r>
            <a:endParaRPr lang="en-US" altLang="zh-CN" b="0"/>
          </a:p>
        </p:txBody>
      </p:sp>
      <p:sp>
        <p:nvSpPr>
          <p:cNvPr id="100356" name="Oval 4"/>
          <p:cNvSpPr>
            <a:spLocks noChangeArrowheads="1"/>
          </p:cNvSpPr>
          <p:nvPr/>
        </p:nvSpPr>
        <p:spPr bwMode="auto">
          <a:xfrm>
            <a:off x="1828800" y="1600200"/>
            <a:ext cx="2438400" cy="1828800"/>
          </a:xfrm>
          <a:prstGeom prst="ellipse">
            <a:avLst/>
          </a:prstGeom>
          <a:solidFill>
            <a:srgbClr val="FFCC99">
              <a:alpha val="50195"/>
            </a:srgbClr>
          </a:solidFill>
          <a:ln w="12700"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0357" name="Oval 5"/>
          <p:cNvSpPr>
            <a:spLocks noChangeArrowheads="1"/>
          </p:cNvSpPr>
          <p:nvPr/>
        </p:nvSpPr>
        <p:spPr bwMode="auto">
          <a:xfrm>
            <a:off x="3048000" y="1676400"/>
            <a:ext cx="2133600" cy="1752600"/>
          </a:xfrm>
          <a:prstGeom prst="ellipse">
            <a:avLst/>
          </a:prstGeom>
          <a:solidFill>
            <a:srgbClr val="FFCC99">
              <a:alpha val="50195"/>
            </a:srgbClr>
          </a:solidFill>
          <a:ln w="12700"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0358" name="Oval 6"/>
          <p:cNvSpPr>
            <a:spLocks noChangeArrowheads="1"/>
          </p:cNvSpPr>
          <p:nvPr/>
        </p:nvSpPr>
        <p:spPr bwMode="auto">
          <a:xfrm>
            <a:off x="4953000" y="1676400"/>
            <a:ext cx="914400" cy="1752600"/>
          </a:xfrm>
          <a:prstGeom prst="ellipse">
            <a:avLst/>
          </a:prstGeom>
          <a:solidFill>
            <a:srgbClr val="FFCC99">
              <a:alpha val="50195"/>
            </a:srgbClr>
          </a:solidFill>
          <a:ln w="12700"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0359" name="Oval 7"/>
          <p:cNvSpPr>
            <a:spLocks noChangeArrowheads="1"/>
          </p:cNvSpPr>
          <p:nvPr/>
        </p:nvSpPr>
        <p:spPr bwMode="auto">
          <a:xfrm>
            <a:off x="2362200" y="16764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800000"/>
                </a:solidFill>
              </a:rPr>
              <a:t>w</a:t>
            </a:r>
            <a:r>
              <a:rPr lang="en-US" altLang="zh-CN" sz="3200" baseline="-25000">
                <a:solidFill>
                  <a:srgbClr val="800000"/>
                </a:solidFill>
              </a:rPr>
              <a:t>1</a:t>
            </a:r>
            <a:endParaRPr lang="en-US" altLang="zh-CN" b="0"/>
          </a:p>
        </p:txBody>
      </p:sp>
      <p:sp>
        <p:nvSpPr>
          <p:cNvPr id="100362" name="Line 10"/>
          <p:cNvSpPr>
            <a:spLocks noChangeShapeType="1"/>
          </p:cNvSpPr>
          <p:nvPr/>
        </p:nvSpPr>
        <p:spPr bwMode="auto">
          <a:xfrm flipH="1">
            <a:off x="2590800" y="838200"/>
            <a:ext cx="1066800" cy="83820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3" name="Line 11"/>
          <p:cNvSpPr>
            <a:spLocks noChangeShapeType="1"/>
          </p:cNvSpPr>
          <p:nvPr/>
        </p:nvSpPr>
        <p:spPr bwMode="auto">
          <a:xfrm flipH="1">
            <a:off x="3733800" y="1143000"/>
            <a:ext cx="228600" cy="60960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4" name="Line 12"/>
          <p:cNvSpPr>
            <a:spLocks noChangeShapeType="1"/>
          </p:cNvSpPr>
          <p:nvPr/>
        </p:nvSpPr>
        <p:spPr bwMode="auto">
          <a:xfrm>
            <a:off x="4267200" y="838200"/>
            <a:ext cx="1143000" cy="91440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Text Box 13"/>
          <p:cNvSpPr txBox="1">
            <a:spLocks noChangeArrowheads="1"/>
          </p:cNvSpPr>
          <p:nvPr/>
        </p:nvSpPr>
        <p:spPr bwMode="auto">
          <a:xfrm>
            <a:off x="2308226" y="2819400"/>
            <a:ext cx="73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a:solidFill>
                  <a:srgbClr val="000099"/>
                </a:solidFill>
              </a:rPr>
              <a:t>SG</a:t>
            </a:r>
            <a:r>
              <a:rPr lang="en-US" altLang="zh-CN" baseline="-25000">
                <a:solidFill>
                  <a:srgbClr val="000099"/>
                </a:solidFill>
              </a:rPr>
              <a:t>1</a:t>
            </a:r>
            <a:endParaRPr lang="en-US" altLang="zh-CN" b="0"/>
          </a:p>
        </p:txBody>
      </p:sp>
      <p:sp>
        <p:nvSpPr>
          <p:cNvPr id="100366" name="Text Box 14"/>
          <p:cNvSpPr txBox="1">
            <a:spLocks noChangeArrowheads="1"/>
          </p:cNvSpPr>
          <p:nvPr/>
        </p:nvSpPr>
        <p:spPr bwMode="auto">
          <a:xfrm>
            <a:off x="4114801" y="2819400"/>
            <a:ext cx="73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a:solidFill>
                  <a:srgbClr val="000099"/>
                </a:solidFill>
              </a:rPr>
              <a:t>SG</a:t>
            </a:r>
            <a:r>
              <a:rPr lang="en-US" altLang="zh-CN" baseline="-25000">
                <a:solidFill>
                  <a:srgbClr val="000099"/>
                </a:solidFill>
              </a:rPr>
              <a:t>2</a:t>
            </a:r>
            <a:endParaRPr lang="en-US" altLang="zh-CN" b="0"/>
          </a:p>
        </p:txBody>
      </p:sp>
      <p:sp>
        <p:nvSpPr>
          <p:cNvPr id="100367" name="Text Box 15"/>
          <p:cNvSpPr txBox="1">
            <a:spLocks noChangeArrowheads="1"/>
          </p:cNvSpPr>
          <p:nvPr/>
        </p:nvSpPr>
        <p:spPr bwMode="auto">
          <a:xfrm>
            <a:off x="5127626" y="2743200"/>
            <a:ext cx="73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a:solidFill>
                  <a:srgbClr val="000099"/>
                </a:solidFill>
              </a:rPr>
              <a:t>SG</a:t>
            </a:r>
            <a:r>
              <a:rPr lang="en-US" altLang="zh-CN" baseline="-25000">
                <a:solidFill>
                  <a:srgbClr val="000099"/>
                </a:solidFill>
              </a:rPr>
              <a:t>3</a:t>
            </a:r>
            <a:endParaRPr lang="en-US" altLang="zh-CN" b="0"/>
          </a:p>
        </p:txBody>
      </p:sp>
      <p:sp>
        <p:nvSpPr>
          <p:cNvPr id="100368" name="Text Box 16"/>
          <p:cNvSpPr txBox="1">
            <a:spLocks noChangeArrowheads="1"/>
          </p:cNvSpPr>
          <p:nvPr/>
        </p:nvSpPr>
        <p:spPr bwMode="auto">
          <a:xfrm>
            <a:off x="6308726" y="466726"/>
            <a:ext cx="4359275"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0">
                <a:solidFill>
                  <a:srgbClr val="000099"/>
                </a:solidFill>
              </a:rPr>
              <a:t>W</a:t>
            </a:r>
            <a:r>
              <a:rPr lang="en-US" altLang="zh-CN" sz="3200" b="0" baseline="-25000">
                <a:solidFill>
                  <a:srgbClr val="000099"/>
                </a:solidFill>
              </a:rPr>
              <a:t>1</a:t>
            </a:r>
            <a:r>
              <a:rPr lang="zh-CN" altLang="en-US" sz="3200" b="0">
                <a:solidFill>
                  <a:srgbClr val="000099"/>
                </a:solidFill>
              </a:rPr>
              <a:t>、</a:t>
            </a:r>
            <a:r>
              <a:rPr lang="en-US" altLang="zh-CN" sz="3200" b="0">
                <a:solidFill>
                  <a:srgbClr val="000099"/>
                </a:solidFill>
              </a:rPr>
              <a:t>W</a:t>
            </a:r>
            <a:r>
              <a:rPr lang="en-US" altLang="zh-CN" sz="3200" b="0" baseline="-25000">
                <a:solidFill>
                  <a:srgbClr val="000099"/>
                </a:solidFill>
              </a:rPr>
              <a:t>2</a:t>
            </a:r>
            <a:r>
              <a:rPr lang="zh-CN" altLang="en-US" sz="3200" b="0">
                <a:solidFill>
                  <a:srgbClr val="000099"/>
                </a:solidFill>
              </a:rPr>
              <a:t>和</a:t>
            </a:r>
            <a:r>
              <a:rPr lang="en-US" altLang="zh-CN" sz="3200" b="0">
                <a:solidFill>
                  <a:srgbClr val="000099"/>
                </a:solidFill>
              </a:rPr>
              <a:t>W</a:t>
            </a:r>
            <a:r>
              <a:rPr lang="en-US" altLang="zh-CN" sz="3200" b="0" baseline="-25000">
                <a:solidFill>
                  <a:srgbClr val="000099"/>
                </a:solidFill>
              </a:rPr>
              <a:t>3</a:t>
            </a:r>
            <a:r>
              <a:rPr lang="en-US" altLang="zh-CN" sz="3200" b="0">
                <a:solidFill>
                  <a:srgbClr val="000099"/>
                </a:solidFill>
              </a:rPr>
              <a:t> </a:t>
            </a:r>
            <a:r>
              <a:rPr lang="zh-CN" altLang="en-US" sz="3200" b="0">
                <a:solidFill>
                  <a:srgbClr val="000099"/>
                </a:solidFill>
              </a:rPr>
              <a:t>均为 </a:t>
            </a:r>
            <a:r>
              <a:rPr lang="en-US" altLang="zh-CN" sz="3200" b="0">
                <a:solidFill>
                  <a:srgbClr val="000099"/>
                </a:solidFill>
              </a:rPr>
              <a:t>V </a:t>
            </a:r>
            <a:r>
              <a:rPr lang="zh-CN" altLang="en-US" sz="3200" b="0">
                <a:solidFill>
                  <a:srgbClr val="000099"/>
                </a:solidFill>
              </a:rPr>
              <a:t>的邻接点，</a:t>
            </a:r>
            <a:r>
              <a:rPr lang="en-US" altLang="zh-CN" sz="3200" b="0">
                <a:solidFill>
                  <a:srgbClr val="000099"/>
                </a:solidFill>
              </a:rPr>
              <a:t>SG</a:t>
            </a:r>
            <a:r>
              <a:rPr lang="en-US" altLang="zh-CN" sz="3200" b="0" baseline="-25000">
                <a:solidFill>
                  <a:srgbClr val="000099"/>
                </a:solidFill>
              </a:rPr>
              <a:t>1</a:t>
            </a:r>
            <a:r>
              <a:rPr lang="zh-CN" altLang="en-US" sz="3200" b="0">
                <a:solidFill>
                  <a:srgbClr val="000099"/>
                </a:solidFill>
              </a:rPr>
              <a:t>、</a:t>
            </a:r>
            <a:r>
              <a:rPr lang="en-US" altLang="zh-CN" sz="3200" b="0">
                <a:solidFill>
                  <a:srgbClr val="000099"/>
                </a:solidFill>
              </a:rPr>
              <a:t>SG</a:t>
            </a:r>
            <a:r>
              <a:rPr lang="en-US" altLang="zh-CN" sz="3200" b="0" baseline="-25000">
                <a:solidFill>
                  <a:srgbClr val="000099"/>
                </a:solidFill>
              </a:rPr>
              <a:t>2 </a:t>
            </a:r>
            <a:r>
              <a:rPr lang="zh-CN" altLang="en-US" sz="3200" b="0">
                <a:solidFill>
                  <a:srgbClr val="000099"/>
                </a:solidFill>
              </a:rPr>
              <a:t>和 </a:t>
            </a:r>
            <a:r>
              <a:rPr lang="en-US" altLang="zh-CN" sz="3200" b="0">
                <a:solidFill>
                  <a:srgbClr val="000099"/>
                </a:solidFill>
              </a:rPr>
              <a:t>SG</a:t>
            </a:r>
            <a:r>
              <a:rPr lang="en-US" altLang="zh-CN" sz="3200" b="0" baseline="-25000">
                <a:solidFill>
                  <a:srgbClr val="000099"/>
                </a:solidFill>
              </a:rPr>
              <a:t>3 </a:t>
            </a:r>
            <a:r>
              <a:rPr lang="zh-CN" altLang="en-US" sz="3200" b="0">
                <a:solidFill>
                  <a:srgbClr val="000099"/>
                </a:solidFill>
              </a:rPr>
              <a:t>分别为含顶点</a:t>
            </a:r>
            <a:r>
              <a:rPr lang="en-US" altLang="zh-CN" sz="3200" b="0">
                <a:solidFill>
                  <a:srgbClr val="000099"/>
                </a:solidFill>
              </a:rPr>
              <a:t>W</a:t>
            </a:r>
            <a:r>
              <a:rPr lang="en-US" altLang="zh-CN" sz="3200" b="0" baseline="-25000">
                <a:solidFill>
                  <a:srgbClr val="000099"/>
                </a:solidFill>
              </a:rPr>
              <a:t>1</a:t>
            </a:r>
            <a:r>
              <a:rPr lang="zh-CN" altLang="en-US" sz="3200" b="0">
                <a:solidFill>
                  <a:srgbClr val="000099"/>
                </a:solidFill>
              </a:rPr>
              <a:t>、</a:t>
            </a:r>
            <a:r>
              <a:rPr lang="en-US" altLang="zh-CN" sz="3200" b="0">
                <a:solidFill>
                  <a:srgbClr val="000099"/>
                </a:solidFill>
              </a:rPr>
              <a:t>W</a:t>
            </a:r>
            <a:r>
              <a:rPr lang="en-US" altLang="zh-CN" sz="3200" b="0" baseline="-25000">
                <a:solidFill>
                  <a:srgbClr val="000099"/>
                </a:solidFill>
              </a:rPr>
              <a:t>2</a:t>
            </a:r>
            <a:r>
              <a:rPr lang="zh-CN" altLang="en-US" sz="3200" b="0">
                <a:solidFill>
                  <a:srgbClr val="000099"/>
                </a:solidFill>
              </a:rPr>
              <a:t>和</a:t>
            </a:r>
            <a:r>
              <a:rPr lang="en-US" altLang="zh-CN" sz="3200" b="0">
                <a:solidFill>
                  <a:srgbClr val="000099"/>
                </a:solidFill>
              </a:rPr>
              <a:t>W</a:t>
            </a:r>
            <a:r>
              <a:rPr lang="en-US" altLang="zh-CN" sz="3200" b="0" baseline="-25000">
                <a:solidFill>
                  <a:srgbClr val="000099"/>
                </a:solidFill>
              </a:rPr>
              <a:t>3</a:t>
            </a:r>
            <a:r>
              <a:rPr lang="en-US" altLang="zh-CN" sz="3200" b="0">
                <a:solidFill>
                  <a:srgbClr val="000099"/>
                </a:solidFill>
              </a:rPr>
              <a:t> </a:t>
            </a:r>
            <a:r>
              <a:rPr lang="zh-CN" altLang="en-US" sz="3200" b="0">
                <a:solidFill>
                  <a:srgbClr val="000099"/>
                </a:solidFill>
              </a:rPr>
              <a:t>的子图。</a:t>
            </a:r>
          </a:p>
        </p:txBody>
      </p:sp>
      <p:sp>
        <p:nvSpPr>
          <p:cNvPr id="100369" name="Text Box 17"/>
          <p:cNvSpPr txBox="1">
            <a:spLocks noChangeArrowheads="1"/>
          </p:cNvSpPr>
          <p:nvPr/>
        </p:nvSpPr>
        <p:spPr bwMode="auto">
          <a:xfrm>
            <a:off x="2574925" y="3819526"/>
            <a:ext cx="7265988" cy="2456057"/>
          </a:xfrm>
          <a:prstGeom prst="rect">
            <a:avLst/>
          </a:prstGeom>
          <a:solidFill>
            <a:srgbClr val="E1E2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200" b="0">
                <a:solidFill>
                  <a:srgbClr val="000099"/>
                </a:solidFill>
              </a:rPr>
              <a:t>访问顶点 </a:t>
            </a:r>
            <a:r>
              <a:rPr lang="en-US" altLang="zh-CN" sz="3200" b="0">
                <a:solidFill>
                  <a:srgbClr val="000099"/>
                </a:solidFill>
              </a:rPr>
              <a:t>V </a:t>
            </a:r>
            <a:r>
              <a:rPr lang="zh-CN" altLang="en-US" sz="3200" b="0">
                <a:solidFill>
                  <a:srgbClr val="000099"/>
                </a:solidFill>
              </a:rPr>
              <a:t>：</a:t>
            </a:r>
          </a:p>
          <a:p>
            <a:pPr eaLnBrk="1" hangingPunct="1">
              <a:lnSpc>
                <a:spcPct val="120000"/>
              </a:lnSpc>
            </a:pPr>
            <a:r>
              <a:rPr lang="en-US" altLang="zh-CN" sz="3200" b="0">
                <a:solidFill>
                  <a:srgbClr val="000099"/>
                </a:solidFill>
              </a:rPr>
              <a:t>for (W</a:t>
            </a:r>
            <a:r>
              <a:rPr lang="en-US" altLang="zh-CN" sz="3200" b="0" baseline="-25000">
                <a:solidFill>
                  <a:srgbClr val="000099"/>
                </a:solidFill>
              </a:rPr>
              <a:t>1</a:t>
            </a:r>
            <a:r>
              <a:rPr lang="zh-CN" altLang="en-US" sz="3200" b="0">
                <a:solidFill>
                  <a:srgbClr val="000099"/>
                </a:solidFill>
              </a:rPr>
              <a:t>、</a:t>
            </a:r>
            <a:r>
              <a:rPr lang="en-US" altLang="zh-CN" sz="3200" b="0">
                <a:solidFill>
                  <a:srgbClr val="000099"/>
                </a:solidFill>
              </a:rPr>
              <a:t>W</a:t>
            </a:r>
            <a:r>
              <a:rPr lang="en-US" altLang="zh-CN" sz="3200" b="0" baseline="-25000">
                <a:solidFill>
                  <a:srgbClr val="000099"/>
                </a:solidFill>
              </a:rPr>
              <a:t>2</a:t>
            </a:r>
            <a:r>
              <a:rPr lang="zh-CN" altLang="en-US" sz="3200" b="0">
                <a:solidFill>
                  <a:srgbClr val="000099"/>
                </a:solidFill>
              </a:rPr>
              <a:t>、</a:t>
            </a:r>
            <a:r>
              <a:rPr lang="en-US" altLang="zh-CN" sz="3200" b="0">
                <a:solidFill>
                  <a:srgbClr val="000099"/>
                </a:solidFill>
              </a:rPr>
              <a:t>W</a:t>
            </a:r>
            <a:r>
              <a:rPr lang="en-US" altLang="zh-CN" sz="3200" b="0" baseline="-25000">
                <a:solidFill>
                  <a:srgbClr val="000099"/>
                </a:solidFill>
              </a:rPr>
              <a:t>3 </a:t>
            </a:r>
            <a:r>
              <a:rPr lang="en-US" altLang="zh-CN" sz="3200" b="0">
                <a:solidFill>
                  <a:srgbClr val="000099"/>
                </a:solidFill>
              </a:rPr>
              <a:t>)</a:t>
            </a:r>
          </a:p>
          <a:p>
            <a:pPr eaLnBrk="1" hangingPunct="1">
              <a:lnSpc>
                <a:spcPct val="120000"/>
              </a:lnSpc>
            </a:pPr>
            <a:r>
              <a:rPr lang="en-US" altLang="zh-CN" sz="3200" b="0">
                <a:solidFill>
                  <a:srgbClr val="000099"/>
                </a:solidFill>
              </a:rPr>
              <a:t>    </a:t>
            </a:r>
            <a:r>
              <a:rPr lang="zh-CN" altLang="en-US" sz="3200" b="0">
                <a:solidFill>
                  <a:srgbClr val="CC0000"/>
                </a:solidFill>
              </a:rPr>
              <a:t>若</a:t>
            </a:r>
            <a:r>
              <a:rPr lang="zh-CN" altLang="en-US" sz="3200" b="0">
                <a:solidFill>
                  <a:srgbClr val="000099"/>
                </a:solidFill>
              </a:rPr>
              <a:t>该邻接点</a:t>
            </a:r>
            <a:r>
              <a:rPr lang="en-US" altLang="zh-CN" sz="3200" b="0">
                <a:solidFill>
                  <a:srgbClr val="CC0000"/>
                </a:solidFill>
              </a:rPr>
              <a:t>W</a:t>
            </a:r>
            <a:r>
              <a:rPr lang="zh-CN" altLang="en-US" sz="3200" b="0">
                <a:solidFill>
                  <a:srgbClr val="CC0000"/>
                </a:solidFill>
              </a:rPr>
              <a:t>未被访问</a:t>
            </a:r>
            <a:r>
              <a:rPr lang="zh-CN" altLang="en-US" sz="3200" b="0">
                <a:solidFill>
                  <a:srgbClr val="000099"/>
                </a:solidFill>
              </a:rPr>
              <a:t>，</a:t>
            </a:r>
          </a:p>
          <a:p>
            <a:pPr eaLnBrk="1" hangingPunct="1">
              <a:lnSpc>
                <a:spcPct val="120000"/>
              </a:lnSpc>
            </a:pPr>
            <a:r>
              <a:rPr lang="zh-CN" altLang="en-US" sz="3200" b="0">
                <a:solidFill>
                  <a:srgbClr val="000099"/>
                </a:solidFill>
              </a:rPr>
              <a:t>    </a:t>
            </a:r>
            <a:r>
              <a:rPr lang="zh-CN" altLang="en-US" sz="3200" b="0">
                <a:solidFill>
                  <a:srgbClr val="CC0000"/>
                </a:solidFill>
              </a:rPr>
              <a:t>则</a:t>
            </a:r>
            <a:r>
              <a:rPr lang="zh-CN" altLang="en-US" sz="3200" b="0">
                <a:solidFill>
                  <a:srgbClr val="000099"/>
                </a:solidFill>
              </a:rPr>
              <a:t>从它出发进行深度优先搜索遍历。</a:t>
            </a:r>
          </a:p>
        </p:txBody>
      </p:sp>
      <p:sp>
        <p:nvSpPr>
          <p:cNvPr id="100370" name="Oval 18"/>
          <p:cNvSpPr>
            <a:spLocks noChangeArrowheads="1"/>
          </p:cNvSpPr>
          <p:nvPr/>
        </p:nvSpPr>
        <p:spPr bwMode="auto">
          <a:xfrm>
            <a:off x="3429000" y="17526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800000"/>
                </a:solidFill>
              </a:rPr>
              <a:t>w</a:t>
            </a:r>
            <a:r>
              <a:rPr lang="en-US" altLang="zh-CN" sz="3200" baseline="-25000">
                <a:solidFill>
                  <a:srgbClr val="800000"/>
                </a:solidFill>
              </a:rPr>
              <a:t>2</a:t>
            </a:r>
            <a:endParaRPr lang="en-US" altLang="zh-CN" b="0"/>
          </a:p>
        </p:txBody>
      </p:sp>
      <p:sp>
        <p:nvSpPr>
          <p:cNvPr id="100371" name="Oval 19"/>
          <p:cNvSpPr>
            <a:spLocks noChangeArrowheads="1"/>
          </p:cNvSpPr>
          <p:nvPr/>
        </p:nvSpPr>
        <p:spPr bwMode="auto">
          <a:xfrm>
            <a:off x="5105400" y="16764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800000"/>
                </a:solidFill>
              </a:rPr>
              <a:t>w</a:t>
            </a:r>
            <a:r>
              <a:rPr lang="en-US" altLang="zh-CN" sz="3200" baseline="-25000">
                <a:solidFill>
                  <a:srgbClr val="800000"/>
                </a:solidFill>
              </a:rPr>
              <a:t>3</a:t>
            </a:r>
            <a:endParaRPr lang="en-US" altLang="zh-CN" b="0"/>
          </a:p>
        </p:txBody>
      </p:sp>
      <p:sp>
        <p:nvSpPr>
          <p:cNvPr id="100372" name="Oval 20"/>
          <p:cNvSpPr>
            <a:spLocks noChangeArrowheads="1"/>
          </p:cNvSpPr>
          <p:nvPr/>
        </p:nvSpPr>
        <p:spPr bwMode="auto">
          <a:xfrm>
            <a:off x="3429000" y="17526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800000"/>
                </a:solidFill>
              </a:rPr>
              <a:t>w</a:t>
            </a:r>
            <a:r>
              <a:rPr lang="en-US" altLang="zh-CN" sz="3200" baseline="-25000">
                <a:solidFill>
                  <a:srgbClr val="800000"/>
                </a:solidFill>
              </a:rPr>
              <a:t>2</a:t>
            </a:r>
            <a:endParaRPr lang="en-US" altLang="zh-CN" b="0"/>
          </a:p>
        </p:txBody>
      </p:sp>
      <p:sp>
        <p:nvSpPr>
          <p:cNvPr id="2" name="文本框 1"/>
          <p:cNvSpPr txBox="1"/>
          <p:nvPr/>
        </p:nvSpPr>
        <p:spPr>
          <a:xfrm>
            <a:off x="7986532" y="3357243"/>
            <a:ext cx="2031325" cy="369332"/>
          </a:xfrm>
          <a:prstGeom prst="rect">
            <a:avLst/>
          </a:prstGeom>
          <a:noFill/>
        </p:spPr>
        <p:txBody>
          <a:bodyPr wrap="none" rtlCol="0">
            <a:spAutoFit/>
          </a:bodyPr>
          <a:lstStyle/>
          <a:p>
            <a:r>
              <a:rPr lang="zh-CN" altLang="en-US" dirty="0"/>
              <a:t>类似树的先序遍历</a:t>
            </a:r>
          </a:p>
        </p:txBody>
      </p:sp>
    </p:spTree>
    <p:extLst>
      <p:ext uri="{BB962C8B-B14F-4D97-AF65-F5344CB8AC3E}">
        <p14:creationId xmlns:p14="http://schemas.microsoft.com/office/powerpoint/2010/main" val="3821469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ppt_x"/>
                                          </p:val>
                                        </p:tav>
                                        <p:tav tm="100000">
                                          <p:val>
                                            <p:strVal val="#ppt_x"/>
                                          </p:val>
                                        </p:tav>
                                      </p:tavLst>
                                    </p:anim>
                                    <p:anim calcmode="lin" valueType="num">
                                      <p:cBhvr additive="base">
                                        <p:cTn id="8" dur="500" fill="hold"/>
                                        <p:tgtEl>
                                          <p:spTgt spid="1003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100362"/>
                                        </p:tgtEl>
                                        <p:attrNameLst>
                                          <p:attrName>style.visibility</p:attrName>
                                        </p:attrNameLst>
                                      </p:cBhvr>
                                      <p:to>
                                        <p:strVal val="visible"/>
                                      </p:to>
                                    </p:set>
                                    <p:anim calcmode="lin" valueType="num">
                                      <p:cBhvr>
                                        <p:cTn id="12" dur="500" fill="hold"/>
                                        <p:tgtEl>
                                          <p:spTgt spid="100362"/>
                                        </p:tgtEl>
                                        <p:attrNameLst>
                                          <p:attrName>ppt_x</p:attrName>
                                        </p:attrNameLst>
                                      </p:cBhvr>
                                      <p:tavLst>
                                        <p:tav tm="0">
                                          <p:val>
                                            <p:strVal val="#ppt_x"/>
                                          </p:val>
                                        </p:tav>
                                        <p:tav tm="100000">
                                          <p:val>
                                            <p:strVal val="#ppt_x"/>
                                          </p:val>
                                        </p:tav>
                                      </p:tavLst>
                                    </p:anim>
                                    <p:anim calcmode="lin" valueType="num">
                                      <p:cBhvr>
                                        <p:cTn id="13" dur="500" fill="hold"/>
                                        <p:tgtEl>
                                          <p:spTgt spid="100362"/>
                                        </p:tgtEl>
                                        <p:attrNameLst>
                                          <p:attrName>ppt_y</p:attrName>
                                        </p:attrNameLst>
                                      </p:cBhvr>
                                      <p:tavLst>
                                        <p:tav tm="0">
                                          <p:val>
                                            <p:strVal val="#ppt_y-#ppt_h/2"/>
                                          </p:val>
                                        </p:tav>
                                        <p:tav tm="100000">
                                          <p:val>
                                            <p:strVal val="#ppt_y"/>
                                          </p:val>
                                        </p:tav>
                                      </p:tavLst>
                                    </p:anim>
                                    <p:anim calcmode="lin" valueType="num">
                                      <p:cBhvr>
                                        <p:cTn id="14" dur="500" fill="hold"/>
                                        <p:tgtEl>
                                          <p:spTgt spid="100362"/>
                                        </p:tgtEl>
                                        <p:attrNameLst>
                                          <p:attrName>ppt_w</p:attrName>
                                        </p:attrNameLst>
                                      </p:cBhvr>
                                      <p:tavLst>
                                        <p:tav tm="0">
                                          <p:val>
                                            <p:strVal val="#ppt_w"/>
                                          </p:val>
                                        </p:tav>
                                        <p:tav tm="100000">
                                          <p:val>
                                            <p:strVal val="#ppt_w"/>
                                          </p:val>
                                        </p:tav>
                                      </p:tavLst>
                                    </p:anim>
                                    <p:anim calcmode="lin" valueType="num">
                                      <p:cBhvr>
                                        <p:cTn id="15" dur="500" fill="hold"/>
                                        <p:tgtEl>
                                          <p:spTgt spid="100362"/>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17" presetClass="entr" presetSubtype="1" fill="hold" grpId="0" nodeType="afterEffect">
                                  <p:stCondLst>
                                    <p:cond delay="0"/>
                                  </p:stCondLst>
                                  <p:childTnLst>
                                    <p:set>
                                      <p:cBhvr>
                                        <p:cTn id="18" dur="1" fill="hold">
                                          <p:stCondLst>
                                            <p:cond delay="0"/>
                                          </p:stCondLst>
                                        </p:cTn>
                                        <p:tgtEl>
                                          <p:spTgt spid="100359"/>
                                        </p:tgtEl>
                                        <p:attrNameLst>
                                          <p:attrName>style.visibility</p:attrName>
                                        </p:attrNameLst>
                                      </p:cBhvr>
                                      <p:to>
                                        <p:strVal val="visible"/>
                                      </p:to>
                                    </p:set>
                                    <p:anim calcmode="lin" valueType="num">
                                      <p:cBhvr>
                                        <p:cTn id="19" dur="500" fill="hold"/>
                                        <p:tgtEl>
                                          <p:spTgt spid="100359"/>
                                        </p:tgtEl>
                                        <p:attrNameLst>
                                          <p:attrName>ppt_x</p:attrName>
                                        </p:attrNameLst>
                                      </p:cBhvr>
                                      <p:tavLst>
                                        <p:tav tm="0">
                                          <p:val>
                                            <p:strVal val="#ppt_x"/>
                                          </p:val>
                                        </p:tav>
                                        <p:tav tm="100000">
                                          <p:val>
                                            <p:strVal val="#ppt_x"/>
                                          </p:val>
                                        </p:tav>
                                      </p:tavLst>
                                    </p:anim>
                                    <p:anim calcmode="lin" valueType="num">
                                      <p:cBhvr>
                                        <p:cTn id="20" dur="500" fill="hold"/>
                                        <p:tgtEl>
                                          <p:spTgt spid="100359"/>
                                        </p:tgtEl>
                                        <p:attrNameLst>
                                          <p:attrName>ppt_y</p:attrName>
                                        </p:attrNameLst>
                                      </p:cBhvr>
                                      <p:tavLst>
                                        <p:tav tm="0">
                                          <p:val>
                                            <p:strVal val="#ppt_y-#ppt_h/2"/>
                                          </p:val>
                                        </p:tav>
                                        <p:tav tm="100000">
                                          <p:val>
                                            <p:strVal val="#ppt_y"/>
                                          </p:val>
                                        </p:tav>
                                      </p:tavLst>
                                    </p:anim>
                                    <p:anim calcmode="lin" valueType="num">
                                      <p:cBhvr>
                                        <p:cTn id="21" dur="500" fill="hold"/>
                                        <p:tgtEl>
                                          <p:spTgt spid="100359"/>
                                        </p:tgtEl>
                                        <p:attrNameLst>
                                          <p:attrName>ppt_w</p:attrName>
                                        </p:attrNameLst>
                                      </p:cBhvr>
                                      <p:tavLst>
                                        <p:tav tm="0">
                                          <p:val>
                                            <p:strVal val="#ppt_w"/>
                                          </p:val>
                                        </p:tav>
                                        <p:tav tm="100000">
                                          <p:val>
                                            <p:strVal val="#ppt_w"/>
                                          </p:val>
                                        </p:tav>
                                      </p:tavLst>
                                    </p:anim>
                                    <p:anim calcmode="lin" valueType="num">
                                      <p:cBhvr>
                                        <p:cTn id="22" dur="500" fill="hold"/>
                                        <p:tgtEl>
                                          <p:spTgt spid="100359"/>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500"/>
                            </p:stCondLst>
                            <p:childTnLst>
                              <p:par>
                                <p:cTn id="24" presetID="17" presetClass="entr" presetSubtype="1" fill="hold" grpId="0" nodeType="afterEffect">
                                  <p:stCondLst>
                                    <p:cond delay="0"/>
                                  </p:stCondLst>
                                  <p:childTnLst>
                                    <p:set>
                                      <p:cBhvr>
                                        <p:cTn id="25" dur="1" fill="hold">
                                          <p:stCondLst>
                                            <p:cond delay="0"/>
                                          </p:stCondLst>
                                        </p:cTn>
                                        <p:tgtEl>
                                          <p:spTgt spid="100363"/>
                                        </p:tgtEl>
                                        <p:attrNameLst>
                                          <p:attrName>style.visibility</p:attrName>
                                        </p:attrNameLst>
                                      </p:cBhvr>
                                      <p:to>
                                        <p:strVal val="visible"/>
                                      </p:to>
                                    </p:set>
                                    <p:anim calcmode="lin" valueType="num">
                                      <p:cBhvr>
                                        <p:cTn id="26" dur="500" fill="hold"/>
                                        <p:tgtEl>
                                          <p:spTgt spid="100363"/>
                                        </p:tgtEl>
                                        <p:attrNameLst>
                                          <p:attrName>ppt_x</p:attrName>
                                        </p:attrNameLst>
                                      </p:cBhvr>
                                      <p:tavLst>
                                        <p:tav tm="0">
                                          <p:val>
                                            <p:strVal val="#ppt_x"/>
                                          </p:val>
                                        </p:tav>
                                        <p:tav tm="100000">
                                          <p:val>
                                            <p:strVal val="#ppt_x"/>
                                          </p:val>
                                        </p:tav>
                                      </p:tavLst>
                                    </p:anim>
                                    <p:anim calcmode="lin" valueType="num">
                                      <p:cBhvr>
                                        <p:cTn id="27" dur="500" fill="hold"/>
                                        <p:tgtEl>
                                          <p:spTgt spid="100363"/>
                                        </p:tgtEl>
                                        <p:attrNameLst>
                                          <p:attrName>ppt_y</p:attrName>
                                        </p:attrNameLst>
                                      </p:cBhvr>
                                      <p:tavLst>
                                        <p:tav tm="0">
                                          <p:val>
                                            <p:strVal val="#ppt_y-#ppt_h/2"/>
                                          </p:val>
                                        </p:tav>
                                        <p:tav tm="100000">
                                          <p:val>
                                            <p:strVal val="#ppt_y"/>
                                          </p:val>
                                        </p:tav>
                                      </p:tavLst>
                                    </p:anim>
                                    <p:anim calcmode="lin" valueType="num">
                                      <p:cBhvr>
                                        <p:cTn id="28" dur="500" fill="hold"/>
                                        <p:tgtEl>
                                          <p:spTgt spid="100363"/>
                                        </p:tgtEl>
                                        <p:attrNameLst>
                                          <p:attrName>ppt_w</p:attrName>
                                        </p:attrNameLst>
                                      </p:cBhvr>
                                      <p:tavLst>
                                        <p:tav tm="0">
                                          <p:val>
                                            <p:strVal val="#ppt_w"/>
                                          </p:val>
                                        </p:tav>
                                        <p:tav tm="100000">
                                          <p:val>
                                            <p:strVal val="#ppt_w"/>
                                          </p:val>
                                        </p:tav>
                                      </p:tavLst>
                                    </p:anim>
                                    <p:anim calcmode="lin" valueType="num">
                                      <p:cBhvr>
                                        <p:cTn id="29" dur="500" fill="hold"/>
                                        <p:tgtEl>
                                          <p:spTgt spid="10036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000"/>
                            </p:stCondLst>
                            <p:childTnLst>
                              <p:par>
                                <p:cTn id="31" presetID="17" presetClass="entr" presetSubtype="1" fill="hold" grpId="0" nodeType="afterEffect">
                                  <p:stCondLst>
                                    <p:cond delay="0"/>
                                  </p:stCondLst>
                                  <p:childTnLst>
                                    <p:set>
                                      <p:cBhvr>
                                        <p:cTn id="32" dur="1" fill="hold">
                                          <p:stCondLst>
                                            <p:cond delay="0"/>
                                          </p:stCondLst>
                                        </p:cTn>
                                        <p:tgtEl>
                                          <p:spTgt spid="100370"/>
                                        </p:tgtEl>
                                        <p:attrNameLst>
                                          <p:attrName>style.visibility</p:attrName>
                                        </p:attrNameLst>
                                      </p:cBhvr>
                                      <p:to>
                                        <p:strVal val="visible"/>
                                      </p:to>
                                    </p:set>
                                    <p:anim calcmode="lin" valueType="num">
                                      <p:cBhvr>
                                        <p:cTn id="33" dur="500" fill="hold"/>
                                        <p:tgtEl>
                                          <p:spTgt spid="100370"/>
                                        </p:tgtEl>
                                        <p:attrNameLst>
                                          <p:attrName>ppt_x</p:attrName>
                                        </p:attrNameLst>
                                      </p:cBhvr>
                                      <p:tavLst>
                                        <p:tav tm="0">
                                          <p:val>
                                            <p:strVal val="#ppt_x"/>
                                          </p:val>
                                        </p:tav>
                                        <p:tav tm="100000">
                                          <p:val>
                                            <p:strVal val="#ppt_x"/>
                                          </p:val>
                                        </p:tav>
                                      </p:tavLst>
                                    </p:anim>
                                    <p:anim calcmode="lin" valueType="num">
                                      <p:cBhvr>
                                        <p:cTn id="34" dur="500" fill="hold"/>
                                        <p:tgtEl>
                                          <p:spTgt spid="100370"/>
                                        </p:tgtEl>
                                        <p:attrNameLst>
                                          <p:attrName>ppt_y</p:attrName>
                                        </p:attrNameLst>
                                      </p:cBhvr>
                                      <p:tavLst>
                                        <p:tav tm="0">
                                          <p:val>
                                            <p:strVal val="#ppt_y-#ppt_h/2"/>
                                          </p:val>
                                        </p:tav>
                                        <p:tav tm="100000">
                                          <p:val>
                                            <p:strVal val="#ppt_y"/>
                                          </p:val>
                                        </p:tav>
                                      </p:tavLst>
                                    </p:anim>
                                    <p:anim calcmode="lin" valueType="num">
                                      <p:cBhvr>
                                        <p:cTn id="35" dur="500" fill="hold"/>
                                        <p:tgtEl>
                                          <p:spTgt spid="100370"/>
                                        </p:tgtEl>
                                        <p:attrNameLst>
                                          <p:attrName>ppt_w</p:attrName>
                                        </p:attrNameLst>
                                      </p:cBhvr>
                                      <p:tavLst>
                                        <p:tav tm="0">
                                          <p:val>
                                            <p:strVal val="#ppt_w"/>
                                          </p:val>
                                        </p:tav>
                                        <p:tav tm="100000">
                                          <p:val>
                                            <p:strVal val="#ppt_w"/>
                                          </p:val>
                                        </p:tav>
                                      </p:tavLst>
                                    </p:anim>
                                    <p:anim calcmode="lin" valueType="num">
                                      <p:cBhvr>
                                        <p:cTn id="36" dur="500" fill="hold"/>
                                        <p:tgtEl>
                                          <p:spTgt spid="10037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2500"/>
                            </p:stCondLst>
                            <p:childTnLst>
                              <p:par>
                                <p:cTn id="38" presetID="17" presetClass="entr" presetSubtype="1" fill="hold" grpId="0" nodeType="afterEffect">
                                  <p:stCondLst>
                                    <p:cond delay="0"/>
                                  </p:stCondLst>
                                  <p:childTnLst>
                                    <p:set>
                                      <p:cBhvr>
                                        <p:cTn id="39" dur="1" fill="hold">
                                          <p:stCondLst>
                                            <p:cond delay="0"/>
                                          </p:stCondLst>
                                        </p:cTn>
                                        <p:tgtEl>
                                          <p:spTgt spid="100364"/>
                                        </p:tgtEl>
                                        <p:attrNameLst>
                                          <p:attrName>style.visibility</p:attrName>
                                        </p:attrNameLst>
                                      </p:cBhvr>
                                      <p:to>
                                        <p:strVal val="visible"/>
                                      </p:to>
                                    </p:set>
                                    <p:anim calcmode="lin" valueType="num">
                                      <p:cBhvr>
                                        <p:cTn id="40" dur="500" fill="hold"/>
                                        <p:tgtEl>
                                          <p:spTgt spid="100364"/>
                                        </p:tgtEl>
                                        <p:attrNameLst>
                                          <p:attrName>ppt_x</p:attrName>
                                        </p:attrNameLst>
                                      </p:cBhvr>
                                      <p:tavLst>
                                        <p:tav tm="0">
                                          <p:val>
                                            <p:strVal val="#ppt_x"/>
                                          </p:val>
                                        </p:tav>
                                        <p:tav tm="100000">
                                          <p:val>
                                            <p:strVal val="#ppt_x"/>
                                          </p:val>
                                        </p:tav>
                                      </p:tavLst>
                                    </p:anim>
                                    <p:anim calcmode="lin" valueType="num">
                                      <p:cBhvr>
                                        <p:cTn id="41" dur="500" fill="hold"/>
                                        <p:tgtEl>
                                          <p:spTgt spid="100364"/>
                                        </p:tgtEl>
                                        <p:attrNameLst>
                                          <p:attrName>ppt_y</p:attrName>
                                        </p:attrNameLst>
                                      </p:cBhvr>
                                      <p:tavLst>
                                        <p:tav tm="0">
                                          <p:val>
                                            <p:strVal val="#ppt_y-#ppt_h/2"/>
                                          </p:val>
                                        </p:tav>
                                        <p:tav tm="100000">
                                          <p:val>
                                            <p:strVal val="#ppt_y"/>
                                          </p:val>
                                        </p:tav>
                                      </p:tavLst>
                                    </p:anim>
                                    <p:anim calcmode="lin" valueType="num">
                                      <p:cBhvr>
                                        <p:cTn id="42" dur="500" fill="hold"/>
                                        <p:tgtEl>
                                          <p:spTgt spid="100364"/>
                                        </p:tgtEl>
                                        <p:attrNameLst>
                                          <p:attrName>ppt_w</p:attrName>
                                        </p:attrNameLst>
                                      </p:cBhvr>
                                      <p:tavLst>
                                        <p:tav tm="0">
                                          <p:val>
                                            <p:strVal val="#ppt_w"/>
                                          </p:val>
                                        </p:tav>
                                        <p:tav tm="100000">
                                          <p:val>
                                            <p:strVal val="#ppt_w"/>
                                          </p:val>
                                        </p:tav>
                                      </p:tavLst>
                                    </p:anim>
                                    <p:anim calcmode="lin" valueType="num">
                                      <p:cBhvr>
                                        <p:cTn id="43" dur="500" fill="hold"/>
                                        <p:tgtEl>
                                          <p:spTgt spid="100364"/>
                                        </p:tgtEl>
                                        <p:attrNameLst>
                                          <p:attrName>ppt_h</p:attrName>
                                        </p:attrNameLst>
                                      </p:cBhvr>
                                      <p:tavLst>
                                        <p:tav tm="0">
                                          <p:val>
                                            <p:fltVal val="0"/>
                                          </p:val>
                                        </p:tav>
                                        <p:tav tm="100000">
                                          <p:val>
                                            <p:strVal val="#ppt_h"/>
                                          </p:val>
                                        </p:tav>
                                      </p:tavLst>
                                    </p:anim>
                                  </p:childTnLst>
                                </p:cTn>
                              </p:par>
                            </p:childTnLst>
                          </p:cTn>
                        </p:par>
                        <p:par>
                          <p:cTn id="44" fill="hold" nodeType="afterGroup">
                            <p:stCondLst>
                              <p:cond delay="3000"/>
                            </p:stCondLst>
                            <p:childTnLst>
                              <p:par>
                                <p:cTn id="45" presetID="17" presetClass="entr" presetSubtype="1" fill="hold" grpId="0" nodeType="afterEffect">
                                  <p:stCondLst>
                                    <p:cond delay="0"/>
                                  </p:stCondLst>
                                  <p:childTnLst>
                                    <p:set>
                                      <p:cBhvr>
                                        <p:cTn id="46" dur="1" fill="hold">
                                          <p:stCondLst>
                                            <p:cond delay="0"/>
                                          </p:stCondLst>
                                        </p:cTn>
                                        <p:tgtEl>
                                          <p:spTgt spid="100371"/>
                                        </p:tgtEl>
                                        <p:attrNameLst>
                                          <p:attrName>style.visibility</p:attrName>
                                        </p:attrNameLst>
                                      </p:cBhvr>
                                      <p:to>
                                        <p:strVal val="visible"/>
                                      </p:to>
                                    </p:set>
                                    <p:anim calcmode="lin" valueType="num">
                                      <p:cBhvr>
                                        <p:cTn id="47" dur="500" fill="hold"/>
                                        <p:tgtEl>
                                          <p:spTgt spid="100371"/>
                                        </p:tgtEl>
                                        <p:attrNameLst>
                                          <p:attrName>ppt_x</p:attrName>
                                        </p:attrNameLst>
                                      </p:cBhvr>
                                      <p:tavLst>
                                        <p:tav tm="0">
                                          <p:val>
                                            <p:strVal val="#ppt_x"/>
                                          </p:val>
                                        </p:tav>
                                        <p:tav tm="100000">
                                          <p:val>
                                            <p:strVal val="#ppt_x"/>
                                          </p:val>
                                        </p:tav>
                                      </p:tavLst>
                                    </p:anim>
                                    <p:anim calcmode="lin" valueType="num">
                                      <p:cBhvr>
                                        <p:cTn id="48" dur="500" fill="hold"/>
                                        <p:tgtEl>
                                          <p:spTgt spid="100371"/>
                                        </p:tgtEl>
                                        <p:attrNameLst>
                                          <p:attrName>ppt_y</p:attrName>
                                        </p:attrNameLst>
                                      </p:cBhvr>
                                      <p:tavLst>
                                        <p:tav tm="0">
                                          <p:val>
                                            <p:strVal val="#ppt_y-#ppt_h/2"/>
                                          </p:val>
                                        </p:tav>
                                        <p:tav tm="100000">
                                          <p:val>
                                            <p:strVal val="#ppt_y"/>
                                          </p:val>
                                        </p:tav>
                                      </p:tavLst>
                                    </p:anim>
                                    <p:anim calcmode="lin" valueType="num">
                                      <p:cBhvr>
                                        <p:cTn id="49" dur="500" fill="hold"/>
                                        <p:tgtEl>
                                          <p:spTgt spid="100371"/>
                                        </p:tgtEl>
                                        <p:attrNameLst>
                                          <p:attrName>ppt_w</p:attrName>
                                        </p:attrNameLst>
                                      </p:cBhvr>
                                      <p:tavLst>
                                        <p:tav tm="0">
                                          <p:val>
                                            <p:strVal val="#ppt_w"/>
                                          </p:val>
                                        </p:tav>
                                        <p:tav tm="100000">
                                          <p:val>
                                            <p:strVal val="#ppt_w"/>
                                          </p:val>
                                        </p:tav>
                                      </p:tavLst>
                                    </p:anim>
                                    <p:anim calcmode="lin" valueType="num">
                                      <p:cBhvr>
                                        <p:cTn id="50" dur="500" fill="hold"/>
                                        <p:tgtEl>
                                          <p:spTgt spid="100371"/>
                                        </p:tgtEl>
                                        <p:attrNameLst>
                                          <p:attrName>ppt_h</p:attrName>
                                        </p:attrNameLst>
                                      </p:cBhvr>
                                      <p:tavLst>
                                        <p:tav tm="0">
                                          <p:val>
                                            <p:fltVal val="0"/>
                                          </p:val>
                                        </p:tav>
                                        <p:tav tm="100000">
                                          <p:val>
                                            <p:strVal val="#ppt_h"/>
                                          </p:val>
                                        </p:tav>
                                      </p:tavLst>
                                    </p:anim>
                                  </p:childTnLst>
                                </p:cTn>
                              </p:par>
                            </p:childTnLst>
                          </p:cTn>
                        </p:par>
                        <p:par>
                          <p:cTn id="51" fill="hold" nodeType="afterGroup">
                            <p:stCondLst>
                              <p:cond delay="3500"/>
                            </p:stCondLst>
                            <p:childTnLst>
                              <p:par>
                                <p:cTn id="52" presetID="17" presetClass="entr" presetSubtype="8" fill="hold" grpId="0" nodeType="afterEffect">
                                  <p:stCondLst>
                                    <p:cond delay="0"/>
                                  </p:stCondLst>
                                  <p:childTnLst>
                                    <p:set>
                                      <p:cBhvr>
                                        <p:cTn id="53" dur="1" fill="hold">
                                          <p:stCondLst>
                                            <p:cond delay="0"/>
                                          </p:stCondLst>
                                        </p:cTn>
                                        <p:tgtEl>
                                          <p:spTgt spid="100356"/>
                                        </p:tgtEl>
                                        <p:attrNameLst>
                                          <p:attrName>style.visibility</p:attrName>
                                        </p:attrNameLst>
                                      </p:cBhvr>
                                      <p:to>
                                        <p:strVal val="visible"/>
                                      </p:to>
                                    </p:set>
                                    <p:anim calcmode="lin" valueType="num">
                                      <p:cBhvr>
                                        <p:cTn id="54" dur="500" fill="hold"/>
                                        <p:tgtEl>
                                          <p:spTgt spid="100356"/>
                                        </p:tgtEl>
                                        <p:attrNameLst>
                                          <p:attrName>ppt_x</p:attrName>
                                        </p:attrNameLst>
                                      </p:cBhvr>
                                      <p:tavLst>
                                        <p:tav tm="0">
                                          <p:val>
                                            <p:strVal val="#ppt_x-#ppt_w/2"/>
                                          </p:val>
                                        </p:tav>
                                        <p:tav tm="100000">
                                          <p:val>
                                            <p:strVal val="#ppt_x"/>
                                          </p:val>
                                        </p:tav>
                                      </p:tavLst>
                                    </p:anim>
                                    <p:anim calcmode="lin" valueType="num">
                                      <p:cBhvr>
                                        <p:cTn id="55" dur="500" fill="hold"/>
                                        <p:tgtEl>
                                          <p:spTgt spid="100356"/>
                                        </p:tgtEl>
                                        <p:attrNameLst>
                                          <p:attrName>ppt_y</p:attrName>
                                        </p:attrNameLst>
                                      </p:cBhvr>
                                      <p:tavLst>
                                        <p:tav tm="0">
                                          <p:val>
                                            <p:strVal val="#ppt_y"/>
                                          </p:val>
                                        </p:tav>
                                        <p:tav tm="100000">
                                          <p:val>
                                            <p:strVal val="#ppt_y"/>
                                          </p:val>
                                        </p:tav>
                                      </p:tavLst>
                                    </p:anim>
                                    <p:anim calcmode="lin" valueType="num">
                                      <p:cBhvr>
                                        <p:cTn id="56" dur="500" fill="hold"/>
                                        <p:tgtEl>
                                          <p:spTgt spid="100356"/>
                                        </p:tgtEl>
                                        <p:attrNameLst>
                                          <p:attrName>ppt_w</p:attrName>
                                        </p:attrNameLst>
                                      </p:cBhvr>
                                      <p:tavLst>
                                        <p:tav tm="0">
                                          <p:val>
                                            <p:fltVal val="0"/>
                                          </p:val>
                                        </p:tav>
                                        <p:tav tm="100000">
                                          <p:val>
                                            <p:strVal val="#ppt_w"/>
                                          </p:val>
                                        </p:tav>
                                      </p:tavLst>
                                    </p:anim>
                                    <p:anim calcmode="lin" valueType="num">
                                      <p:cBhvr>
                                        <p:cTn id="57" dur="500" fill="hold"/>
                                        <p:tgtEl>
                                          <p:spTgt spid="100356"/>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4000"/>
                            </p:stCondLst>
                            <p:childTnLst>
                              <p:par>
                                <p:cTn id="59" presetID="17" presetClass="entr" presetSubtype="8" fill="hold" grpId="0" nodeType="afterEffect">
                                  <p:stCondLst>
                                    <p:cond delay="0"/>
                                  </p:stCondLst>
                                  <p:childTnLst>
                                    <p:set>
                                      <p:cBhvr>
                                        <p:cTn id="60" dur="1" fill="hold">
                                          <p:stCondLst>
                                            <p:cond delay="0"/>
                                          </p:stCondLst>
                                        </p:cTn>
                                        <p:tgtEl>
                                          <p:spTgt spid="100357"/>
                                        </p:tgtEl>
                                        <p:attrNameLst>
                                          <p:attrName>style.visibility</p:attrName>
                                        </p:attrNameLst>
                                      </p:cBhvr>
                                      <p:to>
                                        <p:strVal val="visible"/>
                                      </p:to>
                                    </p:set>
                                    <p:anim calcmode="lin" valueType="num">
                                      <p:cBhvr>
                                        <p:cTn id="61" dur="500" fill="hold"/>
                                        <p:tgtEl>
                                          <p:spTgt spid="100357"/>
                                        </p:tgtEl>
                                        <p:attrNameLst>
                                          <p:attrName>ppt_x</p:attrName>
                                        </p:attrNameLst>
                                      </p:cBhvr>
                                      <p:tavLst>
                                        <p:tav tm="0">
                                          <p:val>
                                            <p:strVal val="#ppt_x-#ppt_w/2"/>
                                          </p:val>
                                        </p:tav>
                                        <p:tav tm="100000">
                                          <p:val>
                                            <p:strVal val="#ppt_x"/>
                                          </p:val>
                                        </p:tav>
                                      </p:tavLst>
                                    </p:anim>
                                    <p:anim calcmode="lin" valueType="num">
                                      <p:cBhvr>
                                        <p:cTn id="62" dur="500" fill="hold"/>
                                        <p:tgtEl>
                                          <p:spTgt spid="100357"/>
                                        </p:tgtEl>
                                        <p:attrNameLst>
                                          <p:attrName>ppt_y</p:attrName>
                                        </p:attrNameLst>
                                      </p:cBhvr>
                                      <p:tavLst>
                                        <p:tav tm="0">
                                          <p:val>
                                            <p:strVal val="#ppt_y"/>
                                          </p:val>
                                        </p:tav>
                                        <p:tav tm="100000">
                                          <p:val>
                                            <p:strVal val="#ppt_y"/>
                                          </p:val>
                                        </p:tav>
                                      </p:tavLst>
                                    </p:anim>
                                    <p:anim calcmode="lin" valueType="num">
                                      <p:cBhvr>
                                        <p:cTn id="63" dur="500" fill="hold"/>
                                        <p:tgtEl>
                                          <p:spTgt spid="100357"/>
                                        </p:tgtEl>
                                        <p:attrNameLst>
                                          <p:attrName>ppt_w</p:attrName>
                                        </p:attrNameLst>
                                      </p:cBhvr>
                                      <p:tavLst>
                                        <p:tav tm="0">
                                          <p:val>
                                            <p:fltVal val="0"/>
                                          </p:val>
                                        </p:tav>
                                        <p:tav tm="100000">
                                          <p:val>
                                            <p:strVal val="#ppt_w"/>
                                          </p:val>
                                        </p:tav>
                                      </p:tavLst>
                                    </p:anim>
                                    <p:anim calcmode="lin" valueType="num">
                                      <p:cBhvr>
                                        <p:cTn id="64" dur="500" fill="hold"/>
                                        <p:tgtEl>
                                          <p:spTgt spid="100357"/>
                                        </p:tgtEl>
                                        <p:attrNameLst>
                                          <p:attrName>ppt_h</p:attrName>
                                        </p:attrNameLst>
                                      </p:cBhvr>
                                      <p:tavLst>
                                        <p:tav tm="0">
                                          <p:val>
                                            <p:strVal val="#ppt_h"/>
                                          </p:val>
                                        </p:tav>
                                        <p:tav tm="100000">
                                          <p:val>
                                            <p:strVal val="#ppt_h"/>
                                          </p:val>
                                        </p:tav>
                                      </p:tavLst>
                                    </p:anim>
                                  </p:childTnLst>
                                </p:cTn>
                              </p:par>
                            </p:childTnLst>
                          </p:cTn>
                        </p:par>
                        <p:par>
                          <p:cTn id="65" fill="hold" nodeType="afterGroup">
                            <p:stCondLst>
                              <p:cond delay="4500"/>
                            </p:stCondLst>
                            <p:childTnLst>
                              <p:par>
                                <p:cTn id="66" presetID="17" presetClass="entr" presetSubtype="8" fill="hold" grpId="0" nodeType="afterEffect">
                                  <p:stCondLst>
                                    <p:cond delay="0"/>
                                  </p:stCondLst>
                                  <p:childTnLst>
                                    <p:set>
                                      <p:cBhvr>
                                        <p:cTn id="67" dur="1" fill="hold">
                                          <p:stCondLst>
                                            <p:cond delay="0"/>
                                          </p:stCondLst>
                                        </p:cTn>
                                        <p:tgtEl>
                                          <p:spTgt spid="100358"/>
                                        </p:tgtEl>
                                        <p:attrNameLst>
                                          <p:attrName>style.visibility</p:attrName>
                                        </p:attrNameLst>
                                      </p:cBhvr>
                                      <p:to>
                                        <p:strVal val="visible"/>
                                      </p:to>
                                    </p:set>
                                    <p:anim calcmode="lin" valueType="num">
                                      <p:cBhvr>
                                        <p:cTn id="68" dur="500" fill="hold"/>
                                        <p:tgtEl>
                                          <p:spTgt spid="100358"/>
                                        </p:tgtEl>
                                        <p:attrNameLst>
                                          <p:attrName>ppt_x</p:attrName>
                                        </p:attrNameLst>
                                      </p:cBhvr>
                                      <p:tavLst>
                                        <p:tav tm="0">
                                          <p:val>
                                            <p:strVal val="#ppt_x-#ppt_w/2"/>
                                          </p:val>
                                        </p:tav>
                                        <p:tav tm="100000">
                                          <p:val>
                                            <p:strVal val="#ppt_x"/>
                                          </p:val>
                                        </p:tav>
                                      </p:tavLst>
                                    </p:anim>
                                    <p:anim calcmode="lin" valueType="num">
                                      <p:cBhvr>
                                        <p:cTn id="69" dur="500" fill="hold"/>
                                        <p:tgtEl>
                                          <p:spTgt spid="100358"/>
                                        </p:tgtEl>
                                        <p:attrNameLst>
                                          <p:attrName>ppt_y</p:attrName>
                                        </p:attrNameLst>
                                      </p:cBhvr>
                                      <p:tavLst>
                                        <p:tav tm="0">
                                          <p:val>
                                            <p:strVal val="#ppt_y"/>
                                          </p:val>
                                        </p:tav>
                                        <p:tav tm="100000">
                                          <p:val>
                                            <p:strVal val="#ppt_y"/>
                                          </p:val>
                                        </p:tav>
                                      </p:tavLst>
                                    </p:anim>
                                    <p:anim calcmode="lin" valueType="num">
                                      <p:cBhvr>
                                        <p:cTn id="70" dur="500" fill="hold"/>
                                        <p:tgtEl>
                                          <p:spTgt spid="100358"/>
                                        </p:tgtEl>
                                        <p:attrNameLst>
                                          <p:attrName>ppt_w</p:attrName>
                                        </p:attrNameLst>
                                      </p:cBhvr>
                                      <p:tavLst>
                                        <p:tav tm="0">
                                          <p:val>
                                            <p:fltVal val="0"/>
                                          </p:val>
                                        </p:tav>
                                        <p:tav tm="100000">
                                          <p:val>
                                            <p:strVal val="#ppt_w"/>
                                          </p:val>
                                        </p:tav>
                                      </p:tavLst>
                                    </p:anim>
                                    <p:anim calcmode="lin" valueType="num">
                                      <p:cBhvr>
                                        <p:cTn id="71" dur="500" fill="hold"/>
                                        <p:tgtEl>
                                          <p:spTgt spid="100358"/>
                                        </p:tgtEl>
                                        <p:attrNameLst>
                                          <p:attrName>ppt_h</p:attrName>
                                        </p:attrNameLst>
                                      </p:cBhvr>
                                      <p:tavLst>
                                        <p:tav tm="0">
                                          <p:val>
                                            <p:strVal val="#ppt_h"/>
                                          </p:val>
                                        </p:tav>
                                        <p:tav tm="100000">
                                          <p:val>
                                            <p:strVal val="#ppt_h"/>
                                          </p:val>
                                        </p:tav>
                                      </p:tavLst>
                                    </p:anim>
                                  </p:childTnLst>
                                </p:cTn>
                              </p:par>
                            </p:childTnLst>
                          </p:cTn>
                        </p:par>
                        <p:par>
                          <p:cTn id="72" fill="hold" nodeType="afterGroup">
                            <p:stCondLst>
                              <p:cond delay="5000"/>
                            </p:stCondLst>
                            <p:childTnLst>
                              <p:par>
                                <p:cTn id="73" presetID="1" presetClass="entr" presetSubtype="0" fill="hold" grpId="0" nodeType="afterEffect">
                                  <p:stCondLst>
                                    <p:cond delay="0"/>
                                  </p:stCondLst>
                                  <p:childTnLst>
                                    <p:set>
                                      <p:cBhvr>
                                        <p:cTn id="74" dur="1" fill="hold">
                                          <p:stCondLst>
                                            <p:cond delay="499"/>
                                          </p:stCondLst>
                                        </p:cTn>
                                        <p:tgtEl>
                                          <p:spTgt spid="100372"/>
                                        </p:tgtEl>
                                        <p:attrNameLst>
                                          <p:attrName>style.visibility</p:attrName>
                                        </p:attrNameLst>
                                      </p:cBhvr>
                                      <p:to>
                                        <p:strVal val="visible"/>
                                      </p:to>
                                    </p:set>
                                  </p:childTnLst>
                                </p:cTn>
                              </p:par>
                            </p:childTnLst>
                          </p:cTn>
                        </p:par>
                        <p:par>
                          <p:cTn id="75" fill="hold" nodeType="afterGroup">
                            <p:stCondLst>
                              <p:cond delay="5500"/>
                            </p:stCondLst>
                            <p:childTnLst>
                              <p:par>
                                <p:cTn id="76" presetID="17" presetClass="entr" presetSubtype="8" fill="hold" grpId="0" nodeType="afterEffect">
                                  <p:stCondLst>
                                    <p:cond delay="0"/>
                                  </p:stCondLst>
                                  <p:childTnLst>
                                    <p:set>
                                      <p:cBhvr>
                                        <p:cTn id="77" dur="1" fill="hold">
                                          <p:stCondLst>
                                            <p:cond delay="0"/>
                                          </p:stCondLst>
                                        </p:cTn>
                                        <p:tgtEl>
                                          <p:spTgt spid="100365"/>
                                        </p:tgtEl>
                                        <p:attrNameLst>
                                          <p:attrName>style.visibility</p:attrName>
                                        </p:attrNameLst>
                                      </p:cBhvr>
                                      <p:to>
                                        <p:strVal val="visible"/>
                                      </p:to>
                                    </p:set>
                                    <p:anim calcmode="lin" valueType="num">
                                      <p:cBhvr>
                                        <p:cTn id="78" dur="500" fill="hold"/>
                                        <p:tgtEl>
                                          <p:spTgt spid="100365"/>
                                        </p:tgtEl>
                                        <p:attrNameLst>
                                          <p:attrName>ppt_x</p:attrName>
                                        </p:attrNameLst>
                                      </p:cBhvr>
                                      <p:tavLst>
                                        <p:tav tm="0">
                                          <p:val>
                                            <p:strVal val="#ppt_x-#ppt_w/2"/>
                                          </p:val>
                                        </p:tav>
                                        <p:tav tm="100000">
                                          <p:val>
                                            <p:strVal val="#ppt_x"/>
                                          </p:val>
                                        </p:tav>
                                      </p:tavLst>
                                    </p:anim>
                                    <p:anim calcmode="lin" valueType="num">
                                      <p:cBhvr>
                                        <p:cTn id="79" dur="500" fill="hold"/>
                                        <p:tgtEl>
                                          <p:spTgt spid="100365"/>
                                        </p:tgtEl>
                                        <p:attrNameLst>
                                          <p:attrName>ppt_y</p:attrName>
                                        </p:attrNameLst>
                                      </p:cBhvr>
                                      <p:tavLst>
                                        <p:tav tm="0">
                                          <p:val>
                                            <p:strVal val="#ppt_y"/>
                                          </p:val>
                                        </p:tav>
                                        <p:tav tm="100000">
                                          <p:val>
                                            <p:strVal val="#ppt_y"/>
                                          </p:val>
                                        </p:tav>
                                      </p:tavLst>
                                    </p:anim>
                                    <p:anim calcmode="lin" valueType="num">
                                      <p:cBhvr>
                                        <p:cTn id="80" dur="500" fill="hold"/>
                                        <p:tgtEl>
                                          <p:spTgt spid="100365"/>
                                        </p:tgtEl>
                                        <p:attrNameLst>
                                          <p:attrName>ppt_w</p:attrName>
                                        </p:attrNameLst>
                                      </p:cBhvr>
                                      <p:tavLst>
                                        <p:tav tm="0">
                                          <p:val>
                                            <p:fltVal val="0"/>
                                          </p:val>
                                        </p:tav>
                                        <p:tav tm="100000">
                                          <p:val>
                                            <p:strVal val="#ppt_w"/>
                                          </p:val>
                                        </p:tav>
                                      </p:tavLst>
                                    </p:anim>
                                    <p:anim calcmode="lin" valueType="num">
                                      <p:cBhvr>
                                        <p:cTn id="81" dur="500" fill="hold"/>
                                        <p:tgtEl>
                                          <p:spTgt spid="100365"/>
                                        </p:tgtEl>
                                        <p:attrNameLst>
                                          <p:attrName>ppt_h</p:attrName>
                                        </p:attrNameLst>
                                      </p:cBhvr>
                                      <p:tavLst>
                                        <p:tav tm="0">
                                          <p:val>
                                            <p:strVal val="#ppt_h"/>
                                          </p:val>
                                        </p:tav>
                                        <p:tav tm="100000">
                                          <p:val>
                                            <p:strVal val="#ppt_h"/>
                                          </p:val>
                                        </p:tav>
                                      </p:tavLst>
                                    </p:anim>
                                  </p:childTnLst>
                                </p:cTn>
                              </p:par>
                            </p:childTnLst>
                          </p:cTn>
                        </p:par>
                        <p:par>
                          <p:cTn id="82" fill="hold" nodeType="afterGroup">
                            <p:stCondLst>
                              <p:cond delay="6000"/>
                            </p:stCondLst>
                            <p:childTnLst>
                              <p:par>
                                <p:cTn id="83" presetID="17" presetClass="entr" presetSubtype="8" fill="hold" grpId="0" nodeType="afterEffect">
                                  <p:stCondLst>
                                    <p:cond delay="0"/>
                                  </p:stCondLst>
                                  <p:childTnLst>
                                    <p:set>
                                      <p:cBhvr>
                                        <p:cTn id="84" dur="1" fill="hold">
                                          <p:stCondLst>
                                            <p:cond delay="0"/>
                                          </p:stCondLst>
                                        </p:cTn>
                                        <p:tgtEl>
                                          <p:spTgt spid="100366"/>
                                        </p:tgtEl>
                                        <p:attrNameLst>
                                          <p:attrName>style.visibility</p:attrName>
                                        </p:attrNameLst>
                                      </p:cBhvr>
                                      <p:to>
                                        <p:strVal val="visible"/>
                                      </p:to>
                                    </p:set>
                                    <p:anim calcmode="lin" valueType="num">
                                      <p:cBhvr>
                                        <p:cTn id="85" dur="500" fill="hold"/>
                                        <p:tgtEl>
                                          <p:spTgt spid="100366"/>
                                        </p:tgtEl>
                                        <p:attrNameLst>
                                          <p:attrName>ppt_x</p:attrName>
                                        </p:attrNameLst>
                                      </p:cBhvr>
                                      <p:tavLst>
                                        <p:tav tm="0">
                                          <p:val>
                                            <p:strVal val="#ppt_x-#ppt_w/2"/>
                                          </p:val>
                                        </p:tav>
                                        <p:tav tm="100000">
                                          <p:val>
                                            <p:strVal val="#ppt_x"/>
                                          </p:val>
                                        </p:tav>
                                      </p:tavLst>
                                    </p:anim>
                                    <p:anim calcmode="lin" valueType="num">
                                      <p:cBhvr>
                                        <p:cTn id="86" dur="500" fill="hold"/>
                                        <p:tgtEl>
                                          <p:spTgt spid="100366"/>
                                        </p:tgtEl>
                                        <p:attrNameLst>
                                          <p:attrName>ppt_y</p:attrName>
                                        </p:attrNameLst>
                                      </p:cBhvr>
                                      <p:tavLst>
                                        <p:tav tm="0">
                                          <p:val>
                                            <p:strVal val="#ppt_y"/>
                                          </p:val>
                                        </p:tav>
                                        <p:tav tm="100000">
                                          <p:val>
                                            <p:strVal val="#ppt_y"/>
                                          </p:val>
                                        </p:tav>
                                      </p:tavLst>
                                    </p:anim>
                                    <p:anim calcmode="lin" valueType="num">
                                      <p:cBhvr>
                                        <p:cTn id="87" dur="500" fill="hold"/>
                                        <p:tgtEl>
                                          <p:spTgt spid="100366"/>
                                        </p:tgtEl>
                                        <p:attrNameLst>
                                          <p:attrName>ppt_w</p:attrName>
                                        </p:attrNameLst>
                                      </p:cBhvr>
                                      <p:tavLst>
                                        <p:tav tm="0">
                                          <p:val>
                                            <p:fltVal val="0"/>
                                          </p:val>
                                        </p:tav>
                                        <p:tav tm="100000">
                                          <p:val>
                                            <p:strVal val="#ppt_w"/>
                                          </p:val>
                                        </p:tav>
                                      </p:tavLst>
                                    </p:anim>
                                    <p:anim calcmode="lin" valueType="num">
                                      <p:cBhvr>
                                        <p:cTn id="88" dur="500" fill="hold"/>
                                        <p:tgtEl>
                                          <p:spTgt spid="100366"/>
                                        </p:tgtEl>
                                        <p:attrNameLst>
                                          <p:attrName>ppt_h</p:attrName>
                                        </p:attrNameLst>
                                      </p:cBhvr>
                                      <p:tavLst>
                                        <p:tav tm="0">
                                          <p:val>
                                            <p:strVal val="#ppt_h"/>
                                          </p:val>
                                        </p:tav>
                                        <p:tav tm="100000">
                                          <p:val>
                                            <p:strVal val="#ppt_h"/>
                                          </p:val>
                                        </p:tav>
                                      </p:tavLst>
                                    </p:anim>
                                  </p:childTnLst>
                                </p:cTn>
                              </p:par>
                            </p:childTnLst>
                          </p:cTn>
                        </p:par>
                        <p:par>
                          <p:cTn id="89" fill="hold" nodeType="afterGroup">
                            <p:stCondLst>
                              <p:cond delay="6500"/>
                            </p:stCondLst>
                            <p:childTnLst>
                              <p:par>
                                <p:cTn id="90" presetID="17" presetClass="entr" presetSubtype="8" fill="hold" grpId="0" nodeType="afterEffect">
                                  <p:stCondLst>
                                    <p:cond delay="0"/>
                                  </p:stCondLst>
                                  <p:childTnLst>
                                    <p:set>
                                      <p:cBhvr>
                                        <p:cTn id="91" dur="1" fill="hold">
                                          <p:stCondLst>
                                            <p:cond delay="0"/>
                                          </p:stCondLst>
                                        </p:cTn>
                                        <p:tgtEl>
                                          <p:spTgt spid="100367"/>
                                        </p:tgtEl>
                                        <p:attrNameLst>
                                          <p:attrName>style.visibility</p:attrName>
                                        </p:attrNameLst>
                                      </p:cBhvr>
                                      <p:to>
                                        <p:strVal val="visible"/>
                                      </p:to>
                                    </p:set>
                                    <p:anim calcmode="lin" valueType="num">
                                      <p:cBhvr>
                                        <p:cTn id="92" dur="500" fill="hold"/>
                                        <p:tgtEl>
                                          <p:spTgt spid="100367"/>
                                        </p:tgtEl>
                                        <p:attrNameLst>
                                          <p:attrName>ppt_x</p:attrName>
                                        </p:attrNameLst>
                                      </p:cBhvr>
                                      <p:tavLst>
                                        <p:tav tm="0">
                                          <p:val>
                                            <p:strVal val="#ppt_x-#ppt_w/2"/>
                                          </p:val>
                                        </p:tav>
                                        <p:tav tm="100000">
                                          <p:val>
                                            <p:strVal val="#ppt_x"/>
                                          </p:val>
                                        </p:tav>
                                      </p:tavLst>
                                    </p:anim>
                                    <p:anim calcmode="lin" valueType="num">
                                      <p:cBhvr>
                                        <p:cTn id="93" dur="500" fill="hold"/>
                                        <p:tgtEl>
                                          <p:spTgt spid="100367"/>
                                        </p:tgtEl>
                                        <p:attrNameLst>
                                          <p:attrName>ppt_y</p:attrName>
                                        </p:attrNameLst>
                                      </p:cBhvr>
                                      <p:tavLst>
                                        <p:tav tm="0">
                                          <p:val>
                                            <p:strVal val="#ppt_y"/>
                                          </p:val>
                                        </p:tav>
                                        <p:tav tm="100000">
                                          <p:val>
                                            <p:strVal val="#ppt_y"/>
                                          </p:val>
                                        </p:tav>
                                      </p:tavLst>
                                    </p:anim>
                                    <p:anim calcmode="lin" valueType="num">
                                      <p:cBhvr>
                                        <p:cTn id="94" dur="500" fill="hold"/>
                                        <p:tgtEl>
                                          <p:spTgt spid="100367"/>
                                        </p:tgtEl>
                                        <p:attrNameLst>
                                          <p:attrName>ppt_w</p:attrName>
                                        </p:attrNameLst>
                                      </p:cBhvr>
                                      <p:tavLst>
                                        <p:tav tm="0">
                                          <p:val>
                                            <p:fltVal val="0"/>
                                          </p:val>
                                        </p:tav>
                                        <p:tav tm="100000">
                                          <p:val>
                                            <p:strVal val="#ppt_w"/>
                                          </p:val>
                                        </p:tav>
                                      </p:tavLst>
                                    </p:anim>
                                    <p:anim calcmode="lin" valueType="num">
                                      <p:cBhvr>
                                        <p:cTn id="95" dur="500" fill="hold"/>
                                        <p:tgtEl>
                                          <p:spTgt spid="100367"/>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100368">
                                            <p:txEl>
                                              <p:pRg st="0" end="0"/>
                                            </p:txEl>
                                          </p:spTgt>
                                        </p:tgtEl>
                                        <p:attrNameLst>
                                          <p:attrName>style.visibility</p:attrName>
                                        </p:attrNameLst>
                                      </p:cBhvr>
                                      <p:to>
                                        <p:strVal val="visible"/>
                                      </p:to>
                                    </p:set>
                                    <p:anim calcmode="lin" valueType="num">
                                      <p:cBhvr additive="base">
                                        <p:cTn id="100" dur="500" fill="hold"/>
                                        <p:tgtEl>
                                          <p:spTgt spid="100368">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1003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2" name="CARBRAKE.WAV"/>
                                        </p:tgtEl>
                                      </p:cMediaNode>
                                    </p:audio>
                                  </p:sub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iterate type="wd">
                                    <p:tmPct val="100000"/>
                                  </p:iterate>
                                  <p:childTnLst>
                                    <p:set>
                                      <p:cBhvr>
                                        <p:cTn id="105" dur="1" fill="hold">
                                          <p:stCondLst>
                                            <p:cond delay="0"/>
                                          </p:stCondLst>
                                        </p:cTn>
                                        <p:tgtEl>
                                          <p:spTgt spid="100369"/>
                                        </p:tgtEl>
                                        <p:attrNameLst>
                                          <p:attrName>style.visibility</p:attrName>
                                        </p:attrNameLst>
                                      </p:cBhvr>
                                      <p:to>
                                        <p:strVal val="visible"/>
                                      </p:to>
                                    </p:set>
                                    <p:animEffect transition="in" filter="wipe(left)">
                                      <p:cBhvr>
                                        <p:cTn id="106" dur="300"/>
                                        <p:tgtEl>
                                          <p:spTgt spid="100369"/>
                                        </p:tgtEl>
                                      </p:cBhvr>
                                    </p:animEffect>
                                  </p:childTnLst>
                                  <p:subTnLst>
                                    <p:audio>
                                      <p:cMediaNode>
                                        <p:cTn display="0" masterRel="sameClick">
                                          <p:stCondLst>
                                            <p:cond evt="begin" delay="0">
                                              <p:tn val="10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nimBg="1" autoUpdateAnimBg="0"/>
      <p:bldP spid="100356" grpId="0" animBg="1"/>
      <p:bldP spid="100357" grpId="0" animBg="1"/>
      <p:bldP spid="100358" grpId="0" animBg="1"/>
      <p:bldP spid="100359" grpId="0" animBg="1" autoUpdateAnimBg="0"/>
      <p:bldP spid="100362" grpId="0" animBg="1"/>
      <p:bldP spid="100363" grpId="0" animBg="1"/>
      <p:bldP spid="100364" grpId="0" animBg="1"/>
      <p:bldP spid="100365" grpId="0" autoUpdateAnimBg="0"/>
      <p:bldP spid="100366" grpId="0" autoUpdateAnimBg="0"/>
      <p:bldP spid="100367" grpId="0" autoUpdateAnimBg="0"/>
      <p:bldP spid="100368" grpId="0" build="p" autoUpdateAnimBg="0"/>
      <p:bldP spid="100369" grpId="0" animBg="1" autoUpdateAnimBg="0"/>
      <p:bldP spid="100370" grpId="0" animBg="1" autoUpdateAnimBg="0"/>
      <p:bldP spid="100371" grpId="0" animBg="1" autoUpdateAnimBg="0"/>
      <p:bldP spid="10037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438400" y="158751"/>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009999"/>
                </a:solidFill>
              </a:rPr>
              <a:t>本章小结</a:t>
            </a:r>
            <a:endParaRPr lang="zh-CN" altLang="en-US">
              <a:solidFill>
                <a:srgbClr val="00FF99"/>
              </a:solidFill>
            </a:endParaRPr>
          </a:p>
        </p:txBody>
      </p:sp>
      <p:sp>
        <p:nvSpPr>
          <p:cNvPr id="90115" name="Text Box 3"/>
          <p:cNvSpPr txBox="1">
            <a:spLocks noChangeArrowheads="1"/>
          </p:cNvSpPr>
          <p:nvPr/>
        </p:nvSpPr>
        <p:spPr bwMode="auto">
          <a:xfrm>
            <a:off x="1905000" y="685801"/>
            <a:ext cx="838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just" eaLnBrk="1" hangingPunct="1">
              <a:lnSpc>
                <a:spcPct val="125000"/>
              </a:lnSpc>
            </a:pPr>
            <a:r>
              <a:rPr lang="en-US" altLang="zh-CN" sz="3200" b="1">
                <a:solidFill>
                  <a:srgbClr val="990000"/>
                </a:solidFill>
              </a:rPr>
              <a:t>1.</a:t>
            </a:r>
            <a:r>
              <a:rPr lang="zh-CN" altLang="en-US" sz="3200" b="1">
                <a:solidFill>
                  <a:srgbClr val="990000"/>
                </a:solidFill>
              </a:rPr>
              <a:t>了解线性表的逻辑结构特性是数据元素之间存在着线性关系，在计算机中表示这种关系的两类不同的存储结构是顺序存储结构和链式存储结构。用前者表示的线性表简称为顺序表，用后者表示的线性表简称为链表。</a:t>
            </a:r>
            <a:endParaRPr lang="zh-CN" altLang="en-US">
              <a:solidFill>
                <a:srgbClr val="990000"/>
              </a:solidFill>
            </a:endParaRPr>
          </a:p>
        </p:txBody>
      </p:sp>
      <p:sp>
        <p:nvSpPr>
          <p:cNvPr id="90116" name="Rectangle 4"/>
          <p:cNvSpPr>
            <a:spLocks noChangeArrowheads="1"/>
          </p:cNvSpPr>
          <p:nvPr/>
        </p:nvSpPr>
        <p:spPr bwMode="auto">
          <a:xfrm>
            <a:off x="1905000" y="3810001"/>
            <a:ext cx="8534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200" b="1" dirty="0">
                <a:solidFill>
                  <a:srgbClr val="FF0000"/>
                </a:solidFill>
              </a:rPr>
              <a:t>2.</a:t>
            </a:r>
            <a:r>
              <a:rPr lang="zh-CN" altLang="en-US" sz="3200" b="1" dirty="0">
                <a:solidFill>
                  <a:srgbClr val="FF0000"/>
                </a:solidFill>
              </a:rPr>
              <a:t>熟练掌握这两类存储结构的描述方法，以及线性表的各种基本操作的实现。</a:t>
            </a:r>
          </a:p>
        </p:txBody>
      </p:sp>
      <p:sp>
        <p:nvSpPr>
          <p:cNvPr id="90117" name="Rectangle 5"/>
          <p:cNvSpPr>
            <a:spLocks noChangeArrowheads="1"/>
          </p:cNvSpPr>
          <p:nvPr/>
        </p:nvSpPr>
        <p:spPr bwMode="auto">
          <a:xfrm>
            <a:off x="1905000" y="5165726"/>
            <a:ext cx="876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200" b="1" dirty="0">
                <a:solidFill>
                  <a:srgbClr val="FF0000"/>
                </a:solidFill>
              </a:rPr>
              <a:t>3.</a:t>
            </a:r>
            <a:r>
              <a:rPr lang="zh-CN" altLang="en-US" sz="3200" b="1" dirty="0">
                <a:solidFill>
                  <a:srgbClr val="FF0000"/>
                </a:solidFill>
              </a:rPr>
              <a:t>能够从时间和空间复杂度的角度综合比较线性表两种存储结构的不同特点及其适用场合。</a:t>
            </a:r>
          </a:p>
        </p:txBody>
      </p:sp>
    </p:spTree>
    <p:extLst>
      <p:ext uri="{BB962C8B-B14F-4D97-AF65-F5344CB8AC3E}">
        <p14:creationId xmlns:p14="http://schemas.microsoft.com/office/powerpoint/2010/main" val="181418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Right)">
                                      <p:cBhvr>
                                        <p:cTn id="7" dur="500"/>
                                        <p:tgtEl>
                                          <p:spTgt spid="90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strips(downRight)">
                                      <p:cBhvr>
                                        <p:cTn id="12" dur="500"/>
                                        <p:tgtEl>
                                          <p:spTgt spid="90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strips(downRight)">
                                      <p:cBhvr>
                                        <p:cTn id="1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P spid="90116" grpId="0" autoUpdateAnimBg="0"/>
      <p:bldP spid="9011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828800" y="455614"/>
            <a:ext cx="8839200"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dirty="0">
                <a:solidFill>
                  <a:srgbClr val="000099"/>
                </a:solidFill>
              </a:rPr>
              <a:t>void</a:t>
            </a:r>
            <a:r>
              <a:rPr lang="en-US" altLang="zh-CN" sz="3600" b="0" dirty="0">
                <a:solidFill>
                  <a:srgbClr val="000099"/>
                </a:solidFill>
              </a:rPr>
              <a:t> DFS(Graph G, </a:t>
            </a:r>
            <a:r>
              <a:rPr lang="en-US" altLang="zh-CN" sz="3600" dirty="0" err="1">
                <a:solidFill>
                  <a:srgbClr val="000099"/>
                </a:solidFill>
              </a:rPr>
              <a:t>int</a:t>
            </a:r>
            <a:r>
              <a:rPr lang="en-US" altLang="zh-CN" sz="3600" b="0" dirty="0">
                <a:solidFill>
                  <a:srgbClr val="000099"/>
                </a:solidFill>
              </a:rPr>
              <a:t> v) </a:t>
            </a:r>
            <a:r>
              <a:rPr lang="en-US" altLang="zh-CN" sz="3600" dirty="0">
                <a:solidFill>
                  <a:srgbClr val="000099"/>
                </a:solidFill>
              </a:rPr>
              <a:t>{</a:t>
            </a:r>
          </a:p>
          <a:p>
            <a:pPr eaLnBrk="1" hangingPunct="1">
              <a:lnSpc>
                <a:spcPct val="120000"/>
              </a:lnSpc>
            </a:pPr>
            <a:r>
              <a:rPr lang="en-US" altLang="zh-CN" sz="3600" dirty="0">
                <a:solidFill>
                  <a:srgbClr val="000099"/>
                </a:solidFill>
              </a:rPr>
              <a:t>   // </a:t>
            </a:r>
            <a:r>
              <a:rPr lang="zh-CN" altLang="en-US" sz="3200" dirty="0">
                <a:solidFill>
                  <a:srgbClr val="000099"/>
                </a:solidFill>
              </a:rPr>
              <a:t>从顶点</a:t>
            </a:r>
            <a:r>
              <a:rPr lang="en-US" altLang="zh-CN" sz="3200" dirty="0">
                <a:solidFill>
                  <a:srgbClr val="000099"/>
                </a:solidFill>
              </a:rPr>
              <a:t>v</a:t>
            </a:r>
            <a:r>
              <a:rPr lang="zh-CN" altLang="en-US" sz="3200" dirty="0">
                <a:solidFill>
                  <a:srgbClr val="000099"/>
                </a:solidFill>
              </a:rPr>
              <a:t>出发，</a:t>
            </a:r>
            <a:r>
              <a:rPr lang="zh-CN" altLang="en-US" sz="3200" dirty="0">
                <a:solidFill>
                  <a:srgbClr val="800000"/>
                </a:solidFill>
              </a:rPr>
              <a:t>深度优先搜索遍历连通图 </a:t>
            </a:r>
            <a:r>
              <a:rPr lang="en-US" altLang="zh-CN" sz="3200" dirty="0">
                <a:solidFill>
                  <a:srgbClr val="800000"/>
                </a:solidFill>
              </a:rPr>
              <a:t>G</a:t>
            </a:r>
            <a:endParaRPr lang="en-US" altLang="zh-CN" sz="3200" b="0" dirty="0">
              <a:solidFill>
                <a:srgbClr val="000099"/>
              </a:solidFill>
            </a:endParaRPr>
          </a:p>
          <a:p>
            <a:pPr eaLnBrk="1" hangingPunct="1">
              <a:lnSpc>
                <a:spcPct val="120000"/>
              </a:lnSpc>
            </a:pPr>
            <a:r>
              <a:rPr lang="en-US" altLang="zh-CN" sz="3600" b="0" dirty="0">
                <a:solidFill>
                  <a:srgbClr val="000099"/>
                </a:solidFill>
              </a:rPr>
              <a:t>    visited[v] = </a:t>
            </a:r>
            <a:r>
              <a:rPr lang="en-US" altLang="zh-CN" sz="3600" dirty="0">
                <a:solidFill>
                  <a:srgbClr val="000099"/>
                </a:solidFill>
              </a:rPr>
              <a:t>TRUE</a:t>
            </a:r>
            <a:r>
              <a:rPr lang="en-US" altLang="zh-CN" sz="3600" b="0" dirty="0">
                <a:solidFill>
                  <a:srgbClr val="000099"/>
                </a:solidFill>
              </a:rPr>
              <a:t>;   </a:t>
            </a:r>
            <a:r>
              <a:rPr lang="en-US" altLang="zh-CN" sz="3600" b="0" dirty="0" err="1">
                <a:solidFill>
                  <a:srgbClr val="000099"/>
                </a:solidFill>
              </a:rPr>
              <a:t>VisitFunc</a:t>
            </a:r>
            <a:r>
              <a:rPr lang="en-US" altLang="zh-CN" sz="3600" b="0" dirty="0">
                <a:solidFill>
                  <a:srgbClr val="000099"/>
                </a:solidFill>
              </a:rPr>
              <a:t>(v);</a:t>
            </a:r>
          </a:p>
          <a:p>
            <a:pPr eaLnBrk="1" hangingPunct="1">
              <a:lnSpc>
                <a:spcPct val="120000"/>
              </a:lnSpc>
            </a:pPr>
            <a:r>
              <a:rPr lang="en-US" altLang="zh-CN" sz="3600" b="0" dirty="0">
                <a:solidFill>
                  <a:srgbClr val="000099"/>
                </a:solidFill>
              </a:rPr>
              <a:t>    </a:t>
            </a:r>
            <a:r>
              <a:rPr lang="en-US" altLang="zh-CN" sz="3600" dirty="0">
                <a:solidFill>
                  <a:srgbClr val="000099"/>
                </a:solidFill>
              </a:rPr>
              <a:t>for</a:t>
            </a:r>
            <a:r>
              <a:rPr lang="en-US" altLang="zh-CN" sz="3600" b="0" dirty="0">
                <a:solidFill>
                  <a:srgbClr val="000099"/>
                </a:solidFill>
              </a:rPr>
              <a:t>(w=</a:t>
            </a:r>
            <a:r>
              <a:rPr lang="en-US" altLang="zh-CN" sz="3600" b="0" dirty="0" err="1">
                <a:solidFill>
                  <a:srgbClr val="000099"/>
                </a:solidFill>
              </a:rPr>
              <a:t>FirstAdjVex</a:t>
            </a:r>
            <a:r>
              <a:rPr lang="en-US" altLang="zh-CN" sz="3600" b="0" dirty="0">
                <a:solidFill>
                  <a:srgbClr val="000099"/>
                </a:solidFill>
              </a:rPr>
              <a:t>(G, v);</a:t>
            </a:r>
          </a:p>
          <a:p>
            <a:pPr eaLnBrk="1" hangingPunct="1">
              <a:lnSpc>
                <a:spcPct val="120000"/>
              </a:lnSpc>
            </a:pPr>
            <a:r>
              <a:rPr lang="en-US" altLang="zh-CN" sz="3600" b="0" dirty="0">
                <a:solidFill>
                  <a:srgbClr val="000099"/>
                </a:solidFill>
              </a:rPr>
              <a:t>             w</a:t>
            </a:r>
            <a:r>
              <a:rPr lang="en-US" altLang="zh-CN" sz="3600" dirty="0">
                <a:solidFill>
                  <a:srgbClr val="000099"/>
                </a:solidFill>
              </a:rPr>
              <a:t>!=</a:t>
            </a:r>
            <a:r>
              <a:rPr lang="en-US" altLang="zh-CN" sz="3600" b="0" dirty="0">
                <a:solidFill>
                  <a:srgbClr val="000099"/>
                </a:solidFill>
              </a:rPr>
              <a:t>0; w=</a:t>
            </a:r>
            <a:r>
              <a:rPr lang="en-US" altLang="zh-CN" sz="3600" b="0" dirty="0" err="1">
                <a:solidFill>
                  <a:srgbClr val="000099"/>
                </a:solidFill>
              </a:rPr>
              <a:t>NextAdjVex</a:t>
            </a:r>
            <a:r>
              <a:rPr lang="en-US" altLang="zh-CN" sz="3600" b="0" dirty="0">
                <a:solidFill>
                  <a:srgbClr val="000099"/>
                </a:solidFill>
              </a:rPr>
              <a:t>(</a:t>
            </a:r>
            <a:r>
              <a:rPr lang="en-US" altLang="zh-CN" sz="3600" b="0" dirty="0" err="1">
                <a:solidFill>
                  <a:srgbClr val="000099"/>
                </a:solidFill>
              </a:rPr>
              <a:t>G,v,w</a:t>
            </a:r>
            <a:r>
              <a:rPr lang="en-US" altLang="zh-CN" sz="3600" b="0" dirty="0">
                <a:solidFill>
                  <a:srgbClr val="000099"/>
                </a:solidFill>
              </a:rPr>
              <a:t>))</a:t>
            </a:r>
          </a:p>
          <a:p>
            <a:pPr eaLnBrk="1" hangingPunct="1">
              <a:lnSpc>
                <a:spcPct val="120000"/>
              </a:lnSpc>
            </a:pPr>
            <a:r>
              <a:rPr lang="en-US" altLang="zh-CN" sz="3600" dirty="0"/>
              <a:t>        </a:t>
            </a:r>
            <a:r>
              <a:rPr lang="en-US" altLang="zh-CN" sz="3600" dirty="0">
                <a:solidFill>
                  <a:srgbClr val="CC0000"/>
                </a:solidFill>
              </a:rPr>
              <a:t>if </a:t>
            </a:r>
            <a:r>
              <a:rPr lang="en-US" altLang="zh-CN" sz="3600" b="0" dirty="0">
                <a:solidFill>
                  <a:srgbClr val="CC0000"/>
                </a:solidFill>
              </a:rPr>
              <a:t>(</a:t>
            </a:r>
            <a:r>
              <a:rPr lang="en-US" altLang="zh-CN" sz="3600" dirty="0">
                <a:solidFill>
                  <a:srgbClr val="CC0000"/>
                </a:solidFill>
              </a:rPr>
              <a:t>!</a:t>
            </a:r>
            <a:r>
              <a:rPr lang="en-US" altLang="zh-CN" sz="3600" b="0" dirty="0">
                <a:solidFill>
                  <a:srgbClr val="CC0000"/>
                </a:solidFill>
              </a:rPr>
              <a:t>visited[w])  DFS(G, w);</a:t>
            </a:r>
            <a:r>
              <a:rPr lang="en-US" altLang="zh-CN" sz="3600" b="0" dirty="0"/>
              <a:t>     </a:t>
            </a:r>
          </a:p>
          <a:p>
            <a:pPr eaLnBrk="1" hangingPunct="1">
              <a:lnSpc>
                <a:spcPct val="120000"/>
              </a:lnSpc>
            </a:pPr>
            <a:r>
              <a:rPr lang="en-US" altLang="zh-CN" sz="3600" b="0" dirty="0"/>
              <a:t>              </a:t>
            </a:r>
            <a:r>
              <a:rPr lang="en-US" altLang="zh-CN" sz="3600" b="0" dirty="0">
                <a:solidFill>
                  <a:srgbClr val="000099"/>
                </a:solidFill>
              </a:rPr>
              <a:t>// </a:t>
            </a:r>
            <a:r>
              <a:rPr lang="zh-CN" altLang="en-US" sz="3600" b="0" dirty="0">
                <a:solidFill>
                  <a:srgbClr val="000099"/>
                </a:solidFill>
              </a:rPr>
              <a:t>对</a:t>
            </a:r>
            <a:r>
              <a:rPr lang="en-US" altLang="zh-CN" sz="3600" b="0" dirty="0">
                <a:solidFill>
                  <a:srgbClr val="000099"/>
                </a:solidFill>
              </a:rPr>
              <a:t>v</a:t>
            </a:r>
            <a:r>
              <a:rPr lang="zh-CN" altLang="en-US" sz="3600" b="0" dirty="0">
                <a:solidFill>
                  <a:srgbClr val="000099"/>
                </a:solidFill>
              </a:rPr>
              <a:t>的尚未访问的邻接顶点</a:t>
            </a:r>
            <a:r>
              <a:rPr lang="en-US" altLang="zh-CN" sz="3600" b="0" dirty="0">
                <a:solidFill>
                  <a:srgbClr val="000099"/>
                </a:solidFill>
              </a:rPr>
              <a:t>w</a:t>
            </a:r>
          </a:p>
          <a:p>
            <a:pPr eaLnBrk="1" hangingPunct="1">
              <a:lnSpc>
                <a:spcPct val="120000"/>
              </a:lnSpc>
            </a:pPr>
            <a:r>
              <a:rPr lang="en-US" altLang="zh-CN" sz="3600" b="0" dirty="0">
                <a:solidFill>
                  <a:srgbClr val="000099"/>
                </a:solidFill>
              </a:rPr>
              <a:t>              // </a:t>
            </a:r>
            <a:r>
              <a:rPr lang="zh-CN" altLang="en-US" sz="3600" b="0" dirty="0">
                <a:solidFill>
                  <a:srgbClr val="000099"/>
                </a:solidFill>
              </a:rPr>
              <a:t>递归调用</a:t>
            </a:r>
            <a:r>
              <a:rPr lang="en-US" altLang="zh-CN" sz="3600" b="0" dirty="0">
                <a:solidFill>
                  <a:srgbClr val="000099"/>
                </a:solidFill>
              </a:rPr>
              <a:t>DFS</a:t>
            </a:r>
          </a:p>
          <a:p>
            <a:pPr eaLnBrk="1" hangingPunct="1">
              <a:lnSpc>
                <a:spcPct val="120000"/>
              </a:lnSpc>
            </a:pPr>
            <a:r>
              <a:rPr lang="en-US" altLang="zh-CN" sz="3600" dirty="0">
                <a:solidFill>
                  <a:srgbClr val="000099"/>
                </a:solidFill>
              </a:rPr>
              <a:t>} </a:t>
            </a:r>
            <a:r>
              <a:rPr lang="en-US" altLang="zh-CN" sz="3600" b="0" dirty="0">
                <a:solidFill>
                  <a:srgbClr val="000099"/>
                </a:solidFill>
              </a:rPr>
              <a:t>// DFS</a:t>
            </a:r>
            <a:endParaRPr lang="en-US" altLang="zh-CN" sz="3600" dirty="0">
              <a:solidFill>
                <a:srgbClr val="000099"/>
              </a:solidFill>
            </a:endParaRPr>
          </a:p>
        </p:txBody>
      </p:sp>
      <p:sp>
        <p:nvSpPr>
          <p:cNvPr id="2" name="文本框 1"/>
          <p:cNvSpPr txBox="1"/>
          <p:nvPr/>
        </p:nvSpPr>
        <p:spPr>
          <a:xfrm>
            <a:off x="6574421" y="5657671"/>
            <a:ext cx="5493812" cy="1200329"/>
          </a:xfrm>
          <a:prstGeom prst="rect">
            <a:avLst/>
          </a:prstGeom>
          <a:noFill/>
        </p:spPr>
        <p:txBody>
          <a:bodyPr wrap="none" rtlCol="0">
            <a:spAutoFit/>
          </a:bodyPr>
          <a:lstStyle/>
          <a:p>
            <a:r>
              <a:rPr lang="zh-CN" altLang="en-US" dirty="0"/>
              <a:t>若要遍历非连通图，</a:t>
            </a:r>
            <a:endParaRPr lang="en-US" altLang="zh-CN" dirty="0"/>
          </a:p>
          <a:p>
            <a:r>
              <a:rPr lang="zh-CN" altLang="en-US" dirty="0"/>
              <a:t>则添加一个访问标志的数组，</a:t>
            </a:r>
            <a:endParaRPr lang="en-US" altLang="zh-CN" dirty="0"/>
          </a:p>
          <a:p>
            <a:r>
              <a:rPr lang="zh-CN" altLang="en-US" dirty="0"/>
              <a:t>每次完成一次“遍历”后，对访问标志作一次扫描，</a:t>
            </a:r>
            <a:endParaRPr lang="en-US" altLang="zh-CN" dirty="0"/>
          </a:p>
          <a:p>
            <a:r>
              <a:rPr lang="zh-CN" altLang="en-US" dirty="0"/>
              <a:t>继续“遍历”未访问到的部分</a:t>
            </a:r>
            <a:endParaRPr lang="en-US" altLang="zh-CN" dirty="0"/>
          </a:p>
        </p:txBody>
      </p:sp>
    </p:spTree>
    <p:extLst>
      <p:ext uri="{BB962C8B-B14F-4D97-AF65-F5344CB8AC3E}">
        <p14:creationId xmlns:p14="http://schemas.microsoft.com/office/powerpoint/2010/main" val="23629643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97843" y="2488558"/>
            <a:ext cx="6647974" cy="923330"/>
          </a:xfrm>
          <a:prstGeom prst="rect">
            <a:avLst/>
          </a:prstGeom>
          <a:noFill/>
        </p:spPr>
        <p:txBody>
          <a:bodyPr wrap="none" rtlCol="0">
            <a:spAutoFit/>
          </a:bodyPr>
          <a:lstStyle/>
          <a:p>
            <a:r>
              <a:rPr lang="zh-CN" altLang="en-US" dirty="0"/>
              <a:t>广度优先搜索：</a:t>
            </a:r>
            <a:endParaRPr lang="en-US" altLang="zh-CN" dirty="0"/>
          </a:p>
          <a:p>
            <a:r>
              <a:rPr lang="zh-CN" altLang="en-US" dirty="0"/>
              <a:t>类似树的层次遍历，</a:t>
            </a:r>
            <a:endParaRPr lang="en-US" altLang="zh-CN" dirty="0"/>
          </a:p>
          <a:p>
            <a:r>
              <a:rPr lang="zh-CN" altLang="en-US" dirty="0"/>
              <a:t>借助辅助队列暂存遍历次序，同层的先入队，下一层的后入队</a:t>
            </a:r>
            <a:endParaRPr lang="en-US" altLang="zh-CN" dirty="0"/>
          </a:p>
        </p:txBody>
      </p:sp>
    </p:spTree>
    <p:extLst>
      <p:ext uri="{BB962C8B-B14F-4D97-AF65-F5344CB8AC3E}">
        <p14:creationId xmlns:p14="http://schemas.microsoft.com/office/powerpoint/2010/main" val="19487145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600200" y="53976"/>
            <a:ext cx="906780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200"/>
              <a:t> </a:t>
            </a:r>
            <a:r>
              <a:rPr lang="en-US" altLang="zh-CN" sz="4000">
                <a:solidFill>
                  <a:srgbClr val="000099"/>
                </a:solidFill>
              </a:rPr>
              <a:t>void </a:t>
            </a:r>
            <a:r>
              <a:rPr lang="en-US" altLang="zh-CN" sz="4000" b="0">
                <a:solidFill>
                  <a:srgbClr val="000099"/>
                </a:solidFill>
              </a:rPr>
              <a:t>BFSTraverse(Graph G,</a:t>
            </a:r>
          </a:p>
          <a:p>
            <a:pPr eaLnBrk="1" hangingPunct="1">
              <a:lnSpc>
                <a:spcPct val="110000"/>
              </a:lnSpc>
            </a:pPr>
            <a:r>
              <a:rPr lang="en-US" altLang="zh-CN" sz="4000" b="0">
                <a:solidFill>
                  <a:srgbClr val="000099"/>
                </a:solidFill>
              </a:rPr>
              <a:t>                             </a:t>
            </a:r>
            <a:r>
              <a:rPr lang="en-US" altLang="zh-CN" sz="4000">
                <a:solidFill>
                  <a:srgbClr val="000099"/>
                </a:solidFill>
              </a:rPr>
              <a:t>Status </a:t>
            </a:r>
            <a:r>
              <a:rPr lang="en-US" altLang="zh-CN" sz="4000" b="0">
                <a:solidFill>
                  <a:srgbClr val="000099"/>
                </a:solidFill>
              </a:rPr>
              <a:t>(</a:t>
            </a:r>
            <a:r>
              <a:rPr lang="en-US" altLang="zh-CN" sz="4000">
                <a:solidFill>
                  <a:srgbClr val="000099"/>
                </a:solidFill>
              </a:rPr>
              <a:t>*</a:t>
            </a:r>
            <a:r>
              <a:rPr lang="en-US" altLang="zh-CN" sz="4000" b="0">
                <a:solidFill>
                  <a:srgbClr val="000099"/>
                </a:solidFill>
              </a:rPr>
              <a:t>Visit)</a:t>
            </a:r>
            <a:r>
              <a:rPr lang="en-US" altLang="zh-CN" sz="4000">
                <a:solidFill>
                  <a:srgbClr val="000099"/>
                </a:solidFill>
              </a:rPr>
              <a:t>(int</a:t>
            </a:r>
            <a:r>
              <a:rPr lang="en-US" altLang="zh-CN" sz="4000" b="0">
                <a:solidFill>
                  <a:srgbClr val="000099"/>
                </a:solidFill>
              </a:rPr>
              <a:t> v))</a:t>
            </a:r>
            <a:r>
              <a:rPr lang="en-US" altLang="zh-CN" sz="4000">
                <a:solidFill>
                  <a:srgbClr val="000099"/>
                </a:solidFill>
              </a:rPr>
              <a:t>{</a:t>
            </a:r>
            <a:endParaRPr lang="en-US" altLang="zh-CN" sz="4000" b="0">
              <a:solidFill>
                <a:srgbClr val="000099"/>
              </a:solidFill>
            </a:endParaRPr>
          </a:p>
          <a:p>
            <a:pPr eaLnBrk="1" hangingPunct="1">
              <a:lnSpc>
                <a:spcPct val="110000"/>
              </a:lnSpc>
            </a:pPr>
            <a:r>
              <a:rPr lang="en-US" altLang="zh-CN" sz="4000" b="0">
                <a:solidFill>
                  <a:srgbClr val="000099"/>
                </a:solidFill>
              </a:rPr>
              <a:t>   </a:t>
            </a:r>
            <a:r>
              <a:rPr lang="en-US" altLang="zh-CN" sz="4000">
                <a:solidFill>
                  <a:srgbClr val="000099"/>
                </a:solidFill>
              </a:rPr>
              <a:t>for</a:t>
            </a:r>
            <a:r>
              <a:rPr lang="en-US" altLang="zh-CN" sz="4000" b="0">
                <a:solidFill>
                  <a:srgbClr val="000099"/>
                </a:solidFill>
              </a:rPr>
              <a:t> (v=0; v&lt;G.vexnum; </a:t>
            </a:r>
            <a:r>
              <a:rPr lang="en-US" altLang="zh-CN" sz="4000">
                <a:solidFill>
                  <a:srgbClr val="000099"/>
                </a:solidFill>
              </a:rPr>
              <a:t>++</a:t>
            </a:r>
            <a:r>
              <a:rPr lang="en-US" altLang="zh-CN" sz="4000" b="0">
                <a:solidFill>
                  <a:srgbClr val="000099"/>
                </a:solidFill>
              </a:rPr>
              <a:t>v)</a:t>
            </a:r>
          </a:p>
          <a:p>
            <a:pPr eaLnBrk="1" hangingPunct="1">
              <a:lnSpc>
                <a:spcPct val="110000"/>
              </a:lnSpc>
            </a:pPr>
            <a:r>
              <a:rPr lang="en-US" altLang="zh-CN" sz="4000" b="0">
                <a:solidFill>
                  <a:srgbClr val="000099"/>
                </a:solidFill>
              </a:rPr>
              <a:t>       visited[v] = </a:t>
            </a:r>
            <a:r>
              <a:rPr lang="en-US" altLang="zh-CN" sz="4000">
                <a:solidFill>
                  <a:srgbClr val="000099"/>
                </a:solidFill>
              </a:rPr>
              <a:t>FALSE</a:t>
            </a:r>
            <a:r>
              <a:rPr lang="en-US" altLang="zh-CN" sz="4000" b="0">
                <a:solidFill>
                  <a:srgbClr val="000099"/>
                </a:solidFill>
              </a:rPr>
              <a:t>;  </a:t>
            </a:r>
            <a:r>
              <a:rPr lang="en-US" altLang="zh-CN" sz="3600" b="0">
                <a:solidFill>
                  <a:srgbClr val="000099"/>
                </a:solidFill>
              </a:rPr>
              <a:t>//</a:t>
            </a:r>
            <a:r>
              <a:rPr lang="zh-CN" altLang="zh-CN" sz="3600" b="0">
                <a:solidFill>
                  <a:srgbClr val="000099"/>
                </a:solidFill>
              </a:rPr>
              <a:t>初始化访问标志</a:t>
            </a:r>
            <a:endParaRPr lang="zh-CN" altLang="en-US" sz="4000" b="0">
              <a:solidFill>
                <a:srgbClr val="000099"/>
              </a:solidFill>
            </a:endParaRPr>
          </a:p>
          <a:p>
            <a:pPr eaLnBrk="1" hangingPunct="1">
              <a:lnSpc>
                <a:spcPct val="110000"/>
              </a:lnSpc>
            </a:pPr>
            <a:r>
              <a:rPr lang="zh-CN" altLang="en-US" sz="4000" b="0">
                <a:solidFill>
                  <a:srgbClr val="000099"/>
                </a:solidFill>
              </a:rPr>
              <a:t>   </a:t>
            </a:r>
            <a:r>
              <a:rPr lang="en-US" altLang="zh-CN" sz="4000" b="0">
                <a:solidFill>
                  <a:srgbClr val="0000FF"/>
                </a:solidFill>
              </a:rPr>
              <a:t>InitQueue(Q);</a:t>
            </a:r>
            <a:r>
              <a:rPr lang="en-US" altLang="zh-CN" sz="4000" b="0">
                <a:solidFill>
                  <a:srgbClr val="000099"/>
                </a:solidFill>
              </a:rPr>
              <a:t>       </a:t>
            </a:r>
            <a:r>
              <a:rPr lang="en-US" altLang="zh-CN" sz="3600" b="0">
                <a:solidFill>
                  <a:srgbClr val="000099"/>
                </a:solidFill>
              </a:rPr>
              <a:t>// </a:t>
            </a:r>
            <a:r>
              <a:rPr lang="zh-CN" altLang="en-US" sz="3600" b="0">
                <a:solidFill>
                  <a:srgbClr val="000099"/>
                </a:solidFill>
              </a:rPr>
              <a:t>置空的辅助队列</a:t>
            </a:r>
            <a:r>
              <a:rPr lang="en-US" altLang="zh-CN" sz="3600" b="0">
                <a:solidFill>
                  <a:srgbClr val="000099"/>
                </a:solidFill>
              </a:rPr>
              <a:t>Q</a:t>
            </a:r>
            <a:endParaRPr lang="en-US" altLang="zh-CN" sz="4000" b="0">
              <a:solidFill>
                <a:srgbClr val="000099"/>
              </a:solidFill>
            </a:endParaRPr>
          </a:p>
          <a:p>
            <a:pPr eaLnBrk="1" hangingPunct="1">
              <a:lnSpc>
                <a:spcPct val="110000"/>
              </a:lnSpc>
            </a:pPr>
            <a:r>
              <a:rPr lang="en-US" altLang="zh-CN" sz="4000" b="0">
                <a:solidFill>
                  <a:srgbClr val="000099"/>
                </a:solidFill>
              </a:rPr>
              <a:t>   </a:t>
            </a:r>
            <a:r>
              <a:rPr lang="en-US" altLang="zh-CN" sz="4000">
                <a:solidFill>
                  <a:srgbClr val="000099"/>
                </a:solidFill>
              </a:rPr>
              <a:t>for</a:t>
            </a:r>
            <a:r>
              <a:rPr lang="en-US" altLang="zh-CN" sz="4000" b="0">
                <a:solidFill>
                  <a:srgbClr val="000099"/>
                </a:solidFill>
              </a:rPr>
              <a:t> ( v=0;  v&lt;G.vexnum;  </a:t>
            </a:r>
            <a:r>
              <a:rPr lang="en-US" altLang="zh-CN" sz="4000">
                <a:solidFill>
                  <a:srgbClr val="000099"/>
                </a:solidFill>
              </a:rPr>
              <a:t>++</a:t>
            </a:r>
            <a:r>
              <a:rPr lang="en-US" altLang="zh-CN" sz="4000" b="0">
                <a:solidFill>
                  <a:srgbClr val="000099"/>
                </a:solidFill>
              </a:rPr>
              <a:t>v )</a:t>
            </a:r>
          </a:p>
          <a:p>
            <a:pPr eaLnBrk="1" hangingPunct="1">
              <a:lnSpc>
                <a:spcPct val="110000"/>
              </a:lnSpc>
            </a:pPr>
            <a:r>
              <a:rPr lang="en-US" altLang="zh-CN" sz="4000" b="0">
                <a:solidFill>
                  <a:srgbClr val="000099"/>
                </a:solidFill>
              </a:rPr>
              <a:t>      </a:t>
            </a:r>
            <a:r>
              <a:rPr lang="en-US" altLang="zh-CN" sz="4000">
                <a:solidFill>
                  <a:srgbClr val="000099"/>
                </a:solidFill>
              </a:rPr>
              <a:t>if </a:t>
            </a:r>
            <a:r>
              <a:rPr lang="en-US" altLang="zh-CN" sz="4000" b="0">
                <a:solidFill>
                  <a:srgbClr val="000099"/>
                </a:solidFill>
              </a:rPr>
              <a:t>(</a:t>
            </a:r>
            <a:r>
              <a:rPr lang="en-US" altLang="zh-CN" sz="4000" b="0">
                <a:solidFill>
                  <a:srgbClr val="0000FF"/>
                </a:solidFill>
              </a:rPr>
              <a:t> </a:t>
            </a:r>
            <a:r>
              <a:rPr lang="en-US" altLang="zh-CN" sz="4000">
                <a:solidFill>
                  <a:srgbClr val="0000FF"/>
                </a:solidFill>
              </a:rPr>
              <a:t>!</a:t>
            </a:r>
            <a:r>
              <a:rPr lang="en-US" altLang="zh-CN" sz="4000" b="0">
                <a:solidFill>
                  <a:srgbClr val="0000FF"/>
                </a:solidFill>
              </a:rPr>
              <a:t>visited[v]</a:t>
            </a:r>
            <a:r>
              <a:rPr lang="en-US" altLang="zh-CN" sz="4000" b="0">
                <a:solidFill>
                  <a:srgbClr val="000099"/>
                </a:solidFill>
              </a:rPr>
              <a:t>)</a:t>
            </a:r>
            <a:r>
              <a:rPr lang="en-US" altLang="zh-CN" sz="4000">
                <a:solidFill>
                  <a:srgbClr val="000099"/>
                </a:solidFill>
              </a:rPr>
              <a:t> {</a:t>
            </a:r>
            <a:r>
              <a:rPr lang="en-US" altLang="zh-CN" sz="4000" b="0">
                <a:solidFill>
                  <a:srgbClr val="000099"/>
                </a:solidFill>
              </a:rPr>
              <a:t>          </a:t>
            </a:r>
            <a:r>
              <a:rPr lang="en-US" altLang="zh-CN" sz="3600" b="0">
                <a:solidFill>
                  <a:srgbClr val="000099"/>
                </a:solidFill>
              </a:rPr>
              <a:t>// v </a:t>
            </a:r>
            <a:r>
              <a:rPr lang="zh-CN" altLang="en-US" sz="3600" b="0">
                <a:solidFill>
                  <a:srgbClr val="000099"/>
                </a:solidFill>
              </a:rPr>
              <a:t>尚未访问</a:t>
            </a:r>
            <a:endParaRPr lang="zh-CN" altLang="en-US" sz="4000" b="0">
              <a:solidFill>
                <a:srgbClr val="000099"/>
              </a:solidFill>
            </a:endParaRPr>
          </a:p>
          <a:p>
            <a:pPr eaLnBrk="1" hangingPunct="1">
              <a:lnSpc>
                <a:spcPct val="110000"/>
              </a:lnSpc>
            </a:pPr>
            <a:r>
              <a:rPr lang="zh-CN" altLang="en-US" sz="4000">
                <a:solidFill>
                  <a:srgbClr val="000099"/>
                </a:solidFill>
              </a:rPr>
              <a:t>           </a:t>
            </a:r>
          </a:p>
          <a:p>
            <a:pPr eaLnBrk="1" hangingPunct="1">
              <a:lnSpc>
                <a:spcPct val="110000"/>
              </a:lnSpc>
            </a:pPr>
            <a:r>
              <a:rPr lang="zh-CN" altLang="en-US" sz="4000">
                <a:solidFill>
                  <a:srgbClr val="000099"/>
                </a:solidFill>
              </a:rPr>
              <a:t>    </a:t>
            </a:r>
            <a:r>
              <a:rPr lang="en-US" altLang="zh-CN" sz="4000">
                <a:solidFill>
                  <a:srgbClr val="000099"/>
                </a:solidFill>
              </a:rPr>
              <a:t>}</a:t>
            </a:r>
            <a:r>
              <a:rPr lang="en-US" altLang="zh-CN" sz="4000" b="0">
                <a:solidFill>
                  <a:srgbClr val="000099"/>
                </a:solidFill>
              </a:rPr>
              <a:t> </a:t>
            </a:r>
          </a:p>
          <a:p>
            <a:pPr eaLnBrk="1" hangingPunct="1">
              <a:lnSpc>
                <a:spcPct val="110000"/>
              </a:lnSpc>
            </a:pPr>
            <a:r>
              <a:rPr lang="en-US" altLang="zh-CN" sz="4000">
                <a:solidFill>
                  <a:srgbClr val="000099"/>
                </a:solidFill>
              </a:rPr>
              <a:t>  }</a:t>
            </a:r>
            <a:r>
              <a:rPr lang="en-US" altLang="zh-CN" sz="4000" b="0">
                <a:solidFill>
                  <a:srgbClr val="000099"/>
                </a:solidFill>
              </a:rPr>
              <a:t> // BFSTraverse</a:t>
            </a:r>
            <a:endParaRPr lang="en-US" altLang="zh-CN" sz="4000" b="0"/>
          </a:p>
        </p:txBody>
      </p:sp>
      <p:sp>
        <p:nvSpPr>
          <p:cNvPr id="24580" name="Text Box 4">
            <a:hlinkClick r:id="rId2" action="ppaction://hlinksldjump"/>
          </p:cNvPr>
          <p:cNvSpPr txBox="1">
            <a:spLocks noChangeArrowheads="1"/>
          </p:cNvSpPr>
          <p:nvPr/>
        </p:nvSpPr>
        <p:spPr bwMode="auto">
          <a:xfrm>
            <a:off x="2743200" y="4876801"/>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4000">
                <a:solidFill>
                  <a:srgbClr val="0000FF"/>
                </a:solidFill>
              </a:rPr>
              <a:t>… … </a:t>
            </a:r>
            <a:endParaRPr lang="en-US" altLang="zh-CN">
              <a:solidFill>
                <a:srgbClr val="0000FF"/>
              </a:solidFill>
            </a:endParaRPr>
          </a:p>
        </p:txBody>
      </p:sp>
    </p:spTree>
    <p:extLst>
      <p:ext uri="{BB962C8B-B14F-4D97-AF65-F5344CB8AC3E}">
        <p14:creationId xmlns:p14="http://schemas.microsoft.com/office/powerpoint/2010/main" val="277488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Left)">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 calcmode="lin" valueType="num">
                                      <p:cBhvr additive="base">
                                        <p:cTn id="12" dur="500" fill="hold"/>
                                        <p:tgtEl>
                                          <p:spTgt spid="24580"/>
                                        </p:tgtEl>
                                        <p:attrNameLst>
                                          <p:attrName>ppt_x</p:attrName>
                                        </p:attrNameLst>
                                      </p:cBhvr>
                                      <p:tavLst>
                                        <p:tav tm="0">
                                          <p:val>
                                            <p:strVal val="0-#ppt_w/2"/>
                                          </p:val>
                                        </p:tav>
                                        <p:tav tm="100000">
                                          <p:val>
                                            <p:strVal val="#ppt_x"/>
                                          </p:val>
                                        </p:tav>
                                      </p:tavLst>
                                    </p:anim>
                                    <p:anim calcmode="lin" valueType="num">
                                      <p:cBhvr additive="base">
                                        <p:cTn id="13"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919288" y="193676"/>
            <a:ext cx="8291512" cy="65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200" b="0" dirty="0">
                <a:solidFill>
                  <a:srgbClr val="993300"/>
                </a:solidFill>
              </a:rPr>
              <a:t>visited[v] = </a:t>
            </a:r>
            <a:r>
              <a:rPr lang="en-US" altLang="zh-CN" sz="3200" dirty="0">
                <a:solidFill>
                  <a:srgbClr val="993300"/>
                </a:solidFill>
              </a:rPr>
              <a:t>TRUE</a:t>
            </a:r>
            <a:r>
              <a:rPr lang="en-US" altLang="zh-CN" sz="3200" b="0" dirty="0">
                <a:solidFill>
                  <a:srgbClr val="993300"/>
                </a:solidFill>
              </a:rPr>
              <a:t>;  Visit(v);    // </a:t>
            </a:r>
            <a:r>
              <a:rPr lang="zh-CN" altLang="en-US" sz="3200" b="0" dirty="0">
                <a:solidFill>
                  <a:srgbClr val="993300"/>
                </a:solidFill>
              </a:rPr>
              <a:t>访问</a:t>
            </a:r>
            <a:r>
              <a:rPr lang="en-US" altLang="zh-CN" sz="3200" b="0" dirty="0">
                <a:solidFill>
                  <a:srgbClr val="993300"/>
                </a:solidFill>
              </a:rPr>
              <a:t>v</a:t>
            </a:r>
          </a:p>
          <a:p>
            <a:pPr eaLnBrk="1" hangingPunct="1">
              <a:lnSpc>
                <a:spcPct val="110000"/>
              </a:lnSpc>
            </a:pPr>
            <a:r>
              <a:rPr lang="en-US" altLang="zh-CN" sz="3200" b="0" dirty="0" err="1">
                <a:solidFill>
                  <a:srgbClr val="993300"/>
                </a:solidFill>
              </a:rPr>
              <a:t>EnQueue</a:t>
            </a:r>
            <a:r>
              <a:rPr lang="en-US" altLang="zh-CN" sz="3200" b="0" dirty="0">
                <a:solidFill>
                  <a:srgbClr val="993300"/>
                </a:solidFill>
              </a:rPr>
              <a:t>(Q, v);</a:t>
            </a:r>
            <a:r>
              <a:rPr lang="en-US" altLang="zh-CN" sz="3200" b="0" dirty="0"/>
              <a:t>             </a:t>
            </a:r>
            <a:r>
              <a:rPr lang="en-US" altLang="zh-CN" sz="3200" b="0" dirty="0">
                <a:solidFill>
                  <a:srgbClr val="000099"/>
                </a:solidFill>
              </a:rPr>
              <a:t>// v</a:t>
            </a:r>
            <a:r>
              <a:rPr lang="zh-CN" altLang="en-US" sz="3200" b="0" dirty="0">
                <a:solidFill>
                  <a:srgbClr val="000099"/>
                </a:solidFill>
              </a:rPr>
              <a:t>入队列</a:t>
            </a:r>
            <a:endParaRPr lang="zh-CN" altLang="en-US" sz="3200" b="0" dirty="0"/>
          </a:p>
          <a:p>
            <a:pPr eaLnBrk="1" hangingPunct="1">
              <a:lnSpc>
                <a:spcPct val="110000"/>
              </a:lnSpc>
            </a:pPr>
            <a:r>
              <a:rPr lang="en-US" altLang="zh-CN" sz="3200" dirty="0">
                <a:solidFill>
                  <a:srgbClr val="000099"/>
                </a:solidFill>
              </a:rPr>
              <a:t>while</a:t>
            </a:r>
            <a:r>
              <a:rPr lang="en-US" altLang="zh-CN" sz="3200" b="0" dirty="0">
                <a:solidFill>
                  <a:srgbClr val="000099"/>
                </a:solidFill>
              </a:rPr>
              <a:t> (</a:t>
            </a:r>
            <a:r>
              <a:rPr lang="en-US" altLang="zh-CN" sz="3200" dirty="0">
                <a:solidFill>
                  <a:srgbClr val="000099"/>
                </a:solidFill>
              </a:rPr>
              <a:t>!</a:t>
            </a:r>
            <a:r>
              <a:rPr lang="en-US" altLang="zh-CN" sz="3200" b="0" dirty="0" err="1">
                <a:solidFill>
                  <a:srgbClr val="000099"/>
                </a:solidFill>
              </a:rPr>
              <a:t>QueueEmpty</a:t>
            </a:r>
            <a:r>
              <a:rPr lang="en-US" altLang="zh-CN" sz="3200" b="0" dirty="0">
                <a:solidFill>
                  <a:srgbClr val="000099"/>
                </a:solidFill>
              </a:rPr>
              <a:t>(Q))  </a:t>
            </a:r>
            <a:r>
              <a:rPr lang="en-US" altLang="zh-CN" sz="3200" dirty="0">
                <a:solidFill>
                  <a:srgbClr val="000099"/>
                </a:solidFill>
              </a:rPr>
              <a:t>{</a:t>
            </a:r>
            <a:endParaRPr lang="en-US" altLang="zh-CN" sz="3200" b="0" dirty="0">
              <a:solidFill>
                <a:srgbClr val="000099"/>
              </a:solidFill>
            </a:endParaRPr>
          </a:p>
          <a:p>
            <a:pPr eaLnBrk="1" hangingPunct="1">
              <a:lnSpc>
                <a:spcPct val="110000"/>
              </a:lnSpc>
            </a:pPr>
            <a:r>
              <a:rPr lang="en-US" altLang="zh-CN" sz="3200" b="0" dirty="0"/>
              <a:t>   </a:t>
            </a:r>
            <a:r>
              <a:rPr lang="en-US" altLang="zh-CN" sz="3200" b="0" dirty="0" err="1">
                <a:solidFill>
                  <a:srgbClr val="0000FF"/>
                </a:solidFill>
              </a:rPr>
              <a:t>DeQueue</a:t>
            </a:r>
            <a:r>
              <a:rPr lang="en-US" altLang="zh-CN" sz="3200" b="0" dirty="0">
                <a:solidFill>
                  <a:srgbClr val="0000FF"/>
                </a:solidFill>
              </a:rPr>
              <a:t>(Q, u);        </a:t>
            </a:r>
          </a:p>
          <a:p>
            <a:pPr eaLnBrk="1" hangingPunct="1">
              <a:lnSpc>
                <a:spcPct val="110000"/>
              </a:lnSpc>
            </a:pPr>
            <a:r>
              <a:rPr lang="en-US" altLang="zh-CN" sz="3200" b="0" dirty="0">
                <a:solidFill>
                  <a:srgbClr val="0000FF"/>
                </a:solidFill>
              </a:rPr>
              <a:t>                          // </a:t>
            </a:r>
            <a:r>
              <a:rPr lang="zh-CN" altLang="en-US" sz="3200" b="0" dirty="0">
                <a:solidFill>
                  <a:srgbClr val="0000FF"/>
                </a:solidFill>
              </a:rPr>
              <a:t>队头元素出队并置为</a:t>
            </a:r>
            <a:r>
              <a:rPr lang="en-US" altLang="zh-CN" sz="3200" b="0" dirty="0">
                <a:solidFill>
                  <a:srgbClr val="0000FF"/>
                </a:solidFill>
              </a:rPr>
              <a:t>u</a:t>
            </a:r>
          </a:p>
          <a:p>
            <a:pPr eaLnBrk="1" hangingPunct="1">
              <a:lnSpc>
                <a:spcPct val="110000"/>
              </a:lnSpc>
            </a:pPr>
            <a:r>
              <a:rPr lang="en-US" altLang="zh-CN" sz="3200" dirty="0">
                <a:solidFill>
                  <a:srgbClr val="0000FF"/>
                </a:solidFill>
              </a:rPr>
              <a:t>   for(w=</a:t>
            </a:r>
            <a:r>
              <a:rPr lang="en-US" altLang="zh-CN" sz="3200" dirty="0" err="1">
                <a:solidFill>
                  <a:srgbClr val="0000FF"/>
                </a:solidFill>
              </a:rPr>
              <a:t>FirstAdjVex</a:t>
            </a:r>
            <a:r>
              <a:rPr lang="en-US" altLang="zh-CN" sz="3200" dirty="0">
                <a:solidFill>
                  <a:srgbClr val="0000FF"/>
                </a:solidFill>
              </a:rPr>
              <a:t>(G, u); w!=0; </a:t>
            </a:r>
          </a:p>
          <a:p>
            <a:pPr eaLnBrk="1" hangingPunct="1">
              <a:lnSpc>
                <a:spcPct val="110000"/>
              </a:lnSpc>
            </a:pPr>
            <a:r>
              <a:rPr lang="en-US" altLang="zh-CN" sz="3200" dirty="0">
                <a:solidFill>
                  <a:srgbClr val="0000FF"/>
                </a:solidFill>
              </a:rPr>
              <a:t>                          w=</a:t>
            </a:r>
            <a:r>
              <a:rPr lang="en-US" altLang="zh-CN" sz="3200" dirty="0" err="1">
                <a:solidFill>
                  <a:srgbClr val="0000FF"/>
                </a:solidFill>
              </a:rPr>
              <a:t>NextAdjVex</a:t>
            </a:r>
            <a:r>
              <a:rPr lang="en-US" altLang="zh-CN" sz="3200" dirty="0">
                <a:solidFill>
                  <a:srgbClr val="0000FF"/>
                </a:solidFill>
              </a:rPr>
              <a:t>(</a:t>
            </a:r>
            <a:r>
              <a:rPr lang="en-US" altLang="zh-CN" sz="3200" dirty="0" err="1">
                <a:solidFill>
                  <a:srgbClr val="0000FF"/>
                </a:solidFill>
              </a:rPr>
              <a:t>G,u,w</a:t>
            </a:r>
            <a:r>
              <a:rPr lang="en-US" altLang="zh-CN" sz="3200" dirty="0">
                <a:solidFill>
                  <a:srgbClr val="0000FF"/>
                </a:solidFill>
              </a:rPr>
              <a:t>))</a:t>
            </a:r>
            <a:endParaRPr lang="en-US" altLang="zh-CN" sz="3200" b="0" dirty="0"/>
          </a:p>
          <a:p>
            <a:pPr eaLnBrk="1" hangingPunct="1">
              <a:lnSpc>
                <a:spcPct val="110000"/>
              </a:lnSpc>
            </a:pPr>
            <a:r>
              <a:rPr lang="en-US" altLang="zh-CN" sz="3200" b="0" dirty="0"/>
              <a:t>      </a:t>
            </a:r>
            <a:r>
              <a:rPr lang="en-US" altLang="zh-CN" sz="3200" dirty="0">
                <a:solidFill>
                  <a:srgbClr val="000099"/>
                </a:solidFill>
              </a:rPr>
              <a:t>if </a:t>
            </a:r>
            <a:r>
              <a:rPr lang="en-US" altLang="zh-CN" sz="3200" b="0" dirty="0">
                <a:solidFill>
                  <a:srgbClr val="000099"/>
                </a:solidFill>
              </a:rPr>
              <a:t>( </a:t>
            </a:r>
            <a:r>
              <a:rPr lang="en-US" altLang="zh-CN" sz="3200" dirty="0">
                <a:solidFill>
                  <a:srgbClr val="000099"/>
                </a:solidFill>
              </a:rPr>
              <a:t>! </a:t>
            </a:r>
            <a:r>
              <a:rPr lang="en-US" altLang="zh-CN" sz="3200" b="0" dirty="0">
                <a:solidFill>
                  <a:srgbClr val="000099"/>
                </a:solidFill>
              </a:rPr>
              <a:t>visited[w])</a:t>
            </a:r>
            <a:r>
              <a:rPr lang="en-US" altLang="zh-CN" sz="3200" b="0" dirty="0"/>
              <a:t>  </a:t>
            </a:r>
            <a:r>
              <a:rPr lang="en-US" altLang="zh-CN" sz="3200" b="0" dirty="0">
                <a:solidFill>
                  <a:srgbClr val="000099"/>
                </a:solidFill>
              </a:rPr>
              <a:t>{</a:t>
            </a:r>
            <a:endParaRPr lang="en-US" altLang="zh-CN" sz="3200" b="0" dirty="0"/>
          </a:p>
          <a:p>
            <a:pPr eaLnBrk="1" hangingPunct="1">
              <a:lnSpc>
                <a:spcPct val="110000"/>
              </a:lnSpc>
            </a:pPr>
            <a:r>
              <a:rPr lang="en-US" altLang="zh-CN" sz="3200" b="0" dirty="0"/>
              <a:t>         </a:t>
            </a:r>
            <a:r>
              <a:rPr lang="en-US" altLang="zh-CN" sz="3200" b="0" dirty="0">
                <a:solidFill>
                  <a:srgbClr val="993300"/>
                </a:solidFill>
              </a:rPr>
              <a:t>visited[w]=</a:t>
            </a:r>
            <a:r>
              <a:rPr lang="en-US" altLang="zh-CN" sz="3200" dirty="0">
                <a:solidFill>
                  <a:srgbClr val="993300"/>
                </a:solidFill>
              </a:rPr>
              <a:t>TRUE</a:t>
            </a:r>
            <a:r>
              <a:rPr lang="en-US" altLang="zh-CN" sz="3200" b="0" dirty="0">
                <a:solidFill>
                  <a:srgbClr val="993300"/>
                </a:solidFill>
              </a:rPr>
              <a:t>;  Visit(w);</a:t>
            </a:r>
          </a:p>
          <a:p>
            <a:pPr eaLnBrk="1" hangingPunct="1">
              <a:lnSpc>
                <a:spcPct val="110000"/>
              </a:lnSpc>
            </a:pPr>
            <a:r>
              <a:rPr lang="en-US" altLang="zh-CN" sz="3200" b="0" dirty="0">
                <a:solidFill>
                  <a:srgbClr val="993300"/>
                </a:solidFill>
              </a:rPr>
              <a:t>         </a:t>
            </a:r>
            <a:r>
              <a:rPr lang="en-US" altLang="zh-CN" sz="3200" b="0" dirty="0" err="1">
                <a:solidFill>
                  <a:srgbClr val="993300"/>
                </a:solidFill>
              </a:rPr>
              <a:t>EnQueue</a:t>
            </a:r>
            <a:r>
              <a:rPr lang="en-US" altLang="zh-CN" sz="3200" b="0" dirty="0">
                <a:solidFill>
                  <a:srgbClr val="993300"/>
                </a:solidFill>
              </a:rPr>
              <a:t>(Q, w);</a:t>
            </a:r>
            <a:r>
              <a:rPr lang="en-US" altLang="zh-CN" sz="3200" b="0" dirty="0"/>
              <a:t> </a:t>
            </a:r>
            <a:r>
              <a:rPr lang="en-US" altLang="zh-CN" sz="3200" b="0" dirty="0">
                <a:solidFill>
                  <a:srgbClr val="000099"/>
                </a:solidFill>
              </a:rPr>
              <a:t>// </a:t>
            </a:r>
            <a:r>
              <a:rPr lang="zh-CN" altLang="en-US" sz="3200" b="0" dirty="0">
                <a:solidFill>
                  <a:srgbClr val="000099"/>
                </a:solidFill>
              </a:rPr>
              <a:t>访问的顶点</a:t>
            </a:r>
            <a:r>
              <a:rPr lang="en-US" altLang="zh-CN" sz="3200" b="0" dirty="0">
                <a:solidFill>
                  <a:srgbClr val="000099"/>
                </a:solidFill>
              </a:rPr>
              <a:t>w</a:t>
            </a:r>
            <a:r>
              <a:rPr lang="zh-CN" altLang="en-US" sz="3200" b="0" dirty="0">
                <a:solidFill>
                  <a:srgbClr val="000099"/>
                </a:solidFill>
              </a:rPr>
              <a:t>入队列</a:t>
            </a:r>
          </a:p>
          <a:p>
            <a:pPr eaLnBrk="1" hangingPunct="1">
              <a:lnSpc>
                <a:spcPct val="110000"/>
              </a:lnSpc>
            </a:pPr>
            <a:r>
              <a:rPr lang="zh-CN" altLang="en-US" sz="3200" b="0" dirty="0">
                <a:solidFill>
                  <a:srgbClr val="000099"/>
                </a:solidFill>
              </a:rPr>
              <a:t>      </a:t>
            </a:r>
            <a:r>
              <a:rPr lang="en-US" altLang="zh-CN" sz="3200" b="0" dirty="0">
                <a:solidFill>
                  <a:srgbClr val="000099"/>
                </a:solidFill>
              </a:rPr>
              <a:t>} // if</a:t>
            </a:r>
          </a:p>
          <a:p>
            <a:pPr eaLnBrk="1" hangingPunct="1">
              <a:lnSpc>
                <a:spcPct val="110000"/>
              </a:lnSpc>
            </a:pPr>
            <a:r>
              <a:rPr lang="en-US" altLang="zh-CN" sz="3200" dirty="0">
                <a:solidFill>
                  <a:srgbClr val="000099"/>
                </a:solidFill>
              </a:rPr>
              <a:t>} </a:t>
            </a:r>
            <a:r>
              <a:rPr lang="en-US" altLang="zh-CN" sz="3200" b="0" dirty="0">
                <a:solidFill>
                  <a:srgbClr val="000099"/>
                </a:solidFill>
              </a:rPr>
              <a:t>// while</a:t>
            </a:r>
            <a:endParaRPr lang="en-US" altLang="zh-CN" sz="3200" b="0" dirty="0"/>
          </a:p>
        </p:txBody>
      </p:sp>
    </p:spTree>
    <p:extLst>
      <p:ext uri="{BB962C8B-B14F-4D97-AF65-F5344CB8AC3E}">
        <p14:creationId xmlns:p14="http://schemas.microsoft.com/office/powerpoint/2010/main" val="11826797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909104" y="3437682"/>
            <a:ext cx="3185487" cy="923330"/>
          </a:xfrm>
          <a:prstGeom prst="rect">
            <a:avLst/>
          </a:prstGeom>
          <a:noFill/>
        </p:spPr>
        <p:txBody>
          <a:bodyPr wrap="none" rtlCol="0">
            <a:spAutoFit/>
          </a:bodyPr>
          <a:lstStyle/>
          <a:p>
            <a:r>
              <a:rPr lang="zh-CN" altLang="en-US" dirty="0"/>
              <a:t>构造最小生成树：</a:t>
            </a:r>
            <a:endParaRPr lang="en-US" altLang="zh-CN" dirty="0"/>
          </a:p>
          <a:p>
            <a:r>
              <a:rPr lang="zh-CN" altLang="en-US" dirty="0"/>
              <a:t>普里姆算法、克鲁斯卡尔算法</a:t>
            </a:r>
            <a:endParaRPr lang="en-US" altLang="zh-CN" dirty="0"/>
          </a:p>
          <a:p>
            <a:endParaRPr lang="zh-CN" altLang="en-US" dirty="0"/>
          </a:p>
        </p:txBody>
      </p:sp>
      <p:sp>
        <p:nvSpPr>
          <p:cNvPr id="25" name="矩形 24"/>
          <p:cNvSpPr/>
          <p:nvPr/>
        </p:nvSpPr>
        <p:spPr>
          <a:xfrm>
            <a:off x="2909104" y="2000912"/>
            <a:ext cx="6096000" cy="1089529"/>
          </a:xfrm>
          <a:prstGeom prst="rect">
            <a:avLst/>
          </a:prstGeom>
        </p:spPr>
        <p:txBody>
          <a:bodyPr>
            <a:spAutoFit/>
          </a:bodyPr>
          <a:lstStyle/>
          <a:p>
            <a:pPr>
              <a:lnSpc>
                <a:spcPct val="120000"/>
              </a:lnSpc>
            </a:pPr>
            <a:r>
              <a:rPr lang="zh-CN" altLang="en-US" dirty="0">
                <a:solidFill>
                  <a:srgbClr val="000099"/>
                </a:solidFill>
              </a:rPr>
              <a:t>假设一个连通图有 </a:t>
            </a:r>
            <a:r>
              <a:rPr lang="en-US" altLang="zh-CN" dirty="0">
                <a:solidFill>
                  <a:srgbClr val="000099"/>
                </a:solidFill>
              </a:rPr>
              <a:t>n </a:t>
            </a:r>
            <a:r>
              <a:rPr lang="zh-CN" altLang="en-US" dirty="0">
                <a:solidFill>
                  <a:srgbClr val="000099"/>
                </a:solidFill>
              </a:rPr>
              <a:t>个顶点和 </a:t>
            </a:r>
            <a:r>
              <a:rPr lang="en-US" altLang="zh-CN" dirty="0">
                <a:solidFill>
                  <a:srgbClr val="000099"/>
                </a:solidFill>
              </a:rPr>
              <a:t>e </a:t>
            </a:r>
            <a:r>
              <a:rPr lang="zh-CN" altLang="en-US" dirty="0">
                <a:solidFill>
                  <a:srgbClr val="000099"/>
                </a:solidFill>
              </a:rPr>
              <a:t>条边，其中 </a:t>
            </a:r>
            <a:r>
              <a:rPr lang="en-US" altLang="zh-CN" dirty="0">
                <a:solidFill>
                  <a:srgbClr val="000099"/>
                </a:solidFill>
              </a:rPr>
              <a:t>n-1 </a:t>
            </a:r>
            <a:r>
              <a:rPr lang="zh-CN" altLang="en-US" dirty="0">
                <a:solidFill>
                  <a:srgbClr val="000099"/>
                </a:solidFill>
              </a:rPr>
              <a:t>条边和 </a:t>
            </a:r>
            <a:r>
              <a:rPr lang="en-US" altLang="zh-CN" dirty="0">
                <a:solidFill>
                  <a:srgbClr val="000099"/>
                </a:solidFill>
              </a:rPr>
              <a:t>n </a:t>
            </a:r>
            <a:r>
              <a:rPr lang="zh-CN" altLang="en-US" dirty="0">
                <a:solidFill>
                  <a:srgbClr val="000099"/>
                </a:solidFill>
              </a:rPr>
              <a:t>个顶点构成一个极小连通子图，称该极小连通子图为此连通图的</a:t>
            </a:r>
            <a:r>
              <a:rPr lang="zh-CN" altLang="en-US" dirty="0">
                <a:solidFill>
                  <a:srgbClr val="800000"/>
                </a:solidFill>
              </a:rPr>
              <a:t>生成树</a:t>
            </a:r>
            <a:r>
              <a:rPr lang="zh-CN" altLang="en-US" dirty="0"/>
              <a:t>。</a:t>
            </a:r>
          </a:p>
        </p:txBody>
      </p:sp>
    </p:spTree>
    <p:extLst>
      <p:ext uri="{BB962C8B-B14F-4D97-AF65-F5344CB8AC3E}">
        <p14:creationId xmlns:p14="http://schemas.microsoft.com/office/powerpoint/2010/main" val="42719656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6138" y="1458410"/>
            <a:ext cx="11215868" cy="2862322"/>
          </a:xfrm>
          <a:prstGeom prst="rect">
            <a:avLst/>
          </a:prstGeom>
          <a:noFill/>
        </p:spPr>
        <p:txBody>
          <a:bodyPr wrap="square" rtlCol="0">
            <a:spAutoFit/>
          </a:bodyPr>
          <a:lstStyle/>
          <a:p>
            <a:r>
              <a:rPr lang="zh-CN" altLang="en-US" dirty="0"/>
              <a:t>普里姆算法：</a:t>
            </a:r>
            <a:r>
              <a:rPr lang="en-US" altLang="zh-CN" dirty="0"/>
              <a:t>O(n^2)</a:t>
            </a:r>
            <a:r>
              <a:rPr lang="zh-CN" altLang="en-US" dirty="0"/>
              <a:t>适合稠密图</a:t>
            </a:r>
            <a:endParaRPr lang="en-US" altLang="zh-CN" dirty="0"/>
          </a:p>
          <a:p>
            <a:r>
              <a:rPr lang="en-US" altLang="zh-CN" dirty="0"/>
              <a:t>【</a:t>
            </a:r>
            <a:r>
              <a:rPr lang="zh-CN" altLang="en-US" dirty="0"/>
              <a:t>作一个辅助数组，记录路径和当前节点挂到当前生成树的最小代价</a:t>
            </a:r>
            <a:r>
              <a:rPr lang="en-US" altLang="zh-CN" dirty="0"/>
              <a:t>】</a:t>
            </a:r>
          </a:p>
          <a:p>
            <a:r>
              <a:rPr lang="en-US" altLang="zh-CN" dirty="0"/>
              <a:t>1</a:t>
            </a:r>
            <a:r>
              <a:rPr lang="zh-CN" altLang="en-US" dirty="0"/>
              <a:t>、选定一个根节点</a:t>
            </a:r>
            <a:r>
              <a:rPr lang="en-US" altLang="zh-CN" dirty="0"/>
              <a:t>r</a:t>
            </a:r>
            <a:r>
              <a:rPr lang="zh-CN" altLang="en-US" dirty="0"/>
              <a:t>，纳入路径、最小代价置</a:t>
            </a:r>
            <a:r>
              <a:rPr lang="en-US" altLang="zh-CN" dirty="0"/>
              <a:t>0</a:t>
            </a:r>
          </a:p>
          <a:p>
            <a:r>
              <a:rPr lang="en-US" altLang="zh-CN" dirty="0"/>
              <a:t>2</a:t>
            </a:r>
            <a:r>
              <a:rPr lang="zh-CN" altLang="en-US" dirty="0"/>
              <a:t>、初始化辅助数组，所有节点的邻接节点设为根节点，记录最小代价（不邻接的代价为</a:t>
            </a:r>
            <a:r>
              <a:rPr lang="en-US" altLang="zh-CN" dirty="0"/>
              <a:t>INF</a:t>
            </a:r>
            <a:r>
              <a:rPr lang="zh-CN" altLang="en-US" dirty="0"/>
              <a:t>）</a:t>
            </a:r>
            <a:endParaRPr lang="en-US" altLang="zh-CN" dirty="0"/>
          </a:p>
          <a:p>
            <a:r>
              <a:rPr lang="en-US" altLang="zh-CN" dirty="0"/>
              <a:t>3</a:t>
            </a:r>
            <a:r>
              <a:rPr lang="zh-CN" altLang="en-US" dirty="0"/>
              <a:t>、将最小代价的节点纳入路径、最小代价置</a:t>
            </a:r>
            <a:r>
              <a:rPr lang="en-US" altLang="zh-CN" dirty="0"/>
              <a:t>0</a:t>
            </a:r>
          </a:p>
          <a:p>
            <a:r>
              <a:rPr lang="en-US" altLang="zh-CN" dirty="0"/>
              <a:t>4</a:t>
            </a:r>
            <a:r>
              <a:rPr lang="zh-CN" altLang="en-US" dirty="0"/>
              <a:t>、找到当前节点（刚纳入生成树）的所有邻接的未纳入路径的节点，记录最小代价及邻接节点（即当前节点）</a:t>
            </a:r>
            <a:endParaRPr lang="en-US" altLang="zh-CN" dirty="0"/>
          </a:p>
          <a:p>
            <a:r>
              <a:rPr lang="en-US" altLang="zh-CN" dirty="0"/>
              <a:t>5</a:t>
            </a:r>
            <a:r>
              <a:rPr lang="zh-CN" altLang="en-US" dirty="0"/>
              <a:t>、重复</a:t>
            </a:r>
            <a:r>
              <a:rPr lang="en-US" altLang="zh-CN" dirty="0"/>
              <a:t>2</a:t>
            </a:r>
            <a:r>
              <a:rPr lang="zh-CN" altLang="en-US" dirty="0"/>
              <a:t>、</a:t>
            </a:r>
            <a:r>
              <a:rPr lang="en-US" altLang="zh-CN" dirty="0"/>
              <a:t>3</a:t>
            </a:r>
            <a:r>
              <a:rPr lang="zh-CN" altLang="en-US" dirty="0"/>
              <a:t>直到所有邻接节点都已纳入路径</a:t>
            </a:r>
            <a:endParaRPr lang="en-US" altLang="zh-CN" dirty="0"/>
          </a:p>
          <a:p>
            <a:r>
              <a:rPr lang="en-US" altLang="zh-CN" dirty="0"/>
              <a:t>6</a:t>
            </a:r>
            <a:r>
              <a:rPr lang="zh-CN" altLang="en-US" dirty="0"/>
              <a:t>、扫描辅助数组，查找最小代价中最小的节点，纳入路径、最小代价置</a:t>
            </a:r>
            <a:r>
              <a:rPr lang="en-US" altLang="zh-CN" dirty="0"/>
              <a:t>0</a:t>
            </a:r>
          </a:p>
          <a:p>
            <a:r>
              <a:rPr lang="en-US" altLang="zh-CN" dirty="0"/>
              <a:t>7</a:t>
            </a:r>
            <a:r>
              <a:rPr lang="zh-CN" altLang="en-US" dirty="0"/>
              <a:t>、重复</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直到整个辅助数组的最小代价均为</a:t>
            </a:r>
            <a:r>
              <a:rPr lang="en-US" altLang="zh-CN" dirty="0"/>
              <a:t>0</a:t>
            </a:r>
          </a:p>
          <a:p>
            <a:r>
              <a:rPr lang="en-US" altLang="zh-CN" dirty="0"/>
              <a:t>8</a:t>
            </a:r>
            <a:r>
              <a:rPr lang="zh-CN" altLang="en-US" dirty="0"/>
              <a:t>、此时辅助数组的邻接表表示的树即为最小生成树</a:t>
            </a:r>
            <a:endParaRPr lang="en-US" altLang="zh-CN" dirty="0"/>
          </a:p>
        </p:txBody>
      </p:sp>
    </p:spTree>
    <p:extLst>
      <p:ext uri="{BB962C8B-B14F-4D97-AF65-F5344CB8AC3E}">
        <p14:creationId xmlns:p14="http://schemas.microsoft.com/office/powerpoint/2010/main" val="36717510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46" name="Text Box 54"/>
          <p:cNvSpPr txBox="1">
            <a:spLocks noChangeArrowheads="1"/>
          </p:cNvSpPr>
          <p:nvPr/>
        </p:nvSpPr>
        <p:spPr bwMode="auto">
          <a:xfrm>
            <a:off x="4724401" y="53784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19</a:t>
            </a:r>
            <a:endParaRPr lang="en-US" altLang="zh-CN" sz="3600"/>
          </a:p>
        </p:txBody>
      </p:sp>
      <p:sp>
        <p:nvSpPr>
          <p:cNvPr id="110652" name="Text Box 60"/>
          <p:cNvSpPr txBox="1">
            <a:spLocks noChangeArrowheads="1"/>
          </p:cNvSpPr>
          <p:nvPr/>
        </p:nvSpPr>
        <p:spPr bwMode="auto">
          <a:xfrm>
            <a:off x="4724401" y="544195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12</a:t>
            </a:r>
            <a:endParaRPr lang="en-US" altLang="zh-CN" sz="3600"/>
          </a:p>
        </p:txBody>
      </p:sp>
      <p:sp>
        <p:nvSpPr>
          <p:cNvPr id="110662" name="Text Box 70"/>
          <p:cNvSpPr txBox="1">
            <a:spLocks noChangeArrowheads="1"/>
          </p:cNvSpPr>
          <p:nvPr/>
        </p:nvSpPr>
        <p:spPr bwMode="auto">
          <a:xfrm>
            <a:off x="4724401" y="544195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t>7</a:t>
            </a:r>
          </a:p>
        </p:txBody>
      </p:sp>
      <p:sp>
        <p:nvSpPr>
          <p:cNvPr id="110666" name="Text Box 74"/>
          <p:cNvSpPr txBox="1">
            <a:spLocks noChangeArrowheads="1"/>
          </p:cNvSpPr>
          <p:nvPr/>
        </p:nvSpPr>
        <p:spPr bwMode="auto">
          <a:xfrm>
            <a:off x="4724401" y="5441950"/>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800000"/>
                </a:solidFill>
              </a:rPr>
              <a:t>5</a:t>
            </a:r>
            <a:endParaRPr lang="en-US" altLang="zh-CN" sz="3600"/>
          </a:p>
        </p:txBody>
      </p:sp>
      <p:sp>
        <p:nvSpPr>
          <p:cNvPr id="110667" name="Text Box 75"/>
          <p:cNvSpPr txBox="1">
            <a:spLocks noChangeArrowheads="1"/>
          </p:cNvSpPr>
          <p:nvPr/>
        </p:nvSpPr>
        <p:spPr bwMode="auto">
          <a:xfrm>
            <a:off x="4724401" y="5441950"/>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5</a:t>
            </a:r>
            <a:endParaRPr lang="en-US" altLang="zh-CN" sz="3600"/>
          </a:p>
        </p:txBody>
      </p:sp>
      <p:grpSp>
        <p:nvGrpSpPr>
          <p:cNvPr id="5128" name="Group 77"/>
          <p:cNvGrpSpPr>
            <a:grpSpLocks/>
          </p:cNvGrpSpPr>
          <p:nvPr/>
        </p:nvGrpSpPr>
        <p:grpSpPr bwMode="auto">
          <a:xfrm>
            <a:off x="2813050" y="615950"/>
            <a:ext cx="4349750" cy="2736850"/>
            <a:chOff x="812" y="388"/>
            <a:chExt cx="2740" cy="1724"/>
          </a:xfrm>
        </p:grpSpPr>
        <p:sp>
          <p:nvSpPr>
            <p:cNvPr id="5171" name="Oval 2"/>
            <p:cNvSpPr>
              <a:spLocks noChangeArrowheads="1"/>
            </p:cNvSpPr>
            <p:nvPr/>
          </p:nvSpPr>
          <p:spPr bwMode="auto">
            <a:xfrm>
              <a:off x="1008" y="509"/>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a</a:t>
              </a:r>
              <a:endParaRPr lang="en-US" altLang="zh-CN" b="0"/>
            </a:p>
          </p:txBody>
        </p:sp>
        <p:sp>
          <p:nvSpPr>
            <p:cNvPr id="5172" name="Oval 3"/>
            <p:cNvSpPr>
              <a:spLocks noChangeArrowheads="1"/>
            </p:cNvSpPr>
            <p:nvPr/>
          </p:nvSpPr>
          <p:spPr bwMode="auto">
            <a:xfrm>
              <a:off x="2448" y="509"/>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b</a:t>
              </a:r>
              <a:endParaRPr lang="en-US" altLang="zh-CN" b="0"/>
            </a:p>
          </p:txBody>
        </p:sp>
        <p:sp>
          <p:nvSpPr>
            <p:cNvPr id="5173" name="Oval 4"/>
            <p:cNvSpPr>
              <a:spLocks noChangeArrowheads="1"/>
            </p:cNvSpPr>
            <p:nvPr/>
          </p:nvSpPr>
          <p:spPr bwMode="auto">
            <a:xfrm>
              <a:off x="3264" y="797"/>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c</a:t>
              </a:r>
              <a:endParaRPr lang="en-US" altLang="zh-CN" b="0"/>
            </a:p>
          </p:txBody>
        </p:sp>
        <p:sp>
          <p:nvSpPr>
            <p:cNvPr id="5174" name="Oval 5"/>
            <p:cNvSpPr>
              <a:spLocks noChangeArrowheads="1"/>
            </p:cNvSpPr>
            <p:nvPr/>
          </p:nvSpPr>
          <p:spPr bwMode="auto">
            <a:xfrm>
              <a:off x="2880" y="1325"/>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d</a:t>
              </a:r>
              <a:endParaRPr lang="en-US" altLang="zh-CN" b="0"/>
            </a:p>
          </p:txBody>
        </p:sp>
        <p:sp>
          <p:nvSpPr>
            <p:cNvPr id="5175" name="Oval 6"/>
            <p:cNvSpPr>
              <a:spLocks noChangeArrowheads="1"/>
            </p:cNvSpPr>
            <p:nvPr/>
          </p:nvSpPr>
          <p:spPr bwMode="auto">
            <a:xfrm>
              <a:off x="2016" y="1133"/>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e</a:t>
              </a:r>
              <a:endParaRPr lang="en-US" altLang="zh-CN" b="0"/>
            </a:p>
          </p:txBody>
        </p:sp>
        <p:sp>
          <p:nvSpPr>
            <p:cNvPr id="5176" name="Oval 7"/>
            <p:cNvSpPr>
              <a:spLocks noChangeArrowheads="1"/>
            </p:cNvSpPr>
            <p:nvPr/>
          </p:nvSpPr>
          <p:spPr bwMode="auto">
            <a:xfrm>
              <a:off x="912" y="1469"/>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g</a:t>
              </a:r>
              <a:endParaRPr lang="en-US" altLang="zh-CN" b="0"/>
            </a:p>
          </p:txBody>
        </p:sp>
        <p:sp>
          <p:nvSpPr>
            <p:cNvPr id="5177" name="Oval 8"/>
            <p:cNvSpPr>
              <a:spLocks noChangeArrowheads="1"/>
            </p:cNvSpPr>
            <p:nvPr/>
          </p:nvSpPr>
          <p:spPr bwMode="auto">
            <a:xfrm>
              <a:off x="1968" y="1853"/>
              <a:ext cx="288" cy="259"/>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f</a:t>
              </a:r>
              <a:endParaRPr lang="en-US" altLang="zh-CN" b="0"/>
            </a:p>
          </p:txBody>
        </p:sp>
        <p:sp>
          <p:nvSpPr>
            <p:cNvPr id="5178" name="Line 9"/>
            <p:cNvSpPr>
              <a:spLocks noChangeShapeType="1"/>
            </p:cNvSpPr>
            <p:nvPr/>
          </p:nvSpPr>
          <p:spPr bwMode="auto">
            <a:xfrm flipV="1">
              <a:off x="1296" y="653"/>
              <a:ext cx="1152"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9" name="Line 10"/>
            <p:cNvSpPr>
              <a:spLocks noChangeShapeType="1"/>
            </p:cNvSpPr>
            <p:nvPr/>
          </p:nvSpPr>
          <p:spPr bwMode="auto">
            <a:xfrm>
              <a:off x="1248" y="749"/>
              <a:ext cx="816" cy="43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0" name="Line 11"/>
            <p:cNvSpPr>
              <a:spLocks noChangeShapeType="1"/>
            </p:cNvSpPr>
            <p:nvPr/>
          </p:nvSpPr>
          <p:spPr bwMode="auto">
            <a:xfrm flipH="1">
              <a:off x="2208" y="749"/>
              <a:ext cx="288" cy="38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1" name="Line 12"/>
            <p:cNvSpPr>
              <a:spLocks noChangeShapeType="1"/>
            </p:cNvSpPr>
            <p:nvPr/>
          </p:nvSpPr>
          <p:spPr bwMode="auto">
            <a:xfrm flipH="1">
              <a:off x="1056" y="797"/>
              <a:ext cx="96" cy="67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2" name="Line 13"/>
            <p:cNvSpPr>
              <a:spLocks noChangeShapeType="1"/>
            </p:cNvSpPr>
            <p:nvPr/>
          </p:nvSpPr>
          <p:spPr bwMode="auto">
            <a:xfrm flipV="1">
              <a:off x="1200" y="1325"/>
              <a:ext cx="816" cy="24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3" name="Line 14"/>
            <p:cNvSpPr>
              <a:spLocks noChangeShapeType="1"/>
            </p:cNvSpPr>
            <p:nvPr/>
          </p:nvSpPr>
          <p:spPr bwMode="auto">
            <a:xfrm>
              <a:off x="2304" y="1277"/>
              <a:ext cx="576" cy="14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4" name="Line 15"/>
            <p:cNvSpPr>
              <a:spLocks noChangeShapeType="1"/>
            </p:cNvSpPr>
            <p:nvPr/>
          </p:nvSpPr>
          <p:spPr bwMode="auto">
            <a:xfrm>
              <a:off x="2736" y="653"/>
              <a:ext cx="528" cy="19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5" name="Line 16"/>
            <p:cNvSpPr>
              <a:spLocks noChangeShapeType="1"/>
            </p:cNvSpPr>
            <p:nvPr/>
          </p:nvSpPr>
          <p:spPr bwMode="auto">
            <a:xfrm flipH="1">
              <a:off x="3120" y="1037"/>
              <a:ext cx="192" cy="28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6" name="Line 17"/>
            <p:cNvSpPr>
              <a:spLocks noChangeShapeType="1"/>
            </p:cNvSpPr>
            <p:nvPr/>
          </p:nvSpPr>
          <p:spPr bwMode="auto">
            <a:xfrm>
              <a:off x="2688" y="749"/>
              <a:ext cx="336" cy="62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7" name="Line 18"/>
            <p:cNvSpPr>
              <a:spLocks noChangeShapeType="1"/>
            </p:cNvSpPr>
            <p:nvPr/>
          </p:nvSpPr>
          <p:spPr bwMode="auto">
            <a:xfrm>
              <a:off x="1200" y="1661"/>
              <a:ext cx="768" cy="28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8" name="Line 19"/>
            <p:cNvSpPr>
              <a:spLocks noChangeShapeType="1"/>
            </p:cNvSpPr>
            <p:nvPr/>
          </p:nvSpPr>
          <p:spPr bwMode="auto">
            <a:xfrm flipH="1">
              <a:off x="2256" y="1517"/>
              <a:ext cx="624" cy="43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9" name="Text Box 20"/>
            <p:cNvSpPr txBox="1">
              <a:spLocks noChangeArrowheads="1"/>
            </p:cNvSpPr>
            <p:nvPr/>
          </p:nvSpPr>
          <p:spPr bwMode="auto">
            <a:xfrm>
              <a:off x="1632" y="3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19</a:t>
              </a:r>
              <a:endParaRPr lang="en-US" altLang="zh-CN" sz="2800" b="0"/>
            </a:p>
          </p:txBody>
        </p:sp>
        <p:sp>
          <p:nvSpPr>
            <p:cNvPr id="5190" name="Text Box 21"/>
            <p:cNvSpPr txBox="1">
              <a:spLocks noChangeArrowheads="1"/>
            </p:cNvSpPr>
            <p:nvPr/>
          </p:nvSpPr>
          <p:spPr bwMode="auto">
            <a:xfrm>
              <a:off x="2976" y="4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5</a:t>
              </a:r>
              <a:endParaRPr lang="en-US" altLang="zh-CN" b="0">
                <a:solidFill>
                  <a:schemeClr val="tx2"/>
                </a:solidFill>
              </a:endParaRPr>
            </a:p>
          </p:txBody>
        </p:sp>
        <p:sp>
          <p:nvSpPr>
            <p:cNvPr id="5191" name="Text Box 22"/>
            <p:cNvSpPr txBox="1">
              <a:spLocks noChangeArrowheads="1"/>
            </p:cNvSpPr>
            <p:nvPr/>
          </p:nvSpPr>
          <p:spPr bwMode="auto">
            <a:xfrm>
              <a:off x="1392" y="6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14</a:t>
              </a:r>
              <a:endParaRPr lang="en-US" altLang="zh-CN" b="0"/>
            </a:p>
          </p:txBody>
        </p:sp>
        <p:sp>
          <p:nvSpPr>
            <p:cNvPr id="5192" name="Text Box 23"/>
            <p:cNvSpPr txBox="1">
              <a:spLocks noChangeArrowheads="1"/>
            </p:cNvSpPr>
            <p:nvPr/>
          </p:nvSpPr>
          <p:spPr bwMode="auto">
            <a:xfrm>
              <a:off x="812" y="95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18</a:t>
              </a:r>
              <a:endParaRPr lang="en-US" altLang="zh-CN" sz="3200" b="0"/>
            </a:p>
          </p:txBody>
        </p:sp>
        <p:sp>
          <p:nvSpPr>
            <p:cNvPr id="5193" name="Text Box 24"/>
            <p:cNvSpPr txBox="1">
              <a:spLocks noChangeArrowheads="1"/>
            </p:cNvSpPr>
            <p:nvPr/>
          </p:nvSpPr>
          <p:spPr bwMode="auto">
            <a:xfrm>
              <a:off x="1488" y="157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t>27</a:t>
              </a:r>
              <a:endParaRPr lang="en-US" altLang="zh-CN" sz="3200" b="0"/>
            </a:p>
          </p:txBody>
        </p:sp>
        <p:sp>
          <p:nvSpPr>
            <p:cNvPr id="5194" name="Text Box 25"/>
            <p:cNvSpPr txBox="1">
              <a:spLocks noChangeArrowheads="1"/>
            </p:cNvSpPr>
            <p:nvPr/>
          </p:nvSpPr>
          <p:spPr bwMode="auto">
            <a:xfrm>
              <a:off x="1296" y="122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16</a:t>
              </a:r>
              <a:endParaRPr lang="en-US" altLang="zh-CN" sz="2800" b="0"/>
            </a:p>
          </p:txBody>
        </p:sp>
        <p:sp>
          <p:nvSpPr>
            <p:cNvPr id="5195" name="Text Box 26"/>
            <p:cNvSpPr txBox="1">
              <a:spLocks noChangeArrowheads="1"/>
            </p:cNvSpPr>
            <p:nvPr/>
          </p:nvSpPr>
          <p:spPr bwMode="auto">
            <a:xfrm>
              <a:off x="2448" y="11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8</a:t>
              </a:r>
              <a:endParaRPr lang="en-US" altLang="zh-CN" sz="3200" b="0"/>
            </a:p>
          </p:txBody>
        </p:sp>
        <p:sp>
          <p:nvSpPr>
            <p:cNvPr id="5196" name="Text Box 27"/>
            <p:cNvSpPr txBox="1">
              <a:spLocks noChangeArrowheads="1"/>
            </p:cNvSpPr>
            <p:nvPr/>
          </p:nvSpPr>
          <p:spPr bwMode="auto">
            <a:xfrm>
              <a:off x="2304" y="14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21</a:t>
              </a:r>
              <a:endParaRPr lang="en-US" altLang="zh-CN" sz="2800" b="0"/>
            </a:p>
          </p:txBody>
        </p:sp>
        <p:sp>
          <p:nvSpPr>
            <p:cNvPr id="5197" name="Text Box 28"/>
            <p:cNvSpPr txBox="1">
              <a:spLocks noChangeArrowheads="1"/>
            </p:cNvSpPr>
            <p:nvPr/>
          </p:nvSpPr>
          <p:spPr bwMode="auto">
            <a:xfrm>
              <a:off x="3216" y="109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3</a:t>
              </a:r>
              <a:endParaRPr lang="en-US" altLang="zh-CN" sz="3200" b="0"/>
            </a:p>
          </p:txBody>
        </p:sp>
        <p:sp>
          <p:nvSpPr>
            <p:cNvPr id="5198" name="Text Box 33"/>
            <p:cNvSpPr txBox="1">
              <a:spLocks noChangeArrowheads="1"/>
            </p:cNvSpPr>
            <p:nvPr/>
          </p:nvSpPr>
          <p:spPr bwMode="auto">
            <a:xfrm>
              <a:off x="2112" y="6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12</a:t>
              </a:r>
              <a:endParaRPr lang="en-US" altLang="zh-CN" sz="3200" b="0"/>
            </a:p>
          </p:txBody>
        </p:sp>
        <p:sp>
          <p:nvSpPr>
            <p:cNvPr id="5199" name="Text Box 43"/>
            <p:cNvSpPr txBox="1">
              <a:spLocks noChangeArrowheads="1"/>
            </p:cNvSpPr>
            <p:nvPr/>
          </p:nvSpPr>
          <p:spPr bwMode="auto">
            <a:xfrm>
              <a:off x="2784" y="85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b="0">
                  <a:solidFill>
                    <a:schemeClr val="tx2"/>
                  </a:solidFill>
                </a:rPr>
                <a:t>7</a:t>
              </a:r>
              <a:endParaRPr lang="en-US" altLang="zh-CN" sz="3200" b="0"/>
            </a:p>
          </p:txBody>
        </p:sp>
      </p:grpSp>
      <p:sp>
        <p:nvSpPr>
          <p:cNvPr id="110621" name="Oval 29"/>
          <p:cNvSpPr>
            <a:spLocks noChangeArrowheads="1"/>
          </p:cNvSpPr>
          <p:nvPr/>
        </p:nvSpPr>
        <p:spPr bwMode="auto">
          <a:xfrm>
            <a:off x="3124200" y="8080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a</a:t>
            </a:r>
            <a:endParaRPr lang="en-US" altLang="zh-CN" b="0"/>
          </a:p>
        </p:txBody>
      </p:sp>
      <p:sp>
        <p:nvSpPr>
          <p:cNvPr id="110622" name="Line 30"/>
          <p:cNvSpPr>
            <a:spLocks noChangeShapeType="1"/>
          </p:cNvSpPr>
          <p:nvPr/>
        </p:nvSpPr>
        <p:spPr bwMode="auto">
          <a:xfrm>
            <a:off x="5181600" y="2027238"/>
            <a:ext cx="914400" cy="228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3" name="Oval 31"/>
          <p:cNvSpPr>
            <a:spLocks noChangeArrowheads="1"/>
          </p:cNvSpPr>
          <p:nvPr/>
        </p:nvSpPr>
        <p:spPr bwMode="auto">
          <a:xfrm>
            <a:off x="4724400" y="17986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e</a:t>
            </a:r>
            <a:endParaRPr lang="en-US" altLang="zh-CN" b="0"/>
          </a:p>
        </p:txBody>
      </p:sp>
      <p:sp>
        <p:nvSpPr>
          <p:cNvPr id="110624" name="Line 32"/>
          <p:cNvSpPr>
            <a:spLocks noChangeShapeType="1"/>
          </p:cNvSpPr>
          <p:nvPr/>
        </p:nvSpPr>
        <p:spPr bwMode="auto">
          <a:xfrm>
            <a:off x="3505200" y="1189038"/>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6" name="Oval 34"/>
          <p:cNvSpPr>
            <a:spLocks noChangeArrowheads="1"/>
          </p:cNvSpPr>
          <p:nvPr/>
        </p:nvSpPr>
        <p:spPr bwMode="auto">
          <a:xfrm>
            <a:off x="6096000" y="21034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d</a:t>
            </a:r>
            <a:endParaRPr lang="en-US" altLang="zh-CN" b="0"/>
          </a:p>
        </p:txBody>
      </p:sp>
      <p:sp>
        <p:nvSpPr>
          <p:cNvPr id="110627" name="Line 35"/>
          <p:cNvSpPr>
            <a:spLocks noChangeShapeType="1"/>
          </p:cNvSpPr>
          <p:nvPr/>
        </p:nvSpPr>
        <p:spPr bwMode="auto">
          <a:xfrm flipH="1">
            <a:off x="6477000" y="1646238"/>
            <a:ext cx="304800" cy="457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8" name="Oval 36"/>
          <p:cNvSpPr>
            <a:spLocks noChangeArrowheads="1"/>
          </p:cNvSpPr>
          <p:nvPr/>
        </p:nvSpPr>
        <p:spPr bwMode="auto">
          <a:xfrm>
            <a:off x="6705600" y="12652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c</a:t>
            </a:r>
            <a:endParaRPr lang="en-US" altLang="zh-CN" b="0"/>
          </a:p>
        </p:txBody>
      </p:sp>
      <p:sp>
        <p:nvSpPr>
          <p:cNvPr id="110629" name="Line 37"/>
          <p:cNvSpPr>
            <a:spLocks noChangeShapeType="1"/>
          </p:cNvSpPr>
          <p:nvPr/>
        </p:nvSpPr>
        <p:spPr bwMode="auto">
          <a:xfrm>
            <a:off x="5867400" y="1036638"/>
            <a:ext cx="838200" cy="304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0" name="Oval 38"/>
          <p:cNvSpPr>
            <a:spLocks noChangeArrowheads="1"/>
          </p:cNvSpPr>
          <p:nvPr/>
        </p:nvSpPr>
        <p:spPr bwMode="auto">
          <a:xfrm>
            <a:off x="5410200" y="8080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b</a:t>
            </a:r>
            <a:endParaRPr lang="en-US" altLang="zh-CN" b="0"/>
          </a:p>
        </p:txBody>
      </p:sp>
      <p:graphicFrame>
        <p:nvGraphicFramePr>
          <p:cNvPr id="110642" name="Object 50"/>
          <p:cNvGraphicFramePr>
            <a:graphicFrameLocks noChangeAspect="1"/>
          </p:cNvGraphicFramePr>
          <p:nvPr/>
        </p:nvGraphicFramePr>
        <p:xfrm>
          <a:off x="1981201" y="3852864"/>
          <a:ext cx="8196263" cy="2471737"/>
        </p:xfrm>
        <a:graphic>
          <a:graphicData uri="http://schemas.openxmlformats.org/presentationml/2006/ole">
            <mc:AlternateContent xmlns:mc="http://schemas.openxmlformats.org/markup-compatibility/2006">
              <mc:Choice xmlns:v="urn:schemas-microsoft-com:vml" Requires="v">
                <p:oleObj spid="_x0000_s8223" name="文档" r:id="rId3" imgW="8202960" imgH="2484720" progId="Word.Document.8">
                  <p:embed/>
                </p:oleObj>
              </mc:Choice>
              <mc:Fallback>
                <p:oleObj name="文档" r:id="rId3" imgW="8202960" imgH="2484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852864"/>
                        <a:ext cx="8196263" cy="247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43" name="Text Box 51"/>
          <p:cNvSpPr txBox="1">
            <a:spLocks noChangeArrowheads="1"/>
          </p:cNvSpPr>
          <p:nvPr/>
        </p:nvSpPr>
        <p:spPr bwMode="auto">
          <a:xfrm>
            <a:off x="4724401" y="47244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a</a:t>
            </a:r>
            <a:endParaRPr lang="en-US" altLang="zh-CN" sz="3600"/>
          </a:p>
        </p:txBody>
      </p:sp>
      <p:sp>
        <p:nvSpPr>
          <p:cNvPr id="110644" name="Text Box 52"/>
          <p:cNvSpPr txBox="1">
            <a:spLocks noChangeArrowheads="1"/>
          </p:cNvSpPr>
          <p:nvPr/>
        </p:nvSpPr>
        <p:spPr bwMode="auto">
          <a:xfrm>
            <a:off x="7467601" y="47244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a</a:t>
            </a:r>
            <a:endParaRPr lang="en-US" altLang="zh-CN" sz="3600"/>
          </a:p>
        </p:txBody>
      </p:sp>
      <p:sp>
        <p:nvSpPr>
          <p:cNvPr id="110645" name="Text Box 53"/>
          <p:cNvSpPr txBox="1">
            <a:spLocks noChangeArrowheads="1"/>
          </p:cNvSpPr>
          <p:nvPr/>
        </p:nvSpPr>
        <p:spPr bwMode="auto">
          <a:xfrm>
            <a:off x="9296401" y="46926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a</a:t>
            </a:r>
            <a:endParaRPr lang="en-US" altLang="zh-CN" sz="3600"/>
          </a:p>
        </p:txBody>
      </p:sp>
      <p:sp>
        <p:nvSpPr>
          <p:cNvPr id="110647" name="Text Box 55"/>
          <p:cNvSpPr txBox="1">
            <a:spLocks noChangeArrowheads="1"/>
          </p:cNvSpPr>
          <p:nvPr/>
        </p:nvSpPr>
        <p:spPr bwMode="auto">
          <a:xfrm>
            <a:off x="7451726" y="54102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14</a:t>
            </a:r>
            <a:endParaRPr lang="en-US" altLang="zh-CN" sz="3600"/>
          </a:p>
        </p:txBody>
      </p:sp>
      <p:sp>
        <p:nvSpPr>
          <p:cNvPr id="110648" name="Text Box 56"/>
          <p:cNvSpPr txBox="1">
            <a:spLocks noChangeArrowheads="1"/>
          </p:cNvSpPr>
          <p:nvPr/>
        </p:nvSpPr>
        <p:spPr bwMode="auto">
          <a:xfrm>
            <a:off x="9280526" y="53784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18</a:t>
            </a:r>
            <a:endParaRPr lang="en-US" altLang="zh-CN" sz="3600"/>
          </a:p>
        </p:txBody>
      </p:sp>
      <p:sp>
        <p:nvSpPr>
          <p:cNvPr id="110649" name="Text Box 57"/>
          <p:cNvSpPr txBox="1">
            <a:spLocks noChangeArrowheads="1"/>
          </p:cNvSpPr>
          <p:nvPr/>
        </p:nvSpPr>
        <p:spPr bwMode="auto">
          <a:xfrm>
            <a:off x="7467601" y="5454650"/>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14</a:t>
            </a:r>
            <a:endParaRPr lang="en-US" altLang="zh-CN" sz="3600"/>
          </a:p>
        </p:txBody>
      </p:sp>
      <p:sp>
        <p:nvSpPr>
          <p:cNvPr id="5144" name="Text Box 58"/>
          <p:cNvSpPr txBox="1">
            <a:spLocks noChangeArrowheads="1"/>
          </p:cNvSpPr>
          <p:nvPr/>
        </p:nvSpPr>
        <p:spPr bwMode="auto">
          <a:xfrm>
            <a:off x="1790700" y="22383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82"/>
                </a:solidFill>
              </a:rPr>
              <a:t>例如</a:t>
            </a:r>
            <a:r>
              <a:rPr lang="en-US" altLang="zh-CN" sz="3600">
                <a:solidFill>
                  <a:srgbClr val="000082"/>
                </a:solidFill>
              </a:rPr>
              <a:t>:</a:t>
            </a:r>
            <a:endParaRPr lang="en-US" altLang="zh-CN" sz="3200" b="0"/>
          </a:p>
        </p:txBody>
      </p:sp>
      <p:sp>
        <p:nvSpPr>
          <p:cNvPr id="110651" name="Text Box 59"/>
          <p:cNvSpPr txBox="1">
            <a:spLocks noChangeArrowheads="1"/>
          </p:cNvSpPr>
          <p:nvPr/>
        </p:nvSpPr>
        <p:spPr bwMode="auto">
          <a:xfrm>
            <a:off x="4724401" y="472440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e</a:t>
            </a:r>
            <a:endParaRPr lang="en-US" altLang="zh-CN" sz="3600"/>
          </a:p>
        </p:txBody>
      </p:sp>
      <p:sp>
        <p:nvSpPr>
          <p:cNvPr id="110653" name="Text Box 61"/>
          <p:cNvSpPr txBox="1">
            <a:spLocks noChangeArrowheads="1"/>
          </p:cNvSpPr>
          <p:nvPr/>
        </p:nvSpPr>
        <p:spPr bwMode="auto">
          <a:xfrm>
            <a:off x="6537326" y="472440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e</a:t>
            </a:r>
            <a:endParaRPr lang="en-US" altLang="zh-CN" sz="3600"/>
          </a:p>
        </p:txBody>
      </p:sp>
      <p:sp>
        <p:nvSpPr>
          <p:cNvPr id="110654" name="Text Box 62"/>
          <p:cNvSpPr txBox="1">
            <a:spLocks noChangeArrowheads="1"/>
          </p:cNvSpPr>
          <p:nvPr/>
        </p:nvSpPr>
        <p:spPr bwMode="auto">
          <a:xfrm>
            <a:off x="9280526" y="472440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e</a:t>
            </a:r>
            <a:endParaRPr lang="en-US" altLang="zh-CN" sz="3600"/>
          </a:p>
        </p:txBody>
      </p:sp>
      <p:sp>
        <p:nvSpPr>
          <p:cNvPr id="110655" name="Text Box 63"/>
          <p:cNvSpPr txBox="1">
            <a:spLocks noChangeArrowheads="1"/>
          </p:cNvSpPr>
          <p:nvPr/>
        </p:nvSpPr>
        <p:spPr bwMode="auto">
          <a:xfrm>
            <a:off x="6537326" y="544195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t>8</a:t>
            </a:r>
            <a:endParaRPr lang="en-US" altLang="zh-CN" sz="3600"/>
          </a:p>
        </p:txBody>
      </p:sp>
      <p:sp>
        <p:nvSpPr>
          <p:cNvPr id="110656" name="Text Box 64"/>
          <p:cNvSpPr txBox="1">
            <a:spLocks noChangeArrowheads="1"/>
          </p:cNvSpPr>
          <p:nvPr/>
        </p:nvSpPr>
        <p:spPr bwMode="auto">
          <a:xfrm>
            <a:off x="9296401" y="5441950"/>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000082"/>
                </a:solidFill>
              </a:rPr>
              <a:t>16</a:t>
            </a:r>
            <a:endParaRPr lang="en-US" altLang="zh-CN" sz="3600"/>
          </a:p>
        </p:txBody>
      </p:sp>
      <p:sp>
        <p:nvSpPr>
          <p:cNvPr id="110657" name="Text Box 65"/>
          <p:cNvSpPr txBox="1">
            <a:spLocks noChangeArrowheads="1"/>
          </p:cNvSpPr>
          <p:nvPr/>
        </p:nvSpPr>
        <p:spPr bwMode="auto">
          <a:xfrm>
            <a:off x="6553201" y="5441950"/>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8</a:t>
            </a:r>
            <a:endParaRPr lang="en-US" altLang="zh-CN" sz="3600"/>
          </a:p>
        </p:txBody>
      </p:sp>
      <p:sp>
        <p:nvSpPr>
          <p:cNvPr id="110658" name="Text Box 66"/>
          <p:cNvSpPr txBox="1">
            <a:spLocks noChangeArrowheads="1"/>
          </p:cNvSpPr>
          <p:nvPr/>
        </p:nvSpPr>
        <p:spPr bwMode="auto">
          <a:xfrm>
            <a:off x="5638801" y="47244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d</a:t>
            </a:r>
            <a:endParaRPr lang="en-US" altLang="zh-CN" sz="3600"/>
          </a:p>
        </p:txBody>
      </p:sp>
      <p:sp>
        <p:nvSpPr>
          <p:cNvPr id="110659" name="Text Box 67"/>
          <p:cNvSpPr txBox="1">
            <a:spLocks noChangeArrowheads="1"/>
          </p:cNvSpPr>
          <p:nvPr/>
        </p:nvSpPr>
        <p:spPr bwMode="auto">
          <a:xfrm>
            <a:off x="5638801" y="544195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3</a:t>
            </a:r>
            <a:endParaRPr lang="en-US" altLang="zh-CN" sz="3600"/>
          </a:p>
        </p:txBody>
      </p:sp>
      <p:sp>
        <p:nvSpPr>
          <p:cNvPr id="110660" name="Text Box 68"/>
          <p:cNvSpPr txBox="1">
            <a:spLocks noChangeArrowheads="1"/>
          </p:cNvSpPr>
          <p:nvPr/>
        </p:nvSpPr>
        <p:spPr bwMode="auto">
          <a:xfrm>
            <a:off x="4724401" y="47244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d</a:t>
            </a:r>
            <a:endParaRPr lang="en-US" altLang="zh-CN" sz="3600"/>
          </a:p>
        </p:txBody>
      </p:sp>
      <p:sp>
        <p:nvSpPr>
          <p:cNvPr id="110661" name="Text Box 69"/>
          <p:cNvSpPr txBox="1">
            <a:spLocks noChangeArrowheads="1"/>
          </p:cNvSpPr>
          <p:nvPr/>
        </p:nvSpPr>
        <p:spPr bwMode="auto">
          <a:xfrm>
            <a:off x="8382001" y="47244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d</a:t>
            </a:r>
            <a:endParaRPr lang="en-US" altLang="zh-CN" sz="3600"/>
          </a:p>
        </p:txBody>
      </p:sp>
      <p:sp>
        <p:nvSpPr>
          <p:cNvPr id="110663" name="Text Box 71"/>
          <p:cNvSpPr txBox="1">
            <a:spLocks noChangeArrowheads="1"/>
          </p:cNvSpPr>
          <p:nvPr/>
        </p:nvSpPr>
        <p:spPr bwMode="auto">
          <a:xfrm>
            <a:off x="8382001" y="544195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21</a:t>
            </a:r>
            <a:endParaRPr lang="en-US" altLang="zh-CN" sz="3600"/>
          </a:p>
        </p:txBody>
      </p:sp>
      <p:sp>
        <p:nvSpPr>
          <p:cNvPr id="110664" name="Text Box 72"/>
          <p:cNvSpPr txBox="1">
            <a:spLocks noChangeArrowheads="1"/>
          </p:cNvSpPr>
          <p:nvPr/>
        </p:nvSpPr>
        <p:spPr bwMode="auto">
          <a:xfrm>
            <a:off x="5638801" y="5441950"/>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3</a:t>
            </a:r>
            <a:endParaRPr lang="en-US" altLang="zh-CN" sz="3600"/>
          </a:p>
        </p:txBody>
      </p:sp>
      <p:sp>
        <p:nvSpPr>
          <p:cNvPr id="110665" name="Text Box 73"/>
          <p:cNvSpPr txBox="1">
            <a:spLocks noChangeArrowheads="1"/>
          </p:cNvSpPr>
          <p:nvPr/>
        </p:nvSpPr>
        <p:spPr bwMode="auto">
          <a:xfrm>
            <a:off x="4724401" y="4724400"/>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rgbClr val="800000"/>
                </a:solidFill>
              </a:rPr>
              <a:t>c</a:t>
            </a:r>
            <a:endParaRPr lang="en-US" altLang="zh-CN" sz="3600"/>
          </a:p>
        </p:txBody>
      </p:sp>
      <p:sp>
        <p:nvSpPr>
          <p:cNvPr id="110668" name="Text Box 76"/>
          <p:cNvSpPr txBox="1">
            <a:spLocks noChangeArrowheads="1"/>
          </p:cNvSpPr>
          <p:nvPr/>
        </p:nvSpPr>
        <p:spPr bwMode="auto">
          <a:xfrm>
            <a:off x="9264651" y="5445125"/>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16</a:t>
            </a:r>
            <a:endParaRPr lang="en-US" altLang="zh-CN" sz="3600"/>
          </a:p>
        </p:txBody>
      </p:sp>
      <p:sp>
        <p:nvSpPr>
          <p:cNvPr id="110670" name="Line 78"/>
          <p:cNvSpPr>
            <a:spLocks noChangeShapeType="1"/>
          </p:cNvSpPr>
          <p:nvPr/>
        </p:nvSpPr>
        <p:spPr bwMode="auto">
          <a:xfrm flipH="1">
            <a:off x="3430589" y="2095501"/>
            <a:ext cx="1296987" cy="396875"/>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71" name="Line 79"/>
          <p:cNvSpPr>
            <a:spLocks noChangeShapeType="1"/>
          </p:cNvSpPr>
          <p:nvPr/>
        </p:nvSpPr>
        <p:spPr bwMode="auto">
          <a:xfrm flipH="1">
            <a:off x="5087938" y="2420938"/>
            <a:ext cx="1009650" cy="684212"/>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72" name="Oval 80"/>
          <p:cNvSpPr>
            <a:spLocks noChangeArrowheads="1"/>
          </p:cNvSpPr>
          <p:nvPr/>
        </p:nvSpPr>
        <p:spPr bwMode="auto">
          <a:xfrm>
            <a:off x="2974975" y="233838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g</a:t>
            </a:r>
            <a:endParaRPr lang="en-US" altLang="zh-CN" b="0"/>
          </a:p>
        </p:txBody>
      </p:sp>
      <p:sp>
        <p:nvSpPr>
          <p:cNvPr id="110673" name="Text Box 81"/>
          <p:cNvSpPr txBox="1">
            <a:spLocks noChangeArrowheads="1"/>
          </p:cNvSpPr>
          <p:nvPr/>
        </p:nvSpPr>
        <p:spPr bwMode="auto">
          <a:xfrm>
            <a:off x="8401051" y="5445125"/>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FF0000"/>
                </a:solidFill>
              </a:rPr>
              <a:t>21</a:t>
            </a:r>
            <a:endParaRPr lang="en-US" altLang="zh-CN" sz="3600"/>
          </a:p>
        </p:txBody>
      </p:sp>
      <p:sp>
        <p:nvSpPr>
          <p:cNvPr id="110674" name="Oval 82"/>
          <p:cNvSpPr>
            <a:spLocks noChangeArrowheads="1"/>
          </p:cNvSpPr>
          <p:nvPr/>
        </p:nvSpPr>
        <p:spPr bwMode="auto">
          <a:xfrm>
            <a:off x="4656138" y="2946401"/>
            <a:ext cx="457200" cy="411163"/>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f</a:t>
            </a:r>
            <a:endParaRPr lang="en-US" altLang="zh-CN" b="0"/>
          </a:p>
        </p:txBody>
      </p:sp>
      <p:sp>
        <p:nvSpPr>
          <p:cNvPr id="110675" name="Text Box 83"/>
          <p:cNvSpPr txBox="1">
            <a:spLocks noChangeArrowheads="1"/>
          </p:cNvSpPr>
          <p:nvPr/>
        </p:nvSpPr>
        <p:spPr bwMode="auto">
          <a:xfrm>
            <a:off x="3792539" y="543877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76" name="Text Box 84"/>
          <p:cNvSpPr txBox="1">
            <a:spLocks noChangeArrowheads="1"/>
          </p:cNvSpPr>
          <p:nvPr/>
        </p:nvSpPr>
        <p:spPr bwMode="auto">
          <a:xfrm>
            <a:off x="7464426"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77" name="Text Box 85"/>
          <p:cNvSpPr txBox="1">
            <a:spLocks noChangeArrowheads="1"/>
          </p:cNvSpPr>
          <p:nvPr/>
        </p:nvSpPr>
        <p:spPr bwMode="auto">
          <a:xfrm>
            <a:off x="6537326"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78" name="Text Box 86"/>
          <p:cNvSpPr txBox="1">
            <a:spLocks noChangeArrowheads="1"/>
          </p:cNvSpPr>
          <p:nvPr/>
        </p:nvSpPr>
        <p:spPr bwMode="auto">
          <a:xfrm>
            <a:off x="5643564"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79" name="Text Box 87"/>
          <p:cNvSpPr txBox="1">
            <a:spLocks noChangeArrowheads="1"/>
          </p:cNvSpPr>
          <p:nvPr/>
        </p:nvSpPr>
        <p:spPr bwMode="auto">
          <a:xfrm>
            <a:off x="4727576"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80" name="Text Box 88"/>
          <p:cNvSpPr txBox="1">
            <a:spLocks noChangeArrowheads="1"/>
          </p:cNvSpPr>
          <p:nvPr/>
        </p:nvSpPr>
        <p:spPr bwMode="auto">
          <a:xfrm>
            <a:off x="9296401"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
        <p:nvSpPr>
          <p:cNvPr id="110681" name="Text Box 89"/>
          <p:cNvSpPr txBox="1">
            <a:spLocks noChangeArrowheads="1"/>
          </p:cNvSpPr>
          <p:nvPr/>
        </p:nvSpPr>
        <p:spPr bwMode="auto">
          <a:xfrm>
            <a:off x="8378826" y="5445125"/>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0">
                <a:solidFill>
                  <a:schemeClr val="tx2"/>
                </a:solidFill>
              </a:rPr>
              <a:t>0</a:t>
            </a:r>
            <a:endParaRPr lang="en-US" altLang="zh-CN" sz="3600"/>
          </a:p>
        </p:txBody>
      </p:sp>
    </p:spTree>
    <p:extLst>
      <p:ext uri="{BB962C8B-B14F-4D97-AF65-F5344CB8AC3E}">
        <p14:creationId xmlns:p14="http://schemas.microsoft.com/office/powerpoint/2010/main" val="3779881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642"/>
                                        </p:tgtEl>
                                        <p:attrNameLst>
                                          <p:attrName>style.visibility</p:attrName>
                                        </p:attrNameLst>
                                      </p:cBhvr>
                                      <p:to>
                                        <p:strVal val="visible"/>
                                      </p:to>
                                    </p:set>
                                    <p:animEffect transition="in" filter="dissolve">
                                      <p:cBhvr>
                                        <p:cTn id="7" dur="500"/>
                                        <p:tgtEl>
                                          <p:spTgt spid="110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0621"/>
                                        </p:tgtEl>
                                        <p:attrNameLst>
                                          <p:attrName>style.visibility</p:attrName>
                                        </p:attrNameLst>
                                      </p:cBhvr>
                                      <p:to>
                                        <p:strVal val="visible"/>
                                      </p:to>
                                    </p:set>
                                    <p:animEffect transition="in" filter="slide(fromLeft)">
                                      <p:cBhvr>
                                        <p:cTn id="12" dur="500"/>
                                        <p:tgtEl>
                                          <p:spTgt spid="110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0643"/>
                                        </p:tgtEl>
                                        <p:attrNameLst>
                                          <p:attrName>style.visibility</p:attrName>
                                        </p:attrNameLst>
                                      </p:cBhvr>
                                      <p:to>
                                        <p:strVal val="visible"/>
                                      </p:to>
                                    </p:set>
                                    <p:animEffect transition="in" filter="slide(fromLeft)">
                                      <p:cBhvr>
                                        <p:cTn id="17" dur="500"/>
                                        <p:tgtEl>
                                          <p:spTgt spid="110643"/>
                                        </p:tgtEl>
                                      </p:cBhvr>
                                    </p:animEffect>
                                  </p:childTnLst>
                                </p:cTn>
                              </p:par>
                            </p:childTnLst>
                          </p:cTn>
                        </p:par>
                        <p:par>
                          <p:cTn id="18" fill="hold" nodeType="afterGroup">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110646"/>
                                        </p:tgtEl>
                                        <p:attrNameLst>
                                          <p:attrName>style.visibility</p:attrName>
                                        </p:attrNameLst>
                                      </p:cBhvr>
                                      <p:to>
                                        <p:strVal val="visible"/>
                                      </p:to>
                                    </p:set>
                                    <p:animEffect transition="in" filter="slide(fromLeft)">
                                      <p:cBhvr>
                                        <p:cTn id="21" dur="500"/>
                                        <p:tgtEl>
                                          <p:spTgt spid="1106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10644"/>
                                        </p:tgtEl>
                                        <p:attrNameLst>
                                          <p:attrName>style.visibility</p:attrName>
                                        </p:attrNameLst>
                                      </p:cBhvr>
                                      <p:to>
                                        <p:strVal val="visible"/>
                                      </p:to>
                                    </p:set>
                                    <p:animEffect transition="in" filter="slide(fromLeft)">
                                      <p:cBhvr>
                                        <p:cTn id="26" dur="500"/>
                                        <p:tgtEl>
                                          <p:spTgt spid="110644"/>
                                        </p:tgtEl>
                                      </p:cBhvr>
                                    </p:animEffect>
                                  </p:childTnLst>
                                </p:cTn>
                              </p:par>
                            </p:childTnLst>
                          </p:cTn>
                        </p:par>
                        <p:par>
                          <p:cTn id="27" fill="hold" nodeType="afterGroup">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110647"/>
                                        </p:tgtEl>
                                        <p:attrNameLst>
                                          <p:attrName>style.visibility</p:attrName>
                                        </p:attrNameLst>
                                      </p:cBhvr>
                                      <p:to>
                                        <p:strVal val="visible"/>
                                      </p:to>
                                    </p:set>
                                    <p:animEffect transition="in" filter="slide(fromLeft)">
                                      <p:cBhvr>
                                        <p:cTn id="30" dur="500"/>
                                        <p:tgtEl>
                                          <p:spTgt spid="1106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10645"/>
                                        </p:tgtEl>
                                        <p:attrNameLst>
                                          <p:attrName>style.visibility</p:attrName>
                                        </p:attrNameLst>
                                      </p:cBhvr>
                                      <p:to>
                                        <p:strVal val="visible"/>
                                      </p:to>
                                    </p:set>
                                    <p:animEffect transition="in" filter="slide(fromLeft)">
                                      <p:cBhvr>
                                        <p:cTn id="35" dur="500"/>
                                        <p:tgtEl>
                                          <p:spTgt spid="110645"/>
                                        </p:tgtEl>
                                      </p:cBhvr>
                                    </p:animEffect>
                                  </p:childTnLst>
                                </p:cTn>
                              </p:par>
                            </p:childTnLst>
                          </p:cTn>
                        </p:par>
                        <p:par>
                          <p:cTn id="36" fill="hold" nodeType="afterGroup">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110648"/>
                                        </p:tgtEl>
                                        <p:attrNameLst>
                                          <p:attrName>style.visibility</p:attrName>
                                        </p:attrNameLst>
                                      </p:cBhvr>
                                      <p:to>
                                        <p:strVal val="visible"/>
                                      </p:to>
                                    </p:set>
                                    <p:animEffect transition="in" filter="slide(fromLeft)">
                                      <p:cBhvr>
                                        <p:cTn id="39" dur="500"/>
                                        <p:tgtEl>
                                          <p:spTgt spid="1106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10675"/>
                                        </p:tgtEl>
                                        <p:attrNameLst>
                                          <p:attrName>style.visibility</p:attrName>
                                        </p:attrNameLst>
                                      </p:cBhvr>
                                      <p:to>
                                        <p:strVal val="visible"/>
                                      </p:to>
                                    </p:set>
                                    <p:animEffect transition="in" filter="slide(fromLeft)">
                                      <p:cBhvr>
                                        <p:cTn id="44" dur="500"/>
                                        <p:tgtEl>
                                          <p:spTgt spid="11067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0649"/>
                                        </p:tgtEl>
                                        <p:attrNameLst>
                                          <p:attrName>style.visibility</p:attrName>
                                        </p:attrNameLst>
                                      </p:cBhvr>
                                      <p:to>
                                        <p:strVal val="visible"/>
                                      </p:to>
                                    </p:set>
                                    <p:animEffect transition="in" filter="wipe(left)">
                                      <p:cBhvr>
                                        <p:cTn id="49" dur="500"/>
                                        <p:tgtEl>
                                          <p:spTgt spid="110649"/>
                                        </p:tgtEl>
                                      </p:cBhvr>
                                    </p:animEffect>
                                  </p:childTnLst>
                                </p:cTn>
                              </p:par>
                            </p:childTnLst>
                          </p:cTn>
                        </p:par>
                        <p:par>
                          <p:cTn id="50" fill="hold" nodeType="afterGroup">
                            <p:stCondLst>
                              <p:cond delay="500"/>
                            </p:stCondLst>
                            <p:childTnLst>
                              <p:par>
                                <p:cTn id="51" presetID="17" presetClass="entr" presetSubtype="8" fill="hold" grpId="0" nodeType="afterEffect">
                                  <p:stCondLst>
                                    <p:cond delay="0"/>
                                  </p:stCondLst>
                                  <p:childTnLst>
                                    <p:set>
                                      <p:cBhvr>
                                        <p:cTn id="52" dur="1" fill="hold">
                                          <p:stCondLst>
                                            <p:cond delay="0"/>
                                          </p:stCondLst>
                                        </p:cTn>
                                        <p:tgtEl>
                                          <p:spTgt spid="110624"/>
                                        </p:tgtEl>
                                        <p:attrNameLst>
                                          <p:attrName>style.visibility</p:attrName>
                                        </p:attrNameLst>
                                      </p:cBhvr>
                                      <p:to>
                                        <p:strVal val="visible"/>
                                      </p:to>
                                    </p:set>
                                    <p:anim calcmode="lin" valueType="num">
                                      <p:cBhvr>
                                        <p:cTn id="53" dur="500" fill="hold"/>
                                        <p:tgtEl>
                                          <p:spTgt spid="110624"/>
                                        </p:tgtEl>
                                        <p:attrNameLst>
                                          <p:attrName>ppt_x</p:attrName>
                                        </p:attrNameLst>
                                      </p:cBhvr>
                                      <p:tavLst>
                                        <p:tav tm="0">
                                          <p:val>
                                            <p:strVal val="#ppt_x-#ppt_w/2"/>
                                          </p:val>
                                        </p:tav>
                                        <p:tav tm="100000">
                                          <p:val>
                                            <p:strVal val="#ppt_x"/>
                                          </p:val>
                                        </p:tav>
                                      </p:tavLst>
                                    </p:anim>
                                    <p:anim calcmode="lin" valueType="num">
                                      <p:cBhvr>
                                        <p:cTn id="54" dur="500" fill="hold"/>
                                        <p:tgtEl>
                                          <p:spTgt spid="110624"/>
                                        </p:tgtEl>
                                        <p:attrNameLst>
                                          <p:attrName>ppt_y</p:attrName>
                                        </p:attrNameLst>
                                      </p:cBhvr>
                                      <p:tavLst>
                                        <p:tav tm="0">
                                          <p:val>
                                            <p:strVal val="#ppt_y"/>
                                          </p:val>
                                        </p:tav>
                                        <p:tav tm="100000">
                                          <p:val>
                                            <p:strVal val="#ppt_y"/>
                                          </p:val>
                                        </p:tav>
                                      </p:tavLst>
                                    </p:anim>
                                    <p:anim calcmode="lin" valueType="num">
                                      <p:cBhvr>
                                        <p:cTn id="55" dur="500" fill="hold"/>
                                        <p:tgtEl>
                                          <p:spTgt spid="110624"/>
                                        </p:tgtEl>
                                        <p:attrNameLst>
                                          <p:attrName>ppt_w</p:attrName>
                                        </p:attrNameLst>
                                      </p:cBhvr>
                                      <p:tavLst>
                                        <p:tav tm="0">
                                          <p:val>
                                            <p:fltVal val="0"/>
                                          </p:val>
                                        </p:tav>
                                        <p:tav tm="100000">
                                          <p:val>
                                            <p:strVal val="#ppt_w"/>
                                          </p:val>
                                        </p:tav>
                                      </p:tavLst>
                                    </p:anim>
                                    <p:anim calcmode="lin" valueType="num">
                                      <p:cBhvr>
                                        <p:cTn id="56" dur="500" fill="hold"/>
                                        <p:tgtEl>
                                          <p:spTgt spid="110624"/>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10623"/>
                                        </p:tgtEl>
                                        <p:attrNameLst>
                                          <p:attrName>style.visibility</p:attrName>
                                        </p:attrNameLst>
                                      </p:cBhvr>
                                      <p:to>
                                        <p:strVal val="visible"/>
                                      </p:to>
                                    </p:set>
                                    <p:animEffect transition="in" filter="slide(fromLeft)">
                                      <p:cBhvr>
                                        <p:cTn id="61" dur="500"/>
                                        <p:tgtEl>
                                          <p:spTgt spid="1106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110676"/>
                                        </p:tgtEl>
                                        <p:attrNameLst>
                                          <p:attrName>style.visibility</p:attrName>
                                        </p:attrNameLst>
                                      </p:cBhvr>
                                      <p:to>
                                        <p:strVal val="visible"/>
                                      </p:to>
                                    </p:set>
                                    <p:animEffect transition="in" filter="slide(fromLeft)">
                                      <p:cBhvr>
                                        <p:cTn id="66" dur="500"/>
                                        <p:tgtEl>
                                          <p:spTgt spid="11067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110651"/>
                                        </p:tgtEl>
                                        <p:attrNameLst>
                                          <p:attrName>style.visibility</p:attrName>
                                        </p:attrNameLst>
                                      </p:cBhvr>
                                      <p:to>
                                        <p:strVal val="visible"/>
                                      </p:to>
                                    </p:set>
                                    <p:animEffect transition="in" filter="slide(fromLeft)">
                                      <p:cBhvr>
                                        <p:cTn id="71" dur="500"/>
                                        <p:tgtEl>
                                          <p:spTgt spid="110651"/>
                                        </p:tgtEl>
                                      </p:cBhvr>
                                    </p:animEffect>
                                  </p:childTnLst>
                                </p:cTn>
                              </p:par>
                            </p:childTnLst>
                          </p:cTn>
                        </p:par>
                        <p:par>
                          <p:cTn id="72" fill="hold" nodeType="afterGroup">
                            <p:stCondLst>
                              <p:cond delay="500"/>
                            </p:stCondLst>
                            <p:childTnLst>
                              <p:par>
                                <p:cTn id="73" presetID="12" presetClass="entr" presetSubtype="8" fill="hold" grpId="0" nodeType="afterEffect">
                                  <p:stCondLst>
                                    <p:cond delay="0"/>
                                  </p:stCondLst>
                                  <p:childTnLst>
                                    <p:set>
                                      <p:cBhvr>
                                        <p:cTn id="74" dur="1" fill="hold">
                                          <p:stCondLst>
                                            <p:cond delay="0"/>
                                          </p:stCondLst>
                                        </p:cTn>
                                        <p:tgtEl>
                                          <p:spTgt spid="110652"/>
                                        </p:tgtEl>
                                        <p:attrNameLst>
                                          <p:attrName>style.visibility</p:attrName>
                                        </p:attrNameLst>
                                      </p:cBhvr>
                                      <p:to>
                                        <p:strVal val="visible"/>
                                      </p:to>
                                    </p:set>
                                    <p:animEffect transition="in" filter="slide(fromLeft)">
                                      <p:cBhvr>
                                        <p:cTn id="75" dur="500"/>
                                        <p:tgtEl>
                                          <p:spTgt spid="11065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10653"/>
                                        </p:tgtEl>
                                        <p:attrNameLst>
                                          <p:attrName>style.visibility</p:attrName>
                                        </p:attrNameLst>
                                      </p:cBhvr>
                                      <p:to>
                                        <p:strVal val="visible"/>
                                      </p:to>
                                    </p:set>
                                    <p:animEffect transition="in" filter="slide(fromLeft)">
                                      <p:cBhvr>
                                        <p:cTn id="80" dur="500"/>
                                        <p:tgtEl>
                                          <p:spTgt spid="110653"/>
                                        </p:tgtEl>
                                      </p:cBhvr>
                                    </p:animEffect>
                                  </p:childTnLst>
                                </p:cTn>
                              </p:par>
                            </p:childTnLst>
                          </p:cTn>
                        </p:par>
                        <p:par>
                          <p:cTn id="81" fill="hold" nodeType="afterGroup">
                            <p:stCondLst>
                              <p:cond delay="500"/>
                            </p:stCondLst>
                            <p:childTnLst>
                              <p:par>
                                <p:cTn id="82" presetID="12" presetClass="entr" presetSubtype="8" fill="hold" grpId="0" nodeType="afterEffect">
                                  <p:stCondLst>
                                    <p:cond delay="0"/>
                                  </p:stCondLst>
                                  <p:childTnLst>
                                    <p:set>
                                      <p:cBhvr>
                                        <p:cTn id="83" dur="1" fill="hold">
                                          <p:stCondLst>
                                            <p:cond delay="0"/>
                                          </p:stCondLst>
                                        </p:cTn>
                                        <p:tgtEl>
                                          <p:spTgt spid="110655"/>
                                        </p:tgtEl>
                                        <p:attrNameLst>
                                          <p:attrName>style.visibility</p:attrName>
                                        </p:attrNameLst>
                                      </p:cBhvr>
                                      <p:to>
                                        <p:strVal val="visible"/>
                                      </p:to>
                                    </p:set>
                                    <p:animEffect transition="in" filter="slide(fromLeft)">
                                      <p:cBhvr>
                                        <p:cTn id="84" dur="500"/>
                                        <p:tgtEl>
                                          <p:spTgt spid="11065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110654"/>
                                        </p:tgtEl>
                                        <p:attrNameLst>
                                          <p:attrName>style.visibility</p:attrName>
                                        </p:attrNameLst>
                                      </p:cBhvr>
                                      <p:to>
                                        <p:strVal val="visible"/>
                                      </p:to>
                                    </p:set>
                                    <p:animEffect transition="in" filter="slide(fromLeft)">
                                      <p:cBhvr>
                                        <p:cTn id="89" dur="500"/>
                                        <p:tgtEl>
                                          <p:spTgt spid="110654"/>
                                        </p:tgtEl>
                                      </p:cBhvr>
                                    </p:animEffect>
                                  </p:childTnLst>
                                </p:cTn>
                              </p:par>
                            </p:childTnLst>
                          </p:cTn>
                        </p:par>
                        <p:par>
                          <p:cTn id="90" fill="hold" nodeType="afterGroup">
                            <p:stCondLst>
                              <p:cond delay="500"/>
                            </p:stCondLst>
                            <p:childTnLst>
                              <p:par>
                                <p:cTn id="91" presetID="12" presetClass="entr" presetSubtype="8" fill="hold" grpId="0" nodeType="afterEffect">
                                  <p:stCondLst>
                                    <p:cond delay="0"/>
                                  </p:stCondLst>
                                  <p:childTnLst>
                                    <p:set>
                                      <p:cBhvr>
                                        <p:cTn id="92" dur="1" fill="hold">
                                          <p:stCondLst>
                                            <p:cond delay="0"/>
                                          </p:stCondLst>
                                        </p:cTn>
                                        <p:tgtEl>
                                          <p:spTgt spid="110656"/>
                                        </p:tgtEl>
                                        <p:attrNameLst>
                                          <p:attrName>style.visibility</p:attrName>
                                        </p:attrNameLst>
                                      </p:cBhvr>
                                      <p:to>
                                        <p:strVal val="visible"/>
                                      </p:to>
                                    </p:set>
                                    <p:animEffect transition="in" filter="slide(fromLeft)">
                                      <p:cBhvr>
                                        <p:cTn id="93" dur="500"/>
                                        <p:tgtEl>
                                          <p:spTgt spid="11065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0657"/>
                                        </p:tgtEl>
                                        <p:attrNameLst>
                                          <p:attrName>style.visibility</p:attrName>
                                        </p:attrNameLst>
                                      </p:cBhvr>
                                      <p:to>
                                        <p:strVal val="visible"/>
                                      </p:to>
                                    </p:set>
                                    <p:animEffect transition="in" filter="wipe(left)">
                                      <p:cBhvr>
                                        <p:cTn id="98" dur="500"/>
                                        <p:tgtEl>
                                          <p:spTgt spid="110657"/>
                                        </p:tgtEl>
                                      </p:cBhvr>
                                    </p:animEffect>
                                  </p:childTnLst>
                                </p:cTn>
                              </p:par>
                            </p:childTnLst>
                          </p:cTn>
                        </p:par>
                        <p:par>
                          <p:cTn id="99" fill="hold" nodeType="afterGroup">
                            <p:stCondLst>
                              <p:cond delay="500"/>
                            </p:stCondLst>
                            <p:childTnLst>
                              <p:par>
                                <p:cTn id="100" presetID="17" presetClass="entr" presetSubtype="8" fill="hold" grpId="0" nodeType="afterEffect">
                                  <p:stCondLst>
                                    <p:cond delay="0"/>
                                  </p:stCondLst>
                                  <p:childTnLst>
                                    <p:set>
                                      <p:cBhvr>
                                        <p:cTn id="101" dur="1" fill="hold">
                                          <p:stCondLst>
                                            <p:cond delay="0"/>
                                          </p:stCondLst>
                                        </p:cTn>
                                        <p:tgtEl>
                                          <p:spTgt spid="110622"/>
                                        </p:tgtEl>
                                        <p:attrNameLst>
                                          <p:attrName>style.visibility</p:attrName>
                                        </p:attrNameLst>
                                      </p:cBhvr>
                                      <p:to>
                                        <p:strVal val="visible"/>
                                      </p:to>
                                    </p:set>
                                    <p:anim calcmode="lin" valueType="num">
                                      <p:cBhvr>
                                        <p:cTn id="102" dur="500" fill="hold"/>
                                        <p:tgtEl>
                                          <p:spTgt spid="110622"/>
                                        </p:tgtEl>
                                        <p:attrNameLst>
                                          <p:attrName>ppt_x</p:attrName>
                                        </p:attrNameLst>
                                      </p:cBhvr>
                                      <p:tavLst>
                                        <p:tav tm="0">
                                          <p:val>
                                            <p:strVal val="#ppt_x-#ppt_w/2"/>
                                          </p:val>
                                        </p:tav>
                                        <p:tav tm="100000">
                                          <p:val>
                                            <p:strVal val="#ppt_x"/>
                                          </p:val>
                                        </p:tav>
                                      </p:tavLst>
                                    </p:anim>
                                    <p:anim calcmode="lin" valueType="num">
                                      <p:cBhvr>
                                        <p:cTn id="103" dur="500" fill="hold"/>
                                        <p:tgtEl>
                                          <p:spTgt spid="110622"/>
                                        </p:tgtEl>
                                        <p:attrNameLst>
                                          <p:attrName>ppt_y</p:attrName>
                                        </p:attrNameLst>
                                      </p:cBhvr>
                                      <p:tavLst>
                                        <p:tav tm="0">
                                          <p:val>
                                            <p:strVal val="#ppt_y"/>
                                          </p:val>
                                        </p:tav>
                                        <p:tav tm="100000">
                                          <p:val>
                                            <p:strVal val="#ppt_y"/>
                                          </p:val>
                                        </p:tav>
                                      </p:tavLst>
                                    </p:anim>
                                    <p:anim calcmode="lin" valueType="num">
                                      <p:cBhvr>
                                        <p:cTn id="104" dur="500" fill="hold"/>
                                        <p:tgtEl>
                                          <p:spTgt spid="110622"/>
                                        </p:tgtEl>
                                        <p:attrNameLst>
                                          <p:attrName>ppt_w</p:attrName>
                                        </p:attrNameLst>
                                      </p:cBhvr>
                                      <p:tavLst>
                                        <p:tav tm="0">
                                          <p:val>
                                            <p:fltVal val="0"/>
                                          </p:val>
                                        </p:tav>
                                        <p:tav tm="100000">
                                          <p:val>
                                            <p:strVal val="#ppt_w"/>
                                          </p:val>
                                        </p:tav>
                                      </p:tavLst>
                                    </p:anim>
                                    <p:anim calcmode="lin" valueType="num">
                                      <p:cBhvr>
                                        <p:cTn id="105" dur="500" fill="hold"/>
                                        <p:tgtEl>
                                          <p:spTgt spid="110622"/>
                                        </p:tgtEl>
                                        <p:attrNameLst>
                                          <p:attrName>ppt_h</p:attrName>
                                        </p:attrNameLst>
                                      </p:cBhvr>
                                      <p:tavLst>
                                        <p:tav tm="0">
                                          <p:val>
                                            <p:strVal val="#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110626"/>
                                        </p:tgtEl>
                                        <p:attrNameLst>
                                          <p:attrName>style.visibility</p:attrName>
                                        </p:attrNameLst>
                                      </p:cBhvr>
                                      <p:to>
                                        <p:strVal val="visible"/>
                                      </p:to>
                                    </p:set>
                                    <p:animEffect transition="in" filter="slide(fromLeft)">
                                      <p:cBhvr>
                                        <p:cTn id="110" dur="500"/>
                                        <p:tgtEl>
                                          <p:spTgt spid="11062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110677"/>
                                        </p:tgtEl>
                                        <p:attrNameLst>
                                          <p:attrName>style.visibility</p:attrName>
                                        </p:attrNameLst>
                                      </p:cBhvr>
                                      <p:to>
                                        <p:strVal val="visible"/>
                                      </p:to>
                                    </p:set>
                                    <p:animEffect transition="in" filter="slide(fromLeft)">
                                      <p:cBhvr>
                                        <p:cTn id="115" dur="500"/>
                                        <p:tgtEl>
                                          <p:spTgt spid="11067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2" presetClass="entr" presetSubtype="8" fill="hold" grpId="0" nodeType="clickEffect">
                                  <p:stCondLst>
                                    <p:cond delay="0"/>
                                  </p:stCondLst>
                                  <p:childTnLst>
                                    <p:set>
                                      <p:cBhvr>
                                        <p:cTn id="119" dur="1" fill="hold">
                                          <p:stCondLst>
                                            <p:cond delay="0"/>
                                          </p:stCondLst>
                                        </p:cTn>
                                        <p:tgtEl>
                                          <p:spTgt spid="110660"/>
                                        </p:tgtEl>
                                        <p:attrNameLst>
                                          <p:attrName>style.visibility</p:attrName>
                                        </p:attrNameLst>
                                      </p:cBhvr>
                                      <p:to>
                                        <p:strVal val="visible"/>
                                      </p:to>
                                    </p:set>
                                    <p:animEffect transition="in" filter="slide(fromLeft)">
                                      <p:cBhvr>
                                        <p:cTn id="120" dur="500"/>
                                        <p:tgtEl>
                                          <p:spTgt spid="110660"/>
                                        </p:tgtEl>
                                      </p:cBhvr>
                                    </p:animEffect>
                                  </p:childTnLst>
                                </p:cTn>
                              </p:par>
                            </p:childTnLst>
                          </p:cTn>
                        </p:par>
                        <p:par>
                          <p:cTn id="121" fill="hold" nodeType="afterGroup">
                            <p:stCondLst>
                              <p:cond delay="500"/>
                            </p:stCondLst>
                            <p:childTnLst>
                              <p:par>
                                <p:cTn id="122" presetID="12" presetClass="entr" presetSubtype="8" fill="hold" grpId="0" nodeType="afterEffect">
                                  <p:stCondLst>
                                    <p:cond delay="0"/>
                                  </p:stCondLst>
                                  <p:childTnLst>
                                    <p:set>
                                      <p:cBhvr>
                                        <p:cTn id="123" dur="1" fill="hold">
                                          <p:stCondLst>
                                            <p:cond delay="0"/>
                                          </p:stCondLst>
                                        </p:cTn>
                                        <p:tgtEl>
                                          <p:spTgt spid="110662"/>
                                        </p:tgtEl>
                                        <p:attrNameLst>
                                          <p:attrName>style.visibility</p:attrName>
                                        </p:attrNameLst>
                                      </p:cBhvr>
                                      <p:to>
                                        <p:strVal val="visible"/>
                                      </p:to>
                                    </p:set>
                                    <p:animEffect transition="in" filter="slide(fromLeft)">
                                      <p:cBhvr>
                                        <p:cTn id="124" dur="500"/>
                                        <p:tgtEl>
                                          <p:spTgt spid="11066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2" presetClass="entr" presetSubtype="8" fill="hold" grpId="0" nodeType="clickEffect">
                                  <p:stCondLst>
                                    <p:cond delay="0"/>
                                  </p:stCondLst>
                                  <p:childTnLst>
                                    <p:set>
                                      <p:cBhvr>
                                        <p:cTn id="128" dur="1" fill="hold">
                                          <p:stCondLst>
                                            <p:cond delay="0"/>
                                          </p:stCondLst>
                                        </p:cTn>
                                        <p:tgtEl>
                                          <p:spTgt spid="110658"/>
                                        </p:tgtEl>
                                        <p:attrNameLst>
                                          <p:attrName>style.visibility</p:attrName>
                                        </p:attrNameLst>
                                      </p:cBhvr>
                                      <p:to>
                                        <p:strVal val="visible"/>
                                      </p:to>
                                    </p:set>
                                    <p:animEffect transition="in" filter="slide(fromLeft)">
                                      <p:cBhvr>
                                        <p:cTn id="129" dur="500"/>
                                        <p:tgtEl>
                                          <p:spTgt spid="110658"/>
                                        </p:tgtEl>
                                      </p:cBhvr>
                                    </p:animEffect>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110659"/>
                                        </p:tgtEl>
                                        <p:attrNameLst>
                                          <p:attrName>style.visibility</p:attrName>
                                        </p:attrNameLst>
                                      </p:cBhvr>
                                      <p:to>
                                        <p:strVal val="visible"/>
                                      </p:to>
                                    </p:set>
                                    <p:animEffect transition="in" filter="slide(fromLeft)">
                                      <p:cBhvr>
                                        <p:cTn id="133" dur="500"/>
                                        <p:tgtEl>
                                          <p:spTgt spid="11065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8" fill="hold" grpId="0" nodeType="clickEffect">
                                  <p:stCondLst>
                                    <p:cond delay="0"/>
                                  </p:stCondLst>
                                  <p:childTnLst>
                                    <p:set>
                                      <p:cBhvr>
                                        <p:cTn id="137" dur="1" fill="hold">
                                          <p:stCondLst>
                                            <p:cond delay="0"/>
                                          </p:stCondLst>
                                        </p:cTn>
                                        <p:tgtEl>
                                          <p:spTgt spid="110661"/>
                                        </p:tgtEl>
                                        <p:attrNameLst>
                                          <p:attrName>style.visibility</p:attrName>
                                        </p:attrNameLst>
                                      </p:cBhvr>
                                      <p:to>
                                        <p:strVal val="visible"/>
                                      </p:to>
                                    </p:set>
                                    <p:animEffect transition="in" filter="slide(fromLeft)">
                                      <p:cBhvr>
                                        <p:cTn id="138" dur="500"/>
                                        <p:tgtEl>
                                          <p:spTgt spid="110661"/>
                                        </p:tgtEl>
                                      </p:cBhvr>
                                    </p:animEffect>
                                  </p:childTnLst>
                                </p:cTn>
                              </p:par>
                            </p:childTnLst>
                          </p:cTn>
                        </p:par>
                        <p:par>
                          <p:cTn id="139" fill="hold" nodeType="afterGroup">
                            <p:stCondLst>
                              <p:cond delay="500"/>
                            </p:stCondLst>
                            <p:childTnLst>
                              <p:par>
                                <p:cTn id="140" presetID="12" presetClass="entr" presetSubtype="8" fill="hold" grpId="0" nodeType="afterEffect">
                                  <p:stCondLst>
                                    <p:cond delay="0"/>
                                  </p:stCondLst>
                                  <p:childTnLst>
                                    <p:set>
                                      <p:cBhvr>
                                        <p:cTn id="141" dur="1" fill="hold">
                                          <p:stCondLst>
                                            <p:cond delay="0"/>
                                          </p:stCondLst>
                                        </p:cTn>
                                        <p:tgtEl>
                                          <p:spTgt spid="110663"/>
                                        </p:tgtEl>
                                        <p:attrNameLst>
                                          <p:attrName>style.visibility</p:attrName>
                                        </p:attrNameLst>
                                      </p:cBhvr>
                                      <p:to>
                                        <p:strVal val="visible"/>
                                      </p:to>
                                    </p:set>
                                    <p:animEffect transition="in" filter="slide(fromLeft)">
                                      <p:cBhvr>
                                        <p:cTn id="142" dur="500"/>
                                        <p:tgtEl>
                                          <p:spTgt spid="11066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10664"/>
                                        </p:tgtEl>
                                        <p:attrNameLst>
                                          <p:attrName>style.visibility</p:attrName>
                                        </p:attrNameLst>
                                      </p:cBhvr>
                                      <p:to>
                                        <p:strVal val="visible"/>
                                      </p:to>
                                    </p:set>
                                    <p:animEffect transition="in" filter="wipe(left)">
                                      <p:cBhvr>
                                        <p:cTn id="147" dur="500"/>
                                        <p:tgtEl>
                                          <p:spTgt spid="110664"/>
                                        </p:tgtEl>
                                      </p:cBhvr>
                                    </p:animEffect>
                                  </p:childTnLst>
                                </p:cTn>
                              </p:par>
                            </p:childTnLst>
                          </p:cTn>
                        </p:par>
                        <p:par>
                          <p:cTn id="148" fill="hold" nodeType="afterGroup">
                            <p:stCondLst>
                              <p:cond delay="500"/>
                            </p:stCondLst>
                            <p:childTnLst>
                              <p:par>
                                <p:cTn id="149" presetID="17" presetClass="entr" presetSubtype="4" fill="hold" grpId="0" nodeType="afterEffect">
                                  <p:stCondLst>
                                    <p:cond delay="0"/>
                                  </p:stCondLst>
                                  <p:childTnLst>
                                    <p:set>
                                      <p:cBhvr>
                                        <p:cTn id="150" dur="1" fill="hold">
                                          <p:stCondLst>
                                            <p:cond delay="0"/>
                                          </p:stCondLst>
                                        </p:cTn>
                                        <p:tgtEl>
                                          <p:spTgt spid="110627"/>
                                        </p:tgtEl>
                                        <p:attrNameLst>
                                          <p:attrName>style.visibility</p:attrName>
                                        </p:attrNameLst>
                                      </p:cBhvr>
                                      <p:to>
                                        <p:strVal val="visible"/>
                                      </p:to>
                                    </p:set>
                                    <p:anim calcmode="lin" valueType="num">
                                      <p:cBhvr>
                                        <p:cTn id="151" dur="500" fill="hold"/>
                                        <p:tgtEl>
                                          <p:spTgt spid="110627"/>
                                        </p:tgtEl>
                                        <p:attrNameLst>
                                          <p:attrName>ppt_x</p:attrName>
                                        </p:attrNameLst>
                                      </p:cBhvr>
                                      <p:tavLst>
                                        <p:tav tm="0">
                                          <p:val>
                                            <p:strVal val="#ppt_x"/>
                                          </p:val>
                                        </p:tav>
                                        <p:tav tm="100000">
                                          <p:val>
                                            <p:strVal val="#ppt_x"/>
                                          </p:val>
                                        </p:tav>
                                      </p:tavLst>
                                    </p:anim>
                                    <p:anim calcmode="lin" valueType="num">
                                      <p:cBhvr>
                                        <p:cTn id="152" dur="500" fill="hold"/>
                                        <p:tgtEl>
                                          <p:spTgt spid="110627"/>
                                        </p:tgtEl>
                                        <p:attrNameLst>
                                          <p:attrName>ppt_y</p:attrName>
                                        </p:attrNameLst>
                                      </p:cBhvr>
                                      <p:tavLst>
                                        <p:tav tm="0">
                                          <p:val>
                                            <p:strVal val="#ppt_y+#ppt_h/2"/>
                                          </p:val>
                                        </p:tav>
                                        <p:tav tm="100000">
                                          <p:val>
                                            <p:strVal val="#ppt_y"/>
                                          </p:val>
                                        </p:tav>
                                      </p:tavLst>
                                    </p:anim>
                                    <p:anim calcmode="lin" valueType="num">
                                      <p:cBhvr>
                                        <p:cTn id="153" dur="500" fill="hold"/>
                                        <p:tgtEl>
                                          <p:spTgt spid="110627"/>
                                        </p:tgtEl>
                                        <p:attrNameLst>
                                          <p:attrName>ppt_w</p:attrName>
                                        </p:attrNameLst>
                                      </p:cBhvr>
                                      <p:tavLst>
                                        <p:tav tm="0">
                                          <p:val>
                                            <p:strVal val="#ppt_w"/>
                                          </p:val>
                                        </p:tav>
                                        <p:tav tm="100000">
                                          <p:val>
                                            <p:strVal val="#ppt_w"/>
                                          </p:val>
                                        </p:tav>
                                      </p:tavLst>
                                    </p:anim>
                                    <p:anim calcmode="lin" valueType="num">
                                      <p:cBhvr>
                                        <p:cTn id="154" dur="500" fill="hold"/>
                                        <p:tgtEl>
                                          <p:spTgt spid="110627"/>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8" fill="hold" grpId="0" nodeType="clickEffect">
                                  <p:stCondLst>
                                    <p:cond delay="0"/>
                                  </p:stCondLst>
                                  <p:childTnLst>
                                    <p:set>
                                      <p:cBhvr>
                                        <p:cTn id="158" dur="1" fill="hold">
                                          <p:stCondLst>
                                            <p:cond delay="0"/>
                                          </p:stCondLst>
                                        </p:cTn>
                                        <p:tgtEl>
                                          <p:spTgt spid="110628"/>
                                        </p:tgtEl>
                                        <p:attrNameLst>
                                          <p:attrName>style.visibility</p:attrName>
                                        </p:attrNameLst>
                                      </p:cBhvr>
                                      <p:to>
                                        <p:strVal val="visible"/>
                                      </p:to>
                                    </p:set>
                                    <p:animEffect transition="in" filter="slide(fromLeft)">
                                      <p:cBhvr>
                                        <p:cTn id="159" dur="500"/>
                                        <p:tgtEl>
                                          <p:spTgt spid="11062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8" fill="hold" grpId="0" nodeType="clickEffect">
                                  <p:stCondLst>
                                    <p:cond delay="0"/>
                                  </p:stCondLst>
                                  <p:childTnLst>
                                    <p:set>
                                      <p:cBhvr>
                                        <p:cTn id="163" dur="1" fill="hold">
                                          <p:stCondLst>
                                            <p:cond delay="0"/>
                                          </p:stCondLst>
                                        </p:cTn>
                                        <p:tgtEl>
                                          <p:spTgt spid="110678"/>
                                        </p:tgtEl>
                                        <p:attrNameLst>
                                          <p:attrName>style.visibility</p:attrName>
                                        </p:attrNameLst>
                                      </p:cBhvr>
                                      <p:to>
                                        <p:strVal val="visible"/>
                                      </p:to>
                                    </p:set>
                                    <p:animEffect transition="in" filter="slide(fromLeft)">
                                      <p:cBhvr>
                                        <p:cTn id="164" dur="500"/>
                                        <p:tgtEl>
                                          <p:spTgt spid="110678"/>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2" presetClass="entr" presetSubtype="8" fill="hold" grpId="0" nodeType="clickEffect">
                                  <p:stCondLst>
                                    <p:cond delay="0"/>
                                  </p:stCondLst>
                                  <p:childTnLst>
                                    <p:set>
                                      <p:cBhvr>
                                        <p:cTn id="168" dur="1" fill="hold">
                                          <p:stCondLst>
                                            <p:cond delay="0"/>
                                          </p:stCondLst>
                                        </p:cTn>
                                        <p:tgtEl>
                                          <p:spTgt spid="110665"/>
                                        </p:tgtEl>
                                        <p:attrNameLst>
                                          <p:attrName>style.visibility</p:attrName>
                                        </p:attrNameLst>
                                      </p:cBhvr>
                                      <p:to>
                                        <p:strVal val="visible"/>
                                      </p:to>
                                    </p:set>
                                    <p:animEffect transition="in" filter="slide(fromLeft)">
                                      <p:cBhvr>
                                        <p:cTn id="169" dur="500"/>
                                        <p:tgtEl>
                                          <p:spTgt spid="110665"/>
                                        </p:tgtEl>
                                      </p:cBhvr>
                                    </p:animEffect>
                                  </p:childTnLst>
                                </p:cTn>
                              </p:par>
                            </p:childTnLst>
                          </p:cTn>
                        </p:par>
                        <p:par>
                          <p:cTn id="170" fill="hold" nodeType="afterGroup">
                            <p:stCondLst>
                              <p:cond delay="500"/>
                            </p:stCondLst>
                            <p:childTnLst>
                              <p:par>
                                <p:cTn id="171" presetID="12" presetClass="entr" presetSubtype="8" fill="hold" grpId="0" nodeType="afterEffect">
                                  <p:stCondLst>
                                    <p:cond delay="0"/>
                                  </p:stCondLst>
                                  <p:childTnLst>
                                    <p:set>
                                      <p:cBhvr>
                                        <p:cTn id="172" dur="1" fill="hold">
                                          <p:stCondLst>
                                            <p:cond delay="0"/>
                                          </p:stCondLst>
                                        </p:cTn>
                                        <p:tgtEl>
                                          <p:spTgt spid="110666"/>
                                        </p:tgtEl>
                                        <p:attrNameLst>
                                          <p:attrName>style.visibility</p:attrName>
                                        </p:attrNameLst>
                                      </p:cBhvr>
                                      <p:to>
                                        <p:strVal val="visible"/>
                                      </p:to>
                                    </p:set>
                                    <p:animEffect transition="in" filter="slide(fromLeft)">
                                      <p:cBhvr>
                                        <p:cTn id="173" dur="500"/>
                                        <p:tgtEl>
                                          <p:spTgt spid="110666"/>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10667"/>
                                        </p:tgtEl>
                                        <p:attrNameLst>
                                          <p:attrName>style.visibility</p:attrName>
                                        </p:attrNameLst>
                                      </p:cBhvr>
                                      <p:to>
                                        <p:strVal val="visible"/>
                                      </p:to>
                                    </p:set>
                                    <p:animEffect transition="in" filter="wipe(left)">
                                      <p:cBhvr>
                                        <p:cTn id="178" dur="500"/>
                                        <p:tgtEl>
                                          <p:spTgt spid="110667"/>
                                        </p:tgtEl>
                                      </p:cBhvr>
                                    </p:animEffect>
                                  </p:childTnLst>
                                </p:cTn>
                              </p:par>
                            </p:childTnLst>
                          </p:cTn>
                        </p:par>
                        <p:par>
                          <p:cTn id="179" fill="hold" nodeType="afterGroup">
                            <p:stCondLst>
                              <p:cond delay="500"/>
                            </p:stCondLst>
                            <p:childTnLst>
                              <p:par>
                                <p:cTn id="180" presetID="17" presetClass="entr" presetSubtype="2" fill="hold" grpId="0" nodeType="afterEffect">
                                  <p:stCondLst>
                                    <p:cond delay="0"/>
                                  </p:stCondLst>
                                  <p:childTnLst>
                                    <p:set>
                                      <p:cBhvr>
                                        <p:cTn id="181" dur="1" fill="hold">
                                          <p:stCondLst>
                                            <p:cond delay="0"/>
                                          </p:stCondLst>
                                        </p:cTn>
                                        <p:tgtEl>
                                          <p:spTgt spid="110629"/>
                                        </p:tgtEl>
                                        <p:attrNameLst>
                                          <p:attrName>style.visibility</p:attrName>
                                        </p:attrNameLst>
                                      </p:cBhvr>
                                      <p:to>
                                        <p:strVal val="visible"/>
                                      </p:to>
                                    </p:set>
                                    <p:anim calcmode="lin" valueType="num">
                                      <p:cBhvr>
                                        <p:cTn id="182" dur="500" fill="hold"/>
                                        <p:tgtEl>
                                          <p:spTgt spid="110629"/>
                                        </p:tgtEl>
                                        <p:attrNameLst>
                                          <p:attrName>ppt_x</p:attrName>
                                        </p:attrNameLst>
                                      </p:cBhvr>
                                      <p:tavLst>
                                        <p:tav tm="0">
                                          <p:val>
                                            <p:strVal val="#ppt_x+#ppt_w/2"/>
                                          </p:val>
                                        </p:tav>
                                        <p:tav tm="100000">
                                          <p:val>
                                            <p:strVal val="#ppt_x"/>
                                          </p:val>
                                        </p:tav>
                                      </p:tavLst>
                                    </p:anim>
                                    <p:anim calcmode="lin" valueType="num">
                                      <p:cBhvr>
                                        <p:cTn id="183" dur="500" fill="hold"/>
                                        <p:tgtEl>
                                          <p:spTgt spid="110629"/>
                                        </p:tgtEl>
                                        <p:attrNameLst>
                                          <p:attrName>ppt_y</p:attrName>
                                        </p:attrNameLst>
                                      </p:cBhvr>
                                      <p:tavLst>
                                        <p:tav tm="0">
                                          <p:val>
                                            <p:strVal val="#ppt_y"/>
                                          </p:val>
                                        </p:tav>
                                        <p:tav tm="100000">
                                          <p:val>
                                            <p:strVal val="#ppt_y"/>
                                          </p:val>
                                        </p:tav>
                                      </p:tavLst>
                                    </p:anim>
                                    <p:anim calcmode="lin" valueType="num">
                                      <p:cBhvr>
                                        <p:cTn id="184" dur="500" fill="hold"/>
                                        <p:tgtEl>
                                          <p:spTgt spid="110629"/>
                                        </p:tgtEl>
                                        <p:attrNameLst>
                                          <p:attrName>ppt_w</p:attrName>
                                        </p:attrNameLst>
                                      </p:cBhvr>
                                      <p:tavLst>
                                        <p:tav tm="0">
                                          <p:val>
                                            <p:fltVal val="0"/>
                                          </p:val>
                                        </p:tav>
                                        <p:tav tm="100000">
                                          <p:val>
                                            <p:strVal val="#ppt_w"/>
                                          </p:val>
                                        </p:tav>
                                      </p:tavLst>
                                    </p:anim>
                                    <p:anim calcmode="lin" valueType="num">
                                      <p:cBhvr>
                                        <p:cTn id="185" dur="500" fill="hold"/>
                                        <p:tgtEl>
                                          <p:spTgt spid="110629"/>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2" presetClass="entr" presetSubtype="8" fill="hold" grpId="0" nodeType="clickEffect">
                                  <p:stCondLst>
                                    <p:cond delay="0"/>
                                  </p:stCondLst>
                                  <p:childTnLst>
                                    <p:set>
                                      <p:cBhvr>
                                        <p:cTn id="189" dur="1" fill="hold">
                                          <p:stCondLst>
                                            <p:cond delay="0"/>
                                          </p:stCondLst>
                                        </p:cTn>
                                        <p:tgtEl>
                                          <p:spTgt spid="110630"/>
                                        </p:tgtEl>
                                        <p:attrNameLst>
                                          <p:attrName>style.visibility</p:attrName>
                                        </p:attrNameLst>
                                      </p:cBhvr>
                                      <p:to>
                                        <p:strVal val="visible"/>
                                      </p:to>
                                    </p:set>
                                    <p:animEffect transition="in" filter="slide(fromLeft)">
                                      <p:cBhvr>
                                        <p:cTn id="190" dur="500"/>
                                        <p:tgtEl>
                                          <p:spTgt spid="11063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2" presetClass="entr" presetSubtype="8" fill="hold" grpId="0" nodeType="clickEffect">
                                  <p:stCondLst>
                                    <p:cond delay="0"/>
                                  </p:stCondLst>
                                  <p:childTnLst>
                                    <p:set>
                                      <p:cBhvr>
                                        <p:cTn id="194" dur="1" fill="hold">
                                          <p:stCondLst>
                                            <p:cond delay="0"/>
                                          </p:stCondLst>
                                        </p:cTn>
                                        <p:tgtEl>
                                          <p:spTgt spid="110679"/>
                                        </p:tgtEl>
                                        <p:attrNameLst>
                                          <p:attrName>style.visibility</p:attrName>
                                        </p:attrNameLst>
                                      </p:cBhvr>
                                      <p:to>
                                        <p:strVal val="visible"/>
                                      </p:to>
                                    </p:set>
                                    <p:animEffect transition="in" filter="slide(fromLeft)">
                                      <p:cBhvr>
                                        <p:cTn id="195" dur="500"/>
                                        <p:tgtEl>
                                          <p:spTgt spid="110679"/>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10668"/>
                                        </p:tgtEl>
                                        <p:attrNameLst>
                                          <p:attrName>style.visibility</p:attrName>
                                        </p:attrNameLst>
                                      </p:cBhvr>
                                      <p:to>
                                        <p:strVal val="visible"/>
                                      </p:to>
                                    </p:set>
                                    <p:animEffect transition="in" filter="wipe(left)">
                                      <p:cBhvr>
                                        <p:cTn id="200" dur="500"/>
                                        <p:tgtEl>
                                          <p:spTgt spid="110668"/>
                                        </p:tgtEl>
                                      </p:cBhvr>
                                    </p:animEffect>
                                  </p:childTnLst>
                                </p:cTn>
                              </p:par>
                            </p:childTnLst>
                          </p:cTn>
                        </p:par>
                        <p:par>
                          <p:cTn id="201" fill="hold" nodeType="afterGroup">
                            <p:stCondLst>
                              <p:cond delay="500"/>
                            </p:stCondLst>
                            <p:childTnLst>
                              <p:par>
                                <p:cTn id="202" presetID="17" presetClass="entr" presetSubtype="2" fill="hold" grpId="0" nodeType="afterEffect">
                                  <p:stCondLst>
                                    <p:cond delay="0"/>
                                  </p:stCondLst>
                                  <p:childTnLst>
                                    <p:set>
                                      <p:cBhvr>
                                        <p:cTn id="203" dur="1" fill="hold">
                                          <p:stCondLst>
                                            <p:cond delay="0"/>
                                          </p:stCondLst>
                                        </p:cTn>
                                        <p:tgtEl>
                                          <p:spTgt spid="110670"/>
                                        </p:tgtEl>
                                        <p:attrNameLst>
                                          <p:attrName>style.visibility</p:attrName>
                                        </p:attrNameLst>
                                      </p:cBhvr>
                                      <p:to>
                                        <p:strVal val="visible"/>
                                      </p:to>
                                    </p:set>
                                    <p:anim calcmode="lin" valueType="num">
                                      <p:cBhvr>
                                        <p:cTn id="204" dur="500" fill="hold"/>
                                        <p:tgtEl>
                                          <p:spTgt spid="110670"/>
                                        </p:tgtEl>
                                        <p:attrNameLst>
                                          <p:attrName>ppt_x</p:attrName>
                                        </p:attrNameLst>
                                      </p:cBhvr>
                                      <p:tavLst>
                                        <p:tav tm="0">
                                          <p:val>
                                            <p:strVal val="#ppt_x+#ppt_w/2"/>
                                          </p:val>
                                        </p:tav>
                                        <p:tav tm="100000">
                                          <p:val>
                                            <p:strVal val="#ppt_x"/>
                                          </p:val>
                                        </p:tav>
                                      </p:tavLst>
                                    </p:anim>
                                    <p:anim calcmode="lin" valueType="num">
                                      <p:cBhvr>
                                        <p:cTn id="205" dur="500" fill="hold"/>
                                        <p:tgtEl>
                                          <p:spTgt spid="110670"/>
                                        </p:tgtEl>
                                        <p:attrNameLst>
                                          <p:attrName>ppt_y</p:attrName>
                                        </p:attrNameLst>
                                      </p:cBhvr>
                                      <p:tavLst>
                                        <p:tav tm="0">
                                          <p:val>
                                            <p:strVal val="#ppt_y"/>
                                          </p:val>
                                        </p:tav>
                                        <p:tav tm="100000">
                                          <p:val>
                                            <p:strVal val="#ppt_y"/>
                                          </p:val>
                                        </p:tav>
                                      </p:tavLst>
                                    </p:anim>
                                    <p:anim calcmode="lin" valueType="num">
                                      <p:cBhvr>
                                        <p:cTn id="206" dur="500" fill="hold"/>
                                        <p:tgtEl>
                                          <p:spTgt spid="110670"/>
                                        </p:tgtEl>
                                        <p:attrNameLst>
                                          <p:attrName>ppt_w</p:attrName>
                                        </p:attrNameLst>
                                      </p:cBhvr>
                                      <p:tavLst>
                                        <p:tav tm="0">
                                          <p:val>
                                            <p:fltVal val="0"/>
                                          </p:val>
                                        </p:tav>
                                        <p:tav tm="100000">
                                          <p:val>
                                            <p:strVal val="#ppt_w"/>
                                          </p:val>
                                        </p:tav>
                                      </p:tavLst>
                                    </p:anim>
                                    <p:anim calcmode="lin" valueType="num">
                                      <p:cBhvr>
                                        <p:cTn id="207" dur="500" fill="hold"/>
                                        <p:tgtEl>
                                          <p:spTgt spid="110670"/>
                                        </p:tgtEl>
                                        <p:attrNameLst>
                                          <p:attrName>ppt_h</p:attrName>
                                        </p:attrNameLst>
                                      </p:cBhvr>
                                      <p:tavLst>
                                        <p:tav tm="0">
                                          <p:val>
                                            <p:strVal val="#ppt_h"/>
                                          </p:val>
                                        </p:tav>
                                        <p:tav tm="100000">
                                          <p:val>
                                            <p:strVal val="#ppt_h"/>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2" presetClass="entr" presetSubtype="8" fill="hold" grpId="0" nodeType="clickEffect">
                                  <p:stCondLst>
                                    <p:cond delay="0"/>
                                  </p:stCondLst>
                                  <p:childTnLst>
                                    <p:set>
                                      <p:cBhvr>
                                        <p:cTn id="211" dur="1" fill="hold">
                                          <p:stCondLst>
                                            <p:cond delay="0"/>
                                          </p:stCondLst>
                                        </p:cTn>
                                        <p:tgtEl>
                                          <p:spTgt spid="110672"/>
                                        </p:tgtEl>
                                        <p:attrNameLst>
                                          <p:attrName>style.visibility</p:attrName>
                                        </p:attrNameLst>
                                      </p:cBhvr>
                                      <p:to>
                                        <p:strVal val="visible"/>
                                      </p:to>
                                    </p:set>
                                    <p:animEffect transition="in" filter="slide(fromLeft)">
                                      <p:cBhvr>
                                        <p:cTn id="212" dur="500"/>
                                        <p:tgtEl>
                                          <p:spTgt spid="110672"/>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2" presetClass="entr" presetSubtype="8" fill="hold" grpId="0" nodeType="clickEffect">
                                  <p:stCondLst>
                                    <p:cond delay="0"/>
                                  </p:stCondLst>
                                  <p:childTnLst>
                                    <p:set>
                                      <p:cBhvr>
                                        <p:cTn id="216" dur="1" fill="hold">
                                          <p:stCondLst>
                                            <p:cond delay="0"/>
                                          </p:stCondLst>
                                        </p:cTn>
                                        <p:tgtEl>
                                          <p:spTgt spid="110680"/>
                                        </p:tgtEl>
                                        <p:attrNameLst>
                                          <p:attrName>style.visibility</p:attrName>
                                        </p:attrNameLst>
                                      </p:cBhvr>
                                      <p:to>
                                        <p:strVal val="visible"/>
                                      </p:to>
                                    </p:set>
                                    <p:animEffect transition="in" filter="slide(fromLeft)">
                                      <p:cBhvr>
                                        <p:cTn id="217" dur="500"/>
                                        <p:tgtEl>
                                          <p:spTgt spid="110680"/>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110673"/>
                                        </p:tgtEl>
                                        <p:attrNameLst>
                                          <p:attrName>style.visibility</p:attrName>
                                        </p:attrNameLst>
                                      </p:cBhvr>
                                      <p:to>
                                        <p:strVal val="visible"/>
                                      </p:to>
                                    </p:set>
                                    <p:animEffect transition="in" filter="wipe(left)">
                                      <p:cBhvr>
                                        <p:cTn id="222" dur="500"/>
                                        <p:tgtEl>
                                          <p:spTgt spid="110673"/>
                                        </p:tgtEl>
                                      </p:cBhvr>
                                    </p:animEffect>
                                  </p:childTnLst>
                                </p:cTn>
                              </p:par>
                            </p:childTnLst>
                          </p:cTn>
                        </p:par>
                        <p:par>
                          <p:cTn id="223" fill="hold" nodeType="afterGroup">
                            <p:stCondLst>
                              <p:cond delay="500"/>
                            </p:stCondLst>
                            <p:childTnLst>
                              <p:par>
                                <p:cTn id="224" presetID="17" presetClass="entr" presetSubtype="2" fill="hold" grpId="0" nodeType="afterEffect">
                                  <p:stCondLst>
                                    <p:cond delay="0"/>
                                  </p:stCondLst>
                                  <p:childTnLst>
                                    <p:set>
                                      <p:cBhvr>
                                        <p:cTn id="225" dur="1" fill="hold">
                                          <p:stCondLst>
                                            <p:cond delay="0"/>
                                          </p:stCondLst>
                                        </p:cTn>
                                        <p:tgtEl>
                                          <p:spTgt spid="110671"/>
                                        </p:tgtEl>
                                        <p:attrNameLst>
                                          <p:attrName>style.visibility</p:attrName>
                                        </p:attrNameLst>
                                      </p:cBhvr>
                                      <p:to>
                                        <p:strVal val="visible"/>
                                      </p:to>
                                    </p:set>
                                    <p:anim calcmode="lin" valueType="num">
                                      <p:cBhvr>
                                        <p:cTn id="226" dur="500" fill="hold"/>
                                        <p:tgtEl>
                                          <p:spTgt spid="110671"/>
                                        </p:tgtEl>
                                        <p:attrNameLst>
                                          <p:attrName>ppt_x</p:attrName>
                                        </p:attrNameLst>
                                      </p:cBhvr>
                                      <p:tavLst>
                                        <p:tav tm="0">
                                          <p:val>
                                            <p:strVal val="#ppt_x+#ppt_w/2"/>
                                          </p:val>
                                        </p:tav>
                                        <p:tav tm="100000">
                                          <p:val>
                                            <p:strVal val="#ppt_x"/>
                                          </p:val>
                                        </p:tav>
                                      </p:tavLst>
                                    </p:anim>
                                    <p:anim calcmode="lin" valueType="num">
                                      <p:cBhvr>
                                        <p:cTn id="227" dur="500" fill="hold"/>
                                        <p:tgtEl>
                                          <p:spTgt spid="110671"/>
                                        </p:tgtEl>
                                        <p:attrNameLst>
                                          <p:attrName>ppt_y</p:attrName>
                                        </p:attrNameLst>
                                      </p:cBhvr>
                                      <p:tavLst>
                                        <p:tav tm="0">
                                          <p:val>
                                            <p:strVal val="#ppt_y"/>
                                          </p:val>
                                        </p:tav>
                                        <p:tav tm="100000">
                                          <p:val>
                                            <p:strVal val="#ppt_y"/>
                                          </p:val>
                                        </p:tav>
                                      </p:tavLst>
                                    </p:anim>
                                    <p:anim calcmode="lin" valueType="num">
                                      <p:cBhvr>
                                        <p:cTn id="228" dur="500" fill="hold"/>
                                        <p:tgtEl>
                                          <p:spTgt spid="110671"/>
                                        </p:tgtEl>
                                        <p:attrNameLst>
                                          <p:attrName>ppt_w</p:attrName>
                                        </p:attrNameLst>
                                      </p:cBhvr>
                                      <p:tavLst>
                                        <p:tav tm="0">
                                          <p:val>
                                            <p:fltVal val="0"/>
                                          </p:val>
                                        </p:tav>
                                        <p:tav tm="100000">
                                          <p:val>
                                            <p:strVal val="#ppt_w"/>
                                          </p:val>
                                        </p:tav>
                                      </p:tavLst>
                                    </p:anim>
                                    <p:anim calcmode="lin" valueType="num">
                                      <p:cBhvr>
                                        <p:cTn id="229" dur="500" fill="hold"/>
                                        <p:tgtEl>
                                          <p:spTgt spid="110671"/>
                                        </p:tgtEl>
                                        <p:attrNameLst>
                                          <p:attrName>ppt_h</p:attrName>
                                        </p:attrNameLst>
                                      </p:cBhvr>
                                      <p:tavLst>
                                        <p:tav tm="0">
                                          <p:val>
                                            <p:strVal val="#ppt_h"/>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8" fill="hold" grpId="0" nodeType="clickEffect">
                                  <p:stCondLst>
                                    <p:cond delay="0"/>
                                  </p:stCondLst>
                                  <p:childTnLst>
                                    <p:set>
                                      <p:cBhvr>
                                        <p:cTn id="233" dur="1" fill="hold">
                                          <p:stCondLst>
                                            <p:cond delay="0"/>
                                          </p:stCondLst>
                                        </p:cTn>
                                        <p:tgtEl>
                                          <p:spTgt spid="110674"/>
                                        </p:tgtEl>
                                        <p:attrNameLst>
                                          <p:attrName>style.visibility</p:attrName>
                                        </p:attrNameLst>
                                      </p:cBhvr>
                                      <p:to>
                                        <p:strVal val="visible"/>
                                      </p:to>
                                    </p:set>
                                    <p:animEffect transition="in" filter="slide(fromLeft)">
                                      <p:cBhvr>
                                        <p:cTn id="234" dur="500"/>
                                        <p:tgtEl>
                                          <p:spTgt spid="110674"/>
                                        </p:tgtEl>
                                      </p:cBhvr>
                                    </p:animEffect>
                                  </p:childTnLst>
                                </p:cTn>
                              </p:par>
                            </p:childTnLst>
                          </p:cTn>
                        </p:par>
                        <p:par>
                          <p:cTn id="235" fill="hold" nodeType="afterGroup">
                            <p:stCondLst>
                              <p:cond delay="500"/>
                            </p:stCondLst>
                            <p:childTnLst>
                              <p:par>
                                <p:cTn id="236" presetID="12" presetClass="entr" presetSubtype="8" fill="hold" grpId="0" nodeType="afterEffect">
                                  <p:stCondLst>
                                    <p:cond delay="0"/>
                                  </p:stCondLst>
                                  <p:childTnLst>
                                    <p:set>
                                      <p:cBhvr>
                                        <p:cTn id="237" dur="1" fill="hold">
                                          <p:stCondLst>
                                            <p:cond delay="0"/>
                                          </p:stCondLst>
                                        </p:cTn>
                                        <p:tgtEl>
                                          <p:spTgt spid="110681"/>
                                        </p:tgtEl>
                                        <p:attrNameLst>
                                          <p:attrName>style.visibility</p:attrName>
                                        </p:attrNameLst>
                                      </p:cBhvr>
                                      <p:to>
                                        <p:strVal val="visible"/>
                                      </p:to>
                                    </p:set>
                                    <p:animEffect transition="in" filter="slide(fromLeft)">
                                      <p:cBhvr>
                                        <p:cTn id="238" dur="500"/>
                                        <p:tgtEl>
                                          <p:spTgt spid="1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6" grpId="0" autoUpdateAnimBg="0"/>
      <p:bldP spid="110652" grpId="0" animBg="1" autoUpdateAnimBg="0"/>
      <p:bldP spid="110662" grpId="0" animBg="1" autoUpdateAnimBg="0"/>
      <p:bldP spid="110666" grpId="0" animBg="1" autoUpdateAnimBg="0"/>
      <p:bldP spid="110667" grpId="0" animBg="1" autoUpdateAnimBg="0"/>
      <p:bldP spid="110621" grpId="0" animBg="1" autoUpdateAnimBg="0"/>
      <p:bldP spid="110622" grpId="0" animBg="1"/>
      <p:bldP spid="110623" grpId="0" animBg="1" autoUpdateAnimBg="0"/>
      <p:bldP spid="110624" grpId="0" animBg="1"/>
      <p:bldP spid="110626" grpId="0" animBg="1" autoUpdateAnimBg="0"/>
      <p:bldP spid="110627" grpId="0" animBg="1"/>
      <p:bldP spid="110628" grpId="0" animBg="1" autoUpdateAnimBg="0"/>
      <p:bldP spid="110629" grpId="0" animBg="1"/>
      <p:bldP spid="110630" grpId="0" animBg="1" autoUpdateAnimBg="0"/>
      <p:bldP spid="110643" grpId="0" autoUpdateAnimBg="0"/>
      <p:bldP spid="110644" grpId="0" autoUpdateAnimBg="0"/>
      <p:bldP spid="110645" grpId="0" autoUpdateAnimBg="0"/>
      <p:bldP spid="110647" grpId="0" autoUpdateAnimBg="0"/>
      <p:bldP spid="110648" grpId="0" autoUpdateAnimBg="0"/>
      <p:bldP spid="110649" grpId="0" animBg="1" autoUpdateAnimBg="0"/>
      <p:bldP spid="110651" grpId="0" animBg="1" autoUpdateAnimBg="0"/>
      <p:bldP spid="110653" grpId="0" animBg="1" autoUpdateAnimBg="0"/>
      <p:bldP spid="110654" grpId="0" animBg="1" autoUpdateAnimBg="0"/>
      <p:bldP spid="110655" grpId="0" animBg="1" autoUpdateAnimBg="0"/>
      <p:bldP spid="110656" grpId="0" animBg="1" autoUpdateAnimBg="0"/>
      <p:bldP spid="110657" grpId="0" animBg="1" autoUpdateAnimBg="0"/>
      <p:bldP spid="110658" grpId="0" animBg="1" autoUpdateAnimBg="0"/>
      <p:bldP spid="110659" grpId="0" animBg="1" autoUpdateAnimBg="0"/>
      <p:bldP spid="110660" grpId="0" animBg="1" autoUpdateAnimBg="0"/>
      <p:bldP spid="110661" grpId="0" animBg="1" autoUpdateAnimBg="0"/>
      <p:bldP spid="110663" grpId="0" animBg="1" autoUpdateAnimBg="0"/>
      <p:bldP spid="110664" grpId="0" animBg="1" autoUpdateAnimBg="0"/>
      <p:bldP spid="110665" grpId="0" animBg="1" autoUpdateAnimBg="0"/>
      <p:bldP spid="110668" grpId="0" animBg="1" autoUpdateAnimBg="0"/>
      <p:bldP spid="110670" grpId="0" animBg="1"/>
      <p:bldP spid="110671" grpId="0" animBg="1"/>
      <p:bldP spid="110672" grpId="0" animBg="1" autoUpdateAnimBg="0"/>
      <p:bldP spid="110673" grpId="0" animBg="1" autoUpdateAnimBg="0"/>
      <p:bldP spid="110674" grpId="0" animBg="1" autoUpdateAnimBg="0"/>
      <p:bldP spid="110675" grpId="0" animBg="1" autoUpdateAnimBg="0"/>
      <p:bldP spid="110676" grpId="0" animBg="1" autoUpdateAnimBg="0"/>
      <p:bldP spid="110677" grpId="0" animBg="1" autoUpdateAnimBg="0"/>
      <p:bldP spid="110678" grpId="0" animBg="1" autoUpdateAnimBg="0"/>
      <p:bldP spid="110679" grpId="0" animBg="1" autoUpdateAnimBg="0"/>
      <p:bldP spid="110680" grpId="0" animBg="1" autoUpdateAnimBg="0"/>
      <p:bldP spid="11068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4385" y="2997842"/>
            <a:ext cx="8024954" cy="1200329"/>
          </a:xfrm>
          <a:prstGeom prst="rect">
            <a:avLst/>
          </a:prstGeom>
          <a:noFill/>
        </p:spPr>
        <p:txBody>
          <a:bodyPr wrap="none" rtlCol="0">
            <a:spAutoFit/>
          </a:bodyPr>
          <a:lstStyle/>
          <a:p>
            <a:r>
              <a:rPr lang="zh-CN" altLang="en-US" dirty="0"/>
              <a:t>克鲁斯卡尔算法：</a:t>
            </a:r>
            <a:r>
              <a:rPr lang="en-US" altLang="zh-CN" dirty="0"/>
              <a:t>O(</a:t>
            </a:r>
            <a:r>
              <a:rPr lang="en-US" altLang="zh-CN" dirty="0" err="1"/>
              <a:t>eloge</a:t>
            </a:r>
            <a:r>
              <a:rPr lang="en-US" altLang="zh-CN" dirty="0"/>
              <a:t>)</a:t>
            </a:r>
            <a:r>
              <a:rPr lang="zh-CN" altLang="en-US" dirty="0"/>
              <a:t>适合于稀疏图</a:t>
            </a:r>
            <a:endParaRPr lang="en-US" altLang="zh-CN" dirty="0"/>
          </a:p>
          <a:p>
            <a:r>
              <a:rPr lang="en-US" altLang="zh-CN" dirty="0"/>
              <a:t>1</a:t>
            </a:r>
            <a:r>
              <a:rPr lang="zh-CN" altLang="en-US" dirty="0"/>
              <a:t>、由所有顶点构成一个子图（无边）</a:t>
            </a:r>
            <a:endParaRPr lang="en-US" altLang="zh-CN" dirty="0"/>
          </a:p>
          <a:p>
            <a:r>
              <a:rPr lang="en-US" altLang="zh-CN" dirty="0"/>
              <a:t>2</a:t>
            </a:r>
            <a:r>
              <a:rPr lang="zh-CN" altLang="en-US" dirty="0"/>
              <a:t>、按权值从小到大逐条常数，如果它的加入不会产生 </a:t>
            </a:r>
            <a:r>
              <a:rPr lang="zh-CN" altLang="en-US" i="1" strike="sngStrike" dirty="0"/>
              <a:t>回路</a:t>
            </a:r>
            <a:r>
              <a:rPr lang="zh-CN" altLang="en-US" dirty="0"/>
              <a:t> 环，将其加入子图</a:t>
            </a:r>
            <a:endParaRPr lang="en-US" altLang="zh-CN" dirty="0"/>
          </a:p>
          <a:p>
            <a:r>
              <a:rPr lang="en-US" altLang="zh-CN" dirty="0"/>
              <a:t>3</a:t>
            </a:r>
            <a:r>
              <a:rPr lang="zh-CN" altLang="en-US" dirty="0"/>
              <a:t>、直到纳入了</a:t>
            </a:r>
            <a:r>
              <a:rPr lang="en-US" altLang="zh-CN" dirty="0"/>
              <a:t>n-1</a:t>
            </a:r>
            <a:r>
              <a:rPr lang="zh-CN" altLang="en-US" dirty="0"/>
              <a:t>条边，此时的子图即为最小生成树</a:t>
            </a:r>
            <a:endParaRPr lang="en-US" altLang="zh-CN" dirty="0"/>
          </a:p>
        </p:txBody>
      </p:sp>
      <p:sp>
        <p:nvSpPr>
          <p:cNvPr id="3" name="文本框 2"/>
          <p:cNvSpPr txBox="1"/>
          <p:nvPr/>
        </p:nvSpPr>
        <p:spPr>
          <a:xfrm>
            <a:off x="2222339" y="4780344"/>
            <a:ext cx="1866217" cy="369332"/>
          </a:xfrm>
          <a:prstGeom prst="rect">
            <a:avLst/>
          </a:prstGeom>
          <a:noFill/>
        </p:spPr>
        <p:txBody>
          <a:bodyPr wrap="none" rtlCol="0">
            <a:spAutoFit/>
          </a:bodyPr>
          <a:lstStyle/>
          <a:p>
            <a:r>
              <a:rPr lang="zh-CN" altLang="en-US" dirty="0"/>
              <a:t>稀疏图：</a:t>
            </a:r>
            <a:r>
              <a:rPr lang="en-US" altLang="zh-CN" dirty="0"/>
              <a:t>e&lt;</a:t>
            </a:r>
            <a:r>
              <a:rPr lang="en-US" altLang="zh-CN" dirty="0" err="1"/>
              <a:t>nlogn</a:t>
            </a:r>
            <a:endParaRPr lang="zh-CN" altLang="en-US" dirty="0"/>
          </a:p>
        </p:txBody>
      </p:sp>
    </p:spTree>
    <p:extLst>
      <p:ext uri="{BB962C8B-B14F-4D97-AF65-F5344CB8AC3E}">
        <p14:creationId xmlns:p14="http://schemas.microsoft.com/office/powerpoint/2010/main" val="41441442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04"/>
          <p:cNvGrpSpPr>
            <a:grpSpLocks/>
          </p:cNvGrpSpPr>
          <p:nvPr/>
        </p:nvGrpSpPr>
        <p:grpSpPr bwMode="auto">
          <a:xfrm>
            <a:off x="3429000" y="1395414"/>
            <a:ext cx="5715000" cy="4365625"/>
            <a:chOff x="1200" y="879"/>
            <a:chExt cx="3600" cy="2750"/>
          </a:xfrm>
        </p:grpSpPr>
        <p:sp>
          <p:nvSpPr>
            <p:cNvPr id="89119" name="Oval 2"/>
            <p:cNvSpPr>
              <a:spLocks noChangeArrowheads="1"/>
            </p:cNvSpPr>
            <p:nvPr/>
          </p:nvSpPr>
          <p:spPr bwMode="auto">
            <a:xfrm>
              <a:off x="1584" y="989"/>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a</a:t>
              </a:r>
              <a:endParaRPr lang="en-US" altLang="zh-CN" b="0"/>
            </a:p>
          </p:txBody>
        </p:sp>
        <p:sp>
          <p:nvSpPr>
            <p:cNvPr id="89120" name="Oval 3"/>
            <p:cNvSpPr>
              <a:spLocks noChangeArrowheads="1"/>
            </p:cNvSpPr>
            <p:nvPr/>
          </p:nvSpPr>
          <p:spPr bwMode="auto">
            <a:xfrm>
              <a:off x="3360" y="989"/>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b</a:t>
              </a:r>
              <a:endParaRPr lang="en-US" altLang="zh-CN" b="0"/>
            </a:p>
          </p:txBody>
        </p:sp>
        <p:sp>
          <p:nvSpPr>
            <p:cNvPr id="89121" name="Oval 4"/>
            <p:cNvSpPr>
              <a:spLocks noChangeArrowheads="1"/>
            </p:cNvSpPr>
            <p:nvPr/>
          </p:nvSpPr>
          <p:spPr bwMode="auto">
            <a:xfrm>
              <a:off x="4464" y="1517"/>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c</a:t>
              </a:r>
              <a:endParaRPr lang="en-US" altLang="zh-CN" b="0"/>
            </a:p>
          </p:txBody>
        </p:sp>
        <p:sp>
          <p:nvSpPr>
            <p:cNvPr id="89122" name="Oval 5"/>
            <p:cNvSpPr>
              <a:spLocks noChangeArrowheads="1"/>
            </p:cNvSpPr>
            <p:nvPr/>
          </p:nvSpPr>
          <p:spPr bwMode="auto">
            <a:xfrm>
              <a:off x="3504" y="2573"/>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d</a:t>
              </a:r>
              <a:endParaRPr lang="en-US" altLang="zh-CN" b="0"/>
            </a:p>
          </p:txBody>
        </p:sp>
        <p:sp>
          <p:nvSpPr>
            <p:cNvPr id="89123" name="Oval 6"/>
            <p:cNvSpPr>
              <a:spLocks noChangeArrowheads="1"/>
            </p:cNvSpPr>
            <p:nvPr/>
          </p:nvSpPr>
          <p:spPr bwMode="auto">
            <a:xfrm>
              <a:off x="2448" y="1997"/>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e</a:t>
              </a:r>
              <a:endParaRPr lang="en-US" altLang="zh-CN" b="0"/>
            </a:p>
          </p:txBody>
        </p:sp>
        <p:sp>
          <p:nvSpPr>
            <p:cNvPr id="89124" name="Oval 7"/>
            <p:cNvSpPr>
              <a:spLocks noChangeArrowheads="1"/>
            </p:cNvSpPr>
            <p:nvPr/>
          </p:nvSpPr>
          <p:spPr bwMode="auto">
            <a:xfrm>
              <a:off x="1200" y="2573"/>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g</a:t>
              </a:r>
              <a:endParaRPr lang="en-US" altLang="zh-CN" b="0"/>
            </a:p>
          </p:txBody>
        </p:sp>
        <p:sp>
          <p:nvSpPr>
            <p:cNvPr id="89125" name="Oval 8"/>
            <p:cNvSpPr>
              <a:spLocks noChangeArrowheads="1"/>
            </p:cNvSpPr>
            <p:nvPr/>
          </p:nvSpPr>
          <p:spPr bwMode="auto">
            <a:xfrm>
              <a:off x="2640" y="3293"/>
              <a:ext cx="336" cy="336"/>
            </a:xfrm>
            <a:prstGeom prst="ellipse">
              <a:avLst/>
            </a:prstGeom>
            <a:solidFill>
              <a:srgbClr val="CCFFCC"/>
            </a:solidFill>
            <a:ln w="28575" cap="sq">
              <a:solidFill>
                <a:schemeClr val="tx2"/>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chemeClr val="tx2"/>
                  </a:solidFill>
                </a:rPr>
                <a:t>f</a:t>
              </a:r>
              <a:endParaRPr lang="en-US" altLang="zh-CN" b="0"/>
            </a:p>
          </p:txBody>
        </p:sp>
        <p:sp>
          <p:nvSpPr>
            <p:cNvPr id="89126" name="Line 9"/>
            <p:cNvSpPr>
              <a:spLocks noChangeShapeType="1"/>
            </p:cNvSpPr>
            <p:nvPr/>
          </p:nvSpPr>
          <p:spPr bwMode="auto">
            <a:xfrm>
              <a:off x="1920" y="1181"/>
              <a:ext cx="1440"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7" name="Line 10"/>
            <p:cNvSpPr>
              <a:spLocks noChangeShapeType="1"/>
            </p:cNvSpPr>
            <p:nvPr/>
          </p:nvSpPr>
          <p:spPr bwMode="auto">
            <a:xfrm>
              <a:off x="1872" y="1277"/>
              <a:ext cx="624" cy="76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8" name="Line 11"/>
            <p:cNvSpPr>
              <a:spLocks noChangeShapeType="1"/>
            </p:cNvSpPr>
            <p:nvPr/>
          </p:nvSpPr>
          <p:spPr bwMode="auto">
            <a:xfrm flipH="1">
              <a:off x="2736" y="1277"/>
              <a:ext cx="672" cy="76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12"/>
            <p:cNvSpPr>
              <a:spLocks noChangeShapeType="1"/>
            </p:cNvSpPr>
            <p:nvPr/>
          </p:nvSpPr>
          <p:spPr bwMode="auto">
            <a:xfrm flipH="1">
              <a:off x="1392" y="1277"/>
              <a:ext cx="288" cy="1296"/>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0" name="Line 13"/>
            <p:cNvSpPr>
              <a:spLocks noChangeShapeType="1"/>
            </p:cNvSpPr>
            <p:nvPr/>
          </p:nvSpPr>
          <p:spPr bwMode="auto">
            <a:xfrm flipV="1">
              <a:off x="1536" y="2237"/>
              <a:ext cx="960" cy="48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1" name="Line 14"/>
            <p:cNvSpPr>
              <a:spLocks noChangeShapeType="1"/>
            </p:cNvSpPr>
            <p:nvPr/>
          </p:nvSpPr>
          <p:spPr bwMode="auto">
            <a:xfrm>
              <a:off x="2784" y="2237"/>
              <a:ext cx="768" cy="43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2" name="Line 15"/>
            <p:cNvSpPr>
              <a:spLocks noChangeShapeType="1"/>
            </p:cNvSpPr>
            <p:nvPr/>
          </p:nvSpPr>
          <p:spPr bwMode="auto">
            <a:xfrm>
              <a:off x="3696" y="1181"/>
              <a:ext cx="816" cy="43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3" name="Line 16"/>
            <p:cNvSpPr>
              <a:spLocks noChangeShapeType="1"/>
            </p:cNvSpPr>
            <p:nvPr/>
          </p:nvSpPr>
          <p:spPr bwMode="auto">
            <a:xfrm flipH="1">
              <a:off x="3792" y="1805"/>
              <a:ext cx="720" cy="86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4" name="Line 17"/>
            <p:cNvSpPr>
              <a:spLocks noChangeShapeType="1"/>
            </p:cNvSpPr>
            <p:nvPr/>
          </p:nvSpPr>
          <p:spPr bwMode="auto">
            <a:xfrm>
              <a:off x="3552" y="1325"/>
              <a:ext cx="96" cy="124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5" name="Line 18"/>
            <p:cNvSpPr>
              <a:spLocks noChangeShapeType="1"/>
            </p:cNvSpPr>
            <p:nvPr/>
          </p:nvSpPr>
          <p:spPr bwMode="auto">
            <a:xfrm>
              <a:off x="1488" y="2861"/>
              <a:ext cx="1152" cy="52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6" name="Line 19"/>
            <p:cNvSpPr>
              <a:spLocks noChangeShapeType="1"/>
            </p:cNvSpPr>
            <p:nvPr/>
          </p:nvSpPr>
          <p:spPr bwMode="auto">
            <a:xfrm flipH="1">
              <a:off x="2976" y="2861"/>
              <a:ext cx="576" cy="52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7" name="Text Box 20"/>
            <p:cNvSpPr txBox="1">
              <a:spLocks noChangeArrowheads="1"/>
            </p:cNvSpPr>
            <p:nvPr/>
          </p:nvSpPr>
          <p:spPr bwMode="auto">
            <a:xfrm>
              <a:off x="2342" y="879"/>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19</a:t>
              </a:r>
              <a:endParaRPr lang="en-US" altLang="zh-CN" b="0"/>
            </a:p>
          </p:txBody>
        </p:sp>
        <p:sp>
          <p:nvSpPr>
            <p:cNvPr id="89138" name="Text Box 21"/>
            <p:cNvSpPr txBox="1">
              <a:spLocks noChangeArrowheads="1"/>
            </p:cNvSpPr>
            <p:nvPr/>
          </p:nvSpPr>
          <p:spPr bwMode="auto">
            <a:xfrm>
              <a:off x="3936" y="10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5</a:t>
              </a:r>
              <a:endParaRPr lang="en-US" altLang="zh-CN" b="0">
                <a:solidFill>
                  <a:schemeClr val="tx2"/>
                </a:solidFill>
              </a:endParaRPr>
            </a:p>
          </p:txBody>
        </p:sp>
        <p:sp>
          <p:nvSpPr>
            <p:cNvPr id="89139" name="Text Box 22"/>
            <p:cNvSpPr txBox="1">
              <a:spLocks noChangeArrowheads="1"/>
            </p:cNvSpPr>
            <p:nvPr/>
          </p:nvSpPr>
          <p:spPr bwMode="auto">
            <a:xfrm>
              <a:off x="2112" y="143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14</a:t>
              </a:r>
              <a:endParaRPr lang="en-US" altLang="zh-CN" b="0"/>
            </a:p>
          </p:txBody>
        </p:sp>
        <p:sp>
          <p:nvSpPr>
            <p:cNvPr id="89140" name="Text Box 23"/>
            <p:cNvSpPr txBox="1">
              <a:spLocks noChangeArrowheads="1"/>
            </p:cNvSpPr>
            <p:nvPr/>
          </p:nvSpPr>
          <p:spPr bwMode="auto">
            <a:xfrm>
              <a:off x="1200" y="173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18</a:t>
              </a:r>
              <a:endParaRPr lang="en-US" altLang="zh-CN" sz="3200" b="0"/>
            </a:p>
          </p:txBody>
        </p:sp>
        <p:sp>
          <p:nvSpPr>
            <p:cNvPr id="89141" name="Text Box 24"/>
            <p:cNvSpPr txBox="1">
              <a:spLocks noChangeArrowheads="1"/>
            </p:cNvSpPr>
            <p:nvPr/>
          </p:nvSpPr>
          <p:spPr bwMode="auto">
            <a:xfrm>
              <a:off x="1862" y="308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t>27</a:t>
              </a:r>
            </a:p>
          </p:txBody>
        </p:sp>
        <p:sp>
          <p:nvSpPr>
            <p:cNvPr id="89142" name="Text Box 25"/>
            <p:cNvSpPr txBox="1">
              <a:spLocks noChangeArrowheads="1"/>
            </p:cNvSpPr>
            <p:nvPr/>
          </p:nvSpPr>
          <p:spPr bwMode="auto">
            <a:xfrm>
              <a:off x="1814" y="216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16</a:t>
              </a:r>
              <a:endParaRPr lang="en-US" altLang="zh-CN" sz="3200" b="0"/>
            </a:p>
          </p:txBody>
        </p:sp>
        <p:sp>
          <p:nvSpPr>
            <p:cNvPr id="89143" name="Text Box 26"/>
            <p:cNvSpPr txBox="1">
              <a:spLocks noChangeArrowheads="1"/>
            </p:cNvSpPr>
            <p:nvPr/>
          </p:nvSpPr>
          <p:spPr bwMode="auto">
            <a:xfrm>
              <a:off x="3068" y="217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8</a:t>
              </a:r>
              <a:endParaRPr lang="en-US" altLang="zh-CN" sz="3200" b="0"/>
            </a:p>
          </p:txBody>
        </p:sp>
        <p:sp>
          <p:nvSpPr>
            <p:cNvPr id="89144" name="Text Box 27"/>
            <p:cNvSpPr txBox="1">
              <a:spLocks noChangeArrowheads="1"/>
            </p:cNvSpPr>
            <p:nvPr/>
          </p:nvSpPr>
          <p:spPr bwMode="auto">
            <a:xfrm>
              <a:off x="3120" y="306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21</a:t>
              </a:r>
              <a:endParaRPr lang="en-US" altLang="zh-CN" sz="3200" b="0"/>
            </a:p>
          </p:txBody>
        </p:sp>
        <p:sp>
          <p:nvSpPr>
            <p:cNvPr id="89145" name="Text Box 28"/>
            <p:cNvSpPr txBox="1">
              <a:spLocks noChangeArrowheads="1"/>
            </p:cNvSpPr>
            <p:nvPr/>
          </p:nvSpPr>
          <p:spPr bwMode="auto">
            <a:xfrm>
              <a:off x="4022" y="221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3</a:t>
              </a:r>
              <a:endParaRPr lang="en-US" altLang="zh-CN" sz="3200" b="0"/>
            </a:p>
          </p:txBody>
        </p:sp>
        <p:sp>
          <p:nvSpPr>
            <p:cNvPr id="89146" name="Text Box 33"/>
            <p:cNvSpPr txBox="1">
              <a:spLocks noChangeArrowheads="1"/>
            </p:cNvSpPr>
            <p:nvPr/>
          </p:nvSpPr>
          <p:spPr bwMode="auto">
            <a:xfrm>
              <a:off x="2832" y="131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12</a:t>
              </a:r>
              <a:endParaRPr lang="en-US" altLang="zh-CN" sz="3200" b="0"/>
            </a:p>
          </p:txBody>
        </p:sp>
        <p:sp>
          <p:nvSpPr>
            <p:cNvPr id="89147" name="Text Box 43"/>
            <p:cNvSpPr txBox="1">
              <a:spLocks noChangeArrowheads="1"/>
            </p:cNvSpPr>
            <p:nvPr/>
          </p:nvSpPr>
          <p:spPr bwMode="auto">
            <a:xfrm>
              <a:off x="3590" y="164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chemeClr val="tx2"/>
                  </a:solidFill>
                </a:rPr>
                <a:t>7</a:t>
              </a:r>
              <a:endParaRPr lang="en-US" altLang="zh-CN" sz="3200" b="0"/>
            </a:p>
          </p:txBody>
        </p:sp>
      </p:grpSp>
      <p:sp>
        <p:nvSpPr>
          <p:cNvPr id="112669" name="Oval 29"/>
          <p:cNvSpPr>
            <a:spLocks noChangeArrowheads="1"/>
          </p:cNvSpPr>
          <p:nvPr/>
        </p:nvSpPr>
        <p:spPr bwMode="auto">
          <a:xfrm>
            <a:off x="4038600" y="15700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a</a:t>
            </a:r>
            <a:endParaRPr lang="en-US" altLang="zh-CN" b="0"/>
          </a:p>
        </p:txBody>
      </p:sp>
      <p:sp>
        <p:nvSpPr>
          <p:cNvPr id="112670" name="Line 30"/>
          <p:cNvSpPr>
            <a:spLocks noChangeShapeType="1"/>
          </p:cNvSpPr>
          <p:nvPr/>
        </p:nvSpPr>
        <p:spPr bwMode="auto">
          <a:xfrm>
            <a:off x="4495800" y="2027238"/>
            <a:ext cx="990600" cy="1219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1" name="Oval 31"/>
          <p:cNvSpPr>
            <a:spLocks noChangeArrowheads="1"/>
          </p:cNvSpPr>
          <p:nvPr/>
        </p:nvSpPr>
        <p:spPr bwMode="auto">
          <a:xfrm>
            <a:off x="5410200" y="31702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e</a:t>
            </a:r>
            <a:endParaRPr lang="en-US" altLang="zh-CN" b="0"/>
          </a:p>
        </p:txBody>
      </p:sp>
      <p:sp>
        <p:nvSpPr>
          <p:cNvPr id="112672" name="Line 32"/>
          <p:cNvSpPr>
            <a:spLocks noChangeShapeType="1"/>
          </p:cNvSpPr>
          <p:nvPr/>
        </p:nvSpPr>
        <p:spPr bwMode="auto">
          <a:xfrm>
            <a:off x="5943600" y="3551238"/>
            <a:ext cx="12192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4" name="Oval 34"/>
          <p:cNvSpPr>
            <a:spLocks noChangeArrowheads="1"/>
          </p:cNvSpPr>
          <p:nvPr/>
        </p:nvSpPr>
        <p:spPr bwMode="auto">
          <a:xfrm>
            <a:off x="7086600" y="40846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d</a:t>
            </a:r>
            <a:endParaRPr lang="en-US" altLang="zh-CN" b="0"/>
          </a:p>
        </p:txBody>
      </p:sp>
      <p:sp>
        <p:nvSpPr>
          <p:cNvPr id="112675" name="Line 35"/>
          <p:cNvSpPr>
            <a:spLocks noChangeShapeType="1"/>
          </p:cNvSpPr>
          <p:nvPr/>
        </p:nvSpPr>
        <p:spPr bwMode="auto">
          <a:xfrm flipH="1">
            <a:off x="7543800" y="2865438"/>
            <a:ext cx="1143000" cy="1371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6" name="Oval 36"/>
          <p:cNvSpPr>
            <a:spLocks noChangeArrowheads="1"/>
          </p:cNvSpPr>
          <p:nvPr/>
        </p:nvSpPr>
        <p:spPr bwMode="auto">
          <a:xfrm>
            <a:off x="8610600" y="24082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c</a:t>
            </a:r>
            <a:endParaRPr lang="en-US" altLang="zh-CN" b="0"/>
          </a:p>
        </p:txBody>
      </p:sp>
      <p:sp>
        <p:nvSpPr>
          <p:cNvPr id="112677" name="Line 37"/>
          <p:cNvSpPr>
            <a:spLocks noChangeShapeType="1"/>
          </p:cNvSpPr>
          <p:nvPr/>
        </p:nvSpPr>
        <p:spPr bwMode="auto">
          <a:xfrm>
            <a:off x="7391400" y="1874838"/>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8" name="Oval 38"/>
          <p:cNvSpPr>
            <a:spLocks noChangeArrowheads="1"/>
          </p:cNvSpPr>
          <p:nvPr/>
        </p:nvSpPr>
        <p:spPr bwMode="auto">
          <a:xfrm>
            <a:off x="6858000" y="15700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b</a:t>
            </a:r>
            <a:endParaRPr lang="en-US" altLang="zh-CN" b="0"/>
          </a:p>
        </p:txBody>
      </p:sp>
      <p:sp>
        <p:nvSpPr>
          <p:cNvPr id="112679" name="Line 39"/>
          <p:cNvSpPr>
            <a:spLocks noChangeShapeType="1"/>
          </p:cNvSpPr>
          <p:nvPr/>
        </p:nvSpPr>
        <p:spPr bwMode="auto">
          <a:xfrm flipV="1">
            <a:off x="3962400" y="3551238"/>
            <a:ext cx="1524000" cy="7620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0" name="Oval 40"/>
          <p:cNvSpPr>
            <a:spLocks noChangeArrowheads="1"/>
          </p:cNvSpPr>
          <p:nvPr/>
        </p:nvSpPr>
        <p:spPr bwMode="auto">
          <a:xfrm>
            <a:off x="3429000" y="40846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g</a:t>
            </a:r>
            <a:endParaRPr lang="en-US" altLang="zh-CN" b="0"/>
          </a:p>
        </p:txBody>
      </p:sp>
      <p:sp>
        <p:nvSpPr>
          <p:cNvPr id="112681" name="Line 41"/>
          <p:cNvSpPr>
            <a:spLocks noChangeShapeType="1"/>
          </p:cNvSpPr>
          <p:nvPr/>
        </p:nvSpPr>
        <p:spPr bwMode="auto">
          <a:xfrm flipH="1">
            <a:off x="6248400" y="4541838"/>
            <a:ext cx="914400" cy="838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2" name="Oval 42"/>
          <p:cNvSpPr>
            <a:spLocks noChangeArrowheads="1"/>
          </p:cNvSpPr>
          <p:nvPr/>
        </p:nvSpPr>
        <p:spPr bwMode="auto">
          <a:xfrm>
            <a:off x="5715000" y="5227638"/>
            <a:ext cx="533400" cy="533400"/>
          </a:xfrm>
          <a:prstGeom prst="ellipse">
            <a:avLst/>
          </a:prstGeom>
          <a:solidFill>
            <a:srgbClr val="FFFF99"/>
          </a:solidFill>
          <a:ln w="28575"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a:solidFill>
                  <a:srgbClr val="800000"/>
                </a:solidFill>
              </a:rPr>
              <a:t>f</a:t>
            </a:r>
            <a:endParaRPr lang="en-US" altLang="zh-CN" b="0"/>
          </a:p>
        </p:txBody>
      </p:sp>
      <p:sp>
        <p:nvSpPr>
          <p:cNvPr id="112684" name="Text Box 44"/>
          <p:cNvSpPr txBox="1">
            <a:spLocks noChangeArrowheads="1"/>
          </p:cNvSpPr>
          <p:nvPr/>
        </p:nvSpPr>
        <p:spPr bwMode="auto">
          <a:xfrm>
            <a:off x="4876800" y="22796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14</a:t>
            </a:r>
            <a:endParaRPr lang="en-US" altLang="zh-CN">
              <a:solidFill>
                <a:srgbClr val="FF0000"/>
              </a:solidFill>
            </a:endParaRPr>
          </a:p>
        </p:txBody>
      </p:sp>
      <p:sp>
        <p:nvSpPr>
          <p:cNvPr id="112685" name="Text Box 45"/>
          <p:cNvSpPr txBox="1">
            <a:spLocks noChangeArrowheads="1"/>
          </p:cNvSpPr>
          <p:nvPr/>
        </p:nvSpPr>
        <p:spPr bwMode="auto">
          <a:xfrm>
            <a:off x="6394450" y="34528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8</a:t>
            </a:r>
            <a:endParaRPr lang="en-US" altLang="zh-CN" sz="3200" b="0"/>
          </a:p>
        </p:txBody>
      </p:sp>
      <p:sp>
        <p:nvSpPr>
          <p:cNvPr id="112686" name="Text Box 46"/>
          <p:cNvSpPr txBox="1">
            <a:spLocks noChangeArrowheads="1"/>
          </p:cNvSpPr>
          <p:nvPr/>
        </p:nvSpPr>
        <p:spPr bwMode="auto">
          <a:xfrm>
            <a:off x="7772400" y="17002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5</a:t>
            </a:r>
            <a:endParaRPr lang="en-US" altLang="zh-CN" b="0">
              <a:solidFill>
                <a:schemeClr val="tx2"/>
              </a:solidFill>
            </a:endParaRPr>
          </a:p>
        </p:txBody>
      </p:sp>
      <p:sp>
        <p:nvSpPr>
          <p:cNvPr id="112687" name="Text Box 47"/>
          <p:cNvSpPr txBox="1">
            <a:spLocks noChangeArrowheads="1"/>
          </p:cNvSpPr>
          <p:nvPr/>
        </p:nvSpPr>
        <p:spPr bwMode="auto">
          <a:xfrm>
            <a:off x="7918450" y="35290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3</a:t>
            </a:r>
            <a:endParaRPr lang="en-US" altLang="zh-CN" sz="3200" b="0"/>
          </a:p>
        </p:txBody>
      </p:sp>
      <p:sp>
        <p:nvSpPr>
          <p:cNvPr id="112688" name="Text Box 48"/>
          <p:cNvSpPr txBox="1">
            <a:spLocks noChangeArrowheads="1"/>
          </p:cNvSpPr>
          <p:nvPr/>
        </p:nvSpPr>
        <p:spPr bwMode="auto">
          <a:xfrm>
            <a:off x="4419600" y="34226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16</a:t>
            </a:r>
          </a:p>
        </p:txBody>
      </p:sp>
      <p:sp>
        <p:nvSpPr>
          <p:cNvPr id="112689" name="Text Box 49"/>
          <p:cNvSpPr txBox="1">
            <a:spLocks noChangeArrowheads="1"/>
          </p:cNvSpPr>
          <p:nvPr/>
        </p:nvSpPr>
        <p:spPr bwMode="auto">
          <a:xfrm>
            <a:off x="6477000" y="4870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FF0000"/>
                </a:solidFill>
              </a:rPr>
              <a:t>21</a:t>
            </a:r>
            <a:endParaRPr lang="en-US" altLang="zh-CN" sz="3200" b="0"/>
          </a:p>
        </p:txBody>
      </p:sp>
      <p:sp>
        <p:nvSpPr>
          <p:cNvPr id="89110" name="Text Box 50"/>
          <p:cNvSpPr txBox="1">
            <a:spLocks noChangeArrowheads="1"/>
          </p:cNvSpPr>
          <p:nvPr/>
        </p:nvSpPr>
        <p:spPr bwMode="auto">
          <a:xfrm>
            <a:off x="2041526" y="504826"/>
            <a:ext cx="1370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82"/>
                </a:solidFill>
              </a:rPr>
              <a:t>例如</a:t>
            </a:r>
            <a:r>
              <a:rPr lang="en-US" altLang="zh-CN" sz="4000">
                <a:solidFill>
                  <a:srgbClr val="000082"/>
                </a:solidFill>
              </a:rPr>
              <a:t>:</a:t>
            </a:r>
            <a:endParaRPr lang="en-US" altLang="zh-CN" b="0"/>
          </a:p>
        </p:txBody>
      </p:sp>
      <p:sp>
        <p:nvSpPr>
          <p:cNvPr id="112691" name="Line 51"/>
          <p:cNvSpPr>
            <a:spLocks noChangeShapeType="1"/>
          </p:cNvSpPr>
          <p:nvPr/>
        </p:nvSpPr>
        <p:spPr bwMode="auto">
          <a:xfrm>
            <a:off x="7162800" y="2103438"/>
            <a:ext cx="152400" cy="19812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2" name="Line 52"/>
          <p:cNvSpPr>
            <a:spLocks noChangeShapeType="1"/>
          </p:cNvSpPr>
          <p:nvPr/>
        </p:nvSpPr>
        <p:spPr bwMode="auto">
          <a:xfrm flipH="1">
            <a:off x="5867400" y="2027238"/>
            <a:ext cx="1066800" cy="12192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3" name="Line 53"/>
          <p:cNvSpPr>
            <a:spLocks noChangeShapeType="1"/>
          </p:cNvSpPr>
          <p:nvPr/>
        </p:nvSpPr>
        <p:spPr bwMode="auto">
          <a:xfrm flipH="1">
            <a:off x="3733800" y="2027238"/>
            <a:ext cx="457200" cy="20574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4" name="Line 54"/>
          <p:cNvSpPr>
            <a:spLocks noChangeShapeType="1"/>
          </p:cNvSpPr>
          <p:nvPr/>
        </p:nvSpPr>
        <p:spPr bwMode="auto">
          <a:xfrm>
            <a:off x="4572000" y="1874838"/>
            <a:ext cx="2286000" cy="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5" name="Text Box 55"/>
          <p:cNvSpPr txBox="1">
            <a:spLocks noChangeArrowheads="1"/>
          </p:cNvSpPr>
          <p:nvPr/>
        </p:nvSpPr>
        <p:spPr bwMode="auto">
          <a:xfrm>
            <a:off x="7239000" y="26146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DFAFFF"/>
                </a:solidFill>
              </a:rPr>
              <a:t>7</a:t>
            </a:r>
            <a:endParaRPr lang="en-US" altLang="zh-CN" sz="3200" b="0"/>
          </a:p>
        </p:txBody>
      </p:sp>
      <p:sp>
        <p:nvSpPr>
          <p:cNvPr id="112696" name="Text Box 56"/>
          <p:cNvSpPr txBox="1">
            <a:spLocks noChangeArrowheads="1"/>
          </p:cNvSpPr>
          <p:nvPr/>
        </p:nvSpPr>
        <p:spPr bwMode="auto">
          <a:xfrm>
            <a:off x="6019800" y="2081214"/>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DFAFFF"/>
                </a:solidFill>
              </a:rPr>
              <a:t>12</a:t>
            </a:r>
            <a:endParaRPr lang="en-US" altLang="zh-CN" sz="3200" b="0"/>
          </a:p>
        </p:txBody>
      </p:sp>
      <p:sp>
        <p:nvSpPr>
          <p:cNvPr id="112697" name="Text Box 57"/>
          <p:cNvSpPr txBox="1">
            <a:spLocks noChangeArrowheads="1"/>
          </p:cNvSpPr>
          <p:nvPr/>
        </p:nvSpPr>
        <p:spPr bwMode="auto">
          <a:xfrm>
            <a:off x="3429000" y="2767014"/>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DFAFFF"/>
                </a:solidFill>
              </a:rPr>
              <a:t>18</a:t>
            </a:r>
            <a:endParaRPr lang="en-US" altLang="zh-CN" sz="3200" b="0"/>
          </a:p>
        </p:txBody>
      </p:sp>
      <p:sp>
        <p:nvSpPr>
          <p:cNvPr id="112698" name="Text Box 58"/>
          <p:cNvSpPr txBox="1">
            <a:spLocks noChangeArrowheads="1"/>
          </p:cNvSpPr>
          <p:nvPr/>
        </p:nvSpPr>
        <p:spPr bwMode="auto">
          <a:xfrm>
            <a:off x="5257800" y="1395414"/>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DFAFFF"/>
                </a:solidFill>
              </a:rPr>
              <a:t>19</a:t>
            </a:r>
            <a:endParaRPr lang="en-US" altLang="zh-CN" b="0"/>
          </a:p>
        </p:txBody>
      </p:sp>
    </p:spTree>
    <p:extLst>
      <p:ext uri="{BB962C8B-B14F-4D97-AF65-F5344CB8AC3E}">
        <p14:creationId xmlns:p14="http://schemas.microsoft.com/office/powerpoint/2010/main" val="315599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69"/>
                                        </p:tgtEl>
                                        <p:attrNameLst>
                                          <p:attrName>style.visibility</p:attrName>
                                        </p:attrNameLst>
                                      </p:cBhvr>
                                      <p:to>
                                        <p:strVal val="visible"/>
                                      </p:to>
                                    </p:set>
                                    <p:animEffect transition="in" filter="wipe(up)">
                                      <p:cBhvr>
                                        <p:cTn id="7" dur="500"/>
                                        <p:tgtEl>
                                          <p:spTgt spid="1126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2678"/>
                                        </p:tgtEl>
                                        <p:attrNameLst>
                                          <p:attrName>style.visibility</p:attrName>
                                        </p:attrNameLst>
                                      </p:cBhvr>
                                      <p:to>
                                        <p:strVal val="visible"/>
                                      </p:to>
                                    </p:set>
                                    <p:animEffect transition="in" filter="wipe(up)">
                                      <p:cBhvr>
                                        <p:cTn id="11" dur="500"/>
                                        <p:tgtEl>
                                          <p:spTgt spid="11267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2676"/>
                                        </p:tgtEl>
                                        <p:attrNameLst>
                                          <p:attrName>style.visibility</p:attrName>
                                        </p:attrNameLst>
                                      </p:cBhvr>
                                      <p:to>
                                        <p:strVal val="visible"/>
                                      </p:to>
                                    </p:set>
                                    <p:animEffect transition="in" filter="wipe(left)">
                                      <p:cBhvr>
                                        <p:cTn id="15" dur="500"/>
                                        <p:tgtEl>
                                          <p:spTgt spid="112676"/>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2674"/>
                                        </p:tgtEl>
                                        <p:attrNameLst>
                                          <p:attrName>style.visibility</p:attrName>
                                        </p:attrNameLst>
                                      </p:cBhvr>
                                      <p:to>
                                        <p:strVal val="visible"/>
                                      </p:to>
                                    </p:set>
                                    <p:animEffect transition="in" filter="wipe(up)">
                                      <p:cBhvr>
                                        <p:cTn id="19" dur="500"/>
                                        <p:tgtEl>
                                          <p:spTgt spid="11267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2671"/>
                                        </p:tgtEl>
                                        <p:attrNameLst>
                                          <p:attrName>style.visibility</p:attrName>
                                        </p:attrNameLst>
                                      </p:cBhvr>
                                      <p:to>
                                        <p:strVal val="visible"/>
                                      </p:to>
                                    </p:set>
                                    <p:animEffect transition="in" filter="wipe(up)">
                                      <p:cBhvr>
                                        <p:cTn id="23" dur="500"/>
                                        <p:tgtEl>
                                          <p:spTgt spid="112671"/>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2682"/>
                                        </p:tgtEl>
                                        <p:attrNameLst>
                                          <p:attrName>style.visibility</p:attrName>
                                        </p:attrNameLst>
                                      </p:cBhvr>
                                      <p:to>
                                        <p:strVal val="visible"/>
                                      </p:to>
                                    </p:set>
                                    <p:animEffect transition="in" filter="wipe(up)">
                                      <p:cBhvr>
                                        <p:cTn id="27" dur="500"/>
                                        <p:tgtEl>
                                          <p:spTgt spid="11268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2680"/>
                                        </p:tgtEl>
                                        <p:attrNameLst>
                                          <p:attrName>style.visibility</p:attrName>
                                        </p:attrNameLst>
                                      </p:cBhvr>
                                      <p:to>
                                        <p:strVal val="visible"/>
                                      </p:to>
                                    </p:set>
                                    <p:animEffect transition="in" filter="wipe(up)">
                                      <p:cBhvr>
                                        <p:cTn id="31" dur="500"/>
                                        <p:tgtEl>
                                          <p:spTgt spid="1126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112675"/>
                                        </p:tgtEl>
                                        <p:attrNameLst>
                                          <p:attrName>style.visibility</p:attrName>
                                        </p:attrNameLst>
                                      </p:cBhvr>
                                      <p:to>
                                        <p:strVal val="visible"/>
                                      </p:to>
                                    </p:set>
                                    <p:anim calcmode="lin" valueType="num">
                                      <p:cBhvr>
                                        <p:cTn id="36" dur="500" fill="hold"/>
                                        <p:tgtEl>
                                          <p:spTgt spid="112675"/>
                                        </p:tgtEl>
                                        <p:attrNameLst>
                                          <p:attrName>ppt_x</p:attrName>
                                        </p:attrNameLst>
                                      </p:cBhvr>
                                      <p:tavLst>
                                        <p:tav tm="0">
                                          <p:val>
                                            <p:strVal val="#ppt_x"/>
                                          </p:val>
                                        </p:tav>
                                        <p:tav tm="100000">
                                          <p:val>
                                            <p:strVal val="#ppt_x"/>
                                          </p:val>
                                        </p:tav>
                                      </p:tavLst>
                                    </p:anim>
                                    <p:anim calcmode="lin" valueType="num">
                                      <p:cBhvr>
                                        <p:cTn id="37" dur="500" fill="hold"/>
                                        <p:tgtEl>
                                          <p:spTgt spid="112675"/>
                                        </p:tgtEl>
                                        <p:attrNameLst>
                                          <p:attrName>ppt_y</p:attrName>
                                        </p:attrNameLst>
                                      </p:cBhvr>
                                      <p:tavLst>
                                        <p:tav tm="0">
                                          <p:val>
                                            <p:strVal val="#ppt_y-#ppt_h/2"/>
                                          </p:val>
                                        </p:tav>
                                        <p:tav tm="100000">
                                          <p:val>
                                            <p:strVal val="#ppt_y"/>
                                          </p:val>
                                        </p:tav>
                                      </p:tavLst>
                                    </p:anim>
                                    <p:anim calcmode="lin" valueType="num">
                                      <p:cBhvr>
                                        <p:cTn id="38" dur="500" fill="hold"/>
                                        <p:tgtEl>
                                          <p:spTgt spid="112675"/>
                                        </p:tgtEl>
                                        <p:attrNameLst>
                                          <p:attrName>ppt_w</p:attrName>
                                        </p:attrNameLst>
                                      </p:cBhvr>
                                      <p:tavLst>
                                        <p:tav tm="0">
                                          <p:val>
                                            <p:strVal val="#ppt_w"/>
                                          </p:val>
                                        </p:tav>
                                        <p:tav tm="100000">
                                          <p:val>
                                            <p:strVal val="#ppt_w"/>
                                          </p:val>
                                        </p:tav>
                                      </p:tavLst>
                                    </p:anim>
                                    <p:anim calcmode="lin" valueType="num">
                                      <p:cBhvr>
                                        <p:cTn id="39" dur="500" fill="hold"/>
                                        <p:tgtEl>
                                          <p:spTgt spid="112675"/>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2" presetClass="entr" presetSubtype="1" fill="hold" grpId="0" nodeType="afterEffect">
                                  <p:stCondLst>
                                    <p:cond delay="0"/>
                                  </p:stCondLst>
                                  <p:childTnLst>
                                    <p:set>
                                      <p:cBhvr>
                                        <p:cTn id="42" dur="1" fill="hold">
                                          <p:stCondLst>
                                            <p:cond delay="0"/>
                                          </p:stCondLst>
                                        </p:cTn>
                                        <p:tgtEl>
                                          <p:spTgt spid="112687"/>
                                        </p:tgtEl>
                                        <p:attrNameLst>
                                          <p:attrName>style.visibility</p:attrName>
                                        </p:attrNameLst>
                                      </p:cBhvr>
                                      <p:to>
                                        <p:strVal val="visible"/>
                                      </p:to>
                                    </p:set>
                                    <p:animEffect transition="in" filter="slide(fromTop)">
                                      <p:cBhvr>
                                        <p:cTn id="43" dur="500"/>
                                        <p:tgtEl>
                                          <p:spTgt spid="1126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12677"/>
                                        </p:tgtEl>
                                        <p:attrNameLst>
                                          <p:attrName>style.visibility</p:attrName>
                                        </p:attrNameLst>
                                      </p:cBhvr>
                                      <p:to>
                                        <p:strVal val="visible"/>
                                      </p:to>
                                    </p:set>
                                    <p:anim calcmode="lin" valueType="num">
                                      <p:cBhvr>
                                        <p:cTn id="48" dur="500" fill="hold"/>
                                        <p:tgtEl>
                                          <p:spTgt spid="112677"/>
                                        </p:tgtEl>
                                        <p:attrNameLst>
                                          <p:attrName>ppt_x</p:attrName>
                                        </p:attrNameLst>
                                      </p:cBhvr>
                                      <p:tavLst>
                                        <p:tav tm="0">
                                          <p:val>
                                            <p:strVal val="#ppt_x"/>
                                          </p:val>
                                        </p:tav>
                                        <p:tav tm="100000">
                                          <p:val>
                                            <p:strVal val="#ppt_x"/>
                                          </p:val>
                                        </p:tav>
                                      </p:tavLst>
                                    </p:anim>
                                    <p:anim calcmode="lin" valueType="num">
                                      <p:cBhvr>
                                        <p:cTn id="49" dur="500" fill="hold"/>
                                        <p:tgtEl>
                                          <p:spTgt spid="112677"/>
                                        </p:tgtEl>
                                        <p:attrNameLst>
                                          <p:attrName>ppt_y</p:attrName>
                                        </p:attrNameLst>
                                      </p:cBhvr>
                                      <p:tavLst>
                                        <p:tav tm="0">
                                          <p:val>
                                            <p:strVal val="#ppt_y-#ppt_h/2"/>
                                          </p:val>
                                        </p:tav>
                                        <p:tav tm="100000">
                                          <p:val>
                                            <p:strVal val="#ppt_y"/>
                                          </p:val>
                                        </p:tav>
                                      </p:tavLst>
                                    </p:anim>
                                    <p:anim calcmode="lin" valueType="num">
                                      <p:cBhvr>
                                        <p:cTn id="50" dur="500" fill="hold"/>
                                        <p:tgtEl>
                                          <p:spTgt spid="112677"/>
                                        </p:tgtEl>
                                        <p:attrNameLst>
                                          <p:attrName>ppt_w</p:attrName>
                                        </p:attrNameLst>
                                      </p:cBhvr>
                                      <p:tavLst>
                                        <p:tav tm="0">
                                          <p:val>
                                            <p:strVal val="#ppt_w"/>
                                          </p:val>
                                        </p:tav>
                                        <p:tav tm="100000">
                                          <p:val>
                                            <p:strVal val="#ppt_w"/>
                                          </p:val>
                                        </p:tav>
                                      </p:tavLst>
                                    </p:anim>
                                    <p:anim calcmode="lin" valueType="num">
                                      <p:cBhvr>
                                        <p:cTn id="51" dur="500" fill="hold"/>
                                        <p:tgtEl>
                                          <p:spTgt spid="112677"/>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12" presetClass="entr" presetSubtype="1" fill="hold" grpId="0" nodeType="afterEffect">
                                  <p:stCondLst>
                                    <p:cond delay="0"/>
                                  </p:stCondLst>
                                  <p:childTnLst>
                                    <p:set>
                                      <p:cBhvr>
                                        <p:cTn id="54" dur="1" fill="hold">
                                          <p:stCondLst>
                                            <p:cond delay="0"/>
                                          </p:stCondLst>
                                        </p:cTn>
                                        <p:tgtEl>
                                          <p:spTgt spid="112686"/>
                                        </p:tgtEl>
                                        <p:attrNameLst>
                                          <p:attrName>style.visibility</p:attrName>
                                        </p:attrNameLst>
                                      </p:cBhvr>
                                      <p:to>
                                        <p:strVal val="visible"/>
                                      </p:to>
                                    </p:set>
                                    <p:animEffect transition="in" filter="slide(fromTop)">
                                      <p:cBhvr>
                                        <p:cTn id="55" dur="500"/>
                                        <p:tgtEl>
                                          <p:spTgt spid="1126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grpId="0" nodeType="clickEffect">
                                  <p:stCondLst>
                                    <p:cond delay="0"/>
                                  </p:stCondLst>
                                  <p:childTnLst>
                                    <p:set>
                                      <p:cBhvr>
                                        <p:cTn id="59" dur="1" fill="hold">
                                          <p:stCondLst>
                                            <p:cond delay="0"/>
                                          </p:stCondLst>
                                        </p:cTn>
                                        <p:tgtEl>
                                          <p:spTgt spid="112691"/>
                                        </p:tgtEl>
                                        <p:attrNameLst>
                                          <p:attrName>style.visibility</p:attrName>
                                        </p:attrNameLst>
                                      </p:cBhvr>
                                      <p:to>
                                        <p:strVal val="visible"/>
                                      </p:to>
                                    </p:set>
                                    <p:anim calcmode="lin" valueType="num">
                                      <p:cBhvr>
                                        <p:cTn id="60" dur="500" fill="hold"/>
                                        <p:tgtEl>
                                          <p:spTgt spid="112691"/>
                                        </p:tgtEl>
                                        <p:attrNameLst>
                                          <p:attrName>ppt_x</p:attrName>
                                        </p:attrNameLst>
                                      </p:cBhvr>
                                      <p:tavLst>
                                        <p:tav tm="0">
                                          <p:val>
                                            <p:strVal val="#ppt_x"/>
                                          </p:val>
                                        </p:tav>
                                        <p:tav tm="100000">
                                          <p:val>
                                            <p:strVal val="#ppt_x"/>
                                          </p:val>
                                        </p:tav>
                                      </p:tavLst>
                                    </p:anim>
                                    <p:anim calcmode="lin" valueType="num">
                                      <p:cBhvr>
                                        <p:cTn id="61" dur="500" fill="hold"/>
                                        <p:tgtEl>
                                          <p:spTgt spid="112691"/>
                                        </p:tgtEl>
                                        <p:attrNameLst>
                                          <p:attrName>ppt_y</p:attrName>
                                        </p:attrNameLst>
                                      </p:cBhvr>
                                      <p:tavLst>
                                        <p:tav tm="0">
                                          <p:val>
                                            <p:strVal val="#ppt_y-#ppt_h/2"/>
                                          </p:val>
                                        </p:tav>
                                        <p:tav tm="100000">
                                          <p:val>
                                            <p:strVal val="#ppt_y"/>
                                          </p:val>
                                        </p:tav>
                                      </p:tavLst>
                                    </p:anim>
                                    <p:anim calcmode="lin" valueType="num">
                                      <p:cBhvr>
                                        <p:cTn id="62" dur="500" fill="hold"/>
                                        <p:tgtEl>
                                          <p:spTgt spid="112691"/>
                                        </p:tgtEl>
                                        <p:attrNameLst>
                                          <p:attrName>ppt_w</p:attrName>
                                        </p:attrNameLst>
                                      </p:cBhvr>
                                      <p:tavLst>
                                        <p:tav tm="0">
                                          <p:val>
                                            <p:strVal val="#ppt_w"/>
                                          </p:val>
                                        </p:tav>
                                        <p:tav tm="100000">
                                          <p:val>
                                            <p:strVal val="#ppt_w"/>
                                          </p:val>
                                        </p:tav>
                                      </p:tavLst>
                                    </p:anim>
                                    <p:anim calcmode="lin" valueType="num">
                                      <p:cBhvr>
                                        <p:cTn id="63" dur="500" fill="hold"/>
                                        <p:tgtEl>
                                          <p:spTgt spid="112691"/>
                                        </p:tgtEl>
                                        <p:attrNameLst>
                                          <p:attrName>ppt_h</p:attrName>
                                        </p:attrNameLst>
                                      </p:cBhvr>
                                      <p:tavLst>
                                        <p:tav tm="0">
                                          <p:val>
                                            <p:fltVal val="0"/>
                                          </p:val>
                                        </p:tav>
                                        <p:tav tm="100000">
                                          <p:val>
                                            <p:strVal val="#ppt_h"/>
                                          </p:val>
                                        </p:tav>
                                      </p:tavLst>
                                    </p:anim>
                                  </p:childTnLst>
                                </p:cTn>
                              </p:par>
                            </p:childTnLst>
                          </p:cTn>
                        </p:par>
                        <p:par>
                          <p:cTn id="64" fill="hold" nodeType="afterGroup">
                            <p:stCondLst>
                              <p:cond delay="500"/>
                            </p:stCondLst>
                            <p:childTnLst>
                              <p:par>
                                <p:cTn id="65" presetID="4" presetClass="entr" presetSubtype="32" fill="hold" grpId="0" nodeType="afterEffect">
                                  <p:stCondLst>
                                    <p:cond delay="0"/>
                                  </p:stCondLst>
                                  <p:childTnLst>
                                    <p:set>
                                      <p:cBhvr>
                                        <p:cTn id="66" dur="1" fill="hold">
                                          <p:stCondLst>
                                            <p:cond delay="0"/>
                                          </p:stCondLst>
                                        </p:cTn>
                                        <p:tgtEl>
                                          <p:spTgt spid="112695"/>
                                        </p:tgtEl>
                                        <p:attrNameLst>
                                          <p:attrName>style.visibility</p:attrName>
                                        </p:attrNameLst>
                                      </p:cBhvr>
                                      <p:to>
                                        <p:strVal val="visible"/>
                                      </p:to>
                                    </p:set>
                                    <p:animEffect transition="in" filter="box(out)">
                                      <p:cBhvr>
                                        <p:cTn id="67" dur="500"/>
                                        <p:tgtEl>
                                          <p:spTgt spid="11269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grpId="0" nodeType="clickEffect">
                                  <p:stCondLst>
                                    <p:cond delay="0"/>
                                  </p:stCondLst>
                                  <p:childTnLst>
                                    <p:set>
                                      <p:cBhvr>
                                        <p:cTn id="71" dur="1" fill="hold">
                                          <p:stCondLst>
                                            <p:cond delay="0"/>
                                          </p:stCondLst>
                                        </p:cTn>
                                        <p:tgtEl>
                                          <p:spTgt spid="112672"/>
                                        </p:tgtEl>
                                        <p:attrNameLst>
                                          <p:attrName>style.visibility</p:attrName>
                                        </p:attrNameLst>
                                      </p:cBhvr>
                                      <p:to>
                                        <p:strVal val="visible"/>
                                      </p:to>
                                    </p:set>
                                    <p:anim calcmode="lin" valueType="num">
                                      <p:cBhvr>
                                        <p:cTn id="72" dur="500" fill="hold"/>
                                        <p:tgtEl>
                                          <p:spTgt spid="112672"/>
                                        </p:tgtEl>
                                        <p:attrNameLst>
                                          <p:attrName>ppt_x</p:attrName>
                                        </p:attrNameLst>
                                      </p:cBhvr>
                                      <p:tavLst>
                                        <p:tav tm="0">
                                          <p:val>
                                            <p:strVal val="#ppt_x"/>
                                          </p:val>
                                        </p:tav>
                                        <p:tav tm="100000">
                                          <p:val>
                                            <p:strVal val="#ppt_x"/>
                                          </p:val>
                                        </p:tav>
                                      </p:tavLst>
                                    </p:anim>
                                    <p:anim calcmode="lin" valueType="num">
                                      <p:cBhvr>
                                        <p:cTn id="73" dur="500" fill="hold"/>
                                        <p:tgtEl>
                                          <p:spTgt spid="112672"/>
                                        </p:tgtEl>
                                        <p:attrNameLst>
                                          <p:attrName>ppt_y</p:attrName>
                                        </p:attrNameLst>
                                      </p:cBhvr>
                                      <p:tavLst>
                                        <p:tav tm="0">
                                          <p:val>
                                            <p:strVal val="#ppt_y-#ppt_h/2"/>
                                          </p:val>
                                        </p:tav>
                                        <p:tav tm="100000">
                                          <p:val>
                                            <p:strVal val="#ppt_y"/>
                                          </p:val>
                                        </p:tav>
                                      </p:tavLst>
                                    </p:anim>
                                    <p:anim calcmode="lin" valueType="num">
                                      <p:cBhvr>
                                        <p:cTn id="74" dur="500" fill="hold"/>
                                        <p:tgtEl>
                                          <p:spTgt spid="112672"/>
                                        </p:tgtEl>
                                        <p:attrNameLst>
                                          <p:attrName>ppt_w</p:attrName>
                                        </p:attrNameLst>
                                      </p:cBhvr>
                                      <p:tavLst>
                                        <p:tav tm="0">
                                          <p:val>
                                            <p:strVal val="#ppt_w"/>
                                          </p:val>
                                        </p:tav>
                                        <p:tav tm="100000">
                                          <p:val>
                                            <p:strVal val="#ppt_w"/>
                                          </p:val>
                                        </p:tav>
                                      </p:tavLst>
                                    </p:anim>
                                    <p:anim calcmode="lin" valueType="num">
                                      <p:cBhvr>
                                        <p:cTn id="75" dur="500" fill="hold"/>
                                        <p:tgtEl>
                                          <p:spTgt spid="112672"/>
                                        </p:tgtEl>
                                        <p:attrNameLst>
                                          <p:attrName>ppt_h</p:attrName>
                                        </p:attrNameLst>
                                      </p:cBhvr>
                                      <p:tavLst>
                                        <p:tav tm="0">
                                          <p:val>
                                            <p:fltVal val="0"/>
                                          </p:val>
                                        </p:tav>
                                        <p:tav tm="100000">
                                          <p:val>
                                            <p:strVal val="#ppt_h"/>
                                          </p:val>
                                        </p:tav>
                                      </p:tavLst>
                                    </p:anim>
                                  </p:childTnLst>
                                </p:cTn>
                              </p:par>
                            </p:childTnLst>
                          </p:cTn>
                        </p:par>
                        <p:par>
                          <p:cTn id="76" fill="hold" nodeType="afterGroup">
                            <p:stCondLst>
                              <p:cond delay="500"/>
                            </p:stCondLst>
                            <p:childTnLst>
                              <p:par>
                                <p:cTn id="77" presetID="12" presetClass="entr" presetSubtype="1" fill="hold" grpId="0" nodeType="afterEffect">
                                  <p:stCondLst>
                                    <p:cond delay="0"/>
                                  </p:stCondLst>
                                  <p:childTnLst>
                                    <p:set>
                                      <p:cBhvr>
                                        <p:cTn id="78" dur="1" fill="hold">
                                          <p:stCondLst>
                                            <p:cond delay="0"/>
                                          </p:stCondLst>
                                        </p:cTn>
                                        <p:tgtEl>
                                          <p:spTgt spid="112685"/>
                                        </p:tgtEl>
                                        <p:attrNameLst>
                                          <p:attrName>style.visibility</p:attrName>
                                        </p:attrNameLst>
                                      </p:cBhvr>
                                      <p:to>
                                        <p:strVal val="visible"/>
                                      </p:to>
                                    </p:set>
                                    <p:animEffect transition="in" filter="slide(fromTop)">
                                      <p:cBhvr>
                                        <p:cTn id="79" dur="500"/>
                                        <p:tgtEl>
                                          <p:spTgt spid="11268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grpId="0" nodeType="clickEffect">
                                  <p:stCondLst>
                                    <p:cond delay="0"/>
                                  </p:stCondLst>
                                  <p:childTnLst>
                                    <p:set>
                                      <p:cBhvr>
                                        <p:cTn id="83" dur="1" fill="hold">
                                          <p:stCondLst>
                                            <p:cond delay="0"/>
                                          </p:stCondLst>
                                        </p:cTn>
                                        <p:tgtEl>
                                          <p:spTgt spid="112692"/>
                                        </p:tgtEl>
                                        <p:attrNameLst>
                                          <p:attrName>style.visibility</p:attrName>
                                        </p:attrNameLst>
                                      </p:cBhvr>
                                      <p:to>
                                        <p:strVal val="visible"/>
                                      </p:to>
                                    </p:set>
                                    <p:anim calcmode="lin" valueType="num">
                                      <p:cBhvr>
                                        <p:cTn id="84" dur="500" fill="hold"/>
                                        <p:tgtEl>
                                          <p:spTgt spid="112692"/>
                                        </p:tgtEl>
                                        <p:attrNameLst>
                                          <p:attrName>ppt_x</p:attrName>
                                        </p:attrNameLst>
                                      </p:cBhvr>
                                      <p:tavLst>
                                        <p:tav tm="0">
                                          <p:val>
                                            <p:strVal val="#ppt_x"/>
                                          </p:val>
                                        </p:tav>
                                        <p:tav tm="100000">
                                          <p:val>
                                            <p:strVal val="#ppt_x"/>
                                          </p:val>
                                        </p:tav>
                                      </p:tavLst>
                                    </p:anim>
                                    <p:anim calcmode="lin" valueType="num">
                                      <p:cBhvr>
                                        <p:cTn id="85" dur="500" fill="hold"/>
                                        <p:tgtEl>
                                          <p:spTgt spid="112692"/>
                                        </p:tgtEl>
                                        <p:attrNameLst>
                                          <p:attrName>ppt_y</p:attrName>
                                        </p:attrNameLst>
                                      </p:cBhvr>
                                      <p:tavLst>
                                        <p:tav tm="0">
                                          <p:val>
                                            <p:strVal val="#ppt_y-#ppt_h/2"/>
                                          </p:val>
                                        </p:tav>
                                        <p:tav tm="100000">
                                          <p:val>
                                            <p:strVal val="#ppt_y"/>
                                          </p:val>
                                        </p:tav>
                                      </p:tavLst>
                                    </p:anim>
                                    <p:anim calcmode="lin" valueType="num">
                                      <p:cBhvr>
                                        <p:cTn id="86" dur="500" fill="hold"/>
                                        <p:tgtEl>
                                          <p:spTgt spid="112692"/>
                                        </p:tgtEl>
                                        <p:attrNameLst>
                                          <p:attrName>ppt_w</p:attrName>
                                        </p:attrNameLst>
                                      </p:cBhvr>
                                      <p:tavLst>
                                        <p:tav tm="0">
                                          <p:val>
                                            <p:strVal val="#ppt_w"/>
                                          </p:val>
                                        </p:tav>
                                        <p:tav tm="100000">
                                          <p:val>
                                            <p:strVal val="#ppt_w"/>
                                          </p:val>
                                        </p:tav>
                                      </p:tavLst>
                                    </p:anim>
                                    <p:anim calcmode="lin" valueType="num">
                                      <p:cBhvr>
                                        <p:cTn id="87" dur="500" fill="hold"/>
                                        <p:tgtEl>
                                          <p:spTgt spid="112692"/>
                                        </p:tgtEl>
                                        <p:attrNameLst>
                                          <p:attrName>ppt_h</p:attrName>
                                        </p:attrNameLst>
                                      </p:cBhvr>
                                      <p:tavLst>
                                        <p:tav tm="0">
                                          <p:val>
                                            <p:fltVal val="0"/>
                                          </p:val>
                                        </p:tav>
                                        <p:tav tm="100000">
                                          <p:val>
                                            <p:strVal val="#ppt_h"/>
                                          </p:val>
                                        </p:tav>
                                      </p:tavLst>
                                    </p:anim>
                                  </p:childTnLst>
                                </p:cTn>
                              </p:par>
                            </p:childTnLst>
                          </p:cTn>
                        </p:par>
                        <p:par>
                          <p:cTn id="88" fill="hold" nodeType="afterGroup">
                            <p:stCondLst>
                              <p:cond delay="500"/>
                            </p:stCondLst>
                            <p:childTnLst>
                              <p:par>
                                <p:cTn id="89" presetID="4" presetClass="entr" presetSubtype="32" fill="hold" grpId="0" nodeType="afterEffect">
                                  <p:stCondLst>
                                    <p:cond delay="0"/>
                                  </p:stCondLst>
                                  <p:childTnLst>
                                    <p:set>
                                      <p:cBhvr>
                                        <p:cTn id="90" dur="1" fill="hold">
                                          <p:stCondLst>
                                            <p:cond delay="0"/>
                                          </p:stCondLst>
                                        </p:cTn>
                                        <p:tgtEl>
                                          <p:spTgt spid="112696"/>
                                        </p:tgtEl>
                                        <p:attrNameLst>
                                          <p:attrName>style.visibility</p:attrName>
                                        </p:attrNameLst>
                                      </p:cBhvr>
                                      <p:to>
                                        <p:strVal val="visible"/>
                                      </p:to>
                                    </p:set>
                                    <p:animEffect transition="in" filter="box(out)">
                                      <p:cBhvr>
                                        <p:cTn id="91" dur="500"/>
                                        <p:tgtEl>
                                          <p:spTgt spid="11269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112670"/>
                                        </p:tgtEl>
                                        <p:attrNameLst>
                                          <p:attrName>style.visibility</p:attrName>
                                        </p:attrNameLst>
                                      </p:cBhvr>
                                      <p:to>
                                        <p:strVal val="visible"/>
                                      </p:to>
                                    </p:set>
                                    <p:anim calcmode="lin" valueType="num">
                                      <p:cBhvr>
                                        <p:cTn id="96" dur="500" fill="hold"/>
                                        <p:tgtEl>
                                          <p:spTgt spid="112670"/>
                                        </p:tgtEl>
                                        <p:attrNameLst>
                                          <p:attrName>ppt_x</p:attrName>
                                        </p:attrNameLst>
                                      </p:cBhvr>
                                      <p:tavLst>
                                        <p:tav tm="0">
                                          <p:val>
                                            <p:strVal val="#ppt_x"/>
                                          </p:val>
                                        </p:tav>
                                        <p:tav tm="100000">
                                          <p:val>
                                            <p:strVal val="#ppt_x"/>
                                          </p:val>
                                        </p:tav>
                                      </p:tavLst>
                                    </p:anim>
                                    <p:anim calcmode="lin" valueType="num">
                                      <p:cBhvr>
                                        <p:cTn id="97" dur="500" fill="hold"/>
                                        <p:tgtEl>
                                          <p:spTgt spid="112670"/>
                                        </p:tgtEl>
                                        <p:attrNameLst>
                                          <p:attrName>ppt_y</p:attrName>
                                        </p:attrNameLst>
                                      </p:cBhvr>
                                      <p:tavLst>
                                        <p:tav tm="0">
                                          <p:val>
                                            <p:strVal val="#ppt_y-#ppt_h/2"/>
                                          </p:val>
                                        </p:tav>
                                        <p:tav tm="100000">
                                          <p:val>
                                            <p:strVal val="#ppt_y"/>
                                          </p:val>
                                        </p:tav>
                                      </p:tavLst>
                                    </p:anim>
                                    <p:anim calcmode="lin" valueType="num">
                                      <p:cBhvr>
                                        <p:cTn id="98" dur="500" fill="hold"/>
                                        <p:tgtEl>
                                          <p:spTgt spid="112670"/>
                                        </p:tgtEl>
                                        <p:attrNameLst>
                                          <p:attrName>ppt_w</p:attrName>
                                        </p:attrNameLst>
                                      </p:cBhvr>
                                      <p:tavLst>
                                        <p:tav tm="0">
                                          <p:val>
                                            <p:strVal val="#ppt_w"/>
                                          </p:val>
                                        </p:tav>
                                        <p:tav tm="100000">
                                          <p:val>
                                            <p:strVal val="#ppt_w"/>
                                          </p:val>
                                        </p:tav>
                                      </p:tavLst>
                                    </p:anim>
                                    <p:anim calcmode="lin" valueType="num">
                                      <p:cBhvr>
                                        <p:cTn id="99" dur="500" fill="hold"/>
                                        <p:tgtEl>
                                          <p:spTgt spid="112670"/>
                                        </p:tgtEl>
                                        <p:attrNameLst>
                                          <p:attrName>ppt_h</p:attrName>
                                        </p:attrNameLst>
                                      </p:cBhvr>
                                      <p:tavLst>
                                        <p:tav tm="0">
                                          <p:val>
                                            <p:fltVal val="0"/>
                                          </p:val>
                                        </p:tav>
                                        <p:tav tm="100000">
                                          <p:val>
                                            <p:strVal val="#ppt_h"/>
                                          </p:val>
                                        </p:tav>
                                      </p:tavLst>
                                    </p:anim>
                                  </p:childTnLst>
                                </p:cTn>
                              </p:par>
                            </p:childTnLst>
                          </p:cTn>
                        </p:par>
                        <p:par>
                          <p:cTn id="100" fill="hold" nodeType="afterGroup">
                            <p:stCondLst>
                              <p:cond delay="500"/>
                            </p:stCondLst>
                            <p:childTnLst>
                              <p:par>
                                <p:cTn id="101" presetID="12" presetClass="entr" presetSubtype="1" fill="hold" grpId="0" nodeType="afterEffect">
                                  <p:stCondLst>
                                    <p:cond delay="0"/>
                                  </p:stCondLst>
                                  <p:childTnLst>
                                    <p:set>
                                      <p:cBhvr>
                                        <p:cTn id="102" dur="1" fill="hold">
                                          <p:stCondLst>
                                            <p:cond delay="0"/>
                                          </p:stCondLst>
                                        </p:cTn>
                                        <p:tgtEl>
                                          <p:spTgt spid="112684"/>
                                        </p:tgtEl>
                                        <p:attrNameLst>
                                          <p:attrName>style.visibility</p:attrName>
                                        </p:attrNameLst>
                                      </p:cBhvr>
                                      <p:to>
                                        <p:strVal val="visible"/>
                                      </p:to>
                                    </p:set>
                                    <p:animEffect transition="in" filter="slide(fromTop)">
                                      <p:cBhvr>
                                        <p:cTn id="103" dur="500"/>
                                        <p:tgtEl>
                                          <p:spTgt spid="11268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112679"/>
                                        </p:tgtEl>
                                        <p:attrNameLst>
                                          <p:attrName>style.visibility</p:attrName>
                                        </p:attrNameLst>
                                      </p:cBhvr>
                                      <p:to>
                                        <p:strVal val="visible"/>
                                      </p:to>
                                    </p:set>
                                    <p:anim calcmode="lin" valueType="num">
                                      <p:cBhvr>
                                        <p:cTn id="108" dur="500" fill="hold"/>
                                        <p:tgtEl>
                                          <p:spTgt spid="112679"/>
                                        </p:tgtEl>
                                        <p:attrNameLst>
                                          <p:attrName>ppt_x</p:attrName>
                                        </p:attrNameLst>
                                      </p:cBhvr>
                                      <p:tavLst>
                                        <p:tav tm="0">
                                          <p:val>
                                            <p:strVal val="#ppt_x"/>
                                          </p:val>
                                        </p:tav>
                                        <p:tav tm="100000">
                                          <p:val>
                                            <p:strVal val="#ppt_x"/>
                                          </p:val>
                                        </p:tav>
                                      </p:tavLst>
                                    </p:anim>
                                    <p:anim calcmode="lin" valueType="num">
                                      <p:cBhvr>
                                        <p:cTn id="109" dur="500" fill="hold"/>
                                        <p:tgtEl>
                                          <p:spTgt spid="112679"/>
                                        </p:tgtEl>
                                        <p:attrNameLst>
                                          <p:attrName>ppt_y</p:attrName>
                                        </p:attrNameLst>
                                      </p:cBhvr>
                                      <p:tavLst>
                                        <p:tav tm="0">
                                          <p:val>
                                            <p:strVal val="#ppt_y-#ppt_h/2"/>
                                          </p:val>
                                        </p:tav>
                                        <p:tav tm="100000">
                                          <p:val>
                                            <p:strVal val="#ppt_y"/>
                                          </p:val>
                                        </p:tav>
                                      </p:tavLst>
                                    </p:anim>
                                    <p:anim calcmode="lin" valueType="num">
                                      <p:cBhvr>
                                        <p:cTn id="110" dur="500" fill="hold"/>
                                        <p:tgtEl>
                                          <p:spTgt spid="112679"/>
                                        </p:tgtEl>
                                        <p:attrNameLst>
                                          <p:attrName>ppt_w</p:attrName>
                                        </p:attrNameLst>
                                      </p:cBhvr>
                                      <p:tavLst>
                                        <p:tav tm="0">
                                          <p:val>
                                            <p:strVal val="#ppt_w"/>
                                          </p:val>
                                        </p:tav>
                                        <p:tav tm="100000">
                                          <p:val>
                                            <p:strVal val="#ppt_w"/>
                                          </p:val>
                                        </p:tav>
                                      </p:tavLst>
                                    </p:anim>
                                    <p:anim calcmode="lin" valueType="num">
                                      <p:cBhvr>
                                        <p:cTn id="111" dur="500" fill="hold"/>
                                        <p:tgtEl>
                                          <p:spTgt spid="112679"/>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500"/>
                            </p:stCondLst>
                            <p:childTnLst>
                              <p:par>
                                <p:cTn id="113" presetID="12" presetClass="entr" presetSubtype="1" fill="hold" grpId="0" nodeType="afterEffect">
                                  <p:stCondLst>
                                    <p:cond delay="0"/>
                                  </p:stCondLst>
                                  <p:childTnLst>
                                    <p:set>
                                      <p:cBhvr>
                                        <p:cTn id="114" dur="1" fill="hold">
                                          <p:stCondLst>
                                            <p:cond delay="0"/>
                                          </p:stCondLst>
                                        </p:cTn>
                                        <p:tgtEl>
                                          <p:spTgt spid="112688"/>
                                        </p:tgtEl>
                                        <p:attrNameLst>
                                          <p:attrName>style.visibility</p:attrName>
                                        </p:attrNameLst>
                                      </p:cBhvr>
                                      <p:to>
                                        <p:strVal val="visible"/>
                                      </p:to>
                                    </p:set>
                                    <p:animEffect transition="in" filter="slide(fromTop)">
                                      <p:cBhvr>
                                        <p:cTn id="115" dur="500"/>
                                        <p:tgtEl>
                                          <p:spTgt spid="11268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1" fill="hold" grpId="0" nodeType="clickEffect">
                                  <p:stCondLst>
                                    <p:cond delay="0"/>
                                  </p:stCondLst>
                                  <p:childTnLst>
                                    <p:set>
                                      <p:cBhvr>
                                        <p:cTn id="119" dur="1" fill="hold">
                                          <p:stCondLst>
                                            <p:cond delay="0"/>
                                          </p:stCondLst>
                                        </p:cTn>
                                        <p:tgtEl>
                                          <p:spTgt spid="112693"/>
                                        </p:tgtEl>
                                        <p:attrNameLst>
                                          <p:attrName>style.visibility</p:attrName>
                                        </p:attrNameLst>
                                      </p:cBhvr>
                                      <p:to>
                                        <p:strVal val="visible"/>
                                      </p:to>
                                    </p:set>
                                    <p:anim calcmode="lin" valueType="num">
                                      <p:cBhvr>
                                        <p:cTn id="120" dur="500" fill="hold"/>
                                        <p:tgtEl>
                                          <p:spTgt spid="112693"/>
                                        </p:tgtEl>
                                        <p:attrNameLst>
                                          <p:attrName>ppt_x</p:attrName>
                                        </p:attrNameLst>
                                      </p:cBhvr>
                                      <p:tavLst>
                                        <p:tav tm="0">
                                          <p:val>
                                            <p:strVal val="#ppt_x"/>
                                          </p:val>
                                        </p:tav>
                                        <p:tav tm="100000">
                                          <p:val>
                                            <p:strVal val="#ppt_x"/>
                                          </p:val>
                                        </p:tav>
                                      </p:tavLst>
                                    </p:anim>
                                    <p:anim calcmode="lin" valueType="num">
                                      <p:cBhvr>
                                        <p:cTn id="121" dur="500" fill="hold"/>
                                        <p:tgtEl>
                                          <p:spTgt spid="112693"/>
                                        </p:tgtEl>
                                        <p:attrNameLst>
                                          <p:attrName>ppt_y</p:attrName>
                                        </p:attrNameLst>
                                      </p:cBhvr>
                                      <p:tavLst>
                                        <p:tav tm="0">
                                          <p:val>
                                            <p:strVal val="#ppt_y-#ppt_h/2"/>
                                          </p:val>
                                        </p:tav>
                                        <p:tav tm="100000">
                                          <p:val>
                                            <p:strVal val="#ppt_y"/>
                                          </p:val>
                                        </p:tav>
                                      </p:tavLst>
                                    </p:anim>
                                    <p:anim calcmode="lin" valueType="num">
                                      <p:cBhvr>
                                        <p:cTn id="122" dur="500" fill="hold"/>
                                        <p:tgtEl>
                                          <p:spTgt spid="112693"/>
                                        </p:tgtEl>
                                        <p:attrNameLst>
                                          <p:attrName>ppt_w</p:attrName>
                                        </p:attrNameLst>
                                      </p:cBhvr>
                                      <p:tavLst>
                                        <p:tav tm="0">
                                          <p:val>
                                            <p:strVal val="#ppt_w"/>
                                          </p:val>
                                        </p:tav>
                                        <p:tav tm="100000">
                                          <p:val>
                                            <p:strVal val="#ppt_w"/>
                                          </p:val>
                                        </p:tav>
                                      </p:tavLst>
                                    </p:anim>
                                    <p:anim calcmode="lin" valueType="num">
                                      <p:cBhvr>
                                        <p:cTn id="123" dur="500" fill="hold"/>
                                        <p:tgtEl>
                                          <p:spTgt spid="112693"/>
                                        </p:tgtEl>
                                        <p:attrNameLst>
                                          <p:attrName>ppt_h</p:attrName>
                                        </p:attrNameLst>
                                      </p:cBhvr>
                                      <p:tavLst>
                                        <p:tav tm="0">
                                          <p:val>
                                            <p:fltVal val="0"/>
                                          </p:val>
                                        </p:tav>
                                        <p:tav tm="100000">
                                          <p:val>
                                            <p:strVal val="#ppt_h"/>
                                          </p:val>
                                        </p:tav>
                                      </p:tavLst>
                                    </p:anim>
                                  </p:childTnLst>
                                </p:cTn>
                              </p:par>
                            </p:childTnLst>
                          </p:cTn>
                        </p:par>
                        <p:par>
                          <p:cTn id="124" fill="hold" nodeType="afterGroup">
                            <p:stCondLst>
                              <p:cond delay="500"/>
                            </p:stCondLst>
                            <p:childTnLst>
                              <p:par>
                                <p:cTn id="125" presetID="4" presetClass="entr" presetSubtype="32" fill="hold" grpId="0" nodeType="afterEffect">
                                  <p:stCondLst>
                                    <p:cond delay="0"/>
                                  </p:stCondLst>
                                  <p:childTnLst>
                                    <p:set>
                                      <p:cBhvr>
                                        <p:cTn id="126" dur="1" fill="hold">
                                          <p:stCondLst>
                                            <p:cond delay="0"/>
                                          </p:stCondLst>
                                        </p:cTn>
                                        <p:tgtEl>
                                          <p:spTgt spid="112697"/>
                                        </p:tgtEl>
                                        <p:attrNameLst>
                                          <p:attrName>style.visibility</p:attrName>
                                        </p:attrNameLst>
                                      </p:cBhvr>
                                      <p:to>
                                        <p:strVal val="visible"/>
                                      </p:to>
                                    </p:set>
                                    <p:animEffect transition="in" filter="box(out)">
                                      <p:cBhvr>
                                        <p:cTn id="127" dur="500"/>
                                        <p:tgtEl>
                                          <p:spTgt spid="11269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112694"/>
                                        </p:tgtEl>
                                        <p:attrNameLst>
                                          <p:attrName>style.visibility</p:attrName>
                                        </p:attrNameLst>
                                      </p:cBhvr>
                                      <p:to>
                                        <p:strVal val="visible"/>
                                      </p:to>
                                    </p:set>
                                    <p:anim calcmode="lin" valueType="num">
                                      <p:cBhvr>
                                        <p:cTn id="132" dur="500" fill="hold"/>
                                        <p:tgtEl>
                                          <p:spTgt spid="112694"/>
                                        </p:tgtEl>
                                        <p:attrNameLst>
                                          <p:attrName>ppt_x</p:attrName>
                                        </p:attrNameLst>
                                      </p:cBhvr>
                                      <p:tavLst>
                                        <p:tav tm="0">
                                          <p:val>
                                            <p:strVal val="#ppt_x-#ppt_w/2"/>
                                          </p:val>
                                        </p:tav>
                                        <p:tav tm="100000">
                                          <p:val>
                                            <p:strVal val="#ppt_x"/>
                                          </p:val>
                                        </p:tav>
                                      </p:tavLst>
                                    </p:anim>
                                    <p:anim calcmode="lin" valueType="num">
                                      <p:cBhvr>
                                        <p:cTn id="133" dur="500" fill="hold"/>
                                        <p:tgtEl>
                                          <p:spTgt spid="112694"/>
                                        </p:tgtEl>
                                        <p:attrNameLst>
                                          <p:attrName>ppt_y</p:attrName>
                                        </p:attrNameLst>
                                      </p:cBhvr>
                                      <p:tavLst>
                                        <p:tav tm="0">
                                          <p:val>
                                            <p:strVal val="#ppt_y"/>
                                          </p:val>
                                        </p:tav>
                                        <p:tav tm="100000">
                                          <p:val>
                                            <p:strVal val="#ppt_y"/>
                                          </p:val>
                                        </p:tav>
                                      </p:tavLst>
                                    </p:anim>
                                    <p:anim calcmode="lin" valueType="num">
                                      <p:cBhvr>
                                        <p:cTn id="134" dur="500" fill="hold"/>
                                        <p:tgtEl>
                                          <p:spTgt spid="112694"/>
                                        </p:tgtEl>
                                        <p:attrNameLst>
                                          <p:attrName>ppt_w</p:attrName>
                                        </p:attrNameLst>
                                      </p:cBhvr>
                                      <p:tavLst>
                                        <p:tav tm="0">
                                          <p:val>
                                            <p:fltVal val="0"/>
                                          </p:val>
                                        </p:tav>
                                        <p:tav tm="100000">
                                          <p:val>
                                            <p:strVal val="#ppt_w"/>
                                          </p:val>
                                        </p:tav>
                                      </p:tavLst>
                                    </p:anim>
                                    <p:anim calcmode="lin" valueType="num">
                                      <p:cBhvr>
                                        <p:cTn id="135" dur="500" fill="hold"/>
                                        <p:tgtEl>
                                          <p:spTgt spid="112694"/>
                                        </p:tgtEl>
                                        <p:attrNameLst>
                                          <p:attrName>ppt_h</p:attrName>
                                        </p:attrNameLst>
                                      </p:cBhvr>
                                      <p:tavLst>
                                        <p:tav tm="0">
                                          <p:val>
                                            <p:strVal val="#ppt_h"/>
                                          </p:val>
                                        </p:tav>
                                        <p:tav tm="100000">
                                          <p:val>
                                            <p:strVal val="#ppt_h"/>
                                          </p:val>
                                        </p:tav>
                                      </p:tavLst>
                                    </p:anim>
                                  </p:childTnLst>
                                </p:cTn>
                              </p:par>
                            </p:childTnLst>
                          </p:cTn>
                        </p:par>
                        <p:par>
                          <p:cTn id="136" fill="hold" nodeType="afterGroup">
                            <p:stCondLst>
                              <p:cond delay="500"/>
                            </p:stCondLst>
                            <p:childTnLst>
                              <p:par>
                                <p:cTn id="137" presetID="4" presetClass="entr" presetSubtype="32" fill="hold" grpId="0" nodeType="afterEffect">
                                  <p:stCondLst>
                                    <p:cond delay="0"/>
                                  </p:stCondLst>
                                  <p:childTnLst>
                                    <p:set>
                                      <p:cBhvr>
                                        <p:cTn id="138" dur="1" fill="hold">
                                          <p:stCondLst>
                                            <p:cond delay="0"/>
                                          </p:stCondLst>
                                        </p:cTn>
                                        <p:tgtEl>
                                          <p:spTgt spid="112698"/>
                                        </p:tgtEl>
                                        <p:attrNameLst>
                                          <p:attrName>style.visibility</p:attrName>
                                        </p:attrNameLst>
                                      </p:cBhvr>
                                      <p:to>
                                        <p:strVal val="visible"/>
                                      </p:to>
                                    </p:set>
                                    <p:animEffect transition="in" filter="box(out)">
                                      <p:cBhvr>
                                        <p:cTn id="139" dur="500"/>
                                        <p:tgtEl>
                                          <p:spTgt spid="112698"/>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7" presetClass="entr" presetSubtype="1" fill="hold" grpId="0" nodeType="clickEffect">
                                  <p:stCondLst>
                                    <p:cond delay="0"/>
                                  </p:stCondLst>
                                  <p:childTnLst>
                                    <p:set>
                                      <p:cBhvr>
                                        <p:cTn id="143" dur="1" fill="hold">
                                          <p:stCondLst>
                                            <p:cond delay="0"/>
                                          </p:stCondLst>
                                        </p:cTn>
                                        <p:tgtEl>
                                          <p:spTgt spid="112681"/>
                                        </p:tgtEl>
                                        <p:attrNameLst>
                                          <p:attrName>style.visibility</p:attrName>
                                        </p:attrNameLst>
                                      </p:cBhvr>
                                      <p:to>
                                        <p:strVal val="visible"/>
                                      </p:to>
                                    </p:set>
                                    <p:anim calcmode="lin" valueType="num">
                                      <p:cBhvr>
                                        <p:cTn id="144" dur="500" fill="hold"/>
                                        <p:tgtEl>
                                          <p:spTgt spid="112681"/>
                                        </p:tgtEl>
                                        <p:attrNameLst>
                                          <p:attrName>ppt_x</p:attrName>
                                        </p:attrNameLst>
                                      </p:cBhvr>
                                      <p:tavLst>
                                        <p:tav tm="0">
                                          <p:val>
                                            <p:strVal val="#ppt_x"/>
                                          </p:val>
                                        </p:tav>
                                        <p:tav tm="100000">
                                          <p:val>
                                            <p:strVal val="#ppt_x"/>
                                          </p:val>
                                        </p:tav>
                                      </p:tavLst>
                                    </p:anim>
                                    <p:anim calcmode="lin" valueType="num">
                                      <p:cBhvr>
                                        <p:cTn id="145" dur="500" fill="hold"/>
                                        <p:tgtEl>
                                          <p:spTgt spid="112681"/>
                                        </p:tgtEl>
                                        <p:attrNameLst>
                                          <p:attrName>ppt_y</p:attrName>
                                        </p:attrNameLst>
                                      </p:cBhvr>
                                      <p:tavLst>
                                        <p:tav tm="0">
                                          <p:val>
                                            <p:strVal val="#ppt_y-#ppt_h/2"/>
                                          </p:val>
                                        </p:tav>
                                        <p:tav tm="100000">
                                          <p:val>
                                            <p:strVal val="#ppt_y"/>
                                          </p:val>
                                        </p:tav>
                                      </p:tavLst>
                                    </p:anim>
                                    <p:anim calcmode="lin" valueType="num">
                                      <p:cBhvr>
                                        <p:cTn id="146" dur="500" fill="hold"/>
                                        <p:tgtEl>
                                          <p:spTgt spid="112681"/>
                                        </p:tgtEl>
                                        <p:attrNameLst>
                                          <p:attrName>ppt_w</p:attrName>
                                        </p:attrNameLst>
                                      </p:cBhvr>
                                      <p:tavLst>
                                        <p:tav tm="0">
                                          <p:val>
                                            <p:strVal val="#ppt_w"/>
                                          </p:val>
                                        </p:tav>
                                        <p:tav tm="100000">
                                          <p:val>
                                            <p:strVal val="#ppt_w"/>
                                          </p:val>
                                        </p:tav>
                                      </p:tavLst>
                                    </p:anim>
                                    <p:anim calcmode="lin" valueType="num">
                                      <p:cBhvr>
                                        <p:cTn id="147" dur="500" fill="hold"/>
                                        <p:tgtEl>
                                          <p:spTgt spid="112681"/>
                                        </p:tgtEl>
                                        <p:attrNameLst>
                                          <p:attrName>ppt_h</p:attrName>
                                        </p:attrNameLst>
                                      </p:cBhvr>
                                      <p:tavLst>
                                        <p:tav tm="0">
                                          <p:val>
                                            <p:fltVal val="0"/>
                                          </p:val>
                                        </p:tav>
                                        <p:tav tm="100000">
                                          <p:val>
                                            <p:strVal val="#ppt_h"/>
                                          </p:val>
                                        </p:tav>
                                      </p:tavLst>
                                    </p:anim>
                                  </p:childTnLst>
                                </p:cTn>
                              </p:par>
                            </p:childTnLst>
                          </p:cTn>
                        </p:par>
                        <p:par>
                          <p:cTn id="148" fill="hold" nodeType="afterGroup">
                            <p:stCondLst>
                              <p:cond delay="500"/>
                            </p:stCondLst>
                            <p:childTnLst>
                              <p:par>
                                <p:cTn id="149" presetID="12" presetClass="entr" presetSubtype="1" fill="hold" grpId="0" nodeType="afterEffect">
                                  <p:stCondLst>
                                    <p:cond delay="0"/>
                                  </p:stCondLst>
                                  <p:childTnLst>
                                    <p:set>
                                      <p:cBhvr>
                                        <p:cTn id="150" dur="1" fill="hold">
                                          <p:stCondLst>
                                            <p:cond delay="0"/>
                                          </p:stCondLst>
                                        </p:cTn>
                                        <p:tgtEl>
                                          <p:spTgt spid="112689"/>
                                        </p:tgtEl>
                                        <p:attrNameLst>
                                          <p:attrName>style.visibility</p:attrName>
                                        </p:attrNameLst>
                                      </p:cBhvr>
                                      <p:to>
                                        <p:strVal val="visible"/>
                                      </p:to>
                                    </p:set>
                                    <p:animEffect transition="in" filter="slide(fromTop)">
                                      <p:cBhvr>
                                        <p:cTn id="151" dur="500"/>
                                        <p:tgtEl>
                                          <p:spTgt spid="1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9" grpId="0" animBg="1" autoUpdateAnimBg="0"/>
      <p:bldP spid="112670" grpId="0" animBg="1"/>
      <p:bldP spid="112671" grpId="0" animBg="1" autoUpdateAnimBg="0"/>
      <p:bldP spid="112672" grpId="0" animBg="1"/>
      <p:bldP spid="112674" grpId="0" animBg="1" autoUpdateAnimBg="0"/>
      <p:bldP spid="112675" grpId="0" animBg="1"/>
      <p:bldP spid="112676" grpId="0" animBg="1" autoUpdateAnimBg="0"/>
      <p:bldP spid="112677" grpId="0" animBg="1"/>
      <p:bldP spid="112678" grpId="0" animBg="1" autoUpdateAnimBg="0"/>
      <p:bldP spid="112679" grpId="0" animBg="1"/>
      <p:bldP spid="112680" grpId="0" animBg="1" autoUpdateAnimBg="0"/>
      <p:bldP spid="112681" grpId="0" animBg="1"/>
      <p:bldP spid="112682" grpId="0" animBg="1" autoUpdateAnimBg="0"/>
      <p:bldP spid="112684" grpId="0" autoUpdateAnimBg="0"/>
      <p:bldP spid="112685" grpId="0" autoUpdateAnimBg="0"/>
      <p:bldP spid="112686" grpId="0" autoUpdateAnimBg="0"/>
      <p:bldP spid="112687" grpId="0" autoUpdateAnimBg="0"/>
      <p:bldP spid="112688" grpId="0" autoUpdateAnimBg="0"/>
      <p:bldP spid="112689" grpId="0" autoUpdateAnimBg="0"/>
      <p:bldP spid="112691" grpId="0" animBg="1"/>
      <p:bldP spid="112692" grpId="0" animBg="1"/>
      <p:bldP spid="112693" grpId="0" animBg="1"/>
      <p:bldP spid="112694" grpId="0" animBg="1"/>
      <p:bldP spid="112695" grpId="0" autoUpdateAnimBg="0"/>
      <p:bldP spid="112696" grpId="0" autoUpdateAnimBg="0"/>
      <p:bldP spid="112697" grpId="0" autoUpdateAnimBg="0"/>
      <p:bldP spid="11269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026"/>
          <p:cNvSpPr txBox="1">
            <a:spLocks noChangeArrowheads="1"/>
          </p:cNvSpPr>
          <p:nvPr/>
        </p:nvSpPr>
        <p:spPr bwMode="auto">
          <a:xfrm>
            <a:off x="1905000" y="1993901"/>
            <a:ext cx="8312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b="0"/>
              <a:t>        </a:t>
            </a:r>
            <a:r>
              <a:rPr lang="zh-CN" altLang="en-US" sz="4000" b="0">
                <a:solidFill>
                  <a:srgbClr val="000099"/>
                </a:solidFill>
              </a:rPr>
              <a:t>若连通图中的某个顶点和其相关</a:t>
            </a:r>
          </a:p>
          <a:p>
            <a:pPr eaLnBrk="1" hangingPunct="1">
              <a:lnSpc>
                <a:spcPct val="125000"/>
              </a:lnSpc>
            </a:pPr>
            <a:r>
              <a:rPr lang="zh-CN" altLang="en-US" sz="4000" b="0">
                <a:solidFill>
                  <a:srgbClr val="000099"/>
                </a:solidFill>
              </a:rPr>
              <a:t>联的边被删去之后，该连通图被分割</a:t>
            </a:r>
          </a:p>
          <a:p>
            <a:pPr eaLnBrk="1" hangingPunct="1">
              <a:lnSpc>
                <a:spcPct val="125000"/>
              </a:lnSpc>
            </a:pPr>
            <a:r>
              <a:rPr lang="zh-CN" altLang="en-US" sz="4000" b="0">
                <a:solidFill>
                  <a:srgbClr val="000099"/>
                </a:solidFill>
              </a:rPr>
              <a:t>成两个或两个以上的连通分量，则称</a:t>
            </a:r>
          </a:p>
          <a:p>
            <a:pPr eaLnBrk="1" hangingPunct="1">
              <a:lnSpc>
                <a:spcPct val="125000"/>
              </a:lnSpc>
            </a:pPr>
            <a:r>
              <a:rPr lang="zh-CN" altLang="en-US" sz="4000" b="0">
                <a:solidFill>
                  <a:srgbClr val="000099"/>
                </a:solidFill>
              </a:rPr>
              <a:t>此顶点为</a:t>
            </a:r>
            <a:r>
              <a:rPr lang="zh-CN" altLang="en-US" sz="4000">
                <a:solidFill>
                  <a:srgbClr val="0000FF"/>
                </a:solidFill>
              </a:rPr>
              <a:t>关节点</a:t>
            </a:r>
            <a:r>
              <a:rPr lang="zh-CN" altLang="en-US" sz="4000" b="0"/>
              <a:t>。</a:t>
            </a:r>
          </a:p>
        </p:txBody>
      </p:sp>
      <p:sp>
        <p:nvSpPr>
          <p:cNvPr id="113667" name="Text Box 1027"/>
          <p:cNvSpPr txBox="1">
            <a:spLocks noChangeArrowheads="1"/>
          </p:cNvSpPr>
          <p:nvPr/>
        </p:nvSpPr>
        <p:spPr bwMode="auto">
          <a:xfrm>
            <a:off x="2209800" y="5645151"/>
            <a:ext cx="780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没有关节点的连通图为重连通图</a:t>
            </a:r>
            <a:r>
              <a:rPr lang="zh-CN" altLang="en-US" sz="4000"/>
              <a:t>。</a:t>
            </a:r>
            <a:endParaRPr lang="zh-CN" altLang="en-US" sz="4000" b="0"/>
          </a:p>
        </p:txBody>
      </p:sp>
      <p:sp>
        <p:nvSpPr>
          <p:cNvPr id="93188" name="Text Box 1028"/>
          <p:cNvSpPr txBox="1">
            <a:spLocks noChangeArrowheads="1"/>
          </p:cNvSpPr>
          <p:nvPr/>
        </p:nvSpPr>
        <p:spPr bwMode="auto">
          <a:xfrm>
            <a:off x="1828801" y="344488"/>
            <a:ext cx="86264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4000">
                <a:solidFill>
                  <a:srgbClr val="800000"/>
                </a:solidFill>
              </a:rPr>
              <a:t>     </a:t>
            </a:r>
            <a:r>
              <a:rPr lang="zh-CN" altLang="en-US" sz="4000">
                <a:solidFill>
                  <a:srgbClr val="800000"/>
                </a:solidFill>
              </a:rPr>
              <a:t>如何判别给定的连通图是否是重连通图？</a:t>
            </a:r>
          </a:p>
        </p:txBody>
      </p:sp>
    </p:spTree>
    <p:extLst>
      <p:ext uri="{BB962C8B-B14F-4D97-AF65-F5344CB8AC3E}">
        <p14:creationId xmlns:p14="http://schemas.microsoft.com/office/powerpoint/2010/main" val="757855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wipe(right)">
                                      <p:cBhvr>
                                        <p:cTn id="7" dur="5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barn(outVertical)">
                                      <p:cBhvr>
                                        <p:cTn id="12"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6123" y="211015"/>
            <a:ext cx="5038559" cy="6740307"/>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基本特征：有序、一环扣一环</a:t>
            </a:r>
            <a:endParaRPr lang="en-US" altLang="zh-CN" dirty="0"/>
          </a:p>
          <a:p>
            <a:pPr marL="285750" indent="-285750">
              <a:buFont typeface="Arial" panose="020B0604020202020204" pitchFamily="34" charset="0"/>
              <a:buChar char="•"/>
            </a:pPr>
            <a:r>
              <a:rPr lang="zh-CN" altLang="en-US" dirty="0"/>
              <a:t>顺序映象</a:t>
            </a:r>
            <a:endParaRPr lang="en-US" altLang="zh-CN" dirty="0"/>
          </a:p>
          <a:p>
            <a:pPr marL="742950" lvl="1" indent="-285750">
              <a:buFont typeface="Arial" panose="020B0604020202020204" pitchFamily="34" charset="0"/>
              <a:buChar char="•"/>
            </a:pPr>
            <a:r>
              <a:rPr lang="zh-CN" altLang="en-US" dirty="0"/>
              <a:t>查找：</a:t>
            </a:r>
            <a:r>
              <a:rPr lang="en-US" altLang="zh-CN" dirty="0"/>
              <a:t>O(1)</a:t>
            </a:r>
          </a:p>
          <a:p>
            <a:pPr marL="742950" lvl="1" indent="-285750">
              <a:buFont typeface="Arial" panose="020B0604020202020204" pitchFamily="34" charset="0"/>
              <a:buChar char="•"/>
            </a:pPr>
            <a:r>
              <a:rPr lang="zh-CN" altLang="en-US" dirty="0"/>
              <a:t>插入：数据项后移，</a:t>
            </a:r>
            <a:r>
              <a:rPr lang="en-US" altLang="zh-CN" dirty="0"/>
              <a:t>O(n)</a:t>
            </a:r>
          </a:p>
          <a:p>
            <a:pPr marL="742950" lvl="1" indent="-285750">
              <a:buFont typeface="Arial" panose="020B0604020202020204" pitchFamily="34" charset="0"/>
              <a:buChar char="•"/>
            </a:pPr>
            <a:r>
              <a:rPr lang="zh-CN" altLang="en-US" dirty="0"/>
              <a:t>删除：数据项前移，</a:t>
            </a:r>
            <a:r>
              <a:rPr lang="en-US" altLang="zh-CN" dirty="0"/>
              <a:t>O(n)</a:t>
            </a:r>
          </a:p>
          <a:p>
            <a:pPr marL="285750" indent="-285750">
              <a:buFont typeface="Arial" panose="020B0604020202020204" pitchFamily="34" charset="0"/>
              <a:buChar char="•"/>
            </a:pPr>
            <a:r>
              <a:rPr lang="zh-CN" altLang="en-US" dirty="0"/>
              <a:t>链式映象</a:t>
            </a:r>
            <a:endParaRPr lang="en-US" altLang="zh-CN" dirty="0"/>
          </a:p>
          <a:p>
            <a:pPr marL="742950" lvl="1" indent="-285750">
              <a:buFont typeface="Arial" panose="020B0604020202020204" pitchFamily="34" charset="0"/>
              <a:buChar char="•"/>
            </a:pPr>
            <a:r>
              <a:rPr lang="zh-CN" altLang="en-US" dirty="0"/>
              <a:t>查找：</a:t>
            </a:r>
            <a:r>
              <a:rPr lang="en-US" altLang="zh-CN" dirty="0"/>
              <a:t>O(n)</a:t>
            </a:r>
          </a:p>
          <a:p>
            <a:pPr marL="742950" lvl="1" indent="-285750">
              <a:buFont typeface="Arial" panose="020B0604020202020204" pitchFamily="34" charset="0"/>
              <a:buChar char="•"/>
            </a:pPr>
            <a:r>
              <a:rPr lang="zh-CN" altLang="en-US" dirty="0"/>
              <a:t>插入：</a:t>
            </a:r>
            <a:endParaRPr lang="en-US" altLang="zh-CN" dirty="0"/>
          </a:p>
          <a:p>
            <a:pPr marL="1200150" lvl="2" indent="-285750">
              <a:buFont typeface="Arial" panose="020B0604020202020204" pitchFamily="34" charset="0"/>
              <a:buChar char="•"/>
            </a:pPr>
            <a:r>
              <a:rPr lang="zh-CN" altLang="en-US" dirty="0"/>
              <a:t>查找、插入，</a:t>
            </a:r>
            <a:r>
              <a:rPr lang="en-US" altLang="zh-CN" dirty="0"/>
              <a:t>O(n)</a:t>
            </a:r>
          </a:p>
          <a:p>
            <a:pPr marL="1657350" lvl="3" indent="-285750">
              <a:buFont typeface="Arial" panose="020B0604020202020204" pitchFamily="34" charset="0"/>
              <a:buChar char="•"/>
            </a:pPr>
            <a:r>
              <a:rPr lang="zh-CN" altLang="en-US" dirty="0"/>
              <a:t>先将</a:t>
            </a:r>
            <a:r>
              <a:rPr lang="en-US" altLang="zh-CN" dirty="0"/>
              <a:t>e</a:t>
            </a:r>
            <a:r>
              <a:rPr lang="zh-CN" altLang="en-US" dirty="0"/>
              <a:t>指向</a:t>
            </a:r>
            <a:r>
              <a:rPr lang="en-US" altLang="zh-CN" dirty="0"/>
              <a:t>a</a:t>
            </a:r>
            <a:r>
              <a:rPr lang="en-US" altLang="zh-CN" baseline="-25000" dirty="0"/>
              <a:t>i-1</a:t>
            </a:r>
            <a:endParaRPr lang="en-US" altLang="zh-CN" dirty="0"/>
          </a:p>
          <a:p>
            <a:pPr marL="1657350" lvl="3" indent="-285750">
              <a:buFont typeface="Arial" panose="020B0604020202020204" pitchFamily="34" charset="0"/>
              <a:buChar char="•"/>
            </a:pPr>
            <a:r>
              <a:rPr lang="zh-CN" altLang="en-US" dirty="0"/>
              <a:t>再将</a:t>
            </a:r>
            <a:r>
              <a:rPr lang="en-US" altLang="zh-CN" dirty="0"/>
              <a:t>a</a:t>
            </a:r>
            <a:r>
              <a:rPr lang="en-US" altLang="zh-CN" baseline="-25000" dirty="0"/>
              <a:t>i-1</a:t>
            </a:r>
            <a:r>
              <a:rPr lang="zh-CN" altLang="en-US" dirty="0"/>
              <a:t>指向</a:t>
            </a:r>
            <a:r>
              <a:rPr lang="en-US" altLang="zh-CN" dirty="0"/>
              <a:t>e</a:t>
            </a:r>
          </a:p>
          <a:p>
            <a:pPr marL="1200150" lvl="2" indent="-285750">
              <a:buFont typeface="Arial" panose="020B0604020202020204" pitchFamily="34" charset="0"/>
              <a:buChar char="•"/>
            </a:pPr>
            <a:r>
              <a:rPr lang="zh-CN" altLang="en-US" dirty="0"/>
              <a:t>插入在已知节点后，</a:t>
            </a:r>
            <a:r>
              <a:rPr lang="en-US" altLang="zh-CN" dirty="0"/>
              <a:t>O(1)</a:t>
            </a:r>
          </a:p>
          <a:p>
            <a:pPr marL="742950" lvl="1" indent="-285750">
              <a:buFont typeface="Arial" panose="020B0604020202020204" pitchFamily="34" charset="0"/>
              <a:buChar char="•"/>
            </a:pPr>
            <a:r>
              <a:rPr lang="zh-CN" altLang="en-US" dirty="0"/>
              <a:t>删除：</a:t>
            </a:r>
            <a:endParaRPr lang="en-US" altLang="zh-CN" dirty="0"/>
          </a:p>
          <a:p>
            <a:pPr marL="1200150" lvl="2" indent="-285750">
              <a:buFont typeface="Arial" panose="020B0604020202020204" pitchFamily="34" charset="0"/>
              <a:buChar char="•"/>
            </a:pPr>
            <a:r>
              <a:rPr lang="zh-CN" altLang="en-US" dirty="0"/>
              <a:t>查找、删除，</a:t>
            </a:r>
            <a:r>
              <a:rPr lang="en-US" altLang="zh-CN" dirty="0"/>
              <a:t>O(n)</a:t>
            </a:r>
          </a:p>
          <a:p>
            <a:pPr marL="1657350" lvl="3" indent="-285750">
              <a:buFont typeface="Arial" panose="020B0604020202020204" pitchFamily="34" charset="0"/>
              <a:buChar char="•"/>
            </a:pPr>
            <a:r>
              <a:rPr lang="zh-CN" altLang="en-US" dirty="0"/>
              <a:t>先暂存</a:t>
            </a:r>
            <a:r>
              <a:rPr lang="en-US" altLang="zh-CN" dirty="0" err="1"/>
              <a:t>a</a:t>
            </a:r>
            <a:r>
              <a:rPr lang="en-US" altLang="zh-CN" baseline="-25000" dirty="0" err="1"/>
              <a:t>i</a:t>
            </a:r>
            <a:r>
              <a:rPr lang="zh-CN" altLang="en-US" dirty="0"/>
              <a:t>指向</a:t>
            </a:r>
            <a:r>
              <a:rPr lang="en-US" altLang="zh-CN" dirty="0"/>
              <a:t>a</a:t>
            </a:r>
            <a:r>
              <a:rPr lang="en-US" altLang="zh-CN" baseline="-25000" dirty="0"/>
              <a:t>i+1</a:t>
            </a:r>
            <a:r>
              <a:rPr lang="zh-CN" altLang="en-US" dirty="0"/>
              <a:t>的指针</a:t>
            </a:r>
            <a:endParaRPr lang="en-US" altLang="zh-CN" dirty="0"/>
          </a:p>
          <a:p>
            <a:pPr marL="1657350" lvl="3" indent="-285750">
              <a:buFont typeface="Arial" panose="020B0604020202020204" pitchFamily="34" charset="0"/>
              <a:buChar char="•"/>
            </a:pPr>
            <a:r>
              <a:rPr lang="zh-CN" altLang="en-US" dirty="0"/>
              <a:t>再</a:t>
            </a:r>
            <a:r>
              <a:rPr lang="en-US" altLang="zh-CN" dirty="0"/>
              <a:t>free</a:t>
            </a:r>
            <a:r>
              <a:rPr lang="zh-CN" altLang="en-US" dirty="0"/>
              <a:t>掉</a:t>
            </a:r>
            <a:r>
              <a:rPr lang="en-US" altLang="zh-CN" dirty="0" err="1"/>
              <a:t>a</a:t>
            </a:r>
            <a:r>
              <a:rPr lang="en-US" altLang="zh-CN" baseline="-25000" dirty="0" err="1"/>
              <a:t>i</a:t>
            </a:r>
            <a:endParaRPr lang="en-US" altLang="zh-CN" dirty="0"/>
          </a:p>
          <a:p>
            <a:pPr marL="1657350" lvl="3" indent="-285750">
              <a:buFont typeface="Arial" panose="020B0604020202020204" pitchFamily="34" charset="0"/>
              <a:buChar char="•"/>
            </a:pPr>
            <a:r>
              <a:rPr lang="zh-CN" altLang="en-US" dirty="0"/>
              <a:t>最后使</a:t>
            </a:r>
            <a:r>
              <a:rPr lang="en-US" altLang="zh-CN" dirty="0"/>
              <a:t>a</a:t>
            </a:r>
            <a:r>
              <a:rPr lang="en-US" altLang="zh-CN" baseline="-25000" dirty="0"/>
              <a:t>i-1</a:t>
            </a:r>
            <a:r>
              <a:rPr lang="zh-CN" altLang="en-US" dirty="0"/>
              <a:t>指向</a:t>
            </a:r>
            <a:r>
              <a:rPr lang="en-US" altLang="zh-CN" dirty="0"/>
              <a:t>a</a:t>
            </a:r>
            <a:r>
              <a:rPr lang="en-US" altLang="zh-CN" baseline="-25000" dirty="0"/>
              <a:t>i+1</a:t>
            </a:r>
          </a:p>
          <a:p>
            <a:pPr marL="1200150" lvl="2" indent="-285750">
              <a:buFont typeface="Arial" panose="020B0604020202020204" pitchFamily="34" charset="0"/>
              <a:buChar char="•"/>
            </a:pPr>
            <a:r>
              <a:rPr lang="zh-CN" altLang="en-US" dirty="0"/>
              <a:t>删除已知节点之后的一个节点，</a:t>
            </a:r>
            <a:r>
              <a:rPr lang="en-US" altLang="zh-CN" dirty="0"/>
              <a:t>O(1)</a:t>
            </a:r>
          </a:p>
          <a:p>
            <a:pPr marL="742950" lvl="1" indent="-285750">
              <a:buFont typeface="Arial" panose="020B0604020202020204" pitchFamily="34" charset="0"/>
              <a:buChar char="•"/>
            </a:pPr>
            <a:r>
              <a:rPr lang="zh-CN" altLang="en-US" dirty="0"/>
              <a:t>清空：逐节点</a:t>
            </a:r>
            <a:r>
              <a:rPr lang="en-US" altLang="zh-CN" dirty="0"/>
              <a:t>free</a:t>
            </a:r>
            <a:r>
              <a:rPr lang="zh-CN" altLang="en-US" dirty="0"/>
              <a:t>，</a:t>
            </a:r>
            <a:r>
              <a:rPr lang="en-US" altLang="zh-CN" dirty="0"/>
              <a:t>O(n)</a:t>
            </a:r>
          </a:p>
          <a:p>
            <a:pPr marL="742950" lvl="1" indent="-285750">
              <a:buFont typeface="Arial" panose="020B0604020202020204" pitchFamily="34" charset="0"/>
              <a:buChar char="•"/>
            </a:pPr>
            <a:r>
              <a:rPr lang="zh-CN" altLang="en-US" dirty="0"/>
              <a:t>遍历：</a:t>
            </a:r>
            <a:r>
              <a:rPr lang="en-US" altLang="zh-CN" dirty="0"/>
              <a:t>O(n)</a:t>
            </a:r>
          </a:p>
          <a:p>
            <a:pPr marL="742950" lvl="1" indent="-285750">
              <a:buFont typeface="Arial" panose="020B0604020202020204" pitchFamily="34" charset="0"/>
              <a:buChar char="•"/>
            </a:pPr>
            <a:r>
              <a:rPr lang="zh-CN" altLang="en-US" dirty="0"/>
              <a:t>查找前驱：</a:t>
            </a:r>
            <a:endParaRPr lang="en-US" altLang="zh-CN" dirty="0"/>
          </a:p>
          <a:p>
            <a:pPr marL="1200150" lvl="2" indent="-285750">
              <a:buFont typeface="Arial" panose="020B0604020202020204" pitchFamily="34" charset="0"/>
              <a:buChar char="•"/>
            </a:pPr>
            <a:r>
              <a:rPr lang="zh-CN" altLang="en-US" dirty="0"/>
              <a:t>结点包含前驱信息：</a:t>
            </a:r>
            <a:r>
              <a:rPr lang="en-US" altLang="zh-CN" dirty="0"/>
              <a:t>O(1)</a:t>
            </a:r>
          </a:p>
          <a:p>
            <a:pPr marL="1200150" lvl="2" indent="-285750">
              <a:buFont typeface="Arial" panose="020B0604020202020204" pitchFamily="34" charset="0"/>
              <a:buChar char="•"/>
            </a:pPr>
            <a:r>
              <a:rPr lang="zh-CN" altLang="en-US" dirty="0"/>
              <a:t>结点不包含前驱信息：</a:t>
            </a:r>
            <a:r>
              <a:rPr lang="en-US" altLang="zh-CN" dirty="0"/>
              <a:t>O(n)</a:t>
            </a:r>
          </a:p>
          <a:p>
            <a:pPr marL="742950" lvl="1" indent="-285750">
              <a:buFont typeface="Arial" panose="020B0604020202020204" pitchFamily="34" charset="0"/>
              <a:buChar char="•"/>
            </a:pPr>
            <a:endParaRPr lang="en-US" altLang="zh-CN" dirty="0"/>
          </a:p>
        </p:txBody>
      </p:sp>
      <p:sp>
        <p:nvSpPr>
          <p:cNvPr id="3" name="文本框 2"/>
          <p:cNvSpPr txBox="1"/>
          <p:nvPr/>
        </p:nvSpPr>
        <p:spPr>
          <a:xfrm>
            <a:off x="7432431" y="550985"/>
            <a:ext cx="1858201" cy="2862322"/>
          </a:xfrm>
          <a:prstGeom prst="rect">
            <a:avLst/>
          </a:prstGeom>
          <a:noFill/>
        </p:spPr>
        <p:txBody>
          <a:bodyPr wrap="none" rtlCol="0">
            <a:spAutoFit/>
          </a:bodyPr>
          <a:lstStyle/>
          <a:p>
            <a:r>
              <a:rPr lang="zh-CN" altLang="en-US" dirty="0"/>
              <a:t>特殊改进链表：</a:t>
            </a:r>
            <a:endParaRPr lang="en-US" altLang="zh-CN" dirty="0"/>
          </a:p>
          <a:p>
            <a:pPr marL="285750" indent="-285750">
              <a:buFont typeface="Arial" panose="020B0604020202020204" pitchFamily="34" charset="0"/>
              <a:buChar char="•"/>
            </a:pPr>
            <a:r>
              <a:rPr lang="zh-CN" altLang="en-US" dirty="0"/>
              <a:t>循环链表</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双向链表</a:t>
            </a:r>
            <a:endParaRPr lang="en-US" altLang="zh-CN" dirty="0"/>
          </a:p>
          <a:p>
            <a:pPr marL="285750" indent="-285750">
              <a:buFont typeface="Arial" panose="020B0604020202020204" pitchFamily="34" charset="0"/>
              <a:buChar char="•"/>
            </a:pPr>
            <a:r>
              <a:rPr lang="zh-CN" altLang="en-US" dirty="0"/>
              <a:t>双向循环链表</a:t>
            </a:r>
            <a:endParaRPr lang="en-US" altLang="zh-CN" dirty="0"/>
          </a:p>
          <a:p>
            <a:pPr marL="285750" indent="-285750">
              <a:buFont typeface="Arial" panose="020B0604020202020204" pitchFamily="34" charset="0"/>
              <a:buChar char="•"/>
            </a:pPr>
            <a:endParaRPr lang="zh-CN" altLang="en-US" dirty="0"/>
          </a:p>
        </p:txBody>
      </p:sp>
      <p:pic>
        <p:nvPicPr>
          <p:cNvPr id="42" name="图片 41"/>
          <p:cNvPicPr>
            <a:picLocks noChangeAspect="1"/>
          </p:cNvPicPr>
          <p:nvPr/>
        </p:nvPicPr>
        <p:blipFill>
          <a:blip r:embed="rId2"/>
          <a:stretch>
            <a:fillRect/>
          </a:stretch>
        </p:blipFill>
        <p:spPr>
          <a:xfrm>
            <a:off x="7526214" y="1350718"/>
            <a:ext cx="4501471" cy="879096"/>
          </a:xfrm>
          <a:prstGeom prst="rect">
            <a:avLst/>
          </a:prstGeom>
        </p:spPr>
      </p:pic>
      <p:pic>
        <p:nvPicPr>
          <p:cNvPr id="43" name="图片 42"/>
          <p:cNvPicPr>
            <a:picLocks noChangeAspect="1"/>
          </p:cNvPicPr>
          <p:nvPr/>
        </p:nvPicPr>
        <p:blipFill>
          <a:blip r:embed="rId3"/>
          <a:stretch>
            <a:fillRect/>
          </a:stretch>
        </p:blipFill>
        <p:spPr>
          <a:xfrm>
            <a:off x="7818927" y="3285026"/>
            <a:ext cx="3740028" cy="1680741"/>
          </a:xfrm>
          <a:prstGeom prst="rect">
            <a:avLst/>
          </a:prstGeom>
        </p:spPr>
      </p:pic>
      <p:pic>
        <p:nvPicPr>
          <p:cNvPr id="4" name="图片 3"/>
          <p:cNvPicPr>
            <a:picLocks noChangeAspect="1"/>
          </p:cNvPicPr>
          <p:nvPr/>
        </p:nvPicPr>
        <p:blipFill>
          <a:blip r:embed="rId4"/>
          <a:stretch>
            <a:fillRect/>
          </a:stretch>
        </p:blipFill>
        <p:spPr>
          <a:xfrm>
            <a:off x="9217453" y="916148"/>
            <a:ext cx="942975" cy="581025"/>
          </a:xfrm>
          <a:prstGeom prst="rect">
            <a:avLst/>
          </a:prstGeom>
        </p:spPr>
      </p:pic>
    </p:spTree>
    <p:extLst>
      <p:ext uri="{BB962C8B-B14F-4D97-AF65-F5344CB8AC3E}">
        <p14:creationId xmlns:p14="http://schemas.microsoft.com/office/powerpoint/2010/main" val="28073725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61"/>
          <p:cNvGrpSpPr>
            <a:grpSpLocks/>
          </p:cNvGrpSpPr>
          <p:nvPr/>
        </p:nvGrpSpPr>
        <p:grpSpPr bwMode="auto">
          <a:xfrm>
            <a:off x="2590800" y="1524000"/>
            <a:ext cx="2438400" cy="3810000"/>
            <a:chOff x="672" y="960"/>
            <a:chExt cx="1536" cy="2400"/>
          </a:xfrm>
        </p:grpSpPr>
        <p:sp>
          <p:nvSpPr>
            <p:cNvPr id="94251" name="Oval 2"/>
            <p:cNvSpPr>
              <a:spLocks noChangeArrowheads="1"/>
            </p:cNvSpPr>
            <p:nvPr/>
          </p:nvSpPr>
          <p:spPr bwMode="auto">
            <a:xfrm>
              <a:off x="1296" y="1536"/>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a</a:t>
              </a:r>
              <a:endParaRPr lang="en-US" altLang="zh-CN" b="0"/>
            </a:p>
          </p:txBody>
        </p:sp>
        <p:sp>
          <p:nvSpPr>
            <p:cNvPr id="94252" name="Oval 3"/>
            <p:cNvSpPr>
              <a:spLocks noChangeArrowheads="1"/>
            </p:cNvSpPr>
            <p:nvPr/>
          </p:nvSpPr>
          <p:spPr bwMode="auto">
            <a:xfrm>
              <a:off x="672" y="960"/>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h</a:t>
              </a:r>
              <a:endParaRPr lang="en-US" altLang="zh-CN" b="0"/>
            </a:p>
          </p:txBody>
        </p:sp>
        <p:sp>
          <p:nvSpPr>
            <p:cNvPr id="94253" name="Oval 4"/>
            <p:cNvSpPr>
              <a:spLocks noChangeArrowheads="1"/>
            </p:cNvSpPr>
            <p:nvPr/>
          </p:nvSpPr>
          <p:spPr bwMode="auto">
            <a:xfrm>
              <a:off x="1920" y="960"/>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g</a:t>
              </a:r>
              <a:endParaRPr lang="en-US" altLang="zh-CN" b="0"/>
            </a:p>
          </p:txBody>
        </p:sp>
        <p:sp>
          <p:nvSpPr>
            <p:cNvPr id="94254" name="Oval 5"/>
            <p:cNvSpPr>
              <a:spLocks noChangeArrowheads="1"/>
            </p:cNvSpPr>
            <p:nvPr/>
          </p:nvSpPr>
          <p:spPr bwMode="auto">
            <a:xfrm>
              <a:off x="1296" y="2496"/>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c</a:t>
              </a:r>
              <a:endParaRPr lang="en-US" altLang="zh-CN" b="0"/>
            </a:p>
          </p:txBody>
        </p:sp>
        <p:sp>
          <p:nvSpPr>
            <p:cNvPr id="94255" name="Oval 6"/>
            <p:cNvSpPr>
              <a:spLocks noChangeArrowheads="1"/>
            </p:cNvSpPr>
            <p:nvPr/>
          </p:nvSpPr>
          <p:spPr bwMode="auto">
            <a:xfrm>
              <a:off x="672" y="2016"/>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b</a:t>
              </a:r>
              <a:endParaRPr lang="en-US" altLang="zh-CN" b="0"/>
            </a:p>
          </p:txBody>
        </p:sp>
        <p:sp>
          <p:nvSpPr>
            <p:cNvPr id="94256" name="Oval 7"/>
            <p:cNvSpPr>
              <a:spLocks noChangeArrowheads="1"/>
            </p:cNvSpPr>
            <p:nvPr/>
          </p:nvSpPr>
          <p:spPr bwMode="auto">
            <a:xfrm>
              <a:off x="1920" y="2016"/>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f</a:t>
              </a:r>
              <a:endParaRPr lang="en-US" altLang="zh-CN" b="0"/>
            </a:p>
          </p:txBody>
        </p:sp>
        <p:sp>
          <p:nvSpPr>
            <p:cNvPr id="94257" name="Oval 8"/>
            <p:cNvSpPr>
              <a:spLocks noChangeArrowheads="1"/>
            </p:cNvSpPr>
            <p:nvPr/>
          </p:nvSpPr>
          <p:spPr bwMode="auto">
            <a:xfrm>
              <a:off x="672" y="3072"/>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d</a:t>
              </a:r>
              <a:endParaRPr lang="en-US" altLang="zh-CN" b="0"/>
            </a:p>
          </p:txBody>
        </p:sp>
        <p:sp>
          <p:nvSpPr>
            <p:cNvPr id="94258" name="Oval 9"/>
            <p:cNvSpPr>
              <a:spLocks noChangeArrowheads="1"/>
            </p:cNvSpPr>
            <p:nvPr/>
          </p:nvSpPr>
          <p:spPr bwMode="auto">
            <a:xfrm>
              <a:off x="1920" y="3072"/>
              <a:ext cx="288" cy="288"/>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e</a:t>
              </a:r>
              <a:endParaRPr lang="en-US" altLang="zh-CN" b="0"/>
            </a:p>
          </p:txBody>
        </p:sp>
        <p:sp>
          <p:nvSpPr>
            <p:cNvPr id="94259" name="Line 10"/>
            <p:cNvSpPr>
              <a:spLocks noChangeShapeType="1"/>
            </p:cNvSpPr>
            <p:nvPr/>
          </p:nvSpPr>
          <p:spPr bwMode="auto">
            <a:xfrm>
              <a:off x="960" y="1104"/>
              <a:ext cx="96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0" name="Line 11"/>
            <p:cNvSpPr>
              <a:spLocks noChangeShapeType="1"/>
            </p:cNvSpPr>
            <p:nvPr/>
          </p:nvSpPr>
          <p:spPr bwMode="auto">
            <a:xfrm>
              <a:off x="960" y="3216"/>
              <a:ext cx="96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1" name="Line 12"/>
            <p:cNvSpPr>
              <a:spLocks noChangeShapeType="1"/>
            </p:cNvSpPr>
            <p:nvPr/>
          </p:nvSpPr>
          <p:spPr bwMode="auto">
            <a:xfrm>
              <a:off x="912" y="1248"/>
              <a:ext cx="384" cy="38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2" name="Line 13"/>
            <p:cNvSpPr>
              <a:spLocks noChangeShapeType="1"/>
            </p:cNvSpPr>
            <p:nvPr/>
          </p:nvSpPr>
          <p:spPr bwMode="auto">
            <a:xfrm flipH="1">
              <a:off x="1536" y="1200"/>
              <a:ext cx="432" cy="43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3" name="Line 14"/>
            <p:cNvSpPr>
              <a:spLocks noChangeShapeType="1"/>
            </p:cNvSpPr>
            <p:nvPr/>
          </p:nvSpPr>
          <p:spPr bwMode="auto">
            <a:xfrm flipH="1">
              <a:off x="912" y="1776"/>
              <a:ext cx="384" cy="33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4" name="Line 15"/>
            <p:cNvSpPr>
              <a:spLocks noChangeShapeType="1"/>
            </p:cNvSpPr>
            <p:nvPr/>
          </p:nvSpPr>
          <p:spPr bwMode="auto">
            <a:xfrm>
              <a:off x="912" y="2256"/>
              <a:ext cx="432" cy="33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5" name="Line 16"/>
            <p:cNvSpPr>
              <a:spLocks noChangeShapeType="1"/>
            </p:cNvSpPr>
            <p:nvPr/>
          </p:nvSpPr>
          <p:spPr bwMode="auto">
            <a:xfrm>
              <a:off x="1536" y="1728"/>
              <a:ext cx="432" cy="33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6" name="Line 17"/>
            <p:cNvSpPr>
              <a:spLocks noChangeShapeType="1"/>
            </p:cNvSpPr>
            <p:nvPr/>
          </p:nvSpPr>
          <p:spPr bwMode="auto">
            <a:xfrm flipH="1">
              <a:off x="1584" y="2256"/>
              <a:ext cx="384" cy="33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7" name="Line 18"/>
            <p:cNvSpPr>
              <a:spLocks noChangeShapeType="1"/>
            </p:cNvSpPr>
            <p:nvPr/>
          </p:nvSpPr>
          <p:spPr bwMode="auto">
            <a:xfrm flipH="1">
              <a:off x="912" y="2736"/>
              <a:ext cx="432" cy="38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68" name="Line 19"/>
            <p:cNvSpPr>
              <a:spLocks noChangeShapeType="1"/>
            </p:cNvSpPr>
            <p:nvPr/>
          </p:nvSpPr>
          <p:spPr bwMode="auto">
            <a:xfrm>
              <a:off x="1536" y="2688"/>
              <a:ext cx="432" cy="43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7780" name="Oval 20"/>
          <p:cNvSpPr>
            <a:spLocks noChangeArrowheads="1"/>
          </p:cNvSpPr>
          <p:nvPr/>
        </p:nvSpPr>
        <p:spPr bwMode="auto">
          <a:xfrm>
            <a:off x="8321675" y="14986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a</a:t>
            </a:r>
            <a:endParaRPr lang="en-US" altLang="zh-CN" b="0"/>
          </a:p>
        </p:txBody>
      </p:sp>
      <p:sp>
        <p:nvSpPr>
          <p:cNvPr id="117781" name="Oval 21"/>
          <p:cNvSpPr>
            <a:spLocks noChangeArrowheads="1"/>
          </p:cNvSpPr>
          <p:nvPr/>
        </p:nvSpPr>
        <p:spPr bwMode="auto">
          <a:xfrm>
            <a:off x="7178675" y="23368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b</a:t>
            </a:r>
            <a:endParaRPr lang="en-US" altLang="zh-CN" b="0"/>
          </a:p>
        </p:txBody>
      </p:sp>
      <p:sp>
        <p:nvSpPr>
          <p:cNvPr id="117782" name="Oval 22"/>
          <p:cNvSpPr>
            <a:spLocks noChangeArrowheads="1"/>
          </p:cNvSpPr>
          <p:nvPr/>
        </p:nvSpPr>
        <p:spPr bwMode="auto">
          <a:xfrm>
            <a:off x="7178675" y="34036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c</a:t>
            </a:r>
            <a:endParaRPr lang="en-US" altLang="zh-CN" b="0"/>
          </a:p>
        </p:txBody>
      </p:sp>
      <p:sp>
        <p:nvSpPr>
          <p:cNvPr id="117783" name="Oval 23"/>
          <p:cNvSpPr>
            <a:spLocks noChangeArrowheads="1"/>
          </p:cNvSpPr>
          <p:nvPr/>
        </p:nvSpPr>
        <p:spPr bwMode="auto">
          <a:xfrm>
            <a:off x="6416675" y="43180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d</a:t>
            </a:r>
            <a:endParaRPr lang="en-US" altLang="zh-CN" b="0"/>
          </a:p>
        </p:txBody>
      </p:sp>
      <p:sp>
        <p:nvSpPr>
          <p:cNvPr id="117784" name="Oval 24"/>
          <p:cNvSpPr>
            <a:spLocks noChangeArrowheads="1"/>
          </p:cNvSpPr>
          <p:nvPr/>
        </p:nvSpPr>
        <p:spPr bwMode="auto">
          <a:xfrm>
            <a:off x="6416675" y="53848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e</a:t>
            </a:r>
            <a:endParaRPr lang="en-US" altLang="zh-CN" b="0"/>
          </a:p>
        </p:txBody>
      </p:sp>
      <p:sp>
        <p:nvSpPr>
          <p:cNvPr id="117785" name="Oval 25"/>
          <p:cNvSpPr>
            <a:spLocks noChangeArrowheads="1"/>
          </p:cNvSpPr>
          <p:nvPr/>
        </p:nvSpPr>
        <p:spPr bwMode="auto">
          <a:xfrm>
            <a:off x="7940675" y="43180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dirty="0">
                <a:solidFill>
                  <a:srgbClr val="000099"/>
                </a:solidFill>
              </a:rPr>
              <a:t>f</a:t>
            </a:r>
            <a:endParaRPr lang="en-US" altLang="zh-CN" b="0" dirty="0"/>
          </a:p>
        </p:txBody>
      </p:sp>
      <p:sp>
        <p:nvSpPr>
          <p:cNvPr id="117786" name="Oval 26"/>
          <p:cNvSpPr>
            <a:spLocks noChangeArrowheads="1"/>
          </p:cNvSpPr>
          <p:nvPr/>
        </p:nvSpPr>
        <p:spPr bwMode="auto">
          <a:xfrm>
            <a:off x="9464675" y="23368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g</a:t>
            </a:r>
            <a:endParaRPr lang="en-US" altLang="zh-CN" b="0"/>
          </a:p>
        </p:txBody>
      </p:sp>
      <p:sp>
        <p:nvSpPr>
          <p:cNvPr id="117787" name="Oval 27"/>
          <p:cNvSpPr>
            <a:spLocks noChangeArrowheads="1"/>
          </p:cNvSpPr>
          <p:nvPr/>
        </p:nvSpPr>
        <p:spPr bwMode="auto">
          <a:xfrm>
            <a:off x="9464675" y="3403600"/>
            <a:ext cx="457200" cy="457200"/>
          </a:xfrm>
          <a:prstGeom prst="ellipse">
            <a:avLst/>
          </a:prstGeom>
          <a:solidFill>
            <a:srgbClr val="CCFFFF"/>
          </a:solidFill>
          <a:ln w="9525">
            <a:solidFill>
              <a:srgbClr val="003366"/>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h</a:t>
            </a:r>
            <a:endParaRPr lang="en-US" altLang="zh-CN" b="0"/>
          </a:p>
        </p:txBody>
      </p:sp>
      <p:sp>
        <p:nvSpPr>
          <p:cNvPr id="117788" name="Line 28"/>
          <p:cNvSpPr>
            <a:spLocks noChangeShapeType="1"/>
          </p:cNvSpPr>
          <p:nvPr/>
        </p:nvSpPr>
        <p:spPr bwMode="auto">
          <a:xfrm flipH="1">
            <a:off x="7407275" y="1727200"/>
            <a:ext cx="914400" cy="6096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9" name="Line 29"/>
          <p:cNvSpPr>
            <a:spLocks noChangeShapeType="1"/>
          </p:cNvSpPr>
          <p:nvPr/>
        </p:nvSpPr>
        <p:spPr bwMode="auto">
          <a:xfrm>
            <a:off x="7407275" y="2794000"/>
            <a:ext cx="0" cy="6096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0" name="Line 30"/>
          <p:cNvSpPr>
            <a:spLocks noChangeShapeType="1"/>
          </p:cNvSpPr>
          <p:nvPr/>
        </p:nvSpPr>
        <p:spPr bwMode="auto">
          <a:xfrm flipH="1">
            <a:off x="6645275" y="3632200"/>
            <a:ext cx="533400" cy="6858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1" name="Line 31"/>
          <p:cNvSpPr>
            <a:spLocks noChangeShapeType="1"/>
          </p:cNvSpPr>
          <p:nvPr/>
        </p:nvSpPr>
        <p:spPr bwMode="auto">
          <a:xfrm>
            <a:off x="7635875" y="3632200"/>
            <a:ext cx="533400" cy="6858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2" name="Line 32"/>
          <p:cNvSpPr>
            <a:spLocks noChangeShapeType="1"/>
          </p:cNvSpPr>
          <p:nvPr/>
        </p:nvSpPr>
        <p:spPr bwMode="auto">
          <a:xfrm>
            <a:off x="6645275" y="4775200"/>
            <a:ext cx="0" cy="6096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3" name="Line 33"/>
          <p:cNvSpPr>
            <a:spLocks noChangeShapeType="1"/>
          </p:cNvSpPr>
          <p:nvPr/>
        </p:nvSpPr>
        <p:spPr bwMode="auto">
          <a:xfrm>
            <a:off x="8778875" y="1727200"/>
            <a:ext cx="914400" cy="6096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4" name="Line 34"/>
          <p:cNvSpPr>
            <a:spLocks noChangeShapeType="1"/>
          </p:cNvSpPr>
          <p:nvPr/>
        </p:nvSpPr>
        <p:spPr bwMode="auto">
          <a:xfrm flipH="1">
            <a:off x="9693275" y="2794000"/>
            <a:ext cx="0" cy="609600"/>
          </a:xfrm>
          <a:prstGeom prst="line">
            <a:avLst/>
          </a:prstGeom>
          <a:noFill/>
          <a:ln w="38100">
            <a:solidFill>
              <a:srgbClr val="000099"/>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Freeform 35"/>
          <p:cNvSpPr>
            <a:spLocks/>
          </p:cNvSpPr>
          <p:nvPr/>
        </p:nvSpPr>
        <p:spPr bwMode="auto">
          <a:xfrm>
            <a:off x="8169275" y="1955800"/>
            <a:ext cx="495300" cy="3479800"/>
          </a:xfrm>
          <a:custGeom>
            <a:avLst/>
            <a:gdLst>
              <a:gd name="T0" fmla="*/ 0 w 312"/>
              <a:gd name="T1" fmla="*/ 2147483647 h 2192"/>
              <a:gd name="T2" fmla="*/ 2147483647 w 312"/>
              <a:gd name="T3" fmla="*/ 2147483647 h 2192"/>
              <a:gd name="T4" fmla="*/ 2147483647 w 312"/>
              <a:gd name="T5" fmla="*/ 2147483647 h 2192"/>
              <a:gd name="T6" fmla="*/ 2147483647 w 312"/>
              <a:gd name="T7" fmla="*/ 0 h 2192"/>
              <a:gd name="T8" fmla="*/ 0 60000 65536"/>
              <a:gd name="T9" fmla="*/ 0 60000 65536"/>
              <a:gd name="T10" fmla="*/ 0 60000 65536"/>
              <a:gd name="T11" fmla="*/ 0 60000 65536"/>
              <a:gd name="T12" fmla="*/ 0 w 312"/>
              <a:gd name="T13" fmla="*/ 0 h 2192"/>
              <a:gd name="T14" fmla="*/ 312 w 312"/>
              <a:gd name="T15" fmla="*/ 2192 h 2192"/>
            </a:gdLst>
            <a:ahLst/>
            <a:cxnLst>
              <a:cxn ang="T8">
                <a:pos x="T0" y="T1"/>
              </a:cxn>
              <a:cxn ang="T9">
                <a:pos x="T2" y="T3"/>
              </a:cxn>
              <a:cxn ang="T10">
                <a:pos x="T4" y="T5"/>
              </a:cxn>
              <a:cxn ang="T11">
                <a:pos x="T6" y="T7"/>
              </a:cxn>
            </a:cxnLst>
            <a:rect l="T12" t="T13" r="T14" b="T15"/>
            <a:pathLst>
              <a:path w="312" h="2192">
                <a:moveTo>
                  <a:pt x="0" y="1776"/>
                </a:moveTo>
                <a:cubicBezTo>
                  <a:pt x="24" y="1840"/>
                  <a:pt x="48" y="1904"/>
                  <a:pt x="96" y="1920"/>
                </a:cubicBezTo>
                <a:cubicBezTo>
                  <a:pt x="144" y="1936"/>
                  <a:pt x="264" y="2192"/>
                  <a:pt x="288" y="1872"/>
                </a:cubicBezTo>
                <a:cubicBezTo>
                  <a:pt x="312" y="1552"/>
                  <a:pt x="276" y="776"/>
                  <a:pt x="240" y="0"/>
                </a:cubicBezTo>
              </a:path>
            </a:pathLst>
          </a:custGeom>
          <a:noFill/>
          <a:ln w="31750">
            <a:solidFill>
              <a:srgbClr val="FF0000"/>
            </a:solidFill>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796" name="Freeform 36"/>
          <p:cNvSpPr>
            <a:spLocks/>
          </p:cNvSpPr>
          <p:nvPr/>
        </p:nvSpPr>
        <p:spPr bwMode="auto">
          <a:xfrm>
            <a:off x="8626475" y="1955800"/>
            <a:ext cx="1066800" cy="2667000"/>
          </a:xfrm>
          <a:custGeom>
            <a:avLst/>
            <a:gdLst>
              <a:gd name="T0" fmla="*/ 0 w 672"/>
              <a:gd name="T1" fmla="*/ 0 h 1680"/>
              <a:gd name="T2" fmla="*/ 2147483647 w 672"/>
              <a:gd name="T3" fmla="*/ 2147483647 h 1680"/>
              <a:gd name="T4" fmla="*/ 2147483647 w 672"/>
              <a:gd name="T5" fmla="*/ 2147483647 h 1680"/>
              <a:gd name="T6" fmla="*/ 2147483647 w 672"/>
              <a:gd name="T7" fmla="*/ 2147483647 h 1680"/>
              <a:gd name="T8" fmla="*/ 0 60000 65536"/>
              <a:gd name="T9" fmla="*/ 0 60000 65536"/>
              <a:gd name="T10" fmla="*/ 0 60000 65536"/>
              <a:gd name="T11" fmla="*/ 0 60000 65536"/>
              <a:gd name="T12" fmla="*/ 0 w 672"/>
              <a:gd name="T13" fmla="*/ 0 h 1680"/>
              <a:gd name="T14" fmla="*/ 672 w 672"/>
              <a:gd name="T15" fmla="*/ 1680 h 1680"/>
            </a:gdLst>
            <a:ahLst/>
            <a:cxnLst>
              <a:cxn ang="T8">
                <a:pos x="T0" y="T1"/>
              </a:cxn>
              <a:cxn ang="T9">
                <a:pos x="T2" y="T3"/>
              </a:cxn>
              <a:cxn ang="T10">
                <a:pos x="T4" y="T5"/>
              </a:cxn>
              <a:cxn ang="T11">
                <a:pos x="T6" y="T7"/>
              </a:cxn>
            </a:cxnLst>
            <a:rect l="T12" t="T13" r="T14" b="T15"/>
            <a:pathLst>
              <a:path w="672" h="1680">
                <a:moveTo>
                  <a:pt x="0" y="0"/>
                </a:moveTo>
                <a:cubicBezTo>
                  <a:pt x="144" y="600"/>
                  <a:pt x="288" y="1200"/>
                  <a:pt x="384" y="1440"/>
                </a:cubicBezTo>
                <a:cubicBezTo>
                  <a:pt x="480" y="1680"/>
                  <a:pt x="528" y="1480"/>
                  <a:pt x="576" y="1440"/>
                </a:cubicBezTo>
                <a:cubicBezTo>
                  <a:pt x="624" y="1400"/>
                  <a:pt x="648" y="1300"/>
                  <a:pt x="672" y="1200"/>
                </a:cubicBezTo>
              </a:path>
            </a:pathLst>
          </a:custGeom>
          <a:noFill/>
          <a:ln w="31750">
            <a:solidFill>
              <a:srgbClr val="FF0000"/>
            </a:solidFill>
            <a:round/>
            <a:headEnd type="none" w="med" len="lg"/>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797" name="Text Box 37"/>
          <p:cNvSpPr txBox="1">
            <a:spLocks noChangeArrowheads="1"/>
          </p:cNvSpPr>
          <p:nvPr/>
        </p:nvSpPr>
        <p:spPr bwMode="auto">
          <a:xfrm>
            <a:off x="8153400" y="108426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1</a:t>
            </a:r>
            <a:endParaRPr lang="en-US" altLang="zh-CN" sz="3200" b="0"/>
          </a:p>
        </p:txBody>
      </p:sp>
      <p:sp>
        <p:nvSpPr>
          <p:cNvPr id="117798" name="Text Box 38"/>
          <p:cNvSpPr txBox="1">
            <a:spLocks noChangeArrowheads="1"/>
          </p:cNvSpPr>
          <p:nvPr/>
        </p:nvSpPr>
        <p:spPr bwMode="auto">
          <a:xfrm>
            <a:off x="7019925" y="19335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2</a:t>
            </a:r>
            <a:endParaRPr lang="en-US" altLang="zh-CN" sz="3200" b="0"/>
          </a:p>
        </p:txBody>
      </p:sp>
      <p:sp>
        <p:nvSpPr>
          <p:cNvPr id="117799" name="Text Box 39"/>
          <p:cNvSpPr txBox="1">
            <a:spLocks noChangeArrowheads="1"/>
          </p:cNvSpPr>
          <p:nvPr/>
        </p:nvSpPr>
        <p:spPr bwMode="auto">
          <a:xfrm>
            <a:off x="6934200" y="306546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3</a:t>
            </a:r>
            <a:endParaRPr lang="en-US" altLang="zh-CN" sz="3200" b="0"/>
          </a:p>
        </p:txBody>
      </p:sp>
      <p:sp>
        <p:nvSpPr>
          <p:cNvPr id="117800" name="Text Box 40"/>
          <p:cNvSpPr txBox="1">
            <a:spLocks noChangeArrowheads="1"/>
          </p:cNvSpPr>
          <p:nvPr/>
        </p:nvSpPr>
        <p:spPr bwMode="auto">
          <a:xfrm>
            <a:off x="6248400" y="39147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4</a:t>
            </a:r>
            <a:endParaRPr lang="en-US" altLang="zh-CN" sz="3200" b="0"/>
          </a:p>
        </p:txBody>
      </p:sp>
      <p:sp>
        <p:nvSpPr>
          <p:cNvPr id="117801" name="Text Box 41"/>
          <p:cNvSpPr txBox="1">
            <a:spLocks noChangeArrowheads="1"/>
          </p:cNvSpPr>
          <p:nvPr/>
        </p:nvSpPr>
        <p:spPr bwMode="auto">
          <a:xfrm>
            <a:off x="6248400" y="497046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5</a:t>
            </a:r>
            <a:endParaRPr lang="en-US" altLang="zh-CN" sz="3200" b="0"/>
          </a:p>
        </p:txBody>
      </p:sp>
      <p:sp>
        <p:nvSpPr>
          <p:cNvPr id="117802" name="Text Box 42"/>
          <p:cNvSpPr txBox="1">
            <a:spLocks noChangeArrowheads="1"/>
          </p:cNvSpPr>
          <p:nvPr/>
        </p:nvSpPr>
        <p:spPr bwMode="auto">
          <a:xfrm>
            <a:off x="8077200" y="38846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6</a:t>
            </a:r>
            <a:endParaRPr lang="en-US" altLang="zh-CN" sz="3200" b="0"/>
          </a:p>
        </p:txBody>
      </p:sp>
      <p:sp>
        <p:nvSpPr>
          <p:cNvPr id="117803" name="Text Box 43"/>
          <p:cNvSpPr txBox="1">
            <a:spLocks noChangeArrowheads="1"/>
          </p:cNvSpPr>
          <p:nvPr/>
        </p:nvSpPr>
        <p:spPr bwMode="auto">
          <a:xfrm>
            <a:off x="9525000" y="184626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7</a:t>
            </a:r>
            <a:endParaRPr lang="en-US" altLang="zh-CN" sz="3200" b="0"/>
          </a:p>
        </p:txBody>
      </p:sp>
      <p:sp>
        <p:nvSpPr>
          <p:cNvPr id="117804" name="Text Box 44"/>
          <p:cNvSpPr txBox="1">
            <a:spLocks noChangeArrowheads="1"/>
          </p:cNvSpPr>
          <p:nvPr/>
        </p:nvSpPr>
        <p:spPr bwMode="auto">
          <a:xfrm>
            <a:off x="9677400" y="3000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FF"/>
                </a:solidFill>
              </a:rPr>
              <a:t>8</a:t>
            </a:r>
            <a:endParaRPr lang="en-US" altLang="zh-CN" sz="3200" b="0"/>
          </a:p>
        </p:txBody>
      </p:sp>
      <p:sp>
        <p:nvSpPr>
          <p:cNvPr id="117805" name="Freeform 45"/>
          <p:cNvSpPr>
            <a:spLocks/>
          </p:cNvSpPr>
          <p:nvPr/>
        </p:nvSpPr>
        <p:spPr bwMode="auto">
          <a:xfrm>
            <a:off x="6645275" y="3860800"/>
            <a:ext cx="889000" cy="2692400"/>
          </a:xfrm>
          <a:custGeom>
            <a:avLst/>
            <a:gdLst>
              <a:gd name="T0" fmla="*/ 0 w 560"/>
              <a:gd name="T1" fmla="*/ 2147483647 h 1696"/>
              <a:gd name="T2" fmla="*/ 2147483647 w 560"/>
              <a:gd name="T3" fmla="*/ 2147483647 h 1696"/>
              <a:gd name="T4" fmla="*/ 2147483647 w 560"/>
              <a:gd name="T5" fmla="*/ 2147483647 h 1696"/>
              <a:gd name="T6" fmla="*/ 2147483647 w 560"/>
              <a:gd name="T7" fmla="*/ 0 h 1696"/>
              <a:gd name="T8" fmla="*/ 0 60000 65536"/>
              <a:gd name="T9" fmla="*/ 0 60000 65536"/>
              <a:gd name="T10" fmla="*/ 0 60000 65536"/>
              <a:gd name="T11" fmla="*/ 0 60000 65536"/>
              <a:gd name="T12" fmla="*/ 0 w 560"/>
              <a:gd name="T13" fmla="*/ 0 h 1696"/>
              <a:gd name="T14" fmla="*/ 560 w 560"/>
              <a:gd name="T15" fmla="*/ 1696 h 1696"/>
            </a:gdLst>
            <a:ahLst/>
            <a:cxnLst>
              <a:cxn ang="T8">
                <a:pos x="T0" y="T1"/>
              </a:cxn>
              <a:cxn ang="T9">
                <a:pos x="T2" y="T3"/>
              </a:cxn>
              <a:cxn ang="T10">
                <a:pos x="T4" y="T5"/>
              </a:cxn>
              <a:cxn ang="T11">
                <a:pos x="T6" y="T7"/>
              </a:cxn>
            </a:cxnLst>
            <a:rect l="T12" t="T13" r="T14" b="T15"/>
            <a:pathLst>
              <a:path w="560" h="1696">
                <a:moveTo>
                  <a:pt x="0" y="1248"/>
                </a:moveTo>
                <a:cubicBezTo>
                  <a:pt x="100" y="1376"/>
                  <a:pt x="200" y="1504"/>
                  <a:pt x="288" y="1536"/>
                </a:cubicBezTo>
                <a:cubicBezTo>
                  <a:pt x="376" y="1568"/>
                  <a:pt x="496" y="1696"/>
                  <a:pt x="528" y="1440"/>
                </a:cubicBezTo>
                <a:cubicBezTo>
                  <a:pt x="560" y="1184"/>
                  <a:pt x="488" y="240"/>
                  <a:pt x="480" y="0"/>
                </a:cubicBezTo>
              </a:path>
            </a:pathLst>
          </a:custGeom>
          <a:noFill/>
          <a:ln w="31750">
            <a:solidFill>
              <a:srgbClr val="FF0000"/>
            </a:solidFill>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806" name="Text Box 46"/>
          <p:cNvSpPr txBox="1">
            <a:spLocks noChangeArrowheads="1"/>
          </p:cNvSpPr>
          <p:nvPr/>
        </p:nvSpPr>
        <p:spPr bwMode="auto">
          <a:xfrm>
            <a:off x="6797675" y="55149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3</a:t>
            </a:r>
            <a:endParaRPr lang="en-US" altLang="zh-CN" sz="3200" b="0"/>
          </a:p>
        </p:txBody>
      </p:sp>
      <p:sp>
        <p:nvSpPr>
          <p:cNvPr id="117807" name="Text Box 47"/>
          <p:cNvSpPr txBox="1">
            <a:spLocks noChangeArrowheads="1"/>
          </p:cNvSpPr>
          <p:nvPr/>
        </p:nvSpPr>
        <p:spPr bwMode="auto">
          <a:xfrm>
            <a:off x="6797675" y="44481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3</a:t>
            </a:r>
            <a:endParaRPr lang="en-US" altLang="zh-CN" sz="3200" b="0"/>
          </a:p>
        </p:txBody>
      </p:sp>
      <p:sp>
        <p:nvSpPr>
          <p:cNvPr id="117808" name="Text Box 48"/>
          <p:cNvSpPr txBox="1">
            <a:spLocks noChangeArrowheads="1"/>
          </p:cNvSpPr>
          <p:nvPr/>
        </p:nvSpPr>
        <p:spPr bwMode="auto">
          <a:xfrm>
            <a:off x="8315325" y="44942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solidFill>
                  <a:srgbClr val="990000"/>
                </a:solidFill>
              </a:rPr>
              <a:t>1</a:t>
            </a:r>
            <a:endParaRPr lang="en-US" altLang="zh-CN" sz="3200" b="0" dirty="0"/>
          </a:p>
        </p:txBody>
      </p:sp>
      <p:sp>
        <p:nvSpPr>
          <p:cNvPr id="117809" name="Text Box 49"/>
          <p:cNvSpPr txBox="1">
            <a:spLocks noChangeArrowheads="1"/>
          </p:cNvSpPr>
          <p:nvPr/>
        </p:nvSpPr>
        <p:spPr bwMode="auto">
          <a:xfrm>
            <a:off x="7483475" y="36099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1</a:t>
            </a:r>
            <a:endParaRPr lang="en-US" altLang="zh-CN" sz="3200" b="0"/>
          </a:p>
        </p:txBody>
      </p:sp>
      <p:sp>
        <p:nvSpPr>
          <p:cNvPr id="117810" name="Text Box 50"/>
          <p:cNvSpPr txBox="1">
            <a:spLocks noChangeArrowheads="1"/>
          </p:cNvSpPr>
          <p:nvPr/>
        </p:nvSpPr>
        <p:spPr bwMode="auto">
          <a:xfrm>
            <a:off x="7559675" y="24368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1</a:t>
            </a:r>
            <a:endParaRPr lang="en-US" altLang="zh-CN" sz="3200" b="0"/>
          </a:p>
        </p:txBody>
      </p:sp>
      <p:sp>
        <p:nvSpPr>
          <p:cNvPr id="117811" name="Text Box 51"/>
          <p:cNvSpPr txBox="1">
            <a:spLocks noChangeArrowheads="1"/>
          </p:cNvSpPr>
          <p:nvPr/>
        </p:nvSpPr>
        <p:spPr bwMode="auto">
          <a:xfrm>
            <a:off x="9839325" y="35798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1</a:t>
            </a:r>
            <a:endParaRPr lang="en-US" altLang="zh-CN" sz="3200" b="0"/>
          </a:p>
        </p:txBody>
      </p:sp>
      <p:sp>
        <p:nvSpPr>
          <p:cNvPr id="117812" name="Text Box 52"/>
          <p:cNvSpPr txBox="1">
            <a:spLocks noChangeArrowheads="1"/>
          </p:cNvSpPr>
          <p:nvPr/>
        </p:nvSpPr>
        <p:spPr bwMode="auto">
          <a:xfrm>
            <a:off x="9769475" y="25130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1</a:t>
            </a:r>
            <a:endParaRPr lang="en-US" altLang="zh-CN" sz="3200" b="0"/>
          </a:p>
        </p:txBody>
      </p:sp>
      <p:sp>
        <p:nvSpPr>
          <p:cNvPr id="117813" name="Text Box 53"/>
          <p:cNvSpPr txBox="1">
            <a:spLocks noChangeArrowheads="1"/>
          </p:cNvSpPr>
          <p:nvPr/>
        </p:nvSpPr>
        <p:spPr bwMode="auto">
          <a:xfrm>
            <a:off x="8626475" y="17049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990000"/>
                </a:solidFill>
              </a:rPr>
              <a:t>1</a:t>
            </a:r>
            <a:endParaRPr lang="en-US" altLang="zh-CN" sz="3200" b="0"/>
          </a:p>
        </p:txBody>
      </p:sp>
      <p:sp>
        <p:nvSpPr>
          <p:cNvPr id="94245" name="Text Box 54"/>
          <p:cNvSpPr txBox="1">
            <a:spLocks noChangeArrowheads="1"/>
          </p:cNvSpPr>
          <p:nvPr/>
        </p:nvSpPr>
        <p:spPr bwMode="auto">
          <a:xfrm>
            <a:off x="1812925" y="404813"/>
            <a:ext cx="442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0">
                <a:solidFill>
                  <a:srgbClr val="000099"/>
                </a:solidFill>
              </a:rPr>
              <a:t>例如</a:t>
            </a:r>
            <a:r>
              <a:rPr lang="en-US" altLang="zh-CN" sz="3600" b="0">
                <a:solidFill>
                  <a:srgbClr val="000099"/>
                </a:solidFill>
              </a:rPr>
              <a:t>:</a:t>
            </a:r>
            <a:r>
              <a:rPr lang="zh-CN" altLang="en-US" sz="3600" b="0">
                <a:solidFill>
                  <a:srgbClr val="000099"/>
                </a:solidFill>
              </a:rPr>
              <a:t>下列连通图中，</a:t>
            </a:r>
            <a:endParaRPr lang="zh-CN" altLang="en-US" sz="3200" b="0"/>
          </a:p>
        </p:txBody>
      </p:sp>
      <p:sp>
        <p:nvSpPr>
          <p:cNvPr id="117815" name="Text Box 55"/>
          <p:cNvSpPr txBox="1">
            <a:spLocks noChangeArrowheads="1"/>
          </p:cNvSpPr>
          <p:nvPr/>
        </p:nvSpPr>
        <p:spPr bwMode="auto">
          <a:xfrm>
            <a:off x="1676401" y="5445125"/>
            <a:ext cx="4632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solidFill>
                  <a:srgbClr val="000099"/>
                </a:solidFill>
              </a:rPr>
              <a:t>顶点</a:t>
            </a:r>
            <a:r>
              <a:rPr lang="zh-CN" altLang="en-US" sz="3200">
                <a:solidFill>
                  <a:srgbClr val="0000FF"/>
                </a:solidFill>
              </a:rPr>
              <a:t> </a:t>
            </a:r>
            <a:r>
              <a:rPr lang="en-US" altLang="zh-CN" sz="3200">
                <a:solidFill>
                  <a:srgbClr val="0000FF"/>
                </a:solidFill>
              </a:rPr>
              <a:t>a</a:t>
            </a:r>
            <a:r>
              <a:rPr lang="en-US" altLang="zh-CN" sz="3200">
                <a:solidFill>
                  <a:srgbClr val="000099"/>
                </a:solidFill>
              </a:rPr>
              <a:t> </a:t>
            </a:r>
            <a:r>
              <a:rPr lang="zh-CN" altLang="en-US" sz="3200">
                <a:solidFill>
                  <a:srgbClr val="000099"/>
                </a:solidFill>
              </a:rPr>
              <a:t>和顶点 </a:t>
            </a:r>
            <a:r>
              <a:rPr lang="en-US" altLang="zh-CN" sz="3200">
                <a:solidFill>
                  <a:srgbClr val="0000FF"/>
                </a:solidFill>
              </a:rPr>
              <a:t>c</a:t>
            </a:r>
            <a:r>
              <a:rPr lang="en-US" altLang="zh-CN" sz="3200">
                <a:solidFill>
                  <a:srgbClr val="000099"/>
                </a:solidFill>
              </a:rPr>
              <a:t> </a:t>
            </a:r>
            <a:r>
              <a:rPr lang="zh-CN" altLang="en-US" sz="3200">
                <a:solidFill>
                  <a:srgbClr val="000099"/>
                </a:solidFill>
              </a:rPr>
              <a:t>是关节点</a:t>
            </a:r>
            <a:endParaRPr lang="zh-CN" altLang="en-US" sz="3200" b="0"/>
          </a:p>
        </p:txBody>
      </p:sp>
      <p:sp>
        <p:nvSpPr>
          <p:cNvPr id="117816" name="AutoShape 56">
            <a:hlinkClick r:id="" action="ppaction://hlinkshowjump?jump=nextslide"/>
          </p:cNvPr>
          <p:cNvSpPr>
            <a:spLocks noChangeArrowheads="1"/>
          </p:cNvSpPr>
          <p:nvPr/>
        </p:nvSpPr>
        <p:spPr bwMode="auto">
          <a:xfrm>
            <a:off x="3554413" y="6021388"/>
            <a:ext cx="381000" cy="533400"/>
          </a:xfrm>
          <a:prstGeom prst="downArrow">
            <a:avLst>
              <a:gd name="adj1" fmla="val 50000"/>
              <a:gd name="adj2" fmla="val 35000"/>
            </a:avLst>
          </a:prstGeom>
          <a:solidFill>
            <a:schemeClr val="hlink"/>
          </a:solidFill>
          <a:ln w="12700" cap="sq">
            <a:solidFill>
              <a:schemeClr val="tx1"/>
            </a:solidFill>
            <a:miter lim="800000"/>
            <a:headEnd type="none" w="sm" len="sm"/>
            <a:tailEnd type="none" w="sm" len="sm"/>
          </a:ln>
        </p:spPr>
        <p:txBody>
          <a:bodyPr vert="eaVert"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7817" name="Text Box 57"/>
          <p:cNvSpPr txBox="1">
            <a:spLocks noChangeArrowheads="1"/>
          </p:cNvSpPr>
          <p:nvPr/>
        </p:nvSpPr>
        <p:spPr bwMode="auto">
          <a:xfrm>
            <a:off x="6994525" y="369889"/>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0">
                <a:solidFill>
                  <a:srgbClr val="9900FF"/>
                </a:solidFill>
              </a:rPr>
              <a:t>深度优先生成树</a:t>
            </a:r>
            <a:endParaRPr lang="zh-CN" altLang="en-US" sz="3200" b="0"/>
          </a:p>
        </p:txBody>
      </p:sp>
      <p:sp>
        <p:nvSpPr>
          <p:cNvPr id="117818" name="AutoShape 58">
            <a:hlinkClick r:id="rId2" action="ppaction://hlinksldjump"/>
          </p:cNvPr>
          <p:cNvSpPr>
            <a:spLocks noChangeArrowheads="1"/>
          </p:cNvSpPr>
          <p:nvPr/>
        </p:nvSpPr>
        <p:spPr bwMode="auto">
          <a:xfrm>
            <a:off x="10058400" y="4648200"/>
            <a:ext cx="457200" cy="304800"/>
          </a:xfrm>
          <a:prstGeom prst="rightArrow">
            <a:avLst>
              <a:gd name="adj1" fmla="val 50000"/>
              <a:gd name="adj2" fmla="val 37500"/>
            </a:avLst>
          </a:prstGeom>
          <a:solidFill>
            <a:schemeClr val="accent2"/>
          </a:solidFill>
          <a:ln w="12700" cap="sq">
            <a:solidFill>
              <a:schemeClr val="tx1"/>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 name="文本框 1"/>
          <p:cNvSpPr txBox="1"/>
          <p:nvPr/>
        </p:nvSpPr>
        <p:spPr>
          <a:xfrm>
            <a:off x="8077200" y="869435"/>
            <a:ext cx="2492990" cy="369332"/>
          </a:xfrm>
          <a:prstGeom prst="rect">
            <a:avLst/>
          </a:prstGeom>
          <a:noFill/>
        </p:spPr>
        <p:txBody>
          <a:bodyPr wrap="none" rtlCol="0">
            <a:spAutoFit/>
          </a:bodyPr>
          <a:lstStyle/>
          <a:p>
            <a:r>
              <a:rPr lang="zh-CN" altLang="en-US" dirty="0"/>
              <a:t>假设节点由小到大存储</a:t>
            </a:r>
          </a:p>
        </p:txBody>
      </p:sp>
    </p:spTree>
    <p:extLst>
      <p:ext uri="{BB962C8B-B14F-4D97-AF65-F5344CB8AC3E}">
        <p14:creationId xmlns:p14="http://schemas.microsoft.com/office/powerpoint/2010/main" val="1728925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815"/>
                                        </p:tgtEl>
                                        <p:attrNameLst>
                                          <p:attrName>style.visibility</p:attrName>
                                        </p:attrNameLst>
                                      </p:cBhvr>
                                      <p:to>
                                        <p:strVal val="visible"/>
                                      </p:to>
                                    </p:set>
                                    <p:anim calcmode="lin" valueType="num">
                                      <p:cBhvr additive="base">
                                        <p:cTn id="7" dur="500" fill="hold"/>
                                        <p:tgtEl>
                                          <p:spTgt spid="117815"/>
                                        </p:tgtEl>
                                        <p:attrNameLst>
                                          <p:attrName>ppt_x</p:attrName>
                                        </p:attrNameLst>
                                      </p:cBhvr>
                                      <p:tavLst>
                                        <p:tav tm="0">
                                          <p:val>
                                            <p:strVal val="0-#ppt_w/2"/>
                                          </p:val>
                                        </p:tav>
                                        <p:tav tm="100000">
                                          <p:val>
                                            <p:strVal val="#ppt_x"/>
                                          </p:val>
                                        </p:tav>
                                      </p:tavLst>
                                    </p:anim>
                                    <p:anim calcmode="lin" valueType="num">
                                      <p:cBhvr additive="base">
                                        <p:cTn id="8" dur="500" fill="hold"/>
                                        <p:tgtEl>
                                          <p:spTgt spid="1178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7816"/>
                                        </p:tgtEl>
                                        <p:attrNameLst>
                                          <p:attrName>style.visibility</p:attrName>
                                        </p:attrNameLst>
                                      </p:cBhvr>
                                      <p:to>
                                        <p:strVal val="visible"/>
                                      </p:to>
                                    </p:set>
                                    <p:anim calcmode="lin" valueType="num">
                                      <p:cBhvr additive="base">
                                        <p:cTn id="12" dur="500" fill="hold"/>
                                        <p:tgtEl>
                                          <p:spTgt spid="117816"/>
                                        </p:tgtEl>
                                        <p:attrNameLst>
                                          <p:attrName>ppt_x</p:attrName>
                                        </p:attrNameLst>
                                      </p:cBhvr>
                                      <p:tavLst>
                                        <p:tav tm="0">
                                          <p:val>
                                            <p:strVal val="0-#ppt_w/2"/>
                                          </p:val>
                                        </p:tav>
                                        <p:tav tm="100000">
                                          <p:val>
                                            <p:strVal val="#ppt_x"/>
                                          </p:val>
                                        </p:tav>
                                      </p:tavLst>
                                    </p:anim>
                                    <p:anim calcmode="lin" valueType="num">
                                      <p:cBhvr additive="base">
                                        <p:cTn id="13" dur="500" fill="hold"/>
                                        <p:tgtEl>
                                          <p:spTgt spid="1178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7816"/>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17817"/>
                                        </p:tgtEl>
                                        <p:attrNameLst>
                                          <p:attrName>style.visibility</p:attrName>
                                        </p:attrNameLst>
                                      </p:cBhvr>
                                      <p:to>
                                        <p:strVal val="visible"/>
                                      </p:to>
                                    </p:set>
                                    <p:anim calcmode="lin" valueType="num">
                                      <p:cBhvr additive="base">
                                        <p:cTn id="18" dur="500" fill="hold"/>
                                        <p:tgtEl>
                                          <p:spTgt spid="117817"/>
                                        </p:tgtEl>
                                        <p:attrNameLst>
                                          <p:attrName>ppt_x</p:attrName>
                                        </p:attrNameLst>
                                      </p:cBhvr>
                                      <p:tavLst>
                                        <p:tav tm="0">
                                          <p:val>
                                            <p:strVal val="#ppt_x"/>
                                          </p:val>
                                        </p:tav>
                                        <p:tav tm="100000">
                                          <p:val>
                                            <p:strVal val="#ppt_x"/>
                                          </p:val>
                                        </p:tav>
                                      </p:tavLst>
                                    </p:anim>
                                    <p:anim calcmode="lin" valueType="num">
                                      <p:cBhvr additive="base">
                                        <p:cTn id="19" dur="500" fill="hold"/>
                                        <p:tgtEl>
                                          <p:spTgt spid="117817"/>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117780"/>
                                        </p:tgtEl>
                                        <p:attrNameLst>
                                          <p:attrName>style.visibility</p:attrName>
                                        </p:attrNameLst>
                                      </p:cBhvr>
                                      <p:to>
                                        <p:strVal val="visible"/>
                                      </p:to>
                                    </p:set>
                                    <p:anim calcmode="lin" valueType="num">
                                      <p:cBhvr>
                                        <p:cTn id="24" dur="500" fill="hold"/>
                                        <p:tgtEl>
                                          <p:spTgt spid="117780"/>
                                        </p:tgtEl>
                                        <p:attrNameLst>
                                          <p:attrName>ppt_x</p:attrName>
                                        </p:attrNameLst>
                                      </p:cBhvr>
                                      <p:tavLst>
                                        <p:tav tm="0">
                                          <p:val>
                                            <p:strVal val="#ppt_x"/>
                                          </p:val>
                                        </p:tav>
                                        <p:tav tm="100000">
                                          <p:val>
                                            <p:strVal val="#ppt_x"/>
                                          </p:val>
                                        </p:tav>
                                      </p:tavLst>
                                    </p:anim>
                                    <p:anim calcmode="lin" valueType="num">
                                      <p:cBhvr>
                                        <p:cTn id="25" dur="500" fill="hold"/>
                                        <p:tgtEl>
                                          <p:spTgt spid="117780"/>
                                        </p:tgtEl>
                                        <p:attrNameLst>
                                          <p:attrName>ppt_y</p:attrName>
                                        </p:attrNameLst>
                                      </p:cBhvr>
                                      <p:tavLst>
                                        <p:tav tm="0">
                                          <p:val>
                                            <p:strVal val="#ppt_y-#ppt_h/2"/>
                                          </p:val>
                                        </p:tav>
                                        <p:tav tm="100000">
                                          <p:val>
                                            <p:strVal val="#ppt_y"/>
                                          </p:val>
                                        </p:tav>
                                      </p:tavLst>
                                    </p:anim>
                                    <p:anim calcmode="lin" valueType="num">
                                      <p:cBhvr>
                                        <p:cTn id="26" dur="500" fill="hold"/>
                                        <p:tgtEl>
                                          <p:spTgt spid="117780"/>
                                        </p:tgtEl>
                                        <p:attrNameLst>
                                          <p:attrName>ppt_w</p:attrName>
                                        </p:attrNameLst>
                                      </p:cBhvr>
                                      <p:tavLst>
                                        <p:tav tm="0">
                                          <p:val>
                                            <p:strVal val="#ppt_w"/>
                                          </p:val>
                                        </p:tav>
                                        <p:tav tm="100000">
                                          <p:val>
                                            <p:strVal val="#ppt_w"/>
                                          </p:val>
                                        </p:tav>
                                      </p:tavLst>
                                    </p:anim>
                                    <p:anim calcmode="lin" valueType="num">
                                      <p:cBhvr>
                                        <p:cTn id="27" dur="500" fill="hold"/>
                                        <p:tgtEl>
                                          <p:spTgt spid="117780"/>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17788"/>
                                        </p:tgtEl>
                                        <p:attrNameLst>
                                          <p:attrName>style.visibility</p:attrName>
                                        </p:attrNameLst>
                                      </p:cBhvr>
                                      <p:to>
                                        <p:strVal val="visible"/>
                                      </p:to>
                                    </p:set>
                                    <p:anim calcmode="lin" valueType="num">
                                      <p:cBhvr>
                                        <p:cTn id="31" dur="500" fill="hold"/>
                                        <p:tgtEl>
                                          <p:spTgt spid="117788"/>
                                        </p:tgtEl>
                                        <p:attrNameLst>
                                          <p:attrName>ppt_x</p:attrName>
                                        </p:attrNameLst>
                                      </p:cBhvr>
                                      <p:tavLst>
                                        <p:tav tm="0">
                                          <p:val>
                                            <p:strVal val="#ppt_x"/>
                                          </p:val>
                                        </p:tav>
                                        <p:tav tm="100000">
                                          <p:val>
                                            <p:strVal val="#ppt_x"/>
                                          </p:val>
                                        </p:tav>
                                      </p:tavLst>
                                    </p:anim>
                                    <p:anim calcmode="lin" valueType="num">
                                      <p:cBhvr>
                                        <p:cTn id="32" dur="500" fill="hold"/>
                                        <p:tgtEl>
                                          <p:spTgt spid="117788"/>
                                        </p:tgtEl>
                                        <p:attrNameLst>
                                          <p:attrName>ppt_y</p:attrName>
                                        </p:attrNameLst>
                                      </p:cBhvr>
                                      <p:tavLst>
                                        <p:tav tm="0">
                                          <p:val>
                                            <p:strVal val="#ppt_y-#ppt_h/2"/>
                                          </p:val>
                                        </p:tav>
                                        <p:tav tm="100000">
                                          <p:val>
                                            <p:strVal val="#ppt_y"/>
                                          </p:val>
                                        </p:tav>
                                      </p:tavLst>
                                    </p:anim>
                                    <p:anim calcmode="lin" valueType="num">
                                      <p:cBhvr>
                                        <p:cTn id="33" dur="500" fill="hold"/>
                                        <p:tgtEl>
                                          <p:spTgt spid="117788"/>
                                        </p:tgtEl>
                                        <p:attrNameLst>
                                          <p:attrName>ppt_w</p:attrName>
                                        </p:attrNameLst>
                                      </p:cBhvr>
                                      <p:tavLst>
                                        <p:tav tm="0">
                                          <p:val>
                                            <p:strVal val="#ppt_w"/>
                                          </p:val>
                                        </p:tav>
                                        <p:tav tm="100000">
                                          <p:val>
                                            <p:strVal val="#ppt_w"/>
                                          </p:val>
                                        </p:tav>
                                      </p:tavLst>
                                    </p:anim>
                                    <p:anim calcmode="lin" valueType="num">
                                      <p:cBhvr>
                                        <p:cTn id="34" dur="500" fill="hold"/>
                                        <p:tgtEl>
                                          <p:spTgt spid="11778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17" presetClass="entr" presetSubtype="1" fill="hold" grpId="0" nodeType="afterEffect">
                                  <p:stCondLst>
                                    <p:cond delay="0"/>
                                  </p:stCondLst>
                                  <p:childTnLst>
                                    <p:set>
                                      <p:cBhvr>
                                        <p:cTn id="37" dur="1" fill="hold">
                                          <p:stCondLst>
                                            <p:cond delay="0"/>
                                          </p:stCondLst>
                                        </p:cTn>
                                        <p:tgtEl>
                                          <p:spTgt spid="117781"/>
                                        </p:tgtEl>
                                        <p:attrNameLst>
                                          <p:attrName>style.visibility</p:attrName>
                                        </p:attrNameLst>
                                      </p:cBhvr>
                                      <p:to>
                                        <p:strVal val="visible"/>
                                      </p:to>
                                    </p:set>
                                    <p:anim calcmode="lin" valueType="num">
                                      <p:cBhvr>
                                        <p:cTn id="38" dur="500" fill="hold"/>
                                        <p:tgtEl>
                                          <p:spTgt spid="117781"/>
                                        </p:tgtEl>
                                        <p:attrNameLst>
                                          <p:attrName>ppt_x</p:attrName>
                                        </p:attrNameLst>
                                      </p:cBhvr>
                                      <p:tavLst>
                                        <p:tav tm="0">
                                          <p:val>
                                            <p:strVal val="#ppt_x"/>
                                          </p:val>
                                        </p:tav>
                                        <p:tav tm="100000">
                                          <p:val>
                                            <p:strVal val="#ppt_x"/>
                                          </p:val>
                                        </p:tav>
                                      </p:tavLst>
                                    </p:anim>
                                    <p:anim calcmode="lin" valueType="num">
                                      <p:cBhvr>
                                        <p:cTn id="39" dur="500" fill="hold"/>
                                        <p:tgtEl>
                                          <p:spTgt spid="117781"/>
                                        </p:tgtEl>
                                        <p:attrNameLst>
                                          <p:attrName>ppt_y</p:attrName>
                                        </p:attrNameLst>
                                      </p:cBhvr>
                                      <p:tavLst>
                                        <p:tav tm="0">
                                          <p:val>
                                            <p:strVal val="#ppt_y-#ppt_h/2"/>
                                          </p:val>
                                        </p:tav>
                                        <p:tav tm="100000">
                                          <p:val>
                                            <p:strVal val="#ppt_y"/>
                                          </p:val>
                                        </p:tav>
                                      </p:tavLst>
                                    </p:anim>
                                    <p:anim calcmode="lin" valueType="num">
                                      <p:cBhvr>
                                        <p:cTn id="40" dur="500" fill="hold"/>
                                        <p:tgtEl>
                                          <p:spTgt spid="117781"/>
                                        </p:tgtEl>
                                        <p:attrNameLst>
                                          <p:attrName>ppt_w</p:attrName>
                                        </p:attrNameLst>
                                      </p:cBhvr>
                                      <p:tavLst>
                                        <p:tav tm="0">
                                          <p:val>
                                            <p:strVal val="#ppt_w"/>
                                          </p:val>
                                        </p:tav>
                                        <p:tav tm="100000">
                                          <p:val>
                                            <p:strVal val="#ppt_w"/>
                                          </p:val>
                                        </p:tav>
                                      </p:tavLst>
                                    </p:anim>
                                    <p:anim calcmode="lin" valueType="num">
                                      <p:cBhvr>
                                        <p:cTn id="41" dur="500" fill="hold"/>
                                        <p:tgtEl>
                                          <p:spTgt spid="117781"/>
                                        </p:tgtEl>
                                        <p:attrNameLst>
                                          <p:attrName>ppt_h</p:attrName>
                                        </p:attrNameLst>
                                      </p:cBhvr>
                                      <p:tavLst>
                                        <p:tav tm="0">
                                          <p:val>
                                            <p:fltVal val="0"/>
                                          </p:val>
                                        </p:tav>
                                        <p:tav tm="100000">
                                          <p:val>
                                            <p:strVal val="#ppt_h"/>
                                          </p:val>
                                        </p:tav>
                                      </p:tavLst>
                                    </p:anim>
                                  </p:childTnLst>
                                </p:cTn>
                              </p:par>
                            </p:childTnLst>
                          </p:cTn>
                        </p:par>
                        <p:par>
                          <p:cTn id="42" fill="hold" nodeType="afterGroup">
                            <p:stCondLst>
                              <p:cond delay="1500"/>
                            </p:stCondLst>
                            <p:childTnLst>
                              <p:par>
                                <p:cTn id="43" presetID="17" presetClass="entr" presetSubtype="1" fill="hold" grpId="0" nodeType="afterEffect">
                                  <p:stCondLst>
                                    <p:cond delay="0"/>
                                  </p:stCondLst>
                                  <p:childTnLst>
                                    <p:set>
                                      <p:cBhvr>
                                        <p:cTn id="44" dur="1" fill="hold">
                                          <p:stCondLst>
                                            <p:cond delay="0"/>
                                          </p:stCondLst>
                                        </p:cTn>
                                        <p:tgtEl>
                                          <p:spTgt spid="117789"/>
                                        </p:tgtEl>
                                        <p:attrNameLst>
                                          <p:attrName>style.visibility</p:attrName>
                                        </p:attrNameLst>
                                      </p:cBhvr>
                                      <p:to>
                                        <p:strVal val="visible"/>
                                      </p:to>
                                    </p:set>
                                    <p:anim calcmode="lin" valueType="num">
                                      <p:cBhvr>
                                        <p:cTn id="45" dur="500" fill="hold"/>
                                        <p:tgtEl>
                                          <p:spTgt spid="117789"/>
                                        </p:tgtEl>
                                        <p:attrNameLst>
                                          <p:attrName>ppt_x</p:attrName>
                                        </p:attrNameLst>
                                      </p:cBhvr>
                                      <p:tavLst>
                                        <p:tav tm="0">
                                          <p:val>
                                            <p:strVal val="#ppt_x"/>
                                          </p:val>
                                        </p:tav>
                                        <p:tav tm="100000">
                                          <p:val>
                                            <p:strVal val="#ppt_x"/>
                                          </p:val>
                                        </p:tav>
                                      </p:tavLst>
                                    </p:anim>
                                    <p:anim calcmode="lin" valueType="num">
                                      <p:cBhvr>
                                        <p:cTn id="46" dur="500" fill="hold"/>
                                        <p:tgtEl>
                                          <p:spTgt spid="117789"/>
                                        </p:tgtEl>
                                        <p:attrNameLst>
                                          <p:attrName>ppt_y</p:attrName>
                                        </p:attrNameLst>
                                      </p:cBhvr>
                                      <p:tavLst>
                                        <p:tav tm="0">
                                          <p:val>
                                            <p:strVal val="#ppt_y-#ppt_h/2"/>
                                          </p:val>
                                        </p:tav>
                                        <p:tav tm="100000">
                                          <p:val>
                                            <p:strVal val="#ppt_y"/>
                                          </p:val>
                                        </p:tav>
                                      </p:tavLst>
                                    </p:anim>
                                    <p:anim calcmode="lin" valueType="num">
                                      <p:cBhvr>
                                        <p:cTn id="47" dur="500" fill="hold"/>
                                        <p:tgtEl>
                                          <p:spTgt spid="117789"/>
                                        </p:tgtEl>
                                        <p:attrNameLst>
                                          <p:attrName>ppt_w</p:attrName>
                                        </p:attrNameLst>
                                      </p:cBhvr>
                                      <p:tavLst>
                                        <p:tav tm="0">
                                          <p:val>
                                            <p:strVal val="#ppt_w"/>
                                          </p:val>
                                        </p:tav>
                                        <p:tav tm="100000">
                                          <p:val>
                                            <p:strVal val="#ppt_w"/>
                                          </p:val>
                                        </p:tav>
                                      </p:tavLst>
                                    </p:anim>
                                    <p:anim calcmode="lin" valueType="num">
                                      <p:cBhvr>
                                        <p:cTn id="48" dur="500" fill="hold"/>
                                        <p:tgtEl>
                                          <p:spTgt spid="1177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2000"/>
                            </p:stCondLst>
                            <p:childTnLst>
                              <p:par>
                                <p:cTn id="50" presetID="17" presetClass="entr" presetSubtype="1" fill="hold" grpId="0" nodeType="afterEffect">
                                  <p:stCondLst>
                                    <p:cond delay="0"/>
                                  </p:stCondLst>
                                  <p:childTnLst>
                                    <p:set>
                                      <p:cBhvr>
                                        <p:cTn id="51" dur="1" fill="hold">
                                          <p:stCondLst>
                                            <p:cond delay="0"/>
                                          </p:stCondLst>
                                        </p:cTn>
                                        <p:tgtEl>
                                          <p:spTgt spid="117782"/>
                                        </p:tgtEl>
                                        <p:attrNameLst>
                                          <p:attrName>style.visibility</p:attrName>
                                        </p:attrNameLst>
                                      </p:cBhvr>
                                      <p:to>
                                        <p:strVal val="visible"/>
                                      </p:to>
                                    </p:set>
                                    <p:anim calcmode="lin" valueType="num">
                                      <p:cBhvr>
                                        <p:cTn id="52" dur="500" fill="hold"/>
                                        <p:tgtEl>
                                          <p:spTgt spid="117782"/>
                                        </p:tgtEl>
                                        <p:attrNameLst>
                                          <p:attrName>ppt_x</p:attrName>
                                        </p:attrNameLst>
                                      </p:cBhvr>
                                      <p:tavLst>
                                        <p:tav tm="0">
                                          <p:val>
                                            <p:strVal val="#ppt_x"/>
                                          </p:val>
                                        </p:tav>
                                        <p:tav tm="100000">
                                          <p:val>
                                            <p:strVal val="#ppt_x"/>
                                          </p:val>
                                        </p:tav>
                                      </p:tavLst>
                                    </p:anim>
                                    <p:anim calcmode="lin" valueType="num">
                                      <p:cBhvr>
                                        <p:cTn id="53" dur="500" fill="hold"/>
                                        <p:tgtEl>
                                          <p:spTgt spid="117782"/>
                                        </p:tgtEl>
                                        <p:attrNameLst>
                                          <p:attrName>ppt_y</p:attrName>
                                        </p:attrNameLst>
                                      </p:cBhvr>
                                      <p:tavLst>
                                        <p:tav tm="0">
                                          <p:val>
                                            <p:strVal val="#ppt_y-#ppt_h/2"/>
                                          </p:val>
                                        </p:tav>
                                        <p:tav tm="100000">
                                          <p:val>
                                            <p:strVal val="#ppt_y"/>
                                          </p:val>
                                        </p:tav>
                                      </p:tavLst>
                                    </p:anim>
                                    <p:anim calcmode="lin" valueType="num">
                                      <p:cBhvr>
                                        <p:cTn id="54" dur="500" fill="hold"/>
                                        <p:tgtEl>
                                          <p:spTgt spid="117782"/>
                                        </p:tgtEl>
                                        <p:attrNameLst>
                                          <p:attrName>ppt_w</p:attrName>
                                        </p:attrNameLst>
                                      </p:cBhvr>
                                      <p:tavLst>
                                        <p:tav tm="0">
                                          <p:val>
                                            <p:strVal val="#ppt_w"/>
                                          </p:val>
                                        </p:tav>
                                        <p:tav tm="100000">
                                          <p:val>
                                            <p:strVal val="#ppt_w"/>
                                          </p:val>
                                        </p:tav>
                                      </p:tavLst>
                                    </p:anim>
                                    <p:anim calcmode="lin" valueType="num">
                                      <p:cBhvr>
                                        <p:cTn id="55" dur="500" fill="hold"/>
                                        <p:tgtEl>
                                          <p:spTgt spid="117782"/>
                                        </p:tgtEl>
                                        <p:attrNameLst>
                                          <p:attrName>ppt_h</p:attrName>
                                        </p:attrNameLst>
                                      </p:cBhvr>
                                      <p:tavLst>
                                        <p:tav tm="0">
                                          <p:val>
                                            <p:fltVal val="0"/>
                                          </p:val>
                                        </p:tav>
                                        <p:tav tm="100000">
                                          <p:val>
                                            <p:strVal val="#ppt_h"/>
                                          </p:val>
                                        </p:tav>
                                      </p:tavLst>
                                    </p:anim>
                                  </p:childTnLst>
                                </p:cTn>
                              </p:par>
                            </p:childTnLst>
                          </p:cTn>
                        </p:par>
                        <p:par>
                          <p:cTn id="56" fill="hold" nodeType="afterGroup">
                            <p:stCondLst>
                              <p:cond delay="2500"/>
                            </p:stCondLst>
                            <p:childTnLst>
                              <p:par>
                                <p:cTn id="57" presetID="17" presetClass="entr" presetSubtype="1" fill="hold" grpId="0" nodeType="afterEffect">
                                  <p:stCondLst>
                                    <p:cond delay="0"/>
                                  </p:stCondLst>
                                  <p:childTnLst>
                                    <p:set>
                                      <p:cBhvr>
                                        <p:cTn id="58" dur="1" fill="hold">
                                          <p:stCondLst>
                                            <p:cond delay="0"/>
                                          </p:stCondLst>
                                        </p:cTn>
                                        <p:tgtEl>
                                          <p:spTgt spid="117790"/>
                                        </p:tgtEl>
                                        <p:attrNameLst>
                                          <p:attrName>style.visibility</p:attrName>
                                        </p:attrNameLst>
                                      </p:cBhvr>
                                      <p:to>
                                        <p:strVal val="visible"/>
                                      </p:to>
                                    </p:set>
                                    <p:anim calcmode="lin" valueType="num">
                                      <p:cBhvr>
                                        <p:cTn id="59" dur="500" fill="hold"/>
                                        <p:tgtEl>
                                          <p:spTgt spid="117790"/>
                                        </p:tgtEl>
                                        <p:attrNameLst>
                                          <p:attrName>ppt_x</p:attrName>
                                        </p:attrNameLst>
                                      </p:cBhvr>
                                      <p:tavLst>
                                        <p:tav tm="0">
                                          <p:val>
                                            <p:strVal val="#ppt_x"/>
                                          </p:val>
                                        </p:tav>
                                        <p:tav tm="100000">
                                          <p:val>
                                            <p:strVal val="#ppt_x"/>
                                          </p:val>
                                        </p:tav>
                                      </p:tavLst>
                                    </p:anim>
                                    <p:anim calcmode="lin" valueType="num">
                                      <p:cBhvr>
                                        <p:cTn id="60" dur="500" fill="hold"/>
                                        <p:tgtEl>
                                          <p:spTgt spid="117790"/>
                                        </p:tgtEl>
                                        <p:attrNameLst>
                                          <p:attrName>ppt_y</p:attrName>
                                        </p:attrNameLst>
                                      </p:cBhvr>
                                      <p:tavLst>
                                        <p:tav tm="0">
                                          <p:val>
                                            <p:strVal val="#ppt_y-#ppt_h/2"/>
                                          </p:val>
                                        </p:tav>
                                        <p:tav tm="100000">
                                          <p:val>
                                            <p:strVal val="#ppt_y"/>
                                          </p:val>
                                        </p:tav>
                                      </p:tavLst>
                                    </p:anim>
                                    <p:anim calcmode="lin" valueType="num">
                                      <p:cBhvr>
                                        <p:cTn id="61" dur="500" fill="hold"/>
                                        <p:tgtEl>
                                          <p:spTgt spid="117790"/>
                                        </p:tgtEl>
                                        <p:attrNameLst>
                                          <p:attrName>ppt_w</p:attrName>
                                        </p:attrNameLst>
                                      </p:cBhvr>
                                      <p:tavLst>
                                        <p:tav tm="0">
                                          <p:val>
                                            <p:strVal val="#ppt_w"/>
                                          </p:val>
                                        </p:tav>
                                        <p:tav tm="100000">
                                          <p:val>
                                            <p:strVal val="#ppt_w"/>
                                          </p:val>
                                        </p:tav>
                                      </p:tavLst>
                                    </p:anim>
                                    <p:anim calcmode="lin" valueType="num">
                                      <p:cBhvr>
                                        <p:cTn id="62" dur="500" fill="hold"/>
                                        <p:tgtEl>
                                          <p:spTgt spid="117790"/>
                                        </p:tgtEl>
                                        <p:attrNameLst>
                                          <p:attrName>ppt_h</p:attrName>
                                        </p:attrNameLst>
                                      </p:cBhvr>
                                      <p:tavLst>
                                        <p:tav tm="0">
                                          <p:val>
                                            <p:fltVal val="0"/>
                                          </p:val>
                                        </p:tav>
                                        <p:tav tm="100000">
                                          <p:val>
                                            <p:strVal val="#ppt_h"/>
                                          </p:val>
                                        </p:tav>
                                      </p:tavLst>
                                    </p:anim>
                                  </p:childTnLst>
                                </p:cTn>
                              </p:par>
                            </p:childTnLst>
                          </p:cTn>
                        </p:par>
                        <p:par>
                          <p:cTn id="63" fill="hold" nodeType="afterGroup">
                            <p:stCondLst>
                              <p:cond delay="3000"/>
                            </p:stCondLst>
                            <p:childTnLst>
                              <p:par>
                                <p:cTn id="64" presetID="17" presetClass="entr" presetSubtype="1" fill="hold" grpId="0" nodeType="afterEffect">
                                  <p:stCondLst>
                                    <p:cond delay="0"/>
                                  </p:stCondLst>
                                  <p:childTnLst>
                                    <p:set>
                                      <p:cBhvr>
                                        <p:cTn id="65" dur="1" fill="hold">
                                          <p:stCondLst>
                                            <p:cond delay="0"/>
                                          </p:stCondLst>
                                        </p:cTn>
                                        <p:tgtEl>
                                          <p:spTgt spid="117783"/>
                                        </p:tgtEl>
                                        <p:attrNameLst>
                                          <p:attrName>style.visibility</p:attrName>
                                        </p:attrNameLst>
                                      </p:cBhvr>
                                      <p:to>
                                        <p:strVal val="visible"/>
                                      </p:to>
                                    </p:set>
                                    <p:anim calcmode="lin" valueType="num">
                                      <p:cBhvr>
                                        <p:cTn id="66" dur="500" fill="hold"/>
                                        <p:tgtEl>
                                          <p:spTgt spid="117783"/>
                                        </p:tgtEl>
                                        <p:attrNameLst>
                                          <p:attrName>ppt_x</p:attrName>
                                        </p:attrNameLst>
                                      </p:cBhvr>
                                      <p:tavLst>
                                        <p:tav tm="0">
                                          <p:val>
                                            <p:strVal val="#ppt_x"/>
                                          </p:val>
                                        </p:tav>
                                        <p:tav tm="100000">
                                          <p:val>
                                            <p:strVal val="#ppt_x"/>
                                          </p:val>
                                        </p:tav>
                                      </p:tavLst>
                                    </p:anim>
                                    <p:anim calcmode="lin" valueType="num">
                                      <p:cBhvr>
                                        <p:cTn id="67" dur="500" fill="hold"/>
                                        <p:tgtEl>
                                          <p:spTgt spid="117783"/>
                                        </p:tgtEl>
                                        <p:attrNameLst>
                                          <p:attrName>ppt_y</p:attrName>
                                        </p:attrNameLst>
                                      </p:cBhvr>
                                      <p:tavLst>
                                        <p:tav tm="0">
                                          <p:val>
                                            <p:strVal val="#ppt_y-#ppt_h/2"/>
                                          </p:val>
                                        </p:tav>
                                        <p:tav tm="100000">
                                          <p:val>
                                            <p:strVal val="#ppt_y"/>
                                          </p:val>
                                        </p:tav>
                                      </p:tavLst>
                                    </p:anim>
                                    <p:anim calcmode="lin" valueType="num">
                                      <p:cBhvr>
                                        <p:cTn id="68" dur="500" fill="hold"/>
                                        <p:tgtEl>
                                          <p:spTgt spid="117783"/>
                                        </p:tgtEl>
                                        <p:attrNameLst>
                                          <p:attrName>ppt_w</p:attrName>
                                        </p:attrNameLst>
                                      </p:cBhvr>
                                      <p:tavLst>
                                        <p:tav tm="0">
                                          <p:val>
                                            <p:strVal val="#ppt_w"/>
                                          </p:val>
                                        </p:tav>
                                        <p:tav tm="100000">
                                          <p:val>
                                            <p:strVal val="#ppt_w"/>
                                          </p:val>
                                        </p:tav>
                                      </p:tavLst>
                                    </p:anim>
                                    <p:anim calcmode="lin" valueType="num">
                                      <p:cBhvr>
                                        <p:cTn id="69" dur="500" fill="hold"/>
                                        <p:tgtEl>
                                          <p:spTgt spid="117783"/>
                                        </p:tgtEl>
                                        <p:attrNameLst>
                                          <p:attrName>ppt_h</p:attrName>
                                        </p:attrNameLst>
                                      </p:cBhvr>
                                      <p:tavLst>
                                        <p:tav tm="0">
                                          <p:val>
                                            <p:fltVal val="0"/>
                                          </p:val>
                                        </p:tav>
                                        <p:tav tm="100000">
                                          <p:val>
                                            <p:strVal val="#ppt_h"/>
                                          </p:val>
                                        </p:tav>
                                      </p:tavLst>
                                    </p:anim>
                                  </p:childTnLst>
                                </p:cTn>
                              </p:par>
                            </p:childTnLst>
                          </p:cTn>
                        </p:par>
                        <p:par>
                          <p:cTn id="70" fill="hold" nodeType="afterGroup">
                            <p:stCondLst>
                              <p:cond delay="3500"/>
                            </p:stCondLst>
                            <p:childTnLst>
                              <p:par>
                                <p:cTn id="71" presetID="17" presetClass="entr" presetSubtype="1" fill="hold" grpId="0" nodeType="afterEffect">
                                  <p:stCondLst>
                                    <p:cond delay="0"/>
                                  </p:stCondLst>
                                  <p:childTnLst>
                                    <p:set>
                                      <p:cBhvr>
                                        <p:cTn id="72" dur="1" fill="hold">
                                          <p:stCondLst>
                                            <p:cond delay="0"/>
                                          </p:stCondLst>
                                        </p:cTn>
                                        <p:tgtEl>
                                          <p:spTgt spid="117792"/>
                                        </p:tgtEl>
                                        <p:attrNameLst>
                                          <p:attrName>style.visibility</p:attrName>
                                        </p:attrNameLst>
                                      </p:cBhvr>
                                      <p:to>
                                        <p:strVal val="visible"/>
                                      </p:to>
                                    </p:set>
                                    <p:anim calcmode="lin" valueType="num">
                                      <p:cBhvr>
                                        <p:cTn id="73" dur="500" fill="hold"/>
                                        <p:tgtEl>
                                          <p:spTgt spid="117792"/>
                                        </p:tgtEl>
                                        <p:attrNameLst>
                                          <p:attrName>ppt_x</p:attrName>
                                        </p:attrNameLst>
                                      </p:cBhvr>
                                      <p:tavLst>
                                        <p:tav tm="0">
                                          <p:val>
                                            <p:strVal val="#ppt_x"/>
                                          </p:val>
                                        </p:tav>
                                        <p:tav tm="100000">
                                          <p:val>
                                            <p:strVal val="#ppt_x"/>
                                          </p:val>
                                        </p:tav>
                                      </p:tavLst>
                                    </p:anim>
                                    <p:anim calcmode="lin" valueType="num">
                                      <p:cBhvr>
                                        <p:cTn id="74" dur="500" fill="hold"/>
                                        <p:tgtEl>
                                          <p:spTgt spid="117792"/>
                                        </p:tgtEl>
                                        <p:attrNameLst>
                                          <p:attrName>ppt_y</p:attrName>
                                        </p:attrNameLst>
                                      </p:cBhvr>
                                      <p:tavLst>
                                        <p:tav tm="0">
                                          <p:val>
                                            <p:strVal val="#ppt_y-#ppt_h/2"/>
                                          </p:val>
                                        </p:tav>
                                        <p:tav tm="100000">
                                          <p:val>
                                            <p:strVal val="#ppt_y"/>
                                          </p:val>
                                        </p:tav>
                                      </p:tavLst>
                                    </p:anim>
                                    <p:anim calcmode="lin" valueType="num">
                                      <p:cBhvr>
                                        <p:cTn id="75" dur="500" fill="hold"/>
                                        <p:tgtEl>
                                          <p:spTgt spid="117792"/>
                                        </p:tgtEl>
                                        <p:attrNameLst>
                                          <p:attrName>ppt_w</p:attrName>
                                        </p:attrNameLst>
                                      </p:cBhvr>
                                      <p:tavLst>
                                        <p:tav tm="0">
                                          <p:val>
                                            <p:strVal val="#ppt_w"/>
                                          </p:val>
                                        </p:tav>
                                        <p:tav tm="100000">
                                          <p:val>
                                            <p:strVal val="#ppt_w"/>
                                          </p:val>
                                        </p:tav>
                                      </p:tavLst>
                                    </p:anim>
                                    <p:anim calcmode="lin" valueType="num">
                                      <p:cBhvr>
                                        <p:cTn id="76" dur="500" fill="hold"/>
                                        <p:tgtEl>
                                          <p:spTgt spid="117792"/>
                                        </p:tgtEl>
                                        <p:attrNameLst>
                                          <p:attrName>ppt_h</p:attrName>
                                        </p:attrNameLst>
                                      </p:cBhvr>
                                      <p:tavLst>
                                        <p:tav tm="0">
                                          <p:val>
                                            <p:fltVal val="0"/>
                                          </p:val>
                                        </p:tav>
                                        <p:tav tm="100000">
                                          <p:val>
                                            <p:strVal val="#ppt_h"/>
                                          </p:val>
                                        </p:tav>
                                      </p:tavLst>
                                    </p:anim>
                                  </p:childTnLst>
                                </p:cTn>
                              </p:par>
                            </p:childTnLst>
                          </p:cTn>
                        </p:par>
                        <p:par>
                          <p:cTn id="77" fill="hold" nodeType="afterGroup">
                            <p:stCondLst>
                              <p:cond delay="4000"/>
                            </p:stCondLst>
                            <p:childTnLst>
                              <p:par>
                                <p:cTn id="78" presetID="17" presetClass="entr" presetSubtype="1" fill="hold" grpId="0" nodeType="afterEffect">
                                  <p:stCondLst>
                                    <p:cond delay="0"/>
                                  </p:stCondLst>
                                  <p:childTnLst>
                                    <p:set>
                                      <p:cBhvr>
                                        <p:cTn id="79" dur="1" fill="hold">
                                          <p:stCondLst>
                                            <p:cond delay="0"/>
                                          </p:stCondLst>
                                        </p:cTn>
                                        <p:tgtEl>
                                          <p:spTgt spid="117784"/>
                                        </p:tgtEl>
                                        <p:attrNameLst>
                                          <p:attrName>style.visibility</p:attrName>
                                        </p:attrNameLst>
                                      </p:cBhvr>
                                      <p:to>
                                        <p:strVal val="visible"/>
                                      </p:to>
                                    </p:set>
                                    <p:anim calcmode="lin" valueType="num">
                                      <p:cBhvr>
                                        <p:cTn id="80" dur="500" fill="hold"/>
                                        <p:tgtEl>
                                          <p:spTgt spid="117784"/>
                                        </p:tgtEl>
                                        <p:attrNameLst>
                                          <p:attrName>ppt_x</p:attrName>
                                        </p:attrNameLst>
                                      </p:cBhvr>
                                      <p:tavLst>
                                        <p:tav tm="0">
                                          <p:val>
                                            <p:strVal val="#ppt_x"/>
                                          </p:val>
                                        </p:tav>
                                        <p:tav tm="100000">
                                          <p:val>
                                            <p:strVal val="#ppt_x"/>
                                          </p:val>
                                        </p:tav>
                                      </p:tavLst>
                                    </p:anim>
                                    <p:anim calcmode="lin" valueType="num">
                                      <p:cBhvr>
                                        <p:cTn id="81" dur="500" fill="hold"/>
                                        <p:tgtEl>
                                          <p:spTgt spid="117784"/>
                                        </p:tgtEl>
                                        <p:attrNameLst>
                                          <p:attrName>ppt_y</p:attrName>
                                        </p:attrNameLst>
                                      </p:cBhvr>
                                      <p:tavLst>
                                        <p:tav tm="0">
                                          <p:val>
                                            <p:strVal val="#ppt_y-#ppt_h/2"/>
                                          </p:val>
                                        </p:tav>
                                        <p:tav tm="100000">
                                          <p:val>
                                            <p:strVal val="#ppt_y"/>
                                          </p:val>
                                        </p:tav>
                                      </p:tavLst>
                                    </p:anim>
                                    <p:anim calcmode="lin" valueType="num">
                                      <p:cBhvr>
                                        <p:cTn id="82" dur="500" fill="hold"/>
                                        <p:tgtEl>
                                          <p:spTgt spid="117784"/>
                                        </p:tgtEl>
                                        <p:attrNameLst>
                                          <p:attrName>ppt_w</p:attrName>
                                        </p:attrNameLst>
                                      </p:cBhvr>
                                      <p:tavLst>
                                        <p:tav tm="0">
                                          <p:val>
                                            <p:strVal val="#ppt_w"/>
                                          </p:val>
                                        </p:tav>
                                        <p:tav tm="100000">
                                          <p:val>
                                            <p:strVal val="#ppt_w"/>
                                          </p:val>
                                        </p:tav>
                                      </p:tavLst>
                                    </p:anim>
                                    <p:anim calcmode="lin" valueType="num">
                                      <p:cBhvr>
                                        <p:cTn id="83" dur="500" fill="hold"/>
                                        <p:tgtEl>
                                          <p:spTgt spid="11778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4500"/>
                            </p:stCondLst>
                            <p:childTnLst>
                              <p:par>
                                <p:cTn id="85" presetID="17" presetClass="entr" presetSubtype="1" fill="hold" grpId="0" nodeType="afterEffect">
                                  <p:stCondLst>
                                    <p:cond delay="0"/>
                                  </p:stCondLst>
                                  <p:childTnLst>
                                    <p:set>
                                      <p:cBhvr>
                                        <p:cTn id="86" dur="1" fill="hold">
                                          <p:stCondLst>
                                            <p:cond delay="0"/>
                                          </p:stCondLst>
                                        </p:cTn>
                                        <p:tgtEl>
                                          <p:spTgt spid="117791"/>
                                        </p:tgtEl>
                                        <p:attrNameLst>
                                          <p:attrName>style.visibility</p:attrName>
                                        </p:attrNameLst>
                                      </p:cBhvr>
                                      <p:to>
                                        <p:strVal val="visible"/>
                                      </p:to>
                                    </p:set>
                                    <p:anim calcmode="lin" valueType="num">
                                      <p:cBhvr>
                                        <p:cTn id="87" dur="500" fill="hold"/>
                                        <p:tgtEl>
                                          <p:spTgt spid="117791"/>
                                        </p:tgtEl>
                                        <p:attrNameLst>
                                          <p:attrName>ppt_x</p:attrName>
                                        </p:attrNameLst>
                                      </p:cBhvr>
                                      <p:tavLst>
                                        <p:tav tm="0">
                                          <p:val>
                                            <p:strVal val="#ppt_x"/>
                                          </p:val>
                                        </p:tav>
                                        <p:tav tm="100000">
                                          <p:val>
                                            <p:strVal val="#ppt_x"/>
                                          </p:val>
                                        </p:tav>
                                      </p:tavLst>
                                    </p:anim>
                                    <p:anim calcmode="lin" valueType="num">
                                      <p:cBhvr>
                                        <p:cTn id="88" dur="500" fill="hold"/>
                                        <p:tgtEl>
                                          <p:spTgt spid="117791"/>
                                        </p:tgtEl>
                                        <p:attrNameLst>
                                          <p:attrName>ppt_y</p:attrName>
                                        </p:attrNameLst>
                                      </p:cBhvr>
                                      <p:tavLst>
                                        <p:tav tm="0">
                                          <p:val>
                                            <p:strVal val="#ppt_y-#ppt_h/2"/>
                                          </p:val>
                                        </p:tav>
                                        <p:tav tm="100000">
                                          <p:val>
                                            <p:strVal val="#ppt_y"/>
                                          </p:val>
                                        </p:tav>
                                      </p:tavLst>
                                    </p:anim>
                                    <p:anim calcmode="lin" valueType="num">
                                      <p:cBhvr>
                                        <p:cTn id="89" dur="500" fill="hold"/>
                                        <p:tgtEl>
                                          <p:spTgt spid="117791"/>
                                        </p:tgtEl>
                                        <p:attrNameLst>
                                          <p:attrName>ppt_w</p:attrName>
                                        </p:attrNameLst>
                                      </p:cBhvr>
                                      <p:tavLst>
                                        <p:tav tm="0">
                                          <p:val>
                                            <p:strVal val="#ppt_w"/>
                                          </p:val>
                                        </p:tav>
                                        <p:tav tm="100000">
                                          <p:val>
                                            <p:strVal val="#ppt_w"/>
                                          </p:val>
                                        </p:tav>
                                      </p:tavLst>
                                    </p:anim>
                                    <p:anim calcmode="lin" valueType="num">
                                      <p:cBhvr>
                                        <p:cTn id="90" dur="500" fill="hold"/>
                                        <p:tgtEl>
                                          <p:spTgt spid="117791"/>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0"/>
                            </p:stCondLst>
                            <p:childTnLst>
                              <p:par>
                                <p:cTn id="92" presetID="17" presetClass="entr" presetSubtype="1" fill="hold" grpId="0" nodeType="afterEffect">
                                  <p:stCondLst>
                                    <p:cond delay="0"/>
                                  </p:stCondLst>
                                  <p:childTnLst>
                                    <p:set>
                                      <p:cBhvr>
                                        <p:cTn id="93" dur="1" fill="hold">
                                          <p:stCondLst>
                                            <p:cond delay="0"/>
                                          </p:stCondLst>
                                        </p:cTn>
                                        <p:tgtEl>
                                          <p:spTgt spid="117785"/>
                                        </p:tgtEl>
                                        <p:attrNameLst>
                                          <p:attrName>style.visibility</p:attrName>
                                        </p:attrNameLst>
                                      </p:cBhvr>
                                      <p:to>
                                        <p:strVal val="visible"/>
                                      </p:to>
                                    </p:set>
                                    <p:anim calcmode="lin" valueType="num">
                                      <p:cBhvr>
                                        <p:cTn id="94" dur="500" fill="hold"/>
                                        <p:tgtEl>
                                          <p:spTgt spid="117785"/>
                                        </p:tgtEl>
                                        <p:attrNameLst>
                                          <p:attrName>ppt_x</p:attrName>
                                        </p:attrNameLst>
                                      </p:cBhvr>
                                      <p:tavLst>
                                        <p:tav tm="0">
                                          <p:val>
                                            <p:strVal val="#ppt_x"/>
                                          </p:val>
                                        </p:tav>
                                        <p:tav tm="100000">
                                          <p:val>
                                            <p:strVal val="#ppt_x"/>
                                          </p:val>
                                        </p:tav>
                                      </p:tavLst>
                                    </p:anim>
                                    <p:anim calcmode="lin" valueType="num">
                                      <p:cBhvr>
                                        <p:cTn id="95" dur="500" fill="hold"/>
                                        <p:tgtEl>
                                          <p:spTgt spid="117785"/>
                                        </p:tgtEl>
                                        <p:attrNameLst>
                                          <p:attrName>ppt_y</p:attrName>
                                        </p:attrNameLst>
                                      </p:cBhvr>
                                      <p:tavLst>
                                        <p:tav tm="0">
                                          <p:val>
                                            <p:strVal val="#ppt_y-#ppt_h/2"/>
                                          </p:val>
                                        </p:tav>
                                        <p:tav tm="100000">
                                          <p:val>
                                            <p:strVal val="#ppt_y"/>
                                          </p:val>
                                        </p:tav>
                                      </p:tavLst>
                                    </p:anim>
                                    <p:anim calcmode="lin" valueType="num">
                                      <p:cBhvr>
                                        <p:cTn id="96" dur="500" fill="hold"/>
                                        <p:tgtEl>
                                          <p:spTgt spid="117785"/>
                                        </p:tgtEl>
                                        <p:attrNameLst>
                                          <p:attrName>ppt_w</p:attrName>
                                        </p:attrNameLst>
                                      </p:cBhvr>
                                      <p:tavLst>
                                        <p:tav tm="0">
                                          <p:val>
                                            <p:strVal val="#ppt_w"/>
                                          </p:val>
                                        </p:tav>
                                        <p:tav tm="100000">
                                          <p:val>
                                            <p:strVal val="#ppt_w"/>
                                          </p:val>
                                        </p:tav>
                                      </p:tavLst>
                                    </p:anim>
                                    <p:anim calcmode="lin" valueType="num">
                                      <p:cBhvr>
                                        <p:cTn id="97" dur="500" fill="hold"/>
                                        <p:tgtEl>
                                          <p:spTgt spid="117785"/>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500"/>
                            </p:stCondLst>
                            <p:childTnLst>
                              <p:par>
                                <p:cTn id="99" presetID="17" presetClass="entr" presetSubtype="1" fill="hold" grpId="0" nodeType="afterEffect">
                                  <p:stCondLst>
                                    <p:cond delay="0"/>
                                  </p:stCondLst>
                                  <p:childTnLst>
                                    <p:set>
                                      <p:cBhvr>
                                        <p:cTn id="100" dur="1" fill="hold">
                                          <p:stCondLst>
                                            <p:cond delay="0"/>
                                          </p:stCondLst>
                                        </p:cTn>
                                        <p:tgtEl>
                                          <p:spTgt spid="117793"/>
                                        </p:tgtEl>
                                        <p:attrNameLst>
                                          <p:attrName>style.visibility</p:attrName>
                                        </p:attrNameLst>
                                      </p:cBhvr>
                                      <p:to>
                                        <p:strVal val="visible"/>
                                      </p:to>
                                    </p:set>
                                    <p:anim calcmode="lin" valueType="num">
                                      <p:cBhvr>
                                        <p:cTn id="101" dur="500" fill="hold"/>
                                        <p:tgtEl>
                                          <p:spTgt spid="117793"/>
                                        </p:tgtEl>
                                        <p:attrNameLst>
                                          <p:attrName>ppt_x</p:attrName>
                                        </p:attrNameLst>
                                      </p:cBhvr>
                                      <p:tavLst>
                                        <p:tav tm="0">
                                          <p:val>
                                            <p:strVal val="#ppt_x"/>
                                          </p:val>
                                        </p:tav>
                                        <p:tav tm="100000">
                                          <p:val>
                                            <p:strVal val="#ppt_x"/>
                                          </p:val>
                                        </p:tav>
                                      </p:tavLst>
                                    </p:anim>
                                    <p:anim calcmode="lin" valueType="num">
                                      <p:cBhvr>
                                        <p:cTn id="102" dur="500" fill="hold"/>
                                        <p:tgtEl>
                                          <p:spTgt spid="117793"/>
                                        </p:tgtEl>
                                        <p:attrNameLst>
                                          <p:attrName>ppt_y</p:attrName>
                                        </p:attrNameLst>
                                      </p:cBhvr>
                                      <p:tavLst>
                                        <p:tav tm="0">
                                          <p:val>
                                            <p:strVal val="#ppt_y-#ppt_h/2"/>
                                          </p:val>
                                        </p:tav>
                                        <p:tav tm="100000">
                                          <p:val>
                                            <p:strVal val="#ppt_y"/>
                                          </p:val>
                                        </p:tav>
                                      </p:tavLst>
                                    </p:anim>
                                    <p:anim calcmode="lin" valueType="num">
                                      <p:cBhvr>
                                        <p:cTn id="103" dur="500" fill="hold"/>
                                        <p:tgtEl>
                                          <p:spTgt spid="117793"/>
                                        </p:tgtEl>
                                        <p:attrNameLst>
                                          <p:attrName>ppt_w</p:attrName>
                                        </p:attrNameLst>
                                      </p:cBhvr>
                                      <p:tavLst>
                                        <p:tav tm="0">
                                          <p:val>
                                            <p:strVal val="#ppt_w"/>
                                          </p:val>
                                        </p:tav>
                                        <p:tav tm="100000">
                                          <p:val>
                                            <p:strVal val="#ppt_w"/>
                                          </p:val>
                                        </p:tav>
                                      </p:tavLst>
                                    </p:anim>
                                    <p:anim calcmode="lin" valueType="num">
                                      <p:cBhvr>
                                        <p:cTn id="104" dur="500" fill="hold"/>
                                        <p:tgtEl>
                                          <p:spTgt spid="117793"/>
                                        </p:tgtEl>
                                        <p:attrNameLst>
                                          <p:attrName>ppt_h</p:attrName>
                                        </p:attrNameLst>
                                      </p:cBhvr>
                                      <p:tavLst>
                                        <p:tav tm="0">
                                          <p:val>
                                            <p:fltVal val="0"/>
                                          </p:val>
                                        </p:tav>
                                        <p:tav tm="100000">
                                          <p:val>
                                            <p:strVal val="#ppt_h"/>
                                          </p:val>
                                        </p:tav>
                                      </p:tavLst>
                                    </p:anim>
                                  </p:childTnLst>
                                </p:cTn>
                              </p:par>
                            </p:childTnLst>
                          </p:cTn>
                        </p:par>
                        <p:par>
                          <p:cTn id="105" fill="hold" nodeType="afterGroup">
                            <p:stCondLst>
                              <p:cond delay="6000"/>
                            </p:stCondLst>
                            <p:childTnLst>
                              <p:par>
                                <p:cTn id="106" presetID="17" presetClass="entr" presetSubtype="1" fill="hold" grpId="0" nodeType="afterEffect">
                                  <p:stCondLst>
                                    <p:cond delay="0"/>
                                  </p:stCondLst>
                                  <p:childTnLst>
                                    <p:set>
                                      <p:cBhvr>
                                        <p:cTn id="107" dur="1" fill="hold">
                                          <p:stCondLst>
                                            <p:cond delay="0"/>
                                          </p:stCondLst>
                                        </p:cTn>
                                        <p:tgtEl>
                                          <p:spTgt spid="117786"/>
                                        </p:tgtEl>
                                        <p:attrNameLst>
                                          <p:attrName>style.visibility</p:attrName>
                                        </p:attrNameLst>
                                      </p:cBhvr>
                                      <p:to>
                                        <p:strVal val="visible"/>
                                      </p:to>
                                    </p:set>
                                    <p:anim calcmode="lin" valueType="num">
                                      <p:cBhvr>
                                        <p:cTn id="108" dur="500" fill="hold"/>
                                        <p:tgtEl>
                                          <p:spTgt spid="117786"/>
                                        </p:tgtEl>
                                        <p:attrNameLst>
                                          <p:attrName>ppt_x</p:attrName>
                                        </p:attrNameLst>
                                      </p:cBhvr>
                                      <p:tavLst>
                                        <p:tav tm="0">
                                          <p:val>
                                            <p:strVal val="#ppt_x"/>
                                          </p:val>
                                        </p:tav>
                                        <p:tav tm="100000">
                                          <p:val>
                                            <p:strVal val="#ppt_x"/>
                                          </p:val>
                                        </p:tav>
                                      </p:tavLst>
                                    </p:anim>
                                    <p:anim calcmode="lin" valueType="num">
                                      <p:cBhvr>
                                        <p:cTn id="109" dur="500" fill="hold"/>
                                        <p:tgtEl>
                                          <p:spTgt spid="117786"/>
                                        </p:tgtEl>
                                        <p:attrNameLst>
                                          <p:attrName>ppt_y</p:attrName>
                                        </p:attrNameLst>
                                      </p:cBhvr>
                                      <p:tavLst>
                                        <p:tav tm="0">
                                          <p:val>
                                            <p:strVal val="#ppt_y-#ppt_h/2"/>
                                          </p:val>
                                        </p:tav>
                                        <p:tav tm="100000">
                                          <p:val>
                                            <p:strVal val="#ppt_y"/>
                                          </p:val>
                                        </p:tav>
                                      </p:tavLst>
                                    </p:anim>
                                    <p:anim calcmode="lin" valueType="num">
                                      <p:cBhvr>
                                        <p:cTn id="110" dur="500" fill="hold"/>
                                        <p:tgtEl>
                                          <p:spTgt spid="117786"/>
                                        </p:tgtEl>
                                        <p:attrNameLst>
                                          <p:attrName>ppt_w</p:attrName>
                                        </p:attrNameLst>
                                      </p:cBhvr>
                                      <p:tavLst>
                                        <p:tav tm="0">
                                          <p:val>
                                            <p:strVal val="#ppt_w"/>
                                          </p:val>
                                        </p:tav>
                                        <p:tav tm="100000">
                                          <p:val>
                                            <p:strVal val="#ppt_w"/>
                                          </p:val>
                                        </p:tav>
                                      </p:tavLst>
                                    </p:anim>
                                    <p:anim calcmode="lin" valueType="num">
                                      <p:cBhvr>
                                        <p:cTn id="111" dur="500" fill="hold"/>
                                        <p:tgtEl>
                                          <p:spTgt spid="117786"/>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6500"/>
                            </p:stCondLst>
                            <p:childTnLst>
                              <p:par>
                                <p:cTn id="113" presetID="17" presetClass="entr" presetSubtype="1" fill="hold" grpId="0" nodeType="afterEffect">
                                  <p:stCondLst>
                                    <p:cond delay="0"/>
                                  </p:stCondLst>
                                  <p:childTnLst>
                                    <p:set>
                                      <p:cBhvr>
                                        <p:cTn id="114" dur="1" fill="hold">
                                          <p:stCondLst>
                                            <p:cond delay="0"/>
                                          </p:stCondLst>
                                        </p:cTn>
                                        <p:tgtEl>
                                          <p:spTgt spid="117794"/>
                                        </p:tgtEl>
                                        <p:attrNameLst>
                                          <p:attrName>style.visibility</p:attrName>
                                        </p:attrNameLst>
                                      </p:cBhvr>
                                      <p:to>
                                        <p:strVal val="visible"/>
                                      </p:to>
                                    </p:set>
                                    <p:anim calcmode="lin" valueType="num">
                                      <p:cBhvr>
                                        <p:cTn id="115" dur="500" fill="hold"/>
                                        <p:tgtEl>
                                          <p:spTgt spid="117794"/>
                                        </p:tgtEl>
                                        <p:attrNameLst>
                                          <p:attrName>ppt_x</p:attrName>
                                        </p:attrNameLst>
                                      </p:cBhvr>
                                      <p:tavLst>
                                        <p:tav tm="0">
                                          <p:val>
                                            <p:strVal val="#ppt_x"/>
                                          </p:val>
                                        </p:tav>
                                        <p:tav tm="100000">
                                          <p:val>
                                            <p:strVal val="#ppt_x"/>
                                          </p:val>
                                        </p:tav>
                                      </p:tavLst>
                                    </p:anim>
                                    <p:anim calcmode="lin" valueType="num">
                                      <p:cBhvr>
                                        <p:cTn id="116" dur="500" fill="hold"/>
                                        <p:tgtEl>
                                          <p:spTgt spid="117794"/>
                                        </p:tgtEl>
                                        <p:attrNameLst>
                                          <p:attrName>ppt_y</p:attrName>
                                        </p:attrNameLst>
                                      </p:cBhvr>
                                      <p:tavLst>
                                        <p:tav tm="0">
                                          <p:val>
                                            <p:strVal val="#ppt_y-#ppt_h/2"/>
                                          </p:val>
                                        </p:tav>
                                        <p:tav tm="100000">
                                          <p:val>
                                            <p:strVal val="#ppt_y"/>
                                          </p:val>
                                        </p:tav>
                                      </p:tavLst>
                                    </p:anim>
                                    <p:anim calcmode="lin" valueType="num">
                                      <p:cBhvr>
                                        <p:cTn id="117" dur="500" fill="hold"/>
                                        <p:tgtEl>
                                          <p:spTgt spid="117794"/>
                                        </p:tgtEl>
                                        <p:attrNameLst>
                                          <p:attrName>ppt_w</p:attrName>
                                        </p:attrNameLst>
                                      </p:cBhvr>
                                      <p:tavLst>
                                        <p:tav tm="0">
                                          <p:val>
                                            <p:strVal val="#ppt_w"/>
                                          </p:val>
                                        </p:tav>
                                        <p:tav tm="100000">
                                          <p:val>
                                            <p:strVal val="#ppt_w"/>
                                          </p:val>
                                        </p:tav>
                                      </p:tavLst>
                                    </p:anim>
                                    <p:anim calcmode="lin" valueType="num">
                                      <p:cBhvr>
                                        <p:cTn id="118" dur="500" fill="hold"/>
                                        <p:tgtEl>
                                          <p:spTgt spid="117794"/>
                                        </p:tgtEl>
                                        <p:attrNameLst>
                                          <p:attrName>ppt_h</p:attrName>
                                        </p:attrNameLst>
                                      </p:cBhvr>
                                      <p:tavLst>
                                        <p:tav tm="0">
                                          <p:val>
                                            <p:fltVal val="0"/>
                                          </p:val>
                                        </p:tav>
                                        <p:tav tm="100000">
                                          <p:val>
                                            <p:strVal val="#ppt_h"/>
                                          </p:val>
                                        </p:tav>
                                      </p:tavLst>
                                    </p:anim>
                                  </p:childTnLst>
                                </p:cTn>
                              </p:par>
                            </p:childTnLst>
                          </p:cTn>
                        </p:par>
                        <p:par>
                          <p:cTn id="119" fill="hold" nodeType="afterGroup">
                            <p:stCondLst>
                              <p:cond delay="7000"/>
                            </p:stCondLst>
                            <p:childTnLst>
                              <p:par>
                                <p:cTn id="120" presetID="17" presetClass="entr" presetSubtype="1" fill="hold" grpId="0" nodeType="afterEffect">
                                  <p:stCondLst>
                                    <p:cond delay="0"/>
                                  </p:stCondLst>
                                  <p:childTnLst>
                                    <p:set>
                                      <p:cBhvr>
                                        <p:cTn id="121" dur="1" fill="hold">
                                          <p:stCondLst>
                                            <p:cond delay="0"/>
                                          </p:stCondLst>
                                        </p:cTn>
                                        <p:tgtEl>
                                          <p:spTgt spid="117787"/>
                                        </p:tgtEl>
                                        <p:attrNameLst>
                                          <p:attrName>style.visibility</p:attrName>
                                        </p:attrNameLst>
                                      </p:cBhvr>
                                      <p:to>
                                        <p:strVal val="visible"/>
                                      </p:to>
                                    </p:set>
                                    <p:anim calcmode="lin" valueType="num">
                                      <p:cBhvr>
                                        <p:cTn id="122" dur="500" fill="hold"/>
                                        <p:tgtEl>
                                          <p:spTgt spid="117787"/>
                                        </p:tgtEl>
                                        <p:attrNameLst>
                                          <p:attrName>ppt_x</p:attrName>
                                        </p:attrNameLst>
                                      </p:cBhvr>
                                      <p:tavLst>
                                        <p:tav tm="0">
                                          <p:val>
                                            <p:strVal val="#ppt_x"/>
                                          </p:val>
                                        </p:tav>
                                        <p:tav tm="100000">
                                          <p:val>
                                            <p:strVal val="#ppt_x"/>
                                          </p:val>
                                        </p:tav>
                                      </p:tavLst>
                                    </p:anim>
                                    <p:anim calcmode="lin" valueType="num">
                                      <p:cBhvr>
                                        <p:cTn id="123" dur="500" fill="hold"/>
                                        <p:tgtEl>
                                          <p:spTgt spid="117787"/>
                                        </p:tgtEl>
                                        <p:attrNameLst>
                                          <p:attrName>ppt_y</p:attrName>
                                        </p:attrNameLst>
                                      </p:cBhvr>
                                      <p:tavLst>
                                        <p:tav tm="0">
                                          <p:val>
                                            <p:strVal val="#ppt_y-#ppt_h/2"/>
                                          </p:val>
                                        </p:tav>
                                        <p:tav tm="100000">
                                          <p:val>
                                            <p:strVal val="#ppt_y"/>
                                          </p:val>
                                        </p:tav>
                                      </p:tavLst>
                                    </p:anim>
                                    <p:anim calcmode="lin" valueType="num">
                                      <p:cBhvr>
                                        <p:cTn id="124" dur="500" fill="hold"/>
                                        <p:tgtEl>
                                          <p:spTgt spid="117787"/>
                                        </p:tgtEl>
                                        <p:attrNameLst>
                                          <p:attrName>ppt_w</p:attrName>
                                        </p:attrNameLst>
                                      </p:cBhvr>
                                      <p:tavLst>
                                        <p:tav tm="0">
                                          <p:val>
                                            <p:strVal val="#ppt_w"/>
                                          </p:val>
                                        </p:tav>
                                        <p:tav tm="100000">
                                          <p:val>
                                            <p:strVal val="#ppt_w"/>
                                          </p:val>
                                        </p:tav>
                                      </p:tavLst>
                                    </p:anim>
                                    <p:anim calcmode="lin" valueType="num">
                                      <p:cBhvr>
                                        <p:cTn id="125" dur="500" fill="hold"/>
                                        <p:tgtEl>
                                          <p:spTgt spid="117787"/>
                                        </p:tgtEl>
                                        <p:attrNameLst>
                                          <p:attrName>ppt_h</p:attrName>
                                        </p:attrNameLst>
                                      </p:cBhvr>
                                      <p:tavLst>
                                        <p:tav tm="0">
                                          <p:val>
                                            <p:fltVal val="0"/>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7" presetClass="entr" presetSubtype="4" fill="hold" grpId="0" nodeType="clickEffect">
                                  <p:stCondLst>
                                    <p:cond delay="0"/>
                                  </p:stCondLst>
                                  <p:childTnLst>
                                    <p:set>
                                      <p:cBhvr>
                                        <p:cTn id="129" dur="1" fill="hold">
                                          <p:stCondLst>
                                            <p:cond delay="0"/>
                                          </p:stCondLst>
                                        </p:cTn>
                                        <p:tgtEl>
                                          <p:spTgt spid="117795"/>
                                        </p:tgtEl>
                                        <p:attrNameLst>
                                          <p:attrName>style.visibility</p:attrName>
                                        </p:attrNameLst>
                                      </p:cBhvr>
                                      <p:to>
                                        <p:strVal val="visible"/>
                                      </p:to>
                                    </p:set>
                                    <p:anim calcmode="lin" valueType="num">
                                      <p:cBhvr>
                                        <p:cTn id="130" dur="500" fill="hold"/>
                                        <p:tgtEl>
                                          <p:spTgt spid="117795"/>
                                        </p:tgtEl>
                                        <p:attrNameLst>
                                          <p:attrName>ppt_x</p:attrName>
                                        </p:attrNameLst>
                                      </p:cBhvr>
                                      <p:tavLst>
                                        <p:tav tm="0">
                                          <p:val>
                                            <p:strVal val="#ppt_x"/>
                                          </p:val>
                                        </p:tav>
                                        <p:tav tm="100000">
                                          <p:val>
                                            <p:strVal val="#ppt_x"/>
                                          </p:val>
                                        </p:tav>
                                      </p:tavLst>
                                    </p:anim>
                                    <p:anim calcmode="lin" valueType="num">
                                      <p:cBhvr>
                                        <p:cTn id="131" dur="500" fill="hold"/>
                                        <p:tgtEl>
                                          <p:spTgt spid="117795"/>
                                        </p:tgtEl>
                                        <p:attrNameLst>
                                          <p:attrName>ppt_y</p:attrName>
                                        </p:attrNameLst>
                                      </p:cBhvr>
                                      <p:tavLst>
                                        <p:tav tm="0">
                                          <p:val>
                                            <p:strVal val="#ppt_y+#ppt_h/2"/>
                                          </p:val>
                                        </p:tav>
                                        <p:tav tm="100000">
                                          <p:val>
                                            <p:strVal val="#ppt_y"/>
                                          </p:val>
                                        </p:tav>
                                      </p:tavLst>
                                    </p:anim>
                                    <p:anim calcmode="lin" valueType="num">
                                      <p:cBhvr>
                                        <p:cTn id="132" dur="500" fill="hold"/>
                                        <p:tgtEl>
                                          <p:spTgt spid="117795"/>
                                        </p:tgtEl>
                                        <p:attrNameLst>
                                          <p:attrName>ppt_w</p:attrName>
                                        </p:attrNameLst>
                                      </p:cBhvr>
                                      <p:tavLst>
                                        <p:tav tm="0">
                                          <p:val>
                                            <p:strVal val="#ppt_w"/>
                                          </p:val>
                                        </p:tav>
                                        <p:tav tm="100000">
                                          <p:val>
                                            <p:strVal val="#ppt_w"/>
                                          </p:val>
                                        </p:tav>
                                      </p:tavLst>
                                    </p:anim>
                                    <p:anim calcmode="lin" valueType="num">
                                      <p:cBhvr>
                                        <p:cTn id="133" dur="500" fill="hold"/>
                                        <p:tgtEl>
                                          <p:spTgt spid="117795"/>
                                        </p:tgtEl>
                                        <p:attrNameLst>
                                          <p:attrName>ppt_h</p:attrName>
                                        </p:attrNameLst>
                                      </p:cBhvr>
                                      <p:tavLst>
                                        <p:tav tm="0">
                                          <p:val>
                                            <p:fltVal val="0"/>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4" fill="hold" grpId="0" nodeType="clickEffect">
                                  <p:stCondLst>
                                    <p:cond delay="0"/>
                                  </p:stCondLst>
                                  <p:childTnLst>
                                    <p:set>
                                      <p:cBhvr>
                                        <p:cTn id="137" dur="1" fill="hold">
                                          <p:stCondLst>
                                            <p:cond delay="0"/>
                                          </p:stCondLst>
                                        </p:cTn>
                                        <p:tgtEl>
                                          <p:spTgt spid="117796"/>
                                        </p:tgtEl>
                                        <p:attrNameLst>
                                          <p:attrName>style.visibility</p:attrName>
                                        </p:attrNameLst>
                                      </p:cBhvr>
                                      <p:to>
                                        <p:strVal val="visible"/>
                                      </p:to>
                                    </p:set>
                                    <p:anim calcmode="lin" valueType="num">
                                      <p:cBhvr>
                                        <p:cTn id="138" dur="500" fill="hold"/>
                                        <p:tgtEl>
                                          <p:spTgt spid="117796"/>
                                        </p:tgtEl>
                                        <p:attrNameLst>
                                          <p:attrName>ppt_x</p:attrName>
                                        </p:attrNameLst>
                                      </p:cBhvr>
                                      <p:tavLst>
                                        <p:tav tm="0">
                                          <p:val>
                                            <p:strVal val="#ppt_x"/>
                                          </p:val>
                                        </p:tav>
                                        <p:tav tm="100000">
                                          <p:val>
                                            <p:strVal val="#ppt_x"/>
                                          </p:val>
                                        </p:tav>
                                      </p:tavLst>
                                    </p:anim>
                                    <p:anim calcmode="lin" valueType="num">
                                      <p:cBhvr>
                                        <p:cTn id="139" dur="500" fill="hold"/>
                                        <p:tgtEl>
                                          <p:spTgt spid="117796"/>
                                        </p:tgtEl>
                                        <p:attrNameLst>
                                          <p:attrName>ppt_y</p:attrName>
                                        </p:attrNameLst>
                                      </p:cBhvr>
                                      <p:tavLst>
                                        <p:tav tm="0">
                                          <p:val>
                                            <p:strVal val="#ppt_y+#ppt_h/2"/>
                                          </p:val>
                                        </p:tav>
                                        <p:tav tm="100000">
                                          <p:val>
                                            <p:strVal val="#ppt_y"/>
                                          </p:val>
                                        </p:tav>
                                      </p:tavLst>
                                    </p:anim>
                                    <p:anim calcmode="lin" valueType="num">
                                      <p:cBhvr>
                                        <p:cTn id="140" dur="500" fill="hold"/>
                                        <p:tgtEl>
                                          <p:spTgt spid="117796"/>
                                        </p:tgtEl>
                                        <p:attrNameLst>
                                          <p:attrName>ppt_w</p:attrName>
                                        </p:attrNameLst>
                                      </p:cBhvr>
                                      <p:tavLst>
                                        <p:tav tm="0">
                                          <p:val>
                                            <p:strVal val="#ppt_w"/>
                                          </p:val>
                                        </p:tav>
                                        <p:tav tm="100000">
                                          <p:val>
                                            <p:strVal val="#ppt_w"/>
                                          </p:val>
                                        </p:tav>
                                      </p:tavLst>
                                    </p:anim>
                                    <p:anim calcmode="lin" valueType="num">
                                      <p:cBhvr>
                                        <p:cTn id="141" dur="500" fill="hold"/>
                                        <p:tgtEl>
                                          <p:spTgt spid="117796"/>
                                        </p:tgtEl>
                                        <p:attrNameLst>
                                          <p:attrName>ppt_h</p:attrName>
                                        </p:attrNameLst>
                                      </p:cBhvr>
                                      <p:tavLst>
                                        <p:tav tm="0">
                                          <p:val>
                                            <p:fltVal val="0"/>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4" fill="hold" grpId="0" nodeType="clickEffect">
                                  <p:stCondLst>
                                    <p:cond delay="0"/>
                                  </p:stCondLst>
                                  <p:childTnLst>
                                    <p:set>
                                      <p:cBhvr>
                                        <p:cTn id="145" dur="1" fill="hold">
                                          <p:stCondLst>
                                            <p:cond delay="0"/>
                                          </p:stCondLst>
                                        </p:cTn>
                                        <p:tgtEl>
                                          <p:spTgt spid="117805"/>
                                        </p:tgtEl>
                                        <p:attrNameLst>
                                          <p:attrName>style.visibility</p:attrName>
                                        </p:attrNameLst>
                                      </p:cBhvr>
                                      <p:to>
                                        <p:strVal val="visible"/>
                                      </p:to>
                                    </p:set>
                                    <p:anim calcmode="lin" valueType="num">
                                      <p:cBhvr>
                                        <p:cTn id="146" dur="500" fill="hold"/>
                                        <p:tgtEl>
                                          <p:spTgt spid="117805"/>
                                        </p:tgtEl>
                                        <p:attrNameLst>
                                          <p:attrName>ppt_x</p:attrName>
                                        </p:attrNameLst>
                                      </p:cBhvr>
                                      <p:tavLst>
                                        <p:tav tm="0">
                                          <p:val>
                                            <p:strVal val="#ppt_x"/>
                                          </p:val>
                                        </p:tav>
                                        <p:tav tm="100000">
                                          <p:val>
                                            <p:strVal val="#ppt_x"/>
                                          </p:val>
                                        </p:tav>
                                      </p:tavLst>
                                    </p:anim>
                                    <p:anim calcmode="lin" valueType="num">
                                      <p:cBhvr>
                                        <p:cTn id="147" dur="500" fill="hold"/>
                                        <p:tgtEl>
                                          <p:spTgt spid="117805"/>
                                        </p:tgtEl>
                                        <p:attrNameLst>
                                          <p:attrName>ppt_y</p:attrName>
                                        </p:attrNameLst>
                                      </p:cBhvr>
                                      <p:tavLst>
                                        <p:tav tm="0">
                                          <p:val>
                                            <p:strVal val="#ppt_y+#ppt_h/2"/>
                                          </p:val>
                                        </p:tav>
                                        <p:tav tm="100000">
                                          <p:val>
                                            <p:strVal val="#ppt_y"/>
                                          </p:val>
                                        </p:tav>
                                      </p:tavLst>
                                    </p:anim>
                                    <p:anim calcmode="lin" valueType="num">
                                      <p:cBhvr>
                                        <p:cTn id="148" dur="500" fill="hold"/>
                                        <p:tgtEl>
                                          <p:spTgt spid="117805"/>
                                        </p:tgtEl>
                                        <p:attrNameLst>
                                          <p:attrName>ppt_w</p:attrName>
                                        </p:attrNameLst>
                                      </p:cBhvr>
                                      <p:tavLst>
                                        <p:tav tm="0">
                                          <p:val>
                                            <p:strVal val="#ppt_w"/>
                                          </p:val>
                                        </p:tav>
                                        <p:tav tm="100000">
                                          <p:val>
                                            <p:strVal val="#ppt_w"/>
                                          </p:val>
                                        </p:tav>
                                      </p:tavLst>
                                    </p:anim>
                                    <p:anim calcmode="lin" valueType="num">
                                      <p:cBhvr>
                                        <p:cTn id="149" dur="500" fill="hold"/>
                                        <p:tgtEl>
                                          <p:spTgt spid="117805"/>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500"/>
                            </p:stCondLst>
                            <p:childTnLst>
                              <p:par>
                                <p:cTn id="151" presetID="2" presetClass="entr" presetSubtype="2" fill="hold" grpId="0" nodeType="afterEffect">
                                  <p:stCondLst>
                                    <p:cond delay="0"/>
                                  </p:stCondLst>
                                  <p:childTnLst>
                                    <p:set>
                                      <p:cBhvr>
                                        <p:cTn id="152" dur="1" fill="hold">
                                          <p:stCondLst>
                                            <p:cond delay="0"/>
                                          </p:stCondLst>
                                        </p:cTn>
                                        <p:tgtEl>
                                          <p:spTgt spid="117818"/>
                                        </p:tgtEl>
                                        <p:attrNameLst>
                                          <p:attrName>style.visibility</p:attrName>
                                        </p:attrNameLst>
                                      </p:cBhvr>
                                      <p:to>
                                        <p:strVal val="visible"/>
                                      </p:to>
                                    </p:set>
                                    <p:anim calcmode="lin" valueType="num">
                                      <p:cBhvr additive="base">
                                        <p:cTn id="153" dur="500" fill="hold"/>
                                        <p:tgtEl>
                                          <p:spTgt spid="117818"/>
                                        </p:tgtEl>
                                        <p:attrNameLst>
                                          <p:attrName>ppt_x</p:attrName>
                                        </p:attrNameLst>
                                      </p:cBhvr>
                                      <p:tavLst>
                                        <p:tav tm="0">
                                          <p:val>
                                            <p:strVal val="1+#ppt_w/2"/>
                                          </p:val>
                                        </p:tav>
                                        <p:tav tm="100000">
                                          <p:val>
                                            <p:strVal val="#ppt_x"/>
                                          </p:val>
                                        </p:tav>
                                      </p:tavLst>
                                    </p:anim>
                                    <p:anim calcmode="lin" valueType="num">
                                      <p:cBhvr additive="base">
                                        <p:cTn id="154" dur="500" fill="hold"/>
                                        <p:tgtEl>
                                          <p:spTgt spid="1178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7818"/>
                                        </p:tgtEl>
                                        <p:attrNameLst>
                                          <p:attrName>style.visibility</p:attrName>
                                        </p:attrNameLst>
                                      </p:cBhvr>
                                      <p:to>
                                        <p:strVal val="hidden"/>
                                      </p:to>
                                    </p:set>
                                  </p:sub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117797"/>
                                        </p:tgtEl>
                                        <p:attrNameLst>
                                          <p:attrName>style.visibility</p:attrName>
                                        </p:attrNameLst>
                                      </p:cBhvr>
                                      <p:to>
                                        <p:strVal val="visible"/>
                                      </p:to>
                                    </p:set>
                                    <p:animEffect transition="in" filter="slide(fromTop)">
                                      <p:cBhvr>
                                        <p:cTn id="159" dur="500"/>
                                        <p:tgtEl>
                                          <p:spTgt spid="117797"/>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1" fill="hold" grpId="0" nodeType="clickEffect">
                                  <p:stCondLst>
                                    <p:cond delay="0"/>
                                  </p:stCondLst>
                                  <p:childTnLst>
                                    <p:set>
                                      <p:cBhvr>
                                        <p:cTn id="163" dur="1" fill="hold">
                                          <p:stCondLst>
                                            <p:cond delay="0"/>
                                          </p:stCondLst>
                                        </p:cTn>
                                        <p:tgtEl>
                                          <p:spTgt spid="117798"/>
                                        </p:tgtEl>
                                        <p:attrNameLst>
                                          <p:attrName>style.visibility</p:attrName>
                                        </p:attrNameLst>
                                      </p:cBhvr>
                                      <p:to>
                                        <p:strVal val="visible"/>
                                      </p:to>
                                    </p:set>
                                    <p:animEffect transition="in" filter="slide(fromTop)">
                                      <p:cBhvr>
                                        <p:cTn id="164" dur="500"/>
                                        <p:tgtEl>
                                          <p:spTgt spid="117798"/>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2" presetClass="entr" presetSubtype="1" fill="hold" grpId="0" nodeType="clickEffect">
                                  <p:stCondLst>
                                    <p:cond delay="0"/>
                                  </p:stCondLst>
                                  <p:childTnLst>
                                    <p:set>
                                      <p:cBhvr>
                                        <p:cTn id="168" dur="1" fill="hold">
                                          <p:stCondLst>
                                            <p:cond delay="0"/>
                                          </p:stCondLst>
                                        </p:cTn>
                                        <p:tgtEl>
                                          <p:spTgt spid="117799"/>
                                        </p:tgtEl>
                                        <p:attrNameLst>
                                          <p:attrName>style.visibility</p:attrName>
                                        </p:attrNameLst>
                                      </p:cBhvr>
                                      <p:to>
                                        <p:strVal val="visible"/>
                                      </p:to>
                                    </p:set>
                                    <p:animEffect transition="in" filter="slide(fromTop)">
                                      <p:cBhvr>
                                        <p:cTn id="169" dur="500"/>
                                        <p:tgtEl>
                                          <p:spTgt spid="117799"/>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2" presetClass="entr" presetSubtype="1" fill="hold" grpId="0" nodeType="clickEffect">
                                  <p:stCondLst>
                                    <p:cond delay="0"/>
                                  </p:stCondLst>
                                  <p:childTnLst>
                                    <p:set>
                                      <p:cBhvr>
                                        <p:cTn id="173" dur="1" fill="hold">
                                          <p:stCondLst>
                                            <p:cond delay="0"/>
                                          </p:stCondLst>
                                        </p:cTn>
                                        <p:tgtEl>
                                          <p:spTgt spid="117800"/>
                                        </p:tgtEl>
                                        <p:attrNameLst>
                                          <p:attrName>style.visibility</p:attrName>
                                        </p:attrNameLst>
                                      </p:cBhvr>
                                      <p:to>
                                        <p:strVal val="visible"/>
                                      </p:to>
                                    </p:set>
                                    <p:animEffect transition="in" filter="slide(fromTop)">
                                      <p:cBhvr>
                                        <p:cTn id="174" dur="500"/>
                                        <p:tgtEl>
                                          <p:spTgt spid="117800"/>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2" presetClass="entr" presetSubtype="1" fill="hold" grpId="0" nodeType="clickEffect">
                                  <p:stCondLst>
                                    <p:cond delay="0"/>
                                  </p:stCondLst>
                                  <p:childTnLst>
                                    <p:set>
                                      <p:cBhvr>
                                        <p:cTn id="178" dur="1" fill="hold">
                                          <p:stCondLst>
                                            <p:cond delay="0"/>
                                          </p:stCondLst>
                                        </p:cTn>
                                        <p:tgtEl>
                                          <p:spTgt spid="117801"/>
                                        </p:tgtEl>
                                        <p:attrNameLst>
                                          <p:attrName>style.visibility</p:attrName>
                                        </p:attrNameLst>
                                      </p:cBhvr>
                                      <p:to>
                                        <p:strVal val="visible"/>
                                      </p:to>
                                    </p:set>
                                    <p:animEffect transition="in" filter="slide(fromTop)">
                                      <p:cBhvr>
                                        <p:cTn id="179" dur="500"/>
                                        <p:tgtEl>
                                          <p:spTgt spid="11780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117806"/>
                                        </p:tgtEl>
                                        <p:attrNameLst>
                                          <p:attrName>style.visibility</p:attrName>
                                        </p:attrNameLst>
                                      </p:cBhvr>
                                      <p:to>
                                        <p:strVal val="visible"/>
                                      </p:to>
                                    </p:set>
                                    <p:animEffect transition="in" filter="slide(fromTop)">
                                      <p:cBhvr>
                                        <p:cTn id="184" dur="500"/>
                                        <p:tgtEl>
                                          <p:spTgt spid="117806"/>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1" fill="hold" grpId="0" nodeType="clickEffect">
                                  <p:stCondLst>
                                    <p:cond delay="0"/>
                                  </p:stCondLst>
                                  <p:childTnLst>
                                    <p:set>
                                      <p:cBhvr>
                                        <p:cTn id="188" dur="1" fill="hold">
                                          <p:stCondLst>
                                            <p:cond delay="0"/>
                                          </p:stCondLst>
                                        </p:cTn>
                                        <p:tgtEl>
                                          <p:spTgt spid="117807"/>
                                        </p:tgtEl>
                                        <p:attrNameLst>
                                          <p:attrName>style.visibility</p:attrName>
                                        </p:attrNameLst>
                                      </p:cBhvr>
                                      <p:to>
                                        <p:strVal val="visible"/>
                                      </p:to>
                                    </p:set>
                                    <p:animEffect transition="in" filter="slide(fromTop)">
                                      <p:cBhvr>
                                        <p:cTn id="189" dur="500"/>
                                        <p:tgtEl>
                                          <p:spTgt spid="117807"/>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2" presetClass="entr" presetSubtype="1" fill="hold" grpId="0" nodeType="clickEffect">
                                  <p:stCondLst>
                                    <p:cond delay="0"/>
                                  </p:stCondLst>
                                  <p:childTnLst>
                                    <p:set>
                                      <p:cBhvr>
                                        <p:cTn id="193" dur="1" fill="hold">
                                          <p:stCondLst>
                                            <p:cond delay="0"/>
                                          </p:stCondLst>
                                        </p:cTn>
                                        <p:tgtEl>
                                          <p:spTgt spid="117802"/>
                                        </p:tgtEl>
                                        <p:attrNameLst>
                                          <p:attrName>style.visibility</p:attrName>
                                        </p:attrNameLst>
                                      </p:cBhvr>
                                      <p:to>
                                        <p:strVal val="visible"/>
                                      </p:to>
                                    </p:set>
                                    <p:animEffect transition="in" filter="slide(fromTop)">
                                      <p:cBhvr>
                                        <p:cTn id="194" dur="500"/>
                                        <p:tgtEl>
                                          <p:spTgt spid="117802"/>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2" presetClass="entr" presetSubtype="1" fill="hold" grpId="0" nodeType="clickEffect">
                                  <p:stCondLst>
                                    <p:cond delay="0"/>
                                  </p:stCondLst>
                                  <p:childTnLst>
                                    <p:set>
                                      <p:cBhvr>
                                        <p:cTn id="198" dur="1" fill="hold">
                                          <p:stCondLst>
                                            <p:cond delay="0"/>
                                          </p:stCondLst>
                                        </p:cTn>
                                        <p:tgtEl>
                                          <p:spTgt spid="117808"/>
                                        </p:tgtEl>
                                        <p:attrNameLst>
                                          <p:attrName>style.visibility</p:attrName>
                                        </p:attrNameLst>
                                      </p:cBhvr>
                                      <p:to>
                                        <p:strVal val="visible"/>
                                      </p:to>
                                    </p:set>
                                    <p:animEffect transition="in" filter="slide(fromTop)">
                                      <p:cBhvr>
                                        <p:cTn id="199" dur="500"/>
                                        <p:tgtEl>
                                          <p:spTgt spid="117808"/>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2" presetClass="entr" presetSubtype="1" fill="hold" grpId="0" nodeType="clickEffect">
                                  <p:stCondLst>
                                    <p:cond delay="0"/>
                                  </p:stCondLst>
                                  <p:childTnLst>
                                    <p:set>
                                      <p:cBhvr>
                                        <p:cTn id="203" dur="1" fill="hold">
                                          <p:stCondLst>
                                            <p:cond delay="0"/>
                                          </p:stCondLst>
                                        </p:cTn>
                                        <p:tgtEl>
                                          <p:spTgt spid="117809"/>
                                        </p:tgtEl>
                                        <p:attrNameLst>
                                          <p:attrName>style.visibility</p:attrName>
                                        </p:attrNameLst>
                                      </p:cBhvr>
                                      <p:to>
                                        <p:strVal val="visible"/>
                                      </p:to>
                                    </p:set>
                                    <p:animEffect transition="in" filter="slide(fromTop)">
                                      <p:cBhvr>
                                        <p:cTn id="204" dur="500"/>
                                        <p:tgtEl>
                                          <p:spTgt spid="117809"/>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2" presetClass="entr" presetSubtype="1" fill="hold" grpId="0" nodeType="clickEffect">
                                  <p:stCondLst>
                                    <p:cond delay="0"/>
                                  </p:stCondLst>
                                  <p:childTnLst>
                                    <p:set>
                                      <p:cBhvr>
                                        <p:cTn id="208" dur="1" fill="hold">
                                          <p:stCondLst>
                                            <p:cond delay="0"/>
                                          </p:stCondLst>
                                        </p:cTn>
                                        <p:tgtEl>
                                          <p:spTgt spid="117810"/>
                                        </p:tgtEl>
                                        <p:attrNameLst>
                                          <p:attrName>style.visibility</p:attrName>
                                        </p:attrNameLst>
                                      </p:cBhvr>
                                      <p:to>
                                        <p:strVal val="visible"/>
                                      </p:to>
                                    </p:set>
                                    <p:animEffect transition="in" filter="slide(fromTop)">
                                      <p:cBhvr>
                                        <p:cTn id="209" dur="500"/>
                                        <p:tgtEl>
                                          <p:spTgt spid="117810"/>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2" presetClass="entr" presetSubtype="1" fill="hold" grpId="0" nodeType="clickEffect">
                                  <p:stCondLst>
                                    <p:cond delay="0"/>
                                  </p:stCondLst>
                                  <p:childTnLst>
                                    <p:set>
                                      <p:cBhvr>
                                        <p:cTn id="213" dur="1" fill="hold">
                                          <p:stCondLst>
                                            <p:cond delay="0"/>
                                          </p:stCondLst>
                                        </p:cTn>
                                        <p:tgtEl>
                                          <p:spTgt spid="117803"/>
                                        </p:tgtEl>
                                        <p:attrNameLst>
                                          <p:attrName>style.visibility</p:attrName>
                                        </p:attrNameLst>
                                      </p:cBhvr>
                                      <p:to>
                                        <p:strVal val="visible"/>
                                      </p:to>
                                    </p:set>
                                    <p:animEffect transition="in" filter="slide(fromTop)">
                                      <p:cBhvr>
                                        <p:cTn id="214" dur="500"/>
                                        <p:tgtEl>
                                          <p:spTgt spid="117803"/>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2" presetClass="entr" presetSubtype="1" fill="hold" grpId="0" nodeType="clickEffect">
                                  <p:stCondLst>
                                    <p:cond delay="0"/>
                                  </p:stCondLst>
                                  <p:childTnLst>
                                    <p:set>
                                      <p:cBhvr>
                                        <p:cTn id="218" dur="1" fill="hold">
                                          <p:stCondLst>
                                            <p:cond delay="0"/>
                                          </p:stCondLst>
                                        </p:cTn>
                                        <p:tgtEl>
                                          <p:spTgt spid="117804"/>
                                        </p:tgtEl>
                                        <p:attrNameLst>
                                          <p:attrName>style.visibility</p:attrName>
                                        </p:attrNameLst>
                                      </p:cBhvr>
                                      <p:to>
                                        <p:strVal val="visible"/>
                                      </p:to>
                                    </p:set>
                                    <p:animEffect transition="in" filter="slide(fromTop)">
                                      <p:cBhvr>
                                        <p:cTn id="219" dur="500"/>
                                        <p:tgtEl>
                                          <p:spTgt spid="117804"/>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2" presetClass="entr" presetSubtype="1" fill="hold" grpId="0" nodeType="clickEffect">
                                  <p:stCondLst>
                                    <p:cond delay="0"/>
                                  </p:stCondLst>
                                  <p:childTnLst>
                                    <p:set>
                                      <p:cBhvr>
                                        <p:cTn id="223" dur="1" fill="hold">
                                          <p:stCondLst>
                                            <p:cond delay="0"/>
                                          </p:stCondLst>
                                        </p:cTn>
                                        <p:tgtEl>
                                          <p:spTgt spid="117811"/>
                                        </p:tgtEl>
                                        <p:attrNameLst>
                                          <p:attrName>style.visibility</p:attrName>
                                        </p:attrNameLst>
                                      </p:cBhvr>
                                      <p:to>
                                        <p:strVal val="visible"/>
                                      </p:to>
                                    </p:set>
                                    <p:animEffect transition="in" filter="slide(fromTop)">
                                      <p:cBhvr>
                                        <p:cTn id="224" dur="500"/>
                                        <p:tgtEl>
                                          <p:spTgt spid="117811"/>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2" presetClass="entr" presetSubtype="1" fill="hold" grpId="0" nodeType="clickEffect">
                                  <p:stCondLst>
                                    <p:cond delay="0"/>
                                  </p:stCondLst>
                                  <p:childTnLst>
                                    <p:set>
                                      <p:cBhvr>
                                        <p:cTn id="228" dur="1" fill="hold">
                                          <p:stCondLst>
                                            <p:cond delay="0"/>
                                          </p:stCondLst>
                                        </p:cTn>
                                        <p:tgtEl>
                                          <p:spTgt spid="117812"/>
                                        </p:tgtEl>
                                        <p:attrNameLst>
                                          <p:attrName>style.visibility</p:attrName>
                                        </p:attrNameLst>
                                      </p:cBhvr>
                                      <p:to>
                                        <p:strVal val="visible"/>
                                      </p:to>
                                    </p:set>
                                    <p:animEffect transition="in" filter="slide(fromTop)">
                                      <p:cBhvr>
                                        <p:cTn id="229" dur="500"/>
                                        <p:tgtEl>
                                          <p:spTgt spid="117812"/>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117813"/>
                                        </p:tgtEl>
                                        <p:attrNameLst>
                                          <p:attrName>style.visibility</p:attrName>
                                        </p:attrNameLst>
                                      </p:cBhvr>
                                      <p:to>
                                        <p:strVal val="visible"/>
                                      </p:to>
                                    </p:set>
                                    <p:animEffect transition="in" filter="slide(fromTop)">
                                      <p:cBhvr>
                                        <p:cTn id="234"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0" grpId="0" animBg="1" autoUpdateAnimBg="0"/>
      <p:bldP spid="117781" grpId="0" animBg="1" autoUpdateAnimBg="0"/>
      <p:bldP spid="117782" grpId="0" animBg="1" autoUpdateAnimBg="0"/>
      <p:bldP spid="117783" grpId="0" animBg="1" autoUpdateAnimBg="0"/>
      <p:bldP spid="117784" grpId="0" animBg="1" autoUpdateAnimBg="0"/>
      <p:bldP spid="117785" grpId="0" animBg="1" autoUpdateAnimBg="0"/>
      <p:bldP spid="117786" grpId="0" animBg="1" autoUpdateAnimBg="0"/>
      <p:bldP spid="117787" grpId="0" animBg="1" autoUpdateAnimBg="0"/>
      <p:bldP spid="117788" grpId="0" animBg="1"/>
      <p:bldP spid="117789" grpId="0" animBg="1"/>
      <p:bldP spid="117790" grpId="0" animBg="1"/>
      <p:bldP spid="117791" grpId="0" animBg="1"/>
      <p:bldP spid="117792" grpId="0" animBg="1"/>
      <p:bldP spid="117793" grpId="0" animBg="1"/>
      <p:bldP spid="117794" grpId="0" animBg="1"/>
      <p:bldP spid="117795" grpId="0" animBg="1"/>
      <p:bldP spid="117796" grpId="0" animBg="1"/>
      <p:bldP spid="117797" grpId="0" autoUpdateAnimBg="0"/>
      <p:bldP spid="117798" grpId="0" autoUpdateAnimBg="0"/>
      <p:bldP spid="117799" grpId="0" autoUpdateAnimBg="0"/>
      <p:bldP spid="117800" grpId="0" autoUpdateAnimBg="0"/>
      <p:bldP spid="117801" grpId="0" autoUpdateAnimBg="0"/>
      <p:bldP spid="117802" grpId="0" autoUpdateAnimBg="0"/>
      <p:bldP spid="117803" grpId="0" autoUpdateAnimBg="0"/>
      <p:bldP spid="117804" grpId="0" autoUpdateAnimBg="0"/>
      <p:bldP spid="117805" grpId="0" animBg="1"/>
      <p:bldP spid="117806" grpId="0" autoUpdateAnimBg="0"/>
      <p:bldP spid="117807" grpId="0" autoUpdateAnimBg="0"/>
      <p:bldP spid="117808" grpId="0" autoUpdateAnimBg="0"/>
      <p:bldP spid="117809" grpId="0" autoUpdateAnimBg="0"/>
      <p:bldP spid="117810" grpId="0" autoUpdateAnimBg="0"/>
      <p:bldP spid="117811" grpId="0" autoUpdateAnimBg="0"/>
      <p:bldP spid="117812" grpId="0" autoUpdateAnimBg="0"/>
      <p:bldP spid="117813" grpId="0" autoUpdateAnimBg="0"/>
      <p:bldP spid="117815" grpId="0" autoUpdateAnimBg="0"/>
      <p:bldP spid="117816" grpId="0" animBg="1"/>
      <p:bldP spid="117817" grpId="0" autoUpdateAnimBg="0"/>
      <p:bldP spid="11781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1965325" y="523876"/>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关节点有何特征？</a:t>
            </a:r>
            <a:endParaRPr lang="zh-CN" altLang="en-US" sz="4000"/>
          </a:p>
        </p:txBody>
      </p:sp>
      <p:sp>
        <p:nvSpPr>
          <p:cNvPr id="37893" name="Text Box 5"/>
          <p:cNvSpPr txBox="1">
            <a:spLocks noChangeArrowheads="1"/>
          </p:cNvSpPr>
          <p:nvPr/>
        </p:nvSpPr>
        <p:spPr bwMode="auto">
          <a:xfrm>
            <a:off x="2193926" y="2498725"/>
            <a:ext cx="81692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en-US" altLang="zh-CN" sz="4000" b="0"/>
              <a:t>    </a:t>
            </a:r>
            <a:r>
              <a:rPr lang="zh-CN" altLang="en-US" sz="4000" b="0">
                <a:solidFill>
                  <a:srgbClr val="000099"/>
                </a:solidFill>
              </a:rPr>
              <a:t>假设从某个顶点</a:t>
            </a:r>
            <a:r>
              <a:rPr lang="en-US" altLang="zh-CN" sz="4000" b="0">
                <a:solidFill>
                  <a:srgbClr val="000099"/>
                </a:solidFill>
              </a:rPr>
              <a:t>V</a:t>
            </a:r>
            <a:r>
              <a:rPr lang="en-US" altLang="zh-CN" sz="4000" b="0" baseline="-25000">
                <a:solidFill>
                  <a:srgbClr val="000099"/>
                </a:solidFill>
              </a:rPr>
              <a:t>0</a:t>
            </a:r>
            <a:r>
              <a:rPr lang="zh-CN" altLang="en-US" sz="4000" b="0">
                <a:solidFill>
                  <a:srgbClr val="000099"/>
                </a:solidFill>
              </a:rPr>
              <a:t>出发对连通图进行深度优先搜索遍历，则可得到一棵</a:t>
            </a:r>
            <a:r>
              <a:rPr lang="zh-CN" altLang="en-US" sz="4000">
                <a:solidFill>
                  <a:srgbClr val="CC0000"/>
                </a:solidFill>
              </a:rPr>
              <a:t>深度优先生成树</a:t>
            </a:r>
            <a:r>
              <a:rPr lang="zh-CN" altLang="en-US" sz="4000" b="0">
                <a:solidFill>
                  <a:srgbClr val="000099"/>
                </a:solidFill>
              </a:rPr>
              <a:t>，树上包含图的所有顶点。</a:t>
            </a:r>
          </a:p>
        </p:txBody>
      </p:sp>
      <p:sp>
        <p:nvSpPr>
          <p:cNvPr id="37895" name="Text Box 7"/>
          <p:cNvSpPr txBox="1">
            <a:spLocks noChangeArrowheads="1"/>
          </p:cNvSpPr>
          <p:nvPr/>
        </p:nvSpPr>
        <p:spPr bwMode="auto">
          <a:xfrm>
            <a:off x="2711450" y="1641475"/>
            <a:ext cx="749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0">
                <a:solidFill>
                  <a:srgbClr val="000099"/>
                </a:solidFill>
              </a:rPr>
              <a:t>需借助图的深度优先生成树来分析。</a:t>
            </a:r>
            <a:endParaRPr lang="zh-CN" altLang="en-US" sz="3600" b="0"/>
          </a:p>
        </p:txBody>
      </p:sp>
    </p:spTree>
    <p:extLst>
      <p:ext uri="{BB962C8B-B14F-4D97-AF65-F5344CB8AC3E}">
        <p14:creationId xmlns:p14="http://schemas.microsoft.com/office/powerpoint/2010/main" val="2647796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1+#ppt_w/2"/>
                                          </p:val>
                                        </p:tav>
                                        <p:tav tm="100000">
                                          <p:val>
                                            <p:strVal val="#ppt_x"/>
                                          </p:val>
                                        </p:tav>
                                      </p:tavLst>
                                    </p:anim>
                                    <p:anim calcmode="lin" valueType="num">
                                      <p:cBhvr additive="base">
                                        <p:cTn id="8"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Effect transition="in" filter="wipe(left)">
                                      <p:cBhvr>
                                        <p:cTn id="13"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P spid="37895"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2133600" y="304800"/>
            <a:ext cx="8001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just" eaLnBrk="1" hangingPunct="1">
              <a:lnSpc>
                <a:spcPct val="135000"/>
              </a:lnSpc>
              <a:buClr>
                <a:srgbClr val="660066"/>
              </a:buClr>
              <a:buFont typeface="Wingdings" panose="05000000000000000000" pitchFamily="2" charset="2"/>
              <a:buChar char="Ø"/>
            </a:pPr>
            <a:r>
              <a:rPr kumimoji="0" lang="en-US" altLang="zh-CN" sz="3600">
                <a:solidFill>
                  <a:srgbClr val="663300"/>
                </a:solidFill>
              </a:rPr>
              <a:t> </a:t>
            </a:r>
            <a:r>
              <a:rPr kumimoji="0" lang="zh-CN" altLang="en-US" sz="3600">
                <a:solidFill>
                  <a:srgbClr val="000099"/>
                </a:solidFill>
              </a:rPr>
              <a:t>若生成树的</a:t>
            </a:r>
            <a:r>
              <a:rPr kumimoji="0" lang="zh-CN" altLang="en-US" sz="3600">
                <a:solidFill>
                  <a:srgbClr val="FF0000"/>
                </a:solidFill>
              </a:rPr>
              <a:t>根结点，有两个或两个以上的分支</a:t>
            </a:r>
            <a:r>
              <a:rPr kumimoji="0" lang="zh-CN" altLang="en-US" sz="3600">
                <a:solidFill>
                  <a:srgbClr val="000099"/>
                </a:solidFill>
              </a:rPr>
              <a:t>，则此顶点</a:t>
            </a:r>
            <a:r>
              <a:rPr kumimoji="0" lang="en-US" altLang="zh-CN" sz="3600">
                <a:solidFill>
                  <a:srgbClr val="000099"/>
                </a:solidFill>
              </a:rPr>
              <a:t>(</a:t>
            </a:r>
            <a:r>
              <a:rPr kumimoji="0" lang="zh-CN" altLang="en-US" sz="3600">
                <a:solidFill>
                  <a:srgbClr val="000099"/>
                </a:solidFill>
              </a:rPr>
              <a:t>生成树的根</a:t>
            </a:r>
            <a:r>
              <a:rPr kumimoji="0" lang="en-US" altLang="zh-CN" sz="3600">
                <a:solidFill>
                  <a:srgbClr val="000099"/>
                </a:solidFill>
              </a:rPr>
              <a:t>)</a:t>
            </a:r>
            <a:r>
              <a:rPr kumimoji="0" lang="zh-CN" altLang="en-US" sz="3600">
                <a:solidFill>
                  <a:srgbClr val="FF0000"/>
                </a:solidFill>
              </a:rPr>
              <a:t>必为关节点</a:t>
            </a:r>
            <a:r>
              <a:rPr kumimoji="0" lang="zh-CN" altLang="en-US" sz="3600">
                <a:solidFill>
                  <a:srgbClr val="000099"/>
                </a:solidFill>
              </a:rPr>
              <a:t>；</a:t>
            </a:r>
            <a:endParaRPr kumimoji="0" lang="zh-CN" altLang="en-US" sz="3600">
              <a:solidFill>
                <a:srgbClr val="663300"/>
              </a:solidFill>
            </a:endParaRPr>
          </a:p>
        </p:txBody>
      </p:sp>
      <p:sp>
        <p:nvSpPr>
          <p:cNvPr id="119811" name="Rectangle 3"/>
          <p:cNvSpPr>
            <a:spLocks noChangeArrowheads="1"/>
          </p:cNvSpPr>
          <p:nvPr/>
        </p:nvSpPr>
        <p:spPr bwMode="auto">
          <a:xfrm>
            <a:off x="2133600" y="2895600"/>
            <a:ext cx="800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buClr>
                <a:srgbClr val="660066"/>
              </a:buClr>
              <a:buFont typeface="Wingdings" panose="05000000000000000000" pitchFamily="2" charset="2"/>
              <a:buChar char="Ø"/>
            </a:pPr>
            <a:r>
              <a:rPr kumimoji="0" lang="en-US" altLang="zh-CN" sz="3600" dirty="0">
                <a:solidFill>
                  <a:srgbClr val="663300"/>
                </a:solidFill>
              </a:rPr>
              <a:t> </a:t>
            </a:r>
            <a:r>
              <a:rPr kumimoji="0" lang="zh-CN" altLang="en-US" sz="3600" dirty="0">
                <a:solidFill>
                  <a:srgbClr val="000099"/>
                </a:solidFill>
              </a:rPr>
              <a:t>对生成树上的其它任意一个非叶子“顶点”，若其</a:t>
            </a:r>
            <a:r>
              <a:rPr kumimoji="0" lang="zh-CN" altLang="en-US" sz="3600" u="sng" dirty="0">
                <a:solidFill>
                  <a:srgbClr val="000099"/>
                </a:solidFill>
              </a:rPr>
              <a:t>某棵子树</a:t>
            </a:r>
            <a:r>
              <a:rPr kumimoji="0" lang="zh-CN" altLang="en-US" sz="3600" dirty="0">
                <a:solidFill>
                  <a:srgbClr val="000099"/>
                </a:solidFill>
              </a:rPr>
              <a:t>的</a:t>
            </a:r>
            <a:r>
              <a:rPr kumimoji="0" lang="zh-CN" altLang="en-US" sz="3600" dirty="0">
                <a:solidFill>
                  <a:srgbClr val="FF0000"/>
                </a:solidFill>
              </a:rPr>
              <a:t>“顶点”均没有和</a:t>
            </a:r>
            <a:r>
              <a:rPr kumimoji="0" lang="zh-CN" altLang="en-US" sz="3600" u="sng" dirty="0">
                <a:solidFill>
                  <a:srgbClr val="FF0000"/>
                </a:solidFill>
              </a:rPr>
              <a:t>其祖先</a:t>
            </a:r>
            <a:r>
              <a:rPr kumimoji="0" lang="zh-CN" altLang="en-US" sz="3600" dirty="0">
                <a:solidFill>
                  <a:srgbClr val="FF0000"/>
                </a:solidFill>
              </a:rPr>
              <a:t>相通的回边</a:t>
            </a:r>
            <a:r>
              <a:rPr kumimoji="0" lang="zh-CN" altLang="en-US" sz="3600" dirty="0">
                <a:solidFill>
                  <a:srgbClr val="000099"/>
                </a:solidFill>
              </a:rPr>
              <a:t>，则该“顶点”</a:t>
            </a:r>
            <a:r>
              <a:rPr kumimoji="0" lang="zh-CN" altLang="en-US" sz="3600" dirty="0">
                <a:solidFill>
                  <a:srgbClr val="FF0000"/>
                </a:solidFill>
              </a:rPr>
              <a:t>必为关节点</a:t>
            </a:r>
            <a:r>
              <a:rPr kumimoji="0" lang="zh-CN" altLang="en-US" sz="3600" dirty="0">
                <a:solidFill>
                  <a:srgbClr val="663300"/>
                </a:solidFill>
              </a:rPr>
              <a:t>。 </a:t>
            </a:r>
          </a:p>
        </p:txBody>
      </p:sp>
    </p:spTree>
    <p:extLst>
      <p:ext uri="{BB962C8B-B14F-4D97-AF65-F5344CB8AC3E}">
        <p14:creationId xmlns:p14="http://schemas.microsoft.com/office/powerpoint/2010/main" val="677340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85634" y="2871989"/>
            <a:ext cx="3416320" cy="646331"/>
          </a:xfrm>
          <a:prstGeom prst="rect">
            <a:avLst/>
          </a:prstGeom>
          <a:noFill/>
        </p:spPr>
        <p:txBody>
          <a:bodyPr wrap="none" rtlCol="0">
            <a:spAutoFit/>
          </a:bodyPr>
          <a:lstStyle/>
          <a:p>
            <a:r>
              <a:rPr lang="zh-CN" altLang="en-US" dirty="0"/>
              <a:t>求某一点到其他点的最短路径：</a:t>
            </a:r>
            <a:endParaRPr lang="en-US" altLang="zh-CN" dirty="0"/>
          </a:p>
          <a:p>
            <a:r>
              <a:rPr lang="zh-CN" altLang="en-US" dirty="0"/>
              <a:t>迪杰斯特拉算法</a:t>
            </a:r>
          </a:p>
        </p:txBody>
      </p:sp>
    </p:spTree>
    <p:extLst>
      <p:ext uri="{BB962C8B-B14F-4D97-AF65-F5344CB8AC3E}">
        <p14:creationId xmlns:p14="http://schemas.microsoft.com/office/powerpoint/2010/main" val="12594053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1" name="Text Box 17"/>
          <p:cNvSpPr txBox="1">
            <a:spLocks noChangeArrowheads="1"/>
          </p:cNvSpPr>
          <p:nvPr/>
        </p:nvSpPr>
        <p:spPr bwMode="auto">
          <a:xfrm>
            <a:off x="1981200" y="990600"/>
            <a:ext cx="86868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en-US" altLang="zh-CN" sz="3600" b="0">
                <a:solidFill>
                  <a:srgbClr val="000099"/>
                </a:solidFill>
              </a:rPr>
              <a:t>   </a:t>
            </a:r>
            <a:r>
              <a:rPr lang="zh-CN" altLang="en-US" sz="3600" b="0">
                <a:solidFill>
                  <a:srgbClr val="000099"/>
                </a:solidFill>
              </a:rPr>
              <a:t>在这条路径上，</a:t>
            </a:r>
            <a:r>
              <a:rPr lang="zh-CN" altLang="en-US" sz="3600" b="0">
                <a:solidFill>
                  <a:srgbClr val="0000FF"/>
                </a:solidFill>
              </a:rPr>
              <a:t>必定只含一条弧</a:t>
            </a:r>
            <a:r>
              <a:rPr lang="zh-CN" altLang="en-US" sz="3600" b="0">
                <a:solidFill>
                  <a:srgbClr val="000099"/>
                </a:solidFill>
              </a:rPr>
              <a:t>，并且这条弧的</a:t>
            </a:r>
            <a:r>
              <a:rPr lang="zh-CN" altLang="en-US" sz="3600" b="0">
                <a:solidFill>
                  <a:srgbClr val="0000FF"/>
                </a:solidFill>
              </a:rPr>
              <a:t>权值最小。 </a:t>
            </a:r>
          </a:p>
        </p:txBody>
      </p:sp>
      <p:sp>
        <p:nvSpPr>
          <p:cNvPr id="42007" name="Text Box 23"/>
          <p:cNvSpPr txBox="1">
            <a:spLocks noChangeArrowheads="1"/>
          </p:cNvSpPr>
          <p:nvPr/>
        </p:nvSpPr>
        <p:spPr bwMode="auto">
          <a:xfrm>
            <a:off x="1295400" y="3035300"/>
            <a:ext cx="93281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lvl="2" eaLnBrk="1" hangingPunct="1">
              <a:lnSpc>
                <a:spcPct val="120000"/>
              </a:lnSpc>
            </a:pPr>
            <a:r>
              <a:rPr lang="zh-CN" altLang="zh-CN" sz="3600" b="0">
                <a:solidFill>
                  <a:srgbClr val="800000"/>
                </a:solidFill>
              </a:rPr>
              <a:t>下一条</a:t>
            </a:r>
            <a:r>
              <a:rPr lang="zh-CN" altLang="zh-CN" sz="3600" b="0">
                <a:solidFill>
                  <a:srgbClr val="CC0000"/>
                </a:solidFill>
              </a:rPr>
              <a:t>路径长度次短</a:t>
            </a:r>
            <a:r>
              <a:rPr lang="zh-CN" altLang="zh-CN" sz="3600" b="0">
                <a:solidFill>
                  <a:srgbClr val="800000"/>
                </a:solidFill>
              </a:rPr>
              <a:t>的</a:t>
            </a:r>
            <a:r>
              <a:rPr lang="zh-CN" altLang="zh-CN" sz="3600">
                <a:solidFill>
                  <a:srgbClr val="800000"/>
                </a:solidFill>
              </a:rPr>
              <a:t>最短路径</a:t>
            </a:r>
            <a:r>
              <a:rPr lang="zh-CN" altLang="zh-CN" sz="3600" b="0">
                <a:solidFill>
                  <a:srgbClr val="800000"/>
                </a:solidFill>
              </a:rPr>
              <a:t>的特点：</a:t>
            </a:r>
            <a:endParaRPr lang="zh-CN" altLang="en-US" sz="3600" b="0"/>
          </a:p>
        </p:txBody>
      </p:sp>
      <p:sp>
        <p:nvSpPr>
          <p:cNvPr id="106500" name="AutoShape 26"/>
          <p:cNvSpPr>
            <a:spLocks noChangeArrowheads="1"/>
          </p:cNvSpPr>
          <p:nvPr/>
        </p:nvSpPr>
        <p:spPr bwMode="auto">
          <a:xfrm>
            <a:off x="1828800" y="45720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6501" name="Rectangle 27"/>
          <p:cNvSpPr>
            <a:spLocks noChangeArrowheads="1"/>
          </p:cNvSpPr>
          <p:nvPr/>
        </p:nvSpPr>
        <p:spPr bwMode="auto">
          <a:xfrm>
            <a:off x="2286000" y="393700"/>
            <a:ext cx="704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0">
                <a:solidFill>
                  <a:srgbClr val="CC0000"/>
                </a:solidFill>
              </a:rPr>
              <a:t>路径长度最短</a:t>
            </a:r>
            <a:r>
              <a:rPr lang="zh-CN" altLang="en-US" sz="3600" b="0">
                <a:solidFill>
                  <a:srgbClr val="800000"/>
                </a:solidFill>
              </a:rPr>
              <a:t>的</a:t>
            </a:r>
            <a:r>
              <a:rPr lang="zh-CN" altLang="en-US" sz="3600">
                <a:solidFill>
                  <a:srgbClr val="800000"/>
                </a:solidFill>
              </a:rPr>
              <a:t>最短路径</a:t>
            </a:r>
            <a:r>
              <a:rPr lang="zh-CN" altLang="en-US" sz="3600" b="0">
                <a:solidFill>
                  <a:srgbClr val="800000"/>
                </a:solidFill>
              </a:rPr>
              <a:t>的特点：</a:t>
            </a:r>
            <a:endParaRPr lang="zh-CN" altLang="en-US" sz="3600" b="0">
              <a:solidFill>
                <a:srgbClr val="000099"/>
              </a:solidFill>
            </a:endParaRPr>
          </a:p>
        </p:txBody>
      </p:sp>
      <p:sp>
        <p:nvSpPr>
          <p:cNvPr id="42013" name="AutoShape 29"/>
          <p:cNvSpPr>
            <a:spLocks noChangeArrowheads="1"/>
          </p:cNvSpPr>
          <p:nvPr/>
        </p:nvSpPr>
        <p:spPr bwMode="auto">
          <a:xfrm>
            <a:off x="1828800" y="320040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2017" name="Text Box 33"/>
          <p:cNvSpPr txBox="1">
            <a:spLocks noChangeArrowheads="1"/>
          </p:cNvSpPr>
          <p:nvPr/>
        </p:nvSpPr>
        <p:spPr bwMode="auto">
          <a:xfrm>
            <a:off x="1981201" y="3733800"/>
            <a:ext cx="8550275" cy="233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en-US" altLang="zh-CN" sz="3600" b="0">
                <a:solidFill>
                  <a:srgbClr val="000099"/>
                </a:solidFill>
              </a:rPr>
              <a:t>   </a:t>
            </a:r>
            <a:r>
              <a:rPr lang="zh-CN" altLang="en-US" sz="3600" b="0">
                <a:solidFill>
                  <a:srgbClr val="000099"/>
                </a:solidFill>
              </a:rPr>
              <a:t>它只可能有两种情况：或者是</a:t>
            </a:r>
            <a:r>
              <a:rPr lang="zh-CN" altLang="en-US" sz="3600" b="0">
                <a:solidFill>
                  <a:srgbClr val="0000FF"/>
                </a:solidFill>
              </a:rPr>
              <a:t>直接从源点到该点</a:t>
            </a:r>
            <a:r>
              <a:rPr lang="en-US" altLang="zh-CN" sz="3600" b="0">
                <a:solidFill>
                  <a:srgbClr val="000099"/>
                </a:solidFill>
              </a:rPr>
              <a:t>(</a:t>
            </a:r>
            <a:r>
              <a:rPr lang="zh-CN" altLang="en-US" sz="3600" b="0">
                <a:solidFill>
                  <a:srgbClr val="000099"/>
                </a:solidFill>
              </a:rPr>
              <a:t>只含一条弧</a:t>
            </a:r>
            <a:r>
              <a:rPr lang="en-US" altLang="zh-CN" sz="3600" b="0">
                <a:solidFill>
                  <a:srgbClr val="000099"/>
                </a:solidFill>
              </a:rPr>
              <a:t>)</a:t>
            </a:r>
            <a:r>
              <a:rPr lang="zh-CN" altLang="en-US" sz="3600" b="0">
                <a:solidFill>
                  <a:srgbClr val="000099"/>
                </a:solidFill>
              </a:rPr>
              <a:t>； 或者是</a:t>
            </a:r>
            <a:r>
              <a:rPr lang="zh-CN" altLang="en-US" sz="3600" b="0">
                <a:solidFill>
                  <a:srgbClr val="0000FF"/>
                </a:solidFill>
              </a:rPr>
              <a:t>从源点经过顶点</a:t>
            </a:r>
            <a:r>
              <a:rPr lang="en-US" altLang="zh-CN" sz="3600" b="0">
                <a:solidFill>
                  <a:srgbClr val="0000FF"/>
                </a:solidFill>
              </a:rPr>
              <a:t>v</a:t>
            </a:r>
            <a:r>
              <a:rPr lang="en-US" altLang="zh-CN" sz="3600" b="0" baseline="-25000">
                <a:solidFill>
                  <a:srgbClr val="0000FF"/>
                </a:solidFill>
              </a:rPr>
              <a:t>1</a:t>
            </a:r>
            <a:r>
              <a:rPr lang="zh-CN" altLang="en-US" sz="3600" b="0">
                <a:solidFill>
                  <a:srgbClr val="0000FF"/>
                </a:solidFill>
              </a:rPr>
              <a:t>，再到达该顶点</a:t>
            </a:r>
            <a:r>
              <a:rPr lang="en-US" altLang="zh-CN" sz="3600" b="0">
                <a:solidFill>
                  <a:srgbClr val="000099"/>
                </a:solidFill>
              </a:rPr>
              <a:t>(</a:t>
            </a:r>
            <a:r>
              <a:rPr lang="zh-CN" altLang="en-US" sz="3600" b="0">
                <a:solidFill>
                  <a:srgbClr val="000099"/>
                </a:solidFill>
              </a:rPr>
              <a:t>由两条弧组成</a:t>
            </a:r>
            <a:r>
              <a:rPr lang="en-US" altLang="zh-CN" sz="3600" b="0">
                <a:solidFill>
                  <a:srgbClr val="000099"/>
                </a:solidFill>
              </a:rPr>
              <a:t>)</a:t>
            </a:r>
            <a:r>
              <a:rPr lang="zh-CN" altLang="en-US" sz="3600" b="0">
                <a:solidFill>
                  <a:srgbClr val="000099"/>
                </a:solidFill>
              </a:rPr>
              <a:t>。</a:t>
            </a:r>
          </a:p>
        </p:txBody>
      </p:sp>
    </p:spTree>
    <p:extLst>
      <p:ext uri="{BB962C8B-B14F-4D97-AF65-F5344CB8AC3E}">
        <p14:creationId xmlns:p14="http://schemas.microsoft.com/office/powerpoint/2010/main" val="2188918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001"/>
                                        </p:tgtEl>
                                        <p:attrNameLst>
                                          <p:attrName>style.visibility</p:attrName>
                                        </p:attrNameLst>
                                      </p:cBhvr>
                                      <p:to>
                                        <p:strVal val="visible"/>
                                      </p:to>
                                    </p:set>
                                    <p:animEffect transition="in" filter="strips(downRight)">
                                      <p:cBhvr>
                                        <p:cTn id="7" dur="500"/>
                                        <p:tgtEl>
                                          <p:spTgt spid="42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013"/>
                                        </p:tgtEl>
                                        <p:attrNameLst>
                                          <p:attrName>style.visibility</p:attrName>
                                        </p:attrNameLst>
                                      </p:cBhvr>
                                      <p:to>
                                        <p:strVal val="visible"/>
                                      </p:to>
                                    </p:set>
                                    <p:anim calcmode="lin" valueType="num">
                                      <p:cBhvr additive="base">
                                        <p:cTn id="12" dur="500" fill="hold"/>
                                        <p:tgtEl>
                                          <p:spTgt spid="42013"/>
                                        </p:tgtEl>
                                        <p:attrNameLst>
                                          <p:attrName>ppt_x</p:attrName>
                                        </p:attrNameLst>
                                      </p:cBhvr>
                                      <p:tavLst>
                                        <p:tav tm="0">
                                          <p:val>
                                            <p:strVal val="0-#ppt_w/2"/>
                                          </p:val>
                                        </p:tav>
                                        <p:tav tm="100000">
                                          <p:val>
                                            <p:strVal val="#ppt_x"/>
                                          </p:val>
                                        </p:tav>
                                      </p:tavLst>
                                    </p:anim>
                                    <p:anim calcmode="lin" valueType="num">
                                      <p:cBhvr additive="base">
                                        <p:cTn id="13" dur="500" fill="hold"/>
                                        <p:tgtEl>
                                          <p:spTgt spid="4201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42007"/>
                                        </p:tgtEl>
                                        <p:attrNameLst>
                                          <p:attrName>style.visibility</p:attrName>
                                        </p:attrNameLst>
                                      </p:cBhvr>
                                      <p:to>
                                        <p:strVal val="visible"/>
                                      </p:to>
                                    </p:set>
                                    <p:anim calcmode="lin" valueType="num">
                                      <p:cBhvr additive="base">
                                        <p:cTn id="17" dur="500" fill="hold"/>
                                        <p:tgtEl>
                                          <p:spTgt spid="42007"/>
                                        </p:tgtEl>
                                        <p:attrNameLst>
                                          <p:attrName>ppt_x</p:attrName>
                                        </p:attrNameLst>
                                      </p:cBhvr>
                                      <p:tavLst>
                                        <p:tav tm="0">
                                          <p:val>
                                            <p:strVal val="1+#ppt_w/2"/>
                                          </p:val>
                                        </p:tav>
                                        <p:tav tm="100000">
                                          <p:val>
                                            <p:strVal val="#ppt_x"/>
                                          </p:val>
                                        </p:tav>
                                      </p:tavLst>
                                    </p:anim>
                                    <p:anim calcmode="lin" valueType="num">
                                      <p:cBhvr additive="base">
                                        <p:cTn id="18" dur="500" fill="hold"/>
                                        <p:tgtEl>
                                          <p:spTgt spid="420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2017"/>
                                        </p:tgtEl>
                                        <p:attrNameLst>
                                          <p:attrName>style.visibility</p:attrName>
                                        </p:attrNameLst>
                                      </p:cBhvr>
                                      <p:to>
                                        <p:strVal val="visible"/>
                                      </p:to>
                                    </p:set>
                                    <p:animEffect transition="in" filter="strips(downRight)">
                                      <p:cBhvr>
                                        <p:cTn id="23" dur="500"/>
                                        <p:tgtEl>
                                          <p:spTgt spid="4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autoUpdateAnimBg="0"/>
      <p:bldP spid="42007" grpId="0" autoUpdateAnimBg="0"/>
      <p:bldP spid="42013" grpId="0" animBg="1"/>
      <p:bldP spid="42017"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254250" y="4003675"/>
            <a:ext cx="475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0">
                <a:solidFill>
                  <a:srgbClr val="800000"/>
                </a:solidFill>
              </a:rPr>
              <a:t>其余最短路径的特点：</a:t>
            </a:r>
            <a:endParaRPr lang="zh-CN" altLang="en-US" sz="3200" b="0"/>
          </a:p>
        </p:txBody>
      </p:sp>
      <p:sp>
        <p:nvSpPr>
          <p:cNvPr id="107523" name="Text Box 3"/>
          <p:cNvSpPr txBox="1">
            <a:spLocks noChangeArrowheads="1"/>
          </p:cNvSpPr>
          <p:nvPr/>
        </p:nvSpPr>
        <p:spPr bwMode="auto">
          <a:xfrm>
            <a:off x="1295400" y="196850"/>
            <a:ext cx="94551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lvl="2" eaLnBrk="1" hangingPunct="1">
              <a:lnSpc>
                <a:spcPct val="120000"/>
              </a:lnSpc>
            </a:pPr>
            <a:r>
              <a:rPr lang="zh-CN" altLang="zh-CN" sz="3600" b="0">
                <a:solidFill>
                  <a:srgbClr val="800000"/>
                </a:solidFill>
              </a:rPr>
              <a:t>再下一条</a:t>
            </a:r>
            <a:r>
              <a:rPr lang="zh-CN" altLang="zh-CN" sz="3600" b="0">
                <a:solidFill>
                  <a:srgbClr val="CC0000"/>
                </a:solidFill>
              </a:rPr>
              <a:t>路径长度次短</a:t>
            </a:r>
            <a:r>
              <a:rPr lang="zh-CN" altLang="zh-CN" sz="3600" b="0">
                <a:solidFill>
                  <a:srgbClr val="800000"/>
                </a:solidFill>
              </a:rPr>
              <a:t>的</a:t>
            </a:r>
            <a:r>
              <a:rPr lang="zh-CN" altLang="zh-CN" sz="3600">
                <a:solidFill>
                  <a:srgbClr val="800000"/>
                </a:solidFill>
              </a:rPr>
              <a:t>最短路径</a:t>
            </a:r>
            <a:r>
              <a:rPr lang="zh-CN" altLang="zh-CN" sz="3600" b="0">
                <a:solidFill>
                  <a:srgbClr val="800000"/>
                </a:solidFill>
              </a:rPr>
              <a:t>的特点:</a:t>
            </a:r>
            <a:endParaRPr lang="en-US" altLang="zh-CN" sz="3600" b="0"/>
          </a:p>
        </p:txBody>
      </p:sp>
      <p:sp>
        <p:nvSpPr>
          <p:cNvPr id="107524" name="AutoShape 4"/>
          <p:cNvSpPr>
            <a:spLocks noChangeArrowheads="1"/>
          </p:cNvSpPr>
          <p:nvPr/>
        </p:nvSpPr>
        <p:spPr bwMode="auto">
          <a:xfrm>
            <a:off x="1828800" y="30480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5717" name="Text Box 5"/>
          <p:cNvSpPr txBox="1">
            <a:spLocks noChangeArrowheads="1"/>
          </p:cNvSpPr>
          <p:nvPr/>
        </p:nvSpPr>
        <p:spPr bwMode="auto">
          <a:xfrm>
            <a:off x="1828800" y="914401"/>
            <a:ext cx="88392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0">
                <a:solidFill>
                  <a:srgbClr val="000099"/>
                </a:solidFill>
              </a:rPr>
              <a:t>   </a:t>
            </a:r>
            <a:r>
              <a:rPr lang="zh-CN" altLang="en-US" sz="3600" b="0">
                <a:solidFill>
                  <a:srgbClr val="000099"/>
                </a:solidFill>
              </a:rPr>
              <a:t>它可能有三种情况：或者是</a:t>
            </a:r>
            <a:r>
              <a:rPr lang="zh-CN" altLang="en-US" sz="3600" b="0">
                <a:solidFill>
                  <a:srgbClr val="0000FF"/>
                </a:solidFill>
              </a:rPr>
              <a:t>直接从源点到该点</a:t>
            </a:r>
            <a:r>
              <a:rPr lang="en-US" altLang="zh-CN" sz="3600" b="0">
                <a:solidFill>
                  <a:srgbClr val="000099"/>
                </a:solidFill>
              </a:rPr>
              <a:t>(</a:t>
            </a:r>
            <a:r>
              <a:rPr lang="zh-CN" altLang="en-US" sz="3600" b="0">
                <a:solidFill>
                  <a:srgbClr val="000099"/>
                </a:solidFill>
              </a:rPr>
              <a:t>只含一条弧</a:t>
            </a:r>
            <a:r>
              <a:rPr lang="en-US" altLang="zh-CN" sz="3600" b="0">
                <a:solidFill>
                  <a:srgbClr val="000099"/>
                </a:solidFill>
              </a:rPr>
              <a:t>)</a:t>
            </a:r>
            <a:r>
              <a:rPr lang="zh-CN" altLang="en-US" sz="3600" b="0">
                <a:solidFill>
                  <a:srgbClr val="000099"/>
                </a:solidFill>
              </a:rPr>
              <a:t>； 或者是</a:t>
            </a:r>
            <a:r>
              <a:rPr lang="zh-CN" altLang="en-US" sz="3600" b="0">
                <a:solidFill>
                  <a:srgbClr val="0000FF"/>
                </a:solidFill>
              </a:rPr>
              <a:t>从源点经过顶点</a:t>
            </a:r>
            <a:r>
              <a:rPr lang="en-US" altLang="zh-CN" sz="3600" b="0">
                <a:solidFill>
                  <a:srgbClr val="0000FF"/>
                </a:solidFill>
              </a:rPr>
              <a:t>v</a:t>
            </a:r>
            <a:r>
              <a:rPr lang="en-US" altLang="zh-CN" sz="3600" b="0" baseline="-25000">
                <a:solidFill>
                  <a:srgbClr val="0000FF"/>
                </a:solidFill>
              </a:rPr>
              <a:t>1</a:t>
            </a:r>
            <a:r>
              <a:rPr lang="zh-CN" altLang="en-US" sz="3600" b="0">
                <a:solidFill>
                  <a:srgbClr val="0000FF"/>
                </a:solidFill>
              </a:rPr>
              <a:t>，再到达该顶点</a:t>
            </a:r>
            <a:r>
              <a:rPr lang="en-US" altLang="zh-CN" sz="3600" b="0">
                <a:solidFill>
                  <a:srgbClr val="000099"/>
                </a:solidFill>
              </a:rPr>
              <a:t>(</a:t>
            </a:r>
            <a:r>
              <a:rPr lang="zh-CN" altLang="en-US" sz="3600" b="0">
                <a:solidFill>
                  <a:srgbClr val="000099"/>
                </a:solidFill>
              </a:rPr>
              <a:t>由两条弧组成</a:t>
            </a:r>
            <a:r>
              <a:rPr lang="en-US" altLang="zh-CN" sz="3600" b="0">
                <a:solidFill>
                  <a:srgbClr val="000099"/>
                </a:solidFill>
              </a:rPr>
              <a:t>)</a:t>
            </a:r>
            <a:r>
              <a:rPr lang="zh-CN" altLang="en-US" sz="3600" b="0">
                <a:solidFill>
                  <a:srgbClr val="000099"/>
                </a:solidFill>
              </a:rPr>
              <a:t>；或者是从源点经过顶点</a:t>
            </a:r>
            <a:r>
              <a:rPr lang="en-US" altLang="zh-CN" sz="3600" b="0">
                <a:solidFill>
                  <a:srgbClr val="000099"/>
                </a:solidFill>
              </a:rPr>
              <a:t>v</a:t>
            </a:r>
            <a:r>
              <a:rPr lang="en-US" altLang="zh-CN" sz="3600" b="0" baseline="-25000">
                <a:solidFill>
                  <a:srgbClr val="000099"/>
                </a:solidFill>
              </a:rPr>
              <a:t>2</a:t>
            </a:r>
            <a:r>
              <a:rPr lang="zh-CN" altLang="en-US" sz="3600" b="0">
                <a:solidFill>
                  <a:srgbClr val="000099"/>
                </a:solidFill>
              </a:rPr>
              <a:t>，再到达该顶点。</a:t>
            </a:r>
          </a:p>
        </p:txBody>
      </p:sp>
      <p:sp>
        <p:nvSpPr>
          <p:cNvPr id="115718" name="AutoShape 6"/>
          <p:cNvSpPr>
            <a:spLocks noChangeArrowheads="1"/>
          </p:cNvSpPr>
          <p:nvPr/>
        </p:nvSpPr>
        <p:spPr bwMode="auto">
          <a:xfrm>
            <a:off x="1828800" y="403860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5719" name="Text Box 7"/>
          <p:cNvSpPr txBox="1">
            <a:spLocks noChangeArrowheads="1"/>
          </p:cNvSpPr>
          <p:nvPr/>
        </p:nvSpPr>
        <p:spPr bwMode="auto">
          <a:xfrm>
            <a:off x="2117726" y="4637088"/>
            <a:ext cx="855027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b="0">
                <a:solidFill>
                  <a:srgbClr val="000099"/>
                </a:solidFill>
              </a:rPr>
              <a:t>   </a:t>
            </a:r>
            <a:r>
              <a:rPr lang="zh-CN" altLang="en-US" sz="3600" b="0">
                <a:solidFill>
                  <a:srgbClr val="000099"/>
                </a:solidFill>
              </a:rPr>
              <a:t>它或者是</a:t>
            </a:r>
            <a:r>
              <a:rPr lang="zh-CN" altLang="en-US" sz="3600" b="0">
                <a:solidFill>
                  <a:srgbClr val="0000FF"/>
                </a:solidFill>
              </a:rPr>
              <a:t>直接从源点到该点</a:t>
            </a:r>
            <a:r>
              <a:rPr lang="en-US" altLang="zh-CN" sz="3600" b="0">
                <a:solidFill>
                  <a:srgbClr val="000099"/>
                </a:solidFill>
              </a:rPr>
              <a:t>(</a:t>
            </a:r>
            <a:r>
              <a:rPr lang="zh-CN" altLang="en-US" sz="3600" b="0">
                <a:solidFill>
                  <a:srgbClr val="000099"/>
                </a:solidFill>
              </a:rPr>
              <a:t>只含一条弧</a:t>
            </a:r>
            <a:r>
              <a:rPr lang="en-US" altLang="zh-CN" sz="3600" b="0">
                <a:solidFill>
                  <a:srgbClr val="000099"/>
                </a:solidFill>
              </a:rPr>
              <a:t>)</a:t>
            </a:r>
            <a:r>
              <a:rPr lang="zh-CN" altLang="en-US" sz="3600" b="0">
                <a:solidFill>
                  <a:srgbClr val="000099"/>
                </a:solidFill>
              </a:rPr>
              <a:t>； 或者是</a:t>
            </a:r>
            <a:r>
              <a:rPr lang="zh-CN" altLang="en-US" sz="3600" b="0">
                <a:solidFill>
                  <a:srgbClr val="0000FF"/>
                </a:solidFill>
              </a:rPr>
              <a:t>从源点经过已求得最短路径的顶点，再到达该顶点</a:t>
            </a:r>
            <a:r>
              <a:rPr lang="zh-CN" altLang="en-US" sz="3600" b="0">
                <a:solidFill>
                  <a:srgbClr val="000099"/>
                </a:solidFill>
              </a:rPr>
              <a:t>。</a:t>
            </a:r>
          </a:p>
        </p:txBody>
      </p:sp>
    </p:spTree>
    <p:extLst>
      <p:ext uri="{BB962C8B-B14F-4D97-AF65-F5344CB8AC3E}">
        <p14:creationId xmlns:p14="http://schemas.microsoft.com/office/powerpoint/2010/main" val="331033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strips(downRight)">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5718"/>
                                        </p:tgtEl>
                                        <p:attrNameLst>
                                          <p:attrName>style.visibility</p:attrName>
                                        </p:attrNameLst>
                                      </p:cBhvr>
                                      <p:to>
                                        <p:strVal val="visible"/>
                                      </p:to>
                                    </p:set>
                                    <p:anim calcmode="lin" valueType="num">
                                      <p:cBhvr additive="base">
                                        <p:cTn id="12" dur="500" fill="hold"/>
                                        <p:tgtEl>
                                          <p:spTgt spid="115718"/>
                                        </p:tgtEl>
                                        <p:attrNameLst>
                                          <p:attrName>ppt_x</p:attrName>
                                        </p:attrNameLst>
                                      </p:cBhvr>
                                      <p:tavLst>
                                        <p:tav tm="0">
                                          <p:val>
                                            <p:strVal val="0-#ppt_w/2"/>
                                          </p:val>
                                        </p:tav>
                                        <p:tav tm="100000">
                                          <p:val>
                                            <p:strVal val="#ppt_x"/>
                                          </p:val>
                                        </p:tav>
                                      </p:tavLst>
                                    </p:anim>
                                    <p:anim calcmode="lin" valueType="num">
                                      <p:cBhvr additive="base">
                                        <p:cTn id="13" dur="500" fill="hold"/>
                                        <p:tgtEl>
                                          <p:spTgt spid="11571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15714"/>
                                        </p:tgtEl>
                                        <p:attrNameLst>
                                          <p:attrName>style.visibility</p:attrName>
                                        </p:attrNameLst>
                                      </p:cBhvr>
                                      <p:to>
                                        <p:strVal val="visible"/>
                                      </p:to>
                                    </p:set>
                                    <p:anim calcmode="lin" valueType="num">
                                      <p:cBhvr additive="base">
                                        <p:cTn id="17" dur="500" fill="hold"/>
                                        <p:tgtEl>
                                          <p:spTgt spid="115714"/>
                                        </p:tgtEl>
                                        <p:attrNameLst>
                                          <p:attrName>ppt_x</p:attrName>
                                        </p:attrNameLst>
                                      </p:cBhvr>
                                      <p:tavLst>
                                        <p:tav tm="0">
                                          <p:val>
                                            <p:strVal val="1+#ppt_w/2"/>
                                          </p:val>
                                        </p:tav>
                                        <p:tav tm="100000">
                                          <p:val>
                                            <p:strVal val="#ppt_x"/>
                                          </p:val>
                                        </p:tav>
                                      </p:tavLst>
                                    </p:anim>
                                    <p:anim calcmode="lin" valueType="num">
                                      <p:cBhvr additive="base">
                                        <p:cTn id="1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5719"/>
                                        </p:tgtEl>
                                        <p:attrNameLst>
                                          <p:attrName>style.visibility</p:attrName>
                                        </p:attrNameLst>
                                      </p:cBhvr>
                                      <p:to>
                                        <p:strVal val="visible"/>
                                      </p:to>
                                    </p:set>
                                    <p:animEffect transition="in" filter="strips(downRight)">
                                      <p:cBhvr>
                                        <p:cTn id="23" dur="500"/>
                                        <p:tgtEl>
                                          <p:spTgt spid="115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7" grpId="0" autoUpdateAnimBg="0"/>
      <p:bldP spid="115718" grpId="0" animBg="1"/>
      <p:bldP spid="115719"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905000" y="152400"/>
            <a:ext cx="8534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b="0">
                <a:solidFill>
                  <a:srgbClr val="000099"/>
                </a:solidFill>
              </a:rPr>
              <a:t>1</a:t>
            </a:r>
            <a:r>
              <a:rPr lang="zh-CN" altLang="en-US" sz="3600" b="0">
                <a:solidFill>
                  <a:srgbClr val="000099"/>
                </a:solidFill>
              </a:rPr>
              <a:t>）在所有从源点出发的弧中选取一条权值最小的弧，即为第一条最短路径。</a:t>
            </a:r>
          </a:p>
        </p:txBody>
      </p:sp>
      <p:sp>
        <p:nvSpPr>
          <p:cNvPr id="116739" name="Rectangle 3"/>
          <p:cNvSpPr>
            <a:spLocks noChangeArrowheads="1"/>
          </p:cNvSpPr>
          <p:nvPr/>
        </p:nvSpPr>
        <p:spPr bwMode="auto">
          <a:xfrm>
            <a:off x="2057400" y="3810001"/>
            <a:ext cx="85344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0">
                <a:solidFill>
                  <a:srgbClr val="000099"/>
                </a:solidFill>
              </a:rPr>
              <a:t>2</a:t>
            </a:r>
            <a:r>
              <a:rPr lang="zh-CN" altLang="en-US" sz="3600" b="0">
                <a:solidFill>
                  <a:srgbClr val="000099"/>
                </a:solidFill>
              </a:rPr>
              <a:t>）修改其它各顶点的</a:t>
            </a:r>
            <a:r>
              <a:rPr lang="en-US" altLang="zh-CN" sz="3600" b="0" i="1">
                <a:solidFill>
                  <a:srgbClr val="000099"/>
                </a:solidFill>
              </a:rPr>
              <a:t>Dist</a:t>
            </a:r>
            <a:r>
              <a:rPr lang="en-US" altLang="zh-CN" sz="3600" b="0">
                <a:solidFill>
                  <a:srgbClr val="000099"/>
                </a:solidFill>
              </a:rPr>
              <a:t>[</a:t>
            </a:r>
            <a:r>
              <a:rPr lang="en-US" altLang="zh-CN" sz="3600" b="0" i="1">
                <a:solidFill>
                  <a:srgbClr val="000099"/>
                </a:solidFill>
              </a:rPr>
              <a:t>k</a:t>
            </a:r>
            <a:r>
              <a:rPr lang="en-US" altLang="zh-CN" sz="3600" b="0">
                <a:solidFill>
                  <a:srgbClr val="000099"/>
                </a:solidFill>
              </a:rPr>
              <a:t>]</a:t>
            </a:r>
            <a:r>
              <a:rPr lang="zh-CN" altLang="en-US" sz="3600" b="0">
                <a:solidFill>
                  <a:srgbClr val="000099"/>
                </a:solidFill>
              </a:rPr>
              <a:t>值。</a:t>
            </a:r>
          </a:p>
          <a:p>
            <a:pPr eaLnBrk="1" hangingPunct="1">
              <a:lnSpc>
                <a:spcPct val="125000"/>
              </a:lnSpc>
            </a:pPr>
            <a:r>
              <a:rPr lang="zh-CN" altLang="en-US" sz="3600" b="0">
                <a:solidFill>
                  <a:srgbClr val="000099"/>
                </a:solidFill>
              </a:rPr>
              <a:t>假设求得最短路径的顶点为</a:t>
            </a:r>
            <a:r>
              <a:rPr lang="en-US" altLang="zh-CN" sz="3600" b="0">
                <a:solidFill>
                  <a:srgbClr val="000099"/>
                </a:solidFill>
              </a:rPr>
              <a:t>u</a:t>
            </a:r>
            <a:r>
              <a:rPr lang="zh-CN" altLang="en-US" sz="3600" b="0">
                <a:solidFill>
                  <a:srgbClr val="000099"/>
                </a:solidFill>
              </a:rPr>
              <a:t>，</a:t>
            </a:r>
          </a:p>
          <a:p>
            <a:pPr eaLnBrk="1" hangingPunct="1">
              <a:lnSpc>
                <a:spcPct val="125000"/>
              </a:lnSpc>
            </a:pPr>
            <a:r>
              <a:rPr lang="zh-CN" altLang="en-US" sz="3600">
                <a:solidFill>
                  <a:srgbClr val="800000"/>
                </a:solidFill>
              </a:rPr>
              <a:t>若 </a:t>
            </a:r>
            <a:r>
              <a:rPr lang="en-US" altLang="zh-CN" sz="3600" i="1">
                <a:solidFill>
                  <a:srgbClr val="800000"/>
                </a:solidFill>
              </a:rPr>
              <a:t>Dist</a:t>
            </a:r>
            <a:r>
              <a:rPr lang="en-US" altLang="zh-CN" sz="3600">
                <a:solidFill>
                  <a:srgbClr val="800000"/>
                </a:solidFill>
              </a:rPr>
              <a:t>[</a:t>
            </a:r>
            <a:r>
              <a:rPr lang="en-US" altLang="zh-CN" sz="3600" i="1">
                <a:solidFill>
                  <a:srgbClr val="800000"/>
                </a:solidFill>
              </a:rPr>
              <a:t>u</a:t>
            </a:r>
            <a:r>
              <a:rPr lang="en-US" altLang="zh-CN" sz="3600">
                <a:solidFill>
                  <a:srgbClr val="800000"/>
                </a:solidFill>
              </a:rPr>
              <a:t>]+</a:t>
            </a:r>
            <a:r>
              <a:rPr lang="en-US" altLang="zh-CN" sz="3600" i="1">
                <a:solidFill>
                  <a:srgbClr val="800000"/>
                </a:solidFill>
              </a:rPr>
              <a:t>G.arcs</a:t>
            </a:r>
            <a:r>
              <a:rPr lang="en-US" altLang="zh-CN" sz="3600">
                <a:solidFill>
                  <a:srgbClr val="800000"/>
                </a:solidFill>
              </a:rPr>
              <a:t>[</a:t>
            </a:r>
            <a:r>
              <a:rPr lang="en-US" altLang="zh-CN" sz="3600" i="1">
                <a:solidFill>
                  <a:srgbClr val="800000"/>
                </a:solidFill>
              </a:rPr>
              <a:t>u</a:t>
            </a:r>
            <a:r>
              <a:rPr lang="en-US" altLang="zh-CN" sz="3600">
                <a:solidFill>
                  <a:srgbClr val="800000"/>
                </a:solidFill>
              </a:rPr>
              <a:t>][</a:t>
            </a:r>
            <a:r>
              <a:rPr lang="en-US" altLang="zh-CN" sz="3600" i="1">
                <a:solidFill>
                  <a:srgbClr val="800000"/>
                </a:solidFill>
              </a:rPr>
              <a:t>k</a:t>
            </a:r>
            <a:r>
              <a:rPr lang="en-US" altLang="zh-CN" sz="3600">
                <a:solidFill>
                  <a:srgbClr val="800000"/>
                </a:solidFill>
              </a:rPr>
              <a:t>]&lt;</a:t>
            </a:r>
            <a:r>
              <a:rPr lang="en-US" altLang="zh-CN" sz="3600" i="1">
                <a:solidFill>
                  <a:srgbClr val="800000"/>
                </a:solidFill>
              </a:rPr>
              <a:t>Dist</a:t>
            </a:r>
            <a:r>
              <a:rPr lang="en-US" altLang="zh-CN" sz="3600">
                <a:solidFill>
                  <a:srgbClr val="800000"/>
                </a:solidFill>
              </a:rPr>
              <a:t>[</a:t>
            </a:r>
            <a:r>
              <a:rPr lang="en-US" altLang="zh-CN" sz="3600" i="1">
                <a:solidFill>
                  <a:srgbClr val="800000"/>
                </a:solidFill>
              </a:rPr>
              <a:t>k</a:t>
            </a:r>
            <a:r>
              <a:rPr lang="en-US" altLang="zh-CN" sz="3600">
                <a:solidFill>
                  <a:srgbClr val="800000"/>
                </a:solidFill>
              </a:rPr>
              <a:t>]</a:t>
            </a:r>
          </a:p>
          <a:p>
            <a:pPr eaLnBrk="1" hangingPunct="1">
              <a:lnSpc>
                <a:spcPct val="125000"/>
              </a:lnSpc>
            </a:pPr>
            <a:r>
              <a:rPr lang="zh-CN" altLang="en-US" sz="3600" b="0">
                <a:solidFill>
                  <a:srgbClr val="000099"/>
                </a:solidFill>
              </a:rPr>
              <a:t>则将 </a:t>
            </a:r>
            <a:r>
              <a:rPr lang="en-US" altLang="zh-CN" sz="3600" b="0" i="1">
                <a:solidFill>
                  <a:srgbClr val="000099"/>
                </a:solidFill>
              </a:rPr>
              <a:t>Dist</a:t>
            </a:r>
            <a:r>
              <a:rPr lang="en-US" altLang="zh-CN" sz="3600" b="0">
                <a:solidFill>
                  <a:srgbClr val="000099"/>
                </a:solidFill>
              </a:rPr>
              <a:t>[</a:t>
            </a:r>
            <a:r>
              <a:rPr lang="en-US" altLang="zh-CN" sz="3600" b="0" i="1">
                <a:solidFill>
                  <a:srgbClr val="000099"/>
                </a:solidFill>
              </a:rPr>
              <a:t>k</a:t>
            </a:r>
            <a:r>
              <a:rPr lang="en-US" altLang="zh-CN" sz="3600" b="0">
                <a:solidFill>
                  <a:srgbClr val="000099"/>
                </a:solidFill>
              </a:rPr>
              <a:t>] </a:t>
            </a:r>
            <a:r>
              <a:rPr lang="zh-CN" altLang="en-US" sz="3600" b="0">
                <a:solidFill>
                  <a:srgbClr val="000099"/>
                </a:solidFill>
              </a:rPr>
              <a:t>改为 </a:t>
            </a:r>
            <a:r>
              <a:rPr lang="en-US" altLang="zh-CN" sz="3600" b="0" i="1">
                <a:solidFill>
                  <a:srgbClr val="000099"/>
                </a:solidFill>
              </a:rPr>
              <a:t>Dist</a:t>
            </a:r>
            <a:r>
              <a:rPr lang="en-US" altLang="zh-CN" sz="3600" b="0">
                <a:solidFill>
                  <a:srgbClr val="000099"/>
                </a:solidFill>
              </a:rPr>
              <a:t>[</a:t>
            </a:r>
            <a:r>
              <a:rPr lang="en-US" altLang="zh-CN" sz="3600" b="0" i="1">
                <a:solidFill>
                  <a:srgbClr val="000099"/>
                </a:solidFill>
              </a:rPr>
              <a:t>u</a:t>
            </a:r>
            <a:r>
              <a:rPr lang="en-US" altLang="zh-CN" sz="3600" b="0">
                <a:solidFill>
                  <a:srgbClr val="000099"/>
                </a:solidFill>
              </a:rPr>
              <a:t>]+</a:t>
            </a:r>
            <a:r>
              <a:rPr lang="en-US" altLang="zh-CN" sz="3600" b="0" i="1">
                <a:solidFill>
                  <a:srgbClr val="000099"/>
                </a:solidFill>
              </a:rPr>
              <a:t>G.arcs</a:t>
            </a:r>
            <a:r>
              <a:rPr lang="en-US" altLang="zh-CN" sz="3600" b="0">
                <a:solidFill>
                  <a:srgbClr val="000099"/>
                </a:solidFill>
              </a:rPr>
              <a:t>[</a:t>
            </a:r>
            <a:r>
              <a:rPr lang="en-US" altLang="zh-CN" sz="3600" b="0" i="1">
                <a:solidFill>
                  <a:srgbClr val="000099"/>
                </a:solidFill>
              </a:rPr>
              <a:t>u</a:t>
            </a:r>
            <a:r>
              <a:rPr lang="en-US" altLang="zh-CN" sz="3600" b="0">
                <a:solidFill>
                  <a:srgbClr val="000099"/>
                </a:solidFill>
              </a:rPr>
              <a:t>][</a:t>
            </a:r>
            <a:r>
              <a:rPr lang="en-US" altLang="zh-CN" sz="3600" b="0" i="1">
                <a:solidFill>
                  <a:srgbClr val="000099"/>
                </a:solidFill>
              </a:rPr>
              <a:t>k</a:t>
            </a:r>
            <a:r>
              <a:rPr lang="en-US" altLang="zh-CN" sz="3600" b="0">
                <a:solidFill>
                  <a:srgbClr val="000099"/>
                </a:solidFill>
              </a:rPr>
              <a:t>]</a:t>
            </a:r>
            <a:r>
              <a:rPr lang="zh-CN" altLang="en-US" sz="3600" b="0">
                <a:solidFill>
                  <a:srgbClr val="000099"/>
                </a:solidFill>
              </a:rPr>
              <a:t>。</a:t>
            </a:r>
          </a:p>
        </p:txBody>
      </p:sp>
      <p:graphicFrame>
        <p:nvGraphicFramePr>
          <p:cNvPr id="116740" name="Object 4"/>
          <p:cNvGraphicFramePr>
            <a:graphicFrameLocks noChangeAspect="1"/>
          </p:cNvGraphicFramePr>
          <p:nvPr/>
        </p:nvGraphicFramePr>
        <p:xfrm>
          <a:off x="1981200" y="1590676"/>
          <a:ext cx="5562600" cy="1304925"/>
        </p:xfrm>
        <a:graphic>
          <a:graphicData uri="http://schemas.openxmlformats.org/presentationml/2006/ole">
            <mc:AlternateContent xmlns:mc="http://schemas.openxmlformats.org/markup-compatibility/2006">
              <mc:Choice xmlns:v="urn:schemas-microsoft-com:vml" Requires="v">
                <p:oleObj spid="_x0000_s9245" name="公式" r:id="rId3" imgW="1777680" imgH="457200" progId="Equation.3">
                  <p:embed/>
                </p:oleObj>
              </mc:Choice>
              <mc:Fallback>
                <p:oleObj name="公式" r:id="rId3" imgW="17776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90676"/>
                        <a:ext cx="556260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1" name="Text Box 5"/>
          <p:cNvSpPr txBox="1">
            <a:spLocks noChangeArrowheads="1"/>
          </p:cNvSpPr>
          <p:nvPr/>
        </p:nvSpPr>
        <p:spPr bwMode="auto">
          <a:xfrm>
            <a:off x="7086600" y="1624014"/>
            <a:ext cx="33226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0000FF"/>
                </a:solidFill>
              </a:rPr>
              <a:t>V0</a:t>
            </a:r>
            <a:r>
              <a:rPr lang="zh-CN" altLang="en-US" sz="3200" b="0">
                <a:solidFill>
                  <a:srgbClr val="0000FF"/>
                </a:solidFill>
              </a:rPr>
              <a:t>和</a:t>
            </a:r>
            <a:r>
              <a:rPr lang="en-US" altLang="zh-CN" sz="3200" b="0">
                <a:solidFill>
                  <a:srgbClr val="0000FF"/>
                </a:solidFill>
              </a:rPr>
              <a:t>k</a:t>
            </a:r>
            <a:r>
              <a:rPr lang="zh-CN" altLang="en-US" sz="3200" b="0">
                <a:solidFill>
                  <a:srgbClr val="0000FF"/>
                </a:solidFill>
              </a:rPr>
              <a:t>之间存在弧</a:t>
            </a:r>
            <a:endParaRPr lang="zh-CN" altLang="en-US" sz="3200" b="0"/>
          </a:p>
        </p:txBody>
      </p:sp>
      <p:sp>
        <p:nvSpPr>
          <p:cNvPr id="116742" name="Text Box 6"/>
          <p:cNvSpPr txBox="1">
            <a:spLocks noChangeArrowheads="1"/>
          </p:cNvSpPr>
          <p:nvPr/>
        </p:nvSpPr>
        <p:spPr bwMode="auto">
          <a:xfrm>
            <a:off x="6934200" y="2309814"/>
            <a:ext cx="3729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0000FF"/>
                </a:solidFill>
              </a:rPr>
              <a:t>V0</a:t>
            </a:r>
            <a:r>
              <a:rPr lang="zh-CN" altLang="en-US" sz="3200" b="0">
                <a:solidFill>
                  <a:srgbClr val="0000FF"/>
                </a:solidFill>
              </a:rPr>
              <a:t>和</a:t>
            </a:r>
            <a:r>
              <a:rPr lang="en-US" altLang="zh-CN" sz="3200" b="0">
                <a:solidFill>
                  <a:srgbClr val="0000FF"/>
                </a:solidFill>
              </a:rPr>
              <a:t>k</a:t>
            </a:r>
            <a:r>
              <a:rPr lang="zh-CN" altLang="en-US" sz="3200" b="0">
                <a:solidFill>
                  <a:srgbClr val="0000FF"/>
                </a:solidFill>
              </a:rPr>
              <a:t>之间不存在弧</a:t>
            </a:r>
            <a:endParaRPr lang="zh-CN" altLang="en-US" sz="3200" b="0"/>
          </a:p>
        </p:txBody>
      </p:sp>
      <p:sp>
        <p:nvSpPr>
          <p:cNvPr id="116744" name="Text Box 8"/>
          <p:cNvSpPr txBox="1">
            <a:spLocks noChangeArrowheads="1"/>
          </p:cNvSpPr>
          <p:nvPr/>
        </p:nvSpPr>
        <p:spPr bwMode="auto">
          <a:xfrm>
            <a:off x="1949450" y="3014663"/>
            <a:ext cx="749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800000"/>
                </a:solidFill>
              </a:rPr>
              <a:t>其中的最小值即为最短路径的长度</a:t>
            </a:r>
            <a:r>
              <a:rPr lang="zh-CN" altLang="en-US" sz="3600" b="0">
                <a:solidFill>
                  <a:srgbClr val="800000"/>
                </a:solidFill>
              </a:rPr>
              <a:t>。</a:t>
            </a:r>
          </a:p>
        </p:txBody>
      </p:sp>
    </p:spTree>
    <p:extLst>
      <p:ext uri="{BB962C8B-B14F-4D97-AF65-F5344CB8AC3E}">
        <p14:creationId xmlns:p14="http://schemas.microsoft.com/office/powerpoint/2010/main" val="3712757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wipe(left)">
                                      <p:cBhvr>
                                        <p:cTn id="7" dur="500"/>
                                        <p:tgtEl>
                                          <p:spTgt spid="116740"/>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16741"/>
                                        </p:tgtEl>
                                        <p:attrNameLst>
                                          <p:attrName>style.visibility</p:attrName>
                                        </p:attrNameLst>
                                      </p:cBhvr>
                                      <p:to>
                                        <p:strVal val="visible"/>
                                      </p:to>
                                    </p:set>
                                    <p:anim calcmode="lin" valueType="num">
                                      <p:cBhvr additive="base">
                                        <p:cTn id="11" dur="500" fill="hold"/>
                                        <p:tgtEl>
                                          <p:spTgt spid="116741"/>
                                        </p:tgtEl>
                                        <p:attrNameLst>
                                          <p:attrName>ppt_x</p:attrName>
                                        </p:attrNameLst>
                                      </p:cBhvr>
                                      <p:tavLst>
                                        <p:tav tm="0">
                                          <p:val>
                                            <p:strVal val="1+#ppt_w/2"/>
                                          </p:val>
                                        </p:tav>
                                        <p:tav tm="100000">
                                          <p:val>
                                            <p:strVal val="#ppt_x"/>
                                          </p:val>
                                        </p:tav>
                                      </p:tavLst>
                                    </p:anim>
                                    <p:anim calcmode="lin" valueType="num">
                                      <p:cBhvr additive="base">
                                        <p:cTn id="12" dur="500" fill="hold"/>
                                        <p:tgtEl>
                                          <p:spTgt spid="11674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6742"/>
                                        </p:tgtEl>
                                        <p:attrNameLst>
                                          <p:attrName>style.visibility</p:attrName>
                                        </p:attrNameLst>
                                      </p:cBhvr>
                                      <p:to>
                                        <p:strVal val="visible"/>
                                      </p:to>
                                    </p:set>
                                    <p:anim calcmode="lin" valueType="num">
                                      <p:cBhvr additive="base">
                                        <p:cTn id="16" dur="500" fill="hold"/>
                                        <p:tgtEl>
                                          <p:spTgt spid="116742"/>
                                        </p:tgtEl>
                                        <p:attrNameLst>
                                          <p:attrName>ppt_x</p:attrName>
                                        </p:attrNameLst>
                                      </p:cBhvr>
                                      <p:tavLst>
                                        <p:tav tm="0">
                                          <p:val>
                                            <p:strVal val="1+#ppt_w/2"/>
                                          </p:val>
                                        </p:tav>
                                        <p:tav tm="100000">
                                          <p:val>
                                            <p:strVal val="#ppt_x"/>
                                          </p:val>
                                        </p:tav>
                                      </p:tavLst>
                                    </p:anim>
                                    <p:anim calcmode="lin" valueType="num">
                                      <p:cBhvr additive="base">
                                        <p:cTn id="17"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16744"/>
                                        </p:tgtEl>
                                        <p:attrNameLst>
                                          <p:attrName>style.visibility</p:attrName>
                                        </p:attrNameLst>
                                      </p:cBhvr>
                                      <p:to>
                                        <p:strVal val="visible"/>
                                      </p:to>
                                    </p:set>
                                    <p:animEffect transition="in" filter="strips(upRight)">
                                      <p:cBhvr>
                                        <p:cTn id="22" dur="500"/>
                                        <p:tgtEl>
                                          <p:spTgt spid="1167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grpId="0" nodeType="clickEffect">
                                  <p:stCondLst>
                                    <p:cond delay="0"/>
                                  </p:stCondLst>
                                  <p:childTnLst>
                                    <p:set>
                                      <p:cBhvr>
                                        <p:cTn id="26" dur="1" fill="hold">
                                          <p:stCondLst>
                                            <p:cond delay="0"/>
                                          </p:stCondLst>
                                        </p:cTn>
                                        <p:tgtEl>
                                          <p:spTgt spid="116739"/>
                                        </p:tgtEl>
                                        <p:attrNameLst>
                                          <p:attrName>style.visibility</p:attrName>
                                        </p:attrNameLst>
                                      </p:cBhvr>
                                      <p:to>
                                        <p:strVal val="visible"/>
                                      </p:to>
                                    </p:set>
                                    <p:animEffect transition="in" filter="strips(upLeft)">
                                      <p:cBhvr>
                                        <p:cTn id="2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1" grpId="0" autoUpdateAnimBg="0"/>
      <p:bldP spid="116742" grpId="0" autoUpdateAnimBg="0"/>
      <p:bldP spid="116744"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981200" y="631826"/>
            <a:ext cx="8108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0">
                <a:solidFill>
                  <a:srgbClr val="CC3300"/>
                </a:solidFill>
              </a:rPr>
              <a:t>求每一对顶点之间的最短路径</a:t>
            </a:r>
            <a:endParaRPr lang="zh-CN" altLang="en-US" b="0"/>
          </a:p>
        </p:txBody>
      </p:sp>
      <p:sp>
        <p:nvSpPr>
          <p:cNvPr id="77827" name="Text Box 3"/>
          <p:cNvSpPr txBox="1">
            <a:spLocks noChangeArrowheads="1"/>
          </p:cNvSpPr>
          <p:nvPr/>
        </p:nvSpPr>
        <p:spPr bwMode="auto">
          <a:xfrm>
            <a:off x="1889125" y="19716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0">
                <a:solidFill>
                  <a:srgbClr val="0000FF"/>
                </a:solidFill>
              </a:rPr>
              <a:t>弗洛伊德算法的基本思想是：</a:t>
            </a:r>
            <a:endParaRPr lang="zh-CN" altLang="en-US" b="0"/>
          </a:p>
        </p:txBody>
      </p:sp>
      <p:sp>
        <p:nvSpPr>
          <p:cNvPr id="77828" name="Text Box 4"/>
          <p:cNvSpPr txBox="1">
            <a:spLocks noChangeArrowheads="1"/>
          </p:cNvSpPr>
          <p:nvPr/>
        </p:nvSpPr>
        <p:spPr bwMode="auto">
          <a:xfrm>
            <a:off x="2057400" y="2743201"/>
            <a:ext cx="83058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6000" b="0">
                <a:solidFill>
                  <a:srgbClr val="800000"/>
                </a:solidFill>
              </a:rPr>
              <a:t>  </a:t>
            </a:r>
            <a:r>
              <a:rPr lang="zh-CN" altLang="en-US" sz="6000" b="0">
                <a:solidFill>
                  <a:srgbClr val="800000"/>
                </a:solidFill>
              </a:rPr>
              <a:t>从 </a:t>
            </a:r>
            <a:r>
              <a:rPr lang="en-US" altLang="zh-CN" sz="6000" b="0">
                <a:solidFill>
                  <a:srgbClr val="800000"/>
                </a:solidFill>
              </a:rPr>
              <a:t>v</a:t>
            </a:r>
            <a:r>
              <a:rPr lang="en-US" altLang="zh-CN" sz="6000" b="0" baseline="-25000">
                <a:solidFill>
                  <a:srgbClr val="800000"/>
                </a:solidFill>
              </a:rPr>
              <a:t>i</a:t>
            </a:r>
            <a:r>
              <a:rPr lang="en-US" altLang="zh-CN" sz="6000" b="0">
                <a:solidFill>
                  <a:srgbClr val="800000"/>
                </a:solidFill>
              </a:rPr>
              <a:t> </a:t>
            </a:r>
            <a:r>
              <a:rPr lang="zh-CN" altLang="en-US" sz="6000" b="0">
                <a:solidFill>
                  <a:srgbClr val="800000"/>
                </a:solidFill>
              </a:rPr>
              <a:t>到 </a:t>
            </a:r>
            <a:r>
              <a:rPr lang="en-US" altLang="zh-CN" sz="6000" b="0">
                <a:solidFill>
                  <a:srgbClr val="800000"/>
                </a:solidFill>
              </a:rPr>
              <a:t>v</a:t>
            </a:r>
            <a:r>
              <a:rPr lang="en-US" altLang="zh-CN" sz="6000" b="0" baseline="-25000">
                <a:solidFill>
                  <a:srgbClr val="800000"/>
                </a:solidFill>
              </a:rPr>
              <a:t>j</a:t>
            </a:r>
            <a:r>
              <a:rPr lang="en-US" altLang="zh-CN" sz="6000" b="0">
                <a:solidFill>
                  <a:srgbClr val="800000"/>
                </a:solidFill>
              </a:rPr>
              <a:t> </a:t>
            </a:r>
            <a:r>
              <a:rPr lang="zh-CN" altLang="en-US" sz="6000" b="0">
                <a:solidFill>
                  <a:srgbClr val="800000"/>
                </a:solidFill>
              </a:rPr>
              <a:t>的所有可能存在的路径中，选出一条长度最短的路径</a:t>
            </a:r>
            <a:r>
              <a:rPr lang="zh-CN" altLang="en-US" sz="3600" b="0">
                <a:solidFill>
                  <a:srgbClr val="800000"/>
                </a:solidFill>
              </a:rPr>
              <a:t>。</a:t>
            </a:r>
          </a:p>
        </p:txBody>
      </p:sp>
    </p:spTree>
    <p:extLst>
      <p:ext uri="{BB962C8B-B14F-4D97-AF65-F5344CB8AC3E}">
        <p14:creationId xmlns:p14="http://schemas.microsoft.com/office/powerpoint/2010/main" val="1202811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77828"/>
                                        </p:tgtEl>
                                        <p:attrNameLst>
                                          <p:attrName>style.visibility</p:attrName>
                                        </p:attrNameLst>
                                      </p:cBhvr>
                                      <p:to>
                                        <p:strVal val="visible"/>
                                      </p:to>
                                    </p:set>
                                    <p:animEffect transition="in" filter="blinds(vertical)">
                                      <p:cBhvr>
                                        <p:cTn id="13"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829050" y="225426"/>
            <a:ext cx="3232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6000">
                <a:solidFill>
                  <a:srgbClr val="800000"/>
                </a:solidFill>
              </a:rPr>
              <a:t>拓扑排序</a:t>
            </a:r>
            <a:endParaRPr lang="zh-CN" altLang="en-US" sz="4800">
              <a:solidFill>
                <a:srgbClr val="800000"/>
              </a:solidFill>
            </a:endParaRPr>
          </a:p>
        </p:txBody>
      </p:sp>
      <p:sp>
        <p:nvSpPr>
          <p:cNvPr id="45062" name="Text Box 6"/>
          <p:cNvSpPr txBox="1">
            <a:spLocks noChangeArrowheads="1"/>
          </p:cNvSpPr>
          <p:nvPr/>
        </p:nvSpPr>
        <p:spPr bwMode="auto">
          <a:xfrm>
            <a:off x="1518634" y="1380187"/>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b="0" dirty="0"/>
              <a:t>     </a:t>
            </a:r>
            <a:r>
              <a:rPr lang="zh-CN" altLang="en-US" sz="4000" b="0" dirty="0">
                <a:solidFill>
                  <a:srgbClr val="000099"/>
                </a:solidFill>
              </a:rPr>
              <a:t>检查有向图中是否存在回路的方法之一，是对有向图进行</a:t>
            </a:r>
            <a:r>
              <a:rPr lang="zh-CN" altLang="en-US" sz="4000" dirty="0">
                <a:solidFill>
                  <a:srgbClr val="800000"/>
                </a:solidFill>
              </a:rPr>
              <a:t>拓扑排序</a:t>
            </a:r>
            <a:r>
              <a:rPr lang="zh-CN" altLang="en-US" sz="4000" b="0" dirty="0"/>
              <a:t>。</a:t>
            </a:r>
          </a:p>
        </p:txBody>
      </p:sp>
      <p:sp>
        <p:nvSpPr>
          <p:cNvPr id="6" name="Text Box 4"/>
          <p:cNvSpPr txBox="1">
            <a:spLocks noChangeArrowheads="1"/>
          </p:cNvSpPr>
          <p:nvPr/>
        </p:nvSpPr>
        <p:spPr bwMode="auto">
          <a:xfrm>
            <a:off x="1655159" y="2996262"/>
            <a:ext cx="832167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b="0" dirty="0"/>
              <a:t>    </a:t>
            </a:r>
            <a:r>
              <a:rPr lang="zh-CN" altLang="en-US" sz="4800" b="0" dirty="0">
                <a:solidFill>
                  <a:srgbClr val="800000"/>
                </a:solidFill>
              </a:rPr>
              <a:t>按照有向图给出的次序关系，将图中顶点排成一个线性序列，对于有向图中没有限定次序关系的顶点，则可以人为加上任意的次序关系。</a:t>
            </a:r>
            <a:endParaRPr lang="zh-CN" altLang="en-US" sz="4400" b="0" dirty="0"/>
          </a:p>
        </p:txBody>
      </p:sp>
    </p:spTree>
    <p:extLst>
      <p:ext uri="{BB962C8B-B14F-4D97-AF65-F5344CB8AC3E}">
        <p14:creationId xmlns:p14="http://schemas.microsoft.com/office/powerpoint/2010/main" val="42206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ox(out)">
                                      <p:cBhvr>
                                        <p:cTn id="7" dur="500"/>
                                        <p:tgtEl>
                                          <p:spTgt spid="450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utoUpdateAnimBg="0"/>
      <p:bldP spid="6"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057400" y="1895476"/>
            <a:ext cx="526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0">
                <a:solidFill>
                  <a:srgbClr val="000099"/>
                </a:solidFill>
              </a:rPr>
              <a:t>例如：对于下列有向图</a:t>
            </a:r>
            <a:endParaRPr lang="zh-CN" altLang="en-US" b="0"/>
          </a:p>
        </p:txBody>
      </p:sp>
      <p:grpSp>
        <p:nvGrpSpPr>
          <p:cNvPr id="2" name="Group 21"/>
          <p:cNvGrpSpPr>
            <a:grpSpLocks/>
          </p:cNvGrpSpPr>
          <p:nvPr/>
        </p:nvGrpSpPr>
        <p:grpSpPr bwMode="auto">
          <a:xfrm>
            <a:off x="2895600" y="2908300"/>
            <a:ext cx="3048000" cy="1587500"/>
            <a:chOff x="864" y="1832"/>
            <a:chExt cx="1920" cy="1000"/>
          </a:xfrm>
        </p:grpSpPr>
        <p:sp>
          <p:nvSpPr>
            <p:cNvPr id="116742" name="Oval 5"/>
            <p:cNvSpPr>
              <a:spLocks noChangeArrowheads="1"/>
            </p:cNvSpPr>
            <p:nvPr/>
          </p:nvSpPr>
          <p:spPr bwMode="auto">
            <a:xfrm>
              <a:off x="1680" y="1832"/>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B</a:t>
              </a:r>
              <a:endParaRPr lang="en-US" altLang="zh-CN" sz="3200" b="0"/>
            </a:p>
          </p:txBody>
        </p:sp>
        <p:sp>
          <p:nvSpPr>
            <p:cNvPr id="116743" name="Oval 6"/>
            <p:cNvSpPr>
              <a:spLocks noChangeArrowheads="1"/>
            </p:cNvSpPr>
            <p:nvPr/>
          </p:nvSpPr>
          <p:spPr bwMode="auto">
            <a:xfrm>
              <a:off x="2496" y="220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D</a:t>
              </a:r>
              <a:endParaRPr lang="en-US" altLang="zh-CN" sz="3200" b="0"/>
            </a:p>
          </p:txBody>
        </p:sp>
        <p:sp>
          <p:nvSpPr>
            <p:cNvPr id="116744" name="Oval 7"/>
            <p:cNvSpPr>
              <a:spLocks noChangeArrowheads="1"/>
            </p:cNvSpPr>
            <p:nvPr/>
          </p:nvSpPr>
          <p:spPr bwMode="auto">
            <a:xfrm>
              <a:off x="864" y="220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A</a:t>
              </a:r>
              <a:endParaRPr lang="en-US" altLang="zh-CN" sz="3200" b="0"/>
            </a:p>
          </p:txBody>
        </p:sp>
        <p:sp>
          <p:nvSpPr>
            <p:cNvPr id="116745" name="Oval 8"/>
            <p:cNvSpPr>
              <a:spLocks noChangeArrowheads="1"/>
            </p:cNvSpPr>
            <p:nvPr/>
          </p:nvSpPr>
          <p:spPr bwMode="auto">
            <a:xfrm>
              <a:off x="1680" y="2544"/>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0099"/>
                  </a:solidFill>
                </a:rPr>
                <a:t>C</a:t>
              </a:r>
              <a:endParaRPr lang="en-US" altLang="zh-CN" sz="3200" b="0"/>
            </a:p>
          </p:txBody>
        </p:sp>
        <p:sp>
          <p:nvSpPr>
            <p:cNvPr id="116746" name="Line 9"/>
            <p:cNvSpPr>
              <a:spLocks noChangeShapeType="1"/>
            </p:cNvSpPr>
            <p:nvPr/>
          </p:nvSpPr>
          <p:spPr bwMode="auto">
            <a:xfrm flipV="1">
              <a:off x="1152" y="1968"/>
              <a:ext cx="528" cy="288"/>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7" name="Line 11"/>
            <p:cNvSpPr>
              <a:spLocks noChangeShapeType="1"/>
            </p:cNvSpPr>
            <p:nvPr/>
          </p:nvSpPr>
          <p:spPr bwMode="auto">
            <a:xfrm>
              <a:off x="1104" y="244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8" name="Line 12"/>
            <p:cNvSpPr>
              <a:spLocks noChangeShapeType="1"/>
            </p:cNvSpPr>
            <p:nvPr/>
          </p:nvSpPr>
          <p:spPr bwMode="auto">
            <a:xfrm>
              <a:off x="1968" y="2016"/>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Line 13"/>
            <p:cNvSpPr>
              <a:spLocks noChangeShapeType="1"/>
            </p:cNvSpPr>
            <p:nvPr/>
          </p:nvSpPr>
          <p:spPr bwMode="auto">
            <a:xfrm flipV="1">
              <a:off x="1968" y="244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62" name="Text Box 14"/>
          <p:cNvSpPr txBox="1">
            <a:spLocks noChangeArrowheads="1"/>
          </p:cNvSpPr>
          <p:nvPr/>
        </p:nvSpPr>
        <p:spPr bwMode="auto">
          <a:xfrm>
            <a:off x="1905000" y="4648201"/>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zh-CN" altLang="en-US" sz="4000" b="0">
                <a:solidFill>
                  <a:srgbClr val="000099"/>
                </a:solidFill>
              </a:rPr>
              <a:t>可求得</a:t>
            </a:r>
            <a:r>
              <a:rPr lang="zh-CN" altLang="en-US" sz="4000" b="0">
                <a:solidFill>
                  <a:srgbClr val="800000"/>
                </a:solidFill>
              </a:rPr>
              <a:t>拓扑有序序列</a:t>
            </a:r>
            <a:r>
              <a:rPr lang="zh-CN" altLang="en-US" sz="4000" b="0"/>
              <a:t>：</a:t>
            </a:r>
          </a:p>
          <a:p>
            <a:pPr eaLnBrk="1" hangingPunct="1">
              <a:spcBef>
                <a:spcPct val="50000"/>
              </a:spcBef>
            </a:pPr>
            <a:r>
              <a:rPr lang="zh-CN" altLang="en-US" sz="4000" b="0"/>
              <a:t>        </a:t>
            </a:r>
            <a:r>
              <a:rPr lang="en-US" altLang="zh-CN" sz="4000" b="0">
                <a:solidFill>
                  <a:srgbClr val="0000FF"/>
                </a:solidFill>
              </a:rPr>
              <a:t>A B C D</a:t>
            </a:r>
            <a:r>
              <a:rPr lang="en-US" altLang="zh-CN" sz="4000" b="0"/>
              <a:t>    </a:t>
            </a:r>
            <a:r>
              <a:rPr lang="zh-CN" altLang="en-US" sz="4000" b="0">
                <a:solidFill>
                  <a:srgbClr val="000099"/>
                </a:solidFill>
              </a:rPr>
              <a:t>或</a:t>
            </a:r>
            <a:r>
              <a:rPr lang="zh-CN" altLang="en-US" sz="4000" b="0"/>
              <a:t>    </a:t>
            </a:r>
            <a:r>
              <a:rPr lang="en-US" altLang="zh-CN" sz="4000" b="0">
                <a:solidFill>
                  <a:srgbClr val="0000FF"/>
                </a:solidFill>
              </a:rPr>
              <a:t>A C B D</a:t>
            </a:r>
            <a:endParaRPr lang="en-US" altLang="zh-CN" sz="4000" b="0"/>
          </a:p>
        </p:txBody>
      </p:sp>
      <p:sp>
        <p:nvSpPr>
          <p:cNvPr id="116741" name="Text Box 15"/>
          <p:cNvSpPr txBox="1">
            <a:spLocks noChangeArrowheads="1"/>
          </p:cNvSpPr>
          <p:nvPr/>
        </p:nvSpPr>
        <p:spPr bwMode="auto">
          <a:xfrm>
            <a:off x="1752600" y="228600"/>
            <a:ext cx="89154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0">
                <a:solidFill>
                  <a:srgbClr val="000099"/>
                </a:solidFill>
              </a:rPr>
              <a:t>由此所得顶点的线性序列称之为</a:t>
            </a:r>
            <a:r>
              <a:rPr lang="zh-CN" altLang="en-US" sz="4800" b="0">
                <a:solidFill>
                  <a:srgbClr val="800000"/>
                </a:solidFill>
              </a:rPr>
              <a:t>拓扑有序序列</a:t>
            </a:r>
            <a:endParaRPr lang="zh-CN" altLang="en-US" b="0"/>
          </a:p>
        </p:txBody>
      </p:sp>
      <p:sp>
        <p:nvSpPr>
          <p:cNvPr id="14" name="Text Box 19"/>
          <p:cNvSpPr txBox="1">
            <a:spLocks noChangeArrowheads="1"/>
          </p:cNvSpPr>
          <p:nvPr/>
        </p:nvSpPr>
        <p:spPr bwMode="auto">
          <a:xfrm>
            <a:off x="6128795" y="2978152"/>
            <a:ext cx="6186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0" dirty="0">
                <a:solidFill>
                  <a:srgbClr val="000099"/>
                </a:solidFill>
              </a:rPr>
              <a:t>对于存在回路的有向图：</a:t>
            </a:r>
            <a:endParaRPr lang="en-US" altLang="zh-CN" sz="3600" b="0" dirty="0">
              <a:solidFill>
                <a:srgbClr val="000099"/>
              </a:solidFill>
            </a:endParaRPr>
          </a:p>
          <a:p>
            <a:pPr eaLnBrk="1" hangingPunct="1"/>
            <a:r>
              <a:rPr lang="zh-CN" altLang="en-US" sz="3600" b="0" dirty="0">
                <a:solidFill>
                  <a:srgbClr val="000099"/>
                </a:solidFill>
              </a:rPr>
              <a:t>不能求得它的拓扑有序序列。</a:t>
            </a:r>
            <a:endParaRPr lang="zh-CN" altLang="en-US" sz="2000" b="0" dirty="0"/>
          </a:p>
        </p:txBody>
      </p:sp>
    </p:spTree>
    <p:extLst>
      <p:ext uri="{BB962C8B-B14F-4D97-AF65-F5344CB8AC3E}">
        <p14:creationId xmlns:p14="http://schemas.microsoft.com/office/powerpoint/2010/main" val="526804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62"/>
                                        </p:tgtEl>
                                        <p:attrNameLst>
                                          <p:attrName>style.visibility</p:attrName>
                                        </p:attrNameLst>
                                      </p:cBhvr>
                                      <p:to>
                                        <p:strVal val="visible"/>
                                      </p:to>
                                    </p:set>
                                    <p:animEffect transition="in" filter="wipe(left)">
                                      <p:cBhvr>
                                        <p:cTn id="17" dur="500"/>
                                        <p:tgtEl>
                                          <p:spTgt spid="7886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62" grpId="0" autoUpdateAnimBg="0"/>
      <p:bldP spid="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776043" y="339969"/>
            <a:ext cx="679705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3200" b="1" dirty="0" err="1"/>
              <a:t>typedef</a:t>
            </a:r>
            <a:r>
              <a:rPr lang="en-US" altLang="zh-CN" sz="3200" b="1" dirty="0"/>
              <a:t> </a:t>
            </a:r>
            <a:r>
              <a:rPr lang="en-US" altLang="zh-CN" sz="3200" b="1" dirty="0" err="1"/>
              <a:t>struct</a:t>
            </a:r>
            <a:r>
              <a:rPr lang="en-US" altLang="zh-CN" sz="3200" dirty="0"/>
              <a:t> </a:t>
            </a:r>
            <a:r>
              <a:rPr lang="en-US" altLang="zh-CN" sz="3200" dirty="0" err="1"/>
              <a:t>tagLNode</a:t>
            </a:r>
            <a:r>
              <a:rPr lang="en-US" altLang="zh-CN" sz="3200" dirty="0"/>
              <a:t> </a:t>
            </a:r>
            <a:r>
              <a:rPr lang="en-US" altLang="zh-CN" sz="3200" b="1" dirty="0"/>
              <a:t>{  </a:t>
            </a:r>
            <a:r>
              <a:rPr lang="en-US" altLang="zh-CN" sz="3200" dirty="0"/>
              <a:t>// </a:t>
            </a:r>
            <a:r>
              <a:rPr lang="zh-CN" altLang="en-US" sz="3200" b="1" dirty="0"/>
              <a:t>结点类型</a:t>
            </a:r>
            <a:endParaRPr lang="zh-CN" altLang="en-US" sz="3200" dirty="0"/>
          </a:p>
          <a:p>
            <a:pPr eaLnBrk="1" hangingPunct="1"/>
            <a:r>
              <a:rPr lang="zh-CN" altLang="en-US" sz="3200" dirty="0"/>
              <a:t>   </a:t>
            </a:r>
            <a:r>
              <a:rPr lang="en-US" altLang="zh-CN" sz="3200" dirty="0" err="1"/>
              <a:t>ElemType</a:t>
            </a:r>
            <a:r>
              <a:rPr lang="en-US" altLang="zh-CN" sz="3200" dirty="0"/>
              <a:t>       data;</a:t>
            </a:r>
          </a:p>
          <a:p>
            <a:pPr eaLnBrk="1" hangingPunct="1"/>
            <a:r>
              <a:rPr lang="en-US" altLang="zh-CN" sz="3200" dirty="0"/>
              <a:t>   </a:t>
            </a:r>
            <a:r>
              <a:rPr lang="en-US" altLang="zh-CN" sz="3200" b="1" dirty="0" err="1"/>
              <a:t>struct</a:t>
            </a:r>
            <a:r>
              <a:rPr lang="en-US" altLang="zh-CN" sz="3200" dirty="0"/>
              <a:t> </a:t>
            </a:r>
            <a:r>
              <a:rPr lang="en-US" altLang="zh-CN" sz="3200" dirty="0" err="1"/>
              <a:t>LNode</a:t>
            </a:r>
            <a:r>
              <a:rPr lang="en-US" altLang="zh-CN" sz="3200" dirty="0"/>
              <a:t>   </a:t>
            </a:r>
            <a:r>
              <a:rPr lang="en-US" altLang="zh-CN" sz="3200" b="1" dirty="0"/>
              <a:t>*</a:t>
            </a:r>
            <a:r>
              <a:rPr lang="en-US" altLang="zh-CN" sz="3200" dirty="0"/>
              <a:t>next;</a:t>
            </a:r>
          </a:p>
          <a:p>
            <a:pPr eaLnBrk="1" hangingPunct="1"/>
            <a:r>
              <a:rPr lang="en-US" altLang="zh-CN" sz="3200" b="1" dirty="0"/>
              <a:t>} </a:t>
            </a:r>
            <a:r>
              <a:rPr lang="en-US" altLang="zh-CN" sz="3200" b="1" dirty="0" err="1"/>
              <a:t>LNode</a:t>
            </a:r>
            <a:r>
              <a:rPr lang="en-US" altLang="zh-CN" sz="3200" b="1" dirty="0"/>
              <a:t>, *</a:t>
            </a:r>
            <a:r>
              <a:rPr lang="en-US" altLang="zh-CN" sz="3200" dirty="0"/>
              <a:t>Link;</a:t>
            </a:r>
          </a:p>
        </p:txBody>
      </p:sp>
      <p:sp>
        <p:nvSpPr>
          <p:cNvPr id="8" name="Text Box 2"/>
          <p:cNvSpPr txBox="1">
            <a:spLocks noChangeArrowheads="1"/>
          </p:cNvSpPr>
          <p:nvPr/>
        </p:nvSpPr>
        <p:spPr bwMode="auto">
          <a:xfrm>
            <a:off x="4797058" y="2610400"/>
            <a:ext cx="6664004" cy="456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20000"/>
              </a:lnSpc>
            </a:pPr>
            <a:r>
              <a:rPr lang="en-US" altLang="zh-CN" sz="3200" b="1" dirty="0" err="1"/>
              <a:t>typedef</a:t>
            </a:r>
            <a:r>
              <a:rPr lang="en-US" altLang="zh-CN" sz="3200" b="1" dirty="0"/>
              <a:t> </a:t>
            </a:r>
            <a:r>
              <a:rPr lang="en-US" altLang="zh-CN" sz="3200" b="1" dirty="0" err="1"/>
              <a:t>struct</a:t>
            </a:r>
            <a:r>
              <a:rPr lang="en-US" altLang="zh-CN" sz="3200" dirty="0"/>
              <a:t> </a:t>
            </a:r>
            <a:r>
              <a:rPr lang="en-US" altLang="zh-CN" sz="3200" b="1" dirty="0"/>
              <a:t>{  </a:t>
            </a:r>
            <a:r>
              <a:rPr lang="en-US" altLang="zh-CN" sz="3200" dirty="0"/>
              <a:t>// </a:t>
            </a:r>
            <a:r>
              <a:rPr lang="zh-CN" altLang="en-US" sz="3200" b="1" dirty="0"/>
              <a:t>链表类型</a:t>
            </a:r>
          </a:p>
          <a:p>
            <a:pPr eaLnBrk="1" hangingPunct="1">
              <a:lnSpc>
                <a:spcPct val="120000"/>
              </a:lnSpc>
            </a:pPr>
            <a:r>
              <a:rPr lang="zh-CN" altLang="en-US" sz="3200" b="1" dirty="0"/>
              <a:t>   </a:t>
            </a:r>
            <a:r>
              <a:rPr lang="en-US" altLang="zh-CN" sz="3200" dirty="0">
                <a:solidFill>
                  <a:srgbClr val="3333CC"/>
                </a:solidFill>
              </a:rPr>
              <a:t>Link  head, tail;</a:t>
            </a:r>
            <a:r>
              <a:rPr lang="en-US" altLang="zh-CN" sz="3200" dirty="0"/>
              <a:t>     </a:t>
            </a:r>
            <a:r>
              <a:rPr lang="en-US" altLang="zh-CN" sz="2000" dirty="0"/>
              <a:t>// </a:t>
            </a:r>
            <a:r>
              <a:rPr lang="zh-CN" altLang="en-US" dirty="0">
                <a:solidFill>
                  <a:srgbClr val="CC0066"/>
                </a:solidFill>
              </a:rPr>
              <a:t>分别指向头结点和</a:t>
            </a:r>
          </a:p>
          <a:p>
            <a:pPr eaLnBrk="1" hangingPunct="1">
              <a:lnSpc>
                <a:spcPct val="120000"/>
              </a:lnSpc>
            </a:pPr>
            <a:r>
              <a:rPr lang="zh-CN" altLang="en-US" dirty="0">
                <a:solidFill>
                  <a:srgbClr val="CC0066"/>
                </a:solidFill>
              </a:rPr>
              <a:t>                                         </a:t>
            </a:r>
            <a:r>
              <a:rPr lang="en-US" altLang="zh-CN" dirty="0"/>
              <a:t>//</a:t>
            </a:r>
            <a:r>
              <a:rPr lang="en-US" altLang="zh-CN" dirty="0">
                <a:solidFill>
                  <a:srgbClr val="CC0066"/>
                </a:solidFill>
              </a:rPr>
              <a:t> </a:t>
            </a:r>
            <a:r>
              <a:rPr lang="zh-CN" altLang="en-US" dirty="0">
                <a:solidFill>
                  <a:srgbClr val="CC0066"/>
                </a:solidFill>
              </a:rPr>
              <a:t>最后一个结点的指针</a:t>
            </a:r>
            <a:endParaRPr lang="zh-CN" altLang="en-US" sz="3200" dirty="0"/>
          </a:p>
          <a:p>
            <a:pPr eaLnBrk="1" hangingPunct="1">
              <a:lnSpc>
                <a:spcPct val="120000"/>
              </a:lnSpc>
            </a:pPr>
            <a:r>
              <a:rPr lang="zh-CN" altLang="en-US" sz="3200" dirty="0"/>
              <a:t>   </a:t>
            </a:r>
            <a:r>
              <a:rPr lang="en-US" altLang="zh-CN" sz="3200" b="1" dirty="0" err="1">
                <a:solidFill>
                  <a:srgbClr val="3333CC"/>
                </a:solidFill>
              </a:rPr>
              <a:t>int</a:t>
            </a:r>
            <a:r>
              <a:rPr lang="en-US" altLang="zh-CN" sz="3200" b="1" dirty="0">
                <a:solidFill>
                  <a:srgbClr val="3333CC"/>
                </a:solidFill>
              </a:rPr>
              <a:t>   </a:t>
            </a:r>
            <a:r>
              <a:rPr lang="en-US" altLang="zh-CN" sz="3200" dirty="0" err="1">
                <a:solidFill>
                  <a:srgbClr val="3333CC"/>
                </a:solidFill>
              </a:rPr>
              <a:t>len</a:t>
            </a:r>
            <a:r>
              <a:rPr lang="en-US" altLang="zh-CN" sz="3200" dirty="0">
                <a:solidFill>
                  <a:srgbClr val="3333CC"/>
                </a:solidFill>
              </a:rPr>
              <a:t>;</a:t>
            </a:r>
            <a:r>
              <a:rPr lang="en-US" altLang="zh-CN" sz="3200" dirty="0"/>
              <a:t>              </a:t>
            </a:r>
            <a:r>
              <a:rPr lang="en-US" altLang="zh-CN" dirty="0"/>
              <a:t>// </a:t>
            </a:r>
            <a:r>
              <a:rPr lang="zh-CN" altLang="en-US" dirty="0">
                <a:solidFill>
                  <a:srgbClr val="CC0066"/>
                </a:solidFill>
              </a:rPr>
              <a:t>指示链表长度</a:t>
            </a:r>
            <a:endParaRPr lang="zh-CN" altLang="en-US" sz="3200" dirty="0"/>
          </a:p>
          <a:p>
            <a:pPr eaLnBrk="1" hangingPunct="1">
              <a:lnSpc>
                <a:spcPct val="120000"/>
              </a:lnSpc>
            </a:pPr>
            <a:r>
              <a:rPr lang="zh-CN" altLang="en-US" sz="3200" dirty="0"/>
              <a:t>   </a:t>
            </a:r>
            <a:r>
              <a:rPr lang="en-US" altLang="zh-CN" sz="3200" dirty="0">
                <a:solidFill>
                  <a:srgbClr val="3333CC"/>
                </a:solidFill>
              </a:rPr>
              <a:t>Link  current;</a:t>
            </a:r>
            <a:r>
              <a:rPr lang="en-US" altLang="zh-CN" sz="3200" dirty="0"/>
              <a:t>    </a:t>
            </a:r>
            <a:r>
              <a:rPr lang="en-US" altLang="zh-CN" dirty="0"/>
              <a:t>// </a:t>
            </a:r>
            <a:r>
              <a:rPr lang="zh-CN" altLang="en-US" dirty="0">
                <a:solidFill>
                  <a:srgbClr val="CC0066"/>
                </a:solidFill>
              </a:rPr>
              <a:t>指向当前被访问的结点</a:t>
            </a:r>
            <a:endParaRPr lang="zh-CN" altLang="en-US" dirty="0"/>
          </a:p>
          <a:p>
            <a:pPr eaLnBrk="1" hangingPunct="1">
              <a:lnSpc>
                <a:spcPct val="120000"/>
              </a:lnSpc>
            </a:pPr>
            <a:r>
              <a:rPr lang="zh-CN" altLang="en-US" dirty="0"/>
              <a:t>                              </a:t>
            </a:r>
            <a:r>
              <a:rPr lang="en-US" altLang="zh-CN" dirty="0"/>
              <a:t>//</a:t>
            </a:r>
            <a:r>
              <a:rPr lang="zh-CN" altLang="en-US" dirty="0">
                <a:solidFill>
                  <a:srgbClr val="CC0066"/>
                </a:solidFill>
              </a:rPr>
              <a:t>的指针，初始位置指向头结点</a:t>
            </a:r>
            <a:endParaRPr lang="zh-CN" altLang="en-US" dirty="0"/>
          </a:p>
          <a:p>
            <a:pPr eaLnBrk="1" hangingPunct="1">
              <a:lnSpc>
                <a:spcPct val="120000"/>
              </a:lnSpc>
            </a:pPr>
            <a:r>
              <a:rPr lang="en-US" altLang="zh-CN" sz="3200" b="1" dirty="0"/>
              <a:t>} </a:t>
            </a:r>
            <a:r>
              <a:rPr lang="en-US" altLang="zh-CN" sz="3200" dirty="0" err="1"/>
              <a:t>LinkList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26322514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430588" y="317500"/>
            <a:ext cx="521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6600CC"/>
                </a:solidFill>
              </a:rPr>
              <a:t>如何进行拓扑排序？</a:t>
            </a:r>
          </a:p>
        </p:txBody>
      </p:sp>
      <p:sp>
        <p:nvSpPr>
          <p:cNvPr id="47107" name="Text Box 3"/>
          <p:cNvSpPr txBox="1">
            <a:spLocks noChangeArrowheads="1"/>
          </p:cNvSpPr>
          <p:nvPr/>
        </p:nvSpPr>
        <p:spPr bwMode="auto">
          <a:xfrm>
            <a:off x="1981201" y="1263650"/>
            <a:ext cx="809307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2800" b="0" dirty="0">
                <a:solidFill>
                  <a:srgbClr val="000099"/>
                </a:solidFill>
              </a:rPr>
              <a:t>一、从有向图中选取一个</a:t>
            </a:r>
            <a:r>
              <a:rPr lang="zh-CN" altLang="en-US" sz="2800" dirty="0">
                <a:solidFill>
                  <a:srgbClr val="000099"/>
                </a:solidFill>
              </a:rPr>
              <a:t>没有前驱</a:t>
            </a:r>
            <a:r>
              <a:rPr lang="zh-CN" altLang="en-US" sz="2800" b="0" dirty="0">
                <a:solidFill>
                  <a:srgbClr val="000099"/>
                </a:solidFill>
              </a:rPr>
              <a:t>顶点，并输出之；</a:t>
            </a:r>
          </a:p>
        </p:txBody>
      </p:sp>
      <p:sp>
        <p:nvSpPr>
          <p:cNvPr id="47108" name="Text Box 4"/>
          <p:cNvSpPr txBox="1">
            <a:spLocks noChangeArrowheads="1"/>
          </p:cNvSpPr>
          <p:nvPr/>
        </p:nvSpPr>
        <p:spPr bwMode="auto">
          <a:xfrm>
            <a:off x="1964068" y="2439356"/>
            <a:ext cx="8534400" cy="110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2800" b="0" dirty="0"/>
              <a:t>        </a:t>
            </a:r>
            <a:r>
              <a:rPr lang="zh-CN" altLang="en-US" sz="2800" b="0" dirty="0">
                <a:solidFill>
                  <a:srgbClr val="0000FF"/>
                </a:solidFill>
              </a:rPr>
              <a:t>重复上述两步，直至图空，或者图不空但找不到无前驱的顶点为止</a:t>
            </a:r>
            <a:r>
              <a:rPr lang="zh-CN" altLang="en-US" sz="2800" b="0" dirty="0"/>
              <a:t>。</a:t>
            </a:r>
          </a:p>
        </p:txBody>
      </p:sp>
      <p:sp>
        <p:nvSpPr>
          <p:cNvPr id="47110" name="Text Box 6"/>
          <p:cNvSpPr txBox="1">
            <a:spLocks noChangeArrowheads="1"/>
          </p:cNvSpPr>
          <p:nvPr/>
        </p:nvSpPr>
        <p:spPr bwMode="auto">
          <a:xfrm>
            <a:off x="1981201" y="1851503"/>
            <a:ext cx="8443337"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2800" b="0" dirty="0">
                <a:solidFill>
                  <a:srgbClr val="000099"/>
                </a:solidFill>
              </a:rPr>
              <a:t>二、从有向图中</a:t>
            </a:r>
            <a:r>
              <a:rPr lang="zh-CN" altLang="en-US" sz="2800" dirty="0">
                <a:solidFill>
                  <a:srgbClr val="000099"/>
                </a:solidFill>
              </a:rPr>
              <a:t>删去此顶点以及所有以它为尾的弧</a:t>
            </a:r>
            <a:r>
              <a:rPr lang="zh-CN" altLang="en-US" sz="2800" b="0" dirty="0">
                <a:solidFill>
                  <a:srgbClr val="000099"/>
                </a:solidFill>
              </a:rPr>
              <a:t>；</a:t>
            </a:r>
            <a:endParaRPr lang="zh-CN" altLang="en-US" sz="2800" b="0" dirty="0"/>
          </a:p>
        </p:txBody>
      </p:sp>
      <p:sp>
        <p:nvSpPr>
          <p:cNvPr id="6" name="Text Box 47"/>
          <p:cNvSpPr txBox="1">
            <a:spLocks noChangeArrowheads="1"/>
          </p:cNvSpPr>
          <p:nvPr/>
        </p:nvSpPr>
        <p:spPr bwMode="auto">
          <a:xfrm>
            <a:off x="1203326" y="4027709"/>
            <a:ext cx="887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dirty="0">
                <a:solidFill>
                  <a:srgbClr val="0000FF"/>
                </a:solidFill>
              </a:rPr>
              <a:t>在算法中需要用定量的描述替代定性的概念</a:t>
            </a:r>
            <a:endParaRPr lang="zh-CN" altLang="en-US" sz="3600" b="0" dirty="0"/>
          </a:p>
        </p:txBody>
      </p:sp>
      <p:sp>
        <p:nvSpPr>
          <p:cNvPr id="7" name="Text Box 48"/>
          <p:cNvSpPr txBox="1">
            <a:spLocks noChangeArrowheads="1"/>
          </p:cNvSpPr>
          <p:nvPr/>
        </p:nvSpPr>
        <p:spPr bwMode="auto">
          <a:xfrm>
            <a:off x="1050927" y="4891309"/>
            <a:ext cx="6829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   </a:t>
            </a:r>
            <a:r>
              <a:rPr lang="zh-CN" altLang="en-US" sz="3200" dirty="0">
                <a:solidFill>
                  <a:srgbClr val="800000"/>
                </a:solidFill>
              </a:rPr>
              <a:t>没有前驱的顶点 </a:t>
            </a:r>
            <a:r>
              <a:rPr lang="zh-CN" altLang="en-US" sz="3200" dirty="0">
                <a:solidFill>
                  <a:srgbClr val="800000"/>
                </a:solidFill>
                <a:sym typeface="Symbol" panose="05050102010706020507" pitchFamily="18" charset="2"/>
              </a:rPr>
              <a:t></a:t>
            </a:r>
            <a:r>
              <a:rPr lang="zh-CN" altLang="en-US" sz="3200" dirty="0">
                <a:solidFill>
                  <a:srgbClr val="800000"/>
                </a:solidFill>
              </a:rPr>
              <a:t> 入度为零的顶点</a:t>
            </a:r>
            <a:endParaRPr lang="zh-CN" altLang="en-US" sz="3200" dirty="0"/>
          </a:p>
        </p:txBody>
      </p:sp>
      <p:sp>
        <p:nvSpPr>
          <p:cNvPr id="8" name="Text Box 49"/>
          <p:cNvSpPr txBox="1">
            <a:spLocks noChangeArrowheads="1"/>
          </p:cNvSpPr>
          <p:nvPr/>
        </p:nvSpPr>
        <p:spPr bwMode="auto">
          <a:xfrm>
            <a:off x="1339852" y="5664423"/>
            <a:ext cx="8759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solidFill>
                  <a:srgbClr val="800000"/>
                </a:solidFill>
              </a:rPr>
              <a:t>删除顶点及以它为尾的弧 </a:t>
            </a:r>
            <a:r>
              <a:rPr lang="zh-CN" altLang="en-US" sz="3200">
                <a:solidFill>
                  <a:srgbClr val="800000"/>
                </a:solidFill>
                <a:sym typeface="Symbol" panose="05050102010706020507" pitchFamily="18" charset="2"/>
              </a:rPr>
              <a:t></a:t>
            </a:r>
            <a:r>
              <a:rPr lang="zh-CN" altLang="en-US" sz="3200">
                <a:solidFill>
                  <a:srgbClr val="800000"/>
                </a:solidFill>
              </a:rPr>
              <a:t> 弧头顶点的入度减</a:t>
            </a:r>
            <a:r>
              <a:rPr lang="en-US" altLang="zh-CN" sz="3200">
                <a:solidFill>
                  <a:srgbClr val="800000"/>
                </a:solidFill>
              </a:rPr>
              <a:t>1</a:t>
            </a:r>
          </a:p>
        </p:txBody>
      </p:sp>
    </p:spTree>
    <p:extLst>
      <p:ext uri="{BB962C8B-B14F-4D97-AF65-F5344CB8AC3E}">
        <p14:creationId xmlns:p14="http://schemas.microsoft.com/office/powerpoint/2010/main" val="3158517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left)">
                                      <p:cBhvr>
                                        <p:cTn id="12" dur="500"/>
                                        <p:tgtEl>
                                          <p:spTgt spid="47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 calcmode="lin" valueType="num">
                                      <p:cBhvr additive="base">
                                        <p:cTn id="17" dur="500" fill="hold"/>
                                        <p:tgtEl>
                                          <p:spTgt spid="47108"/>
                                        </p:tgtEl>
                                        <p:attrNameLst>
                                          <p:attrName>ppt_x</p:attrName>
                                        </p:attrNameLst>
                                      </p:cBhvr>
                                      <p:tavLst>
                                        <p:tav tm="0">
                                          <p:val>
                                            <p:strVal val="#ppt_x"/>
                                          </p:val>
                                        </p:tav>
                                        <p:tav tm="100000">
                                          <p:val>
                                            <p:strVal val="#ppt_x"/>
                                          </p:val>
                                        </p:tav>
                                      </p:tavLst>
                                    </p:anim>
                                    <p:anim calcmode="lin" valueType="num">
                                      <p:cBhvr additive="base">
                                        <p:cTn id="18"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3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utoUpdateAnimBg="0"/>
      <p:bldP spid="47110" grpId="0" autoUpdateAnimBg="0"/>
      <p:bldP spid="6" grpId="0" autoUpdateAnimBg="0"/>
      <p:bldP spid="7" grpId="0" autoUpdateAnimBg="0"/>
      <p:bldP spid="8"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3276600" y="1752600"/>
            <a:ext cx="6553200" cy="3200400"/>
            <a:chOff x="1104" y="1104"/>
            <a:chExt cx="4128" cy="2016"/>
          </a:xfrm>
        </p:grpSpPr>
        <p:sp>
          <p:nvSpPr>
            <p:cNvPr id="124944" name="Oval 2"/>
            <p:cNvSpPr>
              <a:spLocks noChangeArrowheads="1"/>
            </p:cNvSpPr>
            <p:nvPr/>
          </p:nvSpPr>
          <p:spPr bwMode="auto">
            <a:xfrm>
              <a:off x="1104" y="1632"/>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a</a:t>
              </a:r>
              <a:endParaRPr lang="en-US" altLang="zh-CN" sz="3200" b="0"/>
            </a:p>
          </p:txBody>
        </p:sp>
        <p:sp>
          <p:nvSpPr>
            <p:cNvPr id="124945" name="Oval 5"/>
            <p:cNvSpPr>
              <a:spLocks noChangeArrowheads="1"/>
            </p:cNvSpPr>
            <p:nvPr/>
          </p:nvSpPr>
          <p:spPr bwMode="auto">
            <a:xfrm>
              <a:off x="2064" y="110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b</a:t>
              </a:r>
              <a:endParaRPr lang="en-US" altLang="zh-CN" sz="3200" b="0"/>
            </a:p>
          </p:txBody>
        </p:sp>
        <p:sp>
          <p:nvSpPr>
            <p:cNvPr id="124946" name="Oval 6"/>
            <p:cNvSpPr>
              <a:spLocks noChangeArrowheads="1"/>
            </p:cNvSpPr>
            <p:nvPr/>
          </p:nvSpPr>
          <p:spPr bwMode="auto">
            <a:xfrm>
              <a:off x="2064" y="225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c</a:t>
              </a:r>
              <a:endParaRPr lang="en-US" altLang="zh-CN" sz="3200" b="0"/>
            </a:p>
          </p:txBody>
        </p:sp>
        <p:sp>
          <p:nvSpPr>
            <p:cNvPr id="124947" name="Oval 7"/>
            <p:cNvSpPr>
              <a:spLocks noChangeArrowheads="1"/>
            </p:cNvSpPr>
            <p:nvPr/>
          </p:nvSpPr>
          <p:spPr bwMode="auto">
            <a:xfrm>
              <a:off x="1488" y="283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d</a:t>
              </a:r>
              <a:endParaRPr lang="en-US" altLang="zh-CN" sz="3200" b="0"/>
            </a:p>
          </p:txBody>
        </p:sp>
        <p:sp>
          <p:nvSpPr>
            <p:cNvPr id="124948" name="Oval 8"/>
            <p:cNvSpPr>
              <a:spLocks noChangeArrowheads="1"/>
            </p:cNvSpPr>
            <p:nvPr/>
          </p:nvSpPr>
          <p:spPr bwMode="auto">
            <a:xfrm>
              <a:off x="3024" y="168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e</a:t>
              </a:r>
              <a:endParaRPr lang="en-US" altLang="zh-CN" sz="3200" b="0"/>
            </a:p>
          </p:txBody>
        </p:sp>
        <p:sp>
          <p:nvSpPr>
            <p:cNvPr id="124949" name="Oval 9"/>
            <p:cNvSpPr>
              <a:spLocks noChangeArrowheads="1"/>
            </p:cNvSpPr>
            <p:nvPr/>
          </p:nvSpPr>
          <p:spPr bwMode="auto">
            <a:xfrm>
              <a:off x="3312" y="283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f</a:t>
              </a:r>
              <a:endParaRPr lang="en-US" altLang="zh-CN" sz="3200" b="0"/>
            </a:p>
          </p:txBody>
        </p:sp>
        <p:sp>
          <p:nvSpPr>
            <p:cNvPr id="124950" name="Oval 10"/>
            <p:cNvSpPr>
              <a:spLocks noChangeArrowheads="1"/>
            </p:cNvSpPr>
            <p:nvPr/>
          </p:nvSpPr>
          <p:spPr bwMode="auto">
            <a:xfrm>
              <a:off x="3984" y="110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g</a:t>
              </a:r>
              <a:endParaRPr lang="en-US" altLang="zh-CN" sz="3200" b="0"/>
            </a:p>
          </p:txBody>
        </p:sp>
        <p:sp>
          <p:nvSpPr>
            <p:cNvPr id="124951" name="Oval 11"/>
            <p:cNvSpPr>
              <a:spLocks noChangeArrowheads="1"/>
            </p:cNvSpPr>
            <p:nvPr/>
          </p:nvSpPr>
          <p:spPr bwMode="auto">
            <a:xfrm>
              <a:off x="3984" y="225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h</a:t>
              </a:r>
              <a:endParaRPr lang="en-US" altLang="zh-CN" sz="3200" b="0"/>
            </a:p>
          </p:txBody>
        </p:sp>
        <p:sp>
          <p:nvSpPr>
            <p:cNvPr id="124952" name="Oval 12"/>
            <p:cNvSpPr>
              <a:spLocks noChangeArrowheads="1"/>
            </p:cNvSpPr>
            <p:nvPr/>
          </p:nvSpPr>
          <p:spPr bwMode="auto">
            <a:xfrm>
              <a:off x="4944" y="1680"/>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0">
                  <a:solidFill>
                    <a:srgbClr val="800000"/>
                  </a:solidFill>
                </a:rPr>
                <a:t>k</a:t>
              </a:r>
              <a:endParaRPr lang="en-US" altLang="zh-CN" sz="3200" b="0"/>
            </a:p>
          </p:txBody>
        </p:sp>
        <p:sp>
          <p:nvSpPr>
            <p:cNvPr id="124953" name="Line 13"/>
            <p:cNvSpPr>
              <a:spLocks noChangeShapeType="1"/>
            </p:cNvSpPr>
            <p:nvPr/>
          </p:nvSpPr>
          <p:spPr bwMode="auto">
            <a:xfrm flipV="1">
              <a:off x="1344" y="1248"/>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4" name="Line 14"/>
            <p:cNvSpPr>
              <a:spLocks noChangeShapeType="1"/>
            </p:cNvSpPr>
            <p:nvPr/>
          </p:nvSpPr>
          <p:spPr bwMode="auto">
            <a:xfrm>
              <a:off x="1392" y="1776"/>
              <a:ext cx="672" cy="528"/>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5" name="Line 15"/>
            <p:cNvSpPr>
              <a:spLocks noChangeShapeType="1"/>
            </p:cNvSpPr>
            <p:nvPr/>
          </p:nvSpPr>
          <p:spPr bwMode="auto">
            <a:xfrm flipV="1">
              <a:off x="2352" y="1872"/>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6" name="Line 16"/>
            <p:cNvSpPr>
              <a:spLocks noChangeShapeType="1"/>
            </p:cNvSpPr>
            <p:nvPr/>
          </p:nvSpPr>
          <p:spPr bwMode="auto">
            <a:xfrm>
              <a:off x="2352" y="124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7" name="Line 17"/>
            <p:cNvSpPr>
              <a:spLocks noChangeShapeType="1"/>
            </p:cNvSpPr>
            <p:nvPr/>
          </p:nvSpPr>
          <p:spPr bwMode="auto">
            <a:xfrm flipV="1">
              <a:off x="3264" y="124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8" name="Line 18"/>
            <p:cNvSpPr>
              <a:spLocks noChangeShapeType="1"/>
            </p:cNvSpPr>
            <p:nvPr/>
          </p:nvSpPr>
          <p:spPr bwMode="auto">
            <a:xfrm>
              <a:off x="4272" y="124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9" name="Line 19"/>
            <p:cNvSpPr>
              <a:spLocks noChangeShapeType="1"/>
            </p:cNvSpPr>
            <p:nvPr/>
          </p:nvSpPr>
          <p:spPr bwMode="auto">
            <a:xfrm flipV="1">
              <a:off x="4272" y="1920"/>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0" name="Line 20"/>
            <p:cNvSpPr>
              <a:spLocks noChangeShapeType="1"/>
            </p:cNvSpPr>
            <p:nvPr/>
          </p:nvSpPr>
          <p:spPr bwMode="auto">
            <a:xfrm>
              <a:off x="3312" y="1872"/>
              <a:ext cx="67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1" name="Line 21"/>
            <p:cNvSpPr>
              <a:spLocks noChangeShapeType="1"/>
            </p:cNvSpPr>
            <p:nvPr/>
          </p:nvSpPr>
          <p:spPr bwMode="auto">
            <a:xfrm>
              <a:off x="1248" y="1920"/>
              <a:ext cx="384" cy="91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2" name="Line 22"/>
            <p:cNvSpPr>
              <a:spLocks noChangeShapeType="1"/>
            </p:cNvSpPr>
            <p:nvPr/>
          </p:nvSpPr>
          <p:spPr bwMode="auto">
            <a:xfrm>
              <a:off x="1776" y="2976"/>
              <a:ext cx="1536"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3" name="Line 23"/>
            <p:cNvSpPr>
              <a:spLocks noChangeShapeType="1"/>
            </p:cNvSpPr>
            <p:nvPr/>
          </p:nvSpPr>
          <p:spPr bwMode="auto">
            <a:xfrm flipV="1">
              <a:off x="3600" y="2496"/>
              <a:ext cx="43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4" name="Text Box 24"/>
            <p:cNvSpPr txBox="1">
              <a:spLocks noChangeArrowheads="1"/>
            </p:cNvSpPr>
            <p:nvPr/>
          </p:nvSpPr>
          <p:spPr bwMode="auto">
            <a:xfrm>
              <a:off x="1484" y="118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6</a:t>
              </a:r>
              <a:endParaRPr lang="en-US" altLang="zh-CN" sz="3200" b="0"/>
            </a:p>
          </p:txBody>
        </p:sp>
        <p:sp>
          <p:nvSpPr>
            <p:cNvPr id="124965" name="Text Box 25"/>
            <p:cNvSpPr txBox="1">
              <a:spLocks noChangeArrowheads="1"/>
            </p:cNvSpPr>
            <p:nvPr/>
          </p:nvSpPr>
          <p:spPr bwMode="auto">
            <a:xfrm>
              <a:off x="1632" y="176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4</a:t>
              </a:r>
              <a:endParaRPr lang="en-US" altLang="zh-CN" sz="3200" b="0"/>
            </a:p>
          </p:txBody>
        </p:sp>
        <p:sp>
          <p:nvSpPr>
            <p:cNvPr id="124966" name="Text Box 26"/>
            <p:cNvSpPr txBox="1">
              <a:spLocks noChangeArrowheads="1"/>
            </p:cNvSpPr>
            <p:nvPr/>
          </p:nvSpPr>
          <p:spPr bwMode="auto">
            <a:xfrm>
              <a:off x="1436" y="218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5</a:t>
              </a:r>
              <a:endParaRPr lang="en-US" altLang="zh-CN" sz="3200" b="0"/>
            </a:p>
          </p:txBody>
        </p:sp>
        <p:sp>
          <p:nvSpPr>
            <p:cNvPr id="124967" name="Text Box 27"/>
            <p:cNvSpPr txBox="1">
              <a:spLocks noChangeArrowheads="1"/>
            </p:cNvSpPr>
            <p:nvPr/>
          </p:nvSpPr>
          <p:spPr bwMode="auto">
            <a:xfrm>
              <a:off x="2396" y="267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2</a:t>
              </a:r>
              <a:endParaRPr lang="en-US" altLang="zh-CN" sz="3200" b="0"/>
            </a:p>
          </p:txBody>
        </p:sp>
        <p:sp>
          <p:nvSpPr>
            <p:cNvPr id="124968" name="Text Box 28"/>
            <p:cNvSpPr txBox="1">
              <a:spLocks noChangeArrowheads="1"/>
            </p:cNvSpPr>
            <p:nvPr/>
          </p:nvSpPr>
          <p:spPr bwMode="auto">
            <a:xfrm>
              <a:off x="2592" y="118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1</a:t>
              </a:r>
              <a:endParaRPr lang="en-US" altLang="zh-CN" sz="3200" b="0"/>
            </a:p>
          </p:txBody>
        </p:sp>
        <p:sp>
          <p:nvSpPr>
            <p:cNvPr id="124969" name="Text Box 29"/>
            <p:cNvSpPr txBox="1">
              <a:spLocks noChangeArrowheads="1"/>
            </p:cNvSpPr>
            <p:nvPr/>
          </p:nvSpPr>
          <p:spPr bwMode="auto">
            <a:xfrm>
              <a:off x="2534" y="185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1</a:t>
              </a:r>
              <a:endParaRPr lang="en-US" altLang="zh-CN" sz="3200" b="0"/>
            </a:p>
          </p:txBody>
        </p:sp>
        <p:sp>
          <p:nvSpPr>
            <p:cNvPr id="124970" name="Text Box 30"/>
            <p:cNvSpPr txBox="1">
              <a:spLocks noChangeArrowheads="1"/>
            </p:cNvSpPr>
            <p:nvPr/>
          </p:nvSpPr>
          <p:spPr bwMode="auto">
            <a:xfrm>
              <a:off x="3452" y="121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8</a:t>
              </a:r>
              <a:endParaRPr lang="en-US" altLang="zh-CN" sz="3200" b="0"/>
            </a:p>
          </p:txBody>
        </p:sp>
        <p:sp>
          <p:nvSpPr>
            <p:cNvPr id="124971" name="Text Box 31"/>
            <p:cNvSpPr txBox="1">
              <a:spLocks noChangeArrowheads="1"/>
            </p:cNvSpPr>
            <p:nvPr/>
          </p:nvSpPr>
          <p:spPr bwMode="auto">
            <a:xfrm>
              <a:off x="3552" y="183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7</a:t>
              </a:r>
              <a:endParaRPr lang="en-US" altLang="zh-CN" sz="3200" b="0"/>
            </a:p>
          </p:txBody>
        </p:sp>
        <p:sp>
          <p:nvSpPr>
            <p:cNvPr id="124972" name="Text Box 32"/>
            <p:cNvSpPr txBox="1">
              <a:spLocks noChangeArrowheads="1"/>
            </p:cNvSpPr>
            <p:nvPr/>
          </p:nvSpPr>
          <p:spPr bwMode="auto">
            <a:xfrm>
              <a:off x="4556" y="113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2</a:t>
              </a:r>
              <a:endParaRPr lang="en-US" altLang="zh-CN" sz="3200" b="0">
                <a:solidFill>
                  <a:srgbClr val="0000FF"/>
                </a:solidFill>
              </a:endParaRPr>
            </a:p>
          </p:txBody>
        </p:sp>
        <p:sp>
          <p:nvSpPr>
            <p:cNvPr id="124973" name="Text Box 33"/>
            <p:cNvSpPr txBox="1">
              <a:spLocks noChangeArrowheads="1"/>
            </p:cNvSpPr>
            <p:nvPr/>
          </p:nvSpPr>
          <p:spPr bwMode="auto">
            <a:xfrm>
              <a:off x="4310" y="190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4</a:t>
              </a:r>
              <a:endParaRPr lang="en-US" altLang="zh-CN" sz="3200" b="0"/>
            </a:p>
          </p:txBody>
        </p:sp>
        <p:sp>
          <p:nvSpPr>
            <p:cNvPr id="124974" name="Text Box 34"/>
            <p:cNvSpPr txBox="1">
              <a:spLocks noChangeArrowheads="1"/>
            </p:cNvSpPr>
            <p:nvPr/>
          </p:nvSpPr>
          <p:spPr bwMode="auto">
            <a:xfrm>
              <a:off x="3542" y="253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0">
                  <a:solidFill>
                    <a:srgbClr val="800000"/>
                  </a:solidFill>
                </a:rPr>
                <a:t>4</a:t>
              </a:r>
              <a:endParaRPr lang="en-US" altLang="zh-CN" sz="3200" b="0"/>
            </a:p>
          </p:txBody>
        </p:sp>
      </p:grpSp>
      <p:sp>
        <p:nvSpPr>
          <p:cNvPr id="123939" name="Line 35"/>
          <p:cNvSpPr>
            <a:spLocks noChangeShapeType="1"/>
          </p:cNvSpPr>
          <p:nvPr/>
        </p:nvSpPr>
        <p:spPr bwMode="auto">
          <a:xfrm flipV="1">
            <a:off x="3657600" y="19812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0" name="Line 36"/>
          <p:cNvSpPr>
            <a:spLocks noChangeShapeType="1"/>
          </p:cNvSpPr>
          <p:nvPr/>
        </p:nvSpPr>
        <p:spPr bwMode="auto">
          <a:xfrm>
            <a:off x="5257800" y="1981200"/>
            <a:ext cx="11430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1" name="Line 37"/>
          <p:cNvSpPr>
            <a:spLocks noChangeShapeType="1"/>
          </p:cNvSpPr>
          <p:nvPr/>
        </p:nvSpPr>
        <p:spPr bwMode="auto">
          <a:xfrm>
            <a:off x="6781800" y="2971800"/>
            <a:ext cx="10668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2" name="Line 38"/>
          <p:cNvSpPr>
            <a:spLocks noChangeShapeType="1"/>
          </p:cNvSpPr>
          <p:nvPr/>
        </p:nvSpPr>
        <p:spPr bwMode="auto">
          <a:xfrm flipV="1">
            <a:off x="8305800" y="30480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3" name="Text Box 39"/>
          <p:cNvSpPr txBox="1">
            <a:spLocks noChangeArrowheads="1"/>
          </p:cNvSpPr>
          <p:nvPr/>
        </p:nvSpPr>
        <p:spPr bwMode="auto">
          <a:xfrm>
            <a:off x="1711325" y="1503363"/>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800000"/>
                </a:solidFill>
              </a:rPr>
              <a:t>例如</a:t>
            </a:r>
            <a:r>
              <a:rPr lang="en-US" altLang="zh-CN" sz="3600">
                <a:solidFill>
                  <a:srgbClr val="800000"/>
                </a:solidFill>
              </a:rPr>
              <a:t>:</a:t>
            </a:r>
            <a:endParaRPr lang="en-US" altLang="zh-CN" sz="3200" b="0"/>
          </a:p>
        </p:txBody>
      </p:sp>
      <p:sp>
        <p:nvSpPr>
          <p:cNvPr id="123944" name="Text Box 40"/>
          <p:cNvSpPr txBox="1">
            <a:spLocks noChangeArrowheads="1"/>
          </p:cNvSpPr>
          <p:nvPr/>
        </p:nvSpPr>
        <p:spPr bwMode="auto">
          <a:xfrm>
            <a:off x="1965326" y="5286376"/>
            <a:ext cx="8397875"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0" u="sng">
                <a:solidFill>
                  <a:srgbClr val="000099"/>
                </a:solidFill>
              </a:rPr>
              <a:t>“</a:t>
            </a:r>
            <a:r>
              <a:rPr lang="zh-CN" altLang="en-US" sz="3200" b="0" u="sng">
                <a:solidFill>
                  <a:srgbClr val="0000FF"/>
                </a:solidFill>
              </a:rPr>
              <a:t>关键活动</a:t>
            </a:r>
            <a:r>
              <a:rPr lang="zh-CN" altLang="en-US" sz="3200" b="0" u="sng">
                <a:solidFill>
                  <a:srgbClr val="000099"/>
                </a:solidFill>
              </a:rPr>
              <a:t>”指的是</a:t>
            </a:r>
            <a:r>
              <a:rPr lang="zh-CN" altLang="en-US" sz="3200" b="0">
                <a:solidFill>
                  <a:srgbClr val="000099"/>
                </a:solidFill>
              </a:rPr>
              <a:t>：该弧上的</a:t>
            </a:r>
            <a:r>
              <a:rPr lang="zh-CN" altLang="en-US" sz="3200">
                <a:solidFill>
                  <a:srgbClr val="0000FF"/>
                </a:solidFill>
              </a:rPr>
              <a:t>权值增加</a:t>
            </a:r>
            <a:r>
              <a:rPr lang="zh-CN" altLang="en-US" sz="3200" b="0"/>
              <a:t> </a:t>
            </a:r>
            <a:r>
              <a:rPr lang="zh-CN" altLang="en-US" sz="3200" b="0">
                <a:solidFill>
                  <a:srgbClr val="000099"/>
                </a:solidFill>
              </a:rPr>
              <a:t>将使有向图上的</a:t>
            </a:r>
            <a:r>
              <a:rPr lang="zh-CN" altLang="en-US" sz="3200">
                <a:solidFill>
                  <a:srgbClr val="0000FF"/>
                </a:solidFill>
              </a:rPr>
              <a:t>最长路径的长度增加。</a:t>
            </a:r>
            <a:endParaRPr lang="zh-CN" altLang="en-US" sz="3600">
              <a:solidFill>
                <a:srgbClr val="0000FF"/>
              </a:solidFill>
            </a:endParaRPr>
          </a:p>
        </p:txBody>
      </p:sp>
      <p:sp>
        <p:nvSpPr>
          <p:cNvPr id="124937" name="Text Box 41"/>
          <p:cNvSpPr txBox="1">
            <a:spLocks noChangeArrowheads="1"/>
          </p:cNvSpPr>
          <p:nvPr/>
        </p:nvSpPr>
        <p:spPr bwMode="auto">
          <a:xfrm>
            <a:off x="1736726" y="190501"/>
            <a:ext cx="8778875"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200" b="0" u="sng">
                <a:solidFill>
                  <a:srgbClr val="000099"/>
                </a:solidFill>
              </a:rPr>
              <a:t>整个工程完成的时间为</a:t>
            </a:r>
            <a:r>
              <a:rPr lang="zh-CN" altLang="en-US" sz="3200" b="0">
                <a:solidFill>
                  <a:srgbClr val="000099"/>
                </a:solidFill>
              </a:rPr>
              <a:t>：从有向图的</a:t>
            </a:r>
            <a:r>
              <a:rPr lang="zh-CN" altLang="en-US" sz="3200">
                <a:solidFill>
                  <a:srgbClr val="0000FF"/>
                </a:solidFill>
              </a:rPr>
              <a:t>源点</a:t>
            </a:r>
            <a:r>
              <a:rPr lang="zh-CN" altLang="en-US" sz="3200" b="0">
                <a:solidFill>
                  <a:srgbClr val="000099"/>
                </a:solidFill>
              </a:rPr>
              <a:t>到</a:t>
            </a:r>
            <a:r>
              <a:rPr lang="zh-CN" altLang="en-US" sz="3200">
                <a:solidFill>
                  <a:srgbClr val="0000FF"/>
                </a:solidFill>
              </a:rPr>
              <a:t>汇点</a:t>
            </a:r>
            <a:r>
              <a:rPr lang="zh-CN" altLang="en-US" sz="3200" b="0">
                <a:solidFill>
                  <a:srgbClr val="000099"/>
                </a:solidFill>
              </a:rPr>
              <a:t>的最长路径。</a:t>
            </a:r>
            <a:endParaRPr lang="zh-CN" altLang="en-US" sz="3600" b="0">
              <a:solidFill>
                <a:srgbClr val="000099"/>
              </a:solidFill>
            </a:endParaRPr>
          </a:p>
        </p:txBody>
      </p:sp>
      <p:sp>
        <p:nvSpPr>
          <p:cNvPr id="123946" name="AutoShape 42"/>
          <p:cNvSpPr>
            <a:spLocks noChangeArrowheads="1"/>
          </p:cNvSpPr>
          <p:nvPr/>
        </p:nvSpPr>
        <p:spPr bwMode="auto">
          <a:xfrm>
            <a:off x="2286000" y="3200400"/>
            <a:ext cx="914400" cy="457200"/>
          </a:xfrm>
          <a:prstGeom prst="wedgeRoundRectCallout">
            <a:avLst>
              <a:gd name="adj1" fmla="val 62847"/>
              <a:gd name="adj2" fmla="val -113194"/>
              <a:gd name="adj3" fmla="val 16667"/>
            </a:avLst>
          </a:prstGeom>
          <a:solidFill>
            <a:srgbClr val="CCFFFF">
              <a:alpha val="50195"/>
            </a:srgbClr>
          </a:solidFill>
          <a:ln w="12700" cap="sq">
            <a:solidFill>
              <a:srgbClr val="000080"/>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b="0">
                <a:solidFill>
                  <a:srgbClr val="0000FF"/>
                </a:solidFill>
              </a:rPr>
              <a:t>源点</a:t>
            </a:r>
            <a:endParaRPr lang="zh-CN" altLang="en-US" sz="3200" b="0"/>
          </a:p>
        </p:txBody>
      </p:sp>
      <p:sp>
        <p:nvSpPr>
          <p:cNvPr id="123947" name="AutoShape 43"/>
          <p:cNvSpPr>
            <a:spLocks noChangeArrowheads="1"/>
          </p:cNvSpPr>
          <p:nvPr/>
        </p:nvSpPr>
        <p:spPr bwMode="auto">
          <a:xfrm>
            <a:off x="9753600" y="1600200"/>
            <a:ext cx="914400" cy="457200"/>
          </a:xfrm>
          <a:prstGeom prst="wedgeRoundRectCallout">
            <a:avLst>
              <a:gd name="adj1" fmla="val -55731"/>
              <a:gd name="adj2" fmla="val 188542"/>
              <a:gd name="adj3" fmla="val 16667"/>
            </a:avLst>
          </a:prstGeom>
          <a:solidFill>
            <a:srgbClr val="CCFFFF">
              <a:alpha val="50195"/>
            </a:srgbClr>
          </a:solidFill>
          <a:ln w="12700" cap="sq">
            <a:solidFill>
              <a:srgbClr val="000080"/>
            </a:solidFill>
            <a:miter lim="800000"/>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b="0">
                <a:solidFill>
                  <a:srgbClr val="0000FF"/>
                </a:solidFill>
              </a:rPr>
              <a:t>汇点</a:t>
            </a:r>
            <a:endParaRPr lang="zh-CN" altLang="en-US" sz="3200" b="0"/>
          </a:p>
        </p:txBody>
      </p:sp>
      <p:sp>
        <p:nvSpPr>
          <p:cNvPr id="123948" name="Text Box 44"/>
          <p:cNvSpPr txBox="1">
            <a:spLocks noChangeArrowheads="1"/>
          </p:cNvSpPr>
          <p:nvPr/>
        </p:nvSpPr>
        <p:spPr bwMode="auto">
          <a:xfrm>
            <a:off x="3879850" y="18827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00FF"/>
                </a:solidFill>
              </a:rPr>
              <a:t>6</a:t>
            </a:r>
            <a:endParaRPr lang="en-US" altLang="zh-CN" sz="3200" b="0"/>
          </a:p>
        </p:txBody>
      </p:sp>
      <p:sp>
        <p:nvSpPr>
          <p:cNvPr id="123949" name="Text Box 45"/>
          <p:cNvSpPr txBox="1">
            <a:spLocks noChangeArrowheads="1"/>
          </p:cNvSpPr>
          <p:nvPr/>
        </p:nvSpPr>
        <p:spPr bwMode="auto">
          <a:xfrm>
            <a:off x="5638800" y="18827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00FF"/>
                </a:solidFill>
              </a:rPr>
              <a:t>1</a:t>
            </a:r>
            <a:endParaRPr lang="en-US" altLang="zh-CN" sz="3200" b="0"/>
          </a:p>
        </p:txBody>
      </p:sp>
      <p:sp>
        <p:nvSpPr>
          <p:cNvPr id="123950" name="Text Box 46"/>
          <p:cNvSpPr txBox="1">
            <a:spLocks noChangeArrowheads="1"/>
          </p:cNvSpPr>
          <p:nvPr/>
        </p:nvSpPr>
        <p:spPr bwMode="auto">
          <a:xfrm>
            <a:off x="7162800" y="2919414"/>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00FF"/>
                </a:solidFill>
              </a:rPr>
              <a:t>7</a:t>
            </a:r>
            <a:endParaRPr lang="en-US" altLang="zh-CN" sz="3200" b="0"/>
          </a:p>
        </p:txBody>
      </p:sp>
      <p:sp>
        <p:nvSpPr>
          <p:cNvPr id="123951" name="Text Box 47"/>
          <p:cNvSpPr txBox="1">
            <a:spLocks noChangeArrowheads="1"/>
          </p:cNvSpPr>
          <p:nvPr/>
        </p:nvSpPr>
        <p:spPr bwMode="auto">
          <a:xfrm>
            <a:off x="8375650" y="30257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00FF"/>
                </a:solidFill>
              </a:rPr>
              <a:t>4</a:t>
            </a:r>
            <a:endParaRPr lang="en-US" altLang="zh-CN" sz="3200" b="0"/>
          </a:p>
        </p:txBody>
      </p:sp>
    </p:spTree>
    <p:extLst>
      <p:ext uri="{BB962C8B-B14F-4D97-AF65-F5344CB8AC3E}">
        <p14:creationId xmlns:p14="http://schemas.microsoft.com/office/powerpoint/2010/main" val="212993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43"/>
                                        </p:tgtEl>
                                        <p:attrNameLst>
                                          <p:attrName>style.visibility</p:attrName>
                                        </p:attrNameLst>
                                      </p:cBhvr>
                                      <p:to>
                                        <p:strVal val="visible"/>
                                      </p:to>
                                    </p:set>
                                    <p:anim calcmode="lin" valueType="num">
                                      <p:cBhvr additive="base">
                                        <p:cTn id="7" dur="500" fill="hold"/>
                                        <p:tgtEl>
                                          <p:spTgt spid="123943"/>
                                        </p:tgtEl>
                                        <p:attrNameLst>
                                          <p:attrName>ppt_x</p:attrName>
                                        </p:attrNameLst>
                                      </p:cBhvr>
                                      <p:tavLst>
                                        <p:tav tm="0">
                                          <p:val>
                                            <p:strVal val="0-#ppt_w/2"/>
                                          </p:val>
                                        </p:tav>
                                        <p:tav tm="100000">
                                          <p:val>
                                            <p:strVal val="#ppt_x"/>
                                          </p:val>
                                        </p:tav>
                                      </p:tavLst>
                                    </p:anim>
                                    <p:anim calcmode="lin" valueType="num">
                                      <p:cBhvr additive="base">
                                        <p:cTn id="8" dur="500" fill="hold"/>
                                        <p:tgtEl>
                                          <p:spTgt spid="1239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3946"/>
                                        </p:tgtEl>
                                        <p:attrNameLst>
                                          <p:attrName>style.visibility</p:attrName>
                                        </p:attrNameLst>
                                      </p:cBhvr>
                                      <p:to>
                                        <p:strVal val="visible"/>
                                      </p:to>
                                    </p:set>
                                    <p:anim calcmode="lin" valueType="num">
                                      <p:cBhvr additive="base">
                                        <p:cTn id="17" dur="500" fill="hold"/>
                                        <p:tgtEl>
                                          <p:spTgt spid="123946"/>
                                        </p:tgtEl>
                                        <p:attrNameLst>
                                          <p:attrName>ppt_x</p:attrName>
                                        </p:attrNameLst>
                                      </p:cBhvr>
                                      <p:tavLst>
                                        <p:tav tm="0">
                                          <p:val>
                                            <p:strVal val="0-#ppt_w/2"/>
                                          </p:val>
                                        </p:tav>
                                        <p:tav tm="100000">
                                          <p:val>
                                            <p:strVal val="#ppt_x"/>
                                          </p:val>
                                        </p:tav>
                                      </p:tavLst>
                                    </p:anim>
                                    <p:anim calcmode="lin" valueType="num">
                                      <p:cBhvr additive="base">
                                        <p:cTn id="18" dur="500" fill="hold"/>
                                        <p:tgtEl>
                                          <p:spTgt spid="12394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3947"/>
                                        </p:tgtEl>
                                        <p:attrNameLst>
                                          <p:attrName>style.visibility</p:attrName>
                                        </p:attrNameLst>
                                      </p:cBhvr>
                                      <p:to>
                                        <p:strVal val="visible"/>
                                      </p:to>
                                    </p:set>
                                    <p:anim calcmode="lin" valueType="num">
                                      <p:cBhvr additive="base">
                                        <p:cTn id="23" dur="500" fill="hold"/>
                                        <p:tgtEl>
                                          <p:spTgt spid="123947"/>
                                        </p:tgtEl>
                                        <p:attrNameLst>
                                          <p:attrName>ppt_x</p:attrName>
                                        </p:attrNameLst>
                                      </p:cBhvr>
                                      <p:tavLst>
                                        <p:tav tm="0">
                                          <p:val>
                                            <p:strVal val="1+#ppt_w/2"/>
                                          </p:val>
                                        </p:tav>
                                        <p:tav tm="100000">
                                          <p:val>
                                            <p:strVal val="#ppt_x"/>
                                          </p:val>
                                        </p:tav>
                                      </p:tavLst>
                                    </p:anim>
                                    <p:anim calcmode="lin" valueType="num">
                                      <p:cBhvr additive="base">
                                        <p:cTn id="24" dur="500" fill="hold"/>
                                        <p:tgtEl>
                                          <p:spTgt spid="12394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3939"/>
                                        </p:tgtEl>
                                        <p:attrNameLst>
                                          <p:attrName>style.visibility</p:attrName>
                                        </p:attrNameLst>
                                      </p:cBhvr>
                                      <p:to>
                                        <p:strVal val="visible"/>
                                      </p:to>
                                    </p:set>
                                    <p:animEffect transition="in" filter="wipe(left)">
                                      <p:cBhvr>
                                        <p:cTn id="29" dur="500"/>
                                        <p:tgtEl>
                                          <p:spTgt spid="123939"/>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23948"/>
                                        </p:tgtEl>
                                        <p:attrNameLst>
                                          <p:attrName>style.visibility</p:attrName>
                                        </p:attrNameLst>
                                      </p:cBhvr>
                                      <p:to>
                                        <p:strVal val="visible"/>
                                      </p:to>
                                    </p:set>
                                    <p:animEffect transition="in" filter="wipe(up)">
                                      <p:cBhvr>
                                        <p:cTn id="33" dur="500"/>
                                        <p:tgtEl>
                                          <p:spTgt spid="123948"/>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23940"/>
                                        </p:tgtEl>
                                        <p:attrNameLst>
                                          <p:attrName>style.visibility</p:attrName>
                                        </p:attrNameLst>
                                      </p:cBhvr>
                                      <p:to>
                                        <p:strVal val="visible"/>
                                      </p:to>
                                    </p:set>
                                    <p:animEffect transition="in" filter="wipe(left)">
                                      <p:cBhvr>
                                        <p:cTn id="37" dur="500"/>
                                        <p:tgtEl>
                                          <p:spTgt spid="123940"/>
                                        </p:tgtEl>
                                      </p:cBhvr>
                                    </p:animEffect>
                                  </p:childTnLst>
                                </p:cTn>
                              </p:par>
                            </p:childTnLst>
                          </p:cTn>
                        </p:par>
                        <p:par>
                          <p:cTn id="38" fill="hold" nodeType="afterGroup">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23949"/>
                                        </p:tgtEl>
                                        <p:attrNameLst>
                                          <p:attrName>style.visibility</p:attrName>
                                        </p:attrNameLst>
                                      </p:cBhvr>
                                      <p:to>
                                        <p:strVal val="visible"/>
                                      </p:to>
                                    </p:set>
                                    <p:animEffect transition="in" filter="wipe(up)">
                                      <p:cBhvr>
                                        <p:cTn id="41" dur="500"/>
                                        <p:tgtEl>
                                          <p:spTgt spid="123949"/>
                                        </p:tgtEl>
                                      </p:cBhvr>
                                    </p:animEffect>
                                  </p:child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23941"/>
                                        </p:tgtEl>
                                        <p:attrNameLst>
                                          <p:attrName>style.visibility</p:attrName>
                                        </p:attrNameLst>
                                      </p:cBhvr>
                                      <p:to>
                                        <p:strVal val="visible"/>
                                      </p:to>
                                    </p:set>
                                    <p:animEffect transition="in" filter="wipe(left)">
                                      <p:cBhvr>
                                        <p:cTn id="45" dur="500"/>
                                        <p:tgtEl>
                                          <p:spTgt spid="123941"/>
                                        </p:tgtEl>
                                      </p:cBhvr>
                                    </p:animEffect>
                                  </p:childTnLst>
                                </p:cTn>
                              </p:par>
                            </p:childTnLst>
                          </p:cTn>
                        </p:par>
                        <p:par>
                          <p:cTn id="46" fill="hold" nodeType="afterGroup">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23950"/>
                                        </p:tgtEl>
                                        <p:attrNameLst>
                                          <p:attrName>style.visibility</p:attrName>
                                        </p:attrNameLst>
                                      </p:cBhvr>
                                      <p:to>
                                        <p:strVal val="visible"/>
                                      </p:to>
                                    </p:set>
                                    <p:animEffect transition="in" filter="wipe(up)">
                                      <p:cBhvr>
                                        <p:cTn id="49" dur="500"/>
                                        <p:tgtEl>
                                          <p:spTgt spid="123950"/>
                                        </p:tgtEl>
                                      </p:cBhvr>
                                    </p:animEffect>
                                  </p:childTnLst>
                                </p:cTn>
                              </p:par>
                            </p:childTnLst>
                          </p:cTn>
                        </p:par>
                        <p:par>
                          <p:cTn id="50" fill="hold" nodeType="afterGroup">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23942"/>
                                        </p:tgtEl>
                                        <p:attrNameLst>
                                          <p:attrName>style.visibility</p:attrName>
                                        </p:attrNameLst>
                                      </p:cBhvr>
                                      <p:to>
                                        <p:strVal val="visible"/>
                                      </p:to>
                                    </p:set>
                                    <p:animEffect transition="in" filter="wipe(left)">
                                      <p:cBhvr>
                                        <p:cTn id="53" dur="500"/>
                                        <p:tgtEl>
                                          <p:spTgt spid="123942"/>
                                        </p:tgtEl>
                                      </p:cBhvr>
                                    </p:animEffect>
                                  </p:childTnLst>
                                </p:cTn>
                              </p:par>
                            </p:childTnLst>
                          </p:cTn>
                        </p:par>
                        <p:par>
                          <p:cTn id="54" fill="hold" nodeType="afterGroup">
                            <p:stCondLst>
                              <p:cond delay="3500"/>
                            </p:stCondLst>
                            <p:childTnLst>
                              <p:par>
                                <p:cTn id="55" presetID="22" presetClass="entr" presetSubtype="1" fill="hold" grpId="0" nodeType="afterEffect">
                                  <p:stCondLst>
                                    <p:cond delay="0"/>
                                  </p:stCondLst>
                                  <p:childTnLst>
                                    <p:set>
                                      <p:cBhvr>
                                        <p:cTn id="56" dur="1" fill="hold">
                                          <p:stCondLst>
                                            <p:cond delay="0"/>
                                          </p:stCondLst>
                                        </p:cTn>
                                        <p:tgtEl>
                                          <p:spTgt spid="123951"/>
                                        </p:tgtEl>
                                        <p:attrNameLst>
                                          <p:attrName>style.visibility</p:attrName>
                                        </p:attrNameLst>
                                      </p:cBhvr>
                                      <p:to>
                                        <p:strVal val="visible"/>
                                      </p:to>
                                    </p:set>
                                    <p:animEffect transition="in" filter="wipe(up)">
                                      <p:cBhvr>
                                        <p:cTn id="57" dur="500"/>
                                        <p:tgtEl>
                                          <p:spTgt spid="1239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23944"/>
                                        </p:tgtEl>
                                        <p:attrNameLst>
                                          <p:attrName>style.visibility</p:attrName>
                                        </p:attrNameLst>
                                      </p:cBhvr>
                                      <p:to>
                                        <p:strVal val="visible"/>
                                      </p:to>
                                    </p:set>
                                    <p:anim calcmode="lin" valueType="num">
                                      <p:cBhvr additive="base">
                                        <p:cTn id="62" dur="500" fill="hold"/>
                                        <p:tgtEl>
                                          <p:spTgt spid="123944"/>
                                        </p:tgtEl>
                                        <p:attrNameLst>
                                          <p:attrName>ppt_x</p:attrName>
                                        </p:attrNameLst>
                                      </p:cBhvr>
                                      <p:tavLst>
                                        <p:tav tm="0">
                                          <p:val>
                                            <p:strVal val="#ppt_x"/>
                                          </p:val>
                                        </p:tav>
                                        <p:tav tm="100000">
                                          <p:val>
                                            <p:strVal val="#ppt_x"/>
                                          </p:val>
                                        </p:tav>
                                      </p:tavLst>
                                    </p:anim>
                                    <p:anim calcmode="lin" valueType="num">
                                      <p:cBhvr additive="base">
                                        <p:cTn id="63" dur="500" fill="hold"/>
                                        <p:tgtEl>
                                          <p:spTgt spid="123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9" grpId="0" animBg="1"/>
      <p:bldP spid="123940" grpId="0" animBg="1"/>
      <p:bldP spid="123941" grpId="0" animBg="1"/>
      <p:bldP spid="123942" grpId="0" animBg="1"/>
      <p:bldP spid="123943" grpId="0" autoUpdateAnimBg="0"/>
      <p:bldP spid="123944" grpId="0" autoUpdateAnimBg="0"/>
      <p:bldP spid="123946" grpId="0" animBg="1" autoUpdateAnimBg="0"/>
      <p:bldP spid="123947" grpId="0" animBg="1" autoUpdateAnimBg="0"/>
      <p:bldP spid="123948" grpId="0" autoUpdateAnimBg="0"/>
      <p:bldP spid="123949" grpId="0" autoUpdateAnimBg="0"/>
      <p:bldP spid="123950" grpId="0" autoUpdateAnimBg="0"/>
      <p:bldP spid="123951"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473450" y="390526"/>
            <a:ext cx="5251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6000" b="0">
                <a:solidFill>
                  <a:srgbClr val="6600CC"/>
                </a:solidFill>
              </a:rPr>
              <a:t> </a:t>
            </a:r>
            <a:r>
              <a:rPr lang="zh-CN" altLang="en-US" sz="4800">
                <a:solidFill>
                  <a:srgbClr val="6600CC"/>
                </a:solidFill>
              </a:rPr>
              <a:t>如何求关键活动？</a:t>
            </a:r>
            <a:endParaRPr lang="zh-CN" altLang="en-US" sz="6000">
              <a:solidFill>
                <a:srgbClr val="6600CC"/>
              </a:solidFill>
            </a:endParaRPr>
          </a:p>
        </p:txBody>
      </p:sp>
      <p:sp>
        <p:nvSpPr>
          <p:cNvPr id="51203" name="Text Box 3"/>
          <p:cNvSpPr txBox="1">
            <a:spLocks noChangeArrowheads="1"/>
          </p:cNvSpPr>
          <p:nvPr/>
        </p:nvSpPr>
        <p:spPr bwMode="auto">
          <a:xfrm>
            <a:off x="523257" y="1691895"/>
            <a:ext cx="1154194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4000" b="0" dirty="0">
                <a:solidFill>
                  <a:srgbClr val="000099"/>
                </a:solidFill>
              </a:rPr>
              <a:t>“</a:t>
            </a:r>
            <a:r>
              <a:rPr lang="zh-CN" altLang="en-US" sz="4000" b="0" dirty="0">
                <a:solidFill>
                  <a:srgbClr val="000099"/>
                </a:solidFill>
              </a:rPr>
              <a:t>事件</a:t>
            </a:r>
            <a:r>
              <a:rPr lang="en-US" altLang="zh-CN" sz="4000" b="0" dirty="0">
                <a:solidFill>
                  <a:srgbClr val="000099"/>
                </a:solidFill>
              </a:rPr>
              <a:t>(</a:t>
            </a:r>
            <a:r>
              <a:rPr lang="zh-CN" altLang="en-US" sz="4000" b="0" dirty="0">
                <a:solidFill>
                  <a:srgbClr val="000099"/>
                </a:solidFill>
              </a:rPr>
              <a:t>顶点</a:t>
            </a:r>
            <a:r>
              <a:rPr lang="en-US" altLang="zh-CN" sz="4000" b="0" dirty="0">
                <a:solidFill>
                  <a:srgbClr val="000099"/>
                </a:solidFill>
              </a:rPr>
              <a:t>)” </a:t>
            </a:r>
            <a:r>
              <a:rPr lang="zh-CN" altLang="en-US" sz="4000" b="0" dirty="0">
                <a:solidFill>
                  <a:srgbClr val="000099"/>
                </a:solidFill>
              </a:rPr>
              <a:t>的 最早发生时间 </a:t>
            </a:r>
            <a:r>
              <a:rPr lang="en-US" altLang="zh-CN" sz="4000" b="0" i="1" dirty="0" err="1">
                <a:solidFill>
                  <a:srgbClr val="000099"/>
                </a:solidFill>
              </a:rPr>
              <a:t>ve</a:t>
            </a:r>
            <a:r>
              <a:rPr lang="en-US" altLang="zh-CN" sz="4000" b="0" dirty="0">
                <a:solidFill>
                  <a:srgbClr val="000099"/>
                </a:solidFill>
              </a:rPr>
              <a:t>(j)——</a:t>
            </a:r>
            <a:r>
              <a:rPr lang="zh-CN" altLang="en-US" sz="4000" b="0" dirty="0">
                <a:solidFill>
                  <a:srgbClr val="000099"/>
                </a:solidFill>
              </a:rPr>
              <a:t>按拓扑有序</a:t>
            </a:r>
            <a:endParaRPr lang="en-US" altLang="zh-CN" sz="4000" b="0" dirty="0">
              <a:solidFill>
                <a:srgbClr val="000099"/>
              </a:solidFill>
            </a:endParaRPr>
          </a:p>
          <a:p>
            <a:pPr eaLnBrk="1" hangingPunct="1">
              <a:lnSpc>
                <a:spcPct val="140000"/>
              </a:lnSpc>
            </a:pPr>
            <a:r>
              <a:rPr lang="en-US" altLang="zh-CN" sz="4000" b="0" dirty="0" err="1">
                <a:solidFill>
                  <a:srgbClr val="000099"/>
                </a:solidFill>
              </a:rPr>
              <a:t>ve</a:t>
            </a:r>
            <a:r>
              <a:rPr lang="en-US" altLang="zh-CN" sz="4000" b="0" dirty="0">
                <a:solidFill>
                  <a:srgbClr val="000099"/>
                </a:solidFill>
              </a:rPr>
              <a:t>(j) = </a:t>
            </a:r>
            <a:r>
              <a:rPr lang="zh-CN" altLang="en-US" sz="4000" b="0" dirty="0">
                <a:solidFill>
                  <a:srgbClr val="0000FF"/>
                </a:solidFill>
              </a:rPr>
              <a:t>从源点到顶点</a:t>
            </a:r>
            <a:r>
              <a:rPr lang="en-US" altLang="zh-CN" sz="4000" b="0" dirty="0">
                <a:solidFill>
                  <a:srgbClr val="0000FF"/>
                </a:solidFill>
              </a:rPr>
              <a:t>j</a:t>
            </a:r>
            <a:r>
              <a:rPr lang="zh-CN" altLang="en-US" sz="4000" b="0" dirty="0">
                <a:solidFill>
                  <a:srgbClr val="0000FF"/>
                </a:solidFill>
              </a:rPr>
              <a:t>的最长路径长度</a:t>
            </a:r>
            <a:r>
              <a:rPr lang="zh-CN" altLang="en-US" sz="4000" b="0" dirty="0">
                <a:solidFill>
                  <a:srgbClr val="000099"/>
                </a:solidFill>
              </a:rPr>
              <a:t>；</a:t>
            </a:r>
            <a:endParaRPr lang="en-US" altLang="zh-CN" sz="4000" b="0" dirty="0">
              <a:solidFill>
                <a:srgbClr val="000099"/>
              </a:solidFill>
            </a:endParaRPr>
          </a:p>
        </p:txBody>
      </p:sp>
      <p:sp>
        <p:nvSpPr>
          <p:cNvPr id="51204" name="Text Box 4"/>
          <p:cNvSpPr txBox="1">
            <a:spLocks noChangeArrowheads="1"/>
          </p:cNvSpPr>
          <p:nvPr/>
        </p:nvSpPr>
        <p:spPr bwMode="auto">
          <a:xfrm>
            <a:off x="523257" y="4080138"/>
            <a:ext cx="1163401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4000" b="0" dirty="0">
                <a:solidFill>
                  <a:srgbClr val="000099"/>
                </a:solidFill>
              </a:rPr>
              <a:t>“</a:t>
            </a:r>
            <a:r>
              <a:rPr lang="zh-CN" altLang="en-US" sz="4000" b="0" dirty="0">
                <a:solidFill>
                  <a:srgbClr val="000099"/>
                </a:solidFill>
              </a:rPr>
              <a:t>事件</a:t>
            </a:r>
            <a:r>
              <a:rPr lang="en-US" altLang="zh-CN" sz="4000" b="0" dirty="0">
                <a:solidFill>
                  <a:srgbClr val="000099"/>
                </a:solidFill>
              </a:rPr>
              <a:t>(</a:t>
            </a:r>
            <a:r>
              <a:rPr lang="zh-CN" altLang="en-US" sz="4000" b="0" dirty="0">
                <a:solidFill>
                  <a:srgbClr val="000099"/>
                </a:solidFill>
              </a:rPr>
              <a:t>顶点</a:t>
            </a:r>
            <a:r>
              <a:rPr lang="en-US" altLang="zh-CN" sz="4000" b="0" dirty="0">
                <a:solidFill>
                  <a:srgbClr val="000099"/>
                </a:solidFill>
              </a:rPr>
              <a:t>)” </a:t>
            </a:r>
            <a:r>
              <a:rPr lang="zh-CN" altLang="en-US" sz="4000" b="0" dirty="0">
                <a:solidFill>
                  <a:srgbClr val="000099"/>
                </a:solidFill>
              </a:rPr>
              <a:t>的 最迟发生时间 </a:t>
            </a:r>
            <a:r>
              <a:rPr lang="en-US" altLang="zh-CN" sz="4000" b="0" i="1" dirty="0" err="1">
                <a:solidFill>
                  <a:srgbClr val="000099"/>
                </a:solidFill>
              </a:rPr>
              <a:t>vl</a:t>
            </a:r>
            <a:r>
              <a:rPr lang="en-US" altLang="zh-CN" sz="4000" b="0" dirty="0">
                <a:solidFill>
                  <a:srgbClr val="000099"/>
                </a:solidFill>
              </a:rPr>
              <a:t>(k) ——</a:t>
            </a:r>
            <a:r>
              <a:rPr lang="zh-CN" altLang="en-US" sz="4000" b="0" dirty="0">
                <a:solidFill>
                  <a:srgbClr val="000099"/>
                </a:solidFill>
              </a:rPr>
              <a:t>按拓扑逆序</a:t>
            </a:r>
            <a:r>
              <a:rPr lang="en-US" altLang="zh-CN" sz="4000" b="0" dirty="0" err="1">
                <a:solidFill>
                  <a:srgbClr val="000099"/>
                </a:solidFill>
              </a:rPr>
              <a:t>vl</a:t>
            </a:r>
            <a:r>
              <a:rPr lang="en-US" altLang="zh-CN" sz="4000" b="0" dirty="0">
                <a:solidFill>
                  <a:srgbClr val="000099"/>
                </a:solidFill>
              </a:rPr>
              <a:t>(k) =</a:t>
            </a:r>
            <a:r>
              <a:rPr lang="zh-CN" altLang="en-US" sz="3200" b="0" dirty="0">
                <a:solidFill>
                  <a:srgbClr val="000099"/>
                </a:solidFill>
              </a:rPr>
              <a:t>最长路径 </a:t>
            </a:r>
            <a:r>
              <a:rPr lang="en-US" altLang="zh-CN" sz="3200" b="0" dirty="0">
                <a:solidFill>
                  <a:srgbClr val="000099"/>
                </a:solidFill>
              </a:rPr>
              <a:t>– </a:t>
            </a:r>
            <a:r>
              <a:rPr lang="zh-CN" altLang="en-US" sz="3200" b="0" dirty="0">
                <a:solidFill>
                  <a:srgbClr val="0000FF"/>
                </a:solidFill>
              </a:rPr>
              <a:t>从顶点</a:t>
            </a:r>
            <a:r>
              <a:rPr lang="en-US" altLang="zh-CN" sz="3200" b="0" dirty="0">
                <a:solidFill>
                  <a:srgbClr val="0000FF"/>
                </a:solidFill>
              </a:rPr>
              <a:t>k</a:t>
            </a:r>
            <a:r>
              <a:rPr lang="zh-CN" altLang="en-US" sz="3200" b="0" dirty="0">
                <a:solidFill>
                  <a:srgbClr val="0000FF"/>
                </a:solidFill>
              </a:rPr>
              <a:t>到汇点的最长路径长度</a:t>
            </a:r>
            <a:r>
              <a:rPr lang="zh-CN" altLang="en-US" sz="3200" b="0" dirty="0">
                <a:solidFill>
                  <a:srgbClr val="000099"/>
                </a:solidFill>
              </a:rPr>
              <a:t>。</a:t>
            </a:r>
            <a:endParaRPr lang="en-US" altLang="zh-CN" sz="3200" b="0" dirty="0">
              <a:solidFill>
                <a:srgbClr val="000099"/>
              </a:solidFill>
            </a:endParaRPr>
          </a:p>
        </p:txBody>
      </p:sp>
      <p:sp>
        <p:nvSpPr>
          <p:cNvPr id="2" name="文本框 1"/>
          <p:cNvSpPr txBox="1"/>
          <p:nvPr/>
        </p:nvSpPr>
        <p:spPr>
          <a:xfrm>
            <a:off x="1458410" y="6178205"/>
            <a:ext cx="3486211" cy="369332"/>
          </a:xfrm>
          <a:prstGeom prst="rect">
            <a:avLst/>
          </a:prstGeom>
          <a:noFill/>
        </p:spPr>
        <p:txBody>
          <a:bodyPr wrap="none" rtlCol="0">
            <a:spAutoFit/>
          </a:bodyPr>
          <a:lstStyle/>
          <a:p>
            <a:r>
              <a:rPr lang="zh-CN" altLang="en-US" dirty="0"/>
              <a:t>若</a:t>
            </a:r>
            <a:r>
              <a:rPr lang="en-US" altLang="zh-CN" dirty="0" err="1"/>
              <a:t>ve</a:t>
            </a:r>
            <a:r>
              <a:rPr lang="en-US" altLang="zh-CN" dirty="0"/>
              <a:t>(</a:t>
            </a:r>
            <a:r>
              <a:rPr lang="en-US" altLang="zh-CN" dirty="0" err="1"/>
              <a:t>i</a:t>
            </a:r>
            <a:r>
              <a:rPr lang="en-US" altLang="zh-CN" dirty="0"/>
              <a:t>)==</a:t>
            </a:r>
            <a:r>
              <a:rPr lang="en-US" altLang="zh-CN" dirty="0" err="1"/>
              <a:t>vl</a:t>
            </a:r>
            <a:r>
              <a:rPr lang="en-US" altLang="zh-CN" dirty="0"/>
              <a:t>(</a:t>
            </a:r>
            <a:r>
              <a:rPr lang="en-US" altLang="zh-CN" dirty="0" err="1"/>
              <a:t>i</a:t>
            </a:r>
            <a:r>
              <a:rPr lang="en-US" altLang="zh-CN" dirty="0"/>
              <a:t>)</a:t>
            </a:r>
            <a:r>
              <a:rPr lang="zh-CN" altLang="en-US" dirty="0"/>
              <a:t>，则该点为关键活动</a:t>
            </a:r>
          </a:p>
        </p:txBody>
      </p:sp>
    </p:spTree>
    <p:extLst>
      <p:ext uri="{BB962C8B-B14F-4D97-AF65-F5344CB8AC3E}">
        <p14:creationId xmlns:p14="http://schemas.microsoft.com/office/powerpoint/2010/main" val="84676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arn(outVertical)">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box(out)">
                                      <p:cBhvr>
                                        <p:cTn id="12"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5188" y="1844676"/>
            <a:ext cx="7772400" cy="2879725"/>
          </a:xfrm>
          <a:noFill/>
        </p:spPr>
        <p:txBody>
          <a:bodyPr/>
          <a:lstStyle/>
          <a:p>
            <a:pPr eaLnBrk="1" hangingPunct="1"/>
            <a:r>
              <a:rPr lang="zh-CN" altLang="en-US" i="0"/>
              <a:t>第十、十一章</a:t>
            </a:r>
            <a:br>
              <a:rPr lang="zh-CN" altLang="en-US" i="0"/>
            </a:br>
            <a:r>
              <a:rPr lang="zh-CN" altLang="en-US" i="0"/>
              <a:t>排  序</a:t>
            </a:r>
          </a:p>
        </p:txBody>
      </p:sp>
    </p:spTree>
    <p:extLst>
      <p:ext uri="{BB962C8B-B14F-4D97-AF65-F5344CB8AC3E}">
        <p14:creationId xmlns:p14="http://schemas.microsoft.com/office/powerpoint/2010/main" val="2773405994"/>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133600" y="914401"/>
            <a:ext cx="81534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3600" b="1" dirty="0">
                <a:solidFill>
                  <a:srgbClr val="990000"/>
                </a:solidFill>
              </a:rPr>
              <a:t>   1.</a:t>
            </a:r>
            <a:r>
              <a:rPr lang="en-US" altLang="zh-CN" sz="3600" dirty="0">
                <a:solidFill>
                  <a:srgbClr val="990000"/>
                </a:solidFill>
              </a:rPr>
              <a:t> </a:t>
            </a:r>
            <a:r>
              <a:rPr lang="zh-CN" altLang="en-US" sz="3600" dirty="0">
                <a:solidFill>
                  <a:srgbClr val="990000"/>
                </a:solidFill>
              </a:rPr>
              <a:t>了解排序的</a:t>
            </a:r>
            <a:r>
              <a:rPr lang="zh-CN" altLang="en-US" sz="3600" b="1" dirty="0">
                <a:solidFill>
                  <a:srgbClr val="990000"/>
                </a:solidFill>
              </a:rPr>
              <a:t>定义</a:t>
            </a:r>
            <a:r>
              <a:rPr lang="zh-CN" altLang="en-US" sz="3600" dirty="0">
                <a:solidFill>
                  <a:srgbClr val="990000"/>
                </a:solidFill>
              </a:rPr>
              <a:t>和各种排序方法的特点。</a:t>
            </a:r>
            <a:r>
              <a:rPr lang="zh-CN" altLang="en-US" sz="3600" dirty="0">
                <a:solidFill>
                  <a:srgbClr val="FF0000"/>
                </a:solidFill>
              </a:rPr>
              <a:t>熟悉各种</a:t>
            </a:r>
            <a:r>
              <a:rPr lang="zh-CN" altLang="en-US" sz="3600" b="1" dirty="0">
                <a:solidFill>
                  <a:srgbClr val="FF0000"/>
                </a:solidFill>
              </a:rPr>
              <a:t>方法的排序过程及其依据的原则</a:t>
            </a:r>
            <a:r>
              <a:rPr lang="zh-CN" altLang="en-US" sz="3600" dirty="0">
                <a:solidFill>
                  <a:srgbClr val="990000"/>
                </a:solidFill>
              </a:rPr>
              <a:t>。基于“</a:t>
            </a:r>
            <a:r>
              <a:rPr lang="zh-CN" altLang="en-US" sz="3600" b="1" dirty="0">
                <a:solidFill>
                  <a:srgbClr val="990000"/>
                </a:solidFill>
              </a:rPr>
              <a:t>关键字间的比较</a:t>
            </a:r>
            <a:r>
              <a:rPr lang="zh-CN" altLang="en-US" sz="3600" dirty="0">
                <a:solidFill>
                  <a:srgbClr val="990000"/>
                </a:solidFill>
              </a:rPr>
              <a:t>”进行排序的方法可以按排序过程所依据的不同原则分为</a:t>
            </a:r>
            <a:r>
              <a:rPr lang="zh-CN" altLang="en-US" sz="3600" b="1" dirty="0">
                <a:solidFill>
                  <a:srgbClr val="990000"/>
                </a:solidFill>
              </a:rPr>
              <a:t>插入排序</a:t>
            </a:r>
            <a:r>
              <a:rPr lang="zh-CN" altLang="en-US" sz="3600" dirty="0">
                <a:solidFill>
                  <a:srgbClr val="990000"/>
                </a:solidFill>
              </a:rPr>
              <a:t>、</a:t>
            </a:r>
            <a:r>
              <a:rPr lang="zh-CN" altLang="en-US" sz="3600" b="1" dirty="0">
                <a:solidFill>
                  <a:srgbClr val="990000"/>
                </a:solidFill>
              </a:rPr>
              <a:t>交换排序</a:t>
            </a:r>
            <a:r>
              <a:rPr lang="zh-CN" altLang="en-US" sz="3600" dirty="0">
                <a:solidFill>
                  <a:srgbClr val="990000"/>
                </a:solidFill>
              </a:rPr>
              <a:t>、</a:t>
            </a:r>
            <a:r>
              <a:rPr lang="zh-CN" altLang="en-US" sz="3600" b="1" dirty="0">
                <a:solidFill>
                  <a:srgbClr val="990000"/>
                </a:solidFill>
              </a:rPr>
              <a:t>选择排序</a:t>
            </a:r>
            <a:r>
              <a:rPr lang="zh-CN" altLang="en-US" sz="3600" dirty="0">
                <a:solidFill>
                  <a:srgbClr val="990000"/>
                </a:solidFill>
              </a:rPr>
              <a:t>、</a:t>
            </a:r>
            <a:r>
              <a:rPr lang="zh-CN" altLang="en-US" sz="3600" b="1" dirty="0">
                <a:solidFill>
                  <a:srgbClr val="990000"/>
                </a:solidFill>
              </a:rPr>
              <a:t>归并排序</a:t>
            </a:r>
            <a:r>
              <a:rPr lang="zh-CN" altLang="en-US" sz="3600" dirty="0">
                <a:solidFill>
                  <a:srgbClr val="990000"/>
                </a:solidFill>
              </a:rPr>
              <a:t>和计数排序等五类。</a:t>
            </a:r>
            <a:endParaRPr lang="zh-CN" altLang="en-US" dirty="0">
              <a:solidFill>
                <a:srgbClr val="990000"/>
              </a:solidFill>
            </a:endParaRPr>
          </a:p>
        </p:txBody>
      </p:sp>
    </p:spTree>
    <p:extLst>
      <p:ext uri="{BB962C8B-B14F-4D97-AF65-F5344CB8AC3E}">
        <p14:creationId xmlns:p14="http://schemas.microsoft.com/office/powerpoint/2010/main" val="419399894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2286000" y="457201"/>
            <a:ext cx="792480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4000" b="1" dirty="0">
                <a:solidFill>
                  <a:srgbClr val="990000"/>
                </a:solidFill>
              </a:rPr>
              <a:t>    2.</a:t>
            </a:r>
            <a:r>
              <a:rPr lang="en-US" altLang="zh-CN" sz="4000" dirty="0">
                <a:solidFill>
                  <a:srgbClr val="990000"/>
                </a:solidFill>
              </a:rPr>
              <a:t> </a:t>
            </a:r>
            <a:r>
              <a:rPr lang="zh-CN" altLang="en-US" sz="3600" dirty="0">
                <a:solidFill>
                  <a:srgbClr val="FF0000"/>
                </a:solidFill>
              </a:rPr>
              <a:t>掌握各种排序方法的</a:t>
            </a:r>
            <a:r>
              <a:rPr lang="zh-CN" altLang="en-US" sz="3600" b="1" dirty="0">
                <a:solidFill>
                  <a:srgbClr val="FF0000"/>
                </a:solidFill>
              </a:rPr>
              <a:t>时间复杂度</a:t>
            </a:r>
            <a:r>
              <a:rPr lang="zh-CN" altLang="en-US" sz="3600" dirty="0">
                <a:solidFill>
                  <a:srgbClr val="FF0000"/>
                </a:solidFill>
              </a:rPr>
              <a:t>的分析方法。能从</a:t>
            </a:r>
            <a:r>
              <a:rPr lang="zh-CN" altLang="en-US" sz="3600" b="1" dirty="0">
                <a:solidFill>
                  <a:srgbClr val="FF0000"/>
                </a:solidFill>
              </a:rPr>
              <a:t>“关键字间的比较次数”</a:t>
            </a:r>
            <a:r>
              <a:rPr lang="zh-CN" altLang="en-US" sz="3600" dirty="0">
                <a:solidFill>
                  <a:srgbClr val="FF0000"/>
                </a:solidFill>
              </a:rPr>
              <a:t>分析排序算法的</a:t>
            </a:r>
            <a:r>
              <a:rPr lang="zh-CN" altLang="en-US" sz="3600" b="1" dirty="0">
                <a:solidFill>
                  <a:srgbClr val="FF0000"/>
                </a:solidFill>
              </a:rPr>
              <a:t>平均</a:t>
            </a:r>
            <a:r>
              <a:rPr lang="zh-CN" altLang="en-US" sz="3600" dirty="0">
                <a:solidFill>
                  <a:srgbClr val="FF0000"/>
                </a:solidFill>
              </a:rPr>
              <a:t>情况和</a:t>
            </a:r>
            <a:r>
              <a:rPr lang="zh-CN" altLang="en-US" sz="3600" b="1" dirty="0">
                <a:solidFill>
                  <a:srgbClr val="FF0000"/>
                </a:solidFill>
              </a:rPr>
              <a:t>最坏</a:t>
            </a:r>
            <a:r>
              <a:rPr lang="zh-CN" altLang="en-US" sz="3600" dirty="0">
                <a:solidFill>
                  <a:srgbClr val="FF0000"/>
                </a:solidFill>
              </a:rPr>
              <a:t>情况的时间性能。</a:t>
            </a:r>
          </a:p>
        </p:txBody>
      </p:sp>
      <p:sp>
        <p:nvSpPr>
          <p:cNvPr id="119811" name="Rectangle 3"/>
          <p:cNvSpPr>
            <a:spLocks noChangeArrowheads="1"/>
          </p:cNvSpPr>
          <p:nvPr/>
        </p:nvSpPr>
        <p:spPr bwMode="auto">
          <a:xfrm>
            <a:off x="2286000" y="3581401"/>
            <a:ext cx="80772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600">
                <a:solidFill>
                  <a:srgbClr val="006666"/>
                </a:solidFill>
              </a:rPr>
              <a:t>  </a:t>
            </a:r>
            <a:r>
              <a:rPr lang="zh-CN" altLang="en-US" sz="3600">
                <a:solidFill>
                  <a:srgbClr val="990000"/>
                </a:solidFill>
              </a:rPr>
              <a:t>按平均时间复杂度划分，内部排序可分为三类：</a:t>
            </a:r>
            <a:r>
              <a:rPr lang="en-US" altLang="zh-CN" sz="3600" b="1">
                <a:solidFill>
                  <a:srgbClr val="990000"/>
                </a:solidFill>
              </a:rPr>
              <a:t>O(n</a:t>
            </a:r>
            <a:r>
              <a:rPr lang="en-US" altLang="zh-CN" sz="3600" b="1" baseline="30000">
                <a:solidFill>
                  <a:srgbClr val="990000"/>
                </a:solidFill>
              </a:rPr>
              <a:t>2</a:t>
            </a:r>
            <a:r>
              <a:rPr lang="en-US" altLang="zh-CN" sz="3600" b="1">
                <a:solidFill>
                  <a:srgbClr val="990000"/>
                </a:solidFill>
              </a:rPr>
              <a:t>)</a:t>
            </a:r>
            <a:r>
              <a:rPr lang="zh-CN" altLang="en-US" sz="3600">
                <a:solidFill>
                  <a:srgbClr val="990000"/>
                </a:solidFill>
              </a:rPr>
              <a:t>的简单排序方法，</a:t>
            </a:r>
            <a:r>
              <a:rPr lang="en-US" altLang="zh-CN" sz="3600" b="1">
                <a:solidFill>
                  <a:srgbClr val="990000"/>
                </a:solidFill>
              </a:rPr>
              <a:t>O(nlogn)</a:t>
            </a:r>
            <a:r>
              <a:rPr lang="zh-CN" altLang="en-US" sz="3600">
                <a:solidFill>
                  <a:srgbClr val="990000"/>
                </a:solidFill>
              </a:rPr>
              <a:t>的高效排序方法 和 </a:t>
            </a:r>
            <a:r>
              <a:rPr lang="en-US" altLang="zh-CN" sz="3600" b="1">
                <a:solidFill>
                  <a:srgbClr val="990000"/>
                </a:solidFill>
              </a:rPr>
              <a:t>O(dn)</a:t>
            </a:r>
            <a:r>
              <a:rPr lang="zh-CN" altLang="en-US" sz="3600">
                <a:solidFill>
                  <a:srgbClr val="990000"/>
                </a:solidFill>
              </a:rPr>
              <a:t>的基数排序方法。</a:t>
            </a:r>
          </a:p>
        </p:txBody>
      </p:sp>
    </p:spTree>
    <p:extLst>
      <p:ext uri="{BB962C8B-B14F-4D97-AF65-F5344CB8AC3E}">
        <p14:creationId xmlns:p14="http://schemas.microsoft.com/office/powerpoint/2010/main" val="680670704"/>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981200" y="990601"/>
            <a:ext cx="82296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3600" b="1">
                <a:solidFill>
                  <a:srgbClr val="990000"/>
                </a:solidFill>
              </a:rPr>
              <a:t>    3</a:t>
            </a:r>
            <a:r>
              <a:rPr lang="zh-CN" altLang="en-US" sz="3600" b="1">
                <a:solidFill>
                  <a:srgbClr val="990000"/>
                </a:solidFill>
              </a:rPr>
              <a:t>．</a:t>
            </a:r>
            <a:r>
              <a:rPr lang="zh-CN" altLang="en-US" sz="3600">
                <a:solidFill>
                  <a:srgbClr val="990000"/>
                </a:solidFill>
              </a:rPr>
              <a:t>理解排序方法</a:t>
            </a:r>
            <a:r>
              <a:rPr lang="zh-CN" altLang="en-US" sz="3600" b="1">
                <a:solidFill>
                  <a:srgbClr val="990000"/>
                </a:solidFill>
              </a:rPr>
              <a:t>“稳定”</a:t>
            </a:r>
            <a:r>
              <a:rPr lang="zh-CN" altLang="en-US" sz="3600">
                <a:solidFill>
                  <a:srgbClr val="990000"/>
                </a:solidFill>
              </a:rPr>
              <a:t>或</a:t>
            </a:r>
            <a:r>
              <a:rPr lang="zh-CN" altLang="en-US" sz="3600" b="1">
                <a:solidFill>
                  <a:srgbClr val="990000"/>
                </a:solidFill>
              </a:rPr>
              <a:t>“不稳定”</a:t>
            </a:r>
            <a:r>
              <a:rPr lang="zh-CN" altLang="en-US" sz="3600">
                <a:solidFill>
                  <a:srgbClr val="990000"/>
                </a:solidFill>
              </a:rPr>
              <a:t>的含义，弄清楚在</a:t>
            </a:r>
            <a:r>
              <a:rPr lang="zh-CN" altLang="en-US" sz="3600" b="1">
                <a:solidFill>
                  <a:srgbClr val="990000"/>
                </a:solidFill>
              </a:rPr>
              <a:t>什么情况下</a:t>
            </a:r>
            <a:r>
              <a:rPr lang="zh-CN" altLang="en-US" sz="3600">
                <a:solidFill>
                  <a:srgbClr val="990000"/>
                </a:solidFill>
              </a:rPr>
              <a:t>要求应用的排序方法必须是稳定的。</a:t>
            </a:r>
          </a:p>
        </p:txBody>
      </p:sp>
      <p:sp>
        <p:nvSpPr>
          <p:cNvPr id="120835" name="Text Box 4"/>
          <p:cNvSpPr txBox="1">
            <a:spLocks noChangeArrowheads="1"/>
          </p:cNvSpPr>
          <p:nvPr/>
        </p:nvSpPr>
        <p:spPr bwMode="auto">
          <a:xfrm>
            <a:off x="1905000" y="3962401"/>
            <a:ext cx="8305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3600" b="1">
                <a:solidFill>
                  <a:srgbClr val="990000"/>
                </a:solidFill>
              </a:rPr>
              <a:t>     </a:t>
            </a:r>
            <a:r>
              <a:rPr lang="en-US" altLang="zh-CN" sz="3600" b="1">
                <a:solidFill>
                  <a:srgbClr val="0000FF"/>
                </a:solidFill>
              </a:rPr>
              <a:t>4.</a:t>
            </a:r>
            <a:r>
              <a:rPr lang="en-US" altLang="zh-CN" sz="3600">
                <a:solidFill>
                  <a:srgbClr val="0000FF"/>
                </a:solidFill>
              </a:rPr>
              <a:t> </a:t>
            </a:r>
            <a:r>
              <a:rPr lang="zh-CN" altLang="en-US" sz="3600">
                <a:solidFill>
                  <a:srgbClr val="0000FF"/>
                </a:solidFill>
              </a:rPr>
              <a:t>了解外部排序的基本过程及其时间分析。</a:t>
            </a:r>
            <a:endParaRPr lang="zh-CN" altLang="en-US" sz="3600">
              <a:solidFill>
                <a:schemeClr val="hlink"/>
              </a:solidFill>
            </a:endParaRPr>
          </a:p>
        </p:txBody>
      </p:sp>
    </p:spTree>
    <p:extLst>
      <p:ext uri="{BB962C8B-B14F-4D97-AF65-F5344CB8AC3E}">
        <p14:creationId xmlns:p14="http://schemas.microsoft.com/office/powerpoint/2010/main" val="270301008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81200" y="546100"/>
            <a:ext cx="6330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二、内部排序和外部排序</a:t>
            </a:r>
          </a:p>
        </p:txBody>
      </p:sp>
      <p:sp>
        <p:nvSpPr>
          <p:cNvPr id="5123" name="Text Box 3"/>
          <p:cNvSpPr txBox="1">
            <a:spLocks noChangeArrowheads="1"/>
          </p:cNvSpPr>
          <p:nvPr/>
        </p:nvSpPr>
        <p:spPr bwMode="auto">
          <a:xfrm>
            <a:off x="2286001" y="1524001"/>
            <a:ext cx="7986713"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dirty="0"/>
              <a:t>　若</a:t>
            </a:r>
            <a:r>
              <a:rPr lang="zh-CN" altLang="en-US" sz="3600" dirty="0">
                <a:solidFill>
                  <a:srgbClr val="0000FF"/>
                </a:solidFill>
              </a:rPr>
              <a:t>整个排序过程</a:t>
            </a:r>
            <a:r>
              <a:rPr lang="zh-CN" altLang="en-US" sz="3600" b="1" dirty="0">
                <a:solidFill>
                  <a:srgbClr val="0000FF"/>
                </a:solidFill>
              </a:rPr>
              <a:t>不需要访问外存</a:t>
            </a:r>
            <a:r>
              <a:rPr lang="zh-CN" altLang="en-US" sz="3600" dirty="0"/>
              <a:t>便能完成，则称此类排序问题</a:t>
            </a:r>
            <a:r>
              <a:rPr lang="zh-CN" altLang="en-US" sz="3600" dirty="0">
                <a:solidFill>
                  <a:srgbClr val="0000FF"/>
                </a:solidFill>
              </a:rPr>
              <a:t>为</a:t>
            </a:r>
            <a:r>
              <a:rPr lang="zh-CN" altLang="en-US" sz="3600" b="1" dirty="0">
                <a:solidFill>
                  <a:srgbClr val="0000FF"/>
                </a:solidFill>
              </a:rPr>
              <a:t>内部排序</a:t>
            </a:r>
            <a:r>
              <a:rPr lang="zh-CN" altLang="en-US" sz="3600" dirty="0">
                <a:solidFill>
                  <a:srgbClr val="0000FF"/>
                </a:solidFill>
              </a:rPr>
              <a:t>；</a:t>
            </a:r>
            <a:r>
              <a:rPr lang="zh-CN" altLang="en-US" sz="3600" dirty="0"/>
              <a:t>  　</a:t>
            </a:r>
            <a:r>
              <a:rPr lang="zh-CN" altLang="en-US" sz="4000" dirty="0"/>
              <a:t> 　</a:t>
            </a:r>
          </a:p>
        </p:txBody>
      </p:sp>
      <p:sp>
        <p:nvSpPr>
          <p:cNvPr id="5124" name="Text Box 4"/>
          <p:cNvSpPr txBox="1">
            <a:spLocks noChangeArrowheads="1"/>
          </p:cNvSpPr>
          <p:nvPr/>
        </p:nvSpPr>
        <p:spPr bwMode="auto">
          <a:xfrm>
            <a:off x="1949450" y="3284538"/>
            <a:ext cx="81851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4000"/>
              <a:t>     </a:t>
            </a:r>
            <a:r>
              <a:rPr lang="zh-CN" altLang="en-US" sz="3600"/>
              <a:t>反之，若参加排序的记录数量很大，</a:t>
            </a:r>
          </a:p>
          <a:p>
            <a:pPr eaLnBrk="1" hangingPunct="1">
              <a:lnSpc>
                <a:spcPct val="140000"/>
              </a:lnSpc>
            </a:pPr>
            <a:r>
              <a:rPr lang="zh-CN" altLang="en-US" sz="3600"/>
              <a:t>  整个序列的排序过程</a:t>
            </a:r>
            <a:r>
              <a:rPr lang="zh-CN" altLang="en-US" sz="3600">
                <a:solidFill>
                  <a:srgbClr val="0000FF"/>
                </a:solidFill>
              </a:rPr>
              <a:t>不可能在内存中</a:t>
            </a:r>
          </a:p>
          <a:p>
            <a:pPr eaLnBrk="1" hangingPunct="1">
              <a:lnSpc>
                <a:spcPct val="140000"/>
              </a:lnSpc>
            </a:pPr>
            <a:r>
              <a:rPr lang="zh-CN" altLang="en-US" sz="3600">
                <a:solidFill>
                  <a:srgbClr val="0000FF"/>
                </a:solidFill>
              </a:rPr>
              <a:t>  完成</a:t>
            </a:r>
            <a:r>
              <a:rPr lang="zh-CN" altLang="en-US" sz="3600"/>
              <a:t>，则称此类排序问题</a:t>
            </a:r>
            <a:r>
              <a:rPr lang="zh-CN" altLang="en-US" sz="3600">
                <a:solidFill>
                  <a:srgbClr val="0000FF"/>
                </a:solidFill>
              </a:rPr>
              <a:t>为</a:t>
            </a:r>
            <a:r>
              <a:rPr lang="zh-CN" altLang="en-US" sz="3600" b="1">
                <a:solidFill>
                  <a:srgbClr val="0000FF"/>
                </a:solidFill>
              </a:rPr>
              <a:t>外部排序</a:t>
            </a:r>
            <a:r>
              <a:rPr lang="zh-CN" altLang="en-US" sz="3600"/>
              <a:t>。</a:t>
            </a:r>
            <a:endParaRPr lang="zh-CN" altLang="en-US"/>
          </a:p>
        </p:txBody>
      </p:sp>
      <p:sp>
        <p:nvSpPr>
          <p:cNvPr id="5127" name="AutoShape 7">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2973083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strips(downRight)">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strips(downRight)">
                                      <p:cBhvr>
                                        <p:cTn id="12" dur="500"/>
                                        <p:tgtEl>
                                          <p:spTgt spid="5124"/>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5127"/>
                                        </p:tgtEl>
                                        <p:attrNameLst>
                                          <p:attrName>style.visibility</p:attrName>
                                        </p:attrNameLst>
                                      </p:cBhvr>
                                      <p:to>
                                        <p:strVal val="visible"/>
                                      </p:to>
                                    </p:set>
                                    <p:anim calcmode="lin" valueType="num">
                                      <p:cBhvr additive="base">
                                        <p:cTn id="16" dur="500" fill="hold"/>
                                        <p:tgtEl>
                                          <p:spTgt spid="5127"/>
                                        </p:tgtEl>
                                        <p:attrNameLst>
                                          <p:attrName>ppt_x</p:attrName>
                                        </p:attrNameLst>
                                      </p:cBhvr>
                                      <p:tavLst>
                                        <p:tav tm="0">
                                          <p:val>
                                            <p:strVal val="1+#ppt_w/2"/>
                                          </p:val>
                                        </p:tav>
                                        <p:tav tm="100000">
                                          <p:val>
                                            <p:strVal val="#ppt_x"/>
                                          </p:val>
                                        </p:tav>
                                      </p:tavLst>
                                    </p:anim>
                                    <p:anim calcmode="lin" valueType="num">
                                      <p:cBhvr additive="base">
                                        <p:cTn id="17"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828800" y="317500"/>
            <a:ext cx="521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三、内部排序的方法</a:t>
            </a:r>
            <a:endParaRPr lang="zh-CN" altLang="en-US" sz="5400" b="1">
              <a:solidFill>
                <a:srgbClr val="FF00FF"/>
              </a:solidFill>
            </a:endParaRPr>
          </a:p>
        </p:txBody>
      </p:sp>
      <p:sp>
        <p:nvSpPr>
          <p:cNvPr id="9219" name="Text Box 4"/>
          <p:cNvSpPr txBox="1">
            <a:spLocks noChangeArrowheads="1"/>
          </p:cNvSpPr>
          <p:nvPr/>
        </p:nvSpPr>
        <p:spPr bwMode="auto">
          <a:xfrm>
            <a:off x="2286000" y="1127126"/>
            <a:ext cx="78486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a:solidFill>
                  <a:srgbClr val="0000FF"/>
                </a:solidFill>
              </a:rPr>
              <a:t>       </a:t>
            </a:r>
            <a:r>
              <a:rPr lang="zh-CN" altLang="en-US" sz="3600">
                <a:solidFill>
                  <a:srgbClr val="0000FF"/>
                </a:solidFill>
              </a:rPr>
              <a:t>内部排序的过程是一个</a:t>
            </a:r>
            <a:r>
              <a:rPr lang="zh-CN" altLang="en-US" sz="3600" b="1">
                <a:solidFill>
                  <a:srgbClr val="0000FF"/>
                </a:solidFill>
              </a:rPr>
              <a:t>逐步扩大</a:t>
            </a:r>
            <a:endParaRPr lang="zh-CN" altLang="en-US" sz="3600">
              <a:solidFill>
                <a:srgbClr val="0000FF"/>
              </a:solidFill>
            </a:endParaRPr>
          </a:p>
          <a:p>
            <a:pPr eaLnBrk="1" hangingPunct="1">
              <a:lnSpc>
                <a:spcPct val="125000"/>
              </a:lnSpc>
            </a:pPr>
            <a:r>
              <a:rPr lang="zh-CN" altLang="en-US" sz="3600">
                <a:solidFill>
                  <a:srgbClr val="0000FF"/>
                </a:solidFill>
              </a:rPr>
              <a:t>记录的</a:t>
            </a:r>
            <a:r>
              <a:rPr lang="zh-CN" altLang="en-US" sz="3600" b="1">
                <a:solidFill>
                  <a:srgbClr val="0000FF"/>
                </a:solidFill>
              </a:rPr>
              <a:t>有序序列长度</a:t>
            </a:r>
            <a:r>
              <a:rPr lang="zh-CN" altLang="en-US" sz="3600">
                <a:solidFill>
                  <a:srgbClr val="0000FF"/>
                </a:solidFill>
              </a:rPr>
              <a:t>的过程。</a:t>
            </a:r>
            <a:endParaRPr lang="zh-CN" altLang="en-US" sz="4000"/>
          </a:p>
        </p:txBody>
      </p:sp>
      <p:sp>
        <p:nvSpPr>
          <p:cNvPr id="6151" name="Text Box 7"/>
          <p:cNvSpPr txBox="1">
            <a:spLocks noChangeArrowheads="1"/>
          </p:cNvSpPr>
          <p:nvPr/>
        </p:nvSpPr>
        <p:spPr bwMode="auto">
          <a:xfrm>
            <a:off x="7162800" y="4267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800080"/>
                </a:solidFill>
              </a:rPr>
              <a:t>经过一趟排序</a:t>
            </a:r>
            <a:endParaRPr lang="zh-CN" altLang="en-US" sz="4000"/>
          </a:p>
        </p:txBody>
      </p:sp>
      <p:sp>
        <p:nvSpPr>
          <p:cNvPr id="6152" name="Rectangle 8" descr="60%"/>
          <p:cNvSpPr>
            <a:spLocks noChangeArrowheads="1"/>
          </p:cNvSpPr>
          <p:nvPr/>
        </p:nvSpPr>
        <p:spPr bwMode="auto">
          <a:xfrm>
            <a:off x="2667000" y="3124200"/>
            <a:ext cx="2514600" cy="838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有序序列区</a:t>
            </a:r>
          </a:p>
        </p:txBody>
      </p:sp>
      <p:sp>
        <p:nvSpPr>
          <p:cNvPr id="6153" name="Rectangle 9" descr="棚架"/>
          <p:cNvSpPr>
            <a:spLocks noChangeArrowheads="1"/>
          </p:cNvSpPr>
          <p:nvPr/>
        </p:nvSpPr>
        <p:spPr bwMode="auto">
          <a:xfrm>
            <a:off x="5181600" y="3124200"/>
            <a:ext cx="40386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无 序 序 列 区</a:t>
            </a:r>
            <a:endParaRPr lang="zh-CN" altLang="en-US" sz="4400"/>
          </a:p>
        </p:txBody>
      </p:sp>
      <p:sp>
        <p:nvSpPr>
          <p:cNvPr id="6156" name="Rectangle 12" descr="60%"/>
          <p:cNvSpPr>
            <a:spLocks noChangeArrowheads="1"/>
          </p:cNvSpPr>
          <p:nvPr/>
        </p:nvSpPr>
        <p:spPr bwMode="auto">
          <a:xfrm>
            <a:off x="2743200" y="5257800"/>
            <a:ext cx="2971800" cy="838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有序序列区</a:t>
            </a:r>
          </a:p>
        </p:txBody>
      </p:sp>
      <p:sp>
        <p:nvSpPr>
          <p:cNvPr id="6157" name="Rectangle 13" descr="棚架"/>
          <p:cNvSpPr>
            <a:spLocks noChangeArrowheads="1"/>
          </p:cNvSpPr>
          <p:nvPr/>
        </p:nvSpPr>
        <p:spPr bwMode="auto">
          <a:xfrm>
            <a:off x="5715000" y="5257800"/>
            <a:ext cx="35052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无 序 序 列 区</a:t>
            </a:r>
            <a:endParaRPr lang="zh-CN" altLang="en-US" sz="4400"/>
          </a:p>
        </p:txBody>
      </p:sp>
      <p:sp>
        <p:nvSpPr>
          <p:cNvPr id="6158" name="AutoShape 14"/>
          <p:cNvSpPr>
            <a:spLocks noChangeArrowheads="1"/>
          </p:cNvSpPr>
          <p:nvPr/>
        </p:nvSpPr>
        <p:spPr bwMode="auto">
          <a:xfrm>
            <a:off x="6400800" y="4191000"/>
            <a:ext cx="533400" cy="914400"/>
          </a:xfrm>
          <a:prstGeom prst="downArrow">
            <a:avLst>
              <a:gd name="adj1" fmla="val 50000"/>
              <a:gd name="adj2" fmla="val 42857"/>
            </a:avLst>
          </a:prstGeom>
          <a:solidFill>
            <a:schemeClr val="hlink"/>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6159" name="Line 15"/>
          <p:cNvSpPr>
            <a:spLocks noChangeShapeType="1"/>
          </p:cNvSpPr>
          <p:nvPr/>
        </p:nvSpPr>
        <p:spPr bwMode="auto">
          <a:xfrm>
            <a:off x="5181600" y="3962400"/>
            <a:ext cx="0" cy="1295400"/>
          </a:xfrm>
          <a:prstGeom prst="line">
            <a:avLst/>
          </a:prstGeom>
          <a:noFill/>
          <a:ln w="9525" cap="rnd">
            <a:solidFill>
              <a:srgbClr val="0033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6"/>
          <p:cNvSpPr>
            <a:spLocks noChangeShapeType="1"/>
          </p:cNvSpPr>
          <p:nvPr/>
        </p:nvSpPr>
        <p:spPr bwMode="auto">
          <a:xfrm>
            <a:off x="5715000" y="3962400"/>
            <a:ext cx="0" cy="1295400"/>
          </a:xfrm>
          <a:prstGeom prst="line">
            <a:avLst/>
          </a:prstGeom>
          <a:noFill/>
          <a:ln w="9525" cap="rnd">
            <a:solidFill>
              <a:srgbClr val="0033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278721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wipe(left)">
                                      <p:cBhvr>
                                        <p:cTn id="7" dur="500"/>
                                        <p:tgtEl>
                                          <p:spTgt spid="615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3"/>
                                        </p:tgtEl>
                                        <p:attrNameLst>
                                          <p:attrName>style.visibility</p:attrName>
                                        </p:attrNameLst>
                                      </p:cBhvr>
                                      <p:to>
                                        <p:strVal val="visible"/>
                                      </p:to>
                                    </p:set>
                                    <p:animEffect transition="in" filter="wipe(left)">
                                      <p:cBhvr>
                                        <p:cTn id="11" dur="500"/>
                                        <p:tgtEl>
                                          <p:spTgt spid="61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6151"/>
                                        </p:tgtEl>
                                        <p:attrNameLst>
                                          <p:attrName>style.visibility</p:attrName>
                                        </p:attrNameLst>
                                      </p:cBhvr>
                                      <p:to>
                                        <p:strVal val="visible"/>
                                      </p:to>
                                    </p:set>
                                    <p:animEffect transition="in" filter="slide(fromRight)">
                                      <p:cBhvr>
                                        <p:cTn id="16" dur="500"/>
                                        <p:tgtEl>
                                          <p:spTgt spid="6151"/>
                                        </p:tgtEl>
                                      </p:cBhvr>
                                    </p:animEffect>
                                  </p:childTnLst>
                                </p:cTn>
                              </p:par>
                            </p:childTnLst>
                          </p:cTn>
                        </p:par>
                        <p:par>
                          <p:cTn id="17" fill="hold" nodeType="afterGroup">
                            <p:stCondLst>
                              <p:cond delay="500"/>
                            </p:stCondLst>
                            <p:childTnLst>
                              <p:par>
                                <p:cTn id="18" presetID="17" presetClass="entr" presetSubtype="1" fill="hold" grpId="0" nodeType="afterEffect">
                                  <p:stCondLst>
                                    <p:cond delay="0"/>
                                  </p:stCondLst>
                                  <p:childTnLst>
                                    <p:set>
                                      <p:cBhvr>
                                        <p:cTn id="19" dur="1" fill="hold">
                                          <p:stCondLst>
                                            <p:cond delay="0"/>
                                          </p:stCondLst>
                                        </p:cTn>
                                        <p:tgtEl>
                                          <p:spTgt spid="6158"/>
                                        </p:tgtEl>
                                        <p:attrNameLst>
                                          <p:attrName>style.visibility</p:attrName>
                                        </p:attrNameLst>
                                      </p:cBhvr>
                                      <p:to>
                                        <p:strVal val="visible"/>
                                      </p:to>
                                    </p:set>
                                    <p:anim calcmode="lin" valueType="num">
                                      <p:cBhvr>
                                        <p:cTn id="20" dur="500" fill="hold"/>
                                        <p:tgtEl>
                                          <p:spTgt spid="6158"/>
                                        </p:tgtEl>
                                        <p:attrNameLst>
                                          <p:attrName>ppt_x</p:attrName>
                                        </p:attrNameLst>
                                      </p:cBhvr>
                                      <p:tavLst>
                                        <p:tav tm="0">
                                          <p:val>
                                            <p:strVal val="#ppt_x"/>
                                          </p:val>
                                        </p:tav>
                                        <p:tav tm="100000">
                                          <p:val>
                                            <p:strVal val="#ppt_x"/>
                                          </p:val>
                                        </p:tav>
                                      </p:tavLst>
                                    </p:anim>
                                    <p:anim calcmode="lin" valueType="num">
                                      <p:cBhvr>
                                        <p:cTn id="21" dur="500" fill="hold"/>
                                        <p:tgtEl>
                                          <p:spTgt spid="6158"/>
                                        </p:tgtEl>
                                        <p:attrNameLst>
                                          <p:attrName>ppt_y</p:attrName>
                                        </p:attrNameLst>
                                      </p:cBhvr>
                                      <p:tavLst>
                                        <p:tav tm="0">
                                          <p:val>
                                            <p:strVal val="#ppt_y-#ppt_h/2"/>
                                          </p:val>
                                        </p:tav>
                                        <p:tav tm="100000">
                                          <p:val>
                                            <p:strVal val="#ppt_y"/>
                                          </p:val>
                                        </p:tav>
                                      </p:tavLst>
                                    </p:anim>
                                    <p:anim calcmode="lin" valueType="num">
                                      <p:cBhvr>
                                        <p:cTn id="22" dur="500" fill="hold"/>
                                        <p:tgtEl>
                                          <p:spTgt spid="6158"/>
                                        </p:tgtEl>
                                        <p:attrNameLst>
                                          <p:attrName>ppt_w</p:attrName>
                                        </p:attrNameLst>
                                      </p:cBhvr>
                                      <p:tavLst>
                                        <p:tav tm="0">
                                          <p:val>
                                            <p:strVal val="#ppt_w"/>
                                          </p:val>
                                        </p:tav>
                                        <p:tav tm="100000">
                                          <p:val>
                                            <p:strVal val="#ppt_w"/>
                                          </p:val>
                                        </p:tav>
                                      </p:tavLst>
                                    </p:anim>
                                    <p:anim calcmode="lin" valueType="num">
                                      <p:cBhvr>
                                        <p:cTn id="23" dur="500" fill="hold"/>
                                        <p:tgtEl>
                                          <p:spTgt spid="615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156"/>
                                        </p:tgtEl>
                                        <p:attrNameLst>
                                          <p:attrName>style.visibility</p:attrName>
                                        </p:attrNameLst>
                                      </p:cBhvr>
                                      <p:to>
                                        <p:strVal val="visible"/>
                                      </p:to>
                                    </p:set>
                                    <p:animEffect transition="in" filter="wipe(left)">
                                      <p:cBhvr>
                                        <p:cTn id="28" dur="500"/>
                                        <p:tgtEl>
                                          <p:spTgt spid="615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157"/>
                                        </p:tgtEl>
                                        <p:attrNameLst>
                                          <p:attrName>style.visibility</p:attrName>
                                        </p:attrNameLst>
                                      </p:cBhvr>
                                      <p:to>
                                        <p:strVal val="visible"/>
                                      </p:to>
                                    </p:set>
                                    <p:animEffect transition="in" filter="wipe(left)">
                                      <p:cBhvr>
                                        <p:cTn id="32" dur="500"/>
                                        <p:tgtEl>
                                          <p:spTgt spid="6157"/>
                                        </p:tgtEl>
                                      </p:cBhvr>
                                    </p:animEffect>
                                  </p:childTnLst>
                                </p:cTn>
                              </p:par>
                            </p:childTnLst>
                          </p:cTn>
                        </p:par>
                        <p:par>
                          <p:cTn id="33" fill="hold" nodeType="afterGroup">
                            <p:stCondLst>
                              <p:cond delay="1000"/>
                            </p:stCondLst>
                            <p:childTnLst>
                              <p:par>
                                <p:cTn id="34" presetID="17" presetClass="entr" presetSubtype="1" fill="hold" grpId="0" nodeType="afterEffect">
                                  <p:stCondLst>
                                    <p:cond delay="0"/>
                                  </p:stCondLst>
                                  <p:childTnLst>
                                    <p:set>
                                      <p:cBhvr>
                                        <p:cTn id="35" dur="1" fill="hold">
                                          <p:stCondLst>
                                            <p:cond delay="0"/>
                                          </p:stCondLst>
                                        </p:cTn>
                                        <p:tgtEl>
                                          <p:spTgt spid="6159"/>
                                        </p:tgtEl>
                                        <p:attrNameLst>
                                          <p:attrName>style.visibility</p:attrName>
                                        </p:attrNameLst>
                                      </p:cBhvr>
                                      <p:to>
                                        <p:strVal val="visible"/>
                                      </p:to>
                                    </p:set>
                                    <p:anim calcmode="lin" valueType="num">
                                      <p:cBhvr>
                                        <p:cTn id="36" dur="500" fill="hold"/>
                                        <p:tgtEl>
                                          <p:spTgt spid="6159"/>
                                        </p:tgtEl>
                                        <p:attrNameLst>
                                          <p:attrName>ppt_x</p:attrName>
                                        </p:attrNameLst>
                                      </p:cBhvr>
                                      <p:tavLst>
                                        <p:tav tm="0">
                                          <p:val>
                                            <p:strVal val="#ppt_x"/>
                                          </p:val>
                                        </p:tav>
                                        <p:tav tm="100000">
                                          <p:val>
                                            <p:strVal val="#ppt_x"/>
                                          </p:val>
                                        </p:tav>
                                      </p:tavLst>
                                    </p:anim>
                                    <p:anim calcmode="lin" valueType="num">
                                      <p:cBhvr>
                                        <p:cTn id="37" dur="500" fill="hold"/>
                                        <p:tgtEl>
                                          <p:spTgt spid="6159"/>
                                        </p:tgtEl>
                                        <p:attrNameLst>
                                          <p:attrName>ppt_y</p:attrName>
                                        </p:attrNameLst>
                                      </p:cBhvr>
                                      <p:tavLst>
                                        <p:tav tm="0">
                                          <p:val>
                                            <p:strVal val="#ppt_y-#ppt_h/2"/>
                                          </p:val>
                                        </p:tav>
                                        <p:tav tm="100000">
                                          <p:val>
                                            <p:strVal val="#ppt_y"/>
                                          </p:val>
                                        </p:tav>
                                      </p:tavLst>
                                    </p:anim>
                                    <p:anim calcmode="lin" valueType="num">
                                      <p:cBhvr>
                                        <p:cTn id="38" dur="500" fill="hold"/>
                                        <p:tgtEl>
                                          <p:spTgt spid="6159"/>
                                        </p:tgtEl>
                                        <p:attrNameLst>
                                          <p:attrName>ppt_w</p:attrName>
                                        </p:attrNameLst>
                                      </p:cBhvr>
                                      <p:tavLst>
                                        <p:tav tm="0">
                                          <p:val>
                                            <p:strVal val="#ppt_w"/>
                                          </p:val>
                                        </p:tav>
                                        <p:tav tm="100000">
                                          <p:val>
                                            <p:strVal val="#ppt_w"/>
                                          </p:val>
                                        </p:tav>
                                      </p:tavLst>
                                    </p:anim>
                                    <p:anim calcmode="lin" valueType="num">
                                      <p:cBhvr>
                                        <p:cTn id="39" dur="500" fill="hold"/>
                                        <p:tgtEl>
                                          <p:spTgt spid="6159"/>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17" presetClass="entr" presetSubtype="1" fill="hold" grpId="0" nodeType="afterEffect">
                                  <p:stCondLst>
                                    <p:cond delay="0"/>
                                  </p:stCondLst>
                                  <p:childTnLst>
                                    <p:set>
                                      <p:cBhvr>
                                        <p:cTn id="42" dur="1" fill="hold">
                                          <p:stCondLst>
                                            <p:cond delay="0"/>
                                          </p:stCondLst>
                                        </p:cTn>
                                        <p:tgtEl>
                                          <p:spTgt spid="6160"/>
                                        </p:tgtEl>
                                        <p:attrNameLst>
                                          <p:attrName>style.visibility</p:attrName>
                                        </p:attrNameLst>
                                      </p:cBhvr>
                                      <p:to>
                                        <p:strVal val="visible"/>
                                      </p:to>
                                    </p:set>
                                    <p:anim calcmode="lin" valueType="num">
                                      <p:cBhvr>
                                        <p:cTn id="43" dur="500" fill="hold"/>
                                        <p:tgtEl>
                                          <p:spTgt spid="6160"/>
                                        </p:tgtEl>
                                        <p:attrNameLst>
                                          <p:attrName>ppt_x</p:attrName>
                                        </p:attrNameLst>
                                      </p:cBhvr>
                                      <p:tavLst>
                                        <p:tav tm="0">
                                          <p:val>
                                            <p:strVal val="#ppt_x"/>
                                          </p:val>
                                        </p:tav>
                                        <p:tav tm="100000">
                                          <p:val>
                                            <p:strVal val="#ppt_x"/>
                                          </p:val>
                                        </p:tav>
                                      </p:tavLst>
                                    </p:anim>
                                    <p:anim calcmode="lin" valueType="num">
                                      <p:cBhvr>
                                        <p:cTn id="44" dur="500" fill="hold"/>
                                        <p:tgtEl>
                                          <p:spTgt spid="6160"/>
                                        </p:tgtEl>
                                        <p:attrNameLst>
                                          <p:attrName>ppt_y</p:attrName>
                                        </p:attrNameLst>
                                      </p:cBhvr>
                                      <p:tavLst>
                                        <p:tav tm="0">
                                          <p:val>
                                            <p:strVal val="#ppt_y-#ppt_h/2"/>
                                          </p:val>
                                        </p:tav>
                                        <p:tav tm="100000">
                                          <p:val>
                                            <p:strVal val="#ppt_y"/>
                                          </p:val>
                                        </p:tav>
                                      </p:tavLst>
                                    </p:anim>
                                    <p:anim calcmode="lin" valueType="num">
                                      <p:cBhvr>
                                        <p:cTn id="45" dur="500" fill="hold"/>
                                        <p:tgtEl>
                                          <p:spTgt spid="6160"/>
                                        </p:tgtEl>
                                        <p:attrNameLst>
                                          <p:attrName>ppt_w</p:attrName>
                                        </p:attrNameLst>
                                      </p:cBhvr>
                                      <p:tavLst>
                                        <p:tav tm="0">
                                          <p:val>
                                            <p:strVal val="#ppt_w"/>
                                          </p:val>
                                        </p:tav>
                                        <p:tav tm="100000">
                                          <p:val>
                                            <p:strVal val="#ppt_w"/>
                                          </p:val>
                                        </p:tav>
                                      </p:tavLst>
                                    </p:anim>
                                    <p:anim calcmode="lin" valueType="num">
                                      <p:cBhvr>
                                        <p:cTn id="46" dur="500" fill="hold"/>
                                        <p:tgtEl>
                                          <p:spTgt spid="6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utoUpdateAnimBg="0"/>
      <p:bldP spid="6152" grpId="0" animBg="1" autoUpdateAnimBg="0"/>
      <p:bldP spid="6153" grpId="0" animBg="1" autoUpdateAnimBg="0"/>
      <p:bldP spid="6156" grpId="0" animBg="1" autoUpdateAnimBg="0"/>
      <p:bldP spid="6157" grpId="0" animBg="1" autoUpdateAnimBg="0"/>
      <p:bldP spid="6158" grpId="0" animBg="1"/>
      <p:bldP spid="6159" grpId="0" animBg="1"/>
      <p:bldP spid="616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descr="60%"/>
          <p:cNvSpPr>
            <a:spLocks noChangeArrowheads="1"/>
          </p:cNvSpPr>
          <p:nvPr/>
        </p:nvSpPr>
        <p:spPr bwMode="auto">
          <a:xfrm>
            <a:off x="2057400" y="1676400"/>
            <a:ext cx="3352800" cy="838200"/>
          </a:xfrm>
          <a:prstGeom prst="rect">
            <a:avLst/>
          </a:prstGeom>
          <a:pattFill prst="pct60">
            <a:fgClr>
              <a:srgbClr val="CC99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a:t>有序序列</a:t>
            </a:r>
            <a:r>
              <a:rPr lang="en-US" altLang="zh-CN" sz="3200"/>
              <a:t>R[1..i-1]</a:t>
            </a:r>
            <a:endParaRPr lang="en-US" altLang="zh-CN" sz="3000"/>
          </a:p>
        </p:txBody>
      </p:sp>
      <p:sp>
        <p:nvSpPr>
          <p:cNvPr id="7173" name="Rectangle 5"/>
          <p:cNvSpPr>
            <a:spLocks noChangeArrowheads="1"/>
          </p:cNvSpPr>
          <p:nvPr/>
        </p:nvSpPr>
        <p:spPr bwMode="auto">
          <a:xfrm>
            <a:off x="5410200" y="2819400"/>
            <a:ext cx="762000" cy="838200"/>
          </a:xfrm>
          <a:prstGeom prst="rect">
            <a:avLst/>
          </a:prstGeom>
          <a:gradFill rotWithShape="0">
            <a:gsLst>
              <a:gs pos="0">
                <a:srgbClr val="66FFFF"/>
              </a:gs>
              <a:gs pos="100000">
                <a:srgbClr val="60F0F0"/>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t>R[i]</a:t>
            </a:r>
            <a:endParaRPr lang="en-US" altLang="zh-CN" sz="3000"/>
          </a:p>
        </p:txBody>
      </p:sp>
      <p:sp>
        <p:nvSpPr>
          <p:cNvPr id="7174" name="Rectangle 6" descr="棚架"/>
          <p:cNvSpPr>
            <a:spLocks noChangeArrowheads="1"/>
          </p:cNvSpPr>
          <p:nvPr/>
        </p:nvSpPr>
        <p:spPr bwMode="auto">
          <a:xfrm>
            <a:off x="5410200" y="1676400"/>
            <a:ext cx="47244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a:t>无序序列 </a:t>
            </a:r>
            <a:r>
              <a:rPr lang="en-US" altLang="zh-CN" sz="3200"/>
              <a:t>R[i..n]</a:t>
            </a:r>
          </a:p>
        </p:txBody>
      </p:sp>
      <p:sp>
        <p:nvSpPr>
          <p:cNvPr id="17413" name="Text Box 14"/>
          <p:cNvSpPr txBox="1">
            <a:spLocks noChangeArrowheads="1"/>
          </p:cNvSpPr>
          <p:nvPr/>
        </p:nvSpPr>
        <p:spPr bwMode="auto">
          <a:xfrm>
            <a:off x="1965325" y="523876"/>
            <a:ext cx="729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一趟直接插入排序的基本思想：</a:t>
            </a:r>
          </a:p>
        </p:txBody>
      </p:sp>
      <p:sp>
        <p:nvSpPr>
          <p:cNvPr id="7183" name="Rectangle 15" descr="60%"/>
          <p:cNvSpPr>
            <a:spLocks noChangeArrowheads="1"/>
          </p:cNvSpPr>
          <p:nvPr/>
        </p:nvSpPr>
        <p:spPr bwMode="auto">
          <a:xfrm>
            <a:off x="2057400" y="5029200"/>
            <a:ext cx="4114800" cy="838200"/>
          </a:xfrm>
          <a:prstGeom prst="rect">
            <a:avLst/>
          </a:prstGeom>
          <a:pattFill prst="pct60">
            <a:fgClr>
              <a:srgbClr val="CC99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a:t>有序序列</a:t>
            </a:r>
            <a:r>
              <a:rPr lang="en-US" altLang="zh-CN" sz="3200"/>
              <a:t>R[1..i]</a:t>
            </a:r>
            <a:endParaRPr lang="en-US" altLang="zh-CN" sz="3000"/>
          </a:p>
        </p:txBody>
      </p:sp>
      <p:sp>
        <p:nvSpPr>
          <p:cNvPr id="7184" name="Rectangle 16" descr="棚架"/>
          <p:cNvSpPr>
            <a:spLocks noChangeArrowheads="1"/>
          </p:cNvSpPr>
          <p:nvPr/>
        </p:nvSpPr>
        <p:spPr bwMode="auto">
          <a:xfrm>
            <a:off x="6172200" y="5029200"/>
            <a:ext cx="39624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a:t>无序序列 </a:t>
            </a:r>
            <a:r>
              <a:rPr lang="en-US" altLang="zh-CN" sz="3200"/>
              <a:t>R[i+1..n]</a:t>
            </a:r>
          </a:p>
        </p:txBody>
      </p:sp>
      <p:cxnSp>
        <p:nvCxnSpPr>
          <p:cNvPr id="7189" name="AutoShape 21"/>
          <p:cNvCxnSpPr>
            <a:cxnSpLocks noChangeShapeType="1"/>
            <a:stCxn id="7173" idx="1"/>
            <a:endCxn id="7172" idx="2"/>
          </p:cNvCxnSpPr>
          <p:nvPr/>
        </p:nvCxnSpPr>
        <p:spPr bwMode="auto">
          <a:xfrm rot="10800000">
            <a:off x="3733800" y="2514600"/>
            <a:ext cx="1676400" cy="723900"/>
          </a:xfrm>
          <a:prstGeom prst="bentConnector2">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90" name="AutoShape 22"/>
          <p:cNvSpPr>
            <a:spLocks noChangeArrowheads="1"/>
          </p:cNvSpPr>
          <p:nvPr/>
        </p:nvSpPr>
        <p:spPr bwMode="auto">
          <a:xfrm>
            <a:off x="4495800" y="3505200"/>
            <a:ext cx="838200" cy="1371600"/>
          </a:xfrm>
          <a:prstGeom prst="downArrow">
            <a:avLst>
              <a:gd name="adj1" fmla="val 50000"/>
              <a:gd name="adj2" fmla="val 40909"/>
            </a:avLst>
          </a:prstGeom>
          <a:solidFill>
            <a:schemeClr val="hlink"/>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7191" name="Line 23"/>
          <p:cNvSpPr>
            <a:spLocks noChangeShapeType="1"/>
          </p:cNvSpPr>
          <p:nvPr/>
        </p:nvSpPr>
        <p:spPr bwMode="auto">
          <a:xfrm>
            <a:off x="6172200" y="16764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24"/>
          <p:cNvSpPr>
            <a:spLocks noChangeShapeType="1"/>
          </p:cNvSpPr>
          <p:nvPr/>
        </p:nvSpPr>
        <p:spPr bwMode="auto">
          <a:xfrm>
            <a:off x="6172200" y="3657600"/>
            <a:ext cx="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8041800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4"/>
                                        </p:tgtEl>
                                        <p:attrNameLst>
                                          <p:attrName>style.visibility</p:attrName>
                                        </p:attrNameLst>
                                      </p:cBhvr>
                                      <p:to>
                                        <p:strVal val="visible"/>
                                      </p:to>
                                    </p:set>
                                    <p:animEffect transition="in" filter="wipe(left)">
                                      <p:cBhvr>
                                        <p:cTn id="11" dur="500"/>
                                        <p:tgtEl>
                                          <p:spTgt spid="71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7191"/>
                                        </p:tgtEl>
                                        <p:attrNameLst>
                                          <p:attrName>style.visibility</p:attrName>
                                        </p:attrNameLst>
                                      </p:cBhvr>
                                      <p:to>
                                        <p:strVal val="visible"/>
                                      </p:to>
                                    </p:set>
                                    <p:anim calcmode="lin" valueType="num">
                                      <p:cBhvr>
                                        <p:cTn id="16" dur="500" fill="hold"/>
                                        <p:tgtEl>
                                          <p:spTgt spid="7191"/>
                                        </p:tgtEl>
                                        <p:attrNameLst>
                                          <p:attrName>ppt_x</p:attrName>
                                        </p:attrNameLst>
                                      </p:cBhvr>
                                      <p:tavLst>
                                        <p:tav tm="0">
                                          <p:val>
                                            <p:strVal val="#ppt_x"/>
                                          </p:val>
                                        </p:tav>
                                        <p:tav tm="100000">
                                          <p:val>
                                            <p:strVal val="#ppt_x"/>
                                          </p:val>
                                        </p:tav>
                                      </p:tavLst>
                                    </p:anim>
                                    <p:anim calcmode="lin" valueType="num">
                                      <p:cBhvr>
                                        <p:cTn id="17" dur="500" fill="hold"/>
                                        <p:tgtEl>
                                          <p:spTgt spid="7191"/>
                                        </p:tgtEl>
                                        <p:attrNameLst>
                                          <p:attrName>ppt_y</p:attrName>
                                        </p:attrNameLst>
                                      </p:cBhvr>
                                      <p:tavLst>
                                        <p:tav tm="0">
                                          <p:val>
                                            <p:strVal val="#ppt_y-#ppt_h/2"/>
                                          </p:val>
                                        </p:tav>
                                        <p:tav tm="100000">
                                          <p:val>
                                            <p:strVal val="#ppt_y"/>
                                          </p:val>
                                        </p:tav>
                                      </p:tavLst>
                                    </p:anim>
                                    <p:anim calcmode="lin" valueType="num">
                                      <p:cBhvr>
                                        <p:cTn id="18" dur="500" fill="hold"/>
                                        <p:tgtEl>
                                          <p:spTgt spid="7191"/>
                                        </p:tgtEl>
                                        <p:attrNameLst>
                                          <p:attrName>ppt_w</p:attrName>
                                        </p:attrNameLst>
                                      </p:cBhvr>
                                      <p:tavLst>
                                        <p:tav tm="0">
                                          <p:val>
                                            <p:strVal val="#ppt_w"/>
                                          </p:val>
                                        </p:tav>
                                        <p:tav tm="100000">
                                          <p:val>
                                            <p:strVal val="#ppt_w"/>
                                          </p:val>
                                        </p:tav>
                                      </p:tavLst>
                                    </p:anim>
                                    <p:anim calcmode="lin" valueType="num">
                                      <p:cBhvr>
                                        <p:cTn id="19" dur="500" fill="hold"/>
                                        <p:tgtEl>
                                          <p:spTgt spid="7191"/>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slide(fromTop)">
                                      <p:cBhvr>
                                        <p:cTn id="23" dur="500"/>
                                        <p:tgtEl>
                                          <p:spTgt spid="7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7189"/>
                                        </p:tgtEl>
                                        <p:attrNameLst>
                                          <p:attrName>style.visibility</p:attrName>
                                        </p:attrNameLst>
                                      </p:cBhvr>
                                      <p:to>
                                        <p:strVal val="visible"/>
                                      </p:to>
                                    </p:set>
                                    <p:animEffect transition="in" filter="wipe(right)">
                                      <p:cBhvr>
                                        <p:cTn id="28" dur="500"/>
                                        <p:tgtEl>
                                          <p:spTgt spid="71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7190"/>
                                        </p:tgtEl>
                                        <p:attrNameLst>
                                          <p:attrName>style.visibility</p:attrName>
                                        </p:attrNameLst>
                                      </p:cBhvr>
                                      <p:to>
                                        <p:strVal val="visible"/>
                                      </p:to>
                                    </p:set>
                                    <p:anim calcmode="lin" valueType="num">
                                      <p:cBhvr>
                                        <p:cTn id="33" dur="500" fill="hold"/>
                                        <p:tgtEl>
                                          <p:spTgt spid="7190"/>
                                        </p:tgtEl>
                                        <p:attrNameLst>
                                          <p:attrName>ppt_x</p:attrName>
                                        </p:attrNameLst>
                                      </p:cBhvr>
                                      <p:tavLst>
                                        <p:tav tm="0">
                                          <p:val>
                                            <p:strVal val="#ppt_x"/>
                                          </p:val>
                                        </p:tav>
                                        <p:tav tm="100000">
                                          <p:val>
                                            <p:strVal val="#ppt_x"/>
                                          </p:val>
                                        </p:tav>
                                      </p:tavLst>
                                    </p:anim>
                                    <p:anim calcmode="lin" valueType="num">
                                      <p:cBhvr>
                                        <p:cTn id="34" dur="500" fill="hold"/>
                                        <p:tgtEl>
                                          <p:spTgt spid="7190"/>
                                        </p:tgtEl>
                                        <p:attrNameLst>
                                          <p:attrName>ppt_y</p:attrName>
                                        </p:attrNameLst>
                                      </p:cBhvr>
                                      <p:tavLst>
                                        <p:tav tm="0">
                                          <p:val>
                                            <p:strVal val="#ppt_y-#ppt_h/2"/>
                                          </p:val>
                                        </p:tav>
                                        <p:tav tm="100000">
                                          <p:val>
                                            <p:strVal val="#ppt_y"/>
                                          </p:val>
                                        </p:tav>
                                      </p:tavLst>
                                    </p:anim>
                                    <p:anim calcmode="lin" valueType="num">
                                      <p:cBhvr>
                                        <p:cTn id="35" dur="500" fill="hold"/>
                                        <p:tgtEl>
                                          <p:spTgt spid="7190"/>
                                        </p:tgtEl>
                                        <p:attrNameLst>
                                          <p:attrName>ppt_w</p:attrName>
                                        </p:attrNameLst>
                                      </p:cBhvr>
                                      <p:tavLst>
                                        <p:tav tm="0">
                                          <p:val>
                                            <p:strVal val="#ppt_w"/>
                                          </p:val>
                                        </p:tav>
                                        <p:tav tm="100000">
                                          <p:val>
                                            <p:strVal val="#ppt_w"/>
                                          </p:val>
                                        </p:tav>
                                      </p:tavLst>
                                    </p:anim>
                                    <p:anim calcmode="lin" valueType="num">
                                      <p:cBhvr>
                                        <p:cTn id="36" dur="500" fill="hold"/>
                                        <p:tgtEl>
                                          <p:spTgt spid="719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7192"/>
                                        </p:tgtEl>
                                        <p:attrNameLst>
                                          <p:attrName>style.visibility</p:attrName>
                                        </p:attrNameLst>
                                      </p:cBhvr>
                                      <p:to>
                                        <p:strVal val="visible"/>
                                      </p:to>
                                    </p:set>
                                    <p:anim calcmode="lin" valueType="num">
                                      <p:cBhvr>
                                        <p:cTn id="40" dur="500" fill="hold"/>
                                        <p:tgtEl>
                                          <p:spTgt spid="7192"/>
                                        </p:tgtEl>
                                        <p:attrNameLst>
                                          <p:attrName>ppt_x</p:attrName>
                                        </p:attrNameLst>
                                      </p:cBhvr>
                                      <p:tavLst>
                                        <p:tav tm="0">
                                          <p:val>
                                            <p:strVal val="#ppt_x"/>
                                          </p:val>
                                        </p:tav>
                                        <p:tav tm="100000">
                                          <p:val>
                                            <p:strVal val="#ppt_x"/>
                                          </p:val>
                                        </p:tav>
                                      </p:tavLst>
                                    </p:anim>
                                    <p:anim calcmode="lin" valueType="num">
                                      <p:cBhvr>
                                        <p:cTn id="41" dur="500" fill="hold"/>
                                        <p:tgtEl>
                                          <p:spTgt spid="7192"/>
                                        </p:tgtEl>
                                        <p:attrNameLst>
                                          <p:attrName>ppt_y</p:attrName>
                                        </p:attrNameLst>
                                      </p:cBhvr>
                                      <p:tavLst>
                                        <p:tav tm="0">
                                          <p:val>
                                            <p:strVal val="#ppt_y-#ppt_h/2"/>
                                          </p:val>
                                        </p:tav>
                                        <p:tav tm="100000">
                                          <p:val>
                                            <p:strVal val="#ppt_y"/>
                                          </p:val>
                                        </p:tav>
                                      </p:tavLst>
                                    </p:anim>
                                    <p:anim calcmode="lin" valueType="num">
                                      <p:cBhvr>
                                        <p:cTn id="42" dur="500" fill="hold"/>
                                        <p:tgtEl>
                                          <p:spTgt spid="7192"/>
                                        </p:tgtEl>
                                        <p:attrNameLst>
                                          <p:attrName>ppt_w</p:attrName>
                                        </p:attrNameLst>
                                      </p:cBhvr>
                                      <p:tavLst>
                                        <p:tav tm="0">
                                          <p:val>
                                            <p:strVal val="#ppt_w"/>
                                          </p:val>
                                        </p:tav>
                                        <p:tav tm="100000">
                                          <p:val>
                                            <p:strVal val="#ppt_w"/>
                                          </p:val>
                                        </p:tav>
                                      </p:tavLst>
                                    </p:anim>
                                    <p:anim calcmode="lin" valueType="num">
                                      <p:cBhvr>
                                        <p:cTn id="43" dur="500" fill="hold"/>
                                        <p:tgtEl>
                                          <p:spTgt spid="719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83"/>
                                        </p:tgtEl>
                                        <p:attrNameLst>
                                          <p:attrName>style.visibility</p:attrName>
                                        </p:attrNameLst>
                                      </p:cBhvr>
                                      <p:to>
                                        <p:strVal val="visible"/>
                                      </p:to>
                                    </p:set>
                                    <p:animEffect transition="in" filter="wipe(left)">
                                      <p:cBhvr>
                                        <p:cTn id="48" dur="500"/>
                                        <p:tgtEl>
                                          <p:spTgt spid="7183"/>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wipe(left)">
                                      <p:cBhvr>
                                        <p:cTn id="52" dur="5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3" grpId="0" animBg="1" autoUpdateAnimBg="0"/>
      <p:bldP spid="7174" grpId="0" animBg="1" autoUpdateAnimBg="0"/>
      <p:bldP spid="7183" grpId="0" animBg="1" autoUpdateAnimBg="0"/>
      <p:bldP spid="7184" grpId="0" animBg="1" autoUpdateAnimBg="0"/>
      <p:bldP spid="7190" grpId="0" animBg="1"/>
      <p:bldP spid="7191" grpId="0" animBg="1"/>
      <p:bldP spid="71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101238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026">
            <a:hlinkClick r:id="" action="ppaction://noaction"/>
          </p:cNvPr>
          <p:cNvSpPr txBox="1">
            <a:spLocks noChangeArrowheads="1"/>
          </p:cNvSpPr>
          <p:nvPr/>
        </p:nvSpPr>
        <p:spPr bwMode="auto">
          <a:xfrm>
            <a:off x="2590800" y="1584325"/>
            <a:ext cx="685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直接插入排序</a:t>
            </a:r>
            <a:r>
              <a:rPr lang="zh-CN" altLang="en-US" sz="3200" b="1">
                <a:solidFill>
                  <a:srgbClr val="990000"/>
                </a:solidFill>
              </a:rPr>
              <a:t>（基于顺序查找）</a:t>
            </a:r>
            <a:endParaRPr lang="zh-CN" altLang="en-US" sz="4400" b="1">
              <a:solidFill>
                <a:srgbClr val="FF00FF"/>
              </a:solidFill>
            </a:endParaRPr>
          </a:p>
        </p:txBody>
      </p:sp>
      <p:sp>
        <p:nvSpPr>
          <p:cNvPr id="113668" name="Text Box 1028">
            <a:hlinkClick r:id="" action="ppaction://noaction"/>
          </p:cNvPr>
          <p:cNvSpPr txBox="1">
            <a:spLocks noChangeArrowheads="1"/>
          </p:cNvSpPr>
          <p:nvPr/>
        </p:nvSpPr>
        <p:spPr bwMode="auto">
          <a:xfrm>
            <a:off x="2667000" y="4127500"/>
            <a:ext cx="6229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表插入排序</a:t>
            </a:r>
            <a:r>
              <a:rPr lang="zh-CN" altLang="en-US" sz="3200" b="1">
                <a:solidFill>
                  <a:srgbClr val="990000"/>
                </a:solidFill>
              </a:rPr>
              <a:t>（基于链表存储）</a:t>
            </a:r>
            <a:endParaRPr lang="zh-CN" altLang="en-US" sz="4400" b="1">
              <a:solidFill>
                <a:srgbClr val="FF00FF"/>
              </a:solidFill>
            </a:endParaRPr>
          </a:p>
        </p:txBody>
      </p:sp>
      <p:pic>
        <p:nvPicPr>
          <p:cNvPr id="113670" name="Picture 1030" descr="Pebble">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77951"/>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1" name="Picture 1031" descr="Pebble">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7151"/>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Picture 1032" descr="Pebble">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16351"/>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4" name="Picture 1034" descr="Pebble">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111751"/>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1036"/>
          <p:cNvSpPr txBox="1">
            <a:spLocks noChangeArrowheads="1"/>
          </p:cNvSpPr>
          <p:nvPr/>
        </p:nvSpPr>
        <p:spPr bwMode="auto">
          <a:xfrm>
            <a:off x="1949450" y="498475"/>
            <a:ext cx="841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008784"/>
                </a:solidFill>
              </a:rPr>
              <a:t>不同的具体实现方法导致不同的算法描述</a:t>
            </a:r>
            <a:endParaRPr lang="zh-CN" altLang="en-US" sz="3600"/>
          </a:p>
        </p:txBody>
      </p:sp>
      <p:sp>
        <p:nvSpPr>
          <p:cNvPr id="113677" name="Text Box 1037">
            <a:hlinkClick r:id="" action="ppaction://noaction"/>
          </p:cNvPr>
          <p:cNvSpPr txBox="1">
            <a:spLocks noChangeArrowheads="1"/>
          </p:cNvSpPr>
          <p:nvPr/>
        </p:nvSpPr>
        <p:spPr bwMode="auto">
          <a:xfrm>
            <a:off x="2667000" y="2819400"/>
            <a:ext cx="685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折半插入排序</a:t>
            </a:r>
            <a:r>
              <a:rPr lang="zh-CN" altLang="en-US" sz="3200" b="1">
                <a:solidFill>
                  <a:srgbClr val="990000"/>
                </a:solidFill>
              </a:rPr>
              <a:t>（基于折半查找）</a:t>
            </a:r>
            <a:endParaRPr lang="zh-CN" altLang="en-US" sz="4400" b="1">
              <a:solidFill>
                <a:srgbClr val="FF00FF"/>
              </a:solidFill>
            </a:endParaRPr>
          </a:p>
        </p:txBody>
      </p:sp>
      <p:sp>
        <p:nvSpPr>
          <p:cNvPr id="113678" name="Text Box 1038">
            <a:hlinkClick r:id="" action="ppaction://noaction"/>
          </p:cNvPr>
          <p:cNvSpPr txBox="1">
            <a:spLocks noChangeArrowheads="1"/>
          </p:cNvSpPr>
          <p:nvPr/>
        </p:nvSpPr>
        <p:spPr bwMode="auto">
          <a:xfrm>
            <a:off x="2667000" y="5257800"/>
            <a:ext cx="685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FF"/>
                </a:solidFill>
              </a:rPr>
              <a:t>希尔排序</a:t>
            </a:r>
            <a:r>
              <a:rPr lang="zh-CN" altLang="en-US" sz="3200" b="1">
                <a:solidFill>
                  <a:srgbClr val="990000"/>
                </a:solidFill>
              </a:rPr>
              <a:t>（基于逐趟缩小增量）</a:t>
            </a:r>
            <a:endParaRPr lang="zh-CN" altLang="en-US" sz="4400" b="1">
              <a:solidFill>
                <a:srgbClr val="FF00FF"/>
              </a:solidFill>
            </a:endParaRPr>
          </a:p>
        </p:txBody>
      </p:sp>
      <p:sp>
        <p:nvSpPr>
          <p:cNvPr id="113680" name="AutoShape 1040">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1032906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500"/>
                                        <p:tgtEl>
                                          <p:spTgt spid="11366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36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3677"/>
                                        </p:tgtEl>
                                        <p:attrNameLst>
                                          <p:attrName>style.visibility</p:attrName>
                                        </p:attrNameLst>
                                      </p:cBhvr>
                                      <p:to>
                                        <p:strVal val="visible"/>
                                      </p:to>
                                    </p:set>
                                    <p:animEffect transition="in" filter="dissolve">
                                      <p:cBhvr>
                                        <p:cTn id="15" dur="500"/>
                                        <p:tgtEl>
                                          <p:spTgt spid="113677"/>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1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5" fill="hold" grpId="0" nodeType="clickEffect">
                                  <p:stCondLst>
                                    <p:cond delay="0"/>
                                  </p:stCondLst>
                                  <p:childTnLst>
                                    <p:set>
                                      <p:cBhvr>
                                        <p:cTn id="22" dur="1" fill="hold">
                                          <p:stCondLst>
                                            <p:cond delay="0"/>
                                          </p:stCondLst>
                                        </p:cTn>
                                        <p:tgtEl>
                                          <p:spTgt spid="113668"/>
                                        </p:tgtEl>
                                        <p:attrNameLst>
                                          <p:attrName>style.visibility</p:attrName>
                                        </p:attrNameLst>
                                      </p:cBhvr>
                                      <p:to>
                                        <p:strVal val="visible"/>
                                      </p:to>
                                    </p:set>
                                    <p:animEffect transition="in" filter="randombar(vertical)">
                                      <p:cBhvr>
                                        <p:cTn id="23" dur="500"/>
                                        <p:tgtEl>
                                          <p:spTgt spid="113668"/>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113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3678"/>
                                        </p:tgtEl>
                                        <p:attrNameLst>
                                          <p:attrName>style.visibility</p:attrName>
                                        </p:attrNameLst>
                                      </p:cBhvr>
                                      <p:to>
                                        <p:strVal val="visible"/>
                                      </p:to>
                                    </p:set>
                                    <p:animEffect transition="in" filter="dissolve">
                                      <p:cBhvr>
                                        <p:cTn id="31" dur="500"/>
                                        <p:tgtEl>
                                          <p:spTgt spid="113678"/>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113674"/>
                                        </p:tgtEl>
                                        <p:attrNameLst>
                                          <p:attrName>style.visibility</p:attrName>
                                        </p:attrNameLst>
                                      </p:cBhvr>
                                      <p:to>
                                        <p:strVal val="visible"/>
                                      </p:to>
                                    </p:set>
                                  </p:childTnLst>
                                </p:cTn>
                              </p:par>
                            </p:childTnLst>
                          </p:cTn>
                        </p:par>
                        <p:par>
                          <p:cTn id="35" fill="hold" nodeType="afterGroup">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13680"/>
                                        </p:tgtEl>
                                        <p:attrNameLst>
                                          <p:attrName>style.visibility</p:attrName>
                                        </p:attrNameLst>
                                      </p:cBhvr>
                                      <p:to>
                                        <p:strVal val="visible"/>
                                      </p:to>
                                    </p:set>
                                    <p:anim calcmode="lin" valueType="num">
                                      <p:cBhvr additive="base">
                                        <p:cTn id="38" dur="500" fill="hold"/>
                                        <p:tgtEl>
                                          <p:spTgt spid="113680"/>
                                        </p:tgtEl>
                                        <p:attrNameLst>
                                          <p:attrName>ppt_x</p:attrName>
                                        </p:attrNameLst>
                                      </p:cBhvr>
                                      <p:tavLst>
                                        <p:tav tm="0">
                                          <p:val>
                                            <p:strVal val="1+#ppt_w/2"/>
                                          </p:val>
                                        </p:tav>
                                        <p:tav tm="100000">
                                          <p:val>
                                            <p:strVal val="#ppt_x"/>
                                          </p:val>
                                        </p:tav>
                                      </p:tavLst>
                                    </p:anim>
                                    <p:anim calcmode="lin" valueType="num">
                                      <p:cBhvr additive="base">
                                        <p:cTn id="39" dur="500" fill="hold"/>
                                        <p:tgtEl>
                                          <p:spTgt spid="113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8" grpId="0" autoUpdateAnimBg="0"/>
      <p:bldP spid="113677" grpId="0" autoUpdateAnimBg="0"/>
      <p:bldP spid="113678" grpId="0" autoUpdateAnimBg="0"/>
      <p:bldP spid="113680"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752600" y="149225"/>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对于直接插入排序：</a:t>
            </a:r>
            <a:endParaRPr lang="zh-CN" altLang="en-US" sz="4000"/>
          </a:p>
        </p:txBody>
      </p:sp>
      <p:sp>
        <p:nvSpPr>
          <p:cNvPr id="15363" name="Text Box 3"/>
          <p:cNvSpPr txBox="1">
            <a:spLocks noChangeArrowheads="1"/>
          </p:cNvSpPr>
          <p:nvPr/>
        </p:nvSpPr>
        <p:spPr bwMode="auto">
          <a:xfrm>
            <a:off x="1889125" y="971550"/>
            <a:ext cx="8718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rgbClr val="000080"/>
                </a:solidFill>
              </a:rPr>
              <a:t>最好的情况（关键字在记录序列中顺序有序）：</a:t>
            </a:r>
          </a:p>
        </p:txBody>
      </p:sp>
      <p:sp>
        <p:nvSpPr>
          <p:cNvPr id="15364" name="Text Box 4"/>
          <p:cNvSpPr txBox="1">
            <a:spLocks noChangeArrowheads="1"/>
          </p:cNvSpPr>
          <p:nvPr/>
        </p:nvSpPr>
        <p:spPr bwMode="auto">
          <a:xfrm>
            <a:off x="2286000" y="1674814"/>
            <a:ext cx="362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2"/>
                </a:solidFill>
              </a:rPr>
              <a:t>“</a:t>
            </a:r>
            <a:r>
              <a:rPr lang="zh-CN" altLang="en-US" sz="3600">
                <a:solidFill>
                  <a:schemeClr val="accent2"/>
                </a:solidFill>
              </a:rPr>
              <a:t>比较”</a:t>
            </a:r>
            <a:r>
              <a:rPr lang="zh-CN" altLang="en-US" sz="3600"/>
              <a:t>的次数：</a:t>
            </a:r>
            <a:endParaRPr lang="zh-CN" altLang="en-US" sz="4000"/>
          </a:p>
        </p:txBody>
      </p:sp>
      <p:sp>
        <p:nvSpPr>
          <p:cNvPr id="15368" name="Text Box 8"/>
          <p:cNvSpPr txBox="1">
            <a:spLocks noChangeArrowheads="1"/>
          </p:cNvSpPr>
          <p:nvPr/>
        </p:nvSpPr>
        <p:spPr bwMode="auto">
          <a:xfrm>
            <a:off x="1905000" y="3646489"/>
            <a:ext cx="8718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rgbClr val="000080"/>
                </a:solidFill>
              </a:rPr>
              <a:t>最坏的情况（关键字在记录序列中逆序有序）：</a:t>
            </a:r>
          </a:p>
        </p:txBody>
      </p:sp>
      <p:sp>
        <p:nvSpPr>
          <p:cNvPr id="15369" name="Text Box 9"/>
          <p:cNvSpPr txBox="1">
            <a:spLocks noChangeArrowheads="1"/>
          </p:cNvSpPr>
          <p:nvPr/>
        </p:nvSpPr>
        <p:spPr bwMode="auto">
          <a:xfrm>
            <a:off x="2209800" y="4338639"/>
            <a:ext cx="362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2"/>
                </a:solidFill>
              </a:rPr>
              <a:t>“</a:t>
            </a:r>
            <a:r>
              <a:rPr lang="zh-CN" altLang="en-US" sz="3600">
                <a:solidFill>
                  <a:schemeClr val="accent2"/>
                </a:solidFill>
              </a:rPr>
              <a:t>比较”</a:t>
            </a:r>
            <a:r>
              <a:rPr lang="zh-CN" altLang="en-US" sz="3600"/>
              <a:t>的次数：</a:t>
            </a:r>
            <a:endParaRPr lang="zh-CN" altLang="en-US" sz="4000"/>
          </a:p>
        </p:txBody>
      </p:sp>
      <p:graphicFrame>
        <p:nvGraphicFramePr>
          <p:cNvPr id="15370" name="Object 10"/>
          <p:cNvGraphicFramePr>
            <a:graphicFrameLocks noChangeAspect="1"/>
          </p:cNvGraphicFramePr>
          <p:nvPr/>
        </p:nvGraphicFramePr>
        <p:xfrm>
          <a:off x="2840039" y="2209801"/>
          <a:ext cx="2395537" cy="1135063"/>
        </p:xfrm>
        <a:graphic>
          <a:graphicData uri="http://schemas.openxmlformats.org/presentationml/2006/ole">
            <mc:AlternateContent xmlns:mc="http://schemas.openxmlformats.org/markup-compatibility/2006">
              <mc:Choice xmlns:v="urn:schemas-microsoft-com:vml" Requires="v">
                <p:oleObj spid="_x0000_s10320" name="公式" r:id="rId3" imgW="685935" imgH="419100" progId="Equation.3">
                  <p:embed/>
                </p:oleObj>
              </mc:Choice>
              <mc:Fallback>
                <p:oleObj name="公式" r:id="rId3" imgW="685935"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039" y="2209801"/>
                        <a:ext cx="2395537"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Text Box 11"/>
          <p:cNvSpPr txBox="1">
            <a:spLocks noChangeArrowheads="1"/>
          </p:cNvSpPr>
          <p:nvPr/>
        </p:nvSpPr>
        <p:spPr bwMode="auto">
          <a:xfrm>
            <a:off x="7543800" y="2395538"/>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b="1">
                <a:solidFill>
                  <a:srgbClr val="FF0000"/>
                </a:solidFill>
              </a:rPr>
              <a:t>0</a:t>
            </a:r>
            <a:endParaRPr lang="en-US" altLang="zh-CN"/>
          </a:p>
        </p:txBody>
      </p:sp>
      <p:graphicFrame>
        <p:nvGraphicFramePr>
          <p:cNvPr id="15373" name="Object 13"/>
          <p:cNvGraphicFramePr>
            <a:graphicFrameLocks noChangeAspect="1"/>
          </p:cNvGraphicFramePr>
          <p:nvPr/>
        </p:nvGraphicFramePr>
        <p:xfrm>
          <a:off x="6477000" y="5029200"/>
          <a:ext cx="3505200" cy="1295400"/>
        </p:xfrm>
        <a:graphic>
          <a:graphicData uri="http://schemas.openxmlformats.org/presentationml/2006/ole">
            <mc:AlternateContent xmlns:mc="http://schemas.openxmlformats.org/markup-compatibility/2006">
              <mc:Choice xmlns:v="urn:schemas-microsoft-com:vml" Requires="v">
                <p:oleObj spid="_x0000_s10321" name="公式" r:id="rId5" imgW="1524000" imgH="419100" progId="Equation.3">
                  <p:embed/>
                </p:oleObj>
              </mc:Choice>
              <mc:Fallback>
                <p:oleObj name="公式" r:id="rId5" imgW="15240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5029200"/>
                        <a:ext cx="3505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4" name="Rectangle 14"/>
          <p:cNvSpPr>
            <a:spLocks noChangeArrowheads="1"/>
          </p:cNvSpPr>
          <p:nvPr/>
        </p:nvSpPr>
        <p:spPr bwMode="auto">
          <a:xfrm>
            <a:off x="6324600" y="1671639"/>
            <a:ext cx="362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2"/>
                </a:solidFill>
              </a:rPr>
              <a:t>“</a:t>
            </a:r>
            <a:r>
              <a:rPr lang="zh-CN" altLang="en-US" sz="3600">
                <a:solidFill>
                  <a:schemeClr val="accent2"/>
                </a:solidFill>
              </a:rPr>
              <a:t>移动”</a:t>
            </a:r>
            <a:r>
              <a:rPr lang="zh-CN" altLang="en-US" sz="3600"/>
              <a:t>的次数：</a:t>
            </a:r>
            <a:endParaRPr lang="zh-CN" altLang="en-US" sz="4000"/>
          </a:p>
        </p:txBody>
      </p:sp>
      <p:sp>
        <p:nvSpPr>
          <p:cNvPr id="15375" name="Rectangle 15"/>
          <p:cNvSpPr>
            <a:spLocks noChangeArrowheads="1"/>
          </p:cNvSpPr>
          <p:nvPr/>
        </p:nvSpPr>
        <p:spPr bwMode="auto">
          <a:xfrm>
            <a:off x="6400800" y="4338639"/>
            <a:ext cx="362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2"/>
                </a:solidFill>
              </a:rPr>
              <a:t>“</a:t>
            </a:r>
            <a:r>
              <a:rPr lang="zh-CN" altLang="en-US" sz="3600">
                <a:solidFill>
                  <a:schemeClr val="accent2"/>
                </a:solidFill>
              </a:rPr>
              <a:t>移动”</a:t>
            </a:r>
            <a:r>
              <a:rPr lang="zh-CN" altLang="en-US" sz="3600"/>
              <a:t>的次数：</a:t>
            </a:r>
            <a:endParaRPr lang="zh-CN" altLang="en-US" sz="4000"/>
          </a:p>
        </p:txBody>
      </p:sp>
      <p:graphicFrame>
        <p:nvGraphicFramePr>
          <p:cNvPr id="15379" name="Object 19"/>
          <p:cNvGraphicFramePr>
            <a:graphicFrameLocks noChangeAspect="1"/>
          </p:cNvGraphicFramePr>
          <p:nvPr/>
        </p:nvGraphicFramePr>
        <p:xfrm>
          <a:off x="2395538" y="5029200"/>
          <a:ext cx="2982912" cy="1295400"/>
        </p:xfrm>
        <a:graphic>
          <a:graphicData uri="http://schemas.openxmlformats.org/presentationml/2006/ole">
            <mc:AlternateContent xmlns:mc="http://schemas.openxmlformats.org/markup-compatibility/2006">
              <mc:Choice xmlns:v="urn:schemas-microsoft-com:vml" Requires="v">
                <p:oleObj spid="_x0000_s10322" name="公式" r:id="rId7" imgW="1295535" imgH="419100" progId="Equation.3">
                  <p:embed/>
                </p:oleObj>
              </mc:Choice>
              <mc:Fallback>
                <p:oleObj name="公式" r:id="rId7" imgW="1295535"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538" y="5029200"/>
                        <a:ext cx="298291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20299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strips(downRigh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par>
                          <p:cTn id="13" fill="hold" nodeType="afterGroup">
                            <p:stCondLst>
                              <p:cond delay="500"/>
                            </p:stCondLst>
                            <p:childTnLst>
                              <p:par>
                                <p:cTn id="14" presetID="3" presetClass="entr" presetSubtype="5" fill="hold" nodeType="afterEffect">
                                  <p:stCondLst>
                                    <p:cond delay="0"/>
                                  </p:stCondLst>
                                  <p:childTnLst>
                                    <p:set>
                                      <p:cBhvr>
                                        <p:cTn id="15" dur="1" fill="hold">
                                          <p:stCondLst>
                                            <p:cond delay="0"/>
                                          </p:stCondLst>
                                        </p:cTn>
                                        <p:tgtEl>
                                          <p:spTgt spid="15370"/>
                                        </p:tgtEl>
                                        <p:attrNameLst>
                                          <p:attrName>style.visibility</p:attrName>
                                        </p:attrNameLst>
                                      </p:cBhvr>
                                      <p:to>
                                        <p:strVal val="visible"/>
                                      </p:to>
                                    </p:set>
                                    <p:animEffect transition="in" filter="blinds(vertical)">
                                      <p:cBhvr>
                                        <p:cTn id="16" dur="500"/>
                                        <p:tgtEl>
                                          <p:spTgt spid="153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74"/>
                                        </p:tgtEl>
                                        <p:attrNameLst>
                                          <p:attrName>style.visibility</p:attrName>
                                        </p:attrNameLst>
                                      </p:cBhvr>
                                      <p:to>
                                        <p:strVal val="visible"/>
                                      </p:to>
                                    </p:set>
                                    <p:animEffect transition="in" filter="wipe(left)">
                                      <p:cBhvr>
                                        <p:cTn id="21" dur="500"/>
                                        <p:tgtEl>
                                          <p:spTgt spid="15374"/>
                                        </p:tgtEl>
                                      </p:cBhvr>
                                    </p:animEffect>
                                  </p:childTnLst>
                                </p:cTn>
                              </p:par>
                            </p:childTnLst>
                          </p:cTn>
                        </p:par>
                        <p:par>
                          <p:cTn id="22" fill="hold" nodeType="afterGroup">
                            <p:stCondLst>
                              <p:cond delay="500"/>
                            </p:stCondLst>
                            <p:childTnLst>
                              <p:par>
                                <p:cTn id="23" presetID="3" presetClass="entr" presetSubtype="5" fill="hold" grpId="0" nodeType="afterEffect">
                                  <p:stCondLst>
                                    <p:cond delay="0"/>
                                  </p:stCondLst>
                                  <p:childTnLst>
                                    <p:set>
                                      <p:cBhvr>
                                        <p:cTn id="24" dur="1" fill="hold">
                                          <p:stCondLst>
                                            <p:cond delay="0"/>
                                          </p:stCondLst>
                                        </p:cTn>
                                        <p:tgtEl>
                                          <p:spTgt spid="15371"/>
                                        </p:tgtEl>
                                        <p:attrNameLst>
                                          <p:attrName>style.visibility</p:attrName>
                                        </p:attrNameLst>
                                      </p:cBhvr>
                                      <p:to>
                                        <p:strVal val="visible"/>
                                      </p:to>
                                    </p:set>
                                    <p:animEffect transition="in" filter="blinds(vertical)">
                                      <p:cBhvr>
                                        <p:cTn id="25" dur="500"/>
                                        <p:tgtEl>
                                          <p:spTgt spid="153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5368"/>
                                        </p:tgtEl>
                                        <p:attrNameLst>
                                          <p:attrName>style.visibility</p:attrName>
                                        </p:attrNameLst>
                                      </p:cBhvr>
                                      <p:to>
                                        <p:strVal val="visible"/>
                                      </p:to>
                                    </p:set>
                                    <p:animEffect transition="in" filter="strips(downRight)">
                                      <p:cBhvr>
                                        <p:cTn id="30" dur="500"/>
                                        <p:tgtEl>
                                          <p:spTgt spid="153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9"/>
                                        </p:tgtEl>
                                        <p:attrNameLst>
                                          <p:attrName>style.visibility</p:attrName>
                                        </p:attrNameLst>
                                      </p:cBhvr>
                                      <p:to>
                                        <p:strVal val="visible"/>
                                      </p:to>
                                    </p:set>
                                    <p:animEffect transition="in" filter="wipe(left)">
                                      <p:cBhvr>
                                        <p:cTn id="35" dur="500"/>
                                        <p:tgtEl>
                                          <p:spTgt spid="153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375"/>
                                        </p:tgtEl>
                                        <p:attrNameLst>
                                          <p:attrName>style.visibility</p:attrName>
                                        </p:attrNameLst>
                                      </p:cBhvr>
                                      <p:to>
                                        <p:strVal val="visible"/>
                                      </p:to>
                                    </p:set>
                                    <p:animEffect transition="in" filter="wipe(left)">
                                      <p:cBhvr>
                                        <p:cTn id="40" dur="500"/>
                                        <p:tgtEl>
                                          <p:spTgt spid="15375"/>
                                        </p:tgtEl>
                                      </p:cBhvr>
                                    </p:animEffect>
                                  </p:childTnLst>
                                </p:cTn>
                              </p:par>
                            </p:childTnLst>
                          </p:cTn>
                        </p:par>
                        <p:par>
                          <p:cTn id="41" fill="hold" nodeType="afterGroup">
                            <p:stCondLst>
                              <p:cond delay="500"/>
                            </p:stCondLst>
                            <p:childTnLst>
                              <p:par>
                                <p:cTn id="42" presetID="3" presetClass="entr" presetSubtype="5" fill="hold" nodeType="afterEffect">
                                  <p:stCondLst>
                                    <p:cond delay="0"/>
                                  </p:stCondLst>
                                  <p:childTnLst>
                                    <p:set>
                                      <p:cBhvr>
                                        <p:cTn id="43" dur="1" fill="hold">
                                          <p:stCondLst>
                                            <p:cond delay="0"/>
                                          </p:stCondLst>
                                        </p:cTn>
                                        <p:tgtEl>
                                          <p:spTgt spid="15373"/>
                                        </p:tgtEl>
                                        <p:attrNameLst>
                                          <p:attrName>style.visibility</p:attrName>
                                        </p:attrNameLst>
                                      </p:cBhvr>
                                      <p:to>
                                        <p:strVal val="visible"/>
                                      </p:to>
                                    </p:set>
                                    <p:animEffect transition="in" filter="blinds(vertical)">
                                      <p:cBhvr>
                                        <p:cTn id="44" dur="500"/>
                                        <p:tgtEl>
                                          <p:spTgt spid="15373"/>
                                        </p:tgtEl>
                                      </p:cBhvr>
                                    </p:animEffect>
                                  </p:childTnLst>
                                </p:cTn>
                              </p:par>
                            </p:childTnLst>
                          </p:cTn>
                        </p:par>
                        <p:par>
                          <p:cTn id="45" fill="hold" nodeType="afterGroup">
                            <p:stCondLst>
                              <p:cond delay="1000"/>
                            </p:stCondLst>
                            <p:childTnLst>
                              <p:par>
                                <p:cTn id="46" presetID="3" presetClass="entr" presetSubtype="5" fill="hold" nodeType="afterEffect">
                                  <p:stCondLst>
                                    <p:cond delay="0"/>
                                  </p:stCondLst>
                                  <p:childTnLst>
                                    <p:set>
                                      <p:cBhvr>
                                        <p:cTn id="47" dur="1" fill="hold">
                                          <p:stCondLst>
                                            <p:cond delay="0"/>
                                          </p:stCondLst>
                                        </p:cTn>
                                        <p:tgtEl>
                                          <p:spTgt spid="15379"/>
                                        </p:tgtEl>
                                        <p:attrNameLst>
                                          <p:attrName>style.visibility</p:attrName>
                                        </p:attrNameLst>
                                      </p:cBhvr>
                                      <p:to>
                                        <p:strVal val="visible"/>
                                      </p:to>
                                    </p:set>
                                    <p:animEffect transition="in" filter="blinds(vertical)">
                                      <p:cBhvr>
                                        <p:cTn id="48" dur="500"/>
                                        <p:tgtEl>
                                          <p:spTgt spid="15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8" grpId="0" autoUpdateAnimBg="0"/>
      <p:bldP spid="15369" grpId="0" autoUpdateAnimBg="0"/>
      <p:bldP spid="15371" grpId="0" autoUpdateAnimBg="0"/>
      <p:bldP spid="15374" grpId="0" autoUpdateAnimBg="0"/>
      <p:bldP spid="15375"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2825" y="1689904"/>
            <a:ext cx="9996647" cy="2585323"/>
          </a:xfrm>
          <a:prstGeom prst="rect">
            <a:avLst/>
          </a:prstGeom>
          <a:noFill/>
        </p:spPr>
        <p:txBody>
          <a:bodyPr wrap="none" rtlCol="0">
            <a:spAutoFit/>
          </a:bodyPr>
          <a:lstStyle/>
          <a:p>
            <a:r>
              <a:rPr lang="zh-CN" altLang="en-US" dirty="0"/>
              <a:t>折半插入：</a:t>
            </a:r>
            <a:endParaRPr lang="en-US" altLang="zh-CN" dirty="0"/>
          </a:p>
          <a:p>
            <a:r>
              <a:rPr lang="zh-CN" altLang="en-US" dirty="0"/>
              <a:t>因为</a:t>
            </a:r>
            <a:r>
              <a:rPr lang="en-US" altLang="zh-CN" dirty="0"/>
              <a:t>R[1..i-1]</a:t>
            </a:r>
            <a:r>
              <a:rPr lang="zh-CN" altLang="en-US" dirty="0"/>
              <a:t>已经排好序了，可以用二分法进行查找插入的位置</a:t>
            </a:r>
            <a:endParaRPr lang="en-US" altLang="zh-CN" dirty="0"/>
          </a:p>
          <a:p>
            <a:endParaRPr lang="en-US" altLang="zh-CN" dirty="0"/>
          </a:p>
          <a:p>
            <a:r>
              <a:rPr lang="zh-CN" altLang="en-US" dirty="0"/>
              <a:t>表插入：</a:t>
            </a:r>
            <a:endParaRPr lang="en-US" altLang="zh-CN" dirty="0"/>
          </a:p>
          <a:p>
            <a:r>
              <a:rPr lang="zh-CN" altLang="en-US" dirty="0"/>
              <a:t>将顺序映象改为链表，插入操作比较方便（无需挪动数据）</a:t>
            </a:r>
            <a:endParaRPr lang="en-US" altLang="zh-CN" dirty="0"/>
          </a:p>
          <a:p>
            <a:endParaRPr lang="en-US" altLang="zh-CN" dirty="0"/>
          </a:p>
          <a:p>
            <a:r>
              <a:rPr lang="zh-CN" altLang="en-US" dirty="0"/>
              <a:t>希尔插入排序：</a:t>
            </a:r>
            <a:endParaRPr lang="en-US" altLang="zh-CN" dirty="0"/>
          </a:p>
          <a:p>
            <a:r>
              <a:rPr lang="zh-CN" altLang="en-US" dirty="0"/>
              <a:t>将序列划分为多个增量相等（初始增量为序列长度的一半</a:t>
            </a:r>
            <a:r>
              <a:rPr lang="en-US" altLang="zh-CN" dirty="0"/>
              <a:t>【</a:t>
            </a:r>
            <a:r>
              <a:rPr lang="zh-CN" altLang="en-US" dirty="0"/>
              <a:t>向下取整</a:t>
            </a:r>
            <a:r>
              <a:rPr lang="en-US" altLang="zh-CN" dirty="0"/>
              <a:t>】</a:t>
            </a:r>
            <a:r>
              <a:rPr lang="zh-CN" altLang="en-US" dirty="0"/>
              <a:t>）、初值不等的子序列；</a:t>
            </a:r>
            <a:endParaRPr lang="en-US" altLang="zh-CN" dirty="0"/>
          </a:p>
          <a:p>
            <a:r>
              <a:rPr lang="zh-CN" altLang="en-US" dirty="0"/>
              <a:t>每一趟依次对一个子序列进行排序（直接插入排序），然后增量减半</a:t>
            </a:r>
            <a:r>
              <a:rPr lang="en-US" altLang="zh-CN" dirty="0"/>
              <a:t>【</a:t>
            </a:r>
            <a:r>
              <a:rPr lang="zh-CN" altLang="en-US" dirty="0"/>
              <a:t>向下取整</a:t>
            </a:r>
            <a:r>
              <a:rPr lang="en-US" altLang="zh-CN" dirty="0"/>
              <a:t>】</a:t>
            </a:r>
            <a:r>
              <a:rPr lang="zh-CN" altLang="en-US" dirty="0"/>
              <a:t>，直到增量为</a:t>
            </a:r>
            <a:r>
              <a:rPr lang="en-US" altLang="zh-CN" dirty="0"/>
              <a:t>1</a:t>
            </a:r>
          </a:p>
        </p:txBody>
      </p:sp>
    </p:spTree>
    <p:extLst>
      <p:ext uri="{BB962C8B-B14F-4D97-AF65-F5344CB8AC3E}">
        <p14:creationId xmlns:p14="http://schemas.microsoft.com/office/powerpoint/2010/main" val="3944565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819400" y="838200"/>
            <a:ext cx="6705600" cy="609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endParaRPr lang="zh-CN" altLang="zh-CN">
              <a:solidFill>
                <a:srgbClr val="FF6600"/>
              </a:solidFill>
            </a:endParaRPr>
          </a:p>
        </p:txBody>
      </p:sp>
      <p:sp>
        <p:nvSpPr>
          <p:cNvPr id="37891" name="Line 5"/>
          <p:cNvSpPr>
            <a:spLocks noChangeShapeType="1"/>
          </p:cNvSpPr>
          <p:nvPr/>
        </p:nvSpPr>
        <p:spPr bwMode="auto">
          <a:xfrm>
            <a:off x="34290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2" name="Line 7"/>
          <p:cNvSpPr>
            <a:spLocks noChangeShapeType="1"/>
          </p:cNvSpPr>
          <p:nvPr/>
        </p:nvSpPr>
        <p:spPr bwMode="auto">
          <a:xfrm>
            <a:off x="40386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3" name="Line 8"/>
          <p:cNvSpPr>
            <a:spLocks noChangeShapeType="1"/>
          </p:cNvSpPr>
          <p:nvPr/>
        </p:nvSpPr>
        <p:spPr bwMode="auto">
          <a:xfrm>
            <a:off x="46482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9"/>
          <p:cNvSpPr>
            <a:spLocks noChangeShapeType="1"/>
          </p:cNvSpPr>
          <p:nvPr/>
        </p:nvSpPr>
        <p:spPr bwMode="auto">
          <a:xfrm>
            <a:off x="52578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5" name="Line 10"/>
          <p:cNvSpPr>
            <a:spLocks noChangeShapeType="1"/>
          </p:cNvSpPr>
          <p:nvPr/>
        </p:nvSpPr>
        <p:spPr bwMode="auto">
          <a:xfrm>
            <a:off x="58674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6" name="Line 11"/>
          <p:cNvSpPr>
            <a:spLocks noChangeShapeType="1"/>
          </p:cNvSpPr>
          <p:nvPr/>
        </p:nvSpPr>
        <p:spPr bwMode="auto">
          <a:xfrm>
            <a:off x="64770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Line 12"/>
          <p:cNvSpPr>
            <a:spLocks noChangeShapeType="1"/>
          </p:cNvSpPr>
          <p:nvPr/>
        </p:nvSpPr>
        <p:spPr bwMode="auto">
          <a:xfrm>
            <a:off x="70866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13"/>
          <p:cNvSpPr>
            <a:spLocks noChangeShapeType="1"/>
          </p:cNvSpPr>
          <p:nvPr/>
        </p:nvSpPr>
        <p:spPr bwMode="auto">
          <a:xfrm>
            <a:off x="76962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Line 14"/>
          <p:cNvSpPr>
            <a:spLocks noChangeShapeType="1"/>
          </p:cNvSpPr>
          <p:nvPr/>
        </p:nvSpPr>
        <p:spPr bwMode="auto">
          <a:xfrm>
            <a:off x="83058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0" name="Line 15"/>
          <p:cNvSpPr>
            <a:spLocks noChangeShapeType="1"/>
          </p:cNvSpPr>
          <p:nvPr/>
        </p:nvSpPr>
        <p:spPr bwMode="auto">
          <a:xfrm>
            <a:off x="8915400" y="8382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17"/>
          <p:cNvSpPr>
            <a:spLocks noChangeArrowheads="1"/>
          </p:cNvSpPr>
          <p:nvPr/>
        </p:nvSpPr>
        <p:spPr bwMode="auto">
          <a:xfrm>
            <a:off x="2819400" y="2438400"/>
            <a:ext cx="6705600" cy="609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1522" name="Line 18"/>
          <p:cNvSpPr>
            <a:spLocks noChangeShapeType="1"/>
          </p:cNvSpPr>
          <p:nvPr/>
        </p:nvSpPr>
        <p:spPr bwMode="auto">
          <a:xfrm>
            <a:off x="34290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9"/>
          <p:cNvSpPr>
            <a:spLocks noChangeShapeType="1"/>
          </p:cNvSpPr>
          <p:nvPr/>
        </p:nvSpPr>
        <p:spPr bwMode="auto">
          <a:xfrm>
            <a:off x="40386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p:cNvSpPr>
            <a:spLocks noChangeShapeType="1"/>
          </p:cNvSpPr>
          <p:nvPr/>
        </p:nvSpPr>
        <p:spPr bwMode="auto">
          <a:xfrm>
            <a:off x="46482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p:cNvSpPr>
            <a:spLocks noChangeShapeType="1"/>
          </p:cNvSpPr>
          <p:nvPr/>
        </p:nvSpPr>
        <p:spPr bwMode="auto">
          <a:xfrm>
            <a:off x="52578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p:cNvSpPr>
            <a:spLocks noChangeShapeType="1"/>
          </p:cNvSpPr>
          <p:nvPr/>
        </p:nvSpPr>
        <p:spPr bwMode="auto">
          <a:xfrm>
            <a:off x="58674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3"/>
          <p:cNvSpPr>
            <a:spLocks noChangeShapeType="1"/>
          </p:cNvSpPr>
          <p:nvPr/>
        </p:nvSpPr>
        <p:spPr bwMode="auto">
          <a:xfrm>
            <a:off x="64770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4"/>
          <p:cNvSpPr>
            <a:spLocks noChangeShapeType="1"/>
          </p:cNvSpPr>
          <p:nvPr/>
        </p:nvSpPr>
        <p:spPr bwMode="auto">
          <a:xfrm>
            <a:off x="70866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25"/>
          <p:cNvSpPr>
            <a:spLocks noChangeShapeType="1"/>
          </p:cNvSpPr>
          <p:nvPr/>
        </p:nvSpPr>
        <p:spPr bwMode="auto">
          <a:xfrm>
            <a:off x="76962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26"/>
          <p:cNvSpPr>
            <a:spLocks noChangeShapeType="1"/>
          </p:cNvSpPr>
          <p:nvPr/>
        </p:nvSpPr>
        <p:spPr bwMode="auto">
          <a:xfrm>
            <a:off x="83058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7"/>
          <p:cNvSpPr>
            <a:spLocks noChangeShapeType="1"/>
          </p:cNvSpPr>
          <p:nvPr/>
        </p:nvSpPr>
        <p:spPr bwMode="auto">
          <a:xfrm>
            <a:off x="8915400" y="2438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Rectangle 28"/>
          <p:cNvSpPr>
            <a:spLocks noChangeArrowheads="1"/>
          </p:cNvSpPr>
          <p:nvPr/>
        </p:nvSpPr>
        <p:spPr bwMode="auto">
          <a:xfrm>
            <a:off x="2819400" y="4114800"/>
            <a:ext cx="6705600" cy="609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1533" name="Line 29"/>
          <p:cNvSpPr>
            <a:spLocks noChangeShapeType="1"/>
          </p:cNvSpPr>
          <p:nvPr/>
        </p:nvSpPr>
        <p:spPr bwMode="auto">
          <a:xfrm>
            <a:off x="34290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0"/>
          <p:cNvSpPr>
            <a:spLocks noChangeShapeType="1"/>
          </p:cNvSpPr>
          <p:nvPr/>
        </p:nvSpPr>
        <p:spPr bwMode="auto">
          <a:xfrm>
            <a:off x="40386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1"/>
          <p:cNvSpPr>
            <a:spLocks noChangeShapeType="1"/>
          </p:cNvSpPr>
          <p:nvPr/>
        </p:nvSpPr>
        <p:spPr bwMode="auto">
          <a:xfrm>
            <a:off x="46482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2"/>
          <p:cNvSpPr>
            <a:spLocks noChangeShapeType="1"/>
          </p:cNvSpPr>
          <p:nvPr/>
        </p:nvSpPr>
        <p:spPr bwMode="auto">
          <a:xfrm>
            <a:off x="52578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3"/>
          <p:cNvSpPr>
            <a:spLocks noChangeShapeType="1"/>
          </p:cNvSpPr>
          <p:nvPr/>
        </p:nvSpPr>
        <p:spPr bwMode="auto">
          <a:xfrm>
            <a:off x="58674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4"/>
          <p:cNvSpPr>
            <a:spLocks noChangeShapeType="1"/>
          </p:cNvSpPr>
          <p:nvPr/>
        </p:nvSpPr>
        <p:spPr bwMode="auto">
          <a:xfrm>
            <a:off x="64770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5"/>
          <p:cNvSpPr>
            <a:spLocks noChangeShapeType="1"/>
          </p:cNvSpPr>
          <p:nvPr/>
        </p:nvSpPr>
        <p:spPr bwMode="auto">
          <a:xfrm>
            <a:off x="70866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6"/>
          <p:cNvSpPr>
            <a:spLocks noChangeShapeType="1"/>
          </p:cNvSpPr>
          <p:nvPr/>
        </p:nvSpPr>
        <p:spPr bwMode="auto">
          <a:xfrm>
            <a:off x="76962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37"/>
          <p:cNvSpPr>
            <a:spLocks noChangeShapeType="1"/>
          </p:cNvSpPr>
          <p:nvPr/>
        </p:nvSpPr>
        <p:spPr bwMode="auto">
          <a:xfrm>
            <a:off x="83058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38"/>
          <p:cNvSpPr>
            <a:spLocks noChangeShapeType="1"/>
          </p:cNvSpPr>
          <p:nvPr/>
        </p:nvSpPr>
        <p:spPr bwMode="auto">
          <a:xfrm>
            <a:off x="8915400" y="41148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Rectangle 39"/>
          <p:cNvSpPr>
            <a:spLocks noChangeArrowheads="1"/>
          </p:cNvSpPr>
          <p:nvPr/>
        </p:nvSpPr>
        <p:spPr bwMode="auto">
          <a:xfrm>
            <a:off x="2819400" y="5867400"/>
            <a:ext cx="6705600" cy="609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1544" name="Line 40"/>
          <p:cNvSpPr>
            <a:spLocks noChangeShapeType="1"/>
          </p:cNvSpPr>
          <p:nvPr/>
        </p:nvSpPr>
        <p:spPr bwMode="auto">
          <a:xfrm>
            <a:off x="34290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5" name="Line 41"/>
          <p:cNvSpPr>
            <a:spLocks noChangeShapeType="1"/>
          </p:cNvSpPr>
          <p:nvPr/>
        </p:nvSpPr>
        <p:spPr bwMode="auto">
          <a:xfrm>
            <a:off x="40386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6" name="Line 42"/>
          <p:cNvSpPr>
            <a:spLocks noChangeShapeType="1"/>
          </p:cNvSpPr>
          <p:nvPr/>
        </p:nvSpPr>
        <p:spPr bwMode="auto">
          <a:xfrm>
            <a:off x="46482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7" name="Line 43"/>
          <p:cNvSpPr>
            <a:spLocks noChangeShapeType="1"/>
          </p:cNvSpPr>
          <p:nvPr/>
        </p:nvSpPr>
        <p:spPr bwMode="auto">
          <a:xfrm>
            <a:off x="52578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Line 44"/>
          <p:cNvSpPr>
            <a:spLocks noChangeShapeType="1"/>
          </p:cNvSpPr>
          <p:nvPr/>
        </p:nvSpPr>
        <p:spPr bwMode="auto">
          <a:xfrm>
            <a:off x="58674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45"/>
          <p:cNvSpPr>
            <a:spLocks noChangeShapeType="1"/>
          </p:cNvSpPr>
          <p:nvPr/>
        </p:nvSpPr>
        <p:spPr bwMode="auto">
          <a:xfrm>
            <a:off x="64770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46"/>
          <p:cNvSpPr>
            <a:spLocks noChangeShapeType="1"/>
          </p:cNvSpPr>
          <p:nvPr/>
        </p:nvSpPr>
        <p:spPr bwMode="auto">
          <a:xfrm>
            <a:off x="70866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47"/>
          <p:cNvSpPr>
            <a:spLocks noChangeShapeType="1"/>
          </p:cNvSpPr>
          <p:nvPr/>
        </p:nvSpPr>
        <p:spPr bwMode="auto">
          <a:xfrm>
            <a:off x="76962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48"/>
          <p:cNvSpPr>
            <a:spLocks noChangeShapeType="1"/>
          </p:cNvSpPr>
          <p:nvPr/>
        </p:nvSpPr>
        <p:spPr bwMode="auto">
          <a:xfrm>
            <a:off x="83058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Line 49"/>
          <p:cNvSpPr>
            <a:spLocks noChangeShapeType="1"/>
          </p:cNvSpPr>
          <p:nvPr/>
        </p:nvSpPr>
        <p:spPr bwMode="auto">
          <a:xfrm>
            <a:off x="8915400" y="5867400"/>
            <a:ext cx="0" cy="609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4" name="Text Box 50"/>
          <p:cNvSpPr txBox="1">
            <a:spLocks noChangeArrowheads="1"/>
          </p:cNvSpPr>
          <p:nvPr/>
        </p:nvSpPr>
        <p:spPr bwMode="auto">
          <a:xfrm>
            <a:off x="2057400" y="82551"/>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9933FF"/>
                </a:solidFill>
              </a:rPr>
              <a:t>例如：</a:t>
            </a:r>
            <a:endParaRPr lang="zh-CN" altLang="en-US" sz="4000"/>
          </a:p>
        </p:txBody>
      </p:sp>
      <p:sp>
        <p:nvSpPr>
          <p:cNvPr id="37935" name="Text Box 51"/>
          <p:cNvSpPr txBox="1">
            <a:spLocks noChangeArrowheads="1"/>
          </p:cNvSpPr>
          <p:nvPr/>
        </p:nvSpPr>
        <p:spPr bwMode="auto">
          <a:xfrm>
            <a:off x="2743200" y="792164"/>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2"/>
                </a:solidFill>
              </a:rPr>
              <a:t>16  25 12  30 47 11  23 36  9   18 31</a:t>
            </a:r>
            <a:r>
              <a:rPr lang="en-US" altLang="zh-CN" sz="4000">
                <a:solidFill>
                  <a:srgbClr val="0000FF"/>
                </a:solidFill>
              </a:rPr>
              <a:t>   </a:t>
            </a:r>
          </a:p>
        </p:txBody>
      </p:sp>
      <p:sp>
        <p:nvSpPr>
          <p:cNvPr id="21556" name="Text Box 52"/>
          <p:cNvSpPr txBox="1">
            <a:spLocks noChangeArrowheads="1"/>
          </p:cNvSpPr>
          <p:nvPr/>
        </p:nvSpPr>
        <p:spPr bwMode="auto">
          <a:xfrm>
            <a:off x="1905000" y="1619251"/>
            <a:ext cx="6311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0000FF"/>
                </a:solidFill>
              </a:rPr>
              <a:t> </a:t>
            </a:r>
            <a:r>
              <a:rPr lang="zh-CN" altLang="en-US" sz="3600">
                <a:solidFill>
                  <a:srgbClr val="005042"/>
                </a:solidFill>
              </a:rPr>
              <a:t>第一趟希尔排序，设增量 </a:t>
            </a:r>
            <a:r>
              <a:rPr lang="en-US" altLang="zh-CN" sz="3600" b="1">
                <a:solidFill>
                  <a:srgbClr val="A50021"/>
                </a:solidFill>
              </a:rPr>
              <a:t>d =5</a:t>
            </a:r>
            <a:endParaRPr lang="en-US" altLang="zh-CN" sz="4000" b="1">
              <a:solidFill>
                <a:schemeClr val="tx2"/>
              </a:solidFill>
            </a:endParaRPr>
          </a:p>
        </p:txBody>
      </p:sp>
      <p:sp>
        <p:nvSpPr>
          <p:cNvPr id="21557" name="Text Box 53"/>
          <p:cNvSpPr txBox="1">
            <a:spLocks noChangeArrowheads="1"/>
          </p:cNvSpPr>
          <p:nvPr/>
        </p:nvSpPr>
        <p:spPr bwMode="auto">
          <a:xfrm>
            <a:off x="2743200" y="2452689"/>
            <a:ext cx="6940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11  </a:t>
            </a:r>
            <a:r>
              <a:rPr lang="en-US" altLang="zh-CN" sz="3600">
                <a:solidFill>
                  <a:srgbClr val="FF6600"/>
                </a:solidFill>
              </a:rPr>
              <a:t>23</a:t>
            </a:r>
            <a:r>
              <a:rPr lang="en-US" altLang="zh-CN" sz="3600">
                <a:solidFill>
                  <a:srgbClr val="0000FF"/>
                </a:solidFill>
              </a:rPr>
              <a:t> </a:t>
            </a:r>
            <a:r>
              <a:rPr lang="en-US" altLang="zh-CN" sz="3600">
                <a:solidFill>
                  <a:srgbClr val="840C26"/>
                </a:solidFill>
              </a:rPr>
              <a:t>12</a:t>
            </a:r>
            <a:r>
              <a:rPr lang="en-US" altLang="zh-CN" sz="3600">
                <a:solidFill>
                  <a:srgbClr val="0000FF"/>
                </a:solidFill>
              </a:rPr>
              <a:t> </a:t>
            </a:r>
            <a:r>
              <a:rPr lang="en-US" altLang="zh-CN" sz="3600">
                <a:solidFill>
                  <a:srgbClr val="FF6600"/>
                </a:solidFill>
              </a:rPr>
              <a:t> </a:t>
            </a:r>
            <a:r>
              <a:rPr lang="en-US" altLang="zh-CN" sz="3600">
                <a:solidFill>
                  <a:srgbClr val="FF99FF"/>
                </a:solidFill>
              </a:rPr>
              <a:t>9 </a:t>
            </a:r>
            <a:r>
              <a:rPr lang="en-US" altLang="zh-CN" sz="3600">
                <a:solidFill>
                  <a:srgbClr val="0000FF"/>
                </a:solidFill>
              </a:rPr>
              <a:t>  </a:t>
            </a:r>
            <a:r>
              <a:rPr lang="en-US" altLang="zh-CN" sz="3600">
                <a:solidFill>
                  <a:schemeClr val="bg2"/>
                </a:solidFill>
              </a:rPr>
              <a:t>18</a:t>
            </a:r>
            <a:r>
              <a:rPr lang="en-US" altLang="zh-CN" sz="3600">
                <a:solidFill>
                  <a:srgbClr val="0000FF"/>
                </a:solidFill>
              </a:rPr>
              <a:t> 16  </a:t>
            </a:r>
            <a:r>
              <a:rPr lang="en-US" altLang="zh-CN" sz="3600">
                <a:solidFill>
                  <a:srgbClr val="FF6600"/>
                </a:solidFill>
              </a:rPr>
              <a:t>25</a:t>
            </a:r>
            <a:r>
              <a:rPr lang="en-US" altLang="zh-CN" sz="3600">
                <a:solidFill>
                  <a:srgbClr val="FF99FF"/>
                </a:solidFill>
              </a:rPr>
              <a:t> </a:t>
            </a:r>
            <a:r>
              <a:rPr lang="en-US" altLang="zh-CN" sz="3600">
                <a:solidFill>
                  <a:srgbClr val="840C26"/>
                </a:solidFill>
              </a:rPr>
              <a:t>36</a:t>
            </a:r>
            <a:r>
              <a:rPr lang="en-US" altLang="zh-CN" sz="3600">
                <a:solidFill>
                  <a:srgbClr val="0000FF"/>
                </a:solidFill>
              </a:rPr>
              <a:t> </a:t>
            </a:r>
            <a:r>
              <a:rPr lang="en-US" altLang="zh-CN" sz="3600">
                <a:solidFill>
                  <a:srgbClr val="FF99FF"/>
                </a:solidFill>
              </a:rPr>
              <a:t>30</a:t>
            </a:r>
            <a:r>
              <a:rPr lang="en-US" altLang="zh-CN" sz="3600">
                <a:solidFill>
                  <a:srgbClr val="0000FF"/>
                </a:solidFill>
              </a:rPr>
              <a:t>  </a:t>
            </a:r>
            <a:r>
              <a:rPr lang="en-US" altLang="zh-CN" sz="3600">
                <a:solidFill>
                  <a:schemeClr val="bg2"/>
                </a:solidFill>
              </a:rPr>
              <a:t>47</a:t>
            </a:r>
            <a:r>
              <a:rPr lang="en-US" altLang="zh-CN" sz="3600">
                <a:solidFill>
                  <a:srgbClr val="0000FF"/>
                </a:solidFill>
              </a:rPr>
              <a:t> 31</a:t>
            </a:r>
            <a:r>
              <a:rPr lang="en-US" altLang="zh-CN" sz="4000">
                <a:solidFill>
                  <a:srgbClr val="0000FF"/>
                </a:solidFill>
              </a:rPr>
              <a:t> </a:t>
            </a:r>
          </a:p>
        </p:txBody>
      </p:sp>
      <p:sp>
        <p:nvSpPr>
          <p:cNvPr id="21558" name="Text Box 54"/>
          <p:cNvSpPr txBox="1">
            <a:spLocks noChangeArrowheads="1"/>
          </p:cNvSpPr>
          <p:nvPr/>
        </p:nvSpPr>
        <p:spPr bwMode="auto">
          <a:xfrm>
            <a:off x="2057400" y="3351213"/>
            <a:ext cx="629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5042"/>
                </a:solidFill>
              </a:rPr>
              <a:t>第二趟希尔排序，设增量 </a:t>
            </a:r>
            <a:r>
              <a:rPr lang="en-US" altLang="zh-CN" sz="3600" b="1">
                <a:solidFill>
                  <a:srgbClr val="A50021"/>
                </a:solidFill>
              </a:rPr>
              <a:t>d = 3</a:t>
            </a:r>
            <a:endParaRPr lang="en-US" altLang="zh-CN" sz="4000" b="1">
              <a:solidFill>
                <a:srgbClr val="A50021"/>
              </a:solidFill>
            </a:endParaRPr>
          </a:p>
        </p:txBody>
      </p:sp>
      <p:sp>
        <p:nvSpPr>
          <p:cNvPr id="21559" name="Text Box 55"/>
          <p:cNvSpPr txBox="1">
            <a:spLocks noChangeArrowheads="1"/>
          </p:cNvSpPr>
          <p:nvPr/>
        </p:nvSpPr>
        <p:spPr bwMode="auto">
          <a:xfrm>
            <a:off x="2895600" y="4141788"/>
            <a:ext cx="658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9  </a:t>
            </a:r>
            <a:r>
              <a:rPr lang="en-US" altLang="zh-CN" sz="3600">
                <a:solidFill>
                  <a:srgbClr val="FF6600"/>
                </a:solidFill>
              </a:rPr>
              <a:t>18</a:t>
            </a:r>
            <a:r>
              <a:rPr lang="en-US" altLang="zh-CN" sz="3600">
                <a:solidFill>
                  <a:srgbClr val="0000FF"/>
                </a:solidFill>
              </a:rPr>
              <a:t>  </a:t>
            </a:r>
            <a:r>
              <a:rPr lang="en-US" altLang="zh-CN" sz="3600">
                <a:solidFill>
                  <a:srgbClr val="840C26"/>
                </a:solidFill>
              </a:rPr>
              <a:t>12</a:t>
            </a:r>
            <a:r>
              <a:rPr lang="en-US" altLang="zh-CN" sz="3600">
                <a:solidFill>
                  <a:srgbClr val="0000FF"/>
                </a:solidFill>
              </a:rPr>
              <a:t>  11 </a:t>
            </a:r>
            <a:r>
              <a:rPr lang="en-US" altLang="zh-CN" sz="3600">
                <a:solidFill>
                  <a:srgbClr val="FF6600"/>
                </a:solidFill>
              </a:rPr>
              <a:t>23</a:t>
            </a:r>
            <a:r>
              <a:rPr lang="en-US" altLang="zh-CN" sz="3600">
                <a:solidFill>
                  <a:srgbClr val="0000FF"/>
                </a:solidFill>
              </a:rPr>
              <a:t> </a:t>
            </a:r>
            <a:r>
              <a:rPr lang="en-US" altLang="zh-CN" sz="3600">
                <a:solidFill>
                  <a:srgbClr val="840C26"/>
                </a:solidFill>
              </a:rPr>
              <a:t>16</a:t>
            </a:r>
            <a:r>
              <a:rPr lang="en-US" altLang="zh-CN" sz="3600">
                <a:solidFill>
                  <a:srgbClr val="0000FF"/>
                </a:solidFill>
              </a:rPr>
              <a:t> 25  </a:t>
            </a:r>
            <a:r>
              <a:rPr lang="en-US" altLang="zh-CN" sz="3600">
                <a:solidFill>
                  <a:srgbClr val="FF6600"/>
                </a:solidFill>
              </a:rPr>
              <a:t>31</a:t>
            </a:r>
            <a:r>
              <a:rPr lang="en-US" altLang="zh-CN" sz="3600">
                <a:solidFill>
                  <a:srgbClr val="0000FF"/>
                </a:solidFill>
              </a:rPr>
              <a:t> </a:t>
            </a:r>
            <a:r>
              <a:rPr lang="en-US" altLang="zh-CN" sz="3600">
                <a:solidFill>
                  <a:srgbClr val="840C26"/>
                </a:solidFill>
              </a:rPr>
              <a:t>30</a:t>
            </a:r>
            <a:r>
              <a:rPr lang="en-US" altLang="zh-CN" sz="3600">
                <a:solidFill>
                  <a:srgbClr val="0000FF"/>
                </a:solidFill>
              </a:rPr>
              <a:t> 47 </a:t>
            </a:r>
            <a:r>
              <a:rPr lang="en-US" altLang="zh-CN" sz="3600">
                <a:solidFill>
                  <a:srgbClr val="FF6600"/>
                </a:solidFill>
              </a:rPr>
              <a:t>36</a:t>
            </a:r>
            <a:endParaRPr lang="en-US" altLang="zh-CN" sz="4000">
              <a:solidFill>
                <a:srgbClr val="0000FF"/>
              </a:solidFill>
            </a:endParaRPr>
          </a:p>
        </p:txBody>
      </p:sp>
      <p:sp>
        <p:nvSpPr>
          <p:cNvPr id="21560" name="Text Box 56"/>
          <p:cNvSpPr txBox="1">
            <a:spLocks noChangeArrowheads="1"/>
          </p:cNvSpPr>
          <p:nvPr/>
        </p:nvSpPr>
        <p:spPr bwMode="auto">
          <a:xfrm>
            <a:off x="2133600" y="5027613"/>
            <a:ext cx="629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5042"/>
                </a:solidFill>
              </a:rPr>
              <a:t>第三趟希尔排序，设增量 </a:t>
            </a:r>
            <a:r>
              <a:rPr lang="en-US" altLang="zh-CN" sz="3600" b="1">
                <a:solidFill>
                  <a:srgbClr val="A50021"/>
                </a:solidFill>
              </a:rPr>
              <a:t>d = 1</a:t>
            </a:r>
            <a:endParaRPr lang="en-US" altLang="zh-CN" sz="4000" b="1">
              <a:solidFill>
                <a:srgbClr val="A50021"/>
              </a:solidFill>
            </a:endParaRPr>
          </a:p>
        </p:txBody>
      </p:sp>
      <p:sp>
        <p:nvSpPr>
          <p:cNvPr id="21561" name="Text Box 57"/>
          <p:cNvSpPr txBox="1">
            <a:spLocks noChangeArrowheads="1"/>
          </p:cNvSpPr>
          <p:nvPr/>
        </p:nvSpPr>
        <p:spPr bwMode="auto">
          <a:xfrm>
            <a:off x="2743200" y="5810251"/>
            <a:ext cx="6940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0000FF"/>
                </a:solidFill>
              </a:rPr>
              <a:t> </a:t>
            </a:r>
            <a:r>
              <a:rPr lang="en-US" altLang="zh-CN" sz="3600">
                <a:solidFill>
                  <a:srgbClr val="0000FF"/>
                </a:solidFill>
              </a:rPr>
              <a:t>9   11 12 16  18 23  25 30 31 36  47 </a:t>
            </a:r>
          </a:p>
        </p:txBody>
      </p:sp>
    </p:spTree>
    <p:extLst>
      <p:ext uri="{BB962C8B-B14F-4D97-AF65-F5344CB8AC3E}">
        <p14:creationId xmlns:p14="http://schemas.microsoft.com/office/powerpoint/2010/main" val="392030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56"/>
                                        </p:tgtEl>
                                        <p:attrNameLst>
                                          <p:attrName>style.visibility</p:attrName>
                                        </p:attrNameLst>
                                      </p:cBhvr>
                                      <p:to>
                                        <p:strVal val="visible"/>
                                      </p:to>
                                    </p:set>
                                    <p:animEffect transition="in" filter="wipe(left)">
                                      <p:cBhvr>
                                        <p:cTn id="7" dur="500"/>
                                        <p:tgtEl>
                                          <p:spTgt spid="21556"/>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152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215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2152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215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215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2152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2152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215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215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215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2153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2155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558"/>
                                        </p:tgtEl>
                                        <p:attrNameLst>
                                          <p:attrName>style.visibility</p:attrName>
                                        </p:attrNameLst>
                                      </p:cBhvr>
                                      <p:to>
                                        <p:strVal val="visible"/>
                                      </p:to>
                                    </p:set>
                                    <p:animEffect transition="in" filter="wipe(left)">
                                      <p:cBhvr>
                                        <p:cTn id="36" dur="500"/>
                                        <p:tgtEl>
                                          <p:spTgt spid="21558"/>
                                        </p:tgtEl>
                                      </p:cBhvr>
                                    </p:animEffect>
                                  </p:childTnLst>
                                </p:cTn>
                              </p:par>
                              <p:par>
                                <p:cTn id="37" presetID="1" presetClass="entr" presetSubtype="0" fill="hold" grpId="0" nodeType="withEffect">
                                  <p:stCondLst>
                                    <p:cond delay="0"/>
                                  </p:stCondLst>
                                  <p:childTnLst>
                                    <p:set>
                                      <p:cBhvr>
                                        <p:cTn id="38" dur="1" fill="hold">
                                          <p:stCondLst>
                                            <p:cond delay="499"/>
                                          </p:stCondLst>
                                        </p:cTn>
                                        <p:tgtEl>
                                          <p:spTgt spid="215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215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215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15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15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15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215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215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15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15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15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2155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560"/>
                                        </p:tgtEl>
                                        <p:attrNameLst>
                                          <p:attrName>style.visibility</p:attrName>
                                        </p:attrNameLst>
                                      </p:cBhvr>
                                      <p:to>
                                        <p:strVal val="visible"/>
                                      </p:to>
                                    </p:set>
                                    <p:animEffect transition="in" filter="wipe(left)">
                                      <p:cBhvr>
                                        <p:cTn id="65" dur="500"/>
                                        <p:tgtEl>
                                          <p:spTgt spid="21560"/>
                                        </p:tgtEl>
                                      </p:cBhvr>
                                    </p:animEffect>
                                  </p:childTnLst>
                                </p:cTn>
                              </p:par>
                              <p:par>
                                <p:cTn id="66" presetID="1" presetClass="entr" presetSubtype="0" fill="hold" grpId="0" nodeType="withEffect">
                                  <p:stCondLst>
                                    <p:cond delay="0"/>
                                  </p:stCondLst>
                                  <p:childTnLst>
                                    <p:set>
                                      <p:cBhvr>
                                        <p:cTn id="67" dur="1" fill="hold">
                                          <p:stCondLst>
                                            <p:cond delay="499"/>
                                          </p:stCondLst>
                                        </p:cTn>
                                        <p:tgtEl>
                                          <p:spTgt spid="215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215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499"/>
                                          </p:stCondLst>
                                        </p:cTn>
                                        <p:tgtEl>
                                          <p:spTgt spid="2154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499"/>
                                          </p:stCondLst>
                                        </p:cTn>
                                        <p:tgtEl>
                                          <p:spTgt spid="2154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215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2154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2154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499"/>
                                          </p:stCondLst>
                                        </p:cTn>
                                        <p:tgtEl>
                                          <p:spTgt spid="2155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499"/>
                                          </p:stCondLst>
                                        </p:cTn>
                                        <p:tgtEl>
                                          <p:spTgt spid="2155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499"/>
                                          </p:stCondLst>
                                        </p:cTn>
                                        <p:tgtEl>
                                          <p:spTgt spid="2155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499"/>
                                          </p:stCondLst>
                                        </p:cTn>
                                        <p:tgtEl>
                                          <p:spTgt spid="2155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499"/>
                                          </p:stCondLst>
                                        </p:cTn>
                                        <p:tgtEl>
                                          <p:spTgt spid="21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1" grpId="0" animBg="1"/>
      <p:bldP spid="21522" grpId="0" animBg="1"/>
      <p:bldP spid="21523" grpId="0" animBg="1"/>
      <p:bldP spid="21524" grpId="0" animBg="1"/>
      <p:bldP spid="21525" grpId="0" animBg="1"/>
      <p:bldP spid="21526" grpId="0" animBg="1"/>
      <p:bldP spid="21527" grpId="0" animBg="1"/>
      <p:bldP spid="21528" grpId="0" animBg="1"/>
      <p:bldP spid="21529" grpId="0" animBg="1"/>
      <p:bldP spid="21530" grpId="0" animBg="1"/>
      <p:bldP spid="21531" grpId="0" animBg="1"/>
      <p:bldP spid="21532" grpId="0" animBg="1"/>
      <p:bldP spid="21533" grpId="0" animBg="1"/>
      <p:bldP spid="21534" grpId="0" animBg="1"/>
      <p:bldP spid="21535" grpId="0" animBg="1"/>
      <p:bldP spid="21536" grpId="0" animBg="1"/>
      <p:bldP spid="21537" grpId="0" animBg="1"/>
      <p:bldP spid="21538" grpId="0" animBg="1"/>
      <p:bldP spid="21539" grpId="0" animBg="1"/>
      <p:bldP spid="21540" grpId="0" animBg="1"/>
      <p:bldP spid="21541" grpId="0" animBg="1"/>
      <p:bldP spid="21542" grpId="0" animBg="1"/>
      <p:bldP spid="21543" grpId="0" animBg="1"/>
      <p:bldP spid="21544" grpId="0" animBg="1"/>
      <p:bldP spid="21545" grpId="0" animBg="1"/>
      <p:bldP spid="21546" grpId="0" animBg="1"/>
      <p:bldP spid="21547" grpId="0" animBg="1"/>
      <p:bldP spid="21548" grpId="0" animBg="1"/>
      <p:bldP spid="21549" grpId="0" animBg="1"/>
      <p:bldP spid="21550" grpId="0" animBg="1"/>
      <p:bldP spid="21551" grpId="0" animBg="1"/>
      <p:bldP spid="21552" grpId="0" animBg="1"/>
      <p:bldP spid="21553" grpId="0" animBg="1"/>
      <p:bldP spid="21556" grpId="0" autoUpdateAnimBg="0"/>
      <p:bldP spid="21557" grpId="0" autoUpdateAnimBg="0"/>
      <p:bldP spid="21558" grpId="0" autoUpdateAnimBg="0"/>
      <p:bldP spid="21559" grpId="0" autoUpdateAnimBg="0"/>
      <p:bldP spid="21560" grpId="0" autoUpdateAnimBg="0"/>
      <p:bldP spid="21561"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203700" y="736601"/>
            <a:ext cx="3803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6000" b="1">
                <a:solidFill>
                  <a:srgbClr val="003366"/>
                </a:solidFill>
              </a:rPr>
              <a:t>快 速 排 序</a:t>
            </a:r>
            <a:endParaRPr lang="zh-CN" altLang="en-US" sz="4800" b="1">
              <a:solidFill>
                <a:srgbClr val="0000FF"/>
              </a:solidFill>
            </a:endParaRPr>
          </a:p>
        </p:txBody>
      </p:sp>
      <p:sp>
        <p:nvSpPr>
          <p:cNvPr id="40963" name="Text Box 4">
            <a:hlinkClick r:id="" action="ppaction://noaction" highlightClick="1"/>
          </p:cNvPr>
          <p:cNvSpPr txBox="1">
            <a:spLocks noChangeArrowheads="1"/>
          </p:cNvSpPr>
          <p:nvPr/>
        </p:nvSpPr>
        <p:spPr bwMode="auto">
          <a:xfrm>
            <a:off x="3124200" y="2292351"/>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0000FF"/>
                </a:solidFill>
              </a:rPr>
              <a:t>一、起泡排序</a:t>
            </a:r>
            <a:endParaRPr lang="zh-CN" altLang="en-US" sz="4000" b="1">
              <a:solidFill>
                <a:srgbClr val="FF00FF"/>
              </a:solidFill>
            </a:endParaRPr>
          </a:p>
        </p:txBody>
      </p:sp>
      <p:sp>
        <p:nvSpPr>
          <p:cNvPr id="40964" name="Text Box 5">
            <a:hlinkClick r:id="" action="ppaction://noaction" highlightClick="1"/>
          </p:cNvPr>
          <p:cNvSpPr txBox="1">
            <a:spLocks noChangeArrowheads="1"/>
          </p:cNvSpPr>
          <p:nvPr/>
        </p:nvSpPr>
        <p:spPr bwMode="auto">
          <a:xfrm>
            <a:off x="3048000" y="3282951"/>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0000FF"/>
                </a:solidFill>
              </a:rPr>
              <a:t>二、一趟快速排序</a:t>
            </a:r>
            <a:endParaRPr lang="zh-CN" altLang="en-US" sz="4000" b="1">
              <a:solidFill>
                <a:srgbClr val="FF00FF"/>
              </a:solidFill>
            </a:endParaRPr>
          </a:p>
        </p:txBody>
      </p:sp>
      <p:sp>
        <p:nvSpPr>
          <p:cNvPr id="40965" name="Text Box 6">
            <a:hlinkClick r:id="" action="ppaction://noaction"/>
          </p:cNvPr>
          <p:cNvSpPr txBox="1">
            <a:spLocks noChangeArrowheads="1"/>
          </p:cNvSpPr>
          <p:nvPr/>
        </p:nvSpPr>
        <p:spPr bwMode="auto">
          <a:xfrm>
            <a:off x="3048000" y="4279900"/>
            <a:ext cx="3536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0000FF"/>
                </a:solidFill>
              </a:rPr>
              <a:t>三、快速排序</a:t>
            </a:r>
            <a:endParaRPr lang="zh-CN" altLang="en-US" sz="4400" b="1">
              <a:solidFill>
                <a:srgbClr val="FF00FF"/>
              </a:solidFill>
            </a:endParaRPr>
          </a:p>
        </p:txBody>
      </p:sp>
      <p:sp>
        <p:nvSpPr>
          <p:cNvPr id="40966" name="Text Box 7">
            <a:hlinkClick r:id="" action="ppaction://noaction"/>
          </p:cNvPr>
          <p:cNvSpPr txBox="1">
            <a:spLocks noChangeArrowheads="1"/>
          </p:cNvSpPr>
          <p:nvPr/>
        </p:nvSpPr>
        <p:spPr bwMode="auto">
          <a:xfrm>
            <a:off x="3048000" y="5340351"/>
            <a:ext cx="577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0000FF"/>
                </a:solidFill>
              </a:rPr>
              <a:t>四、快速排序的时间分析</a:t>
            </a:r>
            <a:endParaRPr lang="zh-CN" altLang="en-US" sz="4000" b="1">
              <a:solidFill>
                <a:srgbClr val="FF00FF"/>
              </a:solidFill>
            </a:endParaRPr>
          </a:p>
        </p:txBody>
      </p:sp>
      <p:sp>
        <p:nvSpPr>
          <p:cNvPr id="82954" name="AutoShape 10">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3751859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2954"/>
                                        </p:tgtEl>
                                        <p:attrNameLst>
                                          <p:attrName>style.visibility</p:attrName>
                                        </p:attrNameLst>
                                      </p:cBhvr>
                                      <p:to>
                                        <p:strVal val="visible"/>
                                      </p:to>
                                    </p:set>
                                    <p:anim calcmode="lin" valueType="num">
                                      <p:cBhvr additive="base">
                                        <p:cTn id="7" dur="500" fill="hold"/>
                                        <p:tgtEl>
                                          <p:spTgt spid="82954"/>
                                        </p:tgtEl>
                                        <p:attrNameLst>
                                          <p:attrName>ppt_x</p:attrName>
                                        </p:attrNameLst>
                                      </p:cBhvr>
                                      <p:tavLst>
                                        <p:tav tm="0">
                                          <p:val>
                                            <p:strVal val="1+#ppt_w/2"/>
                                          </p:val>
                                        </p:tav>
                                        <p:tav tm="100000">
                                          <p:val>
                                            <p:strVal val="#ppt_x"/>
                                          </p:val>
                                        </p:tav>
                                      </p:tavLst>
                                    </p:anim>
                                    <p:anim calcmode="lin" valueType="num">
                                      <p:cBhvr additive="base">
                                        <p:cTn id="8" dur="500" fill="hold"/>
                                        <p:tgtEl>
                                          <p:spTgt spid="82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1828800" y="234951"/>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一、起泡排序</a:t>
            </a:r>
          </a:p>
        </p:txBody>
      </p:sp>
      <p:sp>
        <p:nvSpPr>
          <p:cNvPr id="26628" name="Text Box 4"/>
          <p:cNvSpPr txBox="1">
            <a:spLocks noChangeArrowheads="1"/>
          </p:cNvSpPr>
          <p:nvPr/>
        </p:nvSpPr>
        <p:spPr bwMode="auto">
          <a:xfrm>
            <a:off x="1752601" y="762001"/>
            <a:ext cx="8558213"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a:t>　</a:t>
            </a:r>
            <a:r>
              <a:rPr lang="zh-CN" altLang="en-US" sz="3600"/>
              <a:t>　假设在排序过程中，记录序列</a:t>
            </a:r>
            <a:r>
              <a:rPr lang="en-US" altLang="zh-CN" sz="3600">
                <a:solidFill>
                  <a:srgbClr val="A50021"/>
                </a:solidFill>
              </a:rPr>
              <a:t>R[1..n]</a:t>
            </a:r>
            <a:r>
              <a:rPr lang="zh-CN" altLang="en-US" sz="3600"/>
              <a:t>的状态为：</a:t>
            </a:r>
            <a:endParaRPr lang="zh-CN" altLang="en-US" sz="4000"/>
          </a:p>
        </p:txBody>
      </p:sp>
      <p:sp>
        <p:nvSpPr>
          <p:cNvPr id="26629" name="Text Box 5"/>
          <p:cNvSpPr txBox="1">
            <a:spLocks noChangeArrowheads="1"/>
          </p:cNvSpPr>
          <p:nvPr/>
        </p:nvSpPr>
        <p:spPr bwMode="auto">
          <a:xfrm>
            <a:off x="7315200" y="3657600"/>
            <a:ext cx="3352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zh-CN" altLang="en-US" sz="3600">
                <a:solidFill>
                  <a:srgbClr val="0000FF"/>
                </a:solidFill>
              </a:rPr>
              <a:t>第 </a:t>
            </a:r>
            <a:r>
              <a:rPr lang="en-US" altLang="zh-CN" sz="3600">
                <a:solidFill>
                  <a:srgbClr val="0000FF"/>
                </a:solidFill>
              </a:rPr>
              <a:t>i </a:t>
            </a:r>
            <a:r>
              <a:rPr lang="zh-CN" altLang="en-US" sz="3600">
                <a:solidFill>
                  <a:srgbClr val="0000FF"/>
                </a:solidFill>
              </a:rPr>
              <a:t>趟起泡排序</a:t>
            </a:r>
            <a:endParaRPr lang="zh-CN" altLang="en-US" sz="4000">
              <a:solidFill>
                <a:srgbClr val="000080"/>
              </a:solidFill>
            </a:endParaRPr>
          </a:p>
        </p:txBody>
      </p:sp>
      <p:sp>
        <p:nvSpPr>
          <p:cNvPr id="26630" name="Rectangle 6"/>
          <p:cNvSpPr>
            <a:spLocks noChangeArrowheads="1"/>
          </p:cNvSpPr>
          <p:nvPr/>
        </p:nvSpPr>
        <p:spPr bwMode="auto">
          <a:xfrm>
            <a:off x="2286000" y="2514600"/>
            <a:ext cx="4191000" cy="533400"/>
          </a:xfrm>
          <a:prstGeom prst="rect">
            <a:avLst/>
          </a:prstGeom>
          <a:solidFill>
            <a:srgbClr val="CCFFFF"/>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000"/>
              <a:t>无序序列</a:t>
            </a:r>
            <a:r>
              <a:rPr lang="en-US" altLang="zh-CN" sz="3000"/>
              <a:t>R[1..n-i+1]</a:t>
            </a:r>
          </a:p>
        </p:txBody>
      </p:sp>
      <p:sp>
        <p:nvSpPr>
          <p:cNvPr id="26635" name="Rectangle 11"/>
          <p:cNvSpPr>
            <a:spLocks noChangeArrowheads="1"/>
          </p:cNvSpPr>
          <p:nvPr/>
        </p:nvSpPr>
        <p:spPr bwMode="auto">
          <a:xfrm>
            <a:off x="6477000" y="2514600"/>
            <a:ext cx="3505200" cy="533400"/>
          </a:xfrm>
          <a:prstGeom prst="rect">
            <a:avLst/>
          </a:prstGeom>
          <a:solidFill>
            <a:schemeClr val="hlink"/>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endParaRPr lang="en-US" altLang="zh-CN" sz="3000"/>
          </a:p>
          <a:p>
            <a:pPr algn="ctr" eaLnBrk="1" hangingPunct="1"/>
            <a:r>
              <a:rPr lang="zh-CN" altLang="en-US" sz="3000"/>
              <a:t>有序序列 </a:t>
            </a:r>
            <a:r>
              <a:rPr lang="en-US" altLang="zh-CN" sz="3000"/>
              <a:t>R[n-i+2..n]</a:t>
            </a:r>
          </a:p>
          <a:p>
            <a:pPr algn="ctr" eaLnBrk="1" hangingPunct="1"/>
            <a:endParaRPr lang="en-US" altLang="zh-CN" sz="3000"/>
          </a:p>
        </p:txBody>
      </p:sp>
      <p:sp>
        <p:nvSpPr>
          <p:cNvPr id="26638" name="Line 14"/>
          <p:cNvSpPr>
            <a:spLocks noChangeShapeType="1"/>
          </p:cNvSpPr>
          <p:nvPr/>
        </p:nvSpPr>
        <p:spPr bwMode="auto">
          <a:xfrm>
            <a:off x="6324600" y="1981200"/>
            <a:ext cx="0" cy="53340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Text Box 15"/>
          <p:cNvSpPr txBox="1">
            <a:spLocks noChangeArrowheads="1"/>
          </p:cNvSpPr>
          <p:nvPr/>
        </p:nvSpPr>
        <p:spPr bwMode="auto">
          <a:xfrm>
            <a:off x="6400800" y="1776414"/>
            <a:ext cx="106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t>n-i+1</a:t>
            </a:r>
          </a:p>
        </p:txBody>
      </p:sp>
      <p:sp>
        <p:nvSpPr>
          <p:cNvPr id="26640" name="Rectangle 16"/>
          <p:cNvSpPr>
            <a:spLocks noChangeArrowheads="1"/>
          </p:cNvSpPr>
          <p:nvPr/>
        </p:nvSpPr>
        <p:spPr bwMode="auto">
          <a:xfrm>
            <a:off x="2286000" y="5486400"/>
            <a:ext cx="3810000" cy="533400"/>
          </a:xfrm>
          <a:prstGeom prst="rect">
            <a:avLst/>
          </a:prstGeom>
          <a:solidFill>
            <a:srgbClr val="CCFFFF"/>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000"/>
              <a:t>无序序列</a:t>
            </a:r>
            <a:r>
              <a:rPr lang="en-US" altLang="zh-CN" sz="3000"/>
              <a:t>R[1..n-i]</a:t>
            </a:r>
          </a:p>
        </p:txBody>
      </p:sp>
      <p:sp>
        <p:nvSpPr>
          <p:cNvPr id="26641" name="Rectangle 17"/>
          <p:cNvSpPr>
            <a:spLocks noChangeArrowheads="1"/>
          </p:cNvSpPr>
          <p:nvPr/>
        </p:nvSpPr>
        <p:spPr bwMode="auto">
          <a:xfrm>
            <a:off x="6096000" y="5486400"/>
            <a:ext cx="3886200" cy="533400"/>
          </a:xfrm>
          <a:prstGeom prst="rect">
            <a:avLst/>
          </a:prstGeom>
          <a:solidFill>
            <a:schemeClr val="hlink"/>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endParaRPr lang="en-US" altLang="zh-CN" sz="3000"/>
          </a:p>
          <a:p>
            <a:pPr algn="ctr" eaLnBrk="1" hangingPunct="1"/>
            <a:r>
              <a:rPr lang="zh-CN" altLang="en-US" sz="3000"/>
              <a:t>有序序列 </a:t>
            </a:r>
            <a:r>
              <a:rPr lang="en-US" altLang="zh-CN" sz="3000"/>
              <a:t>R[n-i+1..n]</a:t>
            </a:r>
          </a:p>
          <a:p>
            <a:pPr algn="ctr" eaLnBrk="1" hangingPunct="1"/>
            <a:endParaRPr lang="en-US" altLang="zh-CN" sz="3000"/>
          </a:p>
        </p:txBody>
      </p:sp>
      <p:sp>
        <p:nvSpPr>
          <p:cNvPr id="26644" name="AutoShape 20"/>
          <p:cNvSpPr>
            <a:spLocks noChangeArrowheads="1"/>
          </p:cNvSpPr>
          <p:nvPr/>
        </p:nvSpPr>
        <p:spPr bwMode="auto">
          <a:xfrm>
            <a:off x="6629400" y="3429000"/>
            <a:ext cx="914400" cy="1828800"/>
          </a:xfrm>
          <a:prstGeom prst="downArrow">
            <a:avLst>
              <a:gd name="adj1" fmla="val 50000"/>
              <a:gd name="adj2" fmla="val 50000"/>
            </a:avLst>
          </a:prstGeom>
          <a:solidFill>
            <a:srgbClr val="00CC99"/>
          </a:solidFill>
          <a:ln w="9525">
            <a:solidFill>
              <a:srgbClr val="006666"/>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45" name="Text Box 21"/>
          <p:cNvSpPr txBox="1">
            <a:spLocks noChangeArrowheads="1"/>
          </p:cNvSpPr>
          <p:nvPr/>
        </p:nvSpPr>
        <p:spPr bwMode="auto">
          <a:xfrm>
            <a:off x="1736726" y="3581400"/>
            <a:ext cx="42068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200">
                <a:solidFill>
                  <a:srgbClr val="800000"/>
                </a:solidFill>
              </a:rPr>
              <a:t>比较相邻记录，将</a:t>
            </a:r>
            <a:r>
              <a:rPr lang="zh-CN" altLang="en-US" sz="3200" b="1">
                <a:solidFill>
                  <a:srgbClr val="800000"/>
                </a:solidFill>
              </a:rPr>
              <a:t>关键字最大的记录</a:t>
            </a:r>
            <a:r>
              <a:rPr lang="zh-CN" altLang="zh-CN" sz="3200" b="1">
                <a:solidFill>
                  <a:srgbClr val="800000"/>
                </a:solidFill>
              </a:rPr>
              <a:t>交换</a:t>
            </a:r>
            <a:r>
              <a:rPr lang="zh-CN" altLang="zh-CN" sz="3200">
                <a:solidFill>
                  <a:srgbClr val="800000"/>
                </a:solidFill>
              </a:rPr>
              <a:t>到</a:t>
            </a:r>
            <a:r>
              <a:rPr lang="zh-CN" altLang="zh-CN" sz="3200" b="1">
                <a:solidFill>
                  <a:srgbClr val="800000"/>
                </a:solidFill>
              </a:rPr>
              <a:t> </a:t>
            </a:r>
            <a:r>
              <a:rPr lang="en-US" altLang="zh-CN" sz="3200" b="1">
                <a:solidFill>
                  <a:srgbClr val="800000"/>
                </a:solidFill>
              </a:rPr>
              <a:t>n-i+1 </a:t>
            </a:r>
            <a:r>
              <a:rPr lang="zh-CN" altLang="zh-CN" sz="3200">
                <a:solidFill>
                  <a:srgbClr val="800000"/>
                </a:solidFill>
              </a:rPr>
              <a:t>的位置上</a:t>
            </a:r>
            <a:endParaRPr lang="zh-CN" altLang="en-US" sz="3600" b="1">
              <a:solidFill>
                <a:srgbClr val="800000"/>
              </a:solidFill>
            </a:endParaRPr>
          </a:p>
        </p:txBody>
      </p:sp>
      <p:sp>
        <p:nvSpPr>
          <p:cNvPr id="26646" name="AutoShape 22"/>
          <p:cNvSpPr>
            <a:spLocks noChangeArrowheads="1"/>
          </p:cNvSpPr>
          <p:nvPr/>
        </p:nvSpPr>
        <p:spPr bwMode="auto">
          <a:xfrm>
            <a:off x="40798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47" name="AutoShape 23"/>
          <p:cNvSpPr>
            <a:spLocks noChangeArrowheads="1"/>
          </p:cNvSpPr>
          <p:nvPr/>
        </p:nvSpPr>
        <p:spPr bwMode="auto">
          <a:xfrm>
            <a:off x="53752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48" name="AutoShape 24"/>
          <p:cNvSpPr>
            <a:spLocks noChangeArrowheads="1"/>
          </p:cNvSpPr>
          <p:nvPr/>
        </p:nvSpPr>
        <p:spPr bwMode="auto">
          <a:xfrm>
            <a:off x="49434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49" name="AutoShape 25"/>
          <p:cNvSpPr>
            <a:spLocks noChangeArrowheads="1"/>
          </p:cNvSpPr>
          <p:nvPr/>
        </p:nvSpPr>
        <p:spPr bwMode="auto">
          <a:xfrm>
            <a:off x="45116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50" name="AutoShape 26"/>
          <p:cNvSpPr>
            <a:spLocks noChangeArrowheads="1"/>
          </p:cNvSpPr>
          <p:nvPr/>
        </p:nvSpPr>
        <p:spPr bwMode="auto">
          <a:xfrm>
            <a:off x="36480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51" name="AutoShape 27"/>
          <p:cNvSpPr>
            <a:spLocks noChangeArrowheads="1"/>
          </p:cNvSpPr>
          <p:nvPr/>
        </p:nvSpPr>
        <p:spPr bwMode="auto">
          <a:xfrm>
            <a:off x="3216275"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52" name="AutoShape 28"/>
          <p:cNvSpPr>
            <a:spLocks noChangeArrowheads="1"/>
          </p:cNvSpPr>
          <p:nvPr/>
        </p:nvSpPr>
        <p:spPr bwMode="auto">
          <a:xfrm>
            <a:off x="2782888"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53" name="AutoShape 29"/>
          <p:cNvSpPr>
            <a:spLocks noChangeArrowheads="1"/>
          </p:cNvSpPr>
          <p:nvPr/>
        </p:nvSpPr>
        <p:spPr bwMode="auto">
          <a:xfrm>
            <a:off x="2362200"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6654" name="Line 30"/>
          <p:cNvSpPr>
            <a:spLocks noChangeShapeType="1"/>
          </p:cNvSpPr>
          <p:nvPr/>
        </p:nvSpPr>
        <p:spPr bwMode="auto">
          <a:xfrm>
            <a:off x="6477000" y="3048000"/>
            <a:ext cx="0" cy="2971800"/>
          </a:xfrm>
          <a:prstGeom prst="line">
            <a:avLst/>
          </a:prstGeom>
          <a:noFill/>
          <a:ln w="9525" cap="rnd">
            <a:solidFill>
              <a:srgbClr val="FF66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Line 31"/>
          <p:cNvSpPr>
            <a:spLocks noChangeShapeType="1"/>
          </p:cNvSpPr>
          <p:nvPr/>
        </p:nvSpPr>
        <p:spPr bwMode="auto">
          <a:xfrm>
            <a:off x="6096000" y="2514600"/>
            <a:ext cx="0" cy="2971800"/>
          </a:xfrm>
          <a:prstGeom prst="line">
            <a:avLst/>
          </a:prstGeom>
          <a:noFill/>
          <a:ln w="9525" cap="rnd">
            <a:solidFill>
              <a:srgbClr val="FF66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AutoShape 32"/>
          <p:cNvSpPr>
            <a:spLocks noChangeArrowheads="1"/>
          </p:cNvSpPr>
          <p:nvPr/>
        </p:nvSpPr>
        <p:spPr bwMode="auto">
          <a:xfrm>
            <a:off x="5778500" y="30480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2375034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left)">
                                      <p:cBhvr>
                                        <p:cTn id="7" dur="500"/>
                                        <p:tgtEl>
                                          <p:spTgt spid="266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Effect transition="in" filter="wipe(left)">
                                      <p:cBhvr>
                                        <p:cTn id="11" dur="500"/>
                                        <p:tgtEl>
                                          <p:spTgt spid="2663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635"/>
                                        </p:tgtEl>
                                        <p:attrNameLst>
                                          <p:attrName>style.visibility</p:attrName>
                                        </p:attrNameLst>
                                      </p:cBhvr>
                                      <p:to>
                                        <p:strVal val="visible"/>
                                      </p:to>
                                    </p:set>
                                    <p:animEffect transition="in" filter="wipe(left)">
                                      <p:cBhvr>
                                        <p:cTn id="15" dur="500"/>
                                        <p:tgtEl>
                                          <p:spTgt spid="26635"/>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26638"/>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2663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6629"/>
                                        </p:tgtEl>
                                        <p:attrNameLst>
                                          <p:attrName>style.visibility</p:attrName>
                                        </p:attrNameLst>
                                      </p:cBhvr>
                                      <p:to>
                                        <p:strVal val="visible"/>
                                      </p:to>
                                    </p:set>
                                    <p:anim calcmode="lin" valueType="num">
                                      <p:cBhvr additive="base">
                                        <p:cTn id="26" dur="500" fill="hold"/>
                                        <p:tgtEl>
                                          <p:spTgt spid="26629"/>
                                        </p:tgtEl>
                                        <p:attrNameLst>
                                          <p:attrName>ppt_x</p:attrName>
                                        </p:attrNameLst>
                                      </p:cBhvr>
                                      <p:tavLst>
                                        <p:tav tm="0">
                                          <p:val>
                                            <p:strVal val="1+#ppt_w/2"/>
                                          </p:val>
                                        </p:tav>
                                        <p:tav tm="100000">
                                          <p:val>
                                            <p:strVal val="#ppt_x"/>
                                          </p:val>
                                        </p:tav>
                                      </p:tavLst>
                                    </p:anim>
                                    <p:anim calcmode="lin" valueType="num">
                                      <p:cBhvr additive="base">
                                        <p:cTn id="27" dur="500" fill="hold"/>
                                        <p:tgtEl>
                                          <p:spTgt spid="26629"/>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26644"/>
                                        </p:tgtEl>
                                        <p:attrNameLst>
                                          <p:attrName>style.visibility</p:attrName>
                                        </p:attrNameLst>
                                      </p:cBhvr>
                                      <p:to>
                                        <p:strVal val="visible"/>
                                      </p:to>
                                    </p:set>
                                    <p:anim calcmode="lin" valueType="num">
                                      <p:cBhvr>
                                        <p:cTn id="31" dur="500" fill="hold"/>
                                        <p:tgtEl>
                                          <p:spTgt spid="26644"/>
                                        </p:tgtEl>
                                        <p:attrNameLst>
                                          <p:attrName>ppt_x</p:attrName>
                                        </p:attrNameLst>
                                      </p:cBhvr>
                                      <p:tavLst>
                                        <p:tav tm="0">
                                          <p:val>
                                            <p:strVal val="#ppt_x"/>
                                          </p:val>
                                        </p:tav>
                                        <p:tav tm="100000">
                                          <p:val>
                                            <p:strVal val="#ppt_x"/>
                                          </p:val>
                                        </p:tav>
                                      </p:tavLst>
                                    </p:anim>
                                    <p:anim calcmode="lin" valueType="num">
                                      <p:cBhvr>
                                        <p:cTn id="32" dur="500" fill="hold"/>
                                        <p:tgtEl>
                                          <p:spTgt spid="26644"/>
                                        </p:tgtEl>
                                        <p:attrNameLst>
                                          <p:attrName>ppt_y</p:attrName>
                                        </p:attrNameLst>
                                      </p:cBhvr>
                                      <p:tavLst>
                                        <p:tav tm="0">
                                          <p:val>
                                            <p:strVal val="#ppt_y-#ppt_h/2"/>
                                          </p:val>
                                        </p:tav>
                                        <p:tav tm="100000">
                                          <p:val>
                                            <p:strVal val="#ppt_y"/>
                                          </p:val>
                                        </p:tav>
                                      </p:tavLst>
                                    </p:anim>
                                    <p:anim calcmode="lin" valueType="num">
                                      <p:cBhvr>
                                        <p:cTn id="33" dur="500" fill="hold"/>
                                        <p:tgtEl>
                                          <p:spTgt spid="26644"/>
                                        </p:tgtEl>
                                        <p:attrNameLst>
                                          <p:attrName>ppt_w</p:attrName>
                                        </p:attrNameLst>
                                      </p:cBhvr>
                                      <p:tavLst>
                                        <p:tav tm="0">
                                          <p:val>
                                            <p:strVal val="#ppt_w"/>
                                          </p:val>
                                        </p:tav>
                                        <p:tav tm="100000">
                                          <p:val>
                                            <p:strVal val="#ppt_w"/>
                                          </p:val>
                                        </p:tav>
                                      </p:tavLst>
                                    </p:anim>
                                    <p:anim calcmode="lin" valueType="num">
                                      <p:cBhvr>
                                        <p:cTn id="34" dur="500" fill="hold"/>
                                        <p:tgtEl>
                                          <p:spTgt spid="2664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6645"/>
                                        </p:tgtEl>
                                        <p:attrNameLst>
                                          <p:attrName>style.visibility</p:attrName>
                                        </p:attrNameLst>
                                      </p:cBhvr>
                                      <p:to>
                                        <p:strVal val="visible"/>
                                      </p:to>
                                    </p:set>
                                    <p:animEffect transition="in" filter="strips(downRight)">
                                      <p:cBhvr>
                                        <p:cTn id="39" dur="500"/>
                                        <p:tgtEl>
                                          <p:spTgt spid="266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653"/>
                                        </p:tgtEl>
                                        <p:attrNameLst>
                                          <p:attrName>style.visibility</p:attrName>
                                        </p:attrNameLst>
                                      </p:cBhvr>
                                      <p:to>
                                        <p:strVal val="visible"/>
                                      </p:to>
                                    </p:set>
                                    <p:animEffect transition="in" filter="wipe(left)">
                                      <p:cBhvr>
                                        <p:cTn id="44" dur="500"/>
                                        <p:tgtEl>
                                          <p:spTgt spid="26653"/>
                                        </p:tgtEl>
                                      </p:cBhvr>
                                    </p:animEffect>
                                  </p:childTnLst>
                                  <p:subTnLst>
                                    <p:set>
                                      <p:cBhvr override="childStyle">
                                        <p:cTn dur="1" fill="hold" display="0" masterRel="nextClick" afterEffect="1"/>
                                        <p:tgtEl>
                                          <p:spTgt spid="26653"/>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652"/>
                                        </p:tgtEl>
                                        <p:attrNameLst>
                                          <p:attrName>style.visibility</p:attrName>
                                        </p:attrNameLst>
                                      </p:cBhvr>
                                      <p:to>
                                        <p:strVal val="visible"/>
                                      </p:to>
                                    </p:set>
                                    <p:animEffect transition="in" filter="wipe(left)">
                                      <p:cBhvr>
                                        <p:cTn id="49" dur="500"/>
                                        <p:tgtEl>
                                          <p:spTgt spid="26652"/>
                                        </p:tgtEl>
                                      </p:cBhvr>
                                    </p:animEffect>
                                  </p:childTnLst>
                                  <p:subTnLst>
                                    <p:set>
                                      <p:cBhvr override="childStyle">
                                        <p:cTn dur="1" fill="hold" display="0" masterRel="nextClick" afterEffect="1"/>
                                        <p:tgtEl>
                                          <p:spTgt spid="26652"/>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651"/>
                                        </p:tgtEl>
                                        <p:attrNameLst>
                                          <p:attrName>style.visibility</p:attrName>
                                        </p:attrNameLst>
                                      </p:cBhvr>
                                      <p:to>
                                        <p:strVal val="visible"/>
                                      </p:to>
                                    </p:set>
                                    <p:animEffect transition="in" filter="wipe(left)">
                                      <p:cBhvr>
                                        <p:cTn id="54" dur="500"/>
                                        <p:tgtEl>
                                          <p:spTgt spid="26651"/>
                                        </p:tgtEl>
                                      </p:cBhvr>
                                    </p:animEffect>
                                  </p:childTnLst>
                                  <p:subTnLst>
                                    <p:set>
                                      <p:cBhvr override="childStyle">
                                        <p:cTn dur="1" fill="hold" display="0" masterRel="nextClick" afterEffect="1"/>
                                        <p:tgtEl>
                                          <p:spTgt spid="26651"/>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6650"/>
                                        </p:tgtEl>
                                        <p:attrNameLst>
                                          <p:attrName>style.visibility</p:attrName>
                                        </p:attrNameLst>
                                      </p:cBhvr>
                                      <p:to>
                                        <p:strVal val="visible"/>
                                      </p:to>
                                    </p:set>
                                    <p:animEffect transition="in" filter="wipe(left)">
                                      <p:cBhvr>
                                        <p:cTn id="59" dur="500"/>
                                        <p:tgtEl>
                                          <p:spTgt spid="26650"/>
                                        </p:tgtEl>
                                      </p:cBhvr>
                                    </p:animEffect>
                                  </p:childTnLst>
                                  <p:subTnLst>
                                    <p:set>
                                      <p:cBhvr override="childStyle">
                                        <p:cTn dur="1" fill="hold" display="0" masterRel="nextClick" afterEffect="1"/>
                                        <p:tgtEl>
                                          <p:spTgt spid="26650"/>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6646"/>
                                        </p:tgtEl>
                                        <p:attrNameLst>
                                          <p:attrName>style.visibility</p:attrName>
                                        </p:attrNameLst>
                                      </p:cBhvr>
                                      <p:to>
                                        <p:strVal val="visible"/>
                                      </p:to>
                                    </p:set>
                                    <p:animEffect transition="in" filter="wipe(left)">
                                      <p:cBhvr>
                                        <p:cTn id="64" dur="500"/>
                                        <p:tgtEl>
                                          <p:spTgt spid="26646"/>
                                        </p:tgtEl>
                                      </p:cBhvr>
                                    </p:animEffect>
                                  </p:childTnLst>
                                  <p:subTnLst>
                                    <p:set>
                                      <p:cBhvr override="childStyle">
                                        <p:cTn dur="1" fill="hold" display="0" masterRel="nextClick" afterEffect="1"/>
                                        <p:tgtEl>
                                          <p:spTgt spid="26646"/>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649"/>
                                        </p:tgtEl>
                                        <p:attrNameLst>
                                          <p:attrName>style.visibility</p:attrName>
                                        </p:attrNameLst>
                                      </p:cBhvr>
                                      <p:to>
                                        <p:strVal val="visible"/>
                                      </p:to>
                                    </p:set>
                                    <p:animEffect transition="in" filter="wipe(left)">
                                      <p:cBhvr>
                                        <p:cTn id="69" dur="500"/>
                                        <p:tgtEl>
                                          <p:spTgt spid="26649"/>
                                        </p:tgtEl>
                                      </p:cBhvr>
                                    </p:animEffect>
                                  </p:childTnLst>
                                  <p:subTnLst>
                                    <p:set>
                                      <p:cBhvr override="childStyle">
                                        <p:cTn dur="1" fill="hold" display="0" masterRel="nextClick" afterEffect="1"/>
                                        <p:tgtEl>
                                          <p:spTgt spid="26649"/>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648"/>
                                        </p:tgtEl>
                                        <p:attrNameLst>
                                          <p:attrName>style.visibility</p:attrName>
                                        </p:attrNameLst>
                                      </p:cBhvr>
                                      <p:to>
                                        <p:strVal val="visible"/>
                                      </p:to>
                                    </p:set>
                                    <p:animEffect transition="in" filter="wipe(left)">
                                      <p:cBhvr>
                                        <p:cTn id="74" dur="500"/>
                                        <p:tgtEl>
                                          <p:spTgt spid="26648"/>
                                        </p:tgtEl>
                                      </p:cBhvr>
                                    </p:animEffect>
                                  </p:childTnLst>
                                  <p:subTnLst>
                                    <p:set>
                                      <p:cBhvr override="childStyle">
                                        <p:cTn dur="1" fill="hold" display="0" masterRel="nextClick" afterEffect="1"/>
                                        <p:tgtEl>
                                          <p:spTgt spid="26648"/>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647"/>
                                        </p:tgtEl>
                                        <p:attrNameLst>
                                          <p:attrName>style.visibility</p:attrName>
                                        </p:attrNameLst>
                                      </p:cBhvr>
                                      <p:to>
                                        <p:strVal val="visible"/>
                                      </p:to>
                                    </p:set>
                                    <p:animEffect transition="in" filter="wipe(left)">
                                      <p:cBhvr>
                                        <p:cTn id="79" dur="500"/>
                                        <p:tgtEl>
                                          <p:spTgt spid="2664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6656"/>
                                        </p:tgtEl>
                                        <p:attrNameLst>
                                          <p:attrName>style.visibility</p:attrName>
                                        </p:attrNameLst>
                                      </p:cBhvr>
                                      <p:to>
                                        <p:strVal val="visible"/>
                                      </p:to>
                                    </p:set>
                                    <p:animEffect transition="in" filter="wipe(left)">
                                      <p:cBhvr>
                                        <p:cTn id="84" dur="500"/>
                                        <p:tgtEl>
                                          <p:spTgt spid="26656"/>
                                        </p:tgtEl>
                                      </p:cBhvr>
                                    </p:animEffect>
                                  </p:childTnLst>
                                </p:cTn>
                              </p:par>
                            </p:childTnLst>
                          </p:cTn>
                        </p:par>
                        <p:par>
                          <p:cTn id="85" fill="hold" nodeType="afterGroup">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6640"/>
                                        </p:tgtEl>
                                        <p:attrNameLst>
                                          <p:attrName>style.visibility</p:attrName>
                                        </p:attrNameLst>
                                      </p:cBhvr>
                                      <p:to>
                                        <p:strVal val="visible"/>
                                      </p:to>
                                    </p:set>
                                    <p:animEffect transition="in" filter="wipe(left)">
                                      <p:cBhvr>
                                        <p:cTn id="88" dur="500"/>
                                        <p:tgtEl>
                                          <p:spTgt spid="26640"/>
                                        </p:tgtEl>
                                      </p:cBhvr>
                                    </p:animEffect>
                                  </p:childTnLst>
                                </p:cTn>
                              </p:par>
                            </p:childTnLst>
                          </p:cTn>
                        </p:par>
                        <p:par>
                          <p:cTn id="89" fill="hold" nodeType="afterGroup">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26641"/>
                                        </p:tgtEl>
                                        <p:attrNameLst>
                                          <p:attrName>style.visibility</p:attrName>
                                        </p:attrNameLst>
                                      </p:cBhvr>
                                      <p:to>
                                        <p:strVal val="visible"/>
                                      </p:to>
                                    </p:set>
                                    <p:animEffect transition="in" filter="wipe(left)">
                                      <p:cBhvr>
                                        <p:cTn id="92" dur="500"/>
                                        <p:tgtEl>
                                          <p:spTgt spid="26641"/>
                                        </p:tgtEl>
                                      </p:cBhvr>
                                    </p:animEffect>
                                  </p:childTnLst>
                                </p:cTn>
                              </p:par>
                            </p:childTnLst>
                          </p:cTn>
                        </p:par>
                        <p:par>
                          <p:cTn id="93" fill="hold" nodeType="afterGroup">
                            <p:stCondLst>
                              <p:cond delay="1500"/>
                            </p:stCondLst>
                            <p:childTnLst>
                              <p:par>
                                <p:cTn id="94" presetID="17" presetClass="entr" presetSubtype="1" fill="hold" grpId="0" nodeType="afterEffect">
                                  <p:stCondLst>
                                    <p:cond delay="0"/>
                                  </p:stCondLst>
                                  <p:childTnLst>
                                    <p:set>
                                      <p:cBhvr>
                                        <p:cTn id="95" dur="1" fill="hold">
                                          <p:stCondLst>
                                            <p:cond delay="0"/>
                                          </p:stCondLst>
                                        </p:cTn>
                                        <p:tgtEl>
                                          <p:spTgt spid="26654"/>
                                        </p:tgtEl>
                                        <p:attrNameLst>
                                          <p:attrName>style.visibility</p:attrName>
                                        </p:attrNameLst>
                                      </p:cBhvr>
                                      <p:to>
                                        <p:strVal val="visible"/>
                                      </p:to>
                                    </p:set>
                                    <p:anim calcmode="lin" valueType="num">
                                      <p:cBhvr>
                                        <p:cTn id="96" dur="500" fill="hold"/>
                                        <p:tgtEl>
                                          <p:spTgt spid="26654"/>
                                        </p:tgtEl>
                                        <p:attrNameLst>
                                          <p:attrName>ppt_x</p:attrName>
                                        </p:attrNameLst>
                                      </p:cBhvr>
                                      <p:tavLst>
                                        <p:tav tm="0">
                                          <p:val>
                                            <p:strVal val="#ppt_x"/>
                                          </p:val>
                                        </p:tav>
                                        <p:tav tm="100000">
                                          <p:val>
                                            <p:strVal val="#ppt_x"/>
                                          </p:val>
                                        </p:tav>
                                      </p:tavLst>
                                    </p:anim>
                                    <p:anim calcmode="lin" valueType="num">
                                      <p:cBhvr>
                                        <p:cTn id="97" dur="500" fill="hold"/>
                                        <p:tgtEl>
                                          <p:spTgt spid="26654"/>
                                        </p:tgtEl>
                                        <p:attrNameLst>
                                          <p:attrName>ppt_y</p:attrName>
                                        </p:attrNameLst>
                                      </p:cBhvr>
                                      <p:tavLst>
                                        <p:tav tm="0">
                                          <p:val>
                                            <p:strVal val="#ppt_y-#ppt_h/2"/>
                                          </p:val>
                                        </p:tav>
                                        <p:tav tm="100000">
                                          <p:val>
                                            <p:strVal val="#ppt_y"/>
                                          </p:val>
                                        </p:tav>
                                      </p:tavLst>
                                    </p:anim>
                                    <p:anim calcmode="lin" valueType="num">
                                      <p:cBhvr>
                                        <p:cTn id="98" dur="500" fill="hold"/>
                                        <p:tgtEl>
                                          <p:spTgt spid="26654"/>
                                        </p:tgtEl>
                                        <p:attrNameLst>
                                          <p:attrName>ppt_w</p:attrName>
                                        </p:attrNameLst>
                                      </p:cBhvr>
                                      <p:tavLst>
                                        <p:tav tm="0">
                                          <p:val>
                                            <p:strVal val="#ppt_w"/>
                                          </p:val>
                                        </p:tav>
                                        <p:tav tm="100000">
                                          <p:val>
                                            <p:strVal val="#ppt_w"/>
                                          </p:val>
                                        </p:tav>
                                      </p:tavLst>
                                    </p:anim>
                                    <p:anim calcmode="lin" valueType="num">
                                      <p:cBhvr>
                                        <p:cTn id="99" dur="500" fill="hold"/>
                                        <p:tgtEl>
                                          <p:spTgt spid="26654"/>
                                        </p:tgtEl>
                                        <p:attrNameLst>
                                          <p:attrName>ppt_h</p:attrName>
                                        </p:attrNameLst>
                                      </p:cBhvr>
                                      <p:tavLst>
                                        <p:tav tm="0">
                                          <p:val>
                                            <p:fltVal val="0"/>
                                          </p:val>
                                        </p:tav>
                                        <p:tav tm="100000">
                                          <p:val>
                                            <p:strVal val="#ppt_h"/>
                                          </p:val>
                                        </p:tav>
                                      </p:tavLst>
                                    </p:anim>
                                  </p:childTnLst>
                                </p:cTn>
                              </p:par>
                            </p:childTnLst>
                          </p:cTn>
                        </p:par>
                        <p:par>
                          <p:cTn id="100" fill="hold" nodeType="afterGroup">
                            <p:stCondLst>
                              <p:cond delay="2000"/>
                            </p:stCondLst>
                            <p:childTnLst>
                              <p:par>
                                <p:cTn id="101" presetID="17" presetClass="entr" presetSubtype="1" fill="hold" grpId="0" nodeType="afterEffect">
                                  <p:stCondLst>
                                    <p:cond delay="0"/>
                                  </p:stCondLst>
                                  <p:childTnLst>
                                    <p:set>
                                      <p:cBhvr>
                                        <p:cTn id="102" dur="1" fill="hold">
                                          <p:stCondLst>
                                            <p:cond delay="0"/>
                                          </p:stCondLst>
                                        </p:cTn>
                                        <p:tgtEl>
                                          <p:spTgt spid="26655"/>
                                        </p:tgtEl>
                                        <p:attrNameLst>
                                          <p:attrName>style.visibility</p:attrName>
                                        </p:attrNameLst>
                                      </p:cBhvr>
                                      <p:to>
                                        <p:strVal val="visible"/>
                                      </p:to>
                                    </p:set>
                                    <p:anim calcmode="lin" valueType="num">
                                      <p:cBhvr>
                                        <p:cTn id="103" dur="500" fill="hold"/>
                                        <p:tgtEl>
                                          <p:spTgt spid="26655"/>
                                        </p:tgtEl>
                                        <p:attrNameLst>
                                          <p:attrName>ppt_x</p:attrName>
                                        </p:attrNameLst>
                                      </p:cBhvr>
                                      <p:tavLst>
                                        <p:tav tm="0">
                                          <p:val>
                                            <p:strVal val="#ppt_x"/>
                                          </p:val>
                                        </p:tav>
                                        <p:tav tm="100000">
                                          <p:val>
                                            <p:strVal val="#ppt_x"/>
                                          </p:val>
                                        </p:tav>
                                      </p:tavLst>
                                    </p:anim>
                                    <p:anim calcmode="lin" valueType="num">
                                      <p:cBhvr>
                                        <p:cTn id="104" dur="500" fill="hold"/>
                                        <p:tgtEl>
                                          <p:spTgt spid="26655"/>
                                        </p:tgtEl>
                                        <p:attrNameLst>
                                          <p:attrName>ppt_y</p:attrName>
                                        </p:attrNameLst>
                                      </p:cBhvr>
                                      <p:tavLst>
                                        <p:tav tm="0">
                                          <p:val>
                                            <p:strVal val="#ppt_y-#ppt_h/2"/>
                                          </p:val>
                                        </p:tav>
                                        <p:tav tm="100000">
                                          <p:val>
                                            <p:strVal val="#ppt_y"/>
                                          </p:val>
                                        </p:tav>
                                      </p:tavLst>
                                    </p:anim>
                                    <p:anim calcmode="lin" valueType="num">
                                      <p:cBhvr>
                                        <p:cTn id="105" dur="500" fill="hold"/>
                                        <p:tgtEl>
                                          <p:spTgt spid="26655"/>
                                        </p:tgtEl>
                                        <p:attrNameLst>
                                          <p:attrName>ppt_w</p:attrName>
                                        </p:attrNameLst>
                                      </p:cBhvr>
                                      <p:tavLst>
                                        <p:tav tm="0">
                                          <p:val>
                                            <p:strVal val="#ppt_w"/>
                                          </p:val>
                                        </p:tav>
                                        <p:tav tm="100000">
                                          <p:val>
                                            <p:strVal val="#ppt_w"/>
                                          </p:val>
                                        </p:tav>
                                      </p:tavLst>
                                    </p:anim>
                                    <p:anim calcmode="lin" valueType="num">
                                      <p:cBhvr>
                                        <p:cTn id="106" dur="500" fill="hold"/>
                                        <p:tgtEl>
                                          <p:spTgt spid="266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29" grpId="0" autoUpdateAnimBg="0"/>
      <p:bldP spid="26630" grpId="0" animBg="1" autoUpdateAnimBg="0"/>
      <p:bldP spid="26635" grpId="0" animBg="1" autoUpdateAnimBg="0"/>
      <p:bldP spid="26638" grpId="0" animBg="1"/>
      <p:bldP spid="26639" grpId="0" autoUpdateAnimBg="0"/>
      <p:bldP spid="26640" grpId="0" animBg="1" autoUpdateAnimBg="0"/>
      <p:bldP spid="26641" grpId="0" animBg="1" autoUpdateAnimBg="0"/>
      <p:bldP spid="26644" grpId="0" animBg="1"/>
      <p:bldP spid="26645" grpId="0" autoUpdateAnimBg="0"/>
      <p:bldP spid="26646" grpId="0" animBg="1"/>
      <p:bldP spid="26647" grpId="0" animBg="1"/>
      <p:bldP spid="26648" grpId="0" animBg="1"/>
      <p:bldP spid="26649" grpId="0" animBg="1"/>
      <p:bldP spid="26650" grpId="0" animBg="1"/>
      <p:bldP spid="26651" grpId="0" animBg="1"/>
      <p:bldP spid="26652" grpId="0" animBg="1"/>
      <p:bldP spid="26653" grpId="0" animBg="1"/>
      <p:bldP spid="26654" grpId="0" animBg="1"/>
      <p:bldP spid="26655" grpId="0" animBg="1"/>
      <p:bldP spid="2665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027"/>
          <p:cNvSpPr txBox="1">
            <a:spLocks noChangeArrowheads="1"/>
          </p:cNvSpPr>
          <p:nvPr/>
        </p:nvSpPr>
        <p:spPr bwMode="auto">
          <a:xfrm>
            <a:off x="1905000" y="120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800000"/>
                </a:solidFill>
              </a:rPr>
              <a:t>注意</a:t>
            </a:r>
            <a:r>
              <a:rPr lang="en-US" altLang="zh-CN" sz="3600" b="1">
                <a:solidFill>
                  <a:srgbClr val="800000"/>
                </a:solidFill>
              </a:rPr>
              <a:t>:</a:t>
            </a:r>
            <a:endParaRPr lang="en-US" altLang="zh-CN" sz="3600" b="1">
              <a:solidFill>
                <a:srgbClr val="000080"/>
              </a:solidFill>
            </a:endParaRPr>
          </a:p>
        </p:txBody>
      </p:sp>
      <p:sp>
        <p:nvSpPr>
          <p:cNvPr id="122884" name="Text Box 1028"/>
          <p:cNvSpPr txBox="1">
            <a:spLocks noChangeArrowheads="1"/>
          </p:cNvSpPr>
          <p:nvPr/>
        </p:nvSpPr>
        <p:spPr bwMode="auto">
          <a:xfrm>
            <a:off x="2362200" y="2162176"/>
            <a:ext cx="8305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2.    </a:t>
            </a:r>
            <a:r>
              <a:rPr lang="zh-CN" altLang="en-US" sz="3600">
                <a:solidFill>
                  <a:srgbClr val="0000FF"/>
                </a:solidFill>
              </a:rPr>
              <a:t>一般情况下，每经过一趟“起泡”，“</a:t>
            </a:r>
            <a:r>
              <a:rPr lang="en-US" altLang="zh-CN" sz="3600">
                <a:solidFill>
                  <a:srgbClr val="0000FF"/>
                </a:solidFill>
              </a:rPr>
              <a:t>i </a:t>
            </a:r>
            <a:r>
              <a:rPr lang="zh-CN" altLang="en-US" sz="3600">
                <a:solidFill>
                  <a:srgbClr val="0000FF"/>
                </a:solidFill>
              </a:rPr>
              <a:t>减一”，</a:t>
            </a:r>
            <a:r>
              <a:rPr lang="zh-CN" altLang="en-US" sz="3600">
                <a:solidFill>
                  <a:srgbClr val="000099"/>
                </a:solidFill>
              </a:rPr>
              <a:t>但并不是每趟都如此。</a:t>
            </a:r>
            <a:endParaRPr lang="zh-CN" altLang="en-US" sz="3600"/>
          </a:p>
        </p:txBody>
      </p:sp>
      <p:sp>
        <p:nvSpPr>
          <p:cNvPr id="122885" name="Rectangle 1029"/>
          <p:cNvSpPr>
            <a:spLocks noChangeArrowheads="1"/>
          </p:cNvSpPr>
          <p:nvPr/>
        </p:nvSpPr>
        <p:spPr bwMode="auto">
          <a:xfrm>
            <a:off x="1905000" y="33797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800000"/>
                </a:solidFill>
              </a:rPr>
              <a:t>例如</a:t>
            </a:r>
            <a:r>
              <a:rPr lang="en-US" altLang="zh-CN" sz="3600" b="1">
                <a:solidFill>
                  <a:srgbClr val="800000"/>
                </a:solidFill>
              </a:rPr>
              <a:t>:</a:t>
            </a:r>
            <a:endParaRPr lang="en-US" altLang="zh-CN" sz="3600"/>
          </a:p>
        </p:txBody>
      </p:sp>
      <p:graphicFrame>
        <p:nvGraphicFramePr>
          <p:cNvPr id="122886" name="Object 1030"/>
          <p:cNvGraphicFramePr>
            <a:graphicFrameLocks noChangeAspect="1"/>
          </p:cNvGraphicFramePr>
          <p:nvPr/>
        </p:nvGraphicFramePr>
        <p:xfrm>
          <a:off x="2362200" y="4114800"/>
          <a:ext cx="7391400" cy="914400"/>
        </p:xfrm>
        <a:graphic>
          <a:graphicData uri="http://schemas.openxmlformats.org/presentationml/2006/ole">
            <mc:AlternateContent xmlns:mc="http://schemas.openxmlformats.org/markup-compatibility/2006">
              <mc:Choice xmlns:v="urn:schemas-microsoft-com:vml" Requires="v">
                <p:oleObj spid="_x0000_s11289" name="文档" r:id="rId3" imgW="5410335" imgH="723900" progId="Word.Document.8">
                  <p:embed/>
                </p:oleObj>
              </mc:Choice>
              <mc:Fallback>
                <p:oleObj name="文档" r:id="rId3" imgW="5410335" imgH="7239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1148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7" name="Text Box 1031"/>
          <p:cNvSpPr txBox="1">
            <a:spLocks noChangeArrowheads="1"/>
          </p:cNvSpPr>
          <p:nvPr/>
        </p:nvSpPr>
        <p:spPr bwMode="auto">
          <a:xfrm>
            <a:off x="2438400" y="41275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2</a:t>
            </a:r>
            <a:endParaRPr lang="en-US" altLang="zh-CN" sz="3600"/>
          </a:p>
        </p:txBody>
      </p:sp>
      <p:sp>
        <p:nvSpPr>
          <p:cNvPr id="122888" name="Text Box 1032"/>
          <p:cNvSpPr txBox="1">
            <a:spLocks noChangeArrowheads="1"/>
          </p:cNvSpPr>
          <p:nvPr/>
        </p:nvSpPr>
        <p:spPr bwMode="auto">
          <a:xfrm>
            <a:off x="3352800" y="41148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5</a:t>
            </a:r>
            <a:endParaRPr lang="en-US" altLang="zh-CN" sz="3600"/>
          </a:p>
        </p:txBody>
      </p:sp>
      <p:sp>
        <p:nvSpPr>
          <p:cNvPr id="122890" name="Text Box 1034"/>
          <p:cNvSpPr txBox="1">
            <a:spLocks noChangeArrowheads="1"/>
          </p:cNvSpPr>
          <p:nvPr/>
        </p:nvSpPr>
        <p:spPr bwMode="auto">
          <a:xfrm>
            <a:off x="4267200" y="41148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5</a:t>
            </a:r>
            <a:endParaRPr lang="en-US" altLang="zh-CN" sz="3600"/>
          </a:p>
        </p:txBody>
      </p:sp>
      <p:sp>
        <p:nvSpPr>
          <p:cNvPr id="122891" name="Text Box 1035"/>
          <p:cNvSpPr txBox="1">
            <a:spLocks noChangeArrowheads="1"/>
          </p:cNvSpPr>
          <p:nvPr/>
        </p:nvSpPr>
        <p:spPr bwMode="auto">
          <a:xfrm>
            <a:off x="3352800" y="41148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3</a:t>
            </a:r>
            <a:endParaRPr lang="en-US" altLang="zh-CN" sz="3600"/>
          </a:p>
        </p:txBody>
      </p:sp>
      <p:sp>
        <p:nvSpPr>
          <p:cNvPr id="122892" name="Text Box 1036"/>
          <p:cNvSpPr txBox="1">
            <a:spLocks noChangeArrowheads="1"/>
          </p:cNvSpPr>
          <p:nvPr/>
        </p:nvSpPr>
        <p:spPr bwMode="auto">
          <a:xfrm>
            <a:off x="4267200" y="415925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1</a:t>
            </a:r>
            <a:endParaRPr lang="en-US" altLang="zh-CN" sz="3600"/>
          </a:p>
        </p:txBody>
      </p:sp>
      <p:sp>
        <p:nvSpPr>
          <p:cNvPr id="122893" name="Text Box 1037"/>
          <p:cNvSpPr txBox="1">
            <a:spLocks noChangeArrowheads="1"/>
          </p:cNvSpPr>
          <p:nvPr/>
        </p:nvSpPr>
        <p:spPr bwMode="auto">
          <a:xfrm>
            <a:off x="5257800" y="41275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5</a:t>
            </a:r>
            <a:endParaRPr lang="en-US" altLang="zh-CN" sz="3600"/>
          </a:p>
        </p:txBody>
      </p:sp>
      <p:sp>
        <p:nvSpPr>
          <p:cNvPr id="122894" name="Text Box 1038"/>
          <p:cNvSpPr txBox="1">
            <a:spLocks noChangeArrowheads="1"/>
          </p:cNvSpPr>
          <p:nvPr/>
        </p:nvSpPr>
        <p:spPr bwMode="auto">
          <a:xfrm>
            <a:off x="6248400" y="41275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7</a:t>
            </a:r>
            <a:endParaRPr lang="en-US" altLang="zh-CN" sz="3600"/>
          </a:p>
        </p:txBody>
      </p:sp>
      <p:sp>
        <p:nvSpPr>
          <p:cNvPr id="122895" name="Text Box 1039"/>
          <p:cNvSpPr txBox="1">
            <a:spLocks noChangeArrowheads="1"/>
          </p:cNvSpPr>
          <p:nvPr/>
        </p:nvSpPr>
        <p:spPr bwMode="auto">
          <a:xfrm>
            <a:off x="7162800" y="41148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9</a:t>
            </a:r>
            <a:endParaRPr lang="en-US" altLang="zh-CN" sz="3600"/>
          </a:p>
        </p:txBody>
      </p:sp>
      <p:sp>
        <p:nvSpPr>
          <p:cNvPr id="122896" name="Text Box 1040"/>
          <p:cNvSpPr txBox="1">
            <a:spLocks noChangeArrowheads="1"/>
          </p:cNvSpPr>
          <p:nvPr/>
        </p:nvSpPr>
        <p:spPr bwMode="auto">
          <a:xfrm>
            <a:off x="7162800" y="41275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8</a:t>
            </a:r>
            <a:endParaRPr lang="en-US" altLang="zh-CN" sz="3600"/>
          </a:p>
        </p:txBody>
      </p:sp>
      <p:sp>
        <p:nvSpPr>
          <p:cNvPr id="122897" name="Text Box 1041"/>
          <p:cNvSpPr txBox="1">
            <a:spLocks noChangeArrowheads="1"/>
          </p:cNvSpPr>
          <p:nvPr/>
        </p:nvSpPr>
        <p:spPr bwMode="auto">
          <a:xfrm>
            <a:off x="8077200" y="4127500"/>
            <a:ext cx="8382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chemeClr val="accent2"/>
                </a:solidFill>
              </a:rPr>
              <a:t>9</a:t>
            </a:r>
            <a:endParaRPr lang="en-US" altLang="zh-CN" sz="3600"/>
          </a:p>
        </p:txBody>
      </p:sp>
      <p:sp>
        <p:nvSpPr>
          <p:cNvPr id="122898" name="Line 1042"/>
          <p:cNvSpPr>
            <a:spLocks noChangeShapeType="1"/>
          </p:cNvSpPr>
          <p:nvPr/>
        </p:nvSpPr>
        <p:spPr bwMode="auto">
          <a:xfrm flipV="1">
            <a:off x="8534400" y="5029200"/>
            <a:ext cx="0" cy="7620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9" name="Text Box 1043"/>
          <p:cNvSpPr txBox="1">
            <a:spLocks noChangeArrowheads="1"/>
          </p:cNvSpPr>
          <p:nvPr/>
        </p:nvSpPr>
        <p:spPr bwMode="auto">
          <a:xfrm>
            <a:off x="8556626" y="5478464"/>
            <a:ext cx="815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200">
                <a:solidFill>
                  <a:schemeClr val="accent2"/>
                </a:solidFill>
              </a:rPr>
              <a:t>i=7</a:t>
            </a:r>
            <a:endParaRPr lang="en-US" altLang="zh-CN" sz="2800"/>
          </a:p>
        </p:txBody>
      </p:sp>
      <p:sp>
        <p:nvSpPr>
          <p:cNvPr id="122900" name="Line 1044"/>
          <p:cNvSpPr>
            <a:spLocks noChangeShapeType="1"/>
          </p:cNvSpPr>
          <p:nvPr/>
        </p:nvSpPr>
        <p:spPr bwMode="auto">
          <a:xfrm flipV="1">
            <a:off x="7543800" y="4876800"/>
            <a:ext cx="0" cy="7620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1" name="Text Box 1045"/>
          <p:cNvSpPr txBox="1">
            <a:spLocks noChangeArrowheads="1"/>
          </p:cNvSpPr>
          <p:nvPr/>
        </p:nvSpPr>
        <p:spPr bwMode="auto">
          <a:xfrm>
            <a:off x="7566026" y="5334000"/>
            <a:ext cx="815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200">
                <a:solidFill>
                  <a:schemeClr val="accent2"/>
                </a:solidFill>
              </a:rPr>
              <a:t>i=6</a:t>
            </a:r>
            <a:endParaRPr lang="en-US" altLang="zh-CN" sz="2800"/>
          </a:p>
        </p:txBody>
      </p:sp>
      <p:sp>
        <p:nvSpPr>
          <p:cNvPr id="122902" name="Rectangle 1046"/>
          <p:cNvSpPr>
            <a:spLocks noChangeArrowheads="1"/>
          </p:cNvSpPr>
          <p:nvPr/>
        </p:nvSpPr>
        <p:spPr bwMode="auto">
          <a:xfrm>
            <a:off x="1590676" y="6046788"/>
            <a:ext cx="8609013" cy="652462"/>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3200" b="1">
                <a:solidFill>
                  <a:srgbClr val="000099"/>
                </a:solidFill>
              </a:rPr>
              <a:t>for</a:t>
            </a:r>
            <a:r>
              <a:rPr lang="en-US" altLang="zh-CN" sz="3200">
                <a:solidFill>
                  <a:srgbClr val="000099"/>
                </a:solidFill>
              </a:rPr>
              <a:t> (j = 1</a:t>
            </a:r>
            <a:r>
              <a:rPr lang="en-US" altLang="zh-CN" sz="3200">
                <a:solidFill>
                  <a:srgbClr val="0000FF"/>
                </a:solidFill>
              </a:rPr>
              <a:t>;  </a:t>
            </a:r>
            <a:r>
              <a:rPr lang="en-US" altLang="zh-CN" sz="3200" b="1">
                <a:solidFill>
                  <a:srgbClr val="0000FF"/>
                </a:solidFill>
              </a:rPr>
              <a:t>j &lt; i;</a:t>
            </a:r>
            <a:r>
              <a:rPr lang="en-US" altLang="zh-CN" sz="3200">
                <a:solidFill>
                  <a:srgbClr val="000099"/>
                </a:solidFill>
              </a:rPr>
              <a:t>  j++)  </a:t>
            </a:r>
            <a:r>
              <a:rPr lang="en-US" altLang="zh-CN" sz="3200" b="1">
                <a:solidFill>
                  <a:srgbClr val="0000FF"/>
                </a:solidFill>
              </a:rPr>
              <a:t>if</a:t>
            </a:r>
            <a:r>
              <a:rPr lang="en-US" altLang="zh-CN" sz="3200">
                <a:solidFill>
                  <a:srgbClr val="0000FF"/>
                </a:solidFill>
              </a:rPr>
              <a:t> (R[j+1].key &lt; R[j].key)</a:t>
            </a:r>
            <a:r>
              <a:rPr lang="en-US" altLang="zh-CN" sz="3200">
                <a:solidFill>
                  <a:srgbClr val="000099"/>
                </a:solidFill>
              </a:rPr>
              <a:t> …</a:t>
            </a:r>
            <a:endParaRPr lang="en-US" altLang="zh-CN" sz="3200"/>
          </a:p>
        </p:txBody>
      </p:sp>
      <p:sp useBgFill="1">
        <p:nvSpPr>
          <p:cNvPr id="122903" name="Rectangle 1047"/>
          <p:cNvSpPr>
            <a:spLocks noChangeArrowheads="1"/>
          </p:cNvSpPr>
          <p:nvPr/>
        </p:nvSpPr>
        <p:spPr bwMode="auto">
          <a:xfrm>
            <a:off x="8382000" y="4876800"/>
            <a:ext cx="10668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2904" name="Text Box 1048"/>
          <p:cNvSpPr txBox="1">
            <a:spLocks noChangeArrowheads="1"/>
          </p:cNvSpPr>
          <p:nvPr/>
        </p:nvSpPr>
        <p:spPr bwMode="auto">
          <a:xfrm>
            <a:off x="3352800" y="4127500"/>
            <a:ext cx="838200" cy="641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800000"/>
                </a:solidFill>
              </a:rPr>
              <a:t>1</a:t>
            </a:r>
            <a:endParaRPr lang="en-US" altLang="zh-CN" sz="3600"/>
          </a:p>
        </p:txBody>
      </p:sp>
      <p:sp>
        <p:nvSpPr>
          <p:cNvPr id="122905" name="Text Box 1049"/>
          <p:cNvSpPr txBox="1">
            <a:spLocks noChangeArrowheads="1"/>
          </p:cNvSpPr>
          <p:nvPr/>
        </p:nvSpPr>
        <p:spPr bwMode="auto">
          <a:xfrm>
            <a:off x="4267200" y="4114800"/>
            <a:ext cx="838200" cy="641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800000"/>
                </a:solidFill>
              </a:rPr>
              <a:t>3</a:t>
            </a:r>
            <a:endParaRPr lang="en-US" altLang="zh-CN" sz="3600"/>
          </a:p>
        </p:txBody>
      </p:sp>
      <p:sp>
        <p:nvSpPr>
          <p:cNvPr id="122906" name="Line 1050"/>
          <p:cNvSpPr>
            <a:spLocks noChangeShapeType="1"/>
          </p:cNvSpPr>
          <p:nvPr/>
        </p:nvSpPr>
        <p:spPr bwMode="auto">
          <a:xfrm flipV="1">
            <a:off x="3733800" y="4800600"/>
            <a:ext cx="0" cy="7620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7" name="Text Box 1051"/>
          <p:cNvSpPr txBox="1">
            <a:spLocks noChangeArrowheads="1"/>
          </p:cNvSpPr>
          <p:nvPr/>
        </p:nvSpPr>
        <p:spPr bwMode="auto">
          <a:xfrm>
            <a:off x="3756026" y="5249864"/>
            <a:ext cx="815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200">
                <a:solidFill>
                  <a:srgbClr val="800000"/>
                </a:solidFill>
              </a:rPr>
              <a:t>i=2</a:t>
            </a:r>
            <a:endParaRPr lang="en-US" altLang="zh-CN" sz="2800"/>
          </a:p>
        </p:txBody>
      </p:sp>
      <p:sp useBgFill="1">
        <p:nvSpPr>
          <p:cNvPr id="122908" name="Rectangle 1052"/>
          <p:cNvSpPr>
            <a:spLocks noChangeArrowheads="1"/>
          </p:cNvSpPr>
          <p:nvPr/>
        </p:nvSpPr>
        <p:spPr bwMode="auto">
          <a:xfrm>
            <a:off x="7391400" y="4876800"/>
            <a:ext cx="838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2910" name="Rectangle 1054"/>
          <p:cNvSpPr>
            <a:spLocks noChangeArrowheads="1"/>
          </p:cNvSpPr>
          <p:nvPr/>
        </p:nvSpPr>
        <p:spPr bwMode="auto">
          <a:xfrm>
            <a:off x="2362200" y="893764"/>
            <a:ext cx="81483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1. </a:t>
            </a:r>
            <a:r>
              <a:rPr lang="zh-CN" altLang="en-US" sz="3600">
                <a:solidFill>
                  <a:srgbClr val="0000FF"/>
                </a:solidFill>
              </a:rPr>
              <a:t>起泡排序的结束条件为，</a:t>
            </a:r>
          </a:p>
          <a:p>
            <a:pPr eaLnBrk="1" hangingPunct="1"/>
            <a:r>
              <a:rPr lang="zh-CN" altLang="en-US" sz="3600">
                <a:solidFill>
                  <a:srgbClr val="0000FF"/>
                </a:solidFill>
              </a:rPr>
              <a:t>         </a:t>
            </a:r>
            <a:r>
              <a:rPr lang="zh-CN" altLang="en-US" sz="3600" b="1">
                <a:solidFill>
                  <a:srgbClr val="000080"/>
                </a:solidFill>
              </a:rPr>
              <a:t>最后一趟没有进行“交换记录”。</a:t>
            </a:r>
          </a:p>
        </p:txBody>
      </p:sp>
      <p:sp>
        <p:nvSpPr>
          <p:cNvPr id="122912" name="AutoShape 1056">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 name="文本框 1"/>
          <p:cNvSpPr txBox="1"/>
          <p:nvPr/>
        </p:nvSpPr>
        <p:spPr>
          <a:xfrm>
            <a:off x="3771900" y="3460751"/>
            <a:ext cx="6418745" cy="461665"/>
          </a:xfrm>
          <a:prstGeom prst="rect">
            <a:avLst/>
          </a:prstGeom>
          <a:noFill/>
        </p:spPr>
        <p:txBody>
          <a:bodyPr wrap="none" rtlCol="0">
            <a:spAutoFit/>
          </a:bodyPr>
          <a:lstStyle/>
          <a:p>
            <a:r>
              <a:rPr lang="zh-CN" altLang="en-US" sz="2400" dirty="0"/>
              <a:t>应为</a:t>
            </a:r>
            <a:r>
              <a:rPr lang="en-US" altLang="zh-CN" sz="2400" dirty="0"/>
              <a:t>i-1-k</a:t>
            </a:r>
            <a:r>
              <a:rPr lang="zh-CN" altLang="en-US" sz="2400" dirty="0"/>
              <a:t>，（该趟最后</a:t>
            </a:r>
            <a:r>
              <a:rPr lang="en-US" altLang="zh-CN" sz="2400" dirty="0"/>
              <a:t>k</a:t>
            </a:r>
            <a:r>
              <a:rPr lang="zh-CN" altLang="en-US" sz="2400" dirty="0"/>
              <a:t>次比较都不发生冒泡）</a:t>
            </a:r>
          </a:p>
        </p:txBody>
      </p:sp>
    </p:spTree>
    <p:extLst>
      <p:ext uri="{BB962C8B-B14F-4D97-AF65-F5344CB8AC3E}">
        <p14:creationId xmlns:p14="http://schemas.microsoft.com/office/powerpoint/2010/main" val="32529611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0"/>
                                        </p:tgtEl>
                                        <p:attrNameLst>
                                          <p:attrName>style.visibility</p:attrName>
                                        </p:attrNameLst>
                                      </p:cBhvr>
                                      <p:to>
                                        <p:strVal val="visible"/>
                                      </p:to>
                                    </p:set>
                                    <p:animEffect transition="in" filter="wipe(left)">
                                      <p:cBhvr>
                                        <p:cTn id="7" dur="500"/>
                                        <p:tgtEl>
                                          <p:spTgt spid="122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wipe(left)">
                                      <p:cBhvr>
                                        <p:cTn id="12" dur="500"/>
                                        <p:tgtEl>
                                          <p:spTgt spid="122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gtEl>
                                        <p:attrNameLst>
                                          <p:attrName>style.visibility</p:attrName>
                                        </p:attrNameLst>
                                      </p:cBhvr>
                                      <p:to>
                                        <p:strVal val="visible"/>
                                      </p:to>
                                    </p:set>
                                    <p:animEffect transition="in" filter="wipe(left)">
                                      <p:cBhvr>
                                        <p:cTn id="17" dur="500"/>
                                        <p:tgtEl>
                                          <p:spTgt spid="12288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22886"/>
                                        </p:tgtEl>
                                        <p:attrNameLst>
                                          <p:attrName>style.visibility</p:attrName>
                                        </p:attrNameLst>
                                      </p:cBhvr>
                                      <p:to>
                                        <p:strVal val="visible"/>
                                      </p:to>
                                    </p:set>
                                    <p:animEffect transition="in" filter="wipe(left)">
                                      <p:cBhvr>
                                        <p:cTn id="21" dur="500"/>
                                        <p:tgtEl>
                                          <p:spTgt spid="1228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902"/>
                                        </p:tgtEl>
                                        <p:attrNameLst>
                                          <p:attrName>style.visibility</p:attrName>
                                        </p:attrNameLst>
                                      </p:cBhvr>
                                      <p:to>
                                        <p:strVal val="visible"/>
                                      </p:to>
                                    </p:set>
                                    <p:animEffect transition="in" filter="wipe(left)">
                                      <p:cBhvr>
                                        <p:cTn id="26" dur="500"/>
                                        <p:tgtEl>
                                          <p:spTgt spid="1229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2898"/>
                                        </p:tgtEl>
                                        <p:attrNameLst>
                                          <p:attrName>style.visibility</p:attrName>
                                        </p:attrNameLst>
                                      </p:cBhvr>
                                      <p:to>
                                        <p:strVal val="visible"/>
                                      </p:to>
                                    </p:set>
                                    <p:animEffect transition="in" filter="wipe(up)">
                                      <p:cBhvr>
                                        <p:cTn id="31" dur="500"/>
                                        <p:tgtEl>
                                          <p:spTgt spid="122898"/>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22899"/>
                                        </p:tgtEl>
                                        <p:attrNameLst>
                                          <p:attrName>style.visibility</p:attrName>
                                        </p:attrNameLst>
                                      </p:cBhvr>
                                      <p:to>
                                        <p:strVal val="visible"/>
                                      </p:to>
                                    </p:set>
                                    <p:animEffect transition="in" filter="wipe(up)">
                                      <p:cBhvr>
                                        <p:cTn id="35" dur="500"/>
                                        <p:tgtEl>
                                          <p:spTgt spid="1228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2887"/>
                                        </p:tgtEl>
                                        <p:attrNameLst>
                                          <p:attrName>style.visibility</p:attrName>
                                        </p:attrNameLst>
                                      </p:cBhvr>
                                      <p:to>
                                        <p:strVal val="visible"/>
                                      </p:to>
                                    </p:set>
                                    <p:animEffect transition="in" filter="wipe(left)">
                                      <p:cBhvr>
                                        <p:cTn id="40" dur="500"/>
                                        <p:tgtEl>
                                          <p:spTgt spid="122887"/>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22888"/>
                                        </p:tgtEl>
                                        <p:attrNameLst>
                                          <p:attrName>style.visibility</p:attrName>
                                        </p:attrNameLst>
                                      </p:cBhvr>
                                      <p:to>
                                        <p:strVal val="visible"/>
                                      </p:to>
                                    </p:set>
                                    <p:animEffect transition="in" filter="wipe(left)">
                                      <p:cBhvr>
                                        <p:cTn id="44" dur="500"/>
                                        <p:tgtEl>
                                          <p:spTgt spid="1228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2891"/>
                                        </p:tgtEl>
                                        <p:attrNameLst>
                                          <p:attrName>style.visibility</p:attrName>
                                        </p:attrNameLst>
                                      </p:cBhvr>
                                      <p:to>
                                        <p:strVal val="visible"/>
                                      </p:to>
                                    </p:set>
                                    <p:animEffect transition="in" filter="wipe(left)">
                                      <p:cBhvr>
                                        <p:cTn id="49" dur="500"/>
                                        <p:tgtEl>
                                          <p:spTgt spid="122891"/>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22890"/>
                                        </p:tgtEl>
                                        <p:attrNameLst>
                                          <p:attrName>style.visibility</p:attrName>
                                        </p:attrNameLst>
                                      </p:cBhvr>
                                      <p:to>
                                        <p:strVal val="visible"/>
                                      </p:to>
                                    </p:set>
                                    <p:animEffect transition="in" filter="wipe(left)">
                                      <p:cBhvr>
                                        <p:cTn id="53" dur="500"/>
                                        <p:tgtEl>
                                          <p:spTgt spid="1228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2892"/>
                                        </p:tgtEl>
                                        <p:attrNameLst>
                                          <p:attrName>style.visibility</p:attrName>
                                        </p:attrNameLst>
                                      </p:cBhvr>
                                      <p:to>
                                        <p:strVal val="visible"/>
                                      </p:to>
                                    </p:set>
                                    <p:animEffect transition="in" filter="wipe(left)">
                                      <p:cBhvr>
                                        <p:cTn id="58" dur="500"/>
                                        <p:tgtEl>
                                          <p:spTgt spid="122892"/>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22893"/>
                                        </p:tgtEl>
                                        <p:attrNameLst>
                                          <p:attrName>style.visibility</p:attrName>
                                        </p:attrNameLst>
                                      </p:cBhvr>
                                      <p:to>
                                        <p:strVal val="visible"/>
                                      </p:to>
                                    </p:set>
                                    <p:animEffect transition="in" filter="wipe(left)">
                                      <p:cBhvr>
                                        <p:cTn id="62" dur="500"/>
                                        <p:tgtEl>
                                          <p:spTgt spid="1228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894"/>
                                        </p:tgtEl>
                                        <p:attrNameLst>
                                          <p:attrName>style.visibility</p:attrName>
                                        </p:attrNameLst>
                                      </p:cBhvr>
                                      <p:to>
                                        <p:strVal val="visible"/>
                                      </p:to>
                                    </p:set>
                                    <p:animEffect transition="in" filter="wipe(left)">
                                      <p:cBhvr>
                                        <p:cTn id="67" dur="500"/>
                                        <p:tgtEl>
                                          <p:spTgt spid="122894"/>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22895"/>
                                        </p:tgtEl>
                                        <p:attrNameLst>
                                          <p:attrName>style.visibility</p:attrName>
                                        </p:attrNameLst>
                                      </p:cBhvr>
                                      <p:to>
                                        <p:strVal val="visible"/>
                                      </p:to>
                                    </p:set>
                                    <p:animEffect transition="in" filter="wipe(left)">
                                      <p:cBhvr>
                                        <p:cTn id="71" dur="500"/>
                                        <p:tgtEl>
                                          <p:spTgt spid="1228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2896"/>
                                        </p:tgtEl>
                                        <p:attrNameLst>
                                          <p:attrName>style.visibility</p:attrName>
                                        </p:attrNameLst>
                                      </p:cBhvr>
                                      <p:to>
                                        <p:strVal val="visible"/>
                                      </p:to>
                                    </p:set>
                                    <p:animEffect transition="in" filter="wipe(left)">
                                      <p:cBhvr>
                                        <p:cTn id="76" dur="500"/>
                                        <p:tgtEl>
                                          <p:spTgt spid="122896"/>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22897"/>
                                        </p:tgtEl>
                                        <p:attrNameLst>
                                          <p:attrName>style.visibility</p:attrName>
                                        </p:attrNameLst>
                                      </p:cBhvr>
                                      <p:to>
                                        <p:strVal val="visible"/>
                                      </p:to>
                                    </p:set>
                                    <p:animEffect transition="in" filter="wipe(left)">
                                      <p:cBhvr>
                                        <p:cTn id="80" dur="500"/>
                                        <p:tgtEl>
                                          <p:spTgt spid="12289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22903"/>
                                        </p:tgtEl>
                                        <p:attrNameLst>
                                          <p:attrName>style.visibility</p:attrName>
                                        </p:attrNameLst>
                                      </p:cBhvr>
                                      <p:to>
                                        <p:strVal val="visible"/>
                                      </p:to>
                                    </p:set>
                                    <p:animEffect transition="in" filter="wipe(up)">
                                      <p:cBhvr>
                                        <p:cTn id="85" dur="500"/>
                                        <p:tgtEl>
                                          <p:spTgt spid="122903"/>
                                        </p:tgtEl>
                                      </p:cBhvr>
                                    </p:animEffect>
                                  </p:childTnLst>
                                </p:cTn>
                              </p:par>
                            </p:childTnLst>
                          </p:cTn>
                        </p:par>
                        <p:par>
                          <p:cTn id="86" fill="hold" nodeType="afterGroup">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122900"/>
                                        </p:tgtEl>
                                        <p:attrNameLst>
                                          <p:attrName>style.visibility</p:attrName>
                                        </p:attrNameLst>
                                      </p:cBhvr>
                                      <p:to>
                                        <p:strVal val="visible"/>
                                      </p:to>
                                    </p:set>
                                    <p:animEffect transition="in" filter="wipe(up)">
                                      <p:cBhvr>
                                        <p:cTn id="89" dur="500"/>
                                        <p:tgtEl>
                                          <p:spTgt spid="122900"/>
                                        </p:tgtEl>
                                      </p:cBhvr>
                                    </p:animEffect>
                                  </p:childTnLst>
                                </p:cTn>
                              </p:par>
                            </p:childTnLst>
                          </p:cTn>
                        </p:par>
                        <p:par>
                          <p:cTn id="90" fill="hold" nodeType="afterGroup">
                            <p:stCondLst>
                              <p:cond delay="1000"/>
                            </p:stCondLst>
                            <p:childTnLst>
                              <p:par>
                                <p:cTn id="91" presetID="22" presetClass="entr" presetSubtype="1" fill="hold" grpId="0" nodeType="afterEffect">
                                  <p:stCondLst>
                                    <p:cond delay="0"/>
                                  </p:stCondLst>
                                  <p:childTnLst>
                                    <p:set>
                                      <p:cBhvr>
                                        <p:cTn id="92" dur="1" fill="hold">
                                          <p:stCondLst>
                                            <p:cond delay="0"/>
                                          </p:stCondLst>
                                        </p:cTn>
                                        <p:tgtEl>
                                          <p:spTgt spid="122901"/>
                                        </p:tgtEl>
                                        <p:attrNameLst>
                                          <p:attrName>style.visibility</p:attrName>
                                        </p:attrNameLst>
                                      </p:cBhvr>
                                      <p:to>
                                        <p:strVal val="visible"/>
                                      </p:to>
                                    </p:set>
                                    <p:animEffect transition="in" filter="wipe(up)">
                                      <p:cBhvr>
                                        <p:cTn id="93" dur="500"/>
                                        <p:tgtEl>
                                          <p:spTgt spid="12290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2904"/>
                                        </p:tgtEl>
                                        <p:attrNameLst>
                                          <p:attrName>style.visibility</p:attrName>
                                        </p:attrNameLst>
                                      </p:cBhvr>
                                      <p:to>
                                        <p:strVal val="visible"/>
                                      </p:to>
                                    </p:set>
                                    <p:animEffect transition="in" filter="wipe(left)">
                                      <p:cBhvr>
                                        <p:cTn id="98" dur="500"/>
                                        <p:tgtEl>
                                          <p:spTgt spid="122904"/>
                                        </p:tgtEl>
                                      </p:cBhvr>
                                    </p:animEffect>
                                  </p:childTnLst>
                                </p:cTn>
                              </p:par>
                            </p:childTnLst>
                          </p:cTn>
                        </p:par>
                        <p:par>
                          <p:cTn id="99" fill="hold" nodeType="afterGroup">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122905"/>
                                        </p:tgtEl>
                                        <p:attrNameLst>
                                          <p:attrName>style.visibility</p:attrName>
                                        </p:attrNameLst>
                                      </p:cBhvr>
                                      <p:to>
                                        <p:strVal val="visible"/>
                                      </p:to>
                                    </p:set>
                                    <p:animEffect transition="in" filter="wipe(left)">
                                      <p:cBhvr>
                                        <p:cTn id="102" dur="500"/>
                                        <p:tgtEl>
                                          <p:spTgt spid="12290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22908"/>
                                        </p:tgtEl>
                                        <p:attrNameLst>
                                          <p:attrName>style.visibility</p:attrName>
                                        </p:attrNameLst>
                                      </p:cBhvr>
                                      <p:to>
                                        <p:strVal val="visible"/>
                                      </p:to>
                                    </p:set>
                                    <p:animEffect transition="in" filter="wipe(up)">
                                      <p:cBhvr>
                                        <p:cTn id="107" dur="500"/>
                                        <p:tgtEl>
                                          <p:spTgt spid="122908"/>
                                        </p:tgtEl>
                                      </p:cBhvr>
                                    </p:animEffect>
                                  </p:childTnLst>
                                </p:cTn>
                              </p:par>
                            </p:childTnLst>
                          </p:cTn>
                        </p:par>
                        <p:par>
                          <p:cTn id="108" fill="hold" nodeType="afterGroup">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122906"/>
                                        </p:tgtEl>
                                        <p:attrNameLst>
                                          <p:attrName>style.visibility</p:attrName>
                                        </p:attrNameLst>
                                      </p:cBhvr>
                                      <p:to>
                                        <p:strVal val="visible"/>
                                      </p:to>
                                    </p:set>
                                    <p:animEffect transition="in" filter="wipe(up)">
                                      <p:cBhvr>
                                        <p:cTn id="111" dur="500"/>
                                        <p:tgtEl>
                                          <p:spTgt spid="122906"/>
                                        </p:tgtEl>
                                      </p:cBhvr>
                                    </p:animEffect>
                                  </p:childTnLst>
                                </p:cTn>
                              </p:par>
                            </p:childTnLst>
                          </p:cTn>
                        </p:par>
                        <p:par>
                          <p:cTn id="112" fill="hold" nodeType="afterGroup">
                            <p:stCondLst>
                              <p:cond delay="1000"/>
                            </p:stCondLst>
                            <p:childTnLst>
                              <p:par>
                                <p:cTn id="113" presetID="22" presetClass="entr" presetSubtype="1" fill="hold" grpId="0" nodeType="afterEffect">
                                  <p:stCondLst>
                                    <p:cond delay="0"/>
                                  </p:stCondLst>
                                  <p:childTnLst>
                                    <p:set>
                                      <p:cBhvr>
                                        <p:cTn id="114" dur="1" fill="hold">
                                          <p:stCondLst>
                                            <p:cond delay="0"/>
                                          </p:stCondLst>
                                        </p:cTn>
                                        <p:tgtEl>
                                          <p:spTgt spid="122907"/>
                                        </p:tgtEl>
                                        <p:attrNameLst>
                                          <p:attrName>style.visibility</p:attrName>
                                        </p:attrNameLst>
                                      </p:cBhvr>
                                      <p:to>
                                        <p:strVal val="visible"/>
                                      </p:to>
                                    </p:set>
                                    <p:animEffect transition="in" filter="wipe(up)">
                                      <p:cBhvr>
                                        <p:cTn id="115" dur="500"/>
                                        <p:tgtEl>
                                          <p:spTgt spid="122907"/>
                                        </p:tgtEl>
                                      </p:cBhvr>
                                    </p:animEffect>
                                  </p:childTnLst>
                                </p:cTn>
                              </p:par>
                            </p:childTnLst>
                          </p:cTn>
                        </p:par>
                        <p:par>
                          <p:cTn id="116" fill="hold" nodeType="afterGroup">
                            <p:stCondLst>
                              <p:cond delay="1500"/>
                            </p:stCondLst>
                            <p:childTnLst>
                              <p:par>
                                <p:cTn id="117" presetID="2" presetClass="entr" presetSubtype="6" fill="hold" grpId="0" nodeType="afterEffect">
                                  <p:stCondLst>
                                    <p:cond delay="0"/>
                                  </p:stCondLst>
                                  <p:childTnLst>
                                    <p:set>
                                      <p:cBhvr>
                                        <p:cTn id="118" dur="1" fill="hold">
                                          <p:stCondLst>
                                            <p:cond delay="0"/>
                                          </p:stCondLst>
                                        </p:cTn>
                                        <p:tgtEl>
                                          <p:spTgt spid="122912"/>
                                        </p:tgtEl>
                                        <p:attrNameLst>
                                          <p:attrName>style.visibility</p:attrName>
                                        </p:attrNameLst>
                                      </p:cBhvr>
                                      <p:to>
                                        <p:strVal val="visible"/>
                                      </p:to>
                                    </p:set>
                                    <p:anim calcmode="lin" valueType="num">
                                      <p:cBhvr additive="base">
                                        <p:cTn id="119" dur="500" fill="hold"/>
                                        <p:tgtEl>
                                          <p:spTgt spid="122912"/>
                                        </p:tgtEl>
                                        <p:attrNameLst>
                                          <p:attrName>ppt_x</p:attrName>
                                        </p:attrNameLst>
                                      </p:cBhvr>
                                      <p:tavLst>
                                        <p:tav tm="0">
                                          <p:val>
                                            <p:strVal val="1+#ppt_w/2"/>
                                          </p:val>
                                        </p:tav>
                                        <p:tav tm="100000">
                                          <p:val>
                                            <p:strVal val="#ppt_x"/>
                                          </p:val>
                                        </p:tav>
                                      </p:tavLst>
                                    </p:anim>
                                    <p:anim calcmode="lin" valueType="num">
                                      <p:cBhvr additive="base">
                                        <p:cTn id="120" dur="500" fill="hold"/>
                                        <p:tgtEl>
                                          <p:spTgt spid="1229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7" grpId="0" animBg="1" autoUpdateAnimBg="0"/>
      <p:bldP spid="122888" grpId="0" animBg="1" autoUpdateAnimBg="0"/>
      <p:bldP spid="122890" grpId="0" animBg="1" autoUpdateAnimBg="0"/>
      <p:bldP spid="122891" grpId="0" animBg="1" autoUpdateAnimBg="0"/>
      <p:bldP spid="122892" grpId="0" animBg="1" autoUpdateAnimBg="0"/>
      <p:bldP spid="122893" grpId="0" animBg="1" autoUpdateAnimBg="0"/>
      <p:bldP spid="122894" grpId="0" animBg="1" autoUpdateAnimBg="0"/>
      <p:bldP spid="122895" grpId="0" animBg="1" autoUpdateAnimBg="0"/>
      <p:bldP spid="122896" grpId="0" animBg="1" autoUpdateAnimBg="0"/>
      <p:bldP spid="122897" grpId="0" animBg="1" autoUpdateAnimBg="0"/>
      <p:bldP spid="122898" grpId="0" animBg="1"/>
      <p:bldP spid="122899" grpId="0" autoUpdateAnimBg="0"/>
      <p:bldP spid="122900" grpId="0" animBg="1"/>
      <p:bldP spid="122901" grpId="0" autoUpdateAnimBg="0"/>
      <p:bldP spid="122902" grpId="0" animBg="1" autoUpdateAnimBg="0"/>
      <p:bldP spid="122903" grpId="0" animBg="1"/>
      <p:bldP spid="122904" grpId="0" animBg="1" autoUpdateAnimBg="0"/>
      <p:bldP spid="122905" grpId="0" animBg="1" autoUpdateAnimBg="0"/>
      <p:bldP spid="122906" grpId="0" animBg="1"/>
      <p:bldP spid="122907" grpId="0" autoUpdateAnimBg="0"/>
      <p:bldP spid="122908" grpId="0" animBg="1"/>
      <p:bldP spid="122910" grpId="0" autoUpdateAnimBg="0"/>
      <p:bldP spid="12291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026"/>
          <p:cNvSpPr txBox="1">
            <a:spLocks noChangeArrowheads="1"/>
          </p:cNvSpPr>
          <p:nvPr/>
        </p:nvSpPr>
        <p:spPr bwMode="auto">
          <a:xfrm>
            <a:off x="1882775" y="207963"/>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时间分析</a:t>
            </a:r>
            <a:r>
              <a:rPr lang="en-US" altLang="zh-CN" sz="3600" b="1">
                <a:solidFill>
                  <a:srgbClr val="990000"/>
                </a:solidFill>
              </a:rPr>
              <a:t>:</a:t>
            </a:r>
            <a:endParaRPr lang="en-US" altLang="zh-CN" sz="4000"/>
          </a:p>
        </p:txBody>
      </p:sp>
      <p:sp>
        <p:nvSpPr>
          <p:cNvPr id="83971" name="Text Box 1027"/>
          <p:cNvSpPr txBox="1">
            <a:spLocks noChangeArrowheads="1"/>
          </p:cNvSpPr>
          <p:nvPr/>
        </p:nvSpPr>
        <p:spPr bwMode="auto">
          <a:xfrm>
            <a:off x="1866900" y="901701"/>
            <a:ext cx="880241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200" b="1">
                <a:solidFill>
                  <a:srgbClr val="000099"/>
                </a:solidFill>
              </a:rPr>
              <a:t>最好的情况（关键字在记录序列中顺序有序）：</a:t>
            </a:r>
          </a:p>
          <a:p>
            <a:pPr eaLnBrk="1" hangingPunct="1">
              <a:lnSpc>
                <a:spcPct val="120000"/>
              </a:lnSpc>
            </a:pPr>
            <a:r>
              <a:rPr lang="zh-CN" altLang="en-US" sz="3200" b="1">
                <a:solidFill>
                  <a:srgbClr val="000099"/>
                </a:solidFill>
              </a:rPr>
              <a:t>    只需进行一趟起泡</a:t>
            </a:r>
            <a:endParaRPr lang="zh-CN" altLang="en-US" sz="3200" b="1">
              <a:solidFill>
                <a:srgbClr val="000080"/>
              </a:solidFill>
            </a:endParaRPr>
          </a:p>
        </p:txBody>
      </p:sp>
      <p:sp>
        <p:nvSpPr>
          <p:cNvPr id="83972" name="Text Box 1028"/>
          <p:cNvSpPr txBox="1">
            <a:spLocks noChangeArrowheads="1"/>
          </p:cNvSpPr>
          <p:nvPr/>
        </p:nvSpPr>
        <p:spPr bwMode="auto">
          <a:xfrm>
            <a:off x="2133600" y="2192339"/>
            <a:ext cx="36471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5042"/>
                </a:solidFill>
              </a:rPr>
              <a:t>“</a:t>
            </a:r>
            <a:r>
              <a:rPr lang="zh-CN" altLang="en-US" sz="3600" b="1">
                <a:solidFill>
                  <a:srgbClr val="005042"/>
                </a:solidFill>
              </a:rPr>
              <a:t>比较”的次数：</a:t>
            </a:r>
            <a:endParaRPr lang="zh-CN" altLang="en-US" sz="4000"/>
          </a:p>
        </p:txBody>
      </p:sp>
      <p:sp>
        <p:nvSpPr>
          <p:cNvPr id="83973" name="Text Box 1029"/>
          <p:cNvSpPr txBox="1">
            <a:spLocks noChangeArrowheads="1"/>
          </p:cNvSpPr>
          <p:nvPr/>
        </p:nvSpPr>
        <p:spPr bwMode="auto">
          <a:xfrm>
            <a:off x="1882775" y="3424239"/>
            <a:ext cx="880241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200" b="1">
                <a:solidFill>
                  <a:srgbClr val="333399"/>
                </a:solidFill>
              </a:rPr>
              <a:t>最坏的情况（关键字在记录序列中逆序有序）：</a:t>
            </a:r>
          </a:p>
          <a:p>
            <a:pPr eaLnBrk="1" hangingPunct="1">
              <a:lnSpc>
                <a:spcPct val="120000"/>
              </a:lnSpc>
            </a:pPr>
            <a:r>
              <a:rPr lang="zh-CN" altLang="en-US" sz="3200" b="1">
                <a:solidFill>
                  <a:srgbClr val="333399"/>
                </a:solidFill>
              </a:rPr>
              <a:t>    需进行</a:t>
            </a:r>
            <a:r>
              <a:rPr lang="en-US" altLang="zh-CN" sz="3200" b="1">
                <a:solidFill>
                  <a:srgbClr val="333399"/>
                </a:solidFill>
              </a:rPr>
              <a:t>n-1</a:t>
            </a:r>
            <a:r>
              <a:rPr lang="zh-CN" altLang="en-US" sz="3200" b="1">
                <a:solidFill>
                  <a:srgbClr val="333399"/>
                </a:solidFill>
              </a:rPr>
              <a:t>趟起泡</a:t>
            </a:r>
          </a:p>
        </p:txBody>
      </p:sp>
      <p:sp>
        <p:nvSpPr>
          <p:cNvPr id="83974" name="Text Box 1030"/>
          <p:cNvSpPr txBox="1">
            <a:spLocks noChangeArrowheads="1"/>
          </p:cNvSpPr>
          <p:nvPr/>
        </p:nvSpPr>
        <p:spPr bwMode="auto">
          <a:xfrm>
            <a:off x="2133600" y="4646614"/>
            <a:ext cx="36471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5042"/>
                </a:solidFill>
              </a:rPr>
              <a:t>“</a:t>
            </a:r>
            <a:r>
              <a:rPr lang="zh-CN" altLang="en-US" sz="3600" b="1">
                <a:solidFill>
                  <a:srgbClr val="005042"/>
                </a:solidFill>
              </a:rPr>
              <a:t>比较”的次数：</a:t>
            </a:r>
            <a:endParaRPr lang="zh-CN" altLang="en-US" sz="4000"/>
          </a:p>
        </p:txBody>
      </p:sp>
      <p:sp>
        <p:nvSpPr>
          <p:cNvPr id="83976" name="Text Box 1032"/>
          <p:cNvSpPr txBox="1">
            <a:spLocks noChangeArrowheads="1"/>
          </p:cNvSpPr>
          <p:nvPr/>
        </p:nvSpPr>
        <p:spPr bwMode="auto">
          <a:xfrm>
            <a:off x="7543800" y="2776538"/>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b="1">
                <a:solidFill>
                  <a:srgbClr val="FF0000"/>
                </a:solidFill>
              </a:rPr>
              <a:t>0</a:t>
            </a:r>
            <a:endParaRPr lang="en-US" altLang="zh-CN"/>
          </a:p>
        </p:txBody>
      </p:sp>
      <p:sp>
        <p:nvSpPr>
          <p:cNvPr id="83979" name="Rectangle 1035"/>
          <p:cNvSpPr>
            <a:spLocks noChangeArrowheads="1"/>
          </p:cNvSpPr>
          <p:nvPr/>
        </p:nvSpPr>
        <p:spPr bwMode="auto">
          <a:xfrm>
            <a:off x="6400800" y="2208214"/>
            <a:ext cx="36471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5042"/>
                </a:solidFill>
              </a:rPr>
              <a:t>“</a:t>
            </a:r>
            <a:r>
              <a:rPr lang="zh-CN" altLang="en-US" sz="3600" b="1">
                <a:solidFill>
                  <a:srgbClr val="005042"/>
                </a:solidFill>
              </a:rPr>
              <a:t>移动”的次数：</a:t>
            </a:r>
            <a:endParaRPr lang="zh-CN" altLang="en-US" sz="4000"/>
          </a:p>
        </p:txBody>
      </p:sp>
      <p:sp>
        <p:nvSpPr>
          <p:cNvPr id="83980" name="Rectangle 1036"/>
          <p:cNvSpPr>
            <a:spLocks noChangeArrowheads="1"/>
          </p:cNvSpPr>
          <p:nvPr/>
        </p:nvSpPr>
        <p:spPr bwMode="auto">
          <a:xfrm>
            <a:off x="6400800" y="4646614"/>
            <a:ext cx="36471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5042"/>
                </a:solidFill>
              </a:rPr>
              <a:t>“</a:t>
            </a:r>
            <a:r>
              <a:rPr lang="zh-CN" altLang="en-US" sz="3600" b="1">
                <a:solidFill>
                  <a:srgbClr val="005042"/>
                </a:solidFill>
              </a:rPr>
              <a:t>移动”的次数：</a:t>
            </a:r>
            <a:endParaRPr lang="zh-CN" altLang="en-US" sz="4000"/>
          </a:p>
        </p:txBody>
      </p:sp>
      <p:sp>
        <p:nvSpPr>
          <p:cNvPr id="83981" name="Text Box 1037"/>
          <p:cNvSpPr txBox="1">
            <a:spLocks noChangeArrowheads="1"/>
          </p:cNvSpPr>
          <p:nvPr/>
        </p:nvSpPr>
        <p:spPr bwMode="auto">
          <a:xfrm>
            <a:off x="3200400" y="2757489"/>
            <a:ext cx="89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0000"/>
                </a:solidFill>
              </a:rPr>
              <a:t>n-1</a:t>
            </a:r>
          </a:p>
        </p:txBody>
      </p:sp>
      <p:graphicFrame>
        <p:nvGraphicFramePr>
          <p:cNvPr id="141312" name="Object 1024"/>
          <p:cNvGraphicFramePr>
            <a:graphicFrameLocks noChangeAspect="1"/>
          </p:cNvGraphicFramePr>
          <p:nvPr/>
        </p:nvGraphicFramePr>
        <p:xfrm>
          <a:off x="2438400" y="5257800"/>
          <a:ext cx="3048000" cy="1087438"/>
        </p:xfrm>
        <a:graphic>
          <a:graphicData uri="http://schemas.openxmlformats.org/presentationml/2006/ole">
            <mc:AlternateContent xmlns:mc="http://schemas.openxmlformats.org/markup-compatibility/2006">
              <mc:Choice xmlns:v="urn:schemas-microsoft-com:vml" Requires="v">
                <p:oleObj spid="_x0000_s12336" name="公式" r:id="rId3" imgW="1200049" imgH="419100" progId="Equation.3">
                  <p:embed/>
                </p:oleObj>
              </mc:Choice>
              <mc:Fallback>
                <p:oleObj name="公式" r:id="rId3" imgW="1200049"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57800"/>
                        <a:ext cx="30480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13" name="Object 1025"/>
          <p:cNvGraphicFramePr>
            <a:graphicFrameLocks noChangeAspect="1"/>
          </p:cNvGraphicFramePr>
          <p:nvPr/>
        </p:nvGraphicFramePr>
        <p:xfrm>
          <a:off x="6553200" y="5257801"/>
          <a:ext cx="3429000" cy="1096963"/>
        </p:xfrm>
        <a:graphic>
          <a:graphicData uri="http://schemas.openxmlformats.org/presentationml/2006/ole">
            <mc:AlternateContent xmlns:mc="http://schemas.openxmlformats.org/markup-compatibility/2006">
              <mc:Choice xmlns:v="urn:schemas-microsoft-com:vml" Requires="v">
                <p:oleObj spid="_x0000_s12337" name="公式" r:id="rId5" imgW="1333567" imgH="419100" progId="Equation.3">
                  <p:embed/>
                </p:oleObj>
              </mc:Choice>
              <mc:Fallback>
                <p:oleObj name="公式" r:id="rId5" imgW="1333567"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5257801"/>
                        <a:ext cx="34290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7" name="AutoShape 1043">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692235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strips(downRight)">
                                      <p:cBhvr>
                                        <p:cTn id="7" dur="500"/>
                                        <p:tgtEl>
                                          <p:spTgt spid="8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81"/>
                                        </p:tgtEl>
                                        <p:attrNameLst>
                                          <p:attrName>style.visibility</p:attrName>
                                        </p:attrNameLst>
                                      </p:cBhvr>
                                      <p:to>
                                        <p:strVal val="visible"/>
                                      </p:to>
                                    </p:set>
                                    <p:animEffect transition="in" filter="wipe(left)">
                                      <p:cBhvr>
                                        <p:cTn id="17" dur="500"/>
                                        <p:tgtEl>
                                          <p:spTgt spid="83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9"/>
                                        </p:tgtEl>
                                        <p:attrNameLst>
                                          <p:attrName>style.visibility</p:attrName>
                                        </p:attrNameLst>
                                      </p:cBhvr>
                                      <p:to>
                                        <p:strVal val="visible"/>
                                      </p:to>
                                    </p:set>
                                    <p:animEffect transition="in" filter="wipe(left)">
                                      <p:cBhvr>
                                        <p:cTn id="22" dur="500"/>
                                        <p:tgtEl>
                                          <p:spTgt spid="839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wipe(left)">
                                      <p:cBhvr>
                                        <p:cTn id="27" dur="500"/>
                                        <p:tgtEl>
                                          <p:spTgt spid="839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3"/>
                                        </p:tgtEl>
                                        <p:attrNameLst>
                                          <p:attrName>style.visibility</p:attrName>
                                        </p:attrNameLst>
                                      </p:cBhvr>
                                      <p:to>
                                        <p:strVal val="visible"/>
                                      </p:to>
                                    </p:set>
                                    <p:animEffect transition="in" filter="wipe(left)">
                                      <p:cBhvr>
                                        <p:cTn id="32" dur="500"/>
                                        <p:tgtEl>
                                          <p:spTgt spid="839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Effect transition="in" filter="wipe(left)">
                                      <p:cBhvr>
                                        <p:cTn id="37" dur="500"/>
                                        <p:tgtEl>
                                          <p:spTgt spid="83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12"/>
                                        </p:tgtEl>
                                        <p:attrNameLst>
                                          <p:attrName>style.visibility</p:attrName>
                                        </p:attrNameLst>
                                      </p:cBhvr>
                                      <p:to>
                                        <p:strVal val="visible"/>
                                      </p:to>
                                    </p:set>
                                    <p:animEffect transition="in" filter="wipe(left)">
                                      <p:cBhvr>
                                        <p:cTn id="42" dur="500"/>
                                        <p:tgtEl>
                                          <p:spTgt spid="1413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3980"/>
                                        </p:tgtEl>
                                        <p:attrNameLst>
                                          <p:attrName>style.visibility</p:attrName>
                                        </p:attrNameLst>
                                      </p:cBhvr>
                                      <p:to>
                                        <p:strVal val="visible"/>
                                      </p:to>
                                    </p:set>
                                    <p:animEffect transition="in" filter="wipe(left)">
                                      <p:cBhvr>
                                        <p:cTn id="47" dur="500"/>
                                        <p:tgtEl>
                                          <p:spTgt spid="839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1313"/>
                                        </p:tgtEl>
                                        <p:attrNameLst>
                                          <p:attrName>style.visibility</p:attrName>
                                        </p:attrNameLst>
                                      </p:cBhvr>
                                      <p:to>
                                        <p:strVal val="visible"/>
                                      </p:to>
                                    </p:set>
                                    <p:animEffect transition="in" filter="wipe(left)">
                                      <p:cBhvr>
                                        <p:cTn id="52" dur="500"/>
                                        <p:tgtEl>
                                          <p:spTgt spid="141313"/>
                                        </p:tgtEl>
                                      </p:cBhvr>
                                    </p:animEffect>
                                  </p:childTnLst>
                                </p:cTn>
                              </p:par>
                            </p:childTnLst>
                          </p:cTn>
                        </p:par>
                        <p:par>
                          <p:cTn id="53" fill="hold" nodeType="afterGroup">
                            <p:stCondLst>
                              <p:cond delay="500"/>
                            </p:stCondLst>
                            <p:childTnLst>
                              <p:par>
                                <p:cTn id="54" presetID="2" presetClass="entr" presetSubtype="6" fill="hold" grpId="0" nodeType="afterEffect">
                                  <p:stCondLst>
                                    <p:cond delay="0"/>
                                  </p:stCondLst>
                                  <p:childTnLst>
                                    <p:set>
                                      <p:cBhvr>
                                        <p:cTn id="55" dur="1" fill="hold">
                                          <p:stCondLst>
                                            <p:cond delay="0"/>
                                          </p:stCondLst>
                                        </p:cTn>
                                        <p:tgtEl>
                                          <p:spTgt spid="83987"/>
                                        </p:tgtEl>
                                        <p:attrNameLst>
                                          <p:attrName>style.visibility</p:attrName>
                                        </p:attrNameLst>
                                      </p:cBhvr>
                                      <p:to>
                                        <p:strVal val="visible"/>
                                      </p:to>
                                    </p:set>
                                    <p:anim calcmode="lin" valueType="num">
                                      <p:cBhvr additive="base">
                                        <p:cTn id="56" dur="500" fill="hold"/>
                                        <p:tgtEl>
                                          <p:spTgt spid="83987"/>
                                        </p:tgtEl>
                                        <p:attrNameLst>
                                          <p:attrName>ppt_x</p:attrName>
                                        </p:attrNameLst>
                                      </p:cBhvr>
                                      <p:tavLst>
                                        <p:tav tm="0">
                                          <p:val>
                                            <p:strVal val="1+#ppt_w/2"/>
                                          </p:val>
                                        </p:tav>
                                        <p:tav tm="100000">
                                          <p:val>
                                            <p:strVal val="#ppt_x"/>
                                          </p:val>
                                        </p:tav>
                                      </p:tavLst>
                                    </p:anim>
                                    <p:anim calcmode="lin" valueType="num">
                                      <p:cBhvr additive="base">
                                        <p:cTn id="57" dur="500" fill="hold"/>
                                        <p:tgtEl>
                                          <p:spTgt spid="83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83974" grpId="0" autoUpdateAnimBg="0"/>
      <p:bldP spid="83976" grpId="0" autoUpdateAnimBg="0"/>
      <p:bldP spid="83979" grpId="0" autoUpdateAnimBg="0"/>
      <p:bldP spid="83980" grpId="0" autoUpdateAnimBg="0"/>
      <p:bldP spid="83981" grpId="0" autoUpdateAnimBg="0"/>
      <p:bldP spid="8398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3"/>
          <p:cNvGraphicFramePr>
            <a:graphicFrameLocks noChangeAspect="1"/>
          </p:cNvGraphicFramePr>
          <p:nvPr/>
        </p:nvGraphicFramePr>
        <p:xfrm>
          <a:off x="2590800" y="1066800"/>
          <a:ext cx="7848600" cy="838200"/>
        </p:xfrm>
        <a:graphic>
          <a:graphicData uri="http://schemas.openxmlformats.org/presentationml/2006/ole">
            <mc:AlternateContent xmlns:mc="http://schemas.openxmlformats.org/markup-compatibility/2006">
              <mc:Choice xmlns:v="urn:schemas-microsoft-com:vml" Requires="v">
                <p:oleObj spid="_x0000_s13339" name="文档" r:id="rId3" imgW="5619649" imgH="562043" progId="Word.Document.8">
                  <p:embed/>
                </p:oleObj>
              </mc:Choice>
              <mc:Fallback>
                <p:oleObj name="文档" r:id="rId3" imgW="5619649" imgH="56204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06680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Line 4"/>
          <p:cNvSpPr>
            <a:spLocks noChangeShapeType="1"/>
          </p:cNvSpPr>
          <p:nvPr/>
        </p:nvSpPr>
        <p:spPr bwMode="auto">
          <a:xfrm>
            <a:off x="2971800" y="457200"/>
            <a:ext cx="0" cy="609600"/>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8" name="Line 5"/>
          <p:cNvSpPr>
            <a:spLocks noChangeShapeType="1"/>
          </p:cNvSpPr>
          <p:nvPr/>
        </p:nvSpPr>
        <p:spPr bwMode="auto">
          <a:xfrm>
            <a:off x="9677400" y="457200"/>
            <a:ext cx="0" cy="609600"/>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9" name="Text Box 6"/>
          <p:cNvSpPr txBox="1">
            <a:spLocks noChangeArrowheads="1"/>
          </p:cNvSpPr>
          <p:nvPr/>
        </p:nvSpPr>
        <p:spPr bwMode="auto">
          <a:xfrm>
            <a:off x="3009900" y="271464"/>
            <a:ext cx="342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3366"/>
                </a:solidFill>
              </a:rPr>
              <a:t>s</a:t>
            </a:r>
            <a:endParaRPr lang="en-US" altLang="zh-CN" sz="3200"/>
          </a:p>
        </p:txBody>
      </p:sp>
      <p:sp>
        <p:nvSpPr>
          <p:cNvPr id="47110" name="Text Box 7"/>
          <p:cNvSpPr txBox="1">
            <a:spLocks noChangeArrowheads="1"/>
          </p:cNvSpPr>
          <p:nvPr/>
        </p:nvSpPr>
        <p:spPr bwMode="auto">
          <a:xfrm>
            <a:off x="9761538" y="328614"/>
            <a:ext cx="296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3366"/>
                </a:solidFill>
              </a:rPr>
              <a:t>t</a:t>
            </a:r>
            <a:endParaRPr lang="en-US" altLang="zh-CN" sz="3200"/>
          </a:p>
        </p:txBody>
      </p:sp>
      <p:sp>
        <p:nvSpPr>
          <p:cNvPr id="123912" name="Line 8"/>
          <p:cNvSpPr>
            <a:spLocks noChangeShapeType="1"/>
          </p:cNvSpPr>
          <p:nvPr/>
        </p:nvSpPr>
        <p:spPr bwMode="auto">
          <a:xfrm flipV="1">
            <a:off x="3048000" y="1752600"/>
            <a:ext cx="0" cy="6096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3" name="Text Box 9"/>
          <p:cNvSpPr txBox="1">
            <a:spLocks noChangeArrowheads="1"/>
          </p:cNvSpPr>
          <p:nvPr/>
        </p:nvSpPr>
        <p:spPr bwMode="auto">
          <a:xfrm>
            <a:off x="2536826" y="22780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006600"/>
                </a:solidFill>
              </a:rPr>
              <a:t>low</a:t>
            </a:r>
            <a:endParaRPr lang="en-US" altLang="zh-CN" sz="2800"/>
          </a:p>
        </p:txBody>
      </p:sp>
      <p:sp>
        <p:nvSpPr>
          <p:cNvPr id="123914" name="Line 10"/>
          <p:cNvSpPr>
            <a:spLocks noChangeShapeType="1"/>
          </p:cNvSpPr>
          <p:nvPr/>
        </p:nvSpPr>
        <p:spPr bwMode="auto">
          <a:xfrm flipV="1">
            <a:off x="9829800"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Text Box 11"/>
          <p:cNvSpPr txBox="1">
            <a:spLocks noChangeArrowheads="1"/>
          </p:cNvSpPr>
          <p:nvPr/>
        </p:nvSpPr>
        <p:spPr bwMode="auto">
          <a:xfrm>
            <a:off x="9471026"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p:nvSpPr>
          <p:cNvPr id="123919" name="Line 15"/>
          <p:cNvSpPr>
            <a:spLocks noChangeShapeType="1"/>
          </p:cNvSpPr>
          <p:nvPr/>
        </p:nvSpPr>
        <p:spPr bwMode="auto">
          <a:xfrm flipV="1">
            <a:off x="8969375"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0" name="Text Box 16"/>
          <p:cNvSpPr txBox="1">
            <a:spLocks noChangeArrowheads="1"/>
          </p:cNvSpPr>
          <p:nvPr/>
        </p:nvSpPr>
        <p:spPr bwMode="auto">
          <a:xfrm>
            <a:off x="8610601"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useBgFill="1">
        <p:nvSpPr>
          <p:cNvPr id="123921" name="Rectangle 17"/>
          <p:cNvSpPr>
            <a:spLocks noChangeArrowheads="1"/>
          </p:cNvSpPr>
          <p:nvPr/>
        </p:nvSpPr>
        <p:spPr bwMode="auto">
          <a:xfrm>
            <a:off x="9448800" y="1752600"/>
            <a:ext cx="8382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3922" name="Text Box 18"/>
          <p:cNvSpPr txBox="1">
            <a:spLocks noChangeArrowheads="1"/>
          </p:cNvSpPr>
          <p:nvPr/>
        </p:nvSpPr>
        <p:spPr bwMode="auto">
          <a:xfrm>
            <a:off x="2613026" y="1096964"/>
            <a:ext cx="663575" cy="5794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spcBef>
                <a:spcPct val="50000"/>
              </a:spcBef>
            </a:pPr>
            <a:r>
              <a:rPr lang="en-US" altLang="zh-CN" sz="3200" b="1">
                <a:solidFill>
                  <a:srgbClr val="009999"/>
                </a:solidFill>
              </a:rPr>
              <a:t>23</a:t>
            </a:r>
            <a:endParaRPr lang="en-US" altLang="zh-CN" sz="3600"/>
          </a:p>
        </p:txBody>
      </p:sp>
      <p:sp>
        <p:nvSpPr>
          <p:cNvPr id="123923" name="Line 19"/>
          <p:cNvSpPr>
            <a:spLocks noChangeShapeType="1"/>
          </p:cNvSpPr>
          <p:nvPr/>
        </p:nvSpPr>
        <p:spPr bwMode="auto">
          <a:xfrm flipV="1">
            <a:off x="4495800" y="1752600"/>
            <a:ext cx="0" cy="6096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4" name="Text Box 20"/>
          <p:cNvSpPr txBox="1">
            <a:spLocks noChangeArrowheads="1"/>
          </p:cNvSpPr>
          <p:nvPr/>
        </p:nvSpPr>
        <p:spPr bwMode="auto">
          <a:xfrm>
            <a:off x="3984626" y="22780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006600"/>
                </a:solidFill>
              </a:rPr>
              <a:t>low</a:t>
            </a:r>
            <a:endParaRPr lang="en-US" altLang="zh-CN" sz="2800"/>
          </a:p>
        </p:txBody>
      </p:sp>
      <p:sp useBgFill="1">
        <p:nvSpPr>
          <p:cNvPr id="123925" name="Rectangle 21"/>
          <p:cNvSpPr>
            <a:spLocks noChangeArrowheads="1"/>
          </p:cNvSpPr>
          <p:nvPr/>
        </p:nvSpPr>
        <p:spPr bwMode="auto">
          <a:xfrm>
            <a:off x="2590800" y="1752600"/>
            <a:ext cx="6096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3926" name="Text Box 22"/>
          <p:cNvSpPr txBox="1">
            <a:spLocks noChangeArrowheads="1"/>
          </p:cNvSpPr>
          <p:nvPr/>
        </p:nvSpPr>
        <p:spPr bwMode="auto">
          <a:xfrm>
            <a:off x="8686801" y="1066800"/>
            <a:ext cx="663575" cy="5794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spcBef>
                <a:spcPct val="50000"/>
              </a:spcBef>
            </a:pPr>
            <a:r>
              <a:rPr lang="en-US" altLang="zh-CN" sz="3200" b="1">
                <a:solidFill>
                  <a:srgbClr val="009999"/>
                </a:solidFill>
              </a:rPr>
              <a:t>80</a:t>
            </a:r>
            <a:endParaRPr lang="en-US" altLang="zh-CN" sz="3600"/>
          </a:p>
        </p:txBody>
      </p:sp>
      <p:sp>
        <p:nvSpPr>
          <p:cNvPr id="123927" name="Line 23"/>
          <p:cNvSpPr>
            <a:spLocks noChangeShapeType="1"/>
          </p:cNvSpPr>
          <p:nvPr/>
        </p:nvSpPr>
        <p:spPr bwMode="auto">
          <a:xfrm flipV="1">
            <a:off x="6149975"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8" name="Text Box 24"/>
          <p:cNvSpPr txBox="1">
            <a:spLocks noChangeArrowheads="1"/>
          </p:cNvSpPr>
          <p:nvPr/>
        </p:nvSpPr>
        <p:spPr bwMode="auto">
          <a:xfrm>
            <a:off x="6042026"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useBgFill="1">
        <p:nvSpPr>
          <p:cNvPr id="123929" name="Rectangle 25"/>
          <p:cNvSpPr>
            <a:spLocks noChangeArrowheads="1"/>
          </p:cNvSpPr>
          <p:nvPr/>
        </p:nvSpPr>
        <p:spPr bwMode="auto">
          <a:xfrm>
            <a:off x="8610600" y="1752600"/>
            <a:ext cx="762000" cy="1219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3930" name="Text Box 26"/>
          <p:cNvSpPr txBox="1">
            <a:spLocks noChangeArrowheads="1"/>
          </p:cNvSpPr>
          <p:nvPr/>
        </p:nvSpPr>
        <p:spPr bwMode="auto">
          <a:xfrm>
            <a:off x="4114801" y="1066800"/>
            <a:ext cx="663575" cy="5794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spcBef>
                <a:spcPct val="50000"/>
              </a:spcBef>
            </a:pPr>
            <a:r>
              <a:rPr lang="en-US" altLang="zh-CN" sz="3200" b="1">
                <a:solidFill>
                  <a:srgbClr val="009999"/>
                </a:solidFill>
              </a:rPr>
              <a:t>14</a:t>
            </a:r>
            <a:endParaRPr lang="en-US" altLang="zh-CN" sz="3600"/>
          </a:p>
        </p:txBody>
      </p:sp>
      <p:sp>
        <p:nvSpPr>
          <p:cNvPr id="123931" name="Line 27"/>
          <p:cNvSpPr>
            <a:spLocks noChangeShapeType="1"/>
          </p:cNvSpPr>
          <p:nvPr/>
        </p:nvSpPr>
        <p:spPr bwMode="auto">
          <a:xfrm flipV="1">
            <a:off x="5943600" y="1752600"/>
            <a:ext cx="0" cy="6096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2" name="Text Box 28"/>
          <p:cNvSpPr txBox="1">
            <a:spLocks noChangeArrowheads="1"/>
          </p:cNvSpPr>
          <p:nvPr/>
        </p:nvSpPr>
        <p:spPr bwMode="auto">
          <a:xfrm>
            <a:off x="5432426" y="22780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006600"/>
                </a:solidFill>
              </a:rPr>
              <a:t>low</a:t>
            </a:r>
            <a:endParaRPr lang="en-US" altLang="zh-CN" sz="2800"/>
          </a:p>
        </p:txBody>
      </p:sp>
      <p:sp useBgFill="1">
        <p:nvSpPr>
          <p:cNvPr id="123933" name="Rectangle 29"/>
          <p:cNvSpPr>
            <a:spLocks noChangeArrowheads="1"/>
          </p:cNvSpPr>
          <p:nvPr/>
        </p:nvSpPr>
        <p:spPr bwMode="auto">
          <a:xfrm>
            <a:off x="3962400" y="1752600"/>
            <a:ext cx="6858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3934" name="Text Box 30"/>
          <p:cNvSpPr txBox="1">
            <a:spLocks noChangeArrowheads="1"/>
          </p:cNvSpPr>
          <p:nvPr/>
        </p:nvSpPr>
        <p:spPr bwMode="auto">
          <a:xfrm>
            <a:off x="5661026" y="1066800"/>
            <a:ext cx="663575"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spcBef>
                <a:spcPct val="50000"/>
              </a:spcBef>
            </a:pPr>
            <a:r>
              <a:rPr lang="en-US" altLang="zh-CN" sz="3200" b="1">
                <a:solidFill>
                  <a:srgbClr val="FF0000"/>
                </a:solidFill>
              </a:rPr>
              <a:t>52</a:t>
            </a:r>
            <a:endParaRPr lang="en-US" altLang="zh-CN" sz="3600"/>
          </a:p>
        </p:txBody>
      </p:sp>
      <p:sp>
        <p:nvSpPr>
          <p:cNvPr id="47134" name="Rectangle 31"/>
          <p:cNvSpPr>
            <a:spLocks noChangeArrowheads="1"/>
          </p:cNvSpPr>
          <p:nvPr/>
        </p:nvSpPr>
        <p:spPr bwMode="auto">
          <a:xfrm>
            <a:off x="1612900" y="19367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6600"/>
                </a:solidFill>
              </a:rPr>
              <a:t>例如</a:t>
            </a:r>
          </a:p>
        </p:txBody>
      </p:sp>
      <p:sp>
        <p:nvSpPr>
          <p:cNvPr id="123936" name="Text Box 32"/>
          <p:cNvSpPr txBox="1">
            <a:spLocks noChangeArrowheads="1"/>
          </p:cNvSpPr>
          <p:nvPr/>
        </p:nvSpPr>
        <p:spPr bwMode="auto">
          <a:xfrm>
            <a:off x="4632325" y="206375"/>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5042"/>
                </a:solidFill>
              </a:rPr>
              <a:t>R[0]</a:t>
            </a:r>
            <a:endParaRPr lang="en-US" altLang="zh-CN" sz="3200"/>
          </a:p>
        </p:txBody>
      </p:sp>
      <p:sp>
        <p:nvSpPr>
          <p:cNvPr id="123937" name="Rectangle 33"/>
          <p:cNvSpPr>
            <a:spLocks noChangeArrowheads="1"/>
          </p:cNvSpPr>
          <p:nvPr/>
        </p:nvSpPr>
        <p:spPr bwMode="auto">
          <a:xfrm>
            <a:off x="5562601" y="255589"/>
            <a:ext cx="650875" cy="650875"/>
          </a:xfrm>
          <a:prstGeom prst="rect">
            <a:avLst/>
          </a:prstGeom>
          <a:solidFill>
            <a:srgbClr val="99CCFF">
              <a:alpha val="50195"/>
            </a:srgbClr>
          </a:solidFill>
          <a:ln w="9525">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0000"/>
                </a:solidFill>
              </a:rPr>
              <a:t>52</a:t>
            </a:r>
          </a:p>
        </p:txBody>
      </p:sp>
      <p:sp>
        <p:nvSpPr>
          <p:cNvPr id="123938" name="Line 34"/>
          <p:cNvSpPr>
            <a:spLocks noChangeShapeType="1"/>
          </p:cNvSpPr>
          <p:nvPr/>
        </p:nvSpPr>
        <p:spPr bwMode="auto">
          <a:xfrm flipV="1">
            <a:off x="3733800" y="1752600"/>
            <a:ext cx="0" cy="6096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39" name="Text Box 35"/>
          <p:cNvSpPr txBox="1">
            <a:spLocks noChangeArrowheads="1"/>
          </p:cNvSpPr>
          <p:nvPr/>
        </p:nvSpPr>
        <p:spPr bwMode="auto">
          <a:xfrm>
            <a:off x="3222626" y="22780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006600"/>
                </a:solidFill>
              </a:rPr>
              <a:t>low</a:t>
            </a:r>
            <a:endParaRPr lang="en-US" altLang="zh-CN" sz="2800"/>
          </a:p>
        </p:txBody>
      </p:sp>
      <p:sp>
        <p:nvSpPr>
          <p:cNvPr id="123940" name="Line 36"/>
          <p:cNvSpPr>
            <a:spLocks noChangeShapeType="1"/>
          </p:cNvSpPr>
          <p:nvPr/>
        </p:nvSpPr>
        <p:spPr bwMode="auto">
          <a:xfrm flipV="1">
            <a:off x="8283575"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1" name="Text Box 37"/>
          <p:cNvSpPr txBox="1">
            <a:spLocks noChangeArrowheads="1"/>
          </p:cNvSpPr>
          <p:nvPr/>
        </p:nvSpPr>
        <p:spPr bwMode="auto">
          <a:xfrm>
            <a:off x="8175626"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p:nvSpPr>
          <p:cNvPr id="123942" name="Line 38"/>
          <p:cNvSpPr>
            <a:spLocks noChangeShapeType="1"/>
          </p:cNvSpPr>
          <p:nvPr/>
        </p:nvSpPr>
        <p:spPr bwMode="auto">
          <a:xfrm flipV="1">
            <a:off x="7521575"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3" name="Text Box 39"/>
          <p:cNvSpPr txBox="1">
            <a:spLocks noChangeArrowheads="1"/>
          </p:cNvSpPr>
          <p:nvPr/>
        </p:nvSpPr>
        <p:spPr bwMode="auto">
          <a:xfrm>
            <a:off x="7413626"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p:nvSpPr>
          <p:cNvPr id="123944" name="Line 40"/>
          <p:cNvSpPr>
            <a:spLocks noChangeShapeType="1"/>
          </p:cNvSpPr>
          <p:nvPr/>
        </p:nvSpPr>
        <p:spPr bwMode="auto">
          <a:xfrm flipV="1">
            <a:off x="6759575" y="1752600"/>
            <a:ext cx="0" cy="609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5" name="Text Box 41"/>
          <p:cNvSpPr txBox="1">
            <a:spLocks noChangeArrowheads="1"/>
          </p:cNvSpPr>
          <p:nvPr/>
        </p:nvSpPr>
        <p:spPr bwMode="auto">
          <a:xfrm>
            <a:off x="6651626" y="2278063"/>
            <a:ext cx="89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800000"/>
                </a:solidFill>
              </a:rPr>
              <a:t>high</a:t>
            </a:r>
            <a:endParaRPr lang="en-US" altLang="zh-CN" sz="2800"/>
          </a:p>
        </p:txBody>
      </p:sp>
      <p:sp>
        <p:nvSpPr>
          <p:cNvPr id="123946" name="Line 42"/>
          <p:cNvSpPr>
            <a:spLocks noChangeShapeType="1"/>
          </p:cNvSpPr>
          <p:nvPr/>
        </p:nvSpPr>
        <p:spPr bwMode="auto">
          <a:xfrm flipV="1">
            <a:off x="5235575" y="1752600"/>
            <a:ext cx="0" cy="6096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7" name="Text Box 43"/>
          <p:cNvSpPr txBox="1">
            <a:spLocks noChangeArrowheads="1"/>
          </p:cNvSpPr>
          <p:nvPr/>
        </p:nvSpPr>
        <p:spPr bwMode="auto">
          <a:xfrm>
            <a:off x="4724401" y="22780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solidFill>
                  <a:srgbClr val="006600"/>
                </a:solidFill>
              </a:rPr>
              <a:t>low</a:t>
            </a:r>
            <a:endParaRPr lang="en-US" altLang="zh-CN" sz="2800"/>
          </a:p>
        </p:txBody>
      </p:sp>
      <p:sp>
        <p:nvSpPr>
          <p:cNvPr id="2" name="文本框 1"/>
          <p:cNvSpPr txBox="1"/>
          <p:nvPr/>
        </p:nvSpPr>
        <p:spPr>
          <a:xfrm>
            <a:off x="465217" y="762000"/>
            <a:ext cx="738664" cy="4756751"/>
          </a:xfrm>
          <a:prstGeom prst="rect">
            <a:avLst/>
          </a:prstGeom>
          <a:noFill/>
        </p:spPr>
        <p:txBody>
          <a:bodyPr vert="eaVert" wrap="none" rtlCol="0">
            <a:spAutoFit/>
          </a:bodyPr>
          <a:lstStyle/>
          <a:p>
            <a:r>
              <a:rPr lang="zh-CN" altLang="en-US" sz="3600" dirty="0"/>
              <a:t>一趟快速排序</a:t>
            </a:r>
            <a:r>
              <a:rPr lang="en-US" altLang="zh-CN" sz="3600" dirty="0"/>
              <a:t>Partition()</a:t>
            </a:r>
            <a:endParaRPr lang="zh-CN" altLang="en-US" sz="3600" dirty="0"/>
          </a:p>
        </p:txBody>
      </p:sp>
      <p:sp>
        <p:nvSpPr>
          <p:cNvPr id="4" name="文本框 3"/>
          <p:cNvSpPr txBox="1"/>
          <p:nvPr/>
        </p:nvSpPr>
        <p:spPr>
          <a:xfrm>
            <a:off x="1705028" y="3268663"/>
            <a:ext cx="10297920" cy="2585323"/>
          </a:xfrm>
          <a:prstGeom prst="rect">
            <a:avLst/>
          </a:prstGeom>
          <a:noFill/>
        </p:spPr>
        <p:txBody>
          <a:bodyPr wrap="square" rtlCol="0">
            <a:spAutoFit/>
          </a:bodyPr>
          <a:lstStyle/>
          <a:p>
            <a:r>
              <a:rPr lang="zh-CN" altLang="en-US" dirty="0"/>
              <a:t>基本思想：</a:t>
            </a:r>
            <a:endParaRPr lang="en-US" altLang="zh-CN" dirty="0"/>
          </a:p>
          <a:p>
            <a:r>
              <a:rPr lang="zh-CN" altLang="en-US" dirty="0"/>
              <a:t>选一个枢轴，将比枢轴小的数放左边，比枢轴大的数放右边</a:t>
            </a:r>
            <a:endParaRPr lang="en-US" altLang="zh-CN" dirty="0"/>
          </a:p>
          <a:p>
            <a:endParaRPr lang="en-US" altLang="zh-CN" dirty="0"/>
          </a:p>
          <a:p>
            <a:r>
              <a:rPr lang="en-US" altLang="zh-CN" dirty="0"/>
              <a:t>1</a:t>
            </a:r>
            <a:r>
              <a:rPr lang="zh-CN" altLang="en-US" dirty="0"/>
              <a:t>、取第一个数（</a:t>
            </a:r>
            <a:r>
              <a:rPr lang="en-US" altLang="zh-CN" dirty="0"/>
              <a:t>52</a:t>
            </a:r>
            <a:r>
              <a:rPr lang="zh-CN" altLang="en-US" dirty="0"/>
              <a:t>）作为枢轴，</a:t>
            </a:r>
            <a:endParaRPr lang="en-US" altLang="zh-CN" dirty="0"/>
          </a:p>
          <a:p>
            <a:r>
              <a:rPr lang="en-US" altLang="zh-CN" dirty="0"/>
              <a:t>2</a:t>
            </a:r>
            <a:r>
              <a:rPr lang="zh-CN" altLang="en-US" dirty="0"/>
              <a:t>、</a:t>
            </a:r>
            <a:r>
              <a:rPr lang="en-US" altLang="zh-CN" dirty="0"/>
              <a:t>Low</a:t>
            </a:r>
            <a:r>
              <a:rPr lang="zh-CN" altLang="en-US" dirty="0"/>
              <a:t>指向第一个数，</a:t>
            </a:r>
            <a:r>
              <a:rPr lang="en-US" altLang="zh-CN" dirty="0"/>
              <a:t>high</a:t>
            </a:r>
            <a:r>
              <a:rPr lang="zh-CN" altLang="en-US" dirty="0"/>
              <a:t>指向最后一个数</a:t>
            </a:r>
            <a:r>
              <a:rPr lang="en-US" altLang="zh-CN" dirty="0"/>
              <a:t>【</a:t>
            </a:r>
            <a:r>
              <a:rPr lang="zh-CN" altLang="en-US" dirty="0"/>
              <a:t>此时</a:t>
            </a:r>
            <a:r>
              <a:rPr lang="en-US" altLang="zh-CN" dirty="0"/>
              <a:t>R[low]</a:t>
            </a:r>
            <a:r>
              <a:rPr lang="zh-CN" altLang="en-US" dirty="0"/>
              <a:t>空出，可被替换</a:t>
            </a:r>
            <a:r>
              <a:rPr lang="en-US" altLang="zh-CN" dirty="0"/>
              <a:t>】</a:t>
            </a:r>
            <a:r>
              <a:rPr lang="zh-CN" altLang="en-US" dirty="0"/>
              <a:t>；</a:t>
            </a:r>
            <a:endParaRPr lang="en-US" altLang="zh-CN" dirty="0"/>
          </a:p>
          <a:p>
            <a:r>
              <a:rPr lang="zh-CN" altLang="en-US" dirty="0"/>
              <a:t>！！！必须先移</a:t>
            </a:r>
            <a:r>
              <a:rPr lang="en-US" altLang="zh-CN" dirty="0"/>
              <a:t>high</a:t>
            </a:r>
            <a:r>
              <a:rPr lang="zh-CN" altLang="en-US" dirty="0"/>
              <a:t>，替换</a:t>
            </a:r>
            <a:r>
              <a:rPr lang="en-US" altLang="zh-CN" dirty="0"/>
              <a:t>R[low]</a:t>
            </a:r>
          </a:p>
          <a:p>
            <a:r>
              <a:rPr lang="en-US" altLang="zh-CN" dirty="0"/>
              <a:t>3</a:t>
            </a:r>
            <a:r>
              <a:rPr lang="zh-CN" altLang="en-US" dirty="0"/>
              <a:t>、从右到左移动</a:t>
            </a:r>
            <a:r>
              <a:rPr lang="en-US" altLang="zh-CN" dirty="0"/>
              <a:t>high</a:t>
            </a:r>
            <a:r>
              <a:rPr lang="zh-CN" altLang="en-US" dirty="0"/>
              <a:t>，找到比</a:t>
            </a:r>
            <a:r>
              <a:rPr lang="en-US" altLang="zh-CN" dirty="0"/>
              <a:t>52</a:t>
            </a:r>
            <a:r>
              <a:rPr lang="zh-CN" altLang="en-US" dirty="0"/>
              <a:t>小的数，放到</a:t>
            </a:r>
            <a:r>
              <a:rPr lang="en-US" altLang="zh-CN" dirty="0"/>
              <a:t>low</a:t>
            </a:r>
            <a:r>
              <a:rPr lang="zh-CN" altLang="en-US" dirty="0"/>
              <a:t>的位置，</a:t>
            </a:r>
            <a:r>
              <a:rPr lang="en-US" altLang="zh-CN" dirty="0"/>
              <a:t>low</a:t>
            </a:r>
            <a:r>
              <a:rPr lang="zh-CN" altLang="en-US" dirty="0"/>
              <a:t>向右移</a:t>
            </a:r>
            <a:r>
              <a:rPr lang="en-US" altLang="zh-CN" dirty="0"/>
              <a:t>1【</a:t>
            </a:r>
            <a:r>
              <a:rPr lang="zh-CN" altLang="en-US" dirty="0"/>
              <a:t>此时</a:t>
            </a:r>
            <a:r>
              <a:rPr lang="en-US" altLang="zh-CN" dirty="0"/>
              <a:t>R[high]</a:t>
            </a:r>
            <a:r>
              <a:rPr lang="zh-CN" altLang="en-US" dirty="0"/>
              <a:t>空出，可被替换</a:t>
            </a:r>
            <a:r>
              <a:rPr lang="en-US" altLang="zh-CN" dirty="0"/>
              <a:t>】</a:t>
            </a:r>
          </a:p>
          <a:p>
            <a:r>
              <a:rPr lang="en-US" altLang="zh-CN" dirty="0"/>
              <a:t>4</a:t>
            </a:r>
            <a:r>
              <a:rPr lang="zh-CN" altLang="en-US" dirty="0"/>
              <a:t>、从左到右移动</a:t>
            </a:r>
            <a:r>
              <a:rPr lang="en-US" altLang="zh-CN" dirty="0"/>
              <a:t>low</a:t>
            </a:r>
            <a:r>
              <a:rPr lang="zh-CN" altLang="en-US" dirty="0"/>
              <a:t>，找到比</a:t>
            </a:r>
            <a:r>
              <a:rPr lang="en-US" altLang="zh-CN" dirty="0"/>
              <a:t>52</a:t>
            </a:r>
            <a:r>
              <a:rPr lang="zh-CN" altLang="en-US" dirty="0"/>
              <a:t>大的数，放到</a:t>
            </a:r>
            <a:r>
              <a:rPr lang="en-US" altLang="zh-CN" dirty="0"/>
              <a:t>high</a:t>
            </a:r>
            <a:r>
              <a:rPr lang="zh-CN" altLang="en-US" dirty="0"/>
              <a:t>的位置，</a:t>
            </a:r>
            <a:r>
              <a:rPr lang="en-US" altLang="zh-CN" dirty="0"/>
              <a:t>high</a:t>
            </a:r>
            <a:r>
              <a:rPr lang="zh-CN" altLang="en-US" dirty="0"/>
              <a:t>向右移</a:t>
            </a:r>
            <a:r>
              <a:rPr lang="en-US" altLang="zh-CN" dirty="0"/>
              <a:t>1【</a:t>
            </a:r>
            <a:r>
              <a:rPr lang="zh-CN" altLang="en-US" dirty="0"/>
              <a:t>此时</a:t>
            </a:r>
            <a:r>
              <a:rPr lang="en-US" altLang="zh-CN" dirty="0"/>
              <a:t>R[low]</a:t>
            </a:r>
            <a:r>
              <a:rPr lang="zh-CN" altLang="en-US" dirty="0"/>
              <a:t>空出，可被替换</a:t>
            </a:r>
            <a:r>
              <a:rPr lang="en-US" altLang="zh-CN" dirty="0"/>
              <a:t>】</a:t>
            </a:r>
          </a:p>
          <a:p>
            <a:r>
              <a:rPr lang="en-US" altLang="zh-CN" dirty="0"/>
              <a:t>5</a:t>
            </a:r>
            <a:r>
              <a:rPr lang="zh-CN" altLang="en-US" dirty="0"/>
              <a:t>、重复</a:t>
            </a:r>
            <a:r>
              <a:rPr lang="en-US" altLang="zh-CN" dirty="0"/>
              <a:t>3</a:t>
            </a:r>
            <a:r>
              <a:rPr lang="zh-CN" altLang="en-US" dirty="0"/>
              <a:t>、</a:t>
            </a:r>
            <a:r>
              <a:rPr lang="en-US" altLang="zh-CN" dirty="0"/>
              <a:t>4</a:t>
            </a:r>
            <a:r>
              <a:rPr lang="zh-CN" altLang="en-US" dirty="0"/>
              <a:t>直到</a:t>
            </a:r>
            <a:r>
              <a:rPr lang="en-US" altLang="zh-CN" dirty="0"/>
              <a:t>low==high</a:t>
            </a:r>
            <a:r>
              <a:rPr lang="zh-CN" altLang="en-US" dirty="0"/>
              <a:t>，然后在</a:t>
            </a:r>
            <a:r>
              <a:rPr lang="en-US" altLang="zh-CN" dirty="0"/>
              <a:t>R[low]</a:t>
            </a:r>
            <a:r>
              <a:rPr lang="zh-CN" altLang="en-US" dirty="0"/>
              <a:t>也即</a:t>
            </a:r>
            <a:r>
              <a:rPr lang="en-US" altLang="zh-CN" dirty="0"/>
              <a:t>R[high]</a:t>
            </a:r>
            <a:r>
              <a:rPr lang="zh-CN" altLang="en-US" dirty="0"/>
              <a:t>处放入第一个数（</a:t>
            </a:r>
            <a:r>
              <a:rPr lang="en-US" altLang="zh-CN" dirty="0"/>
              <a:t>52</a:t>
            </a:r>
            <a:r>
              <a:rPr lang="zh-CN" altLang="en-US" dirty="0"/>
              <a:t>）</a:t>
            </a:r>
            <a:endParaRPr lang="en-US" altLang="zh-CN" dirty="0"/>
          </a:p>
        </p:txBody>
      </p:sp>
    </p:spTree>
    <p:extLst>
      <p:ext uri="{BB962C8B-B14F-4D97-AF65-F5344CB8AC3E}">
        <p14:creationId xmlns:p14="http://schemas.microsoft.com/office/powerpoint/2010/main" val="3673707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36"/>
                                        </p:tgtEl>
                                        <p:attrNameLst>
                                          <p:attrName>style.visibility</p:attrName>
                                        </p:attrNameLst>
                                      </p:cBhvr>
                                      <p:to>
                                        <p:strVal val="visible"/>
                                      </p:to>
                                    </p:set>
                                    <p:animEffect transition="in" filter="wipe(left)">
                                      <p:cBhvr>
                                        <p:cTn id="7" dur="500"/>
                                        <p:tgtEl>
                                          <p:spTgt spid="1239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37"/>
                                        </p:tgtEl>
                                        <p:attrNameLst>
                                          <p:attrName>style.visibility</p:attrName>
                                        </p:attrNameLst>
                                      </p:cBhvr>
                                      <p:to>
                                        <p:strVal val="visible"/>
                                      </p:to>
                                    </p:set>
                                    <p:animEffect transition="in" filter="wipe(left)">
                                      <p:cBhvr>
                                        <p:cTn id="11" dur="500"/>
                                        <p:tgtEl>
                                          <p:spTgt spid="1239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wipe(down)">
                                      <p:cBhvr>
                                        <p:cTn id="16" dur="500"/>
                                        <p:tgtEl>
                                          <p:spTgt spid="123912"/>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wipe(down)">
                                      <p:cBhvr>
                                        <p:cTn id="20" dur="500"/>
                                        <p:tgtEl>
                                          <p:spTgt spid="1239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3914"/>
                                        </p:tgtEl>
                                        <p:attrNameLst>
                                          <p:attrName>style.visibility</p:attrName>
                                        </p:attrNameLst>
                                      </p:cBhvr>
                                      <p:to>
                                        <p:strVal val="visible"/>
                                      </p:to>
                                    </p:set>
                                    <p:animEffect transition="in" filter="wipe(down)">
                                      <p:cBhvr>
                                        <p:cTn id="25" dur="500"/>
                                        <p:tgtEl>
                                          <p:spTgt spid="123914"/>
                                        </p:tgtEl>
                                      </p:cBhvr>
                                    </p:animEffect>
                                  </p:childTnLst>
                                </p:cTn>
                              </p:par>
                            </p:childTnLst>
                          </p:cTn>
                        </p:par>
                        <p:par>
                          <p:cTn id="26" fill="hold" nodeType="afterGroup">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23915"/>
                                        </p:tgtEl>
                                        <p:attrNameLst>
                                          <p:attrName>style.visibility</p:attrName>
                                        </p:attrNameLst>
                                      </p:cBhvr>
                                      <p:to>
                                        <p:strVal val="visible"/>
                                      </p:to>
                                    </p:set>
                                    <p:animEffect transition="in" filter="wipe(down)">
                                      <p:cBhvr>
                                        <p:cTn id="29" dur="500"/>
                                        <p:tgtEl>
                                          <p:spTgt spid="1239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3921"/>
                                        </p:tgtEl>
                                        <p:attrNameLst>
                                          <p:attrName>style.visibility</p:attrName>
                                        </p:attrNameLst>
                                      </p:cBhvr>
                                      <p:to>
                                        <p:strVal val="visible"/>
                                      </p:to>
                                    </p:set>
                                    <p:animEffect transition="in" filter="wipe(up)">
                                      <p:cBhvr>
                                        <p:cTn id="34" dur="500"/>
                                        <p:tgtEl>
                                          <p:spTgt spid="123921"/>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23919"/>
                                        </p:tgtEl>
                                        <p:attrNameLst>
                                          <p:attrName>style.visibility</p:attrName>
                                        </p:attrNameLst>
                                      </p:cBhvr>
                                      <p:to>
                                        <p:strVal val="visible"/>
                                      </p:to>
                                    </p:set>
                                    <p:animEffect transition="in" filter="wipe(up)">
                                      <p:cBhvr>
                                        <p:cTn id="38" dur="500"/>
                                        <p:tgtEl>
                                          <p:spTgt spid="123919"/>
                                        </p:tgtEl>
                                      </p:cBhvr>
                                    </p:animEffect>
                                  </p:childTnLst>
                                </p:cTn>
                              </p:par>
                            </p:childTnLst>
                          </p:cTn>
                        </p:par>
                        <p:par>
                          <p:cTn id="39" fill="hold" nodeType="afterGroup">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123920"/>
                                        </p:tgtEl>
                                        <p:attrNameLst>
                                          <p:attrName>style.visibility</p:attrName>
                                        </p:attrNameLst>
                                      </p:cBhvr>
                                      <p:to>
                                        <p:strVal val="visible"/>
                                      </p:to>
                                    </p:set>
                                    <p:animEffect transition="in" filter="wipe(up)">
                                      <p:cBhvr>
                                        <p:cTn id="42" dur="500"/>
                                        <p:tgtEl>
                                          <p:spTgt spid="1239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922"/>
                                        </p:tgtEl>
                                        <p:attrNameLst>
                                          <p:attrName>style.visibility</p:attrName>
                                        </p:attrNameLst>
                                      </p:cBhvr>
                                      <p:to>
                                        <p:strVal val="visible"/>
                                      </p:to>
                                    </p:set>
                                    <p:animEffect transition="in" filter="wipe(left)">
                                      <p:cBhvr>
                                        <p:cTn id="47" dur="500"/>
                                        <p:tgtEl>
                                          <p:spTgt spid="1239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3925"/>
                                        </p:tgtEl>
                                        <p:attrNameLst>
                                          <p:attrName>style.visibility</p:attrName>
                                        </p:attrNameLst>
                                      </p:cBhvr>
                                      <p:to>
                                        <p:strVal val="visible"/>
                                      </p:to>
                                    </p:set>
                                    <p:animEffect transition="in" filter="wipe(up)">
                                      <p:cBhvr>
                                        <p:cTn id="52" dur="500"/>
                                        <p:tgtEl>
                                          <p:spTgt spid="123925"/>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23938"/>
                                        </p:tgtEl>
                                        <p:attrNameLst>
                                          <p:attrName>style.visibility</p:attrName>
                                        </p:attrNameLst>
                                      </p:cBhvr>
                                      <p:to>
                                        <p:strVal val="visible"/>
                                      </p:to>
                                    </p:set>
                                    <p:animEffect transition="in" filter="wipe(up)">
                                      <p:cBhvr>
                                        <p:cTn id="56" dur="500"/>
                                        <p:tgtEl>
                                          <p:spTgt spid="123938"/>
                                        </p:tgtEl>
                                      </p:cBhvr>
                                    </p:animEffect>
                                  </p:childTnLst>
                                  <p:subTnLst>
                                    <p:set>
                                      <p:cBhvr override="childStyle">
                                        <p:cTn dur="1" fill="hold" display="0" masterRel="nextClick" afterEffect="1"/>
                                        <p:tgtEl>
                                          <p:spTgt spid="123938"/>
                                        </p:tgtEl>
                                        <p:attrNameLst>
                                          <p:attrName>style.visibility</p:attrName>
                                        </p:attrNameLst>
                                      </p:cBhvr>
                                      <p:to>
                                        <p:strVal val="hidden"/>
                                      </p:to>
                                    </p:set>
                                  </p:subTnLst>
                                </p:cTn>
                              </p:par>
                              <p:par>
                                <p:cTn id="57" presetID="22" presetClass="entr" presetSubtype="1" fill="hold" grpId="0" nodeType="withEffect">
                                  <p:stCondLst>
                                    <p:cond delay="0"/>
                                  </p:stCondLst>
                                  <p:childTnLst>
                                    <p:set>
                                      <p:cBhvr>
                                        <p:cTn id="58" dur="1" fill="hold">
                                          <p:stCondLst>
                                            <p:cond delay="0"/>
                                          </p:stCondLst>
                                        </p:cTn>
                                        <p:tgtEl>
                                          <p:spTgt spid="123939"/>
                                        </p:tgtEl>
                                        <p:attrNameLst>
                                          <p:attrName>style.visibility</p:attrName>
                                        </p:attrNameLst>
                                      </p:cBhvr>
                                      <p:to>
                                        <p:strVal val="visible"/>
                                      </p:to>
                                    </p:set>
                                    <p:animEffect transition="in" filter="wipe(up)">
                                      <p:cBhvr>
                                        <p:cTn id="59" dur="500"/>
                                        <p:tgtEl>
                                          <p:spTgt spid="123939"/>
                                        </p:tgtEl>
                                      </p:cBhvr>
                                    </p:animEffect>
                                  </p:childTnLst>
                                  <p:subTnLst>
                                    <p:set>
                                      <p:cBhvr override="childStyle">
                                        <p:cTn dur="1" fill="hold" display="0" masterRel="nextClick" afterEffect="1"/>
                                        <p:tgtEl>
                                          <p:spTgt spid="123939"/>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23923"/>
                                        </p:tgtEl>
                                        <p:attrNameLst>
                                          <p:attrName>style.visibility</p:attrName>
                                        </p:attrNameLst>
                                      </p:cBhvr>
                                      <p:to>
                                        <p:strVal val="visible"/>
                                      </p:to>
                                    </p:set>
                                    <p:animEffect transition="in" filter="wipe(up)">
                                      <p:cBhvr>
                                        <p:cTn id="64" dur="500"/>
                                        <p:tgtEl>
                                          <p:spTgt spid="123923"/>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23924"/>
                                        </p:tgtEl>
                                        <p:attrNameLst>
                                          <p:attrName>style.visibility</p:attrName>
                                        </p:attrNameLst>
                                      </p:cBhvr>
                                      <p:to>
                                        <p:strVal val="visible"/>
                                      </p:to>
                                    </p:set>
                                    <p:animEffect transition="in" filter="wipe(up)">
                                      <p:cBhvr>
                                        <p:cTn id="68" dur="500"/>
                                        <p:tgtEl>
                                          <p:spTgt spid="12392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3926"/>
                                        </p:tgtEl>
                                        <p:attrNameLst>
                                          <p:attrName>style.visibility</p:attrName>
                                        </p:attrNameLst>
                                      </p:cBhvr>
                                      <p:to>
                                        <p:strVal val="visible"/>
                                      </p:to>
                                    </p:set>
                                    <p:animEffect transition="in" filter="wipe(left)">
                                      <p:cBhvr>
                                        <p:cTn id="73" dur="500"/>
                                        <p:tgtEl>
                                          <p:spTgt spid="12392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23929"/>
                                        </p:tgtEl>
                                        <p:attrNameLst>
                                          <p:attrName>style.visibility</p:attrName>
                                        </p:attrNameLst>
                                      </p:cBhvr>
                                      <p:to>
                                        <p:strVal val="visible"/>
                                      </p:to>
                                    </p:set>
                                    <p:animEffect transition="in" filter="wipe(up)">
                                      <p:cBhvr>
                                        <p:cTn id="78" dur="500"/>
                                        <p:tgtEl>
                                          <p:spTgt spid="123929"/>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23940"/>
                                        </p:tgtEl>
                                        <p:attrNameLst>
                                          <p:attrName>style.visibility</p:attrName>
                                        </p:attrNameLst>
                                      </p:cBhvr>
                                      <p:to>
                                        <p:strVal val="visible"/>
                                      </p:to>
                                    </p:set>
                                    <p:animEffect transition="in" filter="wipe(up)">
                                      <p:cBhvr>
                                        <p:cTn id="82" dur="500"/>
                                        <p:tgtEl>
                                          <p:spTgt spid="123940"/>
                                        </p:tgtEl>
                                      </p:cBhvr>
                                    </p:animEffect>
                                  </p:childTnLst>
                                  <p:subTnLst>
                                    <p:set>
                                      <p:cBhvr override="childStyle">
                                        <p:cTn dur="1" fill="hold" display="0" masterRel="nextClick" afterEffect="1"/>
                                        <p:tgtEl>
                                          <p:spTgt spid="123940"/>
                                        </p:tgtEl>
                                        <p:attrNameLst>
                                          <p:attrName>style.visibility</p:attrName>
                                        </p:attrNameLst>
                                      </p:cBhvr>
                                      <p:to>
                                        <p:strVal val="hidden"/>
                                      </p:to>
                                    </p:set>
                                  </p:subTnLst>
                                </p:cTn>
                              </p:par>
                              <p:par>
                                <p:cTn id="83" presetID="22" presetClass="entr" presetSubtype="1" fill="hold" grpId="0" nodeType="withEffect">
                                  <p:stCondLst>
                                    <p:cond delay="0"/>
                                  </p:stCondLst>
                                  <p:childTnLst>
                                    <p:set>
                                      <p:cBhvr>
                                        <p:cTn id="84" dur="1" fill="hold">
                                          <p:stCondLst>
                                            <p:cond delay="0"/>
                                          </p:stCondLst>
                                        </p:cTn>
                                        <p:tgtEl>
                                          <p:spTgt spid="123941"/>
                                        </p:tgtEl>
                                        <p:attrNameLst>
                                          <p:attrName>style.visibility</p:attrName>
                                        </p:attrNameLst>
                                      </p:cBhvr>
                                      <p:to>
                                        <p:strVal val="visible"/>
                                      </p:to>
                                    </p:set>
                                    <p:animEffect transition="in" filter="wipe(up)">
                                      <p:cBhvr>
                                        <p:cTn id="85" dur="500"/>
                                        <p:tgtEl>
                                          <p:spTgt spid="123941"/>
                                        </p:tgtEl>
                                      </p:cBhvr>
                                    </p:animEffect>
                                  </p:childTnLst>
                                  <p:subTnLst>
                                    <p:set>
                                      <p:cBhvr override="childStyle">
                                        <p:cTn dur="1" fill="hold" display="0" masterRel="nextClick" afterEffect="1"/>
                                        <p:tgtEl>
                                          <p:spTgt spid="123941"/>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23942"/>
                                        </p:tgtEl>
                                        <p:attrNameLst>
                                          <p:attrName>style.visibility</p:attrName>
                                        </p:attrNameLst>
                                      </p:cBhvr>
                                      <p:to>
                                        <p:strVal val="visible"/>
                                      </p:to>
                                    </p:set>
                                    <p:animEffect transition="in" filter="wipe(up)">
                                      <p:cBhvr>
                                        <p:cTn id="90" dur="500"/>
                                        <p:tgtEl>
                                          <p:spTgt spid="123942"/>
                                        </p:tgtEl>
                                      </p:cBhvr>
                                    </p:animEffect>
                                  </p:childTnLst>
                                  <p:subTnLst>
                                    <p:set>
                                      <p:cBhvr override="childStyle">
                                        <p:cTn dur="1" fill="hold" display="0" masterRel="nextClick" afterEffect="1"/>
                                        <p:tgtEl>
                                          <p:spTgt spid="123942"/>
                                        </p:tgtEl>
                                        <p:attrNameLst>
                                          <p:attrName>style.visibility</p:attrName>
                                        </p:attrNameLst>
                                      </p:cBhvr>
                                      <p:to>
                                        <p:strVal val="hidden"/>
                                      </p:to>
                                    </p:set>
                                  </p:subTnLst>
                                </p:cTn>
                              </p:par>
                              <p:par>
                                <p:cTn id="91" presetID="22" presetClass="entr" presetSubtype="1" fill="hold" grpId="0" nodeType="withEffect">
                                  <p:stCondLst>
                                    <p:cond delay="0"/>
                                  </p:stCondLst>
                                  <p:childTnLst>
                                    <p:set>
                                      <p:cBhvr>
                                        <p:cTn id="92" dur="1" fill="hold">
                                          <p:stCondLst>
                                            <p:cond delay="0"/>
                                          </p:stCondLst>
                                        </p:cTn>
                                        <p:tgtEl>
                                          <p:spTgt spid="123943"/>
                                        </p:tgtEl>
                                        <p:attrNameLst>
                                          <p:attrName>style.visibility</p:attrName>
                                        </p:attrNameLst>
                                      </p:cBhvr>
                                      <p:to>
                                        <p:strVal val="visible"/>
                                      </p:to>
                                    </p:set>
                                    <p:animEffect transition="in" filter="wipe(up)">
                                      <p:cBhvr>
                                        <p:cTn id="93" dur="500"/>
                                        <p:tgtEl>
                                          <p:spTgt spid="123943"/>
                                        </p:tgtEl>
                                      </p:cBhvr>
                                    </p:animEffect>
                                  </p:childTnLst>
                                  <p:subTnLst>
                                    <p:set>
                                      <p:cBhvr override="childStyle">
                                        <p:cTn dur="1" fill="hold" display="0" masterRel="nextClick" afterEffect="1"/>
                                        <p:tgtEl>
                                          <p:spTgt spid="123943"/>
                                        </p:tgtEl>
                                        <p:attrNameLst>
                                          <p:attrName>style.visibility</p:attrName>
                                        </p:attrNameLst>
                                      </p:cBhvr>
                                      <p:to>
                                        <p:strVal val="hidden"/>
                                      </p:to>
                                    </p:set>
                                  </p:sub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23944"/>
                                        </p:tgtEl>
                                        <p:attrNameLst>
                                          <p:attrName>style.visibility</p:attrName>
                                        </p:attrNameLst>
                                      </p:cBhvr>
                                      <p:to>
                                        <p:strVal val="visible"/>
                                      </p:to>
                                    </p:set>
                                    <p:animEffect transition="in" filter="wipe(up)">
                                      <p:cBhvr>
                                        <p:cTn id="98" dur="500"/>
                                        <p:tgtEl>
                                          <p:spTgt spid="123944"/>
                                        </p:tgtEl>
                                      </p:cBhvr>
                                    </p:animEffect>
                                  </p:childTnLst>
                                  <p:subTnLst>
                                    <p:set>
                                      <p:cBhvr override="childStyle">
                                        <p:cTn dur="1" fill="hold" display="0" masterRel="nextClick" afterEffect="1"/>
                                        <p:tgtEl>
                                          <p:spTgt spid="123944"/>
                                        </p:tgtEl>
                                        <p:attrNameLst>
                                          <p:attrName>style.visibility</p:attrName>
                                        </p:attrNameLst>
                                      </p:cBhvr>
                                      <p:to>
                                        <p:strVal val="hidden"/>
                                      </p:to>
                                    </p:set>
                                  </p:subTnLst>
                                </p:cTn>
                              </p:par>
                              <p:par>
                                <p:cTn id="99" presetID="22" presetClass="entr" presetSubtype="1" fill="hold" grpId="0" nodeType="withEffect">
                                  <p:stCondLst>
                                    <p:cond delay="0"/>
                                  </p:stCondLst>
                                  <p:childTnLst>
                                    <p:set>
                                      <p:cBhvr>
                                        <p:cTn id="100" dur="1" fill="hold">
                                          <p:stCondLst>
                                            <p:cond delay="0"/>
                                          </p:stCondLst>
                                        </p:cTn>
                                        <p:tgtEl>
                                          <p:spTgt spid="123945"/>
                                        </p:tgtEl>
                                        <p:attrNameLst>
                                          <p:attrName>style.visibility</p:attrName>
                                        </p:attrNameLst>
                                      </p:cBhvr>
                                      <p:to>
                                        <p:strVal val="visible"/>
                                      </p:to>
                                    </p:set>
                                    <p:animEffect transition="in" filter="wipe(up)">
                                      <p:cBhvr>
                                        <p:cTn id="101" dur="500"/>
                                        <p:tgtEl>
                                          <p:spTgt spid="123945"/>
                                        </p:tgtEl>
                                      </p:cBhvr>
                                    </p:animEffect>
                                  </p:childTnLst>
                                  <p:subTnLst>
                                    <p:set>
                                      <p:cBhvr override="childStyle">
                                        <p:cTn dur="1" fill="hold" display="0" masterRel="nextClick" afterEffect="1"/>
                                        <p:tgtEl>
                                          <p:spTgt spid="123945"/>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23927"/>
                                        </p:tgtEl>
                                        <p:attrNameLst>
                                          <p:attrName>style.visibility</p:attrName>
                                        </p:attrNameLst>
                                      </p:cBhvr>
                                      <p:to>
                                        <p:strVal val="visible"/>
                                      </p:to>
                                    </p:set>
                                    <p:animEffect transition="in" filter="wipe(up)">
                                      <p:cBhvr>
                                        <p:cTn id="106" dur="500"/>
                                        <p:tgtEl>
                                          <p:spTgt spid="123927"/>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23928"/>
                                        </p:tgtEl>
                                        <p:attrNameLst>
                                          <p:attrName>style.visibility</p:attrName>
                                        </p:attrNameLst>
                                      </p:cBhvr>
                                      <p:to>
                                        <p:strVal val="visible"/>
                                      </p:to>
                                    </p:set>
                                    <p:animEffect transition="in" filter="wipe(up)">
                                      <p:cBhvr>
                                        <p:cTn id="110" dur="500"/>
                                        <p:tgtEl>
                                          <p:spTgt spid="12392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23930"/>
                                        </p:tgtEl>
                                        <p:attrNameLst>
                                          <p:attrName>style.visibility</p:attrName>
                                        </p:attrNameLst>
                                      </p:cBhvr>
                                      <p:to>
                                        <p:strVal val="visible"/>
                                      </p:to>
                                    </p:set>
                                    <p:animEffect transition="in" filter="wipe(left)">
                                      <p:cBhvr>
                                        <p:cTn id="115" dur="500"/>
                                        <p:tgtEl>
                                          <p:spTgt spid="12393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23933"/>
                                        </p:tgtEl>
                                        <p:attrNameLst>
                                          <p:attrName>style.visibility</p:attrName>
                                        </p:attrNameLst>
                                      </p:cBhvr>
                                      <p:to>
                                        <p:strVal val="visible"/>
                                      </p:to>
                                    </p:set>
                                    <p:animEffect transition="in" filter="wipe(up)">
                                      <p:cBhvr>
                                        <p:cTn id="120" dur="500"/>
                                        <p:tgtEl>
                                          <p:spTgt spid="123933"/>
                                        </p:tgtEl>
                                      </p:cBhvr>
                                    </p:animEffect>
                                  </p:childTnLst>
                                </p:cTn>
                              </p:par>
                            </p:childTnLst>
                          </p:cTn>
                        </p:par>
                        <p:par>
                          <p:cTn id="121" fill="hold" nodeType="afterGroup">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123946"/>
                                        </p:tgtEl>
                                        <p:attrNameLst>
                                          <p:attrName>style.visibility</p:attrName>
                                        </p:attrNameLst>
                                      </p:cBhvr>
                                      <p:to>
                                        <p:strVal val="visible"/>
                                      </p:to>
                                    </p:set>
                                    <p:animEffect transition="in" filter="wipe(up)">
                                      <p:cBhvr>
                                        <p:cTn id="124" dur="500"/>
                                        <p:tgtEl>
                                          <p:spTgt spid="123946"/>
                                        </p:tgtEl>
                                      </p:cBhvr>
                                    </p:animEffect>
                                  </p:childTnLst>
                                  <p:subTnLst>
                                    <p:set>
                                      <p:cBhvr override="childStyle">
                                        <p:cTn dur="1" fill="hold" display="0" masterRel="nextClick" afterEffect="1"/>
                                        <p:tgtEl>
                                          <p:spTgt spid="123946"/>
                                        </p:tgtEl>
                                        <p:attrNameLst>
                                          <p:attrName>style.visibility</p:attrName>
                                        </p:attrNameLst>
                                      </p:cBhvr>
                                      <p:to>
                                        <p:strVal val="hidden"/>
                                      </p:to>
                                    </p:set>
                                  </p:subTnLst>
                                </p:cTn>
                              </p:par>
                              <p:par>
                                <p:cTn id="125" presetID="22" presetClass="entr" presetSubtype="1" fill="hold" grpId="0" nodeType="withEffect">
                                  <p:stCondLst>
                                    <p:cond delay="0"/>
                                  </p:stCondLst>
                                  <p:childTnLst>
                                    <p:set>
                                      <p:cBhvr>
                                        <p:cTn id="126" dur="1" fill="hold">
                                          <p:stCondLst>
                                            <p:cond delay="0"/>
                                          </p:stCondLst>
                                        </p:cTn>
                                        <p:tgtEl>
                                          <p:spTgt spid="123947"/>
                                        </p:tgtEl>
                                        <p:attrNameLst>
                                          <p:attrName>style.visibility</p:attrName>
                                        </p:attrNameLst>
                                      </p:cBhvr>
                                      <p:to>
                                        <p:strVal val="visible"/>
                                      </p:to>
                                    </p:set>
                                    <p:animEffect transition="in" filter="wipe(up)">
                                      <p:cBhvr>
                                        <p:cTn id="127" dur="500"/>
                                        <p:tgtEl>
                                          <p:spTgt spid="123947"/>
                                        </p:tgtEl>
                                      </p:cBhvr>
                                    </p:animEffect>
                                  </p:childTnLst>
                                  <p:subTnLst>
                                    <p:set>
                                      <p:cBhvr override="childStyle">
                                        <p:cTn dur="1" fill="hold" display="0" masterRel="nextClick" afterEffect="1"/>
                                        <p:tgtEl>
                                          <p:spTgt spid="123947"/>
                                        </p:tgtEl>
                                        <p:attrNameLst>
                                          <p:attrName>style.visibility</p:attrName>
                                        </p:attrNameLst>
                                      </p:cBhvr>
                                      <p:to>
                                        <p:strVal val="hidden"/>
                                      </p:to>
                                    </p:set>
                                  </p:sub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23931"/>
                                        </p:tgtEl>
                                        <p:attrNameLst>
                                          <p:attrName>style.visibility</p:attrName>
                                        </p:attrNameLst>
                                      </p:cBhvr>
                                      <p:to>
                                        <p:strVal val="visible"/>
                                      </p:to>
                                    </p:set>
                                    <p:animEffect transition="in" filter="wipe(up)">
                                      <p:cBhvr>
                                        <p:cTn id="132" dur="500"/>
                                        <p:tgtEl>
                                          <p:spTgt spid="123931"/>
                                        </p:tgtEl>
                                      </p:cBhvr>
                                    </p:animEffect>
                                  </p:childTnLst>
                                </p:cTn>
                              </p:par>
                            </p:childTnLst>
                          </p:cTn>
                        </p:par>
                        <p:par>
                          <p:cTn id="133" fill="hold" nodeType="afterGroup">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23932"/>
                                        </p:tgtEl>
                                        <p:attrNameLst>
                                          <p:attrName>style.visibility</p:attrName>
                                        </p:attrNameLst>
                                      </p:cBhvr>
                                      <p:to>
                                        <p:strVal val="visible"/>
                                      </p:to>
                                    </p:set>
                                    <p:animEffect transition="in" filter="wipe(up)">
                                      <p:cBhvr>
                                        <p:cTn id="136" dur="500"/>
                                        <p:tgtEl>
                                          <p:spTgt spid="12393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2" presetClass="entr" presetSubtype="1" fill="hold" grpId="0" nodeType="clickEffect">
                                  <p:stCondLst>
                                    <p:cond delay="0"/>
                                  </p:stCondLst>
                                  <p:childTnLst>
                                    <p:set>
                                      <p:cBhvr>
                                        <p:cTn id="140" dur="1" fill="hold">
                                          <p:stCondLst>
                                            <p:cond delay="0"/>
                                          </p:stCondLst>
                                        </p:cTn>
                                        <p:tgtEl>
                                          <p:spTgt spid="123934"/>
                                        </p:tgtEl>
                                        <p:attrNameLst>
                                          <p:attrName>style.visibility</p:attrName>
                                        </p:attrNameLst>
                                      </p:cBhvr>
                                      <p:to>
                                        <p:strVal val="visible"/>
                                      </p:to>
                                    </p:set>
                                    <p:animEffect transition="in" filter="slide(fromTop)">
                                      <p:cBhvr>
                                        <p:cTn id="141" dur="500"/>
                                        <p:tgtEl>
                                          <p:spTgt spid="123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2" grpId="0" animBg="1"/>
      <p:bldP spid="123913" grpId="0" autoUpdateAnimBg="0"/>
      <p:bldP spid="123914" grpId="0" animBg="1"/>
      <p:bldP spid="123915" grpId="0" autoUpdateAnimBg="0"/>
      <p:bldP spid="123919" grpId="0" animBg="1"/>
      <p:bldP spid="123920" grpId="0" autoUpdateAnimBg="0"/>
      <p:bldP spid="123921" grpId="0" animBg="1"/>
      <p:bldP spid="123922" grpId="0" animBg="1" autoUpdateAnimBg="0"/>
      <p:bldP spid="123923" grpId="0" animBg="1"/>
      <p:bldP spid="123924" grpId="0" autoUpdateAnimBg="0"/>
      <p:bldP spid="123925" grpId="0" animBg="1"/>
      <p:bldP spid="123926" grpId="0" animBg="1" autoUpdateAnimBg="0"/>
      <p:bldP spid="123927" grpId="0" animBg="1"/>
      <p:bldP spid="123928" grpId="0" autoUpdateAnimBg="0"/>
      <p:bldP spid="123929" grpId="0" animBg="1"/>
      <p:bldP spid="123930" grpId="0" animBg="1" autoUpdateAnimBg="0"/>
      <p:bldP spid="123931" grpId="0" animBg="1"/>
      <p:bldP spid="123932" grpId="0" autoUpdateAnimBg="0"/>
      <p:bldP spid="123933" grpId="0" animBg="1"/>
      <p:bldP spid="123934" grpId="0" animBg="1" autoUpdateAnimBg="0"/>
      <p:bldP spid="123936" grpId="0" autoUpdateAnimBg="0"/>
      <p:bldP spid="123937" grpId="0" animBg="1" autoUpdateAnimBg="0"/>
      <p:bldP spid="123938" grpId="0" animBg="1"/>
      <p:bldP spid="123939" grpId="0" autoUpdateAnimBg="0"/>
      <p:bldP spid="123940" grpId="0" animBg="1"/>
      <p:bldP spid="123941" grpId="0" autoUpdateAnimBg="0"/>
      <p:bldP spid="123942" grpId="0" animBg="1"/>
      <p:bldP spid="123943" grpId="0" autoUpdateAnimBg="0"/>
      <p:bldP spid="123944" grpId="0" animBg="1"/>
      <p:bldP spid="123945" grpId="0" autoUpdateAnimBg="0"/>
      <p:bldP spid="123946" grpId="0" animBg="1"/>
      <p:bldP spid="123947"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676400" y="206376"/>
            <a:ext cx="8326438" cy="65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b="1" dirty="0">
                <a:solidFill>
                  <a:srgbClr val="990000"/>
                </a:solidFill>
              </a:rPr>
              <a:t>void</a:t>
            </a:r>
            <a:r>
              <a:rPr lang="en-US" altLang="zh-CN" sz="3600" dirty="0"/>
              <a:t> </a:t>
            </a:r>
            <a:r>
              <a:rPr lang="en-US" altLang="zh-CN" sz="3600" dirty="0" err="1">
                <a:solidFill>
                  <a:srgbClr val="FF0000"/>
                </a:solidFill>
              </a:rPr>
              <a:t>QSort</a:t>
            </a:r>
            <a:r>
              <a:rPr lang="en-US" altLang="zh-CN" sz="3600" dirty="0">
                <a:solidFill>
                  <a:srgbClr val="FF0000"/>
                </a:solidFill>
              </a:rPr>
              <a:t> (</a:t>
            </a:r>
            <a:r>
              <a:rPr lang="en-US" altLang="zh-CN" sz="3600" dirty="0" err="1">
                <a:solidFill>
                  <a:srgbClr val="FF0000"/>
                </a:solidFill>
              </a:rPr>
              <a:t>RcdType</a:t>
            </a:r>
            <a:r>
              <a:rPr lang="en-US" altLang="zh-CN" sz="3600" dirty="0">
                <a:solidFill>
                  <a:srgbClr val="FF0000"/>
                </a:solidFill>
              </a:rPr>
              <a:t> &amp; R[],  </a:t>
            </a:r>
            <a:r>
              <a:rPr lang="en-US" altLang="zh-CN" sz="3600" b="1" dirty="0" err="1">
                <a:solidFill>
                  <a:srgbClr val="FF0000"/>
                </a:solidFill>
              </a:rPr>
              <a:t>int</a:t>
            </a:r>
            <a:r>
              <a:rPr lang="en-US" altLang="zh-CN" sz="3600" dirty="0">
                <a:solidFill>
                  <a:srgbClr val="FF0000"/>
                </a:solidFill>
              </a:rPr>
              <a:t> s,  </a:t>
            </a:r>
            <a:r>
              <a:rPr lang="en-US" altLang="zh-CN" sz="3600" b="1" dirty="0" err="1">
                <a:solidFill>
                  <a:srgbClr val="FF0000"/>
                </a:solidFill>
              </a:rPr>
              <a:t>int</a:t>
            </a:r>
            <a:r>
              <a:rPr lang="en-US" altLang="zh-CN" sz="3600" dirty="0">
                <a:solidFill>
                  <a:srgbClr val="FF0000"/>
                </a:solidFill>
              </a:rPr>
              <a:t>  t )</a:t>
            </a:r>
            <a:r>
              <a:rPr lang="en-US" altLang="zh-CN" sz="3600" dirty="0"/>
              <a:t> </a:t>
            </a:r>
            <a:r>
              <a:rPr lang="en-US" altLang="zh-CN" sz="3600" b="1" dirty="0">
                <a:solidFill>
                  <a:srgbClr val="990000"/>
                </a:solidFill>
              </a:rPr>
              <a:t>{</a:t>
            </a:r>
            <a:endParaRPr lang="en-US" altLang="zh-CN" sz="3600" dirty="0"/>
          </a:p>
          <a:p>
            <a:pPr eaLnBrk="1" hangingPunct="1">
              <a:lnSpc>
                <a:spcPct val="120000"/>
              </a:lnSpc>
            </a:pPr>
            <a:r>
              <a:rPr lang="en-US" altLang="zh-CN" sz="3600" dirty="0"/>
              <a:t>  </a:t>
            </a:r>
            <a:r>
              <a:rPr lang="en-US" altLang="zh-CN" sz="3200" dirty="0">
                <a:solidFill>
                  <a:schemeClr val="accent2"/>
                </a:solidFill>
              </a:rPr>
              <a:t>// </a:t>
            </a:r>
            <a:r>
              <a:rPr lang="zh-CN" altLang="en-US" sz="3200" dirty="0">
                <a:solidFill>
                  <a:schemeClr val="accent2"/>
                </a:solidFill>
              </a:rPr>
              <a:t>对记录序列</a:t>
            </a:r>
            <a:r>
              <a:rPr lang="en-US" altLang="zh-CN" sz="3200" dirty="0">
                <a:solidFill>
                  <a:schemeClr val="accent2"/>
                </a:solidFill>
              </a:rPr>
              <a:t>R[</a:t>
            </a:r>
            <a:r>
              <a:rPr lang="en-US" altLang="zh-CN" sz="3200" dirty="0" err="1">
                <a:solidFill>
                  <a:schemeClr val="accent2"/>
                </a:solidFill>
              </a:rPr>
              <a:t>s..t</a:t>
            </a:r>
            <a:r>
              <a:rPr lang="en-US" altLang="zh-CN" sz="3200" dirty="0">
                <a:solidFill>
                  <a:schemeClr val="accent2"/>
                </a:solidFill>
              </a:rPr>
              <a:t>]</a:t>
            </a:r>
            <a:r>
              <a:rPr lang="zh-CN" altLang="en-US" sz="3200" dirty="0">
                <a:solidFill>
                  <a:schemeClr val="accent2"/>
                </a:solidFill>
              </a:rPr>
              <a:t>进行快速排序</a:t>
            </a:r>
            <a:endParaRPr lang="zh-CN" altLang="en-US" sz="3600" dirty="0">
              <a:solidFill>
                <a:schemeClr val="accent2"/>
              </a:solidFill>
            </a:endParaRPr>
          </a:p>
          <a:p>
            <a:pPr eaLnBrk="1" hangingPunct="1">
              <a:lnSpc>
                <a:spcPct val="120000"/>
              </a:lnSpc>
            </a:pPr>
            <a:r>
              <a:rPr lang="zh-CN" altLang="en-US" sz="3600" dirty="0"/>
              <a:t>  </a:t>
            </a:r>
            <a:r>
              <a:rPr lang="en-US" altLang="zh-CN" sz="3600" b="1" dirty="0">
                <a:solidFill>
                  <a:srgbClr val="990000"/>
                </a:solidFill>
              </a:rPr>
              <a:t>if</a:t>
            </a:r>
            <a:r>
              <a:rPr lang="en-US" altLang="zh-CN" sz="3600" dirty="0">
                <a:solidFill>
                  <a:srgbClr val="990000"/>
                </a:solidFill>
              </a:rPr>
              <a:t> (s </a:t>
            </a:r>
            <a:r>
              <a:rPr lang="en-US" altLang="zh-CN" sz="3600" b="1" dirty="0">
                <a:solidFill>
                  <a:srgbClr val="990000"/>
                </a:solidFill>
              </a:rPr>
              <a:t>&lt;</a:t>
            </a:r>
            <a:r>
              <a:rPr lang="en-US" altLang="zh-CN" sz="3600" dirty="0">
                <a:solidFill>
                  <a:srgbClr val="990000"/>
                </a:solidFill>
              </a:rPr>
              <a:t> t-1) </a:t>
            </a:r>
            <a:r>
              <a:rPr lang="en-US" altLang="zh-CN" sz="3600" b="1" dirty="0">
                <a:solidFill>
                  <a:srgbClr val="990000"/>
                </a:solidFill>
              </a:rPr>
              <a:t>{</a:t>
            </a:r>
            <a:r>
              <a:rPr lang="en-US" altLang="zh-CN" sz="3600" dirty="0">
                <a:solidFill>
                  <a:srgbClr val="990000"/>
                </a:solidFill>
              </a:rPr>
              <a:t>             </a:t>
            </a:r>
            <a:r>
              <a:rPr lang="en-US" altLang="zh-CN" sz="3200" dirty="0">
                <a:solidFill>
                  <a:srgbClr val="990000"/>
                </a:solidFill>
              </a:rPr>
              <a:t>// </a:t>
            </a:r>
            <a:r>
              <a:rPr lang="zh-CN" altLang="en-US" sz="3200" dirty="0">
                <a:solidFill>
                  <a:srgbClr val="990000"/>
                </a:solidFill>
              </a:rPr>
              <a:t>长度大于</a:t>
            </a:r>
            <a:r>
              <a:rPr lang="en-US" altLang="zh-CN" sz="3200" dirty="0">
                <a:solidFill>
                  <a:srgbClr val="990000"/>
                </a:solidFill>
              </a:rPr>
              <a:t>1</a:t>
            </a:r>
          </a:p>
          <a:p>
            <a:pPr eaLnBrk="1" hangingPunct="1">
              <a:lnSpc>
                <a:spcPct val="120000"/>
              </a:lnSpc>
            </a:pPr>
            <a:r>
              <a:rPr lang="en-US" altLang="zh-CN" sz="3600" dirty="0">
                <a:solidFill>
                  <a:srgbClr val="990000"/>
                </a:solidFill>
              </a:rPr>
              <a:t>    </a:t>
            </a:r>
          </a:p>
          <a:p>
            <a:pPr eaLnBrk="1" hangingPunct="1">
              <a:lnSpc>
                <a:spcPct val="120000"/>
              </a:lnSpc>
            </a:pPr>
            <a:endParaRPr lang="en-US" altLang="zh-CN" sz="3600" dirty="0">
              <a:solidFill>
                <a:srgbClr val="990000"/>
              </a:solidFill>
            </a:endParaRPr>
          </a:p>
          <a:p>
            <a:pPr eaLnBrk="1" hangingPunct="1">
              <a:lnSpc>
                <a:spcPct val="120000"/>
              </a:lnSpc>
            </a:pPr>
            <a:endParaRPr lang="en-US" altLang="zh-CN" sz="3600" dirty="0">
              <a:solidFill>
                <a:srgbClr val="990000"/>
              </a:solidFill>
            </a:endParaRPr>
          </a:p>
          <a:p>
            <a:pPr eaLnBrk="1" hangingPunct="1">
              <a:lnSpc>
                <a:spcPct val="120000"/>
              </a:lnSpc>
            </a:pPr>
            <a:endParaRPr lang="en-US" altLang="zh-CN" sz="3600" dirty="0">
              <a:solidFill>
                <a:srgbClr val="990000"/>
              </a:solidFill>
            </a:endParaRPr>
          </a:p>
          <a:p>
            <a:pPr eaLnBrk="1" hangingPunct="1">
              <a:lnSpc>
                <a:spcPct val="120000"/>
              </a:lnSpc>
            </a:pPr>
            <a:endParaRPr lang="en-US" altLang="zh-CN" sz="3600" dirty="0"/>
          </a:p>
          <a:p>
            <a:pPr eaLnBrk="1" hangingPunct="1">
              <a:lnSpc>
                <a:spcPct val="120000"/>
              </a:lnSpc>
            </a:pPr>
            <a:r>
              <a:rPr lang="en-US" altLang="zh-CN" sz="3200" dirty="0"/>
              <a:t>  </a:t>
            </a:r>
            <a:r>
              <a:rPr lang="en-US" altLang="zh-CN" sz="3200" b="1" dirty="0">
                <a:solidFill>
                  <a:srgbClr val="990000"/>
                </a:solidFill>
              </a:rPr>
              <a:t>}</a:t>
            </a:r>
          </a:p>
          <a:p>
            <a:pPr eaLnBrk="1" hangingPunct="1">
              <a:lnSpc>
                <a:spcPct val="120000"/>
              </a:lnSpc>
            </a:pPr>
            <a:r>
              <a:rPr lang="en-US" altLang="zh-CN" sz="3200" b="1" dirty="0">
                <a:solidFill>
                  <a:srgbClr val="990000"/>
                </a:solidFill>
              </a:rPr>
              <a:t>}</a:t>
            </a:r>
            <a:r>
              <a:rPr lang="en-US" altLang="zh-CN" sz="3200" dirty="0">
                <a:solidFill>
                  <a:srgbClr val="990000"/>
                </a:solidFill>
              </a:rPr>
              <a:t> // </a:t>
            </a:r>
            <a:r>
              <a:rPr lang="en-US" altLang="zh-CN" sz="3200" dirty="0" err="1">
                <a:solidFill>
                  <a:srgbClr val="990000"/>
                </a:solidFill>
              </a:rPr>
              <a:t>Qsort</a:t>
            </a:r>
            <a:r>
              <a:rPr lang="zh-CN" altLang="en-US" sz="3200" dirty="0">
                <a:solidFill>
                  <a:srgbClr val="990000"/>
                </a:solidFill>
              </a:rPr>
              <a:t>，时间复杂度</a:t>
            </a:r>
            <a:r>
              <a:rPr lang="en-US" altLang="zh-CN" sz="3200" dirty="0">
                <a:solidFill>
                  <a:srgbClr val="990000"/>
                </a:solidFill>
              </a:rPr>
              <a:t>O(</a:t>
            </a:r>
            <a:r>
              <a:rPr lang="en-US" altLang="zh-CN" sz="3200" dirty="0" err="1">
                <a:solidFill>
                  <a:srgbClr val="990000"/>
                </a:solidFill>
              </a:rPr>
              <a:t>nlogn</a:t>
            </a:r>
            <a:r>
              <a:rPr lang="en-US" altLang="zh-CN" sz="3200" dirty="0">
                <a:solidFill>
                  <a:srgbClr val="990000"/>
                </a:solidFill>
              </a:rPr>
              <a:t>)</a:t>
            </a:r>
            <a:endParaRPr lang="en-US" altLang="zh-CN" sz="3200" dirty="0"/>
          </a:p>
        </p:txBody>
      </p:sp>
      <p:sp>
        <p:nvSpPr>
          <p:cNvPr id="51203" name="Rectangle 3"/>
          <p:cNvSpPr>
            <a:spLocks noChangeArrowheads="1"/>
          </p:cNvSpPr>
          <p:nvPr/>
        </p:nvSpPr>
        <p:spPr bwMode="auto">
          <a:xfrm>
            <a:off x="2133601" y="2166938"/>
            <a:ext cx="7388561"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dirty="0" err="1">
                <a:solidFill>
                  <a:srgbClr val="990000"/>
                </a:solidFill>
              </a:rPr>
              <a:t>pivotloc</a:t>
            </a:r>
            <a:r>
              <a:rPr lang="en-US" altLang="zh-CN" sz="3600" dirty="0">
                <a:solidFill>
                  <a:srgbClr val="990000"/>
                </a:solidFill>
              </a:rPr>
              <a:t> = Partition(R, s, t);</a:t>
            </a:r>
          </a:p>
          <a:p>
            <a:pPr eaLnBrk="1" hangingPunct="1">
              <a:lnSpc>
                <a:spcPct val="120000"/>
              </a:lnSpc>
            </a:pPr>
            <a:r>
              <a:rPr lang="en-US" altLang="zh-CN" sz="3600" dirty="0">
                <a:solidFill>
                  <a:srgbClr val="990000"/>
                </a:solidFill>
              </a:rPr>
              <a:t>                        </a:t>
            </a:r>
            <a:r>
              <a:rPr lang="en-US" altLang="zh-CN" sz="3200" dirty="0">
                <a:solidFill>
                  <a:srgbClr val="990000"/>
                </a:solidFill>
              </a:rPr>
              <a:t>// </a:t>
            </a:r>
            <a:r>
              <a:rPr lang="zh-CN" altLang="en-US" sz="3200" dirty="0">
                <a:solidFill>
                  <a:srgbClr val="990000"/>
                </a:solidFill>
              </a:rPr>
              <a:t>对 </a:t>
            </a:r>
            <a:r>
              <a:rPr lang="en-US" altLang="zh-CN" sz="3200" dirty="0">
                <a:solidFill>
                  <a:srgbClr val="990000"/>
                </a:solidFill>
              </a:rPr>
              <a:t>R[</a:t>
            </a:r>
            <a:r>
              <a:rPr lang="en-US" altLang="zh-CN" sz="3200" dirty="0" err="1">
                <a:solidFill>
                  <a:srgbClr val="990000"/>
                </a:solidFill>
              </a:rPr>
              <a:t>s..t</a:t>
            </a:r>
            <a:r>
              <a:rPr lang="en-US" altLang="zh-CN" sz="3200" dirty="0">
                <a:solidFill>
                  <a:srgbClr val="990000"/>
                </a:solidFill>
              </a:rPr>
              <a:t>] </a:t>
            </a:r>
            <a:r>
              <a:rPr lang="zh-CN" altLang="en-US" sz="3200" dirty="0">
                <a:solidFill>
                  <a:srgbClr val="990000"/>
                </a:solidFill>
              </a:rPr>
              <a:t>进行</a:t>
            </a:r>
            <a:r>
              <a:rPr lang="zh-CN" altLang="en-US" sz="3200" b="1" dirty="0">
                <a:solidFill>
                  <a:srgbClr val="990000"/>
                </a:solidFill>
              </a:rPr>
              <a:t>一趟快排</a:t>
            </a:r>
            <a:endParaRPr lang="zh-CN" altLang="en-US" sz="3200" dirty="0">
              <a:solidFill>
                <a:srgbClr val="990000"/>
              </a:solidFill>
            </a:endParaRPr>
          </a:p>
        </p:txBody>
      </p:sp>
      <p:sp>
        <p:nvSpPr>
          <p:cNvPr id="51204" name="Rectangle 4"/>
          <p:cNvSpPr>
            <a:spLocks noChangeArrowheads="1"/>
          </p:cNvSpPr>
          <p:nvPr/>
        </p:nvSpPr>
        <p:spPr bwMode="auto">
          <a:xfrm>
            <a:off x="2133600" y="3462339"/>
            <a:ext cx="838993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a:solidFill>
                  <a:srgbClr val="FF0000"/>
                </a:solidFill>
              </a:rPr>
              <a:t>QSort(R, s, pivotloc-1);</a:t>
            </a:r>
            <a:endParaRPr lang="en-US" altLang="zh-CN" sz="3600"/>
          </a:p>
          <a:p>
            <a:pPr eaLnBrk="1" hangingPunct="1">
              <a:lnSpc>
                <a:spcPct val="120000"/>
              </a:lnSpc>
            </a:pPr>
            <a:r>
              <a:rPr lang="en-US" altLang="zh-CN" sz="3200"/>
              <a:t>    </a:t>
            </a:r>
            <a:r>
              <a:rPr lang="en-US" altLang="zh-CN" sz="3200">
                <a:solidFill>
                  <a:srgbClr val="990000"/>
                </a:solidFill>
              </a:rPr>
              <a:t>// </a:t>
            </a:r>
            <a:r>
              <a:rPr lang="zh-CN" altLang="en-US" sz="3200">
                <a:solidFill>
                  <a:srgbClr val="990000"/>
                </a:solidFill>
              </a:rPr>
              <a:t>对低子序列递归排序，</a:t>
            </a:r>
            <a:r>
              <a:rPr lang="en-US" altLang="zh-CN" sz="3200" b="1">
                <a:solidFill>
                  <a:srgbClr val="990000"/>
                </a:solidFill>
              </a:rPr>
              <a:t>pivotloc</a:t>
            </a:r>
            <a:r>
              <a:rPr lang="zh-CN" altLang="en-US" sz="3200" b="1">
                <a:solidFill>
                  <a:srgbClr val="990000"/>
                </a:solidFill>
              </a:rPr>
              <a:t>是枢轴位置</a:t>
            </a:r>
            <a:endParaRPr lang="zh-CN" altLang="en-US" sz="3200">
              <a:solidFill>
                <a:srgbClr val="990000"/>
              </a:solidFill>
            </a:endParaRPr>
          </a:p>
        </p:txBody>
      </p:sp>
      <p:sp>
        <p:nvSpPr>
          <p:cNvPr id="51205" name="Rectangle 5"/>
          <p:cNvSpPr>
            <a:spLocks noChangeArrowheads="1"/>
          </p:cNvSpPr>
          <p:nvPr/>
        </p:nvSpPr>
        <p:spPr bwMode="auto">
          <a:xfrm>
            <a:off x="2133600" y="4892675"/>
            <a:ext cx="857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FF0000"/>
                </a:solidFill>
              </a:rPr>
              <a:t>QSort(R, pivotloc+1, t);</a:t>
            </a:r>
            <a:r>
              <a:rPr lang="en-US" altLang="zh-CN" sz="3600"/>
              <a:t> </a:t>
            </a:r>
            <a:r>
              <a:rPr lang="en-US" altLang="zh-CN" sz="3200">
                <a:solidFill>
                  <a:srgbClr val="990000"/>
                </a:solidFill>
              </a:rPr>
              <a:t>//</a:t>
            </a:r>
            <a:r>
              <a:rPr lang="zh-CN" altLang="en-US" sz="3200">
                <a:solidFill>
                  <a:srgbClr val="990000"/>
                </a:solidFill>
              </a:rPr>
              <a:t>对高子序列递归排序</a:t>
            </a:r>
          </a:p>
        </p:txBody>
      </p:sp>
      <p:sp>
        <p:nvSpPr>
          <p:cNvPr id="7" name="文本框 6"/>
          <p:cNvSpPr txBox="1"/>
          <p:nvPr/>
        </p:nvSpPr>
        <p:spPr>
          <a:xfrm>
            <a:off x="465217" y="762000"/>
            <a:ext cx="738664" cy="1938992"/>
          </a:xfrm>
          <a:prstGeom prst="rect">
            <a:avLst/>
          </a:prstGeom>
          <a:noFill/>
        </p:spPr>
        <p:txBody>
          <a:bodyPr vert="eaVert" wrap="none" rtlCol="0">
            <a:spAutoFit/>
          </a:bodyPr>
          <a:lstStyle/>
          <a:p>
            <a:r>
              <a:rPr lang="zh-CN" altLang="en-US" sz="3600" dirty="0"/>
              <a:t>快速排序</a:t>
            </a:r>
          </a:p>
        </p:txBody>
      </p:sp>
    </p:spTree>
    <p:extLst>
      <p:ext uri="{BB962C8B-B14F-4D97-AF65-F5344CB8AC3E}">
        <p14:creationId xmlns:p14="http://schemas.microsoft.com/office/powerpoint/2010/main" val="30904845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38600" y="2569063"/>
            <a:ext cx="10515600" cy="1325563"/>
          </a:xfrm>
        </p:spPr>
        <p:txBody>
          <a:bodyPr/>
          <a:lstStyle/>
          <a:p>
            <a:r>
              <a:rPr lang="zh-CN" altLang="en-US" dirty="0"/>
              <a:t>第三章 栈和队列</a:t>
            </a:r>
          </a:p>
        </p:txBody>
      </p:sp>
      <p:sp>
        <p:nvSpPr>
          <p:cNvPr id="5" name="文本框 4"/>
          <p:cNvSpPr txBox="1"/>
          <p:nvPr/>
        </p:nvSpPr>
        <p:spPr>
          <a:xfrm>
            <a:off x="7218947" y="4295274"/>
            <a:ext cx="1800493" cy="646331"/>
          </a:xfrm>
          <a:prstGeom prst="rect">
            <a:avLst/>
          </a:prstGeom>
          <a:noFill/>
        </p:spPr>
        <p:txBody>
          <a:bodyPr wrap="none" rtlCol="0">
            <a:spAutoFit/>
          </a:bodyPr>
          <a:lstStyle/>
          <a:p>
            <a:r>
              <a:rPr lang="zh-CN" altLang="en-US" dirty="0"/>
              <a:t>栈：先进后出</a:t>
            </a:r>
            <a:endParaRPr lang="en-US" altLang="zh-CN" dirty="0"/>
          </a:p>
          <a:p>
            <a:r>
              <a:rPr lang="zh-CN" altLang="en-US" dirty="0"/>
              <a:t>队列：先进先出</a:t>
            </a:r>
          </a:p>
        </p:txBody>
      </p:sp>
    </p:spTree>
    <p:extLst>
      <p:ext uri="{BB962C8B-B14F-4D97-AF65-F5344CB8AC3E}">
        <p14:creationId xmlns:p14="http://schemas.microsoft.com/office/powerpoint/2010/main" val="17873697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1631951" y="-26988"/>
            <a:ext cx="870267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solidFill>
                  <a:srgbClr val="800000"/>
                </a:solidFill>
              </a:rPr>
              <a:t>    </a:t>
            </a:r>
            <a:r>
              <a:rPr lang="zh-CN" altLang="en-US" sz="3600" b="1">
                <a:solidFill>
                  <a:srgbClr val="800000"/>
                </a:solidFill>
              </a:rPr>
              <a:t>若待排记录的初始状态为按关键字有序时，快速排序将蜕化为起泡排序</a:t>
            </a:r>
            <a:r>
              <a:rPr lang="zh-CN" altLang="en-US" sz="3600"/>
              <a:t>，其时间复杂度为</a:t>
            </a:r>
            <a:r>
              <a:rPr lang="en-US" altLang="zh-CN" sz="3600"/>
              <a:t>O(n</a:t>
            </a:r>
            <a:r>
              <a:rPr lang="en-US" altLang="zh-CN" sz="3600" baseline="30000"/>
              <a:t>2</a:t>
            </a:r>
            <a:r>
              <a:rPr lang="en-US" altLang="zh-CN" sz="3600"/>
              <a:t>)</a:t>
            </a:r>
            <a:r>
              <a:rPr lang="zh-CN" altLang="en-US" sz="3600"/>
              <a:t>。</a:t>
            </a:r>
          </a:p>
        </p:txBody>
      </p:sp>
      <p:sp>
        <p:nvSpPr>
          <p:cNvPr id="36869" name="Text Box 5"/>
          <p:cNvSpPr txBox="1">
            <a:spLocks noChangeArrowheads="1"/>
          </p:cNvSpPr>
          <p:nvPr/>
        </p:nvSpPr>
        <p:spPr bwMode="auto">
          <a:xfrm>
            <a:off x="1631950" y="2182813"/>
            <a:ext cx="8839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en-US" altLang="zh-CN" sz="3600"/>
              <a:t>    </a:t>
            </a:r>
            <a:r>
              <a:rPr lang="zh-CN" altLang="en-US" sz="3600"/>
              <a:t>为避免出现这种情况，</a:t>
            </a:r>
            <a:r>
              <a:rPr lang="zh-CN" altLang="en-US" sz="3600">
                <a:solidFill>
                  <a:schemeClr val="accent2"/>
                </a:solidFill>
              </a:rPr>
              <a:t>需在进行一次划分之前，进行“</a:t>
            </a:r>
            <a:r>
              <a:rPr lang="zh-CN" altLang="en-US" sz="3600" b="1">
                <a:solidFill>
                  <a:schemeClr val="accent2"/>
                </a:solidFill>
              </a:rPr>
              <a:t>予处理</a:t>
            </a:r>
            <a:r>
              <a:rPr lang="zh-CN" altLang="en-US" sz="3600">
                <a:solidFill>
                  <a:schemeClr val="accent2"/>
                </a:solidFill>
              </a:rPr>
              <a:t>”，</a:t>
            </a:r>
            <a:r>
              <a:rPr lang="zh-CN" altLang="en-US" sz="3600"/>
              <a:t>即：</a:t>
            </a:r>
          </a:p>
        </p:txBody>
      </p:sp>
      <p:sp>
        <p:nvSpPr>
          <p:cNvPr id="36873" name="Rectangle 9"/>
          <p:cNvSpPr>
            <a:spLocks noChangeArrowheads="1"/>
          </p:cNvSpPr>
          <p:nvPr/>
        </p:nvSpPr>
        <p:spPr bwMode="auto">
          <a:xfrm>
            <a:off x="1631950" y="3829051"/>
            <a:ext cx="88392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en-US" altLang="zh-CN" sz="3600"/>
              <a:t>   </a:t>
            </a:r>
            <a:r>
              <a:rPr lang="zh-CN" altLang="en-US" sz="3600"/>
              <a:t>先对 </a:t>
            </a:r>
            <a:r>
              <a:rPr lang="en-US" altLang="zh-CN" sz="3600"/>
              <a:t>R(s).key,  R(t).key </a:t>
            </a:r>
            <a:r>
              <a:rPr lang="zh-CN" altLang="en-US" sz="3600"/>
              <a:t>和 </a:t>
            </a:r>
            <a:r>
              <a:rPr lang="en-US" altLang="zh-CN" sz="3600"/>
              <a:t>R[</a:t>
            </a:r>
            <a:r>
              <a:rPr lang="en-US" altLang="zh-CN" sz="3600">
                <a:sym typeface="Symbol" panose="05050102010706020507" pitchFamily="18" charset="2"/>
              </a:rPr>
              <a:t></a:t>
            </a:r>
            <a:r>
              <a:rPr lang="en-US" altLang="zh-CN" sz="3600"/>
              <a:t>(s+t)/2</a:t>
            </a:r>
            <a:r>
              <a:rPr lang="en-US" altLang="zh-CN" sz="3600">
                <a:sym typeface="Symbol" panose="05050102010706020507" pitchFamily="18" charset="2"/>
              </a:rPr>
              <a:t>]</a:t>
            </a:r>
            <a:r>
              <a:rPr lang="en-US" altLang="zh-CN" sz="3600"/>
              <a:t>.key</a:t>
            </a:r>
            <a:r>
              <a:rPr lang="zh-CN" altLang="en-US" sz="3600"/>
              <a:t>，进行相互比较，然后</a:t>
            </a:r>
            <a:r>
              <a:rPr lang="zh-CN" altLang="en-US" sz="3600" b="1">
                <a:solidFill>
                  <a:schemeClr val="accent2"/>
                </a:solidFill>
              </a:rPr>
              <a:t>取</a:t>
            </a:r>
            <a:r>
              <a:rPr lang="zh-CN" altLang="en-US" sz="3600"/>
              <a:t>关键字为</a:t>
            </a:r>
            <a:r>
              <a:rPr lang="zh-CN" altLang="en-US" sz="3600" b="1">
                <a:solidFill>
                  <a:schemeClr val="accent2"/>
                </a:solidFill>
              </a:rPr>
              <a:t>“三者之中”</a:t>
            </a:r>
            <a:r>
              <a:rPr lang="zh-CN" altLang="en-US" sz="3600"/>
              <a:t>的记录</a:t>
            </a:r>
            <a:r>
              <a:rPr lang="zh-CN" altLang="en-US" sz="3600" b="1">
                <a:solidFill>
                  <a:schemeClr val="accent2"/>
                </a:solidFill>
              </a:rPr>
              <a:t>为枢轴</a:t>
            </a:r>
            <a:r>
              <a:rPr lang="zh-CN" altLang="en-US" sz="3600"/>
              <a:t>记录。</a:t>
            </a:r>
          </a:p>
        </p:txBody>
      </p:sp>
      <p:sp>
        <p:nvSpPr>
          <p:cNvPr id="36876" name="AutoShape 12">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3528969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strips(downRigh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6873"/>
                                        </p:tgtEl>
                                        <p:attrNameLst>
                                          <p:attrName>style.visibility</p:attrName>
                                        </p:attrNameLst>
                                      </p:cBhvr>
                                      <p:to>
                                        <p:strVal val="visible"/>
                                      </p:to>
                                    </p:set>
                                    <p:animEffect transition="in" filter="wipe(left)">
                                      <p:cBhvr>
                                        <p:cTn id="12" dur="300"/>
                                        <p:tgtEl>
                                          <p:spTgt spid="36873"/>
                                        </p:tgtEl>
                                      </p:cBhvr>
                                    </p:animEffect>
                                  </p:childTnLst>
                                </p:cTn>
                              </p:par>
                            </p:childTnLst>
                          </p:cTn>
                        </p:par>
                        <p:par>
                          <p:cTn id="13" fill="hold" nodeType="afterGroup">
                            <p:stCondLst>
                              <p:cond delay="10800"/>
                            </p:stCondLst>
                            <p:childTnLst>
                              <p:par>
                                <p:cTn id="14" presetID="2" presetClass="entr" presetSubtype="6" fill="hold" grpId="0" nodeType="afterEffect">
                                  <p:stCondLst>
                                    <p:cond delay="0"/>
                                  </p:stCondLst>
                                  <p:childTnLst>
                                    <p:set>
                                      <p:cBhvr>
                                        <p:cTn id="15" dur="1" fill="hold">
                                          <p:stCondLst>
                                            <p:cond delay="0"/>
                                          </p:stCondLst>
                                        </p:cTn>
                                        <p:tgtEl>
                                          <p:spTgt spid="36876"/>
                                        </p:tgtEl>
                                        <p:attrNameLst>
                                          <p:attrName>style.visibility</p:attrName>
                                        </p:attrNameLst>
                                      </p:cBhvr>
                                      <p:to>
                                        <p:strVal val="visible"/>
                                      </p:to>
                                    </p:set>
                                    <p:anim calcmode="lin" valueType="num">
                                      <p:cBhvr additive="base">
                                        <p:cTn id="16" dur="500" fill="hold"/>
                                        <p:tgtEl>
                                          <p:spTgt spid="36876"/>
                                        </p:tgtEl>
                                        <p:attrNameLst>
                                          <p:attrName>ppt_x</p:attrName>
                                        </p:attrNameLst>
                                      </p:cBhvr>
                                      <p:tavLst>
                                        <p:tav tm="0">
                                          <p:val>
                                            <p:strVal val="1+#ppt_w/2"/>
                                          </p:val>
                                        </p:tav>
                                        <p:tav tm="100000">
                                          <p:val>
                                            <p:strVal val="#ppt_x"/>
                                          </p:val>
                                        </p:tav>
                                      </p:tavLst>
                                    </p:anim>
                                    <p:anim calcmode="lin" valueType="num">
                                      <p:cBhvr additive="base">
                                        <p:cTn id="17" dur="500" fill="hold"/>
                                        <p:tgtEl>
                                          <p:spTgt spid="36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3" grpId="0" autoUpdateAnimBg="0"/>
      <p:bldP spid="36876"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048000" y="685801"/>
            <a:ext cx="594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6000" b="1">
                <a:solidFill>
                  <a:srgbClr val="0000FF"/>
                </a:solidFill>
              </a:rPr>
              <a:t>堆 排 序</a:t>
            </a:r>
            <a:endParaRPr lang="zh-CN" altLang="en-US" sz="4800" b="1">
              <a:solidFill>
                <a:srgbClr val="0000FF"/>
              </a:solidFill>
            </a:endParaRPr>
          </a:p>
        </p:txBody>
      </p:sp>
      <p:sp>
        <p:nvSpPr>
          <p:cNvPr id="56323" name="Text Box 5">
            <a:hlinkClick r:id="" action="ppaction://noaction"/>
          </p:cNvPr>
          <p:cNvSpPr txBox="1">
            <a:spLocks noChangeArrowheads="1"/>
          </p:cNvSpPr>
          <p:nvPr/>
        </p:nvSpPr>
        <p:spPr bwMode="auto">
          <a:xfrm>
            <a:off x="3505200" y="3070226"/>
            <a:ext cx="4603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FF00FF"/>
                </a:solidFill>
              </a:rPr>
              <a:t>简 单 选 择 排 序</a:t>
            </a:r>
            <a:endParaRPr lang="zh-CN" altLang="en-US" sz="4000" b="1">
              <a:solidFill>
                <a:srgbClr val="FF00FF"/>
              </a:solidFill>
            </a:endParaRPr>
          </a:p>
        </p:txBody>
      </p:sp>
      <p:sp>
        <p:nvSpPr>
          <p:cNvPr id="56324" name="Text Box 6">
            <a:hlinkClick r:id="" action="ppaction://noaction" highlightClick="1"/>
          </p:cNvPr>
          <p:cNvSpPr txBox="1">
            <a:spLocks noChangeArrowheads="1"/>
          </p:cNvSpPr>
          <p:nvPr/>
        </p:nvSpPr>
        <p:spPr bwMode="auto">
          <a:xfrm>
            <a:off x="3581400" y="4391026"/>
            <a:ext cx="2317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FF00FF"/>
                </a:solidFill>
              </a:rPr>
              <a:t>堆 排 序</a:t>
            </a:r>
            <a:endParaRPr lang="zh-CN" altLang="en-US" sz="4000" b="1">
              <a:solidFill>
                <a:srgbClr val="FF00FF"/>
              </a:solidFill>
            </a:endParaRPr>
          </a:p>
        </p:txBody>
      </p:sp>
      <p:pic>
        <p:nvPicPr>
          <p:cNvPr id="56325" name="Picture 7" descr="Metallic Orb">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971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8" descr="Metallic Orb">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343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2" name="AutoShape 12">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5653367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7052"/>
                                        </p:tgtEl>
                                        <p:attrNameLst>
                                          <p:attrName>style.visibility</p:attrName>
                                        </p:attrNameLst>
                                      </p:cBhvr>
                                      <p:to>
                                        <p:strVal val="visible"/>
                                      </p:to>
                                    </p:set>
                                    <p:anim calcmode="lin" valueType="num">
                                      <p:cBhvr additive="base">
                                        <p:cTn id="7" dur="500" fill="hold"/>
                                        <p:tgtEl>
                                          <p:spTgt spid="87052"/>
                                        </p:tgtEl>
                                        <p:attrNameLst>
                                          <p:attrName>ppt_x</p:attrName>
                                        </p:attrNameLst>
                                      </p:cBhvr>
                                      <p:tavLst>
                                        <p:tav tm="0">
                                          <p:val>
                                            <p:strVal val="1+#ppt_w/2"/>
                                          </p:val>
                                        </p:tav>
                                        <p:tav tm="100000">
                                          <p:val>
                                            <p:strVal val="#ppt_x"/>
                                          </p:val>
                                        </p:tav>
                                      </p:tavLst>
                                    </p:anim>
                                    <p:anim calcmode="lin" valueType="num">
                                      <p:cBhvr additive="base">
                                        <p:cTn id="8" dur="500" fill="hold"/>
                                        <p:tgtEl>
                                          <p:spTgt spid="87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2266950" y="311151"/>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一、简单选择排序</a:t>
            </a:r>
          </a:p>
        </p:txBody>
      </p:sp>
      <p:sp>
        <p:nvSpPr>
          <p:cNvPr id="38916" name="Text Box 4"/>
          <p:cNvSpPr txBox="1">
            <a:spLocks noChangeArrowheads="1"/>
          </p:cNvSpPr>
          <p:nvPr/>
        </p:nvSpPr>
        <p:spPr bwMode="auto">
          <a:xfrm>
            <a:off x="1797050" y="1231900"/>
            <a:ext cx="887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假设排序过程中，待排记录序列的状态为：</a:t>
            </a:r>
          </a:p>
        </p:txBody>
      </p:sp>
      <p:sp>
        <p:nvSpPr>
          <p:cNvPr id="38917" name="Rectangle 5" descr="60%"/>
          <p:cNvSpPr>
            <a:spLocks noChangeArrowheads="1"/>
          </p:cNvSpPr>
          <p:nvPr/>
        </p:nvSpPr>
        <p:spPr bwMode="auto">
          <a:xfrm>
            <a:off x="2178050" y="2133600"/>
            <a:ext cx="3613150" cy="6858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有序序列</a:t>
            </a:r>
            <a:r>
              <a:rPr lang="en-US" altLang="zh-CN" sz="3600"/>
              <a:t>R[1..i-1]</a:t>
            </a:r>
          </a:p>
        </p:txBody>
      </p:sp>
      <p:sp>
        <p:nvSpPr>
          <p:cNvPr id="38918" name="Rectangle 6" descr="棚架"/>
          <p:cNvSpPr>
            <a:spLocks noChangeArrowheads="1"/>
          </p:cNvSpPr>
          <p:nvPr/>
        </p:nvSpPr>
        <p:spPr bwMode="auto">
          <a:xfrm>
            <a:off x="5791200" y="2133600"/>
            <a:ext cx="3854450" cy="685800"/>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无序序列 </a:t>
            </a:r>
            <a:r>
              <a:rPr lang="en-US" altLang="zh-CN" sz="3600"/>
              <a:t>R[i..n]</a:t>
            </a:r>
          </a:p>
        </p:txBody>
      </p:sp>
      <p:sp>
        <p:nvSpPr>
          <p:cNvPr id="38922" name="Text Box 10"/>
          <p:cNvSpPr txBox="1">
            <a:spLocks noChangeArrowheads="1"/>
          </p:cNvSpPr>
          <p:nvPr/>
        </p:nvSpPr>
        <p:spPr bwMode="auto">
          <a:xfrm>
            <a:off x="2543176" y="3505200"/>
            <a:ext cx="30956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05000"/>
              </a:lnSpc>
            </a:pPr>
            <a:r>
              <a:rPr lang="en-US" altLang="zh-CN" sz="3600">
                <a:solidFill>
                  <a:srgbClr val="800000"/>
                </a:solidFill>
              </a:rPr>
              <a:t>  </a:t>
            </a:r>
            <a:r>
              <a:rPr lang="zh-CN" altLang="en-US" sz="3600">
                <a:solidFill>
                  <a:srgbClr val="800000"/>
                </a:solidFill>
              </a:rPr>
              <a:t>第 </a:t>
            </a:r>
            <a:r>
              <a:rPr lang="en-US" altLang="zh-CN" sz="3600">
                <a:solidFill>
                  <a:srgbClr val="800000"/>
                </a:solidFill>
              </a:rPr>
              <a:t>i </a:t>
            </a:r>
            <a:r>
              <a:rPr lang="zh-CN" altLang="en-US" sz="3600">
                <a:solidFill>
                  <a:srgbClr val="800000"/>
                </a:solidFill>
              </a:rPr>
              <a:t>趟</a:t>
            </a:r>
          </a:p>
          <a:p>
            <a:pPr eaLnBrk="1" hangingPunct="1">
              <a:lnSpc>
                <a:spcPct val="105000"/>
              </a:lnSpc>
            </a:pPr>
            <a:r>
              <a:rPr lang="zh-CN" altLang="en-US" sz="3600">
                <a:solidFill>
                  <a:srgbClr val="800000"/>
                </a:solidFill>
              </a:rPr>
              <a:t>简单选择排序</a:t>
            </a:r>
            <a:endParaRPr lang="zh-CN" altLang="en-US" sz="3600"/>
          </a:p>
        </p:txBody>
      </p:sp>
      <p:sp>
        <p:nvSpPr>
          <p:cNvPr id="38923" name="Text Box 11"/>
          <p:cNvSpPr txBox="1">
            <a:spLocks noChangeArrowheads="1"/>
          </p:cNvSpPr>
          <p:nvPr/>
        </p:nvSpPr>
        <p:spPr bwMode="auto">
          <a:xfrm>
            <a:off x="5943600" y="2895600"/>
            <a:ext cx="35052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lnSpc>
                <a:spcPct val="105000"/>
              </a:lnSpc>
            </a:pPr>
            <a:r>
              <a:rPr lang="zh-CN" altLang="en-US" sz="3200">
                <a:solidFill>
                  <a:srgbClr val="0000FF"/>
                </a:solidFill>
              </a:rPr>
              <a:t>从中选出</a:t>
            </a:r>
          </a:p>
          <a:p>
            <a:pPr eaLnBrk="1" hangingPunct="1">
              <a:lnSpc>
                <a:spcPct val="105000"/>
              </a:lnSpc>
            </a:pPr>
            <a:r>
              <a:rPr lang="zh-CN" altLang="en-US" sz="3200">
                <a:solidFill>
                  <a:srgbClr val="0000FF"/>
                </a:solidFill>
              </a:rPr>
              <a:t>关键字最小的记录</a:t>
            </a:r>
            <a:endParaRPr lang="zh-CN" altLang="en-US"/>
          </a:p>
        </p:txBody>
      </p:sp>
      <p:sp>
        <p:nvSpPr>
          <p:cNvPr id="38924" name="AutoShape 12"/>
          <p:cNvSpPr>
            <a:spLocks noChangeArrowheads="1"/>
          </p:cNvSpPr>
          <p:nvPr/>
        </p:nvSpPr>
        <p:spPr bwMode="auto">
          <a:xfrm>
            <a:off x="5791200" y="2819400"/>
            <a:ext cx="3810000" cy="1981200"/>
          </a:xfrm>
          <a:prstGeom prst="downArrowCallout">
            <a:avLst>
              <a:gd name="adj1" fmla="val 26923"/>
              <a:gd name="adj2" fmla="val 48157"/>
              <a:gd name="adj3" fmla="val 14861"/>
              <a:gd name="adj4" fmla="val 67949"/>
            </a:avLst>
          </a:prstGeom>
          <a:noFill/>
          <a:ln w="9525">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38925" name="Rectangle 13" descr="60%"/>
          <p:cNvSpPr>
            <a:spLocks noChangeArrowheads="1"/>
          </p:cNvSpPr>
          <p:nvPr/>
        </p:nvSpPr>
        <p:spPr bwMode="auto">
          <a:xfrm>
            <a:off x="2133600" y="5715000"/>
            <a:ext cx="4114800" cy="6858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600"/>
              <a:t>有序序列</a:t>
            </a:r>
            <a:r>
              <a:rPr lang="en-US" altLang="zh-CN" sz="3600"/>
              <a:t>R[1..i]</a:t>
            </a:r>
          </a:p>
        </p:txBody>
      </p:sp>
      <p:sp>
        <p:nvSpPr>
          <p:cNvPr id="38926" name="Rectangle 14" descr="棚架"/>
          <p:cNvSpPr>
            <a:spLocks noChangeArrowheads="1"/>
          </p:cNvSpPr>
          <p:nvPr/>
        </p:nvSpPr>
        <p:spPr bwMode="auto">
          <a:xfrm>
            <a:off x="6248400" y="5715000"/>
            <a:ext cx="3733800" cy="685800"/>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sz="3200"/>
              <a:t>无序序列 </a:t>
            </a:r>
            <a:r>
              <a:rPr lang="en-US" altLang="zh-CN" sz="3200"/>
              <a:t>R[i+1..n]</a:t>
            </a:r>
            <a:endParaRPr lang="en-US" altLang="zh-CN" sz="3600"/>
          </a:p>
        </p:txBody>
      </p:sp>
      <p:sp>
        <p:nvSpPr>
          <p:cNvPr id="38935" name="Line 23"/>
          <p:cNvSpPr>
            <a:spLocks noChangeShapeType="1"/>
          </p:cNvSpPr>
          <p:nvPr/>
        </p:nvSpPr>
        <p:spPr bwMode="auto">
          <a:xfrm flipH="1">
            <a:off x="6019800" y="4800600"/>
            <a:ext cx="1676400" cy="914400"/>
          </a:xfrm>
          <a:prstGeom prst="line">
            <a:avLst/>
          </a:prstGeom>
          <a:noFill/>
          <a:ln w="38100">
            <a:solidFill>
              <a:srgbClr val="990000"/>
            </a:solidFill>
            <a:round/>
            <a:headEnd/>
            <a:tailEnd type="diamond"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4"/>
          <p:cNvSpPr>
            <a:spLocks noChangeShapeType="1"/>
          </p:cNvSpPr>
          <p:nvPr/>
        </p:nvSpPr>
        <p:spPr bwMode="auto">
          <a:xfrm>
            <a:off x="5791200" y="4191000"/>
            <a:ext cx="0" cy="2209800"/>
          </a:xfrm>
          <a:prstGeom prst="line">
            <a:avLst/>
          </a:prstGeom>
          <a:noFill/>
          <a:ln w="9525" cap="rnd">
            <a:solidFill>
              <a:srgbClr val="0099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083564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left)">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918"/>
                                        </p:tgtEl>
                                        <p:attrNameLst>
                                          <p:attrName>style.visibility</p:attrName>
                                        </p:attrNameLst>
                                      </p:cBhvr>
                                      <p:to>
                                        <p:strVal val="visible"/>
                                      </p:to>
                                    </p:set>
                                    <p:animEffect transition="in" filter="wipe(left)">
                                      <p:cBhvr>
                                        <p:cTn id="16" dur="500"/>
                                        <p:tgtEl>
                                          <p:spTgt spid="389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38922"/>
                                        </p:tgtEl>
                                        <p:attrNameLst>
                                          <p:attrName>style.visibility</p:attrName>
                                        </p:attrNameLst>
                                      </p:cBhvr>
                                      <p:to>
                                        <p:strVal val="visible"/>
                                      </p:to>
                                    </p:set>
                                    <p:animEffect transition="in" filter="strips(upLeft)">
                                      <p:cBhvr>
                                        <p:cTn id="21" dur="500"/>
                                        <p:tgtEl>
                                          <p:spTgt spid="389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38924"/>
                                        </p:tgtEl>
                                        <p:attrNameLst>
                                          <p:attrName>style.visibility</p:attrName>
                                        </p:attrNameLst>
                                      </p:cBhvr>
                                      <p:to>
                                        <p:strVal val="visible"/>
                                      </p:to>
                                    </p:set>
                                    <p:anim calcmode="lin" valueType="num">
                                      <p:cBhvr>
                                        <p:cTn id="26" dur="500" fill="hold"/>
                                        <p:tgtEl>
                                          <p:spTgt spid="38924"/>
                                        </p:tgtEl>
                                        <p:attrNameLst>
                                          <p:attrName>ppt_x</p:attrName>
                                        </p:attrNameLst>
                                      </p:cBhvr>
                                      <p:tavLst>
                                        <p:tav tm="0">
                                          <p:val>
                                            <p:strVal val="#ppt_x"/>
                                          </p:val>
                                        </p:tav>
                                        <p:tav tm="100000">
                                          <p:val>
                                            <p:strVal val="#ppt_x"/>
                                          </p:val>
                                        </p:tav>
                                      </p:tavLst>
                                    </p:anim>
                                    <p:anim calcmode="lin" valueType="num">
                                      <p:cBhvr>
                                        <p:cTn id="27" dur="500" fill="hold"/>
                                        <p:tgtEl>
                                          <p:spTgt spid="38924"/>
                                        </p:tgtEl>
                                        <p:attrNameLst>
                                          <p:attrName>ppt_y</p:attrName>
                                        </p:attrNameLst>
                                      </p:cBhvr>
                                      <p:tavLst>
                                        <p:tav tm="0">
                                          <p:val>
                                            <p:strVal val="#ppt_y-#ppt_h/2"/>
                                          </p:val>
                                        </p:tav>
                                        <p:tav tm="100000">
                                          <p:val>
                                            <p:strVal val="#ppt_y"/>
                                          </p:val>
                                        </p:tav>
                                      </p:tavLst>
                                    </p:anim>
                                    <p:anim calcmode="lin" valueType="num">
                                      <p:cBhvr>
                                        <p:cTn id="28" dur="500" fill="hold"/>
                                        <p:tgtEl>
                                          <p:spTgt spid="38924"/>
                                        </p:tgtEl>
                                        <p:attrNameLst>
                                          <p:attrName>ppt_w</p:attrName>
                                        </p:attrNameLst>
                                      </p:cBhvr>
                                      <p:tavLst>
                                        <p:tav tm="0">
                                          <p:val>
                                            <p:strVal val="#ppt_w"/>
                                          </p:val>
                                        </p:tav>
                                        <p:tav tm="100000">
                                          <p:val>
                                            <p:strVal val="#ppt_w"/>
                                          </p:val>
                                        </p:tav>
                                      </p:tavLst>
                                    </p:anim>
                                    <p:anim calcmode="lin" valueType="num">
                                      <p:cBhvr>
                                        <p:cTn id="29" dur="500" fill="hold"/>
                                        <p:tgtEl>
                                          <p:spTgt spid="38924"/>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8923"/>
                                        </p:tgtEl>
                                        <p:attrNameLst>
                                          <p:attrName>style.visibility</p:attrName>
                                        </p:attrNameLst>
                                      </p:cBhvr>
                                      <p:to>
                                        <p:strVal val="visible"/>
                                      </p:to>
                                    </p:set>
                                    <p:animEffect transition="in" filter="dissolve">
                                      <p:cBhvr>
                                        <p:cTn id="33" dur="500"/>
                                        <p:tgtEl>
                                          <p:spTgt spid="38923"/>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8935"/>
                                        </p:tgtEl>
                                        <p:attrNameLst>
                                          <p:attrName>style.visibility</p:attrName>
                                        </p:attrNameLst>
                                      </p:cBhvr>
                                      <p:to>
                                        <p:strVal val="visible"/>
                                      </p:to>
                                    </p:set>
                                    <p:animEffect transition="in" filter="wipe(up)">
                                      <p:cBhvr>
                                        <p:cTn id="37" dur="500"/>
                                        <p:tgtEl>
                                          <p:spTgt spid="389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25"/>
                                        </p:tgtEl>
                                        <p:attrNameLst>
                                          <p:attrName>style.visibility</p:attrName>
                                        </p:attrNameLst>
                                      </p:cBhvr>
                                      <p:to>
                                        <p:strVal val="visible"/>
                                      </p:to>
                                    </p:set>
                                    <p:animEffect transition="in" filter="wipe(left)">
                                      <p:cBhvr>
                                        <p:cTn id="42" dur="500"/>
                                        <p:tgtEl>
                                          <p:spTgt spid="38925"/>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8926"/>
                                        </p:tgtEl>
                                        <p:attrNameLst>
                                          <p:attrName>style.visibility</p:attrName>
                                        </p:attrNameLst>
                                      </p:cBhvr>
                                      <p:to>
                                        <p:strVal val="visible"/>
                                      </p:to>
                                    </p:set>
                                    <p:animEffect transition="in" filter="wipe(left)">
                                      <p:cBhvr>
                                        <p:cTn id="46" dur="500"/>
                                        <p:tgtEl>
                                          <p:spTgt spid="38926"/>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38936"/>
                                        </p:tgtEl>
                                        <p:attrNameLst>
                                          <p:attrName>style.visibility</p:attrName>
                                        </p:attrNameLst>
                                      </p:cBhvr>
                                      <p:to>
                                        <p:strVal val="visible"/>
                                      </p:to>
                                    </p:set>
                                    <p:animEffect transition="in" filter="wipe(up)">
                                      <p:cBhvr>
                                        <p:cTn id="50" dur="5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7" grpId="0" animBg="1" autoUpdateAnimBg="0"/>
      <p:bldP spid="38918" grpId="0" animBg="1" autoUpdateAnimBg="0"/>
      <p:bldP spid="38922" grpId="0" autoUpdateAnimBg="0"/>
      <p:bldP spid="38923" grpId="0" autoUpdateAnimBg="0"/>
      <p:bldP spid="38924" grpId="0" animBg="1"/>
      <p:bldP spid="38925" grpId="0" animBg="1" autoUpdateAnimBg="0"/>
      <p:bldP spid="38926" grpId="0" animBg="1" autoUpdateAnimBg="0"/>
      <p:bldP spid="38935" grpId="0" animBg="1"/>
      <p:bldP spid="3893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301875" y="387351"/>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chemeClr val="accent2"/>
                </a:solidFill>
              </a:rPr>
              <a:t>时间性能分析</a:t>
            </a:r>
          </a:p>
        </p:txBody>
      </p:sp>
      <p:sp>
        <p:nvSpPr>
          <p:cNvPr id="40963" name="Text Box 3"/>
          <p:cNvSpPr txBox="1">
            <a:spLocks noChangeArrowheads="1"/>
          </p:cNvSpPr>
          <p:nvPr/>
        </p:nvSpPr>
        <p:spPr bwMode="auto">
          <a:xfrm>
            <a:off x="1949450" y="1219201"/>
            <a:ext cx="80327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a:t>　　 </a:t>
            </a:r>
            <a:r>
              <a:rPr lang="zh-CN" altLang="en-US" sz="4000"/>
              <a:t>对 </a:t>
            </a:r>
            <a:r>
              <a:rPr lang="en-US" altLang="zh-CN" sz="4000"/>
              <a:t>n </a:t>
            </a:r>
            <a:r>
              <a:rPr lang="zh-CN" altLang="en-US" sz="4000"/>
              <a:t>个记录进行简单选择排序，所需进行的 </a:t>
            </a:r>
            <a:r>
              <a:rPr lang="zh-CN" altLang="en-US" sz="4000" b="1">
                <a:solidFill>
                  <a:srgbClr val="840C26"/>
                </a:solidFill>
              </a:rPr>
              <a:t>关键字间的比较次数 </a:t>
            </a:r>
            <a:r>
              <a:rPr lang="zh-CN" altLang="en-US" sz="4000"/>
              <a:t>总计为：</a:t>
            </a:r>
          </a:p>
        </p:txBody>
      </p:sp>
      <p:sp>
        <p:nvSpPr>
          <p:cNvPr id="40964" name="Text Box 4"/>
          <p:cNvSpPr txBox="1">
            <a:spLocks noChangeArrowheads="1"/>
          </p:cNvSpPr>
          <p:nvPr/>
        </p:nvSpPr>
        <p:spPr bwMode="auto">
          <a:xfrm>
            <a:off x="2057401" y="4572001"/>
            <a:ext cx="81692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4000"/>
              <a:t>　　</a:t>
            </a:r>
            <a:r>
              <a:rPr lang="zh-CN" altLang="en-US" sz="4000" b="1">
                <a:solidFill>
                  <a:srgbClr val="840C26"/>
                </a:solidFill>
              </a:rPr>
              <a:t>移动记录的次数</a:t>
            </a:r>
            <a:r>
              <a:rPr lang="zh-CN" altLang="en-US" sz="4000"/>
              <a:t>，</a:t>
            </a:r>
            <a:r>
              <a:rPr lang="zh-CN" altLang="en-US" sz="4000">
                <a:solidFill>
                  <a:srgbClr val="003366"/>
                </a:solidFill>
              </a:rPr>
              <a:t>最小值为 </a:t>
            </a:r>
            <a:r>
              <a:rPr lang="en-US" altLang="zh-CN" sz="4000">
                <a:solidFill>
                  <a:srgbClr val="003366"/>
                </a:solidFill>
              </a:rPr>
              <a:t>0,</a:t>
            </a:r>
            <a:r>
              <a:rPr lang="en-US" altLang="zh-CN" sz="4000"/>
              <a:t> </a:t>
            </a:r>
            <a:r>
              <a:rPr lang="zh-CN" altLang="en-US" sz="4000">
                <a:solidFill>
                  <a:srgbClr val="FF0000"/>
                </a:solidFill>
              </a:rPr>
              <a:t>最大值为</a:t>
            </a:r>
            <a:r>
              <a:rPr lang="en-US" altLang="zh-CN" sz="4000">
                <a:solidFill>
                  <a:srgbClr val="FF0000"/>
                </a:solidFill>
              </a:rPr>
              <a:t>3(n-1) </a:t>
            </a:r>
            <a:r>
              <a:rPr lang="zh-CN" altLang="en-US" sz="4000">
                <a:solidFill>
                  <a:srgbClr val="FF0000"/>
                </a:solidFill>
              </a:rPr>
              <a:t>。</a:t>
            </a:r>
            <a:endParaRPr lang="zh-CN" altLang="en-US" sz="4000">
              <a:solidFill>
                <a:srgbClr val="FF6600"/>
              </a:solidFill>
            </a:endParaRPr>
          </a:p>
        </p:txBody>
      </p:sp>
      <p:graphicFrame>
        <p:nvGraphicFramePr>
          <p:cNvPr id="143360" name="Object 0"/>
          <p:cNvGraphicFramePr>
            <a:graphicFrameLocks noChangeAspect="1"/>
          </p:cNvGraphicFramePr>
          <p:nvPr/>
        </p:nvGraphicFramePr>
        <p:xfrm>
          <a:off x="4114800" y="3538538"/>
          <a:ext cx="3429000" cy="1185862"/>
        </p:xfrm>
        <a:graphic>
          <a:graphicData uri="http://schemas.openxmlformats.org/presentationml/2006/ole">
            <mc:AlternateContent xmlns:mc="http://schemas.openxmlformats.org/markup-compatibility/2006">
              <mc:Choice xmlns:v="urn:schemas-microsoft-com:vml" Requires="v">
                <p:oleObj spid="_x0000_s14361" name="公式" r:id="rId3" imgW="1238351" imgH="419100" progId="Equation.3">
                  <p:embed/>
                </p:oleObj>
              </mc:Choice>
              <mc:Fallback>
                <p:oleObj name="公式" r:id="rId3" imgW="1238351"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38538"/>
                        <a:ext cx="3429000"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8" name="AutoShape 8">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1195672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3360"/>
                                        </p:tgtEl>
                                        <p:attrNameLst>
                                          <p:attrName>style.visibility</p:attrName>
                                        </p:attrNameLst>
                                      </p:cBhvr>
                                      <p:to>
                                        <p:strVal val="visible"/>
                                      </p:to>
                                    </p:set>
                                    <p:animEffect transition="in" filter="wipe(left)">
                                      <p:cBhvr>
                                        <p:cTn id="11" dur="500"/>
                                        <p:tgtEl>
                                          <p:spTgt spid="143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wipe(left)">
                                      <p:cBhvr>
                                        <p:cTn id="16" dur="500"/>
                                        <p:tgtEl>
                                          <p:spTgt spid="40964"/>
                                        </p:tgtEl>
                                      </p:cBhvr>
                                    </p:animEffect>
                                  </p:childTnLst>
                                </p:cTn>
                              </p:par>
                            </p:childTnLst>
                          </p:cTn>
                        </p:par>
                        <p:par>
                          <p:cTn id="17" fill="hold" nodeType="afterGroup">
                            <p:stCondLst>
                              <p:cond delay="500"/>
                            </p:stCondLst>
                            <p:childTnLst>
                              <p:par>
                                <p:cTn id="18" presetID="2" presetClass="entr" presetSubtype="6" fill="hold" grpId="0" nodeType="afterEffect">
                                  <p:stCondLst>
                                    <p:cond delay="0"/>
                                  </p:stCondLst>
                                  <p:childTnLst>
                                    <p:set>
                                      <p:cBhvr>
                                        <p:cTn id="19" dur="1" fill="hold">
                                          <p:stCondLst>
                                            <p:cond delay="0"/>
                                          </p:stCondLst>
                                        </p:cTn>
                                        <p:tgtEl>
                                          <p:spTgt spid="40968"/>
                                        </p:tgtEl>
                                        <p:attrNameLst>
                                          <p:attrName>style.visibility</p:attrName>
                                        </p:attrNameLst>
                                      </p:cBhvr>
                                      <p:to>
                                        <p:strVal val="visible"/>
                                      </p:to>
                                    </p:set>
                                    <p:anim calcmode="lin" valueType="num">
                                      <p:cBhvr additive="base">
                                        <p:cTn id="20" dur="500" fill="hold"/>
                                        <p:tgtEl>
                                          <p:spTgt spid="40968"/>
                                        </p:tgtEl>
                                        <p:attrNameLst>
                                          <p:attrName>ppt_x</p:attrName>
                                        </p:attrNameLst>
                                      </p:cBhvr>
                                      <p:tavLst>
                                        <p:tav tm="0">
                                          <p:val>
                                            <p:strVal val="1+#ppt_w/2"/>
                                          </p:val>
                                        </p:tav>
                                        <p:tav tm="100000">
                                          <p:val>
                                            <p:strVal val="#ppt_x"/>
                                          </p:val>
                                        </p:tav>
                                      </p:tavLst>
                                    </p:anim>
                                    <p:anim calcmode="lin" valueType="num">
                                      <p:cBhvr additive="base">
                                        <p:cTn id="21"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P spid="4096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86000" y="311151"/>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二、堆排序</a:t>
            </a:r>
          </a:p>
        </p:txBody>
      </p:sp>
      <p:sp>
        <p:nvSpPr>
          <p:cNvPr id="41987" name="Text Box 3"/>
          <p:cNvSpPr txBox="1">
            <a:spLocks noChangeArrowheads="1"/>
          </p:cNvSpPr>
          <p:nvPr/>
        </p:nvSpPr>
        <p:spPr bwMode="auto">
          <a:xfrm>
            <a:off x="2286000" y="1900238"/>
            <a:ext cx="8394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800000"/>
                </a:solidFill>
              </a:rPr>
              <a:t>堆是满足下列性质的数列</a:t>
            </a:r>
            <a:r>
              <a:rPr lang="en-US" altLang="zh-CN" sz="3600">
                <a:solidFill>
                  <a:srgbClr val="800000"/>
                </a:solidFill>
              </a:rPr>
              <a:t>{r</a:t>
            </a:r>
            <a:r>
              <a:rPr lang="en-US" altLang="zh-CN" sz="3600" baseline="-25000">
                <a:solidFill>
                  <a:srgbClr val="800000"/>
                </a:solidFill>
              </a:rPr>
              <a:t>1</a:t>
            </a:r>
            <a:r>
              <a:rPr lang="en-US" altLang="zh-CN" sz="3600">
                <a:solidFill>
                  <a:srgbClr val="800000"/>
                </a:solidFill>
              </a:rPr>
              <a:t>, r</a:t>
            </a:r>
            <a:r>
              <a:rPr lang="en-US" altLang="zh-CN" sz="3600" baseline="-25000">
                <a:solidFill>
                  <a:srgbClr val="800000"/>
                </a:solidFill>
              </a:rPr>
              <a:t>2</a:t>
            </a:r>
            <a:r>
              <a:rPr lang="en-US" altLang="zh-CN" sz="3600">
                <a:solidFill>
                  <a:srgbClr val="800000"/>
                </a:solidFill>
              </a:rPr>
              <a:t>, …</a:t>
            </a:r>
            <a:r>
              <a:rPr lang="zh-CN" altLang="en-US" sz="3600">
                <a:solidFill>
                  <a:srgbClr val="800000"/>
                </a:solidFill>
              </a:rPr>
              <a:t>，</a:t>
            </a:r>
            <a:r>
              <a:rPr lang="en-US" altLang="zh-CN" sz="3600">
                <a:solidFill>
                  <a:srgbClr val="800000"/>
                </a:solidFill>
              </a:rPr>
              <a:t>r</a:t>
            </a:r>
            <a:r>
              <a:rPr lang="en-US" altLang="zh-CN" sz="3600" baseline="-25000">
                <a:solidFill>
                  <a:srgbClr val="800000"/>
                </a:solidFill>
              </a:rPr>
              <a:t>n</a:t>
            </a:r>
            <a:r>
              <a:rPr lang="en-US" altLang="zh-CN" sz="3600">
                <a:solidFill>
                  <a:srgbClr val="800000"/>
                </a:solidFill>
              </a:rPr>
              <a:t>}</a:t>
            </a:r>
            <a:r>
              <a:rPr lang="zh-CN" altLang="en-US" sz="3600">
                <a:solidFill>
                  <a:srgbClr val="800000"/>
                </a:solidFill>
              </a:rPr>
              <a:t>：</a:t>
            </a:r>
            <a:endParaRPr lang="zh-CN" altLang="en-US" sz="4000">
              <a:solidFill>
                <a:srgbClr val="800000"/>
              </a:solidFill>
            </a:endParaRPr>
          </a:p>
        </p:txBody>
      </p:sp>
      <p:sp>
        <p:nvSpPr>
          <p:cNvPr id="41991" name="Text Box 7"/>
          <p:cNvSpPr txBox="1">
            <a:spLocks noChangeArrowheads="1"/>
          </p:cNvSpPr>
          <p:nvPr/>
        </p:nvSpPr>
        <p:spPr bwMode="auto">
          <a:xfrm>
            <a:off x="5988050" y="30130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000099"/>
                </a:solidFill>
              </a:rPr>
              <a:t>或</a:t>
            </a:r>
            <a:endParaRPr lang="zh-CN" altLang="en-US" sz="3600">
              <a:solidFill>
                <a:srgbClr val="000099"/>
              </a:solidFill>
            </a:endParaRPr>
          </a:p>
        </p:txBody>
      </p:sp>
      <p:graphicFrame>
        <p:nvGraphicFramePr>
          <p:cNvPr id="144384" name="Object 0"/>
          <p:cNvGraphicFramePr>
            <a:graphicFrameLocks noChangeAspect="1"/>
          </p:cNvGraphicFramePr>
          <p:nvPr/>
        </p:nvGraphicFramePr>
        <p:xfrm>
          <a:off x="2667000" y="2755900"/>
          <a:ext cx="1587500" cy="1054100"/>
        </p:xfrm>
        <a:graphic>
          <a:graphicData uri="http://schemas.openxmlformats.org/presentationml/2006/ole">
            <mc:AlternateContent xmlns:mc="http://schemas.openxmlformats.org/markup-compatibility/2006">
              <mc:Choice xmlns:v="urn:schemas-microsoft-com:vml" Requires="v">
                <p:oleObj spid="_x0000_s15402" name="公式" r:id="rId3" imgW="1581184" imgH="1047885" progId="Equation.3">
                  <p:embed/>
                </p:oleObj>
              </mc:Choice>
              <mc:Fallback>
                <p:oleObj name="公式" r:id="rId3" imgW="1581184" imgH="1047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55900"/>
                        <a:ext cx="15875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5" name="Object 1"/>
          <p:cNvGraphicFramePr>
            <a:graphicFrameLocks noChangeAspect="1"/>
          </p:cNvGraphicFramePr>
          <p:nvPr/>
        </p:nvGraphicFramePr>
        <p:xfrm>
          <a:off x="6705600" y="2755900"/>
          <a:ext cx="1587500" cy="1054100"/>
        </p:xfrm>
        <a:graphic>
          <a:graphicData uri="http://schemas.openxmlformats.org/presentationml/2006/ole">
            <mc:AlternateContent xmlns:mc="http://schemas.openxmlformats.org/markup-compatibility/2006">
              <mc:Choice xmlns:v="urn:schemas-microsoft-com:vml" Requires="v">
                <p:oleObj spid="_x0000_s15403" name="公式" r:id="rId5" imgW="1581184" imgH="1047885" progId="Equation.3">
                  <p:embed/>
                </p:oleObj>
              </mc:Choice>
              <mc:Fallback>
                <p:oleObj name="公式" r:id="rId5" imgW="1581184" imgH="1047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755900"/>
                        <a:ext cx="15875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Text Box 10"/>
          <p:cNvSpPr txBox="1">
            <a:spLocks noChangeArrowheads="1"/>
          </p:cNvSpPr>
          <p:nvPr/>
        </p:nvSpPr>
        <p:spPr bwMode="auto">
          <a:xfrm>
            <a:off x="2308226" y="1143000"/>
            <a:ext cx="3025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zh-CN" altLang="en-US" sz="3600" b="1">
                <a:solidFill>
                  <a:srgbClr val="FF0000"/>
                </a:solidFill>
              </a:rPr>
              <a:t>堆的定义</a:t>
            </a:r>
            <a:r>
              <a:rPr lang="en-US" altLang="zh-CN" sz="3600" b="1">
                <a:solidFill>
                  <a:srgbClr val="FF6600"/>
                </a:solidFill>
              </a:rPr>
              <a:t>:</a:t>
            </a:r>
            <a:endParaRPr lang="en-US" altLang="zh-CN" sz="3600" b="1"/>
          </a:p>
        </p:txBody>
      </p:sp>
      <p:sp>
        <p:nvSpPr>
          <p:cNvPr id="42002" name="Text Box 18"/>
          <p:cNvSpPr txBox="1">
            <a:spLocks noChangeArrowheads="1"/>
          </p:cNvSpPr>
          <p:nvPr/>
        </p:nvSpPr>
        <p:spPr bwMode="auto">
          <a:xfrm>
            <a:off x="1762126" y="4914900"/>
            <a:ext cx="7074373"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a:solidFill>
                  <a:schemeClr val="accent2"/>
                </a:solidFill>
              </a:rPr>
              <a:t>{12, 36, 27, 65, 40, 34, 98, 81, 73, 55, 49}</a:t>
            </a:r>
            <a:endParaRPr lang="en-US" altLang="zh-CN" b="1">
              <a:solidFill>
                <a:schemeClr val="accent2"/>
              </a:solidFill>
            </a:endParaRPr>
          </a:p>
        </p:txBody>
      </p:sp>
      <p:sp>
        <p:nvSpPr>
          <p:cNvPr id="42003" name="Text Box 19"/>
          <p:cNvSpPr txBox="1">
            <a:spLocks noChangeArrowheads="1"/>
          </p:cNvSpPr>
          <p:nvPr/>
        </p:nvSpPr>
        <p:spPr bwMode="auto">
          <a:xfrm>
            <a:off x="2209800" y="41417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例如</a:t>
            </a:r>
            <a:r>
              <a:rPr lang="en-US" altLang="zh-CN" sz="3600" b="1">
                <a:solidFill>
                  <a:srgbClr val="990000"/>
                </a:solidFill>
              </a:rPr>
              <a:t>:</a:t>
            </a:r>
            <a:endParaRPr lang="en-US" altLang="zh-CN" sz="3600"/>
          </a:p>
        </p:txBody>
      </p:sp>
      <p:sp>
        <p:nvSpPr>
          <p:cNvPr id="42004" name="Rectangle 20"/>
          <p:cNvSpPr>
            <a:spLocks noChangeArrowheads="1"/>
          </p:cNvSpPr>
          <p:nvPr/>
        </p:nvSpPr>
        <p:spPr bwMode="auto">
          <a:xfrm>
            <a:off x="8763000" y="5026025"/>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是</a:t>
            </a:r>
            <a:r>
              <a:rPr lang="zh-CN" altLang="en-US" sz="3200" b="1">
                <a:solidFill>
                  <a:srgbClr val="990000"/>
                </a:solidFill>
              </a:rPr>
              <a:t>小顶堆</a:t>
            </a:r>
            <a:endParaRPr lang="zh-CN" altLang="en-US" sz="4000"/>
          </a:p>
        </p:txBody>
      </p:sp>
      <p:sp>
        <p:nvSpPr>
          <p:cNvPr id="42005" name="Text Box 21"/>
          <p:cNvSpPr txBox="1">
            <a:spLocks noChangeArrowheads="1"/>
          </p:cNvSpPr>
          <p:nvPr/>
        </p:nvSpPr>
        <p:spPr bwMode="auto">
          <a:xfrm>
            <a:off x="1752601" y="5753100"/>
            <a:ext cx="7074373"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a:solidFill>
                  <a:schemeClr val="accent2"/>
                </a:solidFill>
              </a:rPr>
              <a:t>{12, 36, 27, 65, 40, </a:t>
            </a:r>
            <a:r>
              <a:rPr lang="en-US" altLang="zh-CN" sz="3200" b="1">
                <a:solidFill>
                  <a:srgbClr val="003366"/>
                </a:solidFill>
              </a:rPr>
              <a:t>14,</a:t>
            </a:r>
            <a:r>
              <a:rPr lang="en-US" altLang="zh-CN" sz="3200" b="1">
                <a:solidFill>
                  <a:schemeClr val="accent2"/>
                </a:solidFill>
              </a:rPr>
              <a:t> 98, 81, 73, 55, 49}</a:t>
            </a:r>
            <a:endParaRPr lang="en-US" altLang="zh-CN" b="1">
              <a:solidFill>
                <a:schemeClr val="accent2"/>
              </a:solidFill>
            </a:endParaRPr>
          </a:p>
        </p:txBody>
      </p:sp>
      <p:sp>
        <p:nvSpPr>
          <p:cNvPr id="42006" name="Rectangle 22"/>
          <p:cNvSpPr>
            <a:spLocks noChangeArrowheads="1"/>
          </p:cNvSpPr>
          <p:nvPr/>
        </p:nvSpPr>
        <p:spPr bwMode="auto">
          <a:xfrm>
            <a:off x="8915400" y="5832475"/>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不是堆</a:t>
            </a:r>
            <a:endParaRPr lang="zh-CN" altLang="en-US" sz="4000"/>
          </a:p>
        </p:txBody>
      </p:sp>
      <p:sp>
        <p:nvSpPr>
          <p:cNvPr id="42007" name="Text Box 23"/>
          <p:cNvSpPr txBox="1">
            <a:spLocks noChangeArrowheads="1"/>
          </p:cNvSpPr>
          <p:nvPr/>
        </p:nvSpPr>
        <p:spPr bwMode="auto">
          <a:xfrm>
            <a:off x="4251326" y="3025775"/>
            <a:ext cx="1673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chemeClr val="accent2"/>
                </a:solidFill>
              </a:rPr>
              <a:t>(</a:t>
            </a:r>
            <a:r>
              <a:rPr lang="zh-CN" altLang="en-US" sz="3200" b="1">
                <a:solidFill>
                  <a:schemeClr val="accent2"/>
                </a:solidFill>
              </a:rPr>
              <a:t>小顶堆</a:t>
            </a:r>
            <a:r>
              <a:rPr lang="en-US" altLang="zh-CN" sz="3200">
                <a:solidFill>
                  <a:schemeClr val="accent2"/>
                </a:solidFill>
              </a:rPr>
              <a:t>)</a:t>
            </a:r>
            <a:endParaRPr lang="en-US" altLang="zh-CN" sz="3200"/>
          </a:p>
        </p:txBody>
      </p:sp>
      <p:sp>
        <p:nvSpPr>
          <p:cNvPr id="42008" name="Text Box 24"/>
          <p:cNvSpPr txBox="1">
            <a:spLocks noChangeArrowheads="1"/>
          </p:cNvSpPr>
          <p:nvPr/>
        </p:nvSpPr>
        <p:spPr bwMode="auto">
          <a:xfrm>
            <a:off x="8308976" y="3025775"/>
            <a:ext cx="1673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chemeClr val="accent2"/>
                </a:solidFill>
              </a:rPr>
              <a:t>(</a:t>
            </a:r>
            <a:r>
              <a:rPr lang="zh-CN" altLang="en-US" sz="3200" b="1">
                <a:solidFill>
                  <a:schemeClr val="accent2"/>
                </a:solidFill>
              </a:rPr>
              <a:t>大顶堆</a:t>
            </a:r>
            <a:r>
              <a:rPr lang="en-US" altLang="zh-CN" sz="3200">
                <a:solidFill>
                  <a:schemeClr val="accent2"/>
                </a:solidFill>
              </a:rPr>
              <a:t>)</a:t>
            </a:r>
            <a:endParaRPr lang="en-US" altLang="zh-CN" sz="3200"/>
          </a:p>
        </p:txBody>
      </p:sp>
    </p:spTree>
    <p:extLst>
      <p:ext uri="{BB962C8B-B14F-4D97-AF65-F5344CB8AC3E}">
        <p14:creationId xmlns:p14="http://schemas.microsoft.com/office/powerpoint/2010/main" val="42179571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4"/>
                                        </p:tgtEl>
                                        <p:attrNameLst>
                                          <p:attrName>style.visibility</p:attrName>
                                        </p:attrNameLst>
                                      </p:cBhvr>
                                      <p:to>
                                        <p:strVal val="visible"/>
                                      </p:to>
                                    </p:set>
                                    <p:animEffect transition="in" filter="wipe(left)">
                                      <p:cBhvr>
                                        <p:cTn id="7" dur="300"/>
                                        <p:tgtEl>
                                          <p:spTgt spid="41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4"/>
                                        </p:tgtEl>
                                        <p:attrNameLst>
                                          <p:attrName>style.visibility</p:attrName>
                                        </p:attrNameLst>
                                      </p:cBhvr>
                                      <p:to>
                                        <p:strVal val="visible"/>
                                      </p:to>
                                    </p:set>
                                    <p:animEffect transition="in" filter="wipe(left)">
                                      <p:cBhvr>
                                        <p:cTn id="17" dur="500"/>
                                        <p:tgtEl>
                                          <p:spTgt spid="14438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991"/>
                                        </p:tgtEl>
                                        <p:attrNameLst>
                                          <p:attrName>style.visibility</p:attrName>
                                        </p:attrNameLst>
                                      </p:cBhvr>
                                      <p:to>
                                        <p:strVal val="visible"/>
                                      </p:to>
                                    </p:set>
                                    <p:animEffect transition="in" filter="wipe(left)">
                                      <p:cBhvr>
                                        <p:cTn id="21" dur="500"/>
                                        <p:tgtEl>
                                          <p:spTgt spid="41991"/>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44385"/>
                                        </p:tgtEl>
                                        <p:attrNameLst>
                                          <p:attrName>style.visibility</p:attrName>
                                        </p:attrNameLst>
                                      </p:cBhvr>
                                      <p:to>
                                        <p:strVal val="visible"/>
                                      </p:to>
                                    </p:set>
                                    <p:animEffect transition="in" filter="wipe(left)">
                                      <p:cBhvr>
                                        <p:cTn id="25" dur="500"/>
                                        <p:tgtEl>
                                          <p:spTgt spid="1443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007"/>
                                        </p:tgtEl>
                                        <p:attrNameLst>
                                          <p:attrName>style.visibility</p:attrName>
                                        </p:attrNameLst>
                                      </p:cBhvr>
                                      <p:to>
                                        <p:strVal val="visible"/>
                                      </p:to>
                                    </p:set>
                                    <p:animEffect transition="in" filter="wipe(left)">
                                      <p:cBhvr>
                                        <p:cTn id="30" dur="500"/>
                                        <p:tgtEl>
                                          <p:spTgt spid="420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008"/>
                                        </p:tgtEl>
                                        <p:attrNameLst>
                                          <p:attrName>style.visibility</p:attrName>
                                        </p:attrNameLst>
                                      </p:cBhvr>
                                      <p:to>
                                        <p:strVal val="visible"/>
                                      </p:to>
                                    </p:set>
                                    <p:animEffect transition="in" filter="wipe(left)">
                                      <p:cBhvr>
                                        <p:cTn id="35" dur="500"/>
                                        <p:tgtEl>
                                          <p:spTgt spid="420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2003"/>
                                        </p:tgtEl>
                                        <p:attrNameLst>
                                          <p:attrName>style.visibility</p:attrName>
                                        </p:attrNameLst>
                                      </p:cBhvr>
                                      <p:to>
                                        <p:strVal val="visible"/>
                                      </p:to>
                                    </p:set>
                                    <p:animEffect transition="in" filter="wipe(left)">
                                      <p:cBhvr>
                                        <p:cTn id="40" dur="500"/>
                                        <p:tgtEl>
                                          <p:spTgt spid="420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002"/>
                                        </p:tgtEl>
                                        <p:attrNameLst>
                                          <p:attrName>style.visibility</p:attrName>
                                        </p:attrNameLst>
                                      </p:cBhvr>
                                      <p:to>
                                        <p:strVal val="visible"/>
                                      </p:to>
                                    </p:set>
                                    <p:animEffect transition="in" filter="wipe(left)">
                                      <p:cBhvr>
                                        <p:cTn id="45" dur="500"/>
                                        <p:tgtEl>
                                          <p:spTgt spid="420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2004"/>
                                        </p:tgtEl>
                                        <p:attrNameLst>
                                          <p:attrName>style.visibility</p:attrName>
                                        </p:attrNameLst>
                                      </p:cBhvr>
                                      <p:to>
                                        <p:strVal val="visible"/>
                                      </p:to>
                                    </p:set>
                                    <p:animEffect transition="in" filter="wipe(left)">
                                      <p:cBhvr>
                                        <p:cTn id="50" dur="300"/>
                                        <p:tgtEl>
                                          <p:spTgt spid="420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2005"/>
                                        </p:tgtEl>
                                        <p:attrNameLst>
                                          <p:attrName>style.visibility</p:attrName>
                                        </p:attrNameLst>
                                      </p:cBhvr>
                                      <p:to>
                                        <p:strVal val="visible"/>
                                      </p:to>
                                    </p:set>
                                    <p:animEffect transition="in" filter="wipe(left)">
                                      <p:cBhvr>
                                        <p:cTn id="55" dur="500"/>
                                        <p:tgtEl>
                                          <p:spTgt spid="420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2006"/>
                                        </p:tgtEl>
                                        <p:attrNameLst>
                                          <p:attrName>style.visibility</p:attrName>
                                        </p:attrNameLst>
                                      </p:cBhvr>
                                      <p:to>
                                        <p:strVal val="visible"/>
                                      </p:to>
                                    </p:set>
                                    <p:animEffect transition="in" filter="wipe(left)">
                                      <p:cBhvr>
                                        <p:cTn id="60" dur="3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91" grpId="0" autoUpdateAnimBg="0"/>
      <p:bldP spid="41994" grpId="0" autoUpdateAnimBg="0"/>
      <p:bldP spid="42002" grpId="0" autoUpdateAnimBg="0"/>
      <p:bldP spid="42003" grpId="0" autoUpdateAnimBg="0"/>
      <p:bldP spid="42004" grpId="0" autoUpdateAnimBg="0"/>
      <p:bldP spid="42005" grpId="0" autoUpdateAnimBg="0"/>
      <p:bldP spid="42006" grpId="0" autoUpdateAnimBg="0"/>
      <p:bldP spid="42007" grpId="0" autoUpdateAnimBg="0"/>
      <p:bldP spid="42008"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Oval 2"/>
          <p:cNvSpPr>
            <a:spLocks noChangeArrowheads="1"/>
          </p:cNvSpPr>
          <p:nvPr/>
        </p:nvSpPr>
        <p:spPr bwMode="auto">
          <a:xfrm>
            <a:off x="5257800" y="1905000"/>
            <a:ext cx="1295400" cy="609600"/>
          </a:xfrm>
          <a:prstGeom prst="ellipse">
            <a:avLst/>
          </a:prstGeom>
          <a:solidFill>
            <a:srgbClr val="CCFFCC">
              <a:alpha val="50195"/>
            </a:srgbClr>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008784"/>
                </a:solidFill>
              </a:rPr>
              <a:t>r</a:t>
            </a:r>
            <a:r>
              <a:rPr lang="en-US" altLang="zh-CN" sz="4000" b="1" baseline="-25000">
                <a:solidFill>
                  <a:srgbClr val="008784"/>
                </a:solidFill>
              </a:rPr>
              <a:t>i</a:t>
            </a:r>
            <a:endParaRPr lang="en-US" altLang="zh-CN" sz="3600"/>
          </a:p>
        </p:txBody>
      </p:sp>
      <p:sp>
        <p:nvSpPr>
          <p:cNvPr id="125955" name="Oval 3"/>
          <p:cNvSpPr>
            <a:spLocks noChangeArrowheads="1"/>
          </p:cNvSpPr>
          <p:nvPr/>
        </p:nvSpPr>
        <p:spPr bwMode="auto">
          <a:xfrm>
            <a:off x="2895600" y="2743200"/>
            <a:ext cx="1828800" cy="609600"/>
          </a:xfrm>
          <a:prstGeom prst="ellipse">
            <a:avLst/>
          </a:prstGeom>
          <a:solidFill>
            <a:srgbClr val="CCFFCC">
              <a:alpha val="50195"/>
            </a:srgbClr>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008784"/>
                </a:solidFill>
              </a:rPr>
              <a:t>r</a:t>
            </a:r>
            <a:r>
              <a:rPr lang="en-US" altLang="zh-CN" sz="4000" b="1" baseline="-25000">
                <a:solidFill>
                  <a:srgbClr val="008784"/>
                </a:solidFill>
              </a:rPr>
              <a:t>2i</a:t>
            </a:r>
            <a:r>
              <a:rPr lang="en-US" altLang="zh-CN" sz="4000" b="1" baseline="-25000"/>
              <a:t> </a:t>
            </a:r>
            <a:endParaRPr lang="en-US" altLang="zh-CN" sz="3600" b="1" baseline="-25000"/>
          </a:p>
        </p:txBody>
      </p:sp>
      <p:sp>
        <p:nvSpPr>
          <p:cNvPr id="125956" name="Oval 4"/>
          <p:cNvSpPr>
            <a:spLocks noChangeArrowheads="1"/>
          </p:cNvSpPr>
          <p:nvPr/>
        </p:nvSpPr>
        <p:spPr bwMode="auto">
          <a:xfrm>
            <a:off x="7086600" y="2743200"/>
            <a:ext cx="1828800" cy="609600"/>
          </a:xfrm>
          <a:prstGeom prst="ellipse">
            <a:avLst/>
          </a:prstGeom>
          <a:solidFill>
            <a:srgbClr val="CCFFCC">
              <a:alpha val="50195"/>
            </a:srgbClr>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008784"/>
                </a:solidFill>
              </a:rPr>
              <a:t>r</a:t>
            </a:r>
            <a:r>
              <a:rPr lang="en-US" altLang="zh-CN" sz="4000" b="1" baseline="-25000">
                <a:solidFill>
                  <a:srgbClr val="008784"/>
                </a:solidFill>
              </a:rPr>
              <a:t>2i+1</a:t>
            </a:r>
            <a:r>
              <a:rPr lang="en-US" altLang="zh-CN" sz="4000" b="1" baseline="-25000"/>
              <a:t> </a:t>
            </a:r>
          </a:p>
        </p:txBody>
      </p:sp>
      <p:sp>
        <p:nvSpPr>
          <p:cNvPr id="125957" name="Line 5"/>
          <p:cNvSpPr>
            <a:spLocks noChangeShapeType="1"/>
          </p:cNvSpPr>
          <p:nvPr/>
        </p:nvSpPr>
        <p:spPr bwMode="auto">
          <a:xfrm flipH="1">
            <a:off x="3810000" y="2209800"/>
            <a:ext cx="1447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8" name="Line 6"/>
          <p:cNvSpPr>
            <a:spLocks noChangeShapeType="1"/>
          </p:cNvSpPr>
          <p:nvPr/>
        </p:nvSpPr>
        <p:spPr bwMode="auto">
          <a:xfrm>
            <a:off x="6553200" y="2209800"/>
            <a:ext cx="1447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Text Box 7"/>
          <p:cNvSpPr txBox="1">
            <a:spLocks noChangeArrowheads="1"/>
          </p:cNvSpPr>
          <p:nvPr/>
        </p:nvSpPr>
        <p:spPr bwMode="auto">
          <a:xfrm>
            <a:off x="1981200" y="304800"/>
            <a:ext cx="8382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25000"/>
              </a:spcBef>
            </a:pPr>
            <a:r>
              <a:rPr lang="en-US" altLang="zh-CN" sz="3600">
                <a:solidFill>
                  <a:srgbClr val="990000"/>
                </a:solidFill>
              </a:rPr>
              <a:t>    </a:t>
            </a:r>
            <a:r>
              <a:rPr lang="zh-CN" altLang="en-US" sz="3600">
                <a:solidFill>
                  <a:srgbClr val="990000"/>
                </a:solidFill>
              </a:rPr>
              <a:t>若将该数列视作完全二叉树，</a:t>
            </a:r>
          </a:p>
          <a:p>
            <a:pPr eaLnBrk="1" hangingPunct="1">
              <a:spcBef>
                <a:spcPct val="25000"/>
              </a:spcBef>
            </a:pPr>
            <a:r>
              <a:rPr lang="zh-CN" altLang="en-US" sz="3600">
                <a:solidFill>
                  <a:srgbClr val="990000"/>
                </a:solidFill>
              </a:rPr>
              <a:t>则 </a:t>
            </a:r>
            <a:r>
              <a:rPr lang="en-US" altLang="zh-CN" sz="3600" b="1">
                <a:solidFill>
                  <a:srgbClr val="990000"/>
                </a:solidFill>
              </a:rPr>
              <a:t>r</a:t>
            </a:r>
            <a:r>
              <a:rPr lang="en-US" altLang="zh-CN" sz="3600" b="1" baseline="-25000">
                <a:solidFill>
                  <a:srgbClr val="990000"/>
                </a:solidFill>
              </a:rPr>
              <a:t>2i</a:t>
            </a:r>
            <a:r>
              <a:rPr lang="en-US" altLang="zh-CN" sz="3600">
                <a:solidFill>
                  <a:srgbClr val="990000"/>
                </a:solidFill>
              </a:rPr>
              <a:t> </a:t>
            </a:r>
            <a:r>
              <a:rPr lang="zh-CN" altLang="en-US" sz="3600">
                <a:solidFill>
                  <a:srgbClr val="990000"/>
                </a:solidFill>
              </a:rPr>
              <a:t>是 </a:t>
            </a:r>
            <a:r>
              <a:rPr lang="en-US" altLang="zh-CN" sz="3600" b="1">
                <a:solidFill>
                  <a:srgbClr val="990000"/>
                </a:solidFill>
              </a:rPr>
              <a:t>r</a:t>
            </a:r>
            <a:r>
              <a:rPr lang="en-US" altLang="zh-CN" sz="3600" b="1" baseline="-25000">
                <a:solidFill>
                  <a:srgbClr val="990000"/>
                </a:solidFill>
              </a:rPr>
              <a:t>i</a:t>
            </a:r>
            <a:r>
              <a:rPr lang="en-US" altLang="zh-CN" sz="3600">
                <a:solidFill>
                  <a:srgbClr val="990000"/>
                </a:solidFill>
              </a:rPr>
              <a:t> </a:t>
            </a:r>
            <a:r>
              <a:rPr lang="zh-CN" altLang="en-US" sz="3600">
                <a:solidFill>
                  <a:srgbClr val="990000"/>
                </a:solidFill>
              </a:rPr>
              <a:t>的左孩子； </a:t>
            </a:r>
            <a:r>
              <a:rPr lang="en-US" altLang="zh-CN" sz="3600" b="1">
                <a:solidFill>
                  <a:srgbClr val="990000"/>
                </a:solidFill>
              </a:rPr>
              <a:t>r</a:t>
            </a:r>
            <a:r>
              <a:rPr lang="en-US" altLang="zh-CN" sz="3600" b="1" baseline="-25000">
                <a:solidFill>
                  <a:srgbClr val="990000"/>
                </a:solidFill>
              </a:rPr>
              <a:t>2i+1</a:t>
            </a:r>
            <a:r>
              <a:rPr lang="en-US" altLang="zh-CN" sz="3600">
                <a:solidFill>
                  <a:srgbClr val="990000"/>
                </a:solidFill>
              </a:rPr>
              <a:t> </a:t>
            </a:r>
            <a:r>
              <a:rPr lang="zh-CN" altLang="en-US" sz="3600">
                <a:solidFill>
                  <a:srgbClr val="990000"/>
                </a:solidFill>
              </a:rPr>
              <a:t>是 </a:t>
            </a:r>
            <a:r>
              <a:rPr lang="en-US" altLang="zh-CN" sz="3600" b="1">
                <a:solidFill>
                  <a:srgbClr val="990000"/>
                </a:solidFill>
              </a:rPr>
              <a:t>r</a:t>
            </a:r>
            <a:r>
              <a:rPr lang="en-US" altLang="zh-CN" sz="3600" b="1" baseline="-25000">
                <a:solidFill>
                  <a:srgbClr val="990000"/>
                </a:solidFill>
              </a:rPr>
              <a:t>i</a:t>
            </a:r>
            <a:r>
              <a:rPr lang="en-US" altLang="zh-CN" sz="3600">
                <a:solidFill>
                  <a:srgbClr val="990000"/>
                </a:solidFill>
              </a:rPr>
              <a:t> </a:t>
            </a:r>
            <a:r>
              <a:rPr lang="zh-CN" altLang="en-US" sz="3600">
                <a:solidFill>
                  <a:srgbClr val="990000"/>
                </a:solidFill>
              </a:rPr>
              <a:t>的右孩子。</a:t>
            </a:r>
            <a:endParaRPr lang="zh-CN" altLang="en-US" sz="3600" b="1"/>
          </a:p>
        </p:txBody>
      </p:sp>
      <p:sp>
        <p:nvSpPr>
          <p:cNvPr id="125960" name="Oval 8"/>
          <p:cNvSpPr>
            <a:spLocks noChangeArrowheads="1"/>
          </p:cNvSpPr>
          <p:nvPr/>
        </p:nvSpPr>
        <p:spPr bwMode="auto">
          <a:xfrm>
            <a:off x="5943600" y="3810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8784"/>
                </a:solidFill>
              </a:rPr>
              <a:t>12</a:t>
            </a:r>
            <a:endParaRPr lang="en-US" altLang="zh-CN"/>
          </a:p>
        </p:txBody>
      </p:sp>
      <p:sp>
        <p:nvSpPr>
          <p:cNvPr id="125961" name="Oval 9"/>
          <p:cNvSpPr>
            <a:spLocks noChangeArrowheads="1"/>
          </p:cNvSpPr>
          <p:nvPr/>
        </p:nvSpPr>
        <p:spPr bwMode="auto">
          <a:xfrm>
            <a:off x="3886200" y="4572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36</a:t>
            </a:r>
            <a:endParaRPr lang="en-US" altLang="zh-CN" sz="3200" b="1"/>
          </a:p>
        </p:txBody>
      </p:sp>
      <p:sp>
        <p:nvSpPr>
          <p:cNvPr id="125962" name="Oval 10"/>
          <p:cNvSpPr>
            <a:spLocks noChangeArrowheads="1"/>
          </p:cNvSpPr>
          <p:nvPr/>
        </p:nvSpPr>
        <p:spPr bwMode="auto">
          <a:xfrm>
            <a:off x="8153400" y="4572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8784"/>
                </a:solidFill>
              </a:rPr>
              <a:t>27</a:t>
            </a:r>
            <a:endParaRPr lang="en-US" altLang="zh-CN"/>
          </a:p>
        </p:txBody>
      </p:sp>
      <p:sp>
        <p:nvSpPr>
          <p:cNvPr id="125963" name="Oval 11"/>
          <p:cNvSpPr>
            <a:spLocks noChangeArrowheads="1"/>
          </p:cNvSpPr>
          <p:nvPr/>
        </p:nvSpPr>
        <p:spPr bwMode="auto">
          <a:xfrm>
            <a:off x="2514600" y="5334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65</a:t>
            </a:r>
            <a:endParaRPr lang="en-US" altLang="zh-CN"/>
          </a:p>
        </p:txBody>
      </p:sp>
      <p:sp>
        <p:nvSpPr>
          <p:cNvPr id="125964" name="Oval 12"/>
          <p:cNvSpPr>
            <a:spLocks noChangeArrowheads="1"/>
          </p:cNvSpPr>
          <p:nvPr/>
        </p:nvSpPr>
        <p:spPr bwMode="auto">
          <a:xfrm>
            <a:off x="5867400" y="6096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49</a:t>
            </a:r>
            <a:endParaRPr lang="en-US" altLang="zh-CN"/>
          </a:p>
        </p:txBody>
      </p:sp>
      <p:sp>
        <p:nvSpPr>
          <p:cNvPr id="125965" name="Oval 13"/>
          <p:cNvSpPr>
            <a:spLocks noChangeArrowheads="1"/>
          </p:cNvSpPr>
          <p:nvPr/>
        </p:nvSpPr>
        <p:spPr bwMode="auto">
          <a:xfrm>
            <a:off x="1828800" y="6096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rgbClr val="009999"/>
                </a:solidFill>
              </a:rPr>
              <a:t>81</a:t>
            </a:r>
            <a:endParaRPr lang="en-US" altLang="zh-CN"/>
          </a:p>
        </p:txBody>
      </p:sp>
      <p:sp>
        <p:nvSpPr>
          <p:cNvPr id="125966" name="Oval 14"/>
          <p:cNvSpPr>
            <a:spLocks noChangeArrowheads="1"/>
          </p:cNvSpPr>
          <p:nvPr/>
        </p:nvSpPr>
        <p:spPr bwMode="auto">
          <a:xfrm>
            <a:off x="3124200" y="6096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73</a:t>
            </a:r>
            <a:endParaRPr lang="en-US" altLang="zh-CN"/>
          </a:p>
        </p:txBody>
      </p:sp>
      <p:sp>
        <p:nvSpPr>
          <p:cNvPr id="125967" name="Oval 15"/>
          <p:cNvSpPr>
            <a:spLocks noChangeArrowheads="1"/>
          </p:cNvSpPr>
          <p:nvPr/>
        </p:nvSpPr>
        <p:spPr bwMode="auto">
          <a:xfrm>
            <a:off x="4495800" y="6096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55</a:t>
            </a:r>
            <a:endParaRPr lang="en-US" altLang="zh-CN"/>
          </a:p>
        </p:txBody>
      </p:sp>
      <p:sp>
        <p:nvSpPr>
          <p:cNvPr id="125968" name="Oval 16"/>
          <p:cNvSpPr>
            <a:spLocks noChangeArrowheads="1"/>
          </p:cNvSpPr>
          <p:nvPr/>
        </p:nvSpPr>
        <p:spPr bwMode="auto">
          <a:xfrm>
            <a:off x="5181600" y="5334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40</a:t>
            </a:r>
          </a:p>
        </p:txBody>
      </p:sp>
      <p:sp>
        <p:nvSpPr>
          <p:cNvPr id="125969" name="Oval 17"/>
          <p:cNvSpPr>
            <a:spLocks noChangeArrowheads="1"/>
          </p:cNvSpPr>
          <p:nvPr/>
        </p:nvSpPr>
        <p:spPr bwMode="auto">
          <a:xfrm>
            <a:off x="7010400" y="5334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8784"/>
                </a:solidFill>
              </a:rPr>
              <a:t>34</a:t>
            </a:r>
            <a:endParaRPr lang="en-US" altLang="zh-CN"/>
          </a:p>
        </p:txBody>
      </p:sp>
      <p:sp>
        <p:nvSpPr>
          <p:cNvPr id="125970" name="Oval 18"/>
          <p:cNvSpPr>
            <a:spLocks noChangeArrowheads="1"/>
          </p:cNvSpPr>
          <p:nvPr/>
        </p:nvSpPr>
        <p:spPr bwMode="auto">
          <a:xfrm>
            <a:off x="9372600" y="533400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9999"/>
                </a:solidFill>
              </a:rPr>
              <a:t>98</a:t>
            </a:r>
          </a:p>
        </p:txBody>
      </p:sp>
      <p:sp>
        <p:nvSpPr>
          <p:cNvPr id="125971" name="Line 19"/>
          <p:cNvSpPr>
            <a:spLocks noChangeShapeType="1"/>
          </p:cNvSpPr>
          <p:nvPr/>
        </p:nvSpPr>
        <p:spPr bwMode="auto">
          <a:xfrm flipH="1">
            <a:off x="4191000" y="4114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2" name="Line 20"/>
          <p:cNvSpPr>
            <a:spLocks noChangeShapeType="1"/>
          </p:cNvSpPr>
          <p:nvPr/>
        </p:nvSpPr>
        <p:spPr bwMode="auto">
          <a:xfrm>
            <a:off x="6553200" y="4114800"/>
            <a:ext cx="1905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3" name="Line 21"/>
          <p:cNvSpPr>
            <a:spLocks noChangeShapeType="1"/>
          </p:cNvSpPr>
          <p:nvPr/>
        </p:nvSpPr>
        <p:spPr bwMode="auto">
          <a:xfrm flipH="1">
            <a:off x="2819400" y="48006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4" name="Line 22"/>
          <p:cNvSpPr>
            <a:spLocks noChangeShapeType="1"/>
          </p:cNvSpPr>
          <p:nvPr/>
        </p:nvSpPr>
        <p:spPr bwMode="auto">
          <a:xfrm>
            <a:off x="4572000" y="48006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5" name="Line 23"/>
          <p:cNvSpPr>
            <a:spLocks noChangeShapeType="1"/>
          </p:cNvSpPr>
          <p:nvPr/>
        </p:nvSpPr>
        <p:spPr bwMode="auto">
          <a:xfrm flipH="1">
            <a:off x="7315200" y="4800600"/>
            <a:ext cx="838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6" name="Line 24"/>
          <p:cNvSpPr>
            <a:spLocks noChangeShapeType="1"/>
          </p:cNvSpPr>
          <p:nvPr/>
        </p:nvSpPr>
        <p:spPr bwMode="auto">
          <a:xfrm>
            <a:off x="8839200" y="48006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7" name="Line 25"/>
          <p:cNvSpPr>
            <a:spLocks noChangeShapeType="1"/>
          </p:cNvSpPr>
          <p:nvPr/>
        </p:nvSpPr>
        <p:spPr bwMode="auto">
          <a:xfrm flipH="1">
            <a:off x="2133600" y="5562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8" name="Line 26"/>
          <p:cNvSpPr>
            <a:spLocks noChangeShapeType="1"/>
          </p:cNvSpPr>
          <p:nvPr/>
        </p:nvSpPr>
        <p:spPr bwMode="auto">
          <a:xfrm>
            <a:off x="3200400" y="5562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9" name="Line 27"/>
          <p:cNvSpPr>
            <a:spLocks noChangeShapeType="1"/>
          </p:cNvSpPr>
          <p:nvPr/>
        </p:nvSpPr>
        <p:spPr bwMode="auto">
          <a:xfrm flipH="1">
            <a:off x="4800600" y="5562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0" name="Line 28"/>
          <p:cNvSpPr>
            <a:spLocks noChangeShapeType="1"/>
          </p:cNvSpPr>
          <p:nvPr/>
        </p:nvSpPr>
        <p:spPr bwMode="auto">
          <a:xfrm>
            <a:off x="5867400" y="5562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2" name="Text Box 30"/>
          <p:cNvSpPr txBox="1">
            <a:spLocks noChangeArrowheads="1"/>
          </p:cNvSpPr>
          <p:nvPr/>
        </p:nvSpPr>
        <p:spPr bwMode="auto">
          <a:xfrm>
            <a:off x="1905000" y="35321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例如</a:t>
            </a:r>
            <a:r>
              <a:rPr lang="en-US" altLang="zh-CN" sz="3600" b="1">
                <a:solidFill>
                  <a:srgbClr val="990000"/>
                </a:solidFill>
              </a:rPr>
              <a:t>:</a:t>
            </a:r>
            <a:endParaRPr lang="en-US" altLang="zh-CN" sz="3600"/>
          </a:p>
        </p:txBody>
      </p:sp>
      <p:sp>
        <p:nvSpPr>
          <p:cNvPr id="125983" name="Rectangle 31"/>
          <p:cNvSpPr>
            <a:spLocks noChangeArrowheads="1"/>
          </p:cNvSpPr>
          <p:nvPr/>
        </p:nvSpPr>
        <p:spPr bwMode="auto">
          <a:xfrm>
            <a:off x="8153400" y="601662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是堆</a:t>
            </a:r>
            <a:endParaRPr lang="zh-CN" altLang="en-US" sz="4000"/>
          </a:p>
        </p:txBody>
      </p:sp>
      <p:sp>
        <p:nvSpPr>
          <p:cNvPr id="125984" name="Oval 32"/>
          <p:cNvSpPr>
            <a:spLocks noChangeArrowheads="1"/>
          </p:cNvSpPr>
          <p:nvPr/>
        </p:nvSpPr>
        <p:spPr bwMode="auto">
          <a:xfrm>
            <a:off x="7010400" y="5334000"/>
            <a:ext cx="685800" cy="381000"/>
          </a:xfrm>
          <a:prstGeom prst="ellipse">
            <a:avLst/>
          </a:prstGeom>
          <a:solidFill>
            <a:srgbClr val="99CC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003366"/>
                </a:solidFill>
              </a:rPr>
              <a:t>14</a:t>
            </a:r>
            <a:endParaRPr lang="en-US" altLang="zh-CN"/>
          </a:p>
        </p:txBody>
      </p:sp>
      <p:sp>
        <p:nvSpPr>
          <p:cNvPr id="125985" name="Text Box 33"/>
          <p:cNvSpPr txBox="1">
            <a:spLocks noChangeArrowheads="1"/>
          </p:cNvSpPr>
          <p:nvPr/>
        </p:nvSpPr>
        <p:spPr bwMode="auto">
          <a:xfrm>
            <a:off x="7431088" y="5903913"/>
            <a:ext cx="7937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3366"/>
                </a:solidFill>
              </a:rPr>
              <a:t>不</a:t>
            </a:r>
            <a:endParaRPr lang="zh-CN" altLang="en-US" sz="4000"/>
          </a:p>
        </p:txBody>
      </p:sp>
      <p:sp>
        <p:nvSpPr>
          <p:cNvPr id="2" name="文本框 1"/>
          <p:cNvSpPr txBox="1"/>
          <p:nvPr/>
        </p:nvSpPr>
        <p:spPr>
          <a:xfrm>
            <a:off x="8117712" y="3468469"/>
            <a:ext cx="4074288" cy="646331"/>
          </a:xfrm>
          <a:prstGeom prst="rect">
            <a:avLst/>
          </a:prstGeom>
          <a:noFill/>
        </p:spPr>
        <p:txBody>
          <a:bodyPr wrap="square" rtlCol="0">
            <a:spAutoFit/>
          </a:bodyPr>
          <a:lstStyle/>
          <a:p>
            <a:r>
              <a:rPr lang="zh-CN" altLang="en-US" dirty="0"/>
              <a:t>也即对于一棵</a:t>
            </a:r>
            <a:r>
              <a:rPr lang="zh-CN" altLang="en-US" b="1" dirty="0">
                <a:solidFill>
                  <a:srgbClr val="FF0000"/>
                </a:solidFill>
              </a:rPr>
              <a:t>完全二叉树</a:t>
            </a:r>
            <a:r>
              <a:rPr lang="zh-CN" altLang="en-US" dirty="0"/>
              <a:t>，左右孩子节点都大于（小于）父母节点</a:t>
            </a:r>
          </a:p>
        </p:txBody>
      </p:sp>
    </p:spTree>
    <p:extLst>
      <p:ext uri="{BB962C8B-B14F-4D97-AF65-F5344CB8AC3E}">
        <p14:creationId xmlns:p14="http://schemas.microsoft.com/office/powerpoint/2010/main" val="1424994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up)">
                                      <p:cBhvr>
                                        <p:cTn id="7" dur="500"/>
                                        <p:tgtEl>
                                          <p:spTgt spid="12595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5957"/>
                                        </p:tgtEl>
                                        <p:attrNameLst>
                                          <p:attrName>style.visibility</p:attrName>
                                        </p:attrNameLst>
                                      </p:cBhvr>
                                      <p:to>
                                        <p:strVal val="visible"/>
                                      </p:to>
                                    </p:set>
                                    <p:animEffect transition="in" filter="wipe(up)">
                                      <p:cBhvr>
                                        <p:cTn id="10" dur="500"/>
                                        <p:tgtEl>
                                          <p:spTgt spid="12595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5955"/>
                                        </p:tgtEl>
                                        <p:attrNameLst>
                                          <p:attrName>style.visibility</p:attrName>
                                        </p:attrNameLst>
                                      </p:cBhvr>
                                      <p:to>
                                        <p:strVal val="visible"/>
                                      </p:to>
                                    </p:set>
                                    <p:animEffect transition="in" filter="wipe(up)">
                                      <p:cBhvr>
                                        <p:cTn id="13" dur="500"/>
                                        <p:tgtEl>
                                          <p:spTgt spid="12595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5958"/>
                                        </p:tgtEl>
                                        <p:attrNameLst>
                                          <p:attrName>style.visibility</p:attrName>
                                        </p:attrNameLst>
                                      </p:cBhvr>
                                      <p:to>
                                        <p:strVal val="visible"/>
                                      </p:to>
                                    </p:set>
                                    <p:animEffect transition="in" filter="wipe(up)">
                                      <p:cBhvr>
                                        <p:cTn id="16" dur="500"/>
                                        <p:tgtEl>
                                          <p:spTgt spid="12595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5956"/>
                                        </p:tgtEl>
                                        <p:attrNameLst>
                                          <p:attrName>style.visibility</p:attrName>
                                        </p:attrNameLst>
                                      </p:cBhvr>
                                      <p:to>
                                        <p:strVal val="visible"/>
                                      </p:to>
                                    </p:set>
                                    <p:animEffect transition="in" filter="wipe(up)">
                                      <p:cBhvr>
                                        <p:cTn id="19" dur="500"/>
                                        <p:tgtEl>
                                          <p:spTgt spid="1259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5982"/>
                                        </p:tgtEl>
                                        <p:attrNameLst>
                                          <p:attrName>style.visibility</p:attrName>
                                        </p:attrNameLst>
                                      </p:cBhvr>
                                      <p:to>
                                        <p:strVal val="visible"/>
                                      </p:to>
                                    </p:set>
                                    <p:animEffect transition="in" filter="wipe(left)">
                                      <p:cBhvr>
                                        <p:cTn id="24" dur="500"/>
                                        <p:tgtEl>
                                          <p:spTgt spid="12598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5960"/>
                                        </p:tgtEl>
                                        <p:attrNameLst>
                                          <p:attrName>style.visibility</p:attrName>
                                        </p:attrNameLst>
                                      </p:cBhvr>
                                      <p:to>
                                        <p:strVal val="visible"/>
                                      </p:to>
                                    </p:set>
                                    <p:animEffect transition="in" filter="wipe(up)">
                                      <p:cBhvr>
                                        <p:cTn id="29" dur="500"/>
                                        <p:tgtEl>
                                          <p:spTgt spid="12596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5971"/>
                                        </p:tgtEl>
                                        <p:attrNameLst>
                                          <p:attrName>style.visibility</p:attrName>
                                        </p:attrNameLst>
                                      </p:cBhvr>
                                      <p:to>
                                        <p:strVal val="visible"/>
                                      </p:to>
                                    </p:set>
                                    <p:animEffect transition="in" filter="wipe(up)">
                                      <p:cBhvr>
                                        <p:cTn id="32" dur="500"/>
                                        <p:tgtEl>
                                          <p:spTgt spid="12597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5961"/>
                                        </p:tgtEl>
                                        <p:attrNameLst>
                                          <p:attrName>style.visibility</p:attrName>
                                        </p:attrNameLst>
                                      </p:cBhvr>
                                      <p:to>
                                        <p:strVal val="visible"/>
                                      </p:to>
                                    </p:set>
                                    <p:animEffect transition="in" filter="wipe(up)">
                                      <p:cBhvr>
                                        <p:cTn id="35" dur="500"/>
                                        <p:tgtEl>
                                          <p:spTgt spid="12596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5972"/>
                                        </p:tgtEl>
                                        <p:attrNameLst>
                                          <p:attrName>style.visibility</p:attrName>
                                        </p:attrNameLst>
                                      </p:cBhvr>
                                      <p:to>
                                        <p:strVal val="visible"/>
                                      </p:to>
                                    </p:set>
                                    <p:animEffect transition="in" filter="wipe(up)">
                                      <p:cBhvr>
                                        <p:cTn id="38" dur="500"/>
                                        <p:tgtEl>
                                          <p:spTgt spid="12597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25962"/>
                                        </p:tgtEl>
                                        <p:attrNameLst>
                                          <p:attrName>style.visibility</p:attrName>
                                        </p:attrNameLst>
                                      </p:cBhvr>
                                      <p:to>
                                        <p:strVal val="visible"/>
                                      </p:to>
                                    </p:set>
                                    <p:animEffect transition="in" filter="wipe(up)">
                                      <p:cBhvr>
                                        <p:cTn id="41" dur="500"/>
                                        <p:tgtEl>
                                          <p:spTgt spid="12596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5973"/>
                                        </p:tgtEl>
                                        <p:attrNameLst>
                                          <p:attrName>style.visibility</p:attrName>
                                        </p:attrNameLst>
                                      </p:cBhvr>
                                      <p:to>
                                        <p:strVal val="visible"/>
                                      </p:to>
                                    </p:set>
                                    <p:animEffect transition="in" filter="wipe(up)">
                                      <p:cBhvr>
                                        <p:cTn id="44" dur="500"/>
                                        <p:tgtEl>
                                          <p:spTgt spid="12597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25963"/>
                                        </p:tgtEl>
                                        <p:attrNameLst>
                                          <p:attrName>style.visibility</p:attrName>
                                        </p:attrNameLst>
                                      </p:cBhvr>
                                      <p:to>
                                        <p:strVal val="visible"/>
                                      </p:to>
                                    </p:set>
                                    <p:animEffect transition="in" filter="wipe(up)">
                                      <p:cBhvr>
                                        <p:cTn id="47" dur="500"/>
                                        <p:tgtEl>
                                          <p:spTgt spid="125963"/>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25974"/>
                                        </p:tgtEl>
                                        <p:attrNameLst>
                                          <p:attrName>style.visibility</p:attrName>
                                        </p:attrNameLst>
                                      </p:cBhvr>
                                      <p:to>
                                        <p:strVal val="visible"/>
                                      </p:to>
                                    </p:set>
                                    <p:animEffect transition="in" filter="wipe(up)">
                                      <p:cBhvr>
                                        <p:cTn id="50" dur="500"/>
                                        <p:tgtEl>
                                          <p:spTgt spid="12597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25968"/>
                                        </p:tgtEl>
                                        <p:attrNameLst>
                                          <p:attrName>style.visibility</p:attrName>
                                        </p:attrNameLst>
                                      </p:cBhvr>
                                      <p:to>
                                        <p:strVal val="visible"/>
                                      </p:to>
                                    </p:set>
                                    <p:animEffect transition="in" filter="wipe(up)">
                                      <p:cBhvr>
                                        <p:cTn id="53" dur="500"/>
                                        <p:tgtEl>
                                          <p:spTgt spid="12596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25975"/>
                                        </p:tgtEl>
                                        <p:attrNameLst>
                                          <p:attrName>style.visibility</p:attrName>
                                        </p:attrNameLst>
                                      </p:cBhvr>
                                      <p:to>
                                        <p:strVal val="visible"/>
                                      </p:to>
                                    </p:set>
                                    <p:animEffect transition="in" filter="wipe(up)">
                                      <p:cBhvr>
                                        <p:cTn id="56" dur="500"/>
                                        <p:tgtEl>
                                          <p:spTgt spid="12597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25969"/>
                                        </p:tgtEl>
                                        <p:attrNameLst>
                                          <p:attrName>style.visibility</p:attrName>
                                        </p:attrNameLst>
                                      </p:cBhvr>
                                      <p:to>
                                        <p:strVal val="visible"/>
                                      </p:to>
                                    </p:set>
                                    <p:animEffect transition="in" filter="wipe(up)">
                                      <p:cBhvr>
                                        <p:cTn id="59" dur="500"/>
                                        <p:tgtEl>
                                          <p:spTgt spid="12596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25976"/>
                                        </p:tgtEl>
                                        <p:attrNameLst>
                                          <p:attrName>style.visibility</p:attrName>
                                        </p:attrNameLst>
                                      </p:cBhvr>
                                      <p:to>
                                        <p:strVal val="visible"/>
                                      </p:to>
                                    </p:set>
                                    <p:animEffect transition="in" filter="wipe(up)">
                                      <p:cBhvr>
                                        <p:cTn id="62" dur="500"/>
                                        <p:tgtEl>
                                          <p:spTgt spid="125976"/>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25970"/>
                                        </p:tgtEl>
                                        <p:attrNameLst>
                                          <p:attrName>style.visibility</p:attrName>
                                        </p:attrNameLst>
                                      </p:cBhvr>
                                      <p:to>
                                        <p:strVal val="visible"/>
                                      </p:to>
                                    </p:set>
                                    <p:animEffect transition="in" filter="wipe(up)">
                                      <p:cBhvr>
                                        <p:cTn id="65" dur="500"/>
                                        <p:tgtEl>
                                          <p:spTgt spid="125970"/>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125977"/>
                                        </p:tgtEl>
                                        <p:attrNameLst>
                                          <p:attrName>style.visibility</p:attrName>
                                        </p:attrNameLst>
                                      </p:cBhvr>
                                      <p:to>
                                        <p:strVal val="visible"/>
                                      </p:to>
                                    </p:set>
                                    <p:animEffect transition="in" filter="wipe(up)">
                                      <p:cBhvr>
                                        <p:cTn id="68" dur="500"/>
                                        <p:tgtEl>
                                          <p:spTgt spid="125977"/>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25965"/>
                                        </p:tgtEl>
                                        <p:attrNameLst>
                                          <p:attrName>style.visibility</p:attrName>
                                        </p:attrNameLst>
                                      </p:cBhvr>
                                      <p:to>
                                        <p:strVal val="visible"/>
                                      </p:to>
                                    </p:set>
                                    <p:animEffect transition="in" filter="wipe(up)">
                                      <p:cBhvr>
                                        <p:cTn id="71" dur="500"/>
                                        <p:tgtEl>
                                          <p:spTgt spid="12596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125978"/>
                                        </p:tgtEl>
                                        <p:attrNameLst>
                                          <p:attrName>style.visibility</p:attrName>
                                        </p:attrNameLst>
                                      </p:cBhvr>
                                      <p:to>
                                        <p:strVal val="visible"/>
                                      </p:to>
                                    </p:set>
                                    <p:animEffect transition="in" filter="wipe(up)">
                                      <p:cBhvr>
                                        <p:cTn id="74" dur="500"/>
                                        <p:tgtEl>
                                          <p:spTgt spid="12597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25966"/>
                                        </p:tgtEl>
                                        <p:attrNameLst>
                                          <p:attrName>style.visibility</p:attrName>
                                        </p:attrNameLst>
                                      </p:cBhvr>
                                      <p:to>
                                        <p:strVal val="visible"/>
                                      </p:to>
                                    </p:set>
                                    <p:animEffect transition="in" filter="wipe(up)">
                                      <p:cBhvr>
                                        <p:cTn id="77" dur="500"/>
                                        <p:tgtEl>
                                          <p:spTgt spid="125966"/>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25979"/>
                                        </p:tgtEl>
                                        <p:attrNameLst>
                                          <p:attrName>style.visibility</p:attrName>
                                        </p:attrNameLst>
                                      </p:cBhvr>
                                      <p:to>
                                        <p:strVal val="visible"/>
                                      </p:to>
                                    </p:set>
                                    <p:animEffect transition="in" filter="wipe(up)">
                                      <p:cBhvr>
                                        <p:cTn id="80" dur="500"/>
                                        <p:tgtEl>
                                          <p:spTgt spid="125979"/>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25967"/>
                                        </p:tgtEl>
                                        <p:attrNameLst>
                                          <p:attrName>style.visibility</p:attrName>
                                        </p:attrNameLst>
                                      </p:cBhvr>
                                      <p:to>
                                        <p:strVal val="visible"/>
                                      </p:to>
                                    </p:set>
                                    <p:animEffect transition="in" filter="wipe(up)">
                                      <p:cBhvr>
                                        <p:cTn id="83" dur="500"/>
                                        <p:tgtEl>
                                          <p:spTgt spid="12596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25980"/>
                                        </p:tgtEl>
                                        <p:attrNameLst>
                                          <p:attrName>style.visibility</p:attrName>
                                        </p:attrNameLst>
                                      </p:cBhvr>
                                      <p:to>
                                        <p:strVal val="visible"/>
                                      </p:to>
                                    </p:set>
                                    <p:animEffect transition="in" filter="wipe(up)">
                                      <p:cBhvr>
                                        <p:cTn id="86" dur="500"/>
                                        <p:tgtEl>
                                          <p:spTgt spid="125980"/>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125964"/>
                                        </p:tgtEl>
                                        <p:attrNameLst>
                                          <p:attrName>style.visibility</p:attrName>
                                        </p:attrNameLst>
                                      </p:cBhvr>
                                      <p:to>
                                        <p:strVal val="visible"/>
                                      </p:to>
                                    </p:set>
                                    <p:animEffect transition="in" filter="wipe(up)">
                                      <p:cBhvr>
                                        <p:cTn id="89" dur="500"/>
                                        <p:tgtEl>
                                          <p:spTgt spid="12596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5983"/>
                                        </p:tgtEl>
                                        <p:attrNameLst>
                                          <p:attrName>style.visibility</p:attrName>
                                        </p:attrNameLst>
                                      </p:cBhvr>
                                      <p:to>
                                        <p:strVal val="visible"/>
                                      </p:to>
                                    </p:set>
                                    <p:animEffect transition="in" filter="wipe(left)">
                                      <p:cBhvr>
                                        <p:cTn id="94" dur="300"/>
                                        <p:tgtEl>
                                          <p:spTgt spid="12598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5984"/>
                                        </p:tgtEl>
                                        <p:attrNameLst>
                                          <p:attrName>style.visibility</p:attrName>
                                        </p:attrNameLst>
                                      </p:cBhvr>
                                      <p:to>
                                        <p:strVal val="visible"/>
                                      </p:to>
                                    </p:set>
                                    <p:animEffect transition="in" filter="wipe(left)">
                                      <p:cBhvr>
                                        <p:cTn id="99" dur="500"/>
                                        <p:tgtEl>
                                          <p:spTgt spid="12598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25985"/>
                                        </p:tgtEl>
                                        <p:attrNameLst>
                                          <p:attrName>style.visibility</p:attrName>
                                        </p:attrNameLst>
                                      </p:cBhvr>
                                      <p:to>
                                        <p:strVal val="visible"/>
                                      </p:to>
                                    </p:set>
                                    <p:animEffect transition="in" filter="wipe(left)">
                                      <p:cBhvr>
                                        <p:cTn id="104" dur="300"/>
                                        <p:tgtEl>
                                          <p:spTgt spid="125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autoUpdateAnimBg="0"/>
      <p:bldP spid="125955" grpId="0" animBg="1" autoUpdateAnimBg="0"/>
      <p:bldP spid="125956" grpId="0" animBg="1" autoUpdateAnimBg="0"/>
      <p:bldP spid="125957" grpId="0" animBg="1"/>
      <p:bldP spid="125958" grpId="0" animBg="1"/>
      <p:bldP spid="125960" grpId="0" animBg="1" autoUpdateAnimBg="0"/>
      <p:bldP spid="125961" grpId="0" animBg="1" autoUpdateAnimBg="0"/>
      <p:bldP spid="125962" grpId="0" animBg="1" autoUpdateAnimBg="0"/>
      <p:bldP spid="125963" grpId="0" animBg="1" autoUpdateAnimBg="0"/>
      <p:bldP spid="125964" grpId="0" animBg="1" autoUpdateAnimBg="0"/>
      <p:bldP spid="125965" grpId="0" animBg="1" autoUpdateAnimBg="0"/>
      <p:bldP spid="125966" grpId="0" animBg="1" autoUpdateAnimBg="0"/>
      <p:bldP spid="125967" grpId="0" animBg="1" autoUpdateAnimBg="0"/>
      <p:bldP spid="125968" grpId="0" animBg="1" autoUpdateAnimBg="0"/>
      <p:bldP spid="125969" grpId="0" animBg="1" autoUpdateAnimBg="0"/>
      <p:bldP spid="125970" grpId="0" animBg="1" autoUpdateAnimBg="0"/>
      <p:bldP spid="125971" grpId="0" animBg="1"/>
      <p:bldP spid="125972" grpId="0" animBg="1"/>
      <p:bldP spid="125973" grpId="0" animBg="1"/>
      <p:bldP spid="125974" grpId="0" animBg="1"/>
      <p:bldP spid="125975" grpId="0" animBg="1"/>
      <p:bldP spid="125976" grpId="0" animBg="1"/>
      <p:bldP spid="125977" grpId="0" animBg="1"/>
      <p:bldP spid="125978" grpId="0" animBg="1"/>
      <p:bldP spid="125979" grpId="0" animBg="1"/>
      <p:bldP spid="125980" grpId="0" animBg="1"/>
      <p:bldP spid="125982" grpId="0" autoUpdateAnimBg="0"/>
      <p:bldP spid="125983" grpId="0" autoUpdateAnimBg="0"/>
      <p:bldP spid="125984" grpId="0" animBg="1" autoUpdateAnimBg="0"/>
      <p:bldP spid="125985"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
          <p:cNvSpPr>
            <a:spLocks noChangeArrowheads="1"/>
          </p:cNvSpPr>
          <p:nvPr/>
        </p:nvSpPr>
        <p:spPr bwMode="auto">
          <a:xfrm>
            <a:off x="5943600" y="1219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98</a:t>
            </a:r>
            <a:endParaRPr lang="en-US" altLang="zh-CN"/>
          </a:p>
        </p:txBody>
      </p:sp>
      <p:sp>
        <p:nvSpPr>
          <p:cNvPr id="66563" name="Oval 3"/>
          <p:cNvSpPr>
            <a:spLocks noChangeArrowheads="1"/>
          </p:cNvSpPr>
          <p:nvPr/>
        </p:nvSpPr>
        <p:spPr bwMode="auto">
          <a:xfrm>
            <a:off x="3886200" y="1981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81</a:t>
            </a:r>
            <a:endParaRPr lang="en-US" altLang="zh-CN" sz="3200" b="1"/>
          </a:p>
        </p:txBody>
      </p:sp>
      <p:sp>
        <p:nvSpPr>
          <p:cNvPr id="66564" name="Oval 4"/>
          <p:cNvSpPr>
            <a:spLocks noChangeArrowheads="1"/>
          </p:cNvSpPr>
          <p:nvPr/>
        </p:nvSpPr>
        <p:spPr bwMode="auto">
          <a:xfrm>
            <a:off x="8153400" y="1981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49</a:t>
            </a:r>
            <a:endParaRPr lang="en-US" altLang="zh-CN"/>
          </a:p>
        </p:txBody>
      </p:sp>
      <p:sp>
        <p:nvSpPr>
          <p:cNvPr id="66565" name="Oval 5"/>
          <p:cNvSpPr>
            <a:spLocks noChangeArrowheads="1"/>
          </p:cNvSpPr>
          <p:nvPr/>
        </p:nvSpPr>
        <p:spPr bwMode="auto">
          <a:xfrm>
            <a:off x="2514600" y="2743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73</a:t>
            </a:r>
            <a:endParaRPr lang="en-US" altLang="zh-CN"/>
          </a:p>
        </p:txBody>
      </p:sp>
      <p:sp>
        <p:nvSpPr>
          <p:cNvPr id="66566" name="Oval 7"/>
          <p:cNvSpPr>
            <a:spLocks noChangeArrowheads="1"/>
          </p:cNvSpPr>
          <p:nvPr/>
        </p:nvSpPr>
        <p:spPr bwMode="auto">
          <a:xfrm>
            <a:off x="18288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chemeClr val="accent2"/>
                </a:solidFill>
              </a:rPr>
              <a:t>55</a:t>
            </a:r>
            <a:endParaRPr lang="en-US" altLang="zh-CN"/>
          </a:p>
        </p:txBody>
      </p:sp>
      <p:sp>
        <p:nvSpPr>
          <p:cNvPr id="66567" name="Oval 8"/>
          <p:cNvSpPr>
            <a:spLocks noChangeArrowheads="1"/>
          </p:cNvSpPr>
          <p:nvPr/>
        </p:nvSpPr>
        <p:spPr bwMode="auto">
          <a:xfrm>
            <a:off x="31242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64</a:t>
            </a:r>
            <a:endParaRPr lang="en-US" altLang="zh-CN"/>
          </a:p>
        </p:txBody>
      </p:sp>
      <p:sp>
        <p:nvSpPr>
          <p:cNvPr id="66568" name="Oval 9"/>
          <p:cNvSpPr>
            <a:spLocks noChangeArrowheads="1"/>
          </p:cNvSpPr>
          <p:nvPr/>
        </p:nvSpPr>
        <p:spPr bwMode="auto">
          <a:xfrm>
            <a:off x="44958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12</a:t>
            </a:r>
            <a:endParaRPr lang="en-US" altLang="zh-CN"/>
          </a:p>
        </p:txBody>
      </p:sp>
      <p:sp>
        <p:nvSpPr>
          <p:cNvPr id="66569" name="Oval 10"/>
          <p:cNvSpPr>
            <a:spLocks noChangeArrowheads="1"/>
          </p:cNvSpPr>
          <p:nvPr/>
        </p:nvSpPr>
        <p:spPr bwMode="auto">
          <a:xfrm>
            <a:off x="5181600" y="2743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36</a:t>
            </a:r>
            <a:endParaRPr lang="en-US" altLang="zh-CN" sz="3200" b="1">
              <a:solidFill>
                <a:srgbClr val="009999"/>
              </a:solidFill>
            </a:endParaRPr>
          </a:p>
        </p:txBody>
      </p:sp>
      <p:sp>
        <p:nvSpPr>
          <p:cNvPr id="66570" name="Oval 11"/>
          <p:cNvSpPr>
            <a:spLocks noChangeArrowheads="1"/>
          </p:cNvSpPr>
          <p:nvPr/>
        </p:nvSpPr>
        <p:spPr bwMode="auto">
          <a:xfrm>
            <a:off x="7010400" y="2743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27</a:t>
            </a:r>
            <a:endParaRPr lang="en-US" altLang="zh-CN"/>
          </a:p>
        </p:txBody>
      </p:sp>
      <p:sp>
        <p:nvSpPr>
          <p:cNvPr id="66571" name="Oval 12"/>
          <p:cNvSpPr>
            <a:spLocks noChangeArrowheads="1"/>
          </p:cNvSpPr>
          <p:nvPr/>
        </p:nvSpPr>
        <p:spPr bwMode="auto">
          <a:xfrm>
            <a:off x="9372600" y="2743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40</a:t>
            </a:r>
            <a:endParaRPr lang="en-US" altLang="zh-CN" sz="3200" b="1">
              <a:solidFill>
                <a:srgbClr val="009999"/>
              </a:solidFill>
            </a:endParaRPr>
          </a:p>
        </p:txBody>
      </p:sp>
      <p:sp>
        <p:nvSpPr>
          <p:cNvPr id="66572" name="Line 13"/>
          <p:cNvSpPr>
            <a:spLocks noChangeShapeType="1"/>
          </p:cNvSpPr>
          <p:nvPr/>
        </p:nvSpPr>
        <p:spPr bwMode="auto">
          <a:xfrm flipH="1">
            <a:off x="4191000" y="1524000"/>
            <a:ext cx="1828800" cy="4572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Line 14"/>
          <p:cNvSpPr>
            <a:spLocks noChangeShapeType="1"/>
          </p:cNvSpPr>
          <p:nvPr/>
        </p:nvSpPr>
        <p:spPr bwMode="auto">
          <a:xfrm>
            <a:off x="6553200" y="1524000"/>
            <a:ext cx="1905000" cy="4572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15"/>
          <p:cNvSpPr>
            <a:spLocks noChangeShapeType="1"/>
          </p:cNvSpPr>
          <p:nvPr/>
        </p:nvSpPr>
        <p:spPr bwMode="auto">
          <a:xfrm flipH="1">
            <a:off x="2819400" y="2209800"/>
            <a:ext cx="10668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16"/>
          <p:cNvSpPr>
            <a:spLocks noChangeShapeType="1"/>
          </p:cNvSpPr>
          <p:nvPr/>
        </p:nvSpPr>
        <p:spPr bwMode="auto">
          <a:xfrm>
            <a:off x="4572000" y="2209800"/>
            <a:ext cx="9144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17"/>
          <p:cNvSpPr>
            <a:spLocks noChangeShapeType="1"/>
          </p:cNvSpPr>
          <p:nvPr/>
        </p:nvSpPr>
        <p:spPr bwMode="auto">
          <a:xfrm flipH="1">
            <a:off x="7315200" y="2209800"/>
            <a:ext cx="8382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18"/>
          <p:cNvSpPr>
            <a:spLocks noChangeShapeType="1"/>
          </p:cNvSpPr>
          <p:nvPr/>
        </p:nvSpPr>
        <p:spPr bwMode="auto">
          <a:xfrm>
            <a:off x="8839200" y="2209800"/>
            <a:ext cx="9144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19"/>
          <p:cNvSpPr>
            <a:spLocks noChangeShapeType="1"/>
          </p:cNvSpPr>
          <p:nvPr/>
        </p:nvSpPr>
        <p:spPr bwMode="auto">
          <a:xfrm flipH="1">
            <a:off x="2133600" y="2971800"/>
            <a:ext cx="3810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20"/>
          <p:cNvSpPr>
            <a:spLocks noChangeShapeType="1"/>
          </p:cNvSpPr>
          <p:nvPr/>
        </p:nvSpPr>
        <p:spPr bwMode="auto">
          <a:xfrm>
            <a:off x="3200400" y="2971800"/>
            <a:ext cx="2286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1"/>
          <p:cNvSpPr>
            <a:spLocks noChangeShapeType="1"/>
          </p:cNvSpPr>
          <p:nvPr/>
        </p:nvSpPr>
        <p:spPr bwMode="auto">
          <a:xfrm flipH="1">
            <a:off x="4800600" y="2971800"/>
            <a:ext cx="381000" cy="53340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Text Box 23"/>
          <p:cNvSpPr txBox="1">
            <a:spLocks noChangeArrowheads="1"/>
          </p:cNvSpPr>
          <p:nvPr/>
        </p:nvSpPr>
        <p:spPr bwMode="auto">
          <a:xfrm>
            <a:off x="2400300" y="4079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例如</a:t>
            </a:r>
            <a:r>
              <a:rPr lang="en-US" altLang="zh-CN" sz="3600" b="1">
                <a:solidFill>
                  <a:srgbClr val="990000"/>
                </a:solidFill>
              </a:rPr>
              <a:t>:</a:t>
            </a:r>
            <a:endParaRPr lang="en-US" altLang="zh-CN" sz="3600"/>
          </a:p>
        </p:txBody>
      </p:sp>
      <p:sp>
        <p:nvSpPr>
          <p:cNvPr id="128024" name="Rectangle 24"/>
          <p:cNvSpPr>
            <a:spLocks noChangeArrowheads="1"/>
          </p:cNvSpPr>
          <p:nvPr/>
        </p:nvSpPr>
        <p:spPr bwMode="auto">
          <a:xfrm>
            <a:off x="7505700" y="3326819"/>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dirty="0">
                <a:solidFill>
                  <a:srgbClr val="990000"/>
                </a:solidFill>
              </a:rPr>
              <a:t>是大顶堆</a:t>
            </a:r>
            <a:endParaRPr lang="zh-CN" altLang="en-US" sz="4000" dirty="0"/>
          </a:p>
        </p:txBody>
      </p:sp>
      <p:sp>
        <p:nvSpPr>
          <p:cNvPr id="128025" name="Oval 25"/>
          <p:cNvSpPr>
            <a:spLocks noChangeArrowheads="1"/>
          </p:cNvSpPr>
          <p:nvPr/>
        </p:nvSpPr>
        <p:spPr bwMode="auto">
          <a:xfrm>
            <a:off x="5943600" y="1219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p:nvSpPr>
          <p:cNvPr id="128026" name="Text Box 26"/>
          <p:cNvSpPr txBox="1">
            <a:spLocks noChangeArrowheads="1"/>
          </p:cNvSpPr>
          <p:nvPr/>
        </p:nvSpPr>
        <p:spPr bwMode="auto">
          <a:xfrm>
            <a:off x="1401764" y="4114800"/>
            <a:ext cx="9023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dirty="0">
                <a:solidFill>
                  <a:srgbClr val="003366"/>
                </a:solidFill>
              </a:rPr>
              <a:t>但在 </a:t>
            </a:r>
            <a:r>
              <a:rPr lang="en-US" altLang="zh-CN" sz="3600" dirty="0">
                <a:solidFill>
                  <a:srgbClr val="003366"/>
                </a:solidFill>
              </a:rPr>
              <a:t>98 </a:t>
            </a:r>
            <a:r>
              <a:rPr lang="zh-CN" altLang="en-US" sz="3600" dirty="0">
                <a:solidFill>
                  <a:srgbClr val="003366"/>
                </a:solidFill>
              </a:rPr>
              <a:t>和 </a:t>
            </a:r>
            <a:r>
              <a:rPr lang="en-US" altLang="zh-CN" sz="3600" dirty="0">
                <a:solidFill>
                  <a:srgbClr val="003366"/>
                </a:solidFill>
              </a:rPr>
              <a:t>12 </a:t>
            </a:r>
            <a:r>
              <a:rPr lang="zh-CN" altLang="en-US" sz="3600" dirty="0">
                <a:solidFill>
                  <a:srgbClr val="003366"/>
                </a:solidFill>
              </a:rPr>
              <a:t>进行互换之后，它就</a:t>
            </a:r>
            <a:r>
              <a:rPr lang="zh-CN" altLang="en-US" sz="4800" b="1" dirty="0">
                <a:solidFill>
                  <a:srgbClr val="003366"/>
                </a:solidFill>
              </a:rPr>
              <a:t>不</a:t>
            </a:r>
            <a:r>
              <a:rPr lang="zh-CN" altLang="en-US" sz="3600" dirty="0">
                <a:solidFill>
                  <a:srgbClr val="003366"/>
                </a:solidFill>
              </a:rPr>
              <a:t>是堆了</a:t>
            </a:r>
            <a:endParaRPr lang="zh-CN" altLang="en-US" sz="4000" dirty="0"/>
          </a:p>
        </p:txBody>
      </p:sp>
      <p:sp>
        <p:nvSpPr>
          <p:cNvPr id="128029" name="Oval 29"/>
          <p:cNvSpPr>
            <a:spLocks noChangeArrowheads="1"/>
          </p:cNvSpPr>
          <p:nvPr/>
        </p:nvSpPr>
        <p:spPr bwMode="auto">
          <a:xfrm>
            <a:off x="44958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98</a:t>
            </a:r>
            <a:endParaRPr lang="en-US" altLang="zh-CN"/>
          </a:p>
        </p:txBody>
      </p:sp>
      <p:sp>
        <p:nvSpPr>
          <p:cNvPr id="128030" name="Line 30"/>
          <p:cNvSpPr>
            <a:spLocks noChangeShapeType="1"/>
          </p:cNvSpPr>
          <p:nvPr/>
        </p:nvSpPr>
        <p:spPr bwMode="auto">
          <a:xfrm flipH="1">
            <a:off x="4800600" y="2971800"/>
            <a:ext cx="381000" cy="53340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1" name="Line 31"/>
          <p:cNvSpPr>
            <a:spLocks noChangeShapeType="1"/>
          </p:cNvSpPr>
          <p:nvPr/>
        </p:nvSpPr>
        <p:spPr bwMode="auto">
          <a:xfrm>
            <a:off x="5562600" y="2133600"/>
            <a:ext cx="1600200" cy="0"/>
          </a:xfrm>
          <a:prstGeom prst="line">
            <a:avLst/>
          </a:prstGeom>
          <a:noFill/>
          <a:ln w="19050">
            <a:solidFill>
              <a:srgbClr val="99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2" name="Line 32"/>
          <p:cNvSpPr>
            <a:spLocks noChangeShapeType="1"/>
          </p:cNvSpPr>
          <p:nvPr/>
        </p:nvSpPr>
        <p:spPr bwMode="auto">
          <a:xfrm flipV="1">
            <a:off x="4343400" y="1447800"/>
            <a:ext cx="1447800" cy="381000"/>
          </a:xfrm>
          <a:prstGeom prst="line">
            <a:avLst/>
          </a:prstGeom>
          <a:noFill/>
          <a:ln w="19050">
            <a:solidFill>
              <a:srgbClr val="9933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3" name="Oval 33"/>
          <p:cNvSpPr>
            <a:spLocks noChangeArrowheads="1"/>
          </p:cNvSpPr>
          <p:nvPr/>
        </p:nvSpPr>
        <p:spPr bwMode="auto">
          <a:xfrm>
            <a:off x="2743200" y="11430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p:nvSpPr>
          <p:cNvPr id="128034" name="Oval 34"/>
          <p:cNvSpPr>
            <a:spLocks noChangeArrowheads="1"/>
          </p:cNvSpPr>
          <p:nvPr/>
        </p:nvSpPr>
        <p:spPr bwMode="auto">
          <a:xfrm>
            <a:off x="5943600" y="1219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dirty="0">
                <a:solidFill>
                  <a:srgbClr val="990000"/>
                </a:solidFill>
              </a:rPr>
              <a:t>81</a:t>
            </a:r>
            <a:endParaRPr lang="en-US" altLang="zh-CN" sz="3200" b="1" dirty="0"/>
          </a:p>
        </p:txBody>
      </p:sp>
      <p:sp>
        <p:nvSpPr>
          <p:cNvPr id="128035" name="Line 35"/>
          <p:cNvSpPr>
            <a:spLocks noChangeShapeType="1"/>
          </p:cNvSpPr>
          <p:nvPr/>
        </p:nvSpPr>
        <p:spPr bwMode="auto">
          <a:xfrm>
            <a:off x="3581400" y="2895600"/>
            <a:ext cx="1295400" cy="0"/>
          </a:xfrm>
          <a:prstGeom prst="line">
            <a:avLst/>
          </a:prstGeom>
          <a:noFill/>
          <a:ln w="19050">
            <a:solidFill>
              <a:srgbClr val="99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7" name="Line 37"/>
          <p:cNvSpPr>
            <a:spLocks noChangeShapeType="1"/>
          </p:cNvSpPr>
          <p:nvPr/>
        </p:nvSpPr>
        <p:spPr bwMode="auto">
          <a:xfrm flipV="1">
            <a:off x="2743200" y="1676400"/>
            <a:ext cx="152400" cy="914400"/>
          </a:xfrm>
          <a:prstGeom prst="line">
            <a:avLst/>
          </a:prstGeom>
          <a:noFill/>
          <a:ln w="19050">
            <a:solidFill>
              <a:srgbClr val="9933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0" name="Oval 40"/>
          <p:cNvSpPr>
            <a:spLocks noChangeArrowheads="1"/>
          </p:cNvSpPr>
          <p:nvPr/>
        </p:nvSpPr>
        <p:spPr bwMode="auto">
          <a:xfrm>
            <a:off x="3886200" y="1981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73</a:t>
            </a:r>
            <a:endParaRPr lang="en-US" altLang="zh-CN"/>
          </a:p>
        </p:txBody>
      </p:sp>
      <p:sp>
        <p:nvSpPr>
          <p:cNvPr id="128041" name="Line 41"/>
          <p:cNvSpPr>
            <a:spLocks noChangeShapeType="1"/>
          </p:cNvSpPr>
          <p:nvPr/>
        </p:nvSpPr>
        <p:spPr bwMode="auto">
          <a:xfrm>
            <a:off x="2590800" y="3733800"/>
            <a:ext cx="457200" cy="0"/>
          </a:xfrm>
          <a:prstGeom prst="line">
            <a:avLst/>
          </a:prstGeom>
          <a:noFill/>
          <a:ln w="19050">
            <a:solidFill>
              <a:srgbClr val="99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28042" name="Rectangle 42"/>
          <p:cNvSpPr>
            <a:spLocks noChangeArrowheads="1"/>
          </p:cNvSpPr>
          <p:nvPr/>
        </p:nvSpPr>
        <p:spPr bwMode="auto">
          <a:xfrm>
            <a:off x="3581400" y="2819400"/>
            <a:ext cx="12954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8043" name="Line 43"/>
          <p:cNvSpPr>
            <a:spLocks noChangeShapeType="1"/>
          </p:cNvSpPr>
          <p:nvPr/>
        </p:nvSpPr>
        <p:spPr bwMode="auto">
          <a:xfrm flipH="1" flipV="1">
            <a:off x="3276600" y="1676400"/>
            <a:ext cx="381000" cy="1600200"/>
          </a:xfrm>
          <a:prstGeom prst="line">
            <a:avLst/>
          </a:prstGeom>
          <a:noFill/>
          <a:ln w="19050">
            <a:solidFill>
              <a:srgbClr val="9933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28044" name="Rectangle 44"/>
          <p:cNvSpPr>
            <a:spLocks noChangeArrowheads="1"/>
          </p:cNvSpPr>
          <p:nvPr/>
        </p:nvSpPr>
        <p:spPr bwMode="auto">
          <a:xfrm>
            <a:off x="2590800" y="1600200"/>
            <a:ext cx="3810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8045" name="Oval 45"/>
          <p:cNvSpPr>
            <a:spLocks noChangeArrowheads="1"/>
          </p:cNvSpPr>
          <p:nvPr/>
        </p:nvSpPr>
        <p:spPr bwMode="auto">
          <a:xfrm>
            <a:off x="2514600" y="2743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64</a:t>
            </a:r>
            <a:endParaRPr lang="en-US" altLang="zh-CN">
              <a:solidFill>
                <a:srgbClr val="990000"/>
              </a:solidFill>
            </a:endParaRPr>
          </a:p>
        </p:txBody>
      </p:sp>
      <p:sp>
        <p:nvSpPr>
          <p:cNvPr id="128046" name="Oval 46"/>
          <p:cNvSpPr>
            <a:spLocks noChangeArrowheads="1"/>
          </p:cNvSpPr>
          <p:nvPr/>
        </p:nvSpPr>
        <p:spPr bwMode="auto">
          <a:xfrm>
            <a:off x="31242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useBgFill="1">
        <p:nvSpPr>
          <p:cNvPr id="128047" name="Rectangle 47"/>
          <p:cNvSpPr>
            <a:spLocks noChangeArrowheads="1"/>
          </p:cNvSpPr>
          <p:nvPr/>
        </p:nvSpPr>
        <p:spPr bwMode="auto">
          <a:xfrm>
            <a:off x="2590800" y="1066800"/>
            <a:ext cx="914400" cy="533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8048" name="Oval 48"/>
          <p:cNvSpPr>
            <a:spLocks noChangeArrowheads="1"/>
          </p:cNvSpPr>
          <p:nvPr/>
        </p:nvSpPr>
        <p:spPr bwMode="auto">
          <a:xfrm>
            <a:off x="4495800" y="3505200"/>
            <a:ext cx="685800" cy="381000"/>
          </a:xfrm>
          <a:prstGeom prst="ellipse">
            <a:avLst/>
          </a:prstGeom>
          <a:solidFill>
            <a:srgbClr val="CCFFFF"/>
          </a:solidFill>
          <a:ln w="12700">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hlink"/>
                </a:solidFill>
              </a:rPr>
              <a:t>98</a:t>
            </a:r>
            <a:endParaRPr lang="en-US" altLang="zh-CN"/>
          </a:p>
        </p:txBody>
      </p:sp>
      <p:sp>
        <p:nvSpPr>
          <p:cNvPr id="128049" name="Text Box 49"/>
          <p:cNvSpPr txBox="1">
            <a:spLocks noChangeArrowheads="1"/>
          </p:cNvSpPr>
          <p:nvPr/>
        </p:nvSpPr>
        <p:spPr bwMode="auto">
          <a:xfrm>
            <a:off x="5927725" y="1727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a:solidFill>
                  <a:srgbClr val="990000"/>
                </a:solidFill>
              </a:rPr>
              <a:t>比较</a:t>
            </a:r>
          </a:p>
        </p:txBody>
      </p:sp>
      <p:sp>
        <p:nvSpPr>
          <p:cNvPr id="128050" name="Rectangle 50"/>
          <p:cNvSpPr>
            <a:spLocks noChangeArrowheads="1"/>
          </p:cNvSpPr>
          <p:nvPr/>
        </p:nvSpPr>
        <p:spPr bwMode="auto">
          <a:xfrm rot="-932321">
            <a:off x="4508500" y="11906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b="1">
                <a:solidFill>
                  <a:srgbClr val="990000"/>
                </a:solidFill>
              </a:rPr>
              <a:t>比较</a:t>
            </a:r>
            <a:endParaRPr lang="zh-CN" altLang="en-US">
              <a:solidFill>
                <a:srgbClr val="990000"/>
              </a:solidFill>
            </a:endParaRPr>
          </a:p>
        </p:txBody>
      </p:sp>
      <p:sp useBgFill="1">
        <p:nvSpPr>
          <p:cNvPr id="128051" name="Rectangle 51"/>
          <p:cNvSpPr>
            <a:spLocks noChangeArrowheads="1"/>
          </p:cNvSpPr>
          <p:nvPr/>
        </p:nvSpPr>
        <p:spPr bwMode="auto">
          <a:xfrm>
            <a:off x="5486400" y="1752600"/>
            <a:ext cx="1752600" cy="533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useBgFill="1">
        <p:nvSpPr>
          <p:cNvPr id="128052" name="Freeform 52"/>
          <p:cNvSpPr>
            <a:spLocks/>
          </p:cNvSpPr>
          <p:nvPr/>
        </p:nvSpPr>
        <p:spPr bwMode="auto">
          <a:xfrm>
            <a:off x="4302126" y="1200150"/>
            <a:ext cx="1611313" cy="666750"/>
          </a:xfrm>
          <a:custGeom>
            <a:avLst/>
            <a:gdLst>
              <a:gd name="T0" fmla="*/ 2147483647 w 1015"/>
              <a:gd name="T1" fmla="*/ 2147483647 h 420"/>
              <a:gd name="T2" fmla="*/ 2147483647 w 1015"/>
              <a:gd name="T3" fmla="*/ 2147483647 h 420"/>
              <a:gd name="T4" fmla="*/ 2147483647 w 1015"/>
              <a:gd name="T5" fmla="*/ 2147483647 h 420"/>
              <a:gd name="T6" fmla="*/ 2147483647 w 1015"/>
              <a:gd name="T7" fmla="*/ 2147483647 h 420"/>
              <a:gd name="T8" fmla="*/ 2147483647 w 1015"/>
              <a:gd name="T9" fmla="*/ 2147483647 h 420"/>
              <a:gd name="T10" fmla="*/ 2147483647 w 1015"/>
              <a:gd name="T11" fmla="*/ 2147483647 h 420"/>
              <a:gd name="T12" fmla="*/ 2147483647 w 1015"/>
              <a:gd name="T13" fmla="*/ 2147483647 h 420"/>
              <a:gd name="T14" fmla="*/ 2147483647 w 1015"/>
              <a:gd name="T15" fmla="*/ 2147483647 h 420"/>
              <a:gd name="T16" fmla="*/ 2147483647 w 1015"/>
              <a:gd name="T17" fmla="*/ 2147483647 h 420"/>
              <a:gd name="T18" fmla="*/ 2147483647 w 1015"/>
              <a:gd name="T19" fmla="*/ 2147483647 h 420"/>
              <a:gd name="T20" fmla="*/ 2147483647 w 1015"/>
              <a:gd name="T21" fmla="*/ 2147483647 h 420"/>
              <a:gd name="T22" fmla="*/ 2147483647 w 1015"/>
              <a:gd name="T23" fmla="*/ 0 h 420"/>
              <a:gd name="T24" fmla="*/ 2147483647 w 1015"/>
              <a:gd name="T25" fmla="*/ 2147483647 h 420"/>
              <a:gd name="T26" fmla="*/ 2147483647 w 1015"/>
              <a:gd name="T27" fmla="*/ 2147483647 h 420"/>
              <a:gd name="T28" fmla="*/ 2147483647 w 1015"/>
              <a:gd name="T29" fmla="*/ 2147483647 h 420"/>
              <a:gd name="T30" fmla="*/ 2147483647 w 1015"/>
              <a:gd name="T31" fmla="*/ 2147483647 h 4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15"/>
              <a:gd name="T49" fmla="*/ 0 h 420"/>
              <a:gd name="T50" fmla="*/ 1015 w 1015"/>
              <a:gd name="T51" fmla="*/ 420 h 4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15" h="420">
                <a:moveTo>
                  <a:pt x="974" y="132"/>
                </a:moveTo>
                <a:cubicBezTo>
                  <a:pt x="956" y="186"/>
                  <a:pt x="935" y="179"/>
                  <a:pt x="890" y="204"/>
                </a:cubicBezTo>
                <a:cubicBezTo>
                  <a:pt x="744" y="285"/>
                  <a:pt x="836" y="260"/>
                  <a:pt x="602" y="276"/>
                </a:cubicBezTo>
                <a:cubicBezTo>
                  <a:pt x="465" y="322"/>
                  <a:pt x="409" y="336"/>
                  <a:pt x="254" y="348"/>
                </a:cubicBezTo>
                <a:cubicBezTo>
                  <a:pt x="218" y="360"/>
                  <a:pt x="178" y="363"/>
                  <a:pt x="146" y="384"/>
                </a:cubicBezTo>
                <a:cubicBezTo>
                  <a:pt x="99" y="415"/>
                  <a:pt x="124" y="403"/>
                  <a:pt x="74" y="420"/>
                </a:cubicBezTo>
                <a:cubicBezTo>
                  <a:pt x="54" y="416"/>
                  <a:pt x="31" y="419"/>
                  <a:pt x="14" y="408"/>
                </a:cubicBezTo>
                <a:cubicBezTo>
                  <a:pt x="3" y="401"/>
                  <a:pt x="2" y="385"/>
                  <a:pt x="2" y="372"/>
                </a:cubicBezTo>
                <a:cubicBezTo>
                  <a:pt x="2" y="234"/>
                  <a:pt x="0" y="209"/>
                  <a:pt x="86" y="132"/>
                </a:cubicBezTo>
                <a:cubicBezTo>
                  <a:pt x="111" y="109"/>
                  <a:pt x="126" y="71"/>
                  <a:pt x="158" y="60"/>
                </a:cubicBezTo>
                <a:cubicBezTo>
                  <a:pt x="251" y="29"/>
                  <a:pt x="163" y="55"/>
                  <a:pt x="362" y="36"/>
                </a:cubicBezTo>
                <a:cubicBezTo>
                  <a:pt x="462" y="26"/>
                  <a:pt x="563" y="14"/>
                  <a:pt x="662" y="0"/>
                </a:cubicBezTo>
                <a:cubicBezTo>
                  <a:pt x="714" y="6"/>
                  <a:pt x="777" y="10"/>
                  <a:pt x="830" y="24"/>
                </a:cubicBezTo>
                <a:cubicBezTo>
                  <a:pt x="854" y="31"/>
                  <a:pt x="878" y="40"/>
                  <a:pt x="902" y="48"/>
                </a:cubicBezTo>
                <a:cubicBezTo>
                  <a:pt x="914" y="52"/>
                  <a:pt x="938" y="60"/>
                  <a:pt x="938" y="60"/>
                </a:cubicBezTo>
                <a:cubicBezTo>
                  <a:pt x="988" y="135"/>
                  <a:pt x="1015" y="132"/>
                  <a:pt x="974" y="132"/>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 name="文本框 1"/>
          <p:cNvSpPr txBox="1"/>
          <p:nvPr/>
        </p:nvSpPr>
        <p:spPr>
          <a:xfrm>
            <a:off x="983848" y="5069711"/>
            <a:ext cx="7688323" cy="1477328"/>
          </a:xfrm>
          <a:prstGeom prst="rect">
            <a:avLst/>
          </a:prstGeom>
          <a:noFill/>
        </p:spPr>
        <p:txBody>
          <a:bodyPr wrap="none" rtlCol="0">
            <a:spAutoFit/>
          </a:bodyPr>
          <a:lstStyle/>
          <a:p>
            <a:r>
              <a:rPr lang="zh-CN" altLang="en-US" dirty="0"/>
              <a:t>筛选过程</a:t>
            </a:r>
            <a:r>
              <a:rPr lang="en-US" altLang="zh-CN" dirty="0"/>
              <a:t>【</a:t>
            </a:r>
            <a:r>
              <a:rPr lang="zh-CN" altLang="en-US" dirty="0"/>
              <a:t>自上而下</a:t>
            </a:r>
            <a:r>
              <a:rPr lang="en-US" altLang="zh-CN" dirty="0"/>
              <a:t>】</a:t>
            </a:r>
            <a:r>
              <a:rPr lang="zh-CN" altLang="en-US" dirty="0"/>
              <a:t>：</a:t>
            </a:r>
            <a:endParaRPr lang="en-US" altLang="zh-CN" dirty="0"/>
          </a:p>
          <a:p>
            <a:r>
              <a:rPr lang="zh-CN" altLang="en-US" dirty="0"/>
              <a:t>假定：子序列中除了根节点（即数组第一个元素）之外都满足堆特征</a:t>
            </a:r>
            <a:endParaRPr lang="en-US" altLang="zh-CN" dirty="0"/>
          </a:p>
          <a:p>
            <a:r>
              <a:rPr lang="en-US" altLang="zh-CN" dirty="0"/>
              <a:t>1</a:t>
            </a:r>
            <a:r>
              <a:rPr lang="zh-CN" altLang="en-US" dirty="0"/>
              <a:t>、暂存根节点</a:t>
            </a:r>
            <a:endParaRPr lang="en-US" altLang="zh-CN" dirty="0"/>
          </a:p>
          <a:p>
            <a:r>
              <a:rPr lang="en-US" altLang="zh-CN" dirty="0"/>
              <a:t>2</a:t>
            </a:r>
            <a:r>
              <a:rPr lang="zh-CN" altLang="en-US" dirty="0"/>
              <a:t>、和左右子树的关键字比较，将其中一个拉到根节点上，并进入这棵子树</a:t>
            </a:r>
            <a:endParaRPr lang="en-US" altLang="zh-CN" dirty="0"/>
          </a:p>
          <a:p>
            <a:r>
              <a:rPr lang="en-US" altLang="zh-CN" dirty="0"/>
              <a:t>3</a:t>
            </a:r>
            <a:r>
              <a:rPr lang="zh-CN" altLang="en-US" dirty="0"/>
              <a:t>、重复</a:t>
            </a:r>
            <a:r>
              <a:rPr lang="en-US" altLang="zh-CN" dirty="0"/>
              <a:t>1</a:t>
            </a:r>
            <a:r>
              <a:rPr lang="zh-CN" altLang="en-US" dirty="0"/>
              <a:t>、</a:t>
            </a:r>
            <a:r>
              <a:rPr lang="en-US" altLang="zh-CN" dirty="0"/>
              <a:t>2</a:t>
            </a:r>
            <a:r>
              <a:rPr lang="zh-CN" altLang="en-US" dirty="0"/>
              <a:t>直到某一层没有发生调整</a:t>
            </a:r>
            <a:endParaRPr lang="en-US" altLang="zh-CN" dirty="0"/>
          </a:p>
        </p:txBody>
      </p:sp>
    </p:spTree>
    <p:extLst>
      <p:ext uri="{BB962C8B-B14F-4D97-AF65-F5344CB8AC3E}">
        <p14:creationId xmlns:p14="http://schemas.microsoft.com/office/powerpoint/2010/main" val="3141934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24"/>
                                        </p:tgtEl>
                                        <p:attrNameLst>
                                          <p:attrName>style.visibility</p:attrName>
                                        </p:attrNameLst>
                                      </p:cBhvr>
                                      <p:to>
                                        <p:strVal val="visible"/>
                                      </p:to>
                                    </p:set>
                                    <p:animEffect transition="in" filter="wipe(left)">
                                      <p:cBhvr>
                                        <p:cTn id="7" dur="300"/>
                                        <p:tgtEl>
                                          <p:spTgt spid="128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026"/>
                                        </p:tgtEl>
                                        <p:attrNameLst>
                                          <p:attrName>style.visibility</p:attrName>
                                        </p:attrNameLst>
                                      </p:cBhvr>
                                      <p:to>
                                        <p:strVal val="visible"/>
                                      </p:to>
                                    </p:set>
                                    <p:animEffect transition="in" filter="wipe(left)">
                                      <p:cBhvr>
                                        <p:cTn id="12" dur="300"/>
                                        <p:tgtEl>
                                          <p:spTgt spid="128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25"/>
                                        </p:tgtEl>
                                        <p:attrNameLst>
                                          <p:attrName>style.visibility</p:attrName>
                                        </p:attrNameLst>
                                      </p:cBhvr>
                                      <p:to>
                                        <p:strVal val="visible"/>
                                      </p:to>
                                    </p:set>
                                    <p:animEffect transition="in" filter="wipe(left)">
                                      <p:cBhvr>
                                        <p:cTn id="17" dur="500"/>
                                        <p:tgtEl>
                                          <p:spTgt spid="12802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8029"/>
                                        </p:tgtEl>
                                        <p:attrNameLst>
                                          <p:attrName>style.visibility</p:attrName>
                                        </p:attrNameLst>
                                      </p:cBhvr>
                                      <p:to>
                                        <p:strVal val="visible"/>
                                      </p:to>
                                    </p:set>
                                    <p:animEffect transition="in" filter="wipe(left)">
                                      <p:cBhvr>
                                        <p:cTn id="21" dur="500"/>
                                        <p:tgtEl>
                                          <p:spTgt spid="1280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8030"/>
                                        </p:tgtEl>
                                        <p:attrNameLst>
                                          <p:attrName>style.visibility</p:attrName>
                                        </p:attrNameLst>
                                      </p:cBhvr>
                                      <p:to>
                                        <p:strVal val="visible"/>
                                      </p:to>
                                    </p:set>
                                    <p:animEffect transition="in" filter="wipe(up)">
                                      <p:cBhvr>
                                        <p:cTn id="26" dur="500"/>
                                        <p:tgtEl>
                                          <p:spTgt spid="128030"/>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8048"/>
                                        </p:tgtEl>
                                        <p:attrNameLst>
                                          <p:attrName>style.visibility</p:attrName>
                                        </p:attrNameLst>
                                      </p:cBhvr>
                                      <p:to>
                                        <p:strVal val="visible"/>
                                      </p:to>
                                    </p:set>
                                    <p:animEffect transition="in" filter="wipe(up)">
                                      <p:cBhvr>
                                        <p:cTn id="30" dur="500"/>
                                        <p:tgtEl>
                                          <p:spTgt spid="1280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8031"/>
                                        </p:tgtEl>
                                        <p:attrNameLst>
                                          <p:attrName>style.visibility</p:attrName>
                                        </p:attrNameLst>
                                      </p:cBhvr>
                                      <p:to>
                                        <p:strVal val="visible"/>
                                      </p:to>
                                    </p:set>
                                    <p:animEffect transition="in" filter="wipe(left)">
                                      <p:cBhvr>
                                        <p:cTn id="35" dur="500"/>
                                        <p:tgtEl>
                                          <p:spTgt spid="128031"/>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8049"/>
                                        </p:tgtEl>
                                        <p:attrNameLst>
                                          <p:attrName>style.visibility</p:attrName>
                                        </p:attrNameLst>
                                      </p:cBhvr>
                                      <p:to>
                                        <p:strVal val="visible"/>
                                      </p:to>
                                    </p:set>
                                    <p:animEffect transition="in" filter="wipe(left)">
                                      <p:cBhvr>
                                        <p:cTn id="39" dur="500"/>
                                        <p:tgtEl>
                                          <p:spTgt spid="1280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8032"/>
                                        </p:tgtEl>
                                        <p:attrNameLst>
                                          <p:attrName>style.visibility</p:attrName>
                                        </p:attrNameLst>
                                      </p:cBhvr>
                                      <p:to>
                                        <p:strVal val="visible"/>
                                      </p:to>
                                    </p:set>
                                    <p:animEffect transition="in" filter="wipe(left)">
                                      <p:cBhvr>
                                        <p:cTn id="44" dur="500"/>
                                        <p:tgtEl>
                                          <p:spTgt spid="128032"/>
                                        </p:tgtEl>
                                      </p:cBhvr>
                                    </p:animEffect>
                                  </p:childTnLst>
                                </p:cTn>
                              </p:par>
                            </p:childTnLst>
                          </p:cTn>
                        </p:par>
                        <p:par>
                          <p:cTn id="45" fill="hold" nodeType="afterGroup">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128050"/>
                                        </p:tgtEl>
                                        <p:attrNameLst>
                                          <p:attrName>style.visibility</p:attrName>
                                        </p:attrNameLst>
                                      </p:cBhvr>
                                      <p:to>
                                        <p:strVal val="visible"/>
                                      </p:to>
                                    </p:set>
                                    <p:animEffect transition="in" filter="wipe(down)">
                                      <p:cBhvr>
                                        <p:cTn id="48" dur="500"/>
                                        <p:tgtEl>
                                          <p:spTgt spid="12805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8033"/>
                                        </p:tgtEl>
                                        <p:attrNameLst>
                                          <p:attrName>style.visibility</p:attrName>
                                        </p:attrNameLst>
                                      </p:cBhvr>
                                      <p:to>
                                        <p:strVal val="visible"/>
                                      </p:to>
                                    </p:set>
                                    <p:animEffect transition="in" filter="wipe(left)">
                                      <p:cBhvr>
                                        <p:cTn id="53" dur="500"/>
                                        <p:tgtEl>
                                          <p:spTgt spid="128033"/>
                                        </p:tgtEl>
                                      </p:cBhvr>
                                    </p:animEffect>
                                  </p:childTnLst>
                                </p:cTn>
                              </p:par>
                            </p:childTnLst>
                          </p:cTn>
                        </p:par>
                        <p:par>
                          <p:cTn id="54" fill="hold" nodeType="afterGroup">
                            <p:stCondLst>
                              <p:cond delay="500"/>
                            </p:stCondLst>
                            <p:childTnLst>
                              <p:par>
                                <p:cTn id="55" presetID="22" presetClass="entr" presetSubtype="8" fill="hold" grpId="0" nodeType="afterEffect">
                                  <p:stCondLst>
                                    <p:cond delay="500"/>
                                  </p:stCondLst>
                                  <p:childTnLst>
                                    <p:set>
                                      <p:cBhvr>
                                        <p:cTn id="56" dur="1" fill="hold">
                                          <p:stCondLst>
                                            <p:cond delay="0"/>
                                          </p:stCondLst>
                                        </p:cTn>
                                        <p:tgtEl>
                                          <p:spTgt spid="128034"/>
                                        </p:tgtEl>
                                        <p:attrNameLst>
                                          <p:attrName>style.visibility</p:attrName>
                                        </p:attrNameLst>
                                      </p:cBhvr>
                                      <p:to>
                                        <p:strVal val="visible"/>
                                      </p:to>
                                    </p:set>
                                    <p:animEffect transition="in" filter="wipe(left)">
                                      <p:cBhvr>
                                        <p:cTn id="57" dur="500"/>
                                        <p:tgtEl>
                                          <p:spTgt spid="1280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8035"/>
                                        </p:tgtEl>
                                        <p:attrNameLst>
                                          <p:attrName>style.visibility</p:attrName>
                                        </p:attrNameLst>
                                      </p:cBhvr>
                                      <p:to>
                                        <p:strVal val="visible"/>
                                      </p:to>
                                    </p:set>
                                    <p:animEffect transition="in" filter="wipe(left)">
                                      <p:cBhvr>
                                        <p:cTn id="62" dur="500"/>
                                        <p:tgtEl>
                                          <p:spTgt spid="128035"/>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28051"/>
                                        </p:tgtEl>
                                        <p:attrNameLst>
                                          <p:attrName>style.visibility</p:attrName>
                                        </p:attrNameLst>
                                      </p:cBhvr>
                                      <p:to>
                                        <p:strVal val="visible"/>
                                      </p:to>
                                    </p:set>
                                    <p:animEffect transition="in" filter="wipe(left)">
                                      <p:cBhvr>
                                        <p:cTn id="66" dur="500"/>
                                        <p:tgtEl>
                                          <p:spTgt spid="1280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28037"/>
                                        </p:tgtEl>
                                        <p:attrNameLst>
                                          <p:attrName>style.visibility</p:attrName>
                                        </p:attrNameLst>
                                      </p:cBhvr>
                                      <p:to>
                                        <p:strVal val="visible"/>
                                      </p:to>
                                    </p:set>
                                    <p:animEffect transition="in" filter="wipe(up)">
                                      <p:cBhvr>
                                        <p:cTn id="71" dur="500"/>
                                        <p:tgtEl>
                                          <p:spTgt spid="128037"/>
                                        </p:tgtEl>
                                      </p:cBhvr>
                                    </p:animEffect>
                                  </p:childTnLst>
                                </p:cTn>
                              </p:par>
                            </p:childTnLst>
                          </p:cTn>
                        </p:par>
                        <p:par>
                          <p:cTn id="72" fill="hold" nodeType="afterGroup">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128052"/>
                                        </p:tgtEl>
                                        <p:attrNameLst>
                                          <p:attrName>style.visibility</p:attrName>
                                        </p:attrNameLst>
                                      </p:cBhvr>
                                      <p:to>
                                        <p:strVal val="visible"/>
                                      </p:to>
                                    </p:set>
                                    <p:animEffect transition="in" filter="wipe(down)">
                                      <p:cBhvr>
                                        <p:cTn id="75" dur="500"/>
                                        <p:tgtEl>
                                          <p:spTgt spid="12805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8040"/>
                                        </p:tgtEl>
                                        <p:attrNameLst>
                                          <p:attrName>style.visibility</p:attrName>
                                        </p:attrNameLst>
                                      </p:cBhvr>
                                      <p:to>
                                        <p:strVal val="visible"/>
                                      </p:to>
                                    </p:set>
                                    <p:animEffect transition="in" filter="wipe(left)">
                                      <p:cBhvr>
                                        <p:cTn id="80" dur="500"/>
                                        <p:tgtEl>
                                          <p:spTgt spid="12804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8041"/>
                                        </p:tgtEl>
                                        <p:attrNameLst>
                                          <p:attrName>style.visibility</p:attrName>
                                        </p:attrNameLst>
                                      </p:cBhvr>
                                      <p:to>
                                        <p:strVal val="visible"/>
                                      </p:to>
                                    </p:set>
                                    <p:animEffect transition="in" filter="wipe(left)">
                                      <p:cBhvr>
                                        <p:cTn id="85" dur="500"/>
                                        <p:tgtEl>
                                          <p:spTgt spid="128041"/>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28042"/>
                                        </p:tgtEl>
                                        <p:attrNameLst>
                                          <p:attrName>style.visibility</p:attrName>
                                        </p:attrNameLst>
                                      </p:cBhvr>
                                      <p:to>
                                        <p:strVal val="visible"/>
                                      </p:to>
                                    </p:set>
                                    <p:animEffect transition="in" filter="wipe(left)">
                                      <p:cBhvr>
                                        <p:cTn id="89" dur="500"/>
                                        <p:tgtEl>
                                          <p:spTgt spid="12804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28043"/>
                                        </p:tgtEl>
                                        <p:attrNameLst>
                                          <p:attrName>style.visibility</p:attrName>
                                        </p:attrNameLst>
                                      </p:cBhvr>
                                      <p:to>
                                        <p:strVal val="visible"/>
                                      </p:to>
                                    </p:set>
                                    <p:animEffect transition="in" filter="wipe(up)">
                                      <p:cBhvr>
                                        <p:cTn id="94" dur="500"/>
                                        <p:tgtEl>
                                          <p:spTgt spid="128043"/>
                                        </p:tgtEl>
                                      </p:cBhvr>
                                    </p:animEffect>
                                  </p:childTnLst>
                                </p:cTn>
                              </p:par>
                            </p:childTnLst>
                          </p:cTn>
                        </p:par>
                        <p:par>
                          <p:cTn id="95" fill="hold" nodeType="afterGroup">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128044"/>
                                        </p:tgtEl>
                                        <p:attrNameLst>
                                          <p:attrName>style.visibility</p:attrName>
                                        </p:attrNameLst>
                                      </p:cBhvr>
                                      <p:to>
                                        <p:strVal val="visible"/>
                                      </p:to>
                                    </p:set>
                                    <p:animEffect transition="in" filter="wipe(up)">
                                      <p:cBhvr>
                                        <p:cTn id="98" dur="500"/>
                                        <p:tgtEl>
                                          <p:spTgt spid="12804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8045"/>
                                        </p:tgtEl>
                                        <p:attrNameLst>
                                          <p:attrName>style.visibility</p:attrName>
                                        </p:attrNameLst>
                                      </p:cBhvr>
                                      <p:to>
                                        <p:strVal val="visible"/>
                                      </p:to>
                                    </p:set>
                                    <p:animEffect transition="in" filter="wipe(left)">
                                      <p:cBhvr>
                                        <p:cTn id="103" dur="500"/>
                                        <p:tgtEl>
                                          <p:spTgt spid="12804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8047"/>
                                        </p:tgtEl>
                                        <p:attrNameLst>
                                          <p:attrName>style.visibility</p:attrName>
                                        </p:attrNameLst>
                                      </p:cBhvr>
                                      <p:to>
                                        <p:strVal val="visible"/>
                                      </p:to>
                                    </p:set>
                                    <p:animEffect transition="in" filter="wipe(left)">
                                      <p:cBhvr>
                                        <p:cTn id="108" dur="500"/>
                                        <p:tgtEl>
                                          <p:spTgt spid="128047"/>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28046"/>
                                        </p:tgtEl>
                                        <p:attrNameLst>
                                          <p:attrName>style.visibility</p:attrName>
                                        </p:attrNameLst>
                                      </p:cBhvr>
                                      <p:to>
                                        <p:strVal val="visible"/>
                                      </p:to>
                                    </p:set>
                                    <p:animEffect transition="in" filter="wipe(left)">
                                      <p:cBhvr>
                                        <p:cTn id="112" dur="500"/>
                                        <p:tgtEl>
                                          <p:spTgt spid="128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autoUpdateAnimBg="0"/>
      <p:bldP spid="128025" grpId="0" animBg="1" autoUpdateAnimBg="0"/>
      <p:bldP spid="128029" grpId="0" animBg="1" autoUpdateAnimBg="0"/>
      <p:bldP spid="128030" grpId="0" animBg="1"/>
      <p:bldP spid="128031" grpId="0" animBg="1"/>
      <p:bldP spid="128032" grpId="0" animBg="1"/>
      <p:bldP spid="128033" grpId="0" animBg="1" autoUpdateAnimBg="0"/>
      <p:bldP spid="128034" grpId="0" animBg="1" autoUpdateAnimBg="0"/>
      <p:bldP spid="128035" grpId="0" animBg="1"/>
      <p:bldP spid="128037" grpId="0" animBg="1"/>
      <p:bldP spid="128040" grpId="0" animBg="1" autoUpdateAnimBg="0"/>
      <p:bldP spid="128041" grpId="0" animBg="1"/>
      <p:bldP spid="128042" grpId="0" animBg="1"/>
      <p:bldP spid="128043" grpId="0" animBg="1"/>
      <p:bldP spid="128044" grpId="0" animBg="1"/>
      <p:bldP spid="128045" grpId="0" animBg="1" autoUpdateAnimBg="0"/>
      <p:bldP spid="128046" grpId="0" animBg="1" autoUpdateAnimBg="0"/>
      <p:bldP spid="128047" grpId="0" animBg="1"/>
      <p:bldP spid="128048" grpId="0" animBg="1" autoUpdateAnimBg="0"/>
      <p:bldP spid="128049" grpId="0" autoUpdateAnimBg="0"/>
      <p:bldP spid="128050" grpId="0" autoUpdateAnimBg="0"/>
      <p:bldP spid="128051" grpId="0" animBg="1"/>
      <p:bldP spid="12805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1086855"/>
            <a:ext cx="887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008784"/>
                </a:solidFill>
              </a:rPr>
              <a:t>建堆是一个从下往上进行“筛选”的过程。</a:t>
            </a:r>
            <a:endParaRPr lang="zh-CN" altLang="en-US" sz="3600"/>
          </a:p>
        </p:txBody>
      </p:sp>
      <p:sp>
        <p:nvSpPr>
          <p:cNvPr id="129028" name="Oval 4"/>
          <p:cNvSpPr>
            <a:spLocks noChangeArrowheads="1"/>
          </p:cNvSpPr>
          <p:nvPr/>
        </p:nvSpPr>
        <p:spPr bwMode="auto">
          <a:xfrm>
            <a:off x="4343400" y="2721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40</a:t>
            </a:r>
            <a:endParaRPr lang="en-US" altLang="zh-CN"/>
          </a:p>
        </p:txBody>
      </p:sp>
      <p:sp>
        <p:nvSpPr>
          <p:cNvPr id="129029" name="Oval 5"/>
          <p:cNvSpPr>
            <a:spLocks noChangeArrowheads="1"/>
          </p:cNvSpPr>
          <p:nvPr/>
        </p:nvSpPr>
        <p:spPr bwMode="auto">
          <a:xfrm>
            <a:off x="2286000" y="3483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55</a:t>
            </a:r>
            <a:endParaRPr lang="en-US" altLang="zh-CN" sz="3200" b="1"/>
          </a:p>
        </p:txBody>
      </p:sp>
      <p:sp>
        <p:nvSpPr>
          <p:cNvPr id="129030" name="Oval 6"/>
          <p:cNvSpPr>
            <a:spLocks noChangeArrowheads="1"/>
          </p:cNvSpPr>
          <p:nvPr/>
        </p:nvSpPr>
        <p:spPr bwMode="auto">
          <a:xfrm>
            <a:off x="6553200" y="3483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49</a:t>
            </a:r>
            <a:endParaRPr lang="en-US" altLang="zh-CN"/>
          </a:p>
        </p:txBody>
      </p:sp>
      <p:sp>
        <p:nvSpPr>
          <p:cNvPr id="129031" name="Oval 7"/>
          <p:cNvSpPr>
            <a:spLocks noChangeArrowheads="1"/>
          </p:cNvSpPr>
          <p:nvPr/>
        </p:nvSpPr>
        <p:spPr bwMode="auto">
          <a:xfrm>
            <a:off x="914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73</a:t>
            </a:r>
            <a:endParaRPr lang="en-US" altLang="zh-CN"/>
          </a:p>
        </p:txBody>
      </p:sp>
      <p:sp>
        <p:nvSpPr>
          <p:cNvPr id="129033" name="Oval 9"/>
          <p:cNvSpPr>
            <a:spLocks noChangeArrowheads="1"/>
          </p:cNvSpPr>
          <p:nvPr/>
        </p:nvSpPr>
        <p:spPr bwMode="auto">
          <a:xfrm>
            <a:off x="228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a:solidFill>
                  <a:schemeClr val="accent2"/>
                </a:solidFill>
              </a:rPr>
              <a:t>81</a:t>
            </a:r>
            <a:endParaRPr lang="en-US" altLang="zh-CN"/>
          </a:p>
        </p:txBody>
      </p:sp>
      <p:sp>
        <p:nvSpPr>
          <p:cNvPr id="129034" name="Oval 10"/>
          <p:cNvSpPr>
            <a:spLocks noChangeArrowheads="1"/>
          </p:cNvSpPr>
          <p:nvPr/>
        </p:nvSpPr>
        <p:spPr bwMode="auto">
          <a:xfrm>
            <a:off x="15240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64</a:t>
            </a:r>
            <a:endParaRPr lang="en-US" altLang="zh-CN"/>
          </a:p>
        </p:txBody>
      </p:sp>
      <p:sp>
        <p:nvSpPr>
          <p:cNvPr id="129035" name="Oval 11"/>
          <p:cNvSpPr>
            <a:spLocks noChangeArrowheads="1"/>
          </p:cNvSpPr>
          <p:nvPr/>
        </p:nvSpPr>
        <p:spPr bwMode="auto">
          <a:xfrm>
            <a:off x="2895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36</a:t>
            </a:r>
            <a:endParaRPr lang="en-US" altLang="zh-CN"/>
          </a:p>
        </p:txBody>
      </p:sp>
      <p:sp>
        <p:nvSpPr>
          <p:cNvPr id="129036" name="Oval 12"/>
          <p:cNvSpPr>
            <a:spLocks noChangeArrowheads="1"/>
          </p:cNvSpPr>
          <p:nvPr/>
        </p:nvSpPr>
        <p:spPr bwMode="auto">
          <a:xfrm>
            <a:off x="3581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12</a:t>
            </a:r>
            <a:endParaRPr lang="en-US" altLang="zh-CN" sz="3200" b="1">
              <a:solidFill>
                <a:srgbClr val="009999"/>
              </a:solidFill>
            </a:endParaRPr>
          </a:p>
        </p:txBody>
      </p:sp>
      <p:sp>
        <p:nvSpPr>
          <p:cNvPr id="129037" name="Oval 13"/>
          <p:cNvSpPr>
            <a:spLocks noChangeArrowheads="1"/>
          </p:cNvSpPr>
          <p:nvPr/>
        </p:nvSpPr>
        <p:spPr bwMode="auto">
          <a:xfrm>
            <a:off x="54102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27</a:t>
            </a:r>
            <a:endParaRPr lang="en-US" altLang="zh-CN"/>
          </a:p>
        </p:txBody>
      </p:sp>
      <p:sp>
        <p:nvSpPr>
          <p:cNvPr id="129038" name="Oval 14"/>
          <p:cNvSpPr>
            <a:spLocks noChangeArrowheads="1"/>
          </p:cNvSpPr>
          <p:nvPr/>
        </p:nvSpPr>
        <p:spPr bwMode="auto">
          <a:xfrm>
            <a:off x="7772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98</a:t>
            </a:r>
          </a:p>
        </p:txBody>
      </p:sp>
      <p:sp>
        <p:nvSpPr>
          <p:cNvPr id="129039" name="Line 15"/>
          <p:cNvSpPr>
            <a:spLocks noChangeShapeType="1"/>
          </p:cNvSpPr>
          <p:nvPr/>
        </p:nvSpPr>
        <p:spPr bwMode="auto">
          <a:xfrm flipH="1">
            <a:off x="2590800" y="3026780"/>
            <a:ext cx="18288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0" name="Line 16"/>
          <p:cNvSpPr>
            <a:spLocks noChangeShapeType="1"/>
          </p:cNvSpPr>
          <p:nvPr/>
        </p:nvSpPr>
        <p:spPr bwMode="auto">
          <a:xfrm>
            <a:off x="4953000" y="3026780"/>
            <a:ext cx="19050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17"/>
          <p:cNvSpPr>
            <a:spLocks noChangeShapeType="1"/>
          </p:cNvSpPr>
          <p:nvPr/>
        </p:nvSpPr>
        <p:spPr bwMode="auto">
          <a:xfrm flipH="1">
            <a:off x="1219200" y="3712580"/>
            <a:ext cx="10668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2" name="Line 18"/>
          <p:cNvSpPr>
            <a:spLocks noChangeShapeType="1"/>
          </p:cNvSpPr>
          <p:nvPr/>
        </p:nvSpPr>
        <p:spPr bwMode="auto">
          <a:xfrm>
            <a:off x="2971800" y="3712580"/>
            <a:ext cx="914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19"/>
          <p:cNvSpPr>
            <a:spLocks noChangeShapeType="1"/>
          </p:cNvSpPr>
          <p:nvPr/>
        </p:nvSpPr>
        <p:spPr bwMode="auto">
          <a:xfrm flipH="1">
            <a:off x="5715000" y="371258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20"/>
          <p:cNvSpPr>
            <a:spLocks noChangeShapeType="1"/>
          </p:cNvSpPr>
          <p:nvPr/>
        </p:nvSpPr>
        <p:spPr bwMode="auto">
          <a:xfrm>
            <a:off x="7239000" y="3712580"/>
            <a:ext cx="914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5" name="Line 21"/>
          <p:cNvSpPr>
            <a:spLocks noChangeShapeType="1"/>
          </p:cNvSpPr>
          <p:nvPr/>
        </p:nvSpPr>
        <p:spPr bwMode="auto">
          <a:xfrm flipH="1">
            <a:off x="533400" y="4474580"/>
            <a:ext cx="381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6" name="Line 22"/>
          <p:cNvSpPr>
            <a:spLocks noChangeShapeType="1"/>
          </p:cNvSpPr>
          <p:nvPr/>
        </p:nvSpPr>
        <p:spPr bwMode="auto">
          <a:xfrm>
            <a:off x="1600200" y="447458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7" name="Line 23"/>
          <p:cNvSpPr>
            <a:spLocks noChangeShapeType="1"/>
          </p:cNvSpPr>
          <p:nvPr/>
        </p:nvSpPr>
        <p:spPr bwMode="auto">
          <a:xfrm flipH="1">
            <a:off x="3200400" y="4474580"/>
            <a:ext cx="381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2" name="Text Box 28"/>
          <p:cNvSpPr txBox="1">
            <a:spLocks noChangeArrowheads="1"/>
          </p:cNvSpPr>
          <p:nvPr/>
        </p:nvSpPr>
        <p:spPr bwMode="auto">
          <a:xfrm>
            <a:off x="76200" y="1834568"/>
            <a:ext cx="639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990000"/>
                </a:solidFill>
              </a:rPr>
              <a:t>例如</a:t>
            </a:r>
            <a:r>
              <a:rPr lang="en-US" altLang="zh-CN" sz="3600" b="1">
                <a:solidFill>
                  <a:srgbClr val="990000"/>
                </a:solidFill>
              </a:rPr>
              <a:t>: </a:t>
            </a:r>
            <a:r>
              <a:rPr lang="zh-CN" altLang="en-US" sz="3600">
                <a:solidFill>
                  <a:srgbClr val="990000"/>
                </a:solidFill>
              </a:rPr>
              <a:t>排序之前的关键字序列为</a:t>
            </a:r>
            <a:endParaRPr lang="zh-CN" altLang="en-US" sz="3600"/>
          </a:p>
        </p:txBody>
      </p:sp>
      <p:sp>
        <p:nvSpPr>
          <p:cNvPr id="129053" name="Rectangle 29"/>
          <p:cNvSpPr>
            <a:spLocks noChangeArrowheads="1"/>
          </p:cNvSpPr>
          <p:nvPr/>
        </p:nvSpPr>
        <p:spPr bwMode="auto">
          <a:xfrm>
            <a:off x="2895600" y="4169780"/>
            <a:ext cx="1447800" cy="12954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9054" name="Oval 30"/>
          <p:cNvSpPr>
            <a:spLocks noChangeArrowheads="1"/>
          </p:cNvSpPr>
          <p:nvPr/>
        </p:nvSpPr>
        <p:spPr bwMode="auto">
          <a:xfrm>
            <a:off x="2895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p:nvSpPr>
          <p:cNvPr id="129055" name="Oval 31"/>
          <p:cNvSpPr>
            <a:spLocks noChangeArrowheads="1"/>
          </p:cNvSpPr>
          <p:nvPr/>
        </p:nvSpPr>
        <p:spPr bwMode="auto">
          <a:xfrm>
            <a:off x="3581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36</a:t>
            </a:r>
            <a:endParaRPr lang="en-US" altLang="zh-CN"/>
          </a:p>
        </p:txBody>
      </p:sp>
      <p:sp>
        <p:nvSpPr>
          <p:cNvPr id="129056" name="Rectangle 32"/>
          <p:cNvSpPr>
            <a:spLocks noChangeArrowheads="1"/>
          </p:cNvSpPr>
          <p:nvPr/>
        </p:nvSpPr>
        <p:spPr bwMode="auto">
          <a:xfrm>
            <a:off x="228600" y="4169780"/>
            <a:ext cx="2057400" cy="12954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9058" name="Oval 34"/>
          <p:cNvSpPr>
            <a:spLocks noChangeArrowheads="1"/>
          </p:cNvSpPr>
          <p:nvPr/>
        </p:nvSpPr>
        <p:spPr bwMode="auto">
          <a:xfrm>
            <a:off x="914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81</a:t>
            </a:r>
            <a:endParaRPr lang="en-US" altLang="zh-CN"/>
          </a:p>
        </p:txBody>
      </p:sp>
      <p:sp>
        <p:nvSpPr>
          <p:cNvPr id="129059" name="Oval 35"/>
          <p:cNvSpPr>
            <a:spLocks noChangeArrowheads="1"/>
          </p:cNvSpPr>
          <p:nvPr/>
        </p:nvSpPr>
        <p:spPr bwMode="auto">
          <a:xfrm>
            <a:off x="228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73</a:t>
            </a:r>
            <a:endParaRPr lang="en-US" altLang="zh-CN"/>
          </a:p>
        </p:txBody>
      </p:sp>
      <p:sp>
        <p:nvSpPr>
          <p:cNvPr id="129060" name="Rectangle 36"/>
          <p:cNvSpPr>
            <a:spLocks noChangeArrowheads="1"/>
          </p:cNvSpPr>
          <p:nvPr/>
        </p:nvSpPr>
        <p:spPr bwMode="auto">
          <a:xfrm>
            <a:off x="5334000" y="3331580"/>
            <a:ext cx="3200400" cy="13716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9062" name="Oval 38"/>
          <p:cNvSpPr>
            <a:spLocks noChangeArrowheads="1"/>
          </p:cNvSpPr>
          <p:nvPr/>
        </p:nvSpPr>
        <p:spPr bwMode="auto">
          <a:xfrm>
            <a:off x="7772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49</a:t>
            </a:r>
            <a:endParaRPr lang="en-US" altLang="zh-CN"/>
          </a:p>
        </p:txBody>
      </p:sp>
      <p:sp>
        <p:nvSpPr>
          <p:cNvPr id="129063" name="Oval 39"/>
          <p:cNvSpPr>
            <a:spLocks noChangeArrowheads="1"/>
          </p:cNvSpPr>
          <p:nvPr/>
        </p:nvSpPr>
        <p:spPr bwMode="auto">
          <a:xfrm>
            <a:off x="6553200" y="3483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98</a:t>
            </a:r>
            <a:endParaRPr lang="en-US" altLang="zh-CN"/>
          </a:p>
        </p:txBody>
      </p:sp>
      <p:sp>
        <p:nvSpPr>
          <p:cNvPr id="129064" name="Rectangle 40"/>
          <p:cNvSpPr>
            <a:spLocks noChangeArrowheads="1"/>
          </p:cNvSpPr>
          <p:nvPr/>
        </p:nvSpPr>
        <p:spPr bwMode="auto">
          <a:xfrm>
            <a:off x="228600" y="3407780"/>
            <a:ext cx="4114800" cy="20574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29065" name="Oval 41"/>
          <p:cNvSpPr>
            <a:spLocks noChangeArrowheads="1"/>
          </p:cNvSpPr>
          <p:nvPr/>
        </p:nvSpPr>
        <p:spPr bwMode="auto">
          <a:xfrm>
            <a:off x="2286000" y="3483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81</a:t>
            </a:r>
            <a:endParaRPr lang="en-US" altLang="zh-CN"/>
          </a:p>
        </p:txBody>
      </p:sp>
      <p:sp>
        <p:nvSpPr>
          <p:cNvPr id="129066" name="Oval 42"/>
          <p:cNvSpPr>
            <a:spLocks noChangeArrowheads="1"/>
          </p:cNvSpPr>
          <p:nvPr/>
        </p:nvSpPr>
        <p:spPr bwMode="auto">
          <a:xfrm>
            <a:off x="914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73</a:t>
            </a:r>
            <a:endParaRPr lang="en-US" altLang="zh-CN"/>
          </a:p>
        </p:txBody>
      </p:sp>
      <p:sp>
        <p:nvSpPr>
          <p:cNvPr id="129067" name="Oval 43"/>
          <p:cNvSpPr>
            <a:spLocks noChangeArrowheads="1"/>
          </p:cNvSpPr>
          <p:nvPr/>
        </p:nvSpPr>
        <p:spPr bwMode="auto">
          <a:xfrm>
            <a:off x="228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55</a:t>
            </a:r>
            <a:endParaRPr lang="en-US" altLang="zh-CN"/>
          </a:p>
        </p:txBody>
      </p:sp>
      <p:sp>
        <p:nvSpPr>
          <p:cNvPr id="129069" name="Oval 45"/>
          <p:cNvSpPr>
            <a:spLocks noChangeArrowheads="1"/>
          </p:cNvSpPr>
          <p:nvPr/>
        </p:nvSpPr>
        <p:spPr bwMode="auto">
          <a:xfrm>
            <a:off x="4343400" y="2721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FF0000"/>
                </a:solidFill>
              </a:rPr>
              <a:t>98</a:t>
            </a:r>
            <a:endParaRPr lang="en-US" altLang="zh-CN"/>
          </a:p>
        </p:txBody>
      </p:sp>
      <p:sp>
        <p:nvSpPr>
          <p:cNvPr id="129070" name="Oval 46"/>
          <p:cNvSpPr>
            <a:spLocks noChangeArrowheads="1"/>
          </p:cNvSpPr>
          <p:nvPr/>
        </p:nvSpPr>
        <p:spPr bwMode="auto">
          <a:xfrm>
            <a:off x="6553200" y="3483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FF0000"/>
                </a:solidFill>
              </a:rPr>
              <a:t>49</a:t>
            </a:r>
            <a:endParaRPr lang="en-US" altLang="zh-CN"/>
          </a:p>
        </p:txBody>
      </p:sp>
      <p:sp>
        <p:nvSpPr>
          <p:cNvPr id="129071" name="Oval 47"/>
          <p:cNvSpPr>
            <a:spLocks noChangeArrowheads="1"/>
          </p:cNvSpPr>
          <p:nvPr/>
        </p:nvSpPr>
        <p:spPr bwMode="auto">
          <a:xfrm>
            <a:off x="7772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FF0000"/>
                </a:solidFill>
              </a:rPr>
              <a:t>40</a:t>
            </a:r>
            <a:endParaRPr lang="en-US" altLang="zh-CN"/>
          </a:p>
        </p:txBody>
      </p:sp>
      <p:sp>
        <p:nvSpPr>
          <p:cNvPr id="129072" name="Oval 48"/>
          <p:cNvSpPr>
            <a:spLocks noChangeArrowheads="1"/>
          </p:cNvSpPr>
          <p:nvPr/>
        </p:nvSpPr>
        <p:spPr bwMode="auto">
          <a:xfrm>
            <a:off x="15240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64</a:t>
            </a:r>
            <a:endParaRPr lang="en-US" altLang="zh-CN"/>
          </a:p>
        </p:txBody>
      </p:sp>
      <p:sp>
        <p:nvSpPr>
          <p:cNvPr id="129073" name="Oval 49"/>
          <p:cNvSpPr>
            <a:spLocks noChangeArrowheads="1"/>
          </p:cNvSpPr>
          <p:nvPr/>
        </p:nvSpPr>
        <p:spPr bwMode="auto">
          <a:xfrm>
            <a:off x="35814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36</a:t>
            </a:r>
            <a:endParaRPr lang="en-US" altLang="zh-CN"/>
          </a:p>
        </p:txBody>
      </p:sp>
      <p:sp>
        <p:nvSpPr>
          <p:cNvPr id="129074" name="Oval 50"/>
          <p:cNvSpPr>
            <a:spLocks noChangeArrowheads="1"/>
          </p:cNvSpPr>
          <p:nvPr/>
        </p:nvSpPr>
        <p:spPr bwMode="auto">
          <a:xfrm>
            <a:off x="2895600" y="5007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p:nvSpPr>
          <p:cNvPr id="129075" name="Oval 51"/>
          <p:cNvSpPr>
            <a:spLocks noChangeArrowheads="1"/>
          </p:cNvSpPr>
          <p:nvPr/>
        </p:nvSpPr>
        <p:spPr bwMode="auto">
          <a:xfrm>
            <a:off x="5410200" y="4245980"/>
            <a:ext cx="685800" cy="381000"/>
          </a:xfrm>
          <a:prstGeom prst="ellipse">
            <a:avLst/>
          </a:prstGeom>
          <a:solidFill>
            <a:srgbClr val="CCFFCC"/>
          </a:solidFill>
          <a:ln w="1270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chemeClr val="accent2"/>
                </a:solidFill>
              </a:rPr>
              <a:t>27</a:t>
            </a:r>
            <a:endParaRPr lang="en-US" altLang="zh-CN"/>
          </a:p>
        </p:txBody>
      </p:sp>
      <p:pic>
        <p:nvPicPr>
          <p:cNvPr id="3" name="图片 2"/>
          <p:cNvPicPr>
            <a:picLocks noChangeAspect="1"/>
          </p:cNvPicPr>
          <p:nvPr/>
        </p:nvPicPr>
        <p:blipFill>
          <a:blip r:embed="rId2"/>
          <a:stretch>
            <a:fillRect/>
          </a:stretch>
        </p:blipFill>
        <p:spPr>
          <a:xfrm>
            <a:off x="8401010" y="3407779"/>
            <a:ext cx="3790990" cy="3279907"/>
          </a:xfrm>
          <a:prstGeom prst="rect">
            <a:avLst/>
          </a:prstGeom>
        </p:spPr>
      </p:pic>
      <p:pic>
        <p:nvPicPr>
          <p:cNvPr id="4" name="图片 3"/>
          <p:cNvPicPr>
            <a:picLocks noChangeAspect="1"/>
          </p:cNvPicPr>
          <p:nvPr/>
        </p:nvPicPr>
        <p:blipFill>
          <a:blip r:embed="rId3"/>
          <a:stretch>
            <a:fillRect/>
          </a:stretch>
        </p:blipFill>
        <p:spPr>
          <a:xfrm>
            <a:off x="8401010" y="102605"/>
            <a:ext cx="3790990" cy="3305173"/>
          </a:xfrm>
          <a:prstGeom prst="rect">
            <a:avLst/>
          </a:prstGeom>
        </p:spPr>
      </p:pic>
      <p:sp>
        <p:nvSpPr>
          <p:cNvPr id="5" name="文本框 4"/>
          <p:cNvSpPr txBox="1"/>
          <p:nvPr/>
        </p:nvSpPr>
        <p:spPr>
          <a:xfrm>
            <a:off x="3194547" y="5617580"/>
            <a:ext cx="5117106" cy="1200329"/>
          </a:xfrm>
          <a:prstGeom prst="rect">
            <a:avLst/>
          </a:prstGeom>
          <a:noFill/>
        </p:spPr>
        <p:txBody>
          <a:bodyPr wrap="none" rtlCol="0">
            <a:spAutoFit/>
          </a:bodyPr>
          <a:lstStyle/>
          <a:p>
            <a:r>
              <a:rPr lang="zh-CN" altLang="en-US" dirty="0"/>
              <a:t>堆顶的值是</a:t>
            </a:r>
            <a:r>
              <a:rPr lang="en-US" altLang="zh-CN" dirty="0"/>
              <a:t>R[1…</a:t>
            </a:r>
            <a:r>
              <a:rPr lang="en-US" altLang="zh-CN" dirty="0" err="1"/>
              <a:t>i</a:t>
            </a:r>
            <a:r>
              <a:rPr lang="en-US" altLang="zh-CN" dirty="0"/>
              <a:t>]</a:t>
            </a:r>
            <a:r>
              <a:rPr lang="zh-CN" altLang="en-US" dirty="0"/>
              <a:t>中值最大的；</a:t>
            </a:r>
            <a:endParaRPr lang="en-US" altLang="zh-CN" dirty="0"/>
          </a:p>
          <a:p>
            <a:r>
              <a:rPr lang="zh-CN" altLang="en-US" dirty="0"/>
              <a:t>堆顶</a:t>
            </a:r>
            <a:r>
              <a:rPr lang="en-US" altLang="zh-CN" dirty="0"/>
              <a:t>R[1]</a:t>
            </a:r>
            <a:r>
              <a:rPr lang="zh-CN" altLang="en-US" dirty="0"/>
              <a:t>和</a:t>
            </a:r>
            <a:r>
              <a:rPr lang="en-US" altLang="zh-CN" dirty="0"/>
              <a:t>R[</a:t>
            </a:r>
            <a:r>
              <a:rPr lang="en-US" altLang="zh-CN" dirty="0" err="1"/>
              <a:t>i</a:t>
            </a:r>
            <a:r>
              <a:rPr lang="en-US" altLang="zh-CN" dirty="0"/>
              <a:t>]</a:t>
            </a:r>
            <a:r>
              <a:rPr lang="zh-CN" altLang="en-US" dirty="0"/>
              <a:t>交换，此时</a:t>
            </a:r>
            <a:r>
              <a:rPr lang="en-US" altLang="zh-CN" dirty="0"/>
              <a:t>R[</a:t>
            </a:r>
            <a:r>
              <a:rPr lang="en-US" altLang="zh-CN" dirty="0" err="1"/>
              <a:t>i</a:t>
            </a:r>
            <a:r>
              <a:rPr lang="en-US" altLang="zh-CN" dirty="0"/>
              <a:t>…</a:t>
            </a:r>
            <a:r>
              <a:rPr lang="en-US" altLang="zh-CN" dirty="0" err="1"/>
              <a:t>len</a:t>
            </a:r>
            <a:r>
              <a:rPr lang="en-US" altLang="zh-CN" dirty="0"/>
              <a:t>]</a:t>
            </a:r>
            <a:r>
              <a:rPr lang="zh-CN" altLang="en-US" dirty="0"/>
              <a:t>有序（升序），</a:t>
            </a:r>
            <a:endParaRPr lang="en-US" altLang="zh-CN" dirty="0"/>
          </a:p>
          <a:p>
            <a:r>
              <a:rPr lang="zh-CN" altLang="en-US" dirty="0"/>
              <a:t>将经过筛选，把最大值放到堆顶，</a:t>
            </a:r>
            <a:endParaRPr lang="en-US" altLang="zh-CN" dirty="0"/>
          </a:p>
          <a:p>
            <a:r>
              <a:rPr lang="zh-CN" altLang="en-US" dirty="0"/>
              <a:t>如此反复，直到完成排序</a:t>
            </a:r>
            <a:r>
              <a:rPr lang="en-US" altLang="zh-CN" dirty="0"/>
              <a:t>——</a:t>
            </a:r>
            <a:r>
              <a:rPr lang="zh-CN" altLang="en-US" dirty="0"/>
              <a:t>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059648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52"/>
                                        </p:tgtEl>
                                        <p:attrNameLst>
                                          <p:attrName>style.visibility</p:attrName>
                                        </p:attrNameLst>
                                      </p:cBhvr>
                                      <p:to>
                                        <p:strVal val="visible"/>
                                      </p:to>
                                    </p:set>
                                    <p:animEffect transition="in" filter="wipe(left)">
                                      <p:cBhvr>
                                        <p:cTn id="7" dur="500"/>
                                        <p:tgtEl>
                                          <p:spTgt spid="129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wipe(up)">
                                      <p:cBhvr>
                                        <p:cTn id="12" dur="500"/>
                                        <p:tgtEl>
                                          <p:spTgt spid="12902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9039"/>
                                        </p:tgtEl>
                                        <p:attrNameLst>
                                          <p:attrName>style.visibility</p:attrName>
                                        </p:attrNameLst>
                                      </p:cBhvr>
                                      <p:to>
                                        <p:strVal val="visible"/>
                                      </p:to>
                                    </p:set>
                                    <p:animEffect transition="in" filter="wipe(up)">
                                      <p:cBhvr>
                                        <p:cTn id="15" dur="500"/>
                                        <p:tgtEl>
                                          <p:spTgt spid="12903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9029"/>
                                        </p:tgtEl>
                                        <p:attrNameLst>
                                          <p:attrName>style.visibility</p:attrName>
                                        </p:attrNameLst>
                                      </p:cBhvr>
                                      <p:to>
                                        <p:strVal val="visible"/>
                                      </p:to>
                                    </p:set>
                                    <p:animEffect transition="in" filter="wipe(up)">
                                      <p:cBhvr>
                                        <p:cTn id="18" dur="500"/>
                                        <p:tgtEl>
                                          <p:spTgt spid="12902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29040"/>
                                        </p:tgtEl>
                                        <p:attrNameLst>
                                          <p:attrName>style.visibility</p:attrName>
                                        </p:attrNameLst>
                                      </p:cBhvr>
                                      <p:to>
                                        <p:strVal val="visible"/>
                                      </p:to>
                                    </p:set>
                                    <p:animEffect transition="in" filter="wipe(up)">
                                      <p:cBhvr>
                                        <p:cTn id="21" dur="500"/>
                                        <p:tgtEl>
                                          <p:spTgt spid="129040"/>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29030"/>
                                        </p:tgtEl>
                                        <p:attrNameLst>
                                          <p:attrName>style.visibility</p:attrName>
                                        </p:attrNameLst>
                                      </p:cBhvr>
                                      <p:to>
                                        <p:strVal val="visible"/>
                                      </p:to>
                                    </p:set>
                                    <p:animEffect transition="in" filter="wipe(up)">
                                      <p:cBhvr>
                                        <p:cTn id="24" dur="500"/>
                                        <p:tgtEl>
                                          <p:spTgt spid="12903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9041"/>
                                        </p:tgtEl>
                                        <p:attrNameLst>
                                          <p:attrName>style.visibility</p:attrName>
                                        </p:attrNameLst>
                                      </p:cBhvr>
                                      <p:to>
                                        <p:strVal val="visible"/>
                                      </p:to>
                                    </p:set>
                                    <p:animEffect transition="in" filter="wipe(up)">
                                      <p:cBhvr>
                                        <p:cTn id="27" dur="500"/>
                                        <p:tgtEl>
                                          <p:spTgt spid="12904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29031"/>
                                        </p:tgtEl>
                                        <p:attrNameLst>
                                          <p:attrName>style.visibility</p:attrName>
                                        </p:attrNameLst>
                                      </p:cBhvr>
                                      <p:to>
                                        <p:strVal val="visible"/>
                                      </p:to>
                                    </p:set>
                                    <p:animEffect transition="in" filter="wipe(up)">
                                      <p:cBhvr>
                                        <p:cTn id="30" dur="500"/>
                                        <p:tgtEl>
                                          <p:spTgt spid="12903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Effect transition="in" filter="wipe(up)">
                                      <p:cBhvr>
                                        <p:cTn id="33" dur="500"/>
                                        <p:tgtEl>
                                          <p:spTgt spid="1290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29036"/>
                                        </p:tgtEl>
                                        <p:attrNameLst>
                                          <p:attrName>style.visibility</p:attrName>
                                        </p:attrNameLst>
                                      </p:cBhvr>
                                      <p:to>
                                        <p:strVal val="visible"/>
                                      </p:to>
                                    </p:set>
                                    <p:animEffect transition="in" filter="wipe(up)">
                                      <p:cBhvr>
                                        <p:cTn id="36" dur="500"/>
                                        <p:tgtEl>
                                          <p:spTgt spid="12903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29043"/>
                                        </p:tgtEl>
                                        <p:attrNameLst>
                                          <p:attrName>style.visibility</p:attrName>
                                        </p:attrNameLst>
                                      </p:cBhvr>
                                      <p:to>
                                        <p:strVal val="visible"/>
                                      </p:to>
                                    </p:set>
                                    <p:animEffect transition="in" filter="wipe(up)">
                                      <p:cBhvr>
                                        <p:cTn id="39" dur="500"/>
                                        <p:tgtEl>
                                          <p:spTgt spid="12904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29037"/>
                                        </p:tgtEl>
                                        <p:attrNameLst>
                                          <p:attrName>style.visibility</p:attrName>
                                        </p:attrNameLst>
                                      </p:cBhvr>
                                      <p:to>
                                        <p:strVal val="visible"/>
                                      </p:to>
                                    </p:set>
                                    <p:animEffect transition="in" filter="wipe(up)">
                                      <p:cBhvr>
                                        <p:cTn id="42" dur="500"/>
                                        <p:tgtEl>
                                          <p:spTgt spid="12903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29044"/>
                                        </p:tgtEl>
                                        <p:attrNameLst>
                                          <p:attrName>style.visibility</p:attrName>
                                        </p:attrNameLst>
                                      </p:cBhvr>
                                      <p:to>
                                        <p:strVal val="visible"/>
                                      </p:to>
                                    </p:set>
                                    <p:animEffect transition="in" filter="wipe(up)">
                                      <p:cBhvr>
                                        <p:cTn id="45" dur="500"/>
                                        <p:tgtEl>
                                          <p:spTgt spid="12904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29038"/>
                                        </p:tgtEl>
                                        <p:attrNameLst>
                                          <p:attrName>style.visibility</p:attrName>
                                        </p:attrNameLst>
                                      </p:cBhvr>
                                      <p:to>
                                        <p:strVal val="visible"/>
                                      </p:to>
                                    </p:set>
                                    <p:animEffect transition="in" filter="wipe(up)">
                                      <p:cBhvr>
                                        <p:cTn id="48" dur="500"/>
                                        <p:tgtEl>
                                          <p:spTgt spid="12903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29045"/>
                                        </p:tgtEl>
                                        <p:attrNameLst>
                                          <p:attrName>style.visibility</p:attrName>
                                        </p:attrNameLst>
                                      </p:cBhvr>
                                      <p:to>
                                        <p:strVal val="visible"/>
                                      </p:to>
                                    </p:set>
                                    <p:animEffect transition="in" filter="wipe(up)">
                                      <p:cBhvr>
                                        <p:cTn id="51" dur="500"/>
                                        <p:tgtEl>
                                          <p:spTgt spid="12904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29033"/>
                                        </p:tgtEl>
                                        <p:attrNameLst>
                                          <p:attrName>style.visibility</p:attrName>
                                        </p:attrNameLst>
                                      </p:cBhvr>
                                      <p:to>
                                        <p:strVal val="visible"/>
                                      </p:to>
                                    </p:set>
                                    <p:animEffect transition="in" filter="wipe(up)">
                                      <p:cBhvr>
                                        <p:cTn id="54" dur="500"/>
                                        <p:tgtEl>
                                          <p:spTgt spid="12903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29046"/>
                                        </p:tgtEl>
                                        <p:attrNameLst>
                                          <p:attrName>style.visibility</p:attrName>
                                        </p:attrNameLst>
                                      </p:cBhvr>
                                      <p:to>
                                        <p:strVal val="visible"/>
                                      </p:to>
                                    </p:set>
                                    <p:animEffect transition="in" filter="wipe(up)">
                                      <p:cBhvr>
                                        <p:cTn id="57" dur="500"/>
                                        <p:tgtEl>
                                          <p:spTgt spid="1290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29034"/>
                                        </p:tgtEl>
                                        <p:attrNameLst>
                                          <p:attrName>style.visibility</p:attrName>
                                        </p:attrNameLst>
                                      </p:cBhvr>
                                      <p:to>
                                        <p:strVal val="visible"/>
                                      </p:to>
                                    </p:set>
                                    <p:animEffect transition="in" filter="wipe(up)">
                                      <p:cBhvr>
                                        <p:cTn id="60" dur="500"/>
                                        <p:tgtEl>
                                          <p:spTgt spid="12903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129047"/>
                                        </p:tgtEl>
                                        <p:attrNameLst>
                                          <p:attrName>style.visibility</p:attrName>
                                        </p:attrNameLst>
                                      </p:cBhvr>
                                      <p:to>
                                        <p:strVal val="visible"/>
                                      </p:to>
                                    </p:set>
                                    <p:animEffect transition="in" filter="wipe(up)">
                                      <p:cBhvr>
                                        <p:cTn id="63" dur="500"/>
                                        <p:tgtEl>
                                          <p:spTgt spid="12904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29035"/>
                                        </p:tgtEl>
                                        <p:attrNameLst>
                                          <p:attrName>style.visibility</p:attrName>
                                        </p:attrNameLst>
                                      </p:cBhvr>
                                      <p:to>
                                        <p:strVal val="visible"/>
                                      </p:to>
                                    </p:set>
                                    <p:animEffect transition="in" filter="wipe(up)">
                                      <p:cBhvr>
                                        <p:cTn id="66" dur="500"/>
                                        <p:tgtEl>
                                          <p:spTgt spid="12903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129053"/>
                                        </p:tgtEl>
                                        <p:attrNameLst>
                                          <p:attrName>style.visibility</p:attrName>
                                        </p:attrNameLst>
                                      </p:cBhvr>
                                      <p:to>
                                        <p:strVal val="visible"/>
                                      </p:to>
                                    </p:set>
                                    <p:animEffect transition="in" filter="slide(fromLeft)">
                                      <p:cBhvr>
                                        <p:cTn id="71" dur="500"/>
                                        <p:tgtEl>
                                          <p:spTgt spid="12905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129055"/>
                                        </p:tgtEl>
                                        <p:attrNameLst>
                                          <p:attrName>style.visibility</p:attrName>
                                        </p:attrNameLst>
                                      </p:cBhvr>
                                      <p:to>
                                        <p:strVal val="visible"/>
                                      </p:to>
                                    </p:set>
                                    <p:animEffect transition="in" filter="slide(fromLeft)">
                                      <p:cBhvr>
                                        <p:cTn id="76" dur="500"/>
                                        <p:tgtEl>
                                          <p:spTgt spid="12905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129054"/>
                                        </p:tgtEl>
                                        <p:attrNameLst>
                                          <p:attrName>style.visibility</p:attrName>
                                        </p:attrNameLst>
                                      </p:cBhvr>
                                      <p:to>
                                        <p:strVal val="visible"/>
                                      </p:to>
                                    </p:set>
                                    <p:animEffect transition="in" filter="slide(fromLeft)">
                                      <p:cBhvr>
                                        <p:cTn id="81" dur="500"/>
                                        <p:tgtEl>
                                          <p:spTgt spid="1290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129056"/>
                                        </p:tgtEl>
                                        <p:attrNameLst>
                                          <p:attrName>style.visibility</p:attrName>
                                        </p:attrNameLst>
                                      </p:cBhvr>
                                      <p:to>
                                        <p:strVal val="visible"/>
                                      </p:to>
                                    </p:set>
                                    <p:animEffect transition="in" filter="slide(fromLeft)">
                                      <p:cBhvr>
                                        <p:cTn id="86" dur="500"/>
                                        <p:tgtEl>
                                          <p:spTgt spid="12905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8" fill="hold" grpId="0" nodeType="clickEffect">
                                  <p:stCondLst>
                                    <p:cond delay="0"/>
                                  </p:stCondLst>
                                  <p:childTnLst>
                                    <p:set>
                                      <p:cBhvr>
                                        <p:cTn id="90" dur="1" fill="hold">
                                          <p:stCondLst>
                                            <p:cond delay="0"/>
                                          </p:stCondLst>
                                        </p:cTn>
                                        <p:tgtEl>
                                          <p:spTgt spid="129058"/>
                                        </p:tgtEl>
                                        <p:attrNameLst>
                                          <p:attrName>style.visibility</p:attrName>
                                        </p:attrNameLst>
                                      </p:cBhvr>
                                      <p:to>
                                        <p:strVal val="visible"/>
                                      </p:to>
                                    </p:set>
                                    <p:animEffect transition="in" filter="slide(fromLeft)">
                                      <p:cBhvr>
                                        <p:cTn id="91" dur="500"/>
                                        <p:tgtEl>
                                          <p:spTgt spid="12905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29059"/>
                                        </p:tgtEl>
                                        <p:attrNameLst>
                                          <p:attrName>style.visibility</p:attrName>
                                        </p:attrNameLst>
                                      </p:cBhvr>
                                      <p:to>
                                        <p:strVal val="visible"/>
                                      </p:to>
                                    </p:set>
                                    <p:animEffect transition="in" filter="slide(fromLeft)">
                                      <p:cBhvr>
                                        <p:cTn id="96" dur="500"/>
                                        <p:tgtEl>
                                          <p:spTgt spid="12905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129060"/>
                                        </p:tgtEl>
                                        <p:attrNameLst>
                                          <p:attrName>style.visibility</p:attrName>
                                        </p:attrNameLst>
                                      </p:cBhvr>
                                      <p:to>
                                        <p:strVal val="visible"/>
                                      </p:to>
                                    </p:set>
                                    <p:animEffect transition="in" filter="slide(fromLeft)">
                                      <p:cBhvr>
                                        <p:cTn id="101" dur="500"/>
                                        <p:tgtEl>
                                          <p:spTgt spid="12906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129063"/>
                                        </p:tgtEl>
                                        <p:attrNameLst>
                                          <p:attrName>style.visibility</p:attrName>
                                        </p:attrNameLst>
                                      </p:cBhvr>
                                      <p:to>
                                        <p:strVal val="visible"/>
                                      </p:to>
                                    </p:set>
                                    <p:animEffect transition="in" filter="slide(fromLeft)">
                                      <p:cBhvr>
                                        <p:cTn id="106" dur="500"/>
                                        <p:tgtEl>
                                          <p:spTgt spid="12906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129062"/>
                                        </p:tgtEl>
                                        <p:attrNameLst>
                                          <p:attrName>style.visibility</p:attrName>
                                        </p:attrNameLst>
                                      </p:cBhvr>
                                      <p:to>
                                        <p:strVal val="visible"/>
                                      </p:to>
                                    </p:set>
                                    <p:animEffect transition="in" filter="slide(fromLeft)">
                                      <p:cBhvr>
                                        <p:cTn id="111" dur="500"/>
                                        <p:tgtEl>
                                          <p:spTgt spid="12906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129064"/>
                                        </p:tgtEl>
                                        <p:attrNameLst>
                                          <p:attrName>style.visibility</p:attrName>
                                        </p:attrNameLst>
                                      </p:cBhvr>
                                      <p:to>
                                        <p:strVal val="visible"/>
                                      </p:to>
                                    </p:set>
                                    <p:animEffect transition="in" filter="slide(fromLeft)">
                                      <p:cBhvr>
                                        <p:cTn id="116" dur="500"/>
                                        <p:tgtEl>
                                          <p:spTgt spid="12906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8" fill="hold" grpId="0" nodeType="clickEffect">
                                  <p:stCondLst>
                                    <p:cond delay="0"/>
                                  </p:stCondLst>
                                  <p:childTnLst>
                                    <p:set>
                                      <p:cBhvr>
                                        <p:cTn id="120" dur="1" fill="hold">
                                          <p:stCondLst>
                                            <p:cond delay="0"/>
                                          </p:stCondLst>
                                        </p:cTn>
                                        <p:tgtEl>
                                          <p:spTgt spid="129065"/>
                                        </p:tgtEl>
                                        <p:attrNameLst>
                                          <p:attrName>style.visibility</p:attrName>
                                        </p:attrNameLst>
                                      </p:cBhvr>
                                      <p:to>
                                        <p:strVal val="visible"/>
                                      </p:to>
                                    </p:set>
                                    <p:animEffect transition="in" filter="slide(fromLeft)">
                                      <p:cBhvr>
                                        <p:cTn id="121" dur="500"/>
                                        <p:tgtEl>
                                          <p:spTgt spid="12906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8" fill="hold" grpId="0" nodeType="clickEffect">
                                  <p:stCondLst>
                                    <p:cond delay="0"/>
                                  </p:stCondLst>
                                  <p:childTnLst>
                                    <p:set>
                                      <p:cBhvr>
                                        <p:cTn id="125" dur="1" fill="hold">
                                          <p:stCondLst>
                                            <p:cond delay="0"/>
                                          </p:stCondLst>
                                        </p:cTn>
                                        <p:tgtEl>
                                          <p:spTgt spid="129066"/>
                                        </p:tgtEl>
                                        <p:attrNameLst>
                                          <p:attrName>style.visibility</p:attrName>
                                        </p:attrNameLst>
                                      </p:cBhvr>
                                      <p:to>
                                        <p:strVal val="visible"/>
                                      </p:to>
                                    </p:set>
                                    <p:animEffect transition="in" filter="slide(fromLeft)">
                                      <p:cBhvr>
                                        <p:cTn id="126" dur="500"/>
                                        <p:tgtEl>
                                          <p:spTgt spid="12906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8" fill="hold" grpId="0" nodeType="clickEffect">
                                  <p:stCondLst>
                                    <p:cond delay="0"/>
                                  </p:stCondLst>
                                  <p:childTnLst>
                                    <p:set>
                                      <p:cBhvr>
                                        <p:cTn id="130" dur="1" fill="hold">
                                          <p:stCondLst>
                                            <p:cond delay="0"/>
                                          </p:stCondLst>
                                        </p:cTn>
                                        <p:tgtEl>
                                          <p:spTgt spid="129067"/>
                                        </p:tgtEl>
                                        <p:attrNameLst>
                                          <p:attrName>style.visibility</p:attrName>
                                        </p:attrNameLst>
                                      </p:cBhvr>
                                      <p:to>
                                        <p:strVal val="visible"/>
                                      </p:to>
                                    </p:set>
                                    <p:animEffect transition="in" filter="slide(fromLeft)">
                                      <p:cBhvr>
                                        <p:cTn id="131" dur="500"/>
                                        <p:tgtEl>
                                          <p:spTgt spid="12906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8" fill="hold" grpId="0" nodeType="clickEffect">
                                  <p:stCondLst>
                                    <p:cond delay="0"/>
                                  </p:stCondLst>
                                  <p:childTnLst>
                                    <p:set>
                                      <p:cBhvr>
                                        <p:cTn id="135" dur="1" fill="hold">
                                          <p:stCondLst>
                                            <p:cond delay="0"/>
                                          </p:stCondLst>
                                        </p:cTn>
                                        <p:tgtEl>
                                          <p:spTgt spid="129069"/>
                                        </p:tgtEl>
                                        <p:attrNameLst>
                                          <p:attrName>style.visibility</p:attrName>
                                        </p:attrNameLst>
                                      </p:cBhvr>
                                      <p:to>
                                        <p:strVal val="visible"/>
                                      </p:to>
                                    </p:set>
                                    <p:animEffect transition="in" filter="slide(fromLeft)">
                                      <p:cBhvr>
                                        <p:cTn id="136" dur="500"/>
                                        <p:tgtEl>
                                          <p:spTgt spid="12906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129070"/>
                                        </p:tgtEl>
                                        <p:attrNameLst>
                                          <p:attrName>style.visibility</p:attrName>
                                        </p:attrNameLst>
                                      </p:cBhvr>
                                      <p:to>
                                        <p:strVal val="visible"/>
                                      </p:to>
                                    </p:set>
                                    <p:animEffect transition="in" filter="slide(fromLeft)">
                                      <p:cBhvr>
                                        <p:cTn id="141" dur="500"/>
                                        <p:tgtEl>
                                          <p:spTgt spid="12907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2" presetClass="entr" presetSubtype="8" fill="hold" grpId="0" nodeType="clickEffect">
                                  <p:stCondLst>
                                    <p:cond delay="0"/>
                                  </p:stCondLst>
                                  <p:childTnLst>
                                    <p:set>
                                      <p:cBhvr>
                                        <p:cTn id="145" dur="1" fill="hold">
                                          <p:stCondLst>
                                            <p:cond delay="0"/>
                                          </p:stCondLst>
                                        </p:cTn>
                                        <p:tgtEl>
                                          <p:spTgt spid="129071"/>
                                        </p:tgtEl>
                                        <p:attrNameLst>
                                          <p:attrName>style.visibility</p:attrName>
                                        </p:attrNameLst>
                                      </p:cBhvr>
                                      <p:to>
                                        <p:strVal val="visible"/>
                                      </p:to>
                                    </p:set>
                                    <p:animEffect transition="in" filter="slide(fromLeft)">
                                      <p:cBhvr>
                                        <p:cTn id="146" dur="500"/>
                                        <p:tgtEl>
                                          <p:spTgt spid="129071"/>
                                        </p:tgtEl>
                                      </p:cBhvr>
                                    </p:animEffect>
                                  </p:childTnLst>
                                </p:cTn>
                              </p:par>
                            </p:childTnLst>
                          </p:cTn>
                        </p:par>
                        <p:par>
                          <p:cTn id="147" fill="hold" nodeType="afterGroup">
                            <p:stCondLst>
                              <p:cond delay="500"/>
                            </p:stCondLst>
                            <p:childTnLst>
                              <p:par>
                                <p:cTn id="148" presetID="1" presetClass="entr" presetSubtype="0" fill="hold" grpId="0" nodeType="afterEffect">
                                  <p:stCondLst>
                                    <p:cond delay="0"/>
                                  </p:stCondLst>
                                  <p:childTnLst>
                                    <p:set>
                                      <p:cBhvr>
                                        <p:cTn id="149" dur="1" fill="hold">
                                          <p:stCondLst>
                                            <p:cond delay="499"/>
                                          </p:stCondLst>
                                        </p:cTn>
                                        <p:tgtEl>
                                          <p:spTgt spid="129072"/>
                                        </p:tgtEl>
                                        <p:attrNameLst>
                                          <p:attrName>style.visibility</p:attrName>
                                        </p:attrNameLst>
                                      </p:cBhvr>
                                      <p:to>
                                        <p:strVal val="visible"/>
                                      </p:to>
                                    </p:set>
                                  </p:childTnLst>
                                </p:cTn>
                              </p:par>
                            </p:childTnLst>
                          </p:cTn>
                        </p:par>
                        <p:par>
                          <p:cTn id="150" fill="hold" nodeType="afterGroup">
                            <p:stCondLst>
                              <p:cond delay="1000"/>
                            </p:stCondLst>
                            <p:childTnLst>
                              <p:par>
                                <p:cTn id="151" presetID="1" presetClass="entr" presetSubtype="0" fill="hold" grpId="0" nodeType="afterEffect">
                                  <p:stCondLst>
                                    <p:cond delay="0"/>
                                  </p:stCondLst>
                                  <p:childTnLst>
                                    <p:set>
                                      <p:cBhvr>
                                        <p:cTn id="152" dur="1" fill="hold">
                                          <p:stCondLst>
                                            <p:cond delay="499"/>
                                          </p:stCondLst>
                                        </p:cTn>
                                        <p:tgtEl>
                                          <p:spTgt spid="129073"/>
                                        </p:tgtEl>
                                        <p:attrNameLst>
                                          <p:attrName>style.visibility</p:attrName>
                                        </p:attrNameLst>
                                      </p:cBhvr>
                                      <p:to>
                                        <p:strVal val="visible"/>
                                      </p:to>
                                    </p:set>
                                  </p:childTnLst>
                                </p:cTn>
                              </p:par>
                            </p:childTnLst>
                          </p:cTn>
                        </p:par>
                        <p:par>
                          <p:cTn id="153" fill="hold" nodeType="afterGroup">
                            <p:stCondLst>
                              <p:cond delay="1500"/>
                            </p:stCondLst>
                            <p:childTnLst>
                              <p:par>
                                <p:cTn id="154" presetID="1" presetClass="entr" presetSubtype="0" fill="hold" grpId="0" nodeType="afterEffect">
                                  <p:stCondLst>
                                    <p:cond delay="0"/>
                                  </p:stCondLst>
                                  <p:childTnLst>
                                    <p:set>
                                      <p:cBhvr>
                                        <p:cTn id="155" dur="1" fill="hold">
                                          <p:stCondLst>
                                            <p:cond delay="499"/>
                                          </p:stCondLst>
                                        </p:cTn>
                                        <p:tgtEl>
                                          <p:spTgt spid="129074"/>
                                        </p:tgtEl>
                                        <p:attrNameLst>
                                          <p:attrName>style.visibility</p:attrName>
                                        </p:attrNameLst>
                                      </p:cBhvr>
                                      <p:to>
                                        <p:strVal val="visible"/>
                                      </p:to>
                                    </p:set>
                                  </p:childTnLst>
                                </p:cTn>
                              </p:par>
                            </p:childTnLst>
                          </p:cTn>
                        </p:par>
                        <p:par>
                          <p:cTn id="156" fill="hold" nodeType="afterGroup">
                            <p:stCondLst>
                              <p:cond delay="2000"/>
                            </p:stCondLst>
                            <p:childTnLst>
                              <p:par>
                                <p:cTn id="157" presetID="1" presetClass="entr" presetSubtype="0" fill="hold" grpId="0" nodeType="afterEffect">
                                  <p:stCondLst>
                                    <p:cond delay="0"/>
                                  </p:stCondLst>
                                  <p:childTnLst>
                                    <p:set>
                                      <p:cBhvr>
                                        <p:cTn id="158" dur="1" fill="hold">
                                          <p:stCondLst>
                                            <p:cond delay="499"/>
                                          </p:stCondLst>
                                        </p:cTn>
                                        <p:tgtEl>
                                          <p:spTgt spid="12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3" grpId="0" animBg="1" autoUpdateAnimBg="0"/>
      <p:bldP spid="129034" grpId="0" animBg="1" autoUpdateAnimBg="0"/>
      <p:bldP spid="129035" grpId="0" animBg="1" autoUpdateAnimBg="0"/>
      <p:bldP spid="129036" grpId="0" animBg="1" autoUpdateAnimBg="0"/>
      <p:bldP spid="129037" grpId="0" animBg="1" autoUpdateAnimBg="0"/>
      <p:bldP spid="129038" grpId="0" animBg="1" autoUpdateAnimBg="0"/>
      <p:bldP spid="129039" grpId="0" animBg="1"/>
      <p:bldP spid="129040" grpId="0" animBg="1"/>
      <p:bldP spid="129041" grpId="0" animBg="1"/>
      <p:bldP spid="129042" grpId="0" animBg="1"/>
      <p:bldP spid="129043" grpId="0" animBg="1"/>
      <p:bldP spid="129044" grpId="0" animBg="1"/>
      <p:bldP spid="129045" grpId="0" animBg="1"/>
      <p:bldP spid="129046" grpId="0" animBg="1"/>
      <p:bldP spid="129047" grpId="0" animBg="1"/>
      <p:bldP spid="129052" grpId="0" autoUpdateAnimBg="0"/>
      <p:bldP spid="129053" grpId="0" animBg="1"/>
      <p:bldP spid="129054" grpId="0" animBg="1" autoUpdateAnimBg="0"/>
      <p:bldP spid="129055" grpId="0" animBg="1" autoUpdateAnimBg="0"/>
      <p:bldP spid="129056" grpId="0" animBg="1"/>
      <p:bldP spid="129058" grpId="0" animBg="1" autoUpdateAnimBg="0"/>
      <p:bldP spid="129059" grpId="0" animBg="1" autoUpdateAnimBg="0"/>
      <p:bldP spid="129060" grpId="0" animBg="1"/>
      <p:bldP spid="129062" grpId="0" animBg="1" autoUpdateAnimBg="0"/>
      <p:bldP spid="129063" grpId="0" animBg="1" autoUpdateAnimBg="0"/>
      <p:bldP spid="129064" grpId="0" animBg="1"/>
      <p:bldP spid="129065" grpId="0" animBg="1" autoUpdateAnimBg="0"/>
      <p:bldP spid="129066" grpId="0" animBg="1" autoUpdateAnimBg="0"/>
      <p:bldP spid="129067" grpId="0" animBg="1" autoUpdateAnimBg="0"/>
      <p:bldP spid="129069" grpId="0" animBg="1" autoUpdateAnimBg="0"/>
      <p:bldP spid="129070" grpId="0" animBg="1" autoUpdateAnimBg="0"/>
      <p:bldP spid="129071" grpId="0" animBg="1" autoUpdateAnimBg="0"/>
      <p:bldP spid="129072" grpId="0" animBg="1" autoUpdateAnimBg="0"/>
      <p:bldP spid="129073" grpId="0" animBg="1" autoUpdateAnimBg="0"/>
      <p:bldP spid="129074" grpId="0" animBg="1" autoUpdateAnimBg="0"/>
      <p:bldP spid="129075" grpId="0" animBg="1"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812925" y="122239"/>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zh-CN" sz="4000" b="1">
                <a:solidFill>
                  <a:schemeClr val="accent2"/>
                </a:solidFill>
              </a:rPr>
              <a:t>例如：</a:t>
            </a:r>
            <a:endParaRPr lang="zh-CN" altLang="en-US"/>
          </a:p>
        </p:txBody>
      </p:sp>
      <p:sp>
        <p:nvSpPr>
          <p:cNvPr id="76803" name="Text Box 3"/>
          <p:cNvSpPr txBox="1">
            <a:spLocks noChangeArrowheads="1"/>
          </p:cNvSpPr>
          <p:nvPr/>
        </p:nvSpPr>
        <p:spPr bwMode="auto">
          <a:xfrm>
            <a:off x="2763838" y="757238"/>
            <a:ext cx="736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52,  23,  80,     36,  68,  14     (s=1, t=6)</a:t>
            </a:r>
          </a:p>
        </p:txBody>
      </p:sp>
      <p:sp>
        <p:nvSpPr>
          <p:cNvPr id="118788" name="Text Box 4"/>
          <p:cNvSpPr txBox="1">
            <a:spLocks noChangeArrowheads="1"/>
          </p:cNvSpPr>
          <p:nvPr/>
        </p:nvSpPr>
        <p:spPr bwMode="auto">
          <a:xfrm>
            <a:off x="2514600" y="1539876"/>
            <a:ext cx="5403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[ 52,  23,  80]</a:t>
            </a:r>
            <a:r>
              <a:rPr lang="en-US" altLang="zh-CN" sz="4000"/>
              <a:t>   </a:t>
            </a:r>
            <a:r>
              <a:rPr lang="en-US" altLang="zh-CN" sz="3600">
                <a:solidFill>
                  <a:schemeClr val="accent1"/>
                </a:solidFill>
              </a:rPr>
              <a:t>[36,  68,  14]</a:t>
            </a:r>
            <a:endParaRPr lang="en-US" altLang="zh-CN"/>
          </a:p>
        </p:txBody>
      </p:sp>
      <p:sp>
        <p:nvSpPr>
          <p:cNvPr id="118789" name="Text Box 5"/>
          <p:cNvSpPr txBox="1">
            <a:spLocks noChangeArrowheads="1"/>
          </p:cNvSpPr>
          <p:nvPr/>
        </p:nvSpPr>
        <p:spPr bwMode="auto">
          <a:xfrm>
            <a:off x="2514600" y="2420938"/>
            <a:ext cx="262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[ 52,  23]</a:t>
            </a:r>
            <a:r>
              <a:rPr lang="en-US" altLang="zh-CN" sz="3600">
                <a:solidFill>
                  <a:schemeClr val="accent1"/>
                </a:solidFill>
              </a:rPr>
              <a:t>[80]</a:t>
            </a:r>
            <a:endParaRPr lang="en-US" altLang="zh-CN" sz="4000"/>
          </a:p>
        </p:txBody>
      </p:sp>
      <p:sp>
        <p:nvSpPr>
          <p:cNvPr id="118790" name="Text Box 6"/>
          <p:cNvSpPr txBox="1">
            <a:spLocks noChangeArrowheads="1"/>
          </p:cNvSpPr>
          <p:nvPr/>
        </p:nvSpPr>
        <p:spPr bwMode="auto">
          <a:xfrm>
            <a:off x="2514600" y="3184525"/>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[ 52]</a:t>
            </a:r>
            <a:endParaRPr lang="en-US" altLang="zh-CN"/>
          </a:p>
        </p:txBody>
      </p:sp>
      <p:sp>
        <p:nvSpPr>
          <p:cNvPr id="118791" name="Text Box 7"/>
          <p:cNvSpPr txBox="1">
            <a:spLocks noChangeArrowheads="1"/>
          </p:cNvSpPr>
          <p:nvPr/>
        </p:nvSpPr>
        <p:spPr bwMode="auto">
          <a:xfrm>
            <a:off x="2514600" y="4113213"/>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[ 23,  52]</a:t>
            </a:r>
            <a:endParaRPr lang="en-US" altLang="zh-CN" sz="4000"/>
          </a:p>
        </p:txBody>
      </p:sp>
      <p:sp>
        <p:nvSpPr>
          <p:cNvPr id="118792" name="Text Box 8"/>
          <p:cNvSpPr txBox="1">
            <a:spLocks noChangeArrowheads="1"/>
          </p:cNvSpPr>
          <p:nvPr/>
        </p:nvSpPr>
        <p:spPr bwMode="auto">
          <a:xfrm>
            <a:off x="2514600" y="4935538"/>
            <a:ext cx="266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CC"/>
                </a:solidFill>
              </a:rPr>
              <a:t>[</a:t>
            </a:r>
            <a:r>
              <a:rPr lang="en-US" altLang="zh-CN" sz="3600"/>
              <a:t> </a:t>
            </a:r>
            <a:r>
              <a:rPr lang="en-US" altLang="zh-CN" sz="3600">
                <a:solidFill>
                  <a:srgbClr val="9900CC"/>
                </a:solidFill>
              </a:rPr>
              <a:t>23,  52,  80]</a:t>
            </a:r>
            <a:endParaRPr lang="en-US" altLang="zh-CN"/>
          </a:p>
        </p:txBody>
      </p:sp>
      <p:sp>
        <p:nvSpPr>
          <p:cNvPr id="118793" name="Text Box 9"/>
          <p:cNvSpPr txBox="1">
            <a:spLocks noChangeArrowheads="1"/>
          </p:cNvSpPr>
          <p:nvPr/>
        </p:nvSpPr>
        <p:spPr bwMode="auto">
          <a:xfrm>
            <a:off x="5410200" y="2420938"/>
            <a:ext cx="250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[36,  68]</a:t>
            </a:r>
            <a:r>
              <a:rPr lang="en-US" altLang="zh-CN" sz="3600">
                <a:solidFill>
                  <a:schemeClr val="accent1"/>
                </a:solidFill>
              </a:rPr>
              <a:t>[14]</a:t>
            </a:r>
            <a:endParaRPr lang="en-US" altLang="zh-CN"/>
          </a:p>
        </p:txBody>
      </p:sp>
      <p:sp>
        <p:nvSpPr>
          <p:cNvPr id="118794" name="Text Box 10"/>
          <p:cNvSpPr txBox="1">
            <a:spLocks noChangeArrowheads="1"/>
          </p:cNvSpPr>
          <p:nvPr/>
        </p:nvSpPr>
        <p:spPr bwMode="auto">
          <a:xfrm>
            <a:off x="5410200" y="3227388"/>
            <a:ext cx="170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[36]</a:t>
            </a:r>
            <a:r>
              <a:rPr lang="en-US" altLang="zh-CN" sz="3600">
                <a:solidFill>
                  <a:schemeClr val="accent1"/>
                </a:solidFill>
              </a:rPr>
              <a:t>[68]</a:t>
            </a:r>
            <a:endParaRPr lang="en-US" altLang="zh-CN" sz="4000"/>
          </a:p>
        </p:txBody>
      </p:sp>
      <p:sp>
        <p:nvSpPr>
          <p:cNvPr id="118795" name="Text Box 11"/>
          <p:cNvSpPr txBox="1">
            <a:spLocks noChangeArrowheads="1"/>
          </p:cNvSpPr>
          <p:nvPr/>
        </p:nvSpPr>
        <p:spPr bwMode="auto">
          <a:xfrm>
            <a:off x="5394325" y="4097338"/>
            <a:ext cx="174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[36,  68]</a:t>
            </a:r>
            <a:endParaRPr lang="en-US" altLang="zh-CN" sz="4000"/>
          </a:p>
        </p:txBody>
      </p:sp>
      <p:sp>
        <p:nvSpPr>
          <p:cNvPr id="118796" name="Text Box 12"/>
          <p:cNvSpPr txBox="1">
            <a:spLocks noChangeArrowheads="1"/>
          </p:cNvSpPr>
          <p:nvPr/>
        </p:nvSpPr>
        <p:spPr bwMode="auto">
          <a:xfrm>
            <a:off x="5394325" y="4948238"/>
            <a:ext cx="254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CC"/>
                </a:solidFill>
              </a:rPr>
              <a:t>[14,  36,  68]</a:t>
            </a:r>
            <a:endParaRPr lang="en-US" altLang="zh-CN" sz="4000"/>
          </a:p>
        </p:txBody>
      </p:sp>
      <p:sp>
        <p:nvSpPr>
          <p:cNvPr id="118797" name="Text Box 13"/>
          <p:cNvSpPr txBox="1">
            <a:spLocks noChangeArrowheads="1"/>
          </p:cNvSpPr>
          <p:nvPr/>
        </p:nvSpPr>
        <p:spPr bwMode="auto">
          <a:xfrm>
            <a:off x="2514600" y="5773738"/>
            <a:ext cx="517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660066"/>
                </a:solidFill>
              </a:rPr>
              <a:t>[ 14,  23,  36,  52,  68,  80 ]</a:t>
            </a:r>
            <a:endParaRPr lang="en-US" altLang="zh-CN">
              <a:solidFill>
                <a:srgbClr val="660066"/>
              </a:solidFill>
            </a:endParaRPr>
          </a:p>
        </p:txBody>
      </p:sp>
      <p:sp>
        <p:nvSpPr>
          <p:cNvPr id="118798" name="Text Box 14"/>
          <p:cNvSpPr txBox="1">
            <a:spLocks noChangeArrowheads="1"/>
          </p:cNvSpPr>
          <p:nvPr/>
        </p:nvSpPr>
        <p:spPr bwMode="auto">
          <a:xfrm>
            <a:off x="3489325" y="322738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chemeClr val="accent1"/>
                </a:solidFill>
              </a:rPr>
              <a:t>[23]</a:t>
            </a:r>
            <a:endParaRPr lang="en-US" altLang="zh-CN" sz="3600"/>
          </a:p>
        </p:txBody>
      </p:sp>
      <p:sp>
        <p:nvSpPr>
          <p:cNvPr id="118799" name="Line 15"/>
          <p:cNvSpPr>
            <a:spLocks noChangeShapeType="1"/>
          </p:cNvSpPr>
          <p:nvPr/>
        </p:nvSpPr>
        <p:spPr bwMode="auto">
          <a:xfrm>
            <a:off x="3048000" y="38100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Line 16"/>
          <p:cNvSpPr>
            <a:spLocks noChangeShapeType="1"/>
          </p:cNvSpPr>
          <p:nvPr/>
        </p:nvSpPr>
        <p:spPr bwMode="auto">
          <a:xfrm flipH="1">
            <a:off x="3581400" y="38100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1" name="Line 17"/>
          <p:cNvSpPr>
            <a:spLocks noChangeShapeType="1"/>
          </p:cNvSpPr>
          <p:nvPr/>
        </p:nvSpPr>
        <p:spPr bwMode="auto">
          <a:xfrm>
            <a:off x="3505200" y="46482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8"/>
          <p:cNvSpPr>
            <a:spLocks noChangeShapeType="1"/>
          </p:cNvSpPr>
          <p:nvPr/>
        </p:nvSpPr>
        <p:spPr bwMode="auto">
          <a:xfrm>
            <a:off x="4648200" y="2971800"/>
            <a:ext cx="0" cy="1981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Line 19"/>
          <p:cNvSpPr>
            <a:spLocks noChangeShapeType="1"/>
          </p:cNvSpPr>
          <p:nvPr/>
        </p:nvSpPr>
        <p:spPr bwMode="auto">
          <a:xfrm>
            <a:off x="5867400" y="38100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4" name="Line 20"/>
          <p:cNvSpPr>
            <a:spLocks noChangeShapeType="1"/>
          </p:cNvSpPr>
          <p:nvPr/>
        </p:nvSpPr>
        <p:spPr bwMode="auto">
          <a:xfrm flipH="1">
            <a:off x="6400800" y="38100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Line 21"/>
          <p:cNvSpPr>
            <a:spLocks noChangeShapeType="1"/>
          </p:cNvSpPr>
          <p:nvPr/>
        </p:nvSpPr>
        <p:spPr bwMode="auto">
          <a:xfrm>
            <a:off x="6324600" y="4648200"/>
            <a:ext cx="3048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6" name="Line 22"/>
          <p:cNvSpPr>
            <a:spLocks noChangeShapeType="1"/>
          </p:cNvSpPr>
          <p:nvPr/>
        </p:nvSpPr>
        <p:spPr bwMode="auto">
          <a:xfrm>
            <a:off x="7467600" y="2971800"/>
            <a:ext cx="0" cy="1981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23"/>
          <p:cNvSpPr>
            <a:spLocks noChangeShapeType="1"/>
          </p:cNvSpPr>
          <p:nvPr/>
        </p:nvSpPr>
        <p:spPr bwMode="auto">
          <a:xfrm>
            <a:off x="3962400" y="5410200"/>
            <a:ext cx="685800" cy="457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8" name="Line 24"/>
          <p:cNvSpPr>
            <a:spLocks noChangeShapeType="1"/>
          </p:cNvSpPr>
          <p:nvPr/>
        </p:nvSpPr>
        <p:spPr bwMode="auto">
          <a:xfrm flipH="1">
            <a:off x="5867400" y="5410200"/>
            <a:ext cx="762000" cy="457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739656" y="823914"/>
            <a:ext cx="800219" cy="2112117"/>
          </a:xfrm>
          <a:prstGeom prst="rect">
            <a:avLst/>
          </a:prstGeom>
          <a:noFill/>
        </p:spPr>
        <p:txBody>
          <a:bodyPr vert="eaVert" wrap="none" rtlCol="0">
            <a:spAutoFit/>
          </a:bodyPr>
          <a:lstStyle/>
          <a:p>
            <a:r>
              <a:rPr lang="zh-CN" altLang="en-US" sz="4000" b="1" dirty="0"/>
              <a:t>归并排序</a:t>
            </a:r>
          </a:p>
        </p:txBody>
      </p:sp>
    </p:spTree>
    <p:extLst>
      <p:ext uri="{BB962C8B-B14F-4D97-AF65-F5344CB8AC3E}">
        <p14:creationId xmlns:p14="http://schemas.microsoft.com/office/powerpoint/2010/main" val="2909852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left)">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left)">
                                      <p:cBhvr>
                                        <p:cTn id="12" dur="500"/>
                                        <p:tgtEl>
                                          <p:spTgt spid="118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90"/>
                                        </p:tgtEl>
                                        <p:attrNameLst>
                                          <p:attrName>style.visibility</p:attrName>
                                        </p:attrNameLst>
                                      </p:cBhvr>
                                      <p:to>
                                        <p:strVal val="visible"/>
                                      </p:to>
                                    </p:set>
                                    <p:animEffect transition="in" filter="wipe(left)">
                                      <p:cBhvr>
                                        <p:cTn id="17" dur="500"/>
                                        <p:tgtEl>
                                          <p:spTgt spid="11879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18798"/>
                                        </p:tgtEl>
                                        <p:attrNameLst>
                                          <p:attrName>style.visibility</p:attrName>
                                        </p:attrNameLst>
                                      </p:cBhvr>
                                      <p:to>
                                        <p:strVal val="visible"/>
                                      </p:to>
                                    </p:set>
                                    <p:animEffect transition="in" filter="wipe(left)">
                                      <p:cBhvr>
                                        <p:cTn id="21" dur="500"/>
                                        <p:tgtEl>
                                          <p:spTgt spid="1187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8799"/>
                                        </p:tgtEl>
                                        <p:attrNameLst>
                                          <p:attrName>style.visibility</p:attrName>
                                        </p:attrNameLst>
                                      </p:cBhvr>
                                      <p:to>
                                        <p:strVal val="visible"/>
                                      </p:to>
                                    </p:set>
                                    <p:animEffect transition="in" filter="wipe(up)">
                                      <p:cBhvr>
                                        <p:cTn id="26" dur="500"/>
                                        <p:tgtEl>
                                          <p:spTgt spid="118799"/>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18800"/>
                                        </p:tgtEl>
                                        <p:attrNameLst>
                                          <p:attrName>style.visibility</p:attrName>
                                        </p:attrNameLst>
                                      </p:cBhvr>
                                      <p:to>
                                        <p:strVal val="visible"/>
                                      </p:to>
                                    </p:set>
                                    <p:animEffect transition="in" filter="wipe(up)">
                                      <p:cBhvr>
                                        <p:cTn id="30" dur="500"/>
                                        <p:tgtEl>
                                          <p:spTgt spid="1188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8791"/>
                                        </p:tgtEl>
                                        <p:attrNameLst>
                                          <p:attrName>style.visibility</p:attrName>
                                        </p:attrNameLst>
                                      </p:cBhvr>
                                      <p:to>
                                        <p:strVal val="visible"/>
                                      </p:to>
                                    </p:set>
                                    <p:animEffect transition="in" filter="wipe(left)">
                                      <p:cBhvr>
                                        <p:cTn id="35" dur="500"/>
                                        <p:tgtEl>
                                          <p:spTgt spid="1187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18801"/>
                                        </p:tgtEl>
                                        <p:attrNameLst>
                                          <p:attrName>style.visibility</p:attrName>
                                        </p:attrNameLst>
                                      </p:cBhvr>
                                      <p:to>
                                        <p:strVal val="visible"/>
                                      </p:to>
                                    </p:set>
                                    <p:animEffect transition="in" filter="wipe(up)">
                                      <p:cBhvr>
                                        <p:cTn id="40" dur="500"/>
                                        <p:tgtEl>
                                          <p:spTgt spid="118801"/>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18802"/>
                                        </p:tgtEl>
                                        <p:attrNameLst>
                                          <p:attrName>style.visibility</p:attrName>
                                        </p:attrNameLst>
                                      </p:cBhvr>
                                      <p:to>
                                        <p:strVal val="visible"/>
                                      </p:to>
                                    </p:set>
                                    <p:animEffect transition="in" filter="wipe(up)">
                                      <p:cBhvr>
                                        <p:cTn id="44" dur="500"/>
                                        <p:tgtEl>
                                          <p:spTgt spid="11880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8792"/>
                                        </p:tgtEl>
                                        <p:attrNameLst>
                                          <p:attrName>style.visibility</p:attrName>
                                        </p:attrNameLst>
                                      </p:cBhvr>
                                      <p:to>
                                        <p:strVal val="visible"/>
                                      </p:to>
                                    </p:set>
                                    <p:animEffect transition="in" filter="wipe(left)">
                                      <p:cBhvr>
                                        <p:cTn id="49" dur="500"/>
                                        <p:tgtEl>
                                          <p:spTgt spid="11879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8793"/>
                                        </p:tgtEl>
                                        <p:attrNameLst>
                                          <p:attrName>style.visibility</p:attrName>
                                        </p:attrNameLst>
                                      </p:cBhvr>
                                      <p:to>
                                        <p:strVal val="visible"/>
                                      </p:to>
                                    </p:set>
                                    <p:animEffect transition="in" filter="wipe(left)">
                                      <p:cBhvr>
                                        <p:cTn id="54" dur="500"/>
                                        <p:tgtEl>
                                          <p:spTgt spid="1187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8794"/>
                                        </p:tgtEl>
                                        <p:attrNameLst>
                                          <p:attrName>style.visibility</p:attrName>
                                        </p:attrNameLst>
                                      </p:cBhvr>
                                      <p:to>
                                        <p:strVal val="visible"/>
                                      </p:to>
                                    </p:set>
                                    <p:animEffect transition="in" filter="wipe(left)">
                                      <p:cBhvr>
                                        <p:cTn id="59" dur="500"/>
                                        <p:tgtEl>
                                          <p:spTgt spid="11879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18803"/>
                                        </p:tgtEl>
                                        <p:attrNameLst>
                                          <p:attrName>style.visibility</p:attrName>
                                        </p:attrNameLst>
                                      </p:cBhvr>
                                      <p:to>
                                        <p:strVal val="visible"/>
                                      </p:to>
                                    </p:set>
                                    <p:animEffect transition="in" filter="wipe(up)">
                                      <p:cBhvr>
                                        <p:cTn id="64" dur="500"/>
                                        <p:tgtEl>
                                          <p:spTgt spid="118803"/>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18804"/>
                                        </p:tgtEl>
                                        <p:attrNameLst>
                                          <p:attrName>style.visibility</p:attrName>
                                        </p:attrNameLst>
                                      </p:cBhvr>
                                      <p:to>
                                        <p:strVal val="visible"/>
                                      </p:to>
                                    </p:set>
                                    <p:animEffect transition="in" filter="wipe(up)">
                                      <p:cBhvr>
                                        <p:cTn id="68" dur="500"/>
                                        <p:tgtEl>
                                          <p:spTgt spid="11880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8795"/>
                                        </p:tgtEl>
                                        <p:attrNameLst>
                                          <p:attrName>style.visibility</p:attrName>
                                        </p:attrNameLst>
                                      </p:cBhvr>
                                      <p:to>
                                        <p:strVal val="visible"/>
                                      </p:to>
                                    </p:set>
                                    <p:animEffect transition="in" filter="wipe(left)">
                                      <p:cBhvr>
                                        <p:cTn id="73" dur="500"/>
                                        <p:tgtEl>
                                          <p:spTgt spid="11879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18805"/>
                                        </p:tgtEl>
                                        <p:attrNameLst>
                                          <p:attrName>style.visibility</p:attrName>
                                        </p:attrNameLst>
                                      </p:cBhvr>
                                      <p:to>
                                        <p:strVal val="visible"/>
                                      </p:to>
                                    </p:set>
                                    <p:animEffect transition="in" filter="wipe(up)">
                                      <p:cBhvr>
                                        <p:cTn id="78" dur="500"/>
                                        <p:tgtEl>
                                          <p:spTgt spid="118805"/>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18806"/>
                                        </p:tgtEl>
                                        <p:attrNameLst>
                                          <p:attrName>style.visibility</p:attrName>
                                        </p:attrNameLst>
                                      </p:cBhvr>
                                      <p:to>
                                        <p:strVal val="visible"/>
                                      </p:to>
                                    </p:set>
                                    <p:animEffect transition="in" filter="wipe(up)">
                                      <p:cBhvr>
                                        <p:cTn id="82" dur="500"/>
                                        <p:tgtEl>
                                          <p:spTgt spid="11880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8796"/>
                                        </p:tgtEl>
                                        <p:attrNameLst>
                                          <p:attrName>style.visibility</p:attrName>
                                        </p:attrNameLst>
                                      </p:cBhvr>
                                      <p:to>
                                        <p:strVal val="visible"/>
                                      </p:to>
                                    </p:set>
                                    <p:animEffect transition="in" filter="wipe(left)">
                                      <p:cBhvr>
                                        <p:cTn id="87" dur="500"/>
                                        <p:tgtEl>
                                          <p:spTgt spid="1187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18807"/>
                                        </p:tgtEl>
                                        <p:attrNameLst>
                                          <p:attrName>style.visibility</p:attrName>
                                        </p:attrNameLst>
                                      </p:cBhvr>
                                      <p:to>
                                        <p:strVal val="visible"/>
                                      </p:to>
                                    </p:set>
                                    <p:animEffect transition="in" filter="wipe(up)">
                                      <p:cBhvr>
                                        <p:cTn id="92" dur="500"/>
                                        <p:tgtEl>
                                          <p:spTgt spid="118807"/>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18808"/>
                                        </p:tgtEl>
                                        <p:attrNameLst>
                                          <p:attrName>style.visibility</p:attrName>
                                        </p:attrNameLst>
                                      </p:cBhvr>
                                      <p:to>
                                        <p:strVal val="visible"/>
                                      </p:to>
                                    </p:set>
                                    <p:animEffect transition="in" filter="wipe(up)">
                                      <p:cBhvr>
                                        <p:cTn id="96" dur="500"/>
                                        <p:tgtEl>
                                          <p:spTgt spid="11880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18797"/>
                                        </p:tgtEl>
                                        <p:attrNameLst>
                                          <p:attrName>style.visibility</p:attrName>
                                        </p:attrNameLst>
                                      </p:cBhvr>
                                      <p:to>
                                        <p:strVal val="visible"/>
                                      </p:to>
                                    </p:set>
                                    <p:animEffect transition="in" filter="wipe(left)">
                                      <p:cBhvr>
                                        <p:cTn id="101" dur="5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P spid="118794" grpId="0" autoUpdateAnimBg="0"/>
      <p:bldP spid="118795" grpId="0" autoUpdateAnimBg="0"/>
      <p:bldP spid="118796" grpId="0" autoUpdateAnimBg="0"/>
      <p:bldP spid="118797" grpId="0" autoUpdateAnimBg="0"/>
      <p:bldP spid="118798" grpId="0" autoUpdateAnimBg="0"/>
      <p:bldP spid="118799" grpId="0" animBg="1"/>
      <p:bldP spid="118800" grpId="0" animBg="1"/>
      <p:bldP spid="118801" grpId="0" animBg="1"/>
      <p:bldP spid="118802" grpId="0" animBg="1"/>
      <p:bldP spid="118803" grpId="0" animBg="1"/>
      <p:bldP spid="118804" grpId="0" animBg="1"/>
      <p:bldP spid="118805" grpId="0" animBg="1"/>
      <p:bldP spid="118806" grpId="0" animBg="1"/>
      <p:bldP spid="118807" grpId="0" animBg="1"/>
      <p:bldP spid="118808"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981201" y="487364"/>
            <a:ext cx="83804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200">
                <a:solidFill>
                  <a:srgbClr val="FF0000"/>
                </a:solidFill>
              </a:rPr>
              <a:t>m = (s+t)/2;</a:t>
            </a:r>
          </a:p>
          <a:p>
            <a:pPr eaLnBrk="1" hangingPunct="1">
              <a:lnSpc>
                <a:spcPct val="125000"/>
              </a:lnSpc>
            </a:pPr>
            <a:r>
              <a:rPr lang="en-US" altLang="zh-CN" sz="3200"/>
              <a:t>             // </a:t>
            </a:r>
            <a:r>
              <a:rPr lang="zh-CN" altLang="en-US" sz="3200"/>
              <a:t>将</a:t>
            </a:r>
            <a:r>
              <a:rPr lang="en-US" altLang="zh-CN" sz="3200"/>
              <a:t>SR[s..t]</a:t>
            </a:r>
            <a:r>
              <a:rPr lang="zh-CN" altLang="en-US" sz="3200"/>
              <a:t>平分为</a:t>
            </a:r>
            <a:r>
              <a:rPr lang="en-US" altLang="zh-CN" sz="3200"/>
              <a:t>SR[s..m]</a:t>
            </a:r>
            <a:r>
              <a:rPr lang="zh-CN" altLang="en-US" sz="3200"/>
              <a:t>和</a:t>
            </a:r>
            <a:r>
              <a:rPr lang="en-US" altLang="zh-CN" sz="3200"/>
              <a:t>SR[m+1..t]</a:t>
            </a:r>
          </a:p>
        </p:txBody>
      </p:sp>
      <p:sp>
        <p:nvSpPr>
          <p:cNvPr id="78851" name="Rectangle 4"/>
          <p:cNvSpPr>
            <a:spLocks noChangeArrowheads="1"/>
          </p:cNvSpPr>
          <p:nvPr/>
        </p:nvSpPr>
        <p:spPr bwMode="auto">
          <a:xfrm>
            <a:off x="1981201" y="2011364"/>
            <a:ext cx="84613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200">
                <a:solidFill>
                  <a:srgbClr val="0000FF"/>
                </a:solidFill>
              </a:rPr>
              <a:t>Msort (SR, TR2, s, m);</a:t>
            </a:r>
          </a:p>
          <a:p>
            <a:pPr eaLnBrk="1" hangingPunct="1">
              <a:lnSpc>
                <a:spcPct val="125000"/>
              </a:lnSpc>
            </a:pPr>
            <a:r>
              <a:rPr lang="en-US" altLang="zh-CN" sz="3200"/>
              <a:t>      // </a:t>
            </a:r>
            <a:r>
              <a:rPr lang="zh-CN" altLang="en-US" sz="3200"/>
              <a:t>递归地将</a:t>
            </a:r>
            <a:r>
              <a:rPr lang="en-US" altLang="zh-CN" sz="3200"/>
              <a:t>SR[s..m]</a:t>
            </a:r>
            <a:r>
              <a:rPr lang="zh-CN" altLang="en-US" sz="3200"/>
              <a:t>归并为有序的</a:t>
            </a:r>
            <a:r>
              <a:rPr lang="en-US" altLang="zh-CN" sz="3200"/>
              <a:t>TR2[s..m]</a:t>
            </a:r>
          </a:p>
          <a:p>
            <a:pPr eaLnBrk="1" hangingPunct="1">
              <a:lnSpc>
                <a:spcPct val="125000"/>
              </a:lnSpc>
            </a:pPr>
            <a:r>
              <a:rPr lang="en-US" altLang="zh-CN" sz="3200">
                <a:solidFill>
                  <a:srgbClr val="0000FF"/>
                </a:solidFill>
              </a:rPr>
              <a:t>Msort (SR, TR2, m+1, t);</a:t>
            </a:r>
          </a:p>
          <a:p>
            <a:pPr eaLnBrk="1" hangingPunct="1">
              <a:lnSpc>
                <a:spcPct val="125000"/>
              </a:lnSpc>
            </a:pPr>
            <a:r>
              <a:rPr lang="en-US" altLang="zh-CN" sz="3200"/>
              <a:t>     //</a:t>
            </a:r>
            <a:r>
              <a:rPr lang="zh-CN" altLang="en-US" sz="3200"/>
              <a:t>递归地</a:t>
            </a:r>
            <a:r>
              <a:rPr lang="en-US" altLang="zh-CN" sz="3200"/>
              <a:t>SR[m+1..t]</a:t>
            </a:r>
            <a:r>
              <a:rPr lang="zh-CN" altLang="en-US" sz="3200"/>
              <a:t>归并为有序的</a:t>
            </a:r>
            <a:r>
              <a:rPr lang="en-US" altLang="zh-CN" sz="3200"/>
              <a:t>TR2[m+1..t]</a:t>
            </a:r>
          </a:p>
        </p:txBody>
      </p:sp>
      <p:sp>
        <p:nvSpPr>
          <p:cNvPr id="78852" name="Rectangle 5"/>
          <p:cNvSpPr>
            <a:spLocks noChangeArrowheads="1"/>
          </p:cNvSpPr>
          <p:nvPr/>
        </p:nvSpPr>
        <p:spPr bwMode="auto">
          <a:xfrm>
            <a:off x="1981201" y="4684714"/>
            <a:ext cx="8528297"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200">
                <a:solidFill>
                  <a:srgbClr val="FF0000"/>
                </a:solidFill>
              </a:rPr>
              <a:t>Merge (TR2, TR1, s, m, t);</a:t>
            </a:r>
            <a:endParaRPr lang="en-US" altLang="zh-CN" sz="3200">
              <a:solidFill>
                <a:schemeClr val="accent2"/>
              </a:solidFill>
            </a:endParaRPr>
          </a:p>
          <a:p>
            <a:pPr eaLnBrk="1" hangingPunct="1">
              <a:lnSpc>
                <a:spcPct val="130000"/>
              </a:lnSpc>
            </a:pPr>
            <a:r>
              <a:rPr lang="en-US" altLang="zh-CN" sz="3200"/>
              <a:t>       // </a:t>
            </a:r>
            <a:r>
              <a:rPr lang="zh-CN" altLang="en-US" sz="3200"/>
              <a:t>将</a:t>
            </a:r>
            <a:r>
              <a:rPr lang="en-US" altLang="zh-CN" sz="3200"/>
              <a:t>TR2[s..m]</a:t>
            </a:r>
            <a:r>
              <a:rPr lang="zh-CN" altLang="en-US" sz="3200"/>
              <a:t>和</a:t>
            </a:r>
            <a:r>
              <a:rPr lang="en-US" altLang="zh-CN" sz="3200"/>
              <a:t>TR2[m+1..t]</a:t>
            </a:r>
            <a:r>
              <a:rPr lang="zh-CN" altLang="en-US" sz="3200"/>
              <a:t>归并到</a:t>
            </a:r>
            <a:r>
              <a:rPr lang="en-US" altLang="zh-CN" sz="3200"/>
              <a:t>TR1[s..t]</a:t>
            </a:r>
          </a:p>
        </p:txBody>
      </p:sp>
      <p:sp>
        <p:nvSpPr>
          <p:cNvPr id="2" name="文本框 1"/>
          <p:cNvSpPr txBox="1"/>
          <p:nvPr/>
        </p:nvSpPr>
        <p:spPr>
          <a:xfrm>
            <a:off x="532435" y="6200272"/>
            <a:ext cx="2390398" cy="369332"/>
          </a:xfrm>
          <a:prstGeom prst="rect">
            <a:avLst/>
          </a:prstGeom>
          <a:noFill/>
        </p:spPr>
        <p:txBody>
          <a:bodyPr wrap="none" rtlCol="0">
            <a:spAutoFit/>
          </a:bodyPr>
          <a:lstStyle/>
          <a:p>
            <a:r>
              <a:rPr lang="zh-CN" altLang="en-US" dirty="0"/>
              <a:t>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120257395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1027"/>
          <p:cNvSpPr txBox="1">
            <a:spLocks noChangeArrowheads="1"/>
          </p:cNvSpPr>
          <p:nvPr/>
        </p:nvSpPr>
        <p:spPr bwMode="auto">
          <a:xfrm>
            <a:off x="2003426" y="987425"/>
            <a:ext cx="8207375"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just">
              <a:lnSpc>
                <a:spcPct val="115000"/>
              </a:lnSpc>
            </a:pPr>
            <a:r>
              <a:rPr lang="en-US" altLang="zh-CN" sz="3600" b="1" dirty="0">
                <a:solidFill>
                  <a:srgbClr val="FF0000"/>
                </a:solidFill>
              </a:rPr>
              <a:t>   </a:t>
            </a:r>
            <a:r>
              <a:rPr lang="en-US" altLang="zh-CN" sz="3200" b="1" dirty="0">
                <a:solidFill>
                  <a:srgbClr val="FF0000"/>
                </a:solidFill>
              </a:rPr>
              <a:t>1. </a:t>
            </a:r>
            <a:r>
              <a:rPr lang="zh-CN" altLang="en-US" sz="3200" b="1" dirty="0">
                <a:solidFill>
                  <a:srgbClr val="FF0000"/>
                </a:solidFill>
              </a:rPr>
              <a:t>掌握栈和队列类型的特点，并能在相应的应用问题中正确选用它们。</a:t>
            </a:r>
          </a:p>
        </p:txBody>
      </p:sp>
      <p:sp>
        <p:nvSpPr>
          <p:cNvPr id="97285" name="Rectangle 1029"/>
          <p:cNvSpPr>
            <a:spLocks noChangeArrowheads="1"/>
          </p:cNvSpPr>
          <p:nvPr/>
        </p:nvSpPr>
        <p:spPr bwMode="auto">
          <a:xfrm>
            <a:off x="1981200" y="2424114"/>
            <a:ext cx="845820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3200" b="1" dirty="0">
                <a:solidFill>
                  <a:srgbClr val="FF0000"/>
                </a:solidFill>
              </a:rPr>
              <a:t>　</a:t>
            </a:r>
            <a:r>
              <a:rPr lang="en-US" altLang="zh-CN" sz="3200" b="1" dirty="0">
                <a:solidFill>
                  <a:srgbClr val="FF0000"/>
                </a:solidFill>
              </a:rPr>
              <a:t>2. </a:t>
            </a:r>
            <a:r>
              <a:rPr lang="zh-CN" altLang="en-US" sz="3200" b="1" dirty="0">
                <a:solidFill>
                  <a:srgbClr val="FF0000"/>
                </a:solidFill>
              </a:rPr>
              <a:t>熟练掌握栈类型的两种实现方法，特别应注意栈满和栈空的条件以及它们的描述方法。</a:t>
            </a:r>
          </a:p>
        </p:txBody>
      </p:sp>
      <p:sp>
        <p:nvSpPr>
          <p:cNvPr id="97286" name="Rectangle 1030"/>
          <p:cNvSpPr>
            <a:spLocks noChangeArrowheads="1"/>
          </p:cNvSpPr>
          <p:nvPr/>
        </p:nvSpPr>
        <p:spPr bwMode="auto">
          <a:xfrm>
            <a:off x="1981200" y="3816351"/>
            <a:ext cx="868680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3200" b="1">
                <a:solidFill>
                  <a:srgbClr val="FF0000"/>
                </a:solidFill>
              </a:rPr>
              <a:t>　</a:t>
            </a:r>
            <a:r>
              <a:rPr lang="en-US" altLang="zh-CN" sz="3200" b="1">
                <a:solidFill>
                  <a:srgbClr val="FF0000"/>
                </a:solidFill>
              </a:rPr>
              <a:t>3. </a:t>
            </a:r>
            <a:r>
              <a:rPr lang="zh-CN" altLang="en-US" sz="3200" b="1">
                <a:solidFill>
                  <a:srgbClr val="FF0000"/>
                </a:solidFill>
              </a:rPr>
              <a:t>熟练掌握循环队列和链队列的基本操作实现算法，特别注意队满和队空的描述方法。</a:t>
            </a:r>
          </a:p>
        </p:txBody>
      </p:sp>
      <p:sp>
        <p:nvSpPr>
          <p:cNvPr id="97287" name="Rectangle 1031"/>
          <p:cNvSpPr>
            <a:spLocks noChangeArrowheads="1"/>
          </p:cNvSpPr>
          <p:nvPr/>
        </p:nvSpPr>
        <p:spPr bwMode="auto">
          <a:xfrm>
            <a:off x="1981200" y="5187951"/>
            <a:ext cx="868680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en-US" altLang="zh-CN" sz="3200" b="1">
                <a:solidFill>
                  <a:srgbClr val="FF0000"/>
                </a:solidFill>
              </a:rPr>
              <a:t>    4. </a:t>
            </a:r>
            <a:r>
              <a:rPr lang="zh-CN" altLang="en-US" sz="3200" b="1">
                <a:solidFill>
                  <a:srgbClr val="FF0000"/>
                </a:solidFill>
              </a:rPr>
              <a:t>理解递归算法执行过程中栈的状态变化过程。</a:t>
            </a:r>
          </a:p>
        </p:txBody>
      </p:sp>
      <p:sp>
        <p:nvSpPr>
          <p:cNvPr id="104454" name="Text Box 1032"/>
          <p:cNvSpPr txBox="1">
            <a:spLocks noChangeArrowheads="1"/>
          </p:cNvSpPr>
          <p:nvPr/>
        </p:nvSpPr>
        <p:spPr bwMode="auto">
          <a:xfrm>
            <a:off x="4464050" y="234951"/>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6600"/>
                </a:solidFill>
              </a:rPr>
              <a:t>本章学习要点</a:t>
            </a:r>
            <a:endParaRPr lang="zh-CN" altLang="en-US" sz="4000"/>
          </a:p>
        </p:txBody>
      </p:sp>
    </p:spTree>
    <p:extLst>
      <p:ext uri="{BB962C8B-B14F-4D97-AF65-F5344CB8AC3E}">
        <p14:creationId xmlns:p14="http://schemas.microsoft.com/office/powerpoint/2010/main" val="240647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strips(downRight)">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strips(downRight)">
                                      <p:cBhvr>
                                        <p:cTn id="12" dur="500"/>
                                        <p:tgtEl>
                                          <p:spTgt spid="97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strips(downRight)">
                                      <p:cBhvr>
                                        <p:cTn id="17" dur="500"/>
                                        <p:tgtEl>
                                          <p:spTgt spid="97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strips(downRight)">
                                      <p:cBhvr>
                                        <p:cTn id="22"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5" grpId="0" autoUpdateAnimBg="0"/>
      <p:bldP spid="97286" grpId="0" autoUpdateAnimBg="0"/>
      <p:bldP spid="97287"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1981200" y="304801"/>
            <a:ext cx="8305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5000"/>
              </a:lnSpc>
            </a:pPr>
            <a:r>
              <a:rPr lang="zh-CN" altLang="en-US" sz="4000"/>
              <a:t>　</a:t>
            </a:r>
            <a:r>
              <a:rPr lang="zh-CN" altLang="en-US" sz="4000" b="1">
                <a:solidFill>
                  <a:srgbClr val="990000"/>
                </a:solidFill>
              </a:rPr>
              <a:t>基数排序</a:t>
            </a:r>
            <a:r>
              <a:rPr lang="zh-CN" altLang="en-US" sz="4000">
                <a:solidFill>
                  <a:srgbClr val="990000"/>
                </a:solidFill>
              </a:rPr>
              <a:t>是一种</a:t>
            </a:r>
            <a:r>
              <a:rPr lang="zh-CN" altLang="en-US" sz="4000">
                <a:solidFill>
                  <a:srgbClr val="990033"/>
                </a:solidFill>
              </a:rPr>
              <a:t>借助</a:t>
            </a:r>
            <a:r>
              <a:rPr lang="zh-CN" altLang="en-US" sz="4000" u="sng">
                <a:solidFill>
                  <a:schemeClr val="accent2"/>
                </a:solidFill>
              </a:rPr>
              <a:t>“多关键字排序”</a:t>
            </a:r>
            <a:r>
              <a:rPr lang="zh-CN" altLang="en-US" sz="4000" u="sng">
                <a:solidFill>
                  <a:srgbClr val="990033"/>
                </a:solidFill>
              </a:rPr>
              <a:t>的思想来实现</a:t>
            </a:r>
            <a:r>
              <a:rPr lang="zh-CN" altLang="en-US" sz="4000">
                <a:solidFill>
                  <a:srgbClr val="990033"/>
                </a:solidFill>
              </a:rPr>
              <a:t>“单关键字排序”的内部排序算法。</a:t>
            </a:r>
            <a:endParaRPr lang="zh-CN" altLang="en-US" sz="5400"/>
          </a:p>
        </p:txBody>
      </p:sp>
      <p:sp>
        <p:nvSpPr>
          <p:cNvPr id="54276" name="Text Box 4">
            <a:hlinkClick r:id="" action="ppaction://noaction"/>
          </p:cNvPr>
          <p:cNvSpPr txBox="1">
            <a:spLocks noChangeArrowheads="1"/>
          </p:cNvSpPr>
          <p:nvPr/>
        </p:nvSpPr>
        <p:spPr bwMode="auto">
          <a:xfrm>
            <a:off x="4191000" y="3876676"/>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多关键字的排序</a:t>
            </a:r>
          </a:p>
        </p:txBody>
      </p:sp>
      <p:sp>
        <p:nvSpPr>
          <p:cNvPr id="54277" name="Text Box 5">
            <a:hlinkClick r:id="" action="ppaction://noaction"/>
          </p:cNvPr>
          <p:cNvSpPr txBox="1">
            <a:spLocks noChangeArrowheads="1"/>
          </p:cNvSpPr>
          <p:nvPr/>
        </p:nvSpPr>
        <p:spPr bwMode="auto">
          <a:xfrm>
            <a:off x="4267200" y="5095876"/>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链式基数排序</a:t>
            </a:r>
          </a:p>
        </p:txBody>
      </p:sp>
      <p:pic>
        <p:nvPicPr>
          <p:cNvPr id="54278" name="Picture 6" descr="Metallic Orb">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48932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7" descr="Metallic Orb">
            <a:hlinkClick r:id="" action="ppaction://noaction"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86092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AutoShape 10">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29922557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wipe(left)">
                                      <p:cBhvr>
                                        <p:cTn id="7" dur="500"/>
                                        <p:tgtEl>
                                          <p:spTgt spid="542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276"/>
                                        </p:tgtEl>
                                        <p:attrNameLst>
                                          <p:attrName>style.visibility</p:attrName>
                                        </p:attrNameLst>
                                      </p:cBhvr>
                                      <p:to>
                                        <p:strVal val="visible"/>
                                      </p:to>
                                    </p:set>
                                    <p:animEffect transition="in" filter="wipe(left)">
                                      <p:cBhvr>
                                        <p:cTn id="11" dur="500"/>
                                        <p:tgtEl>
                                          <p:spTgt spid="5427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4279"/>
                                        </p:tgtEl>
                                        <p:attrNameLst>
                                          <p:attrName>style.visibility</p:attrName>
                                        </p:attrNameLst>
                                      </p:cBhvr>
                                      <p:to>
                                        <p:strVal val="visible"/>
                                      </p:to>
                                    </p:set>
                                    <p:animEffect transition="in" filter="wipe(left)">
                                      <p:cBhvr>
                                        <p:cTn id="15" dur="500"/>
                                        <p:tgtEl>
                                          <p:spTgt spid="5427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4277"/>
                                        </p:tgtEl>
                                        <p:attrNameLst>
                                          <p:attrName>style.visibility</p:attrName>
                                        </p:attrNameLst>
                                      </p:cBhvr>
                                      <p:to>
                                        <p:strVal val="visible"/>
                                      </p:to>
                                    </p:set>
                                    <p:animEffect transition="in" filter="wipe(left)">
                                      <p:cBhvr>
                                        <p:cTn id="19" dur="500"/>
                                        <p:tgtEl>
                                          <p:spTgt spid="54277"/>
                                        </p:tgtEl>
                                      </p:cBhvr>
                                    </p:animEffect>
                                  </p:childTnLst>
                                </p:cTn>
                              </p:par>
                            </p:childTnLst>
                          </p:cTn>
                        </p:par>
                        <p:par>
                          <p:cTn id="20" fill="hold" nodeType="afterGroup">
                            <p:stCondLst>
                              <p:cond delay="2000"/>
                            </p:stCondLst>
                            <p:childTnLst>
                              <p:par>
                                <p:cTn id="21" presetID="2" presetClass="entr" presetSubtype="6" fill="hold" grpId="0" nodeType="afterEffect">
                                  <p:stCondLst>
                                    <p:cond delay="0"/>
                                  </p:stCondLst>
                                  <p:childTnLst>
                                    <p:set>
                                      <p:cBhvr>
                                        <p:cTn id="22" dur="1" fill="hold">
                                          <p:stCondLst>
                                            <p:cond delay="0"/>
                                          </p:stCondLst>
                                        </p:cTn>
                                        <p:tgtEl>
                                          <p:spTgt spid="54282"/>
                                        </p:tgtEl>
                                        <p:attrNameLst>
                                          <p:attrName>style.visibility</p:attrName>
                                        </p:attrNameLst>
                                      </p:cBhvr>
                                      <p:to>
                                        <p:strVal val="visible"/>
                                      </p:to>
                                    </p:set>
                                    <p:anim calcmode="lin" valueType="num">
                                      <p:cBhvr additive="base">
                                        <p:cTn id="23" dur="500" fill="hold"/>
                                        <p:tgtEl>
                                          <p:spTgt spid="54282"/>
                                        </p:tgtEl>
                                        <p:attrNameLst>
                                          <p:attrName>ppt_x</p:attrName>
                                        </p:attrNameLst>
                                      </p:cBhvr>
                                      <p:tavLst>
                                        <p:tav tm="0">
                                          <p:val>
                                            <p:strVal val="1+#ppt_w/2"/>
                                          </p:val>
                                        </p:tav>
                                        <p:tav tm="100000">
                                          <p:val>
                                            <p:strVal val="#ppt_x"/>
                                          </p:val>
                                        </p:tav>
                                      </p:tavLst>
                                    </p:anim>
                                    <p:anim calcmode="lin" valueType="num">
                                      <p:cBhvr additive="base">
                                        <p:cTn id="24"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7" grpId="0" autoUpdateAnimBg="0"/>
      <p:bldP spid="5428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439988" y="295276"/>
            <a:ext cx="475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一、多关键字的排序</a:t>
            </a:r>
          </a:p>
        </p:txBody>
      </p:sp>
      <p:sp>
        <p:nvSpPr>
          <p:cNvPr id="55300" name="Text Box 4"/>
          <p:cNvSpPr txBox="1">
            <a:spLocks noChangeArrowheads="1"/>
          </p:cNvSpPr>
          <p:nvPr/>
        </p:nvSpPr>
        <p:spPr bwMode="auto">
          <a:xfrm>
            <a:off x="1828800" y="990601"/>
            <a:ext cx="86868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4000" b="1">
                <a:solidFill>
                  <a:srgbClr val="000080"/>
                </a:solidFill>
              </a:rPr>
              <a:t>   </a:t>
            </a:r>
            <a:r>
              <a:rPr lang="en-US" altLang="zh-CN" sz="3600" b="1" i="1">
                <a:solidFill>
                  <a:srgbClr val="000080"/>
                </a:solidFill>
              </a:rPr>
              <a:t>n</a:t>
            </a:r>
            <a:r>
              <a:rPr lang="en-US" altLang="zh-CN" sz="3600" b="1">
                <a:solidFill>
                  <a:srgbClr val="000080"/>
                </a:solidFill>
              </a:rPr>
              <a:t> </a:t>
            </a:r>
            <a:r>
              <a:rPr lang="zh-CN" altLang="en-US" sz="3600" b="1">
                <a:solidFill>
                  <a:srgbClr val="000080"/>
                </a:solidFill>
              </a:rPr>
              <a:t>个记录的序列  </a:t>
            </a:r>
            <a:r>
              <a:rPr lang="en-US" altLang="zh-CN" sz="3600" b="1">
                <a:solidFill>
                  <a:srgbClr val="000080"/>
                </a:solidFill>
              </a:rPr>
              <a:t>{ R</a:t>
            </a:r>
            <a:r>
              <a:rPr lang="en-US" altLang="zh-CN" sz="3600" b="1" baseline="-25000">
                <a:solidFill>
                  <a:srgbClr val="000080"/>
                </a:solidFill>
              </a:rPr>
              <a:t>1</a:t>
            </a:r>
            <a:r>
              <a:rPr lang="en-US" altLang="zh-CN" sz="3600" b="1">
                <a:solidFill>
                  <a:srgbClr val="000080"/>
                </a:solidFill>
              </a:rPr>
              <a:t>, R</a:t>
            </a:r>
            <a:r>
              <a:rPr lang="en-US" altLang="zh-CN" sz="3600" b="1" baseline="-25000">
                <a:solidFill>
                  <a:srgbClr val="000080"/>
                </a:solidFill>
              </a:rPr>
              <a:t>2</a:t>
            </a:r>
            <a:r>
              <a:rPr lang="en-US" altLang="zh-CN" sz="3600" b="1">
                <a:solidFill>
                  <a:srgbClr val="000080"/>
                </a:solidFill>
              </a:rPr>
              <a:t>, …</a:t>
            </a:r>
            <a:r>
              <a:rPr lang="zh-CN" altLang="en-US" sz="3600" b="1">
                <a:solidFill>
                  <a:srgbClr val="000080"/>
                </a:solidFill>
              </a:rPr>
              <a:t>，</a:t>
            </a:r>
            <a:r>
              <a:rPr lang="en-US" altLang="zh-CN" sz="3600" b="1">
                <a:solidFill>
                  <a:srgbClr val="000080"/>
                </a:solidFill>
              </a:rPr>
              <a:t>R</a:t>
            </a:r>
            <a:r>
              <a:rPr lang="en-US" altLang="zh-CN" sz="3600" b="1" baseline="-25000">
                <a:solidFill>
                  <a:srgbClr val="000080"/>
                </a:solidFill>
              </a:rPr>
              <a:t>n</a:t>
            </a:r>
            <a:r>
              <a:rPr lang="en-US" altLang="zh-CN" sz="3600" b="1">
                <a:solidFill>
                  <a:srgbClr val="000080"/>
                </a:solidFill>
              </a:rPr>
              <a:t>}</a:t>
            </a:r>
          </a:p>
          <a:p>
            <a:pPr eaLnBrk="1" hangingPunct="1">
              <a:lnSpc>
                <a:spcPct val="130000"/>
              </a:lnSpc>
            </a:pPr>
            <a:r>
              <a:rPr lang="zh-CN" altLang="en-US" sz="3600" b="1">
                <a:solidFill>
                  <a:srgbClr val="000080"/>
                </a:solidFill>
              </a:rPr>
              <a:t>对关键字 </a:t>
            </a:r>
            <a:r>
              <a:rPr lang="en-US" altLang="zh-CN" sz="3600" b="1">
                <a:solidFill>
                  <a:srgbClr val="000080"/>
                </a:solidFill>
              </a:rPr>
              <a:t>(K</a:t>
            </a:r>
            <a:r>
              <a:rPr lang="en-US" altLang="zh-CN" sz="3600" b="1" baseline="-25000">
                <a:solidFill>
                  <a:srgbClr val="000080"/>
                </a:solidFill>
              </a:rPr>
              <a:t>i</a:t>
            </a:r>
            <a:r>
              <a:rPr lang="en-US" altLang="zh-CN" sz="3600" b="1" baseline="30000">
                <a:solidFill>
                  <a:srgbClr val="000080"/>
                </a:solidFill>
              </a:rPr>
              <a:t>0</a:t>
            </a:r>
            <a:r>
              <a:rPr lang="en-US" altLang="zh-CN" sz="3600" b="1">
                <a:solidFill>
                  <a:srgbClr val="000080"/>
                </a:solidFill>
              </a:rPr>
              <a:t>, K</a:t>
            </a:r>
            <a:r>
              <a:rPr lang="en-US" altLang="zh-CN" sz="3600" b="1" baseline="-25000">
                <a:solidFill>
                  <a:srgbClr val="000080"/>
                </a:solidFill>
              </a:rPr>
              <a:t>i</a:t>
            </a:r>
            <a:r>
              <a:rPr lang="en-US" altLang="zh-CN" sz="3600" b="1" baseline="30000">
                <a:solidFill>
                  <a:srgbClr val="000080"/>
                </a:solidFill>
              </a:rPr>
              <a:t>1</a:t>
            </a:r>
            <a:r>
              <a:rPr lang="en-US" altLang="zh-CN" sz="3600" b="1">
                <a:solidFill>
                  <a:srgbClr val="000080"/>
                </a:solidFill>
              </a:rPr>
              <a:t>,…,K</a:t>
            </a:r>
            <a:r>
              <a:rPr lang="en-US" altLang="zh-CN" sz="3600" b="1" baseline="-25000">
                <a:solidFill>
                  <a:srgbClr val="000080"/>
                </a:solidFill>
              </a:rPr>
              <a:t>i</a:t>
            </a:r>
            <a:r>
              <a:rPr lang="en-US" altLang="zh-CN" sz="3600" b="1" baseline="30000">
                <a:solidFill>
                  <a:srgbClr val="000080"/>
                </a:solidFill>
              </a:rPr>
              <a:t>d-1</a:t>
            </a:r>
            <a:r>
              <a:rPr lang="en-US" altLang="zh-CN" sz="3600" b="1">
                <a:solidFill>
                  <a:srgbClr val="000080"/>
                </a:solidFill>
              </a:rPr>
              <a:t>) </a:t>
            </a:r>
            <a:r>
              <a:rPr lang="zh-CN" altLang="en-US" sz="3600" b="1">
                <a:solidFill>
                  <a:srgbClr val="000080"/>
                </a:solidFill>
              </a:rPr>
              <a:t>有序</a:t>
            </a:r>
            <a:r>
              <a:rPr lang="zh-CN" altLang="en-US" sz="3600"/>
              <a:t>是指：</a:t>
            </a:r>
            <a:endParaRPr lang="zh-CN" altLang="en-US" sz="3600" b="1">
              <a:solidFill>
                <a:srgbClr val="000080"/>
              </a:solidFill>
            </a:endParaRPr>
          </a:p>
        </p:txBody>
      </p:sp>
      <p:sp>
        <p:nvSpPr>
          <p:cNvPr id="55301" name="Text Box 5"/>
          <p:cNvSpPr txBox="1">
            <a:spLocks noChangeArrowheads="1"/>
          </p:cNvSpPr>
          <p:nvPr/>
        </p:nvSpPr>
        <p:spPr bwMode="auto">
          <a:xfrm>
            <a:off x="1736726" y="4953001"/>
            <a:ext cx="89312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t> </a:t>
            </a:r>
            <a:r>
              <a:rPr lang="zh-CN" altLang="en-US" sz="3600" b="1"/>
              <a:t>其中</a:t>
            </a:r>
            <a:r>
              <a:rPr lang="en-US" altLang="zh-CN" sz="3600" b="1"/>
              <a:t>: </a:t>
            </a:r>
            <a:r>
              <a:rPr lang="en-US" altLang="zh-CN" sz="3600" b="1">
                <a:solidFill>
                  <a:srgbClr val="FF0000"/>
                </a:solidFill>
              </a:rPr>
              <a:t>K</a:t>
            </a:r>
            <a:r>
              <a:rPr lang="en-US" altLang="zh-CN" sz="3600" b="1" baseline="30000">
                <a:solidFill>
                  <a:srgbClr val="FF0000"/>
                </a:solidFill>
              </a:rPr>
              <a:t>0     </a:t>
            </a:r>
            <a:r>
              <a:rPr lang="zh-CN" altLang="en-US" sz="3600" b="1"/>
              <a:t>被称为 </a:t>
            </a:r>
            <a:r>
              <a:rPr lang="zh-CN" altLang="en-US" sz="3600" b="1">
                <a:solidFill>
                  <a:srgbClr val="FF0000"/>
                </a:solidFill>
              </a:rPr>
              <a:t>“最主”位关键字</a:t>
            </a:r>
            <a:endParaRPr lang="zh-CN" altLang="en-US" sz="3700" b="1"/>
          </a:p>
        </p:txBody>
      </p:sp>
      <p:sp>
        <p:nvSpPr>
          <p:cNvPr id="55302" name="Rectangle 6"/>
          <p:cNvSpPr>
            <a:spLocks noChangeArrowheads="1"/>
          </p:cNvSpPr>
          <p:nvPr/>
        </p:nvSpPr>
        <p:spPr bwMode="auto">
          <a:xfrm>
            <a:off x="3352801" y="5894389"/>
            <a:ext cx="63193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0000"/>
                </a:solidFill>
              </a:rPr>
              <a:t>K</a:t>
            </a:r>
            <a:r>
              <a:rPr lang="en-US" altLang="zh-CN" sz="3600" b="1" baseline="30000">
                <a:solidFill>
                  <a:srgbClr val="FF0000"/>
                </a:solidFill>
              </a:rPr>
              <a:t>d-1  </a:t>
            </a:r>
            <a:r>
              <a:rPr lang="zh-CN" altLang="en-US" sz="3600" b="1"/>
              <a:t>被称为 </a:t>
            </a:r>
            <a:r>
              <a:rPr lang="zh-CN" altLang="en-US" sz="3600" b="1">
                <a:solidFill>
                  <a:srgbClr val="CC3300"/>
                </a:solidFill>
              </a:rPr>
              <a:t>“</a:t>
            </a:r>
            <a:r>
              <a:rPr lang="zh-CN" altLang="en-US" sz="3600" b="1">
                <a:solidFill>
                  <a:srgbClr val="FF0000"/>
                </a:solidFill>
              </a:rPr>
              <a:t>最次”位关键字</a:t>
            </a:r>
            <a:endParaRPr lang="zh-CN" altLang="en-US" sz="3600" b="1"/>
          </a:p>
        </p:txBody>
      </p:sp>
      <p:sp>
        <p:nvSpPr>
          <p:cNvPr id="55303" name="Rectangle 7"/>
          <p:cNvSpPr>
            <a:spLocks noChangeArrowheads="1"/>
          </p:cNvSpPr>
          <p:nvPr/>
        </p:nvSpPr>
        <p:spPr bwMode="auto">
          <a:xfrm>
            <a:off x="1828800" y="2625725"/>
            <a:ext cx="7939994"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600"/>
              <a:t>  </a:t>
            </a:r>
            <a:r>
              <a:rPr lang="zh-CN" altLang="en-US" sz="3600"/>
              <a:t>对于序列中任意两个记录 </a:t>
            </a:r>
            <a:r>
              <a:rPr lang="en-US" altLang="zh-CN" sz="3600"/>
              <a:t>R</a:t>
            </a:r>
            <a:r>
              <a:rPr lang="en-US" altLang="zh-CN" sz="3600" baseline="-25000"/>
              <a:t>i </a:t>
            </a:r>
            <a:r>
              <a:rPr lang="zh-CN" altLang="en-US" sz="3600"/>
              <a:t>和 </a:t>
            </a:r>
            <a:r>
              <a:rPr lang="en-US" altLang="zh-CN" sz="3600"/>
              <a:t>R</a:t>
            </a:r>
            <a:r>
              <a:rPr lang="en-US" altLang="zh-CN" sz="3600" baseline="-25000"/>
              <a:t>j</a:t>
            </a:r>
          </a:p>
          <a:p>
            <a:pPr eaLnBrk="1" hangingPunct="1">
              <a:lnSpc>
                <a:spcPct val="130000"/>
              </a:lnSpc>
            </a:pPr>
            <a:r>
              <a:rPr lang="en-US" altLang="zh-CN" sz="3600"/>
              <a:t>(1≤i&lt;j≤n) </a:t>
            </a:r>
            <a:r>
              <a:rPr lang="zh-CN" altLang="en-US" sz="3600"/>
              <a:t>都</a:t>
            </a:r>
            <a:r>
              <a:rPr lang="zh-CN" altLang="en-US" sz="3600" b="1">
                <a:solidFill>
                  <a:srgbClr val="000080"/>
                </a:solidFill>
              </a:rPr>
              <a:t>满足</a:t>
            </a:r>
            <a:r>
              <a:rPr lang="zh-CN" altLang="en-US" sz="3600"/>
              <a:t>下列</a:t>
            </a:r>
            <a:r>
              <a:rPr lang="en-US" altLang="zh-CN" sz="3600" b="1">
                <a:solidFill>
                  <a:srgbClr val="000080"/>
                </a:solidFill>
              </a:rPr>
              <a:t>(</a:t>
            </a:r>
            <a:r>
              <a:rPr lang="zh-CN" altLang="en-US" sz="3600" b="1">
                <a:solidFill>
                  <a:srgbClr val="000080"/>
                </a:solidFill>
              </a:rPr>
              <a:t>词典</a:t>
            </a:r>
            <a:r>
              <a:rPr lang="en-US" altLang="zh-CN" sz="3600" b="1">
                <a:solidFill>
                  <a:srgbClr val="000080"/>
                </a:solidFill>
              </a:rPr>
              <a:t>)</a:t>
            </a:r>
            <a:r>
              <a:rPr lang="zh-CN" altLang="en-US" sz="3600" b="1">
                <a:solidFill>
                  <a:srgbClr val="000080"/>
                </a:solidFill>
              </a:rPr>
              <a:t>有序</a:t>
            </a:r>
            <a:r>
              <a:rPr lang="zh-CN" altLang="en-US" sz="3600"/>
              <a:t>关系：</a:t>
            </a:r>
          </a:p>
          <a:p>
            <a:pPr eaLnBrk="1" hangingPunct="1">
              <a:lnSpc>
                <a:spcPct val="130000"/>
              </a:lnSpc>
            </a:pPr>
            <a:r>
              <a:rPr lang="zh-CN" altLang="en-US" sz="3600" b="1">
                <a:solidFill>
                  <a:srgbClr val="000080"/>
                </a:solidFill>
              </a:rPr>
              <a:t>  </a:t>
            </a:r>
            <a:r>
              <a:rPr lang="en-US" altLang="zh-CN" sz="3600" b="1">
                <a:solidFill>
                  <a:srgbClr val="000080"/>
                </a:solidFill>
              </a:rPr>
              <a:t>(K</a:t>
            </a:r>
            <a:r>
              <a:rPr lang="en-US" altLang="zh-CN" sz="3600" b="1" baseline="-25000">
                <a:solidFill>
                  <a:srgbClr val="000080"/>
                </a:solidFill>
              </a:rPr>
              <a:t>i</a:t>
            </a:r>
            <a:r>
              <a:rPr lang="en-US" altLang="zh-CN" sz="3600" b="1" baseline="30000">
                <a:solidFill>
                  <a:srgbClr val="000080"/>
                </a:solidFill>
              </a:rPr>
              <a:t>0</a:t>
            </a:r>
            <a:r>
              <a:rPr lang="en-US" altLang="zh-CN" sz="3600" b="1">
                <a:solidFill>
                  <a:srgbClr val="000080"/>
                </a:solidFill>
              </a:rPr>
              <a:t>, K</a:t>
            </a:r>
            <a:r>
              <a:rPr lang="en-US" altLang="zh-CN" sz="3600" b="1" baseline="-25000">
                <a:solidFill>
                  <a:srgbClr val="000080"/>
                </a:solidFill>
              </a:rPr>
              <a:t>i</a:t>
            </a:r>
            <a:r>
              <a:rPr lang="en-US" altLang="zh-CN" sz="3600" b="1" baseline="30000">
                <a:solidFill>
                  <a:srgbClr val="000080"/>
                </a:solidFill>
              </a:rPr>
              <a:t>1</a:t>
            </a:r>
            <a:r>
              <a:rPr lang="en-US" altLang="zh-CN" sz="3600" b="1">
                <a:solidFill>
                  <a:srgbClr val="000080"/>
                </a:solidFill>
              </a:rPr>
              <a:t>, …,K</a:t>
            </a:r>
            <a:r>
              <a:rPr lang="en-US" altLang="zh-CN" sz="3600" b="1" baseline="-25000">
                <a:solidFill>
                  <a:srgbClr val="000080"/>
                </a:solidFill>
              </a:rPr>
              <a:t>i</a:t>
            </a:r>
            <a:r>
              <a:rPr lang="en-US" altLang="zh-CN" sz="3600" b="1" baseline="30000">
                <a:solidFill>
                  <a:srgbClr val="000080"/>
                </a:solidFill>
              </a:rPr>
              <a:t>d-1</a:t>
            </a:r>
            <a:r>
              <a:rPr lang="en-US" altLang="zh-CN" sz="3600" b="1">
                <a:solidFill>
                  <a:srgbClr val="000080"/>
                </a:solidFill>
              </a:rPr>
              <a:t>) &lt;  (K</a:t>
            </a:r>
            <a:r>
              <a:rPr lang="en-US" altLang="zh-CN" sz="3600" b="1" baseline="-25000">
                <a:solidFill>
                  <a:srgbClr val="000080"/>
                </a:solidFill>
              </a:rPr>
              <a:t>j</a:t>
            </a:r>
            <a:r>
              <a:rPr lang="en-US" altLang="zh-CN" sz="3600" b="1" baseline="30000">
                <a:solidFill>
                  <a:srgbClr val="000080"/>
                </a:solidFill>
              </a:rPr>
              <a:t>0</a:t>
            </a:r>
            <a:r>
              <a:rPr lang="en-US" altLang="zh-CN" sz="3600" b="1">
                <a:solidFill>
                  <a:srgbClr val="000080"/>
                </a:solidFill>
              </a:rPr>
              <a:t>, K</a:t>
            </a:r>
            <a:r>
              <a:rPr lang="en-US" altLang="zh-CN" sz="3600" b="1" baseline="-25000">
                <a:solidFill>
                  <a:srgbClr val="000080"/>
                </a:solidFill>
              </a:rPr>
              <a:t>j</a:t>
            </a:r>
            <a:r>
              <a:rPr lang="en-US" altLang="zh-CN" sz="3600" b="1" baseline="30000">
                <a:solidFill>
                  <a:srgbClr val="000080"/>
                </a:solidFill>
              </a:rPr>
              <a:t>1</a:t>
            </a:r>
            <a:r>
              <a:rPr lang="en-US" altLang="zh-CN" sz="3600" b="1">
                <a:solidFill>
                  <a:srgbClr val="000080"/>
                </a:solidFill>
              </a:rPr>
              <a:t>, …,K</a:t>
            </a:r>
            <a:r>
              <a:rPr lang="en-US" altLang="zh-CN" sz="3600" b="1" baseline="-25000">
                <a:solidFill>
                  <a:srgbClr val="000080"/>
                </a:solidFill>
              </a:rPr>
              <a:t>j</a:t>
            </a:r>
            <a:r>
              <a:rPr lang="en-US" altLang="zh-CN" sz="3600" b="1" baseline="30000">
                <a:solidFill>
                  <a:srgbClr val="000080"/>
                </a:solidFill>
              </a:rPr>
              <a:t>d-1</a:t>
            </a:r>
            <a:r>
              <a:rPr lang="en-US" altLang="zh-CN" sz="3600" b="1">
                <a:solidFill>
                  <a:srgbClr val="000080"/>
                </a:solidFill>
              </a:rPr>
              <a:t>)</a:t>
            </a:r>
          </a:p>
        </p:txBody>
      </p:sp>
    </p:spTree>
    <p:extLst>
      <p:ext uri="{BB962C8B-B14F-4D97-AF65-F5344CB8AC3E}">
        <p14:creationId xmlns:p14="http://schemas.microsoft.com/office/powerpoint/2010/main" val="14042744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wipe(left)">
                                      <p:cBhvr>
                                        <p:cTn id="12" dur="500"/>
                                        <p:tgtEl>
                                          <p:spTgt spid="55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wipe(left)">
                                      <p:cBhvr>
                                        <p:cTn id="17" dur="500"/>
                                        <p:tgtEl>
                                          <p:spTgt spid="55301"/>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5302"/>
                                        </p:tgtEl>
                                        <p:attrNameLst>
                                          <p:attrName>style.visibility</p:attrName>
                                        </p:attrNameLst>
                                      </p:cBhvr>
                                      <p:to>
                                        <p:strVal val="visible"/>
                                      </p:to>
                                    </p:set>
                                    <p:animEffect transition="in" filter="wipe(left)">
                                      <p:cBhvr>
                                        <p:cTn id="21"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5301" grpId="0" autoUpdateAnimBg="0"/>
      <p:bldP spid="55302" grpId="0" autoUpdateAnimBg="0"/>
      <p:bldP spid="55303"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286000" y="152400"/>
            <a:ext cx="78486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b="1"/>
              <a:t>　　</a:t>
            </a:r>
            <a:r>
              <a:rPr lang="zh-CN" altLang="en-US" sz="3600" b="1">
                <a:solidFill>
                  <a:srgbClr val="990033"/>
                </a:solidFill>
              </a:rPr>
              <a:t>例如</a:t>
            </a:r>
            <a:r>
              <a:rPr lang="en-US" altLang="zh-CN" sz="3600" b="1">
                <a:solidFill>
                  <a:srgbClr val="990033"/>
                </a:solidFill>
              </a:rPr>
              <a:t>:</a:t>
            </a:r>
            <a:r>
              <a:rPr lang="zh-CN" altLang="en-US" sz="3600">
                <a:solidFill>
                  <a:srgbClr val="008784"/>
                </a:solidFill>
              </a:rPr>
              <a:t>学生记录含三个关键字</a:t>
            </a:r>
            <a:r>
              <a:rPr lang="en-US" altLang="zh-CN" sz="3600">
                <a:solidFill>
                  <a:srgbClr val="008784"/>
                </a:solidFill>
              </a:rPr>
              <a:t>:</a:t>
            </a:r>
            <a:endParaRPr lang="en-US" altLang="zh-CN" sz="3600"/>
          </a:p>
          <a:p>
            <a:pPr eaLnBrk="1" hangingPunct="1">
              <a:lnSpc>
                <a:spcPct val="125000"/>
              </a:lnSpc>
            </a:pPr>
            <a:r>
              <a:rPr lang="zh-CN" altLang="en-US" sz="3600" b="1">
                <a:solidFill>
                  <a:srgbClr val="0000FF"/>
                </a:solidFill>
              </a:rPr>
              <a:t>系别</a:t>
            </a:r>
            <a:r>
              <a:rPr lang="zh-CN" altLang="en-US" sz="3600">
                <a:solidFill>
                  <a:srgbClr val="008784"/>
                </a:solidFill>
              </a:rPr>
              <a:t>、</a:t>
            </a:r>
            <a:r>
              <a:rPr lang="zh-CN" altLang="en-US" sz="3600" b="1">
                <a:solidFill>
                  <a:srgbClr val="FF0000"/>
                </a:solidFill>
              </a:rPr>
              <a:t>班号</a:t>
            </a:r>
            <a:r>
              <a:rPr lang="zh-CN" altLang="en-US" sz="3600">
                <a:solidFill>
                  <a:srgbClr val="008784"/>
                </a:solidFill>
              </a:rPr>
              <a:t>和</a:t>
            </a:r>
            <a:r>
              <a:rPr lang="zh-CN" altLang="en-US" sz="3600" b="1">
                <a:solidFill>
                  <a:srgbClr val="990000"/>
                </a:solidFill>
              </a:rPr>
              <a:t>班内的序列号</a:t>
            </a:r>
            <a:r>
              <a:rPr lang="zh-CN" altLang="en-US" sz="3600">
                <a:solidFill>
                  <a:srgbClr val="008784"/>
                </a:solidFill>
              </a:rPr>
              <a:t>，其中以系别为最主位关键字。</a:t>
            </a:r>
          </a:p>
        </p:txBody>
      </p:sp>
      <p:sp>
        <p:nvSpPr>
          <p:cNvPr id="83971" name="Rectangle 3"/>
          <p:cNvSpPr>
            <a:spLocks noChangeArrowheads="1"/>
          </p:cNvSpPr>
          <p:nvPr/>
        </p:nvSpPr>
        <p:spPr bwMode="auto">
          <a:xfrm>
            <a:off x="1981200" y="3429000"/>
            <a:ext cx="8382000" cy="2743200"/>
          </a:xfrm>
          <a:prstGeom prst="rect">
            <a:avLst/>
          </a:prstGeom>
          <a:noFill/>
          <a:ln w="9525">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endParaRPr lang="zh-CN" altLang="zh-CN"/>
          </a:p>
        </p:txBody>
      </p:sp>
      <p:sp>
        <p:nvSpPr>
          <p:cNvPr id="83972" name="Line 4"/>
          <p:cNvSpPr>
            <a:spLocks noChangeShapeType="1"/>
          </p:cNvSpPr>
          <p:nvPr/>
        </p:nvSpPr>
        <p:spPr bwMode="auto">
          <a:xfrm>
            <a:off x="1981200" y="4114800"/>
            <a:ext cx="8382000" cy="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3" name="Line 5"/>
          <p:cNvSpPr>
            <a:spLocks noChangeShapeType="1"/>
          </p:cNvSpPr>
          <p:nvPr/>
        </p:nvSpPr>
        <p:spPr bwMode="auto">
          <a:xfrm>
            <a:off x="1981200" y="4800600"/>
            <a:ext cx="8382000" cy="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4" name="Line 6"/>
          <p:cNvSpPr>
            <a:spLocks noChangeShapeType="1"/>
          </p:cNvSpPr>
          <p:nvPr/>
        </p:nvSpPr>
        <p:spPr bwMode="auto">
          <a:xfrm>
            <a:off x="1981200" y="5486400"/>
            <a:ext cx="8382000" cy="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5" name="Line 8"/>
          <p:cNvSpPr>
            <a:spLocks noChangeShapeType="1"/>
          </p:cNvSpPr>
          <p:nvPr/>
        </p:nvSpPr>
        <p:spPr bwMode="auto">
          <a:xfrm>
            <a:off x="6324600" y="3429000"/>
            <a:ext cx="0" cy="274320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9"/>
          <p:cNvSpPr>
            <a:spLocks noChangeShapeType="1"/>
          </p:cNvSpPr>
          <p:nvPr/>
        </p:nvSpPr>
        <p:spPr bwMode="auto">
          <a:xfrm>
            <a:off x="7696200" y="3429000"/>
            <a:ext cx="0" cy="274320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10"/>
          <p:cNvSpPr>
            <a:spLocks noChangeShapeType="1"/>
          </p:cNvSpPr>
          <p:nvPr/>
        </p:nvSpPr>
        <p:spPr bwMode="auto">
          <a:xfrm>
            <a:off x="9067800" y="3429000"/>
            <a:ext cx="0" cy="274320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1"/>
          <p:cNvSpPr>
            <a:spLocks noChangeShapeType="1"/>
          </p:cNvSpPr>
          <p:nvPr/>
        </p:nvSpPr>
        <p:spPr bwMode="auto">
          <a:xfrm>
            <a:off x="5029200" y="3429000"/>
            <a:ext cx="0" cy="274320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2"/>
          <p:cNvSpPr>
            <a:spLocks noChangeShapeType="1"/>
          </p:cNvSpPr>
          <p:nvPr/>
        </p:nvSpPr>
        <p:spPr bwMode="auto">
          <a:xfrm>
            <a:off x="3810000" y="3429000"/>
            <a:ext cx="0" cy="274320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Text Box 13"/>
          <p:cNvSpPr txBox="1">
            <a:spLocks noChangeArrowheads="1"/>
          </p:cNvSpPr>
          <p:nvPr/>
        </p:nvSpPr>
        <p:spPr bwMode="auto">
          <a:xfrm>
            <a:off x="1905000" y="3529014"/>
            <a:ext cx="1911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t> </a:t>
            </a:r>
            <a:r>
              <a:rPr lang="zh-CN" altLang="en-US" sz="3200" b="1">
                <a:solidFill>
                  <a:schemeClr val="accent2"/>
                </a:solidFill>
              </a:rPr>
              <a:t>无序序列</a:t>
            </a:r>
            <a:endParaRPr lang="zh-CN" altLang="en-US" sz="2800"/>
          </a:p>
        </p:txBody>
      </p:sp>
      <p:sp>
        <p:nvSpPr>
          <p:cNvPr id="83981" name="Text Box 15"/>
          <p:cNvSpPr txBox="1">
            <a:spLocks noChangeArrowheads="1"/>
          </p:cNvSpPr>
          <p:nvPr/>
        </p:nvSpPr>
        <p:spPr bwMode="auto">
          <a:xfrm>
            <a:off x="1981201" y="4214814"/>
            <a:ext cx="1871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chemeClr val="accent2"/>
                </a:solidFill>
              </a:rPr>
              <a:t>对</a:t>
            </a:r>
            <a:r>
              <a:rPr lang="en-US" altLang="zh-CN" sz="3200" b="1">
                <a:solidFill>
                  <a:schemeClr val="accent2"/>
                </a:solidFill>
              </a:rPr>
              <a:t>K</a:t>
            </a:r>
            <a:r>
              <a:rPr lang="en-US" altLang="zh-CN" sz="3200" b="1" baseline="30000">
                <a:solidFill>
                  <a:schemeClr val="accent2"/>
                </a:solidFill>
              </a:rPr>
              <a:t>2</a:t>
            </a:r>
            <a:r>
              <a:rPr lang="zh-CN" altLang="en-US" sz="3200" b="1">
                <a:solidFill>
                  <a:schemeClr val="accent2"/>
                </a:solidFill>
              </a:rPr>
              <a:t>排序</a:t>
            </a:r>
            <a:endParaRPr lang="zh-CN" altLang="en-US" sz="2800"/>
          </a:p>
        </p:txBody>
      </p:sp>
      <p:sp>
        <p:nvSpPr>
          <p:cNvPr id="83982" name="Text Box 16"/>
          <p:cNvSpPr txBox="1">
            <a:spLocks noChangeArrowheads="1"/>
          </p:cNvSpPr>
          <p:nvPr/>
        </p:nvSpPr>
        <p:spPr bwMode="auto">
          <a:xfrm>
            <a:off x="1981201" y="4824414"/>
            <a:ext cx="1871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chemeClr val="accent2"/>
                </a:solidFill>
              </a:rPr>
              <a:t>对</a:t>
            </a:r>
            <a:r>
              <a:rPr lang="en-US" altLang="zh-CN" sz="3200" b="1">
                <a:solidFill>
                  <a:schemeClr val="accent2"/>
                </a:solidFill>
              </a:rPr>
              <a:t>K</a:t>
            </a:r>
            <a:r>
              <a:rPr lang="en-US" altLang="zh-CN" sz="3200" b="1" baseline="30000">
                <a:solidFill>
                  <a:schemeClr val="accent2"/>
                </a:solidFill>
              </a:rPr>
              <a:t>1</a:t>
            </a:r>
            <a:r>
              <a:rPr lang="zh-CN" altLang="en-US" sz="3200" b="1">
                <a:solidFill>
                  <a:schemeClr val="accent2"/>
                </a:solidFill>
              </a:rPr>
              <a:t>排序</a:t>
            </a:r>
            <a:endParaRPr lang="zh-CN" altLang="en-US" sz="2800"/>
          </a:p>
        </p:txBody>
      </p:sp>
      <p:sp>
        <p:nvSpPr>
          <p:cNvPr id="83983" name="Text Box 17"/>
          <p:cNvSpPr txBox="1">
            <a:spLocks noChangeArrowheads="1"/>
          </p:cNvSpPr>
          <p:nvPr/>
        </p:nvSpPr>
        <p:spPr bwMode="auto">
          <a:xfrm>
            <a:off x="1981201" y="5586414"/>
            <a:ext cx="1871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chemeClr val="accent2"/>
                </a:solidFill>
              </a:rPr>
              <a:t>对</a:t>
            </a:r>
            <a:r>
              <a:rPr lang="en-US" altLang="zh-CN" sz="3200" b="1">
                <a:solidFill>
                  <a:schemeClr val="accent2"/>
                </a:solidFill>
              </a:rPr>
              <a:t>K</a:t>
            </a:r>
            <a:r>
              <a:rPr lang="en-US" altLang="zh-CN" sz="3200" b="1" baseline="30000">
                <a:solidFill>
                  <a:schemeClr val="accent2"/>
                </a:solidFill>
              </a:rPr>
              <a:t>0</a:t>
            </a:r>
            <a:r>
              <a:rPr lang="zh-CN" altLang="en-US" sz="3200" b="1">
                <a:solidFill>
                  <a:schemeClr val="accent2"/>
                </a:solidFill>
              </a:rPr>
              <a:t>排序</a:t>
            </a:r>
            <a:endParaRPr lang="zh-CN" altLang="en-US" sz="2800"/>
          </a:p>
        </p:txBody>
      </p:sp>
      <p:sp>
        <p:nvSpPr>
          <p:cNvPr id="83984" name="Text Box 18"/>
          <p:cNvSpPr txBox="1">
            <a:spLocks noChangeArrowheads="1"/>
          </p:cNvSpPr>
          <p:nvPr/>
        </p:nvSpPr>
        <p:spPr bwMode="auto">
          <a:xfrm>
            <a:off x="3810000" y="35274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3,2,30</a:t>
            </a:r>
            <a:endParaRPr lang="en-US" altLang="zh-CN" sz="3000"/>
          </a:p>
        </p:txBody>
      </p:sp>
      <p:sp>
        <p:nvSpPr>
          <p:cNvPr id="83985" name="Text Box 19"/>
          <p:cNvSpPr txBox="1">
            <a:spLocks noChangeArrowheads="1"/>
          </p:cNvSpPr>
          <p:nvPr/>
        </p:nvSpPr>
        <p:spPr bwMode="auto">
          <a:xfrm>
            <a:off x="5089525" y="35274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1,2,15</a:t>
            </a:r>
            <a:endParaRPr lang="en-US" altLang="zh-CN" sz="3000"/>
          </a:p>
        </p:txBody>
      </p:sp>
      <p:sp>
        <p:nvSpPr>
          <p:cNvPr id="83986" name="Text Box 20"/>
          <p:cNvSpPr txBox="1">
            <a:spLocks noChangeArrowheads="1"/>
          </p:cNvSpPr>
          <p:nvPr/>
        </p:nvSpPr>
        <p:spPr bwMode="auto">
          <a:xfrm>
            <a:off x="6384925" y="35274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3,1,20</a:t>
            </a:r>
            <a:endParaRPr lang="en-US" altLang="zh-CN" sz="3000"/>
          </a:p>
        </p:txBody>
      </p:sp>
      <p:sp>
        <p:nvSpPr>
          <p:cNvPr id="83987" name="Text Box 21"/>
          <p:cNvSpPr txBox="1">
            <a:spLocks noChangeArrowheads="1"/>
          </p:cNvSpPr>
          <p:nvPr/>
        </p:nvSpPr>
        <p:spPr bwMode="auto">
          <a:xfrm>
            <a:off x="7756525" y="35274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2,3,18</a:t>
            </a:r>
            <a:endParaRPr lang="en-US" altLang="zh-CN" sz="3000"/>
          </a:p>
        </p:txBody>
      </p:sp>
      <p:sp>
        <p:nvSpPr>
          <p:cNvPr id="83988" name="Text Box 22"/>
          <p:cNvSpPr txBox="1">
            <a:spLocks noChangeArrowheads="1"/>
          </p:cNvSpPr>
          <p:nvPr/>
        </p:nvSpPr>
        <p:spPr bwMode="auto">
          <a:xfrm>
            <a:off x="9144000" y="35274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2,1,20</a:t>
            </a:r>
            <a:endParaRPr lang="en-US" altLang="zh-CN" sz="3000"/>
          </a:p>
        </p:txBody>
      </p:sp>
      <p:sp>
        <p:nvSpPr>
          <p:cNvPr id="83989" name="Text Box 23"/>
          <p:cNvSpPr txBox="1">
            <a:spLocks noChangeArrowheads="1"/>
          </p:cNvSpPr>
          <p:nvPr/>
        </p:nvSpPr>
        <p:spPr bwMode="auto">
          <a:xfrm>
            <a:off x="3810000" y="4213226"/>
            <a:ext cx="1073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solidFill>
                  <a:srgbClr val="008784"/>
                </a:solidFill>
              </a:rPr>
              <a:t>1,2,</a:t>
            </a:r>
            <a:r>
              <a:rPr lang="en-US" altLang="zh-CN" sz="2800" b="1">
                <a:solidFill>
                  <a:srgbClr val="800000"/>
                </a:solidFill>
              </a:rPr>
              <a:t>15</a:t>
            </a:r>
          </a:p>
        </p:txBody>
      </p:sp>
      <p:sp>
        <p:nvSpPr>
          <p:cNvPr id="83990" name="Text Box 24"/>
          <p:cNvSpPr txBox="1">
            <a:spLocks noChangeArrowheads="1"/>
          </p:cNvSpPr>
          <p:nvPr/>
        </p:nvSpPr>
        <p:spPr bwMode="auto">
          <a:xfrm>
            <a:off x="5105400" y="4197351"/>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2,3,</a:t>
            </a:r>
            <a:r>
              <a:rPr lang="en-US" altLang="zh-CN" sz="3000" b="1">
                <a:solidFill>
                  <a:srgbClr val="800000"/>
                </a:solidFill>
              </a:rPr>
              <a:t>18</a:t>
            </a:r>
          </a:p>
        </p:txBody>
      </p:sp>
      <p:sp>
        <p:nvSpPr>
          <p:cNvPr id="83991" name="Text Box 25"/>
          <p:cNvSpPr txBox="1">
            <a:spLocks noChangeArrowheads="1"/>
          </p:cNvSpPr>
          <p:nvPr/>
        </p:nvSpPr>
        <p:spPr bwMode="auto">
          <a:xfrm>
            <a:off x="6384925" y="4179889"/>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3,1,</a:t>
            </a:r>
            <a:r>
              <a:rPr lang="en-US" altLang="zh-CN" sz="3000" b="1">
                <a:solidFill>
                  <a:srgbClr val="800000"/>
                </a:solidFill>
              </a:rPr>
              <a:t>20</a:t>
            </a:r>
          </a:p>
        </p:txBody>
      </p:sp>
      <p:sp>
        <p:nvSpPr>
          <p:cNvPr id="83992" name="Text Box 26"/>
          <p:cNvSpPr txBox="1">
            <a:spLocks noChangeArrowheads="1"/>
          </p:cNvSpPr>
          <p:nvPr/>
        </p:nvSpPr>
        <p:spPr bwMode="auto">
          <a:xfrm>
            <a:off x="7756525" y="4197351"/>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2,1,</a:t>
            </a:r>
            <a:r>
              <a:rPr lang="en-US" altLang="zh-CN" sz="3000" b="1">
                <a:solidFill>
                  <a:srgbClr val="800000"/>
                </a:solidFill>
              </a:rPr>
              <a:t>20</a:t>
            </a:r>
          </a:p>
        </p:txBody>
      </p:sp>
      <p:sp>
        <p:nvSpPr>
          <p:cNvPr id="83993" name="Text Box 28"/>
          <p:cNvSpPr txBox="1">
            <a:spLocks noChangeArrowheads="1"/>
          </p:cNvSpPr>
          <p:nvPr/>
        </p:nvSpPr>
        <p:spPr bwMode="auto">
          <a:xfrm>
            <a:off x="9144000" y="4179889"/>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3,2,</a:t>
            </a:r>
            <a:r>
              <a:rPr lang="en-US" altLang="zh-CN" sz="3000" b="1">
                <a:solidFill>
                  <a:srgbClr val="800000"/>
                </a:solidFill>
              </a:rPr>
              <a:t>30</a:t>
            </a:r>
          </a:p>
        </p:txBody>
      </p:sp>
      <p:sp>
        <p:nvSpPr>
          <p:cNvPr id="83994" name="Text Box 29"/>
          <p:cNvSpPr txBox="1">
            <a:spLocks noChangeArrowheads="1"/>
          </p:cNvSpPr>
          <p:nvPr/>
        </p:nvSpPr>
        <p:spPr bwMode="auto">
          <a:xfrm>
            <a:off x="3810000" y="48990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a:t>
            </a:r>
            <a:r>
              <a:rPr lang="en-US" altLang="zh-CN" sz="3000" b="1">
                <a:solidFill>
                  <a:srgbClr val="FF0000"/>
                </a:solidFill>
              </a:rPr>
              <a:t>1</a:t>
            </a:r>
            <a:r>
              <a:rPr lang="en-US" altLang="zh-CN" sz="3000">
                <a:solidFill>
                  <a:srgbClr val="008784"/>
                </a:solidFill>
              </a:rPr>
              <a:t>,20</a:t>
            </a:r>
            <a:endParaRPr lang="en-US" altLang="zh-CN" sz="3000"/>
          </a:p>
        </p:txBody>
      </p:sp>
      <p:sp>
        <p:nvSpPr>
          <p:cNvPr id="83995" name="Text Box 30"/>
          <p:cNvSpPr txBox="1">
            <a:spLocks noChangeArrowheads="1"/>
          </p:cNvSpPr>
          <p:nvPr/>
        </p:nvSpPr>
        <p:spPr bwMode="auto">
          <a:xfrm>
            <a:off x="5089525" y="4865689"/>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a:t>
            </a:r>
            <a:r>
              <a:rPr lang="en-US" altLang="zh-CN" sz="3000" b="1">
                <a:solidFill>
                  <a:srgbClr val="FF0000"/>
                </a:solidFill>
              </a:rPr>
              <a:t>1</a:t>
            </a:r>
            <a:r>
              <a:rPr lang="en-US" altLang="zh-CN" sz="3000">
                <a:solidFill>
                  <a:srgbClr val="008784"/>
                </a:solidFill>
              </a:rPr>
              <a:t>,20</a:t>
            </a:r>
            <a:endParaRPr lang="en-US" altLang="zh-CN" sz="3000"/>
          </a:p>
        </p:txBody>
      </p:sp>
      <p:sp>
        <p:nvSpPr>
          <p:cNvPr id="83996" name="Text Box 31"/>
          <p:cNvSpPr txBox="1">
            <a:spLocks noChangeArrowheads="1"/>
          </p:cNvSpPr>
          <p:nvPr/>
        </p:nvSpPr>
        <p:spPr bwMode="auto">
          <a:xfrm>
            <a:off x="6384925" y="4865689"/>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1,</a:t>
            </a:r>
            <a:r>
              <a:rPr lang="en-US" altLang="zh-CN" sz="3000" b="1">
                <a:solidFill>
                  <a:srgbClr val="FF0000"/>
                </a:solidFill>
              </a:rPr>
              <a:t>2</a:t>
            </a:r>
            <a:r>
              <a:rPr lang="en-US" altLang="zh-CN" sz="3000">
                <a:solidFill>
                  <a:srgbClr val="008784"/>
                </a:solidFill>
              </a:rPr>
              <a:t>,15</a:t>
            </a:r>
            <a:endParaRPr lang="en-US" altLang="zh-CN" sz="3000"/>
          </a:p>
        </p:txBody>
      </p:sp>
      <p:sp>
        <p:nvSpPr>
          <p:cNvPr id="83997" name="Text Box 32"/>
          <p:cNvSpPr txBox="1">
            <a:spLocks noChangeArrowheads="1"/>
          </p:cNvSpPr>
          <p:nvPr/>
        </p:nvSpPr>
        <p:spPr bwMode="auto">
          <a:xfrm>
            <a:off x="7772400" y="4883151"/>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3,</a:t>
            </a:r>
            <a:r>
              <a:rPr lang="en-US" altLang="zh-CN" sz="3000" b="1">
                <a:solidFill>
                  <a:srgbClr val="FF0000"/>
                </a:solidFill>
              </a:rPr>
              <a:t>2</a:t>
            </a:r>
            <a:r>
              <a:rPr lang="en-US" altLang="zh-CN" sz="3000">
                <a:solidFill>
                  <a:srgbClr val="008784"/>
                </a:solidFill>
              </a:rPr>
              <a:t>,30</a:t>
            </a:r>
            <a:endParaRPr lang="en-US" altLang="zh-CN" sz="3000"/>
          </a:p>
        </p:txBody>
      </p:sp>
      <p:sp>
        <p:nvSpPr>
          <p:cNvPr id="83998" name="Text Box 33"/>
          <p:cNvSpPr txBox="1">
            <a:spLocks noChangeArrowheads="1"/>
          </p:cNvSpPr>
          <p:nvPr/>
        </p:nvSpPr>
        <p:spPr bwMode="auto">
          <a:xfrm>
            <a:off x="9128125" y="4865689"/>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a:solidFill>
                  <a:srgbClr val="008784"/>
                </a:solidFill>
              </a:rPr>
              <a:t>2,</a:t>
            </a:r>
            <a:r>
              <a:rPr lang="en-US" altLang="zh-CN" sz="3000" b="1">
                <a:solidFill>
                  <a:srgbClr val="FF0000"/>
                </a:solidFill>
              </a:rPr>
              <a:t>3</a:t>
            </a:r>
            <a:r>
              <a:rPr lang="en-US" altLang="zh-CN" sz="3000">
                <a:solidFill>
                  <a:srgbClr val="008784"/>
                </a:solidFill>
              </a:rPr>
              <a:t>,18</a:t>
            </a:r>
            <a:endParaRPr lang="en-US" altLang="zh-CN" sz="3000"/>
          </a:p>
        </p:txBody>
      </p:sp>
      <p:sp>
        <p:nvSpPr>
          <p:cNvPr id="83999" name="Text Box 34"/>
          <p:cNvSpPr txBox="1">
            <a:spLocks noChangeArrowheads="1"/>
          </p:cNvSpPr>
          <p:nvPr/>
        </p:nvSpPr>
        <p:spPr bwMode="auto">
          <a:xfrm>
            <a:off x="3740150" y="5584826"/>
            <a:ext cx="1231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b="1">
                <a:solidFill>
                  <a:srgbClr val="000080"/>
                </a:solidFill>
              </a:rPr>
              <a:t> </a:t>
            </a:r>
            <a:r>
              <a:rPr lang="en-US" altLang="zh-CN" sz="3000" b="1">
                <a:solidFill>
                  <a:srgbClr val="0000FF"/>
                </a:solidFill>
              </a:rPr>
              <a:t>1</a:t>
            </a:r>
            <a:r>
              <a:rPr lang="en-US" altLang="zh-CN" sz="3000">
                <a:solidFill>
                  <a:srgbClr val="008784"/>
                </a:solidFill>
              </a:rPr>
              <a:t>,2,15</a:t>
            </a:r>
            <a:endParaRPr lang="en-US" altLang="zh-CN" sz="3000"/>
          </a:p>
        </p:txBody>
      </p:sp>
      <p:sp>
        <p:nvSpPr>
          <p:cNvPr id="84000" name="Text Box 38"/>
          <p:cNvSpPr txBox="1">
            <a:spLocks noChangeArrowheads="1"/>
          </p:cNvSpPr>
          <p:nvPr/>
        </p:nvSpPr>
        <p:spPr bwMode="auto">
          <a:xfrm>
            <a:off x="5105400" y="55848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b="1">
                <a:solidFill>
                  <a:srgbClr val="0000FF"/>
                </a:solidFill>
              </a:rPr>
              <a:t>2</a:t>
            </a:r>
            <a:r>
              <a:rPr lang="en-US" altLang="zh-CN" sz="3000">
                <a:solidFill>
                  <a:srgbClr val="008784"/>
                </a:solidFill>
              </a:rPr>
              <a:t>,1,20</a:t>
            </a:r>
            <a:endParaRPr lang="en-US" altLang="zh-CN" sz="3000"/>
          </a:p>
        </p:txBody>
      </p:sp>
      <p:sp>
        <p:nvSpPr>
          <p:cNvPr id="84001" name="Text Box 39"/>
          <p:cNvSpPr txBox="1">
            <a:spLocks noChangeArrowheads="1"/>
          </p:cNvSpPr>
          <p:nvPr/>
        </p:nvSpPr>
        <p:spPr bwMode="auto">
          <a:xfrm>
            <a:off x="6400800" y="55848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b="1">
                <a:solidFill>
                  <a:srgbClr val="0000FF"/>
                </a:solidFill>
              </a:rPr>
              <a:t>2</a:t>
            </a:r>
            <a:r>
              <a:rPr lang="en-US" altLang="zh-CN" sz="3000">
                <a:solidFill>
                  <a:srgbClr val="008784"/>
                </a:solidFill>
              </a:rPr>
              <a:t>,3,18</a:t>
            </a:r>
            <a:endParaRPr lang="en-US" altLang="zh-CN" sz="3000"/>
          </a:p>
        </p:txBody>
      </p:sp>
      <p:sp>
        <p:nvSpPr>
          <p:cNvPr id="84002" name="Text Box 40"/>
          <p:cNvSpPr txBox="1">
            <a:spLocks noChangeArrowheads="1"/>
          </p:cNvSpPr>
          <p:nvPr/>
        </p:nvSpPr>
        <p:spPr bwMode="auto">
          <a:xfrm>
            <a:off x="7778750" y="55848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b="1">
                <a:solidFill>
                  <a:srgbClr val="0000FF"/>
                </a:solidFill>
              </a:rPr>
              <a:t>3</a:t>
            </a:r>
            <a:r>
              <a:rPr lang="en-US" altLang="zh-CN" sz="3000">
                <a:solidFill>
                  <a:srgbClr val="008784"/>
                </a:solidFill>
              </a:rPr>
              <a:t>,1,20</a:t>
            </a:r>
            <a:endParaRPr lang="en-US" altLang="zh-CN" sz="3000"/>
          </a:p>
        </p:txBody>
      </p:sp>
      <p:sp>
        <p:nvSpPr>
          <p:cNvPr id="84003" name="Text Box 41"/>
          <p:cNvSpPr txBox="1">
            <a:spLocks noChangeArrowheads="1"/>
          </p:cNvSpPr>
          <p:nvPr/>
        </p:nvSpPr>
        <p:spPr bwMode="auto">
          <a:xfrm>
            <a:off x="9144000" y="5584826"/>
            <a:ext cx="113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000" b="1">
                <a:solidFill>
                  <a:srgbClr val="0000FF"/>
                </a:solidFill>
              </a:rPr>
              <a:t>3</a:t>
            </a:r>
            <a:r>
              <a:rPr lang="en-US" altLang="zh-CN" sz="3000">
                <a:solidFill>
                  <a:srgbClr val="008784"/>
                </a:solidFill>
              </a:rPr>
              <a:t>,2,30</a:t>
            </a:r>
            <a:endParaRPr lang="en-US" altLang="zh-CN" sz="3000"/>
          </a:p>
        </p:txBody>
      </p:sp>
      <p:sp>
        <p:nvSpPr>
          <p:cNvPr id="84004" name="Rectangle 44"/>
          <p:cNvSpPr>
            <a:spLocks noChangeArrowheads="1"/>
          </p:cNvSpPr>
          <p:nvPr/>
        </p:nvSpPr>
        <p:spPr bwMode="auto">
          <a:xfrm>
            <a:off x="2286000" y="2471738"/>
            <a:ext cx="44005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solidFill>
                  <a:srgbClr val="990000"/>
                </a:solidFill>
              </a:rPr>
              <a:t>LSD</a:t>
            </a:r>
            <a:r>
              <a:rPr lang="zh-CN" altLang="en-US" sz="3600">
                <a:solidFill>
                  <a:srgbClr val="990000"/>
                </a:solidFill>
              </a:rPr>
              <a:t>的排序过程如下</a:t>
            </a:r>
            <a:r>
              <a:rPr lang="en-US" altLang="zh-CN" sz="3600">
                <a:solidFill>
                  <a:srgbClr val="990000"/>
                </a:solidFill>
              </a:rPr>
              <a:t>:</a:t>
            </a:r>
            <a:endParaRPr lang="en-US" altLang="zh-CN" sz="3600"/>
          </a:p>
        </p:txBody>
      </p:sp>
    </p:spTree>
    <p:extLst>
      <p:ext uri="{BB962C8B-B14F-4D97-AF65-F5344CB8AC3E}">
        <p14:creationId xmlns:p14="http://schemas.microsoft.com/office/powerpoint/2010/main" val="1149838989"/>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209800" y="550864"/>
            <a:ext cx="53990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400">
                <a:solidFill>
                  <a:srgbClr val="990033"/>
                </a:solidFill>
              </a:rPr>
              <a:t>  </a:t>
            </a:r>
            <a:r>
              <a:rPr lang="zh-CN" altLang="en-US" sz="4400">
                <a:solidFill>
                  <a:srgbClr val="990033"/>
                </a:solidFill>
              </a:rPr>
              <a:t>实现多关键字排序</a:t>
            </a:r>
          </a:p>
          <a:p>
            <a:pPr eaLnBrk="1" hangingPunct="1">
              <a:lnSpc>
                <a:spcPct val="125000"/>
              </a:lnSpc>
            </a:pPr>
            <a:r>
              <a:rPr lang="zh-CN" altLang="en-US" sz="4400">
                <a:solidFill>
                  <a:srgbClr val="990033"/>
                </a:solidFill>
              </a:rPr>
              <a:t>通常有两种作法</a:t>
            </a:r>
            <a:r>
              <a:rPr lang="en-US" altLang="zh-CN" sz="4400">
                <a:solidFill>
                  <a:srgbClr val="990033"/>
                </a:solidFill>
              </a:rPr>
              <a:t>:</a:t>
            </a:r>
            <a:endParaRPr lang="en-US" altLang="zh-CN" sz="4000"/>
          </a:p>
        </p:txBody>
      </p:sp>
      <p:sp>
        <p:nvSpPr>
          <p:cNvPr id="84995" name="Text Box 6">
            <a:hlinkClick r:id="" action="ppaction://noaction"/>
          </p:cNvPr>
          <p:cNvSpPr txBox="1">
            <a:spLocks noChangeArrowheads="1"/>
          </p:cNvSpPr>
          <p:nvPr/>
        </p:nvSpPr>
        <p:spPr bwMode="auto">
          <a:xfrm>
            <a:off x="3163889" y="4205289"/>
            <a:ext cx="4219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最低位优先</a:t>
            </a:r>
            <a:r>
              <a:rPr lang="en-US" altLang="zh-CN" sz="4000" b="1">
                <a:solidFill>
                  <a:srgbClr val="FF00FF"/>
                </a:solidFill>
              </a:rPr>
              <a:t>LSD</a:t>
            </a:r>
            <a:r>
              <a:rPr lang="zh-CN" altLang="en-US" sz="4000" b="1">
                <a:solidFill>
                  <a:srgbClr val="FF00FF"/>
                </a:solidFill>
              </a:rPr>
              <a:t>法</a:t>
            </a:r>
            <a:endParaRPr lang="zh-CN" altLang="en-US" sz="3600" b="1">
              <a:solidFill>
                <a:srgbClr val="FF00FF"/>
              </a:solidFill>
            </a:endParaRPr>
          </a:p>
        </p:txBody>
      </p:sp>
      <p:sp>
        <p:nvSpPr>
          <p:cNvPr id="84996" name="Text Box 11">
            <a:hlinkClick r:id="" action="ppaction://noaction"/>
          </p:cNvPr>
          <p:cNvSpPr txBox="1">
            <a:spLocks noChangeArrowheads="1"/>
          </p:cNvSpPr>
          <p:nvPr/>
        </p:nvSpPr>
        <p:spPr bwMode="auto">
          <a:xfrm>
            <a:off x="3184526" y="2757489"/>
            <a:ext cx="436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最高位优先</a:t>
            </a:r>
            <a:r>
              <a:rPr lang="en-US" altLang="zh-CN" sz="4000" b="1">
                <a:solidFill>
                  <a:srgbClr val="FF00FF"/>
                </a:solidFill>
              </a:rPr>
              <a:t>MSD</a:t>
            </a:r>
            <a:r>
              <a:rPr lang="zh-CN" altLang="en-US" sz="4000">
                <a:solidFill>
                  <a:srgbClr val="FF00FF"/>
                </a:solidFill>
              </a:rPr>
              <a:t>法</a:t>
            </a:r>
          </a:p>
        </p:txBody>
      </p:sp>
      <p:sp>
        <p:nvSpPr>
          <p:cNvPr id="56333" name="AutoShape 13">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3428540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6333"/>
                                        </p:tgtEl>
                                        <p:attrNameLst>
                                          <p:attrName>style.visibility</p:attrName>
                                        </p:attrNameLst>
                                      </p:cBhvr>
                                      <p:to>
                                        <p:strVal val="visible"/>
                                      </p:to>
                                    </p:set>
                                    <p:anim calcmode="lin" valueType="num">
                                      <p:cBhvr additive="base">
                                        <p:cTn id="7" dur="500" fill="hold"/>
                                        <p:tgtEl>
                                          <p:spTgt spid="56333"/>
                                        </p:tgtEl>
                                        <p:attrNameLst>
                                          <p:attrName>ppt_x</p:attrName>
                                        </p:attrNameLst>
                                      </p:cBhvr>
                                      <p:tavLst>
                                        <p:tav tm="0">
                                          <p:val>
                                            <p:strVal val="1+#ppt_w/2"/>
                                          </p:val>
                                        </p:tav>
                                        <p:tav tm="100000">
                                          <p:val>
                                            <p:strVal val="#ppt_x"/>
                                          </p:val>
                                        </p:tav>
                                      </p:tavLst>
                                    </p:anim>
                                    <p:anim calcmode="lin" valueType="num">
                                      <p:cBhvr additive="base">
                                        <p:cTn id="8" dur="500" fill="hold"/>
                                        <p:tgtEl>
                                          <p:spTgt spid="56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3"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76400" y="82551"/>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9933FF"/>
                </a:solidFill>
              </a:rPr>
              <a:t>例如：</a:t>
            </a:r>
            <a:endParaRPr lang="zh-CN" altLang="en-US" sz="4000"/>
          </a:p>
        </p:txBody>
      </p:sp>
      <p:sp>
        <p:nvSpPr>
          <p:cNvPr id="93187" name="Text Box 3"/>
          <p:cNvSpPr txBox="1">
            <a:spLocks noChangeArrowheads="1"/>
          </p:cNvSpPr>
          <p:nvPr/>
        </p:nvSpPr>
        <p:spPr bwMode="auto">
          <a:xfrm>
            <a:off x="1924050" y="709614"/>
            <a:ext cx="851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t>p→369→367→167→239→237→138→230→139</a:t>
            </a:r>
          </a:p>
        </p:txBody>
      </p:sp>
      <p:sp>
        <p:nvSpPr>
          <p:cNvPr id="61444" name="Text Box 4"/>
          <p:cNvSpPr txBox="1">
            <a:spLocks noChangeArrowheads="1"/>
          </p:cNvSpPr>
          <p:nvPr/>
        </p:nvSpPr>
        <p:spPr bwMode="auto">
          <a:xfrm>
            <a:off x="1752600" y="1270000"/>
            <a:ext cx="33845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3600" b="1">
                <a:solidFill>
                  <a:srgbClr val="990000"/>
                </a:solidFill>
              </a:rPr>
              <a:t>进行第一次分配</a:t>
            </a:r>
            <a:endParaRPr lang="zh-CN" altLang="en-US" sz="4000"/>
          </a:p>
        </p:txBody>
      </p:sp>
      <p:sp>
        <p:nvSpPr>
          <p:cNvPr id="61445" name="Text Box 5"/>
          <p:cNvSpPr txBox="1">
            <a:spLocks noChangeArrowheads="1"/>
          </p:cNvSpPr>
          <p:nvPr/>
        </p:nvSpPr>
        <p:spPr bwMode="auto">
          <a:xfrm>
            <a:off x="1631950" y="5202238"/>
            <a:ext cx="33845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b="1">
                <a:solidFill>
                  <a:srgbClr val="990000"/>
                </a:solidFill>
              </a:rPr>
              <a:t>进行第一次收集</a:t>
            </a:r>
          </a:p>
        </p:txBody>
      </p:sp>
      <p:sp>
        <p:nvSpPr>
          <p:cNvPr id="61446" name="Rectangle 6"/>
          <p:cNvSpPr>
            <a:spLocks noChangeArrowheads="1"/>
          </p:cNvSpPr>
          <p:nvPr/>
        </p:nvSpPr>
        <p:spPr bwMode="auto">
          <a:xfrm>
            <a:off x="2667001" y="1971675"/>
            <a:ext cx="32369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600">
                <a:solidFill>
                  <a:srgbClr val="006666"/>
                </a:solidFill>
              </a:rPr>
              <a:t>f[</a:t>
            </a:r>
            <a:r>
              <a:rPr lang="en-US" altLang="zh-CN" sz="3600" b="1">
                <a:solidFill>
                  <a:srgbClr val="FF0000"/>
                </a:solidFill>
              </a:rPr>
              <a:t>0</a:t>
            </a:r>
            <a:r>
              <a:rPr lang="en-US" altLang="zh-CN" sz="3600">
                <a:solidFill>
                  <a:srgbClr val="006666"/>
                </a:solidFill>
              </a:rPr>
              <a:t>]              e[</a:t>
            </a:r>
            <a:r>
              <a:rPr lang="en-US" altLang="zh-CN" sz="3600" b="1">
                <a:solidFill>
                  <a:srgbClr val="FF0000"/>
                </a:solidFill>
              </a:rPr>
              <a:t>0</a:t>
            </a:r>
            <a:r>
              <a:rPr lang="en-US" altLang="zh-CN" sz="3600">
                <a:solidFill>
                  <a:srgbClr val="006666"/>
                </a:solidFill>
              </a:rPr>
              <a:t>]</a:t>
            </a:r>
            <a:endParaRPr lang="en-US" altLang="zh-CN" sz="4000">
              <a:solidFill>
                <a:srgbClr val="006666"/>
              </a:solidFill>
            </a:endParaRPr>
          </a:p>
        </p:txBody>
      </p:sp>
      <p:sp>
        <p:nvSpPr>
          <p:cNvPr id="61447" name="Rectangle 7"/>
          <p:cNvSpPr>
            <a:spLocks noChangeArrowheads="1"/>
          </p:cNvSpPr>
          <p:nvPr/>
        </p:nvSpPr>
        <p:spPr bwMode="auto">
          <a:xfrm>
            <a:off x="2667000" y="2838451"/>
            <a:ext cx="5545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600">
                <a:solidFill>
                  <a:srgbClr val="006666"/>
                </a:solidFill>
              </a:rPr>
              <a:t>f[</a:t>
            </a:r>
            <a:r>
              <a:rPr lang="en-US" altLang="zh-CN" sz="3600">
                <a:solidFill>
                  <a:srgbClr val="0000FF"/>
                </a:solidFill>
              </a:rPr>
              <a:t>7</a:t>
            </a:r>
            <a:r>
              <a:rPr lang="en-US" altLang="zh-CN" sz="3600">
                <a:solidFill>
                  <a:srgbClr val="006666"/>
                </a:solidFill>
              </a:rPr>
              <a:t>]                                  e[</a:t>
            </a:r>
            <a:r>
              <a:rPr lang="en-US" altLang="zh-CN" sz="3600" b="1">
                <a:solidFill>
                  <a:srgbClr val="0000FF"/>
                </a:solidFill>
              </a:rPr>
              <a:t>7</a:t>
            </a:r>
            <a:r>
              <a:rPr lang="en-US" altLang="zh-CN" sz="3600">
                <a:solidFill>
                  <a:srgbClr val="006666"/>
                </a:solidFill>
              </a:rPr>
              <a:t>]</a:t>
            </a:r>
            <a:endParaRPr lang="en-US" altLang="zh-CN" sz="4000">
              <a:solidFill>
                <a:srgbClr val="006666"/>
              </a:solidFill>
            </a:endParaRPr>
          </a:p>
        </p:txBody>
      </p:sp>
      <p:sp>
        <p:nvSpPr>
          <p:cNvPr id="61448" name="Rectangle 8"/>
          <p:cNvSpPr>
            <a:spLocks noChangeArrowheads="1"/>
          </p:cNvSpPr>
          <p:nvPr/>
        </p:nvSpPr>
        <p:spPr bwMode="auto">
          <a:xfrm>
            <a:off x="2667001" y="3611564"/>
            <a:ext cx="3236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600">
                <a:solidFill>
                  <a:srgbClr val="006666"/>
                </a:solidFill>
              </a:rPr>
              <a:t>f[</a:t>
            </a:r>
            <a:r>
              <a:rPr lang="en-US" altLang="zh-CN" sz="3600" b="1">
                <a:solidFill>
                  <a:srgbClr val="FF00FF"/>
                </a:solidFill>
              </a:rPr>
              <a:t>8</a:t>
            </a:r>
            <a:r>
              <a:rPr lang="en-US" altLang="zh-CN" sz="3600">
                <a:solidFill>
                  <a:srgbClr val="006666"/>
                </a:solidFill>
              </a:rPr>
              <a:t>]              e[</a:t>
            </a:r>
            <a:r>
              <a:rPr lang="en-US" altLang="zh-CN" sz="3600" b="1">
                <a:solidFill>
                  <a:srgbClr val="FF00FF"/>
                </a:solidFill>
              </a:rPr>
              <a:t>8</a:t>
            </a:r>
            <a:r>
              <a:rPr lang="en-US" altLang="zh-CN" sz="3600">
                <a:solidFill>
                  <a:srgbClr val="006666"/>
                </a:solidFill>
              </a:rPr>
              <a:t>]</a:t>
            </a:r>
            <a:endParaRPr lang="en-US" altLang="zh-CN" sz="4000">
              <a:solidFill>
                <a:srgbClr val="006666"/>
              </a:solidFill>
            </a:endParaRPr>
          </a:p>
        </p:txBody>
      </p:sp>
      <p:sp>
        <p:nvSpPr>
          <p:cNvPr id="61449" name="Rectangle 9"/>
          <p:cNvSpPr>
            <a:spLocks noChangeArrowheads="1"/>
          </p:cNvSpPr>
          <p:nvPr/>
        </p:nvSpPr>
        <p:spPr bwMode="auto">
          <a:xfrm>
            <a:off x="2667000" y="4446588"/>
            <a:ext cx="55451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f[</a:t>
            </a:r>
            <a:r>
              <a:rPr lang="en-US" altLang="zh-CN" sz="3600" b="1">
                <a:solidFill>
                  <a:srgbClr val="CC3300"/>
                </a:solidFill>
              </a:rPr>
              <a:t>9</a:t>
            </a:r>
            <a:r>
              <a:rPr lang="en-US" altLang="zh-CN" sz="3600">
                <a:solidFill>
                  <a:srgbClr val="006666"/>
                </a:solidFill>
              </a:rPr>
              <a:t>]                                  e[</a:t>
            </a:r>
            <a:r>
              <a:rPr lang="en-US" altLang="zh-CN" sz="3600" b="1">
                <a:solidFill>
                  <a:srgbClr val="CC3300"/>
                </a:solidFill>
              </a:rPr>
              <a:t>9</a:t>
            </a:r>
            <a:r>
              <a:rPr lang="en-US" altLang="zh-CN" sz="3600">
                <a:solidFill>
                  <a:srgbClr val="006666"/>
                </a:solidFill>
              </a:rPr>
              <a:t>]</a:t>
            </a:r>
            <a:endParaRPr lang="en-US" altLang="zh-CN" sz="4000">
              <a:solidFill>
                <a:srgbClr val="006666"/>
              </a:solidFill>
            </a:endParaRPr>
          </a:p>
        </p:txBody>
      </p:sp>
      <p:sp>
        <p:nvSpPr>
          <p:cNvPr id="61450" name="Rectangle 10"/>
          <p:cNvSpPr>
            <a:spLocks noChangeArrowheads="1"/>
          </p:cNvSpPr>
          <p:nvPr/>
        </p:nvSpPr>
        <p:spPr bwMode="auto">
          <a:xfrm>
            <a:off x="1828801" y="5967414"/>
            <a:ext cx="1425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p→230</a:t>
            </a:r>
          </a:p>
        </p:txBody>
      </p:sp>
      <p:sp>
        <p:nvSpPr>
          <p:cNvPr id="61451" name="Rectangle 11"/>
          <p:cNvSpPr>
            <a:spLocks noChangeArrowheads="1"/>
          </p:cNvSpPr>
          <p:nvPr/>
        </p:nvSpPr>
        <p:spPr bwMode="auto">
          <a:xfrm>
            <a:off x="3352800" y="2084388"/>
            <a:ext cx="178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a:t>23</a:t>
            </a:r>
            <a:r>
              <a:rPr lang="en-US" altLang="zh-CN" sz="3600" b="1">
                <a:solidFill>
                  <a:srgbClr val="FF0000"/>
                </a:solidFill>
              </a:rPr>
              <a:t>0</a:t>
            </a:r>
            <a:r>
              <a:rPr lang="en-US" altLang="zh-CN" sz="3600">
                <a:solidFill>
                  <a:srgbClr val="006666"/>
                </a:solidFill>
              </a:rPr>
              <a:t>←</a:t>
            </a:r>
          </a:p>
        </p:txBody>
      </p:sp>
      <p:sp>
        <p:nvSpPr>
          <p:cNvPr id="61452" name="Rectangle 12"/>
          <p:cNvSpPr>
            <a:spLocks noChangeArrowheads="1"/>
          </p:cNvSpPr>
          <p:nvPr/>
        </p:nvSpPr>
        <p:spPr bwMode="auto">
          <a:xfrm>
            <a:off x="3352800" y="2890838"/>
            <a:ext cx="407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a:t>36</a:t>
            </a:r>
            <a:r>
              <a:rPr lang="en-US" altLang="zh-CN" sz="3600" b="1">
                <a:solidFill>
                  <a:srgbClr val="0000FF"/>
                </a:solidFill>
              </a:rPr>
              <a:t>7                    </a:t>
            </a:r>
            <a:r>
              <a:rPr lang="en-US" altLang="zh-CN" sz="3600">
                <a:solidFill>
                  <a:srgbClr val="006666"/>
                </a:solidFill>
              </a:rPr>
              <a:t>←</a:t>
            </a:r>
          </a:p>
        </p:txBody>
      </p:sp>
      <p:sp>
        <p:nvSpPr>
          <p:cNvPr id="61453" name="Rectangle 13"/>
          <p:cNvSpPr>
            <a:spLocks noChangeArrowheads="1"/>
          </p:cNvSpPr>
          <p:nvPr/>
        </p:nvSpPr>
        <p:spPr bwMode="auto">
          <a:xfrm>
            <a:off x="4495800" y="28908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→16</a:t>
            </a:r>
            <a:r>
              <a:rPr lang="en-US" altLang="zh-CN" sz="3600" b="1">
                <a:solidFill>
                  <a:srgbClr val="0000FF"/>
                </a:solidFill>
              </a:rPr>
              <a:t>7</a:t>
            </a:r>
          </a:p>
        </p:txBody>
      </p:sp>
      <p:sp>
        <p:nvSpPr>
          <p:cNvPr id="61454" name="Rectangle 14"/>
          <p:cNvSpPr>
            <a:spLocks noChangeArrowheads="1"/>
          </p:cNvSpPr>
          <p:nvPr/>
        </p:nvSpPr>
        <p:spPr bwMode="auto">
          <a:xfrm>
            <a:off x="5638800" y="28908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→23</a:t>
            </a:r>
            <a:r>
              <a:rPr lang="en-US" altLang="zh-CN" sz="3600" b="1">
                <a:solidFill>
                  <a:srgbClr val="0000FF"/>
                </a:solidFill>
              </a:rPr>
              <a:t>7</a:t>
            </a:r>
          </a:p>
        </p:txBody>
      </p:sp>
      <p:sp>
        <p:nvSpPr>
          <p:cNvPr id="61455" name="Rectangle 15"/>
          <p:cNvSpPr>
            <a:spLocks noChangeArrowheads="1"/>
          </p:cNvSpPr>
          <p:nvPr/>
        </p:nvSpPr>
        <p:spPr bwMode="auto">
          <a:xfrm>
            <a:off x="3048000" y="5967414"/>
            <a:ext cx="323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→367→167→237</a:t>
            </a:r>
          </a:p>
        </p:txBody>
      </p:sp>
      <p:sp>
        <p:nvSpPr>
          <p:cNvPr id="61456" name="Rectangle 16"/>
          <p:cNvSpPr>
            <a:spLocks noChangeArrowheads="1"/>
          </p:cNvSpPr>
          <p:nvPr/>
        </p:nvSpPr>
        <p:spPr bwMode="auto">
          <a:xfrm>
            <a:off x="6172200" y="5967414"/>
            <a:ext cx="120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→138</a:t>
            </a:r>
          </a:p>
        </p:txBody>
      </p:sp>
      <p:sp>
        <p:nvSpPr>
          <p:cNvPr id="61457" name="Rectangle 17"/>
          <p:cNvSpPr>
            <a:spLocks noChangeArrowheads="1"/>
          </p:cNvSpPr>
          <p:nvPr/>
        </p:nvSpPr>
        <p:spPr bwMode="auto">
          <a:xfrm>
            <a:off x="7239000" y="5967414"/>
            <a:ext cx="323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→368→239→139</a:t>
            </a:r>
          </a:p>
        </p:txBody>
      </p:sp>
      <p:sp>
        <p:nvSpPr>
          <p:cNvPr id="61458" name="Rectangle 18"/>
          <p:cNvSpPr>
            <a:spLocks noChangeArrowheads="1"/>
          </p:cNvSpPr>
          <p:nvPr/>
        </p:nvSpPr>
        <p:spPr bwMode="auto">
          <a:xfrm>
            <a:off x="3352800" y="4446588"/>
            <a:ext cx="407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a:t>36</a:t>
            </a:r>
            <a:r>
              <a:rPr lang="en-US" altLang="zh-CN" sz="3600" b="1">
                <a:solidFill>
                  <a:srgbClr val="CC3300"/>
                </a:solidFill>
              </a:rPr>
              <a:t>9                    </a:t>
            </a:r>
            <a:r>
              <a:rPr lang="en-US" altLang="zh-CN" sz="3600">
                <a:solidFill>
                  <a:srgbClr val="006666"/>
                </a:solidFill>
              </a:rPr>
              <a:t>←</a:t>
            </a:r>
          </a:p>
        </p:txBody>
      </p:sp>
      <p:sp>
        <p:nvSpPr>
          <p:cNvPr id="61459" name="Rectangle 19"/>
          <p:cNvSpPr>
            <a:spLocks noChangeArrowheads="1"/>
          </p:cNvSpPr>
          <p:nvPr/>
        </p:nvSpPr>
        <p:spPr bwMode="auto">
          <a:xfrm>
            <a:off x="4495800" y="44910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→23</a:t>
            </a:r>
            <a:r>
              <a:rPr lang="en-US" altLang="zh-CN" sz="3600" b="1">
                <a:solidFill>
                  <a:srgbClr val="CC3300"/>
                </a:solidFill>
              </a:rPr>
              <a:t>9</a:t>
            </a:r>
          </a:p>
        </p:txBody>
      </p:sp>
      <p:sp>
        <p:nvSpPr>
          <p:cNvPr id="61460" name="Rectangle 20"/>
          <p:cNvSpPr>
            <a:spLocks noChangeArrowheads="1"/>
          </p:cNvSpPr>
          <p:nvPr/>
        </p:nvSpPr>
        <p:spPr bwMode="auto">
          <a:xfrm>
            <a:off x="5638800" y="44910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→13</a:t>
            </a:r>
            <a:r>
              <a:rPr lang="en-US" altLang="zh-CN" sz="3600" b="1">
                <a:solidFill>
                  <a:srgbClr val="CC3300"/>
                </a:solidFill>
              </a:rPr>
              <a:t>9</a:t>
            </a:r>
          </a:p>
        </p:txBody>
      </p:sp>
      <p:sp>
        <p:nvSpPr>
          <p:cNvPr id="61461" name="Rectangle 21"/>
          <p:cNvSpPr>
            <a:spLocks noChangeArrowheads="1"/>
          </p:cNvSpPr>
          <p:nvPr/>
        </p:nvSpPr>
        <p:spPr bwMode="auto">
          <a:xfrm>
            <a:off x="3321050" y="3684588"/>
            <a:ext cx="178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a:t>13</a:t>
            </a:r>
            <a:r>
              <a:rPr lang="en-US" altLang="zh-CN" sz="3600" b="1">
                <a:solidFill>
                  <a:srgbClr val="FF00FF"/>
                </a:solidFill>
              </a:rPr>
              <a:t>8</a:t>
            </a:r>
            <a:r>
              <a:rPr lang="en-US" altLang="zh-CN" sz="3600">
                <a:solidFill>
                  <a:srgbClr val="006666"/>
                </a:solidFill>
              </a:rPr>
              <a:t>←</a:t>
            </a:r>
          </a:p>
        </p:txBody>
      </p:sp>
    </p:spTree>
    <p:extLst>
      <p:ext uri="{BB962C8B-B14F-4D97-AF65-F5344CB8AC3E}">
        <p14:creationId xmlns:p14="http://schemas.microsoft.com/office/powerpoint/2010/main" val="443699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left)">
                                      <p:cBhvr>
                                        <p:cTn id="7" dur="500"/>
                                        <p:tgtEl>
                                          <p:spTgt spid="6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left)">
                                      <p:cBhvr>
                                        <p:cTn id="12" dur="500"/>
                                        <p:tgtEl>
                                          <p:spTgt spid="6144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1447"/>
                                        </p:tgtEl>
                                        <p:attrNameLst>
                                          <p:attrName>style.visibility</p:attrName>
                                        </p:attrNameLst>
                                      </p:cBhvr>
                                      <p:to>
                                        <p:strVal val="visible"/>
                                      </p:to>
                                    </p:set>
                                    <p:animEffect transition="in" filter="wipe(left)">
                                      <p:cBhvr>
                                        <p:cTn id="16" dur="500"/>
                                        <p:tgtEl>
                                          <p:spTgt spid="61447"/>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448"/>
                                        </p:tgtEl>
                                        <p:attrNameLst>
                                          <p:attrName>style.visibility</p:attrName>
                                        </p:attrNameLst>
                                      </p:cBhvr>
                                      <p:to>
                                        <p:strVal val="visible"/>
                                      </p:to>
                                    </p:set>
                                    <p:animEffect transition="in" filter="wipe(left)">
                                      <p:cBhvr>
                                        <p:cTn id="20" dur="500"/>
                                        <p:tgtEl>
                                          <p:spTgt spid="61448"/>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1449"/>
                                        </p:tgtEl>
                                        <p:attrNameLst>
                                          <p:attrName>style.visibility</p:attrName>
                                        </p:attrNameLst>
                                      </p:cBhvr>
                                      <p:to>
                                        <p:strVal val="visible"/>
                                      </p:to>
                                    </p:set>
                                    <p:animEffect transition="in" filter="wipe(left)">
                                      <p:cBhvr>
                                        <p:cTn id="24" dur="500"/>
                                        <p:tgtEl>
                                          <p:spTgt spid="614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1458"/>
                                        </p:tgtEl>
                                        <p:attrNameLst>
                                          <p:attrName>style.visibility</p:attrName>
                                        </p:attrNameLst>
                                      </p:cBhvr>
                                      <p:to>
                                        <p:strVal val="visible"/>
                                      </p:to>
                                    </p:set>
                                    <p:animEffect transition="in" filter="wipe(left)">
                                      <p:cBhvr>
                                        <p:cTn id="29" dur="500"/>
                                        <p:tgtEl>
                                          <p:spTgt spid="614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1452"/>
                                        </p:tgtEl>
                                        <p:attrNameLst>
                                          <p:attrName>style.visibility</p:attrName>
                                        </p:attrNameLst>
                                      </p:cBhvr>
                                      <p:to>
                                        <p:strVal val="visible"/>
                                      </p:to>
                                    </p:set>
                                    <p:animEffect transition="in" filter="wipe(left)">
                                      <p:cBhvr>
                                        <p:cTn id="34" dur="500"/>
                                        <p:tgtEl>
                                          <p:spTgt spid="614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1453"/>
                                        </p:tgtEl>
                                        <p:attrNameLst>
                                          <p:attrName>style.visibility</p:attrName>
                                        </p:attrNameLst>
                                      </p:cBhvr>
                                      <p:to>
                                        <p:strVal val="visible"/>
                                      </p:to>
                                    </p:set>
                                    <p:animEffect transition="in" filter="wipe(left)">
                                      <p:cBhvr>
                                        <p:cTn id="39" dur="500"/>
                                        <p:tgtEl>
                                          <p:spTgt spid="6145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459"/>
                                        </p:tgtEl>
                                        <p:attrNameLst>
                                          <p:attrName>style.visibility</p:attrName>
                                        </p:attrNameLst>
                                      </p:cBhvr>
                                      <p:to>
                                        <p:strVal val="visible"/>
                                      </p:to>
                                    </p:set>
                                    <p:animEffect transition="in" filter="wipe(left)">
                                      <p:cBhvr>
                                        <p:cTn id="44" dur="500"/>
                                        <p:tgtEl>
                                          <p:spTgt spid="614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454"/>
                                        </p:tgtEl>
                                        <p:attrNameLst>
                                          <p:attrName>style.visibility</p:attrName>
                                        </p:attrNameLst>
                                      </p:cBhvr>
                                      <p:to>
                                        <p:strVal val="visible"/>
                                      </p:to>
                                    </p:set>
                                    <p:animEffect transition="in" filter="wipe(left)">
                                      <p:cBhvr>
                                        <p:cTn id="49" dur="500"/>
                                        <p:tgtEl>
                                          <p:spTgt spid="6145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1461"/>
                                        </p:tgtEl>
                                        <p:attrNameLst>
                                          <p:attrName>style.visibility</p:attrName>
                                        </p:attrNameLst>
                                      </p:cBhvr>
                                      <p:to>
                                        <p:strVal val="visible"/>
                                      </p:to>
                                    </p:set>
                                    <p:animEffect transition="in" filter="wipe(left)">
                                      <p:cBhvr>
                                        <p:cTn id="54" dur="500"/>
                                        <p:tgtEl>
                                          <p:spTgt spid="6146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1451"/>
                                        </p:tgtEl>
                                        <p:attrNameLst>
                                          <p:attrName>style.visibility</p:attrName>
                                        </p:attrNameLst>
                                      </p:cBhvr>
                                      <p:to>
                                        <p:strVal val="visible"/>
                                      </p:to>
                                    </p:set>
                                    <p:animEffect transition="in" filter="wipe(left)">
                                      <p:cBhvr>
                                        <p:cTn id="59" dur="500"/>
                                        <p:tgtEl>
                                          <p:spTgt spid="6145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1460"/>
                                        </p:tgtEl>
                                        <p:attrNameLst>
                                          <p:attrName>style.visibility</p:attrName>
                                        </p:attrNameLst>
                                      </p:cBhvr>
                                      <p:to>
                                        <p:strVal val="visible"/>
                                      </p:to>
                                    </p:set>
                                    <p:animEffect transition="in" filter="wipe(left)">
                                      <p:cBhvr>
                                        <p:cTn id="64" dur="500"/>
                                        <p:tgtEl>
                                          <p:spTgt spid="6146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1445"/>
                                        </p:tgtEl>
                                        <p:attrNameLst>
                                          <p:attrName>style.visibility</p:attrName>
                                        </p:attrNameLst>
                                      </p:cBhvr>
                                      <p:to>
                                        <p:strVal val="visible"/>
                                      </p:to>
                                    </p:set>
                                    <p:animEffect transition="in" filter="wipe(left)">
                                      <p:cBhvr>
                                        <p:cTn id="69" dur="500"/>
                                        <p:tgtEl>
                                          <p:spTgt spid="6144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1450"/>
                                        </p:tgtEl>
                                        <p:attrNameLst>
                                          <p:attrName>style.visibility</p:attrName>
                                        </p:attrNameLst>
                                      </p:cBhvr>
                                      <p:to>
                                        <p:strVal val="visible"/>
                                      </p:to>
                                    </p:set>
                                    <p:animEffect transition="in" filter="wipe(left)">
                                      <p:cBhvr>
                                        <p:cTn id="74" dur="500"/>
                                        <p:tgtEl>
                                          <p:spTgt spid="6145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1455"/>
                                        </p:tgtEl>
                                        <p:attrNameLst>
                                          <p:attrName>style.visibility</p:attrName>
                                        </p:attrNameLst>
                                      </p:cBhvr>
                                      <p:to>
                                        <p:strVal val="visible"/>
                                      </p:to>
                                    </p:set>
                                    <p:animEffect transition="in" filter="wipe(left)">
                                      <p:cBhvr>
                                        <p:cTn id="79" dur="500"/>
                                        <p:tgtEl>
                                          <p:spTgt spid="6145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1456"/>
                                        </p:tgtEl>
                                        <p:attrNameLst>
                                          <p:attrName>style.visibility</p:attrName>
                                        </p:attrNameLst>
                                      </p:cBhvr>
                                      <p:to>
                                        <p:strVal val="visible"/>
                                      </p:to>
                                    </p:set>
                                    <p:animEffect transition="in" filter="wipe(left)">
                                      <p:cBhvr>
                                        <p:cTn id="84" dur="500"/>
                                        <p:tgtEl>
                                          <p:spTgt spid="6145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1457"/>
                                        </p:tgtEl>
                                        <p:attrNameLst>
                                          <p:attrName>style.visibility</p:attrName>
                                        </p:attrNameLst>
                                      </p:cBhvr>
                                      <p:to>
                                        <p:strVal val="visible"/>
                                      </p:to>
                                    </p:set>
                                    <p:animEffect transition="in" filter="wipe(left)">
                                      <p:cBhvr>
                                        <p:cTn id="89" dur="500"/>
                                        <p:tgtEl>
                                          <p:spTgt spid="6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45" grpId="0" autoUpdateAnimBg="0"/>
      <p:bldP spid="61446" grpId="0" autoUpdateAnimBg="0"/>
      <p:bldP spid="61447" grpId="0" autoUpdateAnimBg="0"/>
      <p:bldP spid="61448" grpId="0" autoUpdateAnimBg="0"/>
      <p:bldP spid="61449" grpId="0" autoUpdateAnimBg="0"/>
      <p:bldP spid="61450" grpId="0" autoUpdateAnimBg="0"/>
      <p:bldP spid="61451" grpId="0" autoUpdateAnimBg="0"/>
      <p:bldP spid="61452" grpId="0" autoUpdateAnimBg="0"/>
      <p:bldP spid="61453" grpId="0" autoUpdateAnimBg="0"/>
      <p:bldP spid="61454" grpId="0" autoUpdateAnimBg="0"/>
      <p:bldP spid="61455" grpId="0" autoUpdateAnimBg="0"/>
      <p:bldP spid="61456" grpId="0" autoUpdateAnimBg="0"/>
      <p:bldP spid="61457" grpId="0" autoUpdateAnimBg="0"/>
      <p:bldP spid="61458" grpId="0" autoUpdateAnimBg="0"/>
      <p:bldP spid="61459" grpId="0" autoUpdateAnimBg="0"/>
      <p:bldP spid="61460" grpId="0" autoUpdateAnimBg="0"/>
      <p:bldP spid="61461"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828800" y="1241426"/>
            <a:ext cx="37401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b="1">
                <a:solidFill>
                  <a:srgbClr val="990000"/>
                </a:solidFill>
              </a:rPr>
              <a:t>进行第二次分配</a:t>
            </a:r>
            <a:endParaRPr lang="zh-CN" altLang="en-US" sz="4000"/>
          </a:p>
        </p:txBody>
      </p:sp>
      <p:sp>
        <p:nvSpPr>
          <p:cNvPr id="62467" name="Text Box 3"/>
          <p:cNvSpPr txBox="1">
            <a:spLocks noChangeArrowheads="1"/>
          </p:cNvSpPr>
          <p:nvPr/>
        </p:nvSpPr>
        <p:spPr bwMode="auto">
          <a:xfrm>
            <a:off x="1885950" y="5219700"/>
            <a:ext cx="554190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a:solidFill>
                  <a:srgbClr val="660033"/>
                </a:solidFill>
              </a:rPr>
              <a:t>p→230→237→138→239→139</a:t>
            </a:r>
            <a:endParaRPr lang="en-US" altLang="zh-CN" sz="3400"/>
          </a:p>
        </p:txBody>
      </p:sp>
      <p:sp>
        <p:nvSpPr>
          <p:cNvPr id="94212" name="Text Box 5"/>
          <p:cNvSpPr txBox="1">
            <a:spLocks noChangeArrowheads="1"/>
          </p:cNvSpPr>
          <p:nvPr/>
        </p:nvSpPr>
        <p:spPr bwMode="auto">
          <a:xfrm>
            <a:off x="1812926" y="423864"/>
            <a:ext cx="853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p→230→367→167→237→138→368→239→139</a:t>
            </a:r>
          </a:p>
        </p:txBody>
      </p:sp>
      <p:sp>
        <p:nvSpPr>
          <p:cNvPr id="62470" name="Rectangle 6"/>
          <p:cNvSpPr>
            <a:spLocks noChangeArrowheads="1"/>
          </p:cNvSpPr>
          <p:nvPr/>
        </p:nvSpPr>
        <p:spPr bwMode="auto">
          <a:xfrm>
            <a:off x="1905000" y="2093913"/>
            <a:ext cx="8707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a:solidFill>
                  <a:srgbClr val="006666"/>
                </a:solidFill>
              </a:rPr>
              <a:t>f[</a:t>
            </a:r>
            <a:r>
              <a:rPr lang="en-US" altLang="zh-CN" sz="4000" b="1">
                <a:solidFill>
                  <a:srgbClr val="FF0000"/>
                </a:solidFill>
              </a:rPr>
              <a:t>3</a:t>
            </a:r>
            <a:r>
              <a:rPr lang="en-US" altLang="zh-CN" sz="4000">
                <a:solidFill>
                  <a:srgbClr val="006666"/>
                </a:solidFill>
              </a:rPr>
              <a:t>]                                                      e[</a:t>
            </a:r>
            <a:r>
              <a:rPr lang="en-US" altLang="zh-CN" sz="4000" b="1">
                <a:solidFill>
                  <a:srgbClr val="FF0000"/>
                </a:solidFill>
              </a:rPr>
              <a:t>3</a:t>
            </a:r>
            <a:r>
              <a:rPr lang="en-US" altLang="zh-CN" sz="4000">
                <a:solidFill>
                  <a:srgbClr val="006666"/>
                </a:solidFill>
              </a:rPr>
              <a:t>]</a:t>
            </a:r>
            <a:endParaRPr lang="en-US" altLang="zh-CN" sz="4000"/>
          </a:p>
        </p:txBody>
      </p:sp>
      <p:sp>
        <p:nvSpPr>
          <p:cNvPr id="62471" name="Rectangle 7"/>
          <p:cNvSpPr>
            <a:spLocks noChangeArrowheads="1"/>
          </p:cNvSpPr>
          <p:nvPr/>
        </p:nvSpPr>
        <p:spPr bwMode="auto">
          <a:xfrm>
            <a:off x="1905001" y="3236913"/>
            <a:ext cx="6143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a:solidFill>
                  <a:srgbClr val="006666"/>
                </a:solidFill>
              </a:rPr>
              <a:t>f[</a:t>
            </a:r>
            <a:r>
              <a:rPr lang="en-US" altLang="zh-CN" sz="4000" b="1">
                <a:solidFill>
                  <a:srgbClr val="0000FF"/>
                </a:solidFill>
              </a:rPr>
              <a:t>6</a:t>
            </a:r>
            <a:r>
              <a:rPr lang="en-US" altLang="zh-CN" sz="4000">
                <a:solidFill>
                  <a:srgbClr val="006666"/>
                </a:solidFill>
              </a:rPr>
              <a:t>]                                  e[</a:t>
            </a:r>
            <a:r>
              <a:rPr lang="en-US" altLang="zh-CN" sz="4000" b="1">
                <a:solidFill>
                  <a:srgbClr val="0000FF"/>
                </a:solidFill>
              </a:rPr>
              <a:t>6</a:t>
            </a:r>
            <a:r>
              <a:rPr lang="en-US" altLang="zh-CN" sz="4000">
                <a:solidFill>
                  <a:srgbClr val="006666"/>
                </a:solidFill>
              </a:rPr>
              <a:t>]</a:t>
            </a:r>
          </a:p>
        </p:txBody>
      </p:sp>
      <p:sp>
        <p:nvSpPr>
          <p:cNvPr id="62472" name="Rectangle 8"/>
          <p:cNvSpPr>
            <a:spLocks noChangeArrowheads="1"/>
          </p:cNvSpPr>
          <p:nvPr/>
        </p:nvSpPr>
        <p:spPr bwMode="auto">
          <a:xfrm>
            <a:off x="2667000" y="2224089"/>
            <a:ext cx="704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006666"/>
                </a:solidFill>
              </a:rPr>
              <a:t>→</a:t>
            </a:r>
            <a:r>
              <a:rPr lang="en-US" altLang="zh-CN" sz="4000"/>
              <a:t>2</a:t>
            </a:r>
            <a:r>
              <a:rPr lang="en-US" altLang="zh-CN" sz="4000" b="1">
                <a:solidFill>
                  <a:srgbClr val="FF0000"/>
                </a:solidFill>
              </a:rPr>
              <a:t>3</a:t>
            </a:r>
            <a:r>
              <a:rPr lang="en-US" altLang="zh-CN" sz="4000"/>
              <a:t>0                                        </a:t>
            </a:r>
            <a:r>
              <a:rPr lang="en-US" altLang="zh-CN" sz="4000">
                <a:solidFill>
                  <a:srgbClr val="006666"/>
                </a:solidFill>
              </a:rPr>
              <a:t>←</a:t>
            </a:r>
          </a:p>
        </p:txBody>
      </p:sp>
      <p:sp>
        <p:nvSpPr>
          <p:cNvPr id="62473" name="Rectangle 9"/>
          <p:cNvSpPr>
            <a:spLocks noChangeArrowheads="1"/>
          </p:cNvSpPr>
          <p:nvPr/>
        </p:nvSpPr>
        <p:spPr bwMode="auto">
          <a:xfrm>
            <a:off x="3956050" y="2224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→2</a:t>
            </a:r>
            <a:r>
              <a:rPr lang="en-US" altLang="zh-CN" sz="4000" b="1">
                <a:solidFill>
                  <a:srgbClr val="FF0000"/>
                </a:solidFill>
              </a:rPr>
              <a:t>3</a:t>
            </a:r>
            <a:r>
              <a:rPr lang="en-US" altLang="zh-CN" sz="4000"/>
              <a:t>7</a:t>
            </a:r>
          </a:p>
        </p:txBody>
      </p:sp>
      <p:sp>
        <p:nvSpPr>
          <p:cNvPr id="62474" name="Rectangle 10"/>
          <p:cNvSpPr>
            <a:spLocks noChangeArrowheads="1"/>
          </p:cNvSpPr>
          <p:nvPr/>
        </p:nvSpPr>
        <p:spPr bwMode="auto">
          <a:xfrm>
            <a:off x="5181600" y="2224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→1</a:t>
            </a:r>
            <a:r>
              <a:rPr lang="en-US" altLang="zh-CN" sz="4000" b="1">
                <a:solidFill>
                  <a:srgbClr val="FF0000"/>
                </a:solidFill>
              </a:rPr>
              <a:t>3</a:t>
            </a:r>
            <a:r>
              <a:rPr lang="en-US" altLang="zh-CN" sz="4000"/>
              <a:t>8</a:t>
            </a:r>
          </a:p>
        </p:txBody>
      </p:sp>
      <p:sp>
        <p:nvSpPr>
          <p:cNvPr id="62475" name="Rectangle 11"/>
          <p:cNvSpPr>
            <a:spLocks noChangeArrowheads="1"/>
          </p:cNvSpPr>
          <p:nvPr/>
        </p:nvSpPr>
        <p:spPr bwMode="auto">
          <a:xfrm>
            <a:off x="6400800" y="2224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→2</a:t>
            </a:r>
            <a:r>
              <a:rPr lang="en-US" altLang="zh-CN" sz="4000" b="1">
                <a:solidFill>
                  <a:srgbClr val="FF0000"/>
                </a:solidFill>
              </a:rPr>
              <a:t>3</a:t>
            </a:r>
            <a:r>
              <a:rPr lang="en-US" altLang="zh-CN" sz="4000"/>
              <a:t>9</a:t>
            </a:r>
          </a:p>
        </p:txBody>
      </p:sp>
      <p:sp>
        <p:nvSpPr>
          <p:cNvPr id="62476" name="Rectangle 12"/>
          <p:cNvSpPr>
            <a:spLocks noChangeArrowheads="1"/>
          </p:cNvSpPr>
          <p:nvPr/>
        </p:nvSpPr>
        <p:spPr bwMode="auto">
          <a:xfrm>
            <a:off x="7696200" y="2224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→1</a:t>
            </a:r>
            <a:r>
              <a:rPr lang="en-US" altLang="zh-CN" sz="4000" b="1">
                <a:solidFill>
                  <a:srgbClr val="FF0000"/>
                </a:solidFill>
              </a:rPr>
              <a:t>3</a:t>
            </a:r>
            <a:r>
              <a:rPr lang="en-US" altLang="zh-CN" sz="4000"/>
              <a:t>9</a:t>
            </a:r>
          </a:p>
        </p:txBody>
      </p:sp>
      <p:sp>
        <p:nvSpPr>
          <p:cNvPr id="62477" name="Rectangle 13"/>
          <p:cNvSpPr>
            <a:spLocks noChangeArrowheads="1"/>
          </p:cNvSpPr>
          <p:nvPr/>
        </p:nvSpPr>
        <p:spPr bwMode="auto">
          <a:xfrm>
            <a:off x="2667000" y="3367089"/>
            <a:ext cx="450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006666"/>
                </a:solidFill>
              </a:rPr>
              <a:t>→</a:t>
            </a:r>
            <a:r>
              <a:rPr lang="en-US" altLang="zh-CN" sz="4000"/>
              <a:t>3</a:t>
            </a:r>
            <a:r>
              <a:rPr lang="en-US" altLang="zh-CN" sz="4000" b="1">
                <a:solidFill>
                  <a:srgbClr val="0000FF"/>
                </a:solidFill>
              </a:rPr>
              <a:t>6</a:t>
            </a:r>
            <a:r>
              <a:rPr lang="en-US" altLang="zh-CN" sz="4000"/>
              <a:t>7                    </a:t>
            </a:r>
            <a:r>
              <a:rPr lang="en-US" altLang="zh-CN" sz="4000">
                <a:solidFill>
                  <a:srgbClr val="006666"/>
                </a:solidFill>
              </a:rPr>
              <a:t>←</a:t>
            </a:r>
          </a:p>
        </p:txBody>
      </p:sp>
      <p:sp>
        <p:nvSpPr>
          <p:cNvPr id="62478" name="Rectangle 14"/>
          <p:cNvSpPr>
            <a:spLocks noChangeArrowheads="1"/>
          </p:cNvSpPr>
          <p:nvPr/>
        </p:nvSpPr>
        <p:spPr bwMode="auto">
          <a:xfrm>
            <a:off x="3886200" y="3367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→1</a:t>
            </a:r>
            <a:r>
              <a:rPr lang="en-US" altLang="zh-CN" sz="4000" b="1">
                <a:solidFill>
                  <a:srgbClr val="0000FF"/>
                </a:solidFill>
              </a:rPr>
              <a:t>6</a:t>
            </a:r>
            <a:r>
              <a:rPr lang="en-US" altLang="zh-CN" sz="4000"/>
              <a:t>7</a:t>
            </a:r>
          </a:p>
        </p:txBody>
      </p:sp>
      <p:sp>
        <p:nvSpPr>
          <p:cNvPr id="62479" name="Rectangle 15"/>
          <p:cNvSpPr>
            <a:spLocks noChangeArrowheads="1"/>
          </p:cNvSpPr>
          <p:nvPr/>
        </p:nvSpPr>
        <p:spPr bwMode="auto">
          <a:xfrm>
            <a:off x="5181600" y="3367089"/>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→3</a:t>
            </a:r>
            <a:r>
              <a:rPr lang="en-US" altLang="zh-CN" sz="4000" b="1">
                <a:solidFill>
                  <a:srgbClr val="0000FF"/>
                </a:solidFill>
              </a:rPr>
              <a:t>6</a:t>
            </a:r>
            <a:r>
              <a:rPr lang="en-US" altLang="zh-CN" sz="4000"/>
              <a:t>8</a:t>
            </a:r>
          </a:p>
        </p:txBody>
      </p:sp>
      <p:sp>
        <p:nvSpPr>
          <p:cNvPr id="62480" name="Rectangle 16"/>
          <p:cNvSpPr>
            <a:spLocks noChangeArrowheads="1"/>
          </p:cNvSpPr>
          <p:nvPr/>
        </p:nvSpPr>
        <p:spPr bwMode="auto">
          <a:xfrm>
            <a:off x="7315200" y="5311775"/>
            <a:ext cx="323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→367→167→368</a:t>
            </a:r>
          </a:p>
        </p:txBody>
      </p:sp>
      <p:sp>
        <p:nvSpPr>
          <p:cNvPr id="62481" name="Rectangle 17"/>
          <p:cNvSpPr>
            <a:spLocks noChangeArrowheads="1"/>
          </p:cNvSpPr>
          <p:nvPr/>
        </p:nvSpPr>
        <p:spPr bwMode="auto">
          <a:xfrm>
            <a:off x="1981200" y="4289426"/>
            <a:ext cx="37401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a:solidFill>
                  <a:srgbClr val="990000"/>
                </a:solidFill>
              </a:rPr>
              <a:t>进行第二次收集</a:t>
            </a:r>
          </a:p>
        </p:txBody>
      </p:sp>
    </p:spTree>
    <p:extLst>
      <p:ext uri="{BB962C8B-B14F-4D97-AF65-F5344CB8AC3E}">
        <p14:creationId xmlns:p14="http://schemas.microsoft.com/office/powerpoint/2010/main" val="7257495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wipe(left)">
                                      <p:cBhvr>
                                        <p:cTn id="12" dur="500"/>
                                        <p:tgtEl>
                                          <p:spTgt spid="6247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2471"/>
                                        </p:tgtEl>
                                        <p:attrNameLst>
                                          <p:attrName>style.visibility</p:attrName>
                                        </p:attrNameLst>
                                      </p:cBhvr>
                                      <p:to>
                                        <p:strVal val="visible"/>
                                      </p:to>
                                    </p:set>
                                    <p:animEffect transition="in" filter="wipe(left)">
                                      <p:cBhvr>
                                        <p:cTn id="16" dur="500"/>
                                        <p:tgtEl>
                                          <p:spTgt spid="624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72"/>
                                        </p:tgtEl>
                                        <p:attrNameLst>
                                          <p:attrName>style.visibility</p:attrName>
                                        </p:attrNameLst>
                                      </p:cBhvr>
                                      <p:to>
                                        <p:strVal val="visible"/>
                                      </p:to>
                                    </p:set>
                                    <p:animEffect transition="in" filter="wipe(left)">
                                      <p:cBhvr>
                                        <p:cTn id="21" dur="500"/>
                                        <p:tgtEl>
                                          <p:spTgt spid="624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77"/>
                                        </p:tgtEl>
                                        <p:attrNameLst>
                                          <p:attrName>style.visibility</p:attrName>
                                        </p:attrNameLst>
                                      </p:cBhvr>
                                      <p:to>
                                        <p:strVal val="visible"/>
                                      </p:to>
                                    </p:set>
                                    <p:animEffect transition="in" filter="wipe(left)">
                                      <p:cBhvr>
                                        <p:cTn id="26" dur="500"/>
                                        <p:tgtEl>
                                          <p:spTgt spid="624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478"/>
                                        </p:tgtEl>
                                        <p:attrNameLst>
                                          <p:attrName>style.visibility</p:attrName>
                                        </p:attrNameLst>
                                      </p:cBhvr>
                                      <p:to>
                                        <p:strVal val="visible"/>
                                      </p:to>
                                    </p:set>
                                    <p:animEffect transition="in" filter="wipe(left)">
                                      <p:cBhvr>
                                        <p:cTn id="31" dur="500"/>
                                        <p:tgtEl>
                                          <p:spTgt spid="624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2473"/>
                                        </p:tgtEl>
                                        <p:attrNameLst>
                                          <p:attrName>style.visibility</p:attrName>
                                        </p:attrNameLst>
                                      </p:cBhvr>
                                      <p:to>
                                        <p:strVal val="visible"/>
                                      </p:to>
                                    </p:set>
                                    <p:animEffect transition="in" filter="wipe(left)">
                                      <p:cBhvr>
                                        <p:cTn id="36" dur="500"/>
                                        <p:tgtEl>
                                          <p:spTgt spid="6247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474"/>
                                        </p:tgtEl>
                                        <p:attrNameLst>
                                          <p:attrName>style.visibility</p:attrName>
                                        </p:attrNameLst>
                                      </p:cBhvr>
                                      <p:to>
                                        <p:strVal val="visible"/>
                                      </p:to>
                                    </p:set>
                                    <p:animEffect transition="in" filter="wipe(left)">
                                      <p:cBhvr>
                                        <p:cTn id="41" dur="500"/>
                                        <p:tgtEl>
                                          <p:spTgt spid="624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2479"/>
                                        </p:tgtEl>
                                        <p:attrNameLst>
                                          <p:attrName>style.visibility</p:attrName>
                                        </p:attrNameLst>
                                      </p:cBhvr>
                                      <p:to>
                                        <p:strVal val="visible"/>
                                      </p:to>
                                    </p:set>
                                    <p:animEffect transition="in" filter="wipe(left)">
                                      <p:cBhvr>
                                        <p:cTn id="46" dur="500"/>
                                        <p:tgtEl>
                                          <p:spTgt spid="6247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2475"/>
                                        </p:tgtEl>
                                        <p:attrNameLst>
                                          <p:attrName>style.visibility</p:attrName>
                                        </p:attrNameLst>
                                      </p:cBhvr>
                                      <p:to>
                                        <p:strVal val="visible"/>
                                      </p:to>
                                    </p:set>
                                    <p:animEffect transition="in" filter="wipe(left)">
                                      <p:cBhvr>
                                        <p:cTn id="51" dur="500"/>
                                        <p:tgtEl>
                                          <p:spTgt spid="624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2476"/>
                                        </p:tgtEl>
                                        <p:attrNameLst>
                                          <p:attrName>style.visibility</p:attrName>
                                        </p:attrNameLst>
                                      </p:cBhvr>
                                      <p:to>
                                        <p:strVal val="visible"/>
                                      </p:to>
                                    </p:set>
                                    <p:animEffect transition="in" filter="wipe(left)">
                                      <p:cBhvr>
                                        <p:cTn id="56" dur="500"/>
                                        <p:tgtEl>
                                          <p:spTgt spid="624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2481"/>
                                        </p:tgtEl>
                                        <p:attrNameLst>
                                          <p:attrName>style.visibility</p:attrName>
                                        </p:attrNameLst>
                                      </p:cBhvr>
                                      <p:to>
                                        <p:strVal val="visible"/>
                                      </p:to>
                                    </p:set>
                                    <p:animEffect transition="in" filter="wipe(left)">
                                      <p:cBhvr>
                                        <p:cTn id="61" dur="500"/>
                                        <p:tgtEl>
                                          <p:spTgt spid="6248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2467"/>
                                        </p:tgtEl>
                                        <p:attrNameLst>
                                          <p:attrName>style.visibility</p:attrName>
                                        </p:attrNameLst>
                                      </p:cBhvr>
                                      <p:to>
                                        <p:strVal val="visible"/>
                                      </p:to>
                                    </p:set>
                                    <p:animEffect transition="in" filter="wipe(left)">
                                      <p:cBhvr>
                                        <p:cTn id="66" dur="500"/>
                                        <p:tgtEl>
                                          <p:spTgt spid="6246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2480"/>
                                        </p:tgtEl>
                                        <p:attrNameLst>
                                          <p:attrName>style.visibility</p:attrName>
                                        </p:attrNameLst>
                                      </p:cBhvr>
                                      <p:to>
                                        <p:strVal val="visible"/>
                                      </p:to>
                                    </p:set>
                                    <p:animEffect transition="in" filter="wipe(left)">
                                      <p:cBhvr>
                                        <p:cTn id="71" dur="500"/>
                                        <p:tgtEl>
                                          <p:spTgt spid="62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70" grpId="0" autoUpdateAnimBg="0"/>
      <p:bldP spid="62471" grpId="0" autoUpdateAnimBg="0"/>
      <p:bldP spid="62472" grpId="0" autoUpdateAnimBg="0"/>
      <p:bldP spid="62473" grpId="0" autoUpdateAnimBg="0"/>
      <p:bldP spid="62474" grpId="0" autoUpdateAnimBg="0"/>
      <p:bldP spid="62475" grpId="0" autoUpdateAnimBg="0"/>
      <p:bldP spid="62476" grpId="0" autoUpdateAnimBg="0"/>
      <p:bldP spid="62477" grpId="0" autoUpdateAnimBg="0"/>
      <p:bldP spid="62478" grpId="0" autoUpdateAnimBg="0"/>
      <p:bldP spid="62479" grpId="0" autoUpdateAnimBg="0"/>
      <p:bldP spid="62480" grpId="0" autoUpdateAnimBg="0"/>
      <p:bldP spid="62481"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524000" y="4646614"/>
            <a:ext cx="91122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800"/>
              <a:t>  </a:t>
            </a:r>
            <a:r>
              <a:rPr lang="zh-CN" altLang="en-US" sz="3600" b="1">
                <a:solidFill>
                  <a:srgbClr val="990000"/>
                </a:solidFill>
              </a:rPr>
              <a:t>进行第三次收集之后便得到记录的有序序列</a:t>
            </a:r>
            <a:endParaRPr lang="zh-CN" altLang="en-US" sz="3400">
              <a:solidFill>
                <a:srgbClr val="990000"/>
              </a:solidFill>
            </a:endParaRPr>
          </a:p>
        </p:txBody>
      </p:sp>
      <p:sp>
        <p:nvSpPr>
          <p:cNvPr id="63491" name="Text Box 3"/>
          <p:cNvSpPr txBox="1">
            <a:spLocks noChangeArrowheads="1"/>
          </p:cNvSpPr>
          <p:nvPr/>
        </p:nvSpPr>
        <p:spPr bwMode="auto">
          <a:xfrm>
            <a:off x="2667000" y="1785939"/>
            <a:ext cx="5545138"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a:solidFill>
                  <a:srgbClr val="006666"/>
                </a:solidFill>
              </a:rPr>
              <a:t>f[</a:t>
            </a:r>
            <a:r>
              <a:rPr lang="en-US" altLang="zh-CN" sz="3600" b="1">
                <a:solidFill>
                  <a:srgbClr val="FF0000"/>
                </a:solidFill>
              </a:rPr>
              <a:t>1</a:t>
            </a:r>
            <a:r>
              <a:rPr lang="en-US" altLang="zh-CN" sz="3600">
                <a:solidFill>
                  <a:srgbClr val="006666"/>
                </a:solidFill>
              </a:rPr>
              <a:t>]                                  e[</a:t>
            </a:r>
            <a:r>
              <a:rPr lang="en-US" altLang="zh-CN" sz="3600" b="1">
                <a:solidFill>
                  <a:srgbClr val="FF0000"/>
                </a:solidFill>
              </a:rPr>
              <a:t>1</a:t>
            </a:r>
            <a:r>
              <a:rPr lang="en-US" altLang="zh-CN" sz="3600">
                <a:solidFill>
                  <a:srgbClr val="006666"/>
                </a:solidFill>
              </a:rPr>
              <a:t>]</a:t>
            </a:r>
            <a:endParaRPr lang="en-US" altLang="zh-CN" sz="3600"/>
          </a:p>
        </p:txBody>
      </p:sp>
      <p:sp>
        <p:nvSpPr>
          <p:cNvPr id="95236" name="Text Box 4"/>
          <p:cNvSpPr txBox="1">
            <a:spLocks noChangeArrowheads="1"/>
          </p:cNvSpPr>
          <p:nvPr/>
        </p:nvSpPr>
        <p:spPr bwMode="auto">
          <a:xfrm>
            <a:off x="1812926" y="195264"/>
            <a:ext cx="853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p→230→237→138→239→139→367→167→368</a:t>
            </a:r>
          </a:p>
        </p:txBody>
      </p:sp>
      <p:sp>
        <p:nvSpPr>
          <p:cNvPr id="63493" name="Rectangle 5"/>
          <p:cNvSpPr>
            <a:spLocks noChangeArrowheads="1"/>
          </p:cNvSpPr>
          <p:nvPr/>
        </p:nvSpPr>
        <p:spPr bwMode="auto">
          <a:xfrm>
            <a:off x="2057400" y="1073151"/>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990000"/>
                </a:solidFill>
              </a:rPr>
              <a:t>进行第三次分配</a:t>
            </a:r>
          </a:p>
        </p:txBody>
      </p:sp>
      <p:sp>
        <p:nvSpPr>
          <p:cNvPr id="63494" name="Rectangle 6"/>
          <p:cNvSpPr>
            <a:spLocks noChangeArrowheads="1"/>
          </p:cNvSpPr>
          <p:nvPr/>
        </p:nvSpPr>
        <p:spPr bwMode="auto">
          <a:xfrm>
            <a:off x="2667000" y="2700339"/>
            <a:ext cx="5545138"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a:solidFill>
                  <a:srgbClr val="006666"/>
                </a:solidFill>
              </a:rPr>
              <a:t>f[</a:t>
            </a:r>
            <a:r>
              <a:rPr lang="en-US" altLang="zh-CN" sz="3600" b="1">
                <a:solidFill>
                  <a:srgbClr val="0000FF"/>
                </a:solidFill>
              </a:rPr>
              <a:t>2</a:t>
            </a:r>
            <a:r>
              <a:rPr lang="en-US" altLang="zh-CN" sz="3600">
                <a:solidFill>
                  <a:srgbClr val="006666"/>
                </a:solidFill>
              </a:rPr>
              <a:t>]                                  e[</a:t>
            </a:r>
            <a:r>
              <a:rPr lang="en-US" altLang="zh-CN" sz="3600" b="1">
                <a:solidFill>
                  <a:srgbClr val="0000FF"/>
                </a:solidFill>
              </a:rPr>
              <a:t>2</a:t>
            </a:r>
            <a:r>
              <a:rPr lang="en-US" altLang="zh-CN" sz="3600">
                <a:solidFill>
                  <a:srgbClr val="006666"/>
                </a:solidFill>
              </a:rPr>
              <a:t>]</a:t>
            </a:r>
            <a:endParaRPr lang="en-US" altLang="zh-CN" sz="3600"/>
          </a:p>
        </p:txBody>
      </p:sp>
      <p:sp>
        <p:nvSpPr>
          <p:cNvPr id="63495" name="Rectangle 7"/>
          <p:cNvSpPr>
            <a:spLocks noChangeArrowheads="1"/>
          </p:cNvSpPr>
          <p:nvPr/>
        </p:nvSpPr>
        <p:spPr bwMode="auto">
          <a:xfrm>
            <a:off x="2667001" y="3614739"/>
            <a:ext cx="43910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a:solidFill>
                  <a:srgbClr val="006666"/>
                </a:solidFill>
              </a:rPr>
              <a:t>f[</a:t>
            </a:r>
            <a:r>
              <a:rPr lang="en-US" altLang="zh-CN" sz="3600" b="1">
                <a:solidFill>
                  <a:srgbClr val="FF00FF"/>
                </a:solidFill>
              </a:rPr>
              <a:t>3</a:t>
            </a:r>
            <a:r>
              <a:rPr lang="en-US" altLang="zh-CN" sz="3600">
                <a:solidFill>
                  <a:srgbClr val="006666"/>
                </a:solidFill>
              </a:rPr>
              <a:t>]                        e[</a:t>
            </a:r>
            <a:r>
              <a:rPr lang="en-US" altLang="zh-CN" sz="3600" b="1">
                <a:solidFill>
                  <a:srgbClr val="FF00FF"/>
                </a:solidFill>
              </a:rPr>
              <a:t>3</a:t>
            </a:r>
            <a:r>
              <a:rPr lang="en-US" altLang="zh-CN" sz="3600">
                <a:solidFill>
                  <a:srgbClr val="006666"/>
                </a:solidFill>
              </a:rPr>
              <a:t>]</a:t>
            </a:r>
          </a:p>
        </p:txBody>
      </p:sp>
      <p:sp>
        <p:nvSpPr>
          <p:cNvPr id="63496" name="Rectangle 8"/>
          <p:cNvSpPr>
            <a:spLocks noChangeArrowheads="1"/>
          </p:cNvSpPr>
          <p:nvPr/>
        </p:nvSpPr>
        <p:spPr bwMode="auto">
          <a:xfrm>
            <a:off x="3321050" y="1855788"/>
            <a:ext cx="407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b="1">
                <a:solidFill>
                  <a:srgbClr val="FF0000"/>
                </a:solidFill>
              </a:rPr>
              <a:t>1</a:t>
            </a:r>
            <a:r>
              <a:rPr lang="en-US" altLang="zh-CN" sz="3600"/>
              <a:t>38                    </a:t>
            </a:r>
            <a:r>
              <a:rPr lang="en-US" altLang="zh-CN" sz="3600">
                <a:solidFill>
                  <a:srgbClr val="006666"/>
                </a:solidFill>
              </a:rPr>
              <a:t>←</a:t>
            </a:r>
          </a:p>
        </p:txBody>
      </p:sp>
      <p:sp>
        <p:nvSpPr>
          <p:cNvPr id="63497" name="Rectangle 9"/>
          <p:cNvSpPr>
            <a:spLocks noChangeArrowheads="1"/>
          </p:cNvSpPr>
          <p:nvPr/>
        </p:nvSpPr>
        <p:spPr bwMode="auto">
          <a:xfrm>
            <a:off x="4464050" y="185578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a:t>
            </a:r>
            <a:r>
              <a:rPr lang="en-US" altLang="zh-CN" sz="3600" b="1">
                <a:solidFill>
                  <a:srgbClr val="FF0000"/>
                </a:solidFill>
              </a:rPr>
              <a:t>1</a:t>
            </a:r>
            <a:r>
              <a:rPr lang="en-US" altLang="zh-CN" sz="3600"/>
              <a:t>39</a:t>
            </a:r>
          </a:p>
        </p:txBody>
      </p:sp>
      <p:sp>
        <p:nvSpPr>
          <p:cNvPr id="63498" name="Rectangle 10"/>
          <p:cNvSpPr>
            <a:spLocks noChangeArrowheads="1"/>
          </p:cNvSpPr>
          <p:nvPr/>
        </p:nvSpPr>
        <p:spPr bwMode="auto">
          <a:xfrm>
            <a:off x="5638800" y="18875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a:t>
            </a:r>
            <a:r>
              <a:rPr lang="en-US" altLang="zh-CN" sz="3600" b="1">
                <a:solidFill>
                  <a:srgbClr val="FF0000"/>
                </a:solidFill>
              </a:rPr>
              <a:t>1</a:t>
            </a:r>
            <a:r>
              <a:rPr lang="en-US" altLang="zh-CN" sz="3600"/>
              <a:t>67</a:t>
            </a:r>
          </a:p>
        </p:txBody>
      </p:sp>
      <p:sp>
        <p:nvSpPr>
          <p:cNvPr id="63499" name="Rectangle 11"/>
          <p:cNvSpPr>
            <a:spLocks noChangeArrowheads="1"/>
          </p:cNvSpPr>
          <p:nvPr/>
        </p:nvSpPr>
        <p:spPr bwMode="auto">
          <a:xfrm>
            <a:off x="3321050" y="2814638"/>
            <a:ext cx="407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b="1">
                <a:solidFill>
                  <a:srgbClr val="0000FF"/>
                </a:solidFill>
              </a:rPr>
              <a:t>2</a:t>
            </a:r>
            <a:r>
              <a:rPr lang="en-US" altLang="zh-CN" sz="3600"/>
              <a:t>30                    </a:t>
            </a:r>
            <a:r>
              <a:rPr lang="en-US" altLang="zh-CN" sz="3600">
                <a:solidFill>
                  <a:srgbClr val="006666"/>
                </a:solidFill>
              </a:rPr>
              <a:t>←</a:t>
            </a:r>
          </a:p>
        </p:txBody>
      </p:sp>
      <p:sp>
        <p:nvSpPr>
          <p:cNvPr id="63500" name="Rectangle 12"/>
          <p:cNvSpPr>
            <a:spLocks noChangeArrowheads="1"/>
          </p:cNvSpPr>
          <p:nvPr/>
        </p:nvSpPr>
        <p:spPr bwMode="auto">
          <a:xfrm>
            <a:off x="4464050" y="28146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a:t>
            </a:r>
            <a:r>
              <a:rPr lang="en-US" altLang="zh-CN" sz="3600" b="1">
                <a:solidFill>
                  <a:srgbClr val="0000FF"/>
                </a:solidFill>
              </a:rPr>
              <a:t>2</a:t>
            </a:r>
            <a:r>
              <a:rPr lang="en-US" altLang="zh-CN" sz="3600"/>
              <a:t>37</a:t>
            </a:r>
          </a:p>
        </p:txBody>
      </p:sp>
      <p:sp>
        <p:nvSpPr>
          <p:cNvPr id="63501" name="Rectangle 13"/>
          <p:cNvSpPr>
            <a:spLocks noChangeArrowheads="1"/>
          </p:cNvSpPr>
          <p:nvPr/>
        </p:nvSpPr>
        <p:spPr bwMode="auto">
          <a:xfrm>
            <a:off x="5607050" y="28146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a:t>
            </a:r>
            <a:r>
              <a:rPr lang="en-US" altLang="zh-CN" sz="3600" b="1">
                <a:solidFill>
                  <a:srgbClr val="0000FF"/>
                </a:solidFill>
              </a:rPr>
              <a:t>2</a:t>
            </a:r>
            <a:r>
              <a:rPr lang="en-US" altLang="zh-CN" sz="3600"/>
              <a:t>39</a:t>
            </a:r>
          </a:p>
        </p:txBody>
      </p:sp>
      <p:sp>
        <p:nvSpPr>
          <p:cNvPr id="63502" name="Rectangle 14"/>
          <p:cNvSpPr>
            <a:spLocks noChangeArrowheads="1"/>
          </p:cNvSpPr>
          <p:nvPr/>
        </p:nvSpPr>
        <p:spPr bwMode="auto">
          <a:xfrm>
            <a:off x="3352800" y="3729038"/>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6666"/>
                </a:solidFill>
              </a:rPr>
              <a:t>→</a:t>
            </a:r>
            <a:r>
              <a:rPr lang="en-US" altLang="zh-CN" sz="3600" b="1">
                <a:solidFill>
                  <a:srgbClr val="FF00FF"/>
                </a:solidFill>
              </a:rPr>
              <a:t>3</a:t>
            </a:r>
            <a:r>
              <a:rPr lang="en-US" altLang="zh-CN" sz="3600"/>
              <a:t>67          </a:t>
            </a:r>
            <a:r>
              <a:rPr lang="en-US" altLang="zh-CN" sz="3600">
                <a:solidFill>
                  <a:srgbClr val="006666"/>
                </a:solidFill>
              </a:rPr>
              <a:t>←</a:t>
            </a:r>
          </a:p>
        </p:txBody>
      </p:sp>
      <p:sp>
        <p:nvSpPr>
          <p:cNvPr id="63503" name="Rectangle 15"/>
          <p:cNvSpPr>
            <a:spLocks noChangeArrowheads="1"/>
          </p:cNvSpPr>
          <p:nvPr/>
        </p:nvSpPr>
        <p:spPr bwMode="auto">
          <a:xfrm>
            <a:off x="4495800" y="37290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a:t>
            </a:r>
            <a:r>
              <a:rPr lang="en-US" altLang="zh-CN" sz="3600" b="1">
                <a:solidFill>
                  <a:srgbClr val="FF00FF"/>
                </a:solidFill>
              </a:rPr>
              <a:t>3</a:t>
            </a:r>
            <a:r>
              <a:rPr lang="en-US" altLang="zh-CN" sz="3600"/>
              <a:t>68</a:t>
            </a:r>
          </a:p>
        </p:txBody>
      </p:sp>
      <p:sp>
        <p:nvSpPr>
          <p:cNvPr id="63504" name="Rectangle 16"/>
          <p:cNvSpPr>
            <a:spLocks noChangeArrowheads="1"/>
          </p:cNvSpPr>
          <p:nvPr/>
        </p:nvSpPr>
        <p:spPr bwMode="auto">
          <a:xfrm>
            <a:off x="1828801" y="5738814"/>
            <a:ext cx="345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p→138→139→167</a:t>
            </a:r>
          </a:p>
        </p:txBody>
      </p:sp>
      <p:sp>
        <p:nvSpPr>
          <p:cNvPr id="63505" name="Rectangle 17"/>
          <p:cNvSpPr>
            <a:spLocks noChangeArrowheads="1"/>
          </p:cNvSpPr>
          <p:nvPr/>
        </p:nvSpPr>
        <p:spPr bwMode="auto">
          <a:xfrm>
            <a:off x="5105400" y="5738814"/>
            <a:ext cx="323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→230→237→239</a:t>
            </a:r>
          </a:p>
        </p:txBody>
      </p:sp>
      <p:sp>
        <p:nvSpPr>
          <p:cNvPr id="63506" name="Rectangle 18"/>
          <p:cNvSpPr>
            <a:spLocks noChangeArrowheads="1"/>
          </p:cNvSpPr>
          <p:nvPr/>
        </p:nvSpPr>
        <p:spPr bwMode="auto">
          <a:xfrm>
            <a:off x="8153400" y="5738814"/>
            <a:ext cx="221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660033"/>
                </a:solidFill>
              </a:rPr>
              <a:t>→367→368</a:t>
            </a:r>
          </a:p>
        </p:txBody>
      </p:sp>
    </p:spTree>
    <p:extLst>
      <p:ext uri="{BB962C8B-B14F-4D97-AF65-F5344CB8AC3E}">
        <p14:creationId xmlns:p14="http://schemas.microsoft.com/office/powerpoint/2010/main" val="900166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left)">
                                      <p:cBhvr>
                                        <p:cTn id="7" dur="500"/>
                                        <p:tgtEl>
                                          <p:spTgt spid="63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3494"/>
                                        </p:tgtEl>
                                        <p:attrNameLst>
                                          <p:attrName>style.visibility</p:attrName>
                                        </p:attrNameLst>
                                      </p:cBhvr>
                                      <p:to>
                                        <p:strVal val="visible"/>
                                      </p:to>
                                    </p:set>
                                    <p:animEffect transition="in" filter="wipe(left)">
                                      <p:cBhvr>
                                        <p:cTn id="16" dur="500"/>
                                        <p:tgtEl>
                                          <p:spTgt spid="63494"/>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3495"/>
                                        </p:tgtEl>
                                        <p:attrNameLst>
                                          <p:attrName>style.visibility</p:attrName>
                                        </p:attrNameLst>
                                      </p:cBhvr>
                                      <p:to>
                                        <p:strVal val="visible"/>
                                      </p:to>
                                    </p:set>
                                    <p:animEffect transition="in" filter="wipe(left)">
                                      <p:cBhvr>
                                        <p:cTn id="20" dur="500"/>
                                        <p:tgtEl>
                                          <p:spTgt spid="634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3499"/>
                                        </p:tgtEl>
                                        <p:attrNameLst>
                                          <p:attrName>style.visibility</p:attrName>
                                        </p:attrNameLst>
                                      </p:cBhvr>
                                      <p:to>
                                        <p:strVal val="visible"/>
                                      </p:to>
                                    </p:set>
                                    <p:animEffect transition="in" filter="wipe(left)">
                                      <p:cBhvr>
                                        <p:cTn id="25" dur="500"/>
                                        <p:tgtEl>
                                          <p:spTgt spid="634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3500"/>
                                        </p:tgtEl>
                                        <p:attrNameLst>
                                          <p:attrName>style.visibility</p:attrName>
                                        </p:attrNameLst>
                                      </p:cBhvr>
                                      <p:to>
                                        <p:strVal val="visible"/>
                                      </p:to>
                                    </p:set>
                                    <p:animEffect transition="in" filter="wipe(left)">
                                      <p:cBhvr>
                                        <p:cTn id="30" dur="500"/>
                                        <p:tgtEl>
                                          <p:spTgt spid="635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496"/>
                                        </p:tgtEl>
                                        <p:attrNameLst>
                                          <p:attrName>style.visibility</p:attrName>
                                        </p:attrNameLst>
                                      </p:cBhvr>
                                      <p:to>
                                        <p:strVal val="visible"/>
                                      </p:to>
                                    </p:set>
                                    <p:animEffect transition="in" filter="wipe(left)">
                                      <p:cBhvr>
                                        <p:cTn id="35" dur="500"/>
                                        <p:tgtEl>
                                          <p:spTgt spid="634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3501"/>
                                        </p:tgtEl>
                                        <p:attrNameLst>
                                          <p:attrName>style.visibility</p:attrName>
                                        </p:attrNameLst>
                                      </p:cBhvr>
                                      <p:to>
                                        <p:strVal val="visible"/>
                                      </p:to>
                                    </p:set>
                                    <p:animEffect transition="in" filter="wipe(left)">
                                      <p:cBhvr>
                                        <p:cTn id="40" dur="500"/>
                                        <p:tgtEl>
                                          <p:spTgt spid="635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3497"/>
                                        </p:tgtEl>
                                        <p:attrNameLst>
                                          <p:attrName>style.visibility</p:attrName>
                                        </p:attrNameLst>
                                      </p:cBhvr>
                                      <p:to>
                                        <p:strVal val="visible"/>
                                      </p:to>
                                    </p:set>
                                    <p:animEffect transition="in" filter="wipe(left)">
                                      <p:cBhvr>
                                        <p:cTn id="45" dur="500"/>
                                        <p:tgtEl>
                                          <p:spTgt spid="6349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3502"/>
                                        </p:tgtEl>
                                        <p:attrNameLst>
                                          <p:attrName>style.visibility</p:attrName>
                                        </p:attrNameLst>
                                      </p:cBhvr>
                                      <p:to>
                                        <p:strVal val="visible"/>
                                      </p:to>
                                    </p:set>
                                    <p:animEffect transition="in" filter="wipe(left)">
                                      <p:cBhvr>
                                        <p:cTn id="50" dur="500"/>
                                        <p:tgtEl>
                                          <p:spTgt spid="6350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3498"/>
                                        </p:tgtEl>
                                        <p:attrNameLst>
                                          <p:attrName>style.visibility</p:attrName>
                                        </p:attrNameLst>
                                      </p:cBhvr>
                                      <p:to>
                                        <p:strVal val="visible"/>
                                      </p:to>
                                    </p:set>
                                    <p:animEffect transition="in" filter="wipe(left)">
                                      <p:cBhvr>
                                        <p:cTn id="55" dur="500"/>
                                        <p:tgtEl>
                                          <p:spTgt spid="634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3503"/>
                                        </p:tgtEl>
                                        <p:attrNameLst>
                                          <p:attrName>style.visibility</p:attrName>
                                        </p:attrNameLst>
                                      </p:cBhvr>
                                      <p:to>
                                        <p:strVal val="visible"/>
                                      </p:to>
                                    </p:set>
                                    <p:animEffect transition="in" filter="wipe(left)">
                                      <p:cBhvr>
                                        <p:cTn id="60" dur="500"/>
                                        <p:tgtEl>
                                          <p:spTgt spid="6350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3490"/>
                                        </p:tgtEl>
                                        <p:attrNameLst>
                                          <p:attrName>style.visibility</p:attrName>
                                        </p:attrNameLst>
                                      </p:cBhvr>
                                      <p:to>
                                        <p:strVal val="visible"/>
                                      </p:to>
                                    </p:set>
                                    <p:animEffect transition="in" filter="wipe(left)">
                                      <p:cBhvr>
                                        <p:cTn id="65" dur="500"/>
                                        <p:tgtEl>
                                          <p:spTgt spid="634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3504"/>
                                        </p:tgtEl>
                                        <p:attrNameLst>
                                          <p:attrName>style.visibility</p:attrName>
                                        </p:attrNameLst>
                                      </p:cBhvr>
                                      <p:to>
                                        <p:strVal val="visible"/>
                                      </p:to>
                                    </p:set>
                                    <p:animEffect transition="in" filter="wipe(left)">
                                      <p:cBhvr>
                                        <p:cTn id="70" dur="500"/>
                                        <p:tgtEl>
                                          <p:spTgt spid="6350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3505"/>
                                        </p:tgtEl>
                                        <p:attrNameLst>
                                          <p:attrName>style.visibility</p:attrName>
                                        </p:attrNameLst>
                                      </p:cBhvr>
                                      <p:to>
                                        <p:strVal val="visible"/>
                                      </p:to>
                                    </p:set>
                                    <p:animEffect transition="in" filter="wipe(left)">
                                      <p:cBhvr>
                                        <p:cTn id="75" dur="500"/>
                                        <p:tgtEl>
                                          <p:spTgt spid="6350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3506"/>
                                        </p:tgtEl>
                                        <p:attrNameLst>
                                          <p:attrName>style.visibility</p:attrName>
                                        </p:attrNameLst>
                                      </p:cBhvr>
                                      <p:to>
                                        <p:strVal val="visible"/>
                                      </p:to>
                                    </p:set>
                                    <p:animEffect transition="in" filter="wipe(left)">
                                      <p:cBhvr>
                                        <p:cTn id="80" dur="500"/>
                                        <p:tgtEl>
                                          <p:spTgt spid="6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493" grpId="0" autoUpdateAnimBg="0"/>
      <p:bldP spid="63494" grpId="0" autoUpdateAnimBg="0"/>
      <p:bldP spid="63495" grpId="0" autoUpdateAnimBg="0"/>
      <p:bldP spid="63496" grpId="0" autoUpdateAnimBg="0"/>
      <p:bldP spid="63497" grpId="0" autoUpdateAnimBg="0"/>
      <p:bldP spid="63498" grpId="0" autoUpdateAnimBg="0"/>
      <p:bldP spid="63499" grpId="0" autoUpdateAnimBg="0"/>
      <p:bldP spid="63500" grpId="0" autoUpdateAnimBg="0"/>
      <p:bldP spid="63501" grpId="0" autoUpdateAnimBg="0"/>
      <p:bldP spid="63502" grpId="0" autoUpdateAnimBg="0"/>
      <p:bldP spid="63503" grpId="0" autoUpdateAnimBg="0"/>
      <p:bldP spid="63504" grpId="0" autoUpdateAnimBg="0"/>
      <p:bldP spid="63505" grpId="0" autoUpdateAnimBg="0"/>
      <p:bldP spid="63506"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676401" y="1174750"/>
            <a:ext cx="80313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200" dirty="0"/>
              <a:t> </a:t>
            </a:r>
            <a:r>
              <a:rPr lang="zh-CN" altLang="en-US" sz="4200" b="1" dirty="0">
                <a:solidFill>
                  <a:srgbClr val="000080"/>
                </a:solidFill>
              </a:rPr>
              <a:t>基数排序的时间复杂度为</a:t>
            </a:r>
            <a:endParaRPr lang="en-US" altLang="zh-CN" sz="4200" b="1" dirty="0">
              <a:solidFill>
                <a:srgbClr val="000080"/>
              </a:solidFill>
            </a:endParaRPr>
          </a:p>
          <a:p>
            <a:pPr eaLnBrk="1" hangingPunct="1"/>
            <a:r>
              <a:rPr lang="en-US" altLang="zh-CN" sz="4200" b="1" dirty="0">
                <a:solidFill>
                  <a:schemeClr val="accent2"/>
                </a:solidFill>
              </a:rPr>
              <a:t>                  O(d(</a:t>
            </a:r>
            <a:r>
              <a:rPr lang="en-US" altLang="zh-CN" sz="4200" b="1" dirty="0" err="1">
                <a:solidFill>
                  <a:schemeClr val="accent2"/>
                </a:solidFill>
              </a:rPr>
              <a:t>n+radix</a:t>
            </a:r>
            <a:r>
              <a:rPr lang="en-US" altLang="zh-CN" sz="4200" b="1" dirty="0">
                <a:solidFill>
                  <a:schemeClr val="accent2"/>
                </a:solidFill>
              </a:rPr>
              <a:t>))</a:t>
            </a:r>
            <a:r>
              <a:rPr lang="zh-CN" altLang="en-US" sz="4200" b="1" dirty="0">
                <a:solidFill>
                  <a:schemeClr val="accent2"/>
                </a:solidFill>
              </a:rPr>
              <a:t>也即</a:t>
            </a:r>
            <a:r>
              <a:rPr lang="en-US" altLang="zh-CN" sz="4200" b="1" dirty="0">
                <a:solidFill>
                  <a:schemeClr val="accent2"/>
                </a:solidFill>
              </a:rPr>
              <a:t>O(n)</a:t>
            </a:r>
            <a:endParaRPr lang="en-US" altLang="zh-CN" sz="4200" dirty="0"/>
          </a:p>
        </p:txBody>
      </p:sp>
      <p:sp>
        <p:nvSpPr>
          <p:cNvPr id="65539" name="Text Box 3"/>
          <p:cNvSpPr txBox="1">
            <a:spLocks noChangeArrowheads="1"/>
          </p:cNvSpPr>
          <p:nvPr/>
        </p:nvSpPr>
        <p:spPr bwMode="auto">
          <a:xfrm>
            <a:off x="1676401" y="2389851"/>
            <a:ext cx="9722533"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50000"/>
              </a:lnSpc>
            </a:pPr>
            <a:r>
              <a:rPr lang="zh-CN" altLang="en-US" sz="4600" dirty="0"/>
              <a:t>其中：分配为</a:t>
            </a:r>
            <a:r>
              <a:rPr lang="en-US" altLang="zh-CN" sz="4600" dirty="0">
                <a:solidFill>
                  <a:srgbClr val="9933FF"/>
                </a:solidFill>
              </a:rPr>
              <a:t>O(n)</a:t>
            </a:r>
            <a:endParaRPr lang="en-US" altLang="zh-CN" sz="4600" dirty="0"/>
          </a:p>
          <a:p>
            <a:pPr eaLnBrk="1" hangingPunct="1">
              <a:lnSpc>
                <a:spcPct val="150000"/>
              </a:lnSpc>
            </a:pPr>
            <a:r>
              <a:rPr lang="en-US" altLang="zh-CN" sz="4600" dirty="0"/>
              <a:t>      </a:t>
            </a:r>
            <a:r>
              <a:rPr lang="zh-CN" altLang="en-US" sz="4600" dirty="0"/>
              <a:t>　  收集为</a:t>
            </a:r>
            <a:r>
              <a:rPr lang="en-US" altLang="zh-CN" sz="4600" dirty="0">
                <a:solidFill>
                  <a:srgbClr val="9933FF"/>
                </a:solidFill>
              </a:rPr>
              <a:t>O(radix)</a:t>
            </a:r>
            <a:r>
              <a:rPr lang="en-US" altLang="zh-CN" sz="4600" dirty="0">
                <a:solidFill>
                  <a:schemeClr val="tx2"/>
                </a:solidFill>
              </a:rPr>
              <a:t>(</a:t>
            </a:r>
            <a:r>
              <a:rPr lang="en-US" altLang="zh-CN" sz="4600" dirty="0"/>
              <a:t>radix</a:t>
            </a:r>
            <a:r>
              <a:rPr lang="zh-CN" altLang="en-US" sz="4600" dirty="0"/>
              <a:t>为“基”</a:t>
            </a:r>
            <a:r>
              <a:rPr lang="en-US" altLang="zh-CN" sz="4600" dirty="0"/>
              <a:t>)</a:t>
            </a:r>
          </a:p>
          <a:p>
            <a:pPr eaLnBrk="1" hangingPunct="1">
              <a:lnSpc>
                <a:spcPct val="150000"/>
              </a:lnSpc>
            </a:pPr>
            <a:r>
              <a:rPr lang="en-US" altLang="zh-CN" sz="4600" dirty="0"/>
              <a:t>     </a:t>
            </a:r>
            <a:r>
              <a:rPr lang="en-US" altLang="zh-CN" sz="4600" dirty="0">
                <a:solidFill>
                  <a:srgbClr val="9900CC"/>
                </a:solidFill>
              </a:rPr>
              <a:t> </a:t>
            </a:r>
            <a:r>
              <a:rPr lang="zh-CN" altLang="en-US" sz="4600" dirty="0">
                <a:solidFill>
                  <a:srgbClr val="9900CC"/>
                </a:solidFill>
              </a:rPr>
              <a:t>　  </a:t>
            </a:r>
            <a:r>
              <a:rPr lang="en-US" altLang="zh-CN" sz="4600" dirty="0">
                <a:solidFill>
                  <a:srgbClr val="9900CC"/>
                </a:solidFill>
              </a:rPr>
              <a:t>d</a:t>
            </a:r>
            <a:r>
              <a:rPr lang="zh-CN" altLang="en-US" sz="4600" dirty="0"/>
              <a:t>为“分配</a:t>
            </a:r>
            <a:r>
              <a:rPr lang="en-US" altLang="zh-CN" sz="4600" dirty="0"/>
              <a:t>-</a:t>
            </a:r>
            <a:r>
              <a:rPr lang="zh-CN" altLang="en-US" sz="4600" dirty="0"/>
              <a:t>收集”的趟数</a:t>
            </a:r>
          </a:p>
        </p:txBody>
      </p:sp>
    </p:spTree>
    <p:extLst>
      <p:ext uri="{BB962C8B-B14F-4D97-AF65-F5344CB8AC3E}">
        <p14:creationId xmlns:p14="http://schemas.microsoft.com/office/powerpoint/2010/main" val="1542701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dissolve">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674493875"/>
              </p:ext>
            </p:extLst>
          </p:nvPr>
        </p:nvGraphicFramePr>
        <p:xfrm>
          <a:off x="2055149" y="430299"/>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180618">
                  <a:extLst>
                    <a:ext uri="{9D8B030D-6E8A-4147-A177-3AD203B41FA5}">
                      <a16:colId xmlns:a16="http://schemas.microsoft.com/office/drawing/2014/main" val="20001"/>
                    </a:ext>
                  </a:extLst>
                </a:gridCol>
                <a:gridCol w="1035291">
                  <a:extLst>
                    <a:ext uri="{9D8B030D-6E8A-4147-A177-3AD203B41FA5}">
                      <a16:colId xmlns:a16="http://schemas.microsoft.com/office/drawing/2014/main" val="20002"/>
                    </a:ext>
                  </a:extLst>
                </a:gridCol>
                <a:gridCol w="1035291">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gridCol w="1625600">
                  <a:extLst>
                    <a:ext uri="{9D8B030D-6E8A-4147-A177-3AD203B41FA5}">
                      <a16:colId xmlns:a16="http://schemas.microsoft.com/office/drawing/2014/main" val="20005"/>
                    </a:ext>
                  </a:extLst>
                </a:gridCol>
              </a:tblGrid>
              <a:tr h="370840">
                <a:tc rowSpan="2">
                  <a:txBody>
                    <a:bodyPr/>
                    <a:lstStyle/>
                    <a:p>
                      <a:pPr algn="ctr"/>
                      <a:endParaRPr lang="zh-CN" altLang="en-US" dirty="0"/>
                    </a:p>
                  </a:txBody>
                  <a:tcPr anchor="ctr"/>
                </a:tc>
                <a:tc gridSpan="3">
                  <a:txBody>
                    <a:bodyPr/>
                    <a:lstStyle/>
                    <a:p>
                      <a:pPr algn="ctr"/>
                      <a:r>
                        <a:rPr lang="zh-CN" altLang="en-US" dirty="0"/>
                        <a:t>时间复杂度</a:t>
                      </a:r>
                    </a:p>
                  </a:txBody>
                  <a:tcPr anchor="ctr"/>
                </a:tc>
                <a:tc hMerge="1">
                  <a:txBody>
                    <a:bodyPr/>
                    <a:lstStyle/>
                    <a:p>
                      <a:endParaRPr lang="zh-CN" altLang="en-US" dirty="0"/>
                    </a:p>
                  </a:txBody>
                  <a:tcPr/>
                </a:tc>
                <a:tc hMerge="1">
                  <a:txBody>
                    <a:bodyPr/>
                    <a:lstStyle/>
                    <a:p>
                      <a:endParaRPr lang="zh-CN" altLang="en-US"/>
                    </a:p>
                  </a:txBody>
                  <a:tcPr/>
                </a:tc>
                <a:tc rowSpan="2">
                  <a:txBody>
                    <a:bodyPr/>
                    <a:lstStyle/>
                    <a:p>
                      <a:pPr algn="ctr"/>
                      <a:r>
                        <a:rPr lang="zh-CN" altLang="en-US" dirty="0"/>
                        <a:t>空间复杂度</a:t>
                      </a:r>
                    </a:p>
                  </a:txBody>
                  <a:tcPr anchor="ctr"/>
                </a:tc>
                <a:tc rowSpan="2">
                  <a:txBody>
                    <a:bodyPr/>
                    <a:lstStyle/>
                    <a:p>
                      <a:pPr algn="ctr"/>
                      <a:r>
                        <a:rPr lang="zh-CN" altLang="en-US" dirty="0"/>
                        <a:t>稳定性</a:t>
                      </a:r>
                    </a:p>
                  </a:txBody>
                  <a:tcPr anchor="ctr"/>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algn="ctr"/>
                      <a:r>
                        <a:rPr lang="zh-CN" altLang="en-US" dirty="0"/>
                        <a:t>平均</a:t>
                      </a:r>
                    </a:p>
                  </a:txBody>
                  <a:tcPr anchor="ctr"/>
                </a:tc>
                <a:tc>
                  <a:txBody>
                    <a:bodyPr/>
                    <a:lstStyle/>
                    <a:p>
                      <a:pPr algn="ctr"/>
                      <a:r>
                        <a:rPr lang="zh-CN" altLang="en-US" dirty="0"/>
                        <a:t>最坏</a:t>
                      </a:r>
                    </a:p>
                  </a:txBody>
                  <a:tcPr anchor="ctr"/>
                </a:tc>
                <a:tc>
                  <a:txBody>
                    <a:bodyPr/>
                    <a:lstStyle/>
                    <a:p>
                      <a:pPr algn="ctr"/>
                      <a:r>
                        <a:rPr lang="zh-CN" altLang="en-US" dirty="0"/>
                        <a:t>最佳</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起泡排序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O(n^2)</a:t>
                      </a:r>
                      <a:endParaRPr lang="zh-CN" altLang="en-US" dirty="0"/>
                    </a:p>
                  </a:txBody>
                  <a:tcPr anchor="ctr"/>
                </a:tc>
                <a:tc>
                  <a:txBody>
                    <a:bodyPr/>
                    <a:lstStyle/>
                    <a:p>
                      <a:pPr algn="ctr"/>
                      <a:endParaRPr lang="zh-CN" altLang="en-US" dirty="0"/>
                    </a:p>
                  </a:txBody>
                  <a:tcPr anchor="ctr"/>
                </a:tc>
                <a:tc>
                  <a:txBody>
                    <a:bodyPr/>
                    <a:lstStyle/>
                    <a:p>
                      <a:pPr algn="ctr"/>
                      <a:r>
                        <a:rPr lang="en-US" altLang="zh-CN" b="1" dirty="0">
                          <a:solidFill>
                            <a:srgbClr val="FF0000"/>
                          </a:solidFill>
                        </a:rPr>
                        <a:t>O(n)</a:t>
                      </a:r>
                      <a:endParaRPr lang="zh-CN" altLang="en-US" b="1" dirty="0">
                        <a:solidFill>
                          <a:srgbClr val="FF0000"/>
                        </a:solidFill>
                      </a:endParaRPr>
                    </a:p>
                  </a:txBody>
                  <a:tcPr anchor="ctr"/>
                </a:tc>
                <a:tc>
                  <a:txBody>
                    <a:bodyPr/>
                    <a:lstStyle/>
                    <a:p>
                      <a:pPr algn="ctr"/>
                      <a:r>
                        <a:rPr lang="en-US" altLang="zh-CN" dirty="0"/>
                        <a:t>O(1)</a:t>
                      </a: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2"/>
                  </a:ext>
                </a:extLst>
              </a:tr>
              <a:tr h="370840">
                <a:tc>
                  <a:txBody>
                    <a:bodyPr/>
                    <a:lstStyle/>
                    <a:p>
                      <a:pPr algn="ctr"/>
                      <a:r>
                        <a:rPr lang="zh-CN" altLang="en-US" dirty="0"/>
                        <a:t>简单选择排序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O(n^2)</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O(n^2)</a:t>
                      </a:r>
                      <a:endParaRPr lang="zh-CN" altLang="en-US" dirty="0"/>
                    </a:p>
                  </a:txBody>
                  <a:tcPr anchor="ctr"/>
                </a:tc>
                <a:tc>
                  <a:txBody>
                    <a:bodyPr/>
                    <a:lstStyle/>
                    <a:p>
                      <a:pPr algn="ctr"/>
                      <a:endParaRPr lang="zh-CN" altLang="en-US" dirty="0"/>
                    </a:p>
                  </a:txBody>
                  <a:tcPr anchor="ctr"/>
                </a:tc>
                <a:tc>
                  <a:txBody>
                    <a:bodyPr/>
                    <a:lstStyle/>
                    <a:p>
                      <a:pPr algn="ctr"/>
                      <a:r>
                        <a:rPr lang="en-US" altLang="zh-CN" dirty="0"/>
                        <a:t>O(1)</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直接插入排序</a:t>
                      </a:r>
                    </a:p>
                  </a:txBody>
                  <a:tcPr anchor="ctr"/>
                </a:tc>
                <a:tc>
                  <a:txBody>
                    <a:bodyPr/>
                    <a:lstStyle/>
                    <a:p>
                      <a:pPr algn="ctr"/>
                      <a:r>
                        <a:rPr lang="en-US" altLang="zh-CN" dirty="0"/>
                        <a:t>O(n^2)</a:t>
                      </a:r>
                      <a:endParaRPr lang="zh-CN" altLang="en-US" dirty="0"/>
                    </a:p>
                  </a:txBody>
                  <a:tcPr anchor="ctr"/>
                </a:tc>
                <a:tc>
                  <a:txBody>
                    <a:bodyPr/>
                    <a:lstStyle/>
                    <a:p>
                      <a:pPr algn="ctr"/>
                      <a:endParaRPr lang="zh-CN" altLang="en-US" dirty="0"/>
                    </a:p>
                  </a:txBody>
                  <a:tcPr anchor="ctr"/>
                </a:tc>
                <a:tc>
                  <a:txBody>
                    <a:bodyPr/>
                    <a:lstStyle/>
                    <a:p>
                      <a:pPr algn="ctr"/>
                      <a:r>
                        <a:rPr lang="en-US" altLang="zh-CN" b="1" dirty="0">
                          <a:solidFill>
                            <a:srgbClr val="FF0000"/>
                          </a:solidFill>
                        </a:rPr>
                        <a:t>O(n)</a:t>
                      </a:r>
                      <a:endParaRPr lang="zh-CN" altLang="en-US" b="1" dirty="0">
                        <a:solidFill>
                          <a:srgbClr val="FF0000"/>
                        </a:solidFill>
                      </a:endParaRPr>
                    </a:p>
                  </a:txBody>
                  <a:tcPr anchor="ctr"/>
                </a:tc>
                <a:tc>
                  <a:txBody>
                    <a:bodyPr/>
                    <a:lstStyle/>
                    <a:p>
                      <a:pPr algn="ctr"/>
                      <a:r>
                        <a:rPr lang="en-US" altLang="zh-CN" dirty="0"/>
                        <a:t>O(1)</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希尔排序</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不</a:t>
                      </a:r>
                    </a:p>
                  </a:txBody>
                  <a:tcPr anchor="ctr"/>
                </a:tc>
                <a:extLst>
                  <a:ext uri="{0D108BD9-81ED-4DB2-BD59-A6C34878D82A}">
                    <a16:rowId xmlns:a16="http://schemas.microsoft.com/office/drawing/2014/main" val="10005"/>
                  </a:ext>
                </a:extLst>
              </a:tr>
              <a:tr h="370840">
                <a:tc>
                  <a:txBody>
                    <a:bodyPr/>
                    <a:lstStyle/>
                    <a:p>
                      <a:pPr algn="ctr"/>
                      <a:r>
                        <a:rPr lang="zh-CN" altLang="en-US" dirty="0"/>
                        <a:t>快速排序</a:t>
                      </a:r>
                    </a:p>
                  </a:txBody>
                  <a:tcPr anchor="ctr"/>
                </a:tc>
                <a:tc>
                  <a:txBody>
                    <a:bodyPr/>
                    <a:lstStyle/>
                    <a:p>
                      <a:pPr algn="ctr"/>
                      <a:r>
                        <a:rPr lang="en-US" altLang="zh-CN" dirty="0"/>
                        <a:t>O(</a:t>
                      </a:r>
                      <a:r>
                        <a:rPr lang="en-US" altLang="zh-CN" dirty="0" err="1"/>
                        <a:t>nlogn</a:t>
                      </a:r>
                      <a:r>
                        <a:rPr lang="en-US" altLang="zh-CN" dirty="0"/>
                        <a:t>)</a:t>
                      </a:r>
                      <a:endParaRPr lang="zh-CN" altLang="en-US" dirty="0"/>
                    </a:p>
                  </a:txBody>
                  <a:tcPr anchor="ctr"/>
                </a:tc>
                <a:tc>
                  <a:txBody>
                    <a:bodyPr/>
                    <a:lstStyle/>
                    <a:p>
                      <a:pPr algn="ctr"/>
                      <a:r>
                        <a:rPr lang="en-US" altLang="zh-CN" b="1" dirty="0">
                          <a:solidFill>
                            <a:srgbClr val="FF0000"/>
                          </a:solidFill>
                        </a:rPr>
                        <a:t>O(n^2)</a:t>
                      </a:r>
                      <a:endParaRPr lang="zh-CN" altLang="en-US" b="1" dirty="0">
                        <a:solidFill>
                          <a:srgbClr val="FF0000"/>
                        </a:solidFill>
                      </a:endParaRPr>
                    </a:p>
                  </a:txBody>
                  <a:tcPr anchor="ctr"/>
                </a:tc>
                <a:tc>
                  <a:txBody>
                    <a:bodyPr/>
                    <a:lstStyle/>
                    <a:p>
                      <a:pPr algn="ctr"/>
                      <a:endParaRPr lang="zh-CN" altLang="en-US" dirty="0"/>
                    </a:p>
                  </a:txBody>
                  <a:tcPr anchor="ctr"/>
                </a:tc>
                <a:tc>
                  <a:txBody>
                    <a:bodyPr/>
                    <a:lstStyle/>
                    <a:p>
                      <a:pPr algn="ctr"/>
                      <a:r>
                        <a:rPr lang="en-US" altLang="zh-CN" dirty="0"/>
                        <a:t>O(</a:t>
                      </a:r>
                      <a:r>
                        <a:rPr lang="en-US" altLang="zh-CN" dirty="0" err="1"/>
                        <a:t>logn</a:t>
                      </a:r>
                      <a:r>
                        <a:rPr lang="en-US" altLang="zh-CN" dirty="0"/>
                        <a:t>)</a:t>
                      </a:r>
                      <a:endParaRPr lang="zh-CN" altLang="en-US" dirty="0"/>
                    </a:p>
                  </a:txBody>
                  <a:tcPr anchor="ctr"/>
                </a:tc>
                <a:tc>
                  <a:txBody>
                    <a:bodyPr/>
                    <a:lstStyle/>
                    <a:p>
                      <a:pPr algn="ctr"/>
                      <a:r>
                        <a:rPr lang="zh-CN" altLang="en-US" dirty="0"/>
                        <a:t>不</a:t>
                      </a:r>
                    </a:p>
                  </a:txBody>
                  <a:tcPr anchor="ctr"/>
                </a:tc>
                <a:extLst>
                  <a:ext uri="{0D108BD9-81ED-4DB2-BD59-A6C34878D82A}">
                    <a16:rowId xmlns:a16="http://schemas.microsoft.com/office/drawing/2014/main" val="10006"/>
                  </a:ext>
                </a:extLst>
              </a:tr>
              <a:tr h="370840">
                <a:tc>
                  <a:txBody>
                    <a:bodyPr/>
                    <a:lstStyle/>
                    <a:p>
                      <a:pPr algn="ctr"/>
                      <a:r>
                        <a:rPr lang="zh-CN" altLang="en-US" dirty="0"/>
                        <a:t>堆排序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a:t>
                      </a:r>
                      <a:r>
                        <a:rPr lang="en-US" altLang="zh-CN" dirty="0" err="1"/>
                        <a:t>nlogn</a:t>
                      </a:r>
                      <a:r>
                        <a:rPr lang="en-US" altLang="zh-CN" dirty="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a:t>
                      </a:r>
                      <a:r>
                        <a:rPr lang="en-US" altLang="zh-CN" dirty="0" err="1"/>
                        <a:t>nlogn</a:t>
                      </a: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不</a:t>
                      </a:r>
                      <a:endParaRPr lang="en-US" altLang="zh-CN" dirty="0"/>
                    </a:p>
                  </a:txBody>
                  <a:tcPr anchor="ctr"/>
                </a:tc>
                <a:extLst>
                  <a:ext uri="{0D108BD9-81ED-4DB2-BD59-A6C34878D82A}">
                    <a16:rowId xmlns:a16="http://schemas.microsoft.com/office/drawing/2014/main" val="10007"/>
                  </a:ext>
                </a:extLst>
              </a:tr>
              <a:tr h="370840">
                <a:tc>
                  <a:txBody>
                    <a:bodyPr/>
                    <a:lstStyle/>
                    <a:p>
                      <a:pPr algn="ctr"/>
                      <a:r>
                        <a:rPr lang="zh-CN" altLang="en-US" dirty="0"/>
                        <a:t>归并排序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a:t>
                      </a:r>
                      <a:r>
                        <a:rPr lang="en-US" altLang="zh-CN" dirty="0" err="1"/>
                        <a:t>nlogn</a:t>
                      </a:r>
                      <a:r>
                        <a:rPr lang="en-US" altLang="zh-CN" dirty="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O(</a:t>
                      </a:r>
                      <a:r>
                        <a:rPr lang="en-US" altLang="zh-CN" dirty="0" err="1"/>
                        <a:t>nlogn</a:t>
                      </a: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r>
                        <a:rPr lang="en-US" altLang="zh-CN" dirty="0"/>
                        <a:t>O(n)</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8"/>
                  </a:ext>
                </a:extLst>
              </a:tr>
              <a:tr h="370840">
                <a:tc>
                  <a:txBody>
                    <a:bodyPr/>
                    <a:lstStyle/>
                    <a:p>
                      <a:pPr algn="ctr"/>
                      <a:r>
                        <a:rPr lang="zh-CN" altLang="en-US" dirty="0"/>
                        <a:t>基数排序</a:t>
                      </a:r>
                    </a:p>
                  </a:txBody>
                  <a:tcPr anchor="ctr"/>
                </a:tc>
                <a:tc>
                  <a:txBody>
                    <a:bodyPr/>
                    <a:lstStyle/>
                    <a:p>
                      <a:pPr algn="ctr"/>
                      <a:r>
                        <a:rPr lang="en-US" altLang="zh-CN" dirty="0"/>
                        <a:t>O(n)</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a:t>O(radix)</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9"/>
                  </a:ext>
                </a:extLst>
              </a:tr>
            </a:tbl>
          </a:graphicData>
        </a:graphic>
      </p:graphicFrame>
      <p:sp>
        <p:nvSpPr>
          <p:cNvPr id="3" name="文本框 2"/>
          <p:cNvSpPr txBox="1"/>
          <p:nvPr/>
        </p:nvSpPr>
        <p:spPr>
          <a:xfrm>
            <a:off x="3460830" y="4930815"/>
            <a:ext cx="5032147" cy="923330"/>
          </a:xfrm>
          <a:prstGeom prst="rect">
            <a:avLst/>
          </a:prstGeom>
          <a:noFill/>
        </p:spPr>
        <p:txBody>
          <a:bodyPr wrap="none" rtlCol="0">
            <a:spAutoFit/>
          </a:bodyPr>
          <a:lstStyle/>
          <a:p>
            <a:r>
              <a:rPr lang="zh-CN" altLang="en-US" dirty="0"/>
              <a:t>当序列顺序有序时，起泡、直接插入达到最优；</a:t>
            </a:r>
            <a:endParaRPr lang="en-US" altLang="zh-CN" dirty="0"/>
          </a:p>
          <a:p>
            <a:r>
              <a:rPr lang="zh-CN" altLang="en-US" dirty="0"/>
              <a:t>当序列有序时，快速排序退化为起泡排序；</a:t>
            </a:r>
            <a:endParaRPr lang="en-US" altLang="zh-CN" dirty="0"/>
          </a:p>
          <a:p>
            <a:r>
              <a:rPr lang="zh-CN" altLang="en-US" dirty="0"/>
              <a:t>简单选择、堆、归并不受序列有无序影响</a:t>
            </a:r>
          </a:p>
        </p:txBody>
      </p:sp>
    </p:spTree>
    <p:extLst>
      <p:ext uri="{BB962C8B-B14F-4D97-AF65-F5344CB8AC3E}">
        <p14:creationId xmlns:p14="http://schemas.microsoft.com/office/powerpoint/2010/main" val="19276138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209800" y="234951"/>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003366"/>
                </a:solidFill>
              </a:rPr>
              <a:t>例如：</a:t>
            </a:r>
            <a:endParaRPr lang="zh-CN" altLang="en-US"/>
          </a:p>
        </p:txBody>
      </p:sp>
      <p:sp>
        <p:nvSpPr>
          <p:cNvPr id="120836" name="Rectangle 4"/>
          <p:cNvSpPr>
            <a:spLocks noChangeArrowheads="1"/>
          </p:cNvSpPr>
          <p:nvPr/>
        </p:nvSpPr>
        <p:spPr bwMode="auto">
          <a:xfrm>
            <a:off x="1905001" y="1096964"/>
            <a:ext cx="8397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 </a:t>
            </a:r>
            <a:r>
              <a:rPr lang="zh-CN" altLang="en-US" sz="4000">
                <a:solidFill>
                  <a:srgbClr val="003366"/>
                </a:solidFill>
              </a:rPr>
              <a:t>排序前</a:t>
            </a:r>
            <a:r>
              <a:rPr lang="zh-CN" altLang="en-US" sz="4000"/>
              <a:t> </a:t>
            </a:r>
            <a:r>
              <a:rPr lang="en-US" altLang="zh-CN" sz="4000"/>
              <a:t>( 56, 34, </a:t>
            </a:r>
            <a:r>
              <a:rPr lang="en-US" altLang="zh-CN" sz="4000" b="1">
                <a:solidFill>
                  <a:srgbClr val="FF6600"/>
                </a:solidFill>
              </a:rPr>
              <a:t>47</a:t>
            </a:r>
            <a:r>
              <a:rPr lang="en-US" altLang="zh-CN" sz="4000"/>
              <a:t>, 23, 66, 18, 82,</a:t>
            </a:r>
            <a:r>
              <a:rPr lang="en-US" altLang="zh-CN" sz="4000">
                <a:solidFill>
                  <a:srgbClr val="FF99FF"/>
                </a:solidFill>
              </a:rPr>
              <a:t> </a:t>
            </a:r>
            <a:r>
              <a:rPr lang="en-US" altLang="zh-CN" sz="4000" b="1">
                <a:solidFill>
                  <a:srgbClr val="0000FF"/>
                </a:solidFill>
              </a:rPr>
              <a:t>47</a:t>
            </a:r>
            <a:r>
              <a:rPr lang="en-US" altLang="zh-CN" sz="4000"/>
              <a:t> )</a:t>
            </a:r>
          </a:p>
        </p:txBody>
      </p:sp>
      <p:sp>
        <p:nvSpPr>
          <p:cNvPr id="120837" name="Rectangle 5"/>
          <p:cNvSpPr>
            <a:spLocks noChangeArrowheads="1"/>
          </p:cNvSpPr>
          <p:nvPr/>
        </p:nvSpPr>
        <p:spPr bwMode="auto">
          <a:xfrm>
            <a:off x="1905001" y="2084388"/>
            <a:ext cx="839787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4000">
                <a:solidFill>
                  <a:srgbClr val="003366"/>
                </a:solidFill>
              </a:rPr>
              <a:t>若排序后得到结果</a:t>
            </a:r>
            <a:endParaRPr lang="zh-CN" altLang="en-US" sz="4000"/>
          </a:p>
          <a:p>
            <a:pPr eaLnBrk="1" hangingPunct="1">
              <a:lnSpc>
                <a:spcPct val="125000"/>
              </a:lnSpc>
            </a:pPr>
            <a:r>
              <a:rPr lang="zh-CN" altLang="en-US" sz="4000"/>
              <a:t>              </a:t>
            </a:r>
            <a:r>
              <a:rPr lang="en-US" altLang="zh-CN" sz="4000"/>
              <a:t>( 18, 23, 34, </a:t>
            </a:r>
            <a:r>
              <a:rPr lang="en-US" altLang="zh-CN" sz="4000" b="1">
                <a:solidFill>
                  <a:srgbClr val="FF6600"/>
                </a:solidFill>
              </a:rPr>
              <a:t>47</a:t>
            </a:r>
            <a:r>
              <a:rPr lang="en-US" altLang="zh-CN" sz="4000"/>
              <a:t>, </a:t>
            </a:r>
            <a:r>
              <a:rPr lang="en-US" altLang="zh-CN" sz="4000" b="1">
                <a:solidFill>
                  <a:srgbClr val="0000FF"/>
                </a:solidFill>
              </a:rPr>
              <a:t>47</a:t>
            </a:r>
            <a:r>
              <a:rPr lang="en-US" altLang="zh-CN" sz="4000"/>
              <a:t>, 56, 66, 82 )</a:t>
            </a:r>
          </a:p>
          <a:p>
            <a:pPr eaLnBrk="1" hangingPunct="1">
              <a:lnSpc>
                <a:spcPct val="125000"/>
              </a:lnSpc>
            </a:pPr>
            <a:r>
              <a:rPr lang="zh-CN" altLang="en-US" sz="3600">
                <a:solidFill>
                  <a:srgbClr val="003366"/>
                </a:solidFill>
              </a:rPr>
              <a:t>则称该排序方法是</a:t>
            </a:r>
            <a:r>
              <a:rPr lang="zh-CN" altLang="en-US" sz="3600" b="1">
                <a:solidFill>
                  <a:srgbClr val="990000"/>
                </a:solidFill>
              </a:rPr>
              <a:t>稳定</a:t>
            </a:r>
            <a:r>
              <a:rPr lang="zh-CN" altLang="en-US" sz="3600">
                <a:solidFill>
                  <a:srgbClr val="003366"/>
                </a:solidFill>
              </a:rPr>
              <a:t>的</a:t>
            </a:r>
            <a:r>
              <a:rPr lang="en-US" altLang="zh-CN" sz="3600">
                <a:solidFill>
                  <a:srgbClr val="003366"/>
                </a:solidFill>
              </a:rPr>
              <a:t>;</a:t>
            </a:r>
            <a:endParaRPr lang="en-US" altLang="zh-CN" sz="4000"/>
          </a:p>
        </p:txBody>
      </p:sp>
      <p:sp>
        <p:nvSpPr>
          <p:cNvPr id="120838" name="Rectangle 6"/>
          <p:cNvSpPr>
            <a:spLocks noChangeArrowheads="1"/>
          </p:cNvSpPr>
          <p:nvPr/>
        </p:nvSpPr>
        <p:spPr bwMode="auto">
          <a:xfrm>
            <a:off x="1905001" y="4446588"/>
            <a:ext cx="827087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4000">
                <a:solidFill>
                  <a:srgbClr val="003366"/>
                </a:solidFill>
              </a:rPr>
              <a:t>若排序后得到结果</a:t>
            </a:r>
            <a:endParaRPr lang="zh-CN" altLang="en-US" sz="4000"/>
          </a:p>
          <a:p>
            <a:pPr eaLnBrk="1" hangingPunct="1">
              <a:lnSpc>
                <a:spcPct val="125000"/>
              </a:lnSpc>
            </a:pPr>
            <a:r>
              <a:rPr lang="zh-CN" altLang="en-US" sz="4000"/>
              <a:t>             </a:t>
            </a:r>
            <a:r>
              <a:rPr lang="en-US" altLang="zh-CN" sz="4000"/>
              <a:t>( 18, 23, 34,</a:t>
            </a:r>
            <a:r>
              <a:rPr lang="en-US" altLang="zh-CN" sz="4000">
                <a:solidFill>
                  <a:srgbClr val="0000FF"/>
                </a:solidFill>
              </a:rPr>
              <a:t> </a:t>
            </a:r>
            <a:r>
              <a:rPr lang="en-US" altLang="zh-CN" sz="4000" b="1">
                <a:solidFill>
                  <a:srgbClr val="0000FF"/>
                </a:solidFill>
              </a:rPr>
              <a:t>47</a:t>
            </a:r>
            <a:r>
              <a:rPr lang="en-US" altLang="zh-CN" sz="4000"/>
              <a:t>, </a:t>
            </a:r>
            <a:r>
              <a:rPr lang="en-US" altLang="zh-CN" sz="4000" b="1">
                <a:solidFill>
                  <a:srgbClr val="FF6600"/>
                </a:solidFill>
              </a:rPr>
              <a:t>47</a:t>
            </a:r>
            <a:r>
              <a:rPr lang="en-US" altLang="zh-CN" sz="4000"/>
              <a:t>, 56, 66, 82 )</a:t>
            </a:r>
          </a:p>
          <a:p>
            <a:pPr eaLnBrk="1" hangingPunct="1">
              <a:lnSpc>
                <a:spcPct val="125000"/>
              </a:lnSpc>
            </a:pPr>
            <a:r>
              <a:rPr lang="zh-CN" altLang="en-US" sz="3600">
                <a:solidFill>
                  <a:srgbClr val="003366"/>
                </a:solidFill>
              </a:rPr>
              <a:t>则称该排序方法是</a:t>
            </a:r>
            <a:r>
              <a:rPr lang="zh-CN" altLang="en-US" sz="3600" b="1">
                <a:solidFill>
                  <a:srgbClr val="990000"/>
                </a:solidFill>
              </a:rPr>
              <a:t>不稳定</a:t>
            </a:r>
            <a:r>
              <a:rPr lang="zh-CN" altLang="en-US" sz="3600">
                <a:solidFill>
                  <a:srgbClr val="003366"/>
                </a:solidFill>
              </a:rPr>
              <a:t>的。</a:t>
            </a:r>
          </a:p>
        </p:txBody>
      </p:sp>
    </p:spTree>
    <p:extLst>
      <p:ext uri="{BB962C8B-B14F-4D97-AF65-F5344CB8AC3E}">
        <p14:creationId xmlns:p14="http://schemas.microsoft.com/office/powerpoint/2010/main" val="3423832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wipe(left)">
                                      <p:cBhvr>
                                        <p:cTn id="7" dur="500"/>
                                        <p:tgtEl>
                                          <p:spTgt spid="120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7"/>
                                        </p:tgtEl>
                                        <p:attrNameLst>
                                          <p:attrName>style.visibility</p:attrName>
                                        </p:attrNameLst>
                                      </p:cBhvr>
                                      <p:to>
                                        <p:strVal val="visible"/>
                                      </p:to>
                                    </p:set>
                                    <p:animEffect transition="in" filter="wipe(left)">
                                      <p:cBhvr>
                                        <p:cTn id="12" dur="500"/>
                                        <p:tgtEl>
                                          <p:spTgt spid="120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8"/>
                                        </p:tgtEl>
                                        <p:attrNameLst>
                                          <p:attrName>style.visibility</p:attrName>
                                        </p:attrNameLst>
                                      </p:cBhvr>
                                      <p:to>
                                        <p:strVal val="visible"/>
                                      </p:to>
                                    </p:set>
                                    <p:animEffect transition="in" filter="wipe(left)">
                                      <p:cBhvr>
                                        <p:cTn id="17"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utoUpdateAnimBg="0"/>
      <p:bldP spid="120837" grpId="0" autoUpdateAnimBg="0"/>
      <p:bldP spid="1208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38611" y="945379"/>
            <a:ext cx="8501754" cy="4339650"/>
          </a:xfrm>
          <a:prstGeom prst="rect">
            <a:avLst/>
          </a:prstGeom>
        </p:spPr>
        <p:txBody>
          <a:bodyPr wrap="square">
            <a:spAutoFit/>
          </a:bodyPr>
          <a:lstStyle/>
          <a:p>
            <a:pPr>
              <a:lnSpc>
                <a:spcPct val="115000"/>
              </a:lnSpc>
            </a:pPr>
            <a:r>
              <a:rPr lang="en-US" altLang="zh-CN" sz="4000" dirty="0"/>
              <a:t>//</a:t>
            </a:r>
            <a:r>
              <a:rPr lang="zh-CN" altLang="en-US" sz="4000" dirty="0"/>
              <a:t>顺序栈</a:t>
            </a:r>
            <a:endParaRPr lang="en-US" altLang="zh-CN" sz="4000" dirty="0"/>
          </a:p>
          <a:p>
            <a:pPr>
              <a:lnSpc>
                <a:spcPct val="115000"/>
              </a:lnSpc>
            </a:pPr>
            <a:r>
              <a:rPr lang="en-US" altLang="zh-CN" sz="4000" dirty="0" err="1"/>
              <a:t>typedef</a:t>
            </a:r>
            <a:r>
              <a:rPr lang="en-US" altLang="zh-CN" sz="4000" dirty="0"/>
              <a:t> </a:t>
            </a:r>
            <a:r>
              <a:rPr lang="en-US" altLang="zh-CN" sz="4000" dirty="0" err="1"/>
              <a:t>struct</a:t>
            </a:r>
            <a:r>
              <a:rPr lang="en-US" altLang="zh-CN" sz="4000" dirty="0"/>
              <a:t> {</a:t>
            </a:r>
          </a:p>
          <a:p>
            <a:pPr>
              <a:lnSpc>
                <a:spcPct val="115000"/>
              </a:lnSpc>
            </a:pPr>
            <a:r>
              <a:rPr lang="en-US" altLang="zh-CN" sz="4000" dirty="0"/>
              <a:t>    </a:t>
            </a:r>
            <a:r>
              <a:rPr lang="en-US" altLang="zh-CN" sz="4000" dirty="0" err="1"/>
              <a:t>SElemType</a:t>
            </a:r>
            <a:r>
              <a:rPr lang="en-US" altLang="zh-CN" sz="4000" dirty="0"/>
              <a:t>  *base;    </a:t>
            </a:r>
          </a:p>
          <a:p>
            <a:pPr>
              <a:lnSpc>
                <a:spcPct val="115000"/>
              </a:lnSpc>
            </a:pPr>
            <a:r>
              <a:rPr lang="en-US" altLang="zh-CN" sz="4000" dirty="0"/>
              <a:t>    </a:t>
            </a:r>
            <a:r>
              <a:rPr lang="en-US" altLang="zh-CN" sz="4000" dirty="0" err="1"/>
              <a:t>SElemType</a:t>
            </a:r>
            <a:r>
              <a:rPr lang="en-US" altLang="zh-CN" sz="4000" dirty="0"/>
              <a:t>  *top;   //</a:t>
            </a:r>
            <a:r>
              <a:rPr lang="zh-CN" altLang="en-US" sz="4000" dirty="0"/>
              <a:t>栈顶，有元素</a:t>
            </a:r>
            <a:endParaRPr lang="en-US" altLang="zh-CN" sz="4000" dirty="0"/>
          </a:p>
          <a:p>
            <a:pPr>
              <a:lnSpc>
                <a:spcPct val="115000"/>
              </a:lnSpc>
            </a:pPr>
            <a:r>
              <a:rPr lang="en-US" altLang="zh-CN" sz="4000" dirty="0"/>
              <a:t>    </a:t>
            </a:r>
            <a:r>
              <a:rPr lang="en-US" altLang="zh-CN" sz="4000" dirty="0" err="1"/>
              <a:t>int</a:t>
            </a:r>
            <a:r>
              <a:rPr lang="en-US" altLang="zh-CN" sz="4000" dirty="0"/>
              <a:t>  </a:t>
            </a:r>
            <a:r>
              <a:rPr lang="en-US" altLang="zh-CN" sz="4000" dirty="0" err="1"/>
              <a:t>stacksize</a:t>
            </a:r>
            <a:r>
              <a:rPr lang="en-US" altLang="zh-CN" sz="4000" dirty="0"/>
              <a:t>;    </a:t>
            </a:r>
          </a:p>
          <a:p>
            <a:pPr>
              <a:lnSpc>
                <a:spcPct val="115000"/>
              </a:lnSpc>
            </a:pPr>
            <a:r>
              <a:rPr lang="en-US" altLang="zh-CN" sz="4000" dirty="0"/>
              <a:t>  } </a:t>
            </a:r>
            <a:r>
              <a:rPr lang="en-US" altLang="zh-CN" sz="4000" dirty="0" err="1"/>
              <a:t>SqStack</a:t>
            </a:r>
            <a:r>
              <a:rPr lang="en-US" altLang="zh-CN" sz="4000" dirty="0"/>
              <a:t>;</a:t>
            </a:r>
          </a:p>
        </p:txBody>
      </p:sp>
    </p:spTree>
    <p:extLst>
      <p:ext uri="{BB962C8B-B14F-4D97-AF65-F5344CB8AC3E}">
        <p14:creationId xmlns:p14="http://schemas.microsoft.com/office/powerpoint/2010/main" val="80608687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981200" y="428625"/>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00FF"/>
                </a:solidFill>
              </a:rPr>
              <a:t>四、关于“排序方法的时间复杂度的下限”</a:t>
            </a:r>
            <a:endParaRPr lang="zh-CN" altLang="en-US" sz="3800" b="1">
              <a:solidFill>
                <a:srgbClr val="FF00FF"/>
              </a:solidFill>
            </a:endParaRPr>
          </a:p>
        </p:txBody>
      </p:sp>
      <p:sp>
        <p:nvSpPr>
          <p:cNvPr id="69636" name="Text Box 4"/>
          <p:cNvSpPr txBox="1">
            <a:spLocks noChangeArrowheads="1"/>
          </p:cNvSpPr>
          <p:nvPr/>
        </p:nvSpPr>
        <p:spPr bwMode="auto">
          <a:xfrm>
            <a:off x="1905000" y="1219200"/>
            <a:ext cx="876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600"/>
              <a:t>    </a:t>
            </a:r>
            <a:r>
              <a:rPr lang="zh-CN" altLang="en-US" sz="3600"/>
              <a:t>本章讨论的各种排序方法，除基数排序外，其它方法都是</a:t>
            </a:r>
            <a:r>
              <a:rPr lang="zh-CN" altLang="en-US" sz="3600" b="1">
                <a:solidFill>
                  <a:schemeClr val="accent2"/>
                </a:solidFill>
              </a:rPr>
              <a:t>基于“比较关键字”进行排序的排序方法。</a:t>
            </a:r>
            <a:endParaRPr lang="zh-CN" altLang="en-US" sz="3600"/>
          </a:p>
        </p:txBody>
      </p:sp>
      <p:sp>
        <p:nvSpPr>
          <p:cNvPr id="106500" name="Rectangle 5"/>
          <p:cNvSpPr>
            <a:spLocks noChangeArrowheads="1"/>
          </p:cNvSpPr>
          <p:nvPr/>
        </p:nvSpPr>
        <p:spPr bwMode="auto">
          <a:xfrm>
            <a:off x="1905000" y="3505201"/>
            <a:ext cx="85344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3600"/>
              <a:t>    </a:t>
            </a:r>
            <a:r>
              <a:rPr lang="zh-CN" altLang="en-US" sz="3600"/>
              <a:t>可以证明，  这类排序法</a:t>
            </a:r>
            <a:r>
              <a:rPr lang="zh-CN" altLang="en-US" sz="3600" b="1">
                <a:solidFill>
                  <a:schemeClr val="accent2"/>
                </a:solidFill>
              </a:rPr>
              <a:t>可能达到的最快的时间复杂度为</a:t>
            </a:r>
            <a:r>
              <a:rPr lang="en-US" altLang="zh-CN" sz="3600" b="1">
                <a:solidFill>
                  <a:schemeClr val="accent2"/>
                </a:solidFill>
              </a:rPr>
              <a:t>O(</a:t>
            </a:r>
            <a:r>
              <a:rPr lang="en-US" altLang="zh-CN" sz="3600" b="1" i="1">
                <a:solidFill>
                  <a:schemeClr val="accent2"/>
                </a:solidFill>
              </a:rPr>
              <a:t>n</a:t>
            </a:r>
            <a:r>
              <a:rPr lang="en-US" altLang="zh-CN" sz="3600" b="1">
                <a:solidFill>
                  <a:schemeClr val="accent2"/>
                </a:solidFill>
              </a:rPr>
              <a:t>log</a:t>
            </a:r>
            <a:r>
              <a:rPr lang="en-US" altLang="zh-CN" sz="3600" b="1" i="1">
                <a:solidFill>
                  <a:schemeClr val="accent2"/>
                </a:solidFill>
              </a:rPr>
              <a:t>n</a:t>
            </a:r>
            <a:r>
              <a:rPr lang="en-US" altLang="zh-CN" sz="3600" b="1">
                <a:solidFill>
                  <a:schemeClr val="accent2"/>
                </a:solidFill>
              </a:rPr>
              <a:t>)</a:t>
            </a:r>
            <a:r>
              <a:rPr lang="zh-CN" altLang="en-US" sz="3600">
                <a:solidFill>
                  <a:schemeClr val="accent2"/>
                </a:solidFill>
              </a:rPr>
              <a:t>。</a:t>
            </a:r>
            <a:r>
              <a:rPr lang="zh-CN" altLang="en-US" sz="3600"/>
              <a:t>  </a:t>
            </a:r>
            <a:r>
              <a:rPr lang="en-US" altLang="zh-CN" sz="3600"/>
              <a:t>(</a:t>
            </a:r>
            <a:r>
              <a:rPr lang="zh-CN" altLang="en-US" sz="3600"/>
              <a:t>基数排序不是基于“比较关键字”的排序方法，所以它不受这个限制。</a:t>
            </a:r>
            <a:r>
              <a:rPr lang="en-US" altLang="zh-CN" sz="3600"/>
              <a:t>)</a:t>
            </a:r>
          </a:p>
        </p:txBody>
      </p:sp>
    </p:spTree>
    <p:extLst>
      <p:ext uri="{BB962C8B-B14F-4D97-AF65-F5344CB8AC3E}">
        <p14:creationId xmlns:p14="http://schemas.microsoft.com/office/powerpoint/2010/main" val="3628071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strips(downLeft)">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828800" y="366713"/>
            <a:ext cx="8413750"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600" b="1">
                <a:solidFill>
                  <a:srgbClr val="990033"/>
                </a:solidFill>
              </a:rPr>
              <a:t>例如：</a:t>
            </a:r>
            <a:r>
              <a:rPr lang="zh-CN" altLang="en-US" sz="3600">
                <a:solidFill>
                  <a:srgbClr val="9900CC"/>
                </a:solidFill>
              </a:rPr>
              <a:t>假设有一个含</a:t>
            </a:r>
            <a:r>
              <a:rPr lang="en-US" altLang="zh-CN" sz="3600">
                <a:solidFill>
                  <a:srgbClr val="9900CC"/>
                </a:solidFill>
              </a:rPr>
              <a:t>10,000</a:t>
            </a:r>
            <a:r>
              <a:rPr lang="zh-CN" altLang="en-US" sz="3600">
                <a:solidFill>
                  <a:srgbClr val="9900CC"/>
                </a:solidFill>
              </a:rPr>
              <a:t>个记录的磁盘</a:t>
            </a:r>
          </a:p>
          <a:p>
            <a:pPr eaLnBrk="1" hangingPunct="1">
              <a:lnSpc>
                <a:spcPct val="110000"/>
              </a:lnSpc>
            </a:pPr>
            <a:r>
              <a:rPr lang="zh-CN" altLang="en-US" sz="3600">
                <a:solidFill>
                  <a:srgbClr val="9900CC"/>
                </a:solidFill>
              </a:rPr>
              <a:t>            文件，而当前所用的计算机一次只</a:t>
            </a:r>
          </a:p>
          <a:p>
            <a:pPr eaLnBrk="1" hangingPunct="1">
              <a:lnSpc>
                <a:spcPct val="110000"/>
              </a:lnSpc>
            </a:pPr>
            <a:r>
              <a:rPr lang="zh-CN" altLang="en-US" sz="3600">
                <a:solidFill>
                  <a:srgbClr val="9900CC"/>
                </a:solidFill>
              </a:rPr>
              <a:t>            能对</a:t>
            </a:r>
            <a:r>
              <a:rPr lang="en-US" altLang="zh-CN" sz="3600">
                <a:solidFill>
                  <a:srgbClr val="9900CC"/>
                </a:solidFill>
              </a:rPr>
              <a:t>1000</a:t>
            </a:r>
            <a:r>
              <a:rPr lang="zh-CN" altLang="en-US" sz="3600">
                <a:solidFill>
                  <a:srgbClr val="9900CC"/>
                </a:solidFill>
              </a:rPr>
              <a:t>个记录进行内部排序，则</a:t>
            </a:r>
          </a:p>
          <a:p>
            <a:pPr eaLnBrk="1" hangingPunct="1">
              <a:lnSpc>
                <a:spcPct val="110000"/>
              </a:lnSpc>
            </a:pPr>
            <a:r>
              <a:rPr lang="zh-CN" altLang="en-US" sz="3600">
                <a:solidFill>
                  <a:srgbClr val="9900CC"/>
                </a:solidFill>
              </a:rPr>
              <a:t>            首先利用内部排序的方法得到</a:t>
            </a:r>
            <a:r>
              <a:rPr lang="en-US" altLang="zh-CN" sz="3600">
                <a:solidFill>
                  <a:srgbClr val="9900CC"/>
                </a:solidFill>
              </a:rPr>
              <a:t>10</a:t>
            </a:r>
            <a:r>
              <a:rPr lang="zh-CN" altLang="en-US" sz="3600">
                <a:solidFill>
                  <a:srgbClr val="9900CC"/>
                </a:solidFill>
              </a:rPr>
              <a:t>个</a:t>
            </a:r>
          </a:p>
          <a:p>
            <a:pPr eaLnBrk="1" hangingPunct="1">
              <a:lnSpc>
                <a:spcPct val="110000"/>
              </a:lnSpc>
            </a:pPr>
            <a:r>
              <a:rPr lang="zh-CN" altLang="en-US" sz="3600">
                <a:solidFill>
                  <a:srgbClr val="9900CC"/>
                </a:solidFill>
              </a:rPr>
              <a:t>            初始归并段，然后进行逐趟归并</a:t>
            </a:r>
            <a:r>
              <a:rPr lang="zh-CN" altLang="en-US" sz="3600">
                <a:solidFill>
                  <a:srgbClr val="990099"/>
                </a:solidFill>
              </a:rPr>
              <a:t>。</a:t>
            </a:r>
          </a:p>
        </p:txBody>
      </p:sp>
      <p:sp>
        <p:nvSpPr>
          <p:cNvPr id="103427" name="Rectangle 3"/>
          <p:cNvSpPr>
            <a:spLocks noChangeArrowheads="1"/>
          </p:cNvSpPr>
          <p:nvPr/>
        </p:nvSpPr>
        <p:spPr bwMode="auto">
          <a:xfrm>
            <a:off x="2057400" y="3454400"/>
            <a:ext cx="77279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600"/>
              <a:t>假设进行</a:t>
            </a:r>
            <a:r>
              <a:rPr lang="en-US" altLang="zh-CN" sz="3600"/>
              <a:t>2</a:t>
            </a:r>
            <a:r>
              <a:rPr lang="en-US" altLang="zh-CN" sz="3600">
                <a:sym typeface="Symbol" panose="05050102010706020507" pitchFamily="18" charset="2"/>
              </a:rPr>
              <a:t></a:t>
            </a:r>
            <a:r>
              <a:rPr lang="zh-CN" altLang="en-US" sz="3600"/>
              <a:t>路归并</a:t>
            </a:r>
            <a:r>
              <a:rPr lang="en-US" altLang="zh-CN" sz="3600"/>
              <a:t>(</a:t>
            </a:r>
            <a:r>
              <a:rPr lang="zh-CN" altLang="en-US" sz="3600"/>
              <a:t>即两两归并</a:t>
            </a:r>
            <a:r>
              <a:rPr lang="en-US" altLang="zh-CN" sz="3600"/>
              <a:t>)</a:t>
            </a:r>
            <a:r>
              <a:rPr lang="zh-CN" altLang="en-US" sz="3600"/>
              <a:t>，则</a:t>
            </a:r>
          </a:p>
          <a:p>
            <a:pPr eaLnBrk="1" hangingPunct="1">
              <a:lnSpc>
                <a:spcPct val="110000"/>
              </a:lnSpc>
            </a:pPr>
            <a:r>
              <a:rPr lang="zh-CN" altLang="en-US" sz="3600" b="1">
                <a:solidFill>
                  <a:srgbClr val="FF00FF"/>
                </a:solidFill>
              </a:rPr>
              <a:t>第一趟</a:t>
            </a:r>
            <a:r>
              <a:rPr lang="zh-CN" altLang="en-US" sz="3600"/>
              <a:t>由</a:t>
            </a:r>
            <a:r>
              <a:rPr lang="en-US" altLang="zh-CN" sz="3600"/>
              <a:t>10</a:t>
            </a:r>
            <a:r>
              <a:rPr lang="zh-CN" altLang="en-US" sz="3600"/>
              <a:t>个归并段得到</a:t>
            </a:r>
            <a:r>
              <a:rPr lang="en-US" altLang="zh-CN" sz="3600"/>
              <a:t>5</a:t>
            </a:r>
            <a:r>
              <a:rPr lang="zh-CN" altLang="en-US" sz="3600"/>
              <a:t>个归并段；</a:t>
            </a:r>
          </a:p>
        </p:txBody>
      </p:sp>
      <p:sp>
        <p:nvSpPr>
          <p:cNvPr id="103428" name="Rectangle 4"/>
          <p:cNvSpPr>
            <a:spLocks noChangeArrowheads="1"/>
          </p:cNvSpPr>
          <p:nvPr/>
        </p:nvSpPr>
        <p:spPr bwMode="auto">
          <a:xfrm>
            <a:off x="2057401" y="5948364"/>
            <a:ext cx="849463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600" b="1">
                <a:solidFill>
                  <a:srgbClr val="FF00FF"/>
                </a:solidFill>
              </a:rPr>
              <a:t>最后一趟</a:t>
            </a:r>
            <a:r>
              <a:rPr lang="zh-CN" altLang="en-US" sz="3600"/>
              <a:t>归并得到整个记录的有序序列。</a:t>
            </a:r>
            <a:endParaRPr lang="en-US" altLang="zh-CN" sz="3600"/>
          </a:p>
        </p:txBody>
      </p:sp>
      <p:sp>
        <p:nvSpPr>
          <p:cNvPr id="103429" name="Rectangle 5"/>
          <p:cNvSpPr>
            <a:spLocks noChangeArrowheads="1"/>
          </p:cNvSpPr>
          <p:nvPr/>
        </p:nvSpPr>
        <p:spPr bwMode="auto">
          <a:xfrm>
            <a:off x="2057400" y="5360988"/>
            <a:ext cx="772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00FF"/>
                </a:solidFill>
              </a:rPr>
              <a:t>第三趟</a:t>
            </a:r>
            <a:r>
              <a:rPr lang="zh-CN" altLang="en-US" sz="3600"/>
              <a:t>由 </a:t>
            </a:r>
            <a:r>
              <a:rPr lang="en-US" altLang="zh-CN" sz="3600"/>
              <a:t>3 </a:t>
            </a:r>
            <a:r>
              <a:rPr lang="zh-CN" altLang="en-US" sz="3600"/>
              <a:t>个归并段得到</a:t>
            </a:r>
            <a:r>
              <a:rPr lang="en-US" altLang="zh-CN" sz="3600"/>
              <a:t>2</a:t>
            </a:r>
            <a:r>
              <a:rPr lang="zh-CN" altLang="en-US" sz="3600"/>
              <a:t>个归并段；</a:t>
            </a:r>
          </a:p>
        </p:txBody>
      </p:sp>
      <p:sp>
        <p:nvSpPr>
          <p:cNvPr id="103430" name="Rectangle 6"/>
          <p:cNvSpPr>
            <a:spLocks noChangeArrowheads="1"/>
          </p:cNvSpPr>
          <p:nvPr/>
        </p:nvSpPr>
        <p:spPr bwMode="auto">
          <a:xfrm>
            <a:off x="2057400" y="4751388"/>
            <a:ext cx="772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00FF"/>
                </a:solidFill>
              </a:rPr>
              <a:t>第二趟</a:t>
            </a:r>
            <a:r>
              <a:rPr lang="zh-CN" altLang="en-US" sz="3600"/>
              <a:t>由 </a:t>
            </a:r>
            <a:r>
              <a:rPr lang="en-US" altLang="zh-CN" sz="3600"/>
              <a:t>5 </a:t>
            </a:r>
            <a:r>
              <a:rPr lang="zh-CN" altLang="en-US" sz="3600"/>
              <a:t>个归并段得到</a:t>
            </a:r>
            <a:r>
              <a:rPr lang="en-US" altLang="zh-CN" sz="3600"/>
              <a:t>3</a:t>
            </a:r>
            <a:r>
              <a:rPr lang="zh-CN" altLang="en-US" sz="3600"/>
              <a:t>个归并段；</a:t>
            </a:r>
          </a:p>
        </p:txBody>
      </p:sp>
    </p:spTree>
    <p:extLst>
      <p:ext uri="{BB962C8B-B14F-4D97-AF65-F5344CB8AC3E}">
        <p14:creationId xmlns:p14="http://schemas.microsoft.com/office/powerpoint/2010/main" val="1563155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500"/>
                                        <p:tgtEl>
                                          <p:spTgt spid="103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30"/>
                                        </p:tgtEl>
                                        <p:attrNameLst>
                                          <p:attrName>style.visibility</p:attrName>
                                        </p:attrNameLst>
                                      </p:cBhvr>
                                      <p:to>
                                        <p:strVal val="visible"/>
                                      </p:to>
                                    </p:set>
                                    <p:animEffect transition="in" filter="wipe(left)">
                                      <p:cBhvr>
                                        <p:cTn id="12" dur="500"/>
                                        <p:tgtEl>
                                          <p:spTgt spid="103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9"/>
                                        </p:tgtEl>
                                        <p:attrNameLst>
                                          <p:attrName>style.visibility</p:attrName>
                                        </p:attrNameLst>
                                      </p:cBhvr>
                                      <p:to>
                                        <p:strVal val="visible"/>
                                      </p:to>
                                    </p:set>
                                    <p:animEffect transition="in" filter="wipe(left)">
                                      <p:cBhvr>
                                        <p:cTn id="17" dur="500"/>
                                        <p:tgtEl>
                                          <p:spTgt spid="103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28"/>
                                        </p:tgtEl>
                                        <p:attrNameLst>
                                          <p:attrName>style.visibility</p:attrName>
                                        </p:attrNameLst>
                                      </p:cBhvr>
                                      <p:to>
                                        <p:strVal val="visible"/>
                                      </p:to>
                                    </p:set>
                                    <p:animEffect transition="in" filter="wipe(left)">
                                      <p:cBhvr>
                                        <p:cTn id="22"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P spid="103428" grpId="0" autoUpdateAnimBg="0"/>
      <p:bldP spid="103429" grpId="0" autoUpdateAnimBg="0"/>
      <p:bldP spid="103430" grpId="0"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286000" y="2667001"/>
            <a:ext cx="7924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zh-CN" altLang="en-US" sz="4000"/>
              <a:t>假设“数据块”的大小为</a:t>
            </a:r>
            <a:r>
              <a:rPr lang="en-US" altLang="zh-CN" sz="4000"/>
              <a:t>200</a:t>
            </a:r>
            <a:r>
              <a:rPr lang="zh-CN" altLang="en-US" sz="4000"/>
              <a:t>，即每一次访问外存可以读</a:t>
            </a:r>
            <a:r>
              <a:rPr lang="en-US" altLang="zh-CN" sz="4000"/>
              <a:t>/</a:t>
            </a:r>
            <a:r>
              <a:rPr lang="zh-CN" altLang="en-US" sz="4000"/>
              <a:t>写</a:t>
            </a:r>
            <a:r>
              <a:rPr lang="en-US" altLang="zh-CN" sz="4000"/>
              <a:t>200</a:t>
            </a:r>
            <a:r>
              <a:rPr lang="zh-CN" altLang="en-US" sz="4000"/>
              <a:t>个记录。则对于</a:t>
            </a:r>
            <a:r>
              <a:rPr lang="en-US" altLang="zh-CN" sz="4000"/>
              <a:t>10,000</a:t>
            </a:r>
            <a:r>
              <a:rPr lang="zh-CN" altLang="en-US" sz="4000"/>
              <a:t>个记录，处理一遍需访问外存</a:t>
            </a:r>
            <a:r>
              <a:rPr lang="en-US" altLang="zh-CN" sz="4000"/>
              <a:t>100</a:t>
            </a:r>
            <a:r>
              <a:rPr lang="zh-CN" altLang="en-US" sz="4000"/>
              <a:t>次</a:t>
            </a:r>
            <a:r>
              <a:rPr lang="en-US" altLang="zh-CN" sz="4000"/>
              <a:t>(</a:t>
            </a:r>
            <a:r>
              <a:rPr lang="zh-CN" altLang="en-US" sz="4000"/>
              <a:t>读和写各</a:t>
            </a:r>
            <a:r>
              <a:rPr lang="en-US" altLang="zh-CN" sz="4000"/>
              <a:t>50</a:t>
            </a:r>
            <a:r>
              <a:rPr lang="zh-CN" altLang="en-US" sz="4000"/>
              <a:t>次</a:t>
            </a:r>
            <a:r>
              <a:rPr lang="en-US" altLang="zh-CN" sz="4000"/>
              <a:t>)</a:t>
            </a:r>
            <a:r>
              <a:rPr lang="zh-CN" altLang="en-US" sz="4000"/>
              <a:t>。</a:t>
            </a:r>
          </a:p>
        </p:txBody>
      </p:sp>
      <p:sp>
        <p:nvSpPr>
          <p:cNvPr id="114691" name="Rectangle 3"/>
          <p:cNvSpPr>
            <a:spLocks noChangeArrowheads="1"/>
          </p:cNvSpPr>
          <p:nvPr/>
        </p:nvSpPr>
        <p:spPr bwMode="auto">
          <a:xfrm>
            <a:off x="2286001" y="801688"/>
            <a:ext cx="79740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zh-CN" altLang="en-US" sz="4000">
                <a:solidFill>
                  <a:srgbClr val="9900CC"/>
                </a:solidFill>
              </a:rPr>
              <a:t>分析上述外排过程中访问外存</a:t>
            </a:r>
            <a:r>
              <a:rPr lang="en-US" altLang="zh-CN" sz="4000">
                <a:solidFill>
                  <a:srgbClr val="9900CC"/>
                </a:solidFill>
              </a:rPr>
              <a:t>(</a:t>
            </a:r>
            <a:r>
              <a:rPr lang="zh-CN" altLang="en-US" sz="4000">
                <a:solidFill>
                  <a:srgbClr val="9900CC"/>
                </a:solidFill>
              </a:rPr>
              <a:t>对外</a:t>
            </a:r>
          </a:p>
          <a:p>
            <a:pPr eaLnBrk="1" hangingPunct="1">
              <a:lnSpc>
                <a:spcPct val="130000"/>
              </a:lnSpc>
            </a:pPr>
            <a:r>
              <a:rPr lang="zh-CN" altLang="en-US" sz="4000">
                <a:solidFill>
                  <a:srgbClr val="9900CC"/>
                </a:solidFill>
              </a:rPr>
              <a:t>存进行读</a:t>
            </a:r>
            <a:r>
              <a:rPr lang="en-US" altLang="zh-CN" sz="4000">
                <a:solidFill>
                  <a:srgbClr val="9900CC"/>
                </a:solidFill>
              </a:rPr>
              <a:t>/</a:t>
            </a:r>
            <a:r>
              <a:rPr lang="zh-CN" altLang="en-US" sz="4000">
                <a:solidFill>
                  <a:srgbClr val="9900CC"/>
                </a:solidFill>
              </a:rPr>
              <a:t>写</a:t>
            </a:r>
            <a:r>
              <a:rPr lang="en-US" altLang="zh-CN" sz="4000">
                <a:solidFill>
                  <a:srgbClr val="9900CC"/>
                </a:solidFill>
              </a:rPr>
              <a:t>)</a:t>
            </a:r>
            <a:r>
              <a:rPr lang="zh-CN" altLang="en-US" sz="4000">
                <a:solidFill>
                  <a:srgbClr val="9900CC"/>
                </a:solidFill>
              </a:rPr>
              <a:t>的次数：</a:t>
            </a:r>
          </a:p>
        </p:txBody>
      </p:sp>
    </p:spTree>
    <p:extLst>
      <p:ext uri="{BB962C8B-B14F-4D97-AF65-F5344CB8AC3E}">
        <p14:creationId xmlns:p14="http://schemas.microsoft.com/office/powerpoint/2010/main" val="1067368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233613" y="614363"/>
            <a:ext cx="784225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en-US" altLang="zh-CN" sz="4000">
                <a:solidFill>
                  <a:srgbClr val="800000"/>
                </a:solidFill>
              </a:rPr>
              <a:t>        </a:t>
            </a:r>
            <a:r>
              <a:rPr lang="zh-CN" altLang="en-US" sz="3600">
                <a:solidFill>
                  <a:srgbClr val="800000"/>
                </a:solidFill>
              </a:rPr>
              <a:t>一般情况下，假设待排记录序列</a:t>
            </a:r>
          </a:p>
          <a:p>
            <a:pPr eaLnBrk="1" hangingPunct="1">
              <a:lnSpc>
                <a:spcPct val="140000"/>
              </a:lnSpc>
            </a:pPr>
            <a:r>
              <a:rPr lang="zh-CN" altLang="en-US" sz="3600" b="1">
                <a:solidFill>
                  <a:srgbClr val="800000"/>
                </a:solidFill>
              </a:rPr>
              <a:t>含 </a:t>
            </a:r>
            <a:r>
              <a:rPr lang="en-US" altLang="zh-CN" sz="3600" b="1" i="1">
                <a:solidFill>
                  <a:srgbClr val="FF0000"/>
                </a:solidFill>
              </a:rPr>
              <a:t>m </a:t>
            </a:r>
            <a:r>
              <a:rPr lang="zh-CN" altLang="en-US" sz="3600" b="1">
                <a:solidFill>
                  <a:srgbClr val="800000"/>
                </a:solidFill>
              </a:rPr>
              <a:t>个初始归并段</a:t>
            </a:r>
            <a:r>
              <a:rPr lang="zh-CN" altLang="en-US" sz="3600">
                <a:solidFill>
                  <a:srgbClr val="800000"/>
                </a:solidFill>
              </a:rPr>
              <a:t>，外排时采用 </a:t>
            </a:r>
            <a:r>
              <a:rPr lang="en-US" altLang="zh-CN" sz="3600" b="1">
                <a:solidFill>
                  <a:srgbClr val="FF0000"/>
                </a:solidFill>
              </a:rPr>
              <a:t>k</a:t>
            </a:r>
            <a:r>
              <a:rPr lang="en-US" altLang="zh-CN" sz="3600" b="1">
                <a:solidFill>
                  <a:srgbClr val="800000"/>
                </a:solidFill>
                <a:sym typeface="Symbol" panose="05050102010706020507" pitchFamily="18" charset="2"/>
              </a:rPr>
              <a:t></a:t>
            </a:r>
            <a:r>
              <a:rPr lang="zh-CN" altLang="en-US" sz="3600" b="1">
                <a:solidFill>
                  <a:srgbClr val="800000"/>
                </a:solidFill>
              </a:rPr>
              <a:t>路</a:t>
            </a:r>
          </a:p>
          <a:p>
            <a:pPr eaLnBrk="1" hangingPunct="1">
              <a:lnSpc>
                <a:spcPct val="140000"/>
              </a:lnSpc>
            </a:pPr>
            <a:r>
              <a:rPr lang="zh-CN" altLang="en-US" sz="3600" b="1">
                <a:solidFill>
                  <a:srgbClr val="800000"/>
                </a:solidFill>
              </a:rPr>
              <a:t>归并</a:t>
            </a:r>
            <a:r>
              <a:rPr lang="zh-CN" altLang="en-US" sz="3600">
                <a:solidFill>
                  <a:srgbClr val="800000"/>
                </a:solidFill>
              </a:rPr>
              <a:t>，则</a:t>
            </a:r>
            <a:r>
              <a:rPr lang="zh-CN" altLang="en-US" sz="3600" b="1">
                <a:solidFill>
                  <a:srgbClr val="800000"/>
                </a:solidFill>
              </a:rPr>
              <a:t>归并趟数</a:t>
            </a:r>
            <a:r>
              <a:rPr lang="zh-CN" altLang="en-US" sz="3600">
                <a:solidFill>
                  <a:srgbClr val="800000"/>
                </a:solidFill>
              </a:rPr>
              <a:t>为</a:t>
            </a:r>
            <a:r>
              <a:rPr lang="zh-CN" altLang="en-US" sz="3600" b="1">
                <a:solidFill>
                  <a:srgbClr val="FF0000"/>
                </a:solidFill>
              </a:rPr>
              <a:t> </a:t>
            </a:r>
            <a:r>
              <a:rPr lang="zh-CN" altLang="en-US" sz="3600" b="1">
                <a:solidFill>
                  <a:srgbClr val="FF0000"/>
                </a:solidFill>
                <a:sym typeface="Symbol" panose="05050102010706020507" pitchFamily="18" charset="2"/>
              </a:rPr>
              <a:t></a:t>
            </a:r>
            <a:r>
              <a:rPr lang="en-US" altLang="zh-CN" sz="3600" b="1">
                <a:solidFill>
                  <a:srgbClr val="FF0000"/>
                </a:solidFill>
              </a:rPr>
              <a:t>log</a:t>
            </a:r>
            <a:r>
              <a:rPr lang="en-US" altLang="zh-CN" sz="3600" b="1" baseline="-25000">
                <a:solidFill>
                  <a:srgbClr val="FF0000"/>
                </a:solidFill>
              </a:rPr>
              <a:t>k</a:t>
            </a:r>
            <a:r>
              <a:rPr lang="en-US" altLang="zh-CN" sz="3600" b="1" i="1">
                <a:solidFill>
                  <a:srgbClr val="FF0000"/>
                </a:solidFill>
              </a:rPr>
              <a:t>m</a:t>
            </a:r>
            <a:r>
              <a:rPr lang="en-US" altLang="zh-CN" sz="3600" b="1">
                <a:solidFill>
                  <a:srgbClr val="FF0000"/>
                </a:solidFill>
                <a:sym typeface="Symbol" panose="05050102010706020507" pitchFamily="18" charset="2"/>
              </a:rPr>
              <a:t></a:t>
            </a:r>
            <a:r>
              <a:rPr lang="zh-CN" altLang="en-US" sz="3600"/>
              <a:t>，显然，</a:t>
            </a:r>
          </a:p>
          <a:p>
            <a:pPr eaLnBrk="1" hangingPunct="1">
              <a:lnSpc>
                <a:spcPct val="140000"/>
              </a:lnSpc>
            </a:pPr>
            <a:r>
              <a:rPr lang="zh-CN" altLang="en-US" sz="3600"/>
              <a:t>随着</a:t>
            </a:r>
            <a:r>
              <a:rPr lang="en-US" altLang="zh-CN" sz="3600"/>
              <a:t>k</a:t>
            </a:r>
            <a:r>
              <a:rPr lang="zh-CN" altLang="en-US" sz="3600"/>
              <a:t>的增大归并的趟数将减少，因此</a:t>
            </a:r>
          </a:p>
          <a:p>
            <a:pPr eaLnBrk="1" hangingPunct="1">
              <a:lnSpc>
                <a:spcPct val="140000"/>
              </a:lnSpc>
            </a:pPr>
            <a:r>
              <a:rPr lang="zh-CN" altLang="en-US" sz="3600"/>
              <a:t>对</a:t>
            </a:r>
            <a:r>
              <a:rPr lang="zh-CN" altLang="en-US" sz="3600">
                <a:solidFill>
                  <a:srgbClr val="0000FF"/>
                </a:solidFill>
              </a:rPr>
              <a:t>外排</a:t>
            </a:r>
            <a:r>
              <a:rPr lang="zh-CN" altLang="en-US" sz="3600"/>
              <a:t>而言，通常</a:t>
            </a:r>
            <a:r>
              <a:rPr lang="zh-CN" altLang="en-US" sz="3600">
                <a:solidFill>
                  <a:srgbClr val="0000FF"/>
                </a:solidFill>
              </a:rPr>
              <a:t>采用多路归并</a:t>
            </a:r>
            <a:r>
              <a:rPr lang="zh-CN" altLang="en-US" sz="3600"/>
              <a:t>。</a:t>
            </a:r>
            <a:r>
              <a:rPr lang="en-US" altLang="zh-CN" sz="3600" b="1" i="1">
                <a:solidFill>
                  <a:srgbClr val="0000FF"/>
                </a:solidFill>
              </a:rPr>
              <a:t>k</a:t>
            </a:r>
            <a:r>
              <a:rPr lang="en-US" altLang="zh-CN" sz="3600"/>
              <a:t> </a:t>
            </a:r>
            <a:r>
              <a:rPr lang="zh-CN" altLang="en-US" sz="3600"/>
              <a:t>的</a:t>
            </a:r>
          </a:p>
          <a:p>
            <a:pPr eaLnBrk="1" hangingPunct="1">
              <a:lnSpc>
                <a:spcPct val="140000"/>
              </a:lnSpc>
            </a:pPr>
            <a:r>
              <a:rPr lang="zh-CN" altLang="en-US" sz="3600"/>
              <a:t>大小可选，但需综合考虑各种因素。</a:t>
            </a:r>
            <a:endParaRPr lang="zh-CN" altLang="en-US" sz="4000"/>
          </a:p>
        </p:txBody>
      </p:sp>
      <p:sp>
        <p:nvSpPr>
          <p:cNvPr id="111621" name="AutoShape 5">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3063480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11621"/>
                                        </p:tgtEl>
                                        <p:attrNameLst>
                                          <p:attrName>style.visibility</p:attrName>
                                        </p:attrNameLst>
                                      </p:cBhvr>
                                      <p:to>
                                        <p:strVal val="visible"/>
                                      </p:to>
                                    </p:set>
                                    <p:anim calcmode="lin" valueType="num">
                                      <p:cBhvr additive="base">
                                        <p:cTn id="7" dur="500" fill="hold"/>
                                        <p:tgtEl>
                                          <p:spTgt spid="111621"/>
                                        </p:tgtEl>
                                        <p:attrNameLst>
                                          <p:attrName>ppt_x</p:attrName>
                                        </p:attrNameLst>
                                      </p:cBhvr>
                                      <p:tavLst>
                                        <p:tav tm="0">
                                          <p:val>
                                            <p:strVal val="1+#ppt_w/2"/>
                                          </p:val>
                                        </p:tav>
                                        <p:tav tm="100000">
                                          <p:val>
                                            <p:strVal val="#ppt_x"/>
                                          </p:val>
                                        </p:tav>
                                      </p:tavLst>
                                    </p:anim>
                                    <p:anim calcmode="lin" valueType="num">
                                      <p:cBhvr additive="base">
                                        <p:cTn id="8"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286000" y="1654176"/>
            <a:ext cx="80772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t>   </a:t>
            </a:r>
            <a:r>
              <a:rPr lang="zh-CN" altLang="en-US" sz="3600" b="1"/>
              <a:t>１．</a:t>
            </a:r>
            <a:r>
              <a:rPr lang="zh-CN" altLang="en-US" sz="3600"/>
              <a:t>按可用内存大小，利用内部排序     方法，</a:t>
            </a:r>
            <a:r>
              <a:rPr lang="zh-CN" altLang="en-US" sz="3600">
                <a:solidFill>
                  <a:srgbClr val="FF0000"/>
                </a:solidFill>
              </a:rPr>
              <a:t>构造若干</a:t>
            </a:r>
            <a:r>
              <a:rPr lang="en-US" altLang="zh-CN" sz="3600">
                <a:solidFill>
                  <a:srgbClr val="FF0000"/>
                </a:solidFill>
              </a:rPr>
              <a:t>( </a:t>
            </a:r>
            <a:r>
              <a:rPr lang="zh-CN" altLang="en-US" sz="3600">
                <a:solidFill>
                  <a:srgbClr val="FF0000"/>
                </a:solidFill>
              </a:rPr>
              <a:t>记录的</a:t>
            </a:r>
            <a:r>
              <a:rPr lang="en-US" altLang="zh-CN" sz="3600">
                <a:solidFill>
                  <a:srgbClr val="FF0000"/>
                </a:solidFill>
              </a:rPr>
              <a:t>) </a:t>
            </a:r>
            <a:r>
              <a:rPr lang="zh-CN" altLang="en-US" sz="3600">
                <a:solidFill>
                  <a:srgbClr val="FF0000"/>
                </a:solidFill>
              </a:rPr>
              <a:t>有序子序列</a:t>
            </a:r>
            <a:r>
              <a:rPr lang="zh-CN" altLang="en-US" sz="3600"/>
              <a:t>，通常称外存中这些记录有序子序列为 “</a:t>
            </a:r>
            <a:r>
              <a:rPr lang="zh-CN" altLang="en-US" sz="3600" b="1"/>
              <a:t>归并段</a:t>
            </a:r>
            <a:r>
              <a:rPr lang="zh-CN" altLang="en-US" sz="3600"/>
              <a:t>”；</a:t>
            </a:r>
          </a:p>
        </p:txBody>
      </p:sp>
      <p:sp>
        <p:nvSpPr>
          <p:cNvPr id="112643" name="Rectangle 3"/>
          <p:cNvSpPr>
            <a:spLocks noChangeArrowheads="1"/>
          </p:cNvSpPr>
          <p:nvPr/>
        </p:nvSpPr>
        <p:spPr bwMode="auto">
          <a:xfrm>
            <a:off x="1828800" y="387351"/>
            <a:ext cx="577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二、外部排序的基本过程</a:t>
            </a:r>
          </a:p>
        </p:txBody>
      </p:sp>
      <p:sp>
        <p:nvSpPr>
          <p:cNvPr id="102404" name="Rectangle 4"/>
          <p:cNvSpPr>
            <a:spLocks noChangeArrowheads="1"/>
          </p:cNvSpPr>
          <p:nvPr/>
        </p:nvSpPr>
        <p:spPr bwMode="auto">
          <a:xfrm>
            <a:off x="1828800" y="1116013"/>
            <a:ext cx="612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由相对独立的</a:t>
            </a:r>
            <a:r>
              <a:rPr lang="zh-CN" altLang="en-US" sz="3600">
                <a:solidFill>
                  <a:srgbClr val="0000FF"/>
                </a:solidFill>
              </a:rPr>
              <a:t>两个步骤</a:t>
            </a:r>
            <a:r>
              <a:rPr lang="zh-CN" altLang="en-US" sz="3600"/>
              <a:t>组成：</a:t>
            </a:r>
          </a:p>
        </p:txBody>
      </p:sp>
      <p:sp>
        <p:nvSpPr>
          <p:cNvPr id="102405" name="Rectangle 5"/>
          <p:cNvSpPr>
            <a:spLocks noChangeArrowheads="1"/>
          </p:cNvSpPr>
          <p:nvPr/>
        </p:nvSpPr>
        <p:spPr bwMode="auto">
          <a:xfrm>
            <a:off x="2286000" y="4460875"/>
            <a:ext cx="81534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t>   </a:t>
            </a:r>
            <a:r>
              <a:rPr lang="zh-CN" altLang="en-US" sz="3600" b="1"/>
              <a:t>２．</a:t>
            </a:r>
            <a:r>
              <a:rPr lang="zh-CN" altLang="en-US" sz="3600"/>
              <a:t>通过“</a:t>
            </a:r>
            <a:r>
              <a:rPr lang="zh-CN" altLang="en-US" sz="3600" b="1"/>
              <a:t>归并</a:t>
            </a:r>
            <a:r>
              <a:rPr lang="zh-CN" altLang="en-US" sz="3600"/>
              <a:t>”，</a:t>
            </a:r>
            <a:r>
              <a:rPr lang="zh-CN" altLang="en-US" sz="3600">
                <a:solidFill>
                  <a:srgbClr val="FF0000"/>
                </a:solidFill>
              </a:rPr>
              <a:t>逐步扩大 </a:t>
            </a:r>
            <a:r>
              <a:rPr lang="en-US" altLang="zh-CN" sz="3600"/>
              <a:t>(</a:t>
            </a:r>
            <a:r>
              <a:rPr lang="zh-CN" altLang="en-US" sz="3600"/>
              <a:t>记录的</a:t>
            </a:r>
            <a:r>
              <a:rPr lang="en-US" altLang="zh-CN" sz="3600"/>
              <a:t>)</a:t>
            </a:r>
            <a:r>
              <a:rPr lang="zh-CN" altLang="en-US" sz="3600">
                <a:solidFill>
                  <a:srgbClr val="FF0000"/>
                </a:solidFill>
              </a:rPr>
              <a:t>有序子序列的长度</a:t>
            </a:r>
            <a:r>
              <a:rPr lang="zh-CN" altLang="en-US" sz="3600"/>
              <a:t>，</a:t>
            </a:r>
            <a:r>
              <a:rPr lang="zh-CN" altLang="en-US" sz="3600">
                <a:solidFill>
                  <a:srgbClr val="FF0000"/>
                </a:solidFill>
              </a:rPr>
              <a:t>直至</a:t>
            </a:r>
            <a:r>
              <a:rPr lang="zh-CN" altLang="en-US" sz="3600"/>
              <a:t>外存中</a:t>
            </a:r>
            <a:r>
              <a:rPr lang="zh-CN" altLang="en-US" sz="3600">
                <a:solidFill>
                  <a:srgbClr val="FF0000"/>
                </a:solidFill>
              </a:rPr>
              <a:t>整个记录序列按关键字有序</a:t>
            </a:r>
            <a:r>
              <a:rPr lang="zh-CN" altLang="en-US" sz="3600"/>
              <a:t>为止。</a:t>
            </a:r>
            <a:endParaRPr lang="zh-CN" altLang="en-US" sz="4000"/>
          </a:p>
        </p:txBody>
      </p:sp>
    </p:spTree>
    <p:extLst>
      <p:ext uri="{BB962C8B-B14F-4D97-AF65-F5344CB8AC3E}">
        <p14:creationId xmlns:p14="http://schemas.microsoft.com/office/powerpoint/2010/main" val="1353415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02402"/>
                                        </p:tgtEl>
                                        <p:attrNameLst>
                                          <p:attrName>style.visibility</p:attrName>
                                        </p:attrNameLst>
                                      </p:cBhvr>
                                      <p:to>
                                        <p:strVal val="visible"/>
                                      </p:to>
                                    </p:set>
                                    <p:animEffect transition="in" filter="barn(outVertical)">
                                      <p:cBhvr>
                                        <p:cTn id="11" dur="500"/>
                                        <p:tgtEl>
                                          <p:spTgt spid="1024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02405"/>
                                        </p:tgtEl>
                                        <p:attrNameLst>
                                          <p:attrName>style.visibility</p:attrName>
                                        </p:attrNameLst>
                                      </p:cBhvr>
                                      <p:to>
                                        <p:strVal val="visible"/>
                                      </p:to>
                                    </p:set>
                                    <p:animEffect transition="in" filter="barn(inVertical)">
                                      <p:cBhvr>
                                        <p:cTn id="16"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P spid="102405"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61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2"/>
          <p:cNvSpPr>
            <a:spLocks noChangeShapeType="1"/>
          </p:cNvSpPr>
          <p:nvPr/>
        </p:nvSpPr>
        <p:spPr bwMode="auto">
          <a:xfrm>
            <a:off x="35814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07" name="Line 3"/>
          <p:cNvSpPr>
            <a:spLocks noChangeShapeType="1"/>
          </p:cNvSpPr>
          <p:nvPr/>
        </p:nvSpPr>
        <p:spPr bwMode="auto">
          <a:xfrm>
            <a:off x="3581400" y="2895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08" name="Line 4"/>
          <p:cNvSpPr>
            <a:spLocks noChangeShapeType="1"/>
          </p:cNvSpPr>
          <p:nvPr/>
        </p:nvSpPr>
        <p:spPr bwMode="auto">
          <a:xfrm>
            <a:off x="44196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09" name="Line 5"/>
          <p:cNvSpPr>
            <a:spLocks noChangeShapeType="1"/>
          </p:cNvSpPr>
          <p:nvPr/>
        </p:nvSpPr>
        <p:spPr bwMode="auto">
          <a:xfrm>
            <a:off x="48768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0" name="Line 6"/>
          <p:cNvSpPr>
            <a:spLocks noChangeShapeType="1"/>
          </p:cNvSpPr>
          <p:nvPr/>
        </p:nvSpPr>
        <p:spPr bwMode="auto">
          <a:xfrm>
            <a:off x="3581400" y="3581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1" name="Line 7"/>
          <p:cNvSpPr>
            <a:spLocks noChangeShapeType="1"/>
          </p:cNvSpPr>
          <p:nvPr/>
        </p:nvSpPr>
        <p:spPr bwMode="auto">
          <a:xfrm>
            <a:off x="90678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8"/>
          <p:cNvSpPr>
            <a:spLocks noChangeShapeType="1"/>
          </p:cNvSpPr>
          <p:nvPr/>
        </p:nvSpPr>
        <p:spPr bwMode="auto">
          <a:xfrm>
            <a:off x="9067800" y="2895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9"/>
          <p:cNvSpPr>
            <a:spLocks noChangeShapeType="1"/>
          </p:cNvSpPr>
          <p:nvPr/>
        </p:nvSpPr>
        <p:spPr bwMode="auto">
          <a:xfrm>
            <a:off x="99060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10"/>
          <p:cNvSpPr>
            <a:spLocks noChangeShapeType="1"/>
          </p:cNvSpPr>
          <p:nvPr/>
        </p:nvSpPr>
        <p:spPr bwMode="auto">
          <a:xfrm>
            <a:off x="103632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5" name="Line 11"/>
          <p:cNvSpPr>
            <a:spLocks noChangeShapeType="1"/>
          </p:cNvSpPr>
          <p:nvPr/>
        </p:nvSpPr>
        <p:spPr bwMode="auto">
          <a:xfrm>
            <a:off x="9067800" y="3581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6" name="Line 12"/>
          <p:cNvSpPr>
            <a:spLocks noChangeShapeType="1"/>
          </p:cNvSpPr>
          <p:nvPr/>
        </p:nvSpPr>
        <p:spPr bwMode="auto">
          <a:xfrm>
            <a:off x="54864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7" name="Line 13"/>
          <p:cNvSpPr>
            <a:spLocks noChangeShapeType="1"/>
          </p:cNvSpPr>
          <p:nvPr/>
        </p:nvSpPr>
        <p:spPr bwMode="auto">
          <a:xfrm>
            <a:off x="5486400" y="2895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14"/>
          <p:cNvSpPr>
            <a:spLocks noChangeShapeType="1"/>
          </p:cNvSpPr>
          <p:nvPr/>
        </p:nvSpPr>
        <p:spPr bwMode="auto">
          <a:xfrm>
            <a:off x="63246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Line 15"/>
          <p:cNvSpPr>
            <a:spLocks noChangeShapeType="1"/>
          </p:cNvSpPr>
          <p:nvPr/>
        </p:nvSpPr>
        <p:spPr bwMode="auto">
          <a:xfrm>
            <a:off x="67818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16"/>
          <p:cNvSpPr>
            <a:spLocks noChangeShapeType="1"/>
          </p:cNvSpPr>
          <p:nvPr/>
        </p:nvSpPr>
        <p:spPr bwMode="auto">
          <a:xfrm>
            <a:off x="5486400" y="3581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17"/>
          <p:cNvSpPr>
            <a:spLocks noChangeShapeType="1"/>
          </p:cNvSpPr>
          <p:nvPr/>
        </p:nvSpPr>
        <p:spPr bwMode="auto">
          <a:xfrm>
            <a:off x="2667000" y="3200400"/>
            <a:ext cx="9144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18"/>
          <p:cNvSpPr>
            <a:spLocks noChangeShapeType="1"/>
          </p:cNvSpPr>
          <p:nvPr/>
        </p:nvSpPr>
        <p:spPr bwMode="auto">
          <a:xfrm>
            <a:off x="4876800" y="3200400"/>
            <a:ext cx="609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Line 20"/>
          <p:cNvSpPr>
            <a:spLocks noChangeShapeType="1"/>
          </p:cNvSpPr>
          <p:nvPr/>
        </p:nvSpPr>
        <p:spPr bwMode="auto">
          <a:xfrm>
            <a:off x="6781800" y="3200400"/>
            <a:ext cx="609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Line 21"/>
          <p:cNvSpPr>
            <a:spLocks noChangeShapeType="1"/>
          </p:cNvSpPr>
          <p:nvPr/>
        </p:nvSpPr>
        <p:spPr bwMode="auto">
          <a:xfrm>
            <a:off x="8458200" y="3200400"/>
            <a:ext cx="609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Line 22"/>
          <p:cNvSpPr>
            <a:spLocks noChangeShapeType="1"/>
          </p:cNvSpPr>
          <p:nvPr/>
        </p:nvSpPr>
        <p:spPr bwMode="auto">
          <a:xfrm>
            <a:off x="7543800" y="3200400"/>
            <a:ext cx="762000" cy="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Text Box 24"/>
          <p:cNvSpPr txBox="1">
            <a:spLocks noChangeArrowheads="1"/>
          </p:cNvSpPr>
          <p:nvPr/>
        </p:nvSpPr>
        <p:spPr bwMode="auto">
          <a:xfrm>
            <a:off x="1676400" y="263207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栈顶指针</a:t>
            </a:r>
          </a:p>
        </p:txBody>
      </p:sp>
      <p:sp>
        <p:nvSpPr>
          <p:cNvPr id="72727" name="Text Box 25"/>
          <p:cNvSpPr txBox="1">
            <a:spLocks noChangeArrowheads="1"/>
          </p:cNvSpPr>
          <p:nvPr/>
        </p:nvSpPr>
        <p:spPr bwMode="auto">
          <a:xfrm>
            <a:off x="4524376" y="682625"/>
            <a:ext cx="20161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7200" b="1">
                <a:solidFill>
                  <a:srgbClr val="FF0000"/>
                </a:solidFill>
              </a:rPr>
              <a:t>链栈</a:t>
            </a:r>
          </a:p>
        </p:txBody>
      </p:sp>
      <p:sp>
        <p:nvSpPr>
          <p:cNvPr id="72728" name="Text Box 27"/>
          <p:cNvSpPr txBox="1">
            <a:spLocks noChangeArrowheads="1"/>
          </p:cNvSpPr>
          <p:nvPr/>
        </p:nvSpPr>
        <p:spPr bwMode="auto">
          <a:xfrm>
            <a:off x="9829800" y="28956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a:t>∧</a:t>
            </a:r>
            <a:endParaRPr lang="en-US" altLang="zh-CN" sz="4000"/>
          </a:p>
        </p:txBody>
      </p:sp>
      <p:sp>
        <p:nvSpPr>
          <p:cNvPr id="72729" name="Text Box 28"/>
          <p:cNvSpPr txBox="1">
            <a:spLocks noChangeArrowheads="1"/>
          </p:cNvSpPr>
          <p:nvPr/>
        </p:nvSpPr>
        <p:spPr bwMode="auto">
          <a:xfrm>
            <a:off x="9172576" y="2833689"/>
            <a:ext cx="581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a</a:t>
            </a:r>
            <a:r>
              <a:rPr lang="en-US" altLang="zh-CN" sz="4000" baseline="-25000"/>
              <a:t>1</a:t>
            </a:r>
            <a:endParaRPr lang="en-US" altLang="zh-CN" sz="4000"/>
          </a:p>
        </p:txBody>
      </p:sp>
      <p:sp>
        <p:nvSpPr>
          <p:cNvPr id="72730" name="Text Box 29"/>
          <p:cNvSpPr txBox="1">
            <a:spLocks noChangeArrowheads="1"/>
          </p:cNvSpPr>
          <p:nvPr/>
        </p:nvSpPr>
        <p:spPr bwMode="auto">
          <a:xfrm>
            <a:off x="3686176" y="2833689"/>
            <a:ext cx="581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a</a:t>
            </a:r>
            <a:r>
              <a:rPr lang="en-US" altLang="zh-CN" sz="4000" baseline="-25000"/>
              <a:t>n</a:t>
            </a:r>
            <a:endParaRPr lang="en-US" altLang="zh-CN" sz="4000"/>
          </a:p>
        </p:txBody>
      </p:sp>
      <p:sp>
        <p:nvSpPr>
          <p:cNvPr id="71710" name="Comment 30"/>
          <p:cNvSpPr>
            <a:spLocks noChangeArrowheads="1"/>
          </p:cNvSpPr>
          <p:nvPr/>
        </p:nvSpPr>
        <p:spPr bwMode="auto">
          <a:xfrm>
            <a:off x="2286001" y="4724400"/>
            <a:ext cx="3032125" cy="1200150"/>
          </a:xfrm>
          <a:prstGeom prst="rect">
            <a:avLst/>
          </a:prstGeom>
          <a:solidFill>
            <a:srgbClr val="FCFDC6"/>
          </a:soli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defRPr/>
            </a:pPr>
            <a:r>
              <a:rPr lang="zh-CN" altLang="en-US" sz="3600" b="1">
                <a:solidFill>
                  <a:srgbClr val="800000"/>
                </a:solidFill>
              </a:rPr>
              <a:t>注意</a:t>
            </a:r>
            <a:r>
              <a:rPr lang="en-US" altLang="zh-CN" sz="3600" b="1">
                <a:solidFill>
                  <a:srgbClr val="800000"/>
                </a:solidFill>
              </a:rPr>
              <a:t>:  </a:t>
            </a:r>
            <a:r>
              <a:rPr lang="zh-CN" altLang="en-US" sz="3600" b="1">
                <a:solidFill>
                  <a:srgbClr val="800000"/>
                </a:solidFill>
              </a:rPr>
              <a:t>链栈中指针的方向</a:t>
            </a:r>
            <a:endParaRPr lang="zh-CN" altLang="en-US" sz="1600">
              <a:solidFill>
                <a:srgbClr val="800000"/>
              </a:solidFill>
            </a:endParaRPr>
          </a:p>
        </p:txBody>
      </p:sp>
      <p:sp>
        <p:nvSpPr>
          <p:cNvPr id="71711" name="AutoShape 31"/>
          <p:cNvSpPr>
            <a:spLocks noChangeArrowheads="1"/>
          </p:cNvSpPr>
          <p:nvPr/>
        </p:nvSpPr>
        <p:spPr bwMode="auto">
          <a:xfrm>
            <a:off x="5105400" y="3810000"/>
            <a:ext cx="304800" cy="838200"/>
          </a:xfrm>
          <a:prstGeom prst="upArrow">
            <a:avLst>
              <a:gd name="adj1" fmla="val 50000"/>
              <a:gd name="adj2" fmla="val 68750"/>
            </a:avLst>
          </a:prstGeom>
          <a:solidFill>
            <a:srgbClr val="FFCC99"/>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72733" name="Text Box 32"/>
          <p:cNvSpPr txBox="1">
            <a:spLocks noChangeArrowheads="1"/>
          </p:cNvSpPr>
          <p:nvPr/>
        </p:nvSpPr>
        <p:spPr bwMode="auto">
          <a:xfrm>
            <a:off x="5546726" y="2846389"/>
            <a:ext cx="866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a</a:t>
            </a:r>
            <a:r>
              <a:rPr lang="en-US" altLang="zh-CN" sz="4000" baseline="-25000"/>
              <a:t>n-1</a:t>
            </a:r>
            <a:endParaRPr lang="en-US" altLang="zh-CN" sz="4000"/>
          </a:p>
        </p:txBody>
      </p:sp>
      <p:sp>
        <p:nvSpPr>
          <p:cNvPr id="71713" name="AutoShape 33">
            <a:hlinkClick r:id="" action="ppaction://noaction" highlightClick="1"/>
          </p:cNvPr>
          <p:cNvSpPr>
            <a:spLocks noChangeArrowheads="1"/>
          </p:cNvSpPr>
          <p:nvPr/>
        </p:nvSpPr>
        <p:spPr bwMode="auto">
          <a:xfrm>
            <a:off x="10134600" y="6324600"/>
            <a:ext cx="304800" cy="304800"/>
          </a:xfrm>
          <a:prstGeom prst="actionButtonReturn">
            <a:avLst/>
          </a:prstGeom>
          <a:solidFill>
            <a:srgbClr val="FF5050"/>
          </a:solidFill>
          <a:ln w="9525">
            <a:solidFill>
              <a:srgbClr val="8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 name="文本框 1"/>
          <p:cNvSpPr txBox="1"/>
          <p:nvPr/>
        </p:nvSpPr>
        <p:spPr>
          <a:xfrm>
            <a:off x="6151685" y="4724400"/>
            <a:ext cx="1569660" cy="369332"/>
          </a:xfrm>
          <a:prstGeom prst="rect">
            <a:avLst/>
          </a:prstGeom>
          <a:noFill/>
        </p:spPr>
        <p:txBody>
          <a:bodyPr wrap="none" rtlCol="0">
            <a:spAutoFit/>
          </a:bodyPr>
          <a:lstStyle/>
          <a:p>
            <a:r>
              <a:rPr lang="zh-CN" altLang="en-US" dirty="0"/>
              <a:t>栈顶为头！！</a:t>
            </a:r>
          </a:p>
        </p:txBody>
      </p:sp>
    </p:spTree>
    <p:extLst>
      <p:ext uri="{BB962C8B-B14F-4D97-AF65-F5344CB8AC3E}">
        <p14:creationId xmlns:p14="http://schemas.microsoft.com/office/powerpoint/2010/main" val="3892927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1710"/>
                                        </p:tgtEl>
                                        <p:attrNameLst>
                                          <p:attrName>style.visibility</p:attrName>
                                        </p:attrNameLst>
                                      </p:cBhvr>
                                      <p:to>
                                        <p:strVal val="visible"/>
                                      </p:to>
                                    </p:set>
                                    <p:anim calcmode="lin" valueType="num">
                                      <p:cBhvr additive="base">
                                        <p:cTn id="7" dur="500" fill="hold"/>
                                        <p:tgtEl>
                                          <p:spTgt spid="71710"/>
                                        </p:tgtEl>
                                        <p:attrNameLst>
                                          <p:attrName>ppt_x</p:attrName>
                                        </p:attrNameLst>
                                      </p:cBhvr>
                                      <p:tavLst>
                                        <p:tav tm="0">
                                          <p:val>
                                            <p:strVal val="0-#ppt_w/2"/>
                                          </p:val>
                                        </p:tav>
                                        <p:tav tm="100000">
                                          <p:val>
                                            <p:strVal val="#ppt_x"/>
                                          </p:val>
                                        </p:tav>
                                      </p:tavLst>
                                    </p:anim>
                                    <p:anim calcmode="lin" valueType="num">
                                      <p:cBhvr additive="base">
                                        <p:cTn id="8" dur="500" fill="hold"/>
                                        <p:tgtEl>
                                          <p:spTgt spid="717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1711"/>
                                        </p:tgtEl>
                                        <p:attrNameLst>
                                          <p:attrName>style.visibility</p:attrName>
                                        </p:attrNameLst>
                                      </p:cBhvr>
                                      <p:to>
                                        <p:strVal val="visible"/>
                                      </p:to>
                                    </p:set>
                                    <p:animEffect transition="in" filter="slide(fromBottom)">
                                      <p:cBhvr>
                                        <p:cTn id="13" dur="500"/>
                                        <p:tgtEl>
                                          <p:spTgt spid="71711"/>
                                        </p:tgtEl>
                                      </p:cBhvr>
                                    </p:animEffect>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1713"/>
                                        </p:tgtEl>
                                        <p:attrNameLst>
                                          <p:attrName>style.visibility</p:attrName>
                                        </p:attrNameLst>
                                      </p:cBhvr>
                                      <p:to>
                                        <p:strVal val="visible"/>
                                      </p:to>
                                    </p:set>
                                    <p:anim calcmode="lin" valueType="num">
                                      <p:cBhvr additive="base">
                                        <p:cTn id="17" dur="500" fill="hold"/>
                                        <p:tgtEl>
                                          <p:spTgt spid="71713"/>
                                        </p:tgtEl>
                                        <p:attrNameLst>
                                          <p:attrName>ppt_x</p:attrName>
                                        </p:attrNameLst>
                                      </p:cBhvr>
                                      <p:tavLst>
                                        <p:tav tm="0">
                                          <p:val>
                                            <p:strVal val="#ppt_x"/>
                                          </p:val>
                                        </p:tav>
                                        <p:tav tm="100000">
                                          <p:val>
                                            <p:strVal val="#ppt_x"/>
                                          </p:val>
                                        </p:tav>
                                      </p:tavLst>
                                    </p:anim>
                                    <p:anim calcmode="lin" valueType="num">
                                      <p:cBhvr additive="base">
                                        <p:cTn id="18" dur="500" fill="hold"/>
                                        <p:tgtEl>
                                          <p:spTgt spid="71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0" grpId="0" animBg="1" autoUpdateAnimBg="0"/>
      <p:bldP spid="71711" grpId="0" animBg="1"/>
      <p:bldP spid="717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17726" y="260351"/>
            <a:ext cx="66913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en-US" altLang="zh-CN" sz="4000"/>
              <a:t>typedef struct { // </a:t>
            </a:r>
            <a:r>
              <a:rPr lang="zh-CN" altLang="en-US" sz="4000">
                <a:solidFill>
                  <a:srgbClr val="800000"/>
                </a:solidFill>
              </a:rPr>
              <a:t>链队列类型</a:t>
            </a:r>
            <a:endParaRPr lang="zh-CN" altLang="en-US" sz="4000"/>
          </a:p>
          <a:p>
            <a:pPr>
              <a:lnSpc>
                <a:spcPct val="115000"/>
              </a:lnSpc>
            </a:pPr>
            <a:r>
              <a:rPr lang="zh-CN" altLang="en-US" sz="4000"/>
              <a:t>    </a:t>
            </a:r>
            <a:r>
              <a:rPr lang="en-US" altLang="zh-CN" sz="4000"/>
              <a:t>QueuePtr  front;  // </a:t>
            </a:r>
            <a:r>
              <a:rPr lang="zh-CN" altLang="en-US" sz="4000">
                <a:solidFill>
                  <a:srgbClr val="A50021"/>
                </a:solidFill>
              </a:rPr>
              <a:t>队头指针</a:t>
            </a:r>
          </a:p>
          <a:p>
            <a:pPr>
              <a:lnSpc>
                <a:spcPct val="115000"/>
              </a:lnSpc>
            </a:pPr>
            <a:r>
              <a:rPr lang="zh-CN" altLang="en-US" sz="4000"/>
              <a:t>    </a:t>
            </a:r>
            <a:r>
              <a:rPr lang="en-US" altLang="zh-CN" sz="4000"/>
              <a:t>QueuePtr  rear;   // </a:t>
            </a:r>
            <a:r>
              <a:rPr lang="zh-CN" altLang="en-US" sz="4000">
                <a:solidFill>
                  <a:srgbClr val="A50021"/>
                </a:solidFill>
              </a:rPr>
              <a:t>队尾指针</a:t>
            </a:r>
            <a:endParaRPr lang="zh-CN" altLang="en-US" sz="4000"/>
          </a:p>
          <a:p>
            <a:pPr>
              <a:lnSpc>
                <a:spcPct val="115000"/>
              </a:lnSpc>
            </a:pPr>
            <a:r>
              <a:rPr lang="en-US" altLang="zh-CN" sz="4000"/>
              <a:t>} LinkQueue;</a:t>
            </a:r>
          </a:p>
        </p:txBody>
      </p:sp>
      <p:sp>
        <p:nvSpPr>
          <p:cNvPr id="108547" name="Rectangle 3"/>
          <p:cNvSpPr>
            <a:spLocks noChangeArrowheads="1"/>
          </p:cNvSpPr>
          <p:nvPr/>
        </p:nvSpPr>
        <p:spPr bwMode="auto">
          <a:xfrm>
            <a:off x="3048000" y="3733800"/>
            <a:ext cx="304800" cy="609600"/>
          </a:xfrm>
          <a:prstGeom prst="rect">
            <a:avLst/>
          </a:prstGeom>
          <a:solidFill>
            <a:srgbClr val="FFFFCC"/>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48" name="Rectangle 4"/>
          <p:cNvSpPr>
            <a:spLocks noChangeArrowheads="1"/>
          </p:cNvSpPr>
          <p:nvPr/>
        </p:nvSpPr>
        <p:spPr bwMode="auto">
          <a:xfrm>
            <a:off x="3048000" y="4343400"/>
            <a:ext cx="304800" cy="609600"/>
          </a:xfrm>
          <a:prstGeom prst="rect">
            <a:avLst/>
          </a:prstGeom>
          <a:solidFill>
            <a:srgbClr val="FFFFCC"/>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49" name="Rectangle 5"/>
          <p:cNvSpPr>
            <a:spLocks noChangeArrowheads="1"/>
          </p:cNvSpPr>
          <p:nvPr/>
        </p:nvSpPr>
        <p:spPr bwMode="auto">
          <a:xfrm>
            <a:off x="4648200" y="37338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50" name="Rectangle 6"/>
          <p:cNvSpPr>
            <a:spLocks noChangeArrowheads="1"/>
          </p:cNvSpPr>
          <p:nvPr/>
        </p:nvSpPr>
        <p:spPr bwMode="auto">
          <a:xfrm>
            <a:off x="3962400" y="3733800"/>
            <a:ext cx="685800" cy="609600"/>
          </a:xfrm>
          <a:prstGeom prst="rect">
            <a:avLst/>
          </a:prstGeom>
          <a:solidFill>
            <a:srgbClr val="FFCC99"/>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51" name="Rectangle 7"/>
          <p:cNvSpPr>
            <a:spLocks noChangeArrowheads="1"/>
          </p:cNvSpPr>
          <p:nvPr/>
        </p:nvSpPr>
        <p:spPr bwMode="auto">
          <a:xfrm>
            <a:off x="6172200" y="37338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52" name="Rectangle 8"/>
          <p:cNvSpPr>
            <a:spLocks noChangeArrowheads="1"/>
          </p:cNvSpPr>
          <p:nvPr/>
        </p:nvSpPr>
        <p:spPr bwMode="auto">
          <a:xfrm>
            <a:off x="5486400" y="37338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a:t>a</a:t>
            </a:r>
            <a:r>
              <a:rPr lang="en-US" altLang="zh-CN" sz="4000" baseline="-25000"/>
              <a:t>1</a:t>
            </a:r>
            <a:endParaRPr lang="en-US" altLang="zh-CN" sz="4000"/>
          </a:p>
        </p:txBody>
      </p:sp>
      <p:sp>
        <p:nvSpPr>
          <p:cNvPr id="108553" name="Rectangle 9"/>
          <p:cNvSpPr>
            <a:spLocks noChangeArrowheads="1"/>
          </p:cNvSpPr>
          <p:nvPr/>
        </p:nvSpPr>
        <p:spPr bwMode="auto">
          <a:xfrm>
            <a:off x="9601200" y="37338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a:t>∧</a:t>
            </a:r>
            <a:endParaRPr lang="en-US" altLang="zh-CN" sz="4000"/>
          </a:p>
        </p:txBody>
      </p:sp>
      <p:sp>
        <p:nvSpPr>
          <p:cNvPr id="108554" name="Rectangle 10"/>
          <p:cNvSpPr>
            <a:spLocks noChangeArrowheads="1"/>
          </p:cNvSpPr>
          <p:nvPr/>
        </p:nvSpPr>
        <p:spPr bwMode="auto">
          <a:xfrm>
            <a:off x="8915400" y="37338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a:t>a</a:t>
            </a:r>
            <a:r>
              <a:rPr lang="en-US" altLang="zh-CN" sz="4000" baseline="-25000"/>
              <a:t>n</a:t>
            </a:r>
            <a:endParaRPr lang="en-US" altLang="zh-CN" sz="4000"/>
          </a:p>
        </p:txBody>
      </p:sp>
      <p:sp>
        <p:nvSpPr>
          <p:cNvPr id="108555" name="Line 11"/>
          <p:cNvSpPr>
            <a:spLocks noChangeShapeType="1"/>
          </p:cNvSpPr>
          <p:nvPr/>
        </p:nvSpPr>
        <p:spPr bwMode="auto">
          <a:xfrm>
            <a:off x="3200400" y="4038600"/>
            <a:ext cx="762000" cy="0"/>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6" name="Line 12"/>
          <p:cNvSpPr>
            <a:spLocks noChangeShapeType="1"/>
          </p:cNvSpPr>
          <p:nvPr/>
        </p:nvSpPr>
        <p:spPr bwMode="auto">
          <a:xfrm>
            <a:off x="4800600" y="4038600"/>
            <a:ext cx="762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7" name="Line 13"/>
          <p:cNvSpPr>
            <a:spLocks noChangeShapeType="1"/>
          </p:cNvSpPr>
          <p:nvPr/>
        </p:nvSpPr>
        <p:spPr bwMode="auto">
          <a:xfrm>
            <a:off x="6324600" y="4038600"/>
            <a:ext cx="762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8" name="Line 14"/>
          <p:cNvSpPr>
            <a:spLocks noChangeShapeType="1"/>
          </p:cNvSpPr>
          <p:nvPr/>
        </p:nvSpPr>
        <p:spPr bwMode="auto">
          <a:xfrm>
            <a:off x="8153400" y="4038600"/>
            <a:ext cx="762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9" name="Text Box 15"/>
          <p:cNvSpPr txBox="1">
            <a:spLocks noChangeArrowheads="1"/>
          </p:cNvSpPr>
          <p:nvPr/>
        </p:nvSpPr>
        <p:spPr bwMode="auto">
          <a:xfrm>
            <a:off x="7315200" y="3565526"/>
            <a:ext cx="83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4000"/>
              <a:t>…</a:t>
            </a:r>
          </a:p>
        </p:txBody>
      </p:sp>
      <p:sp>
        <p:nvSpPr>
          <p:cNvPr id="108563" name="Line 19"/>
          <p:cNvSpPr>
            <a:spLocks noChangeShapeType="1"/>
          </p:cNvSpPr>
          <p:nvPr/>
        </p:nvSpPr>
        <p:spPr bwMode="auto">
          <a:xfrm>
            <a:off x="3200400" y="4648200"/>
            <a:ext cx="60960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20"/>
          <p:cNvSpPr>
            <a:spLocks noChangeShapeType="1"/>
          </p:cNvSpPr>
          <p:nvPr/>
        </p:nvSpPr>
        <p:spPr bwMode="auto">
          <a:xfrm flipV="1">
            <a:off x="9296400" y="4343400"/>
            <a:ext cx="0" cy="304800"/>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Text Box 21"/>
          <p:cNvSpPr txBox="1">
            <a:spLocks noChangeArrowheads="1"/>
          </p:cNvSpPr>
          <p:nvPr/>
        </p:nvSpPr>
        <p:spPr bwMode="auto">
          <a:xfrm>
            <a:off x="1660526" y="3760789"/>
            <a:ext cx="13684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200">
                <a:solidFill>
                  <a:srgbClr val="A50021"/>
                </a:solidFill>
              </a:rPr>
              <a:t>Q.front</a:t>
            </a:r>
          </a:p>
          <a:p>
            <a:pPr eaLnBrk="1" hangingPunct="1">
              <a:lnSpc>
                <a:spcPct val="110000"/>
              </a:lnSpc>
            </a:pPr>
            <a:r>
              <a:rPr lang="en-US" altLang="zh-CN" sz="3200">
                <a:solidFill>
                  <a:srgbClr val="A50021"/>
                </a:solidFill>
              </a:rPr>
              <a:t>Q.rear</a:t>
            </a:r>
          </a:p>
        </p:txBody>
      </p:sp>
      <p:sp>
        <p:nvSpPr>
          <p:cNvPr id="108567" name="Rectangle 23"/>
          <p:cNvSpPr>
            <a:spLocks noChangeArrowheads="1"/>
          </p:cNvSpPr>
          <p:nvPr/>
        </p:nvSpPr>
        <p:spPr bwMode="auto">
          <a:xfrm>
            <a:off x="5257800" y="5181600"/>
            <a:ext cx="304800" cy="609600"/>
          </a:xfrm>
          <a:prstGeom prst="rect">
            <a:avLst/>
          </a:prstGeom>
          <a:solidFill>
            <a:srgbClr val="FFFFCC"/>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68" name="Rectangle 24"/>
          <p:cNvSpPr>
            <a:spLocks noChangeArrowheads="1"/>
          </p:cNvSpPr>
          <p:nvPr/>
        </p:nvSpPr>
        <p:spPr bwMode="auto">
          <a:xfrm>
            <a:off x="5257800" y="5791200"/>
            <a:ext cx="304800" cy="609600"/>
          </a:xfrm>
          <a:prstGeom prst="rect">
            <a:avLst/>
          </a:prstGeom>
          <a:solidFill>
            <a:srgbClr val="FFFFCC"/>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69" name="Rectangle 25"/>
          <p:cNvSpPr>
            <a:spLocks noChangeArrowheads="1"/>
          </p:cNvSpPr>
          <p:nvPr/>
        </p:nvSpPr>
        <p:spPr bwMode="auto">
          <a:xfrm>
            <a:off x="6858000" y="54864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70" name="Rectangle 26"/>
          <p:cNvSpPr>
            <a:spLocks noChangeArrowheads="1"/>
          </p:cNvSpPr>
          <p:nvPr/>
        </p:nvSpPr>
        <p:spPr bwMode="auto">
          <a:xfrm>
            <a:off x="6172200" y="5486400"/>
            <a:ext cx="685800" cy="609600"/>
          </a:xfrm>
          <a:prstGeom prst="rect">
            <a:avLst/>
          </a:prstGeom>
          <a:solidFill>
            <a:srgbClr val="FFCC99"/>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71" name="Text Box 27"/>
          <p:cNvSpPr txBox="1">
            <a:spLocks noChangeArrowheads="1"/>
          </p:cNvSpPr>
          <p:nvPr/>
        </p:nvSpPr>
        <p:spPr bwMode="auto">
          <a:xfrm>
            <a:off x="3870326" y="5208589"/>
            <a:ext cx="13684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200">
                <a:solidFill>
                  <a:srgbClr val="A50021"/>
                </a:solidFill>
              </a:rPr>
              <a:t>Q.front</a:t>
            </a:r>
          </a:p>
          <a:p>
            <a:pPr eaLnBrk="1" hangingPunct="1">
              <a:lnSpc>
                <a:spcPct val="110000"/>
              </a:lnSpc>
            </a:pPr>
            <a:r>
              <a:rPr lang="en-US" altLang="zh-CN" sz="3200">
                <a:solidFill>
                  <a:srgbClr val="A50021"/>
                </a:solidFill>
              </a:rPr>
              <a:t>Q.rear</a:t>
            </a:r>
          </a:p>
        </p:txBody>
      </p:sp>
      <p:sp>
        <p:nvSpPr>
          <p:cNvPr id="108572" name="Line 28"/>
          <p:cNvSpPr>
            <a:spLocks noChangeShapeType="1"/>
          </p:cNvSpPr>
          <p:nvPr/>
        </p:nvSpPr>
        <p:spPr bwMode="auto">
          <a:xfrm>
            <a:off x="5410200" y="5486400"/>
            <a:ext cx="762000" cy="152400"/>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3" name="Line 29"/>
          <p:cNvSpPr>
            <a:spLocks noChangeShapeType="1"/>
          </p:cNvSpPr>
          <p:nvPr/>
        </p:nvSpPr>
        <p:spPr bwMode="auto">
          <a:xfrm flipV="1">
            <a:off x="5410200" y="5943600"/>
            <a:ext cx="762000" cy="152400"/>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4" name="Rectangle 30"/>
          <p:cNvSpPr>
            <a:spLocks noChangeArrowheads="1"/>
          </p:cNvSpPr>
          <p:nvPr/>
        </p:nvSpPr>
        <p:spPr bwMode="auto">
          <a:xfrm>
            <a:off x="6858000" y="54864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a:t>∧</a:t>
            </a:r>
            <a:endParaRPr lang="en-US" altLang="zh-CN" sz="4000"/>
          </a:p>
        </p:txBody>
      </p:sp>
      <p:sp>
        <p:nvSpPr>
          <p:cNvPr id="108575" name="Text Box 31"/>
          <p:cNvSpPr txBox="1">
            <a:spLocks noChangeArrowheads="1"/>
          </p:cNvSpPr>
          <p:nvPr/>
        </p:nvSpPr>
        <p:spPr bwMode="auto">
          <a:xfrm>
            <a:off x="2133601" y="5410201"/>
            <a:ext cx="1806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zh-CN" altLang="en-US" sz="4000">
                <a:solidFill>
                  <a:srgbClr val="800000"/>
                </a:solidFill>
              </a:rPr>
              <a:t>空队列</a:t>
            </a:r>
            <a:endParaRPr lang="zh-CN" altLang="en-US" sz="4000"/>
          </a:p>
        </p:txBody>
      </p:sp>
      <p:sp>
        <p:nvSpPr>
          <p:cNvPr id="2" name="文本框 1"/>
          <p:cNvSpPr txBox="1"/>
          <p:nvPr/>
        </p:nvSpPr>
        <p:spPr>
          <a:xfrm>
            <a:off x="5706801" y="2647732"/>
            <a:ext cx="6417197" cy="646331"/>
          </a:xfrm>
          <a:prstGeom prst="rect">
            <a:avLst/>
          </a:prstGeom>
          <a:noFill/>
        </p:spPr>
        <p:txBody>
          <a:bodyPr wrap="square" rtlCol="0">
            <a:spAutoFit/>
          </a:bodyPr>
          <a:lstStyle/>
          <a:p>
            <a:r>
              <a:rPr lang="zh-CN" altLang="en-US" dirty="0"/>
              <a:t>不带头节点，需要考虑边界，插入操作有可能需要改动头指针；</a:t>
            </a:r>
            <a:endParaRPr lang="en-US" altLang="zh-CN" dirty="0"/>
          </a:p>
          <a:p>
            <a:r>
              <a:rPr lang="zh-CN" altLang="en-US" dirty="0"/>
              <a:t>带头节点，不需要考虑边界，插入操作只影响尾指针</a:t>
            </a:r>
          </a:p>
        </p:txBody>
      </p:sp>
    </p:spTree>
    <p:extLst>
      <p:ext uri="{BB962C8B-B14F-4D97-AF65-F5344CB8AC3E}">
        <p14:creationId xmlns:p14="http://schemas.microsoft.com/office/powerpoint/2010/main" val="403471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5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854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855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8552"/>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08551"/>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08557"/>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8559"/>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08558"/>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08554"/>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0855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08547"/>
                                        </p:tgtEl>
                                        <p:attrNameLst>
                                          <p:attrName>style.visibility</p:attrName>
                                        </p:attrNameLst>
                                      </p:cBhvr>
                                      <p:to>
                                        <p:strVal val="visible"/>
                                      </p:to>
                                    </p:set>
                                    <p:anim calcmode="lin" valueType="num">
                                      <p:cBhvr additive="base">
                                        <p:cTn id="38" dur="500" fill="hold"/>
                                        <p:tgtEl>
                                          <p:spTgt spid="108547"/>
                                        </p:tgtEl>
                                        <p:attrNameLst>
                                          <p:attrName>ppt_x</p:attrName>
                                        </p:attrNameLst>
                                      </p:cBhvr>
                                      <p:tavLst>
                                        <p:tav tm="0">
                                          <p:val>
                                            <p:strVal val="0-#ppt_w/2"/>
                                          </p:val>
                                        </p:tav>
                                        <p:tav tm="100000">
                                          <p:val>
                                            <p:strVal val="#ppt_x"/>
                                          </p:val>
                                        </p:tav>
                                      </p:tavLst>
                                    </p:anim>
                                    <p:anim calcmode="lin" valueType="num">
                                      <p:cBhvr additive="base">
                                        <p:cTn id="39" dur="500" fill="hold"/>
                                        <p:tgtEl>
                                          <p:spTgt spid="108547"/>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08548"/>
                                        </p:tgtEl>
                                        <p:attrNameLst>
                                          <p:attrName>style.visibility</p:attrName>
                                        </p:attrNameLst>
                                      </p:cBhvr>
                                      <p:to>
                                        <p:strVal val="visible"/>
                                      </p:to>
                                    </p:set>
                                    <p:anim calcmode="lin" valueType="num">
                                      <p:cBhvr additive="base">
                                        <p:cTn id="43" dur="500" fill="hold"/>
                                        <p:tgtEl>
                                          <p:spTgt spid="108548"/>
                                        </p:tgtEl>
                                        <p:attrNameLst>
                                          <p:attrName>ppt_x</p:attrName>
                                        </p:attrNameLst>
                                      </p:cBhvr>
                                      <p:tavLst>
                                        <p:tav tm="0">
                                          <p:val>
                                            <p:strVal val="0-#ppt_w/2"/>
                                          </p:val>
                                        </p:tav>
                                        <p:tav tm="100000">
                                          <p:val>
                                            <p:strVal val="#ppt_x"/>
                                          </p:val>
                                        </p:tav>
                                      </p:tavLst>
                                    </p:anim>
                                    <p:anim calcmode="lin" valueType="num">
                                      <p:cBhvr additive="base">
                                        <p:cTn id="44" dur="500" fill="hold"/>
                                        <p:tgtEl>
                                          <p:spTgt spid="10854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108555"/>
                                        </p:tgtEl>
                                        <p:attrNameLst>
                                          <p:attrName>style.visibility</p:attrName>
                                        </p:attrNameLst>
                                      </p:cBhvr>
                                      <p:to>
                                        <p:strVal val="visible"/>
                                      </p:to>
                                    </p:set>
                                    <p:anim calcmode="lin" valueType="num">
                                      <p:cBhvr>
                                        <p:cTn id="49" dur="500" fill="hold"/>
                                        <p:tgtEl>
                                          <p:spTgt spid="108555"/>
                                        </p:tgtEl>
                                        <p:attrNameLst>
                                          <p:attrName>ppt_x</p:attrName>
                                        </p:attrNameLst>
                                      </p:cBhvr>
                                      <p:tavLst>
                                        <p:tav tm="0">
                                          <p:val>
                                            <p:strVal val="#ppt_x-#ppt_w/2"/>
                                          </p:val>
                                        </p:tav>
                                        <p:tav tm="100000">
                                          <p:val>
                                            <p:strVal val="#ppt_x"/>
                                          </p:val>
                                        </p:tav>
                                      </p:tavLst>
                                    </p:anim>
                                    <p:anim calcmode="lin" valueType="num">
                                      <p:cBhvr>
                                        <p:cTn id="50" dur="500" fill="hold"/>
                                        <p:tgtEl>
                                          <p:spTgt spid="108555"/>
                                        </p:tgtEl>
                                        <p:attrNameLst>
                                          <p:attrName>ppt_y</p:attrName>
                                        </p:attrNameLst>
                                      </p:cBhvr>
                                      <p:tavLst>
                                        <p:tav tm="0">
                                          <p:val>
                                            <p:strVal val="#ppt_y"/>
                                          </p:val>
                                        </p:tav>
                                        <p:tav tm="100000">
                                          <p:val>
                                            <p:strVal val="#ppt_y"/>
                                          </p:val>
                                        </p:tav>
                                      </p:tavLst>
                                    </p:anim>
                                    <p:anim calcmode="lin" valueType="num">
                                      <p:cBhvr>
                                        <p:cTn id="51" dur="500" fill="hold"/>
                                        <p:tgtEl>
                                          <p:spTgt spid="108555"/>
                                        </p:tgtEl>
                                        <p:attrNameLst>
                                          <p:attrName>ppt_w</p:attrName>
                                        </p:attrNameLst>
                                      </p:cBhvr>
                                      <p:tavLst>
                                        <p:tav tm="0">
                                          <p:val>
                                            <p:fltVal val="0"/>
                                          </p:val>
                                        </p:tav>
                                        <p:tav tm="100000">
                                          <p:val>
                                            <p:strVal val="#ppt_w"/>
                                          </p:val>
                                        </p:tav>
                                      </p:tavLst>
                                    </p:anim>
                                    <p:anim calcmode="lin" valueType="num">
                                      <p:cBhvr>
                                        <p:cTn id="52" dur="500" fill="hold"/>
                                        <p:tgtEl>
                                          <p:spTgt spid="108555"/>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108563"/>
                                        </p:tgtEl>
                                        <p:attrNameLst>
                                          <p:attrName>style.visibility</p:attrName>
                                        </p:attrNameLst>
                                      </p:cBhvr>
                                      <p:to>
                                        <p:strVal val="visible"/>
                                      </p:to>
                                    </p:set>
                                    <p:anim calcmode="lin" valueType="num">
                                      <p:cBhvr>
                                        <p:cTn id="57" dur="500" fill="hold"/>
                                        <p:tgtEl>
                                          <p:spTgt spid="108563"/>
                                        </p:tgtEl>
                                        <p:attrNameLst>
                                          <p:attrName>ppt_x</p:attrName>
                                        </p:attrNameLst>
                                      </p:cBhvr>
                                      <p:tavLst>
                                        <p:tav tm="0">
                                          <p:val>
                                            <p:strVal val="#ppt_x-#ppt_w/2"/>
                                          </p:val>
                                        </p:tav>
                                        <p:tav tm="100000">
                                          <p:val>
                                            <p:strVal val="#ppt_x"/>
                                          </p:val>
                                        </p:tav>
                                      </p:tavLst>
                                    </p:anim>
                                    <p:anim calcmode="lin" valueType="num">
                                      <p:cBhvr>
                                        <p:cTn id="58" dur="500" fill="hold"/>
                                        <p:tgtEl>
                                          <p:spTgt spid="108563"/>
                                        </p:tgtEl>
                                        <p:attrNameLst>
                                          <p:attrName>ppt_y</p:attrName>
                                        </p:attrNameLst>
                                      </p:cBhvr>
                                      <p:tavLst>
                                        <p:tav tm="0">
                                          <p:val>
                                            <p:strVal val="#ppt_y"/>
                                          </p:val>
                                        </p:tav>
                                        <p:tav tm="100000">
                                          <p:val>
                                            <p:strVal val="#ppt_y"/>
                                          </p:val>
                                        </p:tav>
                                      </p:tavLst>
                                    </p:anim>
                                    <p:anim calcmode="lin" valueType="num">
                                      <p:cBhvr>
                                        <p:cTn id="59" dur="500" fill="hold"/>
                                        <p:tgtEl>
                                          <p:spTgt spid="108563"/>
                                        </p:tgtEl>
                                        <p:attrNameLst>
                                          <p:attrName>ppt_w</p:attrName>
                                        </p:attrNameLst>
                                      </p:cBhvr>
                                      <p:tavLst>
                                        <p:tav tm="0">
                                          <p:val>
                                            <p:fltVal val="0"/>
                                          </p:val>
                                        </p:tav>
                                        <p:tav tm="100000">
                                          <p:val>
                                            <p:strVal val="#ppt_w"/>
                                          </p:val>
                                        </p:tav>
                                      </p:tavLst>
                                    </p:anim>
                                    <p:anim calcmode="lin" valueType="num">
                                      <p:cBhvr>
                                        <p:cTn id="60" dur="500" fill="hold"/>
                                        <p:tgtEl>
                                          <p:spTgt spid="108563"/>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17" presetClass="entr" presetSubtype="4" fill="hold" grpId="0" nodeType="afterEffect">
                                  <p:stCondLst>
                                    <p:cond delay="0"/>
                                  </p:stCondLst>
                                  <p:childTnLst>
                                    <p:set>
                                      <p:cBhvr>
                                        <p:cTn id="63" dur="1" fill="hold">
                                          <p:stCondLst>
                                            <p:cond delay="0"/>
                                          </p:stCondLst>
                                        </p:cTn>
                                        <p:tgtEl>
                                          <p:spTgt spid="108564"/>
                                        </p:tgtEl>
                                        <p:attrNameLst>
                                          <p:attrName>style.visibility</p:attrName>
                                        </p:attrNameLst>
                                      </p:cBhvr>
                                      <p:to>
                                        <p:strVal val="visible"/>
                                      </p:to>
                                    </p:set>
                                    <p:anim calcmode="lin" valueType="num">
                                      <p:cBhvr>
                                        <p:cTn id="64" dur="500" fill="hold"/>
                                        <p:tgtEl>
                                          <p:spTgt spid="108564"/>
                                        </p:tgtEl>
                                        <p:attrNameLst>
                                          <p:attrName>ppt_x</p:attrName>
                                        </p:attrNameLst>
                                      </p:cBhvr>
                                      <p:tavLst>
                                        <p:tav tm="0">
                                          <p:val>
                                            <p:strVal val="#ppt_x"/>
                                          </p:val>
                                        </p:tav>
                                        <p:tav tm="100000">
                                          <p:val>
                                            <p:strVal val="#ppt_x"/>
                                          </p:val>
                                        </p:tav>
                                      </p:tavLst>
                                    </p:anim>
                                    <p:anim calcmode="lin" valueType="num">
                                      <p:cBhvr>
                                        <p:cTn id="65" dur="500" fill="hold"/>
                                        <p:tgtEl>
                                          <p:spTgt spid="108564"/>
                                        </p:tgtEl>
                                        <p:attrNameLst>
                                          <p:attrName>ppt_y</p:attrName>
                                        </p:attrNameLst>
                                      </p:cBhvr>
                                      <p:tavLst>
                                        <p:tav tm="0">
                                          <p:val>
                                            <p:strVal val="#ppt_y+#ppt_h/2"/>
                                          </p:val>
                                        </p:tav>
                                        <p:tav tm="100000">
                                          <p:val>
                                            <p:strVal val="#ppt_y"/>
                                          </p:val>
                                        </p:tav>
                                      </p:tavLst>
                                    </p:anim>
                                    <p:anim calcmode="lin" valueType="num">
                                      <p:cBhvr>
                                        <p:cTn id="66" dur="500" fill="hold"/>
                                        <p:tgtEl>
                                          <p:spTgt spid="108564"/>
                                        </p:tgtEl>
                                        <p:attrNameLst>
                                          <p:attrName>ppt_w</p:attrName>
                                        </p:attrNameLst>
                                      </p:cBhvr>
                                      <p:tavLst>
                                        <p:tav tm="0">
                                          <p:val>
                                            <p:strVal val="#ppt_w"/>
                                          </p:val>
                                        </p:tav>
                                        <p:tav tm="100000">
                                          <p:val>
                                            <p:strVal val="#ppt_w"/>
                                          </p:val>
                                        </p:tav>
                                      </p:tavLst>
                                    </p:anim>
                                    <p:anim calcmode="lin" valueType="num">
                                      <p:cBhvr>
                                        <p:cTn id="67" dur="500" fill="hold"/>
                                        <p:tgtEl>
                                          <p:spTgt spid="108564"/>
                                        </p:tgtEl>
                                        <p:attrNameLst>
                                          <p:attrName>ppt_h</p:attrName>
                                        </p:attrNameLst>
                                      </p:cBhvr>
                                      <p:tavLst>
                                        <p:tav tm="0">
                                          <p:val>
                                            <p:fltVal val="0"/>
                                          </p:val>
                                        </p:tav>
                                        <p:tav tm="100000">
                                          <p:val>
                                            <p:strVal val="#ppt_h"/>
                                          </p:val>
                                        </p:tav>
                                      </p:tavLst>
                                    </p:anim>
                                  </p:childTnLst>
                                </p:cTn>
                              </p:par>
                            </p:childTnLst>
                          </p:cTn>
                        </p:par>
                        <p:par>
                          <p:cTn id="68" fill="hold" nodeType="afterGroup">
                            <p:stCondLst>
                              <p:cond delay="1000"/>
                            </p:stCondLst>
                            <p:childTnLst>
                              <p:par>
                                <p:cTn id="69" presetID="2" presetClass="entr" presetSubtype="8" fill="hold" grpId="0" nodeType="afterEffect">
                                  <p:stCondLst>
                                    <p:cond delay="0"/>
                                  </p:stCondLst>
                                  <p:childTnLst>
                                    <p:set>
                                      <p:cBhvr>
                                        <p:cTn id="70" dur="1" fill="hold">
                                          <p:stCondLst>
                                            <p:cond delay="0"/>
                                          </p:stCondLst>
                                        </p:cTn>
                                        <p:tgtEl>
                                          <p:spTgt spid="108565"/>
                                        </p:tgtEl>
                                        <p:attrNameLst>
                                          <p:attrName>style.visibility</p:attrName>
                                        </p:attrNameLst>
                                      </p:cBhvr>
                                      <p:to>
                                        <p:strVal val="visible"/>
                                      </p:to>
                                    </p:set>
                                    <p:anim calcmode="lin" valueType="num">
                                      <p:cBhvr additive="base">
                                        <p:cTn id="71" dur="500" fill="hold"/>
                                        <p:tgtEl>
                                          <p:spTgt spid="108565"/>
                                        </p:tgtEl>
                                        <p:attrNameLst>
                                          <p:attrName>ppt_x</p:attrName>
                                        </p:attrNameLst>
                                      </p:cBhvr>
                                      <p:tavLst>
                                        <p:tav tm="0">
                                          <p:val>
                                            <p:strVal val="0-#ppt_w/2"/>
                                          </p:val>
                                        </p:tav>
                                        <p:tav tm="100000">
                                          <p:val>
                                            <p:strVal val="#ppt_x"/>
                                          </p:val>
                                        </p:tav>
                                      </p:tavLst>
                                    </p:anim>
                                    <p:anim calcmode="lin" valueType="num">
                                      <p:cBhvr additive="base">
                                        <p:cTn id="72" dur="500" fill="hold"/>
                                        <p:tgtEl>
                                          <p:spTgt spid="10856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08575"/>
                                        </p:tgtEl>
                                        <p:attrNameLst>
                                          <p:attrName>style.visibility</p:attrName>
                                        </p:attrNameLst>
                                      </p:cBhvr>
                                      <p:to>
                                        <p:strVal val="visible"/>
                                      </p:to>
                                    </p:set>
                                    <p:anim calcmode="lin" valueType="num">
                                      <p:cBhvr additive="base">
                                        <p:cTn id="77" dur="500" fill="hold"/>
                                        <p:tgtEl>
                                          <p:spTgt spid="108575"/>
                                        </p:tgtEl>
                                        <p:attrNameLst>
                                          <p:attrName>ppt_x</p:attrName>
                                        </p:attrNameLst>
                                      </p:cBhvr>
                                      <p:tavLst>
                                        <p:tav tm="0">
                                          <p:val>
                                            <p:strVal val="#ppt_x"/>
                                          </p:val>
                                        </p:tav>
                                        <p:tav tm="100000">
                                          <p:val>
                                            <p:strVal val="#ppt_x"/>
                                          </p:val>
                                        </p:tav>
                                      </p:tavLst>
                                    </p:anim>
                                    <p:anim calcmode="lin" valueType="num">
                                      <p:cBhvr additive="base">
                                        <p:cTn id="78" dur="500" fill="hold"/>
                                        <p:tgtEl>
                                          <p:spTgt spid="108575"/>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8570"/>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108569"/>
                                        </p:tgtEl>
                                        <p:attrNameLst>
                                          <p:attrName>style.visibility</p:attrName>
                                        </p:attrNameLst>
                                      </p:cBhvr>
                                      <p:to>
                                        <p:strVal val="visible"/>
                                      </p:to>
                                    </p:set>
                                  </p:childTnLst>
                                </p:cTn>
                              </p:par>
                            </p:childTnLst>
                          </p:cTn>
                        </p:par>
                        <p:par>
                          <p:cTn id="86" fill="hold" nodeType="afterGroup">
                            <p:stCondLst>
                              <p:cond delay="1000"/>
                            </p:stCondLst>
                            <p:childTnLst>
                              <p:par>
                                <p:cTn id="87" presetID="1" presetClass="entr" presetSubtype="0" fill="hold" grpId="0" nodeType="afterEffect">
                                  <p:stCondLst>
                                    <p:cond delay="0"/>
                                  </p:stCondLst>
                                  <p:childTnLst>
                                    <p:set>
                                      <p:cBhvr>
                                        <p:cTn id="88" dur="1" fill="hold">
                                          <p:stCondLst>
                                            <p:cond delay="499"/>
                                          </p:stCondLst>
                                        </p:cTn>
                                        <p:tgtEl>
                                          <p:spTgt spid="10857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108567"/>
                                        </p:tgtEl>
                                        <p:attrNameLst>
                                          <p:attrName>style.visibility</p:attrName>
                                        </p:attrNameLst>
                                      </p:cBhvr>
                                      <p:to>
                                        <p:strVal val="visible"/>
                                      </p:to>
                                    </p:set>
                                    <p:anim calcmode="lin" valueType="num">
                                      <p:cBhvr additive="base">
                                        <p:cTn id="93" dur="500" fill="hold"/>
                                        <p:tgtEl>
                                          <p:spTgt spid="108567"/>
                                        </p:tgtEl>
                                        <p:attrNameLst>
                                          <p:attrName>ppt_x</p:attrName>
                                        </p:attrNameLst>
                                      </p:cBhvr>
                                      <p:tavLst>
                                        <p:tav tm="0">
                                          <p:val>
                                            <p:strVal val="0-#ppt_w/2"/>
                                          </p:val>
                                        </p:tav>
                                        <p:tav tm="100000">
                                          <p:val>
                                            <p:strVal val="#ppt_x"/>
                                          </p:val>
                                        </p:tav>
                                      </p:tavLst>
                                    </p:anim>
                                    <p:anim calcmode="lin" valueType="num">
                                      <p:cBhvr additive="base">
                                        <p:cTn id="94" dur="500" fill="hold"/>
                                        <p:tgtEl>
                                          <p:spTgt spid="108567"/>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8" fill="hold" grpId="0" nodeType="afterEffect">
                                  <p:stCondLst>
                                    <p:cond delay="0"/>
                                  </p:stCondLst>
                                  <p:childTnLst>
                                    <p:set>
                                      <p:cBhvr>
                                        <p:cTn id="97" dur="1" fill="hold">
                                          <p:stCondLst>
                                            <p:cond delay="0"/>
                                          </p:stCondLst>
                                        </p:cTn>
                                        <p:tgtEl>
                                          <p:spTgt spid="108568"/>
                                        </p:tgtEl>
                                        <p:attrNameLst>
                                          <p:attrName>style.visibility</p:attrName>
                                        </p:attrNameLst>
                                      </p:cBhvr>
                                      <p:to>
                                        <p:strVal val="visible"/>
                                      </p:to>
                                    </p:set>
                                    <p:anim calcmode="lin" valueType="num">
                                      <p:cBhvr additive="base">
                                        <p:cTn id="98" dur="500" fill="hold"/>
                                        <p:tgtEl>
                                          <p:spTgt spid="108568"/>
                                        </p:tgtEl>
                                        <p:attrNameLst>
                                          <p:attrName>ppt_x</p:attrName>
                                        </p:attrNameLst>
                                      </p:cBhvr>
                                      <p:tavLst>
                                        <p:tav tm="0">
                                          <p:val>
                                            <p:strVal val="0-#ppt_w/2"/>
                                          </p:val>
                                        </p:tav>
                                        <p:tav tm="100000">
                                          <p:val>
                                            <p:strVal val="#ppt_x"/>
                                          </p:val>
                                        </p:tav>
                                      </p:tavLst>
                                    </p:anim>
                                    <p:anim calcmode="lin" valueType="num">
                                      <p:cBhvr additive="base">
                                        <p:cTn id="99" dur="500" fill="hold"/>
                                        <p:tgtEl>
                                          <p:spTgt spid="108568"/>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08572"/>
                                        </p:tgtEl>
                                        <p:attrNameLst>
                                          <p:attrName>style.visibility</p:attrName>
                                        </p:attrNameLst>
                                      </p:cBhvr>
                                      <p:to>
                                        <p:strVal val="visible"/>
                                      </p:to>
                                    </p:set>
                                    <p:anim calcmode="lin" valueType="num">
                                      <p:cBhvr>
                                        <p:cTn id="104" dur="500" fill="hold"/>
                                        <p:tgtEl>
                                          <p:spTgt spid="108572"/>
                                        </p:tgtEl>
                                        <p:attrNameLst>
                                          <p:attrName>ppt_x</p:attrName>
                                        </p:attrNameLst>
                                      </p:cBhvr>
                                      <p:tavLst>
                                        <p:tav tm="0">
                                          <p:val>
                                            <p:strVal val="#ppt_x-#ppt_w/2"/>
                                          </p:val>
                                        </p:tav>
                                        <p:tav tm="100000">
                                          <p:val>
                                            <p:strVal val="#ppt_x"/>
                                          </p:val>
                                        </p:tav>
                                      </p:tavLst>
                                    </p:anim>
                                    <p:anim calcmode="lin" valueType="num">
                                      <p:cBhvr>
                                        <p:cTn id="105" dur="500" fill="hold"/>
                                        <p:tgtEl>
                                          <p:spTgt spid="108572"/>
                                        </p:tgtEl>
                                        <p:attrNameLst>
                                          <p:attrName>ppt_y</p:attrName>
                                        </p:attrNameLst>
                                      </p:cBhvr>
                                      <p:tavLst>
                                        <p:tav tm="0">
                                          <p:val>
                                            <p:strVal val="#ppt_y"/>
                                          </p:val>
                                        </p:tav>
                                        <p:tav tm="100000">
                                          <p:val>
                                            <p:strVal val="#ppt_y"/>
                                          </p:val>
                                        </p:tav>
                                      </p:tavLst>
                                    </p:anim>
                                    <p:anim calcmode="lin" valueType="num">
                                      <p:cBhvr>
                                        <p:cTn id="106" dur="500" fill="hold"/>
                                        <p:tgtEl>
                                          <p:spTgt spid="108572"/>
                                        </p:tgtEl>
                                        <p:attrNameLst>
                                          <p:attrName>ppt_w</p:attrName>
                                        </p:attrNameLst>
                                      </p:cBhvr>
                                      <p:tavLst>
                                        <p:tav tm="0">
                                          <p:val>
                                            <p:fltVal val="0"/>
                                          </p:val>
                                        </p:tav>
                                        <p:tav tm="100000">
                                          <p:val>
                                            <p:strVal val="#ppt_w"/>
                                          </p:val>
                                        </p:tav>
                                      </p:tavLst>
                                    </p:anim>
                                    <p:anim calcmode="lin" valueType="num">
                                      <p:cBhvr>
                                        <p:cTn id="107" dur="500" fill="hold"/>
                                        <p:tgtEl>
                                          <p:spTgt spid="108572"/>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8" fill="hold" grpId="0" nodeType="clickEffect">
                                  <p:stCondLst>
                                    <p:cond delay="0"/>
                                  </p:stCondLst>
                                  <p:childTnLst>
                                    <p:set>
                                      <p:cBhvr>
                                        <p:cTn id="111" dur="1" fill="hold">
                                          <p:stCondLst>
                                            <p:cond delay="0"/>
                                          </p:stCondLst>
                                        </p:cTn>
                                        <p:tgtEl>
                                          <p:spTgt spid="108573"/>
                                        </p:tgtEl>
                                        <p:attrNameLst>
                                          <p:attrName>style.visibility</p:attrName>
                                        </p:attrNameLst>
                                      </p:cBhvr>
                                      <p:to>
                                        <p:strVal val="visible"/>
                                      </p:to>
                                    </p:set>
                                    <p:anim calcmode="lin" valueType="num">
                                      <p:cBhvr>
                                        <p:cTn id="112" dur="500" fill="hold"/>
                                        <p:tgtEl>
                                          <p:spTgt spid="108573"/>
                                        </p:tgtEl>
                                        <p:attrNameLst>
                                          <p:attrName>ppt_x</p:attrName>
                                        </p:attrNameLst>
                                      </p:cBhvr>
                                      <p:tavLst>
                                        <p:tav tm="0">
                                          <p:val>
                                            <p:strVal val="#ppt_x-#ppt_w/2"/>
                                          </p:val>
                                        </p:tav>
                                        <p:tav tm="100000">
                                          <p:val>
                                            <p:strVal val="#ppt_x"/>
                                          </p:val>
                                        </p:tav>
                                      </p:tavLst>
                                    </p:anim>
                                    <p:anim calcmode="lin" valueType="num">
                                      <p:cBhvr>
                                        <p:cTn id="113" dur="500" fill="hold"/>
                                        <p:tgtEl>
                                          <p:spTgt spid="108573"/>
                                        </p:tgtEl>
                                        <p:attrNameLst>
                                          <p:attrName>ppt_y</p:attrName>
                                        </p:attrNameLst>
                                      </p:cBhvr>
                                      <p:tavLst>
                                        <p:tav tm="0">
                                          <p:val>
                                            <p:strVal val="#ppt_y"/>
                                          </p:val>
                                        </p:tav>
                                        <p:tav tm="100000">
                                          <p:val>
                                            <p:strVal val="#ppt_y"/>
                                          </p:val>
                                        </p:tav>
                                      </p:tavLst>
                                    </p:anim>
                                    <p:anim calcmode="lin" valueType="num">
                                      <p:cBhvr>
                                        <p:cTn id="114" dur="500" fill="hold"/>
                                        <p:tgtEl>
                                          <p:spTgt spid="108573"/>
                                        </p:tgtEl>
                                        <p:attrNameLst>
                                          <p:attrName>ppt_w</p:attrName>
                                        </p:attrNameLst>
                                      </p:cBhvr>
                                      <p:tavLst>
                                        <p:tav tm="0">
                                          <p:val>
                                            <p:fltVal val="0"/>
                                          </p:val>
                                        </p:tav>
                                        <p:tav tm="100000">
                                          <p:val>
                                            <p:strVal val="#ppt_w"/>
                                          </p:val>
                                        </p:tav>
                                      </p:tavLst>
                                    </p:anim>
                                    <p:anim calcmode="lin" valueType="num">
                                      <p:cBhvr>
                                        <p:cTn id="115" dur="500" fill="hold"/>
                                        <p:tgtEl>
                                          <p:spTgt spid="108573"/>
                                        </p:tgtEl>
                                        <p:attrNameLst>
                                          <p:attrName>ppt_h</p:attrName>
                                        </p:attrNameLst>
                                      </p:cBhvr>
                                      <p:tavLst>
                                        <p:tav tm="0">
                                          <p:val>
                                            <p:strVal val="#ppt_h"/>
                                          </p:val>
                                        </p:tav>
                                        <p:tav tm="100000">
                                          <p:val>
                                            <p:strVal val="#ppt_h"/>
                                          </p:val>
                                        </p:tav>
                                      </p:tavLst>
                                    </p:anim>
                                  </p:childTnLst>
                                </p:cTn>
                              </p:par>
                            </p:childTnLst>
                          </p:cTn>
                        </p:par>
                        <p:par>
                          <p:cTn id="116" fill="hold" nodeType="afterGroup">
                            <p:stCondLst>
                              <p:cond delay="500"/>
                            </p:stCondLst>
                            <p:childTnLst>
                              <p:par>
                                <p:cTn id="117" presetID="2" presetClass="entr" presetSubtype="8" fill="hold" grpId="0" nodeType="afterEffect">
                                  <p:stCondLst>
                                    <p:cond delay="0"/>
                                  </p:stCondLst>
                                  <p:childTnLst>
                                    <p:set>
                                      <p:cBhvr>
                                        <p:cTn id="118" dur="1" fill="hold">
                                          <p:stCondLst>
                                            <p:cond delay="0"/>
                                          </p:stCondLst>
                                        </p:cTn>
                                        <p:tgtEl>
                                          <p:spTgt spid="108571"/>
                                        </p:tgtEl>
                                        <p:attrNameLst>
                                          <p:attrName>style.visibility</p:attrName>
                                        </p:attrNameLst>
                                      </p:cBhvr>
                                      <p:to>
                                        <p:strVal val="visible"/>
                                      </p:to>
                                    </p:set>
                                    <p:anim calcmode="lin" valueType="num">
                                      <p:cBhvr additive="base">
                                        <p:cTn id="119" dur="500" fill="hold"/>
                                        <p:tgtEl>
                                          <p:spTgt spid="108571"/>
                                        </p:tgtEl>
                                        <p:attrNameLst>
                                          <p:attrName>ppt_x</p:attrName>
                                        </p:attrNameLst>
                                      </p:cBhvr>
                                      <p:tavLst>
                                        <p:tav tm="0">
                                          <p:val>
                                            <p:strVal val="0-#ppt_w/2"/>
                                          </p:val>
                                        </p:tav>
                                        <p:tav tm="100000">
                                          <p:val>
                                            <p:strVal val="#ppt_x"/>
                                          </p:val>
                                        </p:tav>
                                      </p:tavLst>
                                    </p:anim>
                                    <p:anim calcmode="lin" valueType="num">
                                      <p:cBhvr additive="base">
                                        <p:cTn id="120" dur="500" fill="hold"/>
                                        <p:tgtEl>
                                          <p:spTgt spid="108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p:bldP spid="108548" grpId="0" animBg="1"/>
      <p:bldP spid="108549" grpId="0" animBg="1"/>
      <p:bldP spid="108550" grpId="0" animBg="1"/>
      <p:bldP spid="108551" grpId="0" animBg="1"/>
      <p:bldP spid="108552" grpId="0" animBg="1" autoUpdateAnimBg="0"/>
      <p:bldP spid="108553" grpId="0" animBg="1" autoUpdateAnimBg="0"/>
      <p:bldP spid="108554" grpId="0" animBg="1" autoUpdateAnimBg="0"/>
      <p:bldP spid="108555" grpId="0" animBg="1"/>
      <p:bldP spid="108556" grpId="0" animBg="1"/>
      <p:bldP spid="108557" grpId="0" animBg="1"/>
      <p:bldP spid="108558" grpId="0" animBg="1"/>
      <p:bldP spid="108559" grpId="0" autoUpdateAnimBg="0"/>
      <p:bldP spid="108563" grpId="0" animBg="1"/>
      <p:bldP spid="108564" grpId="0" animBg="1"/>
      <p:bldP spid="108565" grpId="0" autoUpdateAnimBg="0"/>
      <p:bldP spid="108567" grpId="0" animBg="1"/>
      <p:bldP spid="108568" grpId="0" animBg="1"/>
      <p:bldP spid="108569" grpId="0" animBg="1"/>
      <p:bldP spid="108570" grpId="0" animBg="1"/>
      <p:bldP spid="108571" grpId="0" autoUpdateAnimBg="0"/>
      <p:bldP spid="108572" grpId="0" animBg="1"/>
      <p:bldP spid="108573" grpId="0" animBg="1"/>
      <p:bldP spid="108574" grpId="0" animBg="1" autoUpdateAnimBg="0"/>
      <p:bldP spid="1085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30357" y="1352325"/>
            <a:ext cx="5941883" cy="4524315"/>
          </a:xfrm>
          <a:prstGeom prst="rect">
            <a:avLst/>
          </a:prstGeom>
          <a:noFill/>
        </p:spPr>
        <p:txBody>
          <a:bodyPr wrap="none" rtlCol="0">
            <a:spAutoFit/>
          </a:bodyPr>
          <a:lstStyle/>
          <a:p>
            <a:pPr marL="285750" indent="-285750">
              <a:buFont typeface="Arial" panose="020B0604020202020204" pitchFamily="34" charset="0"/>
              <a:buChar char="•"/>
            </a:pPr>
            <a:r>
              <a:rPr lang="zh-CN" altLang="en-US" dirty="0"/>
              <a:t>数据</a:t>
            </a:r>
            <a:r>
              <a:rPr lang="en-US" altLang="zh-CN" dirty="0"/>
              <a:t>&amp;</a:t>
            </a:r>
            <a:r>
              <a:rPr lang="zh-CN" altLang="en-US" dirty="0"/>
              <a:t>数据元素</a:t>
            </a:r>
            <a:r>
              <a:rPr lang="en-US" altLang="zh-CN" dirty="0"/>
              <a:t>&amp;</a:t>
            </a:r>
            <a:r>
              <a:rPr lang="zh-CN" altLang="en-US" dirty="0"/>
              <a:t>数据项</a:t>
            </a:r>
            <a:r>
              <a:rPr lang="en-US" altLang="zh-CN" dirty="0"/>
              <a:t>&amp;</a:t>
            </a:r>
            <a:r>
              <a:rPr lang="zh-CN" altLang="en-US" dirty="0"/>
              <a:t>组合项</a:t>
            </a:r>
            <a:endParaRPr lang="en-US" altLang="zh-CN" dirty="0"/>
          </a:p>
          <a:p>
            <a:r>
              <a:rPr lang="en-US" altLang="zh-CN" dirty="0"/>
              <a:t>	</a:t>
            </a:r>
            <a:r>
              <a:rPr lang="zh-CN" altLang="en-US" dirty="0"/>
              <a:t>数据：集合</a:t>
            </a:r>
            <a:endParaRPr lang="en-US" altLang="zh-CN" dirty="0"/>
          </a:p>
          <a:p>
            <a:r>
              <a:rPr lang="en-US" altLang="zh-CN" dirty="0"/>
              <a:t>	</a:t>
            </a:r>
            <a:r>
              <a:rPr lang="zh-CN" altLang="en-US" dirty="0"/>
              <a:t>数据元素：</a:t>
            </a:r>
            <a:r>
              <a:rPr lang="en-US" altLang="zh-CN" dirty="0"/>
              <a:t>【</a:t>
            </a:r>
            <a:r>
              <a:rPr lang="zh-CN" altLang="en-US" dirty="0"/>
              <a:t>基本单位</a:t>
            </a:r>
            <a:r>
              <a:rPr lang="en-US" altLang="zh-CN" dirty="0"/>
              <a:t>】</a:t>
            </a:r>
            <a:r>
              <a:rPr lang="zh-CN" altLang="en-US" dirty="0"/>
              <a:t>个体</a:t>
            </a:r>
            <a:endParaRPr lang="en-US" altLang="zh-CN" dirty="0"/>
          </a:p>
          <a:p>
            <a:r>
              <a:rPr lang="en-US" altLang="zh-CN" dirty="0"/>
              <a:t>	</a:t>
            </a:r>
            <a:r>
              <a:rPr lang="zh-CN" altLang="en-US" dirty="0"/>
              <a:t>数据项：</a:t>
            </a:r>
            <a:r>
              <a:rPr lang="en-US" altLang="zh-CN" dirty="0"/>
              <a:t>【</a:t>
            </a:r>
            <a:r>
              <a:rPr lang="zh-CN" altLang="en-US" dirty="0"/>
              <a:t>最小单位</a:t>
            </a:r>
            <a:r>
              <a:rPr lang="en-US" altLang="zh-CN" dirty="0"/>
              <a:t>】</a:t>
            </a:r>
            <a:r>
              <a:rPr lang="zh-CN" altLang="en-US" dirty="0"/>
              <a:t>个体的属性</a:t>
            </a:r>
            <a:endParaRPr lang="en-US" altLang="zh-CN" dirty="0"/>
          </a:p>
          <a:p>
            <a:r>
              <a:rPr lang="en-US" altLang="zh-CN" dirty="0"/>
              <a:t>	</a:t>
            </a:r>
            <a:r>
              <a:rPr lang="zh-CN" altLang="en-US" dirty="0"/>
              <a:t>组合项：多个数据项的组合</a:t>
            </a:r>
            <a:endParaRPr lang="en-US" altLang="zh-CN" dirty="0"/>
          </a:p>
          <a:p>
            <a:pPr marL="285750" indent="-285750">
              <a:buFont typeface="Arial" panose="020B0604020202020204" pitchFamily="34" charset="0"/>
              <a:buChar char="•"/>
            </a:pPr>
            <a:r>
              <a:rPr lang="zh-CN" altLang="en-US" dirty="0"/>
              <a:t>逻辑结构：线性、树形、图状、集合</a:t>
            </a:r>
            <a:endParaRPr lang="en-US" altLang="zh-CN" dirty="0"/>
          </a:p>
          <a:p>
            <a:pPr marL="285750" indent="-285750">
              <a:buFont typeface="Arial" panose="020B0604020202020204" pitchFamily="34" charset="0"/>
              <a:buChar char="•"/>
            </a:pPr>
            <a:r>
              <a:rPr lang="zh-CN" altLang="en-US" dirty="0"/>
              <a:t>数据结构</a:t>
            </a:r>
            <a:r>
              <a:rPr lang="en-US" altLang="zh-CN" dirty="0"/>
              <a:t>=</a:t>
            </a:r>
            <a:r>
              <a:rPr lang="zh-CN" altLang="en-US" dirty="0"/>
              <a:t>数据元素</a:t>
            </a:r>
            <a:r>
              <a:rPr lang="en-US" altLang="zh-CN" dirty="0"/>
              <a:t>+</a:t>
            </a:r>
            <a:r>
              <a:rPr lang="zh-CN" altLang="en-US" dirty="0"/>
              <a:t>关系</a:t>
            </a:r>
            <a:endParaRPr lang="en-US" altLang="zh-CN" dirty="0"/>
          </a:p>
          <a:p>
            <a:pPr marL="742950" lvl="1" indent="-285750">
              <a:buFont typeface="Arial" panose="020B0604020202020204" pitchFamily="34" charset="0"/>
              <a:buChar char="•"/>
            </a:pPr>
            <a:r>
              <a:rPr lang="zh-CN" altLang="en-US" dirty="0"/>
              <a:t>线性：</a:t>
            </a:r>
            <a:r>
              <a:rPr lang="en-US" altLang="zh-CN" dirty="0"/>
              <a:t>1</a:t>
            </a:r>
            <a:r>
              <a:rPr lang="zh-CN" altLang="en-US" dirty="0"/>
              <a:t>对</a:t>
            </a:r>
            <a:r>
              <a:rPr lang="en-US" altLang="zh-CN" dirty="0"/>
              <a:t>1</a:t>
            </a:r>
            <a:r>
              <a:rPr lang="zh-CN" altLang="en-US" dirty="0"/>
              <a:t>的关系</a:t>
            </a:r>
            <a:endParaRPr lang="en-US" altLang="zh-CN" dirty="0"/>
          </a:p>
          <a:p>
            <a:pPr marL="742950" lvl="1" indent="-285750">
              <a:buFont typeface="Arial" panose="020B0604020202020204" pitchFamily="34" charset="0"/>
              <a:buChar char="•"/>
            </a:pPr>
            <a:r>
              <a:rPr lang="zh-CN" altLang="en-US" dirty="0"/>
              <a:t>树形：</a:t>
            </a:r>
            <a:r>
              <a:rPr lang="en-US" altLang="zh-CN" dirty="0"/>
              <a:t>1</a:t>
            </a:r>
            <a:r>
              <a:rPr lang="zh-CN" altLang="en-US" dirty="0"/>
              <a:t>对多的关系</a:t>
            </a:r>
            <a:endParaRPr lang="en-US" altLang="zh-CN" dirty="0"/>
          </a:p>
          <a:p>
            <a:pPr marL="742950" lvl="1" indent="-285750">
              <a:buFont typeface="Arial" panose="020B0604020202020204" pitchFamily="34" charset="0"/>
              <a:buChar char="•"/>
            </a:pPr>
            <a:r>
              <a:rPr lang="zh-CN" altLang="en-US" dirty="0"/>
              <a:t>图状：多对多的关系</a:t>
            </a:r>
            <a:endParaRPr lang="en-US" altLang="zh-CN" dirty="0"/>
          </a:p>
          <a:p>
            <a:pPr marL="285750" indent="-285750">
              <a:buFont typeface="Arial" panose="020B0604020202020204" pitchFamily="34" charset="0"/>
              <a:buChar char="•"/>
            </a:pPr>
            <a:r>
              <a:rPr lang="zh-CN" altLang="en-US" dirty="0"/>
              <a:t>关系的映象方法：顺序、链式</a:t>
            </a:r>
            <a:endParaRPr lang="en-US" altLang="zh-CN" dirty="0"/>
          </a:p>
          <a:p>
            <a:pPr marL="285750" indent="-285750">
              <a:buFont typeface="Arial" panose="020B0604020202020204" pitchFamily="34" charset="0"/>
              <a:buChar char="•"/>
            </a:pPr>
            <a:r>
              <a:rPr lang="zh-CN" altLang="en-US" dirty="0"/>
              <a:t>数据类型</a:t>
            </a:r>
            <a:r>
              <a:rPr lang="en-US" altLang="zh-CN" dirty="0"/>
              <a:t>=</a:t>
            </a:r>
            <a:r>
              <a:rPr lang="zh-CN" altLang="en-US" dirty="0"/>
              <a:t>值的集合</a:t>
            </a:r>
            <a:r>
              <a:rPr lang="en-US" altLang="zh-CN" dirty="0"/>
              <a:t>+</a:t>
            </a:r>
            <a:r>
              <a:rPr lang="zh-CN" altLang="en-US" dirty="0"/>
              <a:t>操作集</a:t>
            </a:r>
            <a:endParaRPr lang="en-US" altLang="zh-CN" dirty="0"/>
          </a:p>
          <a:p>
            <a:pPr marL="285750" indent="-285750">
              <a:buFont typeface="Arial" panose="020B0604020202020204" pitchFamily="34" charset="0"/>
              <a:buChar char="•"/>
            </a:pPr>
            <a:r>
              <a:rPr lang="zh-CN" altLang="en-US" dirty="0"/>
              <a:t>抽象数据类型（</a:t>
            </a:r>
            <a:r>
              <a:rPr lang="en-US" altLang="zh-CN" dirty="0"/>
              <a:t>ADT</a:t>
            </a:r>
            <a:r>
              <a:rPr lang="zh-CN" altLang="en-US" dirty="0"/>
              <a:t>）</a:t>
            </a:r>
            <a:r>
              <a:rPr lang="en-US" altLang="zh-CN" dirty="0"/>
              <a:t>=</a:t>
            </a:r>
            <a:r>
              <a:rPr lang="zh-CN" altLang="en-US" dirty="0"/>
              <a:t>数据对象</a:t>
            </a:r>
            <a:r>
              <a:rPr lang="en-US" altLang="zh-CN" dirty="0"/>
              <a:t>+</a:t>
            </a:r>
            <a:r>
              <a:rPr lang="zh-CN" altLang="en-US" dirty="0"/>
              <a:t>关系</a:t>
            </a:r>
            <a:r>
              <a:rPr lang="en-US" altLang="zh-CN" dirty="0"/>
              <a:t>+</a:t>
            </a:r>
            <a:r>
              <a:rPr lang="zh-CN" altLang="en-US" dirty="0"/>
              <a:t>操作（</a:t>
            </a:r>
            <a:r>
              <a:rPr lang="en-US" altLang="zh-CN" dirty="0"/>
              <a:t>D, S, P</a:t>
            </a:r>
            <a:r>
              <a:rPr lang="zh-CN" altLang="en-US" dirty="0"/>
              <a:t>）</a:t>
            </a:r>
            <a:endParaRPr lang="en-US" altLang="zh-CN" dirty="0"/>
          </a:p>
          <a:p>
            <a:pPr marL="742950" lvl="1" indent="-285750">
              <a:buFont typeface="Arial" panose="020B0604020202020204" pitchFamily="34" charset="0"/>
              <a:buChar char="•"/>
            </a:pPr>
            <a:r>
              <a:rPr lang="zh-CN" altLang="en-US" dirty="0"/>
              <a:t>数据抽象：强调外部特性、功能、接口</a:t>
            </a:r>
            <a:endParaRPr lang="en-US" altLang="zh-CN" dirty="0"/>
          </a:p>
          <a:p>
            <a:pPr marL="742950" lvl="1" indent="-285750">
              <a:buFont typeface="Arial" panose="020B0604020202020204" pitchFamily="34" charset="0"/>
              <a:buChar char="•"/>
            </a:pPr>
            <a:r>
              <a:rPr lang="zh-CN" altLang="en-US" dirty="0"/>
              <a:t>数据封装：外部特性与内部细节分离</a:t>
            </a:r>
            <a:endParaRPr lang="en-US" altLang="zh-CN" dirty="0"/>
          </a:p>
          <a:p>
            <a:pPr marL="742950" lvl="1" indent="-285750">
              <a:buFont typeface="Arial" panose="020B0604020202020204" pitchFamily="34" charset="0"/>
              <a:buChar char="•"/>
            </a:pPr>
            <a:r>
              <a:rPr lang="zh-CN" altLang="en-US" dirty="0"/>
              <a:t>通过固有的数据类型与操作实现</a:t>
            </a:r>
            <a:endParaRPr lang="en-US" altLang="zh-CN" dirty="0"/>
          </a:p>
        </p:txBody>
      </p:sp>
    </p:spTree>
    <p:extLst>
      <p:ext uri="{BB962C8B-B14F-4D97-AF65-F5344CB8AC3E}">
        <p14:creationId xmlns:p14="http://schemas.microsoft.com/office/powerpoint/2010/main" val="210442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733550" y="1100139"/>
            <a:ext cx="878205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20000"/>
              </a:lnSpc>
            </a:pPr>
            <a:r>
              <a:rPr lang="en-US" altLang="zh-CN" sz="3600" b="1" dirty="0"/>
              <a:t>#define</a:t>
            </a:r>
            <a:r>
              <a:rPr lang="en-US" altLang="zh-CN" sz="3600" dirty="0"/>
              <a:t> MAXQSIZE  100  //</a:t>
            </a:r>
            <a:r>
              <a:rPr lang="zh-CN" altLang="en-US" sz="3600" dirty="0">
                <a:solidFill>
                  <a:srgbClr val="800000"/>
                </a:solidFill>
              </a:rPr>
              <a:t>最大队列长度</a:t>
            </a:r>
          </a:p>
          <a:p>
            <a:pPr>
              <a:lnSpc>
                <a:spcPct val="120000"/>
              </a:lnSpc>
            </a:pPr>
            <a:r>
              <a:rPr lang="zh-CN" altLang="en-US" sz="3600" dirty="0"/>
              <a:t>  </a:t>
            </a:r>
            <a:r>
              <a:rPr lang="en-US" altLang="zh-CN" sz="3600" b="1" dirty="0" err="1"/>
              <a:t>typedef</a:t>
            </a:r>
            <a:r>
              <a:rPr lang="en-US" altLang="zh-CN" sz="3600" b="1" dirty="0"/>
              <a:t> </a:t>
            </a:r>
            <a:r>
              <a:rPr lang="en-US" altLang="zh-CN" sz="3600" b="1" dirty="0" err="1"/>
              <a:t>struct</a:t>
            </a:r>
            <a:r>
              <a:rPr lang="en-US" altLang="zh-CN" sz="3600" b="1" dirty="0"/>
              <a:t> {</a:t>
            </a:r>
          </a:p>
          <a:p>
            <a:pPr>
              <a:lnSpc>
                <a:spcPct val="120000"/>
              </a:lnSpc>
            </a:pPr>
            <a:r>
              <a:rPr lang="en-US" altLang="zh-CN" sz="3600" b="1" dirty="0"/>
              <a:t>    </a:t>
            </a:r>
            <a:r>
              <a:rPr lang="en-US" altLang="zh-CN" sz="3600" b="1" dirty="0" err="1"/>
              <a:t>QElemType</a:t>
            </a:r>
            <a:r>
              <a:rPr lang="en-US" altLang="zh-CN" sz="3600" b="1" dirty="0"/>
              <a:t>  </a:t>
            </a:r>
            <a:r>
              <a:rPr lang="en-US" altLang="zh-CN" sz="3600" dirty="0"/>
              <a:t>*base;  // </a:t>
            </a:r>
            <a:r>
              <a:rPr lang="zh-CN" altLang="en-US" sz="3600" dirty="0"/>
              <a:t>动态分配存储空间</a:t>
            </a:r>
          </a:p>
          <a:p>
            <a:pPr>
              <a:lnSpc>
                <a:spcPct val="120000"/>
              </a:lnSpc>
            </a:pPr>
            <a:r>
              <a:rPr lang="zh-CN" altLang="en-US" sz="3600" dirty="0"/>
              <a:t>    </a:t>
            </a:r>
            <a:r>
              <a:rPr lang="en-US" altLang="zh-CN" sz="3600" b="1" dirty="0" err="1"/>
              <a:t>int</a:t>
            </a:r>
            <a:r>
              <a:rPr lang="en-US" altLang="zh-CN" sz="3600" dirty="0"/>
              <a:t>  front;     // </a:t>
            </a:r>
            <a:r>
              <a:rPr lang="zh-CN" altLang="en-US" sz="3600" dirty="0">
                <a:solidFill>
                  <a:srgbClr val="800000"/>
                </a:solidFill>
              </a:rPr>
              <a:t>头序号，若队列不空，</a:t>
            </a:r>
            <a:endParaRPr lang="zh-CN" altLang="en-US" sz="3600" dirty="0"/>
          </a:p>
          <a:p>
            <a:pPr>
              <a:lnSpc>
                <a:spcPct val="120000"/>
              </a:lnSpc>
            </a:pPr>
            <a:r>
              <a:rPr lang="zh-CN" altLang="en-US" sz="3600" dirty="0"/>
              <a:t>                        </a:t>
            </a:r>
            <a:r>
              <a:rPr lang="en-US" altLang="zh-CN" sz="3600" dirty="0"/>
              <a:t>//  </a:t>
            </a:r>
            <a:r>
              <a:rPr lang="zh-CN" altLang="en-US" sz="3600" dirty="0">
                <a:solidFill>
                  <a:srgbClr val="800000"/>
                </a:solidFill>
              </a:rPr>
              <a:t>指向队列头元素位置</a:t>
            </a:r>
            <a:endParaRPr lang="zh-CN" altLang="en-US" sz="3600" dirty="0"/>
          </a:p>
          <a:p>
            <a:pPr>
              <a:lnSpc>
                <a:spcPct val="120000"/>
              </a:lnSpc>
            </a:pPr>
            <a:r>
              <a:rPr lang="zh-CN" altLang="en-US" sz="3600" b="1" dirty="0"/>
              <a:t>    </a:t>
            </a:r>
            <a:r>
              <a:rPr lang="en-US" altLang="zh-CN" sz="3600" b="1" dirty="0" err="1"/>
              <a:t>int</a:t>
            </a:r>
            <a:r>
              <a:rPr lang="en-US" altLang="zh-CN" sz="3600" dirty="0"/>
              <a:t>  rear;      // </a:t>
            </a:r>
            <a:r>
              <a:rPr lang="zh-CN" altLang="en-US" sz="3600" dirty="0">
                <a:solidFill>
                  <a:srgbClr val="800000"/>
                </a:solidFill>
              </a:rPr>
              <a:t>尾序号，若队列不空，指向</a:t>
            </a:r>
            <a:endParaRPr lang="zh-CN" altLang="en-US" sz="3600" dirty="0"/>
          </a:p>
          <a:p>
            <a:pPr>
              <a:lnSpc>
                <a:spcPct val="120000"/>
              </a:lnSpc>
            </a:pPr>
            <a:r>
              <a:rPr lang="zh-CN" altLang="en-US" sz="3600" dirty="0"/>
              <a:t>                        </a:t>
            </a:r>
            <a:r>
              <a:rPr lang="en-US" altLang="zh-CN" sz="3600" dirty="0"/>
              <a:t>// </a:t>
            </a:r>
            <a:r>
              <a:rPr lang="zh-CN" altLang="en-US" sz="3600" dirty="0">
                <a:solidFill>
                  <a:srgbClr val="800000"/>
                </a:solidFill>
              </a:rPr>
              <a:t>队列尾元素 的</a:t>
            </a:r>
            <a:r>
              <a:rPr lang="zh-CN" altLang="en-US" sz="3600" u="sng" dirty="0">
                <a:solidFill>
                  <a:srgbClr val="800000"/>
                </a:solidFill>
              </a:rPr>
              <a:t>下一个位置</a:t>
            </a:r>
            <a:endParaRPr lang="zh-CN" altLang="en-US" sz="3600" u="sng" dirty="0"/>
          </a:p>
          <a:p>
            <a:pPr>
              <a:lnSpc>
                <a:spcPct val="120000"/>
              </a:lnSpc>
            </a:pPr>
            <a:r>
              <a:rPr lang="zh-CN" altLang="en-US" sz="3600" dirty="0"/>
              <a:t>  </a:t>
            </a:r>
            <a:r>
              <a:rPr lang="en-US" altLang="zh-CN" sz="3600" b="1" dirty="0"/>
              <a:t>}</a:t>
            </a:r>
            <a:r>
              <a:rPr lang="en-US" altLang="zh-CN" sz="3600" dirty="0"/>
              <a:t> </a:t>
            </a:r>
            <a:r>
              <a:rPr lang="en-US" altLang="zh-CN" sz="3600" dirty="0" err="1"/>
              <a:t>SqQueue</a:t>
            </a:r>
            <a:r>
              <a:rPr lang="en-US" altLang="zh-CN" sz="3600" dirty="0"/>
              <a:t>;</a:t>
            </a:r>
          </a:p>
        </p:txBody>
      </p:sp>
      <p:sp>
        <p:nvSpPr>
          <p:cNvPr id="90115" name="Text Box 3"/>
          <p:cNvSpPr txBox="1">
            <a:spLocks noChangeArrowheads="1"/>
          </p:cNvSpPr>
          <p:nvPr/>
        </p:nvSpPr>
        <p:spPr bwMode="auto">
          <a:xfrm>
            <a:off x="3505200" y="258764"/>
            <a:ext cx="526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00"/>
                </a:solidFill>
              </a:rPr>
              <a:t>循环队列</a:t>
            </a:r>
            <a:r>
              <a:rPr lang="en-US" altLang="zh-CN" sz="4000">
                <a:solidFill>
                  <a:srgbClr val="FF0000"/>
                </a:solidFill>
              </a:rPr>
              <a:t>——</a:t>
            </a:r>
            <a:r>
              <a:rPr lang="zh-CN" altLang="en-US" sz="4000">
                <a:solidFill>
                  <a:srgbClr val="FF0000"/>
                </a:solidFill>
              </a:rPr>
              <a:t>顺序映象</a:t>
            </a:r>
          </a:p>
        </p:txBody>
      </p:sp>
      <p:sp>
        <p:nvSpPr>
          <p:cNvPr id="2" name="文本框 1"/>
          <p:cNvSpPr txBox="1"/>
          <p:nvPr/>
        </p:nvSpPr>
        <p:spPr>
          <a:xfrm>
            <a:off x="787079" y="775773"/>
            <a:ext cx="4540025" cy="369332"/>
          </a:xfrm>
          <a:prstGeom prst="rect">
            <a:avLst/>
          </a:prstGeom>
          <a:noFill/>
        </p:spPr>
        <p:txBody>
          <a:bodyPr wrap="none" rtlCol="0">
            <a:spAutoFit/>
          </a:bodyPr>
          <a:lstStyle/>
          <a:p>
            <a:r>
              <a:rPr lang="zh-CN" altLang="en-US" dirty="0"/>
              <a:t>空间为</a:t>
            </a:r>
            <a:r>
              <a:rPr lang="en-US" altLang="zh-CN" dirty="0"/>
              <a:t>n</a:t>
            </a:r>
            <a:r>
              <a:rPr lang="zh-CN" altLang="en-US" dirty="0"/>
              <a:t>的顺序映象循环队列最大长度为</a:t>
            </a:r>
            <a:r>
              <a:rPr lang="en-US" altLang="zh-CN" dirty="0"/>
              <a:t>n-1</a:t>
            </a:r>
            <a:endParaRPr lang="zh-CN" altLang="en-US" dirty="0"/>
          </a:p>
        </p:txBody>
      </p:sp>
    </p:spTree>
    <p:extLst>
      <p:ext uri="{BB962C8B-B14F-4D97-AF65-F5344CB8AC3E}">
        <p14:creationId xmlns:p14="http://schemas.microsoft.com/office/powerpoint/2010/main" val="3655057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ox(out)">
                                      <p:cBhvr>
                                        <p:cTn id="7"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752600" y="504826"/>
            <a:ext cx="88392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20000"/>
              </a:lnSpc>
            </a:pPr>
            <a:r>
              <a:rPr lang="en-US" altLang="zh-CN" sz="3600" b="1" dirty="0">
                <a:solidFill>
                  <a:srgbClr val="800000"/>
                </a:solidFill>
              </a:rPr>
              <a:t>Status</a:t>
            </a:r>
            <a:r>
              <a:rPr lang="en-US" altLang="zh-CN" sz="3600" dirty="0">
                <a:solidFill>
                  <a:srgbClr val="800000"/>
                </a:solidFill>
              </a:rPr>
              <a:t> </a:t>
            </a:r>
            <a:r>
              <a:rPr lang="en-US" altLang="zh-CN" sz="3600" dirty="0" err="1">
                <a:solidFill>
                  <a:srgbClr val="800000"/>
                </a:solidFill>
              </a:rPr>
              <a:t>EnQueue</a:t>
            </a:r>
            <a:r>
              <a:rPr lang="en-US" altLang="zh-CN" sz="3600" dirty="0">
                <a:solidFill>
                  <a:srgbClr val="800000"/>
                </a:solidFill>
              </a:rPr>
              <a:t> (</a:t>
            </a:r>
            <a:r>
              <a:rPr lang="en-US" altLang="zh-CN" sz="3600" dirty="0" err="1">
                <a:solidFill>
                  <a:srgbClr val="800000"/>
                </a:solidFill>
              </a:rPr>
              <a:t>SqQueue</a:t>
            </a:r>
            <a:r>
              <a:rPr lang="en-US" altLang="zh-CN" sz="3600" dirty="0">
                <a:solidFill>
                  <a:srgbClr val="800000"/>
                </a:solidFill>
              </a:rPr>
              <a:t> </a:t>
            </a:r>
            <a:r>
              <a:rPr lang="en-US" altLang="zh-CN" sz="3600" b="1" dirty="0">
                <a:solidFill>
                  <a:srgbClr val="800000"/>
                </a:solidFill>
              </a:rPr>
              <a:t>&amp;</a:t>
            </a:r>
            <a:r>
              <a:rPr lang="en-US" altLang="zh-CN" sz="3600" dirty="0">
                <a:solidFill>
                  <a:srgbClr val="800000"/>
                </a:solidFill>
              </a:rPr>
              <a:t>Q, </a:t>
            </a:r>
            <a:r>
              <a:rPr lang="en-US" altLang="zh-CN" sz="3600" dirty="0" err="1">
                <a:solidFill>
                  <a:srgbClr val="800000"/>
                </a:solidFill>
              </a:rPr>
              <a:t>ElemType</a:t>
            </a:r>
            <a:r>
              <a:rPr lang="en-US" altLang="zh-CN" sz="3600" dirty="0">
                <a:solidFill>
                  <a:srgbClr val="800000"/>
                </a:solidFill>
              </a:rPr>
              <a:t> e) </a:t>
            </a:r>
            <a:r>
              <a:rPr lang="en-US" altLang="zh-CN" sz="3600" b="1" dirty="0">
                <a:solidFill>
                  <a:srgbClr val="800000"/>
                </a:solidFill>
              </a:rPr>
              <a:t>{</a:t>
            </a:r>
            <a:r>
              <a:rPr lang="en-US" altLang="zh-CN" sz="3600" dirty="0">
                <a:solidFill>
                  <a:srgbClr val="800000"/>
                </a:solidFill>
              </a:rPr>
              <a:t>   // </a:t>
            </a:r>
            <a:r>
              <a:rPr lang="zh-CN" altLang="en-US" sz="3600" dirty="0">
                <a:solidFill>
                  <a:srgbClr val="800000"/>
                </a:solidFill>
              </a:rPr>
              <a:t>插入元素</a:t>
            </a:r>
            <a:r>
              <a:rPr lang="en-US" altLang="zh-CN" sz="3600" dirty="0">
                <a:solidFill>
                  <a:srgbClr val="800000"/>
                </a:solidFill>
              </a:rPr>
              <a:t>e</a:t>
            </a:r>
            <a:r>
              <a:rPr lang="zh-CN" altLang="en-US" sz="3600" dirty="0">
                <a:solidFill>
                  <a:srgbClr val="800000"/>
                </a:solidFill>
              </a:rPr>
              <a:t>为</a:t>
            </a:r>
            <a:r>
              <a:rPr lang="en-US" altLang="zh-CN" sz="3600" dirty="0">
                <a:solidFill>
                  <a:srgbClr val="800000"/>
                </a:solidFill>
              </a:rPr>
              <a:t>Q</a:t>
            </a:r>
            <a:r>
              <a:rPr lang="zh-CN" altLang="en-US" sz="3600" dirty="0">
                <a:solidFill>
                  <a:srgbClr val="800000"/>
                </a:solidFill>
              </a:rPr>
              <a:t>的新的队尾元素</a:t>
            </a:r>
          </a:p>
          <a:p>
            <a:pPr>
              <a:lnSpc>
                <a:spcPct val="120000"/>
              </a:lnSpc>
            </a:pPr>
            <a:r>
              <a:rPr lang="zh-CN" altLang="en-US" sz="3600" dirty="0">
                <a:solidFill>
                  <a:srgbClr val="800000"/>
                </a:solidFill>
              </a:rPr>
              <a:t>    </a:t>
            </a:r>
            <a:r>
              <a:rPr lang="en-US" altLang="zh-CN" sz="3600" b="1" dirty="0">
                <a:solidFill>
                  <a:srgbClr val="800000"/>
                </a:solidFill>
              </a:rPr>
              <a:t>if</a:t>
            </a:r>
            <a:r>
              <a:rPr lang="en-US" altLang="zh-CN" sz="3600" dirty="0">
                <a:solidFill>
                  <a:srgbClr val="800000"/>
                </a:solidFill>
              </a:rPr>
              <a:t> (</a:t>
            </a:r>
            <a:r>
              <a:rPr lang="en-US" altLang="zh-CN" sz="3600" b="1" dirty="0">
                <a:solidFill>
                  <a:srgbClr val="FF0000"/>
                </a:solidFill>
              </a:rPr>
              <a:t>(Q.rear+1) % MAXQSIZE</a:t>
            </a:r>
            <a:r>
              <a:rPr lang="en-US" altLang="zh-CN" sz="3600" dirty="0">
                <a:solidFill>
                  <a:srgbClr val="800000"/>
                </a:solidFill>
              </a:rPr>
              <a:t> </a:t>
            </a:r>
            <a:r>
              <a:rPr lang="en-US" altLang="zh-CN" sz="3600" b="1" dirty="0">
                <a:solidFill>
                  <a:srgbClr val="800000"/>
                </a:solidFill>
              </a:rPr>
              <a:t>==</a:t>
            </a:r>
            <a:r>
              <a:rPr lang="en-US" altLang="zh-CN" sz="3600" dirty="0">
                <a:solidFill>
                  <a:srgbClr val="800000"/>
                </a:solidFill>
              </a:rPr>
              <a:t> </a:t>
            </a:r>
            <a:r>
              <a:rPr lang="en-US" altLang="zh-CN" sz="3600" dirty="0" err="1">
                <a:solidFill>
                  <a:srgbClr val="800000"/>
                </a:solidFill>
              </a:rPr>
              <a:t>Q.front</a:t>
            </a:r>
            <a:r>
              <a:rPr lang="en-US" altLang="zh-CN" sz="3600" dirty="0">
                <a:solidFill>
                  <a:srgbClr val="800000"/>
                </a:solidFill>
              </a:rPr>
              <a:t>) </a:t>
            </a:r>
          </a:p>
          <a:p>
            <a:pPr>
              <a:lnSpc>
                <a:spcPct val="120000"/>
              </a:lnSpc>
            </a:pPr>
            <a:r>
              <a:rPr lang="en-US" altLang="zh-CN" sz="3600" dirty="0">
                <a:solidFill>
                  <a:srgbClr val="800000"/>
                </a:solidFill>
              </a:rPr>
              <a:t>        </a:t>
            </a:r>
            <a:r>
              <a:rPr lang="en-US" altLang="zh-CN" sz="3600" b="1" dirty="0">
                <a:solidFill>
                  <a:srgbClr val="800000"/>
                </a:solidFill>
              </a:rPr>
              <a:t>return</a:t>
            </a:r>
            <a:r>
              <a:rPr lang="en-US" altLang="zh-CN" sz="3600" dirty="0">
                <a:solidFill>
                  <a:srgbClr val="800000"/>
                </a:solidFill>
              </a:rPr>
              <a:t> ERROR; //</a:t>
            </a:r>
            <a:r>
              <a:rPr lang="zh-CN" altLang="en-US" sz="3600" dirty="0">
                <a:solidFill>
                  <a:srgbClr val="800000"/>
                </a:solidFill>
              </a:rPr>
              <a:t>队列满</a:t>
            </a:r>
          </a:p>
          <a:p>
            <a:pPr>
              <a:lnSpc>
                <a:spcPct val="120000"/>
              </a:lnSpc>
            </a:pPr>
            <a:r>
              <a:rPr lang="zh-CN" altLang="en-US" sz="3600" dirty="0">
                <a:solidFill>
                  <a:srgbClr val="800000"/>
                </a:solidFill>
              </a:rPr>
              <a:t>    </a:t>
            </a:r>
            <a:r>
              <a:rPr lang="en-US" altLang="zh-CN" sz="3600" dirty="0" err="1">
                <a:solidFill>
                  <a:srgbClr val="800000"/>
                </a:solidFill>
              </a:rPr>
              <a:t>Q.base</a:t>
            </a:r>
            <a:r>
              <a:rPr lang="en-US" altLang="zh-CN" sz="3600" dirty="0">
                <a:solidFill>
                  <a:srgbClr val="800000"/>
                </a:solidFill>
              </a:rPr>
              <a:t>[</a:t>
            </a:r>
            <a:r>
              <a:rPr lang="en-US" altLang="zh-CN" sz="3600" dirty="0" err="1">
                <a:solidFill>
                  <a:srgbClr val="800000"/>
                </a:solidFill>
              </a:rPr>
              <a:t>Q.rear</a:t>
            </a:r>
            <a:r>
              <a:rPr lang="en-US" altLang="zh-CN" sz="3600" dirty="0">
                <a:solidFill>
                  <a:srgbClr val="800000"/>
                </a:solidFill>
              </a:rPr>
              <a:t>] = e;</a:t>
            </a:r>
          </a:p>
          <a:p>
            <a:pPr>
              <a:lnSpc>
                <a:spcPct val="120000"/>
              </a:lnSpc>
            </a:pPr>
            <a:r>
              <a:rPr lang="en-US" altLang="zh-CN" sz="3600" dirty="0">
                <a:solidFill>
                  <a:srgbClr val="800000"/>
                </a:solidFill>
              </a:rPr>
              <a:t>    </a:t>
            </a:r>
            <a:r>
              <a:rPr lang="en-US" altLang="zh-CN" sz="3600" dirty="0" err="1">
                <a:solidFill>
                  <a:srgbClr val="800000"/>
                </a:solidFill>
              </a:rPr>
              <a:t>Q.rear</a:t>
            </a:r>
            <a:r>
              <a:rPr lang="en-US" altLang="zh-CN" sz="3600" dirty="0">
                <a:solidFill>
                  <a:srgbClr val="800000"/>
                </a:solidFill>
              </a:rPr>
              <a:t> = </a:t>
            </a:r>
            <a:r>
              <a:rPr lang="en-US" altLang="zh-CN" sz="3600" b="1" dirty="0">
                <a:solidFill>
                  <a:srgbClr val="FF0000"/>
                </a:solidFill>
              </a:rPr>
              <a:t>(Q.rear+1) % MAXQSIZE</a:t>
            </a:r>
            <a:r>
              <a:rPr lang="en-US" altLang="zh-CN" sz="3600" dirty="0">
                <a:solidFill>
                  <a:srgbClr val="800000"/>
                </a:solidFill>
              </a:rPr>
              <a:t>;</a:t>
            </a:r>
          </a:p>
          <a:p>
            <a:pPr>
              <a:lnSpc>
                <a:spcPct val="120000"/>
              </a:lnSpc>
            </a:pPr>
            <a:r>
              <a:rPr lang="en-US" altLang="zh-CN" sz="3600" dirty="0">
                <a:solidFill>
                  <a:srgbClr val="800000"/>
                </a:solidFill>
              </a:rPr>
              <a:t>    </a:t>
            </a:r>
            <a:r>
              <a:rPr lang="en-US" altLang="zh-CN" sz="3600" b="1" dirty="0">
                <a:solidFill>
                  <a:srgbClr val="800000"/>
                </a:solidFill>
              </a:rPr>
              <a:t>return</a:t>
            </a:r>
            <a:r>
              <a:rPr lang="en-US" altLang="zh-CN" sz="3600" dirty="0">
                <a:solidFill>
                  <a:srgbClr val="800000"/>
                </a:solidFill>
              </a:rPr>
              <a:t> OK;</a:t>
            </a:r>
          </a:p>
          <a:p>
            <a:pPr>
              <a:lnSpc>
                <a:spcPct val="120000"/>
              </a:lnSpc>
            </a:pPr>
            <a:r>
              <a:rPr lang="en-US" altLang="zh-CN" sz="3600" b="1" dirty="0">
                <a:solidFill>
                  <a:srgbClr val="800000"/>
                </a:solidFill>
              </a:rPr>
              <a:t>}</a:t>
            </a:r>
            <a:endParaRPr lang="en-US" altLang="zh-CN" sz="4000" dirty="0"/>
          </a:p>
        </p:txBody>
      </p:sp>
    </p:spTree>
    <p:extLst>
      <p:ext uri="{BB962C8B-B14F-4D97-AF65-F5344CB8AC3E}">
        <p14:creationId xmlns:p14="http://schemas.microsoft.com/office/powerpoint/2010/main" val="204462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1724026" y="2092325"/>
            <a:ext cx="863917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en-US" altLang="zh-CN" sz="4500"/>
              <a:t> </a:t>
            </a:r>
            <a:r>
              <a:rPr lang="zh-CN" altLang="en-US" sz="4500"/>
              <a:t>限于二元运算符的表达式定义</a:t>
            </a:r>
            <a:r>
              <a:rPr lang="en-US" altLang="zh-CN" sz="4500"/>
              <a:t>:</a:t>
            </a:r>
          </a:p>
          <a:p>
            <a:endParaRPr lang="en-US" altLang="zh-CN" sz="3600"/>
          </a:p>
          <a:p>
            <a:pPr>
              <a:lnSpc>
                <a:spcPct val="140000"/>
              </a:lnSpc>
            </a:pPr>
            <a:r>
              <a:rPr lang="en-US" altLang="zh-CN" sz="3600"/>
              <a:t>   </a:t>
            </a:r>
            <a:r>
              <a:rPr lang="zh-CN" altLang="en-US" sz="3600">
                <a:solidFill>
                  <a:srgbClr val="A50021"/>
                </a:solidFill>
              </a:rPr>
              <a:t>表达式 </a:t>
            </a:r>
            <a:r>
              <a:rPr lang="en-US" altLang="zh-CN" sz="3600">
                <a:solidFill>
                  <a:srgbClr val="A50021"/>
                </a:solidFill>
              </a:rPr>
              <a:t>::= (</a:t>
            </a:r>
            <a:r>
              <a:rPr lang="zh-CN" altLang="en-US" sz="3600">
                <a:solidFill>
                  <a:srgbClr val="A50021"/>
                </a:solidFill>
              </a:rPr>
              <a:t>操作数</a:t>
            </a:r>
            <a:r>
              <a:rPr lang="en-US" altLang="zh-CN" sz="3600">
                <a:solidFill>
                  <a:srgbClr val="A50021"/>
                </a:solidFill>
              </a:rPr>
              <a:t>) + (</a:t>
            </a:r>
            <a:r>
              <a:rPr lang="zh-CN" altLang="en-US" sz="3600">
                <a:solidFill>
                  <a:srgbClr val="A50021"/>
                </a:solidFill>
              </a:rPr>
              <a:t>运算符</a:t>
            </a:r>
            <a:r>
              <a:rPr lang="en-US" altLang="zh-CN" sz="3600">
                <a:solidFill>
                  <a:srgbClr val="A50021"/>
                </a:solidFill>
              </a:rPr>
              <a:t>) + (</a:t>
            </a:r>
            <a:r>
              <a:rPr lang="zh-CN" altLang="en-US" sz="3600">
                <a:solidFill>
                  <a:srgbClr val="A50021"/>
                </a:solidFill>
              </a:rPr>
              <a:t>操作数</a:t>
            </a:r>
            <a:r>
              <a:rPr lang="en-US" altLang="zh-CN" sz="3600">
                <a:solidFill>
                  <a:srgbClr val="A50021"/>
                </a:solidFill>
              </a:rPr>
              <a:t>)</a:t>
            </a:r>
          </a:p>
          <a:p>
            <a:pPr>
              <a:lnSpc>
                <a:spcPct val="140000"/>
              </a:lnSpc>
            </a:pPr>
            <a:r>
              <a:rPr lang="en-US" altLang="zh-CN" sz="3600">
                <a:solidFill>
                  <a:srgbClr val="A50021"/>
                </a:solidFill>
              </a:rPr>
              <a:t>   </a:t>
            </a:r>
            <a:r>
              <a:rPr lang="zh-CN" altLang="en-US" sz="3600">
                <a:solidFill>
                  <a:srgbClr val="A50021"/>
                </a:solidFill>
              </a:rPr>
              <a:t>操作数 </a:t>
            </a:r>
            <a:r>
              <a:rPr lang="en-US" altLang="zh-CN" sz="3600">
                <a:solidFill>
                  <a:srgbClr val="A50021"/>
                </a:solidFill>
              </a:rPr>
              <a:t>::= </a:t>
            </a:r>
            <a:r>
              <a:rPr lang="zh-CN" altLang="en-US" sz="3600">
                <a:solidFill>
                  <a:srgbClr val="A50021"/>
                </a:solidFill>
              </a:rPr>
              <a:t>简单变量 </a:t>
            </a:r>
            <a:r>
              <a:rPr lang="en-US" altLang="zh-CN" sz="3600">
                <a:solidFill>
                  <a:srgbClr val="A50021"/>
                </a:solidFill>
              </a:rPr>
              <a:t>| </a:t>
            </a:r>
            <a:r>
              <a:rPr lang="zh-CN" altLang="en-US" sz="3600">
                <a:solidFill>
                  <a:srgbClr val="A50021"/>
                </a:solidFill>
              </a:rPr>
              <a:t>表达式</a:t>
            </a:r>
          </a:p>
          <a:p>
            <a:pPr>
              <a:lnSpc>
                <a:spcPct val="140000"/>
              </a:lnSpc>
            </a:pPr>
            <a:r>
              <a:rPr lang="zh-CN" altLang="en-US" sz="3600">
                <a:solidFill>
                  <a:srgbClr val="A50021"/>
                </a:solidFill>
              </a:rPr>
              <a:t>   简单变量 </a:t>
            </a:r>
            <a:r>
              <a:rPr lang="en-US" altLang="zh-CN" sz="3600">
                <a:solidFill>
                  <a:srgbClr val="A50021"/>
                </a:solidFill>
              </a:rPr>
              <a:t>:: = </a:t>
            </a:r>
            <a:r>
              <a:rPr lang="zh-CN" altLang="en-US" sz="3600">
                <a:solidFill>
                  <a:srgbClr val="A50021"/>
                </a:solidFill>
              </a:rPr>
              <a:t>标识符 </a:t>
            </a:r>
            <a:r>
              <a:rPr lang="en-US" altLang="zh-CN" sz="3600">
                <a:solidFill>
                  <a:srgbClr val="A50021"/>
                </a:solidFill>
              </a:rPr>
              <a:t>| </a:t>
            </a:r>
            <a:r>
              <a:rPr lang="zh-CN" altLang="en-US" sz="3600">
                <a:solidFill>
                  <a:srgbClr val="A50021"/>
                </a:solidFill>
              </a:rPr>
              <a:t>无符号整数</a:t>
            </a:r>
          </a:p>
        </p:txBody>
      </p:sp>
      <p:sp>
        <p:nvSpPr>
          <p:cNvPr id="43011" name="Text Box 4"/>
          <p:cNvSpPr txBox="1">
            <a:spLocks noChangeArrowheads="1"/>
          </p:cNvSpPr>
          <p:nvPr/>
        </p:nvSpPr>
        <p:spPr bwMode="auto">
          <a:xfrm>
            <a:off x="2882900" y="650875"/>
            <a:ext cx="584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5400">
                <a:solidFill>
                  <a:srgbClr val="FF5050"/>
                </a:solidFill>
              </a:rPr>
              <a:t>例五、 表达式求值</a:t>
            </a:r>
            <a:endParaRPr lang="zh-CN" altLang="en-US" sz="5400"/>
          </a:p>
        </p:txBody>
      </p:sp>
    </p:spTree>
    <p:extLst>
      <p:ext uri="{BB962C8B-B14F-4D97-AF65-F5344CB8AC3E}">
        <p14:creationId xmlns:p14="http://schemas.microsoft.com/office/powerpoint/2010/main" val="3631561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p:cTn id="7" dur="500" fill="hold"/>
                                        <p:tgtEl>
                                          <p:spTgt spid="49155"/>
                                        </p:tgtEl>
                                        <p:attrNameLst>
                                          <p:attrName>ppt_w</p:attrName>
                                        </p:attrNameLst>
                                      </p:cBhvr>
                                      <p:tavLst>
                                        <p:tav tm="0">
                                          <p:val>
                                            <p:fltVal val="0"/>
                                          </p:val>
                                        </p:tav>
                                        <p:tav tm="100000">
                                          <p:val>
                                            <p:strVal val="#ppt_w"/>
                                          </p:val>
                                        </p:tav>
                                      </p:tavLst>
                                    </p:anim>
                                    <p:anim calcmode="lin" valueType="num">
                                      <p:cBhvr>
                                        <p:cTn id="8" dur="500" fill="hold"/>
                                        <p:tgtEl>
                                          <p:spTgt spid="49155"/>
                                        </p:tgtEl>
                                        <p:attrNameLst>
                                          <p:attrName>ppt_h</p:attrName>
                                        </p:attrNameLst>
                                      </p:cBhvr>
                                      <p:tavLst>
                                        <p:tav tm="0">
                                          <p:val>
                                            <p:fltVal val="0"/>
                                          </p:val>
                                        </p:tav>
                                        <p:tav tm="100000">
                                          <p:val>
                                            <p:strVal val="#ppt_h"/>
                                          </p:val>
                                        </p:tav>
                                      </p:tavLst>
                                    </p:anim>
                                    <p:anim calcmode="lin" valueType="num">
                                      <p:cBhvr>
                                        <p:cTn id="9" dur="500" fill="hold"/>
                                        <p:tgtEl>
                                          <p:spTgt spid="49155"/>
                                        </p:tgtEl>
                                        <p:attrNameLst>
                                          <p:attrName>ppt_x</p:attrName>
                                        </p:attrNameLst>
                                      </p:cBhvr>
                                      <p:tavLst>
                                        <p:tav tm="0">
                                          <p:val>
                                            <p:fltVal val="0.5"/>
                                          </p:val>
                                        </p:tav>
                                        <p:tav tm="100000">
                                          <p:val>
                                            <p:strVal val="#ppt_x"/>
                                          </p:val>
                                        </p:tav>
                                      </p:tavLst>
                                    </p:anim>
                                    <p:anim calcmode="lin" valueType="num">
                                      <p:cBhvr>
                                        <p:cTn id="10" dur="500" fill="hold"/>
                                        <p:tgtEl>
                                          <p:spTgt spid="491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889125" y="219076"/>
            <a:ext cx="5848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en-US" altLang="zh-CN"/>
              <a:t> </a:t>
            </a:r>
            <a:r>
              <a:rPr lang="zh-CN" altLang="en-US" sz="4000">
                <a:solidFill>
                  <a:srgbClr val="660033"/>
                </a:solidFill>
              </a:rPr>
              <a:t>表达式的三种标识方法：</a:t>
            </a:r>
            <a:endParaRPr lang="zh-CN" altLang="en-US" sz="4000"/>
          </a:p>
        </p:txBody>
      </p:sp>
      <p:sp>
        <p:nvSpPr>
          <p:cNvPr id="50180" name="Text Box 4"/>
          <p:cNvSpPr txBox="1">
            <a:spLocks noChangeArrowheads="1"/>
          </p:cNvSpPr>
          <p:nvPr/>
        </p:nvSpPr>
        <p:spPr bwMode="auto">
          <a:xfrm>
            <a:off x="1889125" y="1309689"/>
            <a:ext cx="510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zh-CN" altLang="en-US" sz="4000"/>
              <a:t>设 </a:t>
            </a:r>
            <a:r>
              <a:rPr lang="zh-CN" altLang="en-US" sz="4000">
                <a:solidFill>
                  <a:srgbClr val="FF5050"/>
                </a:solidFill>
              </a:rPr>
              <a:t> </a:t>
            </a:r>
            <a:r>
              <a:rPr lang="en-US" altLang="zh-CN" sz="4000">
                <a:solidFill>
                  <a:srgbClr val="FF0000"/>
                </a:solidFill>
              </a:rPr>
              <a:t>Exp = </a:t>
            </a:r>
            <a:r>
              <a:rPr lang="en-US" altLang="zh-CN" sz="4000" u="sng">
                <a:solidFill>
                  <a:srgbClr val="FF0000"/>
                </a:solidFill>
              </a:rPr>
              <a:t>S1 </a:t>
            </a:r>
            <a:r>
              <a:rPr lang="en-US" altLang="zh-CN" sz="4000">
                <a:solidFill>
                  <a:srgbClr val="FF0000"/>
                </a:solidFill>
              </a:rPr>
              <a:t>+</a:t>
            </a:r>
            <a:r>
              <a:rPr lang="en-US" altLang="zh-CN" sz="4000">
                <a:solidFill>
                  <a:srgbClr val="A50021"/>
                </a:solidFill>
              </a:rPr>
              <a:t> OP</a:t>
            </a:r>
            <a:r>
              <a:rPr lang="en-US" altLang="zh-CN" sz="4000">
                <a:solidFill>
                  <a:srgbClr val="FF5050"/>
                </a:solidFill>
              </a:rPr>
              <a:t> </a:t>
            </a:r>
            <a:r>
              <a:rPr lang="en-US" altLang="zh-CN" sz="4000">
                <a:solidFill>
                  <a:srgbClr val="FF0000"/>
                </a:solidFill>
              </a:rPr>
              <a:t>+ </a:t>
            </a:r>
            <a:r>
              <a:rPr lang="en-US" altLang="zh-CN" sz="4000" u="sng">
                <a:solidFill>
                  <a:srgbClr val="FF0000"/>
                </a:solidFill>
              </a:rPr>
              <a:t>S2</a:t>
            </a:r>
            <a:endParaRPr lang="en-US" altLang="zh-CN" sz="4000"/>
          </a:p>
        </p:txBody>
      </p:sp>
      <p:sp>
        <p:nvSpPr>
          <p:cNvPr id="50181" name="Text Box 5"/>
          <p:cNvSpPr txBox="1">
            <a:spLocks noChangeArrowheads="1"/>
          </p:cNvSpPr>
          <p:nvPr/>
        </p:nvSpPr>
        <p:spPr bwMode="auto">
          <a:xfrm>
            <a:off x="1828800" y="2486026"/>
            <a:ext cx="8534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zh-CN" altLang="en-US" sz="4000"/>
              <a:t>则称    </a:t>
            </a:r>
            <a:r>
              <a:rPr lang="en-US" altLang="zh-CN" sz="4000">
                <a:solidFill>
                  <a:srgbClr val="A50021"/>
                </a:solidFill>
              </a:rPr>
              <a:t>OP</a:t>
            </a:r>
            <a:r>
              <a:rPr lang="en-US" altLang="zh-CN" sz="4000"/>
              <a:t> </a:t>
            </a:r>
            <a:r>
              <a:rPr lang="en-US" altLang="zh-CN" sz="4000">
                <a:solidFill>
                  <a:srgbClr val="FF0000"/>
                </a:solidFill>
              </a:rPr>
              <a:t>+ </a:t>
            </a:r>
            <a:r>
              <a:rPr lang="en-US" altLang="zh-CN" sz="4000" u="sng">
                <a:solidFill>
                  <a:srgbClr val="FF0000"/>
                </a:solidFill>
              </a:rPr>
              <a:t>S1 </a:t>
            </a:r>
            <a:r>
              <a:rPr lang="en-US" altLang="zh-CN" sz="4000">
                <a:solidFill>
                  <a:srgbClr val="FF0000"/>
                </a:solidFill>
              </a:rPr>
              <a:t>+ </a:t>
            </a:r>
            <a:r>
              <a:rPr lang="en-US" altLang="zh-CN" sz="4000" u="sng">
                <a:solidFill>
                  <a:srgbClr val="FF0000"/>
                </a:solidFill>
              </a:rPr>
              <a:t>S2</a:t>
            </a:r>
            <a:r>
              <a:rPr lang="en-US" altLang="zh-CN" sz="4000"/>
              <a:t>      </a:t>
            </a:r>
            <a:r>
              <a:rPr lang="zh-CN" altLang="en-US" sz="4000"/>
              <a:t>为</a:t>
            </a:r>
            <a:r>
              <a:rPr lang="zh-CN" altLang="en-US" sz="4000">
                <a:solidFill>
                  <a:srgbClr val="A50021"/>
                </a:solidFill>
              </a:rPr>
              <a:t>前缀表示法							 波兰式</a:t>
            </a:r>
            <a:r>
              <a:rPr lang="zh-CN" altLang="en-US" sz="4000"/>
              <a:t> </a:t>
            </a:r>
          </a:p>
        </p:txBody>
      </p:sp>
      <p:sp>
        <p:nvSpPr>
          <p:cNvPr id="50182" name="Text Box 6"/>
          <p:cNvSpPr txBox="1">
            <a:spLocks noChangeArrowheads="1"/>
          </p:cNvSpPr>
          <p:nvPr/>
        </p:nvSpPr>
        <p:spPr bwMode="auto">
          <a:xfrm>
            <a:off x="3352801" y="3629026"/>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en-US" altLang="zh-CN" sz="4000" u="sng">
                <a:solidFill>
                  <a:srgbClr val="FF0000"/>
                </a:solidFill>
              </a:rPr>
              <a:t>S1</a:t>
            </a:r>
            <a:r>
              <a:rPr lang="en-US" altLang="zh-CN" sz="4000">
                <a:solidFill>
                  <a:srgbClr val="FF0000"/>
                </a:solidFill>
              </a:rPr>
              <a:t> +</a:t>
            </a:r>
            <a:r>
              <a:rPr lang="en-US" altLang="zh-CN" sz="4000"/>
              <a:t> </a:t>
            </a:r>
            <a:r>
              <a:rPr lang="en-US" altLang="zh-CN" sz="4000">
                <a:solidFill>
                  <a:srgbClr val="A50021"/>
                </a:solidFill>
              </a:rPr>
              <a:t>OP</a:t>
            </a:r>
            <a:r>
              <a:rPr lang="en-US" altLang="zh-CN" sz="4000"/>
              <a:t> </a:t>
            </a:r>
            <a:r>
              <a:rPr lang="en-US" altLang="zh-CN" sz="4000">
                <a:solidFill>
                  <a:srgbClr val="FF0000"/>
                </a:solidFill>
              </a:rPr>
              <a:t>+ </a:t>
            </a:r>
            <a:r>
              <a:rPr lang="en-US" altLang="zh-CN" sz="4000" u="sng">
                <a:solidFill>
                  <a:srgbClr val="FF0000"/>
                </a:solidFill>
              </a:rPr>
              <a:t>S2</a:t>
            </a:r>
            <a:r>
              <a:rPr lang="en-US" altLang="zh-CN" sz="4000"/>
              <a:t>      </a:t>
            </a:r>
            <a:r>
              <a:rPr lang="zh-CN" altLang="en-US" sz="4000"/>
              <a:t>为</a:t>
            </a:r>
            <a:r>
              <a:rPr lang="zh-CN" altLang="en-US" sz="4000">
                <a:solidFill>
                  <a:srgbClr val="A50021"/>
                </a:solidFill>
              </a:rPr>
              <a:t>中缀表示法</a:t>
            </a:r>
            <a:r>
              <a:rPr lang="zh-CN" altLang="en-US" sz="4000"/>
              <a:t> </a:t>
            </a:r>
          </a:p>
        </p:txBody>
      </p:sp>
      <p:sp>
        <p:nvSpPr>
          <p:cNvPr id="50183" name="Text Box 7"/>
          <p:cNvSpPr txBox="1">
            <a:spLocks noChangeArrowheads="1"/>
          </p:cNvSpPr>
          <p:nvPr/>
        </p:nvSpPr>
        <p:spPr bwMode="auto">
          <a:xfrm>
            <a:off x="3200401" y="4814889"/>
            <a:ext cx="72882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r>
              <a:rPr lang="en-US" altLang="zh-CN" sz="4000"/>
              <a:t> </a:t>
            </a:r>
            <a:r>
              <a:rPr lang="en-US" altLang="zh-CN" sz="4000" u="sng">
                <a:solidFill>
                  <a:srgbClr val="FF0000"/>
                </a:solidFill>
              </a:rPr>
              <a:t>S1</a:t>
            </a:r>
            <a:r>
              <a:rPr lang="en-US" altLang="zh-CN" sz="4000">
                <a:solidFill>
                  <a:srgbClr val="FF0000"/>
                </a:solidFill>
              </a:rPr>
              <a:t> + </a:t>
            </a:r>
            <a:r>
              <a:rPr lang="en-US" altLang="zh-CN" sz="4000" u="sng">
                <a:solidFill>
                  <a:srgbClr val="FF0000"/>
                </a:solidFill>
              </a:rPr>
              <a:t>S2</a:t>
            </a:r>
            <a:r>
              <a:rPr lang="en-US" altLang="zh-CN" sz="4000">
                <a:solidFill>
                  <a:srgbClr val="FF0000"/>
                </a:solidFill>
              </a:rPr>
              <a:t> +</a:t>
            </a:r>
            <a:r>
              <a:rPr lang="en-US" altLang="zh-CN" sz="4000"/>
              <a:t> </a:t>
            </a:r>
            <a:r>
              <a:rPr lang="en-US" altLang="zh-CN" sz="4000">
                <a:solidFill>
                  <a:srgbClr val="A50021"/>
                </a:solidFill>
              </a:rPr>
              <a:t>OP</a:t>
            </a:r>
            <a:r>
              <a:rPr lang="en-US" altLang="zh-CN" sz="4000"/>
              <a:t>      </a:t>
            </a:r>
            <a:r>
              <a:rPr lang="zh-CN" altLang="en-US" sz="4000"/>
              <a:t>为</a:t>
            </a:r>
            <a:r>
              <a:rPr lang="zh-CN" altLang="en-US" sz="4000">
                <a:solidFill>
                  <a:srgbClr val="A50021"/>
                </a:solidFill>
              </a:rPr>
              <a:t>后缀表示法				     逆波兰式</a:t>
            </a:r>
            <a:endParaRPr lang="zh-CN" altLang="en-US" sz="4000"/>
          </a:p>
        </p:txBody>
      </p:sp>
    </p:spTree>
    <p:extLst>
      <p:ext uri="{BB962C8B-B14F-4D97-AF65-F5344CB8AC3E}">
        <p14:creationId xmlns:p14="http://schemas.microsoft.com/office/powerpoint/2010/main" val="3924443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0181"/>
                                        </p:tgtEl>
                                        <p:attrNameLst>
                                          <p:attrName>style.visibility</p:attrName>
                                        </p:attrNameLst>
                                      </p:cBhvr>
                                      <p:to>
                                        <p:strVal val="visible"/>
                                      </p:to>
                                    </p:set>
                                    <p:animEffect transition="in" filter="wipe(left)">
                                      <p:cBhvr>
                                        <p:cTn id="11" dur="300"/>
                                        <p:tgtEl>
                                          <p:spTgt spid="501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182"/>
                                        </p:tgtEl>
                                        <p:attrNameLst>
                                          <p:attrName>style.visibility</p:attrName>
                                        </p:attrNameLst>
                                      </p:cBhvr>
                                      <p:to>
                                        <p:strVal val="visible"/>
                                      </p:to>
                                    </p:set>
                                    <p:animEffect transition="in" filter="wipe(left)">
                                      <p:cBhvr>
                                        <p:cTn id="16" dur="300"/>
                                        <p:tgtEl>
                                          <p:spTgt spid="501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83"/>
                                        </p:tgtEl>
                                        <p:attrNameLst>
                                          <p:attrName>style.visibility</p:attrName>
                                        </p:attrNameLst>
                                      </p:cBhvr>
                                      <p:to>
                                        <p:strVal val="visible"/>
                                      </p:to>
                                    </p:set>
                                    <p:animEffect transition="in" filter="wipe(left)">
                                      <p:cBhvr>
                                        <p:cTn id="21" dur="3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1" grpId="0" autoUpdateAnimBg="0"/>
      <p:bldP spid="50182" grpId="0" autoUpdateAnimBg="0"/>
      <p:bldP spid="5018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05026" y="182564"/>
            <a:ext cx="77708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4000"/>
              <a:t>例如</a:t>
            </a:r>
            <a:r>
              <a:rPr lang="en-US" altLang="zh-CN" sz="4000"/>
              <a:t>:    Exp =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p>
          <a:p>
            <a:pPr>
              <a:lnSpc>
                <a:spcPct val="115000"/>
              </a:lnSpc>
            </a:pPr>
            <a:r>
              <a:rPr lang="zh-CN" altLang="en-US" sz="4000"/>
              <a:t>前缀式</a:t>
            </a:r>
            <a:r>
              <a:rPr lang="en-US" altLang="zh-CN" sz="4000"/>
              <a:t>:           </a:t>
            </a:r>
            <a:r>
              <a:rPr lang="en-US" altLang="zh-CN" sz="4000">
                <a:solidFill>
                  <a:srgbClr val="FF0000"/>
                </a:solidFill>
              </a:rPr>
              <a:t>+</a:t>
            </a:r>
            <a:r>
              <a:rPr lang="en-US" altLang="zh-CN" sz="4000"/>
              <a:t> </a:t>
            </a:r>
            <a:r>
              <a:rPr lang="en-US" altLang="zh-CN" sz="4000" u="sng">
                <a:solidFill>
                  <a:srgbClr val="800000"/>
                </a:solidFill>
                <a:sym typeface="Symbol" panose="05050102010706020507" pitchFamily="18" charset="2"/>
              </a:rPr>
              <a:t></a:t>
            </a:r>
            <a:r>
              <a:rPr lang="en-US" altLang="zh-CN" sz="4000" u="sng">
                <a:solidFill>
                  <a:srgbClr val="800000"/>
                </a:solidFill>
              </a:rPr>
              <a:t> a b</a:t>
            </a:r>
            <a:r>
              <a:rPr lang="en-US" altLang="zh-CN" sz="4000"/>
              <a:t> </a:t>
            </a:r>
            <a:r>
              <a:rPr lang="en-US" altLang="zh-CN" sz="4000" u="sng">
                <a:solidFill>
                  <a:srgbClr val="008080"/>
                </a:solidFill>
                <a:sym typeface="Symbol" panose="05050102010706020507" pitchFamily="18" charset="2"/>
              </a:rPr>
              <a:t></a:t>
            </a:r>
            <a:r>
              <a:rPr lang="en-US" altLang="zh-CN" sz="4000" u="sng">
                <a:solidFill>
                  <a:srgbClr val="008080"/>
                </a:solidFill>
              </a:rPr>
              <a:t> </a:t>
            </a:r>
            <a:r>
              <a:rPr lang="en-US" altLang="zh-CN" sz="4000" u="sng">
                <a:solidFill>
                  <a:srgbClr val="008080"/>
                </a:solidFill>
                <a:sym typeface="Symbol" panose="05050102010706020507" pitchFamily="18" charset="2"/>
              </a:rPr>
              <a:t></a:t>
            </a:r>
            <a:r>
              <a:rPr lang="en-US" altLang="zh-CN" sz="4000" u="sng">
                <a:solidFill>
                  <a:srgbClr val="008080"/>
                </a:solidFill>
              </a:rPr>
              <a:t> c / d e f</a:t>
            </a:r>
            <a:endParaRPr lang="en-US" altLang="zh-CN" sz="4000"/>
          </a:p>
          <a:p>
            <a:pPr>
              <a:lnSpc>
                <a:spcPct val="115000"/>
              </a:lnSpc>
            </a:pPr>
            <a:r>
              <a:rPr lang="zh-CN" altLang="en-US" sz="4000"/>
              <a:t>中缀式</a:t>
            </a:r>
            <a:r>
              <a:rPr lang="en-US" altLang="zh-CN" sz="4000"/>
              <a:t>: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endParaRPr lang="en-US" altLang="zh-CN" sz="4000"/>
          </a:p>
          <a:p>
            <a:pPr>
              <a:lnSpc>
                <a:spcPct val="115000"/>
              </a:lnSpc>
            </a:pPr>
            <a:r>
              <a:rPr lang="zh-CN" altLang="en-US" sz="4000"/>
              <a:t>后缀式</a:t>
            </a:r>
            <a:r>
              <a:rPr lang="en-US" altLang="zh-CN" sz="4000"/>
              <a:t>:           </a:t>
            </a:r>
            <a:r>
              <a:rPr lang="en-US" altLang="zh-CN" sz="4000" u="sng">
                <a:solidFill>
                  <a:srgbClr val="800000"/>
                </a:solidFill>
              </a:rPr>
              <a:t>a b </a:t>
            </a:r>
            <a:r>
              <a:rPr lang="en-US" altLang="zh-CN" sz="4000" u="sng">
                <a:solidFill>
                  <a:srgbClr val="800000"/>
                </a:solidFill>
                <a:sym typeface="Symbol" panose="05050102010706020507" pitchFamily="18" charset="2"/>
              </a:rPr>
              <a:t></a:t>
            </a:r>
            <a:r>
              <a:rPr lang="en-US" altLang="zh-CN" sz="4000"/>
              <a:t> </a:t>
            </a:r>
            <a:r>
              <a:rPr lang="en-US" altLang="zh-CN" sz="4000" u="sng">
                <a:solidFill>
                  <a:srgbClr val="008080"/>
                </a:solidFill>
              </a:rPr>
              <a:t>c d e / </a:t>
            </a:r>
            <a:r>
              <a:rPr lang="en-US" altLang="zh-CN" sz="4000" u="sng">
                <a:solidFill>
                  <a:srgbClr val="008080"/>
                </a:solidFill>
                <a:sym typeface="Symbol" panose="05050102010706020507" pitchFamily="18" charset="2"/>
              </a:rPr>
              <a:t></a:t>
            </a:r>
            <a:r>
              <a:rPr lang="en-US" altLang="zh-CN" sz="4000" u="sng">
                <a:solidFill>
                  <a:srgbClr val="008080"/>
                </a:solidFill>
              </a:rPr>
              <a:t> f </a:t>
            </a:r>
            <a:r>
              <a:rPr lang="en-US" altLang="zh-CN" sz="4000" u="sng">
                <a:solidFill>
                  <a:srgbClr val="008080"/>
                </a:solidFill>
                <a:sym typeface="Symbol" panose="05050102010706020507" pitchFamily="18" charset="2"/>
              </a:rPr>
              <a:t></a:t>
            </a:r>
            <a:r>
              <a:rPr lang="en-US" altLang="zh-CN" sz="4000"/>
              <a:t> </a:t>
            </a:r>
            <a:r>
              <a:rPr lang="en-US" altLang="zh-CN" sz="4000">
                <a:solidFill>
                  <a:srgbClr val="FF0000"/>
                </a:solidFill>
              </a:rPr>
              <a:t>+     </a:t>
            </a:r>
            <a:endParaRPr lang="en-US" altLang="zh-CN">
              <a:solidFill>
                <a:srgbClr val="FF0000"/>
              </a:solidFill>
            </a:endParaRPr>
          </a:p>
        </p:txBody>
      </p:sp>
      <p:sp>
        <p:nvSpPr>
          <p:cNvPr id="51203" name="Text Box 3"/>
          <p:cNvSpPr txBox="1">
            <a:spLocks noChangeArrowheads="1"/>
          </p:cNvSpPr>
          <p:nvPr/>
        </p:nvSpPr>
        <p:spPr bwMode="auto">
          <a:xfrm>
            <a:off x="1582617" y="4124692"/>
            <a:ext cx="1457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dirty="0">
                <a:solidFill>
                  <a:srgbClr val="660066"/>
                </a:solidFill>
              </a:rPr>
              <a:t>结论</a:t>
            </a:r>
            <a:r>
              <a:rPr lang="en-US" altLang="zh-CN" sz="4400" dirty="0">
                <a:solidFill>
                  <a:srgbClr val="660066"/>
                </a:solidFill>
              </a:rPr>
              <a:t>:</a:t>
            </a:r>
            <a:endParaRPr lang="en-US" altLang="zh-CN" dirty="0"/>
          </a:p>
        </p:txBody>
      </p:sp>
      <p:sp>
        <p:nvSpPr>
          <p:cNvPr id="51204" name="Text Box 4"/>
          <p:cNvSpPr txBox="1">
            <a:spLocks noChangeArrowheads="1"/>
          </p:cNvSpPr>
          <p:nvPr/>
        </p:nvSpPr>
        <p:spPr bwMode="auto">
          <a:xfrm>
            <a:off x="2878016" y="5035918"/>
            <a:ext cx="718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660066"/>
                </a:solidFill>
              </a:rPr>
              <a:t>1</a:t>
            </a:r>
            <a:r>
              <a:rPr lang="zh-CN" altLang="en-US" sz="4000">
                <a:solidFill>
                  <a:srgbClr val="660066"/>
                </a:solidFill>
              </a:rPr>
              <a:t>）操作数之间的相对次序不变</a:t>
            </a:r>
            <a:r>
              <a:rPr lang="en-US" altLang="zh-CN" sz="4000">
                <a:solidFill>
                  <a:srgbClr val="660066"/>
                </a:solidFill>
              </a:rPr>
              <a:t>;</a:t>
            </a:r>
            <a:endParaRPr lang="en-US" altLang="zh-CN"/>
          </a:p>
        </p:txBody>
      </p:sp>
      <p:sp>
        <p:nvSpPr>
          <p:cNvPr id="51205" name="Text Box 5"/>
          <p:cNvSpPr txBox="1">
            <a:spLocks noChangeArrowheads="1"/>
          </p:cNvSpPr>
          <p:nvPr/>
        </p:nvSpPr>
        <p:spPr bwMode="auto">
          <a:xfrm>
            <a:off x="2878016" y="5858243"/>
            <a:ext cx="616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660066"/>
                </a:solidFill>
              </a:rPr>
              <a:t>2</a:t>
            </a:r>
            <a:r>
              <a:rPr lang="zh-CN" altLang="en-US" sz="4000">
                <a:solidFill>
                  <a:srgbClr val="660066"/>
                </a:solidFill>
              </a:rPr>
              <a:t>）运算符的相对次序不同</a:t>
            </a:r>
            <a:r>
              <a:rPr lang="en-US" altLang="zh-CN" sz="4000">
                <a:solidFill>
                  <a:srgbClr val="660066"/>
                </a:solidFill>
              </a:rPr>
              <a:t>;</a:t>
            </a:r>
            <a:endParaRPr lang="en-US" altLang="zh-CN">
              <a:solidFill>
                <a:srgbClr val="660066"/>
              </a:solidFill>
            </a:endParaRPr>
          </a:p>
        </p:txBody>
      </p:sp>
      <p:sp>
        <p:nvSpPr>
          <p:cNvPr id="2" name="文本框 1"/>
          <p:cNvSpPr txBox="1"/>
          <p:nvPr/>
        </p:nvSpPr>
        <p:spPr>
          <a:xfrm>
            <a:off x="1207477" y="3153141"/>
            <a:ext cx="7479933" cy="923330"/>
          </a:xfrm>
          <a:prstGeom prst="rect">
            <a:avLst/>
          </a:prstGeom>
          <a:noFill/>
        </p:spPr>
        <p:txBody>
          <a:bodyPr wrap="none" rtlCol="0">
            <a:spAutoFit/>
          </a:bodyPr>
          <a:lstStyle/>
          <a:p>
            <a:r>
              <a:rPr lang="en-US" altLang="zh-CN" dirty="0"/>
              <a:t>1</a:t>
            </a:r>
            <a:r>
              <a:rPr lang="zh-CN" altLang="en-US" dirty="0"/>
              <a:t>、前缀和后缀表达式包含运算顺序的信息，无需包含括号</a:t>
            </a:r>
            <a:endParaRPr lang="en-US" altLang="zh-CN" dirty="0"/>
          </a:p>
          <a:p>
            <a:r>
              <a:rPr lang="en-US" altLang="zh-CN" dirty="0"/>
              <a:t>2</a:t>
            </a:r>
            <a:r>
              <a:rPr lang="zh-CN" altLang="en-US" dirty="0"/>
              <a:t>、前缀表达式两操作数与前面的操作符结合</a:t>
            </a:r>
            <a:endParaRPr lang="en-US" altLang="zh-CN" dirty="0"/>
          </a:p>
          <a:p>
            <a:r>
              <a:rPr lang="en-US" altLang="zh-CN" dirty="0"/>
              <a:t>       </a:t>
            </a:r>
            <a:r>
              <a:rPr lang="zh-CN" altLang="en-US" dirty="0"/>
              <a:t>后缀表达式两操作数与后面的操作符结合（与计算机执行过程相符）</a:t>
            </a:r>
            <a:endParaRPr lang="en-US" altLang="zh-CN" dirty="0"/>
          </a:p>
        </p:txBody>
      </p:sp>
    </p:spTree>
    <p:extLst>
      <p:ext uri="{BB962C8B-B14F-4D97-AF65-F5344CB8AC3E}">
        <p14:creationId xmlns:p14="http://schemas.microsoft.com/office/powerpoint/2010/main" val="2922440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75" fill="hold"/>
                                        <p:tgtEl>
                                          <p:spTgt spid="51203"/>
                                        </p:tgtEl>
                                        <p:attrNameLst>
                                          <p:attrName>ppt_x</p:attrName>
                                        </p:attrNameLst>
                                      </p:cBhvr>
                                      <p:tavLst>
                                        <p:tav tm="0">
                                          <p:val>
                                            <p:strVal val="#ppt_x-#ppt_w/2"/>
                                          </p:val>
                                        </p:tav>
                                        <p:tav tm="100000">
                                          <p:val>
                                            <p:strVal val="#ppt_x"/>
                                          </p:val>
                                        </p:tav>
                                      </p:tavLst>
                                    </p:anim>
                                    <p:anim calcmode="lin" valueType="num">
                                      <p:cBhvr>
                                        <p:cTn id="8" dur="75" fill="hold"/>
                                        <p:tgtEl>
                                          <p:spTgt spid="51203"/>
                                        </p:tgtEl>
                                        <p:attrNameLst>
                                          <p:attrName>ppt_y</p:attrName>
                                        </p:attrNameLst>
                                      </p:cBhvr>
                                      <p:tavLst>
                                        <p:tav tm="0">
                                          <p:val>
                                            <p:strVal val="#ppt_y"/>
                                          </p:val>
                                        </p:tav>
                                        <p:tav tm="100000">
                                          <p:val>
                                            <p:strVal val="#ppt_y"/>
                                          </p:val>
                                        </p:tav>
                                      </p:tavLst>
                                    </p:anim>
                                    <p:anim calcmode="lin" valueType="num">
                                      <p:cBhvr>
                                        <p:cTn id="9" dur="75" fill="hold"/>
                                        <p:tgtEl>
                                          <p:spTgt spid="51203"/>
                                        </p:tgtEl>
                                        <p:attrNameLst>
                                          <p:attrName>ppt_w</p:attrName>
                                        </p:attrNameLst>
                                      </p:cBhvr>
                                      <p:tavLst>
                                        <p:tav tm="0">
                                          <p:val>
                                            <p:fltVal val="0"/>
                                          </p:val>
                                        </p:tav>
                                        <p:tav tm="100000">
                                          <p:val>
                                            <p:strVal val="#ppt_w"/>
                                          </p:val>
                                        </p:tav>
                                      </p:tavLst>
                                    </p:anim>
                                    <p:anim calcmode="lin" valueType="num">
                                      <p:cBhvr>
                                        <p:cTn id="10" dur="75" fill="hold"/>
                                        <p:tgtEl>
                                          <p:spTgt spid="5120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05026" y="182564"/>
            <a:ext cx="77708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4000"/>
              <a:t>例如</a:t>
            </a:r>
            <a:r>
              <a:rPr lang="en-US" altLang="zh-CN" sz="4000"/>
              <a:t>:    Exp =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p>
          <a:p>
            <a:pPr>
              <a:lnSpc>
                <a:spcPct val="115000"/>
              </a:lnSpc>
            </a:pPr>
            <a:r>
              <a:rPr lang="zh-CN" altLang="en-US" sz="4000"/>
              <a:t>前缀式</a:t>
            </a:r>
            <a:r>
              <a:rPr lang="en-US" altLang="zh-CN" sz="4000"/>
              <a:t>:           </a:t>
            </a:r>
            <a:r>
              <a:rPr lang="en-US" altLang="zh-CN" sz="4000">
                <a:solidFill>
                  <a:srgbClr val="FF0000"/>
                </a:solidFill>
              </a:rPr>
              <a:t>+</a:t>
            </a:r>
            <a:r>
              <a:rPr lang="en-US" altLang="zh-CN" sz="4000"/>
              <a:t> </a:t>
            </a:r>
            <a:r>
              <a:rPr lang="en-US" altLang="zh-CN" sz="4000" u="sng">
                <a:solidFill>
                  <a:srgbClr val="800000"/>
                </a:solidFill>
                <a:sym typeface="Symbol" panose="05050102010706020507" pitchFamily="18" charset="2"/>
              </a:rPr>
              <a:t></a:t>
            </a:r>
            <a:r>
              <a:rPr lang="en-US" altLang="zh-CN" sz="4000" u="sng">
                <a:solidFill>
                  <a:srgbClr val="800000"/>
                </a:solidFill>
              </a:rPr>
              <a:t> a b</a:t>
            </a:r>
            <a:r>
              <a:rPr lang="en-US" altLang="zh-CN" sz="4000"/>
              <a:t> </a:t>
            </a:r>
            <a:r>
              <a:rPr lang="en-US" altLang="zh-CN" sz="4000" u="sng">
                <a:solidFill>
                  <a:srgbClr val="008080"/>
                </a:solidFill>
                <a:sym typeface="Symbol" panose="05050102010706020507" pitchFamily="18" charset="2"/>
              </a:rPr>
              <a:t></a:t>
            </a:r>
            <a:r>
              <a:rPr lang="en-US" altLang="zh-CN" sz="4000" u="sng">
                <a:solidFill>
                  <a:srgbClr val="008080"/>
                </a:solidFill>
              </a:rPr>
              <a:t> </a:t>
            </a:r>
            <a:r>
              <a:rPr lang="en-US" altLang="zh-CN" sz="4000" u="sng">
                <a:solidFill>
                  <a:srgbClr val="008080"/>
                </a:solidFill>
                <a:sym typeface="Symbol" panose="05050102010706020507" pitchFamily="18" charset="2"/>
              </a:rPr>
              <a:t></a:t>
            </a:r>
            <a:r>
              <a:rPr lang="en-US" altLang="zh-CN" sz="4000" u="sng">
                <a:solidFill>
                  <a:srgbClr val="008080"/>
                </a:solidFill>
              </a:rPr>
              <a:t> c / d e f</a:t>
            </a:r>
            <a:endParaRPr lang="en-US" altLang="zh-CN" sz="4000"/>
          </a:p>
          <a:p>
            <a:pPr>
              <a:lnSpc>
                <a:spcPct val="115000"/>
              </a:lnSpc>
            </a:pPr>
            <a:r>
              <a:rPr lang="zh-CN" altLang="en-US" sz="4000"/>
              <a:t>中缀式</a:t>
            </a:r>
            <a:r>
              <a:rPr lang="en-US" altLang="zh-CN" sz="4000"/>
              <a:t>: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endParaRPr lang="en-US" altLang="zh-CN" sz="4000"/>
          </a:p>
          <a:p>
            <a:pPr>
              <a:lnSpc>
                <a:spcPct val="115000"/>
              </a:lnSpc>
            </a:pPr>
            <a:r>
              <a:rPr lang="zh-CN" altLang="en-US" sz="4000"/>
              <a:t>后缀式</a:t>
            </a:r>
            <a:r>
              <a:rPr lang="en-US" altLang="zh-CN" sz="4000"/>
              <a:t>:           </a:t>
            </a:r>
            <a:r>
              <a:rPr lang="en-US" altLang="zh-CN" sz="4000" u="sng">
                <a:solidFill>
                  <a:srgbClr val="800000"/>
                </a:solidFill>
              </a:rPr>
              <a:t>a b </a:t>
            </a:r>
            <a:r>
              <a:rPr lang="en-US" altLang="zh-CN" sz="4000" u="sng">
                <a:solidFill>
                  <a:srgbClr val="800000"/>
                </a:solidFill>
                <a:sym typeface="Symbol" panose="05050102010706020507" pitchFamily="18" charset="2"/>
              </a:rPr>
              <a:t></a:t>
            </a:r>
            <a:r>
              <a:rPr lang="en-US" altLang="zh-CN" sz="4000"/>
              <a:t> </a:t>
            </a:r>
            <a:r>
              <a:rPr lang="en-US" altLang="zh-CN" sz="4000" u="sng">
                <a:solidFill>
                  <a:srgbClr val="008080"/>
                </a:solidFill>
              </a:rPr>
              <a:t>c d e / </a:t>
            </a:r>
            <a:r>
              <a:rPr lang="en-US" altLang="zh-CN" sz="4000" u="sng">
                <a:solidFill>
                  <a:srgbClr val="008080"/>
                </a:solidFill>
                <a:sym typeface="Symbol" panose="05050102010706020507" pitchFamily="18" charset="2"/>
              </a:rPr>
              <a:t></a:t>
            </a:r>
            <a:r>
              <a:rPr lang="en-US" altLang="zh-CN" sz="4000" u="sng">
                <a:solidFill>
                  <a:srgbClr val="008080"/>
                </a:solidFill>
              </a:rPr>
              <a:t> f </a:t>
            </a:r>
            <a:r>
              <a:rPr lang="en-US" altLang="zh-CN" sz="4000" u="sng">
                <a:solidFill>
                  <a:srgbClr val="008080"/>
                </a:solidFill>
                <a:sym typeface="Symbol" panose="05050102010706020507" pitchFamily="18" charset="2"/>
              </a:rPr>
              <a:t></a:t>
            </a:r>
            <a:r>
              <a:rPr lang="en-US" altLang="zh-CN" sz="4000"/>
              <a:t> </a:t>
            </a:r>
            <a:r>
              <a:rPr lang="en-US" altLang="zh-CN" sz="4000">
                <a:solidFill>
                  <a:srgbClr val="FF0000"/>
                </a:solidFill>
              </a:rPr>
              <a:t>+     </a:t>
            </a:r>
            <a:endParaRPr lang="en-US" altLang="zh-CN">
              <a:solidFill>
                <a:srgbClr val="FF0000"/>
              </a:solidFill>
            </a:endParaRPr>
          </a:p>
        </p:txBody>
      </p:sp>
      <p:sp>
        <p:nvSpPr>
          <p:cNvPr id="46083" name="Text Box 3"/>
          <p:cNvSpPr txBox="1">
            <a:spLocks noChangeArrowheads="1"/>
          </p:cNvSpPr>
          <p:nvPr/>
        </p:nvSpPr>
        <p:spPr bwMode="auto">
          <a:xfrm>
            <a:off x="1524001" y="3081338"/>
            <a:ext cx="1457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660066"/>
                </a:solidFill>
              </a:rPr>
              <a:t>结论</a:t>
            </a:r>
            <a:r>
              <a:rPr lang="en-US" altLang="zh-CN" sz="4400">
                <a:solidFill>
                  <a:srgbClr val="660066"/>
                </a:solidFill>
              </a:rPr>
              <a:t>:</a:t>
            </a:r>
            <a:endParaRPr lang="en-US" altLang="zh-CN"/>
          </a:p>
        </p:txBody>
      </p:sp>
      <p:sp>
        <p:nvSpPr>
          <p:cNvPr id="46084" name="Text Box 6"/>
          <p:cNvSpPr txBox="1">
            <a:spLocks noChangeArrowheads="1"/>
          </p:cNvSpPr>
          <p:nvPr/>
        </p:nvSpPr>
        <p:spPr bwMode="auto">
          <a:xfrm>
            <a:off x="1905000" y="3429001"/>
            <a:ext cx="8077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lvl="2"/>
            <a:r>
              <a:rPr lang="en-US" altLang="zh-CN" sz="4000">
                <a:solidFill>
                  <a:srgbClr val="660066"/>
                </a:solidFill>
              </a:rPr>
              <a:t>3</a:t>
            </a:r>
            <a:r>
              <a:rPr lang="zh-CN" altLang="en-US" sz="4000">
                <a:solidFill>
                  <a:srgbClr val="660066"/>
                </a:solidFill>
              </a:rPr>
              <a:t>）中缀式包含括弧信息，而且运算符具有优先级，不能简单地从左到右进行运算，在计算机中不易实现；</a:t>
            </a:r>
            <a:endParaRPr lang="zh-CN" altLang="en-US"/>
          </a:p>
        </p:txBody>
      </p:sp>
    </p:spTree>
    <p:extLst>
      <p:ext uri="{BB962C8B-B14F-4D97-AF65-F5344CB8AC3E}">
        <p14:creationId xmlns:p14="http://schemas.microsoft.com/office/powerpoint/2010/main" val="15110794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05026" y="182564"/>
            <a:ext cx="77708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4000"/>
              <a:t>例如</a:t>
            </a:r>
            <a:r>
              <a:rPr lang="en-US" altLang="zh-CN" sz="4000"/>
              <a:t>:    Exp =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p>
          <a:p>
            <a:pPr>
              <a:lnSpc>
                <a:spcPct val="115000"/>
              </a:lnSpc>
            </a:pPr>
            <a:r>
              <a:rPr lang="zh-CN" altLang="en-US" sz="4000"/>
              <a:t>前缀式</a:t>
            </a:r>
            <a:r>
              <a:rPr lang="en-US" altLang="zh-CN" sz="4000"/>
              <a:t>:           </a:t>
            </a:r>
            <a:r>
              <a:rPr lang="en-US" altLang="zh-CN" sz="4000">
                <a:solidFill>
                  <a:srgbClr val="FF0000"/>
                </a:solidFill>
              </a:rPr>
              <a:t>+</a:t>
            </a:r>
            <a:r>
              <a:rPr lang="en-US" altLang="zh-CN" sz="4000"/>
              <a:t> </a:t>
            </a:r>
            <a:r>
              <a:rPr lang="en-US" altLang="zh-CN" sz="4000" u="sng">
                <a:solidFill>
                  <a:srgbClr val="800000"/>
                </a:solidFill>
                <a:sym typeface="Symbol" panose="05050102010706020507" pitchFamily="18" charset="2"/>
              </a:rPr>
              <a:t></a:t>
            </a:r>
            <a:r>
              <a:rPr lang="en-US" altLang="zh-CN" sz="4000" u="sng">
                <a:solidFill>
                  <a:srgbClr val="800000"/>
                </a:solidFill>
              </a:rPr>
              <a:t> a b</a:t>
            </a:r>
            <a:r>
              <a:rPr lang="en-US" altLang="zh-CN" sz="4000"/>
              <a:t> </a:t>
            </a:r>
            <a:r>
              <a:rPr lang="en-US" altLang="zh-CN" sz="4000" u="sng">
                <a:solidFill>
                  <a:srgbClr val="008080"/>
                </a:solidFill>
                <a:sym typeface="Symbol" panose="05050102010706020507" pitchFamily="18" charset="2"/>
              </a:rPr>
              <a:t></a:t>
            </a:r>
            <a:r>
              <a:rPr lang="en-US" altLang="zh-CN" sz="4000" u="sng">
                <a:solidFill>
                  <a:srgbClr val="008080"/>
                </a:solidFill>
              </a:rPr>
              <a:t> </a:t>
            </a:r>
            <a:r>
              <a:rPr lang="en-US" altLang="zh-CN" sz="4000" u="sng">
                <a:solidFill>
                  <a:srgbClr val="008080"/>
                </a:solidFill>
                <a:sym typeface="Symbol" panose="05050102010706020507" pitchFamily="18" charset="2"/>
              </a:rPr>
              <a:t></a:t>
            </a:r>
            <a:r>
              <a:rPr lang="en-US" altLang="zh-CN" sz="4000" u="sng">
                <a:solidFill>
                  <a:srgbClr val="008080"/>
                </a:solidFill>
              </a:rPr>
              <a:t> c / d e f</a:t>
            </a:r>
            <a:endParaRPr lang="en-US" altLang="zh-CN" sz="4000"/>
          </a:p>
          <a:p>
            <a:pPr>
              <a:lnSpc>
                <a:spcPct val="115000"/>
              </a:lnSpc>
            </a:pPr>
            <a:r>
              <a:rPr lang="zh-CN" altLang="en-US" sz="4000"/>
              <a:t>中缀式</a:t>
            </a:r>
            <a:r>
              <a:rPr lang="en-US" altLang="zh-CN" sz="4000"/>
              <a:t>: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endParaRPr lang="en-US" altLang="zh-CN" sz="4000"/>
          </a:p>
          <a:p>
            <a:pPr>
              <a:lnSpc>
                <a:spcPct val="115000"/>
              </a:lnSpc>
            </a:pPr>
            <a:r>
              <a:rPr lang="zh-CN" altLang="en-US" sz="4000"/>
              <a:t>后缀式</a:t>
            </a:r>
            <a:r>
              <a:rPr lang="en-US" altLang="zh-CN" sz="4000"/>
              <a:t>:           </a:t>
            </a:r>
            <a:r>
              <a:rPr lang="en-US" altLang="zh-CN" sz="4000" u="sng">
                <a:solidFill>
                  <a:srgbClr val="800000"/>
                </a:solidFill>
              </a:rPr>
              <a:t>a b </a:t>
            </a:r>
            <a:r>
              <a:rPr lang="en-US" altLang="zh-CN" sz="4000" u="sng">
                <a:solidFill>
                  <a:srgbClr val="800000"/>
                </a:solidFill>
                <a:sym typeface="Symbol" panose="05050102010706020507" pitchFamily="18" charset="2"/>
              </a:rPr>
              <a:t></a:t>
            </a:r>
            <a:r>
              <a:rPr lang="en-US" altLang="zh-CN" sz="4000"/>
              <a:t> </a:t>
            </a:r>
            <a:r>
              <a:rPr lang="en-US" altLang="zh-CN" sz="4000" u="sng">
                <a:solidFill>
                  <a:srgbClr val="008080"/>
                </a:solidFill>
              </a:rPr>
              <a:t>c d e / </a:t>
            </a:r>
            <a:r>
              <a:rPr lang="en-US" altLang="zh-CN" sz="4000" u="sng">
                <a:solidFill>
                  <a:srgbClr val="008080"/>
                </a:solidFill>
                <a:sym typeface="Symbol" panose="05050102010706020507" pitchFamily="18" charset="2"/>
              </a:rPr>
              <a:t></a:t>
            </a:r>
            <a:r>
              <a:rPr lang="en-US" altLang="zh-CN" sz="4000" u="sng">
                <a:solidFill>
                  <a:srgbClr val="008080"/>
                </a:solidFill>
              </a:rPr>
              <a:t> f </a:t>
            </a:r>
            <a:r>
              <a:rPr lang="en-US" altLang="zh-CN" sz="4000" u="sng">
                <a:solidFill>
                  <a:srgbClr val="008080"/>
                </a:solidFill>
                <a:sym typeface="Symbol" panose="05050102010706020507" pitchFamily="18" charset="2"/>
              </a:rPr>
              <a:t></a:t>
            </a:r>
            <a:r>
              <a:rPr lang="en-US" altLang="zh-CN" sz="4000"/>
              <a:t> </a:t>
            </a:r>
            <a:r>
              <a:rPr lang="en-US" altLang="zh-CN" sz="4000">
                <a:solidFill>
                  <a:srgbClr val="FF0000"/>
                </a:solidFill>
              </a:rPr>
              <a:t>+     </a:t>
            </a:r>
            <a:endParaRPr lang="en-US" altLang="zh-CN">
              <a:solidFill>
                <a:srgbClr val="FF0000"/>
              </a:solidFill>
            </a:endParaRPr>
          </a:p>
        </p:txBody>
      </p:sp>
      <p:sp>
        <p:nvSpPr>
          <p:cNvPr id="47107" name="Text Box 3"/>
          <p:cNvSpPr txBox="1">
            <a:spLocks noChangeArrowheads="1"/>
          </p:cNvSpPr>
          <p:nvPr/>
        </p:nvSpPr>
        <p:spPr bwMode="auto">
          <a:xfrm>
            <a:off x="1524001" y="3081338"/>
            <a:ext cx="1457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660066"/>
                </a:solidFill>
              </a:rPr>
              <a:t>结论</a:t>
            </a:r>
            <a:r>
              <a:rPr lang="en-US" altLang="zh-CN" sz="4400">
                <a:solidFill>
                  <a:srgbClr val="660066"/>
                </a:solidFill>
              </a:rPr>
              <a:t>:</a:t>
            </a:r>
            <a:endParaRPr lang="en-US" altLang="zh-CN"/>
          </a:p>
        </p:txBody>
      </p:sp>
      <p:sp>
        <p:nvSpPr>
          <p:cNvPr id="47108" name="Text Box 7"/>
          <p:cNvSpPr txBox="1">
            <a:spLocks noChangeArrowheads="1"/>
          </p:cNvSpPr>
          <p:nvPr/>
        </p:nvSpPr>
        <p:spPr bwMode="auto">
          <a:xfrm>
            <a:off x="2152651" y="3763964"/>
            <a:ext cx="8289449"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lvl="2"/>
            <a:r>
              <a:rPr lang="en-US" altLang="zh-CN" sz="4000">
                <a:solidFill>
                  <a:srgbClr val="660066"/>
                </a:solidFill>
              </a:rPr>
              <a:t>4)</a:t>
            </a:r>
            <a:r>
              <a:rPr lang="zh-CN" altLang="en-US" sz="4000">
                <a:solidFill>
                  <a:srgbClr val="660066"/>
                </a:solidFill>
              </a:rPr>
              <a:t>前缀式的运算规则为</a:t>
            </a:r>
            <a:r>
              <a:rPr lang="en-US" altLang="zh-CN" sz="4000">
                <a:solidFill>
                  <a:srgbClr val="660066"/>
                </a:solidFill>
              </a:rPr>
              <a:t>:</a:t>
            </a:r>
          </a:p>
          <a:p>
            <a:pPr lvl="2">
              <a:lnSpc>
                <a:spcPct val="110000"/>
              </a:lnSpc>
            </a:pPr>
            <a:r>
              <a:rPr lang="zh-CN" altLang="en-US" sz="4000">
                <a:solidFill>
                  <a:srgbClr val="CC00CC"/>
                </a:solidFill>
              </a:rPr>
              <a:t>连续出现的两个操作数和在它们</a:t>
            </a:r>
          </a:p>
          <a:p>
            <a:pPr lvl="2">
              <a:lnSpc>
                <a:spcPct val="110000"/>
              </a:lnSpc>
            </a:pPr>
            <a:r>
              <a:rPr lang="zh-CN" altLang="en-US" sz="4000">
                <a:solidFill>
                  <a:srgbClr val="CC00CC"/>
                </a:solidFill>
              </a:rPr>
              <a:t>之前且紧靠它们的运算符构成一</a:t>
            </a:r>
          </a:p>
          <a:p>
            <a:pPr lvl="2">
              <a:lnSpc>
                <a:spcPct val="110000"/>
              </a:lnSpc>
            </a:pPr>
            <a:r>
              <a:rPr lang="zh-CN" altLang="en-US" sz="4000">
                <a:solidFill>
                  <a:srgbClr val="CC00CC"/>
                </a:solidFill>
              </a:rPr>
              <a:t>个最小表达式</a:t>
            </a:r>
            <a:r>
              <a:rPr lang="en-US" altLang="zh-CN" sz="4000">
                <a:solidFill>
                  <a:srgbClr val="CC00CC"/>
                </a:solidFill>
              </a:rPr>
              <a:t>;</a:t>
            </a:r>
            <a:endParaRPr lang="en-US" altLang="zh-CN">
              <a:solidFill>
                <a:srgbClr val="CC00CC"/>
              </a:solidFill>
            </a:endParaRPr>
          </a:p>
        </p:txBody>
      </p:sp>
    </p:spTree>
    <p:extLst>
      <p:ext uri="{BB962C8B-B14F-4D97-AF65-F5344CB8AC3E}">
        <p14:creationId xmlns:p14="http://schemas.microsoft.com/office/powerpoint/2010/main" val="2322056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105026" y="182564"/>
            <a:ext cx="77708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nSpc>
                <a:spcPct val="115000"/>
              </a:lnSpc>
            </a:pPr>
            <a:r>
              <a:rPr lang="zh-CN" altLang="en-US" sz="4000"/>
              <a:t>例如</a:t>
            </a:r>
            <a:r>
              <a:rPr lang="en-US" altLang="zh-CN" sz="4000"/>
              <a:t>:    Exp =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p>
          <a:p>
            <a:pPr>
              <a:lnSpc>
                <a:spcPct val="115000"/>
              </a:lnSpc>
            </a:pPr>
            <a:r>
              <a:rPr lang="zh-CN" altLang="en-US" sz="4000"/>
              <a:t>前缀式</a:t>
            </a:r>
            <a:r>
              <a:rPr lang="en-US" altLang="zh-CN" sz="4000"/>
              <a:t>:           </a:t>
            </a:r>
            <a:r>
              <a:rPr lang="en-US" altLang="zh-CN" sz="4000">
                <a:solidFill>
                  <a:srgbClr val="FF0000"/>
                </a:solidFill>
              </a:rPr>
              <a:t>+</a:t>
            </a:r>
            <a:r>
              <a:rPr lang="en-US" altLang="zh-CN" sz="4000"/>
              <a:t> </a:t>
            </a:r>
            <a:r>
              <a:rPr lang="en-US" altLang="zh-CN" sz="4000" u="sng">
                <a:solidFill>
                  <a:srgbClr val="800000"/>
                </a:solidFill>
                <a:sym typeface="Symbol" panose="05050102010706020507" pitchFamily="18" charset="2"/>
              </a:rPr>
              <a:t></a:t>
            </a:r>
            <a:r>
              <a:rPr lang="en-US" altLang="zh-CN" sz="4000" u="sng">
                <a:solidFill>
                  <a:srgbClr val="800000"/>
                </a:solidFill>
              </a:rPr>
              <a:t> a b</a:t>
            </a:r>
            <a:r>
              <a:rPr lang="en-US" altLang="zh-CN" sz="4000"/>
              <a:t> </a:t>
            </a:r>
            <a:r>
              <a:rPr lang="en-US" altLang="zh-CN" sz="4000" u="sng">
                <a:solidFill>
                  <a:srgbClr val="008080"/>
                </a:solidFill>
                <a:sym typeface="Symbol" panose="05050102010706020507" pitchFamily="18" charset="2"/>
              </a:rPr>
              <a:t></a:t>
            </a:r>
            <a:r>
              <a:rPr lang="en-US" altLang="zh-CN" sz="4000" u="sng">
                <a:solidFill>
                  <a:srgbClr val="008080"/>
                </a:solidFill>
              </a:rPr>
              <a:t> </a:t>
            </a:r>
            <a:r>
              <a:rPr lang="en-US" altLang="zh-CN" sz="4000" u="sng">
                <a:solidFill>
                  <a:srgbClr val="008080"/>
                </a:solidFill>
                <a:sym typeface="Symbol" panose="05050102010706020507" pitchFamily="18" charset="2"/>
              </a:rPr>
              <a:t></a:t>
            </a:r>
            <a:r>
              <a:rPr lang="en-US" altLang="zh-CN" sz="4000" u="sng">
                <a:solidFill>
                  <a:srgbClr val="008080"/>
                </a:solidFill>
              </a:rPr>
              <a:t> c / d e f</a:t>
            </a:r>
            <a:endParaRPr lang="en-US" altLang="zh-CN" sz="4000"/>
          </a:p>
          <a:p>
            <a:pPr>
              <a:lnSpc>
                <a:spcPct val="115000"/>
              </a:lnSpc>
            </a:pPr>
            <a:r>
              <a:rPr lang="zh-CN" altLang="en-US" sz="4000"/>
              <a:t>中缀式</a:t>
            </a:r>
            <a:r>
              <a:rPr lang="en-US" altLang="zh-CN" sz="4000"/>
              <a:t>:           </a:t>
            </a:r>
            <a:r>
              <a:rPr lang="en-US" altLang="zh-CN" sz="4000" u="sng">
                <a:solidFill>
                  <a:srgbClr val="800000"/>
                </a:solidFill>
              </a:rPr>
              <a:t>a </a:t>
            </a:r>
            <a:r>
              <a:rPr lang="en-US" altLang="zh-CN" sz="4000" u="sng">
                <a:solidFill>
                  <a:srgbClr val="800000"/>
                </a:solidFill>
                <a:sym typeface="Symbol" panose="05050102010706020507" pitchFamily="18" charset="2"/>
              </a:rPr>
              <a:t></a:t>
            </a:r>
            <a:r>
              <a:rPr lang="en-US" altLang="zh-CN" sz="4000" u="sng">
                <a:solidFill>
                  <a:srgbClr val="800000"/>
                </a:solidFill>
              </a:rPr>
              <a:t> b</a:t>
            </a:r>
            <a:r>
              <a:rPr lang="en-US" altLang="zh-CN" sz="4000"/>
              <a:t> </a:t>
            </a:r>
            <a:r>
              <a:rPr lang="en-US" altLang="zh-CN" sz="4000">
                <a:solidFill>
                  <a:srgbClr val="FF0000"/>
                </a:solidFill>
              </a:rPr>
              <a:t>+</a:t>
            </a:r>
            <a:r>
              <a:rPr lang="en-US" altLang="zh-CN" sz="4000"/>
              <a:t> </a:t>
            </a:r>
            <a:r>
              <a:rPr lang="en-US" altLang="zh-CN" sz="4000" u="sng">
                <a:solidFill>
                  <a:srgbClr val="008080"/>
                </a:solidFill>
              </a:rPr>
              <a:t>(c </a:t>
            </a:r>
            <a:r>
              <a:rPr lang="en-US" altLang="zh-CN" sz="4000" u="sng">
                <a:solidFill>
                  <a:srgbClr val="008080"/>
                </a:solidFill>
                <a:sym typeface="Symbol" panose="05050102010706020507" pitchFamily="18" charset="2"/>
              </a:rPr>
              <a:t></a:t>
            </a:r>
            <a:r>
              <a:rPr lang="en-US" altLang="zh-CN" sz="4000" u="sng">
                <a:solidFill>
                  <a:srgbClr val="008080"/>
                </a:solidFill>
              </a:rPr>
              <a:t> d / e) </a:t>
            </a:r>
            <a:r>
              <a:rPr lang="en-US" altLang="zh-CN" sz="4000" u="sng">
                <a:solidFill>
                  <a:srgbClr val="008080"/>
                </a:solidFill>
                <a:sym typeface="Symbol" panose="05050102010706020507" pitchFamily="18" charset="2"/>
              </a:rPr>
              <a:t></a:t>
            </a:r>
            <a:r>
              <a:rPr lang="en-US" altLang="zh-CN" sz="4000" u="sng">
                <a:solidFill>
                  <a:srgbClr val="008080"/>
                </a:solidFill>
              </a:rPr>
              <a:t> f</a:t>
            </a:r>
            <a:endParaRPr lang="en-US" altLang="zh-CN" sz="4000"/>
          </a:p>
          <a:p>
            <a:pPr>
              <a:lnSpc>
                <a:spcPct val="115000"/>
              </a:lnSpc>
            </a:pPr>
            <a:r>
              <a:rPr lang="zh-CN" altLang="en-US" sz="4000"/>
              <a:t>后缀式</a:t>
            </a:r>
            <a:r>
              <a:rPr lang="en-US" altLang="zh-CN" sz="4000"/>
              <a:t>:           </a:t>
            </a:r>
            <a:r>
              <a:rPr lang="en-US" altLang="zh-CN" sz="4000" u="sng">
                <a:solidFill>
                  <a:srgbClr val="800000"/>
                </a:solidFill>
              </a:rPr>
              <a:t>a b </a:t>
            </a:r>
            <a:r>
              <a:rPr lang="en-US" altLang="zh-CN" sz="4000" u="sng">
                <a:solidFill>
                  <a:srgbClr val="800000"/>
                </a:solidFill>
                <a:sym typeface="Symbol" panose="05050102010706020507" pitchFamily="18" charset="2"/>
              </a:rPr>
              <a:t></a:t>
            </a:r>
            <a:r>
              <a:rPr lang="en-US" altLang="zh-CN" sz="4000"/>
              <a:t> </a:t>
            </a:r>
            <a:r>
              <a:rPr lang="en-US" altLang="zh-CN" sz="4000" u="sng">
                <a:solidFill>
                  <a:srgbClr val="008080"/>
                </a:solidFill>
              </a:rPr>
              <a:t>c d e / </a:t>
            </a:r>
            <a:r>
              <a:rPr lang="en-US" altLang="zh-CN" sz="4000" u="sng">
                <a:solidFill>
                  <a:srgbClr val="008080"/>
                </a:solidFill>
                <a:sym typeface="Symbol" panose="05050102010706020507" pitchFamily="18" charset="2"/>
              </a:rPr>
              <a:t></a:t>
            </a:r>
            <a:r>
              <a:rPr lang="en-US" altLang="zh-CN" sz="4000" u="sng">
                <a:solidFill>
                  <a:srgbClr val="008080"/>
                </a:solidFill>
              </a:rPr>
              <a:t> f </a:t>
            </a:r>
            <a:r>
              <a:rPr lang="en-US" altLang="zh-CN" sz="4000" u="sng">
                <a:solidFill>
                  <a:srgbClr val="008080"/>
                </a:solidFill>
                <a:sym typeface="Symbol" panose="05050102010706020507" pitchFamily="18" charset="2"/>
              </a:rPr>
              <a:t></a:t>
            </a:r>
            <a:r>
              <a:rPr lang="en-US" altLang="zh-CN" sz="4000"/>
              <a:t> </a:t>
            </a:r>
            <a:r>
              <a:rPr lang="en-US" altLang="zh-CN" sz="4000">
                <a:solidFill>
                  <a:srgbClr val="FF0000"/>
                </a:solidFill>
              </a:rPr>
              <a:t>+     </a:t>
            </a:r>
            <a:endParaRPr lang="en-US" altLang="zh-CN">
              <a:solidFill>
                <a:srgbClr val="FF0000"/>
              </a:solidFill>
            </a:endParaRPr>
          </a:p>
        </p:txBody>
      </p:sp>
      <p:sp>
        <p:nvSpPr>
          <p:cNvPr id="48131" name="Text Box 3"/>
          <p:cNvSpPr txBox="1">
            <a:spLocks noChangeArrowheads="1"/>
          </p:cNvSpPr>
          <p:nvPr/>
        </p:nvSpPr>
        <p:spPr bwMode="auto">
          <a:xfrm>
            <a:off x="1524001" y="3081338"/>
            <a:ext cx="1457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660066"/>
                </a:solidFill>
              </a:rPr>
              <a:t>结论</a:t>
            </a:r>
            <a:r>
              <a:rPr lang="en-US" altLang="zh-CN" sz="4400">
                <a:solidFill>
                  <a:srgbClr val="660066"/>
                </a:solidFill>
              </a:rPr>
              <a:t>:</a:t>
            </a:r>
            <a:endParaRPr lang="en-US" altLang="zh-CN"/>
          </a:p>
        </p:txBody>
      </p:sp>
      <p:sp>
        <p:nvSpPr>
          <p:cNvPr id="48132" name="Text Box 8"/>
          <p:cNvSpPr txBox="1">
            <a:spLocks noChangeArrowheads="1"/>
          </p:cNvSpPr>
          <p:nvPr/>
        </p:nvSpPr>
        <p:spPr bwMode="auto">
          <a:xfrm>
            <a:off x="2057400" y="3143250"/>
            <a:ext cx="852805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lvl="2"/>
            <a:r>
              <a:rPr lang="en-US" altLang="zh-CN" sz="3600">
                <a:solidFill>
                  <a:srgbClr val="660066"/>
                </a:solidFill>
              </a:rPr>
              <a:t>     5)</a:t>
            </a:r>
            <a:r>
              <a:rPr lang="zh-CN" altLang="en-US" sz="3600">
                <a:solidFill>
                  <a:srgbClr val="660066"/>
                </a:solidFill>
              </a:rPr>
              <a:t>后缀式的运算规则为</a:t>
            </a:r>
            <a:r>
              <a:rPr lang="en-US" altLang="zh-CN" sz="3600">
                <a:solidFill>
                  <a:srgbClr val="660066"/>
                </a:solidFill>
              </a:rPr>
              <a:t>:</a:t>
            </a:r>
          </a:p>
          <a:p>
            <a:pPr lvl="2">
              <a:lnSpc>
                <a:spcPct val="110000"/>
              </a:lnSpc>
            </a:pPr>
            <a:r>
              <a:rPr lang="en-US" altLang="zh-CN" sz="3600"/>
              <a:t>            </a:t>
            </a:r>
            <a:r>
              <a:rPr lang="zh-CN" altLang="en-US" sz="3600">
                <a:solidFill>
                  <a:srgbClr val="CC00CC"/>
                </a:solidFill>
              </a:rPr>
              <a:t>运算符在式中出现的顺序恰为 </a:t>
            </a:r>
          </a:p>
          <a:p>
            <a:pPr lvl="2">
              <a:lnSpc>
                <a:spcPct val="110000"/>
              </a:lnSpc>
            </a:pPr>
            <a:r>
              <a:rPr lang="zh-CN" altLang="en-US" sz="3600">
                <a:solidFill>
                  <a:srgbClr val="CC00CC"/>
                </a:solidFill>
              </a:rPr>
              <a:t>    表达式的运算顺序</a:t>
            </a:r>
            <a:r>
              <a:rPr lang="en-US" altLang="zh-CN" sz="3600">
                <a:solidFill>
                  <a:srgbClr val="CC00CC"/>
                </a:solidFill>
              </a:rPr>
              <a:t>;</a:t>
            </a:r>
          </a:p>
          <a:p>
            <a:pPr lvl="2">
              <a:lnSpc>
                <a:spcPct val="110000"/>
              </a:lnSpc>
            </a:pPr>
            <a:r>
              <a:rPr lang="en-US" altLang="zh-CN" sz="3600">
                <a:solidFill>
                  <a:srgbClr val="CC00CC"/>
                </a:solidFill>
              </a:rPr>
              <a:t>           </a:t>
            </a:r>
            <a:r>
              <a:rPr lang="zh-CN" altLang="en-US" sz="3600">
                <a:solidFill>
                  <a:srgbClr val="CC00CC"/>
                </a:solidFill>
              </a:rPr>
              <a:t>每个运算符和在它之前出现 且</a:t>
            </a:r>
          </a:p>
          <a:p>
            <a:pPr lvl="2">
              <a:lnSpc>
                <a:spcPct val="110000"/>
              </a:lnSpc>
            </a:pPr>
            <a:r>
              <a:rPr lang="zh-CN" altLang="en-US" sz="3600">
                <a:solidFill>
                  <a:srgbClr val="CC00CC"/>
                </a:solidFill>
              </a:rPr>
              <a:t>    紧靠它的两个操作数构成一个最小</a:t>
            </a:r>
          </a:p>
          <a:p>
            <a:pPr lvl="2">
              <a:lnSpc>
                <a:spcPct val="110000"/>
              </a:lnSpc>
            </a:pPr>
            <a:r>
              <a:rPr lang="zh-CN" altLang="en-US" sz="3600">
                <a:solidFill>
                  <a:srgbClr val="CC00CC"/>
                </a:solidFill>
              </a:rPr>
              <a:t>    表达式。</a:t>
            </a:r>
          </a:p>
        </p:txBody>
      </p:sp>
    </p:spTree>
    <p:extLst>
      <p:ext uri="{BB962C8B-B14F-4D97-AF65-F5344CB8AC3E}">
        <p14:creationId xmlns:p14="http://schemas.microsoft.com/office/powerpoint/2010/main" val="354330554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365739" y="727808"/>
            <a:ext cx="8566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u="sng" dirty="0"/>
              <a:t>从原表达式求得后缀式的规律为：</a:t>
            </a:r>
            <a:endParaRPr lang="zh-CN" altLang="en-US" sz="4400" dirty="0"/>
          </a:p>
        </p:txBody>
      </p:sp>
      <p:sp>
        <p:nvSpPr>
          <p:cNvPr id="2" name="文本框 1"/>
          <p:cNvSpPr txBox="1"/>
          <p:nvPr/>
        </p:nvSpPr>
        <p:spPr>
          <a:xfrm>
            <a:off x="926124" y="1910861"/>
            <a:ext cx="11264622" cy="3139321"/>
          </a:xfrm>
          <a:prstGeom prst="rect">
            <a:avLst/>
          </a:prstGeom>
          <a:noFill/>
        </p:spPr>
        <p:txBody>
          <a:bodyPr wrap="none" rtlCol="0">
            <a:spAutoFit/>
          </a:bodyPr>
          <a:lstStyle/>
          <a:p>
            <a:r>
              <a:rPr lang="en-US" altLang="zh-CN" dirty="0"/>
              <a:t>1</a:t>
            </a:r>
            <a:r>
              <a:rPr lang="zh-CN" altLang="en-US" dirty="0"/>
              <a:t>、压入栈底标志（可设栈底标志优先级最低）</a:t>
            </a:r>
            <a:endParaRPr lang="en-US" altLang="zh-CN" dirty="0"/>
          </a:p>
          <a:p>
            <a:r>
              <a:rPr lang="en-US" altLang="zh-CN" dirty="0"/>
              <a:t>2</a:t>
            </a:r>
            <a:r>
              <a:rPr lang="zh-CN" altLang="en-US" dirty="0"/>
              <a:t>、操作数直接送输出</a:t>
            </a:r>
            <a:endParaRPr lang="en-US" altLang="zh-CN" dirty="0"/>
          </a:p>
          <a:p>
            <a:r>
              <a:rPr lang="en-US" altLang="zh-CN" dirty="0"/>
              <a:t>3</a:t>
            </a:r>
            <a:r>
              <a:rPr lang="zh-CN" altLang="en-US" dirty="0"/>
              <a:t>、操作符</a:t>
            </a:r>
            <a:endParaRPr lang="en-US" altLang="zh-CN" dirty="0"/>
          </a:p>
          <a:p>
            <a:r>
              <a:rPr lang="en-US" altLang="zh-CN" dirty="0"/>
              <a:t>	</a:t>
            </a:r>
            <a:r>
              <a:rPr lang="zh-CN" altLang="en-US" dirty="0"/>
              <a:t>若当前操作符优先级高于栈顶，入栈</a:t>
            </a:r>
            <a:endParaRPr lang="en-US" altLang="zh-CN" dirty="0"/>
          </a:p>
          <a:p>
            <a:r>
              <a:rPr lang="en-US" altLang="zh-CN" dirty="0"/>
              <a:t>	</a:t>
            </a:r>
            <a:r>
              <a:rPr lang="zh-CN" altLang="en-US" dirty="0"/>
              <a:t>若低于或等于栈顶，出栈输出，直到高于栈顶元素，入栈</a:t>
            </a:r>
            <a:endParaRPr lang="en-US" altLang="zh-CN" dirty="0"/>
          </a:p>
          <a:p>
            <a:r>
              <a:rPr lang="en-US" altLang="zh-CN" dirty="0"/>
              <a:t>4</a:t>
            </a:r>
            <a:r>
              <a:rPr lang="zh-CN" altLang="en-US" dirty="0"/>
              <a:t>、括号</a:t>
            </a:r>
            <a:endParaRPr lang="en-US" altLang="zh-CN" dirty="0"/>
          </a:p>
          <a:p>
            <a:r>
              <a:rPr lang="en-US" altLang="zh-CN" dirty="0"/>
              <a:t>	</a:t>
            </a:r>
            <a:r>
              <a:rPr lang="zh-CN" altLang="en-US" dirty="0"/>
              <a:t>左括号必定入栈，且直到遇到右括号才可能出栈</a:t>
            </a:r>
            <a:endParaRPr lang="en-US" altLang="zh-CN" dirty="0"/>
          </a:p>
          <a:p>
            <a:r>
              <a:rPr lang="en-US" altLang="zh-CN" dirty="0"/>
              <a:t>	</a:t>
            </a:r>
            <a:r>
              <a:rPr lang="zh-CN" altLang="en-US" dirty="0"/>
              <a:t>（遇到左括号，直接入栈，可设其优先级最低</a:t>
            </a:r>
            <a:r>
              <a:rPr lang="en-US" altLang="zh-CN" dirty="0"/>
              <a:t>【</a:t>
            </a:r>
            <a:r>
              <a:rPr lang="zh-CN" altLang="en-US" dirty="0"/>
              <a:t>但高于栈底标志</a:t>
            </a:r>
            <a:r>
              <a:rPr lang="en-US" altLang="zh-CN" dirty="0"/>
              <a:t>】</a:t>
            </a:r>
            <a:r>
              <a:rPr lang="zh-CN" altLang="en-US" dirty="0"/>
              <a:t>，防止括号内的操作符使其出栈）</a:t>
            </a:r>
            <a:endParaRPr lang="en-US" altLang="zh-CN" dirty="0"/>
          </a:p>
          <a:p>
            <a:r>
              <a:rPr lang="en-US" altLang="zh-CN" dirty="0"/>
              <a:t>	</a:t>
            </a:r>
            <a:r>
              <a:rPr lang="zh-CN" altLang="en-US" dirty="0"/>
              <a:t>遇到右括号后，操作符栈不断出栈，直到栈顶为左括号（弹出左括号，但不输出）</a:t>
            </a:r>
            <a:endParaRPr lang="en-US" altLang="zh-CN" dirty="0"/>
          </a:p>
          <a:p>
            <a:r>
              <a:rPr lang="en-US" altLang="zh-CN" dirty="0"/>
              <a:t>5</a:t>
            </a:r>
            <a:r>
              <a:rPr lang="zh-CN" altLang="en-US" dirty="0"/>
              <a:t>、原表达式解析完毕后</a:t>
            </a:r>
            <a:endParaRPr lang="en-US" altLang="zh-CN" dirty="0"/>
          </a:p>
          <a:p>
            <a:r>
              <a:rPr lang="en-US" altLang="zh-CN" dirty="0"/>
              <a:t>	</a:t>
            </a:r>
            <a:r>
              <a:rPr lang="zh-CN" altLang="en-US" dirty="0"/>
              <a:t>操作符栈不断出栈，直到栈底标志（栈底标志不弹出）</a:t>
            </a:r>
            <a:endParaRPr lang="en-US" altLang="zh-CN" dirty="0"/>
          </a:p>
        </p:txBody>
      </p:sp>
    </p:spTree>
    <p:extLst>
      <p:ext uri="{BB962C8B-B14F-4D97-AF65-F5344CB8AC3E}">
        <p14:creationId xmlns:p14="http://schemas.microsoft.com/office/powerpoint/2010/main" val="152499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07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631950" y="469900"/>
            <a:ext cx="4654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dirty="0">
                <a:solidFill>
                  <a:srgbClr val="FF0000"/>
                </a:solidFill>
              </a:rPr>
              <a:t>关系的映象方法：</a:t>
            </a:r>
            <a:endParaRPr lang="zh-CN" altLang="en-US" b="1" dirty="0"/>
          </a:p>
        </p:txBody>
      </p:sp>
      <p:sp>
        <p:nvSpPr>
          <p:cNvPr id="22531" name="Text Box 3"/>
          <p:cNvSpPr txBox="1">
            <a:spLocks noChangeArrowheads="1"/>
          </p:cNvSpPr>
          <p:nvPr/>
        </p:nvSpPr>
        <p:spPr bwMode="auto">
          <a:xfrm>
            <a:off x="5597525" y="484189"/>
            <a:ext cx="5060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t>（</a:t>
            </a:r>
            <a:r>
              <a:rPr lang="zh-CN" altLang="en-US" sz="4000"/>
              <a:t>表示</a:t>
            </a:r>
            <a:r>
              <a:rPr lang="zh-CN" altLang="en-US" sz="4000">
                <a:sym typeface="Symbol" panose="05050102010706020507" pitchFamily="18" charset="2"/>
              </a:rPr>
              <a:t></a:t>
            </a:r>
            <a:r>
              <a:rPr lang="en-US" altLang="zh-CN" sz="4000"/>
              <a:t>x, y</a:t>
            </a:r>
            <a:r>
              <a:rPr lang="en-US" altLang="zh-CN" sz="4000">
                <a:sym typeface="Symbol" panose="05050102010706020507" pitchFamily="18" charset="2"/>
              </a:rPr>
              <a:t></a:t>
            </a:r>
            <a:r>
              <a:rPr lang="zh-CN" altLang="en-US" sz="4000"/>
              <a:t>的方法</a:t>
            </a:r>
            <a:r>
              <a:rPr lang="zh-CN" altLang="en-US" sz="4000" b="1"/>
              <a:t>）</a:t>
            </a:r>
            <a:endParaRPr lang="zh-CN" altLang="en-US" b="1"/>
          </a:p>
        </p:txBody>
      </p:sp>
      <p:sp>
        <p:nvSpPr>
          <p:cNvPr id="22532" name="Text Box 4"/>
          <p:cNvSpPr txBox="1">
            <a:spLocks noChangeArrowheads="1"/>
          </p:cNvSpPr>
          <p:nvPr/>
        </p:nvSpPr>
        <p:spPr bwMode="auto">
          <a:xfrm>
            <a:off x="1925638" y="1301751"/>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800000"/>
                </a:solidFill>
              </a:rPr>
              <a:t>顺序映象</a:t>
            </a:r>
            <a:endParaRPr lang="zh-CN" altLang="en-US" b="1">
              <a:solidFill>
                <a:srgbClr val="800000"/>
              </a:solidFill>
            </a:endParaRPr>
          </a:p>
        </p:txBody>
      </p:sp>
      <p:sp>
        <p:nvSpPr>
          <p:cNvPr id="22533" name="Text Box 5"/>
          <p:cNvSpPr txBox="1">
            <a:spLocks noChangeArrowheads="1"/>
          </p:cNvSpPr>
          <p:nvPr/>
        </p:nvSpPr>
        <p:spPr bwMode="auto">
          <a:xfrm>
            <a:off x="3581400" y="1946275"/>
            <a:ext cx="658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chemeClr val="tx2"/>
                </a:solidFill>
              </a:rPr>
              <a:t>以相对的存储位置表示后继关系</a:t>
            </a:r>
            <a:endParaRPr lang="zh-CN" altLang="en-US" b="1"/>
          </a:p>
        </p:txBody>
      </p:sp>
      <p:sp>
        <p:nvSpPr>
          <p:cNvPr id="22534" name="Text Box 6"/>
          <p:cNvSpPr txBox="1">
            <a:spLocks noChangeArrowheads="1"/>
          </p:cNvSpPr>
          <p:nvPr/>
        </p:nvSpPr>
        <p:spPr bwMode="auto">
          <a:xfrm>
            <a:off x="1905000" y="2574925"/>
            <a:ext cx="84582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600" b="1"/>
              <a:t>例如</a:t>
            </a:r>
            <a:r>
              <a:rPr lang="en-US" altLang="zh-CN" sz="3600" b="1"/>
              <a:t>:</a:t>
            </a:r>
            <a:r>
              <a:rPr lang="zh-CN" altLang="en-US" sz="3600"/>
              <a:t>令 </a:t>
            </a:r>
            <a:r>
              <a:rPr lang="en-US" altLang="zh-CN" sz="3600"/>
              <a:t>y </a:t>
            </a:r>
            <a:r>
              <a:rPr lang="zh-CN" altLang="en-US" sz="3600"/>
              <a:t>的存储位置和 </a:t>
            </a:r>
            <a:r>
              <a:rPr lang="en-US" altLang="zh-CN" sz="3600"/>
              <a:t>x </a:t>
            </a:r>
            <a:r>
              <a:rPr lang="zh-CN" altLang="en-US" sz="3600"/>
              <a:t>的存储位置之间差一个常量 </a:t>
            </a:r>
            <a:r>
              <a:rPr lang="en-US" altLang="zh-CN" sz="3600"/>
              <a:t>C</a:t>
            </a:r>
          </a:p>
        </p:txBody>
      </p:sp>
      <p:sp>
        <p:nvSpPr>
          <p:cNvPr id="22535" name="Text Box 7"/>
          <p:cNvSpPr txBox="1">
            <a:spLocks noChangeArrowheads="1"/>
          </p:cNvSpPr>
          <p:nvPr/>
        </p:nvSpPr>
        <p:spPr bwMode="auto">
          <a:xfrm>
            <a:off x="1965326" y="4098925"/>
            <a:ext cx="83978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600"/>
              <a:t>而 </a:t>
            </a:r>
            <a:r>
              <a:rPr lang="en-US" altLang="zh-CN" sz="3600"/>
              <a:t>C </a:t>
            </a:r>
            <a:r>
              <a:rPr lang="zh-CN" altLang="en-US" sz="3600"/>
              <a:t>是一个隐含值，</a:t>
            </a:r>
            <a:r>
              <a:rPr lang="zh-CN" altLang="en-US" sz="3600" b="1">
                <a:solidFill>
                  <a:srgbClr val="800000"/>
                </a:solidFill>
              </a:rPr>
              <a:t>整个存储结构中只含数据元素本身的信息</a:t>
            </a:r>
          </a:p>
        </p:txBody>
      </p:sp>
      <p:grpSp>
        <p:nvGrpSpPr>
          <p:cNvPr id="2" name="Group 15"/>
          <p:cNvGrpSpPr>
            <a:grpSpLocks/>
          </p:cNvGrpSpPr>
          <p:nvPr/>
        </p:nvGrpSpPr>
        <p:grpSpPr bwMode="auto">
          <a:xfrm>
            <a:off x="4343400" y="5653088"/>
            <a:ext cx="2971800" cy="823912"/>
            <a:chOff x="1776" y="3561"/>
            <a:chExt cx="1872" cy="519"/>
          </a:xfrm>
        </p:grpSpPr>
        <p:sp>
          <p:nvSpPr>
            <p:cNvPr id="24585" name="Text Box 8"/>
            <p:cNvSpPr txBox="1">
              <a:spLocks noChangeArrowheads="1"/>
            </p:cNvSpPr>
            <p:nvPr/>
          </p:nvSpPr>
          <p:spPr bwMode="auto">
            <a:xfrm>
              <a:off x="1852" y="3561"/>
              <a:ext cx="146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800">
                  <a:latin typeface="楷体_GB2312" pitchFamily="49" charset="-122"/>
                  <a:ea typeface="楷体_GB2312" pitchFamily="49" charset="-122"/>
                </a:rPr>
                <a:t> x    y</a:t>
              </a:r>
              <a:endParaRPr lang="en-US" altLang="zh-CN">
                <a:latin typeface="楷体_GB2312" pitchFamily="49" charset="-122"/>
                <a:ea typeface="楷体_GB2312" pitchFamily="49" charset="-122"/>
              </a:endParaRPr>
            </a:p>
          </p:txBody>
        </p:sp>
        <p:sp>
          <p:nvSpPr>
            <p:cNvPr id="24586" name="Line 9"/>
            <p:cNvSpPr>
              <a:spLocks noChangeShapeType="1"/>
            </p:cNvSpPr>
            <p:nvPr/>
          </p:nvSpPr>
          <p:spPr bwMode="auto">
            <a:xfrm flipV="1">
              <a:off x="1776" y="3648"/>
              <a:ext cx="187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p:cNvSpPr>
              <a:spLocks noChangeShapeType="1"/>
            </p:cNvSpPr>
            <p:nvPr/>
          </p:nvSpPr>
          <p:spPr bwMode="auto">
            <a:xfrm>
              <a:off x="1824" y="4080"/>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p:cNvSpPr>
              <a:spLocks noChangeShapeType="1"/>
            </p:cNvSpPr>
            <p:nvPr/>
          </p:nvSpPr>
          <p:spPr bwMode="auto">
            <a:xfrm>
              <a:off x="196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p:cNvSpPr>
              <a:spLocks noChangeShapeType="1"/>
            </p:cNvSpPr>
            <p:nvPr/>
          </p:nvSpPr>
          <p:spPr bwMode="auto">
            <a:xfrm>
              <a:off x="292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p:cNvSpPr>
              <a:spLocks noChangeShapeType="1"/>
            </p:cNvSpPr>
            <p:nvPr/>
          </p:nvSpPr>
          <p:spPr bwMode="auto">
            <a:xfrm>
              <a:off x="3360"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14"/>
            <p:cNvSpPr>
              <a:spLocks noChangeShapeType="1"/>
            </p:cNvSpPr>
            <p:nvPr/>
          </p:nvSpPr>
          <p:spPr bwMode="auto">
            <a:xfrm>
              <a:off x="2400" y="3648"/>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25304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strips(downRight)">
                                      <p:cBhvr>
                                        <p:cTn id="11" dur="500"/>
                                        <p:tgtEl>
                                          <p:spTgt spid="225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slide(fromTop)">
                                      <p:cBhvr>
                                        <p:cTn id="16" dur="500"/>
                                        <p:tgtEl>
                                          <p:spTgt spid="225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22533"/>
                                        </p:tgtEl>
                                        <p:attrNameLst>
                                          <p:attrName>style.visibility</p:attrName>
                                        </p:attrNameLst>
                                      </p:cBhvr>
                                      <p:to>
                                        <p:strVal val="visible"/>
                                      </p:to>
                                    </p:set>
                                    <p:animEffect transition="in" filter="barn(outHorizontal)">
                                      <p:cBhvr>
                                        <p:cTn id="21" dur="500"/>
                                        <p:tgtEl>
                                          <p:spTgt spid="225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2534"/>
                                        </p:tgtEl>
                                        <p:attrNameLst>
                                          <p:attrName>style.visibility</p:attrName>
                                        </p:attrNameLst>
                                      </p:cBhvr>
                                      <p:to>
                                        <p:strVal val="visible"/>
                                      </p:to>
                                    </p:set>
                                    <p:animEffect transition="in" filter="blinds(vertical)">
                                      <p:cBhvr>
                                        <p:cTn id="26" dur="500"/>
                                        <p:tgtEl>
                                          <p:spTgt spid="225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22535"/>
                                        </p:tgtEl>
                                        <p:attrNameLst>
                                          <p:attrName>style.visibility</p:attrName>
                                        </p:attrNameLst>
                                      </p:cBhvr>
                                      <p:to>
                                        <p:strVal val="visible"/>
                                      </p:to>
                                    </p:set>
                                    <p:animEffect transition="in" filter="blinds(vertical)">
                                      <p:cBhvr>
                                        <p:cTn id="31" dur="500"/>
                                        <p:tgtEl>
                                          <p:spTgt spid="225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P spid="22533" grpId="0" autoUpdateAnimBg="0"/>
      <p:bldP spid="22534" grpId="0" autoUpdateAnimBg="0"/>
      <p:bldP spid="2253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38600" y="2569063"/>
            <a:ext cx="10515600" cy="1325563"/>
          </a:xfrm>
        </p:spPr>
        <p:txBody>
          <a:bodyPr/>
          <a:lstStyle/>
          <a:p>
            <a:r>
              <a:rPr lang="zh-CN" altLang="en-US" dirty="0"/>
              <a:t>第四章 串</a:t>
            </a:r>
          </a:p>
        </p:txBody>
      </p:sp>
    </p:spTree>
    <p:extLst>
      <p:ext uri="{BB962C8B-B14F-4D97-AF65-F5344CB8AC3E}">
        <p14:creationId xmlns:p14="http://schemas.microsoft.com/office/powerpoint/2010/main" val="127562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981201" y="669926"/>
            <a:ext cx="82454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a:solidFill>
                  <a:srgbClr val="FF0000"/>
                </a:solidFill>
              </a:rPr>
              <a:t>  1. </a:t>
            </a:r>
            <a:r>
              <a:rPr lang="zh-CN" altLang="en-US" sz="4000">
                <a:solidFill>
                  <a:srgbClr val="FF0000"/>
                </a:solidFill>
              </a:rPr>
              <a:t>熟悉串的七种基本操作的定义，并能利用这些基本操作来实现串的其它各种操作的方法。</a:t>
            </a:r>
          </a:p>
        </p:txBody>
      </p:sp>
      <p:sp>
        <p:nvSpPr>
          <p:cNvPr id="91139" name="Rectangle 5"/>
          <p:cNvSpPr>
            <a:spLocks noChangeArrowheads="1"/>
          </p:cNvSpPr>
          <p:nvPr/>
        </p:nvSpPr>
        <p:spPr bwMode="auto">
          <a:xfrm>
            <a:off x="1981200" y="3184526"/>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a:solidFill>
                  <a:srgbClr val="FF0000"/>
                </a:solidFill>
              </a:rPr>
              <a:t>  2. </a:t>
            </a:r>
            <a:r>
              <a:rPr lang="zh-CN" altLang="en-US" sz="4000">
                <a:solidFill>
                  <a:srgbClr val="FF0000"/>
                </a:solidFill>
              </a:rPr>
              <a:t>熟练掌握在串的定长顺序存储结构上实现串的各种操作的方法。</a:t>
            </a:r>
          </a:p>
        </p:txBody>
      </p:sp>
      <p:sp>
        <p:nvSpPr>
          <p:cNvPr id="91140" name="Rectangle 6"/>
          <p:cNvSpPr>
            <a:spLocks noChangeArrowheads="1"/>
          </p:cNvSpPr>
          <p:nvPr/>
        </p:nvSpPr>
        <p:spPr bwMode="auto">
          <a:xfrm>
            <a:off x="1981200" y="4937126"/>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a:solidFill>
                  <a:srgbClr val="006666"/>
                </a:solidFill>
              </a:rPr>
              <a:t>  3. </a:t>
            </a:r>
            <a:r>
              <a:rPr lang="zh-CN" altLang="en-US" sz="4000">
                <a:solidFill>
                  <a:srgbClr val="006666"/>
                </a:solidFill>
              </a:rPr>
              <a:t>了解串的堆存储结构以及在其上实现串操作的基本方法。</a:t>
            </a:r>
          </a:p>
        </p:txBody>
      </p:sp>
      <p:sp>
        <p:nvSpPr>
          <p:cNvPr id="91141" name="Text Box 7"/>
          <p:cNvSpPr txBox="1">
            <a:spLocks noChangeArrowheads="1"/>
          </p:cNvSpPr>
          <p:nvPr/>
        </p:nvSpPr>
        <p:spPr bwMode="auto">
          <a:xfrm>
            <a:off x="4572000" y="73025"/>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1560AB"/>
                </a:solidFill>
              </a:rPr>
              <a:t>本章学习要点</a:t>
            </a:r>
            <a:endParaRPr lang="zh-CN" altLang="en-US" sz="4000"/>
          </a:p>
        </p:txBody>
      </p:sp>
    </p:spTree>
    <p:extLst>
      <p:ext uri="{BB962C8B-B14F-4D97-AF65-F5344CB8AC3E}">
        <p14:creationId xmlns:p14="http://schemas.microsoft.com/office/powerpoint/2010/main" val="58639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828801" y="754064"/>
            <a:ext cx="85502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30000"/>
              </a:lnSpc>
            </a:pPr>
            <a:r>
              <a:rPr lang="en-US" altLang="zh-CN" sz="4000" dirty="0">
                <a:solidFill>
                  <a:srgbClr val="FF0000"/>
                </a:solidFill>
              </a:rPr>
              <a:t>   4. </a:t>
            </a:r>
            <a:r>
              <a:rPr lang="zh-CN" altLang="en-US" sz="4000" dirty="0">
                <a:solidFill>
                  <a:srgbClr val="FF0000"/>
                </a:solidFill>
              </a:rPr>
              <a:t>理解串匹配的</a:t>
            </a:r>
            <a:r>
              <a:rPr lang="en-US" altLang="zh-CN" sz="4000" dirty="0">
                <a:solidFill>
                  <a:srgbClr val="FF0000"/>
                </a:solidFill>
              </a:rPr>
              <a:t>KMP</a:t>
            </a:r>
            <a:r>
              <a:rPr lang="zh-CN" altLang="en-US" sz="4000" dirty="0">
                <a:solidFill>
                  <a:srgbClr val="FF0000"/>
                </a:solidFill>
              </a:rPr>
              <a:t>算法，熟悉</a:t>
            </a:r>
            <a:r>
              <a:rPr lang="en-US" altLang="zh-CN" sz="4000" dirty="0">
                <a:solidFill>
                  <a:srgbClr val="FF0000"/>
                </a:solidFill>
              </a:rPr>
              <a:t>NEXT</a:t>
            </a:r>
            <a:r>
              <a:rPr lang="zh-CN" altLang="en-US" sz="4000" dirty="0">
                <a:solidFill>
                  <a:srgbClr val="FF0000"/>
                </a:solidFill>
              </a:rPr>
              <a:t>函数的定义，学会手工计算给定模式串的</a:t>
            </a:r>
            <a:r>
              <a:rPr lang="en-US" altLang="zh-CN" sz="4000" dirty="0">
                <a:solidFill>
                  <a:srgbClr val="FF0000"/>
                </a:solidFill>
              </a:rPr>
              <a:t>NEXT</a:t>
            </a:r>
            <a:r>
              <a:rPr lang="zh-CN" altLang="en-US" sz="4000" dirty="0">
                <a:solidFill>
                  <a:srgbClr val="FF0000"/>
                </a:solidFill>
              </a:rPr>
              <a:t>函数值和改进的</a:t>
            </a:r>
            <a:r>
              <a:rPr lang="en-US" altLang="zh-CN" sz="4000" dirty="0">
                <a:solidFill>
                  <a:srgbClr val="FF0000"/>
                </a:solidFill>
              </a:rPr>
              <a:t>NEXT</a:t>
            </a:r>
            <a:r>
              <a:rPr lang="zh-CN" altLang="en-US" sz="4000" dirty="0">
                <a:solidFill>
                  <a:srgbClr val="FF0000"/>
                </a:solidFill>
              </a:rPr>
              <a:t>函数值。</a:t>
            </a:r>
          </a:p>
        </p:txBody>
      </p:sp>
      <p:sp>
        <p:nvSpPr>
          <p:cNvPr id="92163" name="Rectangle 4"/>
          <p:cNvSpPr>
            <a:spLocks noChangeArrowheads="1"/>
          </p:cNvSpPr>
          <p:nvPr/>
        </p:nvSpPr>
        <p:spPr bwMode="auto">
          <a:xfrm>
            <a:off x="2522538" y="4559301"/>
            <a:ext cx="780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solidFill>
                  <a:srgbClr val="006666"/>
                </a:solidFill>
              </a:rPr>
              <a:t>5. </a:t>
            </a:r>
            <a:r>
              <a:rPr lang="zh-CN" altLang="en-US" sz="4000">
                <a:solidFill>
                  <a:srgbClr val="006666"/>
                </a:solidFill>
              </a:rPr>
              <a:t>了解串操作的应用方法和特点。</a:t>
            </a:r>
          </a:p>
        </p:txBody>
      </p:sp>
    </p:spTree>
    <p:extLst>
      <p:ext uri="{BB962C8B-B14F-4D97-AF65-F5344CB8AC3E}">
        <p14:creationId xmlns:p14="http://schemas.microsoft.com/office/powerpoint/2010/main" val="4066934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3599106" y="2480286"/>
            <a:ext cx="880561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dirty="0"/>
              <a:t>//</a:t>
            </a:r>
            <a:r>
              <a:rPr lang="zh-CN" altLang="en-US" dirty="0"/>
              <a:t>堆分配存储</a:t>
            </a:r>
            <a:r>
              <a:rPr lang="en-US" altLang="zh-CN" dirty="0"/>
              <a:t> </a:t>
            </a:r>
          </a:p>
          <a:p>
            <a:pPr eaLnBrk="1" hangingPunct="1"/>
            <a:r>
              <a:rPr lang="en-US" altLang="zh-CN" sz="4000" dirty="0" err="1">
                <a:solidFill>
                  <a:schemeClr val="tx2"/>
                </a:solidFill>
              </a:rPr>
              <a:t>typedef</a:t>
            </a:r>
            <a:r>
              <a:rPr lang="en-US" altLang="zh-CN" sz="4000" dirty="0">
                <a:solidFill>
                  <a:schemeClr val="tx2"/>
                </a:solidFill>
              </a:rPr>
              <a:t> </a:t>
            </a:r>
            <a:r>
              <a:rPr lang="en-US" altLang="zh-CN" sz="4000" dirty="0" err="1">
                <a:solidFill>
                  <a:schemeClr val="tx2"/>
                </a:solidFill>
              </a:rPr>
              <a:t>struct</a:t>
            </a:r>
            <a:r>
              <a:rPr lang="en-US" altLang="zh-CN" sz="4000" dirty="0">
                <a:solidFill>
                  <a:schemeClr val="tx2"/>
                </a:solidFill>
              </a:rPr>
              <a:t> {</a:t>
            </a:r>
          </a:p>
          <a:p>
            <a:pPr eaLnBrk="1" hangingPunct="1"/>
            <a:r>
              <a:rPr lang="en-US" altLang="zh-CN" sz="4000" dirty="0">
                <a:solidFill>
                  <a:schemeClr val="tx2"/>
                </a:solidFill>
              </a:rPr>
              <a:t>   char *</a:t>
            </a:r>
            <a:r>
              <a:rPr lang="en-US" altLang="zh-CN" sz="4000" dirty="0" err="1">
                <a:solidFill>
                  <a:schemeClr val="tx2"/>
                </a:solidFill>
              </a:rPr>
              <a:t>ch</a:t>
            </a:r>
            <a:r>
              <a:rPr lang="en-US" altLang="zh-CN" sz="4000" dirty="0">
                <a:solidFill>
                  <a:schemeClr val="tx2"/>
                </a:solidFill>
              </a:rPr>
              <a:t>;     </a:t>
            </a:r>
          </a:p>
          <a:p>
            <a:pPr eaLnBrk="1" hangingPunct="1"/>
            <a:r>
              <a:rPr lang="en-US" altLang="zh-CN" sz="4000" dirty="0">
                <a:solidFill>
                  <a:schemeClr val="tx2"/>
                </a:solidFill>
              </a:rPr>
              <a:t>      // </a:t>
            </a:r>
            <a:r>
              <a:rPr lang="zh-CN" altLang="en-US" sz="3600" dirty="0">
                <a:solidFill>
                  <a:schemeClr val="tx2"/>
                </a:solidFill>
              </a:rPr>
              <a:t>若是非空串，则按串长分配存储区</a:t>
            </a:r>
            <a:r>
              <a:rPr lang="zh-CN" altLang="en-US" sz="4000" dirty="0">
                <a:solidFill>
                  <a:schemeClr val="tx2"/>
                </a:solidFill>
              </a:rPr>
              <a:t>，</a:t>
            </a:r>
          </a:p>
          <a:p>
            <a:pPr eaLnBrk="1" hangingPunct="1"/>
            <a:r>
              <a:rPr lang="zh-CN" altLang="en-US" sz="4000" dirty="0">
                <a:solidFill>
                  <a:schemeClr val="tx2"/>
                </a:solidFill>
              </a:rPr>
              <a:t>      </a:t>
            </a:r>
            <a:r>
              <a:rPr lang="en-US" altLang="zh-CN" sz="4000" dirty="0">
                <a:solidFill>
                  <a:schemeClr val="tx2"/>
                </a:solidFill>
              </a:rPr>
              <a:t>//  </a:t>
            </a:r>
            <a:r>
              <a:rPr lang="zh-CN" altLang="en-US" sz="3600" dirty="0">
                <a:solidFill>
                  <a:schemeClr val="tx2"/>
                </a:solidFill>
              </a:rPr>
              <a:t>否则</a:t>
            </a:r>
            <a:r>
              <a:rPr lang="en-US" altLang="zh-CN" sz="3600" dirty="0" err="1">
                <a:solidFill>
                  <a:schemeClr val="tx2"/>
                </a:solidFill>
              </a:rPr>
              <a:t>ch</a:t>
            </a:r>
            <a:r>
              <a:rPr lang="zh-CN" altLang="en-US" sz="3600" dirty="0">
                <a:solidFill>
                  <a:schemeClr val="tx2"/>
                </a:solidFill>
              </a:rPr>
              <a:t>为</a:t>
            </a:r>
            <a:r>
              <a:rPr lang="en-US" altLang="zh-CN" sz="3600" dirty="0">
                <a:solidFill>
                  <a:schemeClr val="tx2"/>
                </a:solidFill>
              </a:rPr>
              <a:t>NULL</a:t>
            </a:r>
            <a:endParaRPr lang="en-US" altLang="zh-CN" sz="4000" dirty="0">
              <a:solidFill>
                <a:schemeClr val="tx2"/>
              </a:solidFill>
            </a:endParaRPr>
          </a:p>
          <a:p>
            <a:pPr eaLnBrk="1" hangingPunct="1"/>
            <a:r>
              <a:rPr lang="en-US" altLang="zh-CN" sz="4000" dirty="0">
                <a:solidFill>
                  <a:schemeClr val="tx2"/>
                </a:solidFill>
              </a:rPr>
              <a:t>   </a:t>
            </a:r>
            <a:r>
              <a:rPr lang="en-US" altLang="zh-CN" sz="4000" dirty="0" err="1">
                <a:solidFill>
                  <a:schemeClr val="tx2"/>
                </a:solidFill>
              </a:rPr>
              <a:t>int</a:t>
            </a:r>
            <a:r>
              <a:rPr lang="en-US" altLang="zh-CN" sz="4000" dirty="0">
                <a:solidFill>
                  <a:schemeClr val="tx2"/>
                </a:solidFill>
              </a:rPr>
              <a:t>  length;   // </a:t>
            </a:r>
            <a:r>
              <a:rPr lang="zh-CN" altLang="en-US" sz="4000" dirty="0">
                <a:solidFill>
                  <a:schemeClr val="tx2"/>
                </a:solidFill>
              </a:rPr>
              <a:t>串长度</a:t>
            </a:r>
          </a:p>
          <a:p>
            <a:pPr eaLnBrk="1" hangingPunct="1"/>
            <a:r>
              <a:rPr lang="zh-CN" altLang="en-US" sz="4000" dirty="0">
                <a:solidFill>
                  <a:schemeClr val="tx2"/>
                </a:solidFill>
              </a:rPr>
              <a:t> </a:t>
            </a:r>
            <a:r>
              <a:rPr lang="en-US" altLang="zh-CN" sz="4000" dirty="0">
                <a:solidFill>
                  <a:schemeClr val="tx2"/>
                </a:solidFill>
              </a:rPr>
              <a:t>} </a:t>
            </a:r>
            <a:r>
              <a:rPr lang="en-US" altLang="zh-CN" sz="4000" dirty="0" err="1">
                <a:solidFill>
                  <a:schemeClr val="tx2"/>
                </a:solidFill>
              </a:rPr>
              <a:t>HString</a:t>
            </a:r>
            <a:r>
              <a:rPr lang="en-US" altLang="zh-CN" sz="4000" dirty="0">
                <a:solidFill>
                  <a:schemeClr val="tx2"/>
                </a:solidFill>
              </a:rPr>
              <a:t>;</a:t>
            </a:r>
          </a:p>
        </p:txBody>
      </p:sp>
      <p:sp>
        <p:nvSpPr>
          <p:cNvPr id="4" name="矩形 3"/>
          <p:cNvSpPr/>
          <p:nvPr/>
        </p:nvSpPr>
        <p:spPr>
          <a:xfrm>
            <a:off x="457199" y="331276"/>
            <a:ext cx="6096000" cy="1898853"/>
          </a:xfrm>
          <a:prstGeom prst="rect">
            <a:avLst/>
          </a:prstGeom>
        </p:spPr>
        <p:txBody>
          <a:bodyPr>
            <a:spAutoFit/>
          </a:bodyPr>
          <a:lstStyle/>
          <a:p>
            <a:pPr>
              <a:lnSpc>
                <a:spcPct val="125000"/>
              </a:lnSpc>
            </a:pPr>
            <a:r>
              <a:rPr lang="en-US" altLang="zh-CN" sz="2400" dirty="0">
                <a:solidFill>
                  <a:schemeClr val="tx2"/>
                </a:solidFill>
              </a:rPr>
              <a:t>//</a:t>
            </a:r>
            <a:r>
              <a:rPr lang="zh-CN" altLang="en-US" sz="2400" dirty="0">
                <a:solidFill>
                  <a:schemeClr val="tx2"/>
                </a:solidFill>
              </a:rPr>
              <a:t>定长顺序存储</a:t>
            </a:r>
            <a:endParaRPr lang="en-US" altLang="zh-CN" sz="2400" dirty="0">
              <a:solidFill>
                <a:schemeClr val="tx2"/>
              </a:solidFill>
            </a:endParaRPr>
          </a:p>
          <a:p>
            <a:pPr>
              <a:lnSpc>
                <a:spcPct val="125000"/>
              </a:lnSpc>
            </a:pPr>
            <a:r>
              <a:rPr lang="en-US" altLang="zh-CN" sz="2400" dirty="0" err="1">
                <a:solidFill>
                  <a:schemeClr val="tx2"/>
                </a:solidFill>
              </a:rPr>
              <a:t>typedef</a:t>
            </a:r>
            <a:r>
              <a:rPr lang="en-US" altLang="zh-CN" sz="2400" dirty="0">
                <a:solidFill>
                  <a:schemeClr val="tx2"/>
                </a:solidFill>
              </a:rPr>
              <a:t> unsigned char  </a:t>
            </a:r>
            <a:r>
              <a:rPr lang="en-US" altLang="zh-CN" sz="2400" dirty="0" err="1">
                <a:solidFill>
                  <a:schemeClr val="tx2"/>
                </a:solidFill>
              </a:rPr>
              <a:t>SString</a:t>
            </a:r>
            <a:endParaRPr lang="en-US" altLang="zh-CN" sz="2400" dirty="0">
              <a:solidFill>
                <a:schemeClr val="tx2"/>
              </a:solidFill>
            </a:endParaRPr>
          </a:p>
          <a:p>
            <a:pPr>
              <a:lnSpc>
                <a:spcPct val="125000"/>
              </a:lnSpc>
            </a:pPr>
            <a:r>
              <a:rPr lang="en-US" altLang="zh-CN" sz="2400" dirty="0">
                <a:solidFill>
                  <a:schemeClr val="tx2"/>
                </a:solidFill>
              </a:rPr>
              <a:t>                              [MAXSTRLEN + 1];</a:t>
            </a:r>
          </a:p>
          <a:p>
            <a:pPr>
              <a:lnSpc>
                <a:spcPct val="125000"/>
              </a:lnSpc>
            </a:pPr>
            <a:r>
              <a:rPr lang="en-US" altLang="zh-CN" sz="2400" dirty="0">
                <a:solidFill>
                  <a:schemeClr val="tx2"/>
                </a:solidFill>
              </a:rPr>
              <a:t>          // 0</a:t>
            </a:r>
            <a:r>
              <a:rPr lang="zh-CN" altLang="en-US" sz="2400" dirty="0">
                <a:solidFill>
                  <a:schemeClr val="tx2"/>
                </a:solidFill>
              </a:rPr>
              <a:t>号单元存放串的长度</a:t>
            </a:r>
          </a:p>
        </p:txBody>
      </p:sp>
    </p:spTree>
    <p:extLst>
      <p:ext uri="{BB962C8B-B14F-4D97-AF65-F5344CB8AC3E}">
        <p14:creationId xmlns:p14="http://schemas.microsoft.com/office/powerpoint/2010/main" val="198662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2054225" y="339725"/>
            <a:ext cx="7042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5400">
                <a:solidFill>
                  <a:srgbClr val="000099"/>
                </a:solidFill>
              </a:rPr>
              <a:t>三、串的块链存储表示</a:t>
            </a:r>
          </a:p>
        </p:txBody>
      </p:sp>
      <p:sp>
        <p:nvSpPr>
          <p:cNvPr id="35844" name="Text Box 4"/>
          <p:cNvSpPr txBox="1">
            <a:spLocks noChangeArrowheads="1"/>
          </p:cNvSpPr>
          <p:nvPr/>
        </p:nvSpPr>
        <p:spPr bwMode="auto">
          <a:xfrm>
            <a:off x="2057400" y="1387476"/>
            <a:ext cx="80772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3600">
                <a:solidFill>
                  <a:schemeClr val="tx2"/>
                </a:solidFill>
              </a:rPr>
              <a:t>也可用链表来存储串值，由于串的数据元素是一个字符，它只有 </a:t>
            </a:r>
            <a:r>
              <a:rPr lang="en-US" altLang="zh-CN" sz="3600">
                <a:solidFill>
                  <a:schemeClr val="tx2"/>
                </a:solidFill>
              </a:rPr>
              <a:t>8 </a:t>
            </a:r>
            <a:r>
              <a:rPr lang="zh-CN" altLang="en-US" sz="3600">
                <a:solidFill>
                  <a:schemeClr val="tx2"/>
                </a:solidFill>
              </a:rPr>
              <a:t>位二进制数，因此用链表存储时，通常一个结点中存放的不是一个字符，而是一个子串。</a:t>
            </a:r>
            <a:endParaRPr lang="zh-CN" altLang="en-US" sz="3600"/>
          </a:p>
        </p:txBody>
      </p:sp>
      <p:sp>
        <p:nvSpPr>
          <p:cNvPr id="35845" name="Text Box 5"/>
          <p:cNvSpPr txBox="1">
            <a:spLocks noChangeArrowheads="1"/>
          </p:cNvSpPr>
          <p:nvPr/>
        </p:nvSpPr>
        <p:spPr bwMode="auto">
          <a:xfrm>
            <a:off x="2349500" y="4738689"/>
            <a:ext cx="2755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存储密度</a:t>
            </a:r>
            <a:r>
              <a:rPr lang="zh-CN" altLang="en-US" sz="4000"/>
              <a:t> </a:t>
            </a:r>
            <a:r>
              <a:rPr lang="en-US" altLang="zh-CN" sz="4000"/>
              <a:t>= </a:t>
            </a:r>
          </a:p>
        </p:txBody>
      </p:sp>
      <p:sp>
        <p:nvSpPr>
          <p:cNvPr id="35846" name="Line 6"/>
          <p:cNvSpPr>
            <a:spLocks noChangeShapeType="1"/>
          </p:cNvSpPr>
          <p:nvPr/>
        </p:nvSpPr>
        <p:spPr bwMode="auto">
          <a:xfrm>
            <a:off x="5105400" y="5105400"/>
            <a:ext cx="441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Text Box 7"/>
          <p:cNvSpPr txBox="1">
            <a:spLocks noChangeArrowheads="1"/>
          </p:cNvSpPr>
          <p:nvPr/>
        </p:nvSpPr>
        <p:spPr bwMode="auto">
          <a:xfrm>
            <a:off x="5165725" y="4537075"/>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1560AB"/>
                </a:solidFill>
              </a:rPr>
              <a:t>数据元素所占存储位</a:t>
            </a:r>
            <a:endParaRPr lang="zh-CN" altLang="en-US" sz="4000"/>
          </a:p>
        </p:txBody>
      </p:sp>
      <p:sp>
        <p:nvSpPr>
          <p:cNvPr id="35848" name="Text Box 8"/>
          <p:cNvSpPr txBox="1">
            <a:spLocks noChangeArrowheads="1"/>
          </p:cNvSpPr>
          <p:nvPr/>
        </p:nvSpPr>
        <p:spPr bwMode="auto">
          <a:xfrm>
            <a:off x="5302250" y="5070475"/>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1560AB"/>
                </a:solidFill>
              </a:rPr>
              <a:t>实际分配的存储位</a:t>
            </a:r>
            <a:endParaRPr lang="zh-CN" altLang="en-US" sz="4000"/>
          </a:p>
        </p:txBody>
      </p:sp>
    </p:spTree>
    <p:extLst>
      <p:ext uri="{BB962C8B-B14F-4D97-AF65-F5344CB8AC3E}">
        <p14:creationId xmlns:p14="http://schemas.microsoft.com/office/powerpoint/2010/main" val="363585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slide(fromTop)">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 calcmode="lin" valueType="num">
                                      <p:cBhvr additive="base">
                                        <p:cTn id="12" dur="500" fill="hold"/>
                                        <p:tgtEl>
                                          <p:spTgt spid="35845"/>
                                        </p:tgtEl>
                                        <p:attrNameLst>
                                          <p:attrName>ppt_x</p:attrName>
                                        </p:attrNameLst>
                                      </p:cBhvr>
                                      <p:tavLst>
                                        <p:tav tm="0">
                                          <p:val>
                                            <p:strVal val="0-#ppt_w/2"/>
                                          </p:val>
                                        </p:tav>
                                        <p:tav tm="100000">
                                          <p:val>
                                            <p:strVal val="#ppt_x"/>
                                          </p:val>
                                        </p:tav>
                                      </p:tavLst>
                                    </p:anim>
                                    <p:anim calcmode="lin" valueType="num">
                                      <p:cBhvr additive="base">
                                        <p:cTn id="13" dur="500" fill="hold"/>
                                        <p:tgtEl>
                                          <p:spTgt spid="3584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7" presetClass="entr" presetSubtype="8" fill="hold" grpId="0" nodeType="afterEffect">
                                  <p:stCondLst>
                                    <p:cond delay="0"/>
                                  </p:stCondLst>
                                  <p:childTnLst>
                                    <p:set>
                                      <p:cBhvr>
                                        <p:cTn id="16" dur="1" fill="hold">
                                          <p:stCondLst>
                                            <p:cond delay="0"/>
                                          </p:stCondLst>
                                        </p:cTn>
                                        <p:tgtEl>
                                          <p:spTgt spid="35846"/>
                                        </p:tgtEl>
                                        <p:attrNameLst>
                                          <p:attrName>style.visibility</p:attrName>
                                        </p:attrNameLst>
                                      </p:cBhvr>
                                      <p:to>
                                        <p:strVal val="visible"/>
                                      </p:to>
                                    </p:set>
                                    <p:anim calcmode="lin" valueType="num">
                                      <p:cBhvr>
                                        <p:cTn id="17" dur="500" fill="hold"/>
                                        <p:tgtEl>
                                          <p:spTgt spid="35846"/>
                                        </p:tgtEl>
                                        <p:attrNameLst>
                                          <p:attrName>ppt_x</p:attrName>
                                        </p:attrNameLst>
                                      </p:cBhvr>
                                      <p:tavLst>
                                        <p:tav tm="0">
                                          <p:val>
                                            <p:strVal val="#ppt_x-#ppt_w/2"/>
                                          </p:val>
                                        </p:tav>
                                        <p:tav tm="100000">
                                          <p:val>
                                            <p:strVal val="#ppt_x"/>
                                          </p:val>
                                        </p:tav>
                                      </p:tavLst>
                                    </p:anim>
                                    <p:anim calcmode="lin" valueType="num">
                                      <p:cBhvr>
                                        <p:cTn id="18" dur="500" fill="hold"/>
                                        <p:tgtEl>
                                          <p:spTgt spid="35846"/>
                                        </p:tgtEl>
                                        <p:attrNameLst>
                                          <p:attrName>ppt_y</p:attrName>
                                        </p:attrNameLst>
                                      </p:cBhvr>
                                      <p:tavLst>
                                        <p:tav tm="0">
                                          <p:val>
                                            <p:strVal val="#ppt_y"/>
                                          </p:val>
                                        </p:tav>
                                        <p:tav tm="100000">
                                          <p:val>
                                            <p:strVal val="#ppt_y"/>
                                          </p:val>
                                        </p:tav>
                                      </p:tavLst>
                                    </p:anim>
                                    <p:anim calcmode="lin" valueType="num">
                                      <p:cBhvr>
                                        <p:cTn id="19" dur="500" fill="hold"/>
                                        <p:tgtEl>
                                          <p:spTgt spid="35846"/>
                                        </p:tgtEl>
                                        <p:attrNameLst>
                                          <p:attrName>ppt_w</p:attrName>
                                        </p:attrNameLst>
                                      </p:cBhvr>
                                      <p:tavLst>
                                        <p:tav tm="0">
                                          <p:val>
                                            <p:fltVal val="0"/>
                                          </p:val>
                                        </p:tav>
                                        <p:tav tm="100000">
                                          <p:val>
                                            <p:strVal val="#ppt_w"/>
                                          </p:val>
                                        </p:tav>
                                      </p:tavLst>
                                    </p:anim>
                                    <p:anim calcmode="lin" valueType="num">
                                      <p:cBhvr>
                                        <p:cTn id="20" dur="500" fill="hold"/>
                                        <p:tgtEl>
                                          <p:spTgt spid="35846"/>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847"/>
                                        </p:tgtEl>
                                        <p:attrNameLst>
                                          <p:attrName>style.visibility</p:attrName>
                                        </p:attrNameLst>
                                      </p:cBhvr>
                                      <p:to>
                                        <p:strVal val="visible"/>
                                      </p:to>
                                    </p:set>
                                    <p:animEffect transition="in" filter="wipe(left)">
                                      <p:cBhvr>
                                        <p:cTn id="24" dur="500"/>
                                        <p:tgtEl>
                                          <p:spTgt spid="35847"/>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5848"/>
                                        </p:tgtEl>
                                        <p:attrNameLst>
                                          <p:attrName>style.visibility</p:attrName>
                                        </p:attrNameLst>
                                      </p:cBhvr>
                                      <p:to>
                                        <p:strVal val="visible"/>
                                      </p:to>
                                    </p:set>
                                    <p:animEffect transition="in" filter="wipe(left)">
                                      <p:cBhvr>
                                        <p:cTn id="28"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5" grpId="0" autoUpdateAnimBg="0"/>
      <p:bldP spid="35846" grpId="0" animBg="1"/>
      <p:bldP spid="35847" grpId="0" autoUpdateAnimBg="0"/>
      <p:bldP spid="3584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026"/>
          <p:cNvSpPr txBox="1">
            <a:spLocks noChangeArrowheads="1"/>
          </p:cNvSpPr>
          <p:nvPr/>
        </p:nvSpPr>
        <p:spPr bwMode="auto">
          <a:xfrm>
            <a:off x="1752601" y="304801"/>
            <a:ext cx="8709025"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dirty="0"/>
              <a:t> </a:t>
            </a:r>
            <a:r>
              <a:rPr lang="en-US" altLang="zh-CN" sz="3600" dirty="0">
                <a:solidFill>
                  <a:schemeClr val="tx2"/>
                </a:solidFill>
              </a:rPr>
              <a:t>#define  CHUNKSIZE  80</a:t>
            </a:r>
            <a:r>
              <a:rPr lang="en-US" altLang="zh-CN" sz="3600" dirty="0"/>
              <a:t>  </a:t>
            </a:r>
            <a:r>
              <a:rPr lang="en-US" altLang="zh-CN" dirty="0">
                <a:solidFill>
                  <a:srgbClr val="0000FF"/>
                </a:solidFill>
              </a:rPr>
              <a:t>// </a:t>
            </a:r>
            <a:r>
              <a:rPr lang="zh-CN" altLang="en-US" dirty="0">
                <a:solidFill>
                  <a:srgbClr val="0000FF"/>
                </a:solidFill>
              </a:rPr>
              <a:t>可由用户定义的块大小</a:t>
            </a:r>
            <a:endParaRPr lang="zh-CN" altLang="en-US" sz="3600" dirty="0"/>
          </a:p>
          <a:p>
            <a:pPr eaLnBrk="1" hangingPunct="1">
              <a:lnSpc>
                <a:spcPct val="125000"/>
              </a:lnSpc>
            </a:pPr>
            <a:r>
              <a:rPr lang="zh-CN" altLang="en-US" sz="3600" dirty="0"/>
              <a:t>  </a:t>
            </a:r>
            <a:r>
              <a:rPr lang="en-US" altLang="zh-CN" sz="3600" dirty="0" err="1">
                <a:solidFill>
                  <a:schemeClr val="tx2"/>
                </a:solidFill>
              </a:rPr>
              <a:t>typedef</a:t>
            </a:r>
            <a:r>
              <a:rPr lang="en-US" altLang="zh-CN" sz="3600" dirty="0">
                <a:solidFill>
                  <a:schemeClr val="tx2"/>
                </a:solidFill>
              </a:rPr>
              <a:t>  </a:t>
            </a:r>
            <a:r>
              <a:rPr lang="en-US" altLang="zh-CN" sz="3600" dirty="0" err="1">
                <a:solidFill>
                  <a:schemeClr val="tx2"/>
                </a:solidFill>
              </a:rPr>
              <a:t>struct</a:t>
            </a:r>
            <a:r>
              <a:rPr lang="en-US" altLang="zh-CN" sz="3600" dirty="0">
                <a:solidFill>
                  <a:schemeClr val="tx2"/>
                </a:solidFill>
              </a:rPr>
              <a:t> </a:t>
            </a:r>
            <a:r>
              <a:rPr lang="en-US" altLang="zh-CN" sz="3600" dirty="0" err="1">
                <a:solidFill>
                  <a:schemeClr val="tx2"/>
                </a:solidFill>
              </a:rPr>
              <a:t>tagChunk</a:t>
            </a:r>
            <a:r>
              <a:rPr lang="en-US" altLang="zh-CN" sz="3600" dirty="0">
                <a:solidFill>
                  <a:schemeClr val="tx2"/>
                </a:solidFill>
              </a:rPr>
              <a:t> {</a:t>
            </a:r>
            <a:r>
              <a:rPr lang="en-US" altLang="zh-CN" sz="3600" dirty="0"/>
              <a:t>  </a:t>
            </a:r>
            <a:r>
              <a:rPr lang="en-US" altLang="zh-CN" sz="3600" dirty="0">
                <a:solidFill>
                  <a:srgbClr val="FF00FF"/>
                </a:solidFill>
              </a:rPr>
              <a:t>//</a:t>
            </a:r>
            <a:r>
              <a:rPr lang="en-US" altLang="zh-CN" sz="3600" dirty="0">
                <a:solidFill>
                  <a:srgbClr val="0000FF"/>
                </a:solidFill>
              </a:rPr>
              <a:t> </a:t>
            </a:r>
            <a:r>
              <a:rPr lang="zh-CN" altLang="en-US" sz="3600" dirty="0">
                <a:solidFill>
                  <a:srgbClr val="FF00FF"/>
                </a:solidFill>
              </a:rPr>
              <a:t>结点结构</a:t>
            </a:r>
            <a:endParaRPr lang="zh-CN" altLang="en-US" sz="3600" dirty="0"/>
          </a:p>
          <a:p>
            <a:pPr eaLnBrk="1" hangingPunct="1">
              <a:lnSpc>
                <a:spcPct val="125000"/>
              </a:lnSpc>
            </a:pPr>
            <a:r>
              <a:rPr lang="zh-CN" altLang="en-US" sz="3600" dirty="0"/>
              <a:t>    </a:t>
            </a:r>
            <a:r>
              <a:rPr lang="en-US" altLang="zh-CN" sz="3600" dirty="0">
                <a:solidFill>
                  <a:schemeClr val="tx2"/>
                </a:solidFill>
              </a:rPr>
              <a:t>char  </a:t>
            </a:r>
            <a:r>
              <a:rPr lang="en-US" altLang="zh-CN" sz="3600" dirty="0" err="1">
                <a:solidFill>
                  <a:schemeClr val="tx2"/>
                </a:solidFill>
              </a:rPr>
              <a:t>ch</a:t>
            </a:r>
            <a:r>
              <a:rPr lang="en-US" altLang="zh-CN" sz="3600" dirty="0">
                <a:solidFill>
                  <a:schemeClr val="tx2"/>
                </a:solidFill>
              </a:rPr>
              <a:t>[CHUNKSIZE];</a:t>
            </a:r>
          </a:p>
          <a:p>
            <a:pPr eaLnBrk="1" hangingPunct="1">
              <a:lnSpc>
                <a:spcPct val="125000"/>
              </a:lnSpc>
            </a:pPr>
            <a:r>
              <a:rPr lang="en-US" altLang="zh-CN" sz="3600" dirty="0">
                <a:solidFill>
                  <a:schemeClr val="tx2"/>
                </a:solidFill>
              </a:rPr>
              <a:t>    </a:t>
            </a:r>
            <a:r>
              <a:rPr lang="en-US" altLang="zh-CN" sz="3600" dirty="0" err="1">
                <a:solidFill>
                  <a:schemeClr val="tx2"/>
                </a:solidFill>
              </a:rPr>
              <a:t>struct</a:t>
            </a:r>
            <a:r>
              <a:rPr lang="en-US" altLang="zh-CN" sz="3600" dirty="0">
                <a:solidFill>
                  <a:schemeClr val="tx2"/>
                </a:solidFill>
              </a:rPr>
              <a:t> Chunk  *next;</a:t>
            </a:r>
          </a:p>
          <a:p>
            <a:pPr eaLnBrk="1" hangingPunct="1">
              <a:lnSpc>
                <a:spcPct val="125000"/>
              </a:lnSpc>
            </a:pPr>
            <a:r>
              <a:rPr lang="en-US" altLang="zh-CN" sz="3600" dirty="0">
                <a:solidFill>
                  <a:schemeClr val="tx2"/>
                </a:solidFill>
              </a:rPr>
              <a:t>  } Chunk;</a:t>
            </a:r>
          </a:p>
          <a:p>
            <a:pPr eaLnBrk="1" hangingPunct="1">
              <a:lnSpc>
                <a:spcPct val="125000"/>
              </a:lnSpc>
            </a:pPr>
            <a:r>
              <a:rPr lang="en-US" altLang="zh-CN" sz="3600" dirty="0">
                <a:solidFill>
                  <a:schemeClr val="tx2"/>
                </a:solidFill>
              </a:rPr>
              <a:t>  </a:t>
            </a:r>
            <a:r>
              <a:rPr lang="en-US" altLang="zh-CN" sz="3600" dirty="0" err="1">
                <a:solidFill>
                  <a:schemeClr val="tx2"/>
                </a:solidFill>
              </a:rPr>
              <a:t>typedef</a:t>
            </a:r>
            <a:r>
              <a:rPr lang="en-US" altLang="zh-CN" sz="3600" dirty="0">
                <a:solidFill>
                  <a:schemeClr val="tx2"/>
                </a:solidFill>
              </a:rPr>
              <a:t> </a:t>
            </a:r>
            <a:r>
              <a:rPr lang="en-US" altLang="zh-CN" sz="3600" dirty="0" err="1">
                <a:solidFill>
                  <a:schemeClr val="tx2"/>
                </a:solidFill>
              </a:rPr>
              <a:t>struct</a:t>
            </a:r>
            <a:r>
              <a:rPr lang="en-US" altLang="zh-CN" sz="3600" dirty="0">
                <a:solidFill>
                  <a:schemeClr val="tx2"/>
                </a:solidFill>
              </a:rPr>
              <a:t> {  </a:t>
            </a:r>
            <a:r>
              <a:rPr lang="en-US" altLang="zh-CN" sz="3600" dirty="0">
                <a:solidFill>
                  <a:srgbClr val="FF00FF"/>
                </a:solidFill>
              </a:rPr>
              <a:t>// </a:t>
            </a:r>
            <a:r>
              <a:rPr lang="zh-CN" altLang="en-US" sz="3600" dirty="0">
                <a:solidFill>
                  <a:srgbClr val="FF00FF"/>
                </a:solidFill>
              </a:rPr>
              <a:t>串的链表结构</a:t>
            </a:r>
            <a:endParaRPr lang="zh-CN" altLang="en-US" sz="3600" dirty="0"/>
          </a:p>
          <a:p>
            <a:pPr eaLnBrk="1" hangingPunct="1">
              <a:lnSpc>
                <a:spcPct val="125000"/>
              </a:lnSpc>
            </a:pPr>
            <a:r>
              <a:rPr lang="zh-CN" altLang="en-US" sz="3600" dirty="0"/>
              <a:t>    </a:t>
            </a:r>
            <a:r>
              <a:rPr lang="en-US" altLang="zh-CN" sz="3600" dirty="0">
                <a:solidFill>
                  <a:schemeClr val="tx2"/>
                </a:solidFill>
              </a:rPr>
              <a:t>Chunk *head, *tail;</a:t>
            </a:r>
            <a:r>
              <a:rPr lang="en-US" altLang="zh-CN" sz="3600" dirty="0"/>
              <a:t> // </a:t>
            </a:r>
            <a:r>
              <a:rPr lang="zh-CN" altLang="en-US" sz="3600" dirty="0"/>
              <a:t>串的</a:t>
            </a:r>
            <a:r>
              <a:rPr lang="zh-CN" altLang="en-US" sz="3600" dirty="0">
                <a:solidFill>
                  <a:srgbClr val="FF0000"/>
                </a:solidFill>
              </a:rPr>
              <a:t>头和尾指针</a:t>
            </a:r>
            <a:endParaRPr lang="zh-CN" altLang="en-US" sz="3600" dirty="0"/>
          </a:p>
          <a:p>
            <a:pPr eaLnBrk="1" hangingPunct="1">
              <a:lnSpc>
                <a:spcPct val="125000"/>
              </a:lnSpc>
            </a:pPr>
            <a:r>
              <a:rPr lang="zh-CN" altLang="en-US" sz="3600" dirty="0"/>
              <a:t>     </a:t>
            </a:r>
            <a:r>
              <a:rPr lang="en-US" altLang="zh-CN" sz="3600" dirty="0" err="1">
                <a:solidFill>
                  <a:schemeClr val="tx2"/>
                </a:solidFill>
              </a:rPr>
              <a:t>int</a:t>
            </a:r>
            <a:r>
              <a:rPr lang="en-US" altLang="zh-CN" sz="3600" dirty="0">
                <a:solidFill>
                  <a:schemeClr val="tx2"/>
                </a:solidFill>
              </a:rPr>
              <a:t>   </a:t>
            </a:r>
            <a:r>
              <a:rPr lang="en-US" altLang="zh-CN" sz="3600" dirty="0" err="1">
                <a:solidFill>
                  <a:schemeClr val="tx2"/>
                </a:solidFill>
              </a:rPr>
              <a:t>curlen</a:t>
            </a:r>
            <a:r>
              <a:rPr lang="en-US" altLang="zh-CN" sz="3600" dirty="0">
                <a:solidFill>
                  <a:schemeClr val="tx2"/>
                </a:solidFill>
              </a:rPr>
              <a:t>;</a:t>
            </a:r>
            <a:r>
              <a:rPr lang="en-US" altLang="zh-CN" sz="3600" dirty="0"/>
              <a:t>     // </a:t>
            </a:r>
            <a:r>
              <a:rPr lang="zh-CN" altLang="en-US" sz="3600" dirty="0"/>
              <a:t>串的</a:t>
            </a:r>
            <a:r>
              <a:rPr lang="zh-CN" altLang="en-US" sz="3600" dirty="0">
                <a:solidFill>
                  <a:srgbClr val="FF0000"/>
                </a:solidFill>
              </a:rPr>
              <a:t>当前长度</a:t>
            </a:r>
            <a:endParaRPr lang="zh-CN" altLang="en-US" sz="3600" dirty="0"/>
          </a:p>
          <a:p>
            <a:pPr eaLnBrk="1" hangingPunct="1">
              <a:lnSpc>
                <a:spcPct val="125000"/>
              </a:lnSpc>
            </a:pPr>
            <a:r>
              <a:rPr lang="zh-CN" altLang="en-US" sz="3600" dirty="0"/>
              <a:t>  </a:t>
            </a:r>
            <a:r>
              <a:rPr lang="en-US" altLang="zh-CN" sz="3600" dirty="0">
                <a:solidFill>
                  <a:schemeClr val="tx2"/>
                </a:solidFill>
              </a:rPr>
              <a:t>} </a:t>
            </a:r>
            <a:r>
              <a:rPr lang="en-US" altLang="zh-CN" sz="3600" dirty="0" err="1">
                <a:solidFill>
                  <a:schemeClr val="tx2"/>
                </a:solidFill>
              </a:rPr>
              <a:t>LString</a:t>
            </a:r>
            <a:r>
              <a:rPr lang="en-US" altLang="zh-CN" sz="3600" dirty="0">
                <a:solidFill>
                  <a:schemeClr val="tx2"/>
                </a:solidFill>
              </a:rPr>
              <a:t>;</a:t>
            </a:r>
            <a:endParaRPr lang="en-US" altLang="zh-CN" sz="3600" dirty="0"/>
          </a:p>
        </p:txBody>
      </p:sp>
    </p:spTree>
    <p:extLst>
      <p:ext uri="{BB962C8B-B14F-4D97-AF65-F5344CB8AC3E}">
        <p14:creationId xmlns:p14="http://schemas.microsoft.com/office/powerpoint/2010/main" val="4051708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22584" y="1992924"/>
            <a:ext cx="9042860" cy="2862322"/>
          </a:xfrm>
          <a:prstGeom prst="rect">
            <a:avLst/>
          </a:prstGeom>
          <a:noFill/>
        </p:spPr>
        <p:txBody>
          <a:bodyPr wrap="none" rtlCol="0">
            <a:spAutoFit/>
          </a:bodyPr>
          <a:lstStyle/>
          <a:p>
            <a:r>
              <a:rPr lang="zh-CN" altLang="en-US" dirty="0"/>
              <a:t>串的匹配</a:t>
            </a:r>
            <a:endParaRPr lang="en-US" altLang="zh-CN" dirty="0"/>
          </a:p>
          <a:p>
            <a:r>
              <a:rPr lang="en-US" altLang="zh-CN" dirty="0"/>
              <a:t>1</a:t>
            </a:r>
            <a:r>
              <a:rPr lang="zh-CN" altLang="en-US" dirty="0"/>
              <a:t>、简单算法：</a:t>
            </a:r>
            <a:r>
              <a:rPr lang="en-US" altLang="zh-CN" dirty="0"/>
              <a:t>O(n*m)</a:t>
            </a:r>
          </a:p>
          <a:p>
            <a:r>
              <a:rPr lang="en-US" altLang="zh-CN" dirty="0"/>
              <a:t>	</a:t>
            </a:r>
            <a:r>
              <a:rPr lang="zh-CN" altLang="en-US" dirty="0"/>
              <a:t>对于主串逐个字符匹配</a:t>
            </a:r>
            <a:endParaRPr lang="en-US" altLang="zh-CN" dirty="0"/>
          </a:p>
          <a:p>
            <a:r>
              <a:rPr lang="en-US" altLang="zh-CN" dirty="0"/>
              <a:t>	</a:t>
            </a:r>
            <a:r>
              <a:rPr lang="zh-CN" altLang="en-US" dirty="0"/>
              <a:t>对于模式串，回溯</a:t>
            </a:r>
            <a:endParaRPr lang="en-US" altLang="zh-CN" dirty="0"/>
          </a:p>
          <a:p>
            <a:r>
              <a:rPr lang="en-US" altLang="zh-CN" dirty="0"/>
              <a:t>2</a:t>
            </a:r>
            <a:r>
              <a:rPr lang="zh-CN" altLang="en-US" dirty="0"/>
              <a:t>、首尾匹配算法</a:t>
            </a:r>
            <a:endParaRPr lang="en-US" altLang="zh-CN" dirty="0"/>
          </a:p>
          <a:p>
            <a:r>
              <a:rPr lang="en-US" altLang="zh-CN" dirty="0"/>
              <a:t>	</a:t>
            </a:r>
            <a:r>
              <a:rPr lang="zh-CN" altLang="en-US" dirty="0"/>
              <a:t>对于主串逐个字符匹配</a:t>
            </a:r>
            <a:endParaRPr lang="en-US" altLang="zh-CN" dirty="0"/>
          </a:p>
          <a:p>
            <a:r>
              <a:rPr lang="en-US" altLang="zh-CN" dirty="0"/>
              <a:t>	</a:t>
            </a:r>
            <a:r>
              <a:rPr lang="zh-CN" altLang="en-US" dirty="0"/>
              <a:t>对于模式串，先比较第一个再比较最后一个，接着比较第二个和倒数第二个</a:t>
            </a:r>
            <a:r>
              <a:rPr lang="en-US" altLang="zh-CN" dirty="0"/>
              <a:t>……</a:t>
            </a:r>
          </a:p>
          <a:p>
            <a:r>
              <a:rPr lang="en-US" altLang="zh-CN" dirty="0"/>
              <a:t>3</a:t>
            </a:r>
            <a:r>
              <a:rPr lang="zh-CN" altLang="en-US" dirty="0"/>
              <a:t>、</a:t>
            </a:r>
            <a:r>
              <a:rPr lang="en-US" altLang="zh-CN" dirty="0"/>
              <a:t>KMP</a:t>
            </a:r>
            <a:r>
              <a:rPr lang="zh-CN" altLang="en-US" dirty="0"/>
              <a:t>算法：</a:t>
            </a:r>
            <a:r>
              <a:rPr lang="en-US" altLang="zh-CN" dirty="0"/>
              <a:t>O(</a:t>
            </a:r>
            <a:r>
              <a:rPr lang="en-US" altLang="zh-CN" dirty="0" err="1"/>
              <a:t>n+m</a:t>
            </a:r>
            <a:r>
              <a:rPr lang="en-US" altLang="zh-CN" dirty="0"/>
              <a:t>)</a:t>
            </a:r>
          </a:p>
          <a:p>
            <a:r>
              <a:rPr lang="en-US" altLang="zh-CN" dirty="0"/>
              <a:t>	</a:t>
            </a:r>
            <a:r>
              <a:rPr lang="zh-CN" altLang="en-US" dirty="0"/>
              <a:t>但需要先计算好模式串的</a:t>
            </a:r>
            <a:r>
              <a:rPr lang="en-US" altLang="zh-CN" dirty="0"/>
              <a:t>next</a:t>
            </a:r>
            <a:r>
              <a:rPr lang="zh-CN" altLang="en-US" dirty="0"/>
              <a:t>，</a:t>
            </a:r>
            <a:r>
              <a:rPr lang="en-US" altLang="zh-CN" dirty="0"/>
              <a:t>O(m)</a:t>
            </a:r>
          </a:p>
          <a:p>
            <a:endParaRPr lang="zh-CN" altLang="en-US" dirty="0"/>
          </a:p>
        </p:txBody>
      </p:sp>
    </p:spTree>
    <p:extLst>
      <p:ext uri="{BB962C8B-B14F-4D97-AF65-F5344CB8AC3E}">
        <p14:creationId xmlns:p14="http://schemas.microsoft.com/office/powerpoint/2010/main" val="2389309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1774826" y="260350"/>
            <a:ext cx="3630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dirty="0">
                <a:solidFill>
                  <a:srgbClr val="0000FF"/>
                </a:solidFill>
              </a:rPr>
              <a:t>三、</a:t>
            </a:r>
            <a:r>
              <a:rPr lang="en-US" altLang="zh-CN" sz="4400" dirty="0">
                <a:solidFill>
                  <a:srgbClr val="0000FF"/>
                </a:solidFill>
              </a:rPr>
              <a:t>KMP</a:t>
            </a:r>
            <a:r>
              <a:rPr lang="zh-CN" altLang="en-US" sz="4400" dirty="0">
                <a:solidFill>
                  <a:srgbClr val="0000FF"/>
                </a:solidFill>
              </a:rPr>
              <a:t>算法</a:t>
            </a:r>
            <a:endParaRPr lang="zh-CN" altLang="en-US" sz="4000" dirty="0"/>
          </a:p>
        </p:txBody>
      </p:sp>
      <p:sp>
        <p:nvSpPr>
          <p:cNvPr id="89093" name="Text Box 5"/>
          <p:cNvSpPr txBox="1">
            <a:spLocks noChangeArrowheads="1"/>
          </p:cNvSpPr>
          <p:nvPr/>
        </p:nvSpPr>
        <p:spPr bwMode="auto">
          <a:xfrm>
            <a:off x="1828801" y="1350963"/>
            <a:ext cx="83915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dirty="0"/>
              <a:t>KMP</a:t>
            </a:r>
            <a:r>
              <a:rPr lang="zh-CN" altLang="en-US" sz="2800" dirty="0"/>
              <a:t>算法的思路：</a:t>
            </a:r>
          </a:p>
          <a:p>
            <a:pPr eaLnBrk="1" hangingPunct="1"/>
            <a:r>
              <a:rPr lang="zh-CN" altLang="en-US" sz="2800" dirty="0">
                <a:solidFill>
                  <a:srgbClr val="CC0000"/>
                </a:solidFill>
              </a:rPr>
              <a:t>    </a:t>
            </a:r>
            <a:r>
              <a:rPr lang="zh-CN" altLang="en-US" sz="2800" dirty="0">
                <a:solidFill>
                  <a:srgbClr val="990000"/>
                </a:solidFill>
              </a:rPr>
              <a:t>从</a:t>
            </a:r>
            <a:r>
              <a:rPr lang="zh-CN" altLang="en-US" sz="2800" b="1" dirty="0">
                <a:solidFill>
                  <a:srgbClr val="CC3300"/>
                </a:solidFill>
              </a:rPr>
              <a:t>主串</a:t>
            </a:r>
            <a:r>
              <a:rPr lang="zh-CN" altLang="en-US" sz="2800" dirty="0">
                <a:solidFill>
                  <a:srgbClr val="990000"/>
                </a:solidFill>
              </a:rPr>
              <a:t>第</a:t>
            </a:r>
            <a:r>
              <a:rPr lang="en-US" altLang="zh-CN" sz="2800" dirty="0" err="1">
                <a:solidFill>
                  <a:srgbClr val="990000"/>
                </a:solidFill>
              </a:rPr>
              <a:t>pos</a:t>
            </a:r>
            <a:r>
              <a:rPr lang="zh-CN" altLang="en-US" sz="2800" dirty="0">
                <a:solidFill>
                  <a:srgbClr val="990000"/>
                </a:solidFill>
              </a:rPr>
              <a:t>个字符起和</a:t>
            </a:r>
            <a:r>
              <a:rPr lang="zh-CN" altLang="en-US" sz="2800" b="1" dirty="0">
                <a:solidFill>
                  <a:srgbClr val="CC3300"/>
                </a:solidFill>
              </a:rPr>
              <a:t>模式串</a:t>
            </a:r>
            <a:r>
              <a:rPr lang="zh-CN" altLang="en-US" sz="2800" dirty="0">
                <a:solidFill>
                  <a:srgbClr val="990000"/>
                </a:solidFill>
              </a:rPr>
              <a:t>第一个字符开始比较，若</a:t>
            </a:r>
            <a:r>
              <a:rPr lang="zh-CN" altLang="en-US" sz="2800" b="1" dirty="0">
                <a:solidFill>
                  <a:srgbClr val="CC3300"/>
                </a:solidFill>
              </a:rPr>
              <a:t>相等</a:t>
            </a:r>
            <a:r>
              <a:rPr lang="zh-CN" altLang="en-US" sz="2800" dirty="0">
                <a:solidFill>
                  <a:srgbClr val="990000"/>
                </a:solidFill>
              </a:rPr>
              <a:t>，继续逐个比较后续字符。当一趟匹配过程中出现</a:t>
            </a:r>
            <a:r>
              <a:rPr lang="zh-CN" altLang="en-US" sz="2800" b="1" dirty="0">
                <a:solidFill>
                  <a:srgbClr val="CC3300"/>
                </a:solidFill>
              </a:rPr>
              <a:t>不相等</a:t>
            </a:r>
            <a:r>
              <a:rPr lang="zh-CN" altLang="en-US" sz="2800" dirty="0">
                <a:solidFill>
                  <a:srgbClr val="990000"/>
                </a:solidFill>
              </a:rPr>
              <a:t>字符时，</a:t>
            </a:r>
            <a:r>
              <a:rPr lang="zh-CN" altLang="en-US" sz="2800" b="1" dirty="0">
                <a:solidFill>
                  <a:srgbClr val="CC3300"/>
                </a:solidFill>
              </a:rPr>
              <a:t>不回溯</a:t>
            </a:r>
            <a:r>
              <a:rPr lang="en-US" altLang="zh-CN" sz="2800" dirty="0" err="1">
                <a:solidFill>
                  <a:srgbClr val="990000"/>
                </a:solidFill>
              </a:rPr>
              <a:t>i</a:t>
            </a:r>
            <a:r>
              <a:rPr lang="zh-CN" altLang="en-US" sz="2800" dirty="0">
                <a:solidFill>
                  <a:srgbClr val="990000"/>
                </a:solidFill>
              </a:rPr>
              <a:t>指针，而是利用已经获得的“</a:t>
            </a:r>
            <a:r>
              <a:rPr lang="zh-CN" altLang="en-US" sz="2800" b="1" dirty="0">
                <a:solidFill>
                  <a:srgbClr val="CC3300"/>
                </a:solidFill>
              </a:rPr>
              <a:t>部分匹配</a:t>
            </a:r>
            <a:r>
              <a:rPr lang="zh-CN" altLang="en-US" sz="2800" dirty="0">
                <a:solidFill>
                  <a:srgbClr val="990000"/>
                </a:solidFill>
              </a:rPr>
              <a:t>”结果，将</a:t>
            </a:r>
            <a:r>
              <a:rPr lang="en-US" altLang="zh-CN" sz="2800" dirty="0">
                <a:solidFill>
                  <a:srgbClr val="990000"/>
                </a:solidFill>
              </a:rPr>
              <a:t>j</a:t>
            </a:r>
            <a:r>
              <a:rPr lang="zh-CN" altLang="en-US" sz="2800" dirty="0">
                <a:solidFill>
                  <a:srgbClr val="990000"/>
                </a:solidFill>
              </a:rPr>
              <a:t>指针</a:t>
            </a:r>
            <a:r>
              <a:rPr lang="zh-CN" altLang="en-US" sz="2800" b="1" dirty="0">
                <a:solidFill>
                  <a:srgbClr val="CC3300"/>
                </a:solidFill>
              </a:rPr>
              <a:t>尽量少回溯</a:t>
            </a:r>
            <a:r>
              <a:rPr lang="zh-CN" altLang="en-US" sz="2800" dirty="0">
                <a:solidFill>
                  <a:srgbClr val="990000"/>
                </a:solidFill>
              </a:rPr>
              <a:t>一段距离后，继续进行比较。</a:t>
            </a:r>
          </a:p>
        </p:txBody>
      </p:sp>
      <p:sp>
        <p:nvSpPr>
          <p:cNvPr id="89094" name="Text Box 6"/>
          <p:cNvSpPr txBox="1">
            <a:spLocks noChangeArrowheads="1"/>
          </p:cNvSpPr>
          <p:nvPr/>
        </p:nvSpPr>
        <p:spPr bwMode="auto">
          <a:xfrm>
            <a:off x="1808164" y="4292600"/>
            <a:ext cx="839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t>KMP</a:t>
            </a:r>
            <a:r>
              <a:rPr lang="zh-CN" altLang="en-US" sz="3200"/>
              <a:t>算法的优点：</a:t>
            </a:r>
          </a:p>
          <a:p>
            <a:pPr eaLnBrk="1" hangingPunct="1"/>
            <a:r>
              <a:rPr lang="zh-CN" altLang="en-US" sz="3200"/>
              <a:t>    </a:t>
            </a:r>
            <a:r>
              <a:rPr lang="zh-CN" altLang="en-US" sz="3200">
                <a:solidFill>
                  <a:srgbClr val="0000FF"/>
                </a:solidFill>
              </a:rPr>
              <a:t>匹配过程中，主串的跟踪指针不回溯</a:t>
            </a:r>
          </a:p>
          <a:p>
            <a:pPr eaLnBrk="1" hangingPunct="1"/>
            <a:r>
              <a:rPr lang="zh-CN" altLang="en-US" sz="3200">
                <a:solidFill>
                  <a:srgbClr val="0000FF"/>
                </a:solidFill>
              </a:rPr>
              <a:t>    算法时间效率达到：</a:t>
            </a:r>
            <a:r>
              <a:rPr lang="en-US" altLang="zh-CN" sz="3200">
                <a:solidFill>
                  <a:srgbClr val="0000FF"/>
                </a:solidFill>
              </a:rPr>
              <a:t>O(n</a:t>
            </a:r>
            <a:r>
              <a:rPr lang="zh-CN" altLang="en-US" sz="3200">
                <a:solidFill>
                  <a:srgbClr val="0000FF"/>
                </a:solidFill>
              </a:rPr>
              <a:t>＋</a:t>
            </a:r>
            <a:r>
              <a:rPr lang="en-US" altLang="zh-CN" sz="3200">
                <a:solidFill>
                  <a:srgbClr val="0000FF"/>
                </a:solidFill>
              </a:rPr>
              <a:t>m)</a:t>
            </a:r>
          </a:p>
        </p:txBody>
      </p:sp>
    </p:spTree>
    <p:extLst>
      <p:ext uri="{BB962C8B-B14F-4D97-AF65-F5344CB8AC3E}">
        <p14:creationId xmlns:p14="http://schemas.microsoft.com/office/powerpoint/2010/main" val="1034585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ppt_x"/>
                                          </p:val>
                                        </p:tav>
                                        <p:tav tm="100000">
                                          <p:val>
                                            <p:strVal val="#ppt_x"/>
                                          </p:val>
                                        </p:tav>
                                      </p:tavLst>
                                    </p:anim>
                                    <p:anim calcmode="lin" valueType="num">
                                      <p:cBhvr additive="base">
                                        <p:cTn id="8" dur="500" fill="hold"/>
                                        <p:tgtEl>
                                          <p:spTgt spid="8909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9094"/>
                                        </p:tgtEl>
                                        <p:attrNameLst>
                                          <p:attrName>style.visibility</p:attrName>
                                        </p:attrNameLst>
                                      </p:cBhvr>
                                      <p:to>
                                        <p:strVal val="visible"/>
                                      </p:to>
                                    </p:set>
                                    <p:anim calcmode="lin" valueType="num">
                                      <p:cBhvr additive="base">
                                        <p:cTn id="13" dur="500" fill="hold"/>
                                        <p:tgtEl>
                                          <p:spTgt spid="89094"/>
                                        </p:tgtEl>
                                        <p:attrNameLst>
                                          <p:attrName>ppt_x</p:attrName>
                                        </p:attrNameLst>
                                      </p:cBhvr>
                                      <p:tavLst>
                                        <p:tav tm="0">
                                          <p:val>
                                            <p:strVal val="#ppt_x"/>
                                          </p:val>
                                        </p:tav>
                                        <p:tav tm="100000">
                                          <p:val>
                                            <p:strVal val="#ppt_x"/>
                                          </p:val>
                                        </p:tav>
                                      </p:tavLst>
                                    </p:anim>
                                    <p:anim calcmode="lin" valueType="num">
                                      <p:cBhvr additive="base">
                                        <p:cTn id="14" dur="500" fill="hold"/>
                                        <p:tgtEl>
                                          <p:spTgt spid="890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1847850" y="249239"/>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CC3300"/>
                </a:solidFill>
              </a:rPr>
              <a:t>Next</a:t>
            </a:r>
            <a:r>
              <a:rPr lang="zh-CN" altLang="en-US" sz="3200" b="1">
                <a:solidFill>
                  <a:srgbClr val="CC3300"/>
                </a:solidFill>
              </a:rPr>
              <a:t>函数的意义</a:t>
            </a:r>
          </a:p>
        </p:txBody>
      </p:sp>
      <p:sp>
        <p:nvSpPr>
          <p:cNvPr id="69635" name="Text Box 5"/>
          <p:cNvSpPr txBox="1">
            <a:spLocks noChangeArrowheads="1"/>
          </p:cNvSpPr>
          <p:nvPr/>
        </p:nvSpPr>
        <p:spPr bwMode="auto">
          <a:xfrm>
            <a:off x="2927350" y="836614"/>
            <a:ext cx="74564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设主串</a:t>
            </a:r>
            <a:r>
              <a:rPr lang="en-US" altLang="zh-CN" sz="3600">
                <a:solidFill>
                  <a:srgbClr val="0000FF"/>
                </a:solidFill>
              </a:rPr>
              <a:t>S=s</a:t>
            </a:r>
            <a:r>
              <a:rPr lang="en-US" altLang="zh-CN" sz="3600" baseline="-25000">
                <a:solidFill>
                  <a:srgbClr val="0000FF"/>
                </a:solidFill>
              </a:rPr>
              <a:t>1</a:t>
            </a:r>
            <a:r>
              <a:rPr lang="en-US" altLang="zh-CN" sz="3600">
                <a:solidFill>
                  <a:srgbClr val="0000FF"/>
                </a:solidFill>
              </a:rPr>
              <a:t>s</a:t>
            </a:r>
            <a:r>
              <a:rPr lang="en-US" altLang="zh-CN" sz="3600" baseline="-25000">
                <a:solidFill>
                  <a:srgbClr val="0000FF"/>
                </a:solidFill>
              </a:rPr>
              <a:t>2</a:t>
            </a:r>
            <a:r>
              <a:rPr lang="en-US" altLang="zh-CN" sz="3600">
                <a:solidFill>
                  <a:srgbClr val="0000FF"/>
                </a:solidFill>
              </a:rPr>
              <a:t>s</a:t>
            </a:r>
            <a:r>
              <a:rPr lang="en-US" altLang="zh-CN" sz="3600" baseline="-25000">
                <a:solidFill>
                  <a:srgbClr val="0000FF"/>
                </a:solidFill>
              </a:rPr>
              <a:t>3</a:t>
            </a:r>
            <a:r>
              <a:rPr lang="en-US" altLang="zh-CN" sz="3600">
                <a:solidFill>
                  <a:srgbClr val="0000FF"/>
                </a:solidFill>
              </a:rPr>
              <a:t>···s</a:t>
            </a:r>
            <a:r>
              <a:rPr lang="en-US" altLang="zh-CN" sz="3600" baseline="-25000">
                <a:solidFill>
                  <a:srgbClr val="0000FF"/>
                </a:solidFill>
              </a:rPr>
              <a:t>i</a:t>
            </a:r>
            <a:r>
              <a:rPr lang="en-US" altLang="zh-CN" sz="3600">
                <a:solidFill>
                  <a:srgbClr val="0000FF"/>
                </a:solidFill>
              </a:rPr>
              <a:t>···s</a:t>
            </a:r>
            <a:r>
              <a:rPr lang="en-US" altLang="zh-CN" sz="3600" baseline="-25000">
                <a:solidFill>
                  <a:srgbClr val="0000FF"/>
                </a:solidFill>
              </a:rPr>
              <a:t>n</a:t>
            </a:r>
          </a:p>
          <a:p>
            <a:pPr eaLnBrk="1" hangingPunct="1"/>
            <a:r>
              <a:rPr lang="zh-CN" altLang="en-US" sz="3600">
                <a:solidFill>
                  <a:srgbClr val="0000FF"/>
                </a:solidFill>
              </a:rPr>
              <a:t>模式串</a:t>
            </a:r>
            <a:r>
              <a:rPr lang="en-US" altLang="zh-CN" sz="3600">
                <a:solidFill>
                  <a:srgbClr val="0000FF"/>
                </a:solidFill>
              </a:rPr>
              <a:t>T=t</a:t>
            </a:r>
            <a:r>
              <a:rPr lang="en-US" altLang="zh-CN" sz="3600" baseline="-25000">
                <a:solidFill>
                  <a:srgbClr val="0000FF"/>
                </a:solidFill>
              </a:rPr>
              <a:t>1</a:t>
            </a:r>
            <a:r>
              <a:rPr lang="en-US" altLang="zh-CN" sz="3600">
                <a:solidFill>
                  <a:srgbClr val="0000FF"/>
                </a:solidFill>
              </a:rPr>
              <a:t>t</a:t>
            </a:r>
            <a:r>
              <a:rPr lang="en-US" altLang="zh-CN" sz="3600" baseline="-25000">
                <a:solidFill>
                  <a:srgbClr val="0000FF"/>
                </a:solidFill>
              </a:rPr>
              <a:t>2</a:t>
            </a:r>
            <a:r>
              <a:rPr lang="en-US" altLang="zh-CN" sz="3600">
                <a:solidFill>
                  <a:srgbClr val="0000FF"/>
                </a:solidFill>
              </a:rPr>
              <a:t>t</a:t>
            </a:r>
            <a:r>
              <a:rPr lang="en-US" altLang="zh-CN" sz="3600" baseline="-25000">
                <a:solidFill>
                  <a:srgbClr val="0000FF"/>
                </a:solidFill>
              </a:rPr>
              <a:t>3</a:t>
            </a:r>
            <a:r>
              <a:rPr lang="en-US" altLang="zh-CN" sz="3600">
                <a:solidFill>
                  <a:srgbClr val="0000FF"/>
                </a:solidFill>
              </a:rPr>
              <a:t>···t</a:t>
            </a:r>
            <a:r>
              <a:rPr lang="en-US" altLang="zh-CN" sz="3600" baseline="-25000">
                <a:solidFill>
                  <a:srgbClr val="0000FF"/>
                </a:solidFill>
              </a:rPr>
              <a:t>j</a:t>
            </a:r>
            <a:r>
              <a:rPr lang="en-US" altLang="zh-CN" sz="3600">
                <a:solidFill>
                  <a:srgbClr val="0000FF"/>
                </a:solidFill>
              </a:rPr>
              <a:t>···t</a:t>
            </a:r>
            <a:r>
              <a:rPr lang="en-US" altLang="zh-CN" sz="3600" baseline="-25000">
                <a:solidFill>
                  <a:srgbClr val="0000FF"/>
                </a:solidFill>
              </a:rPr>
              <a:t>m</a:t>
            </a:r>
          </a:p>
        </p:txBody>
      </p:sp>
      <p:sp>
        <p:nvSpPr>
          <p:cNvPr id="69636" name="Text Box 6"/>
          <p:cNvSpPr txBox="1">
            <a:spLocks noChangeArrowheads="1"/>
          </p:cNvSpPr>
          <p:nvPr/>
        </p:nvSpPr>
        <p:spPr bwMode="auto">
          <a:xfrm>
            <a:off x="3071814" y="1989139"/>
            <a:ext cx="619283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Next</a:t>
            </a:r>
            <a:r>
              <a:rPr lang="zh-CN" altLang="en-US" sz="3200">
                <a:solidFill>
                  <a:srgbClr val="CC3300"/>
                </a:solidFill>
              </a:rPr>
              <a:t>函数值表示字符失配时，模式串字符指针回溯的位置，该位置只与模式串本身的结构有关，而与相匹配的主串无关</a:t>
            </a:r>
            <a:endParaRPr lang="zh-CN" altLang="en-US">
              <a:solidFill>
                <a:srgbClr val="CC3300"/>
              </a:solidFill>
            </a:endParaRPr>
          </a:p>
        </p:txBody>
      </p:sp>
      <p:grpSp>
        <p:nvGrpSpPr>
          <p:cNvPr id="69637" name="Group 19"/>
          <p:cNvGrpSpPr>
            <a:grpSpLocks/>
          </p:cNvGrpSpPr>
          <p:nvPr/>
        </p:nvGrpSpPr>
        <p:grpSpPr bwMode="auto">
          <a:xfrm>
            <a:off x="3071813" y="4002088"/>
            <a:ext cx="5256212" cy="1947862"/>
            <a:chOff x="884" y="2838"/>
            <a:chExt cx="3311" cy="1227"/>
          </a:xfrm>
        </p:grpSpPr>
        <p:sp>
          <p:nvSpPr>
            <p:cNvPr id="69638" name="Text Box 9"/>
            <p:cNvSpPr txBox="1">
              <a:spLocks noChangeArrowheads="1"/>
            </p:cNvSpPr>
            <p:nvPr/>
          </p:nvSpPr>
          <p:spPr bwMode="auto">
            <a:xfrm>
              <a:off x="1247" y="283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j</a:t>
              </a:r>
            </a:p>
          </p:txBody>
        </p:sp>
        <p:sp>
          <p:nvSpPr>
            <p:cNvPr id="69639" name="Text Box 13"/>
            <p:cNvSpPr txBox="1">
              <a:spLocks noChangeArrowheads="1"/>
            </p:cNvSpPr>
            <p:nvPr/>
          </p:nvSpPr>
          <p:spPr bwMode="auto">
            <a:xfrm>
              <a:off x="884" y="3248"/>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t>模式串</a:t>
              </a:r>
            </a:p>
          </p:txBody>
        </p:sp>
        <p:sp>
          <p:nvSpPr>
            <p:cNvPr id="69640" name="Text Box 15"/>
            <p:cNvSpPr txBox="1">
              <a:spLocks noChangeArrowheads="1"/>
            </p:cNvSpPr>
            <p:nvPr/>
          </p:nvSpPr>
          <p:spPr bwMode="auto">
            <a:xfrm>
              <a:off x="1837" y="3237"/>
              <a:ext cx="2314" cy="377"/>
            </a:xfrm>
            <a:prstGeom prst="rect">
              <a:avLst/>
            </a:prstGeom>
            <a:solidFill>
              <a:srgbClr val="FF9900">
                <a:alpha val="50195"/>
              </a:srgbClr>
            </a:solidFill>
            <a:ln w="19050">
              <a:solidFill>
                <a:schemeClr val="tx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t> </a:t>
              </a:r>
              <a:r>
                <a:rPr lang="en-US" altLang="zh-CN" sz="3200" u="sng">
                  <a:solidFill>
                    <a:srgbClr val="46A1A8"/>
                  </a:solidFill>
                </a:rPr>
                <a:t>a  b</a:t>
              </a:r>
              <a:r>
                <a:rPr lang="en-US" altLang="zh-CN" sz="3200"/>
                <a:t>  a  </a:t>
              </a:r>
              <a:r>
                <a:rPr lang="en-US" altLang="zh-CN" sz="3200" u="sng">
                  <a:solidFill>
                    <a:srgbClr val="46A1A8"/>
                  </a:solidFill>
                </a:rPr>
                <a:t>a   b</a:t>
              </a:r>
              <a:r>
                <a:rPr lang="en-US" altLang="zh-CN" sz="3200"/>
                <a:t>   c   a   c</a:t>
              </a:r>
            </a:p>
          </p:txBody>
        </p:sp>
        <p:sp>
          <p:nvSpPr>
            <p:cNvPr id="69641" name="Text Box 16"/>
            <p:cNvSpPr txBox="1">
              <a:spLocks noChangeArrowheads="1"/>
            </p:cNvSpPr>
            <p:nvPr/>
          </p:nvSpPr>
          <p:spPr bwMode="auto">
            <a:xfrm>
              <a:off x="1882" y="2893"/>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a:t>1  2  3  4   5   6   7   8</a:t>
              </a:r>
            </a:p>
          </p:txBody>
        </p:sp>
        <p:sp>
          <p:nvSpPr>
            <p:cNvPr id="69642" name="Text Box 17"/>
            <p:cNvSpPr txBox="1">
              <a:spLocks noChangeArrowheads="1"/>
            </p:cNvSpPr>
            <p:nvPr/>
          </p:nvSpPr>
          <p:spPr bwMode="auto">
            <a:xfrm>
              <a:off x="884" y="3655"/>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next[j]</a:t>
              </a:r>
            </a:p>
          </p:txBody>
        </p:sp>
        <p:sp>
          <p:nvSpPr>
            <p:cNvPr id="69643" name="Text Box 18"/>
            <p:cNvSpPr txBox="1">
              <a:spLocks noChangeArrowheads="1"/>
            </p:cNvSpPr>
            <p:nvPr/>
          </p:nvSpPr>
          <p:spPr bwMode="auto">
            <a:xfrm>
              <a:off x="1882" y="3709"/>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a:solidFill>
                    <a:schemeClr val="accent2"/>
                  </a:solidFill>
                </a:rPr>
                <a:t>0  1  1  2   2   3   1   2</a:t>
              </a:r>
            </a:p>
          </p:txBody>
        </p:sp>
      </p:grpSp>
    </p:spTree>
    <p:extLst>
      <p:ext uri="{BB962C8B-B14F-4D97-AF65-F5344CB8AC3E}">
        <p14:creationId xmlns:p14="http://schemas.microsoft.com/office/powerpoint/2010/main" val="2787501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847850" y="249238"/>
            <a:ext cx="3435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rgbClr val="CC3300"/>
                </a:solidFill>
              </a:rPr>
              <a:t>利用</a:t>
            </a:r>
            <a:r>
              <a:rPr lang="en-US" altLang="zh-CN" sz="3200" b="1">
                <a:solidFill>
                  <a:srgbClr val="CC3300"/>
                </a:solidFill>
              </a:rPr>
              <a:t>Next</a:t>
            </a:r>
            <a:r>
              <a:rPr lang="zh-CN" altLang="en-US" sz="3200" b="1">
                <a:solidFill>
                  <a:srgbClr val="CC3300"/>
                </a:solidFill>
              </a:rPr>
              <a:t>函数进行</a:t>
            </a:r>
          </a:p>
          <a:p>
            <a:pPr eaLnBrk="1" hangingPunct="1"/>
            <a:r>
              <a:rPr lang="zh-CN" altLang="en-US" sz="3200" b="1">
                <a:solidFill>
                  <a:srgbClr val="CC3300"/>
                </a:solidFill>
              </a:rPr>
              <a:t>字符串匹配</a:t>
            </a:r>
          </a:p>
        </p:txBody>
      </p:sp>
      <p:grpSp>
        <p:nvGrpSpPr>
          <p:cNvPr id="70659" name="Group 5"/>
          <p:cNvGrpSpPr>
            <a:grpSpLocks/>
          </p:cNvGrpSpPr>
          <p:nvPr/>
        </p:nvGrpSpPr>
        <p:grpSpPr bwMode="auto">
          <a:xfrm>
            <a:off x="5232401" y="188913"/>
            <a:ext cx="5256213" cy="1947862"/>
            <a:chOff x="884" y="2838"/>
            <a:chExt cx="3311" cy="1227"/>
          </a:xfrm>
        </p:grpSpPr>
        <p:sp>
          <p:nvSpPr>
            <p:cNvPr id="70664" name="Text Box 6"/>
            <p:cNvSpPr txBox="1">
              <a:spLocks noChangeArrowheads="1"/>
            </p:cNvSpPr>
            <p:nvPr/>
          </p:nvSpPr>
          <p:spPr bwMode="auto">
            <a:xfrm>
              <a:off x="1247" y="283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j</a:t>
              </a:r>
            </a:p>
          </p:txBody>
        </p:sp>
        <p:sp>
          <p:nvSpPr>
            <p:cNvPr id="70665" name="Text Box 7"/>
            <p:cNvSpPr txBox="1">
              <a:spLocks noChangeArrowheads="1"/>
            </p:cNvSpPr>
            <p:nvPr/>
          </p:nvSpPr>
          <p:spPr bwMode="auto">
            <a:xfrm>
              <a:off x="884" y="3248"/>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t>模式串</a:t>
              </a:r>
            </a:p>
          </p:txBody>
        </p:sp>
        <p:sp>
          <p:nvSpPr>
            <p:cNvPr id="70666" name="Text Box 8"/>
            <p:cNvSpPr txBox="1">
              <a:spLocks noChangeArrowheads="1"/>
            </p:cNvSpPr>
            <p:nvPr/>
          </p:nvSpPr>
          <p:spPr bwMode="auto">
            <a:xfrm>
              <a:off x="1837" y="3237"/>
              <a:ext cx="2314" cy="377"/>
            </a:xfrm>
            <a:prstGeom prst="rect">
              <a:avLst/>
            </a:prstGeom>
            <a:solidFill>
              <a:srgbClr val="FF9900">
                <a:alpha val="50195"/>
              </a:srgbClr>
            </a:solidFill>
            <a:ln w="19050">
              <a:solidFill>
                <a:schemeClr val="tx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 </a:t>
              </a:r>
              <a:r>
                <a:rPr lang="en-US" altLang="zh-CN" sz="3200" u="sng" dirty="0">
                  <a:solidFill>
                    <a:srgbClr val="46A1A8"/>
                  </a:solidFill>
                </a:rPr>
                <a:t>a  b</a:t>
              </a:r>
              <a:r>
                <a:rPr lang="en-US" altLang="zh-CN" sz="3200" dirty="0"/>
                <a:t>  a  </a:t>
              </a:r>
              <a:r>
                <a:rPr lang="en-US" altLang="zh-CN" sz="3200" u="sng" dirty="0" err="1">
                  <a:solidFill>
                    <a:srgbClr val="46A1A8"/>
                  </a:solidFill>
                </a:rPr>
                <a:t>a</a:t>
              </a:r>
              <a:r>
                <a:rPr lang="en-US" altLang="zh-CN" sz="3200" u="sng" dirty="0">
                  <a:solidFill>
                    <a:srgbClr val="46A1A8"/>
                  </a:solidFill>
                </a:rPr>
                <a:t>   b</a:t>
              </a:r>
              <a:r>
                <a:rPr lang="en-US" altLang="zh-CN" sz="3200" dirty="0"/>
                <a:t>   c   a   c</a:t>
              </a:r>
            </a:p>
          </p:txBody>
        </p:sp>
        <p:sp>
          <p:nvSpPr>
            <p:cNvPr id="70667" name="Text Box 9"/>
            <p:cNvSpPr txBox="1">
              <a:spLocks noChangeArrowheads="1"/>
            </p:cNvSpPr>
            <p:nvPr/>
          </p:nvSpPr>
          <p:spPr bwMode="auto">
            <a:xfrm>
              <a:off x="1882" y="2893"/>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a:t>1  2  3  4   5   6   7   8</a:t>
              </a:r>
            </a:p>
          </p:txBody>
        </p:sp>
        <p:sp>
          <p:nvSpPr>
            <p:cNvPr id="70668" name="Text Box 10"/>
            <p:cNvSpPr txBox="1">
              <a:spLocks noChangeArrowheads="1"/>
            </p:cNvSpPr>
            <p:nvPr/>
          </p:nvSpPr>
          <p:spPr bwMode="auto">
            <a:xfrm>
              <a:off x="884" y="3655"/>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next[j]</a:t>
              </a:r>
            </a:p>
          </p:txBody>
        </p:sp>
        <p:sp>
          <p:nvSpPr>
            <p:cNvPr id="70669" name="Text Box 11"/>
            <p:cNvSpPr txBox="1">
              <a:spLocks noChangeArrowheads="1"/>
            </p:cNvSpPr>
            <p:nvPr/>
          </p:nvSpPr>
          <p:spPr bwMode="auto">
            <a:xfrm>
              <a:off x="1882" y="3709"/>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a:solidFill>
                    <a:schemeClr val="accent2"/>
                  </a:solidFill>
                </a:rPr>
                <a:t>0  1  1  2   2   3   1   2</a:t>
              </a:r>
            </a:p>
          </p:txBody>
        </p:sp>
      </p:grpSp>
      <p:sp>
        <p:nvSpPr>
          <p:cNvPr id="98316" name="Text Box 12"/>
          <p:cNvSpPr txBox="1">
            <a:spLocks noChangeArrowheads="1"/>
          </p:cNvSpPr>
          <p:nvPr/>
        </p:nvSpPr>
        <p:spPr bwMode="auto">
          <a:xfrm>
            <a:off x="1703388" y="2166939"/>
            <a:ext cx="8680450" cy="7016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000" b="1">
                <a:solidFill>
                  <a:srgbClr val="0000FF"/>
                </a:solidFill>
              </a:rPr>
              <a:t>第一趟 主串：</a:t>
            </a:r>
            <a:r>
              <a:rPr lang="en-US" altLang="zh-CN" sz="2000" b="1">
                <a:solidFill>
                  <a:srgbClr val="0000FF"/>
                </a:solidFill>
              </a:rPr>
              <a:t>a  </a:t>
            </a:r>
            <a:r>
              <a:rPr lang="en-US" altLang="zh-CN" sz="2000" b="1">
                <a:solidFill>
                  <a:srgbClr val="CC3300"/>
                </a:solidFill>
              </a:rPr>
              <a:t>c</a:t>
            </a:r>
            <a:r>
              <a:rPr lang="en-US" altLang="zh-CN" sz="2000" b="1">
                <a:solidFill>
                  <a:srgbClr val="0000FF"/>
                </a:solidFill>
              </a:rPr>
              <a:t>  a  b  a  a  b  a  a  b  c  a  c  a  a  b  c  </a:t>
            </a:r>
            <a:r>
              <a:rPr lang="en-US" altLang="zh-CN" sz="2000" b="1">
                <a:solidFill>
                  <a:srgbClr val="CC3300"/>
                </a:solidFill>
              </a:rPr>
              <a:t>// i = 2</a:t>
            </a:r>
          </a:p>
          <a:p>
            <a:pPr eaLnBrk="1" hangingPunct="1"/>
            <a:r>
              <a:rPr lang="en-US" altLang="zh-CN" sz="2000" b="1">
                <a:solidFill>
                  <a:srgbClr val="0000FF"/>
                </a:solidFill>
              </a:rPr>
              <a:t>         </a:t>
            </a:r>
            <a:r>
              <a:rPr lang="zh-CN" altLang="en-US" sz="2000" b="1">
                <a:solidFill>
                  <a:srgbClr val="0000FF"/>
                </a:solidFill>
              </a:rPr>
              <a:t>模式串：</a:t>
            </a:r>
            <a:r>
              <a:rPr lang="en-US" altLang="zh-CN" sz="2000" b="1">
                <a:solidFill>
                  <a:srgbClr val="0000FF"/>
                </a:solidFill>
              </a:rPr>
              <a:t>a  </a:t>
            </a:r>
            <a:r>
              <a:rPr lang="en-US" altLang="zh-CN" sz="2000" b="1">
                <a:solidFill>
                  <a:srgbClr val="FF6699"/>
                </a:solidFill>
              </a:rPr>
              <a:t>b				       // j = 2 next[2] = 1</a:t>
            </a:r>
            <a:endParaRPr lang="en-US" altLang="zh-CN" sz="2000" b="1" baseline="-25000">
              <a:solidFill>
                <a:srgbClr val="FF6699"/>
              </a:solidFill>
            </a:endParaRPr>
          </a:p>
        </p:txBody>
      </p:sp>
      <p:sp>
        <p:nvSpPr>
          <p:cNvPr id="98317" name="Text Box 13"/>
          <p:cNvSpPr txBox="1">
            <a:spLocks noChangeArrowheads="1"/>
          </p:cNvSpPr>
          <p:nvPr/>
        </p:nvSpPr>
        <p:spPr bwMode="auto">
          <a:xfrm>
            <a:off x="1703388" y="3303589"/>
            <a:ext cx="8680450" cy="7016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000" b="1">
                <a:solidFill>
                  <a:srgbClr val="0000FF"/>
                </a:solidFill>
              </a:rPr>
              <a:t>第二趟 主串：</a:t>
            </a:r>
            <a:r>
              <a:rPr lang="en-US" altLang="zh-CN" sz="2000" b="1">
                <a:solidFill>
                  <a:srgbClr val="0000FF"/>
                </a:solidFill>
              </a:rPr>
              <a:t>a  </a:t>
            </a:r>
            <a:r>
              <a:rPr lang="en-US" altLang="zh-CN" sz="2000" b="1">
                <a:solidFill>
                  <a:srgbClr val="CC3300"/>
                </a:solidFill>
              </a:rPr>
              <a:t>c</a:t>
            </a:r>
            <a:r>
              <a:rPr lang="en-US" altLang="zh-CN" sz="2000" b="1">
                <a:solidFill>
                  <a:srgbClr val="0000FF"/>
                </a:solidFill>
              </a:rPr>
              <a:t>  a  b  a  a  b  a  a  b  c  a  c  a  a  b  c  </a:t>
            </a:r>
            <a:r>
              <a:rPr lang="en-US" altLang="zh-CN" sz="2000" b="1">
                <a:solidFill>
                  <a:srgbClr val="CC3300"/>
                </a:solidFill>
              </a:rPr>
              <a:t>// i = 2</a:t>
            </a:r>
          </a:p>
          <a:p>
            <a:pPr eaLnBrk="1" hangingPunct="1"/>
            <a:r>
              <a:rPr lang="en-US" altLang="zh-CN" sz="2000" b="1">
                <a:solidFill>
                  <a:srgbClr val="0000FF"/>
                </a:solidFill>
              </a:rPr>
              <a:t>         </a:t>
            </a:r>
            <a:r>
              <a:rPr lang="zh-CN" altLang="en-US" sz="2000" b="1">
                <a:solidFill>
                  <a:srgbClr val="0000FF"/>
                </a:solidFill>
              </a:rPr>
              <a:t>模式串：    </a:t>
            </a:r>
            <a:r>
              <a:rPr lang="en-US" altLang="zh-CN" sz="2000" b="1">
                <a:solidFill>
                  <a:srgbClr val="FF6699"/>
                </a:solidFill>
              </a:rPr>
              <a:t>a				       // j = 1 next[1] = 0</a:t>
            </a:r>
            <a:endParaRPr lang="en-US" altLang="zh-CN" sz="2000" b="1" baseline="-25000">
              <a:solidFill>
                <a:srgbClr val="FF6699"/>
              </a:solidFill>
            </a:endParaRPr>
          </a:p>
        </p:txBody>
      </p:sp>
      <p:sp>
        <p:nvSpPr>
          <p:cNvPr id="98318" name="Text Box 14"/>
          <p:cNvSpPr txBox="1">
            <a:spLocks noChangeArrowheads="1"/>
          </p:cNvSpPr>
          <p:nvPr/>
        </p:nvSpPr>
        <p:spPr bwMode="auto">
          <a:xfrm>
            <a:off x="1703388" y="4456114"/>
            <a:ext cx="8680450" cy="7016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000" b="1">
                <a:solidFill>
                  <a:srgbClr val="0000FF"/>
                </a:solidFill>
              </a:rPr>
              <a:t>第三趟 主串：</a:t>
            </a:r>
            <a:r>
              <a:rPr lang="en-US" altLang="zh-CN" sz="2000" b="1">
                <a:solidFill>
                  <a:srgbClr val="0000FF"/>
                </a:solidFill>
              </a:rPr>
              <a:t>a  c  a  b  a  a  b  </a:t>
            </a:r>
            <a:r>
              <a:rPr lang="en-US" altLang="zh-CN" sz="2000" b="1">
                <a:solidFill>
                  <a:srgbClr val="CC3300"/>
                </a:solidFill>
              </a:rPr>
              <a:t>a</a:t>
            </a:r>
            <a:r>
              <a:rPr lang="en-US" altLang="zh-CN" sz="2000" b="1">
                <a:solidFill>
                  <a:srgbClr val="0000FF"/>
                </a:solidFill>
              </a:rPr>
              <a:t>  a  b  c  a  c  a  a  b  c  </a:t>
            </a:r>
            <a:r>
              <a:rPr lang="en-US" altLang="zh-CN" sz="2000" b="1">
                <a:solidFill>
                  <a:srgbClr val="CC3300"/>
                </a:solidFill>
              </a:rPr>
              <a:t>// i = 8</a:t>
            </a:r>
          </a:p>
          <a:p>
            <a:pPr eaLnBrk="1" hangingPunct="1"/>
            <a:r>
              <a:rPr lang="en-US" altLang="zh-CN" sz="2000" b="1">
                <a:solidFill>
                  <a:srgbClr val="0000FF"/>
                </a:solidFill>
              </a:rPr>
              <a:t>         </a:t>
            </a:r>
            <a:r>
              <a:rPr lang="zh-CN" altLang="en-US" sz="2000" b="1">
                <a:solidFill>
                  <a:srgbClr val="0000FF"/>
                </a:solidFill>
              </a:rPr>
              <a:t>模式串：        </a:t>
            </a:r>
            <a:r>
              <a:rPr lang="en-US" altLang="zh-CN" sz="2000" b="1">
                <a:solidFill>
                  <a:srgbClr val="0000FF"/>
                </a:solidFill>
              </a:rPr>
              <a:t>a  b  a  a  b  </a:t>
            </a:r>
            <a:r>
              <a:rPr lang="en-US" altLang="zh-CN" sz="2000" b="1">
                <a:solidFill>
                  <a:srgbClr val="FF6699"/>
                </a:solidFill>
              </a:rPr>
              <a:t>c			      // j = 6 next[6] = 3</a:t>
            </a:r>
            <a:endParaRPr lang="en-US" altLang="zh-CN" sz="2000" b="1" baseline="-25000">
              <a:solidFill>
                <a:srgbClr val="FF6699"/>
              </a:solidFill>
            </a:endParaRPr>
          </a:p>
        </p:txBody>
      </p:sp>
      <p:sp>
        <p:nvSpPr>
          <p:cNvPr id="98319" name="Text Box 15"/>
          <p:cNvSpPr txBox="1">
            <a:spLocks noChangeArrowheads="1"/>
          </p:cNvSpPr>
          <p:nvPr/>
        </p:nvSpPr>
        <p:spPr bwMode="auto">
          <a:xfrm>
            <a:off x="1703388" y="5535614"/>
            <a:ext cx="8680450" cy="7016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000" b="1">
                <a:solidFill>
                  <a:srgbClr val="0000FF"/>
                </a:solidFill>
              </a:rPr>
              <a:t>第四趟 主串：</a:t>
            </a:r>
            <a:r>
              <a:rPr lang="en-US" altLang="zh-CN" sz="2000" b="1">
                <a:solidFill>
                  <a:srgbClr val="0000FF"/>
                </a:solidFill>
              </a:rPr>
              <a:t>a  c  a  b  a  a  b  </a:t>
            </a:r>
            <a:r>
              <a:rPr lang="en-US" altLang="zh-CN" sz="2000" b="1">
                <a:solidFill>
                  <a:srgbClr val="CC3300"/>
                </a:solidFill>
              </a:rPr>
              <a:t>a</a:t>
            </a:r>
            <a:r>
              <a:rPr lang="en-US" altLang="zh-CN" sz="2000" b="1">
                <a:solidFill>
                  <a:srgbClr val="0000FF"/>
                </a:solidFill>
              </a:rPr>
              <a:t>  a  b  c  </a:t>
            </a:r>
            <a:r>
              <a:rPr lang="en-US" altLang="zh-CN" sz="2000" b="1">
                <a:solidFill>
                  <a:srgbClr val="CC3300"/>
                </a:solidFill>
              </a:rPr>
              <a:t>a</a:t>
            </a:r>
            <a:r>
              <a:rPr lang="en-US" altLang="zh-CN" sz="2000" b="1">
                <a:solidFill>
                  <a:srgbClr val="0000FF"/>
                </a:solidFill>
              </a:rPr>
              <a:t>  c  a  a  b  c  </a:t>
            </a:r>
            <a:r>
              <a:rPr lang="en-US" altLang="zh-CN" sz="2000" b="1">
                <a:solidFill>
                  <a:srgbClr val="CC3300"/>
                </a:solidFill>
              </a:rPr>
              <a:t>// i = 12</a:t>
            </a:r>
          </a:p>
          <a:p>
            <a:pPr eaLnBrk="1" hangingPunct="1"/>
            <a:r>
              <a:rPr lang="en-US" altLang="zh-CN" sz="2000" b="1">
                <a:solidFill>
                  <a:srgbClr val="0000FF"/>
                </a:solidFill>
              </a:rPr>
              <a:t>         </a:t>
            </a:r>
            <a:r>
              <a:rPr lang="zh-CN" altLang="en-US" sz="2000" b="1">
                <a:solidFill>
                  <a:srgbClr val="0000FF"/>
                </a:solidFill>
              </a:rPr>
              <a:t>模式串：                   </a:t>
            </a:r>
            <a:r>
              <a:rPr lang="en-US" altLang="zh-CN" sz="1800" b="1">
                <a:solidFill>
                  <a:srgbClr val="0000FF"/>
                </a:solidFill>
              </a:rPr>
              <a:t>(</a:t>
            </a:r>
            <a:r>
              <a:rPr lang="en-US" altLang="zh-CN" sz="2000" b="1">
                <a:solidFill>
                  <a:srgbClr val="0000FF"/>
                </a:solidFill>
              </a:rPr>
              <a:t>a  b</a:t>
            </a:r>
            <a:r>
              <a:rPr lang="en-US" altLang="zh-CN" sz="1800" b="1">
                <a:solidFill>
                  <a:srgbClr val="0000FF"/>
                </a:solidFill>
              </a:rPr>
              <a:t>)</a:t>
            </a:r>
            <a:r>
              <a:rPr lang="en-US" altLang="zh-CN" sz="2000" b="1">
                <a:solidFill>
                  <a:srgbClr val="0000FF"/>
                </a:solidFill>
              </a:rPr>
              <a:t> </a:t>
            </a:r>
            <a:r>
              <a:rPr lang="en-US" altLang="zh-CN" sz="2000" b="1">
                <a:solidFill>
                  <a:srgbClr val="FF6699"/>
                </a:solidFill>
              </a:rPr>
              <a:t>a</a:t>
            </a:r>
            <a:r>
              <a:rPr lang="en-US" altLang="zh-CN" sz="2000" b="1">
                <a:solidFill>
                  <a:srgbClr val="0000FF"/>
                </a:solidFill>
              </a:rPr>
              <a:t>  a  b  c	</a:t>
            </a:r>
            <a:r>
              <a:rPr lang="en-US" altLang="zh-CN" sz="2000" b="1">
                <a:solidFill>
                  <a:srgbClr val="FF6699"/>
                </a:solidFill>
              </a:rPr>
              <a:t>	      // j = 7</a:t>
            </a:r>
            <a:endParaRPr lang="en-US" altLang="zh-CN" sz="2000" b="1" baseline="-25000">
              <a:solidFill>
                <a:srgbClr val="FF6699"/>
              </a:solidFill>
            </a:endParaRPr>
          </a:p>
        </p:txBody>
      </p:sp>
    </p:spTree>
    <p:extLst>
      <p:ext uri="{BB962C8B-B14F-4D97-AF65-F5344CB8AC3E}">
        <p14:creationId xmlns:p14="http://schemas.microsoft.com/office/powerpoint/2010/main" val="3251093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16"/>
                                        </p:tgtEl>
                                        <p:attrNameLst>
                                          <p:attrName>style.visibility</p:attrName>
                                        </p:attrNameLst>
                                      </p:cBhvr>
                                      <p:to>
                                        <p:strVal val="visible"/>
                                      </p:to>
                                    </p:set>
                                    <p:animEffect transition="in" filter="wipe(left)">
                                      <p:cBhvr>
                                        <p:cTn id="7" dur="500"/>
                                        <p:tgtEl>
                                          <p:spTgt spid="98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17"/>
                                        </p:tgtEl>
                                        <p:attrNameLst>
                                          <p:attrName>style.visibility</p:attrName>
                                        </p:attrNameLst>
                                      </p:cBhvr>
                                      <p:to>
                                        <p:strVal val="visible"/>
                                      </p:to>
                                    </p:set>
                                    <p:animEffect transition="in" filter="wipe(left)">
                                      <p:cBhvr>
                                        <p:cTn id="12" dur="500"/>
                                        <p:tgtEl>
                                          <p:spTgt spid="98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18"/>
                                        </p:tgtEl>
                                        <p:attrNameLst>
                                          <p:attrName>style.visibility</p:attrName>
                                        </p:attrNameLst>
                                      </p:cBhvr>
                                      <p:to>
                                        <p:strVal val="visible"/>
                                      </p:to>
                                    </p:set>
                                    <p:animEffect transition="in" filter="wipe(left)">
                                      <p:cBhvr>
                                        <p:cTn id="17" dur="500"/>
                                        <p:tgtEl>
                                          <p:spTgt spid="98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19"/>
                                        </p:tgtEl>
                                        <p:attrNameLst>
                                          <p:attrName>style.visibility</p:attrName>
                                        </p:attrNameLst>
                                      </p:cBhvr>
                                      <p:to>
                                        <p:strVal val="visible"/>
                                      </p:to>
                                    </p:set>
                                    <p:animEffect transition="in" filter="wipe(left)">
                                      <p:cBhvr>
                                        <p:cTn id="22" dur="500"/>
                                        <p:tgtEl>
                                          <p:spTgt spid="98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6" grpId="0" animBg="1"/>
      <p:bldP spid="98317" grpId="0" animBg="1" autoUpdateAnimBg="0"/>
      <p:bldP spid="98318" grpId="0" animBg="1" autoUpdateAnimBg="0"/>
      <p:bldP spid="9831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905000" y="393700"/>
            <a:ext cx="2419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solidFill>
                  <a:srgbClr val="FF0000"/>
                </a:solidFill>
              </a:rPr>
              <a:t>链式映象</a:t>
            </a:r>
            <a:endParaRPr lang="zh-CN" altLang="en-US" b="1"/>
          </a:p>
        </p:txBody>
      </p:sp>
      <p:sp>
        <p:nvSpPr>
          <p:cNvPr id="23555" name="Text Box 3"/>
          <p:cNvSpPr txBox="1">
            <a:spLocks noChangeArrowheads="1"/>
          </p:cNvSpPr>
          <p:nvPr/>
        </p:nvSpPr>
        <p:spPr bwMode="auto">
          <a:xfrm>
            <a:off x="3124200" y="1319213"/>
            <a:ext cx="643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t>以附加信息</a:t>
            </a:r>
            <a:r>
              <a:rPr lang="en-US" altLang="zh-CN" sz="3600" b="1"/>
              <a:t>(</a:t>
            </a:r>
            <a:r>
              <a:rPr lang="zh-CN" altLang="en-US" sz="3600" b="1"/>
              <a:t>指针</a:t>
            </a:r>
            <a:r>
              <a:rPr lang="en-US" altLang="zh-CN" sz="3600" b="1"/>
              <a:t>)</a:t>
            </a:r>
            <a:r>
              <a:rPr lang="zh-CN" altLang="en-US" sz="3600" b="1"/>
              <a:t>表示后继关系</a:t>
            </a:r>
            <a:endParaRPr lang="zh-CN" altLang="en-US"/>
          </a:p>
        </p:txBody>
      </p:sp>
      <p:sp>
        <p:nvSpPr>
          <p:cNvPr id="23556" name="Text Box 4"/>
          <p:cNvSpPr txBox="1">
            <a:spLocks noChangeArrowheads="1"/>
          </p:cNvSpPr>
          <p:nvPr/>
        </p:nvSpPr>
        <p:spPr bwMode="auto">
          <a:xfrm>
            <a:off x="1981200" y="2133600"/>
            <a:ext cx="8305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a:t>需要用一个和 </a:t>
            </a:r>
            <a:r>
              <a:rPr lang="en-US" altLang="zh-CN" sz="4000"/>
              <a:t>x </a:t>
            </a:r>
            <a:r>
              <a:rPr lang="zh-CN" altLang="en-US" sz="4000"/>
              <a:t>在一起的</a:t>
            </a:r>
            <a:r>
              <a:rPr lang="zh-CN" altLang="en-US" sz="4000" b="1">
                <a:solidFill>
                  <a:srgbClr val="800000"/>
                </a:solidFill>
              </a:rPr>
              <a:t>附加信息</a:t>
            </a:r>
            <a:r>
              <a:rPr lang="zh-CN" altLang="en-US" sz="4000"/>
              <a:t>指示 </a:t>
            </a:r>
            <a:r>
              <a:rPr lang="en-US" altLang="zh-CN" sz="4000"/>
              <a:t>y </a:t>
            </a:r>
            <a:r>
              <a:rPr lang="zh-CN" altLang="en-US" sz="4000"/>
              <a:t>的存储位置</a:t>
            </a:r>
            <a:endParaRPr lang="zh-CN" altLang="en-US"/>
          </a:p>
        </p:txBody>
      </p:sp>
      <p:sp>
        <p:nvSpPr>
          <p:cNvPr id="23568" name="Line 16"/>
          <p:cNvSpPr>
            <a:spLocks noChangeShapeType="1"/>
          </p:cNvSpPr>
          <p:nvPr/>
        </p:nvSpPr>
        <p:spPr bwMode="auto">
          <a:xfrm>
            <a:off x="7315200" y="4800600"/>
            <a:ext cx="0" cy="685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7"/>
          <p:cNvSpPr>
            <a:spLocks noChangeShapeType="1"/>
          </p:cNvSpPr>
          <p:nvPr/>
        </p:nvSpPr>
        <p:spPr bwMode="auto">
          <a:xfrm>
            <a:off x="4819650" y="5486400"/>
            <a:ext cx="249555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8"/>
          <p:cNvSpPr>
            <a:spLocks noChangeShapeType="1"/>
          </p:cNvSpPr>
          <p:nvPr/>
        </p:nvSpPr>
        <p:spPr bwMode="auto">
          <a:xfrm>
            <a:off x="4819650" y="5189538"/>
            <a:ext cx="0" cy="296862"/>
          </a:xfrm>
          <a:prstGeom prst="line">
            <a:avLst/>
          </a:prstGeom>
          <a:noFill/>
          <a:ln w="381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1"/>
          <p:cNvGrpSpPr>
            <a:grpSpLocks/>
          </p:cNvGrpSpPr>
          <p:nvPr/>
        </p:nvGrpSpPr>
        <p:grpSpPr bwMode="auto">
          <a:xfrm>
            <a:off x="4114800" y="4276725"/>
            <a:ext cx="4114800" cy="914400"/>
            <a:chOff x="1632" y="2694"/>
            <a:chExt cx="2592" cy="576"/>
          </a:xfrm>
        </p:grpSpPr>
        <p:sp>
          <p:nvSpPr>
            <p:cNvPr id="25609" name="Text Box 5"/>
            <p:cNvSpPr txBox="1">
              <a:spLocks noChangeArrowheads="1"/>
            </p:cNvSpPr>
            <p:nvPr/>
          </p:nvSpPr>
          <p:spPr bwMode="auto">
            <a:xfrm>
              <a:off x="1933" y="2694"/>
              <a:ext cx="1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5400" dirty="0"/>
                <a:t>y           x</a:t>
              </a:r>
              <a:endParaRPr lang="en-US" altLang="zh-CN" dirty="0"/>
            </a:p>
          </p:txBody>
        </p:sp>
        <p:sp>
          <p:nvSpPr>
            <p:cNvPr id="25610" name="Line 6"/>
            <p:cNvSpPr>
              <a:spLocks noChangeShapeType="1"/>
            </p:cNvSpPr>
            <p:nvPr/>
          </p:nvSpPr>
          <p:spPr bwMode="auto">
            <a:xfrm>
              <a:off x="1680" y="2736"/>
              <a:ext cx="25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7"/>
            <p:cNvSpPr>
              <a:spLocks noChangeShapeType="1"/>
            </p:cNvSpPr>
            <p:nvPr/>
          </p:nvSpPr>
          <p:spPr bwMode="auto">
            <a:xfrm>
              <a:off x="1632" y="3264"/>
              <a:ext cx="249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8"/>
            <p:cNvSpPr>
              <a:spLocks noChangeShapeType="1"/>
            </p:cNvSpPr>
            <p:nvPr/>
          </p:nvSpPr>
          <p:spPr bwMode="auto">
            <a:xfrm>
              <a:off x="1872" y="2736"/>
              <a:ext cx="1"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9"/>
            <p:cNvSpPr>
              <a:spLocks noChangeShapeType="1"/>
            </p:cNvSpPr>
            <p:nvPr/>
          </p:nvSpPr>
          <p:spPr bwMode="auto">
            <a:xfrm>
              <a:off x="2544" y="2741"/>
              <a:ext cx="1"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0"/>
            <p:cNvSpPr>
              <a:spLocks noChangeShapeType="1"/>
            </p:cNvSpPr>
            <p:nvPr/>
          </p:nvSpPr>
          <p:spPr bwMode="auto">
            <a:xfrm>
              <a:off x="3168" y="2736"/>
              <a:ext cx="1"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19"/>
            <p:cNvSpPr>
              <a:spLocks noChangeShapeType="1"/>
            </p:cNvSpPr>
            <p:nvPr/>
          </p:nvSpPr>
          <p:spPr bwMode="auto">
            <a:xfrm>
              <a:off x="3840" y="2741"/>
              <a:ext cx="1"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12935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slide(fromLeft)">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500" fill="hold"/>
                                        <p:tgtEl>
                                          <p:spTgt spid="23555"/>
                                        </p:tgtEl>
                                        <p:attrNameLst>
                                          <p:attrName>ppt_x</p:attrName>
                                        </p:attrNameLst>
                                      </p:cBhvr>
                                      <p:tavLst>
                                        <p:tav tm="0">
                                          <p:val>
                                            <p:strVal val="#ppt_x-#ppt_w/2"/>
                                          </p:val>
                                        </p:tav>
                                        <p:tav tm="100000">
                                          <p:val>
                                            <p:strVal val="#ppt_x"/>
                                          </p:val>
                                        </p:tav>
                                      </p:tavLst>
                                    </p:anim>
                                    <p:anim calcmode="lin" valueType="num">
                                      <p:cBhvr>
                                        <p:cTn id="13" dur="500" fill="hold"/>
                                        <p:tgtEl>
                                          <p:spTgt spid="23555"/>
                                        </p:tgtEl>
                                        <p:attrNameLst>
                                          <p:attrName>ppt_y</p:attrName>
                                        </p:attrNameLst>
                                      </p:cBhvr>
                                      <p:tavLst>
                                        <p:tav tm="0">
                                          <p:val>
                                            <p:strVal val="#ppt_y"/>
                                          </p:val>
                                        </p:tav>
                                        <p:tav tm="100000">
                                          <p:val>
                                            <p:strVal val="#ppt_y"/>
                                          </p:val>
                                        </p:tav>
                                      </p:tavLst>
                                    </p:anim>
                                    <p:anim calcmode="lin" valueType="num">
                                      <p:cBhvr>
                                        <p:cTn id="14" dur="500" fill="hold"/>
                                        <p:tgtEl>
                                          <p:spTgt spid="23555"/>
                                        </p:tgtEl>
                                        <p:attrNameLst>
                                          <p:attrName>ppt_w</p:attrName>
                                        </p:attrNameLst>
                                      </p:cBhvr>
                                      <p:tavLst>
                                        <p:tav tm="0">
                                          <p:val>
                                            <p:fltVal val="0"/>
                                          </p:val>
                                        </p:tav>
                                        <p:tav tm="100000">
                                          <p:val>
                                            <p:strVal val="#ppt_w"/>
                                          </p:val>
                                        </p:tav>
                                      </p:tavLst>
                                    </p:anim>
                                    <p:anim calcmode="lin" valueType="num">
                                      <p:cBhvr>
                                        <p:cTn id="15"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blinds(vertical)">
                                      <p:cBhvr>
                                        <p:cTn id="20" dur="500"/>
                                        <p:tgtEl>
                                          <p:spTgt spid="235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3568"/>
                                        </p:tgtEl>
                                        <p:attrNameLst>
                                          <p:attrName>style.visibility</p:attrName>
                                        </p:attrNameLst>
                                      </p:cBhvr>
                                      <p:to>
                                        <p:strVal val="visible"/>
                                      </p:to>
                                    </p:set>
                                    <p:animEffect transition="in" filter="wipe(up)">
                                      <p:cBhvr>
                                        <p:cTn id="29" dur="500"/>
                                        <p:tgtEl>
                                          <p:spTgt spid="23568"/>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3569"/>
                                        </p:tgtEl>
                                        <p:attrNameLst>
                                          <p:attrName>style.visibility</p:attrName>
                                        </p:attrNameLst>
                                      </p:cBhvr>
                                      <p:to>
                                        <p:strVal val="visible"/>
                                      </p:to>
                                    </p:set>
                                    <p:animEffect transition="in" filter="wipe(right)">
                                      <p:cBhvr>
                                        <p:cTn id="33" dur="500"/>
                                        <p:tgtEl>
                                          <p:spTgt spid="23569"/>
                                        </p:tgtEl>
                                      </p:cBhvr>
                                    </p:animEffec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23570"/>
                                        </p:tgtEl>
                                        <p:attrNameLst>
                                          <p:attrName>style.visibility</p:attrName>
                                        </p:attrNameLst>
                                      </p:cBhvr>
                                      <p:to>
                                        <p:strVal val="visible"/>
                                      </p:to>
                                    </p:set>
                                    <p:animEffect transition="in" filter="wipe(down)">
                                      <p:cBhvr>
                                        <p:cTn id="37"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P spid="23568" grpId="0" animBg="1"/>
      <p:bldP spid="23569" grpId="0" animBg="1"/>
      <p:bldP spid="235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36440" y="153555"/>
            <a:ext cx="8348760" cy="65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400" dirty="0"/>
              <a:t>   void </a:t>
            </a:r>
            <a:r>
              <a:rPr lang="en-US" altLang="zh-CN" sz="4400" dirty="0" err="1"/>
              <a:t>get_next</a:t>
            </a:r>
            <a:r>
              <a:rPr lang="en-US" altLang="zh-CN" sz="4400" dirty="0"/>
              <a:t>(</a:t>
            </a:r>
            <a:r>
              <a:rPr lang="en-US" altLang="zh-CN" sz="3200" dirty="0" err="1"/>
              <a:t>SString</a:t>
            </a:r>
            <a:r>
              <a:rPr lang="en-US" altLang="zh-CN" sz="3200" dirty="0"/>
              <a:t> &amp;T, </a:t>
            </a:r>
            <a:r>
              <a:rPr lang="en-US" altLang="zh-CN" sz="3200" dirty="0" err="1"/>
              <a:t>int</a:t>
            </a:r>
            <a:r>
              <a:rPr lang="en-US" altLang="zh-CN" sz="3200" dirty="0"/>
              <a:t> &amp;next[] </a:t>
            </a:r>
            <a:r>
              <a:rPr lang="en-US" altLang="zh-CN" sz="3600" dirty="0"/>
              <a:t>)</a:t>
            </a:r>
            <a:r>
              <a:rPr lang="en-US" altLang="zh-CN" sz="3200" dirty="0"/>
              <a:t> {</a:t>
            </a:r>
            <a:endParaRPr lang="en-US" altLang="zh-CN" sz="4400" dirty="0"/>
          </a:p>
          <a:p>
            <a:pPr eaLnBrk="1" hangingPunct="1">
              <a:lnSpc>
                <a:spcPct val="120000"/>
              </a:lnSpc>
            </a:pPr>
            <a:r>
              <a:rPr lang="en-US" altLang="zh-CN" sz="4400" dirty="0"/>
              <a:t>     </a:t>
            </a:r>
            <a:r>
              <a:rPr lang="en-US" altLang="zh-CN" sz="3200" dirty="0"/>
              <a:t>// </a:t>
            </a:r>
            <a:r>
              <a:rPr lang="zh-CN" altLang="en-US" sz="3200" dirty="0"/>
              <a:t>求模式串</a:t>
            </a:r>
            <a:r>
              <a:rPr lang="en-US" altLang="zh-CN" sz="3200" dirty="0"/>
              <a:t>T</a:t>
            </a:r>
            <a:r>
              <a:rPr lang="zh-CN" altLang="en-US" sz="3200" dirty="0"/>
              <a:t>的</a:t>
            </a:r>
            <a:r>
              <a:rPr lang="en-US" altLang="zh-CN" sz="3200" dirty="0"/>
              <a:t>next</a:t>
            </a:r>
            <a:r>
              <a:rPr lang="zh-CN" altLang="en-US" sz="3200" dirty="0"/>
              <a:t>函数值并存入数组</a:t>
            </a:r>
            <a:r>
              <a:rPr lang="en-US" altLang="zh-CN" sz="3200" dirty="0"/>
              <a:t>next</a:t>
            </a:r>
            <a:endParaRPr lang="en-US" altLang="zh-CN" sz="4400" dirty="0"/>
          </a:p>
          <a:p>
            <a:pPr eaLnBrk="1" hangingPunct="1">
              <a:lnSpc>
                <a:spcPct val="120000"/>
              </a:lnSpc>
            </a:pPr>
            <a:r>
              <a:rPr lang="en-US" altLang="zh-CN" sz="4400" dirty="0"/>
              <a:t>     </a:t>
            </a:r>
            <a:r>
              <a:rPr lang="en-US" altLang="zh-CN" sz="3600" dirty="0" err="1"/>
              <a:t>i</a:t>
            </a:r>
            <a:r>
              <a:rPr lang="en-US" altLang="zh-CN" sz="3600" dirty="0"/>
              <a:t> = 1;   next[1] = 0;   j = 0;</a:t>
            </a:r>
          </a:p>
          <a:p>
            <a:pPr eaLnBrk="1" hangingPunct="1">
              <a:lnSpc>
                <a:spcPct val="120000"/>
              </a:lnSpc>
            </a:pPr>
            <a:r>
              <a:rPr lang="en-US" altLang="zh-CN" sz="3600" dirty="0"/>
              <a:t>      while (</a:t>
            </a:r>
            <a:r>
              <a:rPr lang="en-US" altLang="zh-CN" sz="3600" dirty="0" err="1"/>
              <a:t>i</a:t>
            </a:r>
            <a:r>
              <a:rPr lang="en-US" altLang="zh-CN" sz="3600" dirty="0"/>
              <a:t> &lt; T[0]) {</a:t>
            </a:r>
          </a:p>
          <a:p>
            <a:pPr eaLnBrk="1" hangingPunct="1">
              <a:lnSpc>
                <a:spcPct val="120000"/>
              </a:lnSpc>
            </a:pPr>
            <a:r>
              <a:rPr lang="en-US" altLang="zh-CN" sz="3600" dirty="0"/>
              <a:t>           </a:t>
            </a:r>
            <a:r>
              <a:rPr lang="en-US" altLang="zh-CN" sz="3600" dirty="0">
                <a:solidFill>
                  <a:srgbClr val="0000FF"/>
                </a:solidFill>
              </a:rPr>
              <a:t>if (j = 0 || T[</a:t>
            </a:r>
            <a:r>
              <a:rPr lang="en-US" altLang="zh-CN" sz="3600" dirty="0" err="1">
                <a:solidFill>
                  <a:srgbClr val="0000FF"/>
                </a:solidFill>
              </a:rPr>
              <a:t>i</a:t>
            </a:r>
            <a:r>
              <a:rPr lang="en-US" altLang="zh-CN" sz="3600" dirty="0">
                <a:solidFill>
                  <a:srgbClr val="0000FF"/>
                </a:solidFill>
              </a:rPr>
              <a:t>] == T[j])</a:t>
            </a:r>
          </a:p>
          <a:p>
            <a:pPr eaLnBrk="1" hangingPunct="1">
              <a:lnSpc>
                <a:spcPct val="120000"/>
              </a:lnSpc>
            </a:pPr>
            <a:r>
              <a:rPr lang="en-US" altLang="zh-CN" sz="3600" dirty="0">
                <a:solidFill>
                  <a:srgbClr val="0000FF"/>
                </a:solidFill>
              </a:rPr>
              <a:t>                 {++</a:t>
            </a:r>
            <a:r>
              <a:rPr lang="en-US" altLang="zh-CN" sz="3600" dirty="0" err="1">
                <a:solidFill>
                  <a:srgbClr val="0000FF"/>
                </a:solidFill>
              </a:rPr>
              <a:t>i</a:t>
            </a:r>
            <a:r>
              <a:rPr lang="en-US" altLang="zh-CN" sz="3600" dirty="0">
                <a:solidFill>
                  <a:srgbClr val="0000FF"/>
                </a:solidFill>
              </a:rPr>
              <a:t>;  ++j; next[</a:t>
            </a:r>
            <a:r>
              <a:rPr lang="en-US" altLang="zh-CN" sz="3600" dirty="0" err="1">
                <a:solidFill>
                  <a:srgbClr val="0000FF"/>
                </a:solidFill>
              </a:rPr>
              <a:t>i</a:t>
            </a:r>
            <a:r>
              <a:rPr lang="en-US" altLang="zh-CN" sz="3600" dirty="0">
                <a:solidFill>
                  <a:srgbClr val="0000FF"/>
                </a:solidFill>
              </a:rPr>
              <a:t>] = j; }</a:t>
            </a:r>
          </a:p>
          <a:p>
            <a:pPr eaLnBrk="1" hangingPunct="1">
              <a:lnSpc>
                <a:spcPct val="120000"/>
              </a:lnSpc>
            </a:pPr>
            <a:r>
              <a:rPr lang="en-US" altLang="zh-CN" sz="3600" dirty="0">
                <a:solidFill>
                  <a:srgbClr val="0000FF"/>
                </a:solidFill>
              </a:rPr>
              <a:t>           else  j = next[j];</a:t>
            </a:r>
          </a:p>
          <a:p>
            <a:pPr eaLnBrk="1" hangingPunct="1">
              <a:lnSpc>
                <a:spcPct val="120000"/>
              </a:lnSpc>
            </a:pPr>
            <a:r>
              <a:rPr lang="en-US" altLang="zh-CN" sz="3600" dirty="0"/>
              <a:t>      }</a:t>
            </a:r>
          </a:p>
          <a:p>
            <a:pPr eaLnBrk="1" hangingPunct="1">
              <a:lnSpc>
                <a:spcPct val="120000"/>
              </a:lnSpc>
            </a:pPr>
            <a:r>
              <a:rPr lang="en-US" altLang="zh-CN" sz="3600" dirty="0"/>
              <a:t>    } // </a:t>
            </a:r>
            <a:r>
              <a:rPr lang="en-US" altLang="zh-CN" sz="3600" dirty="0" err="1"/>
              <a:t>get_next</a:t>
            </a:r>
            <a:endParaRPr lang="en-US" altLang="zh-CN" sz="3600" dirty="0"/>
          </a:p>
        </p:txBody>
      </p:sp>
      <p:sp>
        <p:nvSpPr>
          <p:cNvPr id="49155" name="Text Box 3"/>
          <p:cNvSpPr txBox="1">
            <a:spLocks noChangeArrowheads="1"/>
          </p:cNvSpPr>
          <p:nvPr/>
        </p:nvSpPr>
        <p:spPr bwMode="auto">
          <a:xfrm>
            <a:off x="3945304" y="5999040"/>
            <a:ext cx="431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dirty="0">
                <a:solidFill>
                  <a:srgbClr val="0000FF"/>
                </a:solidFill>
              </a:rPr>
              <a:t>算法时间复杂度：</a:t>
            </a:r>
            <a:r>
              <a:rPr lang="en-US" altLang="zh-CN" sz="3200" dirty="0">
                <a:solidFill>
                  <a:srgbClr val="0000FF"/>
                </a:solidFill>
              </a:rPr>
              <a:t>O(m)</a:t>
            </a:r>
          </a:p>
        </p:txBody>
      </p:sp>
      <p:grpSp>
        <p:nvGrpSpPr>
          <p:cNvPr id="4" name="Group 5"/>
          <p:cNvGrpSpPr>
            <a:grpSpLocks/>
          </p:cNvGrpSpPr>
          <p:nvPr/>
        </p:nvGrpSpPr>
        <p:grpSpPr bwMode="auto">
          <a:xfrm>
            <a:off x="6768124" y="2102367"/>
            <a:ext cx="5256213" cy="1947862"/>
            <a:chOff x="884" y="2838"/>
            <a:chExt cx="3311" cy="1227"/>
          </a:xfrm>
        </p:grpSpPr>
        <p:sp>
          <p:nvSpPr>
            <p:cNvPr id="5" name="Text Box 6"/>
            <p:cNvSpPr txBox="1">
              <a:spLocks noChangeArrowheads="1"/>
            </p:cNvSpPr>
            <p:nvPr/>
          </p:nvSpPr>
          <p:spPr bwMode="auto">
            <a:xfrm>
              <a:off x="1247" y="283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j</a:t>
              </a:r>
            </a:p>
          </p:txBody>
        </p:sp>
        <p:sp>
          <p:nvSpPr>
            <p:cNvPr id="6" name="Text Box 7"/>
            <p:cNvSpPr txBox="1">
              <a:spLocks noChangeArrowheads="1"/>
            </p:cNvSpPr>
            <p:nvPr/>
          </p:nvSpPr>
          <p:spPr bwMode="auto">
            <a:xfrm>
              <a:off x="884" y="3248"/>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t>模式串</a:t>
              </a:r>
            </a:p>
          </p:txBody>
        </p:sp>
        <p:sp>
          <p:nvSpPr>
            <p:cNvPr id="7" name="Text Box 8"/>
            <p:cNvSpPr txBox="1">
              <a:spLocks noChangeArrowheads="1"/>
            </p:cNvSpPr>
            <p:nvPr/>
          </p:nvSpPr>
          <p:spPr bwMode="auto">
            <a:xfrm>
              <a:off x="1837" y="3237"/>
              <a:ext cx="2314" cy="377"/>
            </a:xfrm>
            <a:prstGeom prst="rect">
              <a:avLst/>
            </a:prstGeom>
            <a:solidFill>
              <a:srgbClr val="FF9900">
                <a:alpha val="50195"/>
              </a:srgbClr>
            </a:solidFill>
            <a:ln w="19050">
              <a:solidFill>
                <a:schemeClr val="tx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 </a:t>
              </a:r>
              <a:r>
                <a:rPr lang="en-US" altLang="zh-CN" sz="3200" u="sng" dirty="0">
                  <a:solidFill>
                    <a:srgbClr val="46A1A8"/>
                  </a:solidFill>
                </a:rPr>
                <a:t>a  b</a:t>
              </a:r>
              <a:r>
                <a:rPr lang="en-US" altLang="zh-CN" sz="3200" dirty="0"/>
                <a:t>  a  </a:t>
              </a:r>
              <a:r>
                <a:rPr lang="en-US" altLang="zh-CN" sz="3200" u="sng" dirty="0" err="1">
                  <a:solidFill>
                    <a:srgbClr val="46A1A8"/>
                  </a:solidFill>
                </a:rPr>
                <a:t>a</a:t>
              </a:r>
              <a:r>
                <a:rPr lang="en-US" altLang="zh-CN" sz="3200" u="sng" dirty="0">
                  <a:solidFill>
                    <a:srgbClr val="46A1A8"/>
                  </a:solidFill>
                </a:rPr>
                <a:t>   b</a:t>
              </a:r>
              <a:r>
                <a:rPr lang="en-US" altLang="zh-CN" sz="3200" dirty="0"/>
                <a:t>   c   a   c</a:t>
              </a:r>
            </a:p>
          </p:txBody>
        </p:sp>
        <p:sp>
          <p:nvSpPr>
            <p:cNvPr id="8" name="Text Box 9"/>
            <p:cNvSpPr txBox="1">
              <a:spLocks noChangeArrowheads="1"/>
            </p:cNvSpPr>
            <p:nvPr/>
          </p:nvSpPr>
          <p:spPr bwMode="auto">
            <a:xfrm>
              <a:off x="1882" y="2893"/>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dirty="0"/>
                <a:t>1  2  3  4   5   6   7   8</a:t>
              </a:r>
            </a:p>
          </p:txBody>
        </p:sp>
        <p:sp>
          <p:nvSpPr>
            <p:cNvPr id="9" name="Text Box 10"/>
            <p:cNvSpPr txBox="1">
              <a:spLocks noChangeArrowheads="1"/>
            </p:cNvSpPr>
            <p:nvPr/>
          </p:nvSpPr>
          <p:spPr bwMode="auto">
            <a:xfrm>
              <a:off x="884" y="3655"/>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next[j]</a:t>
              </a:r>
            </a:p>
          </p:txBody>
        </p:sp>
        <p:sp>
          <p:nvSpPr>
            <p:cNvPr id="10" name="Text Box 11"/>
            <p:cNvSpPr txBox="1">
              <a:spLocks noChangeArrowheads="1"/>
            </p:cNvSpPr>
            <p:nvPr/>
          </p:nvSpPr>
          <p:spPr bwMode="auto">
            <a:xfrm>
              <a:off x="1882" y="3709"/>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a:solidFill>
                    <a:schemeClr val="accent2"/>
                  </a:solidFill>
                </a:rPr>
                <a:t>0  1  1  2   2   3   1   2</a:t>
              </a:r>
            </a:p>
          </p:txBody>
        </p:sp>
      </p:grpSp>
    </p:spTree>
    <p:extLst>
      <p:ext uri="{BB962C8B-B14F-4D97-AF65-F5344CB8AC3E}">
        <p14:creationId xmlns:p14="http://schemas.microsoft.com/office/powerpoint/2010/main" val="3169926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905001" y="533401"/>
            <a:ext cx="8507413"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dirty="0"/>
              <a:t>还有一种特殊情况需要考虑：</a:t>
            </a:r>
          </a:p>
          <a:p>
            <a:pPr eaLnBrk="1" hangingPunct="1">
              <a:lnSpc>
                <a:spcPct val="120000"/>
              </a:lnSpc>
            </a:pPr>
            <a:r>
              <a:rPr lang="zh-CN" altLang="en-US" sz="4000" dirty="0"/>
              <a:t>例如：</a:t>
            </a:r>
            <a:r>
              <a:rPr lang="zh-CN" altLang="en-US" sz="4000" u="sng" dirty="0"/>
              <a:t>模式串开头部分出现重复字符</a:t>
            </a:r>
          </a:p>
          <a:p>
            <a:pPr eaLnBrk="1" hangingPunct="1">
              <a:lnSpc>
                <a:spcPct val="120000"/>
              </a:lnSpc>
            </a:pPr>
            <a:r>
              <a:rPr lang="zh-CN" altLang="en-US" sz="4800" dirty="0"/>
              <a:t>    </a:t>
            </a:r>
            <a:r>
              <a:rPr lang="en-US" altLang="zh-CN" sz="4800" dirty="0">
                <a:solidFill>
                  <a:srgbClr val="CC6600"/>
                </a:solidFill>
              </a:rPr>
              <a:t>S = </a:t>
            </a:r>
            <a:r>
              <a:rPr lang="en-US" altLang="zh-CN" sz="4800" dirty="0">
                <a:solidFill>
                  <a:srgbClr val="CC6600"/>
                </a:solidFill>
                <a:sym typeface="Symbol" panose="05050102010706020507" pitchFamily="18" charset="2"/>
              </a:rPr>
              <a:t></a:t>
            </a:r>
            <a:r>
              <a:rPr lang="en-US" altLang="zh-CN" sz="4800" dirty="0" err="1">
                <a:solidFill>
                  <a:srgbClr val="CC6600"/>
                </a:solidFill>
              </a:rPr>
              <a:t>aaabaaaaabaaabaaabaaab</a:t>
            </a:r>
            <a:r>
              <a:rPr lang="en-US" altLang="zh-CN" sz="4800" dirty="0">
                <a:solidFill>
                  <a:srgbClr val="CC6600"/>
                </a:solidFill>
                <a:sym typeface="Symbol" panose="05050102010706020507" pitchFamily="18" charset="2"/>
              </a:rPr>
              <a:t></a:t>
            </a:r>
            <a:endParaRPr lang="en-US" altLang="zh-CN" sz="4800" dirty="0">
              <a:solidFill>
                <a:srgbClr val="CC6600"/>
              </a:solidFill>
            </a:endParaRPr>
          </a:p>
          <a:p>
            <a:pPr eaLnBrk="1" hangingPunct="1">
              <a:lnSpc>
                <a:spcPct val="120000"/>
              </a:lnSpc>
            </a:pPr>
            <a:r>
              <a:rPr lang="en-US" altLang="zh-CN" sz="4800" dirty="0">
                <a:solidFill>
                  <a:srgbClr val="CC6600"/>
                </a:solidFill>
              </a:rPr>
              <a:t>    T = </a:t>
            </a:r>
            <a:r>
              <a:rPr lang="en-US" altLang="zh-CN" sz="4800" dirty="0">
                <a:solidFill>
                  <a:srgbClr val="CC6600"/>
                </a:solidFill>
                <a:sym typeface="Symbol" panose="05050102010706020507" pitchFamily="18" charset="2"/>
              </a:rPr>
              <a:t></a:t>
            </a:r>
            <a:r>
              <a:rPr lang="en-US" altLang="zh-CN" sz="4800" dirty="0" err="1">
                <a:solidFill>
                  <a:srgbClr val="CC6600"/>
                </a:solidFill>
              </a:rPr>
              <a:t>aaaab</a:t>
            </a:r>
            <a:r>
              <a:rPr lang="en-US" altLang="zh-CN" sz="4800" dirty="0">
                <a:solidFill>
                  <a:srgbClr val="CC6600"/>
                </a:solidFill>
                <a:sym typeface="Symbol" panose="05050102010706020507" pitchFamily="18" charset="2"/>
              </a:rPr>
              <a:t></a:t>
            </a:r>
          </a:p>
        </p:txBody>
      </p:sp>
      <p:sp>
        <p:nvSpPr>
          <p:cNvPr id="50182" name="Text Box 6"/>
          <p:cNvSpPr txBox="1">
            <a:spLocks noChangeArrowheads="1"/>
          </p:cNvSpPr>
          <p:nvPr/>
        </p:nvSpPr>
        <p:spPr bwMode="auto">
          <a:xfrm>
            <a:off x="1600200" y="5157789"/>
            <a:ext cx="3716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nextval[j]=</a:t>
            </a:r>
            <a:r>
              <a:rPr lang="en-US" altLang="zh-CN" sz="4000">
                <a:solidFill>
                  <a:srgbClr val="FF0000"/>
                </a:solidFill>
              </a:rPr>
              <a:t>00004</a:t>
            </a:r>
            <a:endParaRPr lang="en-US" altLang="zh-CN" sz="4000"/>
          </a:p>
        </p:txBody>
      </p:sp>
      <p:sp>
        <p:nvSpPr>
          <p:cNvPr id="50183" name="Rectangle 7"/>
          <p:cNvSpPr>
            <a:spLocks noChangeArrowheads="1"/>
          </p:cNvSpPr>
          <p:nvPr/>
        </p:nvSpPr>
        <p:spPr bwMode="auto">
          <a:xfrm>
            <a:off x="2209801" y="4167189"/>
            <a:ext cx="72282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dirty="0"/>
              <a:t>next[j]=</a:t>
            </a:r>
            <a:r>
              <a:rPr lang="en-US" altLang="zh-CN" sz="4000" dirty="0">
                <a:solidFill>
                  <a:srgbClr val="0000FF"/>
                </a:solidFill>
              </a:rPr>
              <a:t>01234</a:t>
            </a:r>
            <a:r>
              <a:rPr lang="zh-CN" altLang="en-US" sz="4000" dirty="0">
                <a:solidFill>
                  <a:srgbClr val="0000FF"/>
                </a:solidFill>
              </a:rPr>
              <a:t>，会出现匹配错误</a:t>
            </a:r>
            <a:endParaRPr lang="en-US" altLang="zh-CN" sz="4000" dirty="0">
              <a:solidFill>
                <a:srgbClr val="0000FF"/>
              </a:solidFill>
            </a:endParaRPr>
          </a:p>
        </p:txBody>
      </p:sp>
      <p:sp>
        <p:nvSpPr>
          <p:cNvPr id="89093" name="Rectangle 8"/>
          <p:cNvSpPr>
            <a:spLocks noChangeArrowheads="1"/>
          </p:cNvSpPr>
          <p:nvPr/>
        </p:nvSpPr>
        <p:spPr bwMode="auto">
          <a:xfrm>
            <a:off x="1847850" y="249239"/>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rgbClr val="CC3300"/>
                </a:solidFill>
              </a:rPr>
              <a:t>改进的</a:t>
            </a:r>
            <a:r>
              <a:rPr lang="en-US" altLang="zh-CN" sz="3200" b="1">
                <a:solidFill>
                  <a:srgbClr val="CC3300"/>
                </a:solidFill>
              </a:rPr>
              <a:t>Next</a:t>
            </a:r>
            <a:r>
              <a:rPr lang="zh-CN" altLang="en-US" sz="3200" b="1">
                <a:solidFill>
                  <a:srgbClr val="CC3300"/>
                </a:solidFill>
              </a:rPr>
              <a:t>函数</a:t>
            </a:r>
          </a:p>
        </p:txBody>
      </p:sp>
    </p:spTree>
    <p:extLst>
      <p:ext uri="{BB962C8B-B14F-4D97-AF65-F5344CB8AC3E}">
        <p14:creationId xmlns:p14="http://schemas.microsoft.com/office/powerpoint/2010/main" val="317805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wipe(left)">
                                      <p:cBhvr>
                                        <p:cTn id="7" dur="500"/>
                                        <p:tgtEl>
                                          <p:spTgt spid="50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wipe(left)">
                                      <p:cBhvr>
                                        <p:cTn id="12"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P spid="5018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293076" y="539261"/>
            <a:ext cx="9589477"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dirty="0">
                <a:ea typeface="楷体_GB2312" pitchFamily="49" charset="-122"/>
              </a:rPr>
              <a:t>   void</a:t>
            </a:r>
            <a:r>
              <a:rPr lang="en-US" altLang="zh-CN" sz="3200" dirty="0">
                <a:ea typeface="楷体_GB2312" pitchFamily="49" charset="-122"/>
              </a:rPr>
              <a:t> </a:t>
            </a:r>
            <a:r>
              <a:rPr lang="en-US" altLang="zh-CN" sz="3200" dirty="0" err="1">
                <a:ea typeface="楷体_GB2312" pitchFamily="49" charset="-122"/>
              </a:rPr>
              <a:t>get_nextval</a:t>
            </a:r>
            <a:r>
              <a:rPr lang="en-US" altLang="zh-CN" sz="3200" dirty="0">
                <a:ea typeface="楷体_GB2312" pitchFamily="49" charset="-122"/>
              </a:rPr>
              <a:t>(</a:t>
            </a:r>
            <a:r>
              <a:rPr lang="en-US" altLang="zh-CN" sz="3200" dirty="0" err="1">
                <a:ea typeface="楷体_GB2312" pitchFamily="49" charset="-122"/>
              </a:rPr>
              <a:t>SString</a:t>
            </a:r>
            <a:r>
              <a:rPr lang="en-US" altLang="zh-CN" sz="3200" dirty="0">
                <a:ea typeface="楷体_GB2312" pitchFamily="49" charset="-122"/>
              </a:rPr>
              <a:t> </a:t>
            </a:r>
            <a:r>
              <a:rPr lang="en-US" altLang="zh-CN" sz="3200" b="1" dirty="0">
                <a:ea typeface="楷体_GB2312" pitchFamily="49" charset="-122"/>
              </a:rPr>
              <a:t>&amp;</a:t>
            </a:r>
            <a:r>
              <a:rPr lang="en-US" altLang="zh-CN" sz="3200" dirty="0">
                <a:ea typeface="楷体_GB2312" pitchFamily="49" charset="-122"/>
              </a:rPr>
              <a:t>T, </a:t>
            </a:r>
            <a:r>
              <a:rPr lang="en-US" altLang="zh-CN" sz="3200" b="1" dirty="0" err="1">
                <a:ea typeface="楷体_GB2312" pitchFamily="49" charset="-122"/>
              </a:rPr>
              <a:t>int</a:t>
            </a:r>
            <a:r>
              <a:rPr lang="en-US" altLang="zh-CN" sz="3200" b="1" dirty="0">
                <a:ea typeface="楷体_GB2312" pitchFamily="49" charset="-122"/>
              </a:rPr>
              <a:t> &amp;</a:t>
            </a:r>
            <a:r>
              <a:rPr lang="en-US" altLang="zh-CN" sz="3200" dirty="0" err="1">
                <a:ea typeface="楷体_GB2312" pitchFamily="49" charset="-122"/>
              </a:rPr>
              <a:t>nextval</a:t>
            </a:r>
            <a:r>
              <a:rPr lang="en-US" altLang="zh-CN" sz="3200" dirty="0">
                <a:ea typeface="楷体_GB2312" pitchFamily="49" charset="-122"/>
              </a:rPr>
              <a:t>[]) </a:t>
            </a:r>
            <a:r>
              <a:rPr lang="en-US" altLang="zh-CN" sz="3200" b="1" dirty="0">
                <a:ea typeface="楷体_GB2312" pitchFamily="49" charset="-122"/>
              </a:rPr>
              <a:t>{</a:t>
            </a:r>
            <a:endParaRPr lang="en-US" altLang="zh-CN" sz="3200" dirty="0">
              <a:ea typeface="楷体_GB2312" pitchFamily="49" charset="-122"/>
            </a:endParaRPr>
          </a:p>
          <a:p>
            <a:pPr eaLnBrk="1" hangingPunct="1">
              <a:lnSpc>
                <a:spcPct val="120000"/>
              </a:lnSpc>
            </a:pPr>
            <a:r>
              <a:rPr lang="en-US" altLang="zh-CN" sz="3200" dirty="0">
                <a:ea typeface="楷体_GB2312" pitchFamily="49" charset="-122"/>
              </a:rPr>
              <a:t>      </a:t>
            </a:r>
            <a:r>
              <a:rPr lang="en-US" altLang="zh-CN" sz="3200" dirty="0" err="1">
                <a:ea typeface="楷体_GB2312" pitchFamily="49" charset="-122"/>
              </a:rPr>
              <a:t>i</a:t>
            </a:r>
            <a:r>
              <a:rPr lang="en-US" altLang="zh-CN" sz="3200" dirty="0">
                <a:ea typeface="楷体_GB2312" pitchFamily="49" charset="-122"/>
              </a:rPr>
              <a:t> = 1;   </a:t>
            </a:r>
            <a:r>
              <a:rPr lang="en-US" altLang="zh-CN" sz="3200" dirty="0" err="1">
                <a:ea typeface="楷体_GB2312" pitchFamily="49" charset="-122"/>
              </a:rPr>
              <a:t>nextval</a:t>
            </a:r>
            <a:r>
              <a:rPr lang="en-US" altLang="zh-CN" sz="3200" dirty="0">
                <a:ea typeface="楷体_GB2312" pitchFamily="49" charset="-122"/>
              </a:rPr>
              <a:t>[1] = 0;   j = 0;</a:t>
            </a:r>
          </a:p>
          <a:p>
            <a:pPr eaLnBrk="1" hangingPunct="1">
              <a:lnSpc>
                <a:spcPct val="120000"/>
              </a:lnSpc>
            </a:pPr>
            <a:r>
              <a:rPr lang="en-US" altLang="zh-CN" sz="3200" dirty="0">
                <a:ea typeface="楷体_GB2312" pitchFamily="49" charset="-122"/>
              </a:rPr>
              <a:t>      </a:t>
            </a:r>
            <a:r>
              <a:rPr lang="en-US" altLang="zh-CN" sz="3200" b="1" dirty="0">
                <a:ea typeface="楷体_GB2312" pitchFamily="49" charset="-122"/>
              </a:rPr>
              <a:t>while</a:t>
            </a:r>
            <a:r>
              <a:rPr lang="en-US" altLang="zh-CN" sz="3200" dirty="0">
                <a:ea typeface="楷体_GB2312" pitchFamily="49" charset="-122"/>
              </a:rPr>
              <a:t> (</a:t>
            </a:r>
            <a:r>
              <a:rPr lang="en-US" altLang="zh-CN" sz="3200" dirty="0" err="1">
                <a:ea typeface="楷体_GB2312" pitchFamily="49" charset="-122"/>
              </a:rPr>
              <a:t>i</a:t>
            </a:r>
            <a:r>
              <a:rPr lang="en-US" altLang="zh-CN" sz="3200" dirty="0">
                <a:ea typeface="楷体_GB2312" pitchFamily="49" charset="-122"/>
              </a:rPr>
              <a:t> &lt; T[0]) </a:t>
            </a:r>
            <a:r>
              <a:rPr lang="en-US" altLang="zh-CN" sz="3200" b="1" dirty="0">
                <a:ea typeface="楷体_GB2312" pitchFamily="49" charset="-122"/>
              </a:rPr>
              <a:t>{</a:t>
            </a:r>
            <a:endParaRPr lang="en-US" altLang="zh-CN" sz="3200" dirty="0">
              <a:ea typeface="楷体_GB2312" pitchFamily="49" charset="-122"/>
            </a:endParaRPr>
          </a:p>
          <a:p>
            <a:pPr eaLnBrk="1" hangingPunct="1">
              <a:lnSpc>
                <a:spcPct val="120000"/>
              </a:lnSpc>
            </a:pPr>
            <a:r>
              <a:rPr lang="en-US" altLang="zh-CN" sz="3200" dirty="0">
                <a:ea typeface="楷体_GB2312" pitchFamily="49" charset="-122"/>
              </a:rPr>
              <a:t>   </a:t>
            </a:r>
            <a:r>
              <a:rPr lang="en-US" altLang="zh-CN" sz="3200" dirty="0">
                <a:solidFill>
                  <a:srgbClr val="0000FF"/>
                </a:solidFill>
                <a:ea typeface="楷体_GB2312" pitchFamily="49" charset="-122"/>
              </a:rPr>
              <a:t>       </a:t>
            </a:r>
            <a:r>
              <a:rPr lang="en-US" altLang="zh-CN" sz="3200" b="1" dirty="0">
                <a:solidFill>
                  <a:srgbClr val="0000FF"/>
                </a:solidFill>
                <a:ea typeface="楷体_GB2312" pitchFamily="49" charset="-122"/>
              </a:rPr>
              <a:t>if</a:t>
            </a:r>
            <a:r>
              <a:rPr lang="en-US" altLang="zh-CN" sz="3200" dirty="0">
                <a:solidFill>
                  <a:srgbClr val="0000FF"/>
                </a:solidFill>
                <a:ea typeface="楷体_GB2312" pitchFamily="49" charset="-122"/>
              </a:rPr>
              <a:t> (j = 0 || T[</a:t>
            </a:r>
            <a:r>
              <a:rPr lang="en-US" altLang="zh-CN" sz="3200" dirty="0" err="1">
                <a:solidFill>
                  <a:srgbClr val="0000FF"/>
                </a:solidFill>
                <a:ea typeface="楷体_GB2312" pitchFamily="49" charset="-122"/>
              </a:rPr>
              <a:t>i</a:t>
            </a:r>
            <a:r>
              <a:rPr lang="en-US" altLang="zh-CN" sz="3200" dirty="0">
                <a:solidFill>
                  <a:srgbClr val="0000FF"/>
                </a:solidFill>
                <a:ea typeface="楷体_GB2312" pitchFamily="49" charset="-122"/>
              </a:rPr>
              <a:t>] == T[j]) </a:t>
            </a:r>
            <a:r>
              <a:rPr lang="en-US" altLang="zh-CN" sz="3200" b="1" dirty="0">
                <a:solidFill>
                  <a:srgbClr val="0000FF"/>
                </a:solidFill>
                <a:ea typeface="楷体_GB2312" pitchFamily="49" charset="-122"/>
              </a:rPr>
              <a:t>{</a:t>
            </a:r>
          </a:p>
          <a:p>
            <a:pPr eaLnBrk="1" hangingPunct="1">
              <a:lnSpc>
                <a:spcPct val="120000"/>
              </a:lnSpc>
            </a:pPr>
            <a:r>
              <a:rPr lang="en-US" altLang="zh-CN" sz="3200" dirty="0">
                <a:solidFill>
                  <a:srgbClr val="0000FF"/>
                </a:solidFill>
                <a:ea typeface="楷体_GB2312" pitchFamily="49" charset="-122"/>
              </a:rPr>
              <a:t>	     ++</a:t>
            </a:r>
            <a:r>
              <a:rPr lang="en-US" altLang="zh-CN" sz="3200" dirty="0" err="1">
                <a:solidFill>
                  <a:srgbClr val="0000FF"/>
                </a:solidFill>
                <a:ea typeface="楷体_GB2312" pitchFamily="49" charset="-122"/>
              </a:rPr>
              <a:t>i</a:t>
            </a:r>
            <a:r>
              <a:rPr lang="en-US" altLang="zh-CN" sz="3200" dirty="0">
                <a:solidFill>
                  <a:srgbClr val="0000FF"/>
                </a:solidFill>
                <a:ea typeface="楷体_GB2312" pitchFamily="49" charset="-122"/>
              </a:rPr>
              <a:t>;  ++j;</a:t>
            </a:r>
            <a:endParaRPr lang="en-US" altLang="zh-CN" sz="3200" dirty="0">
              <a:ea typeface="楷体_GB2312" pitchFamily="49" charset="-122"/>
            </a:endParaRPr>
          </a:p>
          <a:p>
            <a:pPr eaLnBrk="1" hangingPunct="1">
              <a:lnSpc>
                <a:spcPct val="120000"/>
              </a:lnSpc>
            </a:pPr>
            <a:r>
              <a:rPr lang="en-US" altLang="zh-CN" sz="3200" dirty="0">
                <a:solidFill>
                  <a:srgbClr val="FF0000"/>
                </a:solidFill>
                <a:ea typeface="楷体_GB2312" pitchFamily="49" charset="-122"/>
              </a:rPr>
              <a:t>	     </a:t>
            </a:r>
            <a:r>
              <a:rPr lang="en-US" altLang="zh-CN" sz="3200" dirty="0" err="1">
                <a:solidFill>
                  <a:srgbClr val="FF0000"/>
                </a:solidFill>
                <a:ea typeface="楷体_GB2312" pitchFamily="49" charset="-122"/>
              </a:rPr>
              <a:t>nextval</a:t>
            </a:r>
            <a:r>
              <a:rPr lang="en-US" altLang="zh-CN" sz="3200" dirty="0">
                <a:solidFill>
                  <a:srgbClr val="FF0000"/>
                </a:solidFill>
                <a:ea typeface="楷体_GB2312" pitchFamily="49" charset="-122"/>
              </a:rPr>
              <a:t>[</a:t>
            </a:r>
            <a:r>
              <a:rPr lang="en-US" altLang="zh-CN" sz="3200" dirty="0" err="1">
                <a:solidFill>
                  <a:srgbClr val="FF0000"/>
                </a:solidFill>
                <a:ea typeface="楷体_GB2312" pitchFamily="49" charset="-122"/>
              </a:rPr>
              <a:t>i</a:t>
            </a:r>
            <a:r>
              <a:rPr lang="en-US" altLang="zh-CN" sz="3200" dirty="0">
                <a:solidFill>
                  <a:srgbClr val="FF0000"/>
                </a:solidFill>
                <a:ea typeface="楷体_GB2312" pitchFamily="49" charset="-122"/>
              </a:rPr>
              <a:t>] = (T[</a:t>
            </a:r>
            <a:r>
              <a:rPr lang="en-US" altLang="zh-CN" sz="3200" dirty="0" err="1">
                <a:solidFill>
                  <a:srgbClr val="FF0000"/>
                </a:solidFill>
                <a:ea typeface="楷体_GB2312" pitchFamily="49" charset="-122"/>
              </a:rPr>
              <a:t>i</a:t>
            </a:r>
            <a:r>
              <a:rPr lang="en-US" altLang="zh-CN" sz="3200" dirty="0">
                <a:solidFill>
                  <a:srgbClr val="FF0000"/>
                </a:solidFill>
                <a:ea typeface="楷体_GB2312" pitchFamily="49" charset="-122"/>
              </a:rPr>
              <a:t>] </a:t>
            </a:r>
            <a:r>
              <a:rPr lang="en-US" altLang="zh-CN" sz="3200" b="1" dirty="0">
                <a:solidFill>
                  <a:srgbClr val="FF0000"/>
                </a:solidFill>
                <a:ea typeface="楷体_GB2312" pitchFamily="49" charset="-122"/>
              </a:rPr>
              <a:t>!=</a:t>
            </a:r>
            <a:r>
              <a:rPr lang="en-US" altLang="zh-CN" sz="3200" dirty="0">
                <a:solidFill>
                  <a:srgbClr val="FF0000"/>
                </a:solidFill>
                <a:ea typeface="楷体_GB2312" pitchFamily="49" charset="-122"/>
              </a:rPr>
              <a:t> T[j])  : (j) : (</a:t>
            </a:r>
            <a:r>
              <a:rPr lang="en-US" altLang="zh-CN" sz="3200" dirty="0" err="1">
                <a:solidFill>
                  <a:srgbClr val="FF0000"/>
                </a:solidFill>
                <a:ea typeface="楷体_GB2312" pitchFamily="49" charset="-122"/>
              </a:rPr>
              <a:t>nextval</a:t>
            </a:r>
            <a:r>
              <a:rPr lang="en-US" altLang="zh-CN" sz="3200" dirty="0">
                <a:solidFill>
                  <a:srgbClr val="FF0000"/>
                </a:solidFill>
                <a:ea typeface="楷体_GB2312" pitchFamily="49" charset="-122"/>
              </a:rPr>
              <a:t>[j]);</a:t>
            </a:r>
            <a:r>
              <a:rPr lang="en-US" altLang="zh-CN" sz="3200" b="1" dirty="0">
                <a:solidFill>
                  <a:srgbClr val="3366FF"/>
                </a:solidFill>
                <a:ea typeface="楷体_GB2312" pitchFamily="49" charset="-122"/>
              </a:rPr>
              <a:t>}</a:t>
            </a:r>
            <a:endParaRPr lang="en-US" altLang="zh-CN" sz="3200" dirty="0">
              <a:solidFill>
                <a:srgbClr val="3366FF"/>
              </a:solidFill>
              <a:ea typeface="楷体_GB2312" pitchFamily="49" charset="-122"/>
            </a:endParaRPr>
          </a:p>
          <a:p>
            <a:pPr eaLnBrk="1" hangingPunct="1">
              <a:lnSpc>
                <a:spcPct val="120000"/>
              </a:lnSpc>
            </a:pPr>
            <a:r>
              <a:rPr lang="en-US" altLang="zh-CN" sz="3200" dirty="0">
                <a:ea typeface="楷体_GB2312" pitchFamily="49" charset="-122"/>
              </a:rPr>
              <a:t>        </a:t>
            </a:r>
            <a:r>
              <a:rPr lang="en-US" altLang="zh-CN" sz="3200" b="1" dirty="0">
                <a:solidFill>
                  <a:srgbClr val="0000FF"/>
                </a:solidFill>
                <a:ea typeface="楷体_GB2312" pitchFamily="49" charset="-122"/>
              </a:rPr>
              <a:t>else</a:t>
            </a:r>
            <a:r>
              <a:rPr lang="en-US" altLang="zh-CN" sz="3200" dirty="0">
                <a:solidFill>
                  <a:srgbClr val="0000FF"/>
                </a:solidFill>
                <a:ea typeface="楷体_GB2312" pitchFamily="49" charset="-122"/>
              </a:rPr>
              <a:t>  j = </a:t>
            </a:r>
            <a:r>
              <a:rPr lang="en-US" altLang="zh-CN" sz="3200" dirty="0" err="1">
                <a:solidFill>
                  <a:srgbClr val="0000FF"/>
                </a:solidFill>
                <a:ea typeface="楷体_GB2312" pitchFamily="49" charset="-122"/>
              </a:rPr>
              <a:t>nextval</a:t>
            </a:r>
            <a:r>
              <a:rPr lang="en-US" altLang="zh-CN" sz="3200" dirty="0">
                <a:solidFill>
                  <a:srgbClr val="0000FF"/>
                </a:solidFill>
                <a:ea typeface="楷体_GB2312" pitchFamily="49" charset="-122"/>
              </a:rPr>
              <a:t>[j];</a:t>
            </a:r>
          </a:p>
          <a:p>
            <a:pPr eaLnBrk="1" hangingPunct="1">
              <a:lnSpc>
                <a:spcPct val="120000"/>
              </a:lnSpc>
            </a:pPr>
            <a:r>
              <a:rPr lang="en-US" altLang="zh-CN" sz="3200" dirty="0">
                <a:ea typeface="楷体_GB2312" pitchFamily="49" charset="-122"/>
              </a:rPr>
              <a:t>     </a:t>
            </a:r>
            <a:r>
              <a:rPr lang="en-US" altLang="zh-CN" sz="3200" b="1" dirty="0">
                <a:ea typeface="楷体_GB2312" pitchFamily="49" charset="-122"/>
              </a:rPr>
              <a:t>}</a:t>
            </a:r>
            <a:endParaRPr lang="en-US" altLang="zh-CN" sz="3200" dirty="0">
              <a:ea typeface="楷体_GB2312" pitchFamily="49" charset="-122"/>
            </a:endParaRPr>
          </a:p>
          <a:p>
            <a:pPr eaLnBrk="1" hangingPunct="1">
              <a:lnSpc>
                <a:spcPct val="120000"/>
              </a:lnSpc>
            </a:pPr>
            <a:r>
              <a:rPr lang="en-US" altLang="zh-CN" sz="3200" b="1" dirty="0">
                <a:ea typeface="楷体_GB2312" pitchFamily="49" charset="-122"/>
              </a:rPr>
              <a:t>  }</a:t>
            </a:r>
            <a:r>
              <a:rPr lang="en-US" altLang="zh-CN" sz="3200" dirty="0">
                <a:ea typeface="楷体_GB2312" pitchFamily="49" charset="-122"/>
              </a:rPr>
              <a:t> // </a:t>
            </a:r>
            <a:r>
              <a:rPr lang="en-US" altLang="zh-CN" sz="3200" dirty="0" err="1">
                <a:ea typeface="楷体_GB2312" pitchFamily="49" charset="-122"/>
              </a:rPr>
              <a:t>get_nextval</a:t>
            </a:r>
            <a:endParaRPr lang="en-US" altLang="zh-CN" sz="3200" dirty="0">
              <a:ea typeface="宋体" panose="02010600030101010101" pitchFamily="2" charset="-122"/>
            </a:endParaRPr>
          </a:p>
        </p:txBody>
      </p:sp>
      <p:grpSp>
        <p:nvGrpSpPr>
          <p:cNvPr id="4" name="Group 5"/>
          <p:cNvGrpSpPr>
            <a:grpSpLocks/>
          </p:cNvGrpSpPr>
          <p:nvPr/>
        </p:nvGrpSpPr>
        <p:grpSpPr bwMode="auto">
          <a:xfrm>
            <a:off x="5521570" y="4493874"/>
            <a:ext cx="6362092" cy="2374899"/>
            <a:chOff x="884" y="2838"/>
            <a:chExt cx="3311" cy="1496"/>
          </a:xfrm>
        </p:grpSpPr>
        <p:sp>
          <p:nvSpPr>
            <p:cNvPr id="5" name="Text Box 6"/>
            <p:cNvSpPr txBox="1">
              <a:spLocks noChangeArrowheads="1"/>
            </p:cNvSpPr>
            <p:nvPr/>
          </p:nvSpPr>
          <p:spPr bwMode="auto">
            <a:xfrm>
              <a:off x="1247" y="283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CC3300"/>
                  </a:solidFill>
                </a:rPr>
                <a:t>j</a:t>
              </a:r>
            </a:p>
          </p:txBody>
        </p:sp>
        <p:sp>
          <p:nvSpPr>
            <p:cNvPr id="6" name="Text Box 7"/>
            <p:cNvSpPr txBox="1">
              <a:spLocks noChangeArrowheads="1"/>
            </p:cNvSpPr>
            <p:nvPr/>
          </p:nvSpPr>
          <p:spPr bwMode="auto">
            <a:xfrm>
              <a:off x="884" y="3248"/>
              <a:ext cx="9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a:t>模式串</a:t>
              </a:r>
            </a:p>
          </p:txBody>
        </p:sp>
        <p:sp>
          <p:nvSpPr>
            <p:cNvPr id="7" name="Text Box 8"/>
            <p:cNvSpPr txBox="1">
              <a:spLocks noChangeArrowheads="1"/>
            </p:cNvSpPr>
            <p:nvPr/>
          </p:nvSpPr>
          <p:spPr bwMode="auto">
            <a:xfrm>
              <a:off x="1837" y="3237"/>
              <a:ext cx="2314" cy="377"/>
            </a:xfrm>
            <a:prstGeom prst="rect">
              <a:avLst/>
            </a:prstGeom>
            <a:solidFill>
              <a:srgbClr val="FF9900">
                <a:alpha val="50195"/>
              </a:srgbClr>
            </a:solidFill>
            <a:ln w="19050">
              <a:solidFill>
                <a:schemeClr val="tx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 </a:t>
              </a:r>
              <a:r>
                <a:rPr lang="en-US" altLang="zh-CN" sz="3200" u="sng" dirty="0">
                  <a:solidFill>
                    <a:srgbClr val="46A1A8"/>
                  </a:solidFill>
                </a:rPr>
                <a:t>a  b</a:t>
              </a:r>
              <a:r>
                <a:rPr lang="en-US" altLang="zh-CN" sz="3200" dirty="0"/>
                <a:t>  a  </a:t>
              </a:r>
              <a:r>
                <a:rPr lang="en-US" altLang="zh-CN" sz="3200" u="sng" dirty="0" err="1">
                  <a:solidFill>
                    <a:srgbClr val="46A1A8"/>
                  </a:solidFill>
                </a:rPr>
                <a:t>a</a:t>
              </a:r>
              <a:r>
                <a:rPr lang="en-US" altLang="zh-CN" sz="3200" u="sng" dirty="0">
                  <a:solidFill>
                    <a:srgbClr val="46A1A8"/>
                  </a:solidFill>
                </a:rPr>
                <a:t>   b</a:t>
              </a:r>
              <a:r>
                <a:rPr lang="en-US" altLang="zh-CN" sz="3200" dirty="0"/>
                <a:t>   c   a   c</a:t>
              </a:r>
            </a:p>
          </p:txBody>
        </p:sp>
        <p:sp>
          <p:nvSpPr>
            <p:cNvPr id="8" name="Text Box 9"/>
            <p:cNvSpPr txBox="1">
              <a:spLocks noChangeArrowheads="1"/>
            </p:cNvSpPr>
            <p:nvPr/>
          </p:nvSpPr>
          <p:spPr bwMode="auto">
            <a:xfrm>
              <a:off x="1882" y="2893"/>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dirty="0"/>
                <a:t>1  2  3  4   5   6   7   8</a:t>
              </a:r>
            </a:p>
          </p:txBody>
        </p:sp>
        <p:sp>
          <p:nvSpPr>
            <p:cNvPr id="9" name="Text Box 10"/>
            <p:cNvSpPr txBox="1">
              <a:spLocks noChangeArrowheads="1"/>
            </p:cNvSpPr>
            <p:nvPr/>
          </p:nvSpPr>
          <p:spPr bwMode="auto">
            <a:xfrm>
              <a:off x="884" y="3655"/>
              <a:ext cx="90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err="1">
                  <a:solidFill>
                    <a:srgbClr val="CC3300"/>
                  </a:solidFill>
                </a:rPr>
                <a:t>nextval</a:t>
              </a:r>
              <a:r>
                <a:rPr lang="en-US" altLang="zh-CN" sz="3200" dirty="0">
                  <a:solidFill>
                    <a:srgbClr val="CC3300"/>
                  </a:solidFill>
                </a:rPr>
                <a:t>[j]</a:t>
              </a:r>
            </a:p>
          </p:txBody>
        </p:sp>
        <p:sp>
          <p:nvSpPr>
            <p:cNvPr id="10" name="Text Box 11"/>
            <p:cNvSpPr txBox="1">
              <a:spLocks noChangeArrowheads="1"/>
            </p:cNvSpPr>
            <p:nvPr/>
          </p:nvSpPr>
          <p:spPr bwMode="auto">
            <a:xfrm>
              <a:off x="1882" y="3709"/>
              <a:ext cx="231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100" dirty="0">
                  <a:solidFill>
                    <a:schemeClr val="accent2"/>
                  </a:solidFill>
                </a:rPr>
                <a:t>0  1  </a:t>
              </a:r>
              <a:r>
                <a:rPr lang="en-US" altLang="zh-CN" sz="3100" b="1" i="1" dirty="0">
                  <a:solidFill>
                    <a:srgbClr val="FF0000"/>
                  </a:solidFill>
                </a:rPr>
                <a:t>0</a:t>
              </a:r>
              <a:r>
                <a:rPr lang="en-US" altLang="zh-CN" sz="3100" dirty="0">
                  <a:solidFill>
                    <a:schemeClr val="accent2"/>
                  </a:solidFill>
                </a:rPr>
                <a:t>  </a:t>
              </a:r>
              <a:r>
                <a:rPr lang="en-US" altLang="zh-CN" sz="3100" u="sng" dirty="0">
                  <a:solidFill>
                    <a:schemeClr val="accent2"/>
                  </a:solidFill>
                </a:rPr>
                <a:t>2</a:t>
              </a:r>
              <a:r>
                <a:rPr lang="en-US" altLang="zh-CN" sz="3100" dirty="0">
                  <a:solidFill>
                    <a:schemeClr val="accent2"/>
                  </a:solidFill>
                </a:rPr>
                <a:t>   2   3   </a:t>
              </a:r>
              <a:r>
                <a:rPr lang="en-US" altLang="zh-CN" sz="3100" b="1" i="1" dirty="0">
                  <a:solidFill>
                    <a:srgbClr val="FF0000"/>
                  </a:solidFill>
                </a:rPr>
                <a:t>0</a:t>
              </a:r>
              <a:r>
                <a:rPr lang="en-US" altLang="zh-CN" sz="3100" dirty="0">
                  <a:solidFill>
                    <a:schemeClr val="accent2"/>
                  </a:solidFill>
                </a:rPr>
                <a:t>   2</a:t>
              </a:r>
            </a:p>
          </p:txBody>
        </p:sp>
      </p:grpSp>
      <p:sp>
        <p:nvSpPr>
          <p:cNvPr id="2" name="文本框 1"/>
          <p:cNvSpPr txBox="1"/>
          <p:nvPr/>
        </p:nvSpPr>
        <p:spPr>
          <a:xfrm>
            <a:off x="9437077" y="3566203"/>
            <a:ext cx="2273764" cy="523220"/>
          </a:xfrm>
          <a:prstGeom prst="rect">
            <a:avLst/>
          </a:prstGeom>
          <a:noFill/>
          <a:ln>
            <a:solidFill>
              <a:schemeClr val="tx1"/>
            </a:solidFill>
          </a:ln>
        </p:spPr>
        <p:txBody>
          <a:bodyPr wrap="none" rtlCol="0">
            <a:spAutoFit/>
          </a:bodyPr>
          <a:lstStyle/>
          <a:p>
            <a:r>
              <a:rPr lang="zh-CN" altLang="en-US" sz="2800" i="1" dirty="0">
                <a:solidFill>
                  <a:srgbClr val="0000FF"/>
                </a:solidFill>
              </a:rPr>
              <a:t>原：</a:t>
            </a:r>
            <a:r>
              <a:rPr lang="en-US" altLang="zh-CN" sz="2800" i="1" dirty="0">
                <a:solidFill>
                  <a:srgbClr val="0000FF"/>
                </a:solidFill>
              </a:rPr>
              <a:t>next[</a:t>
            </a:r>
            <a:r>
              <a:rPr lang="en-US" altLang="zh-CN" sz="2800" i="1" dirty="0" err="1">
                <a:solidFill>
                  <a:srgbClr val="0000FF"/>
                </a:solidFill>
              </a:rPr>
              <a:t>i</a:t>
            </a:r>
            <a:r>
              <a:rPr lang="en-US" altLang="zh-CN" sz="2800" i="1" dirty="0">
                <a:solidFill>
                  <a:srgbClr val="0000FF"/>
                </a:solidFill>
              </a:rPr>
              <a:t>] = j</a:t>
            </a:r>
            <a:endParaRPr lang="zh-CN" altLang="en-US" sz="2800" i="1" dirty="0"/>
          </a:p>
        </p:txBody>
      </p:sp>
      <p:sp>
        <p:nvSpPr>
          <p:cNvPr id="3" name="文本框 2"/>
          <p:cNvSpPr txBox="1"/>
          <p:nvPr/>
        </p:nvSpPr>
        <p:spPr>
          <a:xfrm>
            <a:off x="5965167" y="2231582"/>
            <a:ext cx="6226833" cy="646331"/>
          </a:xfrm>
          <a:prstGeom prst="rect">
            <a:avLst/>
          </a:prstGeom>
          <a:noFill/>
        </p:spPr>
        <p:txBody>
          <a:bodyPr wrap="none" rtlCol="0">
            <a:spAutoFit/>
          </a:bodyPr>
          <a:lstStyle/>
          <a:p>
            <a:r>
              <a:rPr lang="zh-CN" altLang="en-US" dirty="0"/>
              <a:t>使</a:t>
            </a:r>
            <a:r>
              <a:rPr lang="en-US" altLang="zh-CN" dirty="0" err="1"/>
              <a:t>aaaa</a:t>
            </a:r>
            <a:r>
              <a:rPr lang="zh-CN" altLang="en-US" dirty="0"/>
              <a:t>中第一个</a:t>
            </a:r>
            <a:r>
              <a:rPr lang="en-US" altLang="zh-CN" dirty="0"/>
              <a:t>a</a:t>
            </a:r>
            <a:r>
              <a:rPr lang="zh-CN" altLang="en-US" dirty="0"/>
              <a:t>的</a:t>
            </a:r>
            <a:r>
              <a:rPr lang="en-US" altLang="zh-CN" dirty="0"/>
              <a:t>next</a:t>
            </a:r>
            <a:r>
              <a:rPr lang="zh-CN" altLang="en-US" dirty="0"/>
              <a:t>为</a:t>
            </a:r>
            <a:r>
              <a:rPr lang="en-US" altLang="zh-CN" dirty="0"/>
              <a:t>0,</a:t>
            </a:r>
          </a:p>
          <a:p>
            <a:r>
              <a:rPr lang="zh-CN" altLang="en-US" dirty="0"/>
              <a:t>防止模式串开头多个重复的</a:t>
            </a:r>
            <a:r>
              <a:rPr lang="en-US" altLang="zh-CN" dirty="0"/>
              <a:t>a</a:t>
            </a:r>
            <a:r>
              <a:rPr lang="zh-CN" altLang="en-US" dirty="0"/>
              <a:t>时，模式串的</a:t>
            </a:r>
            <a:r>
              <a:rPr lang="en-US" altLang="zh-CN" dirty="0" err="1"/>
              <a:t>aaaa</a:t>
            </a:r>
            <a:r>
              <a:rPr lang="zh-CN" altLang="en-US" dirty="0"/>
              <a:t>出现</a:t>
            </a:r>
            <a:r>
              <a:rPr lang="en-US" altLang="zh-CN" dirty="0"/>
              <a:t>next</a:t>
            </a:r>
            <a:r>
              <a:rPr lang="zh-CN" altLang="en-US" dirty="0"/>
              <a:t>累加</a:t>
            </a:r>
          </a:p>
        </p:txBody>
      </p:sp>
    </p:spTree>
    <p:extLst>
      <p:ext uri="{BB962C8B-B14F-4D97-AF65-F5344CB8AC3E}">
        <p14:creationId xmlns:p14="http://schemas.microsoft.com/office/powerpoint/2010/main" val="3279070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008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006235" y="1305415"/>
            <a:ext cx="7772400" cy="2879725"/>
          </a:xfrm>
        </p:spPr>
        <p:txBody>
          <a:bodyPr/>
          <a:lstStyle/>
          <a:p>
            <a:pPr eaLnBrk="1" hangingPunct="1"/>
            <a:r>
              <a:rPr lang="zh-CN" altLang="en-US" dirty="0"/>
              <a:t>第五章</a:t>
            </a:r>
            <a:br>
              <a:rPr lang="zh-CN" altLang="en-US" dirty="0"/>
            </a:br>
            <a:r>
              <a:rPr lang="zh-CN" altLang="en-US" dirty="0"/>
              <a:t> </a:t>
            </a:r>
            <a:r>
              <a:rPr lang="zh-CN" altLang="en-US" sz="7200" dirty="0"/>
              <a:t>数组和广义表</a:t>
            </a:r>
          </a:p>
        </p:txBody>
      </p:sp>
    </p:spTree>
    <p:extLst>
      <p:ext uri="{BB962C8B-B14F-4D97-AF65-F5344CB8AC3E}">
        <p14:creationId xmlns:p14="http://schemas.microsoft.com/office/powerpoint/2010/main" val="3817467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905001" y="152400"/>
            <a:ext cx="8321675" cy="640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just" eaLnBrk="1" hangingPunct="1">
              <a:lnSpc>
                <a:spcPct val="115000"/>
              </a:lnSpc>
            </a:pPr>
            <a:r>
              <a:rPr lang="en-US" altLang="zh-CN" sz="4000" dirty="0">
                <a:solidFill>
                  <a:srgbClr val="000066"/>
                </a:solidFill>
              </a:rPr>
              <a:t>1. </a:t>
            </a:r>
            <a:r>
              <a:rPr lang="zh-CN" altLang="en-US" sz="4000" dirty="0">
                <a:solidFill>
                  <a:srgbClr val="000066"/>
                </a:solidFill>
              </a:rPr>
              <a:t>了解数组的两种存储表示方法，并</a:t>
            </a:r>
            <a:r>
              <a:rPr lang="zh-CN" altLang="en-US" sz="4000" dirty="0">
                <a:solidFill>
                  <a:srgbClr val="FF0000"/>
                </a:solidFill>
              </a:rPr>
              <a:t>掌握数组在以行为主的存储结构中的地址计算方法</a:t>
            </a:r>
            <a:r>
              <a:rPr lang="zh-CN" altLang="en-US" sz="4000" dirty="0">
                <a:solidFill>
                  <a:srgbClr val="000066"/>
                </a:solidFill>
              </a:rPr>
              <a:t>。</a:t>
            </a:r>
          </a:p>
          <a:p>
            <a:pPr algn="just" eaLnBrk="1" hangingPunct="1">
              <a:lnSpc>
                <a:spcPct val="115000"/>
              </a:lnSpc>
            </a:pPr>
            <a:r>
              <a:rPr lang="en-US" altLang="zh-CN" sz="4000" dirty="0">
                <a:solidFill>
                  <a:srgbClr val="FF0000"/>
                </a:solidFill>
              </a:rPr>
              <a:t>2. </a:t>
            </a:r>
            <a:r>
              <a:rPr lang="zh-CN" altLang="en-US" sz="4000" dirty="0">
                <a:solidFill>
                  <a:srgbClr val="FF0000"/>
                </a:solidFill>
              </a:rPr>
              <a:t>掌握对特殊矩阵进行压缩存储时的下标变换公式。</a:t>
            </a:r>
          </a:p>
          <a:p>
            <a:pPr algn="just" eaLnBrk="1" hangingPunct="1">
              <a:lnSpc>
                <a:spcPct val="115000"/>
              </a:lnSpc>
            </a:pPr>
            <a:r>
              <a:rPr lang="en-US" altLang="zh-CN" sz="4000" dirty="0">
                <a:solidFill>
                  <a:srgbClr val="000066"/>
                </a:solidFill>
              </a:rPr>
              <a:t>3. </a:t>
            </a:r>
            <a:r>
              <a:rPr lang="zh-CN" altLang="en-US" sz="4000" dirty="0">
                <a:solidFill>
                  <a:srgbClr val="000066"/>
                </a:solidFill>
              </a:rPr>
              <a:t>了解稀疏矩阵的两类压缩存储方法的特点和适用范围，领会以三元组表示稀疏矩阵时进行矩阵运算采用的处理方法</a:t>
            </a:r>
            <a:r>
              <a:rPr lang="zh-CN" altLang="en-US" sz="3600" dirty="0">
                <a:solidFill>
                  <a:srgbClr val="000066"/>
                </a:solidFill>
              </a:rPr>
              <a:t>。</a:t>
            </a:r>
            <a:endParaRPr lang="zh-CN" altLang="en-US" sz="4400" dirty="0"/>
          </a:p>
        </p:txBody>
      </p:sp>
    </p:spTree>
    <p:extLst>
      <p:ext uri="{BB962C8B-B14F-4D97-AF65-F5344CB8AC3E}">
        <p14:creationId xmlns:p14="http://schemas.microsoft.com/office/powerpoint/2010/main" val="2055096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p:cNvSpPr txBox="1">
            <a:spLocks noChangeArrowheads="1"/>
          </p:cNvSpPr>
          <p:nvPr/>
        </p:nvSpPr>
        <p:spPr bwMode="auto">
          <a:xfrm>
            <a:off x="2041526" y="328613"/>
            <a:ext cx="8093075" cy="640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4000" dirty="0">
                <a:solidFill>
                  <a:srgbClr val="000066"/>
                </a:solidFill>
              </a:rPr>
              <a:t>4. </a:t>
            </a:r>
            <a:r>
              <a:rPr lang="zh-CN" altLang="en-US" sz="4000" dirty="0">
                <a:solidFill>
                  <a:srgbClr val="FF0000"/>
                </a:solidFill>
              </a:rPr>
              <a:t>掌握广义表的结构特点及其存储表示方法</a:t>
            </a:r>
            <a:r>
              <a:rPr lang="zh-CN" altLang="en-US" sz="4000" dirty="0">
                <a:solidFill>
                  <a:srgbClr val="000066"/>
                </a:solidFill>
              </a:rPr>
              <a:t>，读者可根据自己的习惯</a:t>
            </a:r>
            <a:r>
              <a:rPr lang="zh-CN" altLang="en-US" sz="4000" dirty="0">
                <a:solidFill>
                  <a:srgbClr val="FF0000"/>
                </a:solidFill>
              </a:rPr>
              <a:t>熟练掌握任意一种结构的链表，学会对非空广义表进行分解的两种分析方法</a:t>
            </a:r>
            <a:r>
              <a:rPr lang="zh-CN" altLang="en-US" sz="4000" dirty="0">
                <a:solidFill>
                  <a:srgbClr val="000066"/>
                </a:solidFill>
              </a:rPr>
              <a:t>：即可将一个非空广义表分解为表头和表尾两部分或者分解为</a:t>
            </a:r>
            <a:r>
              <a:rPr lang="en-US" altLang="zh-CN" sz="4000" dirty="0">
                <a:solidFill>
                  <a:srgbClr val="000066"/>
                </a:solidFill>
              </a:rPr>
              <a:t>n</a:t>
            </a:r>
            <a:r>
              <a:rPr lang="zh-CN" altLang="en-US" sz="4000" dirty="0">
                <a:solidFill>
                  <a:srgbClr val="000066"/>
                </a:solidFill>
              </a:rPr>
              <a:t>个子表。</a:t>
            </a:r>
          </a:p>
          <a:p>
            <a:pPr eaLnBrk="1" hangingPunct="1">
              <a:lnSpc>
                <a:spcPct val="115000"/>
              </a:lnSpc>
            </a:pPr>
            <a:r>
              <a:rPr lang="zh-CN" altLang="en-US" sz="4000" dirty="0">
                <a:solidFill>
                  <a:srgbClr val="000066"/>
                </a:solidFill>
              </a:rPr>
              <a:t> </a:t>
            </a:r>
            <a:r>
              <a:rPr lang="en-US" altLang="zh-CN" sz="4000" dirty="0">
                <a:solidFill>
                  <a:srgbClr val="000066"/>
                </a:solidFill>
              </a:rPr>
              <a:t>5. </a:t>
            </a:r>
            <a:r>
              <a:rPr lang="zh-CN" altLang="en-US" sz="4000" dirty="0">
                <a:solidFill>
                  <a:srgbClr val="FF0000"/>
                </a:solidFill>
              </a:rPr>
              <a:t>学习利用分治法的算法设计思想编制递归算法的方法。</a:t>
            </a:r>
            <a:endParaRPr lang="zh-CN" altLang="en-US" sz="3600" dirty="0">
              <a:solidFill>
                <a:srgbClr val="FF0000"/>
              </a:solidFill>
            </a:endParaRPr>
          </a:p>
        </p:txBody>
      </p:sp>
    </p:spTree>
    <p:extLst>
      <p:ext uri="{BB962C8B-B14F-4D97-AF65-F5344CB8AC3E}">
        <p14:creationId xmlns:p14="http://schemas.microsoft.com/office/powerpoint/2010/main" val="810951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76876" y="1612905"/>
            <a:ext cx="2089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dirty="0">
                <a:solidFill>
                  <a:srgbClr val="6600CC"/>
                </a:solidFill>
              </a:rPr>
              <a:t>例如：</a:t>
            </a:r>
            <a:r>
              <a:rPr lang="zh-CN" altLang="en-US" sz="4000" dirty="0"/>
              <a:t>   </a:t>
            </a:r>
          </a:p>
        </p:txBody>
      </p:sp>
      <p:sp>
        <p:nvSpPr>
          <p:cNvPr id="15363" name="Text Box 3"/>
          <p:cNvSpPr txBox="1">
            <a:spLocks noChangeArrowheads="1"/>
          </p:cNvSpPr>
          <p:nvPr/>
        </p:nvSpPr>
        <p:spPr bwMode="auto">
          <a:xfrm>
            <a:off x="5509113" y="6080129"/>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33FF"/>
                </a:solidFill>
              </a:rPr>
              <a:t>称为基地址或基址。</a:t>
            </a:r>
          </a:p>
        </p:txBody>
      </p:sp>
      <p:sp>
        <p:nvSpPr>
          <p:cNvPr id="15364" name="Line 4"/>
          <p:cNvSpPr>
            <a:spLocks noChangeShapeType="1"/>
          </p:cNvSpPr>
          <p:nvPr/>
        </p:nvSpPr>
        <p:spPr bwMode="auto">
          <a:xfrm flipV="1">
            <a:off x="5509113" y="5886454"/>
            <a:ext cx="0" cy="914400"/>
          </a:xfrm>
          <a:prstGeom prst="line">
            <a:avLst/>
          </a:prstGeom>
          <a:noFill/>
          <a:ln w="28575">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1" name="Text Box 13"/>
          <p:cNvSpPr txBox="1">
            <a:spLocks noChangeArrowheads="1"/>
          </p:cNvSpPr>
          <p:nvPr/>
        </p:nvSpPr>
        <p:spPr bwMode="auto">
          <a:xfrm>
            <a:off x="4232009" y="569331"/>
            <a:ext cx="68531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dirty="0">
                <a:solidFill>
                  <a:srgbClr val="CC3399"/>
                </a:solidFill>
              </a:rPr>
              <a:t>以“行序为主序”的存储映象</a:t>
            </a:r>
            <a:endParaRPr lang="zh-CN" altLang="en-US" sz="4400" dirty="0"/>
          </a:p>
        </p:txBody>
      </p:sp>
      <p:sp>
        <p:nvSpPr>
          <p:cNvPr id="15374" name="Text Box 14"/>
          <p:cNvSpPr txBox="1">
            <a:spLocks noChangeArrowheads="1"/>
          </p:cNvSpPr>
          <p:nvPr/>
        </p:nvSpPr>
        <p:spPr bwMode="auto">
          <a:xfrm>
            <a:off x="1622914" y="4383092"/>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4000" dirty="0"/>
              <a:t>二维数组</a:t>
            </a:r>
            <a:r>
              <a:rPr lang="en-US" altLang="zh-CN" sz="4000" dirty="0"/>
              <a:t>A</a:t>
            </a:r>
            <a:r>
              <a:rPr lang="zh-CN" altLang="en-US" sz="4000" dirty="0"/>
              <a:t>中任一元素</a:t>
            </a:r>
            <a:r>
              <a:rPr lang="en-US" altLang="zh-CN" sz="4000" dirty="0" err="1"/>
              <a:t>a</a:t>
            </a:r>
            <a:r>
              <a:rPr lang="en-US" altLang="zh-CN" sz="4000" baseline="-25000" dirty="0" err="1"/>
              <a:t>i,j</a:t>
            </a:r>
            <a:r>
              <a:rPr lang="en-US" altLang="zh-CN" sz="4000" dirty="0"/>
              <a:t> </a:t>
            </a:r>
            <a:r>
              <a:rPr lang="zh-CN" altLang="en-US" sz="4000" dirty="0"/>
              <a:t>的存储位置</a:t>
            </a:r>
          </a:p>
          <a:p>
            <a:pPr eaLnBrk="1" hangingPunct="1">
              <a:lnSpc>
                <a:spcPct val="125000"/>
              </a:lnSpc>
            </a:pPr>
            <a:r>
              <a:rPr lang="zh-CN" altLang="en-US" sz="4000" dirty="0"/>
              <a:t>     </a:t>
            </a:r>
            <a:r>
              <a:rPr lang="en-US" altLang="zh-CN" sz="4000" dirty="0"/>
              <a:t>LOC(</a:t>
            </a:r>
            <a:r>
              <a:rPr lang="en-US" altLang="zh-CN" sz="4000" dirty="0" err="1"/>
              <a:t>i,j</a:t>
            </a:r>
            <a:r>
              <a:rPr lang="en-US" altLang="zh-CN" sz="4000" dirty="0"/>
              <a:t>) = LOC(0,0) + (b</a:t>
            </a:r>
            <a:r>
              <a:rPr lang="en-US" altLang="zh-CN" sz="4000" baseline="-25000" dirty="0"/>
              <a:t>2</a:t>
            </a:r>
            <a:r>
              <a:rPr lang="en-US" altLang="zh-CN" sz="4000" dirty="0"/>
              <a:t>×i</a:t>
            </a:r>
            <a:r>
              <a:rPr lang="zh-CN" altLang="en-US" sz="4000" dirty="0"/>
              <a:t>＋</a:t>
            </a:r>
            <a:r>
              <a:rPr lang="en-US" altLang="zh-CN" sz="4000" dirty="0"/>
              <a:t>j)×</a:t>
            </a:r>
          </a:p>
        </p:txBody>
      </p:sp>
      <p:sp>
        <p:nvSpPr>
          <p:cNvPr id="15375" name="Text Box 15"/>
          <p:cNvSpPr txBox="1">
            <a:spLocks noChangeArrowheads="1"/>
          </p:cNvSpPr>
          <p:nvPr/>
        </p:nvSpPr>
        <p:spPr bwMode="auto">
          <a:xfrm>
            <a:off x="2842113" y="2670180"/>
            <a:ext cx="723900" cy="604837"/>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76" name="Text Box 16"/>
          <p:cNvSpPr txBox="1">
            <a:spLocks noChangeArrowheads="1"/>
          </p:cNvSpPr>
          <p:nvPr/>
        </p:nvSpPr>
        <p:spPr bwMode="auto">
          <a:xfrm>
            <a:off x="2118213" y="2670180"/>
            <a:ext cx="723900" cy="604837"/>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15377" name="Text Box 17"/>
          <p:cNvSpPr txBox="1">
            <a:spLocks noChangeArrowheads="1"/>
          </p:cNvSpPr>
          <p:nvPr/>
        </p:nvSpPr>
        <p:spPr bwMode="auto">
          <a:xfrm>
            <a:off x="3566013" y="2670180"/>
            <a:ext cx="723900" cy="604837"/>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78" name="Text Box 18"/>
          <p:cNvSpPr txBox="1">
            <a:spLocks noChangeArrowheads="1"/>
          </p:cNvSpPr>
          <p:nvPr/>
        </p:nvSpPr>
        <p:spPr bwMode="auto">
          <a:xfrm>
            <a:off x="2118213" y="3279780"/>
            <a:ext cx="723900" cy="604837"/>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79" name="Text Box 19"/>
          <p:cNvSpPr txBox="1">
            <a:spLocks noChangeArrowheads="1"/>
          </p:cNvSpPr>
          <p:nvPr/>
        </p:nvSpPr>
        <p:spPr bwMode="auto">
          <a:xfrm>
            <a:off x="2842113" y="3279780"/>
            <a:ext cx="723900" cy="604837"/>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0" name="Text Box 20"/>
          <p:cNvSpPr txBox="1">
            <a:spLocks noChangeArrowheads="1"/>
          </p:cNvSpPr>
          <p:nvPr/>
        </p:nvSpPr>
        <p:spPr bwMode="auto">
          <a:xfrm>
            <a:off x="3566013" y="3279780"/>
            <a:ext cx="723900" cy="604837"/>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15381" name="Text Box 21"/>
          <p:cNvSpPr txBox="1">
            <a:spLocks noChangeArrowheads="1"/>
          </p:cNvSpPr>
          <p:nvPr/>
        </p:nvSpPr>
        <p:spPr bwMode="auto">
          <a:xfrm>
            <a:off x="6042513" y="2665416"/>
            <a:ext cx="723900" cy="604838"/>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82" name="Text Box 22"/>
          <p:cNvSpPr txBox="1">
            <a:spLocks noChangeArrowheads="1"/>
          </p:cNvSpPr>
          <p:nvPr/>
        </p:nvSpPr>
        <p:spPr bwMode="auto">
          <a:xfrm>
            <a:off x="5318613" y="2665416"/>
            <a:ext cx="723900" cy="604838"/>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15383" name="Text Box 23"/>
          <p:cNvSpPr txBox="1">
            <a:spLocks noChangeArrowheads="1"/>
          </p:cNvSpPr>
          <p:nvPr/>
        </p:nvSpPr>
        <p:spPr bwMode="auto">
          <a:xfrm>
            <a:off x="6766413" y="2665416"/>
            <a:ext cx="723900" cy="604838"/>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84" name="Text Box 24"/>
          <p:cNvSpPr txBox="1">
            <a:spLocks noChangeArrowheads="1"/>
          </p:cNvSpPr>
          <p:nvPr/>
        </p:nvSpPr>
        <p:spPr bwMode="auto">
          <a:xfrm>
            <a:off x="7490313" y="2665416"/>
            <a:ext cx="723900" cy="604838"/>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85" name="Text Box 25"/>
          <p:cNvSpPr txBox="1">
            <a:spLocks noChangeArrowheads="1"/>
          </p:cNvSpPr>
          <p:nvPr/>
        </p:nvSpPr>
        <p:spPr bwMode="auto">
          <a:xfrm>
            <a:off x="8214213" y="2665416"/>
            <a:ext cx="723900" cy="604838"/>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6" name="Text Box 26"/>
          <p:cNvSpPr txBox="1">
            <a:spLocks noChangeArrowheads="1"/>
          </p:cNvSpPr>
          <p:nvPr/>
        </p:nvSpPr>
        <p:spPr bwMode="auto">
          <a:xfrm>
            <a:off x="8938113" y="2665416"/>
            <a:ext cx="723900" cy="604838"/>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15388" name="AutoShape 28"/>
          <p:cNvSpPr>
            <a:spLocks/>
          </p:cNvSpPr>
          <p:nvPr/>
        </p:nvSpPr>
        <p:spPr bwMode="auto">
          <a:xfrm rot="-5270468">
            <a:off x="5450376" y="3143254"/>
            <a:ext cx="460375" cy="723900"/>
          </a:xfrm>
          <a:prstGeom prst="leftBrace">
            <a:avLst>
              <a:gd name="adj1" fmla="val 19480"/>
              <a:gd name="adj2" fmla="val 50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5389" name="Text Box 29"/>
          <p:cNvSpPr txBox="1">
            <a:spLocks noChangeArrowheads="1"/>
          </p:cNvSpPr>
          <p:nvPr/>
        </p:nvSpPr>
        <p:spPr bwMode="auto">
          <a:xfrm>
            <a:off x="5356714" y="3503616"/>
            <a:ext cx="587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a:solidFill>
                  <a:srgbClr val="990033"/>
                </a:solidFill>
              </a:rPr>
              <a:t>L</a:t>
            </a:r>
            <a:endParaRPr lang="en-US" altLang="zh-CN" sz="4400"/>
          </a:p>
        </p:txBody>
      </p:sp>
      <p:sp>
        <p:nvSpPr>
          <p:cNvPr id="15390" name="Text Box 30"/>
          <p:cNvSpPr txBox="1">
            <a:spLocks noChangeArrowheads="1"/>
          </p:cNvSpPr>
          <p:nvPr/>
        </p:nvSpPr>
        <p:spPr bwMode="auto">
          <a:xfrm>
            <a:off x="9533426" y="5270505"/>
            <a:ext cx="747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 </a:t>
            </a:r>
            <a:r>
              <a:rPr lang="en-US" altLang="zh-CN" sz="4000">
                <a:solidFill>
                  <a:srgbClr val="990033"/>
                </a:solidFill>
              </a:rPr>
              <a:t>L</a:t>
            </a:r>
            <a:r>
              <a:rPr lang="en-US" altLang="zh-CN" sz="4000"/>
              <a:t> </a:t>
            </a:r>
          </a:p>
        </p:txBody>
      </p:sp>
      <p:sp>
        <p:nvSpPr>
          <p:cNvPr id="22" name="文本框 21"/>
          <p:cNvSpPr txBox="1"/>
          <p:nvPr/>
        </p:nvSpPr>
        <p:spPr>
          <a:xfrm>
            <a:off x="266388" y="350539"/>
            <a:ext cx="3177732" cy="1200329"/>
          </a:xfrm>
          <a:prstGeom prst="rect">
            <a:avLst/>
          </a:prstGeom>
          <a:noFill/>
        </p:spPr>
        <p:txBody>
          <a:bodyPr wrap="square" rtlCol="0">
            <a:spAutoFit/>
          </a:bodyPr>
          <a:lstStyle/>
          <a:p>
            <a:r>
              <a:rPr lang="zh-CN" altLang="en-US" dirty="0"/>
              <a:t>数组的顺序映象表示</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a:t>
            </a:r>
            <a:r>
              <a:rPr lang="en-US" altLang="zh-CN" dirty="0">
                <a:sym typeface="Wingdings" panose="05000000000000000000" pitchFamily="2" charset="2"/>
              </a:rPr>
              <a:t>C</a:t>
            </a:r>
            <a:r>
              <a:rPr lang="zh-CN" altLang="en-US" dirty="0">
                <a:sym typeface="Wingdings" panose="05000000000000000000" pitchFamily="2" charset="2"/>
              </a:rPr>
              <a:t>语言的数组类型为行主序）</a:t>
            </a:r>
            <a:endParaRPr lang="en-US" altLang="zh-CN" dirty="0"/>
          </a:p>
          <a:p>
            <a:r>
              <a:rPr lang="en-US" altLang="zh-CN" dirty="0"/>
              <a:t>1</a:t>
            </a:r>
            <a:r>
              <a:rPr lang="zh-CN" altLang="en-US" dirty="0"/>
              <a:t>、行主序（低下标优先）</a:t>
            </a:r>
            <a:endParaRPr lang="en-US" altLang="zh-CN" dirty="0"/>
          </a:p>
          <a:p>
            <a:r>
              <a:rPr lang="en-US" altLang="zh-CN" dirty="0"/>
              <a:t>2</a:t>
            </a:r>
            <a:r>
              <a:rPr lang="zh-CN" altLang="en-US" dirty="0"/>
              <a:t>、列主序（高下表优先）</a:t>
            </a:r>
          </a:p>
        </p:txBody>
      </p:sp>
    </p:spTree>
    <p:extLst>
      <p:ext uri="{BB962C8B-B14F-4D97-AF65-F5344CB8AC3E}">
        <p14:creationId xmlns:p14="http://schemas.microsoft.com/office/powerpoint/2010/main" val="1855424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lide(fromLef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76"/>
                                        </p:tgtEl>
                                        <p:attrNameLst>
                                          <p:attrName>style.visibility</p:attrName>
                                        </p:attrNameLst>
                                      </p:cBhvr>
                                      <p:to>
                                        <p:strVal val="visible"/>
                                      </p:to>
                                    </p:set>
                                    <p:anim calcmode="lin" valueType="num">
                                      <p:cBhvr additive="base">
                                        <p:cTn id="12" dur="500" fill="hold"/>
                                        <p:tgtEl>
                                          <p:spTgt spid="15376"/>
                                        </p:tgtEl>
                                        <p:attrNameLst>
                                          <p:attrName>ppt_x</p:attrName>
                                        </p:attrNameLst>
                                      </p:cBhvr>
                                      <p:tavLst>
                                        <p:tav tm="0">
                                          <p:val>
                                            <p:strVal val="0-#ppt_w/2"/>
                                          </p:val>
                                        </p:tav>
                                        <p:tav tm="100000">
                                          <p:val>
                                            <p:strVal val="#ppt_x"/>
                                          </p:val>
                                        </p:tav>
                                      </p:tavLst>
                                    </p:anim>
                                    <p:anim calcmode="lin" valueType="num">
                                      <p:cBhvr additive="base">
                                        <p:cTn id="13" dur="500" fill="hold"/>
                                        <p:tgtEl>
                                          <p:spTgt spid="1537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5375"/>
                                        </p:tgtEl>
                                        <p:attrNameLst>
                                          <p:attrName>style.visibility</p:attrName>
                                        </p:attrNameLst>
                                      </p:cBhvr>
                                      <p:to>
                                        <p:strVal val="visible"/>
                                      </p:to>
                                    </p:set>
                                    <p:anim calcmode="lin" valueType="num">
                                      <p:cBhvr additive="base">
                                        <p:cTn id="17" dur="500" fill="hold"/>
                                        <p:tgtEl>
                                          <p:spTgt spid="15375"/>
                                        </p:tgtEl>
                                        <p:attrNameLst>
                                          <p:attrName>ppt_x</p:attrName>
                                        </p:attrNameLst>
                                      </p:cBhvr>
                                      <p:tavLst>
                                        <p:tav tm="0">
                                          <p:val>
                                            <p:strVal val="0-#ppt_w/2"/>
                                          </p:val>
                                        </p:tav>
                                        <p:tav tm="100000">
                                          <p:val>
                                            <p:strVal val="#ppt_x"/>
                                          </p:val>
                                        </p:tav>
                                      </p:tavLst>
                                    </p:anim>
                                    <p:anim calcmode="lin" valueType="num">
                                      <p:cBhvr additive="base">
                                        <p:cTn id="18" dur="500" fill="hold"/>
                                        <p:tgtEl>
                                          <p:spTgt spid="1537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5377"/>
                                        </p:tgtEl>
                                        <p:attrNameLst>
                                          <p:attrName>style.visibility</p:attrName>
                                        </p:attrNameLst>
                                      </p:cBhvr>
                                      <p:to>
                                        <p:strVal val="visible"/>
                                      </p:to>
                                    </p:set>
                                    <p:anim calcmode="lin" valueType="num">
                                      <p:cBhvr additive="base">
                                        <p:cTn id="22" dur="500" fill="hold"/>
                                        <p:tgtEl>
                                          <p:spTgt spid="15377"/>
                                        </p:tgtEl>
                                        <p:attrNameLst>
                                          <p:attrName>ppt_x</p:attrName>
                                        </p:attrNameLst>
                                      </p:cBhvr>
                                      <p:tavLst>
                                        <p:tav tm="0">
                                          <p:val>
                                            <p:strVal val="0-#ppt_w/2"/>
                                          </p:val>
                                        </p:tav>
                                        <p:tav tm="100000">
                                          <p:val>
                                            <p:strVal val="#ppt_x"/>
                                          </p:val>
                                        </p:tav>
                                      </p:tavLst>
                                    </p:anim>
                                    <p:anim calcmode="lin" valueType="num">
                                      <p:cBhvr additive="base">
                                        <p:cTn id="23" dur="500" fill="hold"/>
                                        <p:tgtEl>
                                          <p:spTgt spid="1537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15378"/>
                                        </p:tgtEl>
                                        <p:attrNameLst>
                                          <p:attrName>style.visibility</p:attrName>
                                        </p:attrNameLst>
                                      </p:cBhvr>
                                      <p:to>
                                        <p:strVal val="visible"/>
                                      </p:to>
                                    </p:set>
                                    <p:anim calcmode="lin" valueType="num">
                                      <p:cBhvr additive="base">
                                        <p:cTn id="27" dur="500" fill="hold"/>
                                        <p:tgtEl>
                                          <p:spTgt spid="15378"/>
                                        </p:tgtEl>
                                        <p:attrNameLst>
                                          <p:attrName>ppt_x</p:attrName>
                                        </p:attrNameLst>
                                      </p:cBhvr>
                                      <p:tavLst>
                                        <p:tav tm="0">
                                          <p:val>
                                            <p:strVal val="0-#ppt_w/2"/>
                                          </p:val>
                                        </p:tav>
                                        <p:tav tm="100000">
                                          <p:val>
                                            <p:strVal val="#ppt_x"/>
                                          </p:val>
                                        </p:tav>
                                      </p:tavLst>
                                    </p:anim>
                                    <p:anim calcmode="lin" valueType="num">
                                      <p:cBhvr additive="base">
                                        <p:cTn id="28" dur="500" fill="hold"/>
                                        <p:tgtEl>
                                          <p:spTgt spid="1537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15379"/>
                                        </p:tgtEl>
                                        <p:attrNameLst>
                                          <p:attrName>style.visibility</p:attrName>
                                        </p:attrNameLst>
                                      </p:cBhvr>
                                      <p:to>
                                        <p:strVal val="visible"/>
                                      </p:to>
                                    </p:set>
                                    <p:anim calcmode="lin" valueType="num">
                                      <p:cBhvr additive="base">
                                        <p:cTn id="32" dur="500" fill="hold"/>
                                        <p:tgtEl>
                                          <p:spTgt spid="15379"/>
                                        </p:tgtEl>
                                        <p:attrNameLst>
                                          <p:attrName>ppt_x</p:attrName>
                                        </p:attrNameLst>
                                      </p:cBhvr>
                                      <p:tavLst>
                                        <p:tav tm="0">
                                          <p:val>
                                            <p:strVal val="0-#ppt_w/2"/>
                                          </p:val>
                                        </p:tav>
                                        <p:tav tm="100000">
                                          <p:val>
                                            <p:strVal val="#ppt_x"/>
                                          </p:val>
                                        </p:tav>
                                      </p:tavLst>
                                    </p:anim>
                                    <p:anim calcmode="lin" valueType="num">
                                      <p:cBhvr additive="base">
                                        <p:cTn id="33" dur="500" fill="hold"/>
                                        <p:tgtEl>
                                          <p:spTgt spid="1537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5380"/>
                                        </p:tgtEl>
                                        <p:attrNameLst>
                                          <p:attrName>style.visibility</p:attrName>
                                        </p:attrNameLst>
                                      </p:cBhvr>
                                      <p:to>
                                        <p:strVal val="visible"/>
                                      </p:to>
                                    </p:set>
                                    <p:anim calcmode="lin" valueType="num">
                                      <p:cBhvr additive="base">
                                        <p:cTn id="37" dur="500" fill="hold"/>
                                        <p:tgtEl>
                                          <p:spTgt spid="15380"/>
                                        </p:tgtEl>
                                        <p:attrNameLst>
                                          <p:attrName>ppt_x</p:attrName>
                                        </p:attrNameLst>
                                      </p:cBhvr>
                                      <p:tavLst>
                                        <p:tav tm="0">
                                          <p:val>
                                            <p:strVal val="0-#ppt_w/2"/>
                                          </p:val>
                                        </p:tav>
                                        <p:tav tm="100000">
                                          <p:val>
                                            <p:strVal val="#ppt_x"/>
                                          </p:val>
                                        </p:tav>
                                      </p:tavLst>
                                    </p:anim>
                                    <p:anim calcmode="lin" valueType="num">
                                      <p:cBhvr additive="base">
                                        <p:cTn id="38" dur="500" fill="hold"/>
                                        <p:tgtEl>
                                          <p:spTgt spid="1538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5382"/>
                                        </p:tgtEl>
                                        <p:attrNameLst>
                                          <p:attrName>style.visibility</p:attrName>
                                        </p:attrNameLst>
                                      </p:cBhvr>
                                      <p:to>
                                        <p:strVal val="visible"/>
                                      </p:to>
                                    </p:set>
                                    <p:animEffect transition="in" filter="slide(fromLeft)">
                                      <p:cBhvr>
                                        <p:cTn id="43" dur="500"/>
                                        <p:tgtEl>
                                          <p:spTgt spid="15382"/>
                                        </p:tgtEl>
                                      </p:cBhvr>
                                    </p:animEffect>
                                  </p:childTnLst>
                                </p:cTn>
                              </p:par>
                            </p:childTnLst>
                          </p:cTn>
                        </p:par>
                        <p:par>
                          <p:cTn id="44" fill="hold" nodeType="afterGroup">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15381"/>
                                        </p:tgtEl>
                                        <p:attrNameLst>
                                          <p:attrName>style.visibility</p:attrName>
                                        </p:attrNameLst>
                                      </p:cBhvr>
                                      <p:to>
                                        <p:strVal val="visible"/>
                                      </p:to>
                                    </p:set>
                                    <p:animEffect transition="in" filter="slide(fromLeft)">
                                      <p:cBhvr>
                                        <p:cTn id="47" dur="500"/>
                                        <p:tgtEl>
                                          <p:spTgt spid="15381"/>
                                        </p:tgtEl>
                                      </p:cBhvr>
                                    </p:animEffect>
                                  </p:childTnLst>
                                </p:cTn>
                              </p:par>
                            </p:childTnLst>
                          </p:cTn>
                        </p:par>
                        <p:par>
                          <p:cTn id="48" fill="hold" nodeType="afterGroup">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15383"/>
                                        </p:tgtEl>
                                        <p:attrNameLst>
                                          <p:attrName>style.visibility</p:attrName>
                                        </p:attrNameLst>
                                      </p:cBhvr>
                                      <p:to>
                                        <p:strVal val="visible"/>
                                      </p:to>
                                    </p:set>
                                    <p:animEffect transition="in" filter="slide(fromLeft)">
                                      <p:cBhvr>
                                        <p:cTn id="51" dur="500"/>
                                        <p:tgtEl>
                                          <p:spTgt spid="15383"/>
                                        </p:tgtEl>
                                      </p:cBhvr>
                                    </p:animEffect>
                                  </p:childTnLst>
                                </p:cTn>
                              </p:par>
                            </p:childTnLst>
                          </p:cTn>
                        </p:par>
                        <p:par>
                          <p:cTn id="52" fill="hold" nodeType="afterGroup">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15384"/>
                                        </p:tgtEl>
                                        <p:attrNameLst>
                                          <p:attrName>style.visibility</p:attrName>
                                        </p:attrNameLst>
                                      </p:cBhvr>
                                      <p:to>
                                        <p:strVal val="visible"/>
                                      </p:to>
                                    </p:set>
                                    <p:animEffect transition="in" filter="slide(fromLeft)">
                                      <p:cBhvr>
                                        <p:cTn id="55" dur="500"/>
                                        <p:tgtEl>
                                          <p:spTgt spid="15384"/>
                                        </p:tgtEl>
                                      </p:cBhvr>
                                    </p:animEffect>
                                  </p:childTnLst>
                                </p:cTn>
                              </p:par>
                            </p:childTnLst>
                          </p:cTn>
                        </p:par>
                        <p:par>
                          <p:cTn id="56" fill="hold" nodeType="afterGroup">
                            <p:stCondLst>
                              <p:cond delay="2000"/>
                            </p:stCondLst>
                            <p:childTnLst>
                              <p:par>
                                <p:cTn id="57" presetID="12" presetClass="entr" presetSubtype="8" fill="hold" grpId="0" nodeType="afterEffect">
                                  <p:stCondLst>
                                    <p:cond delay="0"/>
                                  </p:stCondLst>
                                  <p:childTnLst>
                                    <p:set>
                                      <p:cBhvr>
                                        <p:cTn id="58" dur="1" fill="hold">
                                          <p:stCondLst>
                                            <p:cond delay="0"/>
                                          </p:stCondLst>
                                        </p:cTn>
                                        <p:tgtEl>
                                          <p:spTgt spid="15385"/>
                                        </p:tgtEl>
                                        <p:attrNameLst>
                                          <p:attrName>style.visibility</p:attrName>
                                        </p:attrNameLst>
                                      </p:cBhvr>
                                      <p:to>
                                        <p:strVal val="visible"/>
                                      </p:to>
                                    </p:set>
                                    <p:animEffect transition="in" filter="slide(fromLeft)">
                                      <p:cBhvr>
                                        <p:cTn id="59" dur="500"/>
                                        <p:tgtEl>
                                          <p:spTgt spid="15385"/>
                                        </p:tgtEl>
                                      </p:cBhvr>
                                    </p:animEffect>
                                  </p:childTnLst>
                                </p:cTn>
                              </p:par>
                            </p:childTnLst>
                          </p:cTn>
                        </p:par>
                        <p:par>
                          <p:cTn id="60" fill="hold" nodeType="afterGroup">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15386"/>
                                        </p:tgtEl>
                                        <p:attrNameLst>
                                          <p:attrName>style.visibility</p:attrName>
                                        </p:attrNameLst>
                                      </p:cBhvr>
                                      <p:to>
                                        <p:strVal val="visible"/>
                                      </p:to>
                                    </p:set>
                                    <p:animEffect transition="in" filter="slide(fromLeft)">
                                      <p:cBhvr>
                                        <p:cTn id="63" dur="500"/>
                                        <p:tgtEl>
                                          <p:spTgt spid="153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5374"/>
                                        </p:tgtEl>
                                        <p:attrNameLst>
                                          <p:attrName>style.visibility</p:attrName>
                                        </p:attrNameLst>
                                      </p:cBhvr>
                                      <p:to>
                                        <p:strVal val="visible"/>
                                      </p:to>
                                    </p:set>
                                    <p:anim calcmode="lin" valueType="num">
                                      <p:cBhvr additive="base">
                                        <p:cTn id="68" dur="500" fill="hold"/>
                                        <p:tgtEl>
                                          <p:spTgt spid="15374"/>
                                        </p:tgtEl>
                                        <p:attrNameLst>
                                          <p:attrName>ppt_x</p:attrName>
                                        </p:attrNameLst>
                                      </p:cBhvr>
                                      <p:tavLst>
                                        <p:tav tm="0">
                                          <p:val>
                                            <p:strVal val="#ppt_x"/>
                                          </p:val>
                                        </p:tav>
                                        <p:tav tm="100000">
                                          <p:val>
                                            <p:strVal val="#ppt_x"/>
                                          </p:val>
                                        </p:tav>
                                      </p:tavLst>
                                    </p:anim>
                                    <p:anim calcmode="lin" valueType="num">
                                      <p:cBhvr additive="base">
                                        <p:cTn id="69" dur="500" fill="hold"/>
                                        <p:tgtEl>
                                          <p:spTgt spid="15374"/>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grpId="0" nodeType="afterEffect">
                                  <p:stCondLst>
                                    <p:cond delay="0"/>
                                  </p:stCondLst>
                                  <p:childTnLst>
                                    <p:set>
                                      <p:cBhvr>
                                        <p:cTn id="72" dur="1" fill="hold">
                                          <p:stCondLst>
                                            <p:cond delay="499"/>
                                          </p:stCondLst>
                                        </p:cTn>
                                        <p:tgtEl>
                                          <p:spTgt spid="15390"/>
                                        </p:tgtEl>
                                        <p:attrNameLst>
                                          <p:attrName>style.visibility</p:attrName>
                                        </p:attrNameLst>
                                      </p:cBhvr>
                                      <p:to>
                                        <p:strVal val="visible"/>
                                      </p:to>
                                    </p:set>
                                  </p:childTnLst>
                                </p:cTn>
                              </p:par>
                            </p:childTnLst>
                          </p:cTn>
                        </p:par>
                        <p:par>
                          <p:cTn id="73" fill="hold" nodeType="afterGroup">
                            <p:stCondLst>
                              <p:cond delay="1000"/>
                            </p:stCondLst>
                            <p:childTnLst>
                              <p:par>
                                <p:cTn id="74" presetID="12" presetClass="entr" presetSubtype="4" fill="hold" grpId="0" nodeType="afterEffect">
                                  <p:stCondLst>
                                    <p:cond delay="300"/>
                                  </p:stCondLst>
                                  <p:childTnLst>
                                    <p:set>
                                      <p:cBhvr>
                                        <p:cTn id="75" dur="1" fill="hold">
                                          <p:stCondLst>
                                            <p:cond delay="0"/>
                                          </p:stCondLst>
                                        </p:cTn>
                                        <p:tgtEl>
                                          <p:spTgt spid="15364"/>
                                        </p:tgtEl>
                                        <p:attrNameLst>
                                          <p:attrName>style.visibility</p:attrName>
                                        </p:attrNameLst>
                                      </p:cBhvr>
                                      <p:to>
                                        <p:strVal val="visible"/>
                                      </p:to>
                                    </p:set>
                                    <p:animEffect transition="in" filter="slide(fromBottom)">
                                      <p:cBhvr>
                                        <p:cTn id="76" dur="500"/>
                                        <p:tgtEl>
                                          <p:spTgt spid="15364"/>
                                        </p:tgtEl>
                                      </p:cBhvr>
                                    </p:animEffect>
                                  </p:childTnLst>
                                </p:cTn>
                              </p:par>
                            </p:childTnLst>
                          </p:cTn>
                        </p:par>
                        <p:par>
                          <p:cTn id="77" fill="hold" nodeType="afterGroup">
                            <p:stCondLst>
                              <p:cond delay="1800"/>
                            </p:stCondLst>
                            <p:childTnLst>
                              <p:par>
                                <p:cTn id="78" presetID="22" presetClass="entr" presetSubtype="8" fill="hold" grpId="0" nodeType="afterEffect">
                                  <p:stCondLst>
                                    <p:cond delay="300"/>
                                  </p:stCondLst>
                                  <p:childTnLst>
                                    <p:set>
                                      <p:cBhvr>
                                        <p:cTn id="79" dur="1" fill="hold">
                                          <p:stCondLst>
                                            <p:cond delay="0"/>
                                          </p:stCondLst>
                                        </p:cTn>
                                        <p:tgtEl>
                                          <p:spTgt spid="15363"/>
                                        </p:tgtEl>
                                        <p:attrNameLst>
                                          <p:attrName>style.visibility</p:attrName>
                                        </p:attrNameLst>
                                      </p:cBhvr>
                                      <p:to>
                                        <p:strVal val="visible"/>
                                      </p:to>
                                    </p:set>
                                    <p:animEffect transition="in" filter="wipe(left)">
                                      <p:cBhvr>
                                        <p:cTn id="80" dur="500"/>
                                        <p:tgtEl>
                                          <p:spTgt spid="153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5388"/>
                                        </p:tgtEl>
                                        <p:attrNameLst>
                                          <p:attrName>style.visibility</p:attrName>
                                        </p:attrNameLst>
                                      </p:cBhvr>
                                      <p:to>
                                        <p:strVal val="visible"/>
                                      </p:to>
                                    </p:set>
                                    <p:animEffect transition="in" filter="dissolve">
                                      <p:cBhvr>
                                        <p:cTn id="85" dur="500"/>
                                        <p:tgtEl>
                                          <p:spTgt spid="15388"/>
                                        </p:tgtEl>
                                      </p:cBhvr>
                                    </p:animEffec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15389"/>
                                        </p:tgtEl>
                                        <p:attrNameLst>
                                          <p:attrName>style.visibility</p:attrName>
                                        </p:attrNameLst>
                                      </p:cBhvr>
                                      <p:to>
                                        <p:strVal val="visible"/>
                                      </p:to>
                                    </p:set>
                                    <p:animEffect transition="in" filter="dissolve">
                                      <p:cBhvr>
                                        <p:cTn id="89"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4" grpId="0" animBg="1"/>
      <p:bldP spid="15374" grpId="0" autoUpdateAnimBg="0"/>
      <p:bldP spid="15375" grpId="0" animBg="1" autoUpdateAnimBg="0"/>
      <p:bldP spid="15376" grpId="0" animBg="1" autoUpdateAnimBg="0"/>
      <p:bldP spid="15377" grpId="0" animBg="1" autoUpdateAnimBg="0"/>
      <p:bldP spid="15378" grpId="0" animBg="1" autoUpdateAnimBg="0"/>
      <p:bldP spid="15379" grpId="0" animBg="1" autoUpdateAnimBg="0"/>
      <p:bldP spid="15380" grpId="0" animBg="1" autoUpdateAnimBg="0"/>
      <p:bldP spid="15381" grpId="0" animBg="1" autoUpdateAnimBg="0"/>
      <p:bldP spid="15382" grpId="0" animBg="1" autoUpdateAnimBg="0"/>
      <p:bldP spid="15383" grpId="0" animBg="1" autoUpdateAnimBg="0"/>
      <p:bldP spid="15384" grpId="0" animBg="1" autoUpdateAnimBg="0"/>
      <p:bldP spid="15385" grpId="0" animBg="1" autoUpdateAnimBg="0"/>
      <p:bldP spid="15386" grpId="0" animBg="1" autoUpdateAnimBg="0"/>
      <p:bldP spid="15388" grpId="0" animBg="1"/>
      <p:bldP spid="15389" grpId="0" autoUpdateAnimBg="0"/>
      <p:bldP spid="1539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25" cy="6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Text Box 7"/>
          <p:cNvSpPr txBox="1">
            <a:spLocks noChangeArrowheads="1"/>
          </p:cNvSpPr>
          <p:nvPr/>
        </p:nvSpPr>
        <p:spPr bwMode="auto">
          <a:xfrm>
            <a:off x="-8914" y="6190438"/>
            <a:ext cx="79305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dirty="0">
                <a:solidFill>
                  <a:schemeClr val="accent2"/>
                </a:solidFill>
              </a:rPr>
              <a:t>当数组序号基</a:t>
            </a:r>
            <a:r>
              <a:rPr lang="en-US" altLang="zh-CN" sz="3200" dirty="0">
                <a:solidFill>
                  <a:schemeClr val="accent2"/>
                </a:solidFill>
              </a:rPr>
              <a:t>0</a:t>
            </a:r>
            <a:r>
              <a:rPr lang="zh-CN" altLang="en-US" sz="3200" dirty="0">
                <a:solidFill>
                  <a:schemeClr val="accent2"/>
                </a:solidFill>
              </a:rPr>
              <a:t>时，要转化成基</a:t>
            </a:r>
            <a:r>
              <a:rPr lang="en-US" altLang="zh-CN" sz="3200" dirty="0">
                <a:solidFill>
                  <a:schemeClr val="accent2"/>
                </a:solidFill>
              </a:rPr>
              <a:t>1</a:t>
            </a:r>
            <a:r>
              <a:rPr lang="zh-CN" altLang="en-US" sz="3200" dirty="0">
                <a:solidFill>
                  <a:schemeClr val="accent2"/>
                </a:solidFill>
              </a:rPr>
              <a:t>进行计算</a:t>
            </a:r>
          </a:p>
        </p:txBody>
      </p:sp>
      <p:sp>
        <p:nvSpPr>
          <p:cNvPr id="2" name="文本框 1"/>
          <p:cNvSpPr txBox="1"/>
          <p:nvPr/>
        </p:nvSpPr>
        <p:spPr>
          <a:xfrm>
            <a:off x="5486401" y="445476"/>
            <a:ext cx="1114408" cy="369332"/>
          </a:xfrm>
          <a:prstGeom prst="rect">
            <a:avLst/>
          </a:prstGeom>
          <a:noFill/>
        </p:spPr>
        <p:txBody>
          <a:bodyPr wrap="none" rtlCol="0">
            <a:spAutoFit/>
          </a:bodyPr>
          <a:lstStyle/>
          <a:p>
            <a:r>
              <a:rPr lang="zh-CN" altLang="en-US" b="1" dirty="0"/>
              <a:t>对称矩阵</a:t>
            </a:r>
          </a:p>
        </p:txBody>
      </p:sp>
      <p:sp>
        <p:nvSpPr>
          <p:cNvPr id="3" name="文本框 2"/>
          <p:cNvSpPr txBox="1"/>
          <p:nvPr/>
        </p:nvSpPr>
        <p:spPr>
          <a:xfrm>
            <a:off x="7127631" y="3985847"/>
            <a:ext cx="4613764" cy="1200329"/>
          </a:xfrm>
          <a:prstGeom prst="rect">
            <a:avLst/>
          </a:prstGeom>
          <a:noFill/>
        </p:spPr>
        <p:txBody>
          <a:bodyPr wrap="none" rtlCol="0">
            <a:spAutoFit/>
          </a:bodyPr>
          <a:lstStyle/>
          <a:p>
            <a:r>
              <a:rPr lang="zh-CN" altLang="en-US" dirty="0"/>
              <a:t>只储存下三角</a:t>
            </a:r>
            <a:r>
              <a:rPr lang="en-US" altLang="zh-CN" dirty="0"/>
              <a:t>【</a:t>
            </a:r>
            <a:r>
              <a:rPr lang="zh-CN" altLang="en-US" dirty="0"/>
              <a:t>这里的序号是从</a:t>
            </a:r>
            <a:r>
              <a:rPr lang="en-US" altLang="zh-CN" dirty="0"/>
              <a:t>1</a:t>
            </a:r>
            <a:r>
              <a:rPr lang="zh-CN" altLang="en-US" dirty="0"/>
              <a:t>计起</a:t>
            </a:r>
            <a:r>
              <a:rPr lang="en-US" altLang="zh-CN" dirty="0"/>
              <a:t>】</a:t>
            </a:r>
            <a:r>
              <a:rPr lang="zh-CN" altLang="en-US" dirty="0"/>
              <a:t>；</a:t>
            </a:r>
            <a:endParaRPr lang="en-US" altLang="zh-CN" dirty="0"/>
          </a:p>
          <a:p>
            <a:r>
              <a:rPr lang="zh-CN" altLang="en-US" dirty="0"/>
              <a:t>前</a:t>
            </a:r>
            <a:r>
              <a:rPr lang="en-US" altLang="zh-CN" dirty="0"/>
              <a:t>i-1</a:t>
            </a:r>
            <a:r>
              <a:rPr lang="zh-CN" altLang="en-US" dirty="0"/>
              <a:t>行的元素数量：</a:t>
            </a:r>
            <a:r>
              <a:rPr lang="en-US" altLang="zh-CN" dirty="0" err="1"/>
              <a:t>i</a:t>
            </a:r>
            <a:r>
              <a:rPr lang="en-US" altLang="zh-CN" dirty="0"/>
              <a:t>(i-1)/2=1+2+3+4+…+(i-1)</a:t>
            </a:r>
          </a:p>
          <a:p>
            <a:r>
              <a:rPr lang="zh-CN" altLang="en-US" dirty="0"/>
              <a:t>该行的第</a:t>
            </a:r>
            <a:r>
              <a:rPr lang="en-US" altLang="zh-CN" dirty="0"/>
              <a:t>j</a:t>
            </a:r>
            <a:r>
              <a:rPr lang="zh-CN" altLang="en-US" dirty="0"/>
              <a:t>个元素：</a:t>
            </a:r>
            <a:r>
              <a:rPr lang="en-US" altLang="zh-CN" dirty="0"/>
              <a:t>j-1</a:t>
            </a:r>
          </a:p>
          <a:p>
            <a:r>
              <a:rPr lang="zh-CN" altLang="en-US" dirty="0"/>
              <a:t>上三角的值将行、列序对调代入公式即可</a:t>
            </a:r>
          </a:p>
        </p:txBody>
      </p:sp>
    </p:spTree>
    <p:extLst>
      <p:ext uri="{BB962C8B-B14F-4D97-AF65-F5344CB8AC3E}">
        <p14:creationId xmlns:p14="http://schemas.microsoft.com/office/powerpoint/2010/main" val="228811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ipe(left)">
                                      <p:cBhvr>
                                        <p:cTn id="7"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4" y="1341439"/>
            <a:ext cx="3762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5"/>
          <p:cNvSpPr txBox="1">
            <a:spLocks noChangeArrowheads="1"/>
          </p:cNvSpPr>
          <p:nvPr/>
        </p:nvSpPr>
        <p:spPr bwMode="auto">
          <a:xfrm>
            <a:off x="1830388" y="506413"/>
            <a:ext cx="3257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CC3399"/>
                </a:solidFill>
              </a:rPr>
              <a:t>n</a:t>
            </a:r>
            <a:r>
              <a:rPr lang="zh-CN" altLang="en-US" sz="4400">
                <a:solidFill>
                  <a:srgbClr val="CC3399"/>
                </a:solidFill>
              </a:rPr>
              <a:t>阶对角矩阵</a:t>
            </a:r>
            <a:endParaRPr lang="zh-CN" altLang="en-US" sz="4400"/>
          </a:p>
        </p:txBody>
      </p:sp>
      <p:sp>
        <p:nvSpPr>
          <p:cNvPr id="130056" name="Text Box 8"/>
          <p:cNvSpPr txBox="1">
            <a:spLocks noChangeArrowheads="1"/>
          </p:cNvSpPr>
          <p:nvPr/>
        </p:nvSpPr>
        <p:spPr bwMode="auto">
          <a:xfrm>
            <a:off x="1919289" y="4914900"/>
            <a:ext cx="8207375" cy="13731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800">
                <a:solidFill>
                  <a:schemeClr val="accent2"/>
                </a:solidFill>
              </a:rPr>
              <a:t>对于基</a:t>
            </a:r>
            <a:r>
              <a:rPr lang="en-US" altLang="zh-CN" sz="2800">
                <a:solidFill>
                  <a:schemeClr val="accent2"/>
                </a:solidFill>
              </a:rPr>
              <a:t>1</a:t>
            </a:r>
            <a:r>
              <a:rPr lang="zh-CN" altLang="en-US" sz="2800">
                <a:solidFill>
                  <a:schemeClr val="accent2"/>
                </a:solidFill>
              </a:rPr>
              <a:t>的三对角矩阵：</a:t>
            </a:r>
          </a:p>
          <a:p>
            <a:pPr eaLnBrk="1" hangingPunct="1"/>
            <a:r>
              <a:rPr lang="zh-CN" altLang="en-US" sz="2800">
                <a:solidFill>
                  <a:schemeClr val="accent2"/>
                </a:solidFill>
              </a:rPr>
              <a:t>	</a:t>
            </a:r>
            <a:r>
              <a:rPr lang="en-US" altLang="zh-CN" sz="2800">
                <a:solidFill>
                  <a:schemeClr val="accent2"/>
                </a:solidFill>
              </a:rPr>
              <a:t>Loc(a</a:t>
            </a:r>
            <a:r>
              <a:rPr lang="en-US" altLang="zh-CN" sz="2800" baseline="-25000">
                <a:solidFill>
                  <a:schemeClr val="accent2"/>
                </a:solidFill>
              </a:rPr>
              <a:t>ij</a:t>
            </a:r>
            <a:r>
              <a:rPr lang="en-US" altLang="zh-CN" sz="2800">
                <a:solidFill>
                  <a:schemeClr val="accent2"/>
                </a:solidFill>
              </a:rPr>
              <a:t>) = Loc(a</a:t>
            </a:r>
            <a:r>
              <a:rPr lang="en-US" altLang="zh-CN" sz="2800" baseline="-25000">
                <a:solidFill>
                  <a:schemeClr val="accent2"/>
                </a:solidFill>
              </a:rPr>
              <a:t>11</a:t>
            </a:r>
            <a:r>
              <a:rPr lang="en-US" altLang="zh-CN" sz="2800">
                <a:solidFill>
                  <a:schemeClr val="accent2"/>
                </a:solidFill>
              </a:rPr>
              <a:t>) + 3 * (i </a:t>
            </a:r>
            <a:r>
              <a:rPr lang="zh-CN" altLang="en-US" sz="2800">
                <a:solidFill>
                  <a:schemeClr val="accent2"/>
                </a:solidFill>
              </a:rPr>
              <a:t>－ </a:t>
            </a:r>
            <a:r>
              <a:rPr lang="en-US" altLang="zh-CN" sz="2800">
                <a:solidFill>
                  <a:schemeClr val="accent2"/>
                </a:solidFill>
              </a:rPr>
              <a:t>1)  </a:t>
            </a:r>
            <a:r>
              <a:rPr lang="zh-CN" altLang="en-US" sz="2800">
                <a:solidFill>
                  <a:schemeClr val="accent2"/>
                </a:solidFill>
              </a:rPr>
              <a:t>－ </a:t>
            </a:r>
            <a:r>
              <a:rPr lang="en-US" altLang="zh-CN" sz="2800">
                <a:solidFill>
                  <a:schemeClr val="accent2"/>
                </a:solidFill>
              </a:rPr>
              <a:t>1 + j – (i – 1)</a:t>
            </a:r>
          </a:p>
          <a:p>
            <a:pPr eaLnBrk="1" hangingPunct="1"/>
            <a:r>
              <a:rPr lang="en-US" altLang="zh-CN" sz="2800">
                <a:solidFill>
                  <a:schemeClr val="accent2"/>
                </a:solidFill>
              </a:rPr>
              <a:t>		   = Loc(a</a:t>
            </a:r>
            <a:r>
              <a:rPr lang="en-US" altLang="zh-CN" sz="2800" baseline="-25000">
                <a:solidFill>
                  <a:schemeClr val="accent2"/>
                </a:solidFill>
              </a:rPr>
              <a:t>11</a:t>
            </a:r>
            <a:r>
              <a:rPr lang="en-US" altLang="zh-CN" sz="2800">
                <a:solidFill>
                  <a:schemeClr val="accent2"/>
                </a:solidFill>
              </a:rPr>
              <a:t>) + 2 * (i </a:t>
            </a:r>
            <a:r>
              <a:rPr lang="zh-CN" altLang="en-US" sz="2800">
                <a:solidFill>
                  <a:schemeClr val="accent2"/>
                </a:solidFill>
              </a:rPr>
              <a:t>－ </a:t>
            </a:r>
            <a:r>
              <a:rPr lang="en-US" altLang="zh-CN" sz="2800">
                <a:solidFill>
                  <a:schemeClr val="accent2"/>
                </a:solidFill>
              </a:rPr>
              <a:t>1) + j – 1</a:t>
            </a:r>
          </a:p>
        </p:txBody>
      </p:sp>
      <p:grpSp>
        <p:nvGrpSpPr>
          <p:cNvPr id="30725" name="Group 11"/>
          <p:cNvGrpSpPr>
            <a:grpSpLocks/>
          </p:cNvGrpSpPr>
          <p:nvPr/>
        </p:nvGrpSpPr>
        <p:grpSpPr bwMode="auto">
          <a:xfrm>
            <a:off x="3000375" y="4149725"/>
            <a:ext cx="6096000" cy="552450"/>
            <a:chOff x="930" y="2614"/>
            <a:chExt cx="3840" cy="348"/>
          </a:xfrm>
        </p:grpSpPr>
        <p:pic>
          <p:nvPicPr>
            <p:cNvPr id="307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 y="2614"/>
              <a:ext cx="384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9"/>
            <p:cNvSpPr txBox="1">
              <a:spLocks noChangeArrowheads="1"/>
            </p:cNvSpPr>
            <p:nvPr/>
          </p:nvSpPr>
          <p:spPr bwMode="auto">
            <a:xfrm>
              <a:off x="3696" y="2840"/>
              <a:ext cx="857" cy="10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1100" b="1">
                  <a:solidFill>
                    <a:schemeClr val="bg1"/>
                  </a:solidFill>
                </a:rPr>
                <a:t>    3(n-1)-1  3(n-1)    </a:t>
              </a:r>
            </a:p>
          </p:txBody>
        </p:sp>
        <p:sp>
          <p:nvSpPr>
            <p:cNvPr id="30728" name="Text Box 10"/>
            <p:cNvSpPr txBox="1">
              <a:spLocks noChangeArrowheads="1"/>
            </p:cNvSpPr>
            <p:nvPr/>
          </p:nvSpPr>
          <p:spPr bwMode="auto">
            <a:xfrm>
              <a:off x="4556" y="2840"/>
              <a:ext cx="182" cy="106"/>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1100" b="1">
                  <a:solidFill>
                    <a:schemeClr val="bg1"/>
                  </a:solidFill>
                </a:rPr>
                <a:t>   </a:t>
              </a:r>
            </a:p>
          </p:txBody>
        </p:sp>
      </p:grpSp>
    </p:spTree>
    <p:extLst>
      <p:ext uri="{BB962C8B-B14F-4D97-AF65-F5344CB8AC3E}">
        <p14:creationId xmlns:p14="http://schemas.microsoft.com/office/powerpoint/2010/main" val="2268601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Effect transition="in" filter="wipe(left)">
                                      <p:cBhvr>
                                        <p:cTn id="7"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2645" y="288448"/>
            <a:ext cx="10187355" cy="6463308"/>
          </a:xfrm>
          <a:prstGeom prst="rect">
            <a:avLst/>
          </a:prstGeom>
        </p:spPr>
        <p:txBody>
          <a:bodyPr wrap="square">
            <a:spAutoFit/>
          </a:bodyPr>
          <a:lstStyle/>
          <a:p>
            <a:pPr marL="285750" indent="-285750">
              <a:buFont typeface="Arial" panose="020B0604020202020204" pitchFamily="34" charset="0"/>
              <a:buChar char="•"/>
            </a:pPr>
            <a:r>
              <a:rPr lang="zh-CN" altLang="en-US" dirty="0"/>
              <a:t>算法</a:t>
            </a:r>
            <a:endParaRPr lang="en-US" altLang="zh-CN" dirty="0"/>
          </a:p>
          <a:p>
            <a:pPr marL="742950" lvl="1" indent="-285750">
              <a:buFont typeface="Arial" panose="020B0604020202020204" pitchFamily="34" charset="0"/>
              <a:buChar char="•"/>
            </a:pPr>
            <a:r>
              <a:rPr lang="zh-CN" altLang="en-US" dirty="0"/>
              <a:t>特性：</a:t>
            </a:r>
            <a:endParaRPr lang="en-US" altLang="zh-CN" dirty="0"/>
          </a:p>
          <a:p>
            <a:pPr marL="1200150" lvl="2" indent="-285750">
              <a:buFont typeface="Arial" panose="020B0604020202020204" pitchFamily="34" charset="0"/>
              <a:buChar char="•"/>
            </a:pPr>
            <a:r>
              <a:rPr lang="zh-CN" altLang="en-US" dirty="0"/>
              <a:t>有穷：时间有限</a:t>
            </a:r>
            <a:endParaRPr lang="en-US" altLang="zh-CN" dirty="0"/>
          </a:p>
          <a:p>
            <a:pPr marL="1200150" lvl="2" indent="-285750">
              <a:buFont typeface="Arial" panose="020B0604020202020204" pitchFamily="34" charset="0"/>
              <a:buChar char="•"/>
            </a:pPr>
            <a:r>
              <a:rPr lang="zh-CN" altLang="en-US" dirty="0"/>
              <a:t>确定：一种具体情形只有一种操作</a:t>
            </a:r>
            <a:endParaRPr lang="en-US" altLang="zh-CN" dirty="0"/>
          </a:p>
          <a:p>
            <a:pPr marL="1200150" lvl="2" indent="-285750">
              <a:buFont typeface="Arial" panose="020B0604020202020204" pitchFamily="34" charset="0"/>
              <a:buChar char="•"/>
            </a:pPr>
            <a:r>
              <a:rPr lang="zh-CN" altLang="en-US" dirty="0"/>
              <a:t>可行：所需操作足够基本</a:t>
            </a:r>
            <a:endParaRPr lang="en-US" altLang="zh-CN" dirty="0"/>
          </a:p>
          <a:p>
            <a:pPr marL="1200150" lvl="2" indent="-285750">
              <a:buFont typeface="Arial" panose="020B0604020202020204" pitchFamily="34" charset="0"/>
              <a:buChar char="•"/>
            </a:pPr>
            <a:r>
              <a:rPr lang="zh-CN" altLang="en-US" dirty="0"/>
              <a:t>有输入、有输出</a:t>
            </a:r>
            <a:endParaRPr lang="en-US" altLang="zh-CN" dirty="0"/>
          </a:p>
          <a:p>
            <a:pPr marL="742950" lvl="1" indent="-285750">
              <a:buFont typeface="Arial" panose="020B0604020202020204" pitchFamily="34" charset="0"/>
              <a:buChar char="•"/>
            </a:pPr>
            <a:r>
              <a:rPr lang="zh-CN" altLang="en-US" dirty="0"/>
              <a:t>设计原则</a:t>
            </a:r>
            <a:endParaRPr lang="en-US" altLang="zh-CN" dirty="0"/>
          </a:p>
          <a:p>
            <a:pPr marL="1200150" lvl="2" indent="-285750">
              <a:buFont typeface="Arial" panose="020B0604020202020204" pitchFamily="34" charset="0"/>
              <a:buChar char="•"/>
            </a:pPr>
            <a:r>
              <a:rPr lang="zh-CN" altLang="en-US" dirty="0"/>
              <a:t>正确：合理的输入应该有满足要求的输出</a:t>
            </a:r>
            <a:endParaRPr lang="en-US" altLang="zh-CN" dirty="0"/>
          </a:p>
          <a:p>
            <a:pPr marL="1200150" lvl="2" indent="-285750">
              <a:buFont typeface="Arial" panose="020B0604020202020204" pitchFamily="34" charset="0"/>
              <a:buChar char="•"/>
            </a:pPr>
            <a:r>
              <a:rPr lang="zh-CN" altLang="en-US" dirty="0"/>
              <a:t>可读：易于理解</a:t>
            </a:r>
            <a:endParaRPr lang="en-US" altLang="zh-CN" dirty="0"/>
          </a:p>
          <a:p>
            <a:pPr marL="1200150" lvl="2" indent="-285750">
              <a:buFont typeface="Arial" panose="020B0604020202020204" pitchFamily="34" charset="0"/>
              <a:buChar char="•"/>
            </a:pPr>
            <a:r>
              <a:rPr lang="zh-CN" altLang="en-US" dirty="0"/>
              <a:t>健壮：捕捉、阻止非法操作</a:t>
            </a:r>
            <a:endParaRPr lang="en-US" altLang="zh-CN" dirty="0"/>
          </a:p>
          <a:p>
            <a:pPr marL="1200150" lvl="2" indent="-285750">
              <a:buFont typeface="Arial" panose="020B0604020202020204" pitchFamily="34" charset="0"/>
              <a:buChar char="•"/>
            </a:pPr>
            <a:r>
              <a:rPr lang="zh-CN" altLang="en-US" dirty="0"/>
              <a:t>高效率、低存储：时间复杂度、空间复杂度</a:t>
            </a:r>
            <a:endParaRPr lang="en-US" altLang="zh-CN" dirty="0"/>
          </a:p>
          <a:p>
            <a:pPr marL="742950" lvl="1" indent="-285750">
              <a:buFont typeface="Arial" panose="020B0604020202020204" pitchFamily="34" charset="0"/>
              <a:buChar char="•"/>
            </a:pPr>
            <a:r>
              <a:rPr lang="zh-CN" altLang="en-US" dirty="0"/>
              <a:t>效率衡量</a:t>
            </a:r>
            <a:endParaRPr lang="en-US" altLang="zh-CN" dirty="0"/>
          </a:p>
          <a:p>
            <a:pPr marL="1200150" lvl="2" indent="-285750">
              <a:buFont typeface="Arial" panose="020B0604020202020204" pitchFamily="34" charset="0"/>
              <a:buChar char="•"/>
            </a:pPr>
            <a:r>
              <a:rPr lang="zh-CN" altLang="en-US" dirty="0"/>
              <a:t>事后统计</a:t>
            </a:r>
            <a:endParaRPr lang="en-US" altLang="zh-CN" dirty="0"/>
          </a:p>
          <a:p>
            <a:pPr marL="1657350" lvl="3" indent="-285750">
              <a:buFont typeface="Arial" panose="020B0604020202020204" pitchFamily="34" charset="0"/>
              <a:buChar char="•"/>
            </a:pPr>
            <a:r>
              <a:rPr lang="zh-CN" altLang="en-US" dirty="0"/>
              <a:t>必须执行程序</a:t>
            </a:r>
            <a:endParaRPr lang="en-US" altLang="zh-CN" dirty="0"/>
          </a:p>
          <a:p>
            <a:pPr marL="1657350" lvl="3" indent="-285750">
              <a:buFont typeface="Arial" panose="020B0604020202020204" pitchFamily="34" charset="0"/>
              <a:buChar char="•"/>
            </a:pPr>
            <a:r>
              <a:rPr lang="zh-CN" altLang="en-US" dirty="0"/>
              <a:t>其他因素影响</a:t>
            </a:r>
            <a:r>
              <a:rPr lang="en-US" altLang="zh-CN" dirty="0"/>
              <a:t>【</a:t>
            </a:r>
            <a:r>
              <a:rPr lang="zh-CN" altLang="en-US" dirty="0"/>
              <a:t>如机器</a:t>
            </a:r>
            <a:r>
              <a:rPr lang="en-US" altLang="zh-CN" dirty="0"/>
              <a:t>】</a:t>
            </a:r>
          </a:p>
          <a:p>
            <a:pPr marL="1200150" lvl="2" indent="-285750">
              <a:buFont typeface="Arial" panose="020B0604020202020204" pitchFamily="34" charset="0"/>
              <a:buChar char="•"/>
            </a:pPr>
            <a:r>
              <a:rPr lang="zh-CN" altLang="en-US" dirty="0"/>
              <a:t>事前分析估计</a:t>
            </a:r>
            <a:endParaRPr lang="en-US" altLang="zh-CN" dirty="0"/>
          </a:p>
          <a:p>
            <a:pPr marL="1657350" lvl="3" indent="-285750">
              <a:buFont typeface="Arial" panose="020B0604020202020204" pitchFamily="34" charset="0"/>
              <a:buChar char="•"/>
            </a:pPr>
            <a:r>
              <a:rPr lang="zh-CN" altLang="en-US" dirty="0"/>
              <a:t>影响时间的因素：算法策略、问题规模、编程语言、编译质量、计算机速度</a:t>
            </a:r>
            <a:endParaRPr lang="en-US" altLang="zh-CN" dirty="0"/>
          </a:p>
          <a:p>
            <a:pPr marL="1657350" lvl="3" indent="-285750">
              <a:buFont typeface="Arial" panose="020B0604020202020204" pitchFamily="34" charset="0"/>
              <a:buChar char="•"/>
            </a:pPr>
            <a:r>
              <a:rPr lang="zh-CN" altLang="en-US" dirty="0"/>
              <a:t>时间复杂度估算</a:t>
            </a:r>
            <a:endParaRPr lang="en-US" altLang="zh-CN" dirty="0"/>
          </a:p>
          <a:p>
            <a:pPr marL="2114550" lvl="4" indent="-285750">
              <a:buFont typeface="Arial" panose="020B0604020202020204" pitchFamily="34" charset="0"/>
              <a:buChar char="•"/>
            </a:pPr>
            <a:r>
              <a:rPr lang="zh-CN" altLang="en-US" dirty="0"/>
              <a:t>取算法中时间影响比较大的固有操作作为估算基本操作</a:t>
            </a:r>
            <a:endParaRPr lang="en-US" altLang="zh-CN" dirty="0"/>
          </a:p>
          <a:p>
            <a:pPr marL="2571750" lvl="5" indent="-285750">
              <a:buFont typeface="Arial" panose="020B0604020202020204" pitchFamily="34" charset="0"/>
              <a:buChar char="•"/>
            </a:pPr>
            <a:r>
              <a:rPr lang="zh-CN" altLang="en-US" dirty="0"/>
              <a:t>乘除</a:t>
            </a:r>
            <a:r>
              <a:rPr lang="en-US" altLang="zh-CN" dirty="0"/>
              <a:t>&gt;</a:t>
            </a:r>
            <a:r>
              <a:rPr lang="zh-CN" altLang="en-US" dirty="0"/>
              <a:t>加减</a:t>
            </a:r>
            <a:r>
              <a:rPr lang="en-US" altLang="zh-CN" dirty="0"/>
              <a:t>&gt;</a:t>
            </a:r>
            <a:r>
              <a:rPr lang="zh-CN" altLang="en-US" dirty="0"/>
              <a:t>比较</a:t>
            </a:r>
            <a:r>
              <a:rPr lang="en-US" altLang="zh-CN" dirty="0"/>
              <a:t>&gt;</a:t>
            </a:r>
            <a:r>
              <a:rPr lang="zh-CN" altLang="en-US" dirty="0"/>
              <a:t>赋值</a:t>
            </a:r>
            <a:endParaRPr lang="en-US" altLang="zh-CN" dirty="0"/>
          </a:p>
          <a:p>
            <a:pPr marL="2114550" lvl="4" indent="-285750">
              <a:buFont typeface="Arial" panose="020B0604020202020204" pitchFamily="34" charset="0"/>
              <a:buChar char="•"/>
            </a:pPr>
            <a:r>
              <a:rPr lang="zh-CN" altLang="en-US" dirty="0"/>
              <a:t>估算该基本操作的执行次数（大</a:t>
            </a:r>
            <a:r>
              <a:rPr lang="en-US" altLang="zh-CN" dirty="0"/>
              <a:t>O</a:t>
            </a:r>
            <a:r>
              <a:rPr lang="zh-CN" altLang="en-US" dirty="0"/>
              <a:t>）</a:t>
            </a:r>
            <a:endParaRPr lang="en-US" altLang="zh-CN" dirty="0"/>
          </a:p>
          <a:p>
            <a:pPr marL="1657350" lvl="3" indent="-285750">
              <a:buFont typeface="Arial" panose="020B0604020202020204" pitchFamily="34" charset="0"/>
              <a:buChar char="•"/>
            </a:pPr>
            <a:r>
              <a:rPr lang="zh-CN" altLang="en-US" dirty="0"/>
              <a:t>空间复杂度：输入数据、程序、辅助变量</a:t>
            </a:r>
            <a:endParaRPr lang="en-US" altLang="zh-CN" dirty="0"/>
          </a:p>
          <a:p>
            <a:pPr marL="2114550" lvl="4" indent="-285750">
              <a:buFont typeface="Arial" panose="020B0604020202020204" pitchFamily="34" charset="0"/>
              <a:buChar char="•"/>
            </a:pPr>
            <a:r>
              <a:rPr lang="zh-CN" altLang="en-US" dirty="0"/>
              <a:t>原地操作：辅助变量占用的空间为常数</a:t>
            </a:r>
            <a:endParaRPr lang="en-US" altLang="zh-CN" dirty="0"/>
          </a:p>
        </p:txBody>
      </p:sp>
    </p:spTree>
    <p:extLst>
      <p:ext uri="{BB962C8B-B14F-4D97-AF65-F5344CB8AC3E}">
        <p14:creationId xmlns:p14="http://schemas.microsoft.com/office/powerpoint/2010/main" val="1829706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057400" y="2036763"/>
            <a:ext cx="838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600"/>
              <a:t>假设 </a:t>
            </a:r>
            <a:r>
              <a:rPr lang="en-US" altLang="zh-CN" sz="3600">
                <a:solidFill>
                  <a:srgbClr val="6600CC"/>
                </a:solidFill>
              </a:rPr>
              <a:t>m </a:t>
            </a:r>
            <a:r>
              <a:rPr lang="zh-CN" altLang="en-US" sz="3600">
                <a:solidFill>
                  <a:srgbClr val="6600CC"/>
                </a:solidFill>
              </a:rPr>
              <a:t>行 </a:t>
            </a:r>
            <a:r>
              <a:rPr lang="en-US" altLang="zh-CN" sz="3600">
                <a:solidFill>
                  <a:srgbClr val="6600CC"/>
                </a:solidFill>
              </a:rPr>
              <a:t>n </a:t>
            </a:r>
            <a:r>
              <a:rPr lang="zh-CN" altLang="en-US" sz="3600">
                <a:solidFill>
                  <a:srgbClr val="6600CC"/>
                </a:solidFill>
              </a:rPr>
              <a:t>列</a:t>
            </a:r>
            <a:r>
              <a:rPr lang="zh-CN" altLang="en-US" sz="3600"/>
              <a:t>的矩阵含 </a:t>
            </a:r>
            <a:r>
              <a:rPr lang="en-US" altLang="zh-CN" sz="3600">
                <a:solidFill>
                  <a:srgbClr val="6600CC"/>
                </a:solidFill>
              </a:rPr>
              <a:t>t </a:t>
            </a:r>
            <a:r>
              <a:rPr lang="zh-CN" altLang="en-US" sz="3600">
                <a:solidFill>
                  <a:srgbClr val="6600CC"/>
                </a:solidFill>
              </a:rPr>
              <a:t>个非零元素</a:t>
            </a:r>
            <a:r>
              <a:rPr lang="zh-CN" altLang="en-US" sz="3600"/>
              <a:t>，则称</a:t>
            </a:r>
          </a:p>
          <a:p>
            <a:pPr eaLnBrk="1" hangingPunct="1">
              <a:lnSpc>
                <a:spcPct val="125000"/>
              </a:lnSpc>
            </a:pPr>
            <a:endParaRPr lang="zh-CN" altLang="en-US"/>
          </a:p>
          <a:p>
            <a:pPr eaLnBrk="1" hangingPunct="1">
              <a:lnSpc>
                <a:spcPct val="125000"/>
              </a:lnSpc>
            </a:pPr>
            <a:endParaRPr lang="zh-CN" altLang="en-US"/>
          </a:p>
          <a:p>
            <a:pPr eaLnBrk="1" hangingPunct="1">
              <a:lnSpc>
                <a:spcPct val="125000"/>
              </a:lnSpc>
            </a:pPr>
            <a:r>
              <a:rPr lang="zh-CN" altLang="en-US" sz="3600"/>
              <a:t>为</a:t>
            </a:r>
            <a:r>
              <a:rPr lang="zh-CN" altLang="en-US" sz="3600">
                <a:solidFill>
                  <a:srgbClr val="FF0000"/>
                </a:solidFill>
              </a:rPr>
              <a:t>稀疏因子</a:t>
            </a:r>
            <a:r>
              <a:rPr lang="zh-CN" altLang="en-US" sz="3600"/>
              <a:t>。</a:t>
            </a:r>
            <a:endParaRPr lang="zh-CN" altLang="en-US" sz="3600">
              <a:solidFill>
                <a:srgbClr val="FF0000"/>
              </a:solidFill>
            </a:endParaRPr>
          </a:p>
          <a:p>
            <a:pPr eaLnBrk="1" hangingPunct="1">
              <a:lnSpc>
                <a:spcPct val="135000"/>
              </a:lnSpc>
            </a:pPr>
            <a:r>
              <a:rPr lang="zh-CN" altLang="en-US" sz="3600"/>
              <a:t>通常认为 </a:t>
            </a:r>
            <a:r>
              <a:rPr lang="zh-CN" altLang="en-US" sz="3600">
                <a:sym typeface="Symbol" panose="05050102010706020507" pitchFamily="18" charset="2"/>
              </a:rPr>
              <a:t></a:t>
            </a:r>
            <a:r>
              <a:rPr lang="zh-CN" altLang="en-US" sz="3600"/>
              <a:t> </a:t>
            </a:r>
            <a:r>
              <a:rPr lang="zh-CN" altLang="en-US" sz="3600">
                <a:sym typeface="Symbol" panose="05050102010706020507" pitchFamily="18" charset="2"/>
              </a:rPr>
              <a:t></a:t>
            </a:r>
            <a:r>
              <a:rPr lang="zh-CN" altLang="en-US" sz="3600"/>
              <a:t> </a:t>
            </a:r>
            <a:r>
              <a:rPr lang="en-US" altLang="zh-CN" sz="3600"/>
              <a:t>0.05 </a:t>
            </a:r>
            <a:r>
              <a:rPr lang="zh-CN" altLang="en-US" sz="3600"/>
              <a:t>的矩阵为稀疏矩阵。</a:t>
            </a:r>
          </a:p>
        </p:txBody>
      </p:sp>
      <p:graphicFrame>
        <p:nvGraphicFramePr>
          <p:cNvPr id="137216" name="Object 1024"/>
          <p:cNvGraphicFramePr>
            <a:graphicFrameLocks noChangeAspect="1"/>
          </p:cNvGraphicFramePr>
          <p:nvPr/>
        </p:nvGraphicFramePr>
        <p:xfrm>
          <a:off x="4724400" y="3279776"/>
          <a:ext cx="1905000" cy="835025"/>
        </p:xfrm>
        <a:graphic>
          <a:graphicData uri="http://schemas.openxmlformats.org/presentationml/2006/ole">
            <mc:AlternateContent xmlns:mc="http://schemas.openxmlformats.org/markup-compatibility/2006">
              <mc:Choice xmlns:v="urn:schemas-microsoft-com:vml" Requires="v">
                <p:oleObj spid="_x0000_s1070" name="公式" r:id="rId3" imgW="1041120" imgH="457200" progId="Equation.3">
                  <p:embed/>
                </p:oleObj>
              </mc:Choice>
              <mc:Fallback>
                <p:oleObj name="公式" r:id="rId3" imgW="1041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79776"/>
                        <a:ext cx="1905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4"/>
          <p:cNvSpPr txBox="1">
            <a:spLocks noChangeArrowheads="1"/>
          </p:cNvSpPr>
          <p:nvPr/>
        </p:nvSpPr>
        <p:spPr bwMode="auto">
          <a:xfrm>
            <a:off x="3184525" y="382588"/>
            <a:ext cx="521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CC3399"/>
                </a:solidFill>
              </a:rPr>
              <a:t>稀疏矩阵的压缩存储</a:t>
            </a:r>
            <a:endParaRPr lang="zh-CN" altLang="en-US" sz="4400"/>
          </a:p>
        </p:txBody>
      </p:sp>
      <p:sp>
        <p:nvSpPr>
          <p:cNvPr id="81925" name="Text Box 5"/>
          <p:cNvSpPr txBox="1">
            <a:spLocks noChangeArrowheads="1"/>
          </p:cNvSpPr>
          <p:nvPr/>
        </p:nvSpPr>
        <p:spPr bwMode="auto">
          <a:xfrm>
            <a:off x="2279650" y="1362076"/>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9933FF"/>
                </a:solidFill>
              </a:rPr>
              <a:t>何谓稀疏矩阵？</a:t>
            </a:r>
            <a:endParaRPr lang="zh-CN" altLang="en-US" sz="4400"/>
          </a:p>
        </p:txBody>
      </p:sp>
    </p:spTree>
    <p:extLst>
      <p:ext uri="{BB962C8B-B14F-4D97-AF65-F5344CB8AC3E}">
        <p14:creationId xmlns:p14="http://schemas.microsoft.com/office/powerpoint/2010/main" val="1408734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0-#ppt_w/2"/>
                                          </p:val>
                                        </p:tav>
                                        <p:tav tm="100000">
                                          <p:val>
                                            <p:strVal val="#ppt_x"/>
                                          </p:val>
                                        </p:tav>
                                      </p:tavLst>
                                    </p:anim>
                                    <p:anim calcmode="lin" valueType="num">
                                      <p:cBhvr additive="base">
                                        <p:cTn id="8"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1922"/>
                                        </p:tgtEl>
                                        <p:attrNameLst>
                                          <p:attrName>style.visibility</p:attrName>
                                        </p:attrNameLst>
                                      </p:cBhvr>
                                      <p:to>
                                        <p:strVal val="visible"/>
                                      </p:to>
                                    </p:set>
                                    <p:animEffect transition="in" filter="box(in)">
                                      <p:cBhvr>
                                        <p:cTn id="13" dur="500"/>
                                        <p:tgtEl>
                                          <p:spTgt spid="81922"/>
                                        </p:tgtEl>
                                      </p:cBhvr>
                                    </p:animEffect>
                                  </p:childTnLst>
                                </p:cTn>
                              </p:par>
                              <p:par>
                                <p:cTn id="14" presetID="1" presetClass="entr" presetSubtype="0" fill="hold" nodeType="withEffect">
                                  <p:stCondLst>
                                    <p:cond delay="0"/>
                                  </p:stCondLst>
                                  <p:childTnLst>
                                    <p:set>
                                      <p:cBhvr>
                                        <p:cTn id="15" dur="1" fill="hold">
                                          <p:stCondLst>
                                            <p:cond delay="499"/>
                                          </p:stCondLst>
                                        </p:cTn>
                                        <p:tgtEl>
                                          <p:spTgt spid="137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993901" y="1103313"/>
            <a:ext cx="733901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a:solidFill>
                  <a:srgbClr val="FF0000"/>
                </a:solidFill>
              </a:rPr>
              <a:t>1) </a:t>
            </a:r>
            <a:r>
              <a:rPr lang="zh-CN" altLang="en-US" sz="4000">
                <a:solidFill>
                  <a:srgbClr val="FF0000"/>
                </a:solidFill>
              </a:rPr>
              <a:t>尽可能少存或不存零值元素；</a:t>
            </a:r>
          </a:p>
        </p:txBody>
      </p:sp>
      <p:sp>
        <p:nvSpPr>
          <p:cNvPr id="33795" name="Text Box 3"/>
          <p:cNvSpPr txBox="1">
            <a:spLocks noChangeArrowheads="1"/>
          </p:cNvSpPr>
          <p:nvPr/>
        </p:nvSpPr>
        <p:spPr bwMode="auto">
          <a:xfrm>
            <a:off x="3048000" y="193675"/>
            <a:ext cx="5175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5400">
                <a:solidFill>
                  <a:srgbClr val="CC3399"/>
                </a:solidFill>
              </a:rPr>
              <a:t>解决问题的原则</a:t>
            </a:r>
            <a:r>
              <a:rPr lang="en-US" altLang="zh-CN" sz="5400">
                <a:solidFill>
                  <a:srgbClr val="CC3399"/>
                </a:solidFill>
              </a:rPr>
              <a:t>:</a:t>
            </a:r>
            <a:endParaRPr lang="en-US" altLang="zh-CN" sz="6000">
              <a:solidFill>
                <a:srgbClr val="CC3399"/>
              </a:solidFill>
            </a:endParaRPr>
          </a:p>
        </p:txBody>
      </p:sp>
      <p:sp>
        <p:nvSpPr>
          <p:cNvPr id="17412" name="Text Box 4"/>
          <p:cNvSpPr txBox="1">
            <a:spLocks noChangeArrowheads="1"/>
          </p:cNvSpPr>
          <p:nvPr/>
        </p:nvSpPr>
        <p:spPr bwMode="auto">
          <a:xfrm>
            <a:off x="1993901" y="1941513"/>
            <a:ext cx="835501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dirty="0">
                <a:solidFill>
                  <a:srgbClr val="FF0000"/>
                </a:solidFill>
              </a:rPr>
              <a:t>2) </a:t>
            </a:r>
            <a:r>
              <a:rPr lang="zh-CN" altLang="en-US" sz="4000" dirty="0">
                <a:solidFill>
                  <a:srgbClr val="FF0000"/>
                </a:solidFill>
              </a:rPr>
              <a:t>尽可能减少没有实际意义的运算；</a:t>
            </a:r>
          </a:p>
        </p:txBody>
      </p:sp>
      <p:sp>
        <p:nvSpPr>
          <p:cNvPr id="17413" name="Text Box 5"/>
          <p:cNvSpPr txBox="1">
            <a:spLocks noChangeArrowheads="1"/>
          </p:cNvSpPr>
          <p:nvPr/>
        </p:nvSpPr>
        <p:spPr bwMode="auto">
          <a:xfrm>
            <a:off x="2036763" y="2855913"/>
            <a:ext cx="823595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dirty="0">
                <a:solidFill>
                  <a:srgbClr val="800080"/>
                </a:solidFill>
              </a:rPr>
              <a:t>3) </a:t>
            </a:r>
            <a:r>
              <a:rPr lang="zh-CN" altLang="en-US" sz="4000" dirty="0">
                <a:solidFill>
                  <a:srgbClr val="800080"/>
                </a:solidFill>
              </a:rPr>
              <a:t>操作方便。 即：</a:t>
            </a:r>
          </a:p>
          <a:p>
            <a:pPr eaLnBrk="1" hangingPunct="1">
              <a:lnSpc>
                <a:spcPct val="120000"/>
              </a:lnSpc>
            </a:pPr>
            <a:r>
              <a:rPr lang="zh-CN" altLang="en-US" sz="4000" dirty="0">
                <a:solidFill>
                  <a:srgbClr val="800080"/>
                </a:solidFill>
              </a:rPr>
              <a:t>     能尽可能快地找到与下标值</a:t>
            </a:r>
            <a:r>
              <a:rPr lang="en-US" altLang="zh-CN" sz="4000" dirty="0">
                <a:solidFill>
                  <a:srgbClr val="800080"/>
                </a:solidFill>
              </a:rPr>
              <a:t>(</a:t>
            </a:r>
            <a:r>
              <a:rPr lang="en-US" altLang="zh-CN" sz="4000" dirty="0" err="1">
                <a:solidFill>
                  <a:srgbClr val="800080"/>
                </a:solidFill>
              </a:rPr>
              <a:t>i</a:t>
            </a:r>
            <a:r>
              <a:rPr lang="zh-CN" altLang="en-US" sz="4000" dirty="0">
                <a:solidFill>
                  <a:srgbClr val="800080"/>
                </a:solidFill>
              </a:rPr>
              <a:t>，</a:t>
            </a:r>
            <a:r>
              <a:rPr lang="en-US" altLang="zh-CN" sz="4000" dirty="0">
                <a:solidFill>
                  <a:srgbClr val="800080"/>
                </a:solidFill>
              </a:rPr>
              <a:t>j)</a:t>
            </a:r>
            <a:r>
              <a:rPr lang="zh-CN" altLang="en-US" sz="4000" dirty="0">
                <a:solidFill>
                  <a:srgbClr val="800080"/>
                </a:solidFill>
              </a:rPr>
              <a:t>对应的元素，</a:t>
            </a:r>
          </a:p>
          <a:p>
            <a:pPr eaLnBrk="1" hangingPunct="1">
              <a:lnSpc>
                <a:spcPct val="120000"/>
              </a:lnSpc>
            </a:pPr>
            <a:r>
              <a:rPr lang="zh-CN" altLang="en-US" sz="4000" dirty="0">
                <a:solidFill>
                  <a:srgbClr val="800080"/>
                </a:solidFill>
              </a:rPr>
              <a:t>     能尽可能快地找到同一行或同一列的非零值元素。</a:t>
            </a:r>
            <a:endParaRPr lang="zh-CN" altLang="en-US" sz="4400" dirty="0"/>
          </a:p>
        </p:txBody>
      </p:sp>
    </p:spTree>
    <p:extLst>
      <p:ext uri="{BB962C8B-B14F-4D97-AF65-F5344CB8AC3E}">
        <p14:creationId xmlns:p14="http://schemas.microsoft.com/office/powerpoint/2010/main" val="2962220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strips(downRight)">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strips(downRigh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strips(downRight)">
                                      <p:cBhvr>
                                        <p:cTn id="1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2" grpId="0" autoUpdateAnimBg="0"/>
      <p:bldP spid="1741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924050" y="869950"/>
            <a:ext cx="850265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3600"/>
              <a:t> #define  MAXSIZE  12500</a:t>
            </a:r>
          </a:p>
          <a:p>
            <a:pPr eaLnBrk="1" hangingPunct="1">
              <a:lnSpc>
                <a:spcPct val="115000"/>
              </a:lnSpc>
            </a:pPr>
            <a:r>
              <a:rPr lang="en-US" altLang="zh-CN" sz="3600"/>
              <a:t> typedef struct {</a:t>
            </a:r>
          </a:p>
          <a:p>
            <a:pPr eaLnBrk="1" hangingPunct="1">
              <a:lnSpc>
                <a:spcPct val="115000"/>
              </a:lnSpc>
            </a:pPr>
            <a:r>
              <a:rPr lang="en-US" altLang="zh-CN" sz="3600"/>
              <a:t>     </a:t>
            </a:r>
            <a:r>
              <a:rPr lang="en-US" altLang="zh-CN" sz="3600">
                <a:solidFill>
                  <a:srgbClr val="9933FF"/>
                </a:solidFill>
              </a:rPr>
              <a:t>int  i, j;</a:t>
            </a:r>
            <a:r>
              <a:rPr lang="en-US" altLang="zh-CN" sz="3600"/>
              <a:t>      //</a:t>
            </a:r>
            <a:r>
              <a:rPr lang="zh-CN" altLang="en-US" sz="3600"/>
              <a:t>该非零元的行下标和列下标</a:t>
            </a:r>
          </a:p>
          <a:p>
            <a:pPr eaLnBrk="1" hangingPunct="1">
              <a:lnSpc>
                <a:spcPct val="115000"/>
              </a:lnSpc>
            </a:pPr>
            <a:r>
              <a:rPr lang="zh-CN" altLang="en-US" sz="3600"/>
              <a:t>     </a:t>
            </a:r>
            <a:r>
              <a:rPr lang="en-US" altLang="zh-CN" sz="3600">
                <a:solidFill>
                  <a:srgbClr val="9933FF"/>
                </a:solidFill>
              </a:rPr>
              <a:t>ElemType  e;</a:t>
            </a:r>
            <a:r>
              <a:rPr lang="en-US" altLang="zh-CN" sz="3600"/>
              <a:t>    // </a:t>
            </a:r>
            <a:r>
              <a:rPr lang="zh-CN" altLang="en-US" sz="3600"/>
              <a:t>该非零元的值</a:t>
            </a:r>
          </a:p>
          <a:p>
            <a:pPr eaLnBrk="1" hangingPunct="1">
              <a:lnSpc>
                <a:spcPct val="115000"/>
              </a:lnSpc>
            </a:pPr>
            <a:r>
              <a:rPr lang="zh-CN" altLang="en-US" sz="3600"/>
              <a:t> </a:t>
            </a:r>
            <a:r>
              <a:rPr lang="en-US" altLang="zh-CN" sz="3600"/>
              <a:t>} Triple;  // </a:t>
            </a:r>
            <a:r>
              <a:rPr lang="zh-CN" altLang="en-US" sz="3600">
                <a:solidFill>
                  <a:srgbClr val="990033"/>
                </a:solidFill>
              </a:rPr>
              <a:t>三元组类型</a:t>
            </a:r>
          </a:p>
        </p:txBody>
      </p:sp>
      <p:sp>
        <p:nvSpPr>
          <p:cNvPr id="35843" name="Text Box 3"/>
          <p:cNvSpPr txBox="1">
            <a:spLocks noChangeArrowheads="1"/>
          </p:cNvSpPr>
          <p:nvPr/>
        </p:nvSpPr>
        <p:spPr bwMode="auto">
          <a:xfrm>
            <a:off x="1809750" y="219076"/>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dirty="0">
                <a:solidFill>
                  <a:srgbClr val="0000FF"/>
                </a:solidFill>
              </a:rPr>
              <a:t>一、三元组顺序表</a:t>
            </a:r>
          </a:p>
        </p:txBody>
      </p:sp>
      <p:sp>
        <p:nvSpPr>
          <p:cNvPr id="19460" name="Text Box 4"/>
          <p:cNvSpPr txBox="1">
            <a:spLocks noChangeArrowheads="1"/>
          </p:cNvSpPr>
          <p:nvPr/>
        </p:nvSpPr>
        <p:spPr bwMode="auto">
          <a:xfrm>
            <a:off x="2049464" y="3994151"/>
            <a:ext cx="61563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3600"/>
              <a:t>typedef struct {</a:t>
            </a:r>
          </a:p>
          <a:p>
            <a:pPr eaLnBrk="1" hangingPunct="1">
              <a:lnSpc>
                <a:spcPct val="115000"/>
              </a:lnSpc>
            </a:pPr>
            <a:r>
              <a:rPr lang="en-US" altLang="zh-CN" sz="3600"/>
              <a:t>     </a:t>
            </a:r>
            <a:r>
              <a:rPr lang="en-US" altLang="zh-CN" sz="3600">
                <a:solidFill>
                  <a:srgbClr val="9933FF"/>
                </a:solidFill>
              </a:rPr>
              <a:t>Triple  data[MAXSIZE + 1]; </a:t>
            </a:r>
          </a:p>
          <a:p>
            <a:pPr eaLnBrk="1" hangingPunct="1">
              <a:lnSpc>
                <a:spcPct val="115000"/>
              </a:lnSpc>
            </a:pPr>
            <a:r>
              <a:rPr lang="en-US" altLang="zh-CN" sz="3600">
                <a:solidFill>
                  <a:srgbClr val="9933FF"/>
                </a:solidFill>
              </a:rPr>
              <a:t>      int       mu, nu, tu; </a:t>
            </a:r>
          </a:p>
          <a:p>
            <a:pPr eaLnBrk="1" hangingPunct="1">
              <a:lnSpc>
                <a:spcPct val="115000"/>
              </a:lnSpc>
            </a:pPr>
            <a:r>
              <a:rPr lang="en-US" altLang="zh-CN" sz="3600"/>
              <a:t>} TSMatrix;  // </a:t>
            </a:r>
            <a:r>
              <a:rPr lang="zh-CN" altLang="en-US" sz="3600">
                <a:solidFill>
                  <a:srgbClr val="990033"/>
                </a:solidFill>
              </a:rPr>
              <a:t>稀疏矩阵类型</a:t>
            </a:r>
            <a:endParaRPr lang="zh-CN" altLang="en-US" sz="4400"/>
          </a:p>
        </p:txBody>
      </p:sp>
    </p:spTree>
    <p:extLst>
      <p:ext uri="{BB962C8B-B14F-4D97-AF65-F5344CB8AC3E}">
        <p14:creationId xmlns:p14="http://schemas.microsoft.com/office/powerpoint/2010/main" val="3194392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slide(fromLeft)">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slide(fromLeft)">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8831" y="844062"/>
            <a:ext cx="8989512" cy="1754326"/>
          </a:xfrm>
          <a:prstGeom prst="rect">
            <a:avLst/>
          </a:prstGeom>
          <a:noFill/>
        </p:spPr>
        <p:txBody>
          <a:bodyPr wrap="none" rtlCol="0">
            <a:spAutoFit/>
          </a:bodyPr>
          <a:lstStyle/>
          <a:p>
            <a:r>
              <a:rPr lang="zh-CN" altLang="en-US" dirty="0"/>
              <a:t>三元矩阵转置（行有序，列无序）</a:t>
            </a:r>
            <a:endParaRPr lang="en-US" altLang="zh-CN" dirty="0"/>
          </a:p>
          <a:p>
            <a:r>
              <a:rPr lang="en-US" altLang="zh-CN" dirty="0"/>
              <a:t>1</a:t>
            </a:r>
            <a:r>
              <a:rPr lang="zh-CN" altLang="en-US" dirty="0"/>
              <a:t>、统计转置后各行有多少元素，清空并计算</a:t>
            </a:r>
            <a:r>
              <a:rPr lang="en-US" altLang="zh-CN" dirty="0" err="1"/>
              <a:t>Num</a:t>
            </a:r>
            <a:r>
              <a:rPr lang="en-US" altLang="zh-CN" dirty="0"/>
              <a:t>[]</a:t>
            </a:r>
            <a:r>
              <a:rPr lang="zh-CN" altLang="en-US" dirty="0"/>
              <a:t>：</a:t>
            </a:r>
            <a:r>
              <a:rPr lang="en-US" altLang="zh-CN" dirty="0"/>
              <a:t>O(</a:t>
            </a:r>
            <a:r>
              <a:rPr lang="en-US" altLang="zh-CN" dirty="0" err="1"/>
              <a:t>nu+tu</a:t>
            </a:r>
            <a:r>
              <a:rPr lang="en-US" altLang="zh-CN" dirty="0"/>
              <a:t>)</a:t>
            </a:r>
          </a:p>
          <a:p>
            <a:r>
              <a:rPr lang="en-US" altLang="zh-CN" dirty="0"/>
              <a:t>2</a:t>
            </a:r>
            <a:r>
              <a:rPr lang="zh-CN" altLang="en-US" dirty="0"/>
              <a:t>、计算每一行在转置后</a:t>
            </a:r>
            <a:r>
              <a:rPr lang="en-US" altLang="zh-CN" dirty="0"/>
              <a:t>data[]</a:t>
            </a:r>
            <a:r>
              <a:rPr lang="zh-CN" altLang="en-US" dirty="0"/>
              <a:t>中的起始位置，计算</a:t>
            </a:r>
            <a:r>
              <a:rPr lang="en-US" altLang="zh-CN" dirty="0" err="1"/>
              <a:t>Cpot</a:t>
            </a:r>
            <a:r>
              <a:rPr lang="en-US" altLang="zh-CN" dirty="0"/>
              <a:t>[]</a:t>
            </a:r>
            <a:r>
              <a:rPr lang="zh-CN" altLang="en-US" dirty="0"/>
              <a:t>：</a:t>
            </a:r>
            <a:r>
              <a:rPr lang="en-US" altLang="zh-CN" dirty="0"/>
              <a:t>O(nu)</a:t>
            </a:r>
          </a:p>
          <a:p>
            <a:r>
              <a:rPr lang="en-US" altLang="zh-CN" dirty="0"/>
              <a:t>	</a:t>
            </a:r>
            <a:r>
              <a:rPr lang="en-US" altLang="zh-CN" dirty="0" err="1"/>
              <a:t>Cpot</a:t>
            </a:r>
            <a:r>
              <a:rPr lang="en-US" altLang="zh-CN" dirty="0"/>
              <a:t>[col] = </a:t>
            </a:r>
            <a:r>
              <a:rPr lang="en-US" altLang="zh-CN" dirty="0" err="1"/>
              <a:t>Cpot</a:t>
            </a:r>
            <a:r>
              <a:rPr lang="en-US" altLang="zh-CN" dirty="0"/>
              <a:t>[col-1] + </a:t>
            </a:r>
            <a:r>
              <a:rPr lang="en-US" altLang="zh-CN" dirty="0" err="1"/>
              <a:t>Num</a:t>
            </a:r>
            <a:r>
              <a:rPr lang="en-US" altLang="zh-CN" dirty="0"/>
              <a:t>[col-1]</a:t>
            </a:r>
          </a:p>
          <a:p>
            <a:r>
              <a:rPr lang="en-US" altLang="zh-CN" dirty="0"/>
              <a:t>3</a:t>
            </a:r>
            <a:r>
              <a:rPr lang="zh-CN" altLang="en-US" dirty="0"/>
              <a:t>、遍历各个元素，调换行列序，放入相应的</a:t>
            </a:r>
            <a:r>
              <a:rPr lang="en-US" altLang="zh-CN" dirty="0"/>
              <a:t>data</a:t>
            </a:r>
            <a:r>
              <a:rPr lang="zh-CN" altLang="en-US" dirty="0"/>
              <a:t>位置中（注意</a:t>
            </a:r>
            <a:r>
              <a:rPr lang="en-US" altLang="zh-CN" dirty="0" err="1"/>
              <a:t>Cpot</a:t>
            </a:r>
            <a:r>
              <a:rPr lang="en-US" altLang="zh-CN" dirty="0"/>
              <a:t>[col]</a:t>
            </a:r>
            <a:r>
              <a:rPr lang="zh-CN" altLang="en-US" dirty="0"/>
              <a:t>的偏移）：</a:t>
            </a:r>
            <a:r>
              <a:rPr lang="en-US" altLang="zh-CN" dirty="0"/>
              <a:t>O(</a:t>
            </a:r>
            <a:r>
              <a:rPr lang="en-US" altLang="zh-CN" dirty="0" err="1"/>
              <a:t>tu</a:t>
            </a:r>
            <a:r>
              <a:rPr lang="en-US" altLang="zh-CN" dirty="0"/>
              <a:t>)</a:t>
            </a:r>
          </a:p>
          <a:p>
            <a:r>
              <a:rPr lang="zh-CN" altLang="en-US" dirty="0"/>
              <a:t>总时间复杂度：</a:t>
            </a:r>
            <a:r>
              <a:rPr lang="en-US" altLang="zh-CN" dirty="0"/>
              <a:t>O(</a:t>
            </a:r>
            <a:r>
              <a:rPr lang="en-US" altLang="zh-CN" dirty="0" err="1"/>
              <a:t>nu+tu</a:t>
            </a:r>
            <a:r>
              <a:rPr lang="en-US" altLang="zh-CN" dirty="0"/>
              <a:t>)</a:t>
            </a:r>
            <a:endParaRPr lang="zh-CN" altLang="en-US" dirty="0"/>
          </a:p>
        </p:txBody>
      </p:sp>
      <p:pic>
        <p:nvPicPr>
          <p:cNvPr id="3"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8831" y="3540370"/>
            <a:ext cx="21336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6850" y="4226169"/>
            <a:ext cx="550545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45305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2209800" y="295276"/>
            <a:ext cx="577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0000FF"/>
                </a:solidFill>
              </a:rPr>
              <a:t>二、行逻辑联接的顺序表</a:t>
            </a:r>
          </a:p>
        </p:txBody>
      </p:sp>
      <p:sp>
        <p:nvSpPr>
          <p:cNvPr id="4" name="Text Box 2"/>
          <p:cNvSpPr txBox="1">
            <a:spLocks noChangeArrowheads="1"/>
          </p:cNvSpPr>
          <p:nvPr/>
        </p:nvSpPr>
        <p:spPr bwMode="auto">
          <a:xfrm>
            <a:off x="1418492" y="1523268"/>
            <a:ext cx="91440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000" dirty="0"/>
              <a:t>    #define  MAXMN  500  </a:t>
            </a:r>
          </a:p>
          <a:p>
            <a:pPr eaLnBrk="1" hangingPunct="1">
              <a:lnSpc>
                <a:spcPct val="115000"/>
              </a:lnSpc>
            </a:pPr>
            <a:r>
              <a:rPr lang="en-US" altLang="zh-CN" sz="4000" dirty="0"/>
              <a:t>    </a:t>
            </a:r>
            <a:r>
              <a:rPr lang="en-US" altLang="zh-CN" sz="4000" dirty="0" err="1"/>
              <a:t>typedef</a:t>
            </a:r>
            <a:r>
              <a:rPr lang="en-US" altLang="zh-CN" sz="4000" dirty="0"/>
              <a:t> </a:t>
            </a:r>
            <a:r>
              <a:rPr lang="en-US" altLang="zh-CN" sz="4000" dirty="0" err="1"/>
              <a:t>struct</a:t>
            </a:r>
            <a:r>
              <a:rPr lang="en-US" altLang="zh-CN" sz="4000" dirty="0"/>
              <a:t> {</a:t>
            </a:r>
          </a:p>
          <a:p>
            <a:pPr eaLnBrk="1" hangingPunct="1">
              <a:lnSpc>
                <a:spcPct val="115000"/>
              </a:lnSpc>
            </a:pPr>
            <a:r>
              <a:rPr lang="en-US" altLang="zh-CN" sz="4000" dirty="0"/>
              <a:t>        Triple  data[MAXSIZE + 1]; </a:t>
            </a:r>
          </a:p>
          <a:p>
            <a:pPr eaLnBrk="1" hangingPunct="1">
              <a:lnSpc>
                <a:spcPct val="115000"/>
              </a:lnSpc>
            </a:pPr>
            <a:r>
              <a:rPr lang="en-US" altLang="zh-CN" sz="4000" dirty="0"/>
              <a:t>         </a:t>
            </a:r>
            <a:r>
              <a:rPr lang="en-US" altLang="zh-CN" sz="4000" dirty="0" err="1">
                <a:solidFill>
                  <a:srgbClr val="FF0000"/>
                </a:solidFill>
              </a:rPr>
              <a:t>int</a:t>
            </a:r>
            <a:r>
              <a:rPr lang="en-US" altLang="zh-CN" sz="4000" dirty="0">
                <a:solidFill>
                  <a:srgbClr val="FF0000"/>
                </a:solidFill>
              </a:rPr>
              <a:t>     </a:t>
            </a:r>
            <a:r>
              <a:rPr lang="en-US" altLang="zh-CN" sz="4000" dirty="0" err="1">
                <a:solidFill>
                  <a:srgbClr val="FF0000"/>
                </a:solidFill>
              </a:rPr>
              <a:t>rpos</a:t>
            </a:r>
            <a:r>
              <a:rPr lang="en-US" altLang="zh-CN" sz="4000" dirty="0">
                <a:solidFill>
                  <a:srgbClr val="FF0000"/>
                </a:solidFill>
              </a:rPr>
              <a:t>[MAXMN + 1];</a:t>
            </a:r>
            <a:r>
              <a:rPr lang="en-US" altLang="zh-CN" sz="4000" dirty="0"/>
              <a:t> </a:t>
            </a:r>
          </a:p>
          <a:p>
            <a:pPr eaLnBrk="1" hangingPunct="1">
              <a:lnSpc>
                <a:spcPct val="115000"/>
              </a:lnSpc>
            </a:pPr>
            <a:r>
              <a:rPr lang="en-US" altLang="zh-CN" sz="4000" dirty="0"/>
              <a:t>         </a:t>
            </a:r>
            <a:r>
              <a:rPr lang="en-US" altLang="zh-CN" sz="4000" dirty="0" err="1"/>
              <a:t>int</a:t>
            </a:r>
            <a:r>
              <a:rPr lang="en-US" altLang="zh-CN" sz="4000" dirty="0"/>
              <a:t>     mu, nu, </a:t>
            </a:r>
            <a:r>
              <a:rPr lang="en-US" altLang="zh-CN" sz="4000" dirty="0" err="1"/>
              <a:t>tu</a:t>
            </a:r>
            <a:r>
              <a:rPr lang="en-US" altLang="zh-CN" sz="4000" dirty="0"/>
              <a:t>;              </a:t>
            </a:r>
          </a:p>
          <a:p>
            <a:pPr eaLnBrk="1" hangingPunct="1">
              <a:lnSpc>
                <a:spcPct val="115000"/>
              </a:lnSpc>
            </a:pPr>
            <a:r>
              <a:rPr lang="en-US" altLang="zh-CN" sz="4000" dirty="0"/>
              <a:t>    } </a:t>
            </a:r>
            <a:r>
              <a:rPr lang="en-US" altLang="zh-CN" sz="4000" dirty="0" err="1"/>
              <a:t>RLSMatrix</a:t>
            </a:r>
            <a:r>
              <a:rPr lang="en-US" altLang="zh-CN" sz="4000" dirty="0"/>
              <a:t>;   </a:t>
            </a:r>
            <a:r>
              <a:rPr lang="en-US" altLang="zh-CN" sz="3600" dirty="0"/>
              <a:t>// </a:t>
            </a:r>
            <a:r>
              <a:rPr lang="zh-CN" altLang="en-US" sz="3600" dirty="0"/>
              <a:t>行逻辑链接顺序表类型</a:t>
            </a:r>
            <a:endParaRPr lang="zh-CN" altLang="en-US" sz="4000" dirty="0"/>
          </a:p>
        </p:txBody>
      </p:sp>
      <p:sp>
        <p:nvSpPr>
          <p:cNvPr id="2" name="文本框 1"/>
          <p:cNvSpPr txBox="1"/>
          <p:nvPr/>
        </p:nvSpPr>
        <p:spPr>
          <a:xfrm>
            <a:off x="1418492" y="1099379"/>
            <a:ext cx="5309339" cy="369332"/>
          </a:xfrm>
          <a:prstGeom prst="rect">
            <a:avLst/>
          </a:prstGeom>
          <a:noFill/>
        </p:spPr>
        <p:txBody>
          <a:bodyPr wrap="none" rtlCol="0">
            <a:spAutoFit/>
          </a:bodyPr>
          <a:lstStyle/>
          <a:p>
            <a:r>
              <a:rPr lang="zh-CN" altLang="en-US" dirty="0"/>
              <a:t>添加一个成员</a:t>
            </a:r>
            <a:r>
              <a:rPr lang="en-US" altLang="zh-CN" dirty="0" err="1"/>
              <a:t>rpos</a:t>
            </a:r>
            <a:r>
              <a:rPr lang="en-US" altLang="zh-CN" dirty="0"/>
              <a:t>[]</a:t>
            </a:r>
            <a:r>
              <a:rPr lang="zh-CN" altLang="en-US" dirty="0"/>
              <a:t>记录各行在</a:t>
            </a:r>
            <a:r>
              <a:rPr lang="en-US" altLang="zh-CN" dirty="0"/>
              <a:t>data</a:t>
            </a:r>
            <a:r>
              <a:rPr lang="zh-CN" altLang="en-US" dirty="0"/>
              <a:t>中的的起始位置</a:t>
            </a:r>
          </a:p>
        </p:txBody>
      </p:sp>
    </p:spTree>
    <p:extLst>
      <p:ext uri="{BB962C8B-B14F-4D97-AF65-F5344CB8AC3E}">
        <p14:creationId xmlns:p14="http://schemas.microsoft.com/office/powerpoint/2010/main" val="793406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386254" y="288681"/>
            <a:ext cx="7423827"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zh-CN" altLang="en-US" sz="4000" dirty="0"/>
              <a:t>一般矩阵乘法的精典算法</a:t>
            </a:r>
            <a:r>
              <a:rPr lang="en-US" altLang="zh-CN" sz="4000" dirty="0"/>
              <a:t>:</a:t>
            </a:r>
          </a:p>
          <a:p>
            <a:pPr eaLnBrk="1" hangingPunct="1">
              <a:lnSpc>
                <a:spcPct val="115000"/>
              </a:lnSpc>
            </a:pPr>
            <a:r>
              <a:rPr lang="zh-CN" altLang="en-US" sz="4000" dirty="0"/>
              <a:t>（</a:t>
            </a:r>
            <a:r>
              <a:rPr lang="en-US" altLang="zh-CN" sz="4000" dirty="0"/>
              <a:t>m</a:t>
            </a:r>
            <a:r>
              <a:rPr lang="zh-CN" altLang="en-US" sz="4000" dirty="0"/>
              <a:t>行序、</a:t>
            </a:r>
            <a:r>
              <a:rPr lang="en-US" altLang="zh-CN" sz="4000" dirty="0"/>
              <a:t>n</a:t>
            </a:r>
            <a:r>
              <a:rPr lang="zh-CN" altLang="en-US" sz="4000" dirty="0"/>
              <a:t>列序；</a:t>
            </a:r>
            <a:r>
              <a:rPr lang="en-US" altLang="zh-CN" sz="4000" dirty="0"/>
              <a:t>n1==m2</a:t>
            </a:r>
            <a:r>
              <a:rPr lang="zh-CN" altLang="en-US" sz="4000" dirty="0"/>
              <a:t>）</a:t>
            </a:r>
            <a:endParaRPr lang="en-US" altLang="zh-CN" sz="4000" dirty="0"/>
          </a:p>
          <a:p>
            <a:pPr eaLnBrk="1" hangingPunct="1">
              <a:lnSpc>
                <a:spcPct val="115000"/>
              </a:lnSpc>
            </a:pPr>
            <a:r>
              <a:rPr lang="en-US" altLang="zh-CN" sz="4000" dirty="0"/>
              <a:t>   for (</a:t>
            </a:r>
            <a:r>
              <a:rPr lang="en-US" altLang="zh-CN" sz="4000" dirty="0" err="1"/>
              <a:t>i</a:t>
            </a:r>
            <a:r>
              <a:rPr lang="en-US" altLang="zh-CN" sz="4000" dirty="0"/>
              <a:t>=1; </a:t>
            </a:r>
            <a:r>
              <a:rPr lang="en-US" altLang="zh-CN" sz="4000" dirty="0" err="1"/>
              <a:t>i</a:t>
            </a:r>
            <a:r>
              <a:rPr lang="en-US" altLang="zh-CN" sz="4000" dirty="0"/>
              <a:t>&lt;=m1; ++</a:t>
            </a:r>
            <a:r>
              <a:rPr lang="en-US" altLang="zh-CN" sz="4000" dirty="0" err="1"/>
              <a:t>i</a:t>
            </a:r>
            <a:r>
              <a:rPr lang="en-US" altLang="zh-CN" sz="4000" dirty="0"/>
              <a:t>)</a:t>
            </a:r>
          </a:p>
          <a:p>
            <a:pPr eaLnBrk="1" hangingPunct="1">
              <a:lnSpc>
                <a:spcPct val="115000"/>
              </a:lnSpc>
            </a:pPr>
            <a:r>
              <a:rPr lang="en-US" altLang="zh-CN" sz="4000" dirty="0"/>
              <a:t>     for (j=1; j&lt;=n2; ++j) {</a:t>
            </a:r>
          </a:p>
          <a:p>
            <a:pPr eaLnBrk="1" hangingPunct="1">
              <a:lnSpc>
                <a:spcPct val="115000"/>
              </a:lnSpc>
            </a:pPr>
            <a:r>
              <a:rPr lang="en-US" altLang="zh-CN" sz="4000" dirty="0"/>
              <a:t>       Q[</a:t>
            </a:r>
            <a:r>
              <a:rPr lang="en-US" altLang="zh-CN" sz="4000" dirty="0" err="1"/>
              <a:t>i</a:t>
            </a:r>
            <a:r>
              <a:rPr lang="en-US" altLang="zh-CN" sz="4000" dirty="0"/>
              <a:t>][j] = 0;</a:t>
            </a:r>
          </a:p>
          <a:p>
            <a:pPr eaLnBrk="1" hangingPunct="1">
              <a:lnSpc>
                <a:spcPct val="115000"/>
              </a:lnSpc>
            </a:pPr>
            <a:r>
              <a:rPr lang="en-US" altLang="zh-CN" sz="4000" dirty="0"/>
              <a:t>       for (k=1; k&lt;=n1; ++k) </a:t>
            </a:r>
          </a:p>
          <a:p>
            <a:pPr eaLnBrk="1" hangingPunct="1">
              <a:lnSpc>
                <a:spcPct val="115000"/>
              </a:lnSpc>
            </a:pPr>
            <a:r>
              <a:rPr lang="en-US" altLang="zh-CN" sz="4000" dirty="0"/>
              <a:t>           Q[</a:t>
            </a:r>
            <a:r>
              <a:rPr lang="en-US" altLang="zh-CN" sz="4000" dirty="0" err="1"/>
              <a:t>i</a:t>
            </a:r>
            <a:r>
              <a:rPr lang="en-US" altLang="zh-CN" sz="4000" dirty="0"/>
              <a:t>][j] += M[</a:t>
            </a:r>
            <a:r>
              <a:rPr lang="en-US" altLang="zh-CN" sz="4000" dirty="0" err="1"/>
              <a:t>i</a:t>
            </a:r>
            <a:r>
              <a:rPr lang="en-US" altLang="zh-CN" sz="4000" dirty="0"/>
              <a:t>][k] * N[k][j];</a:t>
            </a:r>
          </a:p>
          <a:p>
            <a:pPr eaLnBrk="1" hangingPunct="1">
              <a:lnSpc>
                <a:spcPct val="115000"/>
              </a:lnSpc>
            </a:pPr>
            <a:r>
              <a:rPr lang="en-US" altLang="zh-CN" sz="4000" dirty="0"/>
              <a:t>     }</a:t>
            </a:r>
          </a:p>
        </p:txBody>
      </p:sp>
      <p:sp>
        <p:nvSpPr>
          <p:cNvPr id="24579" name="Text Box 3"/>
          <p:cNvSpPr txBox="1">
            <a:spLocks noChangeArrowheads="1"/>
          </p:cNvSpPr>
          <p:nvPr/>
        </p:nvSpPr>
        <p:spPr bwMode="auto">
          <a:xfrm>
            <a:off x="4795837" y="5846519"/>
            <a:ext cx="7396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dirty="0">
                <a:solidFill>
                  <a:srgbClr val="990033"/>
                </a:solidFill>
              </a:rPr>
              <a:t>其时间复杂度为</a:t>
            </a:r>
            <a:r>
              <a:rPr lang="en-US" altLang="zh-CN" sz="4000" dirty="0">
                <a:solidFill>
                  <a:srgbClr val="990033"/>
                </a:solidFill>
              </a:rPr>
              <a:t>: O(m1×n2×n1)</a:t>
            </a:r>
            <a:endParaRPr lang="en-US" altLang="zh-CN" sz="4000" dirty="0"/>
          </a:p>
        </p:txBody>
      </p:sp>
    </p:spTree>
    <p:extLst>
      <p:ext uri="{BB962C8B-B14F-4D97-AF65-F5344CB8AC3E}">
        <p14:creationId xmlns:p14="http://schemas.microsoft.com/office/powerpoint/2010/main" val="3206269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73213" y="1217613"/>
            <a:ext cx="934085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dirty="0"/>
              <a:t>  Q</a:t>
            </a:r>
            <a:r>
              <a:rPr lang="zh-CN" altLang="en-US" sz="4000" dirty="0"/>
              <a:t>初始化；</a:t>
            </a:r>
          </a:p>
          <a:p>
            <a:pPr eaLnBrk="1" hangingPunct="1"/>
            <a:r>
              <a:rPr lang="zh-CN" altLang="en-US" sz="4000" dirty="0"/>
              <a:t>  </a:t>
            </a:r>
            <a:r>
              <a:rPr lang="en-US" altLang="zh-CN" sz="4000" dirty="0"/>
              <a:t>if  Q</a:t>
            </a:r>
            <a:r>
              <a:rPr lang="zh-CN" altLang="en-US" sz="4000" dirty="0"/>
              <a:t>是非零矩阵 </a:t>
            </a:r>
            <a:r>
              <a:rPr lang="en-US" altLang="zh-CN" sz="4000" dirty="0"/>
              <a:t>{  // </a:t>
            </a:r>
            <a:r>
              <a:rPr lang="zh-CN" altLang="en-US" sz="4000" dirty="0"/>
              <a:t>逐行求积</a:t>
            </a:r>
          </a:p>
          <a:p>
            <a:pPr eaLnBrk="1" hangingPunct="1"/>
            <a:r>
              <a:rPr lang="zh-CN" altLang="en-US" sz="4000" dirty="0"/>
              <a:t>     </a:t>
            </a:r>
            <a:r>
              <a:rPr lang="en-US" altLang="zh-CN" sz="4000" dirty="0"/>
              <a:t>for (</a:t>
            </a:r>
            <a:r>
              <a:rPr lang="en-US" altLang="zh-CN" sz="4000" dirty="0" err="1"/>
              <a:t>arow</a:t>
            </a:r>
            <a:r>
              <a:rPr lang="en-US" altLang="zh-CN" sz="4000" dirty="0"/>
              <a:t>=1; </a:t>
            </a:r>
            <a:r>
              <a:rPr lang="en-US" altLang="zh-CN" sz="4000" dirty="0" err="1"/>
              <a:t>arow</a:t>
            </a:r>
            <a:r>
              <a:rPr lang="en-US" altLang="zh-CN" sz="4000" dirty="0"/>
              <a:t>&lt;=M.mu; ++</a:t>
            </a:r>
            <a:r>
              <a:rPr lang="en-US" altLang="zh-CN" sz="4000" dirty="0" err="1"/>
              <a:t>arow</a:t>
            </a:r>
            <a:r>
              <a:rPr lang="en-US" altLang="zh-CN" sz="4000" dirty="0"/>
              <a:t>) {</a:t>
            </a:r>
          </a:p>
          <a:p>
            <a:pPr eaLnBrk="1" hangingPunct="1"/>
            <a:r>
              <a:rPr lang="en-US" altLang="zh-CN" sz="4000" dirty="0"/>
              <a:t>                       //  </a:t>
            </a:r>
            <a:r>
              <a:rPr lang="zh-CN" altLang="en-US" sz="4000" dirty="0"/>
              <a:t>处理</a:t>
            </a:r>
            <a:r>
              <a:rPr lang="en-US" altLang="zh-CN" sz="4000" dirty="0"/>
              <a:t>M</a:t>
            </a:r>
            <a:r>
              <a:rPr lang="zh-CN" altLang="en-US" sz="4000" dirty="0"/>
              <a:t>的每一行</a:t>
            </a:r>
          </a:p>
          <a:p>
            <a:pPr eaLnBrk="1" hangingPunct="1"/>
            <a:r>
              <a:rPr lang="zh-CN" altLang="en-US" sz="4000" dirty="0"/>
              <a:t>        </a:t>
            </a:r>
            <a:r>
              <a:rPr lang="en-US" altLang="zh-CN" sz="4000" dirty="0" err="1"/>
              <a:t>ctemp</a:t>
            </a:r>
            <a:r>
              <a:rPr lang="en-US" altLang="zh-CN" sz="4000" dirty="0"/>
              <a:t>[] = 0;          // </a:t>
            </a:r>
            <a:r>
              <a:rPr lang="zh-CN" altLang="en-US" sz="4000" dirty="0"/>
              <a:t>累加器清零</a:t>
            </a:r>
          </a:p>
          <a:p>
            <a:pPr eaLnBrk="1" hangingPunct="1"/>
            <a:r>
              <a:rPr lang="zh-CN" altLang="en-US" sz="4000" dirty="0"/>
              <a:t>       </a:t>
            </a:r>
            <a:r>
              <a:rPr lang="zh-CN" altLang="en-US" sz="3600" dirty="0"/>
              <a:t>计算</a:t>
            </a:r>
            <a:r>
              <a:rPr lang="en-US" altLang="zh-CN" sz="3600" dirty="0"/>
              <a:t>Q</a:t>
            </a:r>
            <a:r>
              <a:rPr lang="zh-CN" altLang="en-US" sz="3600" dirty="0"/>
              <a:t>中第</a:t>
            </a:r>
            <a:r>
              <a:rPr lang="en-US" altLang="zh-CN" sz="3600" dirty="0" err="1"/>
              <a:t>arow</a:t>
            </a:r>
            <a:r>
              <a:rPr lang="zh-CN" altLang="en-US" sz="3600" dirty="0"/>
              <a:t>行的积并存入</a:t>
            </a:r>
            <a:r>
              <a:rPr lang="en-US" altLang="zh-CN" sz="3600" dirty="0" err="1"/>
              <a:t>ctemp</a:t>
            </a:r>
            <a:r>
              <a:rPr lang="en-US" altLang="zh-CN" sz="3600" dirty="0"/>
              <a:t>[] </a:t>
            </a:r>
            <a:r>
              <a:rPr lang="zh-CN" altLang="en-US" sz="3600" dirty="0"/>
              <a:t>中；</a:t>
            </a:r>
          </a:p>
          <a:p>
            <a:pPr eaLnBrk="1" hangingPunct="1"/>
            <a:r>
              <a:rPr lang="zh-CN" altLang="en-US" sz="3600" dirty="0"/>
              <a:t>        将</a:t>
            </a:r>
            <a:r>
              <a:rPr lang="en-US" altLang="zh-CN" sz="3600" dirty="0" err="1"/>
              <a:t>ctemp</a:t>
            </a:r>
            <a:r>
              <a:rPr lang="en-US" altLang="zh-CN" sz="3600" dirty="0"/>
              <a:t>[] </a:t>
            </a:r>
            <a:r>
              <a:rPr lang="zh-CN" altLang="en-US" sz="3600" dirty="0"/>
              <a:t>中非零元压缩存储到</a:t>
            </a:r>
            <a:r>
              <a:rPr lang="en-US" altLang="zh-CN" sz="3600" dirty="0" err="1"/>
              <a:t>Q.data</a:t>
            </a:r>
            <a:r>
              <a:rPr lang="zh-CN" altLang="en-US" sz="3600" dirty="0"/>
              <a:t>；</a:t>
            </a:r>
            <a:endParaRPr lang="zh-CN" altLang="en-US" sz="4000" dirty="0"/>
          </a:p>
          <a:p>
            <a:pPr eaLnBrk="1" hangingPunct="1"/>
            <a:r>
              <a:rPr lang="zh-CN" altLang="en-US" sz="4000" dirty="0"/>
              <a:t>     </a:t>
            </a:r>
            <a:r>
              <a:rPr lang="en-US" altLang="zh-CN" sz="4000" dirty="0"/>
              <a:t>} // for </a:t>
            </a:r>
            <a:r>
              <a:rPr lang="en-US" altLang="zh-CN" sz="4000" dirty="0" err="1"/>
              <a:t>arow</a:t>
            </a:r>
            <a:endParaRPr lang="en-US" altLang="zh-CN" sz="4000" dirty="0"/>
          </a:p>
          <a:p>
            <a:pPr eaLnBrk="1" hangingPunct="1"/>
            <a:r>
              <a:rPr lang="en-US" altLang="zh-CN" sz="4000" dirty="0"/>
              <a:t>  } // if </a:t>
            </a:r>
          </a:p>
        </p:txBody>
      </p:sp>
      <p:sp>
        <p:nvSpPr>
          <p:cNvPr id="46083" name="Text Box 3"/>
          <p:cNvSpPr txBox="1">
            <a:spLocks noChangeArrowheads="1"/>
          </p:cNvSpPr>
          <p:nvPr/>
        </p:nvSpPr>
        <p:spPr bwMode="auto">
          <a:xfrm>
            <a:off x="1911350" y="136525"/>
            <a:ext cx="71564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6600CC"/>
                </a:solidFill>
              </a:rPr>
              <a:t>两个稀疏矩阵相乘（</a:t>
            </a:r>
            <a:r>
              <a:rPr lang="en-US" altLang="zh-CN" sz="3600">
                <a:solidFill>
                  <a:srgbClr val="6600CC"/>
                </a:solidFill>
              </a:rPr>
              <a:t>Q</a:t>
            </a:r>
            <a:r>
              <a:rPr lang="en-US" altLang="zh-CN" sz="3600">
                <a:solidFill>
                  <a:srgbClr val="6600CC"/>
                </a:solidFill>
                <a:sym typeface="Symbol" panose="05050102010706020507" pitchFamily="18" charset="2"/>
              </a:rPr>
              <a:t></a:t>
            </a:r>
            <a:r>
              <a:rPr lang="en-US" altLang="zh-CN" sz="3600">
                <a:solidFill>
                  <a:srgbClr val="6600CC"/>
                </a:solidFill>
              </a:rPr>
              <a:t>M</a:t>
            </a:r>
            <a:r>
              <a:rPr lang="en-US" altLang="zh-CN" sz="3600">
                <a:solidFill>
                  <a:srgbClr val="6600CC"/>
                </a:solidFill>
                <a:sym typeface="Symbol" panose="05050102010706020507" pitchFamily="18" charset="2"/>
              </a:rPr>
              <a:t></a:t>
            </a:r>
            <a:r>
              <a:rPr lang="en-US" altLang="zh-CN" sz="3600">
                <a:solidFill>
                  <a:srgbClr val="6600CC"/>
                </a:solidFill>
              </a:rPr>
              <a:t>N</a:t>
            </a:r>
            <a:r>
              <a:rPr lang="zh-CN" altLang="en-US" sz="3600">
                <a:solidFill>
                  <a:srgbClr val="6600CC"/>
                </a:solidFill>
              </a:rPr>
              <a:t>）</a:t>
            </a:r>
          </a:p>
          <a:p>
            <a:pPr eaLnBrk="1" hangingPunct="1"/>
            <a:r>
              <a:rPr lang="zh-CN" altLang="en-US" sz="3600">
                <a:solidFill>
                  <a:srgbClr val="6600CC"/>
                </a:solidFill>
              </a:rPr>
              <a:t>                 的过程可大致描述如下：</a:t>
            </a:r>
            <a:endParaRPr lang="zh-CN" altLang="en-US" sz="3600"/>
          </a:p>
          <a:p>
            <a:pPr eaLnBrk="1" hangingPunct="1"/>
            <a:endParaRPr lang="en-US" altLang="zh-CN" sz="4400"/>
          </a:p>
        </p:txBody>
      </p:sp>
      <p:sp>
        <p:nvSpPr>
          <p:cNvPr id="4" name="Text Box 3"/>
          <p:cNvSpPr txBox="1">
            <a:spLocks noChangeArrowheads="1"/>
          </p:cNvSpPr>
          <p:nvPr/>
        </p:nvSpPr>
        <p:spPr bwMode="auto">
          <a:xfrm>
            <a:off x="5346822" y="6027877"/>
            <a:ext cx="64411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dirty="0">
                <a:solidFill>
                  <a:srgbClr val="990033"/>
                </a:solidFill>
              </a:rPr>
              <a:t>其时间复杂度为</a:t>
            </a:r>
            <a:r>
              <a:rPr lang="en-US" altLang="zh-CN" sz="4000" dirty="0">
                <a:solidFill>
                  <a:srgbClr val="990033"/>
                </a:solidFill>
              </a:rPr>
              <a:t>: O(n1×m2)</a:t>
            </a:r>
            <a:endParaRPr lang="en-US" altLang="zh-CN" sz="4000" dirty="0"/>
          </a:p>
        </p:txBody>
      </p:sp>
    </p:spTree>
    <p:extLst>
      <p:ext uri="{BB962C8B-B14F-4D97-AF65-F5344CB8AC3E}">
        <p14:creationId xmlns:p14="http://schemas.microsoft.com/office/powerpoint/2010/main" val="3557457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strips(downRigh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026"/>
          <p:cNvSpPr txBox="1">
            <a:spLocks noChangeArrowheads="1"/>
          </p:cNvSpPr>
          <p:nvPr/>
        </p:nvSpPr>
        <p:spPr bwMode="auto">
          <a:xfrm>
            <a:off x="3609975" y="109538"/>
            <a:ext cx="3676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0000FF"/>
                </a:solidFill>
              </a:rPr>
              <a:t>三、 十字链表</a:t>
            </a:r>
          </a:p>
        </p:txBody>
      </p:sp>
      <p:grpSp>
        <p:nvGrpSpPr>
          <p:cNvPr id="5124" name="Group 1119"/>
          <p:cNvGrpSpPr>
            <a:grpSpLocks/>
          </p:cNvGrpSpPr>
          <p:nvPr/>
        </p:nvGrpSpPr>
        <p:grpSpPr bwMode="auto">
          <a:xfrm>
            <a:off x="7680326" y="4144964"/>
            <a:ext cx="2378075" cy="1951037"/>
            <a:chOff x="3878" y="2611"/>
            <a:chExt cx="1498" cy="1229"/>
          </a:xfrm>
        </p:grpSpPr>
        <p:sp>
          <p:nvSpPr>
            <p:cNvPr id="5147" name="Text Box 1028"/>
            <p:cNvSpPr txBox="1">
              <a:spLocks noChangeArrowheads="1"/>
            </p:cNvSpPr>
            <p:nvPr/>
          </p:nvSpPr>
          <p:spPr bwMode="auto">
            <a:xfrm>
              <a:off x="4033" y="2611"/>
              <a:ext cx="1263"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a:t>3  0  0  5</a:t>
              </a:r>
            </a:p>
            <a:p>
              <a:pPr eaLnBrk="1" hangingPunct="1"/>
              <a:r>
                <a:rPr lang="en-US" altLang="zh-CN" sz="4000"/>
                <a:t>0 -1  0  0</a:t>
              </a:r>
            </a:p>
            <a:p>
              <a:pPr eaLnBrk="1" hangingPunct="1"/>
              <a:r>
                <a:rPr lang="en-US" altLang="zh-CN" sz="4000"/>
                <a:t>2  0  0  0</a:t>
              </a:r>
            </a:p>
          </p:txBody>
        </p:sp>
        <p:sp>
          <p:nvSpPr>
            <p:cNvPr id="5148" name="Line 1029"/>
            <p:cNvSpPr>
              <a:spLocks noChangeShapeType="1"/>
            </p:cNvSpPr>
            <p:nvPr/>
          </p:nvSpPr>
          <p:spPr bwMode="auto">
            <a:xfrm flipH="1">
              <a:off x="3878" y="2640"/>
              <a:ext cx="106" cy="1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1030"/>
            <p:cNvSpPr>
              <a:spLocks noChangeShapeType="1"/>
            </p:cNvSpPr>
            <p:nvPr/>
          </p:nvSpPr>
          <p:spPr bwMode="auto">
            <a:xfrm>
              <a:off x="3888" y="27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1031"/>
            <p:cNvSpPr>
              <a:spLocks noChangeShapeType="1"/>
            </p:cNvSpPr>
            <p:nvPr/>
          </p:nvSpPr>
          <p:spPr bwMode="auto">
            <a:xfrm>
              <a:off x="3888" y="37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Line 1032"/>
            <p:cNvSpPr>
              <a:spLocks noChangeShapeType="1"/>
            </p:cNvSpPr>
            <p:nvPr/>
          </p:nvSpPr>
          <p:spPr bwMode="auto">
            <a:xfrm flipH="1">
              <a:off x="5284" y="383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Line 1033"/>
            <p:cNvSpPr>
              <a:spLocks noChangeShapeType="1"/>
            </p:cNvSpPr>
            <p:nvPr/>
          </p:nvSpPr>
          <p:spPr bwMode="auto">
            <a:xfrm flipH="1">
              <a:off x="5284" y="3745"/>
              <a:ext cx="91"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1034"/>
            <p:cNvSpPr>
              <a:spLocks noChangeShapeType="1"/>
            </p:cNvSpPr>
            <p:nvPr/>
          </p:nvSpPr>
          <p:spPr bwMode="auto">
            <a:xfrm>
              <a:off x="5280" y="26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1035"/>
            <p:cNvSpPr>
              <a:spLocks noChangeShapeType="1"/>
            </p:cNvSpPr>
            <p:nvPr/>
          </p:nvSpPr>
          <p:spPr bwMode="auto">
            <a:xfrm>
              <a:off x="5376" y="2736"/>
              <a:ext cx="0" cy="1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5" name="Text Box 1060"/>
          <p:cNvSpPr txBox="1">
            <a:spLocks noChangeArrowheads="1"/>
          </p:cNvSpPr>
          <p:nvPr/>
        </p:nvSpPr>
        <p:spPr bwMode="auto">
          <a:xfrm>
            <a:off x="1703389" y="754063"/>
            <a:ext cx="87137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zh-CN" altLang="en-US">
                <a:solidFill>
                  <a:srgbClr val="800080"/>
                </a:solidFill>
              </a:rPr>
              <a:t>设置行指针数组和列指针数组，数组每个元素分别指向该行或该列从第</a:t>
            </a:r>
            <a:r>
              <a:rPr lang="en-US" altLang="zh-CN">
                <a:solidFill>
                  <a:srgbClr val="800080"/>
                </a:solidFill>
              </a:rPr>
              <a:t>1</a:t>
            </a:r>
            <a:r>
              <a:rPr lang="zh-CN" altLang="en-US">
                <a:solidFill>
                  <a:srgbClr val="800080"/>
                </a:solidFill>
              </a:rPr>
              <a:t>个非零元素开始的链表</a:t>
            </a:r>
          </a:p>
        </p:txBody>
      </p:sp>
      <p:grpSp>
        <p:nvGrpSpPr>
          <p:cNvPr id="5126" name="Group 1120"/>
          <p:cNvGrpSpPr>
            <a:grpSpLocks/>
          </p:cNvGrpSpPr>
          <p:nvPr/>
        </p:nvGrpSpPr>
        <p:grpSpPr bwMode="auto">
          <a:xfrm>
            <a:off x="2566988" y="1484313"/>
            <a:ext cx="6253162" cy="5194300"/>
            <a:chOff x="657" y="935"/>
            <a:chExt cx="3939" cy="3272"/>
          </a:xfrm>
        </p:grpSpPr>
        <p:graphicFrame>
          <p:nvGraphicFramePr>
            <p:cNvPr id="5122" name="Object 1027"/>
            <p:cNvGraphicFramePr>
              <a:graphicFrameLocks noChangeAspect="1"/>
            </p:cNvGraphicFramePr>
            <p:nvPr/>
          </p:nvGraphicFramePr>
          <p:xfrm>
            <a:off x="657" y="935"/>
            <a:ext cx="3939" cy="3272"/>
          </p:xfrm>
          <a:graphic>
            <a:graphicData uri="http://schemas.openxmlformats.org/presentationml/2006/ole">
              <mc:AlternateContent xmlns:mc="http://schemas.openxmlformats.org/markup-compatibility/2006">
                <mc:Choice xmlns:v="urn:schemas-microsoft-com:vml" Requires="v">
                  <p:oleObj spid="_x0000_s2094" name="文档" r:id="rId3" imgW="3068402" imgH="2599468" progId="Word.Document.8">
                    <p:embed/>
                  </p:oleObj>
                </mc:Choice>
                <mc:Fallback>
                  <p:oleObj name="文档" r:id="rId3" imgW="3068402" imgH="259946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935"/>
                          <a:ext cx="3939" cy="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1037"/>
            <p:cNvSpPr txBox="1">
              <a:spLocks noChangeArrowheads="1"/>
            </p:cNvSpPr>
            <p:nvPr/>
          </p:nvSpPr>
          <p:spPr bwMode="auto">
            <a:xfrm>
              <a:off x="1836" y="1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1</a:t>
              </a:r>
              <a:endParaRPr lang="en-US" altLang="zh-CN" sz="4400"/>
            </a:p>
          </p:txBody>
        </p:sp>
        <p:sp>
          <p:nvSpPr>
            <p:cNvPr id="5128" name="Text Box 1038"/>
            <p:cNvSpPr txBox="1">
              <a:spLocks noChangeArrowheads="1"/>
            </p:cNvSpPr>
            <p:nvPr/>
          </p:nvSpPr>
          <p:spPr bwMode="auto">
            <a:xfrm>
              <a:off x="2017" y="1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1</a:t>
              </a:r>
              <a:endParaRPr lang="en-US" altLang="zh-CN" sz="4400"/>
            </a:p>
          </p:txBody>
        </p:sp>
        <p:sp>
          <p:nvSpPr>
            <p:cNvPr id="5129" name="Text Box 1039"/>
            <p:cNvSpPr txBox="1">
              <a:spLocks noChangeArrowheads="1"/>
            </p:cNvSpPr>
            <p:nvPr/>
          </p:nvSpPr>
          <p:spPr bwMode="auto">
            <a:xfrm>
              <a:off x="2198" y="197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3</a:t>
              </a:r>
              <a:endParaRPr lang="en-US" altLang="zh-CN" sz="4400"/>
            </a:p>
          </p:txBody>
        </p:sp>
        <p:sp>
          <p:nvSpPr>
            <p:cNvPr id="5130" name="Text Box 1040"/>
            <p:cNvSpPr txBox="1">
              <a:spLocks noChangeArrowheads="1"/>
            </p:cNvSpPr>
            <p:nvPr/>
          </p:nvSpPr>
          <p:spPr bwMode="auto">
            <a:xfrm>
              <a:off x="3877" y="1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1</a:t>
              </a:r>
              <a:endParaRPr lang="en-US" altLang="zh-CN" sz="4400"/>
            </a:p>
          </p:txBody>
        </p:sp>
        <p:sp>
          <p:nvSpPr>
            <p:cNvPr id="5131" name="Text Box 1041"/>
            <p:cNvSpPr txBox="1">
              <a:spLocks noChangeArrowheads="1"/>
            </p:cNvSpPr>
            <p:nvPr/>
          </p:nvSpPr>
          <p:spPr bwMode="auto">
            <a:xfrm>
              <a:off x="4058" y="1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4</a:t>
              </a:r>
              <a:endParaRPr lang="en-US" altLang="zh-CN" sz="4400"/>
            </a:p>
          </p:txBody>
        </p:sp>
        <p:sp>
          <p:nvSpPr>
            <p:cNvPr id="5132" name="Text Box 1042"/>
            <p:cNvSpPr txBox="1">
              <a:spLocks noChangeArrowheads="1"/>
            </p:cNvSpPr>
            <p:nvPr/>
          </p:nvSpPr>
          <p:spPr bwMode="auto">
            <a:xfrm>
              <a:off x="4241" y="1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5</a:t>
              </a:r>
              <a:endParaRPr lang="en-US" altLang="zh-CN" sz="4400"/>
            </a:p>
          </p:txBody>
        </p:sp>
        <p:sp>
          <p:nvSpPr>
            <p:cNvPr id="5133" name="Text Box 1043"/>
            <p:cNvSpPr txBox="1">
              <a:spLocks noChangeArrowheads="1"/>
            </p:cNvSpPr>
            <p:nvPr/>
          </p:nvSpPr>
          <p:spPr bwMode="auto">
            <a:xfrm>
              <a:off x="2597" y="2740"/>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t>2</a:t>
              </a:r>
              <a:endParaRPr lang="en-US" altLang="zh-CN" sz="4400"/>
            </a:p>
          </p:txBody>
        </p:sp>
        <p:sp>
          <p:nvSpPr>
            <p:cNvPr id="5134" name="Text Box 1044"/>
            <p:cNvSpPr txBox="1">
              <a:spLocks noChangeArrowheads="1"/>
            </p:cNvSpPr>
            <p:nvPr/>
          </p:nvSpPr>
          <p:spPr bwMode="auto">
            <a:xfrm>
              <a:off x="2788" y="27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2</a:t>
              </a:r>
              <a:endParaRPr lang="en-US" altLang="zh-CN" sz="4400"/>
            </a:p>
          </p:txBody>
        </p:sp>
        <p:sp>
          <p:nvSpPr>
            <p:cNvPr id="5135" name="Text Box 1045"/>
            <p:cNvSpPr txBox="1">
              <a:spLocks noChangeArrowheads="1"/>
            </p:cNvSpPr>
            <p:nvPr/>
          </p:nvSpPr>
          <p:spPr bwMode="auto">
            <a:xfrm>
              <a:off x="2961" y="2734"/>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a:t>-1</a:t>
              </a:r>
              <a:endParaRPr lang="en-US" altLang="zh-CN" sz="4400"/>
            </a:p>
          </p:txBody>
        </p:sp>
        <p:sp>
          <p:nvSpPr>
            <p:cNvPr id="5136" name="Text Box 1046"/>
            <p:cNvSpPr txBox="1">
              <a:spLocks noChangeArrowheads="1"/>
            </p:cNvSpPr>
            <p:nvPr/>
          </p:nvSpPr>
          <p:spPr bwMode="auto">
            <a:xfrm>
              <a:off x="1836" y="34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3</a:t>
              </a:r>
              <a:endParaRPr lang="en-US" altLang="zh-CN" sz="4400"/>
            </a:p>
          </p:txBody>
        </p:sp>
        <p:sp>
          <p:nvSpPr>
            <p:cNvPr id="5137" name="Text Box 1047"/>
            <p:cNvSpPr txBox="1">
              <a:spLocks noChangeArrowheads="1"/>
            </p:cNvSpPr>
            <p:nvPr/>
          </p:nvSpPr>
          <p:spPr bwMode="auto">
            <a:xfrm>
              <a:off x="1920" y="3168"/>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2800"/>
                <a:t>1</a:t>
              </a:r>
              <a:endParaRPr lang="en-US" altLang="zh-CN" sz="4400"/>
            </a:p>
          </p:txBody>
        </p:sp>
        <p:sp>
          <p:nvSpPr>
            <p:cNvPr id="5138" name="Text Box 1048"/>
            <p:cNvSpPr txBox="1">
              <a:spLocks noChangeArrowheads="1"/>
            </p:cNvSpPr>
            <p:nvPr/>
          </p:nvSpPr>
          <p:spPr bwMode="auto">
            <a:xfrm>
              <a:off x="2200" y="34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2</a:t>
              </a:r>
              <a:endParaRPr lang="en-US" altLang="zh-CN" sz="4400"/>
            </a:p>
          </p:txBody>
        </p:sp>
        <p:sp>
          <p:nvSpPr>
            <p:cNvPr id="5139" name="Text Box 1050"/>
            <p:cNvSpPr txBox="1">
              <a:spLocks noChangeArrowheads="1"/>
            </p:cNvSpPr>
            <p:nvPr/>
          </p:nvSpPr>
          <p:spPr bwMode="auto">
            <a:xfrm>
              <a:off x="3117" y="1232"/>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0" name="Text Box 1051"/>
            <p:cNvSpPr txBox="1">
              <a:spLocks noChangeArrowheads="1"/>
            </p:cNvSpPr>
            <p:nvPr/>
          </p:nvSpPr>
          <p:spPr bwMode="auto">
            <a:xfrm>
              <a:off x="4176" y="2179"/>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1" name="Text Box 1052"/>
            <p:cNvSpPr txBox="1">
              <a:spLocks noChangeArrowheads="1"/>
            </p:cNvSpPr>
            <p:nvPr/>
          </p:nvSpPr>
          <p:spPr bwMode="auto">
            <a:xfrm>
              <a:off x="3855" y="2179"/>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2" name="Text Box 1053"/>
            <p:cNvSpPr txBox="1">
              <a:spLocks noChangeArrowheads="1"/>
            </p:cNvSpPr>
            <p:nvPr/>
          </p:nvSpPr>
          <p:spPr bwMode="auto">
            <a:xfrm>
              <a:off x="2599" y="2931"/>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3" name="Text Box 1054"/>
            <p:cNvSpPr txBox="1">
              <a:spLocks noChangeArrowheads="1"/>
            </p:cNvSpPr>
            <p:nvPr/>
          </p:nvSpPr>
          <p:spPr bwMode="auto">
            <a:xfrm>
              <a:off x="2880" y="2931"/>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4" name="Text Box 1055"/>
            <p:cNvSpPr txBox="1">
              <a:spLocks noChangeArrowheads="1"/>
            </p:cNvSpPr>
            <p:nvPr/>
          </p:nvSpPr>
          <p:spPr bwMode="auto">
            <a:xfrm>
              <a:off x="1828" y="3657"/>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5" name="Text Box 1056"/>
            <p:cNvSpPr txBox="1">
              <a:spLocks noChangeArrowheads="1"/>
            </p:cNvSpPr>
            <p:nvPr/>
          </p:nvSpPr>
          <p:spPr bwMode="auto">
            <a:xfrm>
              <a:off x="2109" y="3657"/>
              <a:ext cx="2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t>
              </a:r>
            </a:p>
          </p:txBody>
        </p:sp>
        <p:sp>
          <p:nvSpPr>
            <p:cNvPr id="5146" name="Text Box 1118"/>
            <p:cNvSpPr txBox="1">
              <a:spLocks noChangeArrowheads="1"/>
            </p:cNvSpPr>
            <p:nvPr/>
          </p:nvSpPr>
          <p:spPr bwMode="auto">
            <a:xfrm>
              <a:off x="2064" y="346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2800"/>
                <a:t>1</a:t>
              </a:r>
              <a:endParaRPr lang="en-US" altLang="zh-CN" sz="4400"/>
            </a:p>
          </p:txBody>
        </p:sp>
      </p:grpSp>
    </p:spTree>
    <p:extLst>
      <p:ext uri="{BB962C8B-B14F-4D97-AF65-F5344CB8AC3E}">
        <p14:creationId xmlns:p14="http://schemas.microsoft.com/office/powerpoint/2010/main" val="1448784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703388" y="209551"/>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a:solidFill>
                  <a:srgbClr val="FF0000"/>
                </a:solidFill>
              </a:rPr>
              <a:t>十字链表实现</a:t>
            </a:r>
          </a:p>
        </p:txBody>
      </p:sp>
      <p:sp>
        <p:nvSpPr>
          <p:cNvPr id="50179" name="Text Box 5"/>
          <p:cNvSpPr txBox="1">
            <a:spLocks noChangeArrowheads="1"/>
          </p:cNvSpPr>
          <p:nvPr/>
        </p:nvSpPr>
        <p:spPr bwMode="auto">
          <a:xfrm>
            <a:off x="3859214" y="1131888"/>
            <a:ext cx="509306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b="1">
                <a:solidFill>
                  <a:srgbClr val="0000FF"/>
                </a:solidFill>
              </a:rPr>
              <a:t>节点定义：</a:t>
            </a:r>
          </a:p>
          <a:p>
            <a:pPr eaLnBrk="1" hangingPunct="1"/>
            <a:r>
              <a:rPr lang="en-US" altLang="zh-CN" b="1">
                <a:solidFill>
                  <a:srgbClr val="0000FF"/>
                </a:solidFill>
              </a:rPr>
              <a:t>typedef struct OLNode {</a:t>
            </a:r>
          </a:p>
          <a:p>
            <a:pPr eaLnBrk="1" hangingPunct="1"/>
            <a:r>
              <a:rPr lang="en-US" altLang="zh-CN" b="1">
                <a:solidFill>
                  <a:srgbClr val="0000FF"/>
                </a:solidFill>
              </a:rPr>
              <a:t>	int i, j;</a:t>
            </a:r>
          </a:p>
          <a:p>
            <a:pPr eaLnBrk="1" hangingPunct="1"/>
            <a:r>
              <a:rPr lang="en-US" altLang="zh-CN" b="1">
                <a:solidFill>
                  <a:srgbClr val="0000FF"/>
                </a:solidFill>
              </a:rPr>
              <a:t>	ElemType e;</a:t>
            </a:r>
          </a:p>
          <a:p>
            <a:pPr eaLnBrk="1" hangingPunct="1"/>
            <a:r>
              <a:rPr lang="en-US" altLang="zh-CN" b="1">
                <a:solidFill>
                  <a:srgbClr val="0000FF"/>
                </a:solidFill>
              </a:rPr>
              <a:t>	struct OLNode *right, *down;</a:t>
            </a:r>
          </a:p>
          <a:p>
            <a:pPr eaLnBrk="1" hangingPunct="1"/>
            <a:r>
              <a:rPr lang="en-US" altLang="zh-CN" b="1">
                <a:solidFill>
                  <a:srgbClr val="0000FF"/>
                </a:solidFill>
              </a:rPr>
              <a:t>}OLNode, *OLLink;</a:t>
            </a:r>
          </a:p>
        </p:txBody>
      </p:sp>
      <p:sp>
        <p:nvSpPr>
          <p:cNvPr id="50180" name="Text Box 6"/>
          <p:cNvSpPr txBox="1">
            <a:spLocks noChangeArrowheads="1"/>
          </p:cNvSpPr>
          <p:nvPr/>
        </p:nvSpPr>
        <p:spPr bwMode="auto">
          <a:xfrm>
            <a:off x="3856038" y="3641725"/>
            <a:ext cx="436529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b="1">
                <a:solidFill>
                  <a:srgbClr val="0000FF"/>
                </a:solidFill>
              </a:rPr>
              <a:t>十字链表定义：</a:t>
            </a:r>
          </a:p>
          <a:p>
            <a:pPr eaLnBrk="1" hangingPunct="1"/>
            <a:r>
              <a:rPr lang="en-US" altLang="zh-CN" b="1">
                <a:solidFill>
                  <a:srgbClr val="0000FF"/>
                </a:solidFill>
              </a:rPr>
              <a:t>typedef struct CrossList {</a:t>
            </a:r>
          </a:p>
          <a:p>
            <a:pPr eaLnBrk="1" hangingPunct="1"/>
            <a:r>
              <a:rPr lang="en-US" altLang="zh-CN" b="1">
                <a:solidFill>
                  <a:srgbClr val="0000FF"/>
                </a:solidFill>
              </a:rPr>
              <a:t>	OLLink *rhead, *chead;</a:t>
            </a:r>
          </a:p>
          <a:p>
            <a:pPr eaLnBrk="1" hangingPunct="1"/>
            <a:r>
              <a:rPr lang="en-US" altLang="zh-CN" b="1">
                <a:solidFill>
                  <a:srgbClr val="0000FF"/>
                </a:solidFill>
              </a:rPr>
              <a:t>	int mu, nu, tu;</a:t>
            </a:r>
          </a:p>
          <a:p>
            <a:pPr eaLnBrk="1" hangingPunct="1"/>
            <a:r>
              <a:rPr lang="en-US" altLang="zh-CN" b="1">
                <a:solidFill>
                  <a:srgbClr val="0000FF"/>
                </a:solidFill>
              </a:rPr>
              <a:t>}</a:t>
            </a:r>
          </a:p>
        </p:txBody>
      </p:sp>
    </p:spTree>
    <p:extLst>
      <p:ext uri="{BB962C8B-B14F-4D97-AF65-F5344CB8AC3E}">
        <p14:creationId xmlns:p14="http://schemas.microsoft.com/office/powerpoint/2010/main" val="4140124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3333" y="190378"/>
            <a:ext cx="729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zh-CN" altLang="en-US" sz="4000" dirty="0"/>
              <a:t>广义表是</a:t>
            </a:r>
            <a:r>
              <a:rPr lang="zh-CN" altLang="en-US" sz="4000" b="1" dirty="0">
                <a:solidFill>
                  <a:srgbClr val="FF0000"/>
                </a:solidFill>
              </a:rPr>
              <a:t>递归</a:t>
            </a:r>
            <a:r>
              <a:rPr lang="zh-CN" altLang="en-US" sz="4000" dirty="0"/>
              <a:t>定义的</a:t>
            </a:r>
            <a:r>
              <a:rPr lang="zh-CN" altLang="en-US" sz="4000" b="1" dirty="0">
                <a:solidFill>
                  <a:srgbClr val="FF0000"/>
                </a:solidFill>
              </a:rPr>
              <a:t>线性结构</a:t>
            </a:r>
            <a:r>
              <a:rPr lang="zh-CN" altLang="en-US" sz="4000" dirty="0"/>
              <a:t>，</a:t>
            </a:r>
            <a:endParaRPr lang="zh-CN" altLang="en-US" sz="4400" dirty="0"/>
          </a:p>
        </p:txBody>
      </p:sp>
      <p:sp>
        <p:nvSpPr>
          <p:cNvPr id="3" name="Text Box 3"/>
          <p:cNvSpPr txBox="1">
            <a:spLocks noChangeArrowheads="1"/>
          </p:cNvSpPr>
          <p:nvPr/>
        </p:nvSpPr>
        <p:spPr bwMode="auto">
          <a:xfrm>
            <a:off x="348394" y="1011115"/>
            <a:ext cx="760571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20000"/>
              </a:lnSpc>
            </a:pPr>
            <a:r>
              <a:rPr lang="en-US" altLang="zh-CN" sz="3600" dirty="0"/>
              <a:t>       LS = ( </a:t>
            </a:r>
            <a:r>
              <a:rPr lang="en-US" altLang="zh-CN" sz="3600" dirty="0">
                <a:sym typeface="Symbol" panose="05050102010706020507" pitchFamily="18" charset="2"/>
              </a:rPr>
              <a:t></a:t>
            </a:r>
            <a:r>
              <a:rPr lang="en-US" altLang="zh-CN" sz="3600" baseline="-25000" dirty="0"/>
              <a:t>1</a:t>
            </a:r>
            <a:r>
              <a:rPr lang="en-US" altLang="zh-CN" sz="3600" dirty="0"/>
              <a:t>, </a:t>
            </a:r>
            <a:r>
              <a:rPr lang="en-US" altLang="zh-CN" sz="3600" dirty="0">
                <a:sym typeface="Symbol" panose="05050102010706020507" pitchFamily="18" charset="2"/>
              </a:rPr>
              <a:t></a:t>
            </a:r>
            <a:r>
              <a:rPr lang="en-US" altLang="zh-CN" sz="3600" baseline="-25000" dirty="0"/>
              <a:t>2</a:t>
            </a:r>
            <a:r>
              <a:rPr lang="en-US" altLang="zh-CN" sz="3600" dirty="0"/>
              <a:t>, </a:t>
            </a:r>
            <a:r>
              <a:rPr lang="en-US" altLang="zh-CN" sz="3600" dirty="0">
                <a:sym typeface="Symbol" panose="05050102010706020507" pitchFamily="18" charset="2"/>
              </a:rPr>
              <a:t></a:t>
            </a:r>
            <a:r>
              <a:rPr lang="en-US" altLang="zh-CN" sz="3600" dirty="0"/>
              <a:t>, </a:t>
            </a:r>
            <a:r>
              <a:rPr lang="en-US" altLang="zh-CN" sz="3600" dirty="0">
                <a:sym typeface="Symbol" panose="05050102010706020507" pitchFamily="18" charset="2"/>
              </a:rPr>
              <a:t></a:t>
            </a:r>
            <a:r>
              <a:rPr lang="en-US" altLang="zh-CN" sz="3600" baseline="-25000" dirty="0"/>
              <a:t>n</a:t>
            </a:r>
            <a:r>
              <a:rPr lang="en-US" altLang="zh-CN" sz="3600" dirty="0"/>
              <a:t> )</a:t>
            </a:r>
          </a:p>
          <a:p>
            <a:pPr eaLnBrk="1" hangingPunct="1">
              <a:lnSpc>
                <a:spcPct val="120000"/>
              </a:lnSpc>
            </a:pPr>
            <a:r>
              <a:rPr lang="zh-CN" altLang="en-US" sz="3600" dirty="0"/>
              <a:t>其中：</a:t>
            </a:r>
            <a:r>
              <a:rPr lang="zh-CN" altLang="en-US" sz="3600" dirty="0">
                <a:sym typeface="Symbol" panose="05050102010706020507" pitchFamily="18" charset="2"/>
              </a:rPr>
              <a:t></a:t>
            </a:r>
            <a:r>
              <a:rPr lang="en-US" altLang="zh-CN" sz="3600" baseline="-25000" dirty="0" err="1"/>
              <a:t>i</a:t>
            </a:r>
            <a:r>
              <a:rPr lang="en-US" altLang="zh-CN" sz="3600" dirty="0"/>
              <a:t>  </a:t>
            </a:r>
            <a:r>
              <a:rPr lang="zh-CN" altLang="en-US" sz="3600" dirty="0"/>
              <a:t>或为原子 或为广义表</a:t>
            </a:r>
            <a:r>
              <a:rPr lang="en-US" altLang="zh-CN" sz="3600" dirty="0"/>
              <a:t>(</a:t>
            </a:r>
            <a:r>
              <a:rPr lang="zh-CN" altLang="en-US" sz="3600" dirty="0"/>
              <a:t>子表</a:t>
            </a:r>
            <a:r>
              <a:rPr lang="en-US" altLang="zh-CN" sz="3600" dirty="0"/>
              <a:t>)</a:t>
            </a:r>
            <a:endParaRPr lang="en-US" altLang="zh-CN" sz="3200" dirty="0"/>
          </a:p>
        </p:txBody>
      </p:sp>
      <p:sp>
        <p:nvSpPr>
          <p:cNvPr id="4" name="Text Box 3"/>
          <p:cNvSpPr txBox="1">
            <a:spLocks noChangeArrowheads="1"/>
          </p:cNvSpPr>
          <p:nvPr/>
        </p:nvSpPr>
        <p:spPr bwMode="auto">
          <a:xfrm>
            <a:off x="3337660" y="2596002"/>
            <a:ext cx="8007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zh-CN" altLang="en-US" sz="4400" dirty="0"/>
              <a:t>广义表是一个</a:t>
            </a:r>
            <a:r>
              <a:rPr lang="zh-CN" altLang="en-US" sz="4400" dirty="0">
                <a:solidFill>
                  <a:srgbClr val="FF0000"/>
                </a:solidFill>
              </a:rPr>
              <a:t>多层次</a:t>
            </a:r>
            <a:r>
              <a:rPr lang="zh-CN" altLang="en-US" sz="4400" dirty="0"/>
              <a:t>的</a:t>
            </a:r>
            <a:r>
              <a:rPr lang="zh-CN" altLang="en-US" sz="4400" dirty="0">
                <a:solidFill>
                  <a:srgbClr val="FF0000"/>
                </a:solidFill>
              </a:rPr>
              <a:t>线性结构</a:t>
            </a:r>
          </a:p>
        </p:txBody>
      </p:sp>
      <p:sp>
        <p:nvSpPr>
          <p:cNvPr id="5" name="Text Box 4"/>
          <p:cNvSpPr txBox="1">
            <a:spLocks noChangeArrowheads="1"/>
          </p:cNvSpPr>
          <p:nvPr/>
        </p:nvSpPr>
        <p:spPr bwMode="auto">
          <a:xfrm>
            <a:off x="3337660" y="3468100"/>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zh-CN" altLang="en-US" sz="3600" dirty="0"/>
              <a:t>例如：</a:t>
            </a:r>
          </a:p>
        </p:txBody>
      </p:sp>
      <p:sp>
        <p:nvSpPr>
          <p:cNvPr id="6" name="Text Box 6"/>
          <p:cNvSpPr txBox="1">
            <a:spLocks noChangeArrowheads="1"/>
          </p:cNvSpPr>
          <p:nvPr/>
        </p:nvSpPr>
        <p:spPr bwMode="auto">
          <a:xfrm>
            <a:off x="4099660" y="4304713"/>
            <a:ext cx="148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2800" dirty="0">
                <a:solidFill>
                  <a:srgbClr val="FF0000"/>
                </a:solidFill>
              </a:rPr>
              <a:t>D=(</a:t>
            </a:r>
            <a:r>
              <a:rPr lang="en-US" altLang="zh-CN" sz="2800" dirty="0">
                <a:solidFill>
                  <a:srgbClr val="0000FF"/>
                </a:solidFill>
              </a:rPr>
              <a:t>E</a:t>
            </a:r>
            <a:r>
              <a:rPr lang="en-US" altLang="zh-CN" sz="2800" dirty="0">
                <a:solidFill>
                  <a:srgbClr val="FF0000"/>
                </a:solidFill>
              </a:rPr>
              <a:t>, </a:t>
            </a:r>
            <a:r>
              <a:rPr lang="en-US" altLang="zh-CN" sz="2800" dirty="0">
                <a:solidFill>
                  <a:srgbClr val="0000FF"/>
                </a:solidFill>
              </a:rPr>
              <a:t>F</a:t>
            </a:r>
            <a:r>
              <a:rPr lang="en-US" altLang="zh-CN" sz="2800" dirty="0">
                <a:solidFill>
                  <a:srgbClr val="FF0000"/>
                </a:solidFill>
              </a:rPr>
              <a:t>)</a:t>
            </a:r>
          </a:p>
        </p:txBody>
      </p:sp>
      <p:sp>
        <p:nvSpPr>
          <p:cNvPr id="7" name="Text Box 7"/>
          <p:cNvSpPr txBox="1">
            <a:spLocks noChangeArrowheads="1"/>
          </p:cNvSpPr>
          <p:nvPr/>
        </p:nvSpPr>
        <p:spPr bwMode="auto">
          <a:xfrm>
            <a:off x="3261460" y="5076238"/>
            <a:ext cx="2032929"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20000"/>
              </a:lnSpc>
            </a:pPr>
            <a:r>
              <a:rPr lang="zh-CN" altLang="zh-CN" sz="2800" dirty="0"/>
              <a:t>其中:</a:t>
            </a:r>
          </a:p>
          <a:p>
            <a:pPr eaLnBrk="1" hangingPunct="1">
              <a:lnSpc>
                <a:spcPct val="120000"/>
              </a:lnSpc>
            </a:pPr>
            <a:r>
              <a:rPr lang="zh-CN" altLang="zh-CN" sz="2800" dirty="0"/>
              <a:t> </a:t>
            </a:r>
            <a:r>
              <a:rPr lang="en-US" altLang="zh-CN" sz="2800" dirty="0">
                <a:solidFill>
                  <a:srgbClr val="0000FF"/>
                </a:solidFill>
              </a:rPr>
              <a:t>E=(</a:t>
            </a:r>
            <a:r>
              <a:rPr lang="en-US" altLang="zh-CN" sz="2800" dirty="0">
                <a:solidFill>
                  <a:srgbClr val="990033"/>
                </a:solidFill>
              </a:rPr>
              <a:t>a</a:t>
            </a:r>
            <a:r>
              <a:rPr lang="en-US" altLang="zh-CN" sz="2800" dirty="0">
                <a:solidFill>
                  <a:srgbClr val="0000FF"/>
                </a:solidFill>
              </a:rPr>
              <a:t>,</a:t>
            </a:r>
            <a:r>
              <a:rPr lang="en-US" altLang="zh-CN" sz="2800" dirty="0"/>
              <a:t> </a:t>
            </a:r>
            <a:r>
              <a:rPr lang="en-US" altLang="zh-CN" sz="2800" dirty="0">
                <a:solidFill>
                  <a:srgbClr val="990033"/>
                </a:solidFill>
              </a:rPr>
              <a:t>(</a:t>
            </a:r>
            <a:r>
              <a:rPr lang="en-US" altLang="zh-CN" sz="2800" dirty="0">
                <a:solidFill>
                  <a:srgbClr val="9933FF"/>
                </a:solidFill>
              </a:rPr>
              <a:t>b</a:t>
            </a:r>
            <a:r>
              <a:rPr lang="en-US" altLang="zh-CN" sz="2800" dirty="0">
                <a:solidFill>
                  <a:srgbClr val="990033"/>
                </a:solidFill>
              </a:rPr>
              <a:t>,</a:t>
            </a:r>
            <a:r>
              <a:rPr lang="en-US" altLang="zh-CN" sz="2800" dirty="0"/>
              <a:t> </a:t>
            </a:r>
            <a:r>
              <a:rPr lang="en-US" altLang="zh-CN" sz="2800" dirty="0">
                <a:solidFill>
                  <a:srgbClr val="9933FF"/>
                </a:solidFill>
              </a:rPr>
              <a:t>c</a:t>
            </a:r>
            <a:r>
              <a:rPr lang="en-US" altLang="zh-CN" sz="2800" dirty="0">
                <a:solidFill>
                  <a:srgbClr val="990033"/>
                </a:solidFill>
              </a:rPr>
              <a:t>)</a:t>
            </a:r>
            <a:r>
              <a:rPr lang="en-US" altLang="zh-CN" sz="2800" dirty="0">
                <a:solidFill>
                  <a:srgbClr val="0000FF"/>
                </a:solidFill>
              </a:rPr>
              <a:t>)</a:t>
            </a:r>
            <a:endParaRPr lang="en-US" altLang="zh-CN" sz="2800" dirty="0"/>
          </a:p>
          <a:p>
            <a:pPr eaLnBrk="1" hangingPunct="1">
              <a:lnSpc>
                <a:spcPct val="120000"/>
              </a:lnSpc>
            </a:pPr>
            <a:r>
              <a:rPr lang="en-US" altLang="zh-CN" sz="2800" dirty="0"/>
              <a:t>  </a:t>
            </a:r>
            <a:r>
              <a:rPr lang="en-US" altLang="zh-CN" sz="2800" dirty="0">
                <a:solidFill>
                  <a:srgbClr val="0000FF"/>
                </a:solidFill>
              </a:rPr>
              <a:t>F=(</a:t>
            </a:r>
            <a:r>
              <a:rPr lang="en-US" altLang="zh-CN" sz="2800" dirty="0">
                <a:solidFill>
                  <a:srgbClr val="990033"/>
                </a:solidFill>
              </a:rPr>
              <a:t>d</a:t>
            </a:r>
            <a:r>
              <a:rPr lang="en-US" altLang="zh-CN" sz="2800" dirty="0">
                <a:solidFill>
                  <a:srgbClr val="0000FF"/>
                </a:solidFill>
              </a:rPr>
              <a:t>,</a:t>
            </a:r>
            <a:r>
              <a:rPr lang="en-US" altLang="zh-CN" sz="2800" dirty="0">
                <a:solidFill>
                  <a:srgbClr val="990033"/>
                </a:solidFill>
              </a:rPr>
              <a:t> (</a:t>
            </a:r>
            <a:r>
              <a:rPr lang="en-US" altLang="zh-CN" sz="2800" dirty="0">
                <a:solidFill>
                  <a:srgbClr val="9933FF"/>
                </a:solidFill>
              </a:rPr>
              <a:t>e</a:t>
            </a:r>
            <a:r>
              <a:rPr lang="en-US" altLang="zh-CN" sz="2800" dirty="0">
                <a:solidFill>
                  <a:srgbClr val="990033"/>
                </a:solidFill>
              </a:rPr>
              <a:t>)</a:t>
            </a:r>
            <a:r>
              <a:rPr lang="en-US" altLang="zh-CN" sz="2800" dirty="0">
                <a:solidFill>
                  <a:srgbClr val="0000FF"/>
                </a:solidFill>
              </a:rPr>
              <a:t>)</a:t>
            </a:r>
            <a:endParaRPr lang="en-US" altLang="zh-CN" sz="2800" dirty="0"/>
          </a:p>
        </p:txBody>
      </p:sp>
      <p:sp>
        <p:nvSpPr>
          <p:cNvPr id="8" name="Text Box 9"/>
          <p:cNvSpPr txBox="1">
            <a:spLocks noChangeArrowheads="1"/>
          </p:cNvSpPr>
          <p:nvPr/>
        </p:nvSpPr>
        <p:spPr bwMode="auto">
          <a:xfrm>
            <a:off x="8010158" y="3138365"/>
            <a:ext cx="587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FF0000"/>
                </a:solidFill>
              </a:rPr>
              <a:t>D</a:t>
            </a:r>
          </a:p>
        </p:txBody>
      </p:sp>
      <p:sp>
        <p:nvSpPr>
          <p:cNvPr id="9" name="Text Box 10"/>
          <p:cNvSpPr txBox="1">
            <a:spLocks noChangeArrowheads="1"/>
          </p:cNvSpPr>
          <p:nvPr/>
        </p:nvSpPr>
        <p:spPr bwMode="auto">
          <a:xfrm>
            <a:off x="6768733" y="4128965"/>
            <a:ext cx="525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0000FF"/>
                </a:solidFill>
              </a:rPr>
              <a:t>E</a:t>
            </a:r>
            <a:endParaRPr lang="en-US" altLang="zh-CN" sz="4400"/>
          </a:p>
        </p:txBody>
      </p:sp>
      <p:sp>
        <p:nvSpPr>
          <p:cNvPr id="10" name="Text Box 11"/>
          <p:cNvSpPr txBox="1">
            <a:spLocks noChangeArrowheads="1"/>
          </p:cNvSpPr>
          <p:nvPr/>
        </p:nvSpPr>
        <p:spPr bwMode="auto">
          <a:xfrm>
            <a:off x="9550033" y="4128965"/>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0000FF"/>
                </a:solidFill>
              </a:rPr>
              <a:t>F</a:t>
            </a:r>
            <a:endParaRPr lang="en-US" altLang="zh-CN" sz="4400"/>
          </a:p>
        </p:txBody>
      </p:sp>
      <p:sp>
        <p:nvSpPr>
          <p:cNvPr id="11" name="Text Box 12"/>
          <p:cNvSpPr txBox="1">
            <a:spLocks noChangeArrowheads="1"/>
          </p:cNvSpPr>
          <p:nvPr/>
        </p:nvSpPr>
        <p:spPr bwMode="auto">
          <a:xfrm>
            <a:off x="5854333" y="4814765"/>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0033"/>
                </a:solidFill>
              </a:rPr>
              <a:t>a</a:t>
            </a:r>
            <a:endParaRPr lang="en-US" altLang="zh-CN" sz="4400"/>
          </a:p>
        </p:txBody>
      </p:sp>
      <p:sp>
        <p:nvSpPr>
          <p:cNvPr id="12" name="Text Box 13"/>
          <p:cNvSpPr txBox="1">
            <a:spLocks noChangeArrowheads="1"/>
          </p:cNvSpPr>
          <p:nvPr/>
        </p:nvSpPr>
        <p:spPr bwMode="auto">
          <a:xfrm>
            <a:off x="7610108" y="4814765"/>
            <a:ext cx="835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0033"/>
                </a:solidFill>
              </a:rPr>
              <a:t>(  )</a:t>
            </a:r>
            <a:endParaRPr lang="en-US" altLang="zh-CN" sz="4400"/>
          </a:p>
        </p:txBody>
      </p:sp>
      <p:sp>
        <p:nvSpPr>
          <p:cNvPr id="13" name="Text Box 14"/>
          <p:cNvSpPr txBox="1">
            <a:spLocks noChangeArrowheads="1"/>
          </p:cNvSpPr>
          <p:nvPr/>
        </p:nvSpPr>
        <p:spPr bwMode="auto">
          <a:xfrm>
            <a:off x="8657858" y="4814765"/>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0033"/>
                </a:solidFill>
              </a:rPr>
              <a:t>d</a:t>
            </a:r>
            <a:endParaRPr lang="en-US" altLang="zh-CN" sz="4400"/>
          </a:p>
        </p:txBody>
      </p:sp>
      <p:sp>
        <p:nvSpPr>
          <p:cNvPr id="14" name="Text Box 15"/>
          <p:cNvSpPr txBox="1">
            <a:spLocks noChangeArrowheads="1"/>
          </p:cNvSpPr>
          <p:nvPr/>
        </p:nvSpPr>
        <p:spPr bwMode="auto">
          <a:xfrm>
            <a:off x="10197733" y="4814765"/>
            <a:ext cx="835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0033"/>
                </a:solidFill>
              </a:rPr>
              <a:t>(  )</a:t>
            </a:r>
            <a:endParaRPr lang="en-US" altLang="zh-CN" sz="4400"/>
          </a:p>
        </p:txBody>
      </p:sp>
      <p:sp>
        <p:nvSpPr>
          <p:cNvPr id="15" name="Text Box 16"/>
          <p:cNvSpPr txBox="1">
            <a:spLocks noChangeArrowheads="1"/>
          </p:cNvSpPr>
          <p:nvPr/>
        </p:nvSpPr>
        <p:spPr bwMode="auto">
          <a:xfrm>
            <a:off x="7225933" y="5957765"/>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33FF"/>
                </a:solidFill>
              </a:rPr>
              <a:t>b</a:t>
            </a:r>
            <a:endParaRPr lang="en-US" altLang="zh-CN" sz="4400"/>
          </a:p>
        </p:txBody>
      </p:sp>
      <p:sp>
        <p:nvSpPr>
          <p:cNvPr id="16" name="Text Box 17"/>
          <p:cNvSpPr txBox="1">
            <a:spLocks noChangeArrowheads="1"/>
          </p:cNvSpPr>
          <p:nvPr/>
        </p:nvSpPr>
        <p:spPr bwMode="auto">
          <a:xfrm>
            <a:off x="8345121" y="5957765"/>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33FF"/>
                </a:solidFill>
              </a:rPr>
              <a:t>c</a:t>
            </a:r>
            <a:endParaRPr lang="en-US" altLang="zh-CN" sz="4400"/>
          </a:p>
        </p:txBody>
      </p:sp>
      <p:sp>
        <p:nvSpPr>
          <p:cNvPr id="17" name="Text Box 18"/>
          <p:cNvSpPr txBox="1">
            <a:spLocks noChangeArrowheads="1"/>
          </p:cNvSpPr>
          <p:nvPr/>
        </p:nvSpPr>
        <p:spPr bwMode="auto">
          <a:xfrm>
            <a:off x="10451733" y="5881565"/>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4400">
                <a:solidFill>
                  <a:srgbClr val="9933FF"/>
                </a:solidFill>
              </a:rPr>
              <a:t>e</a:t>
            </a:r>
            <a:endParaRPr lang="en-US" altLang="zh-CN" sz="4400"/>
          </a:p>
        </p:txBody>
      </p:sp>
      <p:sp>
        <p:nvSpPr>
          <p:cNvPr id="18" name="Line 19"/>
          <p:cNvSpPr>
            <a:spLocks noChangeShapeType="1"/>
          </p:cNvSpPr>
          <p:nvPr/>
        </p:nvSpPr>
        <p:spPr bwMode="auto">
          <a:xfrm flipH="1">
            <a:off x="7225933" y="3714627"/>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19" name="Line 20"/>
          <p:cNvSpPr>
            <a:spLocks noChangeShapeType="1"/>
          </p:cNvSpPr>
          <p:nvPr/>
        </p:nvSpPr>
        <p:spPr bwMode="auto">
          <a:xfrm>
            <a:off x="8521333" y="3714627"/>
            <a:ext cx="10668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0" name="Line 21"/>
          <p:cNvSpPr>
            <a:spLocks noChangeShapeType="1"/>
          </p:cNvSpPr>
          <p:nvPr/>
        </p:nvSpPr>
        <p:spPr bwMode="auto">
          <a:xfrm flipH="1">
            <a:off x="6159133" y="4629027"/>
            <a:ext cx="685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1" name="Line 22"/>
          <p:cNvSpPr>
            <a:spLocks noChangeShapeType="1"/>
          </p:cNvSpPr>
          <p:nvPr/>
        </p:nvSpPr>
        <p:spPr bwMode="auto">
          <a:xfrm>
            <a:off x="7302133" y="4705227"/>
            <a:ext cx="6858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2" name="Line 23"/>
          <p:cNvSpPr>
            <a:spLocks noChangeShapeType="1"/>
          </p:cNvSpPr>
          <p:nvPr/>
        </p:nvSpPr>
        <p:spPr bwMode="auto">
          <a:xfrm flipH="1">
            <a:off x="7454533" y="5543427"/>
            <a:ext cx="4572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3" name="Line 24"/>
          <p:cNvSpPr>
            <a:spLocks noChangeShapeType="1"/>
          </p:cNvSpPr>
          <p:nvPr/>
        </p:nvSpPr>
        <p:spPr bwMode="auto">
          <a:xfrm>
            <a:off x="8064133" y="5543427"/>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4" name="Line 25"/>
          <p:cNvSpPr>
            <a:spLocks noChangeShapeType="1"/>
          </p:cNvSpPr>
          <p:nvPr/>
        </p:nvSpPr>
        <p:spPr bwMode="auto">
          <a:xfrm flipH="1">
            <a:off x="9054733" y="4705227"/>
            <a:ext cx="5334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5" name="Line 26"/>
          <p:cNvSpPr>
            <a:spLocks noChangeShapeType="1"/>
          </p:cNvSpPr>
          <p:nvPr/>
        </p:nvSpPr>
        <p:spPr bwMode="auto">
          <a:xfrm>
            <a:off x="10045333" y="4629027"/>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26" name="Line 27"/>
          <p:cNvSpPr>
            <a:spLocks noChangeShapeType="1"/>
          </p:cNvSpPr>
          <p:nvPr/>
        </p:nvSpPr>
        <p:spPr bwMode="auto">
          <a:xfrm>
            <a:off x="10654933" y="5467227"/>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Tree>
    <p:extLst>
      <p:ext uri="{BB962C8B-B14F-4D97-AF65-F5344CB8AC3E}">
        <p14:creationId xmlns:p14="http://schemas.microsoft.com/office/powerpoint/2010/main" val="378715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676400" y="350838"/>
            <a:ext cx="6413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0000"/>
                </a:solidFill>
              </a:rPr>
              <a:t>例</a:t>
            </a:r>
          </a:p>
          <a:p>
            <a:pPr eaLnBrk="1" hangingPunct="1"/>
            <a:r>
              <a:rPr lang="zh-CN" altLang="en-US" sz="3600" b="1">
                <a:solidFill>
                  <a:srgbClr val="FF0000"/>
                </a:solidFill>
              </a:rPr>
              <a:t>一</a:t>
            </a:r>
          </a:p>
          <a:p>
            <a:pPr eaLnBrk="1" hangingPunct="1"/>
            <a:endParaRPr lang="zh-CN" altLang="en-US" sz="3600" b="1">
              <a:solidFill>
                <a:srgbClr val="FF0000"/>
              </a:solidFill>
            </a:endParaRPr>
          </a:p>
          <a:p>
            <a:pPr eaLnBrk="1" hangingPunct="1"/>
            <a:r>
              <a:rPr lang="zh-CN" altLang="en-US" sz="3600" b="1">
                <a:solidFill>
                  <a:srgbClr val="FF0000"/>
                </a:solidFill>
              </a:rPr>
              <a:t>两</a:t>
            </a:r>
          </a:p>
          <a:p>
            <a:pPr eaLnBrk="1" hangingPunct="1"/>
            <a:r>
              <a:rPr lang="zh-CN" altLang="en-US" sz="3600" b="1">
                <a:solidFill>
                  <a:srgbClr val="FF0000"/>
                </a:solidFill>
              </a:rPr>
              <a:t>个</a:t>
            </a:r>
          </a:p>
          <a:p>
            <a:pPr eaLnBrk="1" hangingPunct="1"/>
            <a:r>
              <a:rPr lang="zh-CN" altLang="en-US" sz="3600" b="1">
                <a:solidFill>
                  <a:srgbClr val="FF0000"/>
                </a:solidFill>
              </a:rPr>
              <a:t>矩</a:t>
            </a:r>
          </a:p>
          <a:p>
            <a:pPr eaLnBrk="1" hangingPunct="1"/>
            <a:r>
              <a:rPr lang="zh-CN" altLang="en-US" sz="3600" b="1">
                <a:solidFill>
                  <a:srgbClr val="FF0000"/>
                </a:solidFill>
              </a:rPr>
              <a:t>阵</a:t>
            </a:r>
          </a:p>
          <a:p>
            <a:pPr eaLnBrk="1" hangingPunct="1"/>
            <a:r>
              <a:rPr lang="zh-CN" altLang="en-US" sz="3600" b="1">
                <a:solidFill>
                  <a:srgbClr val="FF0000"/>
                </a:solidFill>
              </a:rPr>
              <a:t>相</a:t>
            </a:r>
          </a:p>
          <a:p>
            <a:pPr eaLnBrk="1" hangingPunct="1"/>
            <a:r>
              <a:rPr lang="zh-CN" altLang="en-US" sz="3600" b="1">
                <a:solidFill>
                  <a:srgbClr val="FF0000"/>
                </a:solidFill>
              </a:rPr>
              <a:t>乘</a:t>
            </a:r>
            <a:endParaRPr lang="zh-CN" altLang="en-US" b="1"/>
          </a:p>
        </p:txBody>
      </p:sp>
      <p:sp>
        <p:nvSpPr>
          <p:cNvPr id="55299" name="Text Box 3"/>
          <p:cNvSpPr txBox="1">
            <a:spLocks noChangeArrowheads="1"/>
          </p:cNvSpPr>
          <p:nvPr/>
        </p:nvSpPr>
        <p:spPr bwMode="auto">
          <a:xfrm>
            <a:off x="2590801" y="338139"/>
            <a:ext cx="7629525" cy="587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b="1" dirty="0"/>
              <a:t>void </a:t>
            </a:r>
            <a:r>
              <a:rPr lang="en-US" altLang="zh-CN" sz="3600" dirty="0" err="1"/>
              <a:t>mult</a:t>
            </a:r>
            <a:r>
              <a:rPr lang="en-US" altLang="zh-CN" sz="3600" dirty="0"/>
              <a:t>(</a:t>
            </a:r>
            <a:r>
              <a:rPr lang="en-US" altLang="zh-CN" sz="3600" b="1" dirty="0" err="1"/>
              <a:t>int</a:t>
            </a:r>
            <a:r>
              <a:rPr lang="en-US" altLang="zh-CN" sz="3600" dirty="0"/>
              <a:t> a[], </a:t>
            </a:r>
            <a:r>
              <a:rPr lang="en-US" altLang="zh-CN" sz="3600" b="1" dirty="0" err="1"/>
              <a:t>int</a:t>
            </a:r>
            <a:r>
              <a:rPr lang="en-US" altLang="zh-CN" sz="3600" dirty="0"/>
              <a:t> b[], </a:t>
            </a:r>
            <a:r>
              <a:rPr lang="en-US" altLang="zh-CN" sz="3600" b="1" dirty="0" err="1"/>
              <a:t>int</a:t>
            </a:r>
            <a:r>
              <a:rPr lang="en-US" altLang="zh-CN" sz="3600" b="1" dirty="0"/>
              <a:t>&amp;</a:t>
            </a:r>
            <a:r>
              <a:rPr lang="en-US" altLang="zh-CN" sz="3600" dirty="0"/>
              <a:t> c[] ) </a:t>
            </a:r>
            <a:r>
              <a:rPr lang="en-US" altLang="zh-CN" sz="3600" b="1" dirty="0"/>
              <a:t>{</a:t>
            </a:r>
            <a:endParaRPr lang="en-US" altLang="zh-CN" sz="3600" dirty="0"/>
          </a:p>
          <a:p>
            <a:pPr eaLnBrk="1" hangingPunct="1">
              <a:lnSpc>
                <a:spcPct val="120000"/>
              </a:lnSpc>
            </a:pPr>
            <a:r>
              <a:rPr lang="en-US" altLang="zh-CN" sz="2800" dirty="0"/>
              <a:t>  </a:t>
            </a:r>
            <a:r>
              <a:rPr lang="en-US" altLang="zh-CN" sz="2800" dirty="0">
                <a:solidFill>
                  <a:srgbClr val="333399"/>
                </a:solidFill>
              </a:rPr>
              <a:t>// </a:t>
            </a:r>
            <a:r>
              <a:rPr lang="zh-CN" altLang="en-US" sz="2800" dirty="0">
                <a:solidFill>
                  <a:srgbClr val="333399"/>
                </a:solidFill>
              </a:rPr>
              <a:t>以二维数组存储矩阵元素，</a:t>
            </a:r>
            <a:r>
              <a:rPr lang="en-US" altLang="zh-CN" sz="2800" dirty="0">
                <a:solidFill>
                  <a:srgbClr val="333399"/>
                </a:solidFill>
              </a:rPr>
              <a:t>c </a:t>
            </a:r>
            <a:r>
              <a:rPr lang="zh-CN" altLang="en-US" sz="2800" dirty="0">
                <a:solidFill>
                  <a:srgbClr val="333399"/>
                </a:solidFill>
              </a:rPr>
              <a:t>为 </a:t>
            </a:r>
            <a:r>
              <a:rPr lang="en-US" altLang="zh-CN" sz="2800" dirty="0">
                <a:solidFill>
                  <a:srgbClr val="333399"/>
                </a:solidFill>
              </a:rPr>
              <a:t>a </a:t>
            </a:r>
            <a:r>
              <a:rPr lang="zh-CN" altLang="en-US" sz="2800" dirty="0">
                <a:solidFill>
                  <a:srgbClr val="333399"/>
                </a:solidFill>
              </a:rPr>
              <a:t>和 </a:t>
            </a:r>
            <a:r>
              <a:rPr lang="en-US" altLang="zh-CN" sz="2800" dirty="0">
                <a:solidFill>
                  <a:srgbClr val="333399"/>
                </a:solidFill>
              </a:rPr>
              <a:t>b </a:t>
            </a:r>
            <a:r>
              <a:rPr lang="zh-CN" altLang="en-US" sz="2800" dirty="0">
                <a:solidFill>
                  <a:srgbClr val="333399"/>
                </a:solidFill>
              </a:rPr>
              <a:t>的乘积</a:t>
            </a:r>
            <a:endParaRPr lang="zh-CN" altLang="en-US" sz="3600" b="1" dirty="0">
              <a:solidFill>
                <a:srgbClr val="6600CC"/>
              </a:solidFill>
            </a:endParaRPr>
          </a:p>
          <a:p>
            <a:pPr eaLnBrk="1" hangingPunct="1">
              <a:lnSpc>
                <a:spcPct val="120000"/>
              </a:lnSpc>
            </a:pPr>
            <a:r>
              <a:rPr lang="zh-CN" altLang="en-US" sz="3600" b="1" dirty="0">
                <a:solidFill>
                  <a:srgbClr val="6600CC"/>
                </a:solidFill>
              </a:rPr>
              <a:t>   </a:t>
            </a:r>
            <a:r>
              <a:rPr lang="en-US" altLang="zh-CN" sz="3600" b="1" dirty="0">
                <a:solidFill>
                  <a:srgbClr val="6600CC"/>
                </a:solidFill>
              </a:rPr>
              <a:t>for</a:t>
            </a:r>
            <a:r>
              <a:rPr lang="en-US" altLang="zh-CN" sz="3600" dirty="0"/>
              <a:t> (</a:t>
            </a:r>
            <a:r>
              <a:rPr lang="en-US" altLang="zh-CN" sz="3600" dirty="0" err="1"/>
              <a:t>i</a:t>
            </a:r>
            <a:r>
              <a:rPr lang="en-US" altLang="zh-CN" sz="3600" dirty="0"/>
              <a:t>=1; </a:t>
            </a:r>
            <a:r>
              <a:rPr lang="en-US" altLang="zh-CN" sz="3600" dirty="0" err="1"/>
              <a:t>i</a:t>
            </a:r>
            <a:r>
              <a:rPr lang="en-US" altLang="zh-CN" sz="3600" dirty="0"/>
              <a:t>&lt;=n; ++</a:t>
            </a:r>
            <a:r>
              <a:rPr lang="en-US" altLang="zh-CN" sz="3600" dirty="0" err="1"/>
              <a:t>i</a:t>
            </a:r>
            <a:r>
              <a:rPr lang="en-US" altLang="zh-CN" sz="3600" dirty="0"/>
              <a:t>)</a:t>
            </a:r>
          </a:p>
          <a:p>
            <a:pPr eaLnBrk="1" hangingPunct="1">
              <a:lnSpc>
                <a:spcPct val="120000"/>
              </a:lnSpc>
            </a:pPr>
            <a:r>
              <a:rPr lang="en-US" altLang="zh-CN" sz="3600" dirty="0"/>
              <a:t>      </a:t>
            </a:r>
            <a:r>
              <a:rPr lang="en-US" altLang="zh-CN" sz="3600" b="1" dirty="0">
                <a:solidFill>
                  <a:srgbClr val="6600CC"/>
                </a:solidFill>
              </a:rPr>
              <a:t>for</a:t>
            </a:r>
            <a:r>
              <a:rPr lang="en-US" altLang="zh-CN" sz="3600" dirty="0"/>
              <a:t> (j=1; j&lt;=n; ++j) </a:t>
            </a:r>
            <a:r>
              <a:rPr lang="en-US" altLang="zh-CN" sz="3600" b="1" dirty="0"/>
              <a:t>{</a:t>
            </a:r>
            <a:endParaRPr lang="en-US" altLang="zh-CN" sz="3600" dirty="0"/>
          </a:p>
          <a:p>
            <a:pPr eaLnBrk="1" hangingPunct="1">
              <a:lnSpc>
                <a:spcPct val="120000"/>
              </a:lnSpc>
            </a:pPr>
            <a:r>
              <a:rPr lang="en-US" altLang="zh-CN" sz="3600" dirty="0"/>
              <a:t>         c[</a:t>
            </a:r>
            <a:r>
              <a:rPr lang="en-US" altLang="zh-CN" sz="3600" dirty="0" err="1"/>
              <a:t>i,j</a:t>
            </a:r>
            <a:r>
              <a:rPr lang="en-US" altLang="zh-CN" sz="3600" dirty="0"/>
              <a:t>] = 0;</a:t>
            </a:r>
          </a:p>
          <a:p>
            <a:pPr eaLnBrk="1" hangingPunct="1">
              <a:lnSpc>
                <a:spcPct val="120000"/>
              </a:lnSpc>
            </a:pPr>
            <a:r>
              <a:rPr lang="en-US" altLang="zh-CN" sz="3600" dirty="0"/>
              <a:t>         </a:t>
            </a:r>
            <a:r>
              <a:rPr lang="en-US" altLang="zh-CN" sz="3600" b="1" dirty="0">
                <a:solidFill>
                  <a:srgbClr val="6600CC"/>
                </a:solidFill>
              </a:rPr>
              <a:t>for</a:t>
            </a:r>
            <a:r>
              <a:rPr lang="en-US" altLang="zh-CN" sz="3600" dirty="0"/>
              <a:t> (k=1; k&lt;=n; </a:t>
            </a:r>
            <a:r>
              <a:rPr lang="en-US" altLang="zh-CN" sz="3600" b="1" dirty="0"/>
              <a:t>++</a:t>
            </a:r>
            <a:r>
              <a:rPr lang="en-US" altLang="zh-CN" sz="3600" dirty="0"/>
              <a:t>k)</a:t>
            </a:r>
          </a:p>
          <a:p>
            <a:pPr eaLnBrk="1" hangingPunct="1">
              <a:lnSpc>
                <a:spcPct val="120000"/>
              </a:lnSpc>
            </a:pPr>
            <a:r>
              <a:rPr lang="en-US" altLang="zh-CN" sz="3600" dirty="0"/>
              <a:t>            c[</a:t>
            </a:r>
            <a:r>
              <a:rPr lang="en-US" altLang="zh-CN" sz="3600" dirty="0" err="1"/>
              <a:t>i,j</a:t>
            </a:r>
            <a:r>
              <a:rPr lang="en-US" altLang="zh-CN" sz="3600" dirty="0"/>
              <a:t>] += </a:t>
            </a:r>
            <a:r>
              <a:rPr lang="en-US" altLang="zh-CN" sz="3600" dirty="0">
                <a:solidFill>
                  <a:srgbClr val="CC0000"/>
                </a:solidFill>
              </a:rPr>
              <a:t>a[</a:t>
            </a:r>
            <a:r>
              <a:rPr lang="en-US" altLang="zh-CN" sz="3600" dirty="0" err="1">
                <a:solidFill>
                  <a:srgbClr val="CC0000"/>
                </a:solidFill>
              </a:rPr>
              <a:t>i,k</a:t>
            </a:r>
            <a:r>
              <a:rPr lang="en-US" altLang="zh-CN" sz="3600" dirty="0">
                <a:solidFill>
                  <a:srgbClr val="CC0000"/>
                </a:solidFill>
              </a:rPr>
              <a:t>]</a:t>
            </a:r>
            <a:r>
              <a:rPr lang="en-US" altLang="zh-CN" sz="3600" b="1" dirty="0">
                <a:solidFill>
                  <a:srgbClr val="CC0000"/>
                </a:solidFill>
              </a:rPr>
              <a:t>*</a:t>
            </a:r>
            <a:r>
              <a:rPr lang="en-US" altLang="zh-CN" sz="3600" dirty="0">
                <a:solidFill>
                  <a:srgbClr val="CC0000"/>
                </a:solidFill>
              </a:rPr>
              <a:t>b[</a:t>
            </a:r>
            <a:r>
              <a:rPr lang="en-US" altLang="zh-CN" sz="3600" dirty="0" err="1">
                <a:solidFill>
                  <a:srgbClr val="CC0000"/>
                </a:solidFill>
              </a:rPr>
              <a:t>k,j</a:t>
            </a:r>
            <a:r>
              <a:rPr lang="en-US" altLang="zh-CN" sz="3600" dirty="0">
                <a:solidFill>
                  <a:srgbClr val="CC0000"/>
                </a:solidFill>
              </a:rPr>
              <a:t>];</a:t>
            </a:r>
            <a:endParaRPr lang="en-US" altLang="zh-CN" sz="3600" dirty="0"/>
          </a:p>
          <a:p>
            <a:pPr eaLnBrk="1" hangingPunct="1">
              <a:lnSpc>
                <a:spcPct val="120000"/>
              </a:lnSpc>
            </a:pPr>
            <a:r>
              <a:rPr lang="en-US" altLang="zh-CN" sz="3600" dirty="0"/>
              <a:t>      </a:t>
            </a:r>
            <a:r>
              <a:rPr lang="en-US" altLang="zh-CN" sz="3600" b="1" dirty="0"/>
              <a:t>} </a:t>
            </a:r>
            <a:r>
              <a:rPr lang="en-US" altLang="zh-CN" sz="3600" dirty="0"/>
              <a:t>//for</a:t>
            </a:r>
            <a:endParaRPr lang="en-US" altLang="zh-CN" sz="3600" b="1" dirty="0"/>
          </a:p>
          <a:p>
            <a:pPr eaLnBrk="1" hangingPunct="1">
              <a:lnSpc>
                <a:spcPct val="120000"/>
              </a:lnSpc>
            </a:pPr>
            <a:r>
              <a:rPr lang="en-US" altLang="zh-CN" sz="3600" b="1" dirty="0"/>
              <a:t>} </a:t>
            </a:r>
            <a:r>
              <a:rPr lang="en-US" altLang="zh-CN" sz="3600" dirty="0"/>
              <a:t>//</a:t>
            </a:r>
            <a:r>
              <a:rPr lang="en-US" altLang="zh-CN" sz="3600" dirty="0" err="1"/>
              <a:t>mult</a:t>
            </a:r>
            <a:endParaRPr lang="en-US" altLang="zh-CN" sz="3600" b="1" dirty="0"/>
          </a:p>
        </p:txBody>
      </p:sp>
      <p:sp>
        <p:nvSpPr>
          <p:cNvPr id="55300" name="Text Box 4"/>
          <p:cNvSpPr txBox="1">
            <a:spLocks noChangeArrowheads="1"/>
          </p:cNvSpPr>
          <p:nvPr/>
        </p:nvSpPr>
        <p:spPr bwMode="auto">
          <a:xfrm>
            <a:off x="5724525" y="5195889"/>
            <a:ext cx="4298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基本操作</a:t>
            </a:r>
            <a:r>
              <a:rPr lang="en-US" altLang="zh-CN" sz="3600"/>
              <a:t>:</a:t>
            </a:r>
            <a:r>
              <a:rPr lang="en-US" altLang="zh-CN" sz="4000"/>
              <a:t> </a:t>
            </a:r>
            <a:r>
              <a:rPr lang="zh-CN" altLang="en-US" sz="4000" b="1">
                <a:solidFill>
                  <a:srgbClr val="CC0000"/>
                </a:solidFill>
              </a:rPr>
              <a:t>乘法</a:t>
            </a:r>
            <a:r>
              <a:rPr lang="zh-CN" altLang="en-US" sz="4000">
                <a:solidFill>
                  <a:srgbClr val="CC0000"/>
                </a:solidFill>
              </a:rPr>
              <a:t>操作</a:t>
            </a:r>
            <a:endParaRPr lang="zh-CN" altLang="en-US"/>
          </a:p>
        </p:txBody>
      </p:sp>
      <p:sp>
        <p:nvSpPr>
          <p:cNvPr id="55301" name="Text Box 5"/>
          <p:cNvSpPr txBox="1">
            <a:spLocks noChangeArrowheads="1"/>
          </p:cNvSpPr>
          <p:nvPr/>
        </p:nvSpPr>
        <p:spPr bwMode="auto">
          <a:xfrm>
            <a:off x="5708650" y="5970589"/>
            <a:ext cx="4040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时间复杂度</a:t>
            </a:r>
            <a:r>
              <a:rPr lang="en-US" altLang="zh-CN" sz="3600"/>
              <a:t>:</a:t>
            </a:r>
            <a:r>
              <a:rPr lang="en-US" altLang="zh-CN" sz="4000"/>
              <a:t>  </a:t>
            </a:r>
            <a:r>
              <a:rPr lang="en-US" altLang="zh-CN" sz="4000" b="1">
                <a:solidFill>
                  <a:srgbClr val="6600CC"/>
                </a:solidFill>
              </a:rPr>
              <a:t>O(n</a:t>
            </a:r>
            <a:r>
              <a:rPr lang="en-US" altLang="zh-CN" sz="4000" b="1" baseline="30000">
                <a:solidFill>
                  <a:srgbClr val="6600CC"/>
                </a:solidFill>
              </a:rPr>
              <a:t>3</a:t>
            </a:r>
            <a:r>
              <a:rPr lang="en-US" altLang="zh-CN" sz="4000" b="1">
                <a:solidFill>
                  <a:srgbClr val="6600CC"/>
                </a:solidFill>
              </a:rPr>
              <a:t>)</a:t>
            </a:r>
            <a:endParaRPr lang="en-US" altLang="zh-CN" sz="4000"/>
          </a:p>
        </p:txBody>
      </p:sp>
    </p:spTree>
    <p:extLst>
      <p:ext uri="{BB962C8B-B14F-4D97-AF65-F5344CB8AC3E}">
        <p14:creationId xmlns:p14="http://schemas.microsoft.com/office/powerpoint/2010/main" val="238786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up)">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arn(outVertical)">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5300"/>
                                        </p:tgtEl>
                                        <p:attrNameLst>
                                          <p:attrName>style.visibility</p:attrName>
                                        </p:attrNameLst>
                                      </p:cBhvr>
                                      <p:to>
                                        <p:strVal val="visible"/>
                                      </p:to>
                                    </p:set>
                                    <p:animEffect transition="in" filter="wipe(left)">
                                      <p:cBhvr>
                                        <p:cTn id="17" dur="300"/>
                                        <p:tgtEl>
                                          <p:spTgt spid="55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5301"/>
                                        </p:tgtEl>
                                        <p:attrNameLst>
                                          <p:attrName>style.visibility</p:attrName>
                                        </p:attrNameLst>
                                      </p:cBhvr>
                                      <p:to>
                                        <p:strVal val="visible"/>
                                      </p:to>
                                    </p:set>
                                    <p:animEffect transition="in" filter="wipe(left)">
                                      <p:cBhvr>
                                        <p:cTn id="22" dur="3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P spid="5530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060575" y="195263"/>
            <a:ext cx="88392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05000"/>
              </a:lnSpc>
            </a:pPr>
            <a:r>
              <a:rPr lang="zh-CN" altLang="en-US" sz="3200">
                <a:solidFill>
                  <a:srgbClr val="CC3399"/>
                </a:solidFill>
              </a:rPr>
              <a:t>广义表</a:t>
            </a:r>
            <a:r>
              <a:rPr lang="zh-CN" altLang="en-US" sz="3200">
                <a:solidFill>
                  <a:srgbClr val="6600CC"/>
                </a:solidFill>
              </a:rPr>
              <a:t> </a:t>
            </a:r>
            <a:r>
              <a:rPr lang="en-US" altLang="zh-CN" sz="3200">
                <a:solidFill>
                  <a:srgbClr val="6600CC"/>
                </a:solidFill>
              </a:rPr>
              <a:t>LS = ( </a:t>
            </a:r>
            <a:r>
              <a:rPr lang="en-US" altLang="zh-CN" sz="3200">
                <a:solidFill>
                  <a:srgbClr val="6600CC"/>
                </a:solidFill>
                <a:sym typeface="Symbol" panose="05050102010706020507" pitchFamily="18" charset="2"/>
              </a:rPr>
              <a:t></a:t>
            </a:r>
            <a:r>
              <a:rPr lang="en-US" altLang="zh-CN" sz="3200" baseline="-25000">
                <a:solidFill>
                  <a:srgbClr val="6600CC"/>
                </a:solidFill>
              </a:rPr>
              <a:t>1</a:t>
            </a:r>
            <a:r>
              <a:rPr lang="en-US" altLang="zh-CN" sz="3200">
                <a:solidFill>
                  <a:srgbClr val="6600CC"/>
                </a:solidFill>
              </a:rPr>
              <a:t>, </a:t>
            </a:r>
            <a:r>
              <a:rPr lang="en-US" altLang="zh-CN" sz="3200">
                <a:solidFill>
                  <a:srgbClr val="6600CC"/>
                </a:solidFill>
                <a:sym typeface="Symbol" panose="05050102010706020507" pitchFamily="18" charset="2"/>
              </a:rPr>
              <a:t></a:t>
            </a:r>
            <a:r>
              <a:rPr lang="en-US" altLang="zh-CN" sz="3200" baseline="-25000">
                <a:solidFill>
                  <a:srgbClr val="6600CC"/>
                </a:solidFill>
              </a:rPr>
              <a:t>2</a:t>
            </a:r>
            <a:r>
              <a:rPr lang="en-US" altLang="zh-CN" sz="3200">
                <a:solidFill>
                  <a:srgbClr val="6600CC"/>
                </a:solidFill>
              </a:rPr>
              <a:t>, …, </a:t>
            </a:r>
            <a:r>
              <a:rPr lang="en-US" altLang="zh-CN" sz="3200">
                <a:solidFill>
                  <a:srgbClr val="6600CC"/>
                </a:solidFill>
                <a:sym typeface="Symbol" panose="05050102010706020507" pitchFamily="18" charset="2"/>
              </a:rPr>
              <a:t></a:t>
            </a:r>
            <a:r>
              <a:rPr lang="en-US" altLang="zh-CN" sz="3200" baseline="-25000">
                <a:solidFill>
                  <a:srgbClr val="6600CC"/>
                </a:solidFill>
              </a:rPr>
              <a:t>n</a:t>
            </a:r>
            <a:r>
              <a:rPr lang="en-US" altLang="zh-CN" sz="3200">
                <a:solidFill>
                  <a:srgbClr val="6600CC"/>
                </a:solidFill>
              </a:rPr>
              <a:t> )</a:t>
            </a:r>
            <a:r>
              <a:rPr lang="zh-CN" altLang="en-US" sz="3200">
                <a:solidFill>
                  <a:srgbClr val="6600CC"/>
                </a:solidFill>
              </a:rPr>
              <a:t>的结构特点</a:t>
            </a:r>
            <a:r>
              <a:rPr lang="en-US" altLang="zh-CN" sz="3200">
                <a:solidFill>
                  <a:srgbClr val="6600CC"/>
                </a:solidFill>
              </a:rPr>
              <a:t>:</a:t>
            </a:r>
          </a:p>
        </p:txBody>
      </p:sp>
      <p:sp>
        <p:nvSpPr>
          <p:cNvPr id="33795" name="Text Box 3"/>
          <p:cNvSpPr txBox="1">
            <a:spLocks noChangeArrowheads="1"/>
          </p:cNvSpPr>
          <p:nvPr/>
        </p:nvSpPr>
        <p:spPr bwMode="auto">
          <a:xfrm>
            <a:off x="1908175" y="1141414"/>
            <a:ext cx="6821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1)  </a:t>
            </a:r>
            <a:r>
              <a:rPr lang="zh-CN" altLang="en-US" sz="3200" dirty="0"/>
              <a:t>广义表中的数据元素有相对次序；</a:t>
            </a:r>
          </a:p>
        </p:txBody>
      </p:sp>
      <p:sp>
        <p:nvSpPr>
          <p:cNvPr id="33796" name="Text Box 4"/>
          <p:cNvSpPr txBox="1">
            <a:spLocks noChangeArrowheads="1"/>
          </p:cNvSpPr>
          <p:nvPr/>
        </p:nvSpPr>
        <p:spPr bwMode="auto">
          <a:xfrm>
            <a:off x="1908175" y="1828800"/>
            <a:ext cx="8580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solidFill>
                  <a:srgbClr val="FF0000"/>
                </a:solidFill>
              </a:rPr>
              <a:t>2)  </a:t>
            </a:r>
            <a:r>
              <a:rPr lang="zh-CN" altLang="en-US" sz="3200" dirty="0">
                <a:solidFill>
                  <a:srgbClr val="FF0000"/>
                </a:solidFill>
              </a:rPr>
              <a:t>广义表的长度定义为最外层包含元素个数；</a:t>
            </a:r>
          </a:p>
        </p:txBody>
      </p:sp>
      <p:sp>
        <p:nvSpPr>
          <p:cNvPr id="33798" name="Text Box 6"/>
          <p:cNvSpPr txBox="1">
            <a:spLocks noChangeArrowheads="1"/>
          </p:cNvSpPr>
          <p:nvPr/>
        </p:nvSpPr>
        <p:spPr bwMode="auto">
          <a:xfrm>
            <a:off x="1908175" y="2514600"/>
            <a:ext cx="858043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dirty="0">
                <a:solidFill>
                  <a:srgbClr val="FF0000"/>
                </a:solidFill>
              </a:rPr>
              <a:t>3)  </a:t>
            </a:r>
            <a:r>
              <a:rPr lang="zh-CN" altLang="en-US" sz="3200" dirty="0">
                <a:solidFill>
                  <a:srgbClr val="FF0000"/>
                </a:solidFill>
              </a:rPr>
              <a:t>广义表的深度定义为所含括弧的重数；</a:t>
            </a:r>
          </a:p>
          <a:p>
            <a:pPr eaLnBrk="1" hangingPunct="1">
              <a:lnSpc>
                <a:spcPct val="120000"/>
              </a:lnSpc>
            </a:pPr>
            <a:r>
              <a:rPr lang="zh-CN" altLang="en-US" sz="3200" dirty="0"/>
              <a:t>   注意：“原子”的深度为 </a:t>
            </a:r>
            <a:r>
              <a:rPr lang="en-US" altLang="zh-CN" sz="3200" dirty="0">
                <a:solidFill>
                  <a:srgbClr val="9933FF"/>
                </a:solidFill>
              </a:rPr>
              <a:t>0 </a:t>
            </a:r>
            <a:r>
              <a:rPr lang="en-US" altLang="zh-CN" sz="3200" dirty="0"/>
              <a:t> </a:t>
            </a:r>
          </a:p>
          <a:p>
            <a:pPr eaLnBrk="1" hangingPunct="1">
              <a:lnSpc>
                <a:spcPct val="120000"/>
              </a:lnSpc>
            </a:pPr>
            <a:r>
              <a:rPr lang="en-US" altLang="zh-CN" sz="3200" dirty="0"/>
              <a:t>           </a:t>
            </a:r>
            <a:r>
              <a:rPr lang="zh-CN" altLang="en-US" sz="3200" dirty="0"/>
              <a:t>　“空表”的深度为 </a:t>
            </a:r>
            <a:r>
              <a:rPr lang="en-US" altLang="zh-CN" sz="3200" dirty="0">
                <a:solidFill>
                  <a:srgbClr val="9933FF"/>
                </a:solidFill>
              </a:rPr>
              <a:t>1 </a:t>
            </a:r>
          </a:p>
        </p:txBody>
      </p:sp>
      <p:sp>
        <p:nvSpPr>
          <p:cNvPr id="33799" name="Text Box 7"/>
          <p:cNvSpPr txBox="1">
            <a:spLocks noChangeArrowheads="1"/>
          </p:cNvSpPr>
          <p:nvPr/>
        </p:nvSpPr>
        <p:spPr bwMode="auto">
          <a:xfrm>
            <a:off x="1908175" y="4722814"/>
            <a:ext cx="39766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4)  </a:t>
            </a:r>
            <a:r>
              <a:rPr lang="zh-CN" altLang="en-US" sz="3200" dirty="0"/>
              <a:t>广义表可以共享；</a:t>
            </a:r>
          </a:p>
        </p:txBody>
      </p:sp>
      <p:sp>
        <p:nvSpPr>
          <p:cNvPr id="33800" name="Text Box 8"/>
          <p:cNvSpPr txBox="1">
            <a:spLocks noChangeArrowheads="1"/>
          </p:cNvSpPr>
          <p:nvPr/>
        </p:nvSpPr>
        <p:spPr bwMode="auto">
          <a:xfrm>
            <a:off x="1908175" y="5437188"/>
            <a:ext cx="8007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5)  </a:t>
            </a:r>
            <a:r>
              <a:rPr lang="zh-CN" altLang="en-US" sz="3200" dirty="0"/>
              <a:t>广义表可以是一个递归的表。</a:t>
            </a:r>
          </a:p>
          <a:p>
            <a:pPr eaLnBrk="1" hangingPunct="1"/>
            <a:r>
              <a:rPr lang="zh-CN" altLang="en-US" sz="3200" dirty="0">
                <a:solidFill>
                  <a:srgbClr val="0000FF"/>
                </a:solidFill>
              </a:rPr>
              <a:t>     </a:t>
            </a:r>
            <a:r>
              <a:rPr lang="zh-CN" altLang="en-US" sz="3200" dirty="0">
                <a:solidFill>
                  <a:srgbClr val="FF0000"/>
                </a:solidFill>
              </a:rPr>
              <a:t>递归表的深度是无穷值，长度是有限值。</a:t>
            </a:r>
          </a:p>
        </p:txBody>
      </p:sp>
    </p:spTree>
    <p:extLst>
      <p:ext uri="{BB962C8B-B14F-4D97-AF65-F5344CB8AC3E}">
        <p14:creationId xmlns:p14="http://schemas.microsoft.com/office/powerpoint/2010/main" val="1075229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strips(downRigh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strips(downRight)">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strips(downRight)">
                                      <p:cBhvr>
                                        <p:cTn id="22" dur="500"/>
                                        <p:tgtEl>
                                          <p:spTgt spid="33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strips(downRight)">
                                      <p:cBhvr>
                                        <p:cTn id="27" dur="500"/>
                                        <p:tgtEl>
                                          <p:spTgt spid="33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3800"/>
                                        </p:tgtEl>
                                        <p:attrNameLst>
                                          <p:attrName>style.visibility</p:attrName>
                                        </p:attrNameLst>
                                      </p:cBhvr>
                                      <p:to>
                                        <p:strVal val="visible"/>
                                      </p:to>
                                    </p:set>
                                    <p:animEffect transition="in" filter="strips(downRight)">
                                      <p:cBhvr>
                                        <p:cTn id="32"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P spid="33798" grpId="0" autoUpdateAnimBg="0"/>
      <p:bldP spid="33799" grpId="0" autoUpdateAnimBg="0"/>
      <p:bldP spid="3380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33550" y="1249363"/>
            <a:ext cx="47942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600">
                <a:solidFill>
                  <a:srgbClr val="0000FF"/>
                </a:solidFill>
              </a:rPr>
              <a:t>1) </a:t>
            </a:r>
            <a:r>
              <a:rPr lang="zh-CN" altLang="en-US" sz="3600">
                <a:solidFill>
                  <a:srgbClr val="0000FF"/>
                </a:solidFill>
              </a:rPr>
              <a:t>表头、表尾分析法：</a:t>
            </a:r>
            <a:endParaRPr lang="zh-CN" altLang="en-US" sz="4000"/>
          </a:p>
        </p:txBody>
      </p:sp>
      <p:sp>
        <p:nvSpPr>
          <p:cNvPr id="37897" name="Line 9"/>
          <p:cNvSpPr>
            <a:spLocks noChangeShapeType="1"/>
          </p:cNvSpPr>
          <p:nvPr/>
        </p:nvSpPr>
        <p:spPr bwMode="auto">
          <a:xfrm>
            <a:off x="3657600" y="3581400"/>
            <a:ext cx="990600" cy="0"/>
          </a:xfrm>
          <a:prstGeom prst="line">
            <a:avLst/>
          </a:prstGeom>
          <a:noFill/>
          <a:ln w="25400">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Text Box 17"/>
          <p:cNvSpPr txBox="1">
            <a:spLocks noChangeArrowheads="1"/>
          </p:cNvSpPr>
          <p:nvPr/>
        </p:nvSpPr>
        <p:spPr bwMode="auto">
          <a:xfrm>
            <a:off x="2133601" y="296863"/>
            <a:ext cx="82413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dirty="0">
                <a:solidFill>
                  <a:srgbClr val="990033"/>
                </a:solidFill>
              </a:rPr>
              <a:t>广义表存储结构的两种分析方法</a:t>
            </a:r>
            <a:r>
              <a:rPr lang="en-US" altLang="zh-CN" sz="4400" dirty="0">
                <a:solidFill>
                  <a:srgbClr val="990033"/>
                </a:solidFill>
              </a:rPr>
              <a:t>:</a:t>
            </a:r>
            <a:endParaRPr lang="en-US" altLang="zh-CN" sz="4400" dirty="0">
              <a:solidFill>
                <a:srgbClr val="CC3399"/>
              </a:solidFill>
            </a:endParaRPr>
          </a:p>
        </p:txBody>
      </p:sp>
      <p:sp>
        <p:nvSpPr>
          <p:cNvPr id="37907" name="Text Box 19"/>
          <p:cNvSpPr txBox="1">
            <a:spLocks noChangeArrowheads="1"/>
          </p:cNvSpPr>
          <p:nvPr/>
        </p:nvSpPr>
        <p:spPr bwMode="auto">
          <a:xfrm>
            <a:off x="2286000" y="5010151"/>
            <a:ext cx="42989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600">
                <a:solidFill>
                  <a:srgbClr val="990033"/>
                </a:solidFill>
              </a:rPr>
              <a:t>若表头为原子，则为</a:t>
            </a:r>
            <a:endParaRPr lang="zh-CN" altLang="en-US" sz="4400"/>
          </a:p>
        </p:txBody>
      </p:sp>
      <p:sp>
        <p:nvSpPr>
          <p:cNvPr id="37910" name="Text Box 22"/>
          <p:cNvSpPr txBox="1">
            <a:spLocks noChangeArrowheads="1"/>
          </p:cNvSpPr>
          <p:nvPr/>
        </p:nvSpPr>
        <p:spPr bwMode="auto">
          <a:xfrm>
            <a:off x="2117726" y="2128838"/>
            <a:ext cx="3794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33FF"/>
                </a:solidFill>
              </a:rPr>
              <a:t>空表 </a:t>
            </a:r>
            <a:r>
              <a:rPr lang="zh-CN" altLang="en-US" sz="3600"/>
              <a:t>     </a:t>
            </a:r>
            <a:r>
              <a:rPr lang="en-US" altLang="zh-CN" sz="3600">
                <a:solidFill>
                  <a:srgbClr val="9933FF"/>
                </a:solidFill>
              </a:rPr>
              <a:t>LS=NULL</a:t>
            </a:r>
            <a:endParaRPr lang="en-US" altLang="zh-CN" sz="3600"/>
          </a:p>
        </p:txBody>
      </p:sp>
      <p:sp>
        <p:nvSpPr>
          <p:cNvPr id="37911" name="Text Box 23"/>
          <p:cNvSpPr txBox="1">
            <a:spLocks noChangeArrowheads="1"/>
          </p:cNvSpPr>
          <p:nvPr/>
        </p:nvSpPr>
        <p:spPr bwMode="auto">
          <a:xfrm>
            <a:off x="2117725" y="2967038"/>
            <a:ext cx="231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33FF"/>
                </a:solidFill>
              </a:rPr>
              <a:t>非空表  </a:t>
            </a:r>
            <a:r>
              <a:rPr lang="en-US" altLang="zh-CN" sz="3600">
                <a:solidFill>
                  <a:srgbClr val="9933FF"/>
                </a:solidFill>
              </a:rPr>
              <a:t>LS</a:t>
            </a:r>
            <a:endParaRPr lang="en-US" altLang="zh-CN" sz="3600"/>
          </a:p>
        </p:txBody>
      </p:sp>
      <p:sp>
        <p:nvSpPr>
          <p:cNvPr id="37913" name="Rectangle 25"/>
          <p:cNvSpPr>
            <a:spLocks noChangeArrowheads="1"/>
          </p:cNvSpPr>
          <p:nvPr/>
        </p:nvSpPr>
        <p:spPr bwMode="auto">
          <a:xfrm>
            <a:off x="4648201" y="3227388"/>
            <a:ext cx="2619375" cy="660400"/>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tag=1            </a:t>
            </a:r>
            <a:endParaRPr lang="en-US" altLang="zh-CN" sz="4400"/>
          </a:p>
        </p:txBody>
      </p:sp>
      <p:sp>
        <p:nvSpPr>
          <p:cNvPr id="37914" name="Line 26"/>
          <p:cNvSpPr>
            <a:spLocks noChangeShapeType="1"/>
          </p:cNvSpPr>
          <p:nvPr/>
        </p:nvSpPr>
        <p:spPr bwMode="auto">
          <a:xfrm>
            <a:off x="5943600" y="32004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27"/>
          <p:cNvSpPr>
            <a:spLocks noChangeShapeType="1"/>
          </p:cNvSpPr>
          <p:nvPr/>
        </p:nvSpPr>
        <p:spPr bwMode="auto">
          <a:xfrm>
            <a:off x="6629400" y="32004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Line 28"/>
          <p:cNvSpPr>
            <a:spLocks noChangeShapeType="1"/>
          </p:cNvSpPr>
          <p:nvPr/>
        </p:nvSpPr>
        <p:spPr bwMode="auto">
          <a:xfrm>
            <a:off x="6248400" y="3581400"/>
            <a:ext cx="0" cy="53340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7" name="Line 29"/>
          <p:cNvSpPr>
            <a:spLocks noChangeShapeType="1"/>
          </p:cNvSpPr>
          <p:nvPr/>
        </p:nvSpPr>
        <p:spPr bwMode="auto">
          <a:xfrm>
            <a:off x="7010400" y="3581400"/>
            <a:ext cx="6096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Text Box 30"/>
          <p:cNvSpPr txBox="1">
            <a:spLocks noChangeArrowheads="1"/>
          </p:cNvSpPr>
          <p:nvPr/>
        </p:nvSpPr>
        <p:spPr bwMode="auto">
          <a:xfrm>
            <a:off x="5257800" y="4003675"/>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指向表头的指针</a:t>
            </a:r>
            <a:endParaRPr lang="zh-CN" altLang="en-US" sz="3600"/>
          </a:p>
        </p:txBody>
      </p:sp>
      <p:sp>
        <p:nvSpPr>
          <p:cNvPr id="37919" name="Text Box 31"/>
          <p:cNvSpPr txBox="1">
            <a:spLocks noChangeArrowheads="1"/>
          </p:cNvSpPr>
          <p:nvPr/>
        </p:nvSpPr>
        <p:spPr bwMode="auto">
          <a:xfrm>
            <a:off x="7315200" y="3044825"/>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指向表尾的指针</a:t>
            </a:r>
            <a:endParaRPr lang="zh-CN" altLang="en-US" sz="3600"/>
          </a:p>
        </p:txBody>
      </p:sp>
      <p:sp>
        <p:nvSpPr>
          <p:cNvPr id="37920" name="Rectangle 32"/>
          <p:cNvSpPr>
            <a:spLocks noChangeArrowheads="1"/>
          </p:cNvSpPr>
          <p:nvPr/>
        </p:nvSpPr>
        <p:spPr bwMode="auto">
          <a:xfrm>
            <a:off x="6705601" y="5000625"/>
            <a:ext cx="2238375" cy="660400"/>
          </a:xfrm>
          <a:prstGeom prst="rect">
            <a:avLst/>
          </a:prstGeom>
          <a:solidFill>
            <a:srgbClr val="FFFF99"/>
          </a:solidFill>
          <a:ln w="19050">
            <a:solidFill>
              <a:srgbClr val="990033"/>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33"/>
                </a:solidFill>
              </a:rPr>
              <a:t>tag=0  data</a:t>
            </a:r>
            <a:endParaRPr lang="en-US" altLang="zh-CN" sz="4400"/>
          </a:p>
        </p:txBody>
      </p:sp>
      <p:sp>
        <p:nvSpPr>
          <p:cNvPr id="37921" name="Line 33"/>
          <p:cNvSpPr>
            <a:spLocks noChangeShapeType="1"/>
          </p:cNvSpPr>
          <p:nvPr/>
        </p:nvSpPr>
        <p:spPr bwMode="auto">
          <a:xfrm>
            <a:off x="8001000" y="4953000"/>
            <a:ext cx="0" cy="68580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2" name="Rectangle 34"/>
          <p:cNvSpPr>
            <a:spLocks noChangeArrowheads="1"/>
          </p:cNvSpPr>
          <p:nvPr/>
        </p:nvSpPr>
        <p:spPr bwMode="auto">
          <a:xfrm>
            <a:off x="2286000" y="5864225"/>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否则，依次类推。</a:t>
            </a:r>
          </a:p>
        </p:txBody>
      </p:sp>
    </p:spTree>
    <p:extLst>
      <p:ext uri="{BB962C8B-B14F-4D97-AF65-F5344CB8AC3E}">
        <p14:creationId xmlns:p14="http://schemas.microsoft.com/office/powerpoint/2010/main" val="1836595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905"/>
                                        </p:tgtEl>
                                        <p:attrNameLst>
                                          <p:attrName>style.visibility</p:attrName>
                                        </p:attrNameLst>
                                      </p:cBhvr>
                                      <p:to>
                                        <p:strVal val="visible"/>
                                      </p:to>
                                    </p:set>
                                    <p:anim calcmode="lin" valueType="num">
                                      <p:cBhvr additive="base">
                                        <p:cTn id="7" dur="500" fill="hold"/>
                                        <p:tgtEl>
                                          <p:spTgt spid="37905"/>
                                        </p:tgtEl>
                                        <p:attrNameLst>
                                          <p:attrName>ppt_x</p:attrName>
                                        </p:attrNameLst>
                                      </p:cBhvr>
                                      <p:tavLst>
                                        <p:tav tm="0">
                                          <p:val>
                                            <p:strVal val="#ppt_x"/>
                                          </p:val>
                                        </p:tav>
                                        <p:tav tm="100000">
                                          <p:val>
                                            <p:strVal val="#ppt_x"/>
                                          </p:val>
                                        </p:tav>
                                      </p:tavLst>
                                    </p:anim>
                                    <p:anim calcmode="lin" valueType="num">
                                      <p:cBhvr additive="base">
                                        <p:cTn id="8" dur="500" fill="hold"/>
                                        <p:tgtEl>
                                          <p:spTgt spid="379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0"/>
                                        </p:tgtEl>
                                        <p:attrNameLst>
                                          <p:attrName>style.visibility</p:attrName>
                                        </p:attrNameLst>
                                      </p:cBhvr>
                                      <p:to>
                                        <p:strVal val="visible"/>
                                      </p:to>
                                    </p:set>
                                    <p:anim calcmode="lin" valueType="num">
                                      <p:cBhvr additive="base">
                                        <p:cTn id="13" dur="500" fill="hold"/>
                                        <p:tgtEl>
                                          <p:spTgt spid="37890"/>
                                        </p:tgtEl>
                                        <p:attrNameLst>
                                          <p:attrName>ppt_x</p:attrName>
                                        </p:attrNameLst>
                                      </p:cBhvr>
                                      <p:tavLst>
                                        <p:tav tm="0">
                                          <p:val>
                                            <p:strVal val="0-#ppt_w/2"/>
                                          </p:val>
                                        </p:tav>
                                        <p:tav tm="100000">
                                          <p:val>
                                            <p:strVal val="#ppt_x"/>
                                          </p:val>
                                        </p:tav>
                                      </p:tavLst>
                                    </p:anim>
                                    <p:anim calcmode="lin" valueType="num">
                                      <p:cBhvr additive="base">
                                        <p:cTn id="14" dur="500" fill="hold"/>
                                        <p:tgtEl>
                                          <p:spTgt spid="378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910"/>
                                        </p:tgtEl>
                                        <p:attrNameLst>
                                          <p:attrName>style.visibility</p:attrName>
                                        </p:attrNameLst>
                                      </p:cBhvr>
                                      <p:to>
                                        <p:strVal val="visible"/>
                                      </p:to>
                                    </p:set>
                                    <p:anim calcmode="lin" valueType="num">
                                      <p:cBhvr additive="base">
                                        <p:cTn id="19" dur="500" fill="hold"/>
                                        <p:tgtEl>
                                          <p:spTgt spid="37910"/>
                                        </p:tgtEl>
                                        <p:attrNameLst>
                                          <p:attrName>ppt_x</p:attrName>
                                        </p:attrNameLst>
                                      </p:cBhvr>
                                      <p:tavLst>
                                        <p:tav tm="0">
                                          <p:val>
                                            <p:strVal val="0-#ppt_w/2"/>
                                          </p:val>
                                        </p:tav>
                                        <p:tav tm="100000">
                                          <p:val>
                                            <p:strVal val="#ppt_x"/>
                                          </p:val>
                                        </p:tav>
                                      </p:tavLst>
                                    </p:anim>
                                    <p:anim calcmode="lin" valueType="num">
                                      <p:cBhvr additive="base">
                                        <p:cTn id="20" dur="500" fill="hold"/>
                                        <p:tgtEl>
                                          <p:spTgt spid="379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911"/>
                                        </p:tgtEl>
                                        <p:attrNameLst>
                                          <p:attrName>style.visibility</p:attrName>
                                        </p:attrNameLst>
                                      </p:cBhvr>
                                      <p:to>
                                        <p:strVal val="visible"/>
                                      </p:to>
                                    </p:set>
                                    <p:anim calcmode="lin" valueType="num">
                                      <p:cBhvr additive="base">
                                        <p:cTn id="25" dur="500" fill="hold"/>
                                        <p:tgtEl>
                                          <p:spTgt spid="37911"/>
                                        </p:tgtEl>
                                        <p:attrNameLst>
                                          <p:attrName>ppt_x</p:attrName>
                                        </p:attrNameLst>
                                      </p:cBhvr>
                                      <p:tavLst>
                                        <p:tav tm="0">
                                          <p:val>
                                            <p:strVal val="0-#ppt_w/2"/>
                                          </p:val>
                                        </p:tav>
                                        <p:tav tm="100000">
                                          <p:val>
                                            <p:strVal val="#ppt_x"/>
                                          </p:val>
                                        </p:tav>
                                      </p:tavLst>
                                    </p:anim>
                                    <p:anim calcmode="lin" valueType="num">
                                      <p:cBhvr additive="base">
                                        <p:cTn id="26" dur="500" fill="hold"/>
                                        <p:tgtEl>
                                          <p:spTgt spid="379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7897"/>
                                        </p:tgtEl>
                                        <p:attrNameLst>
                                          <p:attrName>style.visibility</p:attrName>
                                        </p:attrNameLst>
                                      </p:cBhvr>
                                      <p:to>
                                        <p:strVal val="visible"/>
                                      </p:to>
                                    </p:set>
                                    <p:anim calcmode="lin" valueType="num">
                                      <p:cBhvr>
                                        <p:cTn id="31" dur="500" fill="hold"/>
                                        <p:tgtEl>
                                          <p:spTgt spid="37897"/>
                                        </p:tgtEl>
                                        <p:attrNameLst>
                                          <p:attrName>ppt_x</p:attrName>
                                        </p:attrNameLst>
                                      </p:cBhvr>
                                      <p:tavLst>
                                        <p:tav tm="0">
                                          <p:val>
                                            <p:strVal val="#ppt_x-#ppt_w/2"/>
                                          </p:val>
                                        </p:tav>
                                        <p:tav tm="100000">
                                          <p:val>
                                            <p:strVal val="#ppt_x"/>
                                          </p:val>
                                        </p:tav>
                                      </p:tavLst>
                                    </p:anim>
                                    <p:anim calcmode="lin" valueType="num">
                                      <p:cBhvr>
                                        <p:cTn id="32" dur="500" fill="hold"/>
                                        <p:tgtEl>
                                          <p:spTgt spid="37897"/>
                                        </p:tgtEl>
                                        <p:attrNameLst>
                                          <p:attrName>ppt_y</p:attrName>
                                        </p:attrNameLst>
                                      </p:cBhvr>
                                      <p:tavLst>
                                        <p:tav tm="0">
                                          <p:val>
                                            <p:strVal val="#ppt_y"/>
                                          </p:val>
                                        </p:tav>
                                        <p:tav tm="100000">
                                          <p:val>
                                            <p:strVal val="#ppt_y"/>
                                          </p:val>
                                        </p:tav>
                                      </p:tavLst>
                                    </p:anim>
                                    <p:anim calcmode="lin" valueType="num">
                                      <p:cBhvr>
                                        <p:cTn id="33" dur="500" fill="hold"/>
                                        <p:tgtEl>
                                          <p:spTgt spid="37897"/>
                                        </p:tgtEl>
                                        <p:attrNameLst>
                                          <p:attrName>ppt_w</p:attrName>
                                        </p:attrNameLst>
                                      </p:cBhvr>
                                      <p:tavLst>
                                        <p:tav tm="0">
                                          <p:val>
                                            <p:fltVal val="0"/>
                                          </p:val>
                                        </p:tav>
                                        <p:tav tm="100000">
                                          <p:val>
                                            <p:strVal val="#ppt_w"/>
                                          </p:val>
                                        </p:tav>
                                      </p:tavLst>
                                    </p:anim>
                                    <p:anim calcmode="lin" valueType="num">
                                      <p:cBhvr>
                                        <p:cTn id="34" dur="500" fill="hold"/>
                                        <p:tgtEl>
                                          <p:spTgt spid="37897"/>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7913"/>
                                        </p:tgtEl>
                                        <p:attrNameLst>
                                          <p:attrName>style.visibility</p:attrName>
                                        </p:attrNameLst>
                                      </p:cBhvr>
                                      <p:to>
                                        <p:strVal val="visible"/>
                                      </p:to>
                                    </p:set>
                                    <p:animEffect transition="in" filter="wipe(left)">
                                      <p:cBhvr>
                                        <p:cTn id="38" dur="500"/>
                                        <p:tgtEl>
                                          <p:spTgt spid="37913"/>
                                        </p:tgtEl>
                                      </p:cBhvr>
                                    </p:animEffect>
                                  </p:childTnLst>
                                </p:cTn>
                              </p:par>
                            </p:childTnLst>
                          </p:cTn>
                        </p:par>
                        <p:par>
                          <p:cTn id="39" fill="hold" nodeType="afterGroup">
                            <p:stCondLst>
                              <p:cond delay="1000"/>
                            </p:stCondLst>
                            <p:childTnLst>
                              <p:par>
                                <p:cTn id="40" presetID="17" presetClass="entr" presetSubtype="1" fill="hold" grpId="0" nodeType="afterEffect">
                                  <p:stCondLst>
                                    <p:cond delay="0"/>
                                  </p:stCondLst>
                                  <p:childTnLst>
                                    <p:set>
                                      <p:cBhvr>
                                        <p:cTn id="41" dur="1" fill="hold">
                                          <p:stCondLst>
                                            <p:cond delay="0"/>
                                          </p:stCondLst>
                                        </p:cTn>
                                        <p:tgtEl>
                                          <p:spTgt spid="37914"/>
                                        </p:tgtEl>
                                        <p:attrNameLst>
                                          <p:attrName>style.visibility</p:attrName>
                                        </p:attrNameLst>
                                      </p:cBhvr>
                                      <p:to>
                                        <p:strVal val="visible"/>
                                      </p:to>
                                    </p:set>
                                    <p:anim calcmode="lin" valueType="num">
                                      <p:cBhvr>
                                        <p:cTn id="42" dur="500" fill="hold"/>
                                        <p:tgtEl>
                                          <p:spTgt spid="37914"/>
                                        </p:tgtEl>
                                        <p:attrNameLst>
                                          <p:attrName>ppt_x</p:attrName>
                                        </p:attrNameLst>
                                      </p:cBhvr>
                                      <p:tavLst>
                                        <p:tav tm="0">
                                          <p:val>
                                            <p:strVal val="#ppt_x"/>
                                          </p:val>
                                        </p:tav>
                                        <p:tav tm="100000">
                                          <p:val>
                                            <p:strVal val="#ppt_x"/>
                                          </p:val>
                                        </p:tav>
                                      </p:tavLst>
                                    </p:anim>
                                    <p:anim calcmode="lin" valueType="num">
                                      <p:cBhvr>
                                        <p:cTn id="43" dur="500" fill="hold"/>
                                        <p:tgtEl>
                                          <p:spTgt spid="37914"/>
                                        </p:tgtEl>
                                        <p:attrNameLst>
                                          <p:attrName>ppt_y</p:attrName>
                                        </p:attrNameLst>
                                      </p:cBhvr>
                                      <p:tavLst>
                                        <p:tav tm="0">
                                          <p:val>
                                            <p:strVal val="#ppt_y-#ppt_h/2"/>
                                          </p:val>
                                        </p:tav>
                                        <p:tav tm="100000">
                                          <p:val>
                                            <p:strVal val="#ppt_y"/>
                                          </p:val>
                                        </p:tav>
                                      </p:tavLst>
                                    </p:anim>
                                    <p:anim calcmode="lin" valueType="num">
                                      <p:cBhvr>
                                        <p:cTn id="44" dur="500" fill="hold"/>
                                        <p:tgtEl>
                                          <p:spTgt spid="37914"/>
                                        </p:tgtEl>
                                        <p:attrNameLst>
                                          <p:attrName>ppt_w</p:attrName>
                                        </p:attrNameLst>
                                      </p:cBhvr>
                                      <p:tavLst>
                                        <p:tav tm="0">
                                          <p:val>
                                            <p:strVal val="#ppt_w"/>
                                          </p:val>
                                        </p:tav>
                                        <p:tav tm="100000">
                                          <p:val>
                                            <p:strVal val="#ppt_w"/>
                                          </p:val>
                                        </p:tav>
                                      </p:tavLst>
                                    </p:anim>
                                    <p:anim calcmode="lin" valueType="num">
                                      <p:cBhvr>
                                        <p:cTn id="45" dur="500" fill="hold"/>
                                        <p:tgtEl>
                                          <p:spTgt spid="37914"/>
                                        </p:tgtEl>
                                        <p:attrNameLst>
                                          <p:attrName>ppt_h</p:attrName>
                                        </p:attrNameLst>
                                      </p:cBhvr>
                                      <p:tavLst>
                                        <p:tav tm="0">
                                          <p:val>
                                            <p:fltVal val="0"/>
                                          </p:val>
                                        </p:tav>
                                        <p:tav tm="100000">
                                          <p:val>
                                            <p:strVal val="#ppt_h"/>
                                          </p:val>
                                        </p:tav>
                                      </p:tavLst>
                                    </p:anim>
                                  </p:childTnLst>
                                </p:cTn>
                              </p:par>
                            </p:childTnLst>
                          </p:cTn>
                        </p:par>
                        <p:par>
                          <p:cTn id="46" fill="hold" nodeType="afterGroup">
                            <p:stCondLst>
                              <p:cond delay="1500"/>
                            </p:stCondLst>
                            <p:childTnLst>
                              <p:par>
                                <p:cTn id="47" presetID="17" presetClass="entr" presetSubtype="1" fill="hold" grpId="0" nodeType="afterEffect">
                                  <p:stCondLst>
                                    <p:cond delay="0"/>
                                  </p:stCondLst>
                                  <p:childTnLst>
                                    <p:set>
                                      <p:cBhvr>
                                        <p:cTn id="48" dur="1" fill="hold">
                                          <p:stCondLst>
                                            <p:cond delay="0"/>
                                          </p:stCondLst>
                                        </p:cTn>
                                        <p:tgtEl>
                                          <p:spTgt spid="37915"/>
                                        </p:tgtEl>
                                        <p:attrNameLst>
                                          <p:attrName>style.visibility</p:attrName>
                                        </p:attrNameLst>
                                      </p:cBhvr>
                                      <p:to>
                                        <p:strVal val="visible"/>
                                      </p:to>
                                    </p:set>
                                    <p:anim calcmode="lin" valueType="num">
                                      <p:cBhvr>
                                        <p:cTn id="49" dur="500" fill="hold"/>
                                        <p:tgtEl>
                                          <p:spTgt spid="37915"/>
                                        </p:tgtEl>
                                        <p:attrNameLst>
                                          <p:attrName>ppt_x</p:attrName>
                                        </p:attrNameLst>
                                      </p:cBhvr>
                                      <p:tavLst>
                                        <p:tav tm="0">
                                          <p:val>
                                            <p:strVal val="#ppt_x"/>
                                          </p:val>
                                        </p:tav>
                                        <p:tav tm="100000">
                                          <p:val>
                                            <p:strVal val="#ppt_x"/>
                                          </p:val>
                                        </p:tav>
                                      </p:tavLst>
                                    </p:anim>
                                    <p:anim calcmode="lin" valueType="num">
                                      <p:cBhvr>
                                        <p:cTn id="50" dur="500" fill="hold"/>
                                        <p:tgtEl>
                                          <p:spTgt spid="37915"/>
                                        </p:tgtEl>
                                        <p:attrNameLst>
                                          <p:attrName>ppt_y</p:attrName>
                                        </p:attrNameLst>
                                      </p:cBhvr>
                                      <p:tavLst>
                                        <p:tav tm="0">
                                          <p:val>
                                            <p:strVal val="#ppt_y-#ppt_h/2"/>
                                          </p:val>
                                        </p:tav>
                                        <p:tav tm="100000">
                                          <p:val>
                                            <p:strVal val="#ppt_y"/>
                                          </p:val>
                                        </p:tav>
                                      </p:tavLst>
                                    </p:anim>
                                    <p:anim calcmode="lin" valueType="num">
                                      <p:cBhvr>
                                        <p:cTn id="51" dur="500" fill="hold"/>
                                        <p:tgtEl>
                                          <p:spTgt spid="37915"/>
                                        </p:tgtEl>
                                        <p:attrNameLst>
                                          <p:attrName>ppt_w</p:attrName>
                                        </p:attrNameLst>
                                      </p:cBhvr>
                                      <p:tavLst>
                                        <p:tav tm="0">
                                          <p:val>
                                            <p:strVal val="#ppt_w"/>
                                          </p:val>
                                        </p:tav>
                                        <p:tav tm="100000">
                                          <p:val>
                                            <p:strVal val="#ppt_w"/>
                                          </p:val>
                                        </p:tav>
                                      </p:tavLst>
                                    </p:anim>
                                    <p:anim calcmode="lin" valueType="num">
                                      <p:cBhvr>
                                        <p:cTn id="52" dur="500" fill="hold"/>
                                        <p:tgtEl>
                                          <p:spTgt spid="37915"/>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7916"/>
                                        </p:tgtEl>
                                        <p:attrNameLst>
                                          <p:attrName>style.visibility</p:attrName>
                                        </p:attrNameLst>
                                      </p:cBhvr>
                                      <p:to>
                                        <p:strVal val="visible"/>
                                      </p:to>
                                    </p:set>
                                    <p:animEffect transition="in" filter="wipe(up)">
                                      <p:cBhvr>
                                        <p:cTn id="57" dur="500"/>
                                        <p:tgtEl>
                                          <p:spTgt spid="37916"/>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7918"/>
                                        </p:tgtEl>
                                        <p:attrNameLst>
                                          <p:attrName>style.visibility</p:attrName>
                                        </p:attrNameLst>
                                      </p:cBhvr>
                                      <p:to>
                                        <p:strVal val="visible"/>
                                      </p:to>
                                    </p:set>
                                    <p:animEffect transition="in" filter="wipe(left)">
                                      <p:cBhvr>
                                        <p:cTn id="61" dur="500"/>
                                        <p:tgtEl>
                                          <p:spTgt spid="3791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917"/>
                                        </p:tgtEl>
                                        <p:attrNameLst>
                                          <p:attrName>style.visibility</p:attrName>
                                        </p:attrNameLst>
                                      </p:cBhvr>
                                      <p:to>
                                        <p:strVal val="visible"/>
                                      </p:to>
                                    </p:set>
                                    <p:animEffect transition="in" filter="wipe(left)">
                                      <p:cBhvr>
                                        <p:cTn id="66" dur="500"/>
                                        <p:tgtEl>
                                          <p:spTgt spid="37917"/>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7919"/>
                                        </p:tgtEl>
                                        <p:attrNameLst>
                                          <p:attrName>style.visibility</p:attrName>
                                        </p:attrNameLst>
                                      </p:cBhvr>
                                      <p:to>
                                        <p:strVal val="visible"/>
                                      </p:to>
                                    </p:set>
                                    <p:animEffect transition="in" filter="wipe(left)">
                                      <p:cBhvr>
                                        <p:cTn id="70" dur="500"/>
                                        <p:tgtEl>
                                          <p:spTgt spid="3791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7907"/>
                                        </p:tgtEl>
                                        <p:attrNameLst>
                                          <p:attrName>style.visibility</p:attrName>
                                        </p:attrNameLst>
                                      </p:cBhvr>
                                      <p:to>
                                        <p:strVal val="visible"/>
                                      </p:to>
                                    </p:set>
                                    <p:animEffect transition="in" filter="wipe(left)">
                                      <p:cBhvr>
                                        <p:cTn id="75" dur="500"/>
                                        <p:tgtEl>
                                          <p:spTgt spid="37907"/>
                                        </p:tgtEl>
                                      </p:cBhvr>
                                    </p:animEffec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37920"/>
                                        </p:tgtEl>
                                        <p:attrNameLst>
                                          <p:attrName>style.visibility</p:attrName>
                                        </p:attrNameLst>
                                      </p:cBhvr>
                                      <p:to>
                                        <p:strVal val="visible"/>
                                      </p:to>
                                    </p:set>
                                    <p:animEffect transition="in" filter="wipe(left)">
                                      <p:cBhvr>
                                        <p:cTn id="79" dur="500"/>
                                        <p:tgtEl>
                                          <p:spTgt spid="37920"/>
                                        </p:tgtEl>
                                      </p:cBhvr>
                                    </p:animEffect>
                                  </p:childTnLst>
                                </p:cTn>
                              </p:par>
                            </p:childTnLst>
                          </p:cTn>
                        </p:par>
                        <p:par>
                          <p:cTn id="80" fill="hold" nodeType="afterGroup">
                            <p:stCondLst>
                              <p:cond delay="1000"/>
                            </p:stCondLst>
                            <p:childTnLst>
                              <p:par>
                                <p:cTn id="81" presetID="17" presetClass="entr" presetSubtype="1" fill="hold" grpId="0" nodeType="afterEffect">
                                  <p:stCondLst>
                                    <p:cond delay="0"/>
                                  </p:stCondLst>
                                  <p:childTnLst>
                                    <p:set>
                                      <p:cBhvr>
                                        <p:cTn id="82" dur="1" fill="hold">
                                          <p:stCondLst>
                                            <p:cond delay="0"/>
                                          </p:stCondLst>
                                        </p:cTn>
                                        <p:tgtEl>
                                          <p:spTgt spid="37921"/>
                                        </p:tgtEl>
                                        <p:attrNameLst>
                                          <p:attrName>style.visibility</p:attrName>
                                        </p:attrNameLst>
                                      </p:cBhvr>
                                      <p:to>
                                        <p:strVal val="visible"/>
                                      </p:to>
                                    </p:set>
                                    <p:anim calcmode="lin" valueType="num">
                                      <p:cBhvr>
                                        <p:cTn id="83" dur="500" fill="hold"/>
                                        <p:tgtEl>
                                          <p:spTgt spid="37921"/>
                                        </p:tgtEl>
                                        <p:attrNameLst>
                                          <p:attrName>ppt_x</p:attrName>
                                        </p:attrNameLst>
                                      </p:cBhvr>
                                      <p:tavLst>
                                        <p:tav tm="0">
                                          <p:val>
                                            <p:strVal val="#ppt_x"/>
                                          </p:val>
                                        </p:tav>
                                        <p:tav tm="100000">
                                          <p:val>
                                            <p:strVal val="#ppt_x"/>
                                          </p:val>
                                        </p:tav>
                                      </p:tavLst>
                                    </p:anim>
                                    <p:anim calcmode="lin" valueType="num">
                                      <p:cBhvr>
                                        <p:cTn id="84" dur="500" fill="hold"/>
                                        <p:tgtEl>
                                          <p:spTgt spid="37921"/>
                                        </p:tgtEl>
                                        <p:attrNameLst>
                                          <p:attrName>ppt_y</p:attrName>
                                        </p:attrNameLst>
                                      </p:cBhvr>
                                      <p:tavLst>
                                        <p:tav tm="0">
                                          <p:val>
                                            <p:strVal val="#ppt_y-#ppt_h/2"/>
                                          </p:val>
                                        </p:tav>
                                        <p:tav tm="100000">
                                          <p:val>
                                            <p:strVal val="#ppt_y"/>
                                          </p:val>
                                        </p:tav>
                                      </p:tavLst>
                                    </p:anim>
                                    <p:anim calcmode="lin" valueType="num">
                                      <p:cBhvr>
                                        <p:cTn id="85" dur="500" fill="hold"/>
                                        <p:tgtEl>
                                          <p:spTgt spid="37921"/>
                                        </p:tgtEl>
                                        <p:attrNameLst>
                                          <p:attrName>ppt_w</p:attrName>
                                        </p:attrNameLst>
                                      </p:cBhvr>
                                      <p:tavLst>
                                        <p:tav tm="0">
                                          <p:val>
                                            <p:strVal val="#ppt_w"/>
                                          </p:val>
                                        </p:tav>
                                        <p:tav tm="100000">
                                          <p:val>
                                            <p:strVal val="#ppt_w"/>
                                          </p:val>
                                        </p:tav>
                                      </p:tavLst>
                                    </p:anim>
                                    <p:anim calcmode="lin" valueType="num">
                                      <p:cBhvr>
                                        <p:cTn id="86" dur="500" fill="hold"/>
                                        <p:tgtEl>
                                          <p:spTgt spid="37921"/>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7922"/>
                                        </p:tgtEl>
                                        <p:attrNameLst>
                                          <p:attrName>style.visibility</p:attrName>
                                        </p:attrNameLst>
                                      </p:cBhvr>
                                      <p:to>
                                        <p:strVal val="visible"/>
                                      </p:to>
                                    </p:set>
                                    <p:anim calcmode="lin" valueType="num">
                                      <p:cBhvr additive="base">
                                        <p:cTn id="91" dur="500" fill="hold"/>
                                        <p:tgtEl>
                                          <p:spTgt spid="37922"/>
                                        </p:tgtEl>
                                        <p:attrNameLst>
                                          <p:attrName>ppt_x</p:attrName>
                                        </p:attrNameLst>
                                      </p:cBhvr>
                                      <p:tavLst>
                                        <p:tav tm="0">
                                          <p:val>
                                            <p:strVal val="#ppt_x"/>
                                          </p:val>
                                        </p:tav>
                                        <p:tav tm="100000">
                                          <p:val>
                                            <p:strVal val="#ppt_x"/>
                                          </p:val>
                                        </p:tav>
                                      </p:tavLst>
                                    </p:anim>
                                    <p:anim calcmode="lin" valueType="num">
                                      <p:cBhvr additive="base">
                                        <p:cTn id="92" dur="500" fill="hold"/>
                                        <p:tgtEl>
                                          <p:spTgt spid="379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7" grpId="0" animBg="1"/>
      <p:bldP spid="37905" grpId="0" autoUpdateAnimBg="0"/>
      <p:bldP spid="37907" grpId="0" autoUpdateAnimBg="0"/>
      <p:bldP spid="37910" grpId="0" autoUpdateAnimBg="0"/>
      <p:bldP spid="37911" grpId="0" autoUpdateAnimBg="0"/>
      <p:bldP spid="37913" grpId="0" animBg="1" autoUpdateAnimBg="0"/>
      <p:bldP spid="37914" grpId="0" animBg="1"/>
      <p:bldP spid="37915" grpId="0" animBg="1"/>
      <p:bldP spid="37916" grpId="0" animBg="1"/>
      <p:bldP spid="37917" grpId="0" animBg="1"/>
      <p:bldP spid="37918" grpId="0" autoUpdateAnimBg="0"/>
      <p:bldP spid="37919" grpId="0" autoUpdateAnimBg="0"/>
      <p:bldP spid="37920" grpId="0" animBg="1" autoUpdateAnimBg="0"/>
      <p:bldP spid="37921" grpId="0" animBg="1"/>
      <p:bldP spid="3792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819276" y="166689"/>
            <a:ext cx="854432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dirty="0"/>
              <a:t>6)  </a:t>
            </a:r>
            <a:r>
              <a:rPr lang="zh-CN" altLang="en-US" sz="3200" dirty="0"/>
              <a:t>任何一个非空广义表    </a:t>
            </a:r>
            <a:r>
              <a:rPr lang="en-US" altLang="zh-CN" sz="3200" dirty="0"/>
              <a:t>LS = ( </a:t>
            </a:r>
            <a:r>
              <a:rPr lang="en-US" altLang="zh-CN" sz="3200" dirty="0">
                <a:sym typeface="Symbol" panose="05050102010706020507" pitchFamily="18" charset="2"/>
              </a:rPr>
              <a:t></a:t>
            </a:r>
            <a:r>
              <a:rPr lang="en-US" altLang="zh-CN" sz="3200" dirty="0"/>
              <a:t>1, </a:t>
            </a:r>
            <a:r>
              <a:rPr lang="en-US" altLang="zh-CN" sz="3200" dirty="0">
                <a:sym typeface="Symbol" panose="05050102010706020507" pitchFamily="18" charset="2"/>
              </a:rPr>
              <a:t></a:t>
            </a:r>
            <a:r>
              <a:rPr lang="en-US" altLang="zh-CN" sz="3200" dirty="0"/>
              <a:t>2, …, </a:t>
            </a:r>
            <a:r>
              <a:rPr lang="en-US" altLang="zh-CN" sz="3200" dirty="0">
                <a:sym typeface="Symbol" panose="05050102010706020507" pitchFamily="18" charset="2"/>
              </a:rPr>
              <a:t></a:t>
            </a:r>
            <a:r>
              <a:rPr lang="en-US" altLang="zh-CN" sz="3200" dirty="0"/>
              <a:t>n)</a:t>
            </a:r>
            <a:endParaRPr lang="en-US" altLang="zh-CN" sz="4000" dirty="0"/>
          </a:p>
          <a:p>
            <a:pPr eaLnBrk="1" hangingPunct="1"/>
            <a:r>
              <a:rPr lang="en-US" altLang="zh-CN" sz="3200" dirty="0"/>
              <a:t>     </a:t>
            </a:r>
            <a:r>
              <a:rPr lang="zh-CN" altLang="en-US" sz="3200" dirty="0"/>
              <a:t>均可分解为</a:t>
            </a:r>
          </a:p>
          <a:p>
            <a:pPr eaLnBrk="1" hangingPunct="1"/>
            <a:r>
              <a:rPr lang="zh-CN" altLang="en-US" sz="3200" dirty="0"/>
              <a:t>           </a:t>
            </a:r>
            <a:r>
              <a:rPr lang="zh-CN" altLang="en-US" sz="3200" dirty="0">
                <a:solidFill>
                  <a:srgbClr val="FF0000"/>
                </a:solidFill>
              </a:rPr>
              <a:t>表头</a:t>
            </a:r>
            <a:r>
              <a:rPr lang="zh-CN" altLang="en-US" sz="3200" dirty="0"/>
              <a:t>  </a:t>
            </a:r>
            <a:r>
              <a:rPr lang="en-US" altLang="zh-CN" sz="3200" dirty="0"/>
              <a:t>Head(LS) = </a:t>
            </a:r>
            <a:r>
              <a:rPr lang="en-US" altLang="zh-CN" sz="3200" dirty="0">
                <a:sym typeface="Symbol" panose="05050102010706020507" pitchFamily="18" charset="2"/>
              </a:rPr>
              <a:t></a:t>
            </a:r>
            <a:r>
              <a:rPr lang="en-US" altLang="zh-CN" sz="3200" dirty="0"/>
              <a:t>1   </a:t>
            </a:r>
            <a:r>
              <a:rPr lang="zh-CN" altLang="en-US" sz="3200" dirty="0"/>
              <a:t>和</a:t>
            </a:r>
          </a:p>
          <a:p>
            <a:pPr eaLnBrk="1" hangingPunct="1"/>
            <a:r>
              <a:rPr lang="zh-CN" altLang="en-US" sz="3200" dirty="0"/>
              <a:t>           </a:t>
            </a:r>
            <a:r>
              <a:rPr lang="zh-CN" altLang="en-US" sz="3200" dirty="0">
                <a:solidFill>
                  <a:srgbClr val="FF0000"/>
                </a:solidFill>
              </a:rPr>
              <a:t>表尾</a:t>
            </a:r>
            <a:r>
              <a:rPr lang="zh-CN" altLang="en-US" sz="3200" dirty="0"/>
              <a:t>  </a:t>
            </a:r>
            <a:r>
              <a:rPr lang="en-US" altLang="zh-CN" sz="3200" dirty="0"/>
              <a:t>Tail(LS) = ( </a:t>
            </a:r>
            <a:r>
              <a:rPr lang="en-US" altLang="zh-CN" sz="3200" dirty="0">
                <a:sym typeface="Symbol" panose="05050102010706020507" pitchFamily="18" charset="2"/>
              </a:rPr>
              <a:t></a:t>
            </a:r>
            <a:r>
              <a:rPr lang="en-US" altLang="zh-CN" sz="3200" dirty="0"/>
              <a:t>2, …, </a:t>
            </a:r>
            <a:r>
              <a:rPr lang="en-US" altLang="zh-CN" sz="3200" dirty="0">
                <a:sym typeface="Symbol" panose="05050102010706020507" pitchFamily="18" charset="2"/>
              </a:rPr>
              <a:t></a:t>
            </a:r>
            <a:r>
              <a:rPr lang="en-US" altLang="zh-CN" sz="3200" dirty="0"/>
              <a:t>n)     </a:t>
            </a:r>
            <a:r>
              <a:rPr lang="zh-CN" altLang="en-US" sz="3200" dirty="0"/>
              <a:t>两部分。</a:t>
            </a:r>
            <a:endParaRPr lang="en-US" altLang="zh-CN" sz="3200" dirty="0"/>
          </a:p>
          <a:p>
            <a:pPr eaLnBrk="1" hangingPunct="1"/>
            <a:r>
              <a:rPr lang="en-US" altLang="zh-CN" sz="3200" dirty="0"/>
              <a:t>		</a:t>
            </a:r>
            <a:r>
              <a:rPr lang="zh-CN" altLang="en-US" sz="3200" dirty="0">
                <a:solidFill>
                  <a:srgbClr val="FF0000"/>
                </a:solidFill>
              </a:rPr>
              <a:t>剩余部分都是表尾（一个子表）</a:t>
            </a:r>
          </a:p>
        </p:txBody>
      </p:sp>
      <p:sp>
        <p:nvSpPr>
          <p:cNvPr id="34819" name="Text Box 3"/>
          <p:cNvSpPr txBox="1">
            <a:spLocks noChangeArrowheads="1"/>
          </p:cNvSpPr>
          <p:nvPr/>
        </p:nvSpPr>
        <p:spPr bwMode="auto">
          <a:xfrm>
            <a:off x="1488586" y="2632076"/>
            <a:ext cx="6337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dirty="0">
                <a:solidFill>
                  <a:srgbClr val="990033"/>
                </a:solidFill>
              </a:rPr>
              <a:t>例如</a:t>
            </a:r>
            <a:r>
              <a:rPr lang="en-US" altLang="zh-CN" sz="3200" dirty="0">
                <a:solidFill>
                  <a:srgbClr val="990033"/>
                </a:solidFill>
              </a:rPr>
              <a:t>:</a:t>
            </a:r>
            <a:r>
              <a:rPr lang="en-US" altLang="zh-CN" sz="3200" dirty="0"/>
              <a:t>   D = ( E, F ) =  ((a, (b, c))</a:t>
            </a:r>
            <a:r>
              <a:rPr lang="zh-CN" altLang="en-US" sz="3200" dirty="0"/>
              <a:t>，</a:t>
            </a:r>
            <a:r>
              <a:rPr lang="en-US" altLang="zh-CN" sz="3200" dirty="0"/>
              <a:t>F )</a:t>
            </a:r>
            <a:endParaRPr lang="en-US" altLang="zh-CN" sz="2800" dirty="0"/>
          </a:p>
        </p:txBody>
      </p:sp>
      <p:sp>
        <p:nvSpPr>
          <p:cNvPr id="34822" name="Text Box 6"/>
          <p:cNvSpPr txBox="1">
            <a:spLocks noChangeArrowheads="1"/>
          </p:cNvSpPr>
          <p:nvPr/>
        </p:nvSpPr>
        <p:spPr bwMode="auto">
          <a:xfrm>
            <a:off x="1834661" y="3321050"/>
            <a:ext cx="6565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dirty="0"/>
              <a:t>Head( </a:t>
            </a:r>
            <a:r>
              <a:rPr lang="en-US" altLang="zh-CN" sz="3600" dirty="0">
                <a:solidFill>
                  <a:srgbClr val="0000FF"/>
                </a:solidFill>
              </a:rPr>
              <a:t>D </a:t>
            </a:r>
            <a:r>
              <a:rPr lang="en-US" altLang="zh-CN" sz="3600" dirty="0"/>
              <a:t>) = </a:t>
            </a:r>
            <a:r>
              <a:rPr lang="en-US" altLang="zh-CN" sz="3600" dirty="0">
                <a:solidFill>
                  <a:srgbClr val="9933FF"/>
                </a:solidFill>
              </a:rPr>
              <a:t>E</a:t>
            </a:r>
            <a:r>
              <a:rPr lang="en-US" altLang="zh-CN" sz="3600" dirty="0"/>
              <a:t>        Tail( </a:t>
            </a:r>
            <a:r>
              <a:rPr lang="en-US" altLang="zh-CN" sz="3600" dirty="0">
                <a:solidFill>
                  <a:srgbClr val="0000FF"/>
                </a:solidFill>
              </a:rPr>
              <a:t>D</a:t>
            </a:r>
            <a:r>
              <a:rPr lang="en-US" altLang="zh-CN" sz="3600" dirty="0"/>
              <a:t> ) = </a:t>
            </a:r>
            <a:r>
              <a:rPr lang="en-US" altLang="zh-CN" sz="3600" dirty="0">
                <a:solidFill>
                  <a:srgbClr val="9933FF"/>
                </a:solidFill>
              </a:rPr>
              <a:t>( F )</a:t>
            </a:r>
            <a:endParaRPr lang="en-US" altLang="zh-CN" sz="3600" dirty="0"/>
          </a:p>
        </p:txBody>
      </p:sp>
      <p:sp>
        <p:nvSpPr>
          <p:cNvPr id="34823" name="Text Box 7"/>
          <p:cNvSpPr txBox="1">
            <a:spLocks noChangeArrowheads="1"/>
          </p:cNvSpPr>
          <p:nvPr/>
        </p:nvSpPr>
        <p:spPr bwMode="auto">
          <a:xfrm>
            <a:off x="1834661" y="4006850"/>
            <a:ext cx="732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Head(</a:t>
            </a:r>
            <a:r>
              <a:rPr lang="en-US" altLang="zh-CN" sz="3600">
                <a:solidFill>
                  <a:srgbClr val="0000FF"/>
                </a:solidFill>
              </a:rPr>
              <a:t> E </a:t>
            </a:r>
            <a:r>
              <a:rPr lang="en-US" altLang="zh-CN" sz="3600"/>
              <a:t>) = </a:t>
            </a:r>
            <a:r>
              <a:rPr lang="en-US" altLang="zh-CN" sz="3600">
                <a:solidFill>
                  <a:srgbClr val="9933FF"/>
                </a:solidFill>
              </a:rPr>
              <a:t>a</a:t>
            </a:r>
            <a:r>
              <a:rPr lang="en-US" altLang="zh-CN" sz="3600"/>
              <a:t>         Tail(</a:t>
            </a:r>
            <a:r>
              <a:rPr lang="en-US" altLang="zh-CN" sz="3600">
                <a:solidFill>
                  <a:srgbClr val="0000FF"/>
                </a:solidFill>
              </a:rPr>
              <a:t> E</a:t>
            </a:r>
            <a:r>
              <a:rPr lang="en-US" altLang="zh-CN" sz="3600"/>
              <a:t> ) = </a:t>
            </a:r>
            <a:r>
              <a:rPr lang="en-US" altLang="zh-CN" sz="3600">
                <a:solidFill>
                  <a:srgbClr val="9933FF"/>
                </a:solidFill>
              </a:rPr>
              <a:t>( ( b, c) )</a:t>
            </a:r>
            <a:endParaRPr lang="en-US" altLang="zh-CN" sz="4400"/>
          </a:p>
        </p:txBody>
      </p:sp>
      <p:sp>
        <p:nvSpPr>
          <p:cNvPr id="34824" name="Text Box 8"/>
          <p:cNvSpPr txBox="1">
            <a:spLocks noChangeArrowheads="1"/>
          </p:cNvSpPr>
          <p:nvPr/>
        </p:nvSpPr>
        <p:spPr bwMode="auto">
          <a:xfrm>
            <a:off x="1402861" y="47371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Head(</a:t>
            </a:r>
            <a:r>
              <a:rPr lang="en-US" altLang="zh-CN" sz="3600">
                <a:solidFill>
                  <a:srgbClr val="0000FF"/>
                </a:solidFill>
              </a:rPr>
              <a:t> (( b, c))</a:t>
            </a:r>
            <a:r>
              <a:rPr lang="en-US" altLang="zh-CN" sz="3600"/>
              <a:t> ) = </a:t>
            </a:r>
            <a:r>
              <a:rPr lang="en-US" altLang="zh-CN" sz="3600">
                <a:solidFill>
                  <a:srgbClr val="9933FF"/>
                </a:solidFill>
              </a:rPr>
              <a:t>( b, c)</a:t>
            </a:r>
            <a:r>
              <a:rPr lang="en-US" altLang="zh-CN" sz="3600"/>
              <a:t>   Tail( </a:t>
            </a:r>
            <a:r>
              <a:rPr lang="en-US" altLang="zh-CN" sz="3600">
                <a:solidFill>
                  <a:srgbClr val="0000FF"/>
                </a:solidFill>
              </a:rPr>
              <a:t>(( b, c))</a:t>
            </a:r>
            <a:r>
              <a:rPr lang="en-US" altLang="zh-CN" sz="3600"/>
              <a:t> ) = </a:t>
            </a:r>
            <a:r>
              <a:rPr lang="en-US" altLang="zh-CN" sz="3600">
                <a:solidFill>
                  <a:srgbClr val="9933FF"/>
                </a:solidFill>
              </a:rPr>
              <a:t>( )</a:t>
            </a:r>
            <a:endParaRPr lang="en-US" altLang="zh-CN" sz="3600"/>
          </a:p>
        </p:txBody>
      </p:sp>
      <p:sp>
        <p:nvSpPr>
          <p:cNvPr id="34825" name="Text Box 9"/>
          <p:cNvSpPr txBox="1">
            <a:spLocks noChangeArrowheads="1"/>
          </p:cNvSpPr>
          <p:nvPr/>
        </p:nvSpPr>
        <p:spPr bwMode="auto">
          <a:xfrm>
            <a:off x="1440961" y="545465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Head(</a:t>
            </a:r>
            <a:r>
              <a:rPr lang="en-US" altLang="zh-CN" sz="3600">
                <a:solidFill>
                  <a:srgbClr val="0000FF"/>
                </a:solidFill>
              </a:rPr>
              <a:t> ( b, c) </a:t>
            </a:r>
            <a:r>
              <a:rPr lang="en-US" altLang="zh-CN" sz="3600"/>
              <a:t>) =</a:t>
            </a:r>
            <a:r>
              <a:rPr lang="en-US" altLang="zh-CN" sz="3600">
                <a:solidFill>
                  <a:srgbClr val="9933FF"/>
                </a:solidFill>
              </a:rPr>
              <a:t> b</a:t>
            </a:r>
            <a:r>
              <a:rPr lang="en-US" altLang="zh-CN" sz="3600"/>
              <a:t>    Tail( </a:t>
            </a:r>
            <a:r>
              <a:rPr lang="en-US" altLang="zh-CN" sz="3600">
                <a:solidFill>
                  <a:srgbClr val="0000FF"/>
                </a:solidFill>
              </a:rPr>
              <a:t>( b, c)</a:t>
            </a:r>
            <a:r>
              <a:rPr lang="en-US" altLang="zh-CN" sz="3600"/>
              <a:t> ) = </a:t>
            </a:r>
            <a:r>
              <a:rPr lang="en-US" altLang="zh-CN" sz="3600">
                <a:solidFill>
                  <a:srgbClr val="9933FF"/>
                </a:solidFill>
              </a:rPr>
              <a:t>( c )</a:t>
            </a:r>
            <a:endParaRPr lang="en-US" altLang="zh-CN" sz="4400"/>
          </a:p>
        </p:txBody>
      </p:sp>
      <p:sp>
        <p:nvSpPr>
          <p:cNvPr id="34826" name="Text Box 10"/>
          <p:cNvSpPr txBox="1">
            <a:spLocks noChangeArrowheads="1"/>
          </p:cNvSpPr>
          <p:nvPr/>
        </p:nvSpPr>
        <p:spPr bwMode="auto">
          <a:xfrm>
            <a:off x="1453661" y="62166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Head( </a:t>
            </a:r>
            <a:r>
              <a:rPr lang="en-US" altLang="zh-CN" sz="3600">
                <a:solidFill>
                  <a:srgbClr val="0000FF"/>
                </a:solidFill>
              </a:rPr>
              <a:t>( c )</a:t>
            </a:r>
            <a:r>
              <a:rPr lang="en-US" altLang="zh-CN" sz="3600"/>
              <a:t> ) =</a:t>
            </a:r>
            <a:r>
              <a:rPr lang="en-US" altLang="zh-CN" sz="3600">
                <a:solidFill>
                  <a:srgbClr val="9933FF"/>
                </a:solidFill>
              </a:rPr>
              <a:t> c</a:t>
            </a:r>
            <a:r>
              <a:rPr lang="en-US" altLang="zh-CN" sz="3600"/>
              <a:t>        Tail( </a:t>
            </a:r>
            <a:r>
              <a:rPr lang="en-US" altLang="zh-CN" sz="3600">
                <a:solidFill>
                  <a:srgbClr val="0000FF"/>
                </a:solidFill>
              </a:rPr>
              <a:t>( c )</a:t>
            </a:r>
            <a:r>
              <a:rPr lang="en-US" altLang="zh-CN" sz="3600"/>
              <a:t> ) = </a:t>
            </a:r>
            <a:r>
              <a:rPr lang="en-US" altLang="zh-CN" sz="3600">
                <a:solidFill>
                  <a:srgbClr val="9933FF"/>
                </a:solidFill>
              </a:rPr>
              <a:t>( )</a:t>
            </a:r>
            <a:endParaRPr lang="en-US" altLang="zh-CN" sz="3600"/>
          </a:p>
        </p:txBody>
      </p:sp>
    </p:spTree>
    <p:extLst>
      <p:ext uri="{BB962C8B-B14F-4D97-AF65-F5344CB8AC3E}">
        <p14:creationId xmlns:p14="http://schemas.microsoft.com/office/powerpoint/2010/main" val="169431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trips(downRight)">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wipe(left)">
                                      <p:cBhvr>
                                        <p:cTn id="17" dur="500"/>
                                        <p:tgtEl>
                                          <p:spTgt spid="34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4"/>
                                        </p:tgtEl>
                                        <p:attrNameLst>
                                          <p:attrName>style.visibility</p:attrName>
                                        </p:attrNameLst>
                                      </p:cBhvr>
                                      <p:to>
                                        <p:strVal val="visible"/>
                                      </p:to>
                                    </p:set>
                                    <p:animEffect transition="in" filter="wipe(left)">
                                      <p:cBhvr>
                                        <p:cTn id="27" dur="500"/>
                                        <p:tgtEl>
                                          <p:spTgt spid="34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5"/>
                                        </p:tgtEl>
                                        <p:attrNameLst>
                                          <p:attrName>style.visibility</p:attrName>
                                        </p:attrNameLst>
                                      </p:cBhvr>
                                      <p:to>
                                        <p:strVal val="visible"/>
                                      </p:to>
                                    </p:set>
                                    <p:animEffect transition="in" filter="wipe(left)">
                                      <p:cBhvr>
                                        <p:cTn id="32" dur="500"/>
                                        <p:tgtEl>
                                          <p:spTgt spid="348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6"/>
                                        </p:tgtEl>
                                        <p:attrNameLst>
                                          <p:attrName>style.visibility</p:attrName>
                                        </p:attrNameLst>
                                      </p:cBhvr>
                                      <p:to>
                                        <p:strVal val="visible"/>
                                      </p:to>
                                    </p:set>
                                    <p:animEffect transition="in" filter="wipe(left)">
                                      <p:cBhvr>
                                        <p:cTn id="37" dur="500"/>
                                        <p:tgtEl>
                                          <p:spTgt spid="3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2" grpId="0" autoUpdateAnimBg="0"/>
      <p:bldP spid="34823" grpId="0" autoUpdateAnimBg="0"/>
      <p:bldP spid="34824" grpId="0" autoUpdateAnimBg="0"/>
      <p:bldP spid="34825" grpId="0" autoUpdateAnimBg="0"/>
      <p:bldP spid="3482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52600" y="258763"/>
            <a:ext cx="34226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600">
                <a:solidFill>
                  <a:srgbClr val="0000FF"/>
                </a:solidFill>
              </a:rPr>
              <a:t>2) </a:t>
            </a:r>
            <a:r>
              <a:rPr lang="zh-CN" altLang="en-US" sz="3600">
                <a:solidFill>
                  <a:srgbClr val="0000FF"/>
                </a:solidFill>
              </a:rPr>
              <a:t>子表分析法：</a:t>
            </a:r>
            <a:endParaRPr lang="zh-CN" altLang="en-US" sz="4000"/>
          </a:p>
        </p:txBody>
      </p:sp>
      <p:sp>
        <p:nvSpPr>
          <p:cNvPr id="93187" name="Line 3"/>
          <p:cNvSpPr>
            <a:spLocks noChangeShapeType="1"/>
          </p:cNvSpPr>
          <p:nvPr/>
        </p:nvSpPr>
        <p:spPr bwMode="auto">
          <a:xfrm>
            <a:off x="1981200" y="3124200"/>
            <a:ext cx="990600" cy="0"/>
          </a:xfrm>
          <a:prstGeom prst="line">
            <a:avLst/>
          </a:prstGeom>
          <a:noFill/>
          <a:ln w="25400">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88" name="Text Box 4"/>
          <p:cNvSpPr txBox="1">
            <a:spLocks noChangeArrowheads="1"/>
          </p:cNvSpPr>
          <p:nvPr/>
        </p:nvSpPr>
        <p:spPr bwMode="auto">
          <a:xfrm>
            <a:off x="2254250" y="5054601"/>
            <a:ext cx="42989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3600">
                <a:solidFill>
                  <a:srgbClr val="990033"/>
                </a:solidFill>
              </a:rPr>
              <a:t>若子表为原子，则为</a:t>
            </a:r>
            <a:endParaRPr lang="zh-CN" altLang="en-US" sz="4400"/>
          </a:p>
        </p:txBody>
      </p:sp>
      <p:sp>
        <p:nvSpPr>
          <p:cNvPr id="93189" name="Text Box 5"/>
          <p:cNvSpPr txBox="1">
            <a:spLocks noChangeArrowheads="1"/>
          </p:cNvSpPr>
          <p:nvPr/>
        </p:nvSpPr>
        <p:spPr bwMode="auto">
          <a:xfrm>
            <a:off x="2238376" y="1138238"/>
            <a:ext cx="3794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33FF"/>
                </a:solidFill>
              </a:rPr>
              <a:t>空表 </a:t>
            </a:r>
            <a:r>
              <a:rPr lang="zh-CN" altLang="en-US" sz="3600"/>
              <a:t>     </a:t>
            </a:r>
            <a:r>
              <a:rPr lang="en-US" altLang="zh-CN" sz="3600">
                <a:solidFill>
                  <a:srgbClr val="9933FF"/>
                </a:solidFill>
              </a:rPr>
              <a:t>LS=NULL</a:t>
            </a:r>
            <a:endParaRPr lang="en-US" altLang="zh-CN" sz="3600"/>
          </a:p>
        </p:txBody>
      </p:sp>
      <p:sp>
        <p:nvSpPr>
          <p:cNvPr id="93190" name="Text Box 6"/>
          <p:cNvSpPr txBox="1">
            <a:spLocks noChangeArrowheads="1"/>
          </p:cNvSpPr>
          <p:nvPr/>
        </p:nvSpPr>
        <p:spPr bwMode="auto">
          <a:xfrm>
            <a:off x="2238375" y="19939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33FF"/>
                </a:solidFill>
              </a:rPr>
              <a:t>非空表</a:t>
            </a:r>
            <a:endParaRPr lang="zh-CN" altLang="en-US" sz="3600"/>
          </a:p>
        </p:txBody>
      </p:sp>
      <p:sp>
        <p:nvSpPr>
          <p:cNvPr id="93191" name="Rectangle 7"/>
          <p:cNvSpPr>
            <a:spLocks noChangeArrowheads="1"/>
          </p:cNvSpPr>
          <p:nvPr/>
        </p:nvSpPr>
        <p:spPr bwMode="auto">
          <a:xfrm>
            <a:off x="2971800" y="2770188"/>
            <a:ext cx="1803400" cy="660400"/>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 1           </a:t>
            </a:r>
            <a:endParaRPr lang="en-US" altLang="zh-CN" sz="4400"/>
          </a:p>
        </p:txBody>
      </p:sp>
      <p:sp>
        <p:nvSpPr>
          <p:cNvPr id="93192" name="Line 8"/>
          <p:cNvSpPr>
            <a:spLocks noChangeShapeType="1"/>
          </p:cNvSpPr>
          <p:nvPr/>
        </p:nvSpPr>
        <p:spPr bwMode="auto">
          <a:xfrm>
            <a:off x="35814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Line 9"/>
          <p:cNvSpPr>
            <a:spLocks noChangeShapeType="1"/>
          </p:cNvSpPr>
          <p:nvPr/>
        </p:nvSpPr>
        <p:spPr bwMode="auto">
          <a:xfrm>
            <a:off x="41910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10"/>
          <p:cNvSpPr>
            <a:spLocks noChangeShapeType="1"/>
          </p:cNvSpPr>
          <p:nvPr/>
        </p:nvSpPr>
        <p:spPr bwMode="auto">
          <a:xfrm>
            <a:off x="3886200" y="3124200"/>
            <a:ext cx="0" cy="60960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5" name="Text Box 11"/>
          <p:cNvSpPr txBox="1">
            <a:spLocks noChangeArrowheads="1"/>
          </p:cNvSpPr>
          <p:nvPr/>
        </p:nvSpPr>
        <p:spPr bwMode="auto">
          <a:xfrm>
            <a:off x="2438400" y="3605214"/>
            <a:ext cx="2241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指向子表</a:t>
            </a:r>
            <a:r>
              <a:rPr lang="en-US" altLang="zh-CN" sz="3600">
                <a:solidFill>
                  <a:srgbClr val="0000FF"/>
                </a:solidFill>
              </a:rPr>
              <a:t>1</a:t>
            </a:r>
          </a:p>
          <a:p>
            <a:pPr eaLnBrk="1" hangingPunct="1"/>
            <a:r>
              <a:rPr lang="en-US" altLang="zh-CN" sz="3600">
                <a:solidFill>
                  <a:srgbClr val="0000FF"/>
                </a:solidFill>
              </a:rPr>
              <a:t>  </a:t>
            </a:r>
            <a:r>
              <a:rPr lang="zh-CN" altLang="en-US" sz="3600">
                <a:solidFill>
                  <a:srgbClr val="0000FF"/>
                </a:solidFill>
              </a:rPr>
              <a:t>的指针</a:t>
            </a:r>
            <a:endParaRPr lang="zh-CN" altLang="en-US" sz="3600"/>
          </a:p>
        </p:txBody>
      </p:sp>
      <p:sp>
        <p:nvSpPr>
          <p:cNvPr id="93196" name="Rectangle 12"/>
          <p:cNvSpPr>
            <a:spLocks noChangeArrowheads="1"/>
          </p:cNvSpPr>
          <p:nvPr/>
        </p:nvSpPr>
        <p:spPr bwMode="auto">
          <a:xfrm>
            <a:off x="6673851" y="5045075"/>
            <a:ext cx="2238375" cy="660400"/>
          </a:xfrm>
          <a:prstGeom prst="rect">
            <a:avLst/>
          </a:prstGeom>
          <a:solidFill>
            <a:srgbClr val="FFFF99"/>
          </a:solidFill>
          <a:ln w="19050">
            <a:solidFill>
              <a:srgbClr val="990033"/>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33"/>
                </a:solidFill>
              </a:rPr>
              <a:t>tag=0  data</a:t>
            </a:r>
            <a:endParaRPr lang="en-US" altLang="zh-CN" sz="4400"/>
          </a:p>
        </p:txBody>
      </p:sp>
      <p:sp>
        <p:nvSpPr>
          <p:cNvPr id="93197" name="Line 13"/>
          <p:cNvSpPr>
            <a:spLocks noChangeShapeType="1"/>
          </p:cNvSpPr>
          <p:nvPr/>
        </p:nvSpPr>
        <p:spPr bwMode="auto">
          <a:xfrm>
            <a:off x="7969250" y="4997450"/>
            <a:ext cx="0" cy="68580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8" name="Rectangle 14"/>
          <p:cNvSpPr>
            <a:spLocks noChangeArrowheads="1"/>
          </p:cNvSpPr>
          <p:nvPr/>
        </p:nvSpPr>
        <p:spPr bwMode="auto">
          <a:xfrm>
            <a:off x="2254250" y="5908675"/>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否则，依次类推。</a:t>
            </a:r>
          </a:p>
        </p:txBody>
      </p:sp>
      <p:sp>
        <p:nvSpPr>
          <p:cNvPr id="93199" name="Rectangle 15"/>
          <p:cNvSpPr>
            <a:spLocks noChangeArrowheads="1"/>
          </p:cNvSpPr>
          <p:nvPr/>
        </p:nvSpPr>
        <p:spPr bwMode="auto">
          <a:xfrm>
            <a:off x="5181600" y="2770188"/>
            <a:ext cx="1803400" cy="660400"/>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 1           </a:t>
            </a:r>
            <a:endParaRPr lang="en-US" altLang="zh-CN" sz="4400"/>
          </a:p>
        </p:txBody>
      </p:sp>
      <p:sp>
        <p:nvSpPr>
          <p:cNvPr id="93200" name="Line 16"/>
          <p:cNvSpPr>
            <a:spLocks noChangeShapeType="1"/>
          </p:cNvSpPr>
          <p:nvPr/>
        </p:nvSpPr>
        <p:spPr bwMode="auto">
          <a:xfrm>
            <a:off x="57912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Line 17"/>
          <p:cNvSpPr>
            <a:spLocks noChangeShapeType="1"/>
          </p:cNvSpPr>
          <p:nvPr/>
        </p:nvSpPr>
        <p:spPr bwMode="auto">
          <a:xfrm>
            <a:off x="64008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2" name="Line 18"/>
          <p:cNvSpPr>
            <a:spLocks noChangeShapeType="1"/>
          </p:cNvSpPr>
          <p:nvPr/>
        </p:nvSpPr>
        <p:spPr bwMode="auto">
          <a:xfrm>
            <a:off x="6096000" y="3124200"/>
            <a:ext cx="0" cy="60960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Text Box 19"/>
          <p:cNvSpPr txBox="1">
            <a:spLocks noChangeArrowheads="1"/>
          </p:cNvSpPr>
          <p:nvPr/>
        </p:nvSpPr>
        <p:spPr bwMode="auto">
          <a:xfrm>
            <a:off x="4787900" y="3605214"/>
            <a:ext cx="2241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指向子表</a:t>
            </a:r>
            <a:r>
              <a:rPr lang="en-US" altLang="zh-CN" sz="3600">
                <a:solidFill>
                  <a:srgbClr val="0000FF"/>
                </a:solidFill>
              </a:rPr>
              <a:t>2</a:t>
            </a:r>
          </a:p>
          <a:p>
            <a:pPr eaLnBrk="1" hangingPunct="1"/>
            <a:r>
              <a:rPr lang="en-US" altLang="zh-CN" sz="3600">
                <a:solidFill>
                  <a:srgbClr val="0000FF"/>
                </a:solidFill>
              </a:rPr>
              <a:t>  </a:t>
            </a:r>
            <a:r>
              <a:rPr lang="zh-CN" altLang="en-US" sz="3600">
                <a:solidFill>
                  <a:srgbClr val="0000FF"/>
                </a:solidFill>
              </a:rPr>
              <a:t>的指针</a:t>
            </a:r>
            <a:endParaRPr lang="zh-CN" altLang="en-US" sz="3600"/>
          </a:p>
        </p:txBody>
      </p:sp>
      <p:sp>
        <p:nvSpPr>
          <p:cNvPr id="93204" name="Rectangle 20"/>
          <p:cNvSpPr>
            <a:spLocks noChangeArrowheads="1"/>
          </p:cNvSpPr>
          <p:nvPr/>
        </p:nvSpPr>
        <p:spPr bwMode="auto">
          <a:xfrm>
            <a:off x="8636000" y="2770188"/>
            <a:ext cx="1803400" cy="660400"/>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0000FF"/>
                </a:solidFill>
              </a:rPr>
              <a:t> 1           </a:t>
            </a:r>
            <a:endParaRPr lang="en-US" altLang="zh-CN" sz="4400"/>
          </a:p>
        </p:txBody>
      </p:sp>
      <p:sp>
        <p:nvSpPr>
          <p:cNvPr id="93205" name="Line 21"/>
          <p:cNvSpPr>
            <a:spLocks noChangeShapeType="1"/>
          </p:cNvSpPr>
          <p:nvPr/>
        </p:nvSpPr>
        <p:spPr bwMode="auto">
          <a:xfrm>
            <a:off x="92456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6" name="Line 22"/>
          <p:cNvSpPr>
            <a:spLocks noChangeShapeType="1"/>
          </p:cNvSpPr>
          <p:nvPr/>
        </p:nvSpPr>
        <p:spPr bwMode="auto">
          <a:xfrm>
            <a:off x="9855200" y="2743200"/>
            <a:ext cx="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23"/>
          <p:cNvSpPr>
            <a:spLocks noChangeShapeType="1"/>
          </p:cNvSpPr>
          <p:nvPr/>
        </p:nvSpPr>
        <p:spPr bwMode="auto">
          <a:xfrm>
            <a:off x="9525000" y="3124200"/>
            <a:ext cx="0" cy="68580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Text Box 24"/>
          <p:cNvSpPr txBox="1">
            <a:spLocks noChangeArrowheads="1"/>
          </p:cNvSpPr>
          <p:nvPr/>
        </p:nvSpPr>
        <p:spPr bwMode="auto">
          <a:xfrm>
            <a:off x="7988300" y="3605214"/>
            <a:ext cx="2241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0000FF"/>
                </a:solidFill>
              </a:rPr>
              <a:t>指向子表</a:t>
            </a:r>
            <a:r>
              <a:rPr lang="en-US" altLang="zh-CN" sz="3600">
                <a:solidFill>
                  <a:srgbClr val="0000FF"/>
                </a:solidFill>
              </a:rPr>
              <a:t>n</a:t>
            </a:r>
          </a:p>
          <a:p>
            <a:pPr eaLnBrk="1" hangingPunct="1"/>
            <a:r>
              <a:rPr lang="en-US" altLang="zh-CN" sz="3600">
                <a:solidFill>
                  <a:srgbClr val="0000FF"/>
                </a:solidFill>
              </a:rPr>
              <a:t>  </a:t>
            </a:r>
            <a:r>
              <a:rPr lang="zh-CN" altLang="en-US" sz="3600">
                <a:solidFill>
                  <a:srgbClr val="0000FF"/>
                </a:solidFill>
              </a:rPr>
              <a:t>的指针</a:t>
            </a:r>
            <a:endParaRPr lang="zh-CN" altLang="en-US" sz="3600"/>
          </a:p>
        </p:txBody>
      </p:sp>
      <p:sp>
        <p:nvSpPr>
          <p:cNvPr id="93210" name="Line 26"/>
          <p:cNvSpPr>
            <a:spLocks noChangeShapeType="1"/>
          </p:cNvSpPr>
          <p:nvPr/>
        </p:nvSpPr>
        <p:spPr bwMode="auto">
          <a:xfrm>
            <a:off x="4495800" y="312420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1" name="Line 27"/>
          <p:cNvSpPr>
            <a:spLocks noChangeShapeType="1"/>
          </p:cNvSpPr>
          <p:nvPr/>
        </p:nvSpPr>
        <p:spPr bwMode="auto">
          <a:xfrm>
            <a:off x="6705600" y="312420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2" name="Line 28"/>
          <p:cNvSpPr>
            <a:spLocks noChangeShapeType="1"/>
          </p:cNvSpPr>
          <p:nvPr/>
        </p:nvSpPr>
        <p:spPr bwMode="auto">
          <a:xfrm>
            <a:off x="7924800" y="312420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3" name="Rectangle 29"/>
          <p:cNvSpPr>
            <a:spLocks noChangeArrowheads="1"/>
          </p:cNvSpPr>
          <p:nvPr/>
        </p:nvSpPr>
        <p:spPr bwMode="auto">
          <a:xfrm>
            <a:off x="1873250" y="2586038"/>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33FF"/>
                </a:solidFill>
              </a:rPr>
              <a:t>LS</a:t>
            </a:r>
          </a:p>
        </p:txBody>
      </p:sp>
      <p:sp>
        <p:nvSpPr>
          <p:cNvPr id="93214" name="Text Box 30"/>
          <p:cNvSpPr txBox="1">
            <a:spLocks noChangeArrowheads="1"/>
          </p:cNvSpPr>
          <p:nvPr/>
        </p:nvSpPr>
        <p:spPr bwMode="auto">
          <a:xfrm>
            <a:off x="7334250" y="2624138"/>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0000FF"/>
                </a:solidFill>
              </a:rPr>
              <a:t>…</a:t>
            </a:r>
            <a:endParaRPr lang="en-US" altLang="zh-CN" sz="4400"/>
          </a:p>
        </p:txBody>
      </p:sp>
      <p:sp>
        <p:nvSpPr>
          <p:cNvPr id="93215" name="Text Box 31"/>
          <p:cNvSpPr txBox="1">
            <a:spLocks noChangeArrowheads="1"/>
          </p:cNvSpPr>
          <p:nvPr/>
        </p:nvSpPr>
        <p:spPr bwMode="auto">
          <a:xfrm>
            <a:off x="9917113" y="2697163"/>
            <a:ext cx="520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0000FF"/>
                </a:solidFill>
                <a:sym typeface="Symbol" panose="05050102010706020507" pitchFamily="18" charset="2"/>
              </a:rPr>
              <a:t></a:t>
            </a:r>
            <a:endParaRPr lang="en-US" altLang="zh-CN" sz="4400"/>
          </a:p>
        </p:txBody>
      </p:sp>
    </p:spTree>
    <p:extLst>
      <p:ext uri="{BB962C8B-B14F-4D97-AF65-F5344CB8AC3E}">
        <p14:creationId xmlns:p14="http://schemas.microsoft.com/office/powerpoint/2010/main" val="1490547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additive="base">
                                        <p:cTn id="13" dur="500" fill="hold"/>
                                        <p:tgtEl>
                                          <p:spTgt spid="93189"/>
                                        </p:tgtEl>
                                        <p:attrNameLst>
                                          <p:attrName>ppt_x</p:attrName>
                                        </p:attrNameLst>
                                      </p:cBhvr>
                                      <p:tavLst>
                                        <p:tav tm="0">
                                          <p:val>
                                            <p:strVal val="0-#ppt_w/2"/>
                                          </p:val>
                                        </p:tav>
                                        <p:tav tm="100000">
                                          <p:val>
                                            <p:strVal val="#ppt_x"/>
                                          </p:val>
                                        </p:tav>
                                      </p:tavLst>
                                    </p:anim>
                                    <p:anim calcmode="lin" valueType="num">
                                      <p:cBhvr additive="base">
                                        <p:cTn id="14"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90"/>
                                        </p:tgtEl>
                                        <p:attrNameLst>
                                          <p:attrName>style.visibility</p:attrName>
                                        </p:attrNameLst>
                                      </p:cBhvr>
                                      <p:to>
                                        <p:strVal val="visible"/>
                                      </p:to>
                                    </p:set>
                                    <p:anim calcmode="lin" valueType="num">
                                      <p:cBhvr additive="base">
                                        <p:cTn id="19" dur="500" fill="hold"/>
                                        <p:tgtEl>
                                          <p:spTgt spid="93190"/>
                                        </p:tgtEl>
                                        <p:attrNameLst>
                                          <p:attrName>ppt_x</p:attrName>
                                        </p:attrNameLst>
                                      </p:cBhvr>
                                      <p:tavLst>
                                        <p:tav tm="0">
                                          <p:val>
                                            <p:strVal val="0-#ppt_w/2"/>
                                          </p:val>
                                        </p:tav>
                                        <p:tav tm="100000">
                                          <p:val>
                                            <p:strVal val="#ppt_x"/>
                                          </p:val>
                                        </p:tav>
                                      </p:tavLst>
                                    </p:anim>
                                    <p:anim calcmode="lin" valueType="num">
                                      <p:cBhvr additive="base">
                                        <p:cTn id="20" dur="500" fill="hold"/>
                                        <p:tgtEl>
                                          <p:spTgt spid="931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93187"/>
                                        </p:tgtEl>
                                        <p:attrNameLst>
                                          <p:attrName>style.visibility</p:attrName>
                                        </p:attrNameLst>
                                      </p:cBhvr>
                                      <p:to>
                                        <p:strVal val="visible"/>
                                      </p:to>
                                    </p:set>
                                    <p:anim calcmode="lin" valueType="num">
                                      <p:cBhvr>
                                        <p:cTn id="25" dur="500" fill="hold"/>
                                        <p:tgtEl>
                                          <p:spTgt spid="93187"/>
                                        </p:tgtEl>
                                        <p:attrNameLst>
                                          <p:attrName>ppt_x</p:attrName>
                                        </p:attrNameLst>
                                      </p:cBhvr>
                                      <p:tavLst>
                                        <p:tav tm="0">
                                          <p:val>
                                            <p:strVal val="#ppt_x-#ppt_w/2"/>
                                          </p:val>
                                        </p:tav>
                                        <p:tav tm="100000">
                                          <p:val>
                                            <p:strVal val="#ppt_x"/>
                                          </p:val>
                                        </p:tav>
                                      </p:tavLst>
                                    </p:anim>
                                    <p:anim calcmode="lin" valueType="num">
                                      <p:cBhvr>
                                        <p:cTn id="26" dur="500" fill="hold"/>
                                        <p:tgtEl>
                                          <p:spTgt spid="93187"/>
                                        </p:tgtEl>
                                        <p:attrNameLst>
                                          <p:attrName>ppt_y</p:attrName>
                                        </p:attrNameLst>
                                      </p:cBhvr>
                                      <p:tavLst>
                                        <p:tav tm="0">
                                          <p:val>
                                            <p:strVal val="#ppt_y"/>
                                          </p:val>
                                        </p:tav>
                                        <p:tav tm="100000">
                                          <p:val>
                                            <p:strVal val="#ppt_y"/>
                                          </p:val>
                                        </p:tav>
                                      </p:tavLst>
                                    </p:anim>
                                    <p:anim calcmode="lin" valueType="num">
                                      <p:cBhvr>
                                        <p:cTn id="27" dur="500" fill="hold"/>
                                        <p:tgtEl>
                                          <p:spTgt spid="93187"/>
                                        </p:tgtEl>
                                        <p:attrNameLst>
                                          <p:attrName>ppt_w</p:attrName>
                                        </p:attrNameLst>
                                      </p:cBhvr>
                                      <p:tavLst>
                                        <p:tav tm="0">
                                          <p:val>
                                            <p:fltVal val="0"/>
                                          </p:val>
                                        </p:tav>
                                        <p:tav tm="100000">
                                          <p:val>
                                            <p:strVal val="#ppt_w"/>
                                          </p:val>
                                        </p:tav>
                                      </p:tavLst>
                                    </p:anim>
                                    <p:anim calcmode="lin" valueType="num">
                                      <p:cBhvr>
                                        <p:cTn id="28" dur="500" fill="hold"/>
                                        <p:tgtEl>
                                          <p:spTgt spid="93187"/>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3191"/>
                                        </p:tgtEl>
                                        <p:attrNameLst>
                                          <p:attrName>style.visibility</p:attrName>
                                        </p:attrNameLst>
                                      </p:cBhvr>
                                      <p:to>
                                        <p:strVal val="visible"/>
                                      </p:to>
                                    </p:set>
                                    <p:animEffect transition="in" filter="wipe(left)">
                                      <p:cBhvr>
                                        <p:cTn id="32" dur="500"/>
                                        <p:tgtEl>
                                          <p:spTgt spid="93191"/>
                                        </p:tgtEl>
                                      </p:cBhvr>
                                    </p:animEffect>
                                  </p:childTnLst>
                                </p:cTn>
                              </p:par>
                            </p:childTnLst>
                          </p:cTn>
                        </p:par>
                        <p:par>
                          <p:cTn id="33" fill="hold" nodeType="afterGroup">
                            <p:stCondLst>
                              <p:cond delay="1000"/>
                            </p:stCondLst>
                            <p:childTnLst>
                              <p:par>
                                <p:cTn id="34" presetID="17" presetClass="entr" presetSubtype="1" fill="hold" grpId="0" nodeType="afterEffect">
                                  <p:stCondLst>
                                    <p:cond delay="0"/>
                                  </p:stCondLst>
                                  <p:childTnLst>
                                    <p:set>
                                      <p:cBhvr>
                                        <p:cTn id="35" dur="1" fill="hold">
                                          <p:stCondLst>
                                            <p:cond delay="0"/>
                                          </p:stCondLst>
                                        </p:cTn>
                                        <p:tgtEl>
                                          <p:spTgt spid="93192"/>
                                        </p:tgtEl>
                                        <p:attrNameLst>
                                          <p:attrName>style.visibility</p:attrName>
                                        </p:attrNameLst>
                                      </p:cBhvr>
                                      <p:to>
                                        <p:strVal val="visible"/>
                                      </p:to>
                                    </p:set>
                                    <p:anim calcmode="lin" valueType="num">
                                      <p:cBhvr>
                                        <p:cTn id="36" dur="500" fill="hold"/>
                                        <p:tgtEl>
                                          <p:spTgt spid="93192"/>
                                        </p:tgtEl>
                                        <p:attrNameLst>
                                          <p:attrName>ppt_x</p:attrName>
                                        </p:attrNameLst>
                                      </p:cBhvr>
                                      <p:tavLst>
                                        <p:tav tm="0">
                                          <p:val>
                                            <p:strVal val="#ppt_x"/>
                                          </p:val>
                                        </p:tav>
                                        <p:tav tm="100000">
                                          <p:val>
                                            <p:strVal val="#ppt_x"/>
                                          </p:val>
                                        </p:tav>
                                      </p:tavLst>
                                    </p:anim>
                                    <p:anim calcmode="lin" valueType="num">
                                      <p:cBhvr>
                                        <p:cTn id="37" dur="500" fill="hold"/>
                                        <p:tgtEl>
                                          <p:spTgt spid="93192"/>
                                        </p:tgtEl>
                                        <p:attrNameLst>
                                          <p:attrName>ppt_y</p:attrName>
                                        </p:attrNameLst>
                                      </p:cBhvr>
                                      <p:tavLst>
                                        <p:tav tm="0">
                                          <p:val>
                                            <p:strVal val="#ppt_y-#ppt_h/2"/>
                                          </p:val>
                                        </p:tav>
                                        <p:tav tm="100000">
                                          <p:val>
                                            <p:strVal val="#ppt_y"/>
                                          </p:val>
                                        </p:tav>
                                      </p:tavLst>
                                    </p:anim>
                                    <p:anim calcmode="lin" valueType="num">
                                      <p:cBhvr>
                                        <p:cTn id="38" dur="500" fill="hold"/>
                                        <p:tgtEl>
                                          <p:spTgt spid="93192"/>
                                        </p:tgtEl>
                                        <p:attrNameLst>
                                          <p:attrName>ppt_w</p:attrName>
                                        </p:attrNameLst>
                                      </p:cBhvr>
                                      <p:tavLst>
                                        <p:tav tm="0">
                                          <p:val>
                                            <p:strVal val="#ppt_w"/>
                                          </p:val>
                                        </p:tav>
                                        <p:tav tm="100000">
                                          <p:val>
                                            <p:strVal val="#ppt_w"/>
                                          </p:val>
                                        </p:tav>
                                      </p:tavLst>
                                    </p:anim>
                                    <p:anim calcmode="lin" valueType="num">
                                      <p:cBhvr>
                                        <p:cTn id="39" dur="500" fill="hold"/>
                                        <p:tgtEl>
                                          <p:spTgt spid="9319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17" presetClass="entr" presetSubtype="1" fill="hold" grpId="0" nodeType="afterEffect">
                                  <p:stCondLst>
                                    <p:cond delay="0"/>
                                  </p:stCondLst>
                                  <p:childTnLst>
                                    <p:set>
                                      <p:cBhvr>
                                        <p:cTn id="42" dur="1" fill="hold">
                                          <p:stCondLst>
                                            <p:cond delay="0"/>
                                          </p:stCondLst>
                                        </p:cTn>
                                        <p:tgtEl>
                                          <p:spTgt spid="93193"/>
                                        </p:tgtEl>
                                        <p:attrNameLst>
                                          <p:attrName>style.visibility</p:attrName>
                                        </p:attrNameLst>
                                      </p:cBhvr>
                                      <p:to>
                                        <p:strVal val="visible"/>
                                      </p:to>
                                    </p:set>
                                    <p:anim calcmode="lin" valueType="num">
                                      <p:cBhvr>
                                        <p:cTn id="43" dur="500" fill="hold"/>
                                        <p:tgtEl>
                                          <p:spTgt spid="93193"/>
                                        </p:tgtEl>
                                        <p:attrNameLst>
                                          <p:attrName>ppt_x</p:attrName>
                                        </p:attrNameLst>
                                      </p:cBhvr>
                                      <p:tavLst>
                                        <p:tav tm="0">
                                          <p:val>
                                            <p:strVal val="#ppt_x"/>
                                          </p:val>
                                        </p:tav>
                                        <p:tav tm="100000">
                                          <p:val>
                                            <p:strVal val="#ppt_x"/>
                                          </p:val>
                                        </p:tav>
                                      </p:tavLst>
                                    </p:anim>
                                    <p:anim calcmode="lin" valueType="num">
                                      <p:cBhvr>
                                        <p:cTn id="44" dur="500" fill="hold"/>
                                        <p:tgtEl>
                                          <p:spTgt spid="93193"/>
                                        </p:tgtEl>
                                        <p:attrNameLst>
                                          <p:attrName>ppt_y</p:attrName>
                                        </p:attrNameLst>
                                      </p:cBhvr>
                                      <p:tavLst>
                                        <p:tav tm="0">
                                          <p:val>
                                            <p:strVal val="#ppt_y-#ppt_h/2"/>
                                          </p:val>
                                        </p:tav>
                                        <p:tav tm="100000">
                                          <p:val>
                                            <p:strVal val="#ppt_y"/>
                                          </p:val>
                                        </p:tav>
                                      </p:tavLst>
                                    </p:anim>
                                    <p:anim calcmode="lin" valueType="num">
                                      <p:cBhvr>
                                        <p:cTn id="45" dur="500" fill="hold"/>
                                        <p:tgtEl>
                                          <p:spTgt spid="93193"/>
                                        </p:tgtEl>
                                        <p:attrNameLst>
                                          <p:attrName>ppt_w</p:attrName>
                                        </p:attrNameLst>
                                      </p:cBhvr>
                                      <p:tavLst>
                                        <p:tav tm="0">
                                          <p:val>
                                            <p:strVal val="#ppt_w"/>
                                          </p:val>
                                        </p:tav>
                                        <p:tav tm="100000">
                                          <p:val>
                                            <p:strVal val="#ppt_w"/>
                                          </p:val>
                                        </p:tav>
                                      </p:tavLst>
                                    </p:anim>
                                    <p:anim calcmode="lin" valueType="num">
                                      <p:cBhvr>
                                        <p:cTn id="46" dur="500" fill="hold"/>
                                        <p:tgtEl>
                                          <p:spTgt spid="93193"/>
                                        </p:tgtEl>
                                        <p:attrNameLst>
                                          <p:attrName>ppt_h</p:attrName>
                                        </p:attrNameLst>
                                      </p:cBhvr>
                                      <p:tavLst>
                                        <p:tav tm="0">
                                          <p:val>
                                            <p:fltVal val="0"/>
                                          </p:val>
                                        </p:tav>
                                        <p:tav tm="100000">
                                          <p:val>
                                            <p:strVal val="#ppt_h"/>
                                          </p:val>
                                        </p:tav>
                                      </p:tavLst>
                                    </p:anim>
                                  </p:childTnLst>
                                </p:cTn>
                              </p:par>
                            </p:childTnLst>
                          </p:cTn>
                        </p:par>
                        <p:par>
                          <p:cTn id="47" fill="hold" nodeType="afterGroup">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93210"/>
                                        </p:tgtEl>
                                        <p:attrNameLst>
                                          <p:attrName>style.visibility</p:attrName>
                                        </p:attrNameLst>
                                      </p:cBhvr>
                                      <p:to>
                                        <p:strVal val="visible"/>
                                      </p:to>
                                    </p:set>
                                    <p:animEffect transition="in" filter="wipe(left)">
                                      <p:cBhvr>
                                        <p:cTn id="50" dur="500"/>
                                        <p:tgtEl>
                                          <p:spTgt spid="93210"/>
                                        </p:tgtEl>
                                      </p:cBhvr>
                                    </p:animEffect>
                                  </p:childTnLst>
                                </p:cTn>
                              </p:par>
                            </p:childTnLst>
                          </p:cTn>
                        </p:par>
                        <p:par>
                          <p:cTn id="51" fill="hold" nodeType="afterGroup">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93199"/>
                                        </p:tgtEl>
                                        <p:attrNameLst>
                                          <p:attrName>style.visibility</p:attrName>
                                        </p:attrNameLst>
                                      </p:cBhvr>
                                      <p:to>
                                        <p:strVal val="visible"/>
                                      </p:to>
                                    </p:set>
                                    <p:animEffect transition="in" filter="wipe(left)">
                                      <p:cBhvr>
                                        <p:cTn id="54" dur="500"/>
                                        <p:tgtEl>
                                          <p:spTgt spid="93199"/>
                                        </p:tgtEl>
                                      </p:cBhvr>
                                    </p:animEffect>
                                  </p:childTnLst>
                                </p:cTn>
                              </p:par>
                            </p:childTnLst>
                          </p:cTn>
                        </p:par>
                        <p:par>
                          <p:cTn id="55" fill="hold" nodeType="afterGroup">
                            <p:stCondLst>
                              <p:cond delay="3000"/>
                            </p:stCondLst>
                            <p:childTnLst>
                              <p:par>
                                <p:cTn id="56" presetID="17" presetClass="entr" presetSubtype="1" fill="hold" grpId="0" nodeType="afterEffect">
                                  <p:stCondLst>
                                    <p:cond delay="0"/>
                                  </p:stCondLst>
                                  <p:childTnLst>
                                    <p:set>
                                      <p:cBhvr>
                                        <p:cTn id="57" dur="1" fill="hold">
                                          <p:stCondLst>
                                            <p:cond delay="0"/>
                                          </p:stCondLst>
                                        </p:cTn>
                                        <p:tgtEl>
                                          <p:spTgt spid="93200"/>
                                        </p:tgtEl>
                                        <p:attrNameLst>
                                          <p:attrName>style.visibility</p:attrName>
                                        </p:attrNameLst>
                                      </p:cBhvr>
                                      <p:to>
                                        <p:strVal val="visible"/>
                                      </p:to>
                                    </p:set>
                                    <p:anim calcmode="lin" valueType="num">
                                      <p:cBhvr>
                                        <p:cTn id="58" dur="500" fill="hold"/>
                                        <p:tgtEl>
                                          <p:spTgt spid="93200"/>
                                        </p:tgtEl>
                                        <p:attrNameLst>
                                          <p:attrName>ppt_x</p:attrName>
                                        </p:attrNameLst>
                                      </p:cBhvr>
                                      <p:tavLst>
                                        <p:tav tm="0">
                                          <p:val>
                                            <p:strVal val="#ppt_x"/>
                                          </p:val>
                                        </p:tav>
                                        <p:tav tm="100000">
                                          <p:val>
                                            <p:strVal val="#ppt_x"/>
                                          </p:val>
                                        </p:tav>
                                      </p:tavLst>
                                    </p:anim>
                                    <p:anim calcmode="lin" valueType="num">
                                      <p:cBhvr>
                                        <p:cTn id="59" dur="500" fill="hold"/>
                                        <p:tgtEl>
                                          <p:spTgt spid="93200"/>
                                        </p:tgtEl>
                                        <p:attrNameLst>
                                          <p:attrName>ppt_y</p:attrName>
                                        </p:attrNameLst>
                                      </p:cBhvr>
                                      <p:tavLst>
                                        <p:tav tm="0">
                                          <p:val>
                                            <p:strVal val="#ppt_y-#ppt_h/2"/>
                                          </p:val>
                                        </p:tav>
                                        <p:tav tm="100000">
                                          <p:val>
                                            <p:strVal val="#ppt_y"/>
                                          </p:val>
                                        </p:tav>
                                      </p:tavLst>
                                    </p:anim>
                                    <p:anim calcmode="lin" valueType="num">
                                      <p:cBhvr>
                                        <p:cTn id="60" dur="500" fill="hold"/>
                                        <p:tgtEl>
                                          <p:spTgt spid="93200"/>
                                        </p:tgtEl>
                                        <p:attrNameLst>
                                          <p:attrName>ppt_w</p:attrName>
                                        </p:attrNameLst>
                                      </p:cBhvr>
                                      <p:tavLst>
                                        <p:tav tm="0">
                                          <p:val>
                                            <p:strVal val="#ppt_w"/>
                                          </p:val>
                                        </p:tav>
                                        <p:tav tm="100000">
                                          <p:val>
                                            <p:strVal val="#ppt_w"/>
                                          </p:val>
                                        </p:tav>
                                      </p:tavLst>
                                    </p:anim>
                                    <p:anim calcmode="lin" valueType="num">
                                      <p:cBhvr>
                                        <p:cTn id="61" dur="500" fill="hold"/>
                                        <p:tgtEl>
                                          <p:spTgt spid="93200"/>
                                        </p:tgtEl>
                                        <p:attrNameLst>
                                          <p:attrName>ppt_h</p:attrName>
                                        </p:attrNameLst>
                                      </p:cBhvr>
                                      <p:tavLst>
                                        <p:tav tm="0">
                                          <p:val>
                                            <p:fltVal val="0"/>
                                          </p:val>
                                        </p:tav>
                                        <p:tav tm="100000">
                                          <p:val>
                                            <p:strVal val="#ppt_h"/>
                                          </p:val>
                                        </p:tav>
                                      </p:tavLst>
                                    </p:anim>
                                  </p:childTnLst>
                                </p:cTn>
                              </p:par>
                            </p:childTnLst>
                          </p:cTn>
                        </p:par>
                        <p:par>
                          <p:cTn id="62" fill="hold" nodeType="afterGroup">
                            <p:stCondLst>
                              <p:cond delay="3500"/>
                            </p:stCondLst>
                            <p:childTnLst>
                              <p:par>
                                <p:cTn id="63" presetID="17" presetClass="entr" presetSubtype="1" fill="hold" grpId="0" nodeType="afterEffect">
                                  <p:stCondLst>
                                    <p:cond delay="0"/>
                                  </p:stCondLst>
                                  <p:childTnLst>
                                    <p:set>
                                      <p:cBhvr>
                                        <p:cTn id="64" dur="1" fill="hold">
                                          <p:stCondLst>
                                            <p:cond delay="0"/>
                                          </p:stCondLst>
                                        </p:cTn>
                                        <p:tgtEl>
                                          <p:spTgt spid="93201"/>
                                        </p:tgtEl>
                                        <p:attrNameLst>
                                          <p:attrName>style.visibility</p:attrName>
                                        </p:attrNameLst>
                                      </p:cBhvr>
                                      <p:to>
                                        <p:strVal val="visible"/>
                                      </p:to>
                                    </p:set>
                                    <p:anim calcmode="lin" valueType="num">
                                      <p:cBhvr>
                                        <p:cTn id="65" dur="500" fill="hold"/>
                                        <p:tgtEl>
                                          <p:spTgt spid="93201"/>
                                        </p:tgtEl>
                                        <p:attrNameLst>
                                          <p:attrName>ppt_x</p:attrName>
                                        </p:attrNameLst>
                                      </p:cBhvr>
                                      <p:tavLst>
                                        <p:tav tm="0">
                                          <p:val>
                                            <p:strVal val="#ppt_x"/>
                                          </p:val>
                                        </p:tav>
                                        <p:tav tm="100000">
                                          <p:val>
                                            <p:strVal val="#ppt_x"/>
                                          </p:val>
                                        </p:tav>
                                      </p:tavLst>
                                    </p:anim>
                                    <p:anim calcmode="lin" valueType="num">
                                      <p:cBhvr>
                                        <p:cTn id="66" dur="500" fill="hold"/>
                                        <p:tgtEl>
                                          <p:spTgt spid="93201"/>
                                        </p:tgtEl>
                                        <p:attrNameLst>
                                          <p:attrName>ppt_y</p:attrName>
                                        </p:attrNameLst>
                                      </p:cBhvr>
                                      <p:tavLst>
                                        <p:tav tm="0">
                                          <p:val>
                                            <p:strVal val="#ppt_y-#ppt_h/2"/>
                                          </p:val>
                                        </p:tav>
                                        <p:tav tm="100000">
                                          <p:val>
                                            <p:strVal val="#ppt_y"/>
                                          </p:val>
                                        </p:tav>
                                      </p:tavLst>
                                    </p:anim>
                                    <p:anim calcmode="lin" valueType="num">
                                      <p:cBhvr>
                                        <p:cTn id="67" dur="500" fill="hold"/>
                                        <p:tgtEl>
                                          <p:spTgt spid="93201"/>
                                        </p:tgtEl>
                                        <p:attrNameLst>
                                          <p:attrName>ppt_w</p:attrName>
                                        </p:attrNameLst>
                                      </p:cBhvr>
                                      <p:tavLst>
                                        <p:tav tm="0">
                                          <p:val>
                                            <p:strVal val="#ppt_w"/>
                                          </p:val>
                                        </p:tav>
                                        <p:tav tm="100000">
                                          <p:val>
                                            <p:strVal val="#ppt_w"/>
                                          </p:val>
                                        </p:tav>
                                      </p:tavLst>
                                    </p:anim>
                                    <p:anim calcmode="lin" valueType="num">
                                      <p:cBhvr>
                                        <p:cTn id="68" dur="500" fill="hold"/>
                                        <p:tgtEl>
                                          <p:spTgt spid="93201"/>
                                        </p:tgtEl>
                                        <p:attrNameLst>
                                          <p:attrName>ppt_h</p:attrName>
                                        </p:attrNameLst>
                                      </p:cBhvr>
                                      <p:tavLst>
                                        <p:tav tm="0">
                                          <p:val>
                                            <p:fltVal val="0"/>
                                          </p:val>
                                        </p:tav>
                                        <p:tav tm="100000">
                                          <p:val>
                                            <p:strVal val="#ppt_h"/>
                                          </p:val>
                                        </p:tav>
                                      </p:tavLst>
                                    </p:anim>
                                  </p:childTnLst>
                                </p:cTn>
                              </p:par>
                            </p:childTnLst>
                          </p:cTn>
                        </p:par>
                        <p:par>
                          <p:cTn id="69" fill="hold" nodeType="afterGroup">
                            <p:stCondLst>
                              <p:cond delay="4000"/>
                            </p:stCondLst>
                            <p:childTnLst>
                              <p:par>
                                <p:cTn id="70" presetID="22" presetClass="entr" presetSubtype="8" fill="hold" grpId="0" nodeType="afterEffect">
                                  <p:stCondLst>
                                    <p:cond delay="0"/>
                                  </p:stCondLst>
                                  <p:childTnLst>
                                    <p:set>
                                      <p:cBhvr>
                                        <p:cTn id="71" dur="1" fill="hold">
                                          <p:stCondLst>
                                            <p:cond delay="0"/>
                                          </p:stCondLst>
                                        </p:cTn>
                                        <p:tgtEl>
                                          <p:spTgt spid="93211"/>
                                        </p:tgtEl>
                                        <p:attrNameLst>
                                          <p:attrName>style.visibility</p:attrName>
                                        </p:attrNameLst>
                                      </p:cBhvr>
                                      <p:to>
                                        <p:strVal val="visible"/>
                                      </p:to>
                                    </p:set>
                                    <p:animEffect transition="in" filter="wipe(left)">
                                      <p:cBhvr>
                                        <p:cTn id="72" dur="500"/>
                                        <p:tgtEl>
                                          <p:spTgt spid="93211"/>
                                        </p:tgtEl>
                                      </p:cBhvr>
                                    </p:animEffect>
                                  </p:childTnLst>
                                </p:cTn>
                              </p:par>
                            </p:childTnLst>
                          </p:cTn>
                        </p:par>
                        <p:par>
                          <p:cTn id="73" fill="hold" nodeType="afterGroup">
                            <p:stCondLst>
                              <p:cond delay="4500"/>
                            </p:stCondLst>
                            <p:childTnLst>
                              <p:par>
                                <p:cTn id="74" presetID="22" presetClass="entr" presetSubtype="8" fill="hold" grpId="0" nodeType="afterEffect">
                                  <p:stCondLst>
                                    <p:cond delay="0"/>
                                  </p:stCondLst>
                                  <p:childTnLst>
                                    <p:set>
                                      <p:cBhvr>
                                        <p:cTn id="75" dur="1" fill="hold">
                                          <p:stCondLst>
                                            <p:cond delay="0"/>
                                          </p:stCondLst>
                                        </p:cTn>
                                        <p:tgtEl>
                                          <p:spTgt spid="93214"/>
                                        </p:tgtEl>
                                        <p:attrNameLst>
                                          <p:attrName>style.visibility</p:attrName>
                                        </p:attrNameLst>
                                      </p:cBhvr>
                                      <p:to>
                                        <p:strVal val="visible"/>
                                      </p:to>
                                    </p:set>
                                    <p:animEffect transition="in" filter="wipe(left)">
                                      <p:cBhvr>
                                        <p:cTn id="76" dur="500"/>
                                        <p:tgtEl>
                                          <p:spTgt spid="93214"/>
                                        </p:tgtEl>
                                      </p:cBhvr>
                                    </p:animEffect>
                                  </p:childTnLst>
                                </p:cTn>
                              </p:par>
                            </p:childTnLst>
                          </p:cTn>
                        </p:par>
                        <p:par>
                          <p:cTn id="77" fill="hold" nodeType="afterGroup">
                            <p:stCondLst>
                              <p:cond delay="5000"/>
                            </p:stCondLst>
                            <p:childTnLst>
                              <p:par>
                                <p:cTn id="78" presetID="22" presetClass="entr" presetSubtype="8" fill="hold" grpId="0" nodeType="afterEffect">
                                  <p:stCondLst>
                                    <p:cond delay="0"/>
                                  </p:stCondLst>
                                  <p:childTnLst>
                                    <p:set>
                                      <p:cBhvr>
                                        <p:cTn id="79" dur="1" fill="hold">
                                          <p:stCondLst>
                                            <p:cond delay="0"/>
                                          </p:stCondLst>
                                        </p:cTn>
                                        <p:tgtEl>
                                          <p:spTgt spid="93212"/>
                                        </p:tgtEl>
                                        <p:attrNameLst>
                                          <p:attrName>style.visibility</p:attrName>
                                        </p:attrNameLst>
                                      </p:cBhvr>
                                      <p:to>
                                        <p:strVal val="visible"/>
                                      </p:to>
                                    </p:set>
                                    <p:animEffect transition="in" filter="wipe(left)">
                                      <p:cBhvr>
                                        <p:cTn id="80" dur="500"/>
                                        <p:tgtEl>
                                          <p:spTgt spid="93212"/>
                                        </p:tgtEl>
                                      </p:cBhvr>
                                    </p:animEffect>
                                  </p:childTnLst>
                                </p:cTn>
                              </p:par>
                            </p:childTnLst>
                          </p:cTn>
                        </p:par>
                        <p:par>
                          <p:cTn id="81" fill="hold" nodeType="afterGroup">
                            <p:stCondLst>
                              <p:cond delay="5500"/>
                            </p:stCondLst>
                            <p:childTnLst>
                              <p:par>
                                <p:cTn id="82" presetID="22" presetClass="entr" presetSubtype="8" fill="hold" grpId="0" nodeType="afterEffect">
                                  <p:stCondLst>
                                    <p:cond delay="0"/>
                                  </p:stCondLst>
                                  <p:childTnLst>
                                    <p:set>
                                      <p:cBhvr>
                                        <p:cTn id="83" dur="1" fill="hold">
                                          <p:stCondLst>
                                            <p:cond delay="0"/>
                                          </p:stCondLst>
                                        </p:cTn>
                                        <p:tgtEl>
                                          <p:spTgt spid="93204"/>
                                        </p:tgtEl>
                                        <p:attrNameLst>
                                          <p:attrName>style.visibility</p:attrName>
                                        </p:attrNameLst>
                                      </p:cBhvr>
                                      <p:to>
                                        <p:strVal val="visible"/>
                                      </p:to>
                                    </p:set>
                                    <p:animEffect transition="in" filter="wipe(left)">
                                      <p:cBhvr>
                                        <p:cTn id="84" dur="500"/>
                                        <p:tgtEl>
                                          <p:spTgt spid="93204"/>
                                        </p:tgtEl>
                                      </p:cBhvr>
                                    </p:animEffect>
                                  </p:childTnLst>
                                </p:cTn>
                              </p:par>
                            </p:childTnLst>
                          </p:cTn>
                        </p:par>
                        <p:par>
                          <p:cTn id="85" fill="hold" nodeType="afterGroup">
                            <p:stCondLst>
                              <p:cond delay="6000"/>
                            </p:stCondLst>
                            <p:childTnLst>
                              <p:par>
                                <p:cTn id="86" presetID="17" presetClass="entr" presetSubtype="1" fill="hold" grpId="0" nodeType="afterEffect">
                                  <p:stCondLst>
                                    <p:cond delay="0"/>
                                  </p:stCondLst>
                                  <p:childTnLst>
                                    <p:set>
                                      <p:cBhvr>
                                        <p:cTn id="87" dur="1" fill="hold">
                                          <p:stCondLst>
                                            <p:cond delay="0"/>
                                          </p:stCondLst>
                                        </p:cTn>
                                        <p:tgtEl>
                                          <p:spTgt spid="93205"/>
                                        </p:tgtEl>
                                        <p:attrNameLst>
                                          <p:attrName>style.visibility</p:attrName>
                                        </p:attrNameLst>
                                      </p:cBhvr>
                                      <p:to>
                                        <p:strVal val="visible"/>
                                      </p:to>
                                    </p:set>
                                    <p:anim calcmode="lin" valueType="num">
                                      <p:cBhvr>
                                        <p:cTn id="88" dur="500" fill="hold"/>
                                        <p:tgtEl>
                                          <p:spTgt spid="93205"/>
                                        </p:tgtEl>
                                        <p:attrNameLst>
                                          <p:attrName>ppt_x</p:attrName>
                                        </p:attrNameLst>
                                      </p:cBhvr>
                                      <p:tavLst>
                                        <p:tav tm="0">
                                          <p:val>
                                            <p:strVal val="#ppt_x"/>
                                          </p:val>
                                        </p:tav>
                                        <p:tav tm="100000">
                                          <p:val>
                                            <p:strVal val="#ppt_x"/>
                                          </p:val>
                                        </p:tav>
                                      </p:tavLst>
                                    </p:anim>
                                    <p:anim calcmode="lin" valueType="num">
                                      <p:cBhvr>
                                        <p:cTn id="89" dur="500" fill="hold"/>
                                        <p:tgtEl>
                                          <p:spTgt spid="93205"/>
                                        </p:tgtEl>
                                        <p:attrNameLst>
                                          <p:attrName>ppt_y</p:attrName>
                                        </p:attrNameLst>
                                      </p:cBhvr>
                                      <p:tavLst>
                                        <p:tav tm="0">
                                          <p:val>
                                            <p:strVal val="#ppt_y-#ppt_h/2"/>
                                          </p:val>
                                        </p:tav>
                                        <p:tav tm="100000">
                                          <p:val>
                                            <p:strVal val="#ppt_y"/>
                                          </p:val>
                                        </p:tav>
                                      </p:tavLst>
                                    </p:anim>
                                    <p:anim calcmode="lin" valueType="num">
                                      <p:cBhvr>
                                        <p:cTn id="90" dur="500" fill="hold"/>
                                        <p:tgtEl>
                                          <p:spTgt spid="93205"/>
                                        </p:tgtEl>
                                        <p:attrNameLst>
                                          <p:attrName>ppt_w</p:attrName>
                                        </p:attrNameLst>
                                      </p:cBhvr>
                                      <p:tavLst>
                                        <p:tav tm="0">
                                          <p:val>
                                            <p:strVal val="#ppt_w"/>
                                          </p:val>
                                        </p:tav>
                                        <p:tav tm="100000">
                                          <p:val>
                                            <p:strVal val="#ppt_w"/>
                                          </p:val>
                                        </p:tav>
                                      </p:tavLst>
                                    </p:anim>
                                    <p:anim calcmode="lin" valueType="num">
                                      <p:cBhvr>
                                        <p:cTn id="91" dur="500" fill="hold"/>
                                        <p:tgtEl>
                                          <p:spTgt spid="93205"/>
                                        </p:tgtEl>
                                        <p:attrNameLst>
                                          <p:attrName>ppt_h</p:attrName>
                                        </p:attrNameLst>
                                      </p:cBhvr>
                                      <p:tavLst>
                                        <p:tav tm="0">
                                          <p:val>
                                            <p:fltVal val="0"/>
                                          </p:val>
                                        </p:tav>
                                        <p:tav tm="100000">
                                          <p:val>
                                            <p:strVal val="#ppt_h"/>
                                          </p:val>
                                        </p:tav>
                                      </p:tavLst>
                                    </p:anim>
                                  </p:childTnLst>
                                </p:cTn>
                              </p:par>
                            </p:childTnLst>
                          </p:cTn>
                        </p:par>
                        <p:par>
                          <p:cTn id="92" fill="hold" nodeType="afterGroup">
                            <p:stCondLst>
                              <p:cond delay="6500"/>
                            </p:stCondLst>
                            <p:childTnLst>
                              <p:par>
                                <p:cTn id="93" presetID="17" presetClass="entr" presetSubtype="1" fill="hold" grpId="0" nodeType="afterEffect">
                                  <p:stCondLst>
                                    <p:cond delay="0"/>
                                  </p:stCondLst>
                                  <p:childTnLst>
                                    <p:set>
                                      <p:cBhvr>
                                        <p:cTn id="94" dur="1" fill="hold">
                                          <p:stCondLst>
                                            <p:cond delay="0"/>
                                          </p:stCondLst>
                                        </p:cTn>
                                        <p:tgtEl>
                                          <p:spTgt spid="93206"/>
                                        </p:tgtEl>
                                        <p:attrNameLst>
                                          <p:attrName>style.visibility</p:attrName>
                                        </p:attrNameLst>
                                      </p:cBhvr>
                                      <p:to>
                                        <p:strVal val="visible"/>
                                      </p:to>
                                    </p:set>
                                    <p:anim calcmode="lin" valueType="num">
                                      <p:cBhvr>
                                        <p:cTn id="95" dur="500" fill="hold"/>
                                        <p:tgtEl>
                                          <p:spTgt spid="93206"/>
                                        </p:tgtEl>
                                        <p:attrNameLst>
                                          <p:attrName>ppt_x</p:attrName>
                                        </p:attrNameLst>
                                      </p:cBhvr>
                                      <p:tavLst>
                                        <p:tav tm="0">
                                          <p:val>
                                            <p:strVal val="#ppt_x"/>
                                          </p:val>
                                        </p:tav>
                                        <p:tav tm="100000">
                                          <p:val>
                                            <p:strVal val="#ppt_x"/>
                                          </p:val>
                                        </p:tav>
                                      </p:tavLst>
                                    </p:anim>
                                    <p:anim calcmode="lin" valueType="num">
                                      <p:cBhvr>
                                        <p:cTn id="96" dur="500" fill="hold"/>
                                        <p:tgtEl>
                                          <p:spTgt spid="93206"/>
                                        </p:tgtEl>
                                        <p:attrNameLst>
                                          <p:attrName>ppt_y</p:attrName>
                                        </p:attrNameLst>
                                      </p:cBhvr>
                                      <p:tavLst>
                                        <p:tav tm="0">
                                          <p:val>
                                            <p:strVal val="#ppt_y-#ppt_h/2"/>
                                          </p:val>
                                        </p:tav>
                                        <p:tav tm="100000">
                                          <p:val>
                                            <p:strVal val="#ppt_y"/>
                                          </p:val>
                                        </p:tav>
                                      </p:tavLst>
                                    </p:anim>
                                    <p:anim calcmode="lin" valueType="num">
                                      <p:cBhvr>
                                        <p:cTn id="97" dur="500" fill="hold"/>
                                        <p:tgtEl>
                                          <p:spTgt spid="93206"/>
                                        </p:tgtEl>
                                        <p:attrNameLst>
                                          <p:attrName>ppt_w</p:attrName>
                                        </p:attrNameLst>
                                      </p:cBhvr>
                                      <p:tavLst>
                                        <p:tav tm="0">
                                          <p:val>
                                            <p:strVal val="#ppt_w"/>
                                          </p:val>
                                        </p:tav>
                                        <p:tav tm="100000">
                                          <p:val>
                                            <p:strVal val="#ppt_w"/>
                                          </p:val>
                                        </p:tav>
                                      </p:tavLst>
                                    </p:anim>
                                    <p:anim calcmode="lin" valueType="num">
                                      <p:cBhvr>
                                        <p:cTn id="98" dur="500" fill="hold"/>
                                        <p:tgtEl>
                                          <p:spTgt spid="93206"/>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93194"/>
                                        </p:tgtEl>
                                        <p:attrNameLst>
                                          <p:attrName>style.visibility</p:attrName>
                                        </p:attrNameLst>
                                      </p:cBhvr>
                                      <p:to>
                                        <p:strVal val="visible"/>
                                      </p:to>
                                    </p:set>
                                    <p:animEffect transition="in" filter="wipe(up)">
                                      <p:cBhvr>
                                        <p:cTn id="103" dur="500"/>
                                        <p:tgtEl>
                                          <p:spTgt spid="93194"/>
                                        </p:tgtEl>
                                      </p:cBhvr>
                                    </p:animEffect>
                                  </p:childTnLst>
                                </p:cTn>
                              </p:par>
                            </p:childTnLst>
                          </p:cTn>
                        </p:par>
                        <p:par>
                          <p:cTn id="104" fill="hold" nodeType="afterGroup">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93195"/>
                                        </p:tgtEl>
                                        <p:attrNameLst>
                                          <p:attrName>style.visibility</p:attrName>
                                        </p:attrNameLst>
                                      </p:cBhvr>
                                      <p:to>
                                        <p:strVal val="visible"/>
                                      </p:to>
                                    </p:set>
                                    <p:animEffect transition="in" filter="wipe(left)">
                                      <p:cBhvr>
                                        <p:cTn id="107" dur="500"/>
                                        <p:tgtEl>
                                          <p:spTgt spid="9319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93202"/>
                                        </p:tgtEl>
                                        <p:attrNameLst>
                                          <p:attrName>style.visibility</p:attrName>
                                        </p:attrNameLst>
                                      </p:cBhvr>
                                      <p:to>
                                        <p:strVal val="visible"/>
                                      </p:to>
                                    </p:set>
                                    <p:animEffect transition="in" filter="wipe(up)">
                                      <p:cBhvr>
                                        <p:cTn id="112" dur="500"/>
                                        <p:tgtEl>
                                          <p:spTgt spid="93202"/>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93203"/>
                                        </p:tgtEl>
                                        <p:attrNameLst>
                                          <p:attrName>style.visibility</p:attrName>
                                        </p:attrNameLst>
                                      </p:cBhvr>
                                      <p:to>
                                        <p:strVal val="visible"/>
                                      </p:to>
                                    </p:set>
                                    <p:animEffect transition="in" filter="wipe(left)">
                                      <p:cBhvr>
                                        <p:cTn id="116" dur="500"/>
                                        <p:tgtEl>
                                          <p:spTgt spid="9320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93207"/>
                                        </p:tgtEl>
                                        <p:attrNameLst>
                                          <p:attrName>style.visibility</p:attrName>
                                        </p:attrNameLst>
                                      </p:cBhvr>
                                      <p:to>
                                        <p:strVal val="visible"/>
                                      </p:to>
                                    </p:set>
                                    <p:animEffect transition="in" filter="wipe(up)">
                                      <p:cBhvr>
                                        <p:cTn id="121" dur="500"/>
                                        <p:tgtEl>
                                          <p:spTgt spid="93207"/>
                                        </p:tgtEl>
                                      </p:cBhvr>
                                    </p:animEffect>
                                  </p:childTnLst>
                                </p:cTn>
                              </p:par>
                            </p:childTnLst>
                          </p:cTn>
                        </p:par>
                        <p:par>
                          <p:cTn id="122" fill="hold" nodeType="afterGroup">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93208"/>
                                        </p:tgtEl>
                                        <p:attrNameLst>
                                          <p:attrName>style.visibility</p:attrName>
                                        </p:attrNameLst>
                                      </p:cBhvr>
                                      <p:to>
                                        <p:strVal val="visible"/>
                                      </p:to>
                                    </p:set>
                                    <p:animEffect transition="in" filter="wipe(left)">
                                      <p:cBhvr>
                                        <p:cTn id="125" dur="500"/>
                                        <p:tgtEl>
                                          <p:spTgt spid="9320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93213"/>
                                        </p:tgtEl>
                                        <p:attrNameLst>
                                          <p:attrName>style.visibility</p:attrName>
                                        </p:attrNameLst>
                                      </p:cBhvr>
                                      <p:to>
                                        <p:strVal val="visible"/>
                                      </p:to>
                                    </p:set>
                                    <p:anim calcmode="lin" valueType="num">
                                      <p:cBhvr additive="base">
                                        <p:cTn id="130" dur="500" fill="hold"/>
                                        <p:tgtEl>
                                          <p:spTgt spid="93213"/>
                                        </p:tgtEl>
                                        <p:attrNameLst>
                                          <p:attrName>ppt_x</p:attrName>
                                        </p:attrNameLst>
                                      </p:cBhvr>
                                      <p:tavLst>
                                        <p:tav tm="0">
                                          <p:val>
                                            <p:strVal val="0-#ppt_w/2"/>
                                          </p:val>
                                        </p:tav>
                                        <p:tav tm="100000">
                                          <p:val>
                                            <p:strVal val="#ppt_x"/>
                                          </p:val>
                                        </p:tav>
                                      </p:tavLst>
                                    </p:anim>
                                    <p:anim calcmode="lin" valueType="num">
                                      <p:cBhvr additive="base">
                                        <p:cTn id="131" dur="500" fill="hold"/>
                                        <p:tgtEl>
                                          <p:spTgt spid="93213"/>
                                        </p:tgtEl>
                                        <p:attrNameLst>
                                          <p:attrName>ppt_y</p:attrName>
                                        </p:attrNameLst>
                                      </p:cBhvr>
                                      <p:tavLst>
                                        <p:tav tm="0">
                                          <p:val>
                                            <p:strVal val="#ppt_y"/>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7" presetClass="entr" presetSubtype="1" fill="hold" grpId="0" nodeType="clickEffect">
                                  <p:stCondLst>
                                    <p:cond delay="0"/>
                                  </p:stCondLst>
                                  <p:childTnLst>
                                    <p:set>
                                      <p:cBhvr>
                                        <p:cTn id="135" dur="1" fill="hold">
                                          <p:stCondLst>
                                            <p:cond delay="0"/>
                                          </p:stCondLst>
                                        </p:cTn>
                                        <p:tgtEl>
                                          <p:spTgt spid="93215"/>
                                        </p:tgtEl>
                                        <p:attrNameLst>
                                          <p:attrName>style.visibility</p:attrName>
                                        </p:attrNameLst>
                                      </p:cBhvr>
                                      <p:to>
                                        <p:strVal val="visible"/>
                                      </p:to>
                                    </p:set>
                                    <p:anim calcmode="lin" valueType="num">
                                      <p:cBhvr>
                                        <p:cTn id="136" dur="500" fill="hold"/>
                                        <p:tgtEl>
                                          <p:spTgt spid="93215"/>
                                        </p:tgtEl>
                                        <p:attrNameLst>
                                          <p:attrName>ppt_x</p:attrName>
                                        </p:attrNameLst>
                                      </p:cBhvr>
                                      <p:tavLst>
                                        <p:tav tm="0">
                                          <p:val>
                                            <p:strVal val="#ppt_x"/>
                                          </p:val>
                                        </p:tav>
                                        <p:tav tm="100000">
                                          <p:val>
                                            <p:strVal val="#ppt_x"/>
                                          </p:val>
                                        </p:tav>
                                      </p:tavLst>
                                    </p:anim>
                                    <p:anim calcmode="lin" valueType="num">
                                      <p:cBhvr>
                                        <p:cTn id="137" dur="500" fill="hold"/>
                                        <p:tgtEl>
                                          <p:spTgt spid="93215"/>
                                        </p:tgtEl>
                                        <p:attrNameLst>
                                          <p:attrName>ppt_y</p:attrName>
                                        </p:attrNameLst>
                                      </p:cBhvr>
                                      <p:tavLst>
                                        <p:tav tm="0">
                                          <p:val>
                                            <p:strVal val="#ppt_y-#ppt_h/2"/>
                                          </p:val>
                                        </p:tav>
                                        <p:tav tm="100000">
                                          <p:val>
                                            <p:strVal val="#ppt_y"/>
                                          </p:val>
                                        </p:tav>
                                      </p:tavLst>
                                    </p:anim>
                                    <p:anim calcmode="lin" valueType="num">
                                      <p:cBhvr>
                                        <p:cTn id="138" dur="500" fill="hold"/>
                                        <p:tgtEl>
                                          <p:spTgt spid="93215"/>
                                        </p:tgtEl>
                                        <p:attrNameLst>
                                          <p:attrName>ppt_w</p:attrName>
                                        </p:attrNameLst>
                                      </p:cBhvr>
                                      <p:tavLst>
                                        <p:tav tm="0">
                                          <p:val>
                                            <p:strVal val="#ppt_w"/>
                                          </p:val>
                                        </p:tav>
                                        <p:tav tm="100000">
                                          <p:val>
                                            <p:strVal val="#ppt_w"/>
                                          </p:val>
                                        </p:tav>
                                      </p:tavLst>
                                    </p:anim>
                                    <p:anim calcmode="lin" valueType="num">
                                      <p:cBhvr>
                                        <p:cTn id="139" dur="500" fill="hold"/>
                                        <p:tgtEl>
                                          <p:spTgt spid="93215"/>
                                        </p:tgtEl>
                                        <p:attrNameLst>
                                          <p:attrName>ppt_h</p:attrName>
                                        </p:attrNameLst>
                                      </p:cBhvr>
                                      <p:tavLst>
                                        <p:tav tm="0">
                                          <p:val>
                                            <p:fltVal val="0"/>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3188"/>
                                        </p:tgtEl>
                                        <p:attrNameLst>
                                          <p:attrName>style.visibility</p:attrName>
                                        </p:attrNameLst>
                                      </p:cBhvr>
                                      <p:to>
                                        <p:strVal val="visible"/>
                                      </p:to>
                                    </p:set>
                                    <p:animEffect transition="in" filter="wipe(left)">
                                      <p:cBhvr>
                                        <p:cTn id="144" dur="500"/>
                                        <p:tgtEl>
                                          <p:spTgt spid="93188"/>
                                        </p:tgtEl>
                                      </p:cBhvr>
                                    </p:animEffect>
                                  </p:childTnLst>
                                </p:cTn>
                              </p:par>
                            </p:childTnLst>
                          </p:cTn>
                        </p:par>
                        <p:par>
                          <p:cTn id="145" fill="hold" nodeType="afterGroup">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93196"/>
                                        </p:tgtEl>
                                        <p:attrNameLst>
                                          <p:attrName>style.visibility</p:attrName>
                                        </p:attrNameLst>
                                      </p:cBhvr>
                                      <p:to>
                                        <p:strVal val="visible"/>
                                      </p:to>
                                    </p:set>
                                    <p:animEffect transition="in" filter="wipe(left)">
                                      <p:cBhvr>
                                        <p:cTn id="148" dur="500"/>
                                        <p:tgtEl>
                                          <p:spTgt spid="93196"/>
                                        </p:tgtEl>
                                      </p:cBhvr>
                                    </p:animEffect>
                                  </p:childTnLst>
                                </p:cTn>
                              </p:par>
                            </p:childTnLst>
                          </p:cTn>
                        </p:par>
                        <p:par>
                          <p:cTn id="149" fill="hold" nodeType="afterGroup">
                            <p:stCondLst>
                              <p:cond delay="1000"/>
                            </p:stCondLst>
                            <p:childTnLst>
                              <p:par>
                                <p:cTn id="150" presetID="17" presetClass="entr" presetSubtype="1" fill="hold" grpId="0" nodeType="afterEffect">
                                  <p:stCondLst>
                                    <p:cond delay="0"/>
                                  </p:stCondLst>
                                  <p:childTnLst>
                                    <p:set>
                                      <p:cBhvr>
                                        <p:cTn id="151" dur="1" fill="hold">
                                          <p:stCondLst>
                                            <p:cond delay="0"/>
                                          </p:stCondLst>
                                        </p:cTn>
                                        <p:tgtEl>
                                          <p:spTgt spid="93197"/>
                                        </p:tgtEl>
                                        <p:attrNameLst>
                                          <p:attrName>style.visibility</p:attrName>
                                        </p:attrNameLst>
                                      </p:cBhvr>
                                      <p:to>
                                        <p:strVal val="visible"/>
                                      </p:to>
                                    </p:set>
                                    <p:anim calcmode="lin" valueType="num">
                                      <p:cBhvr>
                                        <p:cTn id="152" dur="500" fill="hold"/>
                                        <p:tgtEl>
                                          <p:spTgt spid="93197"/>
                                        </p:tgtEl>
                                        <p:attrNameLst>
                                          <p:attrName>ppt_x</p:attrName>
                                        </p:attrNameLst>
                                      </p:cBhvr>
                                      <p:tavLst>
                                        <p:tav tm="0">
                                          <p:val>
                                            <p:strVal val="#ppt_x"/>
                                          </p:val>
                                        </p:tav>
                                        <p:tav tm="100000">
                                          <p:val>
                                            <p:strVal val="#ppt_x"/>
                                          </p:val>
                                        </p:tav>
                                      </p:tavLst>
                                    </p:anim>
                                    <p:anim calcmode="lin" valueType="num">
                                      <p:cBhvr>
                                        <p:cTn id="153" dur="500" fill="hold"/>
                                        <p:tgtEl>
                                          <p:spTgt spid="93197"/>
                                        </p:tgtEl>
                                        <p:attrNameLst>
                                          <p:attrName>ppt_y</p:attrName>
                                        </p:attrNameLst>
                                      </p:cBhvr>
                                      <p:tavLst>
                                        <p:tav tm="0">
                                          <p:val>
                                            <p:strVal val="#ppt_y-#ppt_h/2"/>
                                          </p:val>
                                        </p:tav>
                                        <p:tav tm="100000">
                                          <p:val>
                                            <p:strVal val="#ppt_y"/>
                                          </p:val>
                                        </p:tav>
                                      </p:tavLst>
                                    </p:anim>
                                    <p:anim calcmode="lin" valueType="num">
                                      <p:cBhvr>
                                        <p:cTn id="154" dur="500" fill="hold"/>
                                        <p:tgtEl>
                                          <p:spTgt spid="93197"/>
                                        </p:tgtEl>
                                        <p:attrNameLst>
                                          <p:attrName>ppt_w</p:attrName>
                                        </p:attrNameLst>
                                      </p:cBhvr>
                                      <p:tavLst>
                                        <p:tav tm="0">
                                          <p:val>
                                            <p:strVal val="#ppt_w"/>
                                          </p:val>
                                        </p:tav>
                                        <p:tav tm="100000">
                                          <p:val>
                                            <p:strVal val="#ppt_w"/>
                                          </p:val>
                                        </p:tav>
                                      </p:tavLst>
                                    </p:anim>
                                    <p:anim calcmode="lin" valueType="num">
                                      <p:cBhvr>
                                        <p:cTn id="155" dur="500" fill="hold"/>
                                        <p:tgtEl>
                                          <p:spTgt spid="93197"/>
                                        </p:tgtEl>
                                        <p:attrNameLst>
                                          <p:attrName>ppt_h</p:attrName>
                                        </p:attrNameLst>
                                      </p:cBhvr>
                                      <p:tavLst>
                                        <p:tav tm="0">
                                          <p:val>
                                            <p:fltVal val="0"/>
                                          </p:val>
                                        </p:tav>
                                        <p:tav tm="100000">
                                          <p:val>
                                            <p:strVal val="#ppt_h"/>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93198"/>
                                        </p:tgtEl>
                                        <p:attrNameLst>
                                          <p:attrName>style.visibility</p:attrName>
                                        </p:attrNameLst>
                                      </p:cBhvr>
                                      <p:to>
                                        <p:strVal val="visible"/>
                                      </p:to>
                                    </p:set>
                                    <p:anim calcmode="lin" valueType="num">
                                      <p:cBhvr additive="base">
                                        <p:cTn id="160" dur="500" fill="hold"/>
                                        <p:tgtEl>
                                          <p:spTgt spid="93198"/>
                                        </p:tgtEl>
                                        <p:attrNameLst>
                                          <p:attrName>ppt_x</p:attrName>
                                        </p:attrNameLst>
                                      </p:cBhvr>
                                      <p:tavLst>
                                        <p:tav tm="0">
                                          <p:val>
                                            <p:strVal val="#ppt_x"/>
                                          </p:val>
                                        </p:tav>
                                        <p:tav tm="100000">
                                          <p:val>
                                            <p:strVal val="#ppt_x"/>
                                          </p:val>
                                        </p:tav>
                                      </p:tavLst>
                                    </p:anim>
                                    <p:anim calcmode="lin" valueType="num">
                                      <p:cBhvr additive="base">
                                        <p:cTn id="161" dur="500" fill="hold"/>
                                        <p:tgtEl>
                                          <p:spTgt spid="93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nimBg="1"/>
      <p:bldP spid="93188" grpId="0" autoUpdateAnimBg="0"/>
      <p:bldP spid="93189" grpId="0" autoUpdateAnimBg="0"/>
      <p:bldP spid="93190" grpId="0" autoUpdateAnimBg="0"/>
      <p:bldP spid="93191" grpId="0" animBg="1" autoUpdateAnimBg="0"/>
      <p:bldP spid="93192" grpId="0" animBg="1"/>
      <p:bldP spid="93193" grpId="0" animBg="1"/>
      <p:bldP spid="93194" grpId="0" animBg="1"/>
      <p:bldP spid="93195" grpId="0" autoUpdateAnimBg="0"/>
      <p:bldP spid="93196" grpId="0" animBg="1" autoUpdateAnimBg="0"/>
      <p:bldP spid="93197" grpId="0" animBg="1"/>
      <p:bldP spid="93198" grpId="0" autoUpdateAnimBg="0"/>
      <p:bldP spid="93199" grpId="0" animBg="1" autoUpdateAnimBg="0"/>
      <p:bldP spid="93200" grpId="0" animBg="1"/>
      <p:bldP spid="93201" grpId="0" animBg="1"/>
      <p:bldP spid="93202" grpId="0" animBg="1"/>
      <p:bldP spid="93203" grpId="0" autoUpdateAnimBg="0"/>
      <p:bldP spid="93204" grpId="0" animBg="1" autoUpdateAnimBg="0"/>
      <p:bldP spid="93205" grpId="0" animBg="1"/>
      <p:bldP spid="93206" grpId="0" animBg="1"/>
      <p:bldP spid="93207" grpId="0" animBg="1"/>
      <p:bldP spid="93208" grpId="0" autoUpdateAnimBg="0"/>
      <p:bldP spid="93210" grpId="0" animBg="1"/>
      <p:bldP spid="93211" grpId="0" animBg="1"/>
      <p:bldP spid="93212" grpId="0" animBg="1"/>
      <p:bldP spid="93213" grpId="0" autoUpdateAnimBg="0"/>
      <p:bldP spid="93214" grpId="0" autoUpdateAnimBg="0"/>
      <p:bldP spid="9321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026"/>
          <p:cNvSpPr txBox="1">
            <a:spLocks noChangeArrowheads="1"/>
          </p:cNvSpPr>
          <p:nvPr/>
        </p:nvSpPr>
        <p:spPr bwMode="auto">
          <a:xfrm>
            <a:off x="351692" y="228805"/>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2800" dirty="0">
                <a:solidFill>
                  <a:srgbClr val="FF0000"/>
                </a:solidFill>
              </a:rPr>
              <a:t>分治法设计递归函数</a:t>
            </a:r>
            <a:endParaRPr lang="en-US" altLang="zh-CN" sz="2800" dirty="0">
              <a:solidFill>
                <a:srgbClr val="000000"/>
              </a:solidFill>
            </a:endParaRPr>
          </a:p>
        </p:txBody>
      </p:sp>
      <p:sp>
        <p:nvSpPr>
          <p:cNvPr id="98307" name="Text Box 1027"/>
          <p:cNvSpPr txBox="1">
            <a:spLocks noChangeArrowheads="1"/>
          </p:cNvSpPr>
          <p:nvPr/>
        </p:nvSpPr>
        <p:spPr bwMode="auto">
          <a:xfrm>
            <a:off x="4437186" y="511053"/>
            <a:ext cx="58848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zh-CN" altLang="en-US" sz="4000" dirty="0">
                <a:solidFill>
                  <a:schemeClr val="accent2"/>
                </a:solidFill>
              </a:rPr>
              <a:t>遍历二叉树</a:t>
            </a:r>
            <a:r>
              <a:rPr lang="en-US" altLang="zh-CN" sz="4000" dirty="0">
                <a:solidFill>
                  <a:schemeClr val="accent2"/>
                </a:solidFill>
              </a:rPr>
              <a:t>:</a:t>
            </a:r>
            <a:r>
              <a:rPr lang="en-US" altLang="zh-CN" sz="4000" dirty="0">
                <a:solidFill>
                  <a:srgbClr val="000000"/>
                </a:solidFill>
              </a:rPr>
              <a:t> </a:t>
            </a:r>
            <a:r>
              <a:rPr lang="en-US" altLang="zh-CN" sz="4000" dirty="0">
                <a:solidFill>
                  <a:srgbClr val="D60093"/>
                </a:solidFill>
              </a:rPr>
              <a:t>Traverse(BT)</a:t>
            </a:r>
            <a:r>
              <a:rPr lang="en-US" altLang="zh-CN" sz="4000" dirty="0">
                <a:solidFill>
                  <a:srgbClr val="CC3399"/>
                </a:solidFill>
              </a:rPr>
              <a:t> </a:t>
            </a:r>
            <a:endParaRPr lang="en-US" altLang="zh-CN" sz="4000" dirty="0">
              <a:solidFill>
                <a:srgbClr val="000000"/>
              </a:solidFill>
            </a:endParaRPr>
          </a:p>
        </p:txBody>
      </p:sp>
      <p:sp>
        <p:nvSpPr>
          <p:cNvPr id="98308" name="Text Box 1028"/>
          <p:cNvSpPr txBox="1">
            <a:spLocks noChangeArrowheads="1"/>
          </p:cNvSpPr>
          <p:nvPr/>
        </p:nvSpPr>
        <p:spPr bwMode="auto">
          <a:xfrm>
            <a:off x="4437185" y="4619503"/>
            <a:ext cx="546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CC3399"/>
                </a:solidFill>
              </a:rPr>
              <a:t>可递归求解  </a:t>
            </a:r>
            <a:r>
              <a:rPr lang="en-US" altLang="zh-CN" sz="3600">
                <a:solidFill>
                  <a:srgbClr val="CC3399"/>
                </a:solidFill>
              </a:rPr>
              <a:t>Traverse(LBT)</a:t>
            </a:r>
            <a:endParaRPr lang="en-US" altLang="zh-CN" sz="4800">
              <a:solidFill>
                <a:srgbClr val="CC3399"/>
              </a:solidFill>
            </a:endParaRPr>
          </a:p>
        </p:txBody>
      </p:sp>
      <p:sp>
        <p:nvSpPr>
          <p:cNvPr id="98309" name="Line 1029"/>
          <p:cNvSpPr>
            <a:spLocks noChangeShapeType="1"/>
          </p:cNvSpPr>
          <p:nvPr/>
        </p:nvSpPr>
        <p:spPr bwMode="auto">
          <a:xfrm>
            <a:off x="3446585" y="6497515"/>
            <a:ext cx="990600" cy="0"/>
          </a:xfrm>
          <a:prstGeom prst="line">
            <a:avLst/>
          </a:prstGeom>
          <a:noFill/>
          <a:ln w="19050">
            <a:solidFill>
              <a:srgbClr val="CC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0" name="Line 1030"/>
          <p:cNvSpPr>
            <a:spLocks noChangeShapeType="1"/>
          </p:cNvSpPr>
          <p:nvPr/>
        </p:nvSpPr>
        <p:spPr bwMode="auto">
          <a:xfrm>
            <a:off x="3446585" y="4897315"/>
            <a:ext cx="990600" cy="0"/>
          </a:xfrm>
          <a:prstGeom prst="line">
            <a:avLst/>
          </a:prstGeom>
          <a:noFill/>
          <a:ln w="19050">
            <a:solidFill>
              <a:srgbClr val="CC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1" name="Text Box 1031"/>
          <p:cNvSpPr txBox="1">
            <a:spLocks noChangeArrowheads="1"/>
          </p:cNvSpPr>
          <p:nvPr/>
        </p:nvSpPr>
        <p:spPr bwMode="auto">
          <a:xfrm>
            <a:off x="2608385" y="1373065"/>
            <a:ext cx="86868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a:t>   </a:t>
            </a:r>
            <a:r>
              <a:rPr lang="zh-CN" altLang="en-US" sz="3600">
                <a:solidFill>
                  <a:srgbClr val="0000FF"/>
                </a:solidFill>
              </a:rPr>
              <a:t>将 </a:t>
            </a:r>
            <a:r>
              <a:rPr lang="en-US" altLang="zh-CN" sz="3600">
                <a:solidFill>
                  <a:srgbClr val="0000FF"/>
                </a:solidFill>
              </a:rPr>
              <a:t>n </a:t>
            </a:r>
            <a:r>
              <a:rPr lang="zh-CN" altLang="en-US" sz="3600">
                <a:solidFill>
                  <a:srgbClr val="0000FF"/>
                </a:solidFill>
              </a:rPr>
              <a:t>个结点分成三个子集</a:t>
            </a:r>
            <a:r>
              <a:rPr lang="en-US" altLang="zh-CN" sz="3600">
                <a:solidFill>
                  <a:srgbClr val="0000FF"/>
                </a:solidFill>
              </a:rPr>
              <a:t>(</a:t>
            </a:r>
            <a:r>
              <a:rPr lang="zh-CN" altLang="en-US" sz="3600">
                <a:solidFill>
                  <a:srgbClr val="0000FF"/>
                </a:solidFill>
              </a:rPr>
              <a:t>根结点、左子树 和右子树 </a:t>
            </a:r>
            <a:r>
              <a:rPr lang="en-US" altLang="zh-CN" sz="3600">
                <a:solidFill>
                  <a:srgbClr val="0000FF"/>
                </a:solidFill>
              </a:rPr>
              <a:t>)</a:t>
            </a:r>
            <a:r>
              <a:rPr lang="zh-CN" altLang="en-US" sz="3600">
                <a:solidFill>
                  <a:srgbClr val="0000FF"/>
                </a:solidFill>
              </a:rPr>
              <a:t>，从而产生下列三个子问题：</a:t>
            </a:r>
          </a:p>
        </p:txBody>
      </p:sp>
      <p:sp>
        <p:nvSpPr>
          <p:cNvPr id="98312" name="Text Box 1032"/>
          <p:cNvSpPr txBox="1">
            <a:spLocks noChangeArrowheads="1"/>
          </p:cNvSpPr>
          <p:nvPr/>
        </p:nvSpPr>
        <p:spPr bwMode="auto">
          <a:xfrm>
            <a:off x="2897310" y="3095503"/>
            <a:ext cx="342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33"/>
                </a:solidFill>
              </a:rPr>
              <a:t>1) </a:t>
            </a:r>
            <a:r>
              <a:rPr lang="zh-CN" altLang="en-US" sz="3600">
                <a:solidFill>
                  <a:srgbClr val="990033"/>
                </a:solidFill>
              </a:rPr>
              <a:t>访问根结点；</a:t>
            </a:r>
            <a:endParaRPr lang="zh-CN" altLang="en-US" sz="3600"/>
          </a:p>
        </p:txBody>
      </p:sp>
      <p:sp>
        <p:nvSpPr>
          <p:cNvPr id="98313" name="Text Box 1033"/>
          <p:cNvSpPr txBox="1">
            <a:spLocks noChangeArrowheads="1"/>
          </p:cNvSpPr>
          <p:nvPr/>
        </p:nvSpPr>
        <p:spPr bwMode="auto">
          <a:xfrm>
            <a:off x="2913185" y="5457703"/>
            <a:ext cx="309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33"/>
                </a:solidFill>
              </a:rPr>
              <a:t>3) </a:t>
            </a:r>
            <a:r>
              <a:rPr lang="zh-CN" altLang="en-US" sz="3600">
                <a:solidFill>
                  <a:srgbClr val="990033"/>
                </a:solidFill>
              </a:rPr>
              <a:t>遍历右子树</a:t>
            </a:r>
            <a:r>
              <a:rPr lang="en-US" altLang="zh-CN" sz="3600">
                <a:solidFill>
                  <a:srgbClr val="990033"/>
                </a:solidFill>
              </a:rPr>
              <a:t>;</a:t>
            </a:r>
            <a:endParaRPr lang="en-US" altLang="zh-CN" sz="3600"/>
          </a:p>
        </p:txBody>
      </p:sp>
      <p:sp>
        <p:nvSpPr>
          <p:cNvPr id="98314" name="Text Box 1034"/>
          <p:cNvSpPr txBox="1">
            <a:spLocks noChangeArrowheads="1"/>
          </p:cNvSpPr>
          <p:nvPr/>
        </p:nvSpPr>
        <p:spPr bwMode="auto">
          <a:xfrm>
            <a:off x="2913185" y="3933703"/>
            <a:ext cx="342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solidFill>
                  <a:srgbClr val="990033"/>
                </a:solidFill>
              </a:rPr>
              <a:t>2) </a:t>
            </a:r>
            <a:r>
              <a:rPr lang="zh-CN" altLang="en-US" sz="3600">
                <a:solidFill>
                  <a:srgbClr val="990033"/>
                </a:solidFill>
              </a:rPr>
              <a:t>遍历左子树；</a:t>
            </a:r>
            <a:endParaRPr lang="zh-CN" altLang="en-US" sz="3600"/>
          </a:p>
        </p:txBody>
      </p:sp>
      <p:sp>
        <p:nvSpPr>
          <p:cNvPr id="98315" name="Text Box 1035"/>
          <p:cNvSpPr txBox="1">
            <a:spLocks noChangeArrowheads="1"/>
          </p:cNvSpPr>
          <p:nvPr/>
        </p:nvSpPr>
        <p:spPr bwMode="auto">
          <a:xfrm>
            <a:off x="4437185" y="6187953"/>
            <a:ext cx="549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CC3399"/>
                </a:solidFill>
              </a:rPr>
              <a:t>可递归求解  </a:t>
            </a:r>
            <a:r>
              <a:rPr lang="en-US" altLang="zh-CN" sz="3600">
                <a:solidFill>
                  <a:srgbClr val="CC3399"/>
                </a:solidFill>
              </a:rPr>
              <a:t>Traverse(RBT)</a:t>
            </a:r>
            <a:endParaRPr lang="en-US" altLang="zh-CN" sz="4800">
              <a:solidFill>
                <a:srgbClr val="CC3399"/>
              </a:solidFill>
            </a:endParaRPr>
          </a:p>
        </p:txBody>
      </p:sp>
      <p:sp>
        <p:nvSpPr>
          <p:cNvPr id="2" name="文本框 1"/>
          <p:cNvSpPr txBox="1"/>
          <p:nvPr/>
        </p:nvSpPr>
        <p:spPr>
          <a:xfrm>
            <a:off x="164123" y="2435737"/>
            <a:ext cx="2930770" cy="2308324"/>
          </a:xfrm>
          <a:prstGeom prst="rect">
            <a:avLst/>
          </a:prstGeom>
          <a:noFill/>
        </p:spPr>
        <p:txBody>
          <a:bodyPr wrap="square" rtlCol="0">
            <a:spAutoFit/>
          </a:bodyPr>
          <a:lstStyle/>
          <a:p>
            <a:r>
              <a:rPr lang="zh-CN" altLang="en-US" dirty="0"/>
              <a:t>其他设计思路：</a:t>
            </a:r>
            <a:endParaRPr lang="en-US" altLang="zh-CN" dirty="0"/>
          </a:p>
          <a:p>
            <a:r>
              <a:rPr lang="en-US" altLang="zh-CN" dirty="0"/>
              <a:t>1</a:t>
            </a:r>
            <a:r>
              <a:rPr lang="zh-CN" altLang="en-US" dirty="0"/>
              <a:t>、后置递归</a:t>
            </a:r>
            <a:endParaRPr lang="en-US" altLang="zh-CN" dirty="0"/>
          </a:p>
          <a:p>
            <a:r>
              <a:rPr lang="en-US" altLang="zh-CN" dirty="0"/>
              <a:t>       </a:t>
            </a:r>
            <a:r>
              <a:rPr lang="zh-CN" altLang="en-US" dirty="0"/>
              <a:t>每次完成一步，剩余问题与原问题类似</a:t>
            </a:r>
            <a:endParaRPr lang="en-US" altLang="zh-CN" dirty="0"/>
          </a:p>
          <a:p>
            <a:r>
              <a:rPr lang="en-US" altLang="zh-CN" dirty="0"/>
              <a:t>2</a:t>
            </a:r>
            <a:r>
              <a:rPr lang="zh-CN" altLang="en-US" dirty="0"/>
              <a:t>、回溯</a:t>
            </a:r>
            <a:endParaRPr lang="en-US" altLang="zh-CN" dirty="0"/>
          </a:p>
          <a:p>
            <a:r>
              <a:rPr lang="en-US" altLang="zh-CN" dirty="0"/>
              <a:t>       </a:t>
            </a:r>
            <a:r>
              <a:rPr lang="zh-CN" altLang="en-US" dirty="0"/>
              <a:t>逐一尝试，若不是解则退出本层递归，回到上一层进行其他尝试</a:t>
            </a:r>
          </a:p>
        </p:txBody>
      </p:sp>
    </p:spTree>
    <p:extLst>
      <p:ext uri="{BB962C8B-B14F-4D97-AF65-F5344CB8AC3E}">
        <p14:creationId xmlns:p14="http://schemas.microsoft.com/office/powerpoint/2010/main" val="2520119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0-#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wipe(left)">
                                      <p:cBhvr>
                                        <p:cTn id="12" dur="500"/>
                                        <p:tgtEl>
                                          <p:spTgt spid="98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11"/>
                                        </p:tgtEl>
                                        <p:attrNameLst>
                                          <p:attrName>style.visibility</p:attrName>
                                        </p:attrNameLst>
                                      </p:cBhvr>
                                      <p:to>
                                        <p:strVal val="visible"/>
                                      </p:to>
                                    </p:set>
                                    <p:animEffect transition="in" filter="wipe(left)">
                                      <p:cBhvr>
                                        <p:cTn id="17" dur="500"/>
                                        <p:tgtEl>
                                          <p:spTgt spid="98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12"/>
                                        </p:tgtEl>
                                        <p:attrNameLst>
                                          <p:attrName>style.visibility</p:attrName>
                                        </p:attrNameLst>
                                      </p:cBhvr>
                                      <p:to>
                                        <p:strVal val="visible"/>
                                      </p:to>
                                    </p:set>
                                    <p:animEffect transition="in" filter="wipe(left)">
                                      <p:cBhvr>
                                        <p:cTn id="22" dur="500"/>
                                        <p:tgtEl>
                                          <p:spTgt spid="983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14"/>
                                        </p:tgtEl>
                                        <p:attrNameLst>
                                          <p:attrName>style.visibility</p:attrName>
                                        </p:attrNameLst>
                                      </p:cBhvr>
                                      <p:to>
                                        <p:strVal val="visible"/>
                                      </p:to>
                                    </p:set>
                                    <p:animEffect transition="in" filter="wipe(left)">
                                      <p:cBhvr>
                                        <p:cTn id="27" dur="500"/>
                                        <p:tgtEl>
                                          <p:spTgt spid="98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313"/>
                                        </p:tgtEl>
                                        <p:attrNameLst>
                                          <p:attrName>style.visibility</p:attrName>
                                        </p:attrNameLst>
                                      </p:cBhvr>
                                      <p:to>
                                        <p:strVal val="visible"/>
                                      </p:to>
                                    </p:set>
                                    <p:animEffect transition="in" filter="wipe(left)">
                                      <p:cBhvr>
                                        <p:cTn id="32" dur="500"/>
                                        <p:tgtEl>
                                          <p:spTgt spid="983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98310"/>
                                        </p:tgtEl>
                                        <p:attrNameLst>
                                          <p:attrName>style.visibility</p:attrName>
                                        </p:attrNameLst>
                                      </p:cBhvr>
                                      <p:to>
                                        <p:strVal val="visible"/>
                                      </p:to>
                                    </p:set>
                                    <p:anim calcmode="lin" valueType="num">
                                      <p:cBhvr>
                                        <p:cTn id="37" dur="500" fill="hold"/>
                                        <p:tgtEl>
                                          <p:spTgt spid="98310"/>
                                        </p:tgtEl>
                                        <p:attrNameLst>
                                          <p:attrName>ppt_x</p:attrName>
                                        </p:attrNameLst>
                                      </p:cBhvr>
                                      <p:tavLst>
                                        <p:tav tm="0">
                                          <p:val>
                                            <p:strVal val="#ppt_x-#ppt_w/2"/>
                                          </p:val>
                                        </p:tav>
                                        <p:tav tm="100000">
                                          <p:val>
                                            <p:strVal val="#ppt_x"/>
                                          </p:val>
                                        </p:tav>
                                      </p:tavLst>
                                    </p:anim>
                                    <p:anim calcmode="lin" valueType="num">
                                      <p:cBhvr>
                                        <p:cTn id="38" dur="500" fill="hold"/>
                                        <p:tgtEl>
                                          <p:spTgt spid="98310"/>
                                        </p:tgtEl>
                                        <p:attrNameLst>
                                          <p:attrName>ppt_y</p:attrName>
                                        </p:attrNameLst>
                                      </p:cBhvr>
                                      <p:tavLst>
                                        <p:tav tm="0">
                                          <p:val>
                                            <p:strVal val="#ppt_y"/>
                                          </p:val>
                                        </p:tav>
                                        <p:tav tm="100000">
                                          <p:val>
                                            <p:strVal val="#ppt_y"/>
                                          </p:val>
                                        </p:tav>
                                      </p:tavLst>
                                    </p:anim>
                                    <p:anim calcmode="lin" valueType="num">
                                      <p:cBhvr>
                                        <p:cTn id="39" dur="500" fill="hold"/>
                                        <p:tgtEl>
                                          <p:spTgt spid="98310"/>
                                        </p:tgtEl>
                                        <p:attrNameLst>
                                          <p:attrName>ppt_w</p:attrName>
                                        </p:attrNameLst>
                                      </p:cBhvr>
                                      <p:tavLst>
                                        <p:tav tm="0">
                                          <p:val>
                                            <p:fltVal val="0"/>
                                          </p:val>
                                        </p:tav>
                                        <p:tav tm="100000">
                                          <p:val>
                                            <p:strVal val="#ppt_w"/>
                                          </p:val>
                                        </p:tav>
                                      </p:tavLst>
                                    </p:anim>
                                    <p:anim calcmode="lin" valueType="num">
                                      <p:cBhvr>
                                        <p:cTn id="40" dur="500" fill="hold"/>
                                        <p:tgtEl>
                                          <p:spTgt spid="98310"/>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98308"/>
                                        </p:tgtEl>
                                        <p:attrNameLst>
                                          <p:attrName>style.visibility</p:attrName>
                                        </p:attrNameLst>
                                      </p:cBhvr>
                                      <p:to>
                                        <p:strVal val="visible"/>
                                      </p:to>
                                    </p:set>
                                    <p:animEffect transition="in" filter="wipe(left)">
                                      <p:cBhvr>
                                        <p:cTn id="44" dur="500"/>
                                        <p:tgtEl>
                                          <p:spTgt spid="9830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98309"/>
                                        </p:tgtEl>
                                        <p:attrNameLst>
                                          <p:attrName>style.visibility</p:attrName>
                                        </p:attrNameLst>
                                      </p:cBhvr>
                                      <p:to>
                                        <p:strVal val="visible"/>
                                      </p:to>
                                    </p:set>
                                    <p:anim calcmode="lin" valueType="num">
                                      <p:cBhvr>
                                        <p:cTn id="49" dur="500" fill="hold"/>
                                        <p:tgtEl>
                                          <p:spTgt spid="98309"/>
                                        </p:tgtEl>
                                        <p:attrNameLst>
                                          <p:attrName>ppt_x</p:attrName>
                                        </p:attrNameLst>
                                      </p:cBhvr>
                                      <p:tavLst>
                                        <p:tav tm="0">
                                          <p:val>
                                            <p:strVal val="#ppt_x-#ppt_w/2"/>
                                          </p:val>
                                        </p:tav>
                                        <p:tav tm="100000">
                                          <p:val>
                                            <p:strVal val="#ppt_x"/>
                                          </p:val>
                                        </p:tav>
                                      </p:tavLst>
                                    </p:anim>
                                    <p:anim calcmode="lin" valueType="num">
                                      <p:cBhvr>
                                        <p:cTn id="50" dur="500" fill="hold"/>
                                        <p:tgtEl>
                                          <p:spTgt spid="98309"/>
                                        </p:tgtEl>
                                        <p:attrNameLst>
                                          <p:attrName>ppt_y</p:attrName>
                                        </p:attrNameLst>
                                      </p:cBhvr>
                                      <p:tavLst>
                                        <p:tav tm="0">
                                          <p:val>
                                            <p:strVal val="#ppt_y"/>
                                          </p:val>
                                        </p:tav>
                                        <p:tav tm="100000">
                                          <p:val>
                                            <p:strVal val="#ppt_y"/>
                                          </p:val>
                                        </p:tav>
                                      </p:tavLst>
                                    </p:anim>
                                    <p:anim calcmode="lin" valueType="num">
                                      <p:cBhvr>
                                        <p:cTn id="51" dur="500" fill="hold"/>
                                        <p:tgtEl>
                                          <p:spTgt spid="98309"/>
                                        </p:tgtEl>
                                        <p:attrNameLst>
                                          <p:attrName>ppt_w</p:attrName>
                                        </p:attrNameLst>
                                      </p:cBhvr>
                                      <p:tavLst>
                                        <p:tav tm="0">
                                          <p:val>
                                            <p:fltVal val="0"/>
                                          </p:val>
                                        </p:tav>
                                        <p:tav tm="100000">
                                          <p:val>
                                            <p:strVal val="#ppt_w"/>
                                          </p:val>
                                        </p:tav>
                                      </p:tavLst>
                                    </p:anim>
                                    <p:anim calcmode="lin" valueType="num">
                                      <p:cBhvr>
                                        <p:cTn id="52" dur="500" fill="hold"/>
                                        <p:tgtEl>
                                          <p:spTgt spid="9830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98315"/>
                                        </p:tgtEl>
                                        <p:attrNameLst>
                                          <p:attrName>style.visibility</p:attrName>
                                        </p:attrNameLst>
                                      </p:cBhvr>
                                      <p:to>
                                        <p:strVal val="visible"/>
                                      </p:to>
                                    </p:set>
                                    <p:animEffect transition="in" filter="wipe(left)">
                                      <p:cBhvr>
                                        <p:cTn id="56" dur="500"/>
                                        <p:tgtEl>
                                          <p:spTgt spid="9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autoUpdateAnimBg="0"/>
      <p:bldP spid="98308" grpId="0" autoUpdateAnimBg="0"/>
      <p:bldP spid="98309" grpId="0" animBg="1"/>
      <p:bldP spid="98310" grpId="0" animBg="1"/>
      <p:bldP spid="98311" grpId="0" autoUpdateAnimBg="0"/>
      <p:bldP spid="98312" grpId="0" autoUpdateAnimBg="0"/>
      <p:bldP spid="98313" grpId="0" autoUpdateAnimBg="0"/>
      <p:bldP spid="98314" grpId="0" autoUpdateAnimBg="0"/>
      <p:bldP spid="9831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263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ctrTitle"/>
          </p:nvPr>
        </p:nvSpPr>
        <p:spPr>
          <a:xfrm>
            <a:off x="2135188" y="1317138"/>
            <a:ext cx="7772400" cy="2879725"/>
          </a:xfrm>
          <a:noFill/>
        </p:spPr>
        <p:txBody>
          <a:bodyPr/>
          <a:lstStyle/>
          <a:p>
            <a:pPr eaLnBrk="1" hangingPunct="1"/>
            <a:r>
              <a:rPr lang="zh-CN" altLang="en-US" i="0" dirty="0"/>
              <a:t>第六章</a:t>
            </a:r>
            <a:br>
              <a:rPr lang="zh-CN" altLang="en-US" i="0" dirty="0"/>
            </a:br>
            <a:r>
              <a:rPr lang="zh-CN" altLang="en-US" i="0" dirty="0"/>
              <a:t>树和二叉树</a:t>
            </a:r>
          </a:p>
        </p:txBody>
      </p:sp>
    </p:spTree>
    <p:extLst>
      <p:ext uri="{BB962C8B-B14F-4D97-AF65-F5344CB8AC3E}">
        <p14:creationId xmlns:p14="http://schemas.microsoft.com/office/powerpoint/2010/main" val="1394344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3"/>
          <p:cNvSpPr txBox="1">
            <a:spLocks noChangeArrowheads="1"/>
          </p:cNvSpPr>
          <p:nvPr/>
        </p:nvSpPr>
        <p:spPr bwMode="auto">
          <a:xfrm>
            <a:off x="1676400" y="228601"/>
            <a:ext cx="8839200" cy="641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zh-CN" altLang="en-US" sz="3600" dirty="0">
                <a:solidFill>
                  <a:srgbClr val="663300"/>
                </a:solidFill>
              </a:rPr>
              <a:t>　</a:t>
            </a:r>
            <a:r>
              <a:rPr lang="en-US" altLang="zh-CN" sz="3600" dirty="0">
                <a:solidFill>
                  <a:srgbClr val="990000"/>
                </a:solidFill>
              </a:rPr>
              <a:t>1. </a:t>
            </a:r>
            <a:r>
              <a:rPr lang="zh-CN" altLang="en-US" sz="3600" dirty="0">
                <a:solidFill>
                  <a:srgbClr val="FF0000"/>
                </a:solidFill>
              </a:rPr>
              <a:t>熟练掌握</a:t>
            </a:r>
            <a:r>
              <a:rPr lang="zh-CN" altLang="en-US" sz="3600" b="1" dirty="0">
                <a:solidFill>
                  <a:srgbClr val="FF0000"/>
                </a:solidFill>
              </a:rPr>
              <a:t>二叉树的结构特性</a:t>
            </a:r>
            <a:r>
              <a:rPr lang="zh-CN" altLang="en-US" sz="3600" dirty="0">
                <a:solidFill>
                  <a:srgbClr val="990000"/>
                </a:solidFill>
              </a:rPr>
              <a:t>，了解相应的证明方法。</a:t>
            </a:r>
          </a:p>
          <a:p>
            <a:pPr eaLnBrk="1" hangingPunct="1">
              <a:lnSpc>
                <a:spcPct val="115000"/>
              </a:lnSpc>
            </a:pPr>
            <a:r>
              <a:rPr lang="zh-CN" altLang="en-US" sz="3600" dirty="0">
                <a:solidFill>
                  <a:srgbClr val="990000"/>
                </a:solidFill>
              </a:rPr>
              <a:t>　</a:t>
            </a:r>
            <a:r>
              <a:rPr lang="en-US" altLang="zh-CN" sz="3600" dirty="0">
                <a:solidFill>
                  <a:srgbClr val="990000"/>
                </a:solidFill>
              </a:rPr>
              <a:t>2. </a:t>
            </a:r>
            <a:r>
              <a:rPr lang="zh-CN" altLang="en-US" sz="3600" dirty="0">
                <a:solidFill>
                  <a:srgbClr val="FF0000"/>
                </a:solidFill>
              </a:rPr>
              <a:t>熟悉二叉树的各种</a:t>
            </a:r>
            <a:r>
              <a:rPr lang="zh-CN" altLang="en-US" sz="3600" b="1" dirty="0">
                <a:solidFill>
                  <a:srgbClr val="FF0000"/>
                </a:solidFill>
              </a:rPr>
              <a:t>存储结构</a:t>
            </a:r>
            <a:r>
              <a:rPr lang="zh-CN" altLang="en-US" sz="3600" dirty="0">
                <a:solidFill>
                  <a:srgbClr val="FF0000"/>
                </a:solidFill>
              </a:rPr>
              <a:t>的特点及适用范围</a:t>
            </a:r>
            <a:r>
              <a:rPr lang="zh-CN" altLang="en-US" sz="3600" dirty="0">
                <a:solidFill>
                  <a:srgbClr val="990000"/>
                </a:solidFill>
              </a:rPr>
              <a:t>。</a:t>
            </a:r>
          </a:p>
          <a:p>
            <a:pPr eaLnBrk="1" hangingPunct="1">
              <a:lnSpc>
                <a:spcPct val="115000"/>
              </a:lnSpc>
            </a:pPr>
            <a:r>
              <a:rPr lang="zh-CN" altLang="en-US" sz="3600" dirty="0">
                <a:solidFill>
                  <a:srgbClr val="990000"/>
                </a:solidFill>
              </a:rPr>
              <a:t>　</a:t>
            </a:r>
            <a:r>
              <a:rPr lang="en-US" altLang="zh-CN" sz="3600" dirty="0">
                <a:solidFill>
                  <a:srgbClr val="990000"/>
                </a:solidFill>
              </a:rPr>
              <a:t>3. </a:t>
            </a:r>
            <a:r>
              <a:rPr lang="zh-CN" altLang="en-US" sz="3600" b="1" dirty="0">
                <a:solidFill>
                  <a:srgbClr val="990000"/>
                </a:solidFill>
              </a:rPr>
              <a:t>遍历二叉树</a:t>
            </a:r>
            <a:r>
              <a:rPr lang="zh-CN" altLang="en-US" sz="3600" dirty="0">
                <a:solidFill>
                  <a:srgbClr val="990000"/>
                </a:solidFill>
              </a:rPr>
              <a:t>是二叉树各种操作的基础。实现二叉树遍历的具体算法与所采用的存储结构有关。</a:t>
            </a:r>
            <a:r>
              <a:rPr lang="zh-CN" altLang="en-US" sz="3600" dirty="0">
                <a:solidFill>
                  <a:srgbClr val="FF0000"/>
                </a:solidFill>
              </a:rPr>
              <a:t>掌握各种遍历策略的</a:t>
            </a:r>
            <a:r>
              <a:rPr lang="zh-CN" altLang="en-US" sz="3600" b="1" dirty="0">
                <a:solidFill>
                  <a:srgbClr val="FF0000"/>
                </a:solidFill>
              </a:rPr>
              <a:t>递归算法</a:t>
            </a:r>
            <a:r>
              <a:rPr lang="zh-CN" altLang="en-US" sz="3600" dirty="0">
                <a:solidFill>
                  <a:srgbClr val="990000"/>
                </a:solidFill>
              </a:rPr>
              <a:t>，</a:t>
            </a:r>
            <a:r>
              <a:rPr lang="zh-CN" altLang="en-US" sz="3600" b="1" dirty="0">
                <a:solidFill>
                  <a:srgbClr val="990000"/>
                </a:solidFill>
              </a:rPr>
              <a:t>灵活运用遍历算法</a:t>
            </a:r>
            <a:r>
              <a:rPr lang="zh-CN" altLang="en-US" sz="3600" dirty="0">
                <a:solidFill>
                  <a:srgbClr val="990000"/>
                </a:solidFill>
              </a:rPr>
              <a:t>实现二叉树的其它操作。</a:t>
            </a:r>
            <a:r>
              <a:rPr lang="zh-CN" altLang="en-US" sz="3600" b="1" dirty="0">
                <a:solidFill>
                  <a:srgbClr val="990000"/>
                </a:solidFill>
              </a:rPr>
              <a:t>层次遍历</a:t>
            </a:r>
            <a:r>
              <a:rPr lang="zh-CN" altLang="en-US" sz="3600" dirty="0">
                <a:solidFill>
                  <a:srgbClr val="990000"/>
                </a:solidFill>
              </a:rPr>
              <a:t>是按另一种搜索策略进行的遍历。</a:t>
            </a:r>
            <a:endParaRPr lang="zh-CN" altLang="en-US" sz="4000" dirty="0">
              <a:solidFill>
                <a:srgbClr val="990000"/>
              </a:solidFill>
            </a:endParaRPr>
          </a:p>
        </p:txBody>
      </p:sp>
    </p:spTree>
    <p:extLst>
      <p:ext uri="{BB962C8B-B14F-4D97-AF65-F5344CB8AC3E}">
        <p14:creationId xmlns:p14="http://schemas.microsoft.com/office/powerpoint/2010/main" val="2127544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2057400" y="304801"/>
            <a:ext cx="815340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zh-CN" altLang="en-US" sz="3600" dirty="0">
                <a:solidFill>
                  <a:srgbClr val="990000"/>
                </a:solidFill>
              </a:rPr>
              <a:t>　　</a:t>
            </a:r>
            <a:r>
              <a:rPr lang="en-US" altLang="zh-CN" sz="3600" dirty="0">
                <a:solidFill>
                  <a:srgbClr val="990000"/>
                </a:solidFill>
              </a:rPr>
              <a:t>4. </a:t>
            </a:r>
            <a:r>
              <a:rPr lang="zh-CN" altLang="en-US" sz="3600" dirty="0">
                <a:solidFill>
                  <a:srgbClr val="990000"/>
                </a:solidFill>
              </a:rPr>
              <a:t>理解二叉树</a:t>
            </a:r>
            <a:r>
              <a:rPr lang="zh-CN" altLang="en-US" sz="3600" b="1" dirty="0">
                <a:solidFill>
                  <a:srgbClr val="990000"/>
                </a:solidFill>
              </a:rPr>
              <a:t>线索化的实质</a:t>
            </a:r>
            <a:r>
              <a:rPr lang="zh-CN" altLang="en-US" sz="3600" dirty="0">
                <a:solidFill>
                  <a:srgbClr val="990000"/>
                </a:solidFill>
              </a:rPr>
              <a:t>是建立结点与其在相应序列中的前驱或后继之间的直接联系，</a:t>
            </a:r>
            <a:r>
              <a:rPr lang="zh-CN" altLang="en-US" sz="3600" dirty="0">
                <a:solidFill>
                  <a:srgbClr val="FF0000"/>
                </a:solidFill>
              </a:rPr>
              <a:t>熟练掌握二叉树的</a:t>
            </a:r>
            <a:r>
              <a:rPr lang="zh-CN" altLang="en-US" sz="3600" b="1" dirty="0">
                <a:solidFill>
                  <a:srgbClr val="FF0000"/>
                </a:solidFill>
              </a:rPr>
              <a:t>线索化过程</a:t>
            </a:r>
            <a:r>
              <a:rPr lang="zh-CN" altLang="en-US" sz="3600" dirty="0">
                <a:solidFill>
                  <a:srgbClr val="FF0000"/>
                </a:solidFill>
              </a:rPr>
              <a:t>以及在中序线索化树上找给定结点的前驱和后继的方法</a:t>
            </a:r>
            <a:r>
              <a:rPr lang="zh-CN" altLang="en-US" sz="3600" dirty="0">
                <a:solidFill>
                  <a:srgbClr val="990000"/>
                </a:solidFill>
              </a:rPr>
              <a:t>。二叉树的</a:t>
            </a:r>
            <a:r>
              <a:rPr lang="zh-CN" altLang="en-US" sz="3600" b="1" dirty="0">
                <a:solidFill>
                  <a:srgbClr val="990000"/>
                </a:solidFill>
              </a:rPr>
              <a:t>线索化过程</a:t>
            </a:r>
            <a:r>
              <a:rPr lang="zh-CN" altLang="en-US" sz="3600" dirty="0">
                <a:solidFill>
                  <a:srgbClr val="990000"/>
                </a:solidFill>
              </a:rPr>
              <a:t>是</a:t>
            </a:r>
            <a:r>
              <a:rPr lang="zh-CN" altLang="en-US" sz="3600" b="1" dirty="0">
                <a:solidFill>
                  <a:srgbClr val="990000"/>
                </a:solidFill>
              </a:rPr>
              <a:t>基于</a:t>
            </a:r>
            <a:r>
              <a:rPr lang="zh-CN" altLang="en-US" sz="3600" dirty="0">
                <a:solidFill>
                  <a:srgbClr val="990000"/>
                </a:solidFill>
              </a:rPr>
              <a:t>对二叉树进行</a:t>
            </a:r>
            <a:r>
              <a:rPr lang="zh-CN" altLang="en-US" sz="3600" b="1" dirty="0">
                <a:solidFill>
                  <a:srgbClr val="990000"/>
                </a:solidFill>
              </a:rPr>
              <a:t>遍历</a:t>
            </a:r>
            <a:r>
              <a:rPr lang="zh-CN" altLang="en-US" sz="3600" dirty="0">
                <a:solidFill>
                  <a:srgbClr val="990000"/>
                </a:solidFill>
              </a:rPr>
              <a:t>，而线索二叉树上的</a:t>
            </a:r>
            <a:r>
              <a:rPr lang="zh-CN" altLang="en-US" sz="3600" b="1" dirty="0">
                <a:solidFill>
                  <a:srgbClr val="990000"/>
                </a:solidFill>
              </a:rPr>
              <a:t>线索又为相应的遍历提供</a:t>
            </a:r>
            <a:r>
              <a:rPr lang="zh-CN" altLang="en-US" sz="3600" dirty="0">
                <a:solidFill>
                  <a:srgbClr val="990000"/>
                </a:solidFill>
              </a:rPr>
              <a:t>了</a:t>
            </a:r>
            <a:r>
              <a:rPr lang="zh-CN" altLang="en-US" sz="3600" b="1" dirty="0">
                <a:solidFill>
                  <a:srgbClr val="990000"/>
                </a:solidFill>
              </a:rPr>
              <a:t>方便</a:t>
            </a:r>
            <a:r>
              <a:rPr lang="zh-CN" altLang="en-US" sz="3600" dirty="0">
                <a:solidFill>
                  <a:srgbClr val="990000"/>
                </a:solidFill>
              </a:rPr>
              <a:t>。</a:t>
            </a:r>
            <a:endParaRPr lang="zh-CN" altLang="en-US" dirty="0"/>
          </a:p>
        </p:txBody>
      </p:sp>
    </p:spTree>
    <p:extLst>
      <p:ext uri="{BB962C8B-B14F-4D97-AF65-F5344CB8AC3E}">
        <p14:creationId xmlns:p14="http://schemas.microsoft.com/office/powerpoint/2010/main" val="247599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905000" y="304801"/>
            <a:ext cx="845820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zh-CN" altLang="en-US" sz="3600" dirty="0">
                <a:solidFill>
                  <a:srgbClr val="990000"/>
                </a:solidFill>
              </a:rPr>
              <a:t>　　</a:t>
            </a:r>
            <a:r>
              <a:rPr lang="en-US" altLang="zh-CN" sz="3600" dirty="0">
                <a:solidFill>
                  <a:srgbClr val="990000"/>
                </a:solidFill>
              </a:rPr>
              <a:t>5. </a:t>
            </a:r>
            <a:r>
              <a:rPr lang="zh-CN" altLang="en-US" sz="3600" dirty="0">
                <a:solidFill>
                  <a:srgbClr val="FF0000"/>
                </a:solidFill>
              </a:rPr>
              <a:t>熟悉</a:t>
            </a:r>
            <a:r>
              <a:rPr lang="zh-CN" altLang="en-US" sz="3600" b="1" dirty="0">
                <a:solidFill>
                  <a:srgbClr val="FF0000"/>
                </a:solidFill>
              </a:rPr>
              <a:t>树的</a:t>
            </a:r>
            <a:r>
              <a:rPr lang="zh-CN" altLang="en-US" sz="3600" dirty="0">
                <a:solidFill>
                  <a:srgbClr val="FF0000"/>
                </a:solidFill>
              </a:rPr>
              <a:t>各种</a:t>
            </a:r>
            <a:r>
              <a:rPr lang="zh-CN" altLang="en-US" sz="3600" b="1" dirty="0">
                <a:solidFill>
                  <a:srgbClr val="FF0000"/>
                </a:solidFill>
              </a:rPr>
              <a:t>存储结构</a:t>
            </a:r>
            <a:r>
              <a:rPr lang="zh-CN" altLang="en-US" sz="3600" dirty="0">
                <a:solidFill>
                  <a:srgbClr val="FF0000"/>
                </a:solidFill>
              </a:rPr>
              <a:t>及其特点，掌握</a:t>
            </a:r>
            <a:r>
              <a:rPr lang="zh-CN" altLang="en-US" sz="3600" b="1" dirty="0">
                <a:solidFill>
                  <a:srgbClr val="FF0000"/>
                </a:solidFill>
              </a:rPr>
              <a:t>树和森林与二叉树的转换</a:t>
            </a:r>
            <a:r>
              <a:rPr lang="zh-CN" altLang="en-US" sz="3600" dirty="0">
                <a:solidFill>
                  <a:srgbClr val="FF0000"/>
                </a:solidFill>
              </a:rPr>
              <a:t>方法。</a:t>
            </a:r>
            <a:r>
              <a:rPr lang="zh-CN" altLang="en-US" sz="3600" dirty="0">
                <a:solidFill>
                  <a:srgbClr val="990000"/>
                </a:solidFill>
              </a:rPr>
              <a:t>建立存储结构是进行其它操作的前提，因此读者应</a:t>
            </a:r>
            <a:r>
              <a:rPr lang="zh-CN" altLang="en-US" sz="3600" b="1" dirty="0">
                <a:solidFill>
                  <a:srgbClr val="990000"/>
                </a:solidFill>
              </a:rPr>
              <a:t>掌握 </a:t>
            </a:r>
            <a:r>
              <a:rPr lang="en-US" altLang="zh-CN" sz="3600" dirty="0">
                <a:solidFill>
                  <a:srgbClr val="990000"/>
                </a:solidFill>
              </a:rPr>
              <a:t>1 </a:t>
            </a:r>
            <a:r>
              <a:rPr lang="zh-CN" altLang="en-US" sz="3600" dirty="0">
                <a:solidFill>
                  <a:srgbClr val="990000"/>
                </a:solidFill>
              </a:rPr>
              <a:t>至 </a:t>
            </a:r>
            <a:r>
              <a:rPr lang="en-US" altLang="zh-CN" sz="3600" dirty="0">
                <a:solidFill>
                  <a:srgbClr val="990000"/>
                </a:solidFill>
              </a:rPr>
              <a:t>2 </a:t>
            </a:r>
            <a:r>
              <a:rPr lang="zh-CN" altLang="en-US" sz="3600" dirty="0">
                <a:solidFill>
                  <a:srgbClr val="990000"/>
                </a:solidFill>
              </a:rPr>
              <a:t>种</a:t>
            </a:r>
            <a:r>
              <a:rPr lang="zh-CN" altLang="en-US" sz="3600" b="1" dirty="0">
                <a:solidFill>
                  <a:srgbClr val="990000"/>
                </a:solidFill>
              </a:rPr>
              <a:t>建立</a:t>
            </a:r>
            <a:r>
              <a:rPr lang="zh-CN" altLang="en-US" sz="3600" dirty="0">
                <a:solidFill>
                  <a:srgbClr val="990000"/>
                </a:solidFill>
              </a:rPr>
              <a:t>二叉树和树的</a:t>
            </a:r>
            <a:r>
              <a:rPr lang="zh-CN" altLang="en-US" sz="3600" b="1" dirty="0">
                <a:solidFill>
                  <a:srgbClr val="990000"/>
                </a:solidFill>
              </a:rPr>
              <a:t>存储结构的方法</a:t>
            </a:r>
            <a:r>
              <a:rPr lang="zh-CN" altLang="en-US" sz="3600" dirty="0">
                <a:solidFill>
                  <a:srgbClr val="990000"/>
                </a:solidFill>
              </a:rPr>
              <a:t>。</a:t>
            </a:r>
          </a:p>
          <a:p>
            <a:pPr eaLnBrk="1" hangingPunct="1">
              <a:lnSpc>
                <a:spcPct val="140000"/>
              </a:lnSpc>
            </a:pPr>
            <a:r>
              <a:rPr lang="zh-CN" altLang="en-US" sz="3600" dirty="0">
                <a:solidFill>
                  <a:srgbClr val="990000"/>
                </a:solidFill>
              </a:rPr>
              <a:t>　　</a:t>
            </a:r>
            <a:r>
              <a:rPr lang="en-US" altLang="zh-CN" sz="3600" dirty="0">
                <a:solidFill>
                  <a:srgbClr val="990000"/>
                </a:solidFill>
              </a:rPr>
              <a:t>6. </a:t>
            </a:r>
            <a:r>
              <a:rPr lang="zh-CN" altLang="en-US" sz="3600" dirty="0">
                <a:solidFill>
                  <a:srgbClr val="FF0000"/>
                </a:solidFill>
              </a:rPr>
              <a:t>学会编写</a:t>
            </a:r>
            <a:r>
              <a:rPr lang="zh-CN" altLang="en-US" sz="3600" b="1" dirty="0">
                <a:solidFill>
                  <a:srgbClr val="FF0000"/>
                </a:solidFill>
              </a:rPr>
              <a:t>实现树的各种操作</a:t>
            </a:r>
            <a:r>
              <a:rPr lang="zh-CN" altLang="en-US" sz="3600" dirty="0">
                <a:solidFill>
                  <a:srgbClr val="FF0000"/>
                </a:solidFill>
              </a:rPr>
              <a:t>的算法</a:t>
            </a:r>
            <a:r>
              <a:rPr lang="zh-CN" altLang="en-US" sz="3600" dirty="0">
                <a:solidFill>
                  <a:srgbClr val="990000"/>
                </a:solidFill>
              </a:rPr>
              <a:t>。</a:t>
            </a:r>
          </a:p>
          <a:p>
            <a:pPr eaLnBrk="1" hangingPunct="1">
              <a:lnSpc>
                <a:spcPct val="140000"/>
              </a:lnSpc>
            </a:pPr>
            <a:r>
              <a:rPr lang="zh-CN" altLang="en-US" sz="3600" dirty="0">
                <a:solidFill>
                  <a:srgbClr val="990000"/>
                </a:solidFill>
              </a:rPr>
              <a:t>　　</a:t>
            </a:r>
            <a:r>
              <a:rPr lang="en-US" altLang="zh-CN" sz="3600" dirty="0">
                <a:solidFill>
                  <a:srgbClr val="990000"/>
                </a:solidFill>
              </a:rPr>
              <a:t>7. </a:t>
            </a:r>
            <a:r>
              <a:rPr lang="zh-CN" altLang="en-US" sz="3600" dirty="0">
                <a:solidFill>
                  <a:srgbClr val="990000"/>
                </a:solidFill>
              </a:rPr>
              <a:t>了解</a:t>
            </a:r>
            <a:r>
              <a:rPr lang="zh-CN" altLang="en-US" sz="3600" b="1" dirty="0">
                <a:solidFill>
                  <a:srgbClr val="990000"/>
                </a:solidFill>
              </a:rPr>
              <a:t>最优树的特性</a:t>
            </a:r>
            <a:r>
              <a:rPr lang="zh-CN" altLang="en-US" sz="3600" dirty="0">
                <a:solidFill>
                  <a:srgbClr val="990000"/>
                </a:solidFill>
              </a:rPr>
              <a:t>，</a:t>
            </a:r>
            <a:r>
              <a:rPr lang="zh-CN" altLang="en-US" sz="3600" dirty="0">
                <a:solidFill>
                  <a:srgbClr val="FF0000"/>
                </a:solidFill>
              </a:rPr>
              <a:t>掌握</a:t>
            </a:r>
            <a:r>
              <a:rPr lang="zh-CN" altLang="en-US" sz="3600" b="1" dirty="0">
                <a:solidFill>
                  <a:srgbClr val="FF0000"/>
                </a:solidFill>
              </a:rPr>
              <a:t>建立最优树和哈夫曼编码</a:t>
            </a:r>
            <a:r>
              <a:rPr lang="zh-CN" altLang="en-US" sz="3600" dirty="0">
                <a:solidFill>
                  <a:srgbClr val="FF0000"/>
                </a:solidFill>
              </a:rPr>
              <a:t>的方法</a:t>
            </a:r>
            <a:r>
              <a:rPr lang="zh-CN" altLang="en-US" sz="3600" dirty="0">
                <a:solidFill>
                  <a:srgbClr val="990000"/>
                </a:solidFill>
              </a:rPr>
              <a:t>。</a:t>
            </a:r>
          </a:p>
        </p:txBody>
      </p:sp>
    </p:spTree>
    <p:extLst>
      <p:ext uri="{BB962C8B-B14F-4D97-AF65-F5344CB8AC3E}">
        <p14:creationId xmlns:p14="http://schemas.microsoft.com/office/powerpoint/2010/main" val="8608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676400" y="244475"/>
            <a:ext cx="6413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FF0000"/>
                </a:solidFill>
              </a:rPr>
              <a:t>例</a:t>
            </a:r>
          </a:p>
          <a:p>
            <a:pPr eaLnBrk="1" hangingPunct="1"/>
            <a:r>
              <a:rPr lang="zh-CN" altLang="en-US" sz="3600" b="1">
                <a:solidFill>
                  <a:srgbClr val="FF0000"/>
                </a:solidFill>
              </a:rPr>
              <a:t>二</a:t>
            </a:r>
          </a:p>
          <a:p>
            <a:pPr eaLnBrk="1" hangingPunct="1"/>
            <a:endParaRPr lang="zh-CN" altLang="en-US" sz="3600" b="1">
              <a:solidFill>
                <a:srgbClr val="FF0000"/>
              </a:solidFill>
            </a:endParaRPr>
          </a:p>
          <a:p>
            <a:pPr eaLnBrk="1" hangingPunct="1"/>
            <a:r>
              <a:rPr lang="zh-CN" altLang="en-US" sz="3600" b="1">
                <a:solidFill>
                  <a:srgbClr val="FF0000"/>
                </a:solidFill>
              </a:rPr>
              <a:t>选</a:t>
            </a:r>
          </a:p>
          <a:p>
            <a:pPr eaLnBrk="1" hangingPunct="1"/>
            <a:r>
              <a:rPr lang="zh-CN" altLang="en-US" sz="3600" b="1">
                <a:solidFill>
                  <a:srgbClr val="FF0000"/>
                </a:solidFill>
              </a:rPr>
              <a:t>择</a:t>
            </a:r>
          </a:p>
          <a:p>
            <a:pPr eaLnBrk="1" hangingPunct="1"/>
            <a:r>
              <a:rPr lang="zh-CN" altLang="en-US" sz="3600" b="1">
                <a:solidFill>
                  <a:srgbClr val="FF0000"/>
                </a:solidFill>
              </a:rPr>
              <a:t>排</a:t>
            </a:r>
          </a:p>
          <a:p>
            <a:pPr eaLnBrk="1" hangingPunct="1"/>
            <a:r>
              <a:rPr lang="zh-CN" altLang="en-US" sz="3600" b="1">
                <a:solidFill>
                  <a:srgbClr val="FF0000"/>
                </a:solidFill>
              </a:rPr>
              <a:t>序</a:t>
            </a:r>
            <a:endParaRPr lang="zh-CN" altLang="en-US" b="1"/>
          </a:p>
        </p:txBody>
      </p:sp>
      <p:sp>
        <p:nvSpPr>
          <p:cNvPr id="56323" name="Text Box 3"/>
          <p:cNvSpPr txBox="1">
            <a:spLocks noChangeArrowheads="1"/>
          </p:cNvSpPr>
          <p:nvPr/>
        </p:nvSpPr>
        <p:spPr bwMode="auto">
          <a:xfrm>
            <a:off x="2286001" y="90488"/>
            <a:ext cx="82073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t> void</a:t>
            </a:r>
            <a:r>
              <a:rPr lang="en-US" altLang="zh-CN" sz="4000"/>
              <a:t> select_sort(</a:t>
            </a:r>
            <a:r>
              <a:rPr lang="en-US" altLang="zh-CN" sz="4000" b="1"/>
              <a:t>int&amp;</a:t>
            </a:r>
            <a:r>
              <a:rPr lang="en-US" altLang="zh-CN" sz="4000"/>
              <a:t> a[], </a:t>
            </a:r>
            <a:r>
              <a:rPr lang="en-US" altLang="zh-CN" sz="4000" b="1"/>
              <a:t>int</a:t>
            </a:r>
            <a:r>
              <a:rPr lang="en-US" altLang="zh-CN" sz="4000"/>
              <a:t> n) </a:t>
            </a:r>
            <a:r>
              <a:rPr lang="en-US" altLang="zh-CN" sz="4000" b="1"/>
              <a:t>{</a:t>
            </a:r>
            <a:endParaRPr lang="en-US" altLang="zh-CN" sz="4000"/>
          </a:p>
          <a:p>
            <a:pPr eaLnBrk="1" hangingPunct="1"/>
            <a:r>
              <a:rPr lang="en-US" altLang="zh-CN" sz="4000"/>
              <a:t>   </a:t>
            </a:r>
            <a:r>
              <a:rPr lang="en-US" altLang="zh-CN" sz="3200"/>
              <a:t>// </a:t>
            </a:r>
            <a:r>
              <a:rPr lang="zh-CN" altLang="en-US" b="1">
                <a:solidFill>
                  <a:srgbClr val="333399"/>
                </a:solidFill>
              </a:rPr>
              <a:t>将 </a:t>
            </a:r>
            <a:r>
              <a:rPr lang="en-US" altLang="zh-CN" b="1">
                <a:solidFill>
                  <a:srgbClr val="333399"/>
                </a:solidFill>
              </a:rPr>
              <a:t>a </a:t>
            </a:r>
            <a:r>
              <a:rPr lang="zh-CN" altLang="en-US" b="1">
                <a:solidFill>
                  <a:srgbClr val="333399"/>
                </a:solidFill>
              </a:rPr>
              <a:t>中整数序列重新排列成自小至大有序的整数序列</a:t>
            </a:r>
            <a:r>
              <a:rPr lang="zh-CN" altLang="en-US">
                <a:solidFill>
                  <a:srgbClr val="333399"/>
                </a:solidFill>
              </a:rPr>
              <a:t>。</a:t>
            </a:r>
            <a:endParaRPr lang="zh-CN" altLang="en-US" sz="4000"/>
          </a:p>
          <a:p>
            <a:pPr eaLnBrk="1" hangingPunct="1">
              <a:lnSpc>
                <a:spcPct val="115000"/>
              </a:lnSpc>
            </a:pPr>
            <a:r>
              <a:rPr lang="zh-CN" altLang="en-US" sz="4000"/>
              <a:t>  </a:t>
            </a:r>
            <a:r>
              <a:rPr lang="zh-CN" altLang="en-US" sz="4000">
                <a:solidFill>
                  <a:srgbClr val="006699"/>
                </a:solidFill>
              </a:rPr>
              <a:t> </a:t>
            </a:r>
          </a:p>
          <a:p>
            <a:pPr eaLnBrk="1" hangingPunct="1">
              <a:lnSpc>
                <a:spcPct val="115000"/>
              </a:lnSpc>
            </a:pPr>
            <a:endParaRPr lang="zh-CN" altLang="en-US" sz="4000">
              <a:solidFill>
                <a:srgbClr val="006699"/>
              </a:solidFill>
            </a:endParaRPr>
          </a:p>
          <a:p>
            <a:pPr eaLnBrk="1" hangingPunct="1">
              <a:lnSpc>
                <a:spcPct val="115000"/>
              </a:lnSpc>
            </a:pPr>
            <a:endParaRPr lang="zh-CN" altLang="en-US" sz="4000">
              <a:solidFill>
                <a:srgbClr val="006699"/>
              </a:solidFill>
            </a:endParaRPr>
          </a:p>
          <a:p>
            <a:pPr eaLnBrk="1" hangingPunct="1">
              <a:lnSpc>
                <a:spcPct val="115000"/>
              </a:lnSpc>
            </a:pPr>
            <a:endParaRPr lang="zh-CN" altLang="en-US" sz="4000">
              <a:solidFill>
                <a:srgbClr val="006699"/>
              </a:solidFill>
            </a:endParaRPr>
          </a:p>
          <a:p>
            <a:pPr eaLnBrk="1" hangingPunct="1">
              <a:lnSpc>
                <a:spcPct val="115000"/>
              </a:lnSpc>
            </a:pPr>
            <a:endParaRPr lang="zh-CN" altLang="en-US" sz="4000">
              <a:solidFill>
                <a:srgbClr val="006699"/>
              </a:solidFill>
            </a:endParaRPr>
          </a:p>
          <a:p>
            <a:pPr eaLnBrk="1" hangingPunct="1">
              <a:lnSpc>
                <a:spcPct val="115000"/>
              </a:lnSpc>
            </a:pPr>
            <a:endParaRPr lang="zh-CN" altLang="en-US" sz="4000"/>
          </a:p>
          <a:p>
            <a:pPr eaLnBrk="1" hangingPunct="1">
              <a:lnSpc>
                <a:spcPct val="110000"/>
              </a:lnSpc>
            </a:pPr>
            <a:r>
              <a:rPr lang="en-US" altLang="zh-CN" sz="4000" b="1"/>
              <a:t>} </a:t>
            </a:r>
            <a:r>
              <a:rPr lang="en-US" altLang="zh-CN" sz="4000"/>
              <a:t>// select_sort</a:t>
            </a:r>
            <a:endParaRPr lang="en-US" altLang="zh-CN"/>
          </a:p>
        </p:txBody>
      </p:sp>
      <p:sp>
        <p:nvSpPr>
          <p:cNvPr id="56324" name="Text Box 4"/>
          <p:cNvSpPr txBox="1">
            <a:spLocks noChangeArrowheads="1"/>
          </p:cNvSpPr>
          <p:nvPr/>
        </p:nvSpPr>
        <p:spPr bwMode="auto">
          <a:xfrm>
            <a:off x="5867400" y="4814888"/>
            <a:ext cx="437515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基本操作</a:t>
            </a:r>
            <a:r>
              <a:rPr lang="en-US" altLang="zh-CN" sz="3600"/>
              <a:t>:</a:t>
            </a:r>
            <a:r>
              <a:rPr lang="en-US" altLang="zh-CN" sz="4000"/>
              <a:t> </a:t>
            </a:r>
          </a:p>
          <a:p>
            <a:pPr eaLnBrk="1" hangingPunct="1"/>
            <a:r>
              <a:rPr lang="en-US" altLang="zh-CN" sz="3600" b="1">
                <a:solidFill>
                  <a:srgbClr val="CC0000"/>
                </a:solidFill>
              </a:rPr>
              <a:t>  </a:t>
            </a:r>
            <a:r>
              <a:rPr lang="zh-CN" altLang="en-US" sz="3600" b="1">
                <a:solidFill>
                  <a:srgbClr val="CC0000"/>
                </a:solidFill>
              </a:rPr>
              <a:t>比较</a:t>
            </a:r>
            <a:r>
              <a:rPr lang="en-US" altLang="zh-CN" sz="3600">
                <a:solidFill>
                  <a:srgbClr val="CC0000"/>
                </a:solidFill>
              </a:rPr>
              <a:t>(</a:t>
            </a:r>
            <a:r>
              <a:rPr lang="zh-CN" altLang="en-US" sz="3600">
                <a:solidFill>
                  <a:srgbClr val="CC0000"/>
                </a:solidFill>
              </a:rPr>
              <a:t>数据元素</a:t>
            </a:r>
            <a:r>
              <a:rPr lang="en-US" altLang="zh-CN" sz="3600">
                <a:solidFill>
                  <a:srgbClr val="CC0000"/>
                </a:solidFill>
              </a:rPr>
              <a:t>)</a:t>
            </a:r>
            <a:r>
              <a:rPr lang="zh-CN" altLang="en-US" sz="3600" b="1">
                <a:solidFill>
                  <a:srgbClr val="CC0000"/>
                </a:solidFill>
              </a:rPr>
              <a:t>操作</a:t>
            </a:r>
            <a:endParaRPr lang="zh-CN" altLang="en-US"/>
          </a:p>
        </p:txBody>
      </p:sp>
      <p:sp>
        <p:nvSpPr>
          <p:cNvPr id="56325" name="Text Box 5"/>
          <p:cNvSpPr txBox="1">
            <a:spLocks noChangeArrowheads="1"/>
          </p:cNvSpPr>
          <p:nvPr/>
        </p:nvSpPr>
        <p:spPr bwMode="auto">
          <a:xfrm>
            <a:off x="5873750" y="6034089"/>
            <a:ext cx="391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时间复杂度</a:t>
            </a:r>
            <a:r>
              <a:rPr lang="en-US" altLang="zh-CN" sz="3600"/>
              <a:t>:</a:t>
            </a:r>
            <a:r>
              <a:rPr lang="en-US" altLang="zh-CN" sz="4000"/>
              <a:t> </a:t>
            </a:r>
            <a:r>
              <a:rPr lang="en-US" altLang="zh-CN" sz="4000" b="1">
                <a:solidFill>
                  <a:srgbClr val="6600CC"/>
                </a:solidFill>
              </a:rPr>
              <a:t>O(n</a:t>
            </a:r>
            <a:r>
              <a:rPr lang="en-US" altLang="zh-CN" sz="4000" b="1" baseline="30000">
                <a:solidFill>
                  <a:srgbClr val="6600CC"/>
                </a:solidFill>
              </a:rPr>
              <a:t>2</a:t>
            </a:r>
            <a:r>
              <a:rPr lang="en-US" altLang="zh-CN" sz="4000" b="1">
                <a:solidFill>
                  <a:srgbClr val="6600CC"/>
                </a:solidFill>
              </a:rPr>
              <a:t>)</a:t>
            </a:r>
            <a:endParaRPr lang="en-US" altLang="zh-CN"/>
          </a:p>
        </p:txBody>
      </p:sp>
      <p:sp>
        <p:nvSpPr>
          <p:cNvPr id="56326" name="Rectangle 6"/>
          <p:cNvSpPr>
            <a:spLocks noChangeArrowheads="1"/>
          </p:cNvSpPr>
          <p:nvPr/>
        </p:nvSpPr>
        <p:spPr bwMode="auto">
          <a:xfrm>
            <a:off x="3352801" y="1893888"/>
            <a:ext cx="56991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4000"/>
              <a:t>j = i;   </a:t>
            </a:r>
            <a:r>
              <a:rPr lang="en-US" altLang="zh-CN" sz="3200">
                <a:solidFill>
                  <a:srgbClr val="333399"/>
                </a:solidFill>
              </a:rPr>
              <a:t>//</a:t>
            </a:r>
            <a:r>
              <a:rPr lang="en-US" altLang="zh-CN" sz="3200" b="1">
                <a:solidFill>
                  <a:srgbClr val="333399"/>
                </a:solidFill>
              </a:rPr>
              <a:t> </a:t>
            </a:r>
            <a:r>
              <a:rPr lang="zh-CN" altLang="zh-CN" sz="3200" b="1">
                <a:solidFill>
                  <a:srgbClr val="333399"/>
                </a:solidFill>
              </a:rPr>
              <a:t>选择第 </a:t>
            </a:r>
            <a:r>
              <a:rPr lang="en-US" altLang="zh-CN" sz="3200" b="1">
                <a:solidFill>
                  <a:srgbClr val="333399"/>
                </a:solidFill>
              </a:rPr>
              <a:t>i </a:t>
            </a:r>
            <a:r>
              <a:rPr lang="zh-CN" altLang="zh-CN" sz="3200" b="1">
                <a:solidFill>
                  <a:srgbClr val="333399"/>
                </a:solidFill>
              </a:rPr>
              <a:t>个最小元素</a:t>
            </a:r>
            <a:endParaRPr lang="zh-CN" altLang="en-US" sz="4000"/>
          </a:p>
          <a:p>
            <a:pPr eaLnBrk="1" hangingPunct="1">
              <a:lnSpc>
                <a:spcPct val="115000"/>
              </a:lnSpc>
            </a:pPr>
            <a:r>
              <a:rPr lang="en-US" altLang="zh-CN" sz="4000" b="1">
                <a:solidFill>
                  <a:srgbClr val="6600CC"/>
                </a:solidFill>
              </a:rPr>
              <a:t>for</a:t>
            </a:r>
            <a:r>
              <a:rPr lang="en-US" altLang="zh-CN" sz="4000"/>
              <a:t> ( k = i+1;  k &lt; n;  </a:t>
            </a:r>
            <a:r>
              <a:rPr lang="en-US" altLang="zh-CN" sz="4000" b="1"/>
              <a:t>++</a:t>
            </a:r>
            <a:r>
              <a:rPr lang="en-US" altLang="zh-CN" sz="4000"/>
              <a:t>k )</a:t>
            </a:r>
          </a:p>
          <a:p>
            <a:pPr eaLnBrk="1" hangingPunct="1">
              <a:lnSpc>
                <a:spcPct val="120000"/>
              </a:lnSpc>
            </a:pPr>
            <a:r>
              <a:rPr lang="en-US" altLang="zh-CN" sz="4000"/>
              <a:t>    </a:t>
            </a:r>
            <a:r>
              <a:rPr lang="en-US" altLang="zh-CN" sz="4000" b="1"/>
              <a:t>if </a:t>
            </a:r>
            <a:r>
              <a:rPr lang="en-US" altLang="zh-CN" sz="4000">
                <a:solidFill>
                  <a:srgbClr val="CC0000"/>
                </a:solidFill>
              </a:rPr>
              <a:t>(a[k] </a:t>
            </a:r>
            <a:r>
              <a:rPr lang="en-US" altLang="zh-CN" sz="4000" b="1">
                <a:solidFill>
                  <a:srgbClr val="CC0000"/>
                </a:solidFill>
              </a:rPr>
              <a:t>&lt;</a:t>
            </a:r>
            <a:r>
              <a:rPr lang="en-US" altLang="zh-CN" sz="4000">
                <a:solidFill>
                  <a:srgbClr val="CC0000"/>
                </a:solidFill>
              </a:rPr>
              <a:t> a[j] )</a:t>
            </a:r>
            <a:r>
              <a:rPr lang="en-US" altLang="zh-CN" sz="4000"/>
              <a:t>  j = k;</a:t>
            </a:r>
          </a:p>
        </p:txBody>
      </p:sp>
      <p:sp>
        <p:nvSpPr>
          <p:cNvPr id="56327" name="Rectangle 7"/>
          <p:cNvSpPr>
            <a:spLocks noChangeArrowheads="1"/>
          </p:cNvSpPr>
          <p:nvPr/>
        </p:nvSpPr>
        <p:spPr bwMode="auto">
          <a:xfrm>
            <a:off x="2743201" y="1252539"/>
            <a:ext cx="59102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5000"/>
              </a:lnSpc>
            </a:pPr>
            <a:r>
              <a:rPr lang="en-US" altLang="zh-CN" sz="4000" b="1">
                <a:solidFill>
                  <a:srgbClr val="6600CC"/>
                </a:solidFill>
              </a:rPr>
              <a:t>for </a:t>
            </a:r>
            <a:r>
              <a:rPr lang="en-US" altLang="zh-CN" sz="4000">
                <a:solidFill>
                  <a:srgbClr val="6600CC"/>
                </a:solidFill>
              </a:rPr>
              <a:t>( i = 0;  i&lt; n-1;  </a:t>
            </a:r>
            <a:r>
              <a:rPr lang="en-US" altLang="zh-CN" sz="4000" b="1">
                <a:solidFill>
                  <a:srgbClr val="6600CC"/>
                </a:solidFill>
              </a:rPr>
              <a:t>++</a:t>
            </a:r>
            <a:r>
              <a:rPr lang="en-US" altLang="zh-CN" sz="4000">
                <a:solidFill>
                  <a:srgbClr val="6600CC"/>
                </a:solidFill>
              </a:rPr>
              <a:t>i ) </a:t>
            </a:r>
            <a:r>
              <a:rPr lang="en-US" altLang="zh-CN" sz="4000" b="1">
                <a:solidFill>
                  <a:srgbClr val="6600CC"/>
                </a:solidFill>
              </a:rPr>
              <a:t>{</a:t>
            </a:r>
            <a:endParaRPr lang="en-US" altLang="zh-CN" sz="4000" b="1"/>
          </a:p>
          <a:p>
            <a:pPr eaLnBrk="1" hangingPunct="1">
              <a:lnSpc>
                <a:spcPct val="115000"/>
              </a:lnSpc>
            </a:pPr>
            <a:endParaRPr lang="en-US" altLang="zh-CN" sz="4000" b="1"/>
          </a:p>
          <a:p>
            <a:pPr eaLnBrk="1" hangingPunct="1">
              <a:lnSpc>
                <a:spcPct val="115000"/>
              </a:lnSpc>
            </a:pPr>
            <a:endParaRPr lang="en-US" altLang="zh-CN" sz="4000" b="1"/>
          </a:p>
          <a:p>
            <a:pPr eaLnBrk="1" hangingPunct="1">
              <a:lnSpc>
                <a:spcPct val="115000"/>
              </a:lnSpc>
            </a:pPr>
            <a:endParaRPr lang="en-US" altLang="zh-CN" sz="4000" b="1"/>
          </a:p>
          <a:p>
            <a:pPr eaLnBrk="1" hangingPunct="1">
              <a:lnSpc>
                <a:spcPct val="115000"/>
              </a:lnSpc>
            </a:pPr>
            <a:r>
              <a:rPr lang="en-US" altLang="zh-CN" sz="4000" b="1"/>
              <a:t>      if</a:t>
            </a:r>
            <a:r>
              <a:rPr lang="en-US" altLang="zh-CN" sz="4000"/>
              <a:t> ( j </a:t>
            </a:r>
            <a:r>
              <a:rPr lang="en-US" altLang="zh-CN" sz="4000" b="1"/>
              <a:t>!=</a:t>
            </a:r>
            <a:r>
              <a:rPr lang="en-US" altLang="zh-CN" sz="4000"/>
              <a:t> i )  a[j] </a:t>
            </a:r>
            <a:r>
              <a:rPr lang="en-US" altLang="zh-CN" sz="4000" b="1"/>
              <a:t>←→</a:t>
            </a:r>
            <a:r>
              <a:rPr lang="en-US" altLang="zh-CN" sz="4000"/>
              <a:t> a[i]</a:t>
            </a:r>
          </a:p>
          <a:p>
            <a:pPr eaLnBrk="1" hangingPunct="1">
              <a:lnSpc>
                <a:spcPct val="110000"/>
              </a:lnSpc>
            </a:pPr>
            <a:r>
              <a:rPr lang="en-US" altLang="zh-CN" sz="4000" b="1">
                <a:solidFill>
                  <a:srgbClr val="6600CC"/>
                </a:solidFill>
              </a:rPr>
              <a:t>}</a:t>
            </a:r>
            <a:endParaRPr lang="en-US" altLang="zh-CN" sz="4000"/>
          </a:p>
        </p:txBody>
      </p:sp>
    </p:spTree>
    <p:extLst>
      <p:ext uri="{BB962C8B-B14F-4D97-AF65-F5344CB8AC3E}">
        <p14:creationId xmlns:p14="http://schemas.microsoft.com/office/powerpoint/2010/main" val="99314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up)">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arn(outVertical)">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Effect transition="in" filter="strips(downRight)">
                                      <p:cBhvr>
                                        <p:cTn id="17" dur="500"/>
                                        <p:tgtEl>
                                          <p:spTgt spid="563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iterate type="lt">
                                    <p:tmPct val="100000"/>
                                  </p:iterate>
                                  <p:childTnLst>
                                    <p:set>
                                      <p:cBhvr>
                                        <p:cTn id="21" dur="1" fill="hold">
                                          <p:stCondLst>
                                            <p:cond delay="0"/>
                                          </p:stCondLst>
                                        </p:cTn>
                                        <p:tgtEl>
                                          <p:spTgt spid="56327"/>
                                        </p:tgtEl>
                                        <p:attrNameLst>
                                          <p:attrName>style.visibility</p:attrName>
                                        </p:attrNameLst>
                                      </p:cBhvr>
                                      <p:to>
                                        <p:strVal val="visible"/>
                                      </p:to>
                                    </p:set>
                                    <p:animEffect transition="in" filter="strips(downRight)">
                                      <p:cBhvr>
                                        <p:cTn id="22" dur="75"/>
                                        <p:tgtEl>
                                          <p:spTgt spid="56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6324"/>
                                        </p:tgtEl>
                                        <p:attrNameLst>
                                          <p:attrName>style.visibility</p:attrName>
                                        </p:attrNameLst>
                                      </p:cBhvr>
                                      <p:to>
                                        <p:strVal val="visible"/>
                                      </p:to>
                                    </p:set>
                                    <p:animEffect transition="in" filter="wipe(left)">
                                      <p:cBhvr>
                                        <p:cTn id="27" dur="300"/>
                                        <p:tgtEl>
                                          <p:spTgt spid="5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56325"/>
                                        </p:tgtEl>
                                        <p:attrNameLst>
                                          <p:attrName>style.visibility</p:attrName>
                                        </p:attrNameLst>
                                      </p:cBhvr>
                                      <p:to>
                                        <p:strVal val="visible"/>
                                      </p:to>
                                    </p:set>
                                    <p:animEffect transition="in" filter="wipe(left)">
                                      <p:cBhvr>
                                        <p:cTn id="32" dur="3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P spid="56326" grpId="0" autoUpdateAnimBg="0"/>
      <p:bldP spid="5632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527" y="947195"/>
            <a:ext cx="2610010" cy="369332"/>
          </a:xfrm>
          <a:prstGeom prst="rect">
            <a:avLst/>
          </a:prstGeom>
          <a:noFill/>
        </p:spPr>
        <p:txBody>
          <a:bodyPr wrap="none" rtlCol="0">
            <a:spAutoFit/>
          </a:bodyPr>
          <a:lstStyle/>
          <a:p>
            <a:r>
              <a:rPr lang="zh-CN" altLang="en-US" dirty="0"/>
              <a:t>二叉树是度为</a:t>
            </a:r>
            <a:r>
              <a:rPr lang="en-US" altLang="zh-CN" dirty="0"/>
              <a:t>2</a:t>
            </a:r>
            <a:r>
              <a:rPr lang="zh-CN" altLang="en-US" dirty="0"/>
              <a:t>的有序树</a:t>
            </a:r>
          </a:p>
        </p:txBody>
      </p:sp>
    </p:spTree>
    <p:extLst>
      <p:ext uri="{BB962C8B-B14F-4D97-AF65-F5344CB8AC3E}">
        <p14:creationId xmlns:p14="http://schemas.microsoft.com/office/powerpoint/2010/main" val="544866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828800" y="282575"/>
            <a:ext cx="521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a:t>两类</a:t>
            </a:r>
            <a:r>
              <a:rPr lang="zh-CN" altLang="en-US" sz="4400" b="1">
                <a:solidFill>
                  <a:srgbClr val="993300"/>
                </a:solidFill>
              </a:rPr>
              <a:t>特殊</a:t>
            </a:r>
            <a:r>
              <a:rPr lang="zh-CN" altLang="en-US" sz="4400" b="1"/>
              <a:t>的二叉树：</a:t>
            </a:r>
            <a:endParaRPr lang="zh-CN" altLang="en-US" sz="4400"/>
          </a:p>
        </p:txBody>
      </p:sp>
      <p:sp>
        <p:nvSpPr>
          <p:cNvPr id="65539" name="Text Box 3"/>
          <p:cNvSpPr txBox="1">
            <a:spLocks noChangeArrowheads="1"/>
          </p:cNvSpPr>
          <p:nvPr/>
        </p:nvSpPr>
        <p:spPr bwMode="auto">
          <a:xfrm>
            <a:off x="1676400" y="1066800"/>
            <a:ext cx="44958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000" b="1">
                <a:solidFill>
                  <a:srgbClr val="333399"/>
                </a:solidFill>
              </a:rPr>
              <a:t>满二叉树</a:t>
            </a:r>
            <a:r>
              <a:rPr lang="zh-CN" altLang="en-US" sz="4000">
                <a:solidFill>
                  <a:srgbClr val="333399"/>
                </a:solidFill>
              </a:rPr>
              <a:t>：</a:t>
            </a:r>
            <a:r>
              <a:rPr lang="zh-CN" altLang="en-US" sz="3600">
                <a:solidFill>
                  <a:srgbClr val="990000"/>
                </a:solidFill>
              </a:rPr>
              <a:t>指的是深度为</a:t>
            </a:r>
            <a:r>
              <a:rPr lang="en-US" altLang="zh-CN" sz="3600" b="1" i="1">
                <a:solidFill>
                  <a:srgbClr val="333399"/>
                </a:solidFill>
              </a:rPr>
              <a:t>k</a:t>
            </a:r>
            <a:r>
              <a:rPr lang="zh-CN" altLang="en-US" sz="3600">
                <a:solidFill>
                  <a:srgbClr val="990000"/>
                </a:solidFill>
              </a:rPr>
              <a:t>且含有</a:t>
            </a:r>
            <a:r>
              <a:rPr lang="en-US" altLang="zh-CN" sz="3600" b="1" i="1">
                <a:solidFill>
                  <a:srgbClr val="333399"/>
                </a:solidFill>
              </a:rPr>
              <a:t>2</a:t>
            </a:r>
            <a:r>
              <a:rPr lang="en-US" altLang="zh-CN" sz="3600" b="1" i="1" baseline="30000">
                <a:solidFill>
                  <a:srgbClr val="333399"/>
                </a:solidFill>
              </a:rPr>
              <a:t>k</a:t>
            </a:r>
            <a:r>
              <a:rPr lang="en-US" altLang="zh-CN" sz="3600" b="1" i="1">
                <a:solidFill>
                  <a:srgbClr val="333399"/>
                </a:solidFill>
              </a:rPr>
              <a:t>-1</a:t>
            </a:r>
            <a:r>
              <a:rPr lang="zh-CN" altLang="en-US" sz="3600">
                <a:solidFill>
                  <a:srgbClr val="990000"/>
                </a:solidFill>
              </a:rPr>
              <a:t>个结点的二叉树。</a:t>
            </a:r>
          </a:p>
        </p:txBody>
      </p:sp>
      <p:sp>
        <p:nvSpPr>
          <p:cNvPr id="65540" name="Text Box 4"/>
          <p:cNvSpPr txBox="1">
            <a:spLocks noChangeArrowheads="1"/>
          </p:cNvSpPr>
          <p:nvPr/>
        </p:nvSpPr>
        <p:spPr bwMode="auto">
          <a:xfrm>
            <a:off x="1676400" y="3448050"/>
            <a:ext cx="39624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zh-CN" altLang="en-US" sz="4000" b="1">
                <a:solidFill>
                  <a:srgbClr val="333399"/>
                </a:solidFill>
              </a:rPr>
              <a:t>完全二叉树</a:t>
            </a:r>
            <a:r>
              <a:rPr lang="zh-CN" altLang="en-US" sz="4000"/>
              <a:t>：</a:t>
            </a:r>
            <a:r>
              <a:rPr lang="zh-CN" altLang="en-US" sz="3600">
                <a:solidFill>
                  <a:srgbClr val="990000"/>
                </a:solidFill>
              </a:rPr>
              <a:t>树中所含的 </a:t>
            </a:r>
            <a:r>
              <a:rPr lang="en-US" altLang="zh-CN" sz="3600" b="1" i="1">
                <a:solidFill>
                  <a:srgbClr val="333399"/>
                </a:solidFill>
              </a:rPr>
              <a:t>n </a:t>
            </a:r>
            <a:r>
              <a:rPr lang="zh-CN" altLang="en-US" sz="3600">
                <a:solidFill>
                  <a:srgbClr val="990000"/>
                </a:solidFill>
              </a:rPr>
              <a:t>个结点和满二叉树中</a:t>
            </a:r>
            <a:r>
              <a:rPr lang="zh-CN" altLang="en-US" sz="3600" b="1">
                <a:solidFill>
                  <a:srgbClr val="333399"/>
                </a:solidFill>
              </a:rPr>
              <a:t>编号为 </a:t>
            </a:r>
            <a:r>
              <a:rPr lang="en-US" altLang="zh-CN" sz="3600" b="1" i="1">
                <a:solidFill>
                  <a:srgbClr val="333399"/>
                </a:solidFill>
              </a:rPr>
              <a:t>1 </a:t>
            </a:r>
            <a:r>
              <a:rPr lang="zh-CN" altLang="en-US" sz="3600" b="1">
                <a:solidFill>
                  <a:srgbClr val="333399"/>
                </a:solidFill>
              </a:rPr>
              <a:t>至 </a:t>
            </a:r>
            <a:r>
              <a:rPr lang="en-US" altLang="zh-CN" sz="3600" b="1" i="1">
                <a:solidFill>
                  <a:srgbClr val="333399"/>
                </a:solidFill>
              </a:rPr>
              <a:t>n </a:t>
            </a:r>
            <a:r>
              <a:rPr lang="zh-CN" altLang="en-US" sz="3600" b="1">
                <a:solidFill>
                  <a:srgbClr val="333399"/>
                </a:solidFill>
              </a:rPr>
              <a:t>的结点</a:t>
            </a:r>
            <a:r>
              <a:rPr lang="zh-CN" altLang="en-US" sz="3600">
                <a:solidFill>
                  <a:srgbClr val="990000"/>
                </a:solidFill>
              </a:rPr>
              <a:t>一一对应。</a:t>
            </a:r>
            <a:endParaRPr lang="zh-CN" altLang="en-US" sz="3600"/>
          </a:p>
        </p:txBody>
      </p:sp>
      <p:grpSp>
        <p:nvGrpSpPr>
          <p:cNvPr id="2" name="Group 67"/>
          <p:cNvGrpSpPr>
            <a:grpSpLocks/>
          </p:cNvGrpSpPr>
          <p:nvPr/>
        </p:nvGrpSpPr>
        <p:grpSpPr bwMode="auto">
          <a:xfrm>
            <a:off x="5943600" y="381000"/>
            <a:ext cx="4724400" cy="2667000"/>
            <a:chOff x="2784" y="240"/>
            <a:chExt cx="2976" cy="1680"/>
          </a:xfrm>
        </p:grpSpPr>
        <p:sp>
          <p:nvSpPr>
            <p:cNvPr id="36890" name="Oval 7"/>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a:t>
              </a:r>
              <a:endParaRPr lang="en-US" altLang="zh-CN"/>
            </a:p>
          </p:txBody>
        </p:sp>
        <p:sp>
          <p:nvSpPr>
            <p:cNvPr id="36891" name="Oval 9"/>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2</a:t>
              </a:r>
              <a:endParaRPr lang="en-US" altLang="zh-CN"/>
            </a:p>
          </p:txBody>
        </p:sp>
        <p:sp>
          <p:nvSpPr>
            <p:cNvPr id="36892" name="Oval 10"/>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3</a:t>
              </a:r>
              <a:endParaRPr lang="en-US" altLang="zh-CN"/>
            </a:p>
          </p:txBody>
        </p:sp>
        <p:sp>
          <p:nvSpPr>
            <p:cNvPr id="36893" name="Oval 11"/>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4</a:t>
              </a:r>
              <a:endParaRPr lang="en-US" altLang="zh-CN"/>
            </a:p>
          </p:txBody>
        </p:sp>
        <p:sp>
          <p:nvSpPr>
            <p:cNvPr id="36894" name="Oval 12"/>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5</a:t>
              </a:r>
              <a:endParaRPr lang="en-US" altLang="zh-CN"/>
            </a:p>
          </p:txBody>
        </p:sp>
        <p:sp>
          <p:nvSpPr>
            <p:cNvPr id="36895" name="Oval 13"/>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6</a:t>
              </a:r>
              <a:endParaRPr lang="en-US" altLang="zh-CN"/>
            </a:p>
          </p:txBody>
        </p:sp>
        <p:sp>
          <p:nvSpPr>
            <p:cNvPr id="36896" name="Oval 14"/>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7</a:t>
              </a:r>
              <a:endParaRPr lang="en-US" altLang="zh-CN"/>
            </a:p>
          </p:txBody>
        </p:sp>
        <p:sp>
          <p:nvSpPr>
            <p:cNvPr id="36897" name="Oval 15"/>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8</a:t>
              </a:r>
              <a:endParaRPr lang="en-US" altLang="zh-CN"/>
            </a:p>
          </p:txBody>
        </p:sp>
        <p:sp>
          <p:nvSpPr>
            <p:cNvPr id="36898" name="Oval 16"/>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9</a:t>
              </a:r>
              <a:endParaRPr lang="en-US" altLang="zh-CN"/>
            </a:p>
          </p:txBody>
        </p:sp>
        <p:sp>
          <p:nvSpPr>
            <p:cNvPr id="36899" name="Oval 17"/>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10</a:t>
              </a:r>
              <a:endParaRPr lang="en-US" altLang="zh-CN"/>
            </a:p>
          </p:txBody>
        </p:sp>
        <p:sp>
          <p:nvSpPr>
            <p:cNvPr id="36900" name="Oval 18"/>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11</a:t>
              </a:r>
              <a:endParaRPr lang="en-US" altLang="zh-CN"/>
            </a:p>
          </p:txBody>
        </p:sp>
        <p:sp>
          <p:nvSpPr>
            <p:cNvPr id="36901" name="Oval 19"/>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12</a:t>
              </a:r>
              <a:endParaRPr lang="en-US" altLang="zh-CN"/>
            </a:p>
          </p:txBody>
        </p:sp>
        <p:sp>
          <p:nvSpPr>
            <p:cNvPr id="36902" name="Oval 20"/>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13</a:t>
              </a:r>
              <a:endParaRPr lang="en-US" altLang="zh-CN"/>
            </a:p>
          </p:txBody>
        </p:sp>
        <p:sp>
          <p:nvSpPr>
            <p:cNvPr id="36903" name="Oval 21"/>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14</a:t>
              </a:r>
              <a:endParaRPr lang="en-US" altLang="zh-CN"/>
            </a:p>
          </p:txBody>
        </p:sp>
        <p:sp>
          <p:nvSpPr>
            <p:cNvPr id="36904" name="Oval 22"/>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15</a:t>
              </a:r>
              <a:endParaRPr lang="en-US" altLang="zh-CN"/>
            </a:p>
          </p:txBody>
        </p:sp>
        <p:sp>
          <p:nvSpPr>
            <p:cNvPr id="36905" name="Line 23"/>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6" name="Line 24"/>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7" name="Line 25"/>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8" name="Line 26"/>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9" name="Line 27"/>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0" name="Line 28"/>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1" name="Line 29"/>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2" name="Line 30"/>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3" name="Line 31"/>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4" name="Line 32"/>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5" name="Line 33"/>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6" name="Line 34"/>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7" name="Line 35"/>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8" name="Line 36"/>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68"/>
          <p:cNvGrpSpPr>
            <a:grpSpLocks/>
          </p:cNvGrpSpPr>
          <p:nvPr/>
        </p:nvGrpSpPr>
        <p:grpSpPr bwMode="auto">
          <a:xfrm>
            <a:off x="5867400" y="3657600"/>
            <a:ext cx="4419600" cy="2667000"/>
            <a:chOff x="2736" y="2304"/>
            <a:chExt cx="2784" cy="1680"/>
          </a:xfrm>
        </p:grpSpPr>
        <p:sp>
          <p:nvSpPr>
            <p:cNvPr id="36871" name="Oval 37"/>
            <p:cNvSpPr>
              <a:spLocks noChangeArrowheads="1"/>
            </p:cNvSpPr>
            <p:nvPr/>
          </p:nvSpPr>
          <p:spPr bwMode="auto">
            <a:xfrm>
              <a:off x="4080" y="230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a</a:t>
              </a:r>
              <a:endParaRPr lang="en-US" altLang="zh-CN"/>
            </a:p>
          </p:txBody>
        </p:sp>
        <p:sp>
          <p:nvSpPr>
            <p:cNvPr id="36872" name="Oval 38"/>
            <p:cNvSpPr>
              <a:spLocks noChangeArrowheads="1"/>
            </p:cNvSpPr>
            <p:nvPr/>
          </p:nvSpPr>
          <p:spPr bwMode="auto">
            <a:xfrm>
              <a:off x="3312" y="278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b</a:t>
              </a:r>
              <a:endParaRPr lang="en-US" altLang="zh-CN"/>
            </a:p>
          </p:txBody>
        </p:sp>
        <p:sp>
          <p:nvSpPr>
            <p:cNvPr id="36873" name="Oval 39"/>
            <p:cNvSpPr>
              <a:spLocks noChangeArrowheads="1"/>
            </p:cNvSpPr>
            <p:nvPr/>
          </p:nvSpPr>
          <p:spPr bwMode="auto">
            <a:xfrm>
              <a:off x="4848" y="278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c</a:t>
              </a:r>
              <a:endParaRPr lang="en-US" altLang="zh-CN"/>
            </a:p>
          </p:txBody>
        </p:sp>
        <p:sp>
          <p:nvSpPr>
            <p:cNvPr id="36874" name="Oval 40"/>
            <p:cNvSpPr>
              <a:spLocks noChangeArrowheads="1"/>
            </p:cNvSpPr>
            <p:nvPr/>
          </p:nvSpPr>
          <p:spPr bwMode="auto">
            <a:xfrm>
              <a:off x="2928" y="326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d</a:t>
              </a:r>
              <a:endParaRPr lang="en-US" altLang="zh-CN"/>
            </a:p>
          </p:txBody>
        </p:sp>
        <p:sp>
          <p:nvSpPr>
            <p:cNvPr id="36875" name="Oval 41"/>
            <p:cNvSpPr>
              <a:spLocks noChangeArrowheads="1"/>
            </p:cNvSpPr>
            <p:nvPr/>
          </p:nvSpPr>
          <p:spPr bwMode="auto">
            <a:xfrm>
              <a:off x="3696" y="326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e</a:t>
              </a:r>
              <a:endParaRPr lang="en-US" altLang="zh-CN"/>
            </a:p>
          </p:txBody>
        </p:sp>
        <p:sp>
          <p:nvSpPr>
            <p:cNvPr id="36876" name="Oval 42"/>
            <p:cNvSpPr>
              <a:spLocks noChangeArrowheads="1"/>
            </p:cNvSpPr>
            <p:nvPr/>
          </p:nvSpPr>
          <p:spPr bwMode="auto">
            <a:xfrm>
              <a:off x="4464" y="326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f</a:t>
              </a:r>
              <a:endParaRPr lang="en-US" altLang="zh-CN"/>
            </a:p>
          </p:txBody>
        </p:sp>
        <p:sp>
          <p:nvSpPr>
            <p:cNvPr id="36877" name="Oval 43"/>
            <p:cNvSpPr>
              <a:spLocks noChangeArrowheads="1"/>
            </p:cNvSpPr>
            <p:nvPr/>
          </p:nvSpPr>
          <p:spPr bwMode="auto">
            <a:xfrm>
              <a:off x="5232" y="326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g</a:t>
              </a:r>
              <a:endParaRPr lang="en-US" altLang="zh-CN"/>
            </a:p>
          </p:txBody>
        </p:sp>
        <p:sp>
          <p:nvSpPr>
            <p:cNvPr id="36878" name="Oval 44"/>
            <p:cNvSpPr>
              <a:spLocks noChangeArrowheads="1"/>
            </p:cNvSpPr>
            <p:nvPr/>
          </p:nvSpPr>
          <p:spPr bwMode="auto">
            <a:xfrm>
              <a:off x="2736" y="374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h</a:t>
              </a:r>
              <a:endParaRPr lang="en-US" altLang="zh-CN"/>
            </a:p>
          </p:txBody>
        </p:sp>
        <p:sp>
          <p:nvSpPr>
            <p:cNvPr id="36879" name="Oval 45"/>
            <p:cNvSpPr>
              <a:spLocks noChangeArrowheads="1"/>
            </p:cNvSpPr>
            <p:nvPr/>
          </p:nvSpPr>
          <p:spPr bwMode="auto">
            <a:xfrm>
              <a:off x="3120" y="374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i</a:t>
              </a:r>
              <a:endParaRPr lang="en-US" altLang="zh-CN"/>
            </a:p>
          </p:txBody>
        </p:sp>
        <p:sp>
          <p:nvSpPr>
            <p:cNvPr id="36880" name="Oval 46"/>
            <p:cNvSpPr>
              <a:spLocks noChangeArrowheads="1"/>
            </p:cNvSpPr>
            <p:nvPr/>
          </p:nvSpPr>
          <p:spPr bwMode="auto">
            <a:xfrm>
              <a:off x="3504" y="3744"/>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200" b="1">
                  <a:solidFill>
                    <a:srgbClr val="990000"/>
                  </a:solidFill>
                </a:rPr>
                <a:t>j</a:t>
              </a:r>
              <a:endParaRPr lang="en-US" altLang="zh-CN"/>
            </a:p>
          </p:txBody>
        </p:sp>
        <p:sp>
          <p:nvSpPr>
            <p:cNvPr id="36881" name="Line 51"/>
            <p:cNvSpPr>
              <a:spLocks noChangeShapeType="1"/>
            </p:cNvSpPr>
            <p:nvPr/>
          </p:nvSpPr>
          <p:spPr bwMode="auto">
            <a:xfrm flipH="1">
              <a:off x="3456" y="2448"/>
              <a:ext cx="624" cy="336"/>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52"/>
            <p:cNvSpPr>
              <a:spLocks noChangeShapeType="1"/>
            </p:cNvSpPr>
            <p:nvPr/>
          </p:nvSpPr>
          <p:spPr bwMode="auto">
            <a:xfrm>
              <a:off x="4368" y="2448"/>
              <a:ext cx="624" cy="336"/>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53"/>
            <p:cNvSpPr>
              <a:spLocks noChangeShapeType="1"/>
            </p:cNvSpPr>
            <p:nvPr/>
          </p:nvSpPr>
          <p:spPr bwMode="auto">
            <a:xfrm flipH="1">
              <a:off x="3072" y="2880"/>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54"/>
            <p:cNvSpPr>
              <a:spLocks noChangeShapeType="1"/>
            </p:cNvSpPr>
            <p:nvPr/>
          </p:nvSpPr>
          <p:spPr bwMode="auto">
            <a:xfrm>
              <a:off x="3600" y="2880"/>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55"/>
            <p:cNvSpPr>
              <a:spLocks noChangeShapeType="1"/>
            </p:cNvSpPr>
            <p:nvPr/>
          </p:nvSpPr>
          <p:spPr bwMode="auto">
            <a:xfrm flipH="1">
              <a:off x="4608" y="2880"/>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56"/>
            <p:cNvSpPr>
              <a:spLocks noChangeShapeType="1"/>
            </p:cNvSpPr>
            <p:nvPr/>
          </p:nvSpPr>
          <p:spPr bwMode="auto">
            <a:xfrm>
              <a:off x="5136" y="2880"/>
              <a:ext cx="240"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57"/>
            <p:cNvSpPr>
              <a:spLocks noChangeShapeType="1"/>
            </p:cNvSpPr>
            <p:nvPr/>
          </p:nvSpPr>
          <p:spPr bwMode="auto">
            <a:xfrm flipH="1">
              <a:off x="2880" y="3360"/>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58"/>
            <p:cNvSpPr>
              <a:spLocks noChangeShapeType="1"/>
            </p:cNvSpPr>
            <p:nvPr/>
          </p:nvSpPr>
          <p:spPr bwMode="auto">
            <a:xfrm>
              <a:off x="3216" y="3360"/>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59"/>
            <p:cNvSpPr>
              <a:spLocks noChangeShapeType="1"/>
            </p:cNvSpPr>
            <p:nvPr/>
          </p:nvSpPr>
          <p:spPr bwMode="auto">
            <a:xfrm flipH="1">
              <a:off x="3648" y="3360"/>
              <a:ext cx="48" cy="384"/>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71909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0-#ppt_w/2"/>
                                          </p:val>
                                        </p:tav>
                                        <p:tav tm="100000">
                                          <p:val>
                                            <p:strVal val="#ppt_x"/>
                                          </p:val>
                                        </p:tav>
                                      </p:tavLst>
                                    </p:anim>
                                    <p:anim calcmode="lin" valueType="num">
                                      <p:cBhvr additive="base">
                                        <p:cTn id="8"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5540"/>
                                        </p:tgtEl>
                                        <p:attrNameLst>
                                          <p:attrName>style.visibility</p:attrName>
                                        </p:attrNameLst>
                                      </p:cBhvr>
                                      <p:to>
                                        <p:strVal val="visible"/>
                                      </p:to>
                                    </p:set>
                                    <p:anim calcmode="lin" valueType="num">
                                      <p:cBhvr additive="base">
                                        <p:cTn id="18" dur="500" fill="hold"/>
                                        <p:tgtEl>
                                          <p:spTgt spid="65540"/>
                                        </p:tgtEl>
                                        <p:attrNameLst>
                                          <p:attrName>ppt_x</p:attrName>
                                        </p:attrNameLst>
                                      </p:cBhvr>
                                      <p:tavLst>
                                        <p:tav tm="0">
                                          <p:val>
                                            <p:strVal val="#ppt_x"/>
                                          </p:val>
                                        </p:tav>
                                        <p:tav tm="100000">
                                          <p:val>
                                            <p:strVal val="#ppt_x"/>
                                          </p:val>
                                        </p:tav>
                                      </p:tavLst>
                                    </p:anim>
                                    <p:anim calcmode="lin" valueType="num">
                                      <p:cBhvr additive="base">
                                        <p:cTn id="19"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nvSpPr>
        <p:spPr bwMode="auto">
          <a:xfrm>
            <a:off x="779584" y="574431"/>
            <a:ext cx="9645161"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66"/>
              </a:buClr>
              <a:buFont typeface="Wingdings" panose="05000000000000000000" pitchFamily="2" charset="2"/>
              <a:buChar char="Ø"/>
              <a:defRPr sz="2800" b="1">
                <a:solidFill>
                  <a:srgbClr val="663300"/>
                </a:solidFill>
                <a:latin typeface="+mn-lt"/>
                <a:ea typeface="+mn-ea"/>
                <a:cs typeface="+mn-cs"/>
              </a:defRPr>
            </a:lvl1pPr>
            <a:lvl2pPr marL="742950" indent="-285750" algn="l" rtl="0" eaLnBrk="0" fontAlgn="base" hangingPunct="0">
              <a:spcBef>
                <a:spcPct val="20000"/>
              </a:spcBef>
              <a:spcAft>
                <a:spcPct val="0"/>
              </a:spcAft>
              <a:buClr>
                <a:srgbClr val="6600CC"/>
              </a:buClr>
              <a:buFont typeface="Arial" panose="020B0604020202020204" pitchFamily="34" charset="0"/>
              <a:buChar char="•"/>
              <a:defRPr sz="2400" b="1">
                <a:solidFill>
                  <a:srgbClr val="663300"/>
                </a:solidFill>
                <a:latin typeface="+mn-lt"/>
                <a:ea typeface="+mn-ea"/>
              </a:defRPr>
            </a:lvl2pPr>
            <a:lvl3pPr marL="1143000" indent="-228600" algn="l" rtl="0" eaLnBrk="0" fontAlgn="base" hangingPunct="0">
              <a:spcBef>
                <a:spcPct val="20000"/>
              </a:spcBef>
              <a:spcAft>
                <a:spcPct val="0"/>
              </a:spcAft>
              <a:buClr>
                <a:srgbClr val="006666"/>
              </a:buClr>
              <a:buFont typeface="Arial" panose="020B0604020202020204" pitchFamily="34" charset="0"/>
              <a:buChar char="▪"/>
              <a:defRPr sz="2000" b="1">
                <a:solidFill>
                  <a:srgbClr val="663300"/>
                </a:solidFill>
                <a:latin typeface="+mn-lt"/>
                <a:ea typeface="+mn-ea"/>
              </a:defRPr>
            </a:lvl3pPr>
            <a:lvl4pPr marL="1600200" indent="-228600" algn="l" rtl="0" eaLnBrk="0" fontAlgn="base" hangingPunct="0">
              <a:spcBef>
                <a:spcPct val="20000"/>
              </a:spcBef>
              <a:spcAft>
                <a:spcPct val="0"/>
              </a:spcAft>
              <a:buClr>
                <a:srgbClr val="660066"/>
              </a:buClr>
              <a:buFont typeface="Wingdings" panose="05000000000000000000" pitchFamily="2" charset="2"/>
              <a:buChar char="s"/>
              <a:defRPr b="1">
                <a:solidFill>
                  <a:srgbClr val="663300"/>
                </a:solidFill>
                <a:latin typeface="+mn-lt"/>
                <a:ea typeface="+mn-ea"/>
              </a:defRPr>
            </a:lvl4pPr>
            <a:lvl5pPr marL="2057400" indent="-228600" algn="l" rtl="0" eaLnBrk="0" fontAlgn="base" hangingPunct="0">
              <a:spcBef>
                <a:spcPct val="20000"/>
              </a:spcBef>
              <a:spcAft>
                <a:spcPct val="0"/>
              </a:spcAft>
              <a:buClr>
                <a:srgbClr val="6600CC"/>
              </a:buClr>
              <a:buChar char="•"/>
              <a:defRPr sz="1600" b="1">
                <a:solidFill>
                  <a:srgbClr val="663300"/>
                </a:solidFill>
                <a:latin typeface="+mn-lt"/>
                <a:ea typeface="+mn-ea"/>
              </a:defRPr>
            </a:lvl5pPr>
            <a:lvl6pPr marL="2514600" indent="-228600" algn="l" rtl="0" fontAlgn="base">
              <a:spcBef>
                <a:spcPct val="20000"/>
              </a:spcBef>
              <a:spcAft>
                <a:spcPct val="0"/>
              </a:spcAft>
              <a:buClr>
                <a:srgbClr val="6600CC"/>
              </a:buClr>
              <a:buChar char="•"/>
              <a:defRPr sz="1600" b="1">
                <a:solidFill>
                  <a:srgbClr val="663300"/>
                </a:solidFill>
                <a:latin typeface="+mn-lt"/>
                <a:ea typeface="+mn-ea"/>
              </a:defRPr>
            </a:lvl6pPr>
            <a:lvl7pPr marL="2971800" indent="-228600" algn="l" rtl="0" fontAlgn="base">
              <a:spcBef>
                <a:spcPct val="20000"/>
              </a:spcBef>
              <a:spcAft>
                <a:spcPct val="0"/>
              </a:spcAft>
              <a:buClr>
                <a:srgbClr val="6600CC"/>
              </a:buClr>
              <a:buChar char="•"/>
              <a:defRPr sz="1600" b="1">
                <a:solidFill>
                  <a:srgbClr val="663300"/>
                </a:solidFill>
                <a:latin typeface="+mn-lt"/>
                <a:ea typeface="+mn-ea"/>
              </a:defRPr>
            </a:lvl7pPr>
            <a:lvl8pPr marL="3429000" indent="-228600" algn="l" rtl="0" fontAlgn="base">
              <a:spcBef>
                <a:spcPct val="20000"/>
              </a:spcBef>
              <a:spcAft>
                <a:spcPct val="0"/>
              </a:spcAft>
              <a:buClr>
                <a:srgbClr val="6600CC"/>
              </a:buClr>
              <a:buChar char="•"/>
              <a:defRPr sz="1600" b="1">
                <a:solidFill>
                  <a:srgbClr val="663300"/>
                </a:solidFill>
                <a:latin typeface="+mn-lt"/>
                <a:ea typeface="+mn-ea"/>
              </a:defRPr>
            </a:lvl8pPr>
            <a:lvl9pPr marL="3886200" indent="-228600" algn="l" rtl="0" fontAlgn="base">
              <a:spcBef>
                <a:spcPct val="20000"/>
              </a:spcBef>
              <a:spcAft>
                <a:spcPct val="0"/>
              </a:spcAft>
              <a:buClr>
                <a:srgbClr val="6600CC"/>
              </a:buClr>
              <a:buChar char="•"/>
              <a:defRPr sz="1600" b="1">
                <a:solidFill>
                  <a:srgbClr val="663300"/>
                </a:solidFill>
                <a:latin typeface="+mn-lt"/>
                <a:ea typeface="+mn-ea"/>
              </a:defRPr>
            </a:lvl9pPr>
          </a:lstStyle>
          <a:p>
            <a:pPr eaLnBrk="1" hangingPunct="1">
              <a:lnSpc>
                <a:spcPct val="125000"/>
              </a:lnSpc>
            </a:pPr>
            <a:r>
              <a:rPr lang="en-US" altLang="zh-CN" b="0" dirty="0"/>
              <a:t> </a:t>
            </a:r>
            <a:r>
              <a:rPr lang="zh-CN" altLang="en-US" sz="3600" b="0" dirty="0">
                <a:solidFill>
                  <a:schemeClr val="tx2"/>
                </a:solidFill>
              </a:rPr>
              <a:t>性质</a:t>
            </a:r>
            <a:r>
              <a:rPr lang="en-US" altLang="zh-CN" sz="3600" b="0" dirty="0">
                <a:solidFill>
                  <a:schemeClr val="tx2"/>
                </a:solidFill>
              </a:rPr>
              <a:t>1 </a:t>
            </a:r>
            <a:r>
              <a:rPr lang="zh-CN" altLang="en-US" sz="3600" b="0" dirty="0">
                <a:solidFill>
                  <a:schemeClr val="tx2"/>
                </a:solidFill>
              </a:rPr>
              <a:t>：</a:t>
            </a:r>
            <a:br>
              <a:rPr lang="zh-CN" altLang="en-US" b="0" dirty="0"/>
            </a:br>
            <a:r>
              <a:rPr lang="zh-CN" altLang="en-US" sz="3200" dirty="0"/>
              <a:t>在二叉树的第 </a:t>
            </a:r>
            <a:r>
              <a:rPr lang="en-US" altLang="zh-CN" sz="3200" b="0" i="1" dirty="0" err="1">
                <a:solidFill>
                  <a:srgbClr val="0000FF"/>
                </a:solidFill>
              </a:rPr>
              <a:t>i</a:t>
            </a:r>
            <a:r>
              <a:rPr lang="en-US" altLang="zh-CN" sz="3200" dirty="0"/>
              <a:t> </a:t>
            </a:r>
            <a:r>
              <a:rPr lang="zh-CN" altLang="en-US" sz="3200" dirty="0"/>
              <a:t>层上至多有</a:t>
            </a:r>
            <a:r>
              <a:rPr lang="en-US" altLang="zh-CN" sz="3200" b="0" i="1" dirty="0">
                <a:solidFill>
                  <a:srgbClr val="0000FF"/>
                </a:solidFill>
              </a:rPr>
              <a:t>2</a:t>
            </a:r>
            <a:r>
              <a:rPr lang="en-US" altLang="zh-CN" sz="3200" b="0" i="1" baseline="30000" dirty="0">
                <a:solidFill>
                  <a:srgbClr val="0000FF"/>
                </a:solidFill>
              </a:rPr>
              <a:t>i-1 </a:t>
            </a:r>
            <a:r>
              <a:rPr lang="zh-CN" altLang="en-US" sz="3200" dirty="0"/>
              <a:t>个结点。         </a:t>
            </a:r>
            <a:r>
              <a:rPr lang="en-US" altLang="zh-CN" sz="3200" dirty="0"/>
              <a:t>(i≥1)</a:t>
            </a:r>
          </a:p>
        </p:txBody>
      </p:sp>
      <p:sp>
        <p:nvSpPr>
          <p:cNvPr id="3" name="Rectangle 2"/>
          <p:cNvSpPr>
            <a:spLocks noGrp="1" noChangeArrowheads="1"/>
          </p:cNvSpPr>
          <p:nvPr/>
        </p:nvSpPr>
        <p:spPr bwMode="auto">
          <a:xfrm>
            <a:off x="779584" y="1946031"/>
            <a:ext cx="993237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66"/>
              </a:buClr>
              <a:buFont typeface="Wingdings" panose="05000000000000000000" pitchFamily="2" charset="2"/>
              <a:buChar char="Ø"/>
              <a:defRPr sz="2800" b="1">
                <a:solidFill>
                  <a:srgbClr val="663300"/>
                </a:solidFill>
                <a:latin typeface="+mn-lt"/>
                <a:ea typeface="+mn-ea"/>
                <a:cs typeface="+mn-cs"/>
              </a:defRPr>
            </a:lvl1pPr>
            <a:lvl2pPr marL="742950" indent="-285750" algn="l" rtl="0" eaLnBrk="0" fontAlgn="base" hangingPunct="0">
              <a:spcBef>
                <a:spcPct val="20000"/>
              </a:spcBef>
              <a:spcAft>
                <a:spcPct val="0"/>
              </a:spcAft>
              <a:buClr>
                <a:srgbClr val="6600CC"/>
              </a:buClr>
              <a:buFont typeface="Arial" panose="020B0604020202020204" pitchFamily="34" charset="0"/>
              <a:buChar char="•"/>
              <a:defRPr sz="2400" b="1">
                <a:solidFill>
                  <a:srgbClr val="663300"/>
                </a:solidFill>
                <a:latin typeface="+mn-lt"/>
                <a:ea typeface="+mn-ea"/>
              </a:defRPr>
            </a:lvl2pPr>
            <a:lvl3pPr marL="1143000" indent="-228600" algn="l" rtl="0" eaLnBrk="0" fontAlgn="base" hangingPunct="0">
              <a:spcBef>
                <a:spcPct val="20000"/>
              </a:spcBef>
              <a:spcAft>
                <a:spcPct val="0"/>
              </a:spcAft>
              <a:buClr>
                <a:srgbClr val="006666"/>
              </a:buClr>
              <a:buFont typeface="Arial" panose="020B0604020202020204" pitchFamily="34" charset="0"/>
              <a:buChar char="▪"/>
              <a:defRPr sz="2000" b="1">
                <a:solidFill>
                  <a:srgbClr val="663300"/>
                </a:solidFill>
                <a:latin typeface="+mn-lt"/>
                <a:ea typeface="+mn-ea"/>
              </a:defRPr>
            </a:lvl3pPr>
            <a:lvl4pPr marL="1600200" indent="-228600" algn="l" rtl="0" eaLnBrk="0" fontAlgn="base" hangingPunct="0">
              <a:spcBef>
                <a:spcPct val="20000"/>
              </a:spcBef>
              <a:spcAft>
                <a:spcPct val="0"/>
              </a:spcAft>
              <a:buClr>
                <a:srgbClr val="660066"/>
              </a:buClr>
              <a:buFont typeface="Wingdings" panose="05000000000000000000" pitchFamily="2" charset="2"/>
              <a:buChar char="s"/>
              <a:defRPr b="1">
                <a:solidFill>
                  <a:srgbClr val="663300"/>
                </a:solidFill>
                <a:latin typeface="+mn-lt"/>
                <a:ea typeface="+mn-ea"/>
              </a:defRPr>
            </a:lvl4pPr>
            <a:lvl5pPr marL="2057400" indent="-228600" algn="l" rtl="0" eaLnBrk="0" fontAlgn="base" hangingPunct="0">
              <a:spcBef>
                <a:spcPct val="20000"/>
              </a:spcBef>
              <a:spcAft>
                <a:spcPct val="0"/>
              </a:spcAft>
              <a:buClr>
                <a:srgbClr val="6600CC"/>
              </a:buClr>
              <a:buChar char="•"/>
              <a:defRPr sz="1600" b="1">
                <a:solidFill>
                  <a:srgbClr val="663300"/>
                </a:solidFill>
                <a:latin typeface="+mn-lt"/>
                <a:ea typeface="+mn-ea"/>
              </a:defRPr>
            </a:lvl5pPr>
            <a:lvl6pPr marL="2514600" indent="-228600" algn="l" rtl="0" fontAlgn="base">
              <a:spcBef>
                <a:spcPct val="20000"/>
              </a:spcBef>
              <a:spcAft>
                <a:spcPct val="0"/>
              </a:spcAft>
              <a:buClr>
                <a:srgbClr val="6600CC"/>
              </a:buClr>
              <a:buChar char="•"/>
              <a:defRPr sz="1600" b="1">
                <a:solidFill>
                  <a:srgbClr val="663300"/>
                </a:solidFill>
                <a:latin typeface="+mn-lt"/>
                <a:ea typeface="+mn-ea"/>
              </a:defRPr>
            </a:lvl6pPr>
            <a:lvl7pPr marL="2971800" indent="-228600" algn="l" rtl="0" fontAlgn="base">
              <a:spcBef>
                <a:spcPct val="20000"/>
              </a:spcBef>
              <a:spcAft>
                <a:spcPct val="0"/>
              </a:spcAft>
              <a:buClr>
                <a:srgbClr val="6600CC"/>
              </a:buClr>
              <a:buChar char="•"/>
              <a:defRPr sz="1600" b="1">
                <a:solidFill>
                  <a:srgbClr val="663300"/>
                </a:solidFill>
                <a:latin typeface="+mn-lt"/>
                <a:ea typeface="+mn-ea"/>
              </a:defRPr>
            </a:lvl7pPr>
            <a:lvl8pPr marL="3429000" indent="-228600" algn="l" rtl="0" fontAlgn="base">
              <a:spcBef>
                <a:spcPct val="20000"/>
              </a:spcBef>
              <a:spcAft>
                <a:spcPct val="0"/>
              </a:spcAft>
              <a:buClr>
                <a:srgbClr val="6600CC"/>
              </a:buClr>
              <a:buChar char="•"/>
              <a:defRPr sz="1600" b="1">
                <a:solidFill>
                  <a:srgbClr val="663300"/>
                </a:solidFill>
                <a:latin typeface="+mn-lt"/>
                <a:ea typeface="+mn-ea"/>
              </a:defRPr>
            </a:lvl8pPr>
            <a:lvl9pPr marL="3886200" indent="-228600" algn="l" rtl="0" fontAlgn="base">
              <a:spcBef>
                <a:spcPct val="20000"/>
              </a:spcBef>
              <a:spcAft>
                <a:spcPct val="0"/>
              </a:spcAft>
              <a:buClr>
                <a:srgbClr val="6600CC"/>
              </a:buClr>
              <a:buChar char="•"/>
              <a:defRPr sz="1600" b="1">
                <a:solidFill>
                  <a:srgbClr val="663300"/>
                </a:solidFill>
                <a:latin typeface="+mn-lt"/>
                <a:ea typeface="+mn-ea"/>
              </a:defRPr>
            </a:lvl9pPr>
          </a:lstStyle>
          <a:p>
            <a:pPr eaLnBrk="1" hangingPunct="1">
              <a:lnSpc>
                <a:spcPct val="125000"/>
              </a:lnSpc>
            </a:pPr>
            <a:r>
              <a:rPr lang="zh-CN" altLang="en-US" sz="4000" b="0" dirty="0">
                <a:solidFill>
                  <a:schemeClr val="tx2"/>
                </a:solidFill>
              </a:rPr>
              <a:t>性质 </a:t>
            </a:r>
            <a:r>
              <a:rPr lang="en-US" altLang="zh-CN" sz="4000" b="0" dirty="0">
                <a:solidFill>
                  <a:schemeClr val="tx2"/>
                </a:solidFill>
              </a:rPr>
              <a:t>2 </a:t>
            </a:r>
            <a:r>
              <a:rPr lang="zh-CN" altLang="en-US" sz="4000" b="0" dirty="0">
                <a:solidFill>
                  <a:schemeClr val="tx2"/>
                </a:solidFill>
              </a:rPr>
              <a:t>：</a:t>
            </a:r>
            <a:br>
              <a:rPr lang="zh-CN" altLang="en-US" b="0" dirty="0"/>
            </a:br>
            <a:r>
              <a:rPr lang="zh-CN" altLang="en-US" sz="2400" dirty="0"/>
              <a:t>   </a:t>
            </a:r>
            <a:r>
              <a:rPr lang="zh-CN" altLang="en-US" sz="3200" dirty="0"/>
              <a:t>深度为 </a:t>
            </a:r>
            <a:r>
              <a:rPr lang="en-US" altLang="zh-CN" sz="3200" b="0" i="1" dirty="0">
                <a:solidFill>
                  <a:srgbClr val="0000FF"/>
                </a:solidFill>
              </a:rPr>
              <a:t>k </a:t>
            </a:r>
            <a:r>
              <a:rPr lang="zh-CN" altLang="en-US" sz="3200" dirty="0"/>
              <a:t>的二叉树上至多含 </a:t>
            </a:r>
            <a:r>
              <a:rPr lang="en-US" altLang="zh-CN" sz="3200" b="0" i="1" dirty="0">
                <a:solidFill>
                  <a:srgbClr val="0000FF"/>
                </a:solidFill>
              </a:rPr>
              <a:t>2</a:t>
            </a:r>
            <a:r>
              <a:rPr lang="en-US" altLang="zh-CN" sz="3200" b="0" i="1" baseline="30000" dirty="0">
                <a:solidFill>
                  <a:srgbClr val="0000FF"/>
                </a:solidFill>
              </a:rPr>
              <a:t>k</a:t>
            </a:r>
            <a:r>
              <a:rPr lang="en-US" altLang="zh-CN" sz="3200" b="0" i="1" dirty="0">
                <a:solidFill>
                  <a:srgbClr val="0000FF"/>
                </a:solidFill>
              </a:rPr>
              <a:t>-1 </a:t>
            </a:r>
            <a:r>
              <a:rPr lang="zh-CN" altLang="en-US" sz="3200" dirty="0"/>
              <a:t>个结点（</a:t>
            </a:r>
            <a:r>
              <a:rPr lang="en-US" altLang="zh-CN" sz="3200" dirty="0"/>
              <a:t>k≥1</a:t>
            </a:r>
            <a:r>
              <a:rPr lang="zh-CN" altLang="en-US" sz="3200" dirty="0"/>
              <a:t>）。</a:t>
            </a:r>
          </a:p>
        </p:txBody>
      </p:sp>
      <p:sp>
        <p:nvSpPr>
          <p:cNvPr id="4" name="Rectangle 2"/>
          <p:cNvSpPr>
            <a:spLocks noGrp="1" noChangeArrowheads="1"/>
          </p:cNvSpPr>
          <p:nvPr/>
        </p:nvSpPr>
        <p:spPr bwMode="auto">
          <a:xfrm>
            <a:off x="779583" y="3399693"/>
            <a:ext cx="1122484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66"/>
              </a:buClr>
              <a:buFont typeface="Wingdings" panose="05000000000000000000" pitchFamily="2" charset="2"/>
              <a:buChar char="Ø"/>
              <a:defRPr sz="2800" b="1">
                <a:solidFill>
                  <a:srgbClr val="663300"/>
                </a:solidFill>
                <a:latin typeface="+mn-lt"/>
                <a:ea typeface="+mn-ea"/>
                <a:cs typeface="+mn-cs"/>
              </a:defRPr>
            </a:lvl1pPr>
            <a:lvl2pPr marL="742950" indent="-285750" algn="l" rtl="0" eaLnBrk="0" fontAlgn="base" hangingPunct="0">
              <a:spcBef>
                <a:spcPct val="20000"/>
              </a:spcBef>
              <a:spcAft>
                <a:spcPct val="0"/>
              </a:spcAft>
              <a:buClr>
                <a:srgbClr val="6600CC"/>
              </a:buClr>
              <a:buFont typeface="Arial" panose="020B0604020202020204" pitchFamily="34" charset="0"/>
              <a:buChar char="•"/>
              <a:defRPr sz="2400" b="1">
                <a:solidFill>
                  <a:srgbClr val="663300"/>
                </a:solidFill>
                <a:latin typeface="+mn-lt"/>
                <a:ea typeface="+mn-ea"/>
              </a:defRPr>
            </a:lvl2pPr>
            <a:lvl3pPr marL="1143000" indent="-228600" algn="l" rtl="0" eaLnBrk="0" fontAlgn="base" hangingPunct="0">
              <a:spcBef>
                <a:spcPct val="20000"/>
              </a:spcBef>
              <a:spcAft>
                <a:spcPct val="0"/>
              </a:spcAft>
              <a:buClr>
                <a:srgbClr val="006666"/>
              </a:buClr>
              <a:buFont typeface="Arial" panose="020B0604020202020204" pitchFamily="34" charset="0"/>
              <a:buChar char="▪"/>
              <a:defRPr sz="2000" b="1">
                <a:solidFill>
                  <a:srgbClr val="663300"/>
                </a:solidFill>
                <a:latin typeface="+mn-lt"/>
                <a:ea typeface="+mn-ea"/>
              </a:defRPr>
            </a:lvl3pPr>
            <a:lvl4pPr marL="1600200" indent="-228600" algn="l" rtl="0" eaLnBrk="0" fontAlgn="base" hangingPunct="0">
              <a:spcBef>
                <a:spcPct val="20000"/>
              </a:spcBef>
              <a:spcAft>
                <a:spcPct val="0"/>
              </a:spcAft>
              <a:buClr>
                <a:srgbClr val="660066"/>
              </a:buClr>
              <a:buFont typeface="Wingdings" panose="05000000000000000000" pitchFamily="2" charset="2"/>
              <a:buChar char="s"/>
              <a:defRPr b="1">
                <a:solidFill>
                  <a:srgbClr val="663300"/>
                </a:solidFill>
                <a:latin typeface="+mn-lt"/>
                <a:ea typeface="+mn-ea"/>
              </a:defRPr>
            </a:lvl4pPr>
            <a:lvl5pPr marL="2057400" indent="-228600" algn="l" rtl="0" eaLnBrk="0" fontAlgn="base" hangingPunct="0">
              <a:spcBef>
                <a:spcPct val="20000"/>
              </a:spcBef>
              <a:spcAft>
                <a:spcPct val="0"/>
              </a:spcAft>
              <a:buClr>
                <a:srgbClr val="6600CC"/>
              </a:buClr>
              <a:buChar char="•"/>
              <a:defRPr sz="1600" b="1">
                <a:solidFill>
                  <a:srgbClr val="663300"/>
                </a:solidFill>
                <a:latin typeface="+mn-lt"/>
                <a:ea typeface="+mn-ea"/>
              </a:defRPr>
            </a:lvl5pPr>
            <a:lvl6pPr marL="2514600" indent="-228600" algn="l" rtl="0" fontAlgn="base">
              <a:spcBef>
                <a:spcPct val="20000"/>
              </a:spcBef>
              <a:spcAft>
                <a:spcPct val="0"/>
              </a:spcAft>
              <a:buClr>
                <a:srgbClr val="6600CC"/>
              </a:buClr>
              <a:buChar char="•"/>
              <a:defRPr sz="1600" b="1">
                <a:solidFill>
                  <a:srgbClr val="663300"/>
                </a:solidFill>
                <a:latin typeface="+mn-lt"/>
                <a:ea typeface="+mn-ea"/>
              </a:defRPr>
            </a:lvl6pPr>
            <a:lvl7pPr marL="2971800" indent="-228600" algn="l" rtl="0" fontAlgn="base">
              <a:spcBef>
                <a:spcPct val="20000"/>
              </a:spcBef>
              <a:spcAft>
                <a:spcPct val="0"/>
              </a:spcAft>
              <a:buClr>
                <a:srgbClr val="6600CC"/>
              </a:buClr>
              <a:buChar char="•"/>
              <a:defRPr sz="1600" b="1">
                <a:solidFill>
                  <a:srgbClr val="663300"/>
                </a:solidFill>
                <a:latin typeface="+mn-lt"/>
                <a:ea typeface="+mn-ea"/>
              </a:defRPr>
            </a:lvl7pPr>
            <a:lvl8pPr marL="3429000" indent="-228600" algn="l" rtl="0" fontAlgn="base">
              <a:spcBef>
                <a:spcPct val="20000"/>
              </a:spcBef>
              <a:spcAft>
                <a:spcPct val="0"/>
              </a:spcAft>
              <a:buClr>
                <a:srgbClr val="6600CC"/>
              </a:buClr>
              <a:buChar char="•"/>
              <a:defRPr sz="1600" b="1">
                <a:solidFill>
                  <a:srgbClr val="663300"/>
                </a:solidFill>
                <a:latin typeface="+mn-lt"/>
                <a:ea typeface="+mn-ea"/>
              </a:defRPr>
            </a:lvl8pPr>
            <a:lvl9pPr marL="3886200" indent="-228600" algn="l" rtl="0" fontAlgn="base">
              <a:spcBef>
                <a:spcPct val="20000"/>
              </a:spcBef>
              <a:spcAft>
                <a:spcPct val="0"/>
              </a:spcAft>
              <a:buClr>
                <a:srgbClr val="6600CC"/>
              </a:buClr>
              <a:buChar char="•"/>
              <a:defRPr sz="1600" b="1">
                <a:solidFill>
                  <a:srgbClr val="663300"/>
                </a:solidFill>
                <a:latin typeface="+mn-lt"/>
                <a:ea typeface="+mn-ea"/>
              </a:defRPr>
            </a:lvl9pPr>
          </a:lstStyle>
          <a:p>
            <a:pPr eaLnBrk="1" hangingPunct="1">
              <a:lnSpc>
                <a:spcPct val="120000"/>
              </a:lnSpc>
            </a:pPr>
            <a:r>
              <a:rPr lang="en-US" altLang="zh-CN" b="0" dirty="0"/>
              <a:t> </a:t>
            </a:r>
            <a:r>
              <a:rPr lang="zh-CN" altLang="en-US" sz="4000" b="0" dirty="0">
                <a:solidFill>
                  <a:schemeClr val="tx2"/>
                </a:solidFill>
              </a:rPr>
              <a:t>性质 </a:t>
            </a:r>
            <a:r>
              <a:rPr lang="en-US" altLang="zh-CN" sz="4000" b="0" dirty="0">
                <a:solidFill>
                  <a:schemeClr val="tx2"/>
                </a:solidFill>
              </a:rPr>
              <a:t>3 </a:t>
            </a:r>
            <a:r>
              <a:rPr lang="zh-CN" altLang="en-US" sz="4000" b="0" dirty="0">
                <a:solidFill>
                  <a:schemeClr val="tx2"/>
                </a:solidFill>
              </a:rPr>
              <a:t>：</a:t>
            </a:r>
            <a:br>
              <a:rPr lang="zh-CN" altLang="en-US" sz="3200" b="0" dirty="0"/>
            </a:br>
            <a:r>
              <a:rPr lang="zh-CN" altLang="en-US" sz="3200" dirty="0"/>
              <a:t>对任何一棵二叉树，若它含有</a:t>
            </a:r>
            <a:r>
              <a:rPr lang="en-US" altLang="zh-CN" sz="3200" b="0" i="1" dirty="0">
                <a:solidFill>
                  <a:srgbClr val="0000FF"/>
                </a:solidFill>
              </a:rPr>
              <a:t>n</a:t>
            </a:r>
            <a:r>
              <a:rPr lang="en-US" altLang="zh-CN" sz="3200" b="0" i="1" baseline="-25000" dirty="0">
                <a:solidFill>
                  <a:srgbClr val="0000FF"/>
                </a:solidFill>
              </a:rPr>
              <a:t>0 </a:t>
            </a:r>
            <a:r>
              <a:rPr lang="zh-CN" altLang="en-US" sz="3200" dirty="0"/>
              <a:t>个叶子结点、</a:t>
            </a:r>
            <a:r>
              <a:rPr lang="en-US" altLang="zh-CN" sz="3200" b="0" i="1" dirty="0">
                <a:solidFill>
                  <a:srgbClr val="0000FF"/>
                </a:solidFill>
              </a:rPr>
              <a:t>n</a:t>
            </a:r>
            <a:r>
              <a:rPr lang="en-US" altLang="zh-CN" sz="3200" b="0" i="1" baseline="-25000" dirty="0">
                <a:solidFill>
                  <a:srgbClr val="0000FF"/>
                </a:solidFill>
              </a:rPr>
              <a:t>2 </a:t>
            </a:r>
            <a:r>
              <a:rPr lang="zh-CN" altLang="en-US" sz="3200" dirty="0"/>
              <a:t>个度为</a:t>
            </a:r>
            <a:r>
              <a:rPr lang="zh-CN" altLang="en-US" sz="3200" b="0" i="1" dirty="0"/>
              <a:t> </a:t>
            </a:r>
            <a:r>
              <a:rPr lang="en-US" altLang="zh-CN" sz="3200" b="0" i="1" dirty="0"/>
              <a:t>2</a:t>
            </a:r>
            <a:r>
              <a:rPr lang="en-US" altLang="zh-CN" sz="3200" dirty="0"/>
              <a:t> </a:t>
            </a:r>
            <a:r>
              <a:rPr lang="zh-CN" altLang="en-US" sz="3200" dirty="0"/>
              <a:t>的结点，则必存在关系式：</a:t>
            </a:r>
            <a:r>
              <a:rPr lang="en-US" altLang="zh-CN" sz="3200" b="0" i="1" dirty="0">
                <a:solidFill>
                  <a:srgbClr val="0000FF"/>
                </a:solidFill>
              </a:rPr>
              <a:t>n</a:t>
            </a:r>
            <a:r>
              <a:rPr lang="en-US" altLang="zh-CN" sz="3200" b="0" i="1" baseline="-25000" dirty="0">
                <a:solidFill>
                  <a:srgbClr val="0000FF"/>
                </a:solidFill>
              </a:rPr>
              <a:t>0</a:t>
            </a:r>
            <a:r>
              <a:rPr lang="en-US" altLang="zh-CN" sz="3200" b="0" i="1" dirty="0">
                <a:solidFill>
                  <a:srgbClr val="0000FF"/>
                </a:solidFill>
              </a:rPr>
              <a:t> = n</a:t>
            </a:r>
            <a:r>
              <a:rPr lang="en-US" altLang="zh-CN" sz="3200" b="0" i="1" baseline="-25000" dirty="0">
                <a:solidFill>
                  <a:srgbClr val="0000FF"/>
                </a:solidFill>
              </a:rPr>
              <a:t>2</a:t>
            </a:r>
            <a:r>
              <a:rPr lang="en-US" altLang="zh-CN" sz="3200" b="0" i="1" dirty="0">
                <a:solidFill>
                  <a:srgbClr val="0000FF"/>
                </a:solidFill>
              </a:rPr>
              <a:t>+1</a:t>
            </a:r>
            <a:r>
              <a:rPr lang="zh-CN" altLang="en-US" sz="3200" dirty="0"/>
              <a:t>。</a:t>
            </a:r>
          </a:p>
        </p:txBody>
      </p:sp>
      <p:sp>
        <p:nvSpPr>
          <p:cNvPr id="5" name="Rectangle 2"/>
          <p:cNvSpPr>
            <a:spLocks noChangeArrowheads="1"/>
          </p:cNvSpPr>
          <p:nvPr/>
        </p:nvSpPr>
        <p:spPr bwMode="white">
          <a:xfrm>
            <a:off x="779582" y="5310555"/>
            <a:ext cx="11412418" cy="138332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15000"/>
              </a:lnSpc>
              <a:spcBef>
                <a:spcPct val="20000"/>
              </a:spcBef>
              <a:buClr>
                <a:srgbClr val="660066"/>
              </a:buClr>
              <a:buFont typeface="Wingdings" panose="05000000000000000000" pitchFamily="2" charset="2"/>
              <a:buChar char="Ø"/>
            </a:pPr>
            <a:r>
              <a:rPr kumimoji="0" lang="en-US" altLang="zh-CN" sz="2800" dirty="0">
                <a:solidFill>
                  <a:srgbClr val="663300"/>
                </a:solidFill>
              </a:rPr>
              <a:t> </a:t>
            </a:r>
            <a:r>
              <a:rPr kumimoji="0" lang="zh-CN" altLang="en-US" sz="4000" dirty="0">
                <a:solidFill>
                  <a:schemeClr val="tx2"/>
                </a:solidFill>
              </a:rPr>
              <a:t>性质 </a:t>
            </a:r>
            <a:r>
              <a:rPr kumimoji="0" lang="en-US" altLang="zh-CN" sz="4000" dirty="0">
                <a:solidFill>
                  <a:schemeClr val="tx2"/>
                </a:solidFill>
              </a:rPr>
              <a:t>4 </a:t>
            </a:r>
            <a:r>
              <a:rPr kumimoji="0" lang="zh-CN" altLang="en-US" sz="4000" dirty="0">
                <a:solidFill>
                  <a:schemeClr val="tx2"/>
                </a:solidFill>
              </a:rPr>
              <a:t>：</a:t>
            </a:r>
            <a:br>
              <a:rPr kumimoji="0" lang="zh-CN" altLang="en-US" sz="4400" dirty="0">
                <a:solidFill>
                  <a:srgbClr val="663300"/>
                </a:solidFill>
              </a:rPr>
            </a:br>
            <a:r>
              <a:rPr kumimoji="0" lang="zh-CN" altLang="en-US" sz="4400" b="1" dirty="0">
                <a:solidFill>
                  <a:srgbClr val="663300"/>
                </a:solidFill>
              </a:rPr>
              <a:t> </a:t>
            </a:r>
            <a:r>
              <a:rPr kumimoji="0" lang="zh-CN" altLang="en-US" sz="3600" b="1" dirty="0">
                <a:solidFill>
                  <a:srgbClr val="663300"/>
                </a:solidFill>
              </a:rPr>
              <a:t>具有 </a:t>
            </a:r>
            <a:r>
              <a:rPr kumimoji="0" lang="en-US" altLang="zh-CN" sz="3600" i="1" dirty="0">
                <a:solidFill>
                  <a:srgbClr val="0000FF"/>
                </a:solidFill>
              </a:rPr>
              <a:t>n </a:t>
            </a:r>
            <a:r>
              <a:rPr kumimoji="0" lang="zh-CN" altLang="en-US" sz="3600" b="1" dirty="0">
                <a:solidFill>
                  <a:srgbClr val="663300"/>
                </a:solidFill>
              </a:rPr>
              <a:t>个结点的完全二叉树的</a:t>
            </a:r>
            <a:r>
              <a:rPr kumimoji="0" lang="zh-CN" altLang="en-US" sz="3600" dirty="0">
                <a:solidFill>
                  <a:srgbClr val="0000FF"/>
                </a:solidFill>
              </a:rPr>
              <a:t>深度</a:t>
            </a:r>
            <a:r>
              <a:rPr kumimoji="0" lang="zh-CN" altLang="en-US" sz="3600" b="1" dirty="0">
                <a:solidFill>
                  <a:srgbClr val="663300"/>
                </a:solidFill>
              </a:rPr>
              <a:t>为 </a:t>
            </a:r>
            <a:r>
              <a:rPr kumimoji="0" lang="zh-CN" altLang="en-US" sz="3600" dirty="0">
                <a:solidFill>
                  <a:srgbClr val="0000FF"/>
                </a:solidFill>
                <a:sym typeface="Symbol" panose="05050102010706020507" pitchFamily="18" charset="2"/>
              </a:rPr>
              <a:t> </a:t>
            </a:r>
            <a:r>
              <a:rPr kumimoji="0" lang="en-US" altLang="zh-CN" sz="3600" i="1" dirty="0">
                <a:solidFill>
                  <a:srgbClr val="0000FF"/>
                </a:solidFill>
              </a:rPr>
              <a:t>log</a:t>
            </a:r>
            <a:r>
              <a:rPr kumimoji="0" lang="en-US" altLang="zh-CN" sz="3600" i="1" baseline="-25000" dirty="0">
                <a:solidFill>
                  <a:srgbClr val="0000FF"/>
                </a:solidFill>
              </a:rPr>
              <a:t>2</a:t>
            </a:r>
            <a:r>
              <a:rPr kumimoji="0" lang="en-US" altLang="zh-CN" sz="3600" i="1" dirty="0">
                <a:solidFill>
                  <a:srgbClr val="0000FF"/>
                </a:solidFill>
              </a:rPr>
              <a:t>n</a:t>
            </a:r>
            <a:r>
              <a:rPr kumimoji="0" lang="en-US" altLang="zh-CN" sz="3600" dirty="0">
                <a:solidFill>
                  <a:srgbClr val="0000FF"/>
                </a:solidFill>
                <a:sym typeface="Symbol" panose="05050102010706020507" pitchFamily="18" charset="2"/>
              </a:rPr>
              <a:t></a:t>
            </a:r>
            <a:r>
              <a:rPr kumimoji="0" lang="en-US" altLang="zh-CN" sz="3600" i="1" dirty="0">
                <a:solidFill>
                  <a:srgbClr val="0000FF"/>
                </a:solidFill>
                <a:sym typeface="Symbol" panose="05050102010706020507" pitchFamily="18" charset="2"/>
              </a:rPr>
              <a:t> </a:t>
            </a:r>
            <a:r>
              <a:rPr kumimoji="0" lang="en-US" altLang="zh-CN" sz="3600" i="1" dirty="0">
                <a:solidFill>
                  <a:srgbClr val="0000FF"/>
                </a:solidFill>
              </a:rPr>
              <a:t>+1 </a:t>
            </a:r>
            <a:r>
              <a:rPr kumimoji="0" lang="zh-CN" altLang="en-US" sz="3200" b="1" dirty="0">
                <a:solidFill>
                  <a:srgbClr val="663300"/>
                </a:solidFill>
              </a:rPr>
              <a:t>。</a:t>
            </a:r>
          </a:p>
        </p:txBody>
      </p:sp>
      <p:sp>
        <p:nvSpPr>
          <p:cNvPr id="6" name="文本框 5"/>
          <p:cNvSpPr txBox="1"/>
          <p:nvPr/>
        </p:nvSpPr>
        <p:spPr>
          <a:xfrm>
            <a:off x="351692" y="205099"/>
            <a:ext cx="4108817" cy="369332"/>
          </a:xfrm>
          <a:prstGeom prst="rect">
            <a:avLst/>
          </a:prstGeom>
          <a:noFill/>
        </p:spPr>
        <p:txBody>
          <a:bodyPr wrap="none" rtlCol="0">
            <a:spAutoFit/>
          </a:bodyPr>
          <a:lstStyle/>
          <a:p>
            <a:r>
              <a:rPr lang="zh-CN" altLang="en-US" dirty="0"/>
              <a:t>二叉树结构特性</a:t>
            </a:r>
            <a:r>
              <a:rPr lang="zh-CN" altLang="en-US" dirty="0">
                <a:sym typeface="Wingdings" panose="05000000000000000000" pitchFamily="2" charset="2"/>
              </a:rPr>
              <a:t>：（根节点为第一层）</a:t>
            </a:r>
            <a:endParaRPr lang="zh-CN" altLang="en-US" dirty="0"/>
          </a:p>
        </p:txBody>
      </p:sp>
    </p:spTree>
    <p:extLst>
      <p:ext uri="{BB962C8B-B14F-4D97-AF65-F5344CB8AC3E}">
        <p14:creationId xmlns:p14="http://schemas.microsoft.com/office/powerpoint/2010/main" val="15063942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1828800" y="152400"/>
            <a:ext cx="2971800" cy="609600"/>
          </a:xfrm>
        </p:spPr>
        <p:txBody>
          <a:bodyPr>
            <a:normAutofit lnSpcReduction="10000"/>
          </a:bodyPr>
          <a:lstStyle/>
          <a:p>
            <a:pPr eaLnBrk="1" hangingPunct="1"/>
            <a:r>
              <a:rPr lang="zh-CN" altLang="en-US" sz="4000">
                <a:solidFill>
                  <a:srgbClr val="005400"/>
                </a:solidFill>
              </a:rPr>
              <a:t>性质 </a:t>
            </a:r>
            <a:r>
              <a:rPr lang="en-US" altLang="zh-CN" sz="4000">
                <a:solidFill>
                  <a:srgbClr val="005400"/>
                </a:solidFill>
              </a:rPr>
              <a:t>5 </a:t>
            </a:r>
            <a:r>
              <a:rPr lang="zh-CN" altLang="en-US" sz="4000">
                <a:solidFill>
                  <a:srgbClr val="005400"/>
                </a:solidFill>
              </a:rPr>
              <a:t>：</a:t>
            </a:r>
            <a:endParaRPr lang="zh-CN" altLang="en-US" sz="3200"/>
          </a:p>
        </p:txBody>
      </p:sp>
      <p:sp>
        <p:nvSpPr>
          <p:cNvPr id="73732" name="Text Box 4"/>
          <p:cNvSpPr txBox="1">
            <a:spLocks noChangeArrowheads="1"/>
          </p:cNvSpPr>
          <p:nvPr/>
        </p:nvSpPr>
        <p:spPr bwMode="auto">
          <a:xfrm>
            <a:off x="1812926" y="990601"/>
            <a:ext cx="8855075"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95250" indent="285750"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3200" dirty="0">
                <a:solidFill>
                  <a:srgbClr val="800000"/>
                </a:solidFill>
              </a:rPr>
              <a:t>若对含 </a:t>
            </a:r>
            <a:r>
              <a:rPr lang="en-US" altLang="zh-CN" sz="3200" b="1" i="1" dirty="0">
                <a:solidFill>
                  <a:srgbClr val="800000"/>
                </a:solidFill>
              </a:rPr>
              <a:t>n </a:t>
            </a:r>
            <a:r>
              <a:rPr lang="zh-CN" altLang="en-US" sz="3200" dirty="0">
                <a:solidFill>
                  <a:srgbClr val="800000"/>
                </a:solidFill>
              </a:rPr>
              <a:t>个结点的完全二叉树从上到下且从左至右进行 </a:t>
            </a:r>
            <a:r>
              <a:rPr lang="en-US" altLang="zh-CN" sz="3200" b="1" i="1" dirty="0">
                <a:solidFill>
                  <a:srgbClr val="800000"/>
                </a:solidFill>
              </a:rPr>
              <a:t>1</a:t>
            </a:r>
            <a:r>
              <a:rPr lang="en-US" altLang="zh-CN" sz="3200" dirty="0">
                <a:solidFill>
                  <a:srgbClr val="800000"/>
                </a:solidFill>
              </a:rPr>
              <a:t> </a:t>
            </a:r>
            <a:r>
              <a:rPr lang="zh-CN" altLang="en-US" sz="3200" dirty="0">
                <a:solidFill>
                  <a:srgbClr val="800000"/>
                </a:solidFill>
              </a:rPr>
              <a:t>至 </a:t>
            </a:r>
            <a:r>
              <a:rPr lang="en-US" altLang="zh-CN" sz="3200" b="1" i="1" dirty="0">
                <a:solidFill>
                  <a:srgbClr val="800000"/>
                </a:solidFill>
              </a:rPr>
              <a:t>n</a:t>
            </a:r>
            <a:r>
              <a:rPr lang="en-US" altLang="zh-CN" sz="3200" dirty="0">
                <a:solidFill>
                  <a:srgbClr val="800000"/>
                </a:solidFill>
              </a:rPr>
              <a:t> </a:t>
            </a:r>
            <a:r>
              <a:rPr lang="zh-CN" altLang="en-US" sz="3200" dirty="0">
                <a:solidFill>
                  <a:srgbClr val="800000"/>
                </a:solidFill>
              </a:rPr>
              <a:t>的编号，则对完全二叉树中任意一个编号为 </a:t>
            </a:r>
            <a:r>
              <a:rPr lang="en-US" altLang="zh-CN" sz="3200" b="1" i="1" dirty="0" err="1">
                <a:solidFill>
                  <a:srgbClr val="800000"/>
                </a:solidFill>
              </a:rPr>
              <a:t>i</a:t>
            </a:r>
            <a:r>
              <a:rPr lang="en-US" altLang="zh-CN" sz="3200" dirty="0">
                <a:solidFill>
                  <a:srgbClr val="800000"/>
                </a:solidFill>
              </a:rPr>
              <a:t> </a:t>
            </a:r>
            <a:r>
              <a:rPr lang="zh-CN" altLang="en-US" sz="3200" dirty="0">
                <a:solidFill>
                  <a:srgbClr val="800000"/>
                </a:solidFill>
              </a:rPr>
              <a:t>的结点：</a:t>
            </a:r>
            <a:br>
              <a:rPr lang="zh-CN" altLang="en-US" sz="3200" dirty="0">
                <a:solidFill>
                  <a:srgbClr val="800000"/>
                </a:solidFill>
              </a:rPr>
            </a:br>
            <a:r>
              <a:rPr lang="en-US" altLang="zh-CN" sz="3200" dirty="0">
                <a:solidFill>
                  <a:srgbClr val="800000"/>
                </a:solidFill>
              </a:rPr>
              <a:t>(1) </a:t>
            </a:r>
            <a:r>
              <a:rPr lang="zh-CN" altLang="en-US" sz="3200" dirty="0">
                <a:solidFill>
                  <a:srgbClr val="800000"/>
                </a:solidFill>
              </a:rPr>
              <a:t>若 </a:t>
            </a:r>
            <a:r>
              <a:rPr lang="en-US" altLang="zh-CN" sz="3200" b="1" i="1" dirty="0" err="1">
                <a:solidFill>
                  <a:srgbClr val="800000"/>
                </a:solidFill>
              </a:rPr>
              <a:t>i</a:t>
            </a:r>
            <a:r>
              <a:rPr lang="en-US" altLang="zh-CN" sz="3200" b="1" i="1" dirty="0">
                <a:solidFill>
                  <a:srgbClr val="800000"/>
                </a:solidFill>
              </a:rPr>
              <a:t>=1</a:t>
            </a:r>
            <a:r>
              <a:rPr lang="zh-CN" altLang="en-US" sz="3200" dirty="0">
                <a:solidFill>
                  <a:srgbClr val="800000"/>
                </a:solidFill>
              </a:rPr>
              <a:t>，则该结点是二叉树的根，无双亲，</a:t>
            </a:r>
          </a:p>
          <a:p>
            <a:pPr eaLnBrk="1" hangingPunct="1">
              <a:lnSpc>
                <a:spcPct val="125000"/>
              </a:lnSpc>
            </a:pPr>
            <a:r>
              <a:rPr lang="zh-CN" altLang="en-US" sz="3200" dirty="0">
                <a:solidFill>
                  <a:srgbClr val="800000"/>
                </a:solidFill>
              </a:rPr>
              <a:t>否则，编号为 </a:t>
            </a:r>
            <a:r>
              <a:rPr lang="zh-CN" altLang="en-US" sz="3200" b="1" i="1" dirty="0">
                <a:solidFill>
                  <a:srgbClr val="FF3300"/>
                </a:solidFill>
                <a:sym typeface="Symbol" panose="05050102010706020507" pitchFamily="18" charset="2"/>
              </a:rPr>
              <a:t></a:t>
            </a:r>
            <a:r>
              <a:rPr lang="en-US" altLang="zh-CN" sz="3200" b="1" i="1" dirty="0" err="1">
                <a:solidFill>
                  <a:srgbClr val="FF3300"/>
                </a:solidFill>
              </a:rPr>
              <a:t>i</a:t>
            </a:r>
            <a:r>
              <a:rPr lang="en-US" altLang="zh-CN" sz="3200" b="1" i="1" dirty="0">
                <a:solidFill>
                  <a:srgbClr val="FF3300"/>
                </a:solidFill>
              </a:rPr>
              <a:t>/2</a:t>
            </a:r>
            <a:r>
              <a:rPr lang="en-US" altLang="zh-CN" sz="3200" b="1" i="1" dirty="0">
                <a:solidFill>
                  <a:srgbClr val="FF3300"/>
                </a:solidFill>
                <a:sym typeface="Symbol" panose="05050102010706020507" pitchFamily="18" charset="2"/>
              </a:rPr>
              <a:t> </a:t>
            </a:r>
            <a:r>
              <a:rPr lang="zh-CN" altLang="en-US" sz="3200" dirty="0">
                <a:solidFill>
                  <a:srgbClr val="800000"/>
                </a:solidFill>
              </a:rPr>
              <a:t>的结点为其</a:t>
            </a:r>
            <a:r>
              <a:rPr lang="zh-CN" altLang="en-US" sz="3200" b="1" dirty="0">
                <a:solidFill>
                  <a:srgbClr val="FF3300"/>
                </a:solidFill>
              </a:rPr>
              <a:t>双亲</a:t>
            </a:r>
            <a:r>
              <a:rPr lang="zh-CN" altLang="en-US" sz="3200" dirty="0">
                <a:solidFill>
                  <a:srgbClr val="800000"/>
                </a:solidFill>
              </a:rPr>
              <a:t>结点；</a:t>
            </a:r>
            <a:br>
              <a:rPr lang="zh-CN" altLang="en-US" sz="3200" dirty="0">
                <a:solidFill>
                  <a:srgbClr val="800000"/>
                </a:solidFill>
              </a:rPr>
            </a:br>
            <a:r>
              <a:rPr lang="en-US" altLang="zh-CN" sz="3200" dirty="0">
                <a:solidFill>
                  <a:srgbClr val="800000"/>
                </a:solidFill>
              </a:rPr>
              <a:t>(2) </a:t>
            </a:r>
            <a:r>
              <a:rPr lang="zh-CN" altLang="en-US" sz="3200" dirty="0">
                <a:solidFill>
                  <a:srgbClr val="800000"/>
                </a:solidFill>
              </a:rPr>
              <a:t>若 </a:t>
            </a:r>
            <a:r>
              <a:rPr lang="en-US" altLang="zh-CN" sz="3200" b="1" i="1" dirty="0">
                <a:solidFill>
                  <a:srgbClr val="800000"/>
                </a:solidFill>
              </a:rPr>
              <a:t>2i&gt;n</a:t>
            </a:r>
            <a:r>
              <a:rPr lang="zh-CN" altLang="en-US" sz="3200" dirty="0">
                <a:solidFill>
                  <a:srgbClr val="800000"/>
                </a:solidFill>
              </a:rPr>
              <a:t>，则该结点无左孩子，</a:t>
            </a:r>
            <a:br>
              <a:rPr lang="zh-CN" altLang="en-US" sz="3200" dirty="0">
                <a:solidFill>
                  <a:srgbClr val="800000"/>
                </a:solidFill>
              </a:rPr>
            </a:br>
            <a:r>
              <a:rPr lang="zh-CN" altLang="en-US" sz="3200" dirty="0">
                <a:solidFill>
                  <a:srgbClr val="800000"/>
                </a:solidFill>
              </a:rPr>
              <a:t>  否则，编号为 </a:t>
            </a:r>
            <a:r>
              <a:rPr lang="en-US" altLang="zh-CN" sz="3200" b="1" i="1" dirty="0">
                <a:solidFill>
                  <a:srgbClr val="FF3300"/>
                </a:solidFill>
              </a:rPr>
              <a:t>2i </a:t>
            </a:r>
            <a:r>
              <a:rPr lang="zh-CN" altLang="en-US" sz="3200" dirty="0">
                <a:solidFill>
                  <a:srgbClr val="800000"/>
                </a:solidFill>
              </a:rPr>
              <a:t>的结点为其</a:t>
            </a:r>
            <a:r>
              <a:rPr lang="zh-CN" altLang="en-US" sz="3200" b="1" dirty="0">
                <a:solidFill>
                  <a:srgbClr val="FF3300"/>
                </a:solidFill>
              </a:rPr>
              <a:t>左孩子</a:t>
            </a:r>
            <a:r>
              <a:rPr lang="zh-CN" altLang="en-US" sz="3200" dirty="0">
                <a:solidFill>
                  <a:srgbClr val="800000"/>
                </a:solidFill>
              </a:rPr>
              <a:t>结点；</a:t>
            </a:r>
            <a:br>
              <a:rPr lang="zh-CN" altLang="en-US" sz="3200" dirty="0">
                <a:solidFill>
                  <a:srgbClr val="800000"/>
                </a:solidFill>
              </a:rPr>
            </a:br>
            <a:r>
              <a:rPr lang="en-US" altLang="zh-CN" sz="3200" dirty="0">
                <a:solidFill>
                  <a:srgbClr val="800000"/>
                </a:solidFill>
              </a:rPr>
              <a:t>(3) </a:t>
            </a:r>
            <a:r>
              <a:rPr lang="zh-CN" altLang="en-US" sz="3200" dirty="0">
                <a:solidFill>
                  <a:srgbClr val="800000"/>
                </a:solidFill>
              </a:rPr>
              <a:t>若 </a:t>
            </a:r>
            <a:r>
              <a:rPr lang="en-US" altLang="zh-CN" sz="3200" b="1" i="1" dirty="0">
                <a:solidFill>
                  <a:srgbClr val="800000"/>
                </a:solidFill>
              </a:rPr>
              <a:t>2i+1&gt;n</a:t>
            </a:r>
            <a:r>
              <a:rPr lang="zh-CN" altLang="en-US" sz="3200" dirty="0">
                <a:solidFill>
                  <a:srgbClr val="800000"/>
                </a:solidFill>
              </a:rPr>
              <a:t>，则该结点无右孩子结点，</a:t>
            </a:r>
            <a:br>
              <a:rPr lang="zh-CN" altLang="en-US" sz="3200" dirty="0">
                <a:solidFill>
                  <a:srgbClr val="800000"/>
                </a:solidFill>
              </a:rPr>
            </a:br>
            <a:r>
              <a:rPr lang="zh-CN" altLang="en-US" sz="3200" dirty="0">
                <a:solidFill>
                  <a:srgbClr val="800000"/>
                </a:solidFill>
              </a:rPr>
              <a:t>  否则，编号为</a:t>
            </a:r>
            <a:r>
              <a:rPr lang="en-US" altLang="zh-CN" sz="3200" b="1" i="1" dirty="0">
                <a:solidFill>
                  <a:srgbClr val="FF3300"/>
                </a:solidFill>
              </a:rPr>
              <a:t>2i+1 </a:t>
            </a:r>
            <a:r>
              <a:rPr lang="zh-CN" altLang="en-US" sz="3200" dirty="0">
                <a:solidFill>
                  <a:srgbClr val="800000"/>
                </a:solidFill>
              </a:rPr>
              <a:t>的结点为其</a:t>
            </a:r>
            <a:r>
              <a:rPr lang="zh-CN" altLang="en-US" sz="3200" b="1" dirty="0">
                <a:solidFill>
                  <a:srgbClr val="FF3300"/>
                </a:solidFill>
              </a:rPr>
              <a:t>右孩子</a:t>
            </a:r>
            <a:r>
              <a:rPr lang="zh-CN" altLang="en-US" sz="3200" dirty="0">
                <a:solidFill>
                  <a:srgbClr val="800000"/>
                </a:solidFill>
              </a:rPr>
              <a:t>结点</a:t>
            </a:r>
            <a:r>
              <a:rPr lang="zh-CN" altLang="en-US" sz="3200" dirty="0"/>
              <a:t>。</a:t>
            </a:r>
            <a:endParaRPr lang="zh-CN" altLang="en-US" sz="2800" dirty="0"/>
          </a:p>
        </p:txBody>
      </p:sp>
      <p:sp>
        <p:nvSpPr>
          <p:cNvPr id="2" name="文本框 1"/>
          <p:cNvSpPr txBox="1"/>
          <p:nvPr/>
        </p:nvSpPr>
        <p:spPr>
          <a:xfrm>
            <a:off x="4201610" y="322303"/>
            <a:ext cx="3302507" cy="369332"/>
          </a:xfrm>
          <a:prstGeom prst="rect">
            <a:avLst/>
          </a:prstGeom>
          <a:noFill/>
        </p:spPr>
        <p:txBody>
          <a:bodyPr wrap="none" rtlCol="0">
            <a:spAutoFit/>
          </a:bodyPr>
          <a:lstStyle/>
          <a:p>
            <a:r>
              <a:rPr lang="zh-CN" altLang="en-US" dirty="0"/>
              <a:t>注意，这里的编号从</a:t>
            </a:r>
            <a:r>
              <a:rPr lang="en-US" altLang="zh-CN" dirty="0"/>
              <a:t>1</a:t>
            </a:r>
            <a:r>
              <a:rPr lang="zh-CN" altLang="en-US" dirty="0"/>
              <a:t>开始！！</a:t>
            </a:r>
          </a:p>
        </p:txBody>
      </p:sp>
    </p:spTree>
    <p:extLst>
      <p:ext uri="{BB962C8B-B14F-4D97-AF65-F5344CB8AC3E}">
        <p14:creationId xmlns:p14="http://schemas.microsoft.com/office/powerpoint/2010/main" val="2919292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strips(downRight)">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3434862" y="5130800"/>
            <a:ext cx="8534400" cy="1268412"/>
            <a:chOff x="192" y="2849"/>
            <a:chExt cx="5376" cy="799"/>
          </a:xfrm>
        </p:grpSpPr>
        <p:sp>
          <p:nvSpPr>
            <p:cNvPr id="40982" name="Line 13"/>
            <p:cNvSpPr>
              <a:spLocks noChangeShapeType="1"/>
            </p:cNvSpPr>
            <p:nvPr/>
          </p:nvSpPr>
          <p:spPr bwMode="auto">
            <a:xfrm>
              <a:off x="240" y="3216"/>
              <a:ext cx="53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14"/>
            <p:cNvSpPr>
              <a:spLocks noChangeShapeType="1"/>
            </p:cNvSpPr>
            <p:nvPr/>
          </p:nvSpPr>
          <p:spPr bwMode="auto">
            <a:xfrm>
              <a:off x="240" y="3648"/>
              <a:ext cx="53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15"/>
            <p:cNvSpPr>
              <a:spLocks noChangeShapeType="1"/>
            </p:cNvSpPr>
            <p:nvPr/>
          </p:nvSpPr>
          <p:spPr bwMode="auto">
            <a:xfrm>
              <a:off x="576"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Text Box 18"/>
            <p:cNvSpPr txBox="1">
              <a:spLocks noChangeArrowheads="1"/>
            </p:cNvSpPr>
            <p:nvPr/>
          </p:nvSpPr>
          <p:spPr bwMode="auto">
            <a:xfrm>
              <a:off x="192" y="3233"/>
              <a:ext cx="53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a:t> </a:t>
              </a:r>
              <a:r>
                <a:rPr lang="en-US" altLang="zh-CN" sz="3600">
                  <a:solidFill>
                    <a:srgbClr val="990033"/>
                  </a:solidFill>
                </a:rPr>
                <a:t>A  B   D        C         E                                  F</a:t>
              </a:r>
            </a:p>
          </p:txBody>
        </p:sp>
        <p:sp>
          <p:nvSpPr>
            <p:cNvPr id="40986" name="Line 19"/>
            <p:cNvSpPr>
              <a:spLocks noChangeShapeType="1"/>
            </p:cNvSpPr>
            <p:nvPr/>
          </p:nvSpPr>
          <p:spPr bwMode="auto">
            <a:xfrm>
              <a:off x="960"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2"/>
            <p:cNvSpPr>
              <a:spLocks noChangeShapeType="1"/>
            </p:cNvSpPr>
            <p:nvPr/>
          </p:nvSpPr>
          <p:spPr bwMode="auto">
            <a:xfrm>
              <a:off x="1344"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24"/>
            <p:cNvSpPr>
              <a:spLocks noChangeShapeType="1"/>
            </p:cNvSpPr>
            <p:nvPr/>
          </p:nvSpPr>
          <p:spPr bwMode="auto">
            <a:xfrm>
              <a:off x="1728"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27"/>
            <p:cNvSpPr>
              <a:spLocks noChangeShapeType="1"/>
            </p:cNvSpPr>
            <p:nvPr/>
          </p:nvSpPr>
          <p:spPr bwMode="auto">
            <a:xfrm>
              <a:off x="2112"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28"/>
            <p:cNvSpPr>
              <a:spLocks noChangeShapeType="1"/>
            </p:cNvSpPr>
            <p:nvPr/>
          </p:nvSpPr>
          <p:spPr bwMode="auto">
            <a:xfrm>
              <a:off x="2544"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29"/>
            <p:cNvSpPr>
              <a:spLocks noChangeShapeType="1"/>
            </p:cNvSpPr>
            <p:nvPr/>
          </p:nvSpPr>
          <p:spPr bwMode="auto">
            <a:xfrm>
              <a:off x="2976"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0"/>
            <p:cNvSpPr>
              <a:spLocks noChangeShapeType="1"/>
            </p:cNvSpPr>
            <p:nvPr/>
          </p:nvSpPr>
          <p:spPr bwMode="auto">
            <a:xfrm>
              <a:off x="3360"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31"/>
            <p:cNvSpPr>
              <a:spLocks noChangeShapeType="1"/>
            </p:cNvSpPr>
            <p:nvPr/>
          </p:nvSpPr>
          <p:spPr bwMode="auto">
            <a:xfrm>
              <a:off x="3744"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33"/>
            <p:cNvSpPr>
              <a:spLocks noChangeShapeType="1"/>
            </p:cNvSpPr>
            <p:nvPr/>
          </p:nvSpPr>
          <p:spPr bwMode="auto">
            <a:xfrm>
              <a:off x="4080"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5" name="Line 34"/>
            <p:cNvSpPr>
              <a:spLocks noChangeShapeType="1"/>
            </p:cNvSpPr>
            <p:nvPr/>
          </p:nvSpPr>
          <p:spPr bwMode="auto">
            <a:xfrm>
              <a:off x="4464"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36"/>
            <p:cNvSpPr>
              <a:spLocks noChangeShapeType="1"/>
            </p:cNvSpPr>
            <p:nvPr/>
          </p:nvSpPr>
          <p:spPr bwMode="auto">
            <a:xfrm>
              <a:off x="4848"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37"/>
            <p:cNvSpPr>
              <a:spLocks noChangeShapeType="1"/>
            </p:cNvSpPr>
            <p:nvPr/>
          </p:nvSpPr>
          <p:spPr bwMode="auto">
            <a:xfrm>
              <a:off x="5184"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41"/>
            <p:cNvSpPr>
              <a:spLocks noChangeShapeType="1"/>
            </p:cNvSpPr>
            <p:nvPr/>
          </p:nvSpPr>
          <p:spPr bwMode="auto">
            <a:xfrm>
              <a:off x="5568"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9" name="Line 42"/>
            <p:cNvSpPr>
              <a:spLocks noChangeShapeType="1"/>
            </p:cNvSpPr>
            <p:nvPr/>
          </p:nvSpPr>
          <p:spPr bwMode="auto">
            <a:xfrm>
              <a:off x="240" y="3216"/>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Text Box 43"/>
            <p:cNvSpPr txBox="1">
              <a:spLocks noChangeArrowheads="1"/>
            </p:cNvSpPr>
            <p:nvPr/>
          </p:nvSpPr>
          <p:spPr bwMode="auto">
            <a:xfrm>
              <a:off x="192" y="2849"/>
              <a:ext cx="53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a:t> </a:t>
              </a:r>
              <a:r>
                <a:rPr lang="en-US" altLang="zh-CN" sz="3600"/>
                <a:t>0   1   2    3   4    5    6    7   8   9  10 11 12 13</a:t>
              </a:r>
            </a:p>
          </p:txBody>
        </p:sp>
      </p:grpSp>
      <p:grpSp>
        <p:nvGrpSpPr>
          <p:cNvPr id="40964" name="Group 60"/>
          <p:cNvGrpSpPr>
            <a:grpSpLocks/>
          </p:cNvGrpSpPr>
          <p:nvPr/>
        </p:nvGrpSpPr>
        <p:grpSpPr bwMode="auto">
          <a:xfrm>
            <a:off x="5339862" y="989012"/>
            <a:ext cx="6553200" cy="3657600"/>
            <a:chOff x="1392" y="240"/>
            <a:chExt cx="4128" cy="2304"/>
          </a:xfrm>
        </p:grpSpPr>
        <p:sp useBgFill="1">
          <p:nvSpPr>
            <p:cNvPr id="40971" name="Oval 4"/>
            <p:cNvSpPr>
              <a:spLocks noChangeArrowheads="1"/>
            </p:cNvSpPr>
            <p:nvPr/>
          </p:nvSpPr>
          <p:spPr bwMode="auto">
            <a:xfrm>
              <a:off x="2640" y="240"/>
              <a:ext cx="480" cy="480"/>
            </a:xfrm>
            <a:prstGeom prst="ellipse">
              <a:avLst/>
            </a:prstGeom>
            <a:ln w="38100"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990033"/>
                  </a:solidFill>
                </a:rPr>
                <a:t>A</a:t>
              </a:r>
              <a:endParaRPr lang="en-US" altLang="zh-CN"/>
            </a:p>
          </p:txBody>
        </p:sp>
        <p:sp useBgFill="1">
          <p:nvSpPr>
            <p:cNvPr id="40972" name="Oval 7"/>
            <p:cNvSpPr>
              <a:spLocks noChangeArrowheads="1"/>
            </p:cNvSpPr>
            <p:nvPr/>
          </p:nvSpPr>
          <p:spPr bwMode="auto">
            <a:xfrm>
              <a:off x="1392" y="768"/>
              <a:ext cx="528" cy="528"/>
            </a:xfrm>
            <a:prstGeom prst="ellipse">
              <a:avLst/>
            </a:prstGeom>
            <a:ln w="28575"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dirty="0">
                  <a:solidFill>
                    <a:srgbClr val="990033"/>
                  </a:solidFill>
                </a:rPr>
                <a:t>B</a:t>
              </a:r>
              <a:endParaRPr lang="en-US" altLang="zh-CN" dirty="0"/>
            </a:p>
          </p:txBody>
        </p:sp>
        <p:sp useBgFill="1">
          <p:nvSpPr>
            <p:cNvPr id="40973" name="Oval 8"/>
            <p:cNvSpPr>
              <a:spLocks noChangeArrowheads="1"/>
            </p:cNvSpPr>
            <p:nvPr/>
          </p:nvSpPr>
          <p:spPr bwMode="auto">
            <a:xfrm>
              <a:off x="2016" y="1440"/>
              <a:ext cx="480" cy="480"/>
            </a:xfrm>
            <a:prstGeom prst="ellipse">
              <a:avLst/>
            </a:prstGeom>
            <a:ln w="28575"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990033"/>
                  </a:solidFill>
                </a:rPr>
                <a:t>C</a:t>
              </a:r>
              <a:endParaRPr lang="en-US" altLang="zh-CN"/>
            </a:p>
          </p:txBody>
        </p:sp>
        <p:sp useBgFill="1">
          <p:nvSpPr>
            <p:cNvPr id="40974" name="Oval 9"/>
            <p:cNvSpPr>
              <a:spLocks noChangeArrowheads="1"/>
            </p:cNvSpPr>
            <p:nvPr/>
          </p:nvSpPr>
          <p:spPr bwMode="auto">
            <a:xfrm>
              <a:off x="3840" y="768"/>
              <a:ext cx="528" cy="528"/>
            </a:xfrm>
            <a:prstGeom prst="ellipse">
              <a:avLst/>
            </a:prstGeom>
            <a:ln w="28575"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990033"/>
                  </a:solidFill>
                </a:rPr>
                <a:t>D</a:t>
              </a:r>
              <a:endParaRPr lang="en-US" altLang="zh-CN"/>
            </a:p>
          </p:txBody>
        </p:sp>
        <p:sp useBgFill="1">
          <p:nvSpPr>
            <p:cNvPr id="40975" name="Oval 10"/>
            <p:cNvSpPr>
              <a:spLocks noChangeArrowheads="1"/>
            </p:cNvSpPr>
            <p:nvPr/>
          </p:nvSpPr>
          <p:spPr bwMode="auto">
            <a:xfrm>
              <a:off x="4992" y="1392"/>
              <a:ext cx="528" cy="528"/>
            </a:xfrm>
            <a:prstGeom prst="ellipse">
              <a:avLst/>
            </a:prstGeom>
            <a:ln w="28575"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990033"/>
                  </a:solidFill>
                </a:rPr>
                <a:t>E</a:t>
              </a:r>
              <a:endParaRPr lang="en-US" altLang="zh-CN" b="1"/>
            </a:p>
          </p:txBody>
        </p:sp>
        <p:sp useBgFill="1">
          <p:nvSpPr>
            <p:cNvPr id="40976" name="Oval 11"/>
            <p:cNvSpPr>
              <a:spLocks noChangeArrowheads="1"/>
            </p:cNvSpPr>
            <p:nvPr/>
          </p:nvSpPr>
          <p:spPr bwMode="auto">
            <a:xfrm>
              <a:off x="4416" y="2064"/>
              <a:ext cx="528" cy="480"/>
            </a:xfrm>
            <a:prstGeom prst="ellipse">
              <a:avLst/>
            </a:prstGeom>
            <a:ln w="28575" cap="sq">
              <a:solidFill>
                <a:srgbClr val="00808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4000" b="1">
                  <a:solidFill>
                    <a:srgbClr val="990033"/>
                  </a:solidFill>
                </a:rPr>
                <a:t>F</a:t>
              </a:r>
              <a:endParaRPr lang="en-US" altLang="zh-CN"/>
            </a:p>
          </p:txBody>
        </p:sp>
        <p:sp>
          <p:nvSpPr>
            <p:cNvPr id="40977" name="Line 44"/>
            <p:cNvSpPr>
              <a:spLocks noChangeShapeType="1"/>
            </p:cNvSpPr>
            <p:nvPr/>
          </p:nvSpPr>
          <p:spPr bwMode="auto">
            <a:xfrm flipH="1">
              <a:off x="1680" y="480"/>
              <a:ext cx="960" cy="288"/>
            </a:xfrm>
            <a:prstGeom prst="line">
              <a:avLst/>
            </a:prstGeom>
            <a:noFill/>
            <a:ln w="28575" cap="sq">
              <a:solidFill>
                <a:srgbClr val="AE68A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45"/>
            <p:cNvSpPr>
              <a:spLocks noChangeShapeType="1"/>
            </p:cNvSpPr>
            <p:nvPr/>
          </p:nvSpPr>
          <p:spPr bwMode="auto">
            <a:xfrm>
              <a:off x="1920" y="1008"/>
              <a:ext cx="336" cy="432"/>
            </a:xfrm>
            <a:prstGeom prst="line">
              <a:avLst/>
            </a:prstGeom>
            <a:noFill/>
            <a:ln w="28575" cap="sq">
              <a:solidFill>
                <a:srgbClr val="AE68A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46"/>
            <p:cNvSpPr>
              <a:spLocks noChangeShapeType="1"/>
            </p:cNvSpPr>
            <p:nvPr/>
          </p:nvSpPr>
          <p:spPr bwMode="auto">
            <a:xfrm>
              <a:off x="3120" y="480"/>
              <a:ext cx="960" cy="288"/>
            </a:xfrm>
            <a:prstGeom prst="line">
              <a:avLst/>
            </a:prstGeom>
            <a:noFill/>
            <a:ln w="28575" cap="sq">
              <a:solidFill>
                <a:srgbClr val="AE68A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47"/>
            <p:cNvSpPr>
              <a:spLocks noChangeShapeType="1"/>
            </p:cNvSpPr>
            <p:nvPr/>
          </p:nvSpPr>
          <p:spPr bwMode="auto">
            <a:xfrm>
              <a:off x="4368" y="1008"/>
              <a:ext cx="912" cy="384"/>
            </a:xfrm>
            <a:prstGeom prst="line">
              <a:avLst/>
            </a:prstGeom>
            <a:noFill/>
            <a:ln w="28575" cap="sq">
              <a:solidFill>
                <a:srgbClr val="AE68A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48"/>
            <p:cNvSpPr>
              <a:spLocks noChangeShapeType="1"/>
            </p:cNvSpPr>
            <p:nvPr/>
          </p:nvSpPr>
          <p:spPr bwMode="auto">
            <a:xfrm flipH="1">
              <a:off x="4704" y="1632"/>
              <a:ext cx="288" cy="432"/>
            </a:xfrm>
            <a:prstGeom prst="line">
              <a:avLst/>
            </a:prstGeom>
            <a:noFill/>
            <a:ln w="28575" cap="sq">
              <a:solidFill>
                <a:srgbClr val="AE68A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4738" name="Text Box 50"/>
          <p:cNvSpPr txBox="1">
            <a:spLocks noChangeArrowheads="1"/>
          </p:cNvSpPr>
          <p:nvPr/>
        </p:nvSpPr>
        <p:spPr bwMode="auto">
          <a:xfrm>
            <a:off x="5155712" y="14732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1</a:t>
            </a:r>
          </a:p>
        </p:txBody>
      </p:sp>
      <p:sp>
        <p:nvSpPr>
          <p:cNvPr id="114739" name="Text Box 51"/>
          <p:cNvSpPr txBox="1">
            <a:spLocks noChangeArrowheads="1"/>
          </p:cNvSpPr>
          <p:nvPr/>
        </p:nvSpPr>
        <p:spPr bwMode="auto">
          <a:xfrm>
            <a:off x="6178062" y="2508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4</a:t>
            </a:r>
          </a:p>
        </p:txBody>
      </p:sp>
      <p:sp>
        <p:nvSpPr>
          <p:cNvPr id="114740" name="Text Box 52"/>
          <p:cNvSpPr txBox="1">
            <a:spLocks noChangeArrowheads="1"/>
          </p:cNvSpPr>
          <p:nvPr/>
        </p:nvSpPr>
        <p:spPr bwMode="auto">
          <a:xfrm>
            <a:off x="7136912" y="635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0</a:t>
            </a:r>
          </a:p>
        </p:txBody>
      </p:sp>
      <p:sp>
        <p:nvSpPr>
          <p:cNvPr id="114741" name="Text Box 53"/>
          <p:cNvSpPr txBox="1">
            <a:spLocks noChangeArrowheads="1"/>
          </p:cNvSpPr>
          <p:nvPr/>
        </p:nvSpPr>
        <p:spPr bwMode="auto">
          <a:xfrm>
            <a:off x="9956312" y="34226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13</a:t>
            </a:r>
          </a:p>
        </p:txBody>
      </p:sp>
      <p:sp>
        <p:nvSpPr>
          <p:cNvPr id="114743" name="Text Box 55"/>
          <p:cNvSpPr txBox="1">
            <a:spLocks noChangeArrowheads="1"/>
          </p:cNvSpPr>
          <p:nvPr/>
        </p:nvSpPr>
        <p:spPr bwMode="auto">
          <a:xfrm>
            <a:off x="9835662" y="1397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2</a:t>
            </a:r>
          </a:p>
        </p:txBody>
      </p:sp>
      <p:sp>
        <p:nvSpPr>
          <p:cNvPr id="114744" name="Text Box 56"/>
          <p:cNvSpPr txBox="1">
            <a:spLocks noChangeArrowheads="1"/>
          </p:cNvSpPr>
          <p:nvPr/>
        </p:nvSpPr>
        <p:spPr bwMode="auto">
          <a:xfrm>
            <a:off x="11512062" y="23114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6</a:t>
            </a:r>
          </a:p>
        </p:txBody>
      </p:sp>
      <p:sp>
        <p:nvSpPr>
          <p:cNvPr id="41" name="Text Box 2"/>
          <p:cNvSpPr txBox="1">
            <a:spLocks noChangeArrowheads="1"/>
          </p:cNvSpPr>
          <p:nvPr/>
        </p:nvSpPr>
        <p:spPr bwMode="auto">
          <a:xfrm>
            <a:off x="173405" y="2169624"/>
            <a:ext cx="9829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2800" b="1" dirty="0">
                <a:solidFill>
                  <a:srgbClr val="800000"/>
                </a:solidFill>
              </a:rPr>
              <a:t>#define</a:t>
            </a:r>
            <a:r>
              <a:rPr lang="en-US" altLang="zh-CN" sz="2800" dirty="0">
                <a:solidFill>
                  <a:srgbClr val="800000"/>
                </a:solidFill>
              </a:rPr>
              <a:t>  MAX_TREE_SIZE  100      </a:t>
            </a:r>
          </a:p>
          <a:p>
            <a:pPr eaLnBrk="1" hangingPunct="1">
              <a:lnSpc>
                <a:spcPct val="120000"/>
              </a:lnSpc>
            </a:pPr>
            <a:r>
              <a:rPr lang="en-US" altLang="zh-CN" sz="2800" dirty="0">
                <a:solidFill>
                  <a:srgbClr val="800000"/>
                </a:solidFill>
              </a:rPr>
              <a:t>             // </a:t>
            </a:r>
            <a:r>
              <a:rPr lang="zh-CN" altLang="en-US" sz="2800" dirty="0">
                <a:solidFill>
                  <a:srgbClr val="800000"/>
                </a:solidFill>
              </a:rPr>
              <a:t>二叉树的最大结点数</a:t>
            </a:r>
            <a:endParaRPr lang="zh-CN" altLang="en-US" sz="2800" b="1" dirty="0">
              <a:solidFill>
                <a:srgbClr val="800000"/>
              </a:solidFill>
            </a:endParaRPr>
          </a:p>
          <a:p>
            <a:pPr eaLnBrk="1" hangingPunct="1">
              <a:lnSpc>
                <a:spcPct val="120000"/>
              </a:lnSpc>
            </a:pPr>
            <a:r>
              <a:rPr lang="en-US" altLang="zh-CN" sz="2800" b="1" dirty="0" err="1">
                <a:solidFill>
                  <a:srgbClr val="800000"/>
                </a:solidFill>
              </a:rPr>
              <a:t>typedef</a:t>
            </a:r>
            <a:r>
              <a:rPr lang="en-US" altLang="zh-CN" sz="2800" b="1" dirty="0">
                <a:solidFill>
                  <a:srgbClr val="800000"/>
                </a:solidFill>
              </a:rPr>
              <a:t> </a:t>
            </a:r>
            <a:r>
              <a:rPr lang="en-US" altLang="zh-CN" sz="2800" dirty="0" err="1">
                <a:solidFill>
                  <a:srgbClr val="800000"/>
                </a:solidFill>
              </a:rPr>
              <a:t>TElemType</a:t>
            </a:r>
            <a:r>
              <a:rPr lang="en-US" altLang="zh-CN" sz="2800" dirty="0">
                <a:solidFill>
                  <a:srgbClr val="800000"/>
                </a:solidFill>
              </a:rPr>
              <a:t>  </a:t>
            </a:r>
            <a:r>
              <a:rPr lang="en-US" altLang="zh-CN" sz="2800" dirty="0" err="1">
                <a:solidFill>
                  <a:srgbClr val="800000"/>
                </a:solidFill>
              </a:rPr>
              <a:t>SqBiTree</a:t>
            </a:r>
            <a:r>
              <a:rPr lang="en-US" altLang="zh-CN" sz="2800" dirty="0">
                <a:solidFill>
                  <a:srgbClr val="800000"/>
                </a:solidFill>
              </a:rPr>
              <a:t>[MAX_</a:t>
            </a:r>
          </a:p>
          <a:p>
            <a:pPr eaLnBrk="1" hangingPunct="1">
              <a:lnSpc>
                <a:spcPct val="120000"/>
              </a:lnSpc>
            </a:pPr>
            <a:r>
              <a:rPr lang="en-US" altLang="zh-CN" sz="2800" dirty="0">
                <a:solidFill>
                  <a:srgbClr val="800000"/>
                </a:solidFill>
              </a:rPr>
              <a:t>                TREE_SIZE];   </a:t>
            </a:r>
          </a:p>
          <a:p>
            <a:pPr eaLnBrk="1" hangingPunct="1">
              <a:lnSpc>
                <a:spcPct val="120000"/>
              </a:lnSpc>
            </a:pPr>
            <a:r>
              <a:rPr lang="en-US" altLang="zh-CN" sz="2800" dirty="0">
                <a:solidFill>
                  <a:srgbClr val="800000"/>
                </a:solidFill>
              </a:rPr>
              <a:t>             // 0</a:t>
            </a:r>
            <a:r>
              <a:rPr lang="zh-CN" altLang="en-US" sz="2800" dirty="0">
                <a:solidFill>
                  <a:srgbClr val="800000"/>
                </a:solidFill>
              </a:rPr>
              <a:t>号单元存储根结点</a:t>
            </a:r>
          </a:p>
        </p:txBody>
      </p:sp>
      <p:sp>
        <p:nvSpPr>
          <p:cNvPr id="42" name="Text Box 3"/>
          <p:cNvSpPr txBox="1">
            <a:spLocks noChangeArrowheads="1"/>
          </p:cNvSpPr>
          <p:nvPr/>
        </p:nvSpPr>
        <p:spPr bwMode="auto">
          <a:xfrm>
            <a:off x="591772" y="234706"/>
            <a:ext cx="7029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dirty="0">
                <a:solidFill>
                  <a:srgbClr val="333399"/>
                </a:solidFill>
              </a:rPr>
              <a:t>一、 二叉树的顺序存储表示</a:t>
            </a:r>
            <a:endParaRPr lang="zh-CN" altLang="en-US" b="1" dirty="0">
              <a:solidFill>
                <a:srgbClr val="0000FF"/>
              </a:solidFill>
            </a:endParaRPr>
          </a:p>
        </p:txBody>
      </p:sp>
    </p:spTree>
    <p:extLst>
      <p:ext uri="{BB962C8B-B14F-4D97-AF65-F5344CB8AC3E}">
        <p14:creationId xmlns:p14="http://schemas.microsoft.com/office/powerpoint/2010/main" val="88298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74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473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474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1473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14744"/>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1474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ppt_x</p:attrName>
                                        </p:attrNameLst>
                                      </p:cBhvr>
                                      <p:tavLst>
                                        <p:tav tm="0">
                                          <p:val>
                                            <p:strVal val="#ppt_x-#ppt_w/2"/>
                                          </p:val>
                                        </p:tav>
                                        <p:tav tm="100000">
                                          <p:val>
                                            <p:strVal val="#ppt_x"/>
                                          </p:val>
                                        </p:tav>
                                      </p:tavLst>
                                    </p:anim>
                                    <p:anim calcmode="lin" valueType="num">
                                      <p:cBhvr>
                                        <p:cTn id="32" dur="500" fill="hold"/>
                                        <p:tgtEl>
                                          <p:spTgt spid="41"/>
                                        </p:tgtEl>
                                        <p:attrNameLst>
                                          <p:attrName>ppt_y</p:attrName>
                                        </p:attrNameLst>
                                      </p:cBhvr>
                                      <p:tavLst>
                                        <p:tav tm="0">
                                          <p:val>
                                            <p:strVal val="#ppt_y"/>
                                          </p:val>
                                        </p:tav>
                                        <p:tav tm="100000">
                                          <p:val>
                                            <p:strVal val="#ppt_y"/>
                                          </p:val>
                                        </p:tav>
                                      </p:tavLst>
                                    </p:anim>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38" grpId="0" autoUpdateAnimBg="0"/>
      <p:bldP spid="114739" grpId="0" autoUpdateAnimBg="0"/>
      <p:bldP spid="114740" grpId="0" autoUpdateAnimBg="0"/>
      <p:bldP spid="114741" grpId="0" autoUpdateAnimBg="0"/>
      <p:bldP spid="114743" grpId="0" autoUpdateAnimBg="0"/>
      <p:bldP spid="114744" grpId="0" autoUpdateAnimBg="0"/>
      <p:bldP spid="4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Text Box 6"/>
          <p:cNvSpPr txBox="1">
            <a:spLocks noChangeArrowheads="1"/>
          </p:cNvSpPr>
          <p:nvPr/>
        </p:nvSpPr>
        <p:spPr bwMode="auto">
          <a:xfrm>
            <a:off x="1189404" y="1383691"/>
            <a:ext cx="389850"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05000"/>
              </a:lnSpc>
            </a:pPr>
            <a:r>
              <a:rPr lang="en-US" altLang="zh-CN" sz="3200"/>
              <a:t>0</a:t>
            </a:r>
          </a:p>
          <a:p>
            <a:pPr eaLnBrk="1" hangingPunct="1">
              <a:lnSpc>
                <a:spcPct val="105000"/>
              </a:lnSpc>
            </a:pPr>
            <a:r>
              <a:rPr lang="en-US" altLang="zh-CN" sz="3200"/>
              <a:t>1</a:t>
            </a:r>
          </a:p>
          <a:p>
            <a:pPr eaLnBrk="1" hangingPunct="1">
              <a:lnSpc>
                <a:spcPct val="105000"/>
              </a:lnSpc>
            </a:pPr>
            <a:r>
              <a:rPr lang="en-US" altLang="zh-CN" sz="3200"/>
              <a:t>2</a:t>
            </a:r>
          </a:p>
          <a:p>
            <a:pPr eaLnBrk="1" hangingPunct="1">
              <a:lnSpc>
                <a:spcPct val="105000"/>
              </a:lnSpc>
            </a:pPr>
            <a:r>
              <a:rPr lang="en-US" altLang="zh-CN" sz="3200"/>
              <a:t>3</a:t>
            </a:r>
          </a:p>
          <a:p>
            <a:pPr eaLnBrk="1" hangingPunct="1">
              <a:lnSpc>
                <a:spcPct val="105000"/>
              </a:lnSpc>
            </a:pPr>
            <a:r>
              <a:rPr lang="en-US" altLang="zh-CN" sz="3200"/>
              <a:t>4</a:t>
            </a:r>
          </a:p>
          <a:p>
            <a:pPr eaLnBrk="1" hangingPunct="1">
              <a:lnSpc>
                <a:spcPct val="105000"/>
              </a:lnSpc>
            </a:pPr>
            <a:r>
              <a:rPr lang="en-US" altLang="zh-CN" sz="3200"/>
              <a:t>5</a:t>
            </a:r>
          </a:p>
          <a:p>
            <a:pPr eaLnBrk="1" hangingPunct="1">
              <a:lnSpc>
                <a:spcPct val="105000"/>
              </a:lnSpc>
            </a:pPr>
            <a:r>
              <a:rPr lang="en-US" altLang="zh-CN" sz="3200"/>
              <a:t>6</a:t>
            </a:r>
          </a:p>
        </p:txBody>
      </p:sp>
      <p:graphicFrame>
        <p:nvGraphicFramePr>
          <p:cNvPr id="178186" name="Object 2"/>
          <p:cNvGraphicFramePr>
            <a:graphicFrameLocks noChangeAspect="1"/>
          </p:cNvGraphicFramePr>
          <p:nvPr>
            <p:extLst>
              <p:ext uri="{D42A27DB-BD31-4B8C-83A1-F6EECF244321}">
                <p14:modId xmlns:p14="http://schemas.microsoft.com/office/powerpoint/2010/main" val="2327248964"/>
              </p:ext>
            </p:extLst>
          </p:nvPr>
        </p:nvGraphicFramePr>
        <p:xfrm>
          <a:off x="1660892" y="1385277"/>
          <a:ext cx="5630862" cy="4622800"/>
        </p:xfrm>
        <a:graphic>
          <a:graphicData uri="http://schemas.openxmlformats.org/presentationml/2006/ole">
            <mc:AlternateContent xmlns:mc="http://schemas.openxmlformats.org/markup-compatibility/2006">
              <mc:Choice xmlns:v="urn:schemas-microsoft-com:vml" Requires="v">
                <p:oleObj spid="_x0000_s3113" name="文档" r:id="rId3" imgW="5630040" imgH="4622040" progId="Word.Document.8">
                  <p:embed/>
                </p:oleObj>
              </mc:Choice>
              <mc:Fallback>
                <p:oleObj name="文档" r:id="rId3" imgW="5630040" imgH="46220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92" y="1385277"/>
                        <a:ext cx="5630862"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7" name="Text Box 11"/>
          <p:cNvSpPr txBox="1">
            <a:spLocks noChangeArrowheads="1"/>
          </p:cNvSpPr>
          <p:nvPr/>
        </p:nvSpPr>
        <p:spPr bwMode="auto">
          <a:xfrm>
            <a:off x="5632939" y="950303"/>
            <a:ext cx="2457450" cy="666750"/>
          </a:xfrm>
          <a:prstGeom prst="rect">
            <a:avLst/>
          </a:prstGeom>
          <a:noFill/>
          <a:ln w="254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dirty="0">
                <a:solidFill>
                  <a:schemeClr val="bg2"/>
                </a:solidFill>
              </a:rPr>
              <a:t> data  parent</a:t>
            </a:r>
            <a:endParaRPr lang="en-US" altLang="zh-CN" dirty="0"/>
          </a:p>
        </p:txBody>
      </p:sp>
      <p:sp>
        <p:nvSpPr>
          <p:cNvPr id="178191" name="Text Box 15"/>
          <p:cNvSpPr txBox="1">
            <a:spLocks noChangeArrowheads="1"/>
          </p:cNvSpPr>
          <p:nvPr/>
        </p:nvSpPr>
        <p:spPr bwMode="auto">
          <a:xfrm>
            <a:off x="5937739" y="188303"/>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chemeClr val="bg2"/>
                </a:solidFill>
              </a:rPr>
              <a:t>结点结构</a:t>
            </a:r>
            <a:r>
              <a:rPr lang="en-US" altLang="zh-CN" sz="3600" b="1">
                <a:solidFill>
                  <a:schemeClr val="bg2"/>
                </a:solidFill>
              </a:rPr>
              <a:t>:</a:t>
            </a:r>
            <a:endParaRPr lang="en-US" altLang="zh-CN"/>
          </a:p>
        </p:txBody>
      </p:sp>
      <p:sp>
        <p:nvSpPr>
          <p:cNvPr id="8198" name="Text Box 16"/>
          <p:cNvSpPr txBox="1">
            <a:spLocks noChangeArrowheads="1"/>
          </p:cNvSpPr>
          <p:nvPr/>
        </p:nvSpPr>
        <p:spPr bwMode="auto">
          <a:xfrm>
            <a:off x="189279" y="320066"/>
            <a:ext cx="274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FF00FF"/>
                </a:solidFill>
              </a:rPr>
              <a:t>双亲顺序表</a:t>
            </a:r>
          </a:p>
        </p:txBody>
      </p:sp>
      <p:sp>
        <p:nvSpPr>
          <p:cNvPr id="178193" name="Text Box 17"/>
          <p:cNvSpPr txBox="1">
            <a:spLocks noChangeArrowheads="1"/>
          </p:cNvSpPr>
          <p:nvPr/>
        </p:nvSpPr>
        <p:spPr bwMode="auto">
          <a:xfrm>
            <a:off x="8071339" y="953478"/>
            <a:ext cx="1504950" cy="666750"/>
          </a:xfrm>
          <a:prstGeom prst="rect">
            <a:avLst/>
          </a:prstGeom>
          <a:solidFill>
            <a:srgbClr val="CAF2CE"/>
          </a:solidFill>
          <a:ln w="25400" cap="sq">
            <a:solidFill>
              <a:schemeClr val="tx2"/>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dirty="0" err="1">
                <a:solidFill>
                  <a:srgbClr val="FF3300"/>
                </a:solidFill>
              </a:rPr>
              <a:t>LRTag</a:t>
            </a:r>
            <a:endParaRPr lang="en-US" altLang="zh-CN" dirty="0"/>
          </a:p>
        </p:txBody>
      </p:sp>
      <p:sp>
        <p:nvSpPr>
          <p:cNvPr id="178194" name="Line 18"/>
          <p:cNvSpPr>
            <a:spLocks noChangeShapeType="1"/>
          </p:cNvSpPr>
          <p:nvPr/>
        </p:nvSpPr>
        <p:spPr bwMode="auto">
          <a:xfrm>
            <a:off x="6699739" y="923315"/>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195" name="Text Box 19"/>
          <p:cNvSpPr txBox="1">
            <a:spLocks noChangeArrowheads="1"/>
          </p:cNvSpPr>
          <p:nvPr/>
        </p:nvSpPr>
        <p:spPr bwMode="auto">
          <a:xfrm>
            <a:off x="3122980" y="1283678"/>
            <a:ext cx="5873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L</a:t>
            </a:r>
          </a:p>
          <a:p>
            <a:pPr eaLnBrk="1" hangingPunct="1"/>
            <a:r>
              <a:rPr lang="en-US" altLang="zh-CN" sz="3600" b="1">
                <a:solidFill>
                  <a:srgbClr val="FF3300"/>
                </a:solidFill>
              </a:rPr>
              <a:t>R</a:t>
            </a:r>
            <a:endParaRPr lang="en-US" altLang="zh-CN" sz="3600">
              <a:solidFill>
                <a:srgbClr val="FF3300"/>
              </a:solidFill>
            </a:endParaRPr>
          </a:p>
          <a:p>
            <a:pPr eaLnBrk="1" hangingPunct="1"/>
            <a:endParaRPr lang="en-US" altLang="zh-CN" sz="3600"/>
          </a:p>
          <a:p>
            <a:pPr eaLnBrk="1" hangingPunct="1"/>
            <a:r>
              <a:rPr lang="en-US" altLang="zh-CN" sz="3600" b="1">
                <a:solidFill>
                  <a:srgbClr val="FF3300"/>
                </a:solidFill>
              </a:rPr>
              <a:t>R</a:t>
            </a:r>
          </a:p>
          <a:p>
            <a:pPr eaLnBrk="1" hangingPunct="1"/>
            <a:r>
              <a:rPr lang="en-US" altLang="zh-CN" sz="3600" b="1">
                <a:solidFill>
                  <a:srgbClr val="FF3300"/>
                </a:solidFill>
              </a:rPr>
              <a:t>R</a:t>
            </a:r>
          </a:p>
          <a:p>
            <a:pPr eaLnBrk="1" hangingPunct="1"/>
            <a:r>
              <a:rPr lang="en-US" altLang="zh-CN" sz="3600" b="1">
                <a:solidFill>
                  <a:srgbClr val="FF3300"/>
                </a:solidFill>
              </a:rPr>
              <a:t>L</a:t>
            </a:r>
            <a:endParaRPr lang="en-US" altLang="zh-CN"/>
          </a:p>
        </p:txBody>
      </p:sp>
      <p:sp>
        <p:nvSpPr>
          <p:cNvPr id="10" name="Text Box 2"/>
          <p:cNvSpPr txBox="1">
            <a:spLocks noChangeArrowheads="1"/>
          </p:cNvSpPr>
          <p:nvPr/>
        </p:nvSpPr>
        <p:spPr bwMode="auto">
          <a:xfrm>
            <a:off x="5187088" y="2005867"/>
            <a:ext cx="5638082" cy="44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1600" dirty="0"/>
              <a:t>   </a:t>
            </a:r>
            <a:r>
              <a:rPr lang="en-US" altLang="zh-CN" sz="1600" b="1" dirty="0"/>
              <a:t>   </a:t>
            </a:r>
            <a:r>
              <a:rPr lang="en-US" altLang="zh-CN" b="1" dirty="0" err="1">
                <a:solidFill>
                  <a:srgbClr val="800000"/>
                </a:solidFill>
              </a:rPr>
              <a:t>typedef</a:t>
            </a:r>
            <a:r>
              <a:rPr lang="en-US" altLang="zh-CN" b="1" dirty="0">
                <a:solidFill>
                  <a:srgbClr val="800000"/>
                </a:solidFill>
              </a:rPr>
              <a:t> </a:t>
            </a:r>
            <a:r>
              <a:rPr lang="en-US" altLang="zh-CN" b="1" dirty="0" err="1">
                <a:solidFill>
                  <a:srgbClr val="800000"/>
                </a:solidFill>
              </a:rPr>
              <a:t>struct</a:t>
            </a:r>
            <a:r>
              <a:rPr lang="en-US" altLang="zh-CN" dirty="0">
                <a:solidFill>
                  <a:srgbClr val="800000"/>
                </a:solidFill>
              </a:rPr>
              <a:t> </a:t>
            </a:r>
            <a:r>
              <a:rPr lang="en-US" altLang="zh-CN" dirty="0" err="1">
                <a:solidFill>
                  <a:srgbClr val="FF3300"/>
                </a:solidFill>
              </a:rPr>
              <a:t>BPTNode</a:t>
            </a:r>
            <a:r>
              <a:rPr lang="en-US" altLang="zh-CN" dirty="0">
                <a:solidFill>
                  <a:srgbClr val="800000"/>
                </a:solidFill>
              </a:rPr>
              <a:t> </a:t>
            </a:r>
            <a:r>
              <a:rPr lang="en-US" altLang="zh-CN" b="1" dirty="0">
                <a:solidFill>
                  <a:srgbClr val="800000"/>
                </a:solidFill>
              </a:rPr>
              <a:t>{ </a:t>
            </a:r>
            <a:r>
              <a:rPr lang="en-US" altLang="zh-CN" dirty="0">
                <a:solidFill>
                  <a:srgbClr val="800000"/>
                </a:solidFill>
              </a:rPr>
              <a:t>// </a:t>
            </a:r>
            <a:r>
              <a:rPr lang="zh-CN" altLang="en-US" b="1" dirty="0">
                <a:solidFill>
                  <a:srgbClr val="FF3300"/>
                </a:solidFill>
              </a:rPr>
              <a:t>结点结构</a:t>
            </a:r>
            <a:endParaRPr lang="zh-CN" altLang="en-US" dirty="0">
              <a:solidFill>
                <a:srgbClr val="800000"/>
              </a:solidFill>
            </a:endParaRPr>
          </a:p>
          <a:p>
            <a:pPr eaLnBrk="1" hangingPunct="1">
              <a:lnSpc>
                <a:spcPct val="120000"/>
              </a:lnSpc>
            </a:pPr>
            <a:r>
              <a:rPr lang="zh-CN" altLang="en-US" dirty="0">
                <a:solidFill>
                  <a:srgbClr val="800000"/>
                </a:solidFill>
              </a:rPr>
              <a:t>         </a:t>
            </a:r>
            <a:r>
              <a:rPr lang="en-US" altLang="zh-CN" dirty="0" err="1">
                <a:solidFill>
                  <a:srgbClr val="800000"/>
                </a:solidFill>
              </a:rPr>
              <a:t>TElemType</a:t>
            </a:r>
            <a:r>
              <a:rPr lang="en-US" altLang="zh-CN" dirty="0">
                <a:solidFill>
                  <a:srgbClr val="800000"/>
                </a:solidFill>
              </a:rPr>
              <a:t>  data;</a:t>
            </a:r>
          </a:p>
          <a:p>
            <a:pPr eaLnBrk="1" hangingPunct="1">
              <a:lnSpc>
                <a:spcPct val="120000"/>
              </a:lnSpc>
            </a:pPr>
            <a:r>
              <a:rPr lang="en-US" altLang="zh-CN" dirty="0">
                <a:solidFill>
                  <a:srgbClr val="800000"/>
                </a:solidFill>
              </a:rPr>
              <a:t>         </a:t>
            </a:r>
            <a:r>
              <a:rPr lang="en-US" altLang="zh-CN" b="1" dirty="0" err="1">
                <a:solidFill>
                  <a:srgbClr val="800000"/>
                </a:solidFill>
              </a:rPr>
              <a:t>int</a:t>
            </a:r>
            <a:r>
              <a:rPr lang="en-US" altLang="zh-CN" dirty="0">
                <a:solidFill>
                  <a:srgbClr val="800000"/>
                </a:solidFill>
              </a:rPr>
              <a:t>  parent;     // </a:t>
            </a:r>
            <a:r>
              <a:rPr lang="zh-CN" altLang="en-US" dirty="0">
                <a:solidFill>
                  <a:srgbClr val="800000"/>
                </a:solidFill>
              </a:rPr>
              <a:t>指向双亲的编号</a:t>
            </a:r>
          </a:p>
          <a:p>
            <a:pPr eaLnBrk="1" hangingPunct="1">
              <a:lnSpc>
                <a:spcPct val="120000"/>
              </a:lnSpc>
            </a:pPr>
            <a:r>
              <a:rPr lang="zh-CN" altLang="en-US" dirty="0">
                <a:solidFill>
                  <a:srgbClr val="800000"/>
                </a:solidFill>
              </a:rPr>
              <a:t>         </a:t>
            </a:r>
            <a:r>
              <a:rPr lang="en-US" altLang="zh-CN" b="1" dirty="0">
                <a:solidFill>
                  <a:srgbClr val="800000"/>
                </a:solidFill>
              </a:rPr>
              <a:t>char  </a:t>
            </a:r>
            <a:r>
              <a:rPr lang="en-US" altLang="zh-CN" dirty="0" err="1">
                <a:solidFill>
                  <a:srgbClr val="800000"/>
                </a:solidFill>
              </a:rPr>
              <a:t>LRTag</a:t>
            </a:r>
            <a:r>
              <a:rPr lang="en-US" altLang="zh-CN" dirty="0">
                <a:solidFill>
                  <a:srgbClr val="800000"/>
                </a:solidFill>
              </a:rPr>
              <a:t>;    // </a:t>
            </a:r>
            <a:r>
              <a:rPr lang="zh-CN" altLang="en-US" dirty="0">
                <a:solidFill>
                  <a:srgbClr val="800000"/>
                </a:solidFill>
              </a:rPr>
              <a:t>左、右孩子标志域</a:t>
            </a:r>
            <a:endParaRPr lang="zh-CN" altLang="en-US" b="1" dirty="0">
              <a:solidFill>
                <a:srgbClr val="800000"/>
              </a:solidFill>
            </a:endParaRPr>
          </a:p>
          <a:p>
            <a:pPr eaLnBrk="1" hangingPunct="1">
              <a:lnSpc>
                <a:spcPct val="120000"/>
              </a:lnSpc>
            </a:pPr>
            <a:r>
              <a:rPr lang="zh-CN" altLang="en-US" dirty="0">
                <a:solidFill>
                  <a:srgbClr val="800000"/>
                </a:solidFill>
              </a:rPr>
              <a:t>    </a:t>
            </a:r>
            <a:r>
              <a:rPr lang="en-US" altLang="zh-CN" b="1" dirty="0">
                <a:solidFill>
                  <a:srgbClr val="800000"/>
                </a:solidFill>
              </a:rPr>
              <a:t>}</a:t>
            </a:r>
            <a:r>
              <a:rPr lang="en-US" altLang="zh-CN" dirty="0">
                <a:solidFill>
                  <a:srgbClr val="800000"/>
                </a:solidFill>
              </a:rPr>
              <a:t> </a:t>
            </a:r>
            <a:r>
              <a:rPr lang="en-US" altLang="zh-CN" dirty="0" err="1">
                <a:solidFill>
                  <a:srgbClr val="800000"/>
                </a:solidFill>
              </a:rPr>
              <a:t>BPTNode</a:t>
            </a:r>
            <a:endParaRPr lang="en-US" altLang="zh-CN" dirty="0">
              <a:solidFill>
                <a:srgbClr val="800000"/>
              </a:solidFill>
            </a:endParaRPr>
          </a:p>
          <a:p>
            <a:pPr eaLnBrk="1" hangingPunct="1">
              <a:lnSpc>
                <a:spcPct val="120000"/>
              </a:lnSpc>
            </a:pPr>
            <a:r>
              <a:rPr lang="en-US" altLang="zh-CN" dirty="0">
                <a:solidFill>
                  <a:srgbClr val="800000"/>
                </a:solidFill>
              </a:rPr>
              <a:t>    </a:t>
            </a:r>
            <a:r>
              <a:rPr lang="en-US" altLang="zh-CN" b="1" dirty="0" err="1">
                <a:solidFill>
                  <a:srgbClr val="333399"/>
                </a:solidFill>
              </a:rPr>
              <a:t>typedef</a:t>
            </a:r>
            <a:r>
              <a:rPr lang="en-US" altLang="zh-CN" b="1" dirty="0">
                <a:solidFill>
                  <a:srgbClr val="333399"/>
                </a:solidFill>
              </a:rPr>
              <a:t> </a:t>
            </a:r>
            <a:r>
              <a:rPr lang="en-US" altLang="zh-CN" b="1" dirty="0" err="1">
                <a:solidFill>
                  <a:srgbClr val="333399"/>
                </a:solidFill>
              </a:rPr>
              <a:t>struct</a:t>
            </a:r>
            <a:r>
              <a:rPr lang="en-US" altLang="zh-CN" b="1" dirty="0">
                <a:solidFill>
                  <a:srgbClr val="333399"/>
                </a:solidFill>
              </a:rPr>
              <a:t> </a:t>
            </a:r>
            <a:r>
              <a:rPr lang="en-US" altLang="zh-CN" dirty="0" err="1">
                <a:solidFill>
                  <a:srgbClr val="6600FF"/>
                </a:solidFill>
              </a:rPr>
              <a:t>BPTree</a:t>
            </a:r>
            <a:r>
              <a:rPr lang="en-US" altLang="zh-CN" b="1" dirty="0">
                <a:solidFill>
                  <a:srgbClr val="333399"/>
                </a:solidFill>
              </a:rPr>
              <a:t>{ </a:t>
            </a:r>
            <a:r>
              <a:rPr lang="en-US" altLang="zh-CN" dirty="0">
                <a:solidFill>
                  <a:srgbClr val="333399"/>
                </a:solidFill>
              </a:rPr>
              <a:t>// </a:t>
            </a:r>
            <a:r>
              <a:rPr lang="zh-CN" altLang="en-US" b="1" dirty="0">
                <a:solidFill>
                  <a:srgbClr val="6600FF"/>
                </a:solidFill>
              </a:rPr>
              <a:t>树结构</a:t>
            </a:r>
            <a:endParaRPr lang="zh-CN" altLang="en-US" b="1" dirty="0">
              <a:solidFill>
                <a:srgbClr val="333399"/>
              </a:solidFill>
            </a:endParaRPr>
          </a:p>
          <a:p>
            <a:pPr eaLnBrk="1" hangingPunct="1">
              <a:lnSpc>
                <a:spcPct val="120000"/>
              </a:lnSpc>
            </a:pPr>
            <a:r>
              <a:rPr lang="zh-CN" altLang="en-US" b="1" dirty="0">
                <a:solidFill>
                  <a:srgbClr val="333399"/>
                </a:solidFill>
              </a:rPr>
              <a:t>         </a:t>
            </a:r>
            <a:r>
              <a:rPr lang="en-US" altLang="zh-CN" dirty="0" err="1">
                <a:solidFill>
                  <a:srgbClr val="333399"/>
                </a:solidFill>
              </a:rPr>
              <a:t>BPTNode</a:t>
            </a:r>
            <a:r>
              <a:rPr lang="en-US" altLang="zh-CN" dirty="0">
                <a:solidFill>
                  <a:srgbClr val="333399"/>
                </a:solidFill>
              </a:rPr>
              <a:t> nodes[MAX_TREE_SIZE];</a:t>
            </a:r>
          </a:p>
          <a:p>
            <a:pPr eaLnBrk="1" hangingPunct="1">
              <a:lnSpc>
                <a:spcPct val="120000"/>
              </a:lnSpc>
            </a:pPr>
            <a:r>
              <a:rPr lang="en-US" altLang="zh-CN" dirty="0">
                <a:solidFill>
                  <a:srgbClr val="333399"/>
                </a:solidFill>
              </a:rPr>
              <a:t>         </a:t>
            </a:r>
            <a:r>
              <a:rPr lang="en-US" altLang="zh-CN" b="1" dirty="0" err="1">
                <a:solidFill>
                  <a:srgbClr val="333399"/>
                </a:solidFill>
              </a:rPr>
              <a:t>int</a:t>
            </a:r>
            <a:r>
              <a:rPr lang="en-US" altLang="zh-CN" dirty="0">
                <a:solidFill>
                  <a:srgbClr val="333399"/>
                </a:solidFill>
              </a:rPr>
              <a:t>  </a:t>
            </a:r>
            <a:r>
              <a:rPr lang="en-US" altLang="zh-CN" dirty="0" err="1">
                <a:solidFill>
                  <a:srgbClr val="333399"/>
                </a:solidFill>
              </a:rPr>
              <a:t>num_node</a:t>
            </a:r>
            <a:r>
              <a:rPr lang="en-US" altLang="zh-CN" dirty="0">
                <a:solidFill>
                  <a:srgbClr val="333399"/>
                </a:solidFill>
              </a:rPr>
              <a:t>;     // </a:t>
            </a:r>
            <a:r>
              <a:rPr lang="zh-CN" altLang="en-US" dirty="0">
                <a:solidFill>
                  <a:srgbClr val="333399"/>
                </a:solidFill>
              </a:rPr>
              <a:t>结点数目</a:t>
            </a:r>
          </a:p>
          <a:p>
            <a:pPr eaLnBrk="1" hangingPunct="1">
              <a:lnSpc>
                <a:spcPct val="120000"/>
              </a:lnSpc>
            </a:pPr>
            <a:r>
              <a:rPr lang="zh-CN" altLang="en-US" dirty="0">
                <a:solidFill>
                  <a:srgbClr val="333399"/>
                </a:solidFill>
              </a:rPr>
              <a:t>         </a:t>
            </a:r>
            <a:r>
              <a:rPr lang="en-US" altLang="zh-CN" b="1" dirty="0" err="1">
                <a:solidFill>
                  <a:srgbClr val="333399"/>
                </a:solidFill>
              </a:rPr>
              <a:t>int</a:t>
            </a:r>
            <a:r>
              <a:rPr lang="en-US" altLang="zh-CN" dirty="0">
                <a:solidFill>
                  <a:srgbClr val="333399"/>
                </a:solidFill>
              </a:rPr>
              <a:t>  root;                // </a:t>
            </a:r>
            <a:r>
              <a:rPr lang="zh-CN" altLang="zh-CN" dirty="0">
                <a:solidFill>
                  <a:srgbClr val="333399"/>
                </a:solidFill>
              </a:rPr>
              <a:t>根结点的位置</a:t>
            </a:r>
            <a:endParaRPr lang="zh-CN" altLang="en-US" dirty="0">
              <a:solidFill>
                <a:srgbClr val="333399"/>
              </a:solidFill>
            </a:endParaRPr>
          </a:p>
          <a:p>
            <a:pPr eaLnBrk="1" hangingPunct="1">
              <a:lnSpc>
                <a:spcPct val="120000"/>
              </a:lnSpc>
            </a:pPr>
            <a:r>
              <a:rPr lang="zh-CN" altLang="en-US" dirty="0">
                <a:solidFill>
                  <a:srgbClr val="333399"/>
                </a:solidFill>
              </a:rPr>
              <a:t>    </a:t>
            </a:r>
            <a:r>
              <a:rPr lang="en-US" altLang="zh-CN" b="1" dirty="0">
                <a:solidFill>
                  <a:srgbClr val="333399"/>
                </a:solidFill>
              </a:rPr>
              <a:t>}</a:t>
            </a:r>
            <a:r>
              <a:rPr lang="en-US" altLang="zh-CN" dirty="0">
                <a:solidFill>
                  <a:srgbClr val="333399"/>
                </a:solidFill>
              </a:rPr>
              <a:t> </a:t>
            </a:r>
            <a:r>
              <a:rPr lang="en-US" altLang="zh-CN" dirty="0" err="1">
                <a:solidFill>
                  <a:srgbClr val="333399"/>
                </a:solidFill>
              </a:rPr>
              <a:t>BPTree</a:t>
            </a:r>
            <a:endParaRPr lang="en-US" altLang="zh-CN" sz="1600" dirty="0">
              <a:solidFill>
                <a:srgbClr val="333399"/>
              </a:solidFill>
            </a:endParaRPr>
          </a:p>
        </p:txBody>
      </p:sp>
    </p:spTree>
    <p:extLst>
      <p:ext uri="{BB962C8B-B14F-4D97-AF65-F5344CB8AC3E}">
        <p14:creationId xmlns:p14="http://schemas.microsoft.com/office/powerpoint/2010/main" val="3381654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8191"/>
                                        </p:tgtEl>
                                        <p:attrNameLst>
                                          <p:attrName>style.visibility</p:attrName>
                                        </p:attrNameLst>
                                      </p:cBhvr>
                                      <p:to>
                                        <p:strVal val="visible"/>
                                      </p:to>
                                    </p:set>
                                    <p:anim calcmode="lin" valueType="num">
                                      <p:cBhvr additive="base">
                                        <p:cTn id="7" dur="500" fill="hold"/>
                                        <p:tgtEl>
                                          <p:spTgt spid="178191"/>
                                        </p:tgtEl>
                                        <p:attrNameLst>
                                          <p:attrName>ppt_x</p:attrName>
                                        </p:attrNameLst>
                                      </p:cBhvr>
                                      <p:tavLst>
                                        <p:tav tm="0">
                                          <p:val>
                                            <p:strVal val="#ppt_x"/>
                                          </p:val>
                                        </p:tav>
                                        <p:tav tm="100000">
                                          <p:val>
                                            <p:strVal val="#ppt_x"/>
                                          </p:val>
                                        </p:tav>
                                      </p:tavLst>
                                    </p:anim>
                                    <p:anim calcmode="lin" valueType="num">
                                      <p:cBhvr additive="base">
                                        <p:cTn id="8" dur="500" fill="hold"/>
                                        <p:tgtEl>
                                          <p:spTgt spid="17819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78187"/>
                                        </p:tgtEl>
                                        <p:attrNameLst>
                                          <p:attrName>style.visibility</p:attrName>
                                        </p:attrNameLst>
                                      </p:cBhvr>
                                      <p:to>
                                        <p:strVal val="visible"/>
                                      </p:to>
                                    </p:set>
                                    <p:anim calcmode="lin" valueType="num">
                                      <p:cBhvr additive="base">
                                        <p:cTn id="13" dur="500" fill="hold"/>
                                        <p:tgtEl>
                                          <p:spTgt spid="178187"/>
                                        </p:tgtEl>
                                        <p:attrNameLst>
                                          <p:attrName>ppt_x</p:attrName>
                                        </p:attrNameLst>
                                      </p:cBhvr>
                                      <p:tavLst>
                                        <p:tav tm="0">
                                          <p:val>
                                            <p:strVal val="1+#ppt_w/2"/>
                                          </p:val>
                                        </p:tav>
                                        <p:tav tm="100000">
                                          <p:val>
                                            <p:strVal val="#ppt_x"/>
                                          </p:val>
                                        </p:tav>
                                      </p:tavLst>
                                    </p:anim>
                                    <p:anim calcmode="lin" valueType="num">
                                      <p:cBhvr additive="base">
                                        <p:cTn id="14" dur="500" fill="hold"/>
                                        <p:tgtEl>
                                          <p:spTgt spid="178187"/>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3" fill="hold" grpId="0" nodeType="afterEffect">
                                  <p:stCondLst>
                                    <p:cond delay="0"/>
                                  </p:stCondLst>
                                  <p:childTnLst>
                                    <p:set>
                                      <p:cBhvr>
                                        <p:cTn id="17" dur="1" fill="hold">
                                          <p:stCondLst>
                                            <p:cond delay="0"/>
                                          </p:stCondLst>
                                        </p:cTn>
                                        <p:tgtEl>
                                          <p:spTgt spid="178194"/>
                                        </p:tgtEl>
                                        <p:attrNameLst>
                                          <p:attrName>style.visibility</p:attrName>
                                        </p:attrNameLst>
                                      </p:cBhvr>
                                      <p:to>
                                        <p:strVal val="visible"/>
                                      </p:to>
                                    </p:set>
                                    <p:anim calcmode="lin" valueType="num">
                                      <p:cBhvr additive="base">
                                        <p:cTn id="18" dur="500" fill="hold"/>
                                        <p:tgtEl>
                                          <p:spTgt spid="178194"/>
                                        </p:tgtEl>
                                        <p:attrNameLst>
                                          <p:attrName>ppt_x</p:attrName>
                                        </p:attrNameLst>
                                      </p:cBhvr>
                                      <p:tavLst>
                                        <p:tav tm="0">
                                          <p:val>
                                            <p:strVal val="1+#ppt_w/2"/>
                                          </p:val>
                                        </p:tav>
                                        <p:tav tm="100000">
                                          <p:val>
                                            <p:strVal val="#ppt_x"/>
                                          </p:val>
                                        </p:tav>
                                      </p:tavLst>
                                    </p:anim>
                                    <p:anim calcmode="lin" valueType="num">
                                      <p:cBhvr additive="base">
                                        <p:cTn id="19" dur="500" fill="hold"/>
                                        <p:tgtEl>
                                          <p:spTgt spid="178194"/>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178186"/>
                                        </p:tgtEl>
                                        <p:attrNameLst>
                                          <p:attrName>style.visibility</p:attrName>
                                        </p:attrNameLst>
                                      </p:cBhvr>
                                      <p:to>
                                        <p:strVal val="visible"/>
                                      </p:to>
                                    </p:set>
                                    <p:anim calcmode="lin" valueType="num">
                                      <p:cBhvr>
                                        <p:cTn id="24" dur="500" fill="hold"/>
                                        <p:tgtEl>
                                          <p:spTgt spid="178186"/>
                                        </p:tgtEl>
                                        <p:attrNameLst>
                                          <p:attrName>ppt_x</p:attrName>
                                        </p:attrNameLst>
                                      </p:cBhvr>
                                      <p:tavLst>
                                        <p:tav tm="0">
                                          <p:val>
                                            <p:strVal val="#ppt_x"/>
                                          </p:val>
                                        </p:tav>
                                        <p:tav tm="100000">
                                          <p:val>
                                            <p:strVal val="#ppt_x"/>
                                          </p:val>
                                        </p:tav>
                                      </p:tavLst>
                                    </p:anim>
                                    <p:anim calcmode="lin" valueType="num">
                                      <p:cBhvr>
                                        <p:cTn id="25" dur="500" fill="hold"/>
                                        <p:tgtEl>
                                          <p:spTgt spid="178186"/>
                                        </p:tgtEl>
                                        <p:attrNameLst>
                                          <p:attrName>ppt_y</p:attrName>
                                        </p:attrNameLst>
                                      </p:cBhvr>
                                      <p:tavLst>
                                        <p:tav tm="0">
                                          <p:val>
                                            <p:strVal val="#ppt_y-#ppt_h/2"/>
                                          </p:val>
                                        </p:tav>
                                        <p:tav tm="100000">
                                          <p:val>
                                            <p:strVal val="#ppt_y"/>
                                          </p:val>
                                        </p:tav>
                                      </p:tavLst>
                                    </p:anim>
                                    <p:anim calcmode="lin" valueType="num">
                                      <p:cBhvr>
                                        <p:cTn id="26" dur="500" fill="hold"/>
                                        <p:tgtEl>
                                          <p:spTgt spid="178186"/>
                                        </p:tgtEl>
                                        <p:attrNameLst>
                                          <p:attrName>ppt_w</p:attrName>
                                        </p:attrNameLst>
                                      </p:cBhvr>
                                      <p:tavLst>
                                        <p:tav tm="0">
                                          <p:val>
                                            <p:strVal val="#ppt_w"/>
                                          </p:val>
                                        </p:tav>
                                        <p:tav tm="100000">
                                          <p:val>
                                            <p:strVal val="#ppt_w"/>
                                          </p:val>
                                        </p:tav>
                                      </p:tavLst>
                                    </p:anim>
                                    <p:anim calcmode="lin" valueType="num">
                                      <p:cBhvr>
                                        <p:cTn id="27" dur="500" fill="hold"/>
                                        <p:tgtEl>
                                          <p:spTgt spid="178186"/>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78182"/>
                                        </p:tgtEl>
                                        <p:attrNameLst>
                                          <p:attrName>style.visibility</p:attrName>
                                        </p:attrNameLst>
                                      </p:cBhvr>
                                      <p:to>
                                        <p:strVal val="visible"/>
                                      </p:to>
                                    </p:set>
                                    <p:anim calcmode="lin" valueType="num">
                                      <p:cBhvr additive="base">
                                        <p:cTn id="31" dur="500" fill="hold"/>
                                        <p:tgtEl>
                                          <p:spTgt spid="178182"/>
                                        </p:tgtEl>
                                        <p:attrNameLst>
                                          <p:attrName>ppt_x</p:attrName>
                                        </p:attrNameLst>
                                      </p:cBhvr>
                                      <p:tavLst>
                                        <p:tav tm="0">
                                          <p:val>
                                            <p:strVal val="0-#ppt_w/2"/>
                                          </p:val>
                                        </p:tav>
                                        <p:tav tm="100000">
                                          <p:val>
                                            <p:strVal val="#ppt_x"/>
                                          </p:val>
                                        </p:tav>
                                      </p:tavLst>
                                    </p:anim>
                                    <p:anim calcmode="lin" valueType="num">
                                      <p:cBhvr additive="base">
                                        <p:cTn id="32"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8193"/>
                                        </p:tgtEl>
                                        <p:attrNameLst>
                                          <p:attrName>style.visibility</p:attrName>
                                        </p:attrNameLst>
                                      </p:cBhvr>
                                      <p:to>
                                        <p:strVal val="visible"/>
                                      </p:to>
                                    </p:set>
                                    <p:anim calcmode="lin" valueType="num">
                                      <p:cBhvr additive="base">
                                        <p:cTn id="37" dur="500" fill="hold"/>
                                        <p:tgtEl>
                                          <p:spTgt spid="178193"/>
                                        </p:tgtEl>
                                        <p:attrNameLst>
                                          <p:attrName>ppt_x</p:attrName>
                                        </p:attrNameLst>
                                      </p:cBhvr>
                                      <p:tavLst>
                                        <p:tav tm="0">
                                          <p:val>
                                            <p:strVal val="1+#ppt_w/2"/>
                                          </p:val>
                                        </p:tav>
                                        <p:tav tm="100000">
                                          <p:val>
                                            <p:strVal val="#ppt_x"/>
                                          </p:val>
                                        </p:tav>
                                      </p:tavLst>
                                    </p:anim>
                                    <p:anim calcmode="lin" valueType="num">
                                      <p:cBhvr additive="base">
                                        <p:cTn id="38" dur="500" fill="hold"/>
                                        <p:tgtEl>
                                          <p:spTgt spid="17819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iterate type="wd">
                                    <p:tmPct val="100000"/>
                                  </p:iterate>
                                  <p:childTnLst>
                                    <p:set>
                                      <p:cBhvr>
                                        <p:cTn id="42" dur="1" fill="hold">
                                          <p:stCondLst>
                                            <p:cond delay="0"/>
                                          </p:stCondLst>
                                        </p:cTn>
                                        <p:tgtEl>
                                          <p:spTgt spid="178195"/>
                                        </p:tgtEl>
                                        <p:attrNameLst>
                                          <p:attrName>style.visibility</p:attrName>
                                        </p:attrNameLst>
                                      </p:cBhvr>
                                      <p:to>
                                        <p:strVal val="visible"/>
                                      </p:to>
                                    </p:set>
                                    <p:animEffect transition="in" filter="wipe(up)">
                                      <p:cBhvr>
                                        <p:cTn id="43" dur="300"/>
                                        <p:tgtEl>
                                          <p:spTgt spid="17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autoUpdateAnimBg="0"/>
      <p:bldP spid="178187" grpId="0" animBg="1" autoUpdateAnimBg="0"/>
      <p:bldP spid="178191" grpId="0" autoUpdateAnimBg="0"/>
      <p:bldP spid="178193" grpId="0" animBg="1" autoUpdateAnimBg="0"/>
      <p:bldP spid="178194" grpId="0" animBg="1"/>
      <p:bldP spid="17819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362200" y="1470026"/>
            <a:ext cx="7499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FF"/>
                </a:solidFill>
              </a:rPr>
              <a:t>二、二叉树的链式存储表示</a:t>
            </a:r>
            <a:endParaRPr lang="zh-CN" altLang="en-US" sz="5400"/>
          </a:p>
        </p:txBody>
      </p:sp>
      <p:sp>
        <p:nvSpPr>
          <p:cNvPr id="43011" name="Text Box 3">
            <a:hlinkClick r:id="rId2" action="ppaction://hlinksldjump" highlightClick="1"/>
          </p:cNvPr>
          <p:cNvSpPr txBox="1">
            <a:spLocks noChangeArrowheads="1"/>
          </p:cNvSpPr>
          <p:nvPr/>
        </p:nvSpPr>
        <p:spPr bwMode="auto">
          <a:xfrm>
            <a:off x="2362200" y="3340101"/>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00FF"/>
                </a:solidFill>
              </a:rPr>
              <a:t>1. </a:t>
            </a:r>
            <a:r>
              <a:rPr lang="zh-CN" altLang="en-US" sz="4000" b="1">
                <a:solidFill>
                  <a:srgbClr val="FF00FF"/>
                </a:solidFill>
              </a:rPr>
              <a:t>二叉链表</a:t>
            </a:r>
            <a:endParaRPr lang="zh-CN" altLang="en-US"/>
          </a:p>
        </p:txBody>
      </p:sp>
      <p:sp>
        <p:nvSpPr>
          <p:cNvPr id="43012" name="Text Box 4">
            <a:hlinkClick r:id="rId3" action="ppaction://hlinksldjump" highlightClick="1"/>
          </p:cNvPr>
          <p:cNvSpPr txBox="1">
            <a:spLocks noChangeArrowheads="1"/>
          </p:cNvSpPr>
          <p:nvPr/>
        </p:nvSpPr>
        <p:spPr bwMode="auto">
          <a:xfrm>
            <a:off x="2351088" y="4602164"/>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00FF"/>
                </a:solidFill>
              </a:rPr>
              <a:t>2. </a:t>
            </a:r>
            <a:r>
              <a:rPr lang="zh-CN" altLang="en-US" sz="4000" b="1">
                <a:solidFill>
                  <a:srgbClr val="FF00FF"/>
                </a:solidFill>
              </a:rPr>
              <a:t>三叉链表</a:t>
            </a:r>
            <a:endParaRPr lang="zh-CN" altLang="en-US"/>
          </a:p>
        </p:txBody>
      </p:sp>
      <p:sp>
        <p:nvSpPr>
          <p:cNvPr id="43013" name="Text Box 6"/>
          <p:cNvSpPr txBox="1">
            <a:spLocks noChangeArrowheads="1"/>
          </p:cNvSpPr>
          <p:nvPr/>
        </p:nvSpPr>
        <p:spPr bwMode="auto">
          <a:xfrm>
            <a:off x="6553200" y="4525964"/>
            <a:ext cx="274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00FF"/>
                </a:solidFill>
              </a:rPr>
              <a:t>3. </a:t>
            </a:r>
            <a:r>
              <a:rPr lang="zh-CN" altLang="en-US" sz="4000" b="1">
                <a:solidFill>
                  <a:srgbClr val="FF00FF"/>
                </a:solidFill>
              </a:rPr>
              <a:t>线索链表</a:t>
            </a:r>
            <a:endParaRPr lang="zh-CN" altLang="en-US"/>
          </a:p>
        </p:txBody>
      </p:sp>
      <p:sp>
        <p:nvSpPr>
          <p:cNvPr id="90122" name="AutoShape 10">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1919933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0122"/>
                                        </p:tgtEl>
                                        <p:attrNameLst>
                                          <p:attrName>style.visibility</p:attrName>
                                        </p:attrNameLst>
                                      </p:cBhvr>
                                      <p:to>
                                        <p:strVal val="visible"/>
                                      </p:to>
                                    </p:set>
                                    <p:anim calcmode="lin" valueType="num">
                                      <p:cBhvr additive="base">
                                        <p:cTn id="7" dur="500" fill="hold"/>
                                        <p:tgtEl>
                                          <p:spTgt spid="90122"/>
                                        </p:tgtEl>
                                        <p:attrNameLst>
                                          <p:attrName>ppt_x</p:attrName>
                                        </p:attrNameLst>
                                      </p:cBhvr>
                                      <p:tavLst>
                                        <p:tav tm="0">
                                          <p:val>
                                            <p:strVal val="1+#ppt_w/2"/>
                                          </p:val>
                                        </p:tav>
                                        <p:tav tm="100000">
                                          <p:val>
                                            <p:strVal val="#ppt_x"/>
                                          </p:val>
                                        </p:tav>
                                      </p:tavLst>
                                    </p:anim>
                                    <p:anim calcmode="lin" valueType="num">
                                      <p:cBhvr additive="base">
                                        <p:cTn id="8" dur="500" fill="hold"/>
                                        <p:tgtEl>
                                          <p:spTgt spid="90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902677" y="2369772"/>
            <a:ext cx="7391400" cy="4005263"/>
            <a:chOff x="480" y="1478"/>
            <a:chExt cx="4656" cy="2523"/>
          </a:xfrm>
        </p:grpSpPr>
        <p:sp>
          <p:nvSpPr>
            <p:cNvPr id="44044" name="Rectangle 4"/>
            <p:cNvSpPr>
              <a:spLocks noChangeArrowheads="1"/>
            </p:cNvSpPr>
            <p:nvPr/>
          </p:nvSpPr>
          <p:spPr bwMode="auto">
            <a:xfrm>
              <a:off x="1728" y="147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A</a:t>
              </a:r>
              <a:endParaRPr lang="en-US" altLang="zh-CN"/>
            </a:p>
          </p:txBody>
        </p:sp>
        <p:sp>
          <p:nvSpPr>
            <p:cNvPr id="44045" name="Line 5"/>
            <p:cNvSpPr>
              <a:spLocks noChangeShapeType="1"/>
            </p:cNvSpPr>
            <p:nvPr/>
          </p:nvSpPr>
          <p:spPr bwMode="auto">
            <a:xfrm>
              <a:off x="196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6"/>
            <p:cNvSpPr>
              <a:spLocks noChangeShapeType="1"/>
            </p:cNvSpPr>
            <p:nvPr/>
          </p:nvSpPr>
          <p:spPr bwMode="auto">
            <a:xfrm>
              <a:off x="244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8"/>
            <p:cNvSpPr>
              <a:spLocks noChangeArrowheads="1"/>
            </p:cNvSpPr>
            <p:nvPr/>
          </p:nvSpPr>
          <p:spPr bwMode="auto">
            <a:xfrm>
              <a:off x="29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D</a:t>
              </a:r>
              <a:endParaRPr lang="en-US" altLang="zh-CN"/>
            </a:p>
          </p:txBody>
        </p:sp>
        <p:sp>
          <p:nvSpPr>
            <p:cNvPr id="44048" name="Line 9"/>
            <p:cNvSpPr>
              <a:spLocks noChangeShapeType="1"/>
            </p:cNvSpPr>
            <p:nvPr/>
          </p:nvSpPr>
          <p:spPr bwMode="auto">
            <a:xfrm>
              <a:off x="31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0"/>
            <p:cNvSpPr>
              <a:spLocks noChangeShapeType="1"/>
            </p:cNvSpPr>
            <p:nvPr/>
          </p:nvSpPr>
          <p:spPr bwMode="auto">
            <a:xfrm>
              <a:off x="36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Rectangle 11"/>
            <p:cNvSpPr>
              <a:spLocks noChangeArrowheads="1"/>
            </p:cNvSpPr>
            <p:nvPr/>
          </p:nvSpPr>
          <p:spPr bwMode="auto">
            <a:xfrm>
              <a:off x="4128"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E</a:t>
              </a:r>
              <a:endParaRPr lang="en-US" altLang="zh-CN"/>
            </a:p>
          </p:txBody>
        </p:sp>
        <p:sp>
          <p:nvSpPr>
            <p:cNvPr id="44051" name="Line 12"/>
            <p:cNvSpPr>
              <a:spLocks noChangeShapeType="1"/>
            </p:cNvSpPr>
            <p:nvPr/>
          </p:nvSpPr>
          <p:spPr bwMode="auto">
            <a:xfrm>
              <a:off x="436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3"/>
            <p:cNvSpPr>
              <a:spLocks noChangeShapeType="1"/>
            </p:cNvSpPr>
            <p:nvPr/>
          </p:nvSpPr>
          <p:spPr bwMode="auto">
            <a:xfrm>
              <a:off x="484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14"/>
            <p:cNvSpPr>
              <a:spLocks noChangeArrowheads="1"/>
            </p:cNvSpPr>
            <p:nvPr/>
          </p:nvSpPr>
          <p:spPr bwMode="auto">
            <a:xfrm>
              <a:off x="5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B</a:t>
              </a:r>
              <a:endParaRPr lang="en-US" altLang="zh-CN"/>
            </a:p>
          </p:txBody>
        </p:sp>
        <p:sp>
          <p:nvSpPr>
            <p:cNvPr id="44054" name="Line 15"/>
            <p:cNvSpPr>
              <a:spLocks noChangeShapeType="1"/>
            </p:cNvSpPr>
            <p:nvPr/>
          </p:nvSpPr>
          <p:spPr bwMode="auto">
            <a:xfrm>
              <a:off x="7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6"/>
            <p:cNvSpPr>
              <a:spLocks noChangeShapeType="1"/>
            </p:cNvSpPr>
            <p:nvPr/>
          </p:nvSpPr>
          <p:spPr bwMode="auto">
            <a:xfrm>
              <a:off x="12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Rectangle 17"/>
            <p:cNvSpPr>
              <a:spLocks noChangeArrowheads="1"/>
            </p:cNvSpPr>
            <p:nvPr/>
          </p:nvSpPr>
          <p:spPr bwMode="auto">
            <a:xfrm>
              <a:off x="1104"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C</a:t>
              </a:r>
              <a:endParaRPr lang="en-US" altLang="zh-CN"/>
            </a:p>
          </p:txBody>
        </p:sp>
        <p:sp>
          <p:nvSpPr>
            <p:cNvPr id="44057" name="Line 18"/>
            <p:cNvSpPr>
              <a:spLocks noChangeShapeType="1"/>
            </p:cNvSpPr>
            <p:nvPr/>
          </p:nvSpPr>
          <p:spPr bwMode="auto">
            <a:xfrm>
              <a:off x="134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19"/>
            <p:cNvSpPr>
              <a:spLocks noChangeShapeType="1"/>
            </p:cNvSpPr>
            <p:nvPr/>
          </p:nvSpPr>
          <p:spPr bwMode="auto">
            <a:xfrm>
              <a:off x="182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0"/>
            <p:cNvSpPr>
              <a:spLocks noChangeArrowheads="1"/>
            </p:cNvSpPr>
            <p:nvPr/>
          </p:nvSpPr>
          <p:spPr bwMode="auto">
            <a:xfrm>
              <a:off x="3552" y="363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F</a:t>
              </a:r>
              <a:endParaRPr lang="en-US" altLang="zh-CN"/>
            </a:p>
          </p:txBody>
        </p:sp>
        <p:sp>
          <p:nvSpPr>
            <p:cNvPr id="44060" name="Line 21"/>
            <p:cNvSpPr>
              <a:spLocks noChangeShapeType="1"/>
            </p:cNvSpPr>
            <p:nvPr/>
          </p:nvSpPr>
          <p:spPr bwMode="auto">
            <a:xfrm>
              <a:off x="379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2"/>
            <p:cNvSpPr>
              <a:spLocks noChangeShapeType="1"/>
            </p:cNvSpPr>
            <p:nvPr/>
          </p:nvSpPr>
          <p:spPr bwMode="auto">
            <a:xfrm>
              <a:off x="427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Text Box 23"/>
            <p:cNvSpPr txBox="1">
              <a:spLocks noChangeArrowheads="1"/>
            </p:cNvSpPr>
            <p:nvPr/>
          </p:nvSpPr>
          <p:spPr bwMode="auto">
            <a:xfrm>
              <a:off x="3531" y="355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3" name="Text Box 24"/>
            <p:cNvSpPr txBox="1">
              <a:spLocks noChangeArrowheads="1"/>
            </p:cNvSpPr>
            <p:nvPr/>
          </p:nvSpPr>
          <p:spPr bwMode="auto">
            <a:xfrm>
              <a:off x="4251" y="355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4" name="Text Box 25"/>
            <p:cNvSpPr txBox="1">
              <a:spLocks noChangeArrowheads="1"/>
            </p:cNvSpPr>
            <p:nvPr/>
          </p:nvSpPr>
          <p:spPr bwMode="auto">
            <a:xfrm>
              <a:off x="4827" y="283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5" name="Text Box 26"/>
            <p:cNvSpPr txBox="1">
              <a:spLocks noChangeArrowheads="1"/>
            </p:cNvSpPr>
            <p:nvPr/>
          </p:nvSpPr>
          <p:spPr bwMode="auto">
            <a:xfrm>
              <a:off x="2880" y="211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6" name="Text Box 27"/>
            <p:cNvSpPr txBox="1">
              <a:spLocks noChangeArrowheads="1"/>
            </p:cNvSpPr>
            <p:nvPr/>
          </p:nvSpPr>
          <p:spPr bwMode="auto">
            <a:xfrm>
              <a:off x="1056" y="282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7" name="Text Box 28"/>
            <p:cNvSpPr txBox="1">
              <a:spLocks noChangeArrowheads="1"/>
            </p:cNvSpPr>
            <p:nvPr/>
          </p:nvSpPr>
          <p:spPr bwMode="auto">
            <a:xfrm>
              <a:off x="1803" y="283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8" name="Text Box 29"/>
            <p:cNvSpPr txBox="1">
              <a:spLocks noChangeArrowheads="1"/>
            </p:cNvSpPr>
            <p:nvPr/>
          </p:nvSpPr>
          <p:spPr bwMode="auto">
            <a:xfrm>
              <a:off x="480" y="2119"/>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4069" name="Line 30"/>
            <p:cNvSpPr>
              <a:spLocks noChangeShapeType="1"/>
            </p:cNvSpPr>
            <p:nvPr/>
          </p:nvSpPr>
          <p:spPr bwMode="auto">
            <a:xfrm flipH="1">
              <a:off x="1008" y="1622"/>
              <a:ext cx="816"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1"/>
            <p:cNvSpPr>
              <a:spLocks noChangeShapeType="1"/>
            </p:cNvSpPr>
            <p:nvPr/>
          </p:nvSpPr>
          <p:spPr bwMode="auto">
            <a:xfrm>
              <a:off x="2544" y="1622"/>
              <a:ext cx="864"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32"/>
            <p:cNvSpPr>
              <a:spLocks noChangeShapeType="1"/>
            </p:cNvSpPr>
            <p:nvPr/>
          </p:nvSpPr>
          <p:spPr bwMode="auto">
            <a:xfrm>
              <a:off x="1344" y="2342"/>
              <a:ext cx="240"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33"/>
            <p:cNvSpPr>
              <a:spLocks noChangeShapeType="1"/>
            </p:cNvSpPr>
            <p:nvPr/>
          </p:nvSpPr>
          <p:spPr bwMode="auto">
            <a:xfrm>
              <a:off x="3744" y="2342"/>
              <a:ext cx="864"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Line 34"/>
            <p:cNvSpPr>
              <a:spLocks noChangeShapeType="1"/>
            </p:cNvSpPr>
            <p:nvPr/>
          </p:nvSpPr>
          <p:spPr bwMode="auto">
            <a:xfrm flipH="1">
              <a:off x="4032" y="3062"/>
              <a:ext cx="192"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6163" name="Freeform 35"/>
          <p:cNvSpPr>
            <a:spLocks/>
          </p:cNvSpPr>
          <p:nvPr/>
        </p:nvSpPr>
        <p:spPr bwMode="auto">
          <a:xfrm>
            <a:off x="1817077" y="1547446"/>
            <a:ext cx="1828800" cy="838200"/>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6164" name="Text Box 36"/>
          <p:cNvSpPr txBox="1">
            <a:spLocks noChangeArrowheads="1"/>
          </p:cNvSpPr>
          <p:nvPr/>
        </p:nvSpPr>
        <p:spPr bwMode="auto">
          <a:xfrm>
            <a:off x="1207477" y="952135"/>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rPr>
              <a:t>root</a:t>
            </a:r>
            <a:endParaRPr lang="en-US" altLang="zh-CN"/>
          </a:p>
        </p:txBody>
      </p:sp>
      <p:grpSp>
        <p:nvGrpSpPr>
          <p:cNvPr id="44037" name="Group 44"/>
          <p:cNvGrpSpPr>
            <a:grpSpLocks/>
          </p:cNvGrpSpPr>
          <p:nvPr/>
        </p:nvGrpSpPr>
        <p:grpSpPr bwMode="auto">
          <a:xfrm>
            <a:off x="5322277" y="1193434"/>
            <a:ext cx="3638550" cy="641350"/>
            <a:chOff x="3264" y="737"/>
            <a:chExt cx="2292" cy="404"/>
          </a:xfrm>
        </p:grpSpPr>
        <p:sp>
          <p:nvSpPr>
            <p:cNvPr id="44040" name="Text Box 38"/>
            <p:cNvSpPr txBox="1">
              <a:spLocks noChangeArrowheads="1"/>
            </p:cNvSpPr>
            <p:nvPr/>
          </p:nvSpPr>
          <p:spPr bwMode="auto">
            <a:xfrm>
              <a:off x="3312" y="737"/>
              <a:ext cx="2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chemeClr val="bg2"/>
                  </a:solidFill>
                </a:rPr>
                <a:t>l</a:t>
              </a:r>
              <a:r>
                <a:rPr lang="en-US" altLang="zh-CN" sz="3600">
                  <a:solidFill>
                    <a:schemeClr val="bg2"/>
                  </a:solidFill>
                </a:rPr>
                <a:t>child  data  </a:t>
              </a:r>
              <a:r>
                <a:rPr lang="en-US" altLang="zh-CN" sz="3600" b="1">
                  <a:solidFill>
                    <a:schemeClr val="bg2"/>
                  </a:solidFill>
                </a:rPr>
                <a:t>r</a:t>
              </a:r>
              <a:r>
                <a:rPr lang="en-US" altLang="zh-CN" sz="3600">
                  <a:solidFill>
                    <a:schemeClr val="bg2"/>
                  </a:solidFill>
                </a:rPr>
                <a:t>child</a:t>
              </a:r>
              <a:endParaRPr lang="en-US" altLang="zh-CN"/>
            </a:p>
          </p:txBody>
        </p:sp>
        <p:sp>
          <p:nvSpPr>
            <p:cNvPr id="44041" name="Rectangle 39"/>
            <p:cNvSpPr>
              <a:spLocks noChangeArrowheads="1"/>
            </p:cNvSpPr>
            <p:nvPr/>
          </p:nvSpPr>
          <p:spPr bwMode="auto">
            <a:xfrm>
              <a:off x="3264" y="768"/>
              <a:ext cx="2256"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endParaRPr lang="zh-CN" altLang="zh-CN"/>
            </a:p>
          </p:txBody>
        </p:sp>
        <p:sp>
          <p:nvSpPr>
            <p:cNvPr id="44042" name="Line 40"/>
            <p:cNvSpPr>
              <a:spLocks noChangeShapeType="1"/>
            </p:cNvSpPr>
            <p:nvPr/>
          </p:nvSpPr>
          <p:spPr bwMode="auto">
            <a:xfrm>
              <a:off x="4080" y="740"/>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41"/>
            <p:cNvSpPr>
              <a:spLocks noChangeShapeType="1"/>
            </p:cNvSpPr>
            <p:nvPr/>
          </p:nvSpPr>
          <p:spPr bwMode="auto">
            <a:xfrm>
              <a:off x="4704" y="740"/>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8" name="Text Box 42"/>
          <p:cNvSpPr txBox="1">
            <a:spLocks noChangeArrowheads="1"/>
          </p:cNvSpPr>
          <p:nvPr/>
        </p:nvSpPr>
        <p:spPr bwMode="auto">
          <a:xfrm>
            <a:off x="5912827" y="507634"/>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chemeClr val="bg2"/>
                </a:solidFill>
              </a:rPr>
              <a:t>结点结构</a:t>
            </a:r>
            <a:r>
              <a:rPr lang="en-US" altLang="zh-CN" sz="3600" b="1">
                <a:solidFill>
                  <a:schemeClr val="bg2"/>
                </a:solidFill>
              </a:rPr>
              <a:t>:</a:t>
            </a:r>
            <a:endParaRPr lang="en-US" altLang="zh-CN"/>
          </a:p>
        </p:txBody>
      </p:sp>
      <p:sp>
        <p:nvSpPr>
          <p:cNvPr id="44039" name="Text Box 43"/>
          <p:cNvSpPr txBox="1">
            <a:spLocks noChangeArrowheads="1"/>
          </p:cNvSpPr>
          <p:nvPr/>
        </p:nvSpPr>
        <p:spPr bwMode="auto">
          <a:xfrm>
            <a:off x="521678" y="199660"/>
            <a:ext cx="3005951"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400" b="1">
                <a:solidFill>
                  <a:srgbClr val="FF00FF"/>
                </a:solidFill>
              </a:rPr>
              <a:t>1. </a:t>
            </a:r>
            <a:r>
              <a:rPr lang="zh-CN" altLang="en-US" sz="4400" b="1">
                <a:solidFill>
                  <a:srgbClr val="FF00FF"/>
                </a:solidFill>
              </a:rPr>
              <a:t>二叉链表</a:t>
            </a:r>
            <a:endParaRPr lang="zh-CN" altLang="en-US"/>
          </a:p>
        </p:txBody>
      </p:sp>
      <p:sp>
        <p:nvSpPr>
          <p:cNvPr id="42" name="Text Box 2"/>
          <p:cNvSpPr txBox="1">
            <a:spLocks noChangeArrowheads="1"/>
          </p:cNvSpPr>
          <p:nvPr/>
        </p:nvSpPr>
        <p:spPr bwMode="auto">
          <a:xfrm>
            <a:off x="6031524" y="1915410"/>
            <a:ext cx="611944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2800" b="1" dirty="0" err="1">
                <a:solidFill>
                  <a:srgbClr val="800000"/>
                </a:solidFill>
              </a:rPr>
              <a:t>typedef</a:t>
            </a:r>
            <a:r>
              <a:rPr lang="en-US" altLang="zh-CN" sz="2800" b="1" dirty="0">
                <a:solidFill>
                  <a:srgbClr val="800000"/>
                </a:solidFill>
              </a:rPr>
              <a:t> </a:t>
            </a:r>
            <a:r>
              <a:rPr lang="en-US" altLang="zh-CN" sz="2800" b="1" dirty="0" err="1">
                <a:solidFill>
                  <a:srgbClr val="800000"/>
                </a:solidFill>
              </a:rPr>
              <a:t>struct</a:t>
            </a:r>
            <a:r>
              <a:rPr lang="en-US" altLang="zh-CN" sz="2800" dirty="0">
                <a:solidFill>
                  <a:srgbClr val="800000"/>
                </a:solidFill>
              </a:rPr>
              <a:t> </a:t>
            </a:r>
            <a:r>
              <a:rPr lang="en-US" altLang="zh-CN" sz="2800" dirty="0" err="1">
                <a:solidFill>
                  <a:srgbClr val="FF3300"/>
                </a:solidFill>
              </a:rPr>
              <a:t>BiTNode</a:t>
            </a:r>
            <a:r>
              <a:rPr lang="en-US" altLang="zh-CN" sz="2800" dirty="0">
                <a:solidFill>
                  <a:srgbClr val="800000"/>
                </a:solidFill>
              </a:rPr>
              <a:t> </a:t>
            </a:r>
            <a:r>
              <a:rPr lang="en-US" altLang="zh-CN" sz="2800" b="1" dirty="0">
                <a:solidFill>
                  <a:srgbClr val="800000"/>
                </a:solidFill>
              </a:rPr>
              <a:t>{</a:t>
            </a:r>
            <a:r>
              <a:rPr lang="en-US" altLang="zh-CN" sz="2800" dirty="0">
                <a:solidFill>
                  <a:srgbClr val="800000"/>
                </a:solidFill>
              </a:rPr>
              <a:t> // </a:t>
            </a:r>
            <a:r>
              <a:rPr lang="zh-CN" altLang="en-US" b="1" dirty="0">
                <a:solidFill>
                  <a:srgbClr val="FF3300"/>
                </a:solidFill>
              </a:rPr>
              <a:t>结点结构</a:t>
            </a:r>
            <a:endParaRPr lang="zh-CN" altLang="en-US" sz="2800" b="1" dirty="0">
              <a:solidFill>
                <a:srgbClr val="800000"/>
              </a:solidFill>
            </a:endParaRPr>
          </a:p>
          <a:p>
            <a:pPr eaLnBrk="1" hangingPunct="1">
              <a:lnSpc>
                <a:spcPct val="120000"/>
              </a:lnSpc>
            </a:pPr>
            <a:r>
              <a:rPr lang="zh-CN" altLang="en-US" sz="2800" dirty="0">
                <a:solidFill>
                  <a:srgbClr val="800000"/>
                </a:solidFill>
              </a:rPr>
              <a:t>    </a:t>
            </a:r>
            <a:r>
              <a:rPr lang="en-US" altLang="zh-CN" sz="2800" dirty="0" err="1">
                <a:solidFill>
                  <a:srgbClr val="800000"/>
                </a:solidFill>
              </a:rPr>
              <a:t>TElemType</a:t>
            </a:r>
            <a:r>
              <a:rPr lang="en-US" altLang="zh-CN" sz="2800" dirty="0">
                <a:solidFill>
                  <a:srgbClr val="800000"/>
                </a:solidFill>
              </a:rPr>
              <a:t>      data;</a:t>
            </a:r>
          </a:p>
          <a:p>
            <a:pPr eaLnBrk="1" hangingPunct="1">
              <a:lnSpc>
                <a:spcPct val="120000"/>
              </a:lnSpc>
            </a:pPr>
            <a:r>
              <a:rPr lang="en-US" altLang="zh-CN" sz="2800" dirty="0">
                <a:solidFill>
                  <a:srgbClr val="800000"/>
                </a:solidFill>
              </a:rPr>
              <a:t>    </a:t>
            </a:r>
            <a:r>
              <a:rPr lang="en-US" altLang="zh-CN" sz="2800" b="1" dirty="0" err="1">
                <a:solidFill>
                  <a:srgbClr val="800000"/>
                </a:solidFill>
              </a:rPr>
              <a:t>struct</a:t>
            </a:r>
            <a:r>
              <a:rPr lang="en-US" altLang="zh-CN" sz="2800" dirty="0">
                <a:solidFill>
                  <a:srgbClr val="800000"/>
                </a:solidFill>
              </a:rPr>
              <a:t> </a:t>
            </a:r>
            <a:r>
              <a:rPr lang="en-US" altLang="zh-CN" sz="2800" dirty="0" err="1">
                <a:solidFill>
                  <a:srgbClr val="800000"/>
                </a:solidFill>
              </a:rPr>
              <a:t>BiTNode</a:t>
            </a:r>
            <a:r>
              <a:rPr lang="en-US" altLang="zh-CN" sz="2800" dirty="0">
                <a:solidFill>
                  <a:srgbClr val="800000"/>
                </a:solidFill>
              </a:rPr>
              <a:t>  </a:t>
            </a:r>
            <a:r>
              <a:rPr lang="en-US" altLang="zh-CN" sz="2800" b="1" dirty="0">
                <a:solidFill>
                  <a:srgbClr val="800000"/>
                </a:solidFill>
              </a:rPr>
              <a:t>*</a:t>
            </a:r>
            <a:r>
              <a:rPr lang="en-US" altLang="zh-CN" sz="2800" b="1" dirty="0" err="1">
                <a:solidFill>
                  <a:srgbClr val="800000"/>
                </a:solidFill>
              </a:rPr>
              <a:t>l</a:t>
            </a:r>
            <a:r>
              <a:rPr lang="en-US" altLang="zh-CN" sz="2800" dirty="0" err="1">
                <a:solidFill>
                  <a:srgbClr val="800000"/>
                </a:solidFill>
              </a:rPr>
              <a:t>child</a:t>
            </a:r>
            <a:r>
              <a:rPr lang="en-US" altLang="zh-CN" sz="2800" dirty="0">
                <a:solidFill>
                  <a:srgbClr val="800000"/>
                </a:solidFill>
              </a:rPr>
              <a:t>, </a:t>
            </a:r>
            <a:r>
              <a:rPr lang="en-US" altLang="zh-CN" sz="2800" b="1" dirty="0">
                <a:solidFill>
                  <a:srgbClr val="800000"/>
                </a:solidFill>
              </a:rPr>
              <a:t>*</a:t>
            </a:r>
            <a:r>
              <a:rPr lang="en-US" altLang="zh-CN" sz="2800" b="1" dirty="0" err="1">
                <a:solidFill>
                  <a:srgbClr val="800000"/>
                </a:solidFill>
              </a:rPr>
              <a:t>r</a:t>
            </a:r>
            <a:r>
              <a:rPr lang="en-US" altLang="zh-CN" sz="2800" dirty="0" err="1">
                <a:solidFill>
                  <a:srgbClr val="800000"/>
                </a:solidFill>
              </a:rPr>
              <a:t>child</a:t>
            </a:r>
            <a:r>
              <a:rPr lang="en-US" altLang="zh-CN" sz="2800" dirty="0">
                <a:solidFill>
                  <a:srgbClr val="800000"/>
                </a:solidFill>
              </a:rPr>
              <a:t>; </a:t>
            </a:r>
          </a:p>
          <a:p>
            <a:pPr eaLnBrk="1" hangingPunct="1">
              <a:lnSpc>
                <a:spcPct val="120000"/>
              </a:lnSpc>
            </a:pPr>
            <a:r>
              <a:rPr lang="en-US" altLang="zh-CN" sz="2800" dirty="0">
                <a:solidFill>
                  <a:srgbClr val="800000"/>
                </a:solidFill>
              </a:rPr>
              <a:t>                                     // </a:t>
            </a:r>
            <a:r>
              <a:rPr lang="zh-CN" altLang="en-US" sz="2800" dirty="0">
                <a:solidFill>
                  <a:srgbClr val="800000"/>
                </a:solidFill>
              </a:rPr>
              <a:t>左右孩子指针</a:t>
            </a:r>
          </a:p>
          <a:p>
            <a:pPr eaLnBrk="1" hangingPunct="1">
              <a:lnSpc>
                <a:spcPct val="120000"/>
              </a:lnSpc>
            </a:pPr>
            <a:r>
              <a:rPr lang="en-US" altLang="zh-CN" sz="2800" b="1" dirty="0">
                <a:solidFill>
                  <a:srgbClr val="800000"/>
                </a:solidFill>
              </a:rPr>
              <a:t>}</a:t>
            </a:r>
            <a:r>
              <a:rPr lang="en-US" altLang="zh-CN" sz="2800" dirty="0">
                <a:solidFill>
                  <a:srgbClr val="800000"/>
                </a:solidFill>
              </a:rPr>
              <a:t> </a:t>
            </a:r>
            <a:r>
              <a:rPr lang="en-US" altLang="zh-CN" sz="2800" dirty="0" err="1">
                <a:solidFill>
                  <a:srgbClr val="800000"/>
                </a:solidFill>
              </a:rPr>
              <a:t>BiTNode</a:t>
            </a:r>
            <a:r>
              <a:rPr lang="en-US" altLang="zh-CN" sz="2800" dirty="0">
                <a:solidFill>
                  <a:srgbClr val="800000"/>
                </a:solidFill>
              </a:rPr>
              <a:t>, </a:t>
            </a:r>
            <a:r>
              <a:rPr lang="en-US" altLang="zh-CN" sz="2800" b="1" dirty="0">
                <a:solidFill>
                  <a:srgbClr val="800000"/>
                </a:solidFill>
              </a:rPr>
              <a:t>*</a:t>
            </a:r>
            <a:r>
              <a:rPr lang="en-US" altLang="zh-CN" sz="2800" dirty="0" err="1">
                <a:solidFill>
                  <a:srgbClr val="800000"/>
                </a:solidFill>
              </a:rPr>
              <a:t>BiTree</a:t>
            </a:r>
            <a:r>
              <a:rPr lang="en-US" altLang="zh-CN" sz="2800" dirty="0">
                <a:solidFill>
                  <a:srgbClr val="800000"/>
                </a:solidFill>
              </a:rPr>
              <a:t>;</a:t>
            </a:r>
          </a:p>
        </p:txBody>
      </p:sp>
    </p:spTree>
    <p:extLst>
      <p:ext uri="{BB962C8B-B14F-4D97-AF65-F5344CB8AC3E}">
        <p14:creationId xmlns:p14="http://schemas.microsoft.com/office/powerpoint/2010/main" val="3486953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76163"/>
                                        </p:tgtEl>
                                        <p:attrNameLst>
                                          <p:attrName>style.visibility</p:attrName>
                                        </p:attrNameLst>
                                      </p:cBhvr>
                                      <p:to>
                                        <p:strVal val="visible"/>
                                      </p:to>
                                    </p:set>
                                    <p:anim calcmode="lin" valueType="num">
                                      <p:cBhvr>
                                        <p:cTn id="12" dur="500" fill="hold"/>
                                        <p:tgtEl>
                                          <p:spTgt spid="176163"/>
                                        </p:tgtEl>
                                        <p:attrNameLst>
                                          <p:attrName>ppt_x</p:attrName>
                                        </p:attrNameLst>
                                      </p:cBhvr>
                                      <p:tavLst>
                                        <p:tav tm="0">
                                          <p:val>
                                            <p:strVal val="#ppt_x"/>
                                          </p:val>
                                        </p:tav>
                                        <p:tav tm="100000">
                                          <p:val>
                                            <p:strVal val="#ppt_x"/>
                                          </p:val>
                                        </p:tav>
                                      </p:tavLst>
                                    </p:anim>
                                    <p:anim calcmode="lin" valueType="num">
                                      <p:cBhvr>
                                        <p:cTn id="13" dur="500" fill="hold"/>
                                        <p:tgtEl>
                                          <p:spTgt spid="176163"/>
                                        </p:tgtEl>
                                        <p:attrNameLst>
                                          <p:attrName>ppt_y</p:attrName>
                                        </p:attrNameLst>
                                      </p:cBhvr>
                                      <p:tavLst>
                                        <p:tav tm="0">
                                          <p:val>
                                            <p:strVal val="#ppt_y-#ppt_h/2"/>
                                          </p:val>
                                        </p:tav>
                                        <p:tav tm="100000">
                                          <p:val>
                                            <p:strVal val="#ppt_y"/>
                                          </p:val>
                                        </p:tav>
                                      </p:tavLst>
                                    </p:anim>
                                    <p:anim calcmode="lin" valueType="num">
                                      <p:cBhvr>
                                        <p:cTn id="14" dur="500" fill="hold"/>
                                        <p:tgtEl>
                                          <p:spTgt spid="176163"/>
                                        </p:tgtEl>
                                        <p:attrNameLst>
                                          <p:attrName>ppt_w</p:attrName>
                                        </p:attrNameLst>
                                      </p:cBhvr>
                                      <p:tavLst>
                                        <p:tav tm="0">
                                          <p:val>
                                            <p:strVal val="#ppt_w"/>
                                          </p:val>
                                        </p:tav>
                                        <p:tav tm="100000">
                                          <p:val>
                                            <p:strVal val="#ppt_w"/>
                                          </p:val>
                                        </p:tav>
                                      </p:tavLst>
                                    </p:anim>
                                    <p:anim calcmode="lin" valueType="num">
                                      <p:cBhvr>
                                        <p:cTn id="15" dur="500" fill="hold"/>
                                        <p:tgtEl>
                                          <p:spTgt spid="176163"/>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76164"/>
                                        </p:tgtEl>
                                        <p:attrNameLst>
                                          <p:attrName>style.visibility</p:attrName>
                                        </p:attrNameLst>
                                      </p:cBhvr>
                                      <p:to>
                                        <p:strVal val="visible"/>
                                      </p:to>
                                    </p:set>
                                    <p:anim calcmode="lin" valueType="num">
                                      <p:cBhvr additive="base">
                                        <p:cTn id="19" dur="500" fill="hold"/>
                                        <p:tgtEl>
                                          <p:spTgt spid="176164"/>
                                        </p:tgtEl>
                                        <p:attrNameLst>
                                          <p:attrName>ppt_x</p:attrName>
                                        </p:attrNameLst>
                                      </p:cBhvr>
                                      <p:tavLst>
                                        <p:tav tm="0">
                                          <p:val>
                                            <p:strVal val="0-#ppt_w/2"/>
                                          </p:val>
                                        </p:tav>
                                        <p:tav tm="100000">
                                          <p:val>
                                            <p:strVal val="#ppt_x"/>
                                          </p:val>
                                        </p:tav>
                                      </p:tavLst>
                                    </p:anim>
                                    <p:anim calcmode="lin" valueType="num">
                                      <p:cBhvr additive="base">
                                        <p:cTn id="20" dur="500" fill="hold"/>
                                        <p:tgtEl>
                                          <p:spTgt spid="176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3" grpId="0" animBg="1"/>
      <p:bldP spid="17616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84" name="Freeform 32"/>
          <p:cNvSpPr>
            <a:spLocks/>
          </p:cNvSpPr>
          <p:nvPr/>
        </p:nvSpPr>
        <p:spPr bwMode="auto">
          <a:xfrm>
            <a:off x="1822939" y="1683972"/>
            <a:ext cx="1828800" cy="838200"/>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185" name="Text Box 33"/>
          <p:cNvSpPr txBox="1">
            <a:spLocks noChangeArrowheads="1"/>
          </p:cNvSpPr>
          <p:nvPr/>
        </p:nvSpPr>
        <p:spPr bwMode="auto">
          <a:xfrm>
            <a:off x="1213339" y="1104536"/>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rPr>
              <a:t>root</a:t>
            </a:r>
            <a:endParaRPr lang="en-US" altLang="zh-CN"/>
          </a:p>
        </p:txBody>
      </p:sp>
      <p:sp>
        <p:nvSpPr>
          <p:cNvPr id="177189" name="Rectangle 37"/>
          <p:cNvSpPr>
            <a:spLocks noChangeArrowheads="1"/>
          </p:cNvSpPr>
          <p:nvPr/>
        </p:nvSpPr>
        <p:spPr bwMode="auto">
          <a:xfrm>
            <a:off x="4413739" y="3665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77190" name="Rectangle 38"/>
          <p:cNvSpPr>
            <a:spLocks noChangeArrowheads="1"/>
          </p:cNvSpPr>
          <p:nvPr/>
        </p:nvSpPr>
        <p:spPr bwMode="auto">
          <a:xfrm>
            <a:off x="1518139" y="4808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77191" name="Rectangle 39"/>
          <p:cNvSpPr>
            <a:spLocks noChangeArrowheads="1"/>
          </p:cNvSpPr>
          <p:nvPr/>
        </p:nvSpPr>
        <p:spPr bwMode="auto">
          <a:xfrm>
            <a:off x="6318739" y="4808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77192" name="Rectangle 40"/>
          <p:cNvSpPr>
            <a:spLocks noChangeArrowheads="1"/>
          </p:cNvSpPr>
          <p:nvPr/>
        </p:nvSpPr>
        <p:spPr bwMode="auto">
          <a:xfrm>
            <a:off x="5404339" y="5951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77186" name="Rectangle 34"/>
          <p:cNvSpPr>
            <a:spLocks noChangeArrowheads="1"/>
          </p:cNvSpPr>
          <p:nvPr/>
        </p:nvSpPr>
        <p:spPr bwMode="auto">
          <a:xfrm>
            <a:off x="2508739" y="2522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77188" name="Rectangle 36"/>
          <p:cNvSpPr>
            <a:spLocks noChangeArrowheads="1"/>
          </p:cNvSpPr>
          <p:nvPr/>
        </p:nvSpPr>
        <p:spPr bwMode="auto">
          <a:xfrm>
            <a:off x="603739" y="3665172"/>
            <a:ext cx="381000" cy="533400"/>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grpSp>
        <p:nvGrpSpPr>
          <p:cNvPr id="2" name="Group 71"/>
          <p:cNvGrpSpPr>
            <a:grpSpLocks/>
          </p:cNvGrpSpPr>
          <p:nvPr/>
        </p:nvGrpSpPr>
        <p:grpSpPr bwMode="auto">
          <a:xfrm>
            <a:off x="908539" y="2522173"/>
            <a:ext cx="7391400" cy="4005263"/>
            <a:chOff x="528" y="1574"/>
            <a:chExt cx="4656" cy="2523"/>
          </a:xfrm>
        </p:grpSpPr>
        <p:sp>
          <p:nvSpPr>
            <p:cNvPr id="46107" name="Rectangle 2"/>
            <p:cNvSpPr>
              <a:spLocks noChangeArrowheads="1"/>
            </p:cNvSpPr>
            <p:nvPr/>
          </p:nvSpPr>
          <p:spPr bwMode="auto">
            <a:xfrm>
              <a:off x="1776" y="157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A</a:t>
              </a:r>
              <a:endParaRPr lang="en-US" altLang="zh-CN"/>
            </a:p>
          </p:txBody>
        </p:sp>
        <p:sp>
          <p:nvSpPr>
            <p:cNvPr id="46108" name="Line 3"/>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9" name="Line 4"/>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Rectangle 5"/>
            <p:cNvSpPr>
              <a:spLocks noChangeArrowheads="1"/>
            </p:cNvSpPr>
            <p:nvPr/>
          </p:nvSpPr>
          <p:spPr bwMode="auto">
            <a:xfrm>
              <a:off x="29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D</a:t>
              </a:r>
              <a:endParaRPr lang="en-US" altLang="zh-CN"/>
            </a:p>
          </p:txBody>
        </p:sp>
        <p:sp>
          <p:nvSpPr>
            <p:cNvPr id="46111" name="Line 6"/>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Line 7"/>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Rectangle 8"/>
            <p:cNvSpPr>
              <a:spLocks noChangeArrowheads="1"/>
            </p:cNvSpPr>
            <p:nvPr/>
          </p:nvSpPr>
          <p:spPr bwMode="auto">
            <a:xfrm>
              <a:off x="4176"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E</a:t>
              </a:r>
              <a:endParaRPr lang="en-US" altLang="zh-CN"/>
            </a:p>
          </p:txBody>
        </p:sp>
        <p:sp>
          <p:nvSpPr>
            <p:cNvPr id="46114" name="Line 9"/>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Line 10"/>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6" name="Rectangle 11"/>
            <p:cNvSpPr>
              <a:spLocks noChangeArrowheads="1"/>
            </p:cNvSpPr>
            <p:nvPr/>
          </p:nvSpPr>
          <p:spPr bwMode="auto">
            <a:xfrm>
              <a:off x="5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B</a:t>
              </a:r>
              <a:endParaRPr lang="en-US" altLang="zh-CN"/>
            </a:p>
          </p:txBody>
        </p:sp>
        <p:sp>
          <p:nvSpPr>
            <p:cNvPr id="46117" name="Line 12"/>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8" name="Line 13"/>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9" name="Rectangle 14"/>
            <p:cNvSpPr>
              <a:spLocks noChangeArrowheads="1"/>
            </p:cNvSpPr>
            <p:nvPr/>
          </p:nvSpPr>
          <p:spPr bwMode="auto">
            <a:xfrm>
              <a:off x="1152"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C</a:t>
              </a:r>
              <a:endParaRPr lang="en-US" altLang="zh-CN"/>
            </a:p>
          </p:txBody>
        </p:sp>
        <p:sp>
          <p:nvSpPr>
            <p:cNvPr id="46120" name="Line 15"/>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1" name="Line 16"/>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Rectangle 17"/>
            <p:cNvSpPr>
              <a:spLocks noChangeArrowheads="1"/>
            </p:cNvSpPr>
            <p:nvPr/>
          </p:nvSpPr>
          <p:spPr bwMode="auto">
            <a:xfrm>
              <a:off x="3600" y="373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005400"/>
                  </a:solidFill>
                </a:rPr>
                <a:t>F</a:t>
              </a:r>
              <a:endParaRPr lang="en-US" altLang="zh-CN"/>
            </a:p>
          </p:txBody>
        </p:sp>
        <p:sp>
          <p:nvSpPr>
            <p:cNvPr id="46123" name="Line 18"/>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4" name="Line 19"/>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5" name="Text Box 20"/>
            <p:cNvSpPr txBox="1">
              <a:spLocks noChangeArrowheads="1"/>
            </p:cNvSpPr>
            <p:nvPr/>
          </p:nvSpPr>
          <p:spPr bwMode="auto">
            <a:xfrm>
              <a:off x="3579" y="365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26" name="Text Box 21"/>
            <p:cNvSpPr txBox="1">
              <a:spLocks noChangeArrowheads="1"/>
            </p:cNvSpPr>
            <p:nvPr/>
          </p:nvSpPr>
          <p:spPr bwMode="auto">
            <a:xfrm>
              <a:off x="4299" y="365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27" name="Text Box 22"/>
            <p:cNvSpPr txBox="1">
              <a:spLocks noChangeArrowheads="1"/>
            </p:cNvSpPr>
            <p:nvPr/>
          </p:nvSpPr>
          <p:spPr bwMode="auto">
            <a:xfrm>
              <a:off x="4875" y="293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28" name="Text Box 23"/>
            <p:cNvSpPr txBox="1">
              <a:spLocks noChangeArrowheads="1"/>
            </p:cNvSpPr>
            <p:nvPr/>
          </p:nvSpPr>
          <p:spPr bwMode="auto">
            <a:xfrm>
              <a:off x="2928" y="22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29" name="Text Box 24"/>
            <p:cNvSpPr txBox="1">
              <a:spLocks noChangeArrowheads="1"/>
            </p:cNvSpPr>
            <p:nvPr/>
          </p:nvSpPr>
          <p:spPr bwMode="auto">
            <a:xfrm>
              <a:off x="1104" y="292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30" name="Text Box 25"/>
            <p:cNvSpPr txBox="1">
              <a:spLocks noChangeArrowheads="1"/>
            </p:cNvSpPr>
            <p:nvPr/>
          </p:nvSpPr>
          <p:spPr bwMode="auto">
            <a:xfrm>
              <a:off x="1851" y="293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31" name="Text Box 26"/>
            <p:cNvSpPr txBox="1">
              <a:spLocks noChangeArrowheads="1"/>
            </p:cNvSpPr>
            <p:nvPr/>
          </p:nvSpPr>
          <p:spPr bwMode="auto">
            <a:xfrm>
              <a:off x="528" y="22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FF3300"/>
                  </a:solidFill>
                  <a:sym typeface="Symbol" panose="05050102010706020507" pitchFamily="18" charset="2"/>
                </a:rPr>
                <a:t></a:t>
              </a:r>
              <a:endParaRPr lang="en-US" altLang="zh-CN"/>
            </a:p>
          </p:txBody>
        </p:sp>
        <p:sp>
          <p:nvSpPr>
            <p:cNvPr id="46132" name="Line 28"/>
            <p:cNvSpPr>
              <a:spLocks noChangeShapeType="1"/>
            </p:cNvSpPr>
            <p:nvPr/>
          </p:nvSpPr>
          <p:spPr bwMode="auto">
            <a:xfrm>
              <a:off x="2592" y="1766"/>
              <a:ext cx="864" cy="528"/>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3" name="Line 29"/>
            <p:cNvSpPr>
              <a:spLocks noChangeShapeType="1"/>
            </p:cNvSpPr>
            <p:nvPr/>
          </p:nvSpPr>
          <p:spPr bwMode="auto">
            <a:xfrm>
              <a:off x="1392" y="2438"/>
              <a:ext cx="240"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4" name="Line 30"/>
            <p:cNvSpPr>
              <a:spLocks noChangeShapeType="1"/>
            </p:cNvSpPr>
            <p:nvPr/>
          </p:nvSpPr>
          <p:spPr bwMode="auto">
            <a:xfrm>
              <a:off x="3792" y="2438"/>
              <a:ext cx="864"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5" name="Line 31"/>
            <p:cNvSpPr>
              <a:spLocks noChangeShapeType="1"/>
            </p:cNvSpPr>
            <p:nvPr/>
          </p:nvSpPr>
          <p:spPr bwMode="auto">
            <a:xfrm flipH="1">
              <a:off x="4080" y="3158"/>
              <a:ext cx="192" cy="576"/>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35"/>
            <p:cNvSpPr>
              <a:spLocks noChangeShapeType="1"/>
            </p:cNvSpPr>
            <p:nvPr/>
          </p:nvSpPr>
          <p:spPr bwMode="auto">
            <a:xfrm flipH="1">
              <a:off x="1056" y="1766"/>
              <a:ext cx="864" cy="528"/>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7193" name="Text Box 41"/>
          <p:cNvSpPr txBox="1">
            <a:spLocks noChangeArrowheads="1"/>
          </p:cNvSpPr>
          <p:nvPr/>
        </p:nvSpPr>
        <p:spPr bwMode="auto">
          <a:xfrm>
            <a:off x="2432539" y="2396761"/>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000" b="1">
                <a:solidFill>
                  <a:srgbClr val="333399"/>
                </a:solidFill>
                <a:sym typeface="Symbol" panose="05050102010706020507" pitchFamily="18" charset="2"/>
              </a:rPr>
              <a:t></a:t>
            </a:r>
            <a:endParaRPr lang="en-US" altLang="zh-CN"/>
          </a:p>
        </p:txBody>
      </p:sp>
      <p:sp>
        <p:nvSpPr>
          <p:cNvPr id="177196" name="Freeform 44"/>
          <p:cNvSpPr>
            <a:spLocks/>
          </p:cNvSpPr>
          <p:nvPr/>
        </p:nvSpPr>
        <p:spPr bwMode="auto">
          <a:xfrm>
            <a:off x="794239" y="2846022"/>
            <a:ext cx="1695450" cy="1143000"/>
          </a:xfrm>
          <a:custGeom>
            <a:avLst/>
            <a:gdLst>
              <a:gd name="T0" fmla="*/ 0 w 1068"/>
              <a:gd name="T1" fmla="*/ 2147483647 h 720"/>
              <a:gd name="T2" fmla="*/ 2147483647 w 1068"/>
              <a:gd name="T3" fmla="*/ 2147483647 h 720"/>
              <a:gd name="T4" fmla="*/ 2147483647 w 1068"/>
              <a:gd name="T5" fmla="*/ 2147483647 h 720"/>
              <a:gd name="T6" fmla="*/ 2147483647 w 1068"/>
              <a:gd name="T7" fmla="*/ 2147483647 h 720"/>
              <a:gd name="T8" fmla="*/ 2147483647 w 1068"/>
              <a:gd name="T9" fmla="*/ 2147483647 h 720"/>
              <a:gd name="T10" fmla="*/ 2147483647 w 1068"/>
              <a:gd name="T11" fmla="*/ 2147483647 h 720"/>
              <a:gd name="T12" fmla="*/ 2147483647 w 1068"/>
              <a:gd name="T13" fmla="*/ 2147483647 h 720"/>
              <a:gd name="T14" fmla="*/ 2147483647 w 1068"/>
              <a:gd name="T15" fmla="*/ 2147483647 h 720"/>
              <a:gd name="T16" fmla="*/ 2147483647 w 1068"/>
              <a:gd name="T17" fmla="*/ 2147483647 h 720"/>
              <a:gd name="T18" fmla="*/ 2147483647 w 1068"/>
              <a:gd name="T19" fmla="*/ 2147483647 h 720"/>
              <a:gd name="T20" fmla="*/ 2147483647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8"/>
              <a:gd name="T34" fmla="*/ 0 h 720"/>
              <a:gd name="T35" fmla="*/ 1068 w 1068"/>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2" name="Line 50"/>
          <p:cNvSpPr>
            <a:spLocks noChangeShapeType="1"/>
          </p:cNvSpPr>
          <p:nvPr/>
        </p:nvSpPr>
        <p:spPr bwMode="auto">
          <a:xfrm flipH="1">
            <a:off x="1670539" y="4198572"/>
            <a:ext cx="76200" cy="838200"/>
          </a:xfrm>
          <a:prstGeom prst="line">
            <a:avLst/>
          </a:prstGeom>
          <a:noFill/>
          <a:ln w="38100" cap="sq">
            <a:solidFill>
              <a:srgbClr val="333399"/>
            </a:solidFill>
            <a:round/>
            <a:headEnd type="triangle"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204" name="Freeform 52"/>
          <p:cNvSpPr>
            <a:spLocks/>
          </p:cNvSpPr>
          <p:nvPr/>
        </p:nvSpPr>
        <p:spPr bwMode="auto">
          <a:xfrm>
            <a:off x="3670789" y="3055572"/>
            <a:ext cx="895350" cy="914400"/>
          </a:xfrm>
          <a:custGeom>
            <a:avLst/>
            <a:gdLst>
              <a:gd name="T0" fmla="*/ 0 w 564"/>
              <a:gd name="T1" fmla="*/ 0 h 660"/>
              <a:gd name="T2" fmla="*/ 2147483647 w 564"/>
              <a:gd name="T3" fmla="*/ 2147483647 h 660"/>
              <a:gd name="T4" fmla="*/ 2147483647 w 564"/>
              <a:gd name="T5" fmla="*/ 2147483647 h 660"/>
              <a:gd name="T6" fmla="*/ 2147483647 w 564"/>
              <a:gd name="T7" fmla="*/ 2147483647 h 660"/>
              <a:gd name="T8" fmla="*/ 2147483647 w 564"/>
              <a:gd name="T9" fmla="*/ 2147483647 h 660"/>
              <a:gd name="T10" fmla="*/ 2147483647 w 564"/>
              <a:gd name="T11" fmla="*/ 2147483647 h 660"/>
              <a:gd name="T12" fmla="*/ 2147483647 w 564"/>
              <a:gd name="T13" fmla="*/ 2147483647 h 660"/>
              <a:gd name="T14" fmla="*/ 2147483647 w 564"/>
              <a:gd name="T15" fmla="*/ 2147483647 h 660"/>
              <a:gd name="T16" fmla="*/ 0 60000 65536"/>
              <a:gd name="T17" fmla="*/ 0 60000 65536"/>
              <a:gd name="T18" fmla="*/ 0 60000 65536"/>
              <a:gd name="T19" fmla="*/ 0 60000 65536"/>
              <a:gd name="T20" fmla="*/ 0 60000 65536"/>
              <a:gd name="T21" fmla="*/ 0 60000 65536"/>
              <a:gd name="T22" fmla="*/ 0 60000 65536"/>
              <a:gd name="T23" fmla="*/ 0 60000 65536"/>
              <a:gd name="T24" fmla="*/ 0 w 564"/>
              <a:gd name="T25" fmla="*/ 0 h 660"/>
              <a:gd name="T26" fmla="*/ 564 w 564"/>
              <a:gd name="T27" fmla="*/ 660 h 6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5" name="Freeform 53"/>
          <p:cNvSpPr>
            <a:spLocks/>
          </p:cNvSpPr>
          <p:nvPr/>
        </p:nvSpPr>
        <p:spPr bwMode="auto">
          <a:xfrm>
            <a:off x="5537689" y="4217622"/>
            <a:ext cx="933450" cy="895350"/>
          </a:xfrm>
          <a:custGeom>
            <a:avLst/>
            <a:gdLst>
              <a:gd name="T0" fmla="*/ 0 w 588"/>
              <a:gd name="T1" fmla="*/ 0 h 494"/>
              <a:gd name="T2" fmla="*/ 2147483647 w 588"/>
              <a:gd name="T3" fmla="*/ 2147483647 h 494"/>
              <a:gd name="T4" fmla="*/ 2147483647 w 588"/>
              <a:gd name="T5" fmla="*/ 2147483647 h 494"/>
              <a:gd name="T6" fmla="*/ 2147483647 w 588"/>
              <a:gd name="T7" fmla="*/ 2147483647 h 494"/>
              <a:gd name="T8" fmla="*/ 2147483647 w 588"/>
              <a:gd name="T9" fmla="*/ 2147483647 h 494"/>
              <a:gd name="T10" fmla="*/ 2147483647 w 588"/>
              <a:gd name="T11" fmla="*/ 2147483647 h 494"/>
              <a:gd name="T12" fmla="*/ 2147483647 w 588"/>
              <a:gd name="T13" fmla="*/ 2147483647 h 494"/>
              <a:gd name="T14" fmla="*/ 2147483647 w 588"/>
              <a:gd name="T15" fmla="*/ 2147483647 h 494"/>
              <a:gd name="T16" fmla="*/ 0 60000 65536"/>
              <a:gd name="T17" fmla="*/ 0 60000 65536"/>
              <a:gd name="T18" fmla="*/ 0 60000 65536"/>
              <a:gd name="T19" fmla="*/ 0 60000 65536"/>
              <a:gd name="T20" fmla="*/ 0 60000 65536"/>
              <a:gd name="T21" fmla="*/ 0 60000 65536"/>
              <a:gd name="T22" fmla="*/ 0 60000 65536"/>
              <a:gd name="T23" fmla="*/ 0 60000 65536"/>
              <a:gd name="T24" fmla="*/ 0 w 588"/>
              <a:gd name="T25" fmla="*/ 0 h 494"/>
              <a:gd name="T26" fmla="*/ 588 w 588"/>
              <a:gd name="T27" fmla="*/ 494 h 4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7207" name="Freeform 55"/>
          <p:cNvSpPr>
            <a:spLocks/>
          </p:cNvSpPr>
          <p:nvPr/>
        </p:nvSpPr>
        <p:spPr bwMode="auto">
          <a:xfrm>
            <a:off x="5556739" y="5265372"/>
            <a:ext cx="952500" cy="914400"/>
          </a:xfrm>
          <a:custGeom>
            <a:avLst/>
            <a:gdLst>
              <a:gd name="T0" fmla="*/ 2147483647 w 600"/>
              <a:gd name="T1" fmla="*/ 0 h 504"/>
              <a:gd name="T2" fmla="*/ 2147483647 w 600"/>
              <a:gd name="T3" fmla="*/ 2147483647 h 504"/>
              <a:gd name="T4" fmla="*/ 2147483647 w 600"/>
              <a:gd name="T5" fmla="*/ 2147483647 h 504"/>
              <a:gd name="T6" fmla="*/ 2147483647 w 600"/>
              <a:gd name="T7" fmla="*/ 2147483647 h 504"/>
              <a:gd name="T8" fmla="*/ 2147483647 w 600"/>
              <a:gd name="T9" fmla="*/ 2147483647 h 504"/>
              <a:gd name="T10" fmla="*/ 2147483647 w 600"/>
              <a:gd name="T11" fmla="*/ 2147483647 h 504"/>
              <a:gd name="T12" fmla="*/ 2147483647 w 600"/>
              <a:gd name="T13" fmla="*/ 2147483647 h 504"/>
              <a:gd name="T14" fmla="*/ 0 w 600"/>
              <a:gd name="T15" fmla="*/ 2147483647 h 504"/>
              <a:gd name="T16" fmla="*/ 0 60000 65536"/>
              <a:gd name="T17" fmla="*/ 0 60000 65536"/>
              <a:gd name="T18" fmla="*/ 0 60000 65536"/>
              <a:gd name="T19" fmla="*/ 0 60000 65536"/>
              <a:gd name="T20" fmla="*/ 0 60000 65536"/>
              <a:gd name="T21" fmla="*/ 0 60000 65536"/>
              <a:gd name="T22" fmla="*/ 0 60000 65536"/>
              <a:gd name="T23" fmla="*/ 0 60000 65536"/>
              <a:gd name="T24" fmla="*/ 0 w 600"/>
              <a:gd name="T25" fmla="*/ 0 h 504"/>
              <a:gd name="T26" fmla="*/ 600 w 600"/>
              <a:gd name="T27" fmla="*/ 504 h 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7" name="Text Box 57"/>
          <p:cNvSpPr txBox="1">
            <a:spLocks noChangeArrowheads="1"/>
          </p:cNvSpPr>
          <p:nvPr/>
        </p:nvSpPr>
        <p:spPr bwMode="auto">
          <a:xfrm>
            <a:off x="511664" y="288560"/>
            <a:ext cx="35369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800" b="1">
                <a:solidFill>
                  <a:srgbClr val="FF00FF"/>
                </a:solidFill>
              </a:rPr>
              <a:t>2</a:t>
            </a:r>
            <a:r>
              <a:rPr lang="zh-CN" altLang="en-US" sz="4800" b="1">
                <a:solidFill>
                  <a:srgbClr val="FF00FF"/>
                </a:solidFill>
              </a:rPr>
              <a:t>．三叉链表</a:t>
            </a:r>
          </a:p>
        </p:txBody>
      </p:sp>
      <p:grpSp>
        <p:nvGrpSpPr>
          <p:cNvPr id="46098" name="Group 69"/>
          <p:cNvGrpSpPr>
            <a:grpSpLocks/>
          </p:cNvGrpSpPr>
          <p:nvPr/>
        </p:nvGrpSpPr>
        <p:grpSpPr bwMode="auto">
          <a:xfrm>
            <a:off x="5193202" y="1220422"/>
            <a:ext cx="3848100" cy="579438"/>
            <a:chOff x="3288" y="754"/>
            <a:chExt cx="2424" cy="365"/>
          </a:xfrm>
        </p:grpSpPr>
        <p:sp>
          <p:nvSpPr>
            <p:cNvPr id="46103" name="Text Box 58"/>
            <p:cNvSpPr txBox="1">
              <a:spLocks noChangeArrowheads="1"/>
            </p:cNvSpPr>
            <p:nvPr/>
          </p:nvSpPr>
          <p:spPr bwMode="auto">
            <a:xfrm>
              <a:off x="3316" y="754"/>
              <a:ext cx="23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chemeClr val="tx2"/>
                  </a:solidFill>
                </a:rPr>
                <a:t>lchild    data    rchild</a:t>
              </a:r>
              <a:endParaRPr lang="en-US" altLang="zh-CN">
                <a:solidFill>
                  <a:schemeClr val="tx2"/>
                </a:solidFill>
              </a:endParaRPr>
            </a:p>
          </p:txBody>
        </p:sp>
        <p:sp>
          <p:nvSpPr>
            <p:cNvPr id="46104" name="Rectangle 59"/>
            <p:cNvSpPr>
              <a:spLocks noChangeArrowheads="1"/>
            </p:cNvSpPr>
            <p:nvPr/>
          </p:nvSpPr>
          <p:spPr bwMode="auto">
            <a:xfrm>
              <a:off x="3288" y="768"/>
              <a:ext cx="2424"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05" name="Line 61"/>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6" name="Line 62"/>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9" name="Text Box 63"/>
          <p:cNvSpPr txBox="1">
            <a:spLocks noChangeArrowheads="1"/>
          </p:cNvSpPr>
          <p:nvPr/>
        </p:nvSpPr>
        <p:spPr bwMode="auto">
          <a:xfrm>
            <a:off x="6242539" y="399685"/>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chemeClr val="tx2"/>
                </a:solidFill>
              </a:rPr>
              <a:t>结点结构</a:t>
            </a:r>
            <a:r>
              <a:rPr lang="en-US" altLang="zh-CN" sz="3600" b="1">
                <a:solidFill>
                  <a:schemeClr val="tx2"/>
                </a:solidFill>
              </a:rPr>
              <a:t>:</a:t>
            </a:r>
            <a:endParaRPr lang="en-US" altLang="zh-CN"/>
          </a:p>
        </p:txBody>
      </p:sp>
      <p:grpSp>
        <p:nvGrpSpPr>
          <p:cNvPr id="4" name="Group 70"/>
          <p:cNvGrpSpPr>
            <a:grpSpLocks/>
          </p:cNvGrpSpPr>
          <p:nvPr/>
        </p:nvGrpSpPr>
        <p:grpSpPr bwMode="auto">
          <a:xfrm>
            <a:off x="3778740" y="1202961"/>
            <a:ext cx="1414463" cy="579437"/>
            <a:chOff x="2488" y="1341"/>
            <a:chExt cx="891" cy="365"/>
          </a:xfrm>
        </p:grpSpPr>
        <p:sp>
          <p:nvSpPr>
            <p:cNvPr id="46101" name="Rectangle 67"/>
            <p:cNvSpPr>
              <a:spLocks noChangeArrowheads="1"/>
            </p:cNvSpPr>
            <p:nvPr/>
          </p:nvSpPr>
          <p:spPr bwMode="auto">
            <a:xfrm>
              <a:off x="2488" y="1370"/>
              <a:ext cx="891"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46102" name="Text Box 68"/>
            <p:cNvSpPr txBox="1">
              <a:spLocks noChangeArrowheads="1"/>
            </p:cNvSpPr>
            <p:nvPr/>
          </p:nvSpPr>
          <p:spPr bwMode="auto">
            <a:xfrm>
              <a:off x="2517" y="1341"/>
              <a:ext cx="8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FF3300"/>
                  </a:solidFill>
                </a:rPr>
                <a:t>parent</a:t>
              </a:r>
              <a:endParaRPr lang="en-US" altLang="zh-CN">
                <a:solidFill>
                  <a:schemeClr val="tx2"/>
                </a:solidFill>
              </a:endParaRPr>
            </a:p>
          </p:txBody>
        </p:sp>
      </p:grpSp>
      <p:sp>
        <p:nvSpPr>
          <p:cNvPr id="57" name="Text Box 2"/>
          <p:cNvSpPr txBox="1">
            <a:spLocks noChangeArrowheads="1"/>
          </p:cNvSpPr>
          <p:nvPr/>
        </p:nvSpPr>
        <p:spPr bwMode="auto">
          <a:xfrm>
            <a:off x="7029451" y="2069638"/>
            <a:ext cx="52986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1400" dirty="0"/>
              <a:t> </a:t>
            </a:r>
            <a:r>
              <a:rPr lang="en-US" altLang="zh-CN" sz="1400" b="1" dirty="0"/>
              <a:t>    </a:t>
            </a:r>
            <a:r>
              <a:rPr lang="en-US" altLang="zh-CN" b="1" dirty="0" err="1">
                <a:solidFill>
                  <a:srgbClr val="800000"/>
                </a:solidFill>
              </a:rPr>
              <a:t>typedef</a:t>
            </a:r>
            <a:r>
              <a:rPr lang="en-US" altLang="zh-CN" b="1" dirty="0">
                <a:solidFill>
                  <a:srgbClr val="800000"/>
                </a:solidFill>
              </a:rPr>
              <a:t> </a:t>
            </a:r>
            <a:r>
              <a:rPr lang="en-US" altLang="zh-CN" b="1" dirty="0" err="1">
                <a:solidFill>
                  <a:srgbClr val="800000"/>
                </a:solidFill>
              </a:rPr>
              <a:t>struct</a:t>
            </a:r>
            <a:r>
              <a:rPr lang="en-US" altLang="zh-CN" dirty="0">
                <a:solidFill>
                  <a:srgbClr val="800000"/>
                </a:solidFill>
              </a:rPr>
              <a:t> </a:t>
            </a:r>
            <a:r>
              <a:rPr lang="en-US" altLang="zh-CN" dirty="0" err="1">
                <a:solidFill>
                  <a:srgbClr val="FF3300"/>
                </a:solidFill>
              </a:rPr>
              <a:t>TriTNode</a:t>
            </a:r>
            <a:r>
              <a:rPr lang="en-US" altLang="zh-CN" dirty="0">
                <a:solidFill>
                  <a:srgbClr val="800000"/>
                </a:solidFill>
              </a:rPr>
              <a:t> </a:t>
            </a:r>
            <a:r>
              <a:rPr lang="en-US" altLang="zh-CN" b="1" dirty="0">
                <a:solidFill>
                  <a:srgbClr val="800000"/>
                </a:solidFill>
              </a:rPr>
              <a:t>{ </a:t>
            </a:r>
            <a:r>
              <a:rPr lang="en-US" altLang="zh-CN" dirty="0">
                <a:solidFill>
                  <a:srgbClr val="800000"/>
                </a:solidFill>
              </a:rPr>
              <a:t>// </a:t>
            </a:r>
            <a:r>
              <a:rPr lang="zh-CN" altLang="en-US" b="1" dirty="0">
                <a:solidFill>
                  <a:srgbClr val="FF3300"/>
                </a:solidFill>
              </a:rPr>
              <a:t>结点结构</a:t>
            </a:r>
            <a:endParaRPr lang="zh-CN" altLang="en-US" dirty="0">
              <a:solidFill>
                <a:srgbClr val="800000"/>
              </a:solidFill>
            </a:endParaRPr>
          </a:p>
          <a:p>
            <a:pPr eaLnBrk="1" hangingPunct="1"/>
            <a:r>
              <a:rPr lang="zh-CN" altLang="en-US" dirty="0">
                <a:solidFill>
                  <a:srgbClr val="800000"/>
                </a:solidFill>
              </a:rPr>
              <a:t>      </a:t>
            </a:r>
            <a:r>
              <a:rPr lang="en-US" altLang="zh-CN" dirty="0" err="1">
                <a:solidFill>
                  <a:srgbClr val="800000"/>
                </a:solidFill>
              </a:rPr>
              <a:t>TElemType</a:t>
            </a:r>
            <a:r>
              <a:rPr lang="en-US" altLang="zh-CN" dirty="0">
                <a:solidFill>
                  <a:srgbClr val="800000"/>
                </a:solidFill>
              </a:rPr>
              <a:t>       data;</a:t>
            </a:r>
          </a:p>
          <a:p>
            <a:pPr eaLnBrk="1" hangingPunct="1"/>
            <a:r>
              <a:rPr lang="en-US" altLang="zh-CN" dirty="0">
                <a:solidFill>
                  <a:srgbClr val="800000"/>
                </a:solidFill>
              </a:rPr>
              <a:t>      </a:t>
            </a:r>
            <a:r>
              <a:rPr lang="en-US" altLang="zh-CN" b="1" dirty="0" err="1">
                <a:solidFill>
                  <a:srgbClr val="800000"/>
                </a:solidFill>
              </a:rPr>
              <a:t>struct</a:t>
            </a:r>
            <a:r>
              <a:rPr lang="en-US" altLang="zh-CN" dirty="0">
                <a:solidFill>
                  <a:srgbClr val="800000"/>
                </a:solidFill>
              </a:rPr>
              <a:t> </a:t>
            </a:r>
            <a:r>
              <a:rPr lang="en-US" altLang="zh-CN" dirty="0" err="1">
                <a:solidFill>
                  <a:srgbClr val="800000"/>
                </a:solidFill>
              </a:rPr>
              <a:t>TriTNode</a:t>
            </a:r>
            <a:r>
              <a:rPr lang="en-US" altLang="zh-CN" dirty="0">
                <a:solidFill>
                  <a:srgbClr val="800000"/>
                </a:solidFill>
              </a:rPr>
              <a:t>  </a:t>
            </a:r>
            <a:r>
              <a:rPr lang="en-US" altLang="zh-CN" b="1" dirty="0">
                <a:solidFill>
                  <a:srgbClr val="800000"/>
                </a:solidFill>
              </a:rPr>
              <a:t>*</a:t>
            </a:r>
            <a:r>
              <a:rPr lang="en-US" altLang="zh-CN" b="1" dirty="0" err="1">
                <a:solidFill>
                  <a:srgbClr val="800000"/>
                </a:solidFill>
              </a:rPr>
              <a:t>l</a:t>
            </a:r>
            <a:r>
              <a:rPr lang="en-US" altLang="zh-CN" dirty="0" err="1">
                <a:solidFill>
                  <a:srgbClr val="800000"/>
                </a:solidFill>
              </a:rPr>
              <a:t>child</a:t>
            </a:r>
            <a:r>
              <a:rPr lang="en-US" altLang="zh-CN" dirty="0">
                <a:solidFill>
                  <a:srgbClr val="800000"/>
                </a:solidFill>
              </a:rPr>
              <a:t>, </a:t>
            </a:r>
            <a:r>
              <a:rPr lang="en-US" altLang="zh-CN" b="1" dirty="0">
                <a:solidFill>
                  <a:srgbClr val="800000"/>
                </a:solidFill>
              </a:rPr>
              <a:t>*</a:t>
            </a:r>
            <a:r>
              <a:rPr lang="en-US" altLang="zh-CN" b="1" dirty="0" err="1">
                <a:solidFill>
                  <a:srgbClr val="800000"/>
                </a:solidFill>
              </a:rPr>
              <a:t>r</a:t>
            </a:r>
            <a:r>
              <a:rPr lang="en-US" altLang="zh-CN" dirty="0" err="1">
                <a:solidFill>
                  <a:srgbClr val="800000"/>
                </a:solidFill>
              </a:rPr>
              <a:t>child</a:t>
            </a:r>
            <a:r>
              <a:rPr lang="en-US" altLang="zh-CN" dirty="0">
                <a:solidFill>
                  <a:srgbClr val="800000"/>
                </a:solidFill>
              </a:rPr>
              <a:t>; </a:t>
            </a:r>
          </a:p>
          <a:p>
            <a:pPr eaLnBrk="1" hangingPunct="1"/>
            <a:r>
              <a:rPr lang="en-US" altLang="zh-CN" dirty="0">
                <a:solidFill>
                  <a:srgbClr val="800000"/>
                </a:solidFill>
              </a:rPr>
              <a:t>                                     // </a:t>
            </a:r>
            <a:r>
              <a:rPr lang="zh-CN" altLang="en-US" sz="2000" dirty="0">
                <a:solidFill>
                  <a:srgbClr val="800000"/>
                </a:solidFill>
              </a:rPr>
              <a:t>左右孩子指针</a:t>
            </a:r>
            <a:endParaRPr lang="zh-CN" altLang="en-US" dirty="0">
              <a:solidFill>
                <a:srgbClr val="800000"/>
              </a:solidFill>
            </a:endParaRPr>
          </a:p>
          <a:p>
            <a:pPr eaLnBrk="1" hangingPunct="1"/>
            <a:r>
              <a:rPr lang="zh-CN" altLang="en-US" dirty="0">
                <a:solidFill>
                  <a:srgbClr val="800000"/>
                </a:solidFill>
              </a:rPr>
              <a:t>      </a:t>
            </a:r>
            <a:r>
              <a:rPr lang="en-US" altLang="zh-CN" b="1" dirty="0" err="1">
                <a:solidFill>
                  <a:srgbClr val="800000"/>
                </a:solidFill>
              </a:rPr>
              <a:t>struct</a:t>
            </a:r>
            <a:r>
              <a:rPr lang="en-US" altLang="zh-CN" b="1" dirty="0">
                <a:solidFill>
                  <a:srgbClr val="800000"/>
                </a:solidFill>
              </a:rPr>
              <a:t> </a:t>
            </a:r>
            <a:r>
              <a:rPr lang="en-US" altLang="zh-CN" dirty="0" err="1">
                <a:solidFill>
                  <a:srgbClr val="800000"/>
                </a:solidFill>
              </a:rPr>
              <a:t>TriTNode</a:t>
            </a:r>
            <a:r>
              <a:rPr lang="en-US" altLang="zh-CN" b="1" dirty="0">
                <a:solidFill>
                  <a:srgbClr val="800000"/>
                </a:solidFill>
              </a:rPr>
              <a:t>  </a:t>
            </a:r>
            <a:r>
              <a:rPr lang="en-US" altLang="zh-CN" dirty="0">
                <a:solidFill>
                  <a:srgbClr val="FF3300"/>
                </a:solidFill>
              </a:rPr>
              <a:t>*parent</a:t>
            </a:r>
            <a:r>
              <a:rPr lang="en-US" altLang="zh-CN" dirty="0">
                <a:solidFill>
                  <a:srgbClr val="800000"/>
                </a:solidFill>
              </a:rPr>
              <a:t>;  //</a:t>
            </a:r>
            <a:r>
              <a:rPr lang="zh-CN" altLang="zh-CN" sz="2000" dirty="0">
                <a:solidFill>
                  <a:srgbClr val="800000"/>
                </a:solidFill>
              </a:rPr>
              <a:t>双亲指针</a:t>
            </a:r>
            <a:r>
              <a:rPr lang="zh-CN" altLang="en-US" dirty="0">
                <a:solidFill>
                  <a:srgbClr val="800000"/>
                </a:solidFill>
              </a:rPr>
              <a:t> </a:t>
            </a:r>
          </a:p>
          <a:p>
            <a:pPr eaLnBrk="1" hangingPunct="1"/>
            <a:r>
              <a:rPr lang="zh-CN" altLang="en-US" dirty="0">
                <a:solidFill>
                  <a:srgbClr val="800000"/>
                </a:solidFill>
              </a:rPr>
              <a:t>   </a:t>
            </a:r>
            <a:r>
              <a:rPr lang="en-US" altLang="zh-CN" b="1" dirty="0">
                <a:solidFill>
                  <a:srgbClr val="800000"/>
                </a:solidFill>
              </a:rPr>
              <a:t>}</a:t>
            </a:r>
            <a:r>
              <a:rPr lang="en-US" altLang="zh-CN" dirty="0">
                <a:solidFill>
                  <a:srgbClr val="800000"/>
                </a:solidFill>
              </a:rPr>
              <a:t> </a:t>
            </a:r>
            <a:r>
              <a:rPr lang="en-US" altLang="zh-CN" dirty="0" err="1">
                <a:solidFill>
                  <a:srgbClr val="800000"/>
                </a:solidFill>
              </a:rPr>
              <a:t>TriTNode</a:t>
            </a:r>
            <a:r>
              <a:rPr lang="en-US" altLang="zh-CN" dirty="0">
                <a:solidFill>
                  <a:srgbClr val="800000"/>
                </a:solidFill>
              </a:rPr>
              <a:t>, </a:t>
            </a:r>
            <a:r>
              <a:rPr lang="en-US" altLang="zh-CN" b="1" dirty="0">
                <a:solidFill>
                  <a:srgbClr val="800000"/>
                </a:solidFill>
              </a:rPr>
              <a:t>*</a:t>
            </a:r>
            <a:r>
              <a:rPr lang="en-US" altLang="zh-CN" dirty="0" err="1">
                <a:solidFill>
                  <a:srgbClr val="800000"/>
                </a:solidFill>
              </a:rPr>
              <a:t>TriTree</a:t>
            </a:r>
            <a:r>
              <a:rPr lang="en-US" altLang="zh-CN" dirty="0">
                <a:solidFill>
                  <a:srgbClr val="800000"/>
                </a:solidFill>
              </a:rPr>
              <a:t>;</a:t>
            </a:r>
          </a:p>
        </p:txBody>
      </p:sp>
    </p:spTree>
    <p:extLst>
      <p:ext uri="{BB962C8B-B14F-4D97-AF65-F5344CB8AC3E}">
        <p14:creationId xmlns:p14="http://schemas.microsoft.com/office/powerpoint/2010/main" val="989719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7186"/>
                                        </p:tgtEl>
                                        <p:attrNameLst>
                                          <p:attrName>style.visibility</p:attrName>
                                        </p:attrNameLst>
                                      </p:cBhvr>
                                      <p:to>
                                        <p:strVal val="visible"/>
                                      </p:to>
                                    </p:set>
                                    <p:animEffect transition="in" filter="wipe(right)">
                                      <p:cBhvr>
                                        <p:cTn id="17" dur="500"/>
                                        <p:tgtEl>
                                          <p:spTgt spid="17718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7193"/>
                                        </p:tgtEl>
                                        <p:attrNameLst>
                                          <p:attrName>style.visibility</p:attrName>
                                        </p:attrNameLst>
                                      </p:cBhvr>
                                      <p:to>
                                        <p:strVal val="visible"/>
                                      </p:to>
                                    </p:set>
                                    <p:animEffect transition="in" filter="wipe(left)">
                                      <p:cBhvr>
                                        <p:cTn id="21" dur="500"/>
                                        <p:tgtEl>
                                          <p:spTgt spid="1771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77188"/>
                                        </p:tgtEl>
                                        <p:attrNameLst>
                                          <p:attrName>style.visibility</p:attrName>
                                        </p:attrNameLst>
                                      </p:cBhvr>
                                      <p:to>
                                        <p:strVal val="visible"/>
                                      </p:to>
                                    </p:set>
                                    <p:animEffect transition="in" filter="wipe(right)">
                                      <p:cBhvr>
                                        <p:cTn id="26" dur="500"/>
                                        <p:tgtEl>
                                          <p:spTgt spid="177188"/>
                                        </p:tgtEl>
                                      </p:cBhvr>
                                    </p:animEffect>
                                  </p:childTnLst>
                                </p:cTn>
                              </p:par>
                            </p:childTnLst>
                          </p:cTn>
                        </p:par>
                        <p:par>
                          <p:cTn id="27" fill="hold" nodeType="afterGroup">
                            <p:stCondLst>
                              <p:cond delay="500"/>
                            </p:stCondLst>
                            <p:childTnLst>
                              <p:par>
                                <p:cTn id="28" presetID="17" presetClass="entr" presetSubtype="4" fill="hold" grpId="0" nodeType="afterEffect">
                                  <p:stCondLst>
                                    <p:cond delay="0"/>
                                  </p:stCondLst>
                                  <p:childTnLst>
                                    <p:set>
                                      <p:cBhvr>
                                        <p:cTn id="29" dur="1" fill="hold">
                                          <p:stCondLst>
                                            <p:cond delay="0"/>
                                          </p:stCondLst>
                                        </p:cTn>
                                        <p:tgtEl>
                                          <p:spTgt spid="177196"/>
                                        </p:tgtEl>
                                        <p:attrNameLst>
                                          <p:attrName>style.visibility</p:attrName>
                                        </p:attrNameLst>
                                      </p:cBhvr>
                                      <p:to>
                                        <p:strVal val="visible"/>
                                      </p:to>
                                    </p:set>
                                    <p:anim calcmode="lin" valueType="num">
                                      <p:cBhvr>
                                        <p:cTn id="30" dur="500" fill="hold"/>
                                        <p:tgtEl>
                                          <p:spTgt spid="177196"/>
                                        </p:tgtEl>
                                        <p:attrNameLst>
                                          <p:attrName>ppt_x</p:attrName>
                                        </p:attrNameLst>
                                      </p:cBhvr>
                                      <p:tavLst>
                                        <p:tav tm="0">
                                          <p:val>
                                            <p:strVal val="#ppt_x"/>
                                          </p:val>
                                        </p:tav>
                                        <p:tav tm="100000">
                                          <p:val>
                                            <p:strVal val="#ppt_x"/>
                                          </p:val>
                                        </p:tav>
                                      </p:tavLst>
                                    </p:anim>
                                    <p:anim calcmode="lin" valueType="num">
                                      <p:cBhvr>
                                        <p:cTn id="31" dur="500" fill="hold"/>
                                        <p:tgtEl>
                                          <p:spTgt spid="177196"/>
                                        </p:tgtEl>
                                        <p:attrNameLst>
                                          <p:attrName>ppt_y</p:attrName>
                                        </p:attrNameLst>
                                      </p:cBhvr>
                                      <p:tavLst>
                                        <p:tav tm="0">
                                          <p:val>
                                            <p:strVal val="#ppt_y+#ppt_h/2"/>
                                          </p:val>
                                        </p:tav>
                                        <p:tav tm="100000">
                                          <p:val>
                                            <p:strVal val="#ppt_y"/>
                                          </p:val>
                                        </p:tav>
                                      </p:tavLst>
                                    </p:anim>
                                    <p:anim calcmode="lin" valueType="num">
                                      <p:cBhvr>
                                        <p:cTn id="32" dur="500" fill="hold"/>
                                        <p:tgtEl>
                                          <p:spTgt spid="177196"/>
                                        </p:tgtEl>
                                        <p:attrNameLst>
                                          <p:attrName>ppt_w</p:attrName>
                                        </p:attrNameLst>
                                      </p:cBhvr>
                                      <p:tavLst>
                                        <p:tav tm="0">
                                          <p:val>
                                            <p:strVal val="#ppt_w"/>
                                          </p:val>
                                        </p:tav>
                                        <p:tav tm="100000">
                                          <p:val>
                                            <p:strVal val="#ppt_w"/>
                                          </p:val>
                                        </p:tav>
                                      </p:tavLst>
                                    </p:anim>
                                    <p:anim calcmode="lin" valueType="num">
                                      <p:cBhvr>
                                        <p:cTn id="33" dur="500" fill="hold"/>
                                        <p:tgtEl>
                                          <p:spTgt spid="177196"/>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177190"/>
                                        </p:tgtEl>
                                        <p:attrNameLst>
                                          <p:attrName>style.visibility</p:attrName>
                                        </p:attrNameLst>
                                      </p:cBhvr>
                                      <p:to>
                                        <p:strVal val="visible"/>
                                      </p:to>
                                    </p:set>
                                    <p:animEffect transition="in" filter="slide(fromRight)">
                                      <p:cBhvr>
                                        <p:cTn id="38" dur="500"/>
                                        <p:tgtEl>
                                          <p:spTgt spid="177190"/>
                                        </p:tgtEl>
                                      </p:cBhvr>
                                    </p:animEffect>
                                  </p:childTnLst>
                                </p:cTn>
                              </p:par>
                            </p:childTnLst>
                          </p:cTn>
                        </p:par>
                        <p:par>
                          <p:cTn id="39" fill="hold" nodeType="afterGroup">
                            <p:stCondLst>
                              <p:cond delay="500"/>
                            </p:stCondLst>
                            <p:childTnLst>
                              <p:par>
                                <p:cTn id="40" presetID="17" presetClass="entr" presetSubtype="4" fill="hold" grpId="0" nodeType="afterEffect">
                                  <p:stCondLst>
                                    <p:cond delay="0"/>
                                  </p:stCondLst>
                                  <p:childTnLst>
                                    <p:set>
                                      <p:cBhvr>
                                        <p:cTn id="41" dur="1" fill="hold">
                                          <p:stCondLst>
                                            <p:cond delay="0"/>
                                          </p:stCondLst>
                                        </p:cTn>
                                        <p:tgtEl>
                                          <p:spTgt spid="177202"/>
                                        </p:tgtEl>
                                        <p:attrNameLst>
                                          <p:attrName>style.visibility</p:attrName>
                                        </p:attrNameLst>
                                      </p:cBhvr>
                                      <p:to>
                                        <p:strVal val="visible"/>
                                      </p:to>
                                    </p:set>
                                    <p:anim calcmode="lin" valueType="num">
                                      <p:cBhvr>
                                        <p:cTn id="42" dur="500" fill="hold"/>
                                        <p:tgtEl>
                                          <p:spTgt spid="177202"/>
                                        </p:tgtEl>
                                        <p:attrNameLst>
                                          <p:attrName>ppt_x</p:attrName>
                                        </p:attrNameLst>
                                      </p:cBhvr>
                                      <p:tavLst>
                                        <p:tav tm="0">
                                          <p:val>
                                            <p:strVal val="#ppt_x"/>
                                          </p:val>
                                        </p:tav>
                                        <p:tav tm="100000">
                                          <p:val>
                                            <p:strVal val="#ppt_x"/>
                                          </p:val>
                                        </p:tav>
                                      </p:tavLst>
                                    </p:anim>
                                    <p:anim calcmode="lin" valueType="num">
                                      <p:cBhvr>
                                        <p:cTn id="43" dur="500" fill="hold"/>
                                        <p:tgtEl>
                                          <p:spTgt spid="177202"/>
                                        </p:tgtEl>
                                        <p:attrNameLst>
                                          <p:attrName>ppt_y</p:attrName>
                                        </p:attrNameLst>
                                      </p:cBhvr>
                                      <p:tavLst>
                                        <p:tav tm="0">
                                          <p:val>
                                            <p:strVal val="#ppt_y+#ppt_h/2"/>
                                          </p:val>
                                        </p:tav>
                                        <p:tav tm="100000">
                                          <p:val>
                                            <p:strVal val="#ppt_y"/>
                                          </p:val>
                                        </p:tav>
                                      </p:tavLst>
                                    </p:anim>
                                    <p:anim calcmode="lin" valueType="num">
                                      <p:cBhvr>
                                        <p:cTn id="44" dur="500" fill="hold"/>
                                        <p:tgtEl>
                                          <p:spTgt spid="177202"/>
                                        </p:tgtEl>
                                        <p:attrNameLst>
                                          <p:attrName>ppt_w</p:attrName>
                                        </p:attrNameLst>
                                      </p:cBhvr>
                                      <p:tavLst>
                                        <p:tav tm="0">
                                          <p:val>
                                            <p:strVal val="#ppt_w"/>
                                          </p:val>
                                        </p:tav>
                                        <p:tav tm="100000">
                                          <p:val>
                                            <p:strVal val="#ppt_w"/>
                                          </p:val>
                                        </p:tav>
                                      </p:tavLst>
                                    </p:anim>
                                    <p:anim calcmode="lin" valueType="num">
                                      <p:cBhvr>
                                        <p:cTn id="45" dur="500" fill="hold"/>
                                        <p:tgtEl>
                                          <p:spTgt spid="177202"/>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2" fill="hold" grpId="0" nodeType="clickEffect">
                                  <p:stCondLst>
                                    <p:cond delay="0"/>
                                  </p:stCondLst>
                                  <p:childTnLst>
                                    <p:set>
                                      <p:cBhvr>
                                        <p:cTn id="49" dur="1" fill="hold">
                                          <p:stCondLst>
                                            <p:cond delay="0"/>
                                          </p:stCondLst>
                                        </p:cTn>
                                        <p:tgtEl>
                                          <p:spTgt spid="177189"/>
                                        </p:tgtEl>
                                        <p:attrNameLst>
                                          <p:attrName>style.visibility</p:attrName>
                                        </p:attrNameLst>
                                      </p:cBhvr>
                                      <p:to>
                                        <p:strVal val="visible"/>
                                      </p:to>
                                    </p:set>
                                    <p:animEffect transition="in" filter="slide(fromRight)">
                                      <p:cBhvr>
                                        <p:cTn id="50" dur="500"/>
                                        <p:tgtEl>
                                          <p:spTgt spid="177189"/>
                                        </p:tgtEl>
                                      </p:cBhvr>
                                    </p:animEffect>
                                  </p:childTnLst>
                                </p:cTn>
                              </p:par>
                            </p:childTnLst>
                          </p:cTn>
                        </p:par>
                        <p:par>
                          <p:cTn id="51" fill="hold" nodeType="afterGroup">
                            <p:stCondLst>
                              <p:cond delay="500"/>
                            </p:stCondLst>
                            <p:childTnLst>
                              <p:par>
                                <p:cTn id="52" presetID="17" presetClass="entr" presetSubtype="4" fill="hold" grpId="0" nodeType="afterEffect">
                                  <p:stCondLst>
                                    <p:cond delay="0"/>
                                  </p:stCondLst>
                                  <p:childTnLst>
                                    <p:set>
                                      <p:cBhvr>
                                        <p:cTn id="53" dur="1" fill="hold">
                                          <p:stCondLst>
                                            <p:cond delay="0"/>
                                          </p:stCondLst>
                                        </p:cTn>
                                        <p:tgtEl>
                                          <p:spTgt spid="177204"/>
                                        </p:tgtEl>
                                        <p:attrNameLst>
                                          <p:attrName>style.visibility</p:attrName>
                                        </p:attrNameLst>
                                      </p:cBhvr>
                                      <p:to>
                                        <p:strVal val="visible"/>
                                      </p:to>
                                    </p:set>
                                    <p:anim calcmode="lin" valueType="num">
                                      <p:cBhvr>
                                        <p:cTn id="54" dur="500" fill="hold"/>
                                        <p:tgtEl>
                                          <p:spTgt spid="177204"/>
                                        </p:tgtEl>
                                        <p:attrNameLst>
                                          <p:attrName>ppt_x</p:attrName>
                                        </p:attrNameLst>
                                      </p:cBhvr>
                                      <p:tavLst>
                                        <p:tav tm="0">
                                          <p:val>
                                            <p:strVal val="#ppt_x"/>
                                          </p:val>
                                        </p:tav>
                                        <p:tav tm="100000">
                                          <p:val>
                                            <p:strVal val="#ppt_x"/>
                                          </p:val>
                                        </p:tav>
                                      </p:tavLst>
                                    </p:anim>
                                    <p:anim calcmode="lin" valueType="num">
                                      <p:cBhvr>
                                        <p:cTn id="55" dur="500" fill="hold"/>
                                        <p:tgtEl>
                                          <p:spTgt spid="177204"/>
                                        </p:tgtEl>
                                        <p:attrNameLst>
                                          <p:attrName>ppt_y</p:attrName>
                                        </p:attrNameLst>
                                      </p:cBhvr>
                                      <p:tavLst>
                                        <p:tav tm="0">
                                          <p:val>
                                            <p:strVal val="#ppt_y+#ppt_h/2"/>
                                          </p:val>
                                        </p:tav>
                                        <p:tav tm="100000">
                                          <p:val>
                                            <p:strVal val="#ppt_y"/>
                                          </p:val>
                                        </p:tav>
                                      </p:tavLst>
                                    </p:anim>
                                    <p:anim calcmode="lin" valueType="num">
                                      <p:cBhvr>
                                        <p:cTn id="56" dur="500" fill="hold"/>
                                        <p:tgtEl>
                                          <p:spTgt spid="177204"/>
                                        </p:tgtEl>
                                        <p:attrNameLst>
                                          <p:attrName>ppt_w</p:attrName>
                                        </p:attrNameLst>
                                      </p:cBhvr>
                                      <p:tavLst>
                                        <p:tav tm="0">
                                          <p:val>
                                            <p:strVal val="#ppt_w"/>
                                          </p:val>
                                        </p:tav>
                                        <p:tav tm="100000">
                                          <p:val>
                                            <p:strVal val="#ppt_w"/>
                                          </p:val>
                                        </p:tav>
                                      </p:tavLst>
                                    </p:anim>
                                    <p:anim calcmode="lin" valueType="num">
                                      <p:cBhvr>
                                        <p:cTn id="57" dur="500" fill="hold"/>
                                        <p:tgtEl>
                                          <p:spTgt spid="177204"/>
                                        </p:tgtEl>
                                        <p:attrNameLst>
                                          <p:attrName>ppt_h</p:attrName>
                                        </p:attrNameLst>
                                      </p:cBhvr>
                                      <p:tavLst>
                                        <p:tav tm="0">
                                          <p:val>
                                            <p:fltVal val="0"/>
                                          </p:val>
                                        </p:tav>
                                        <p:tav tm="100000">
                                          <p:val>
                                            <p:strVal val="#ppt_h"/>
                                          </p:val>
                                        </p:tav>
                                      </p:tavLst>
                                    </p:anim>
                                  </p:childTnLst>
                                </p:cTn>
                              </p:par>
                            </p:childTnLst>
                          </p:cTn>
                        </p:par>
                        <p:par>
                          <p:cTn id="58" fill="hold" nodeType="afterGroup">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177191"/>
                                        </p:tgtEl>
                                        <p:attrNameLst>
                                          <p:attrName>style.visibility</p:attrName>
                                        </p:attrNameLst>
                                      </p:cBhvr>
                                      <p:to>
                                        <p:strVal val="visible"/>
                                      </p:to>
                                    </p:set>
                                    <p:animEffect transition="in" filter="slide(fromRight)">
                                      <p:cBhvr>
                                        <p:cTn id="61" dur="500"/>
                                        <p:tgtEl>
                                          <p:spTgt spid="177191"/>
                                        </p:tgtEl>
                                      </p:cBhvr>
                                    </p:animEffect>
                                  </p:childTnLst>
                                </p:cTn>
                              </p:par>
                            </p:childTnLst>
                          </p:cTn>
                        </p:par>
                        <p:par>
                          <p:cTn id="62" fill="hold" nodeType="afterGroup">
                            <p:stCondLst>
                              <p:cond delay="1500"/>
                            </p:stCondLst>
                            <p:childTnLst>
                              <p:par>
                                <p:cTn id="63" presetID="17" presetClass="entr" presetSubtype="4" fill="hold" grpId="0" nodeType="afterEffect">
                                  <p:stCondLst>
                                    <p:cond delay="0"/>
                                  </p:stCondLst>
                                  <p:childTnLst>
                                    <p:set>
                                      <p:cBhvr>
                                        <p:cTn id="64" dur="1" fill="hold">
                                          <p:stCondLst>
                                            <p:cond delay="0"/>
                                          </p:stCondLst>
                                        </p:cTn>
                                        <p:tgtEl>
                                          <p:spTgt spid="177205"/>
                                        </p:tgtEl>
                                        <p:attrNameLst>
                                          <p:attrName>style.visibility</p:attrName>
                                        </p:attrNameLst>
                                      </p:cBhvr>
                                      <p:to>
                                        <p:strVal val="visible"/>
                                      </p:to>
                                    </p:set>
                                    <p:anim calcmode="lin" valueType="num">
                                      <p:cBhvr>
                                        <p:cTn id="65" dur="500" fill="hold"/>
                                        <p:tgtEl>
                                          <p:spTgt spid="177205"/>
                                        </p:tgtEl>
                                        <p:attrNameLst>
                                          <p:attrName>ppt_x</p:attrName>
                                        </p:attrNameLst>
                                      </p:cBhvr>
                                      <p:tavLst>
                                        <p:tav tm="0">
                                          <p:val>
                                            <p:strVal val="#ppt_x"/>
                                          </p:val>
                                        </p:tav>
                                        <p:tav tm="100000">
                                          <p:val>
                                            <p:strVal val="#ppt_x"/>
                                          </p:val>
                                        </p:tav>
                                      </p:tavLst>
                                    </p:anim>
                                    <p:anim calcmode="lin" valueType="num">
                                      <p:cBhvr>
                                        <p:cTn id="66" dur="500" fill="hold"/>
                                        <p:tgtEl>
                                          <p:spTgt spid="177205"/>
                                        </p:tgtEl>
                                        <p:attrNameLst>
                                          <p:attrName>ppt_y</p:attrName>
                                        </p:attrNameLst>
                                      </p:cBhvr>
                                      <p:tavLst>
                                        <p:tav tm="0">
                                          <p:val>
                                            <p:strVal val="#ppt_y+#ppt_h/2"/>
                                          </p:val>
                                        </p:tav>
                                        <p:tav tm="100000">
                                          <p:val>
                                            <p:strVal val="#ppt_y"/>
                                          </p:val>
                                        </p:tav>
                                      </p:tavLst>
                                    </p:anim>
                                    <p:anim calcmode="lin" valueType="num">
                                      <p:cBhvr>
                                        <p:cTn id="67" dur="500" fill="hold"/>
                                        <p:tgtEl>
                                          <p:spTgt spid="177205"/>
                                        </p:tgtEl>
                                        <p:attrNameLst>
                                          <p:attrName>ppt_w</p:attrName>
                                        </p:attrNameLst>
                                      </p:cBhvr>
                                      <p:tavLst>
                                        <p:tav tm="0">
                                          <p:val>
                                            <p:strVal val="#ppt_w"/>
                                          </p:val>
                                        </p:tav>
                                        <p:tav tm="100000">
                                          <p:val>
                                            <p:strVal val="#ppt_w"/>
                                          </p:val>
                                        </p:tav>
                                      </p:tavLst>
                                    </p:anim>
                                    <p:anim calcmode="lin" valueType="num">
                                      <p:cBhvr>
                                        <p:cTn id="68" dur="500" fill="hold"/>
                                        <p:tgtEl>
                                          <p:spTgt spid="177205"/>
                                        </p:tgtEl>
                                        <p:attrNameLst>
                                          <p:attrName>ppt_h</p:attrName>
                                        </p:attrNameLst>
                                      </p:cBhvr>
                                      <p:tavLst>
                                        <p:tav tm="0">
                                          <p:val>
                                            <p:fltVal val="0"/>
                                          </p:val>
                                        </p:tav>
                                        <p:tav tm="100000">
                                          <p:val>
                                            <p:strVal val="#ppt_h"/>
                                          </p:val>
                                        </p:tav>
                                      </p:tavLst>
                                    </p:anim>
                                  </p:childTnLst>
                                </p:cTn>
                              </p:par>
                            </p:childTnLst>
                          </p:cTn>
                        </p:par>
                        <p:par>
                          <p:cTn id="69" fill="hold" nodeType="afterGroup">
                            <p:stCondLst>
                              <p:cond delay="2000"/>
                            </p:stCondLst>
                            <p:childTnLst>
                              <p:par>
                                <p:cTn id="70" presetID="12" presetClass="entr" presetSubtype="2" fill="hold" grpId="0" nodeType="afterEffect">
                                  <p:stCondLst>
                                    <p:cond delay="0"/>
                                  </p:stCondLst>
                                  <p:childTnLst>
                                    <p:set>
                                      <p:cBhvr>
                                        <p:cTn id="71" dur="1" fill="hold">
                                          <p:stCondLst>
                                            <p:cond delay="0"/>
                                          </p:stCondLst>
                                        </p:cTn>
                                        <p:tgtEl>
                                          <p:spTgt spid="177192"/>
                                        </p:tgtEl>
                                        <p:attrNameLst>
                                          <p:attrName>style.visibility</p:attrName>
                                        </p:attrNameLst>
                                      </p:cBhvr>
                                      <p:to>
                                        <p:strVal val="visible"/>
                                      </p:to>
                                    </p:set>
                                    <p:animEffect transition="in" filter="slide(fromRight)">
                                      <p:cBhvr>
                                        <p:cTn id="72" dur="500"/>
                                        <p:tgtEl>
                                          <p:spTgt spid="177192"/>
                                        </p:tgtEl>
                                      </p:cBhvr>
                                    </p:animEffect>
                                  </p:childTnLst>
                                </p:cTn>
                              </p:par>
                            </p:childTnLst>
                          </p:cTn>
                        </p:par>
                        <p:par>
                          <p:cTn id="73" fill="hold" nodeType="afterGroup">
                            <p:stCondLst>
                              <p:cond delay="2500"/>
                            </p:stCondLst>
                            <p:childTnLst>
                              <p:par>
                                <p:cTn id="74" presetID="17" presetClass="entr" presetSubtype="4" fill="hold" grpId="0" nodeType="afterEffect">
                                  <p:stCondLst>
                                    <p:cond delay="0"/>
                                  </p:stCondLst>
                                  <p:childTnLst>
                                    <p:set>
                                      <p:cBhvr>
                                        <p:cTn id="75" dur="1" fill="hold">
                                          <p:stCondLst>
                                            <p:cond delay="0"/>
                                          </p:stCondLst>
                                        </p:cTn>
                                        <p:tgtEl>
                                          <p:spTgt spid="177207"/>
                                        </p:tgtEl>
                                        <p:attrNameLst>
                                          <p:attrName>style.visibility</p:attrName>
                                        </p:attrNameLst>
                                      </p:cBhvr>
                                      <p:to>
                                        <p:strVal val="visible"/>
                                      </p:to>
                                    </p:set>
                                    <p:anim calcmode="lin" valueType="num">
                                      <p:cBhvr>
                                        <p:cTn id="76" dur="500" fill="hold"/>
                                        <p:tgtEl>
                                          <p:spTgt spid="177207"/>
                                        </p:tgtEl>
                                        <p:attrNameLst>
                                          <p:attrName>ppt_x</p:attrName>
                                        </p:attrNameLst>
                                      </p:cBhvr>
                                      <p:tavLst>
                                        <p:tav tm="0">
                                          <p:val>
                                            <p:strVal val="#ppt_x"/>
                                          </p:val>
                                        </p:tav>
                                        <p:tav tm="100000">
                                          <p:val>
                                            <p:strVal val="#ppt_x"/>
                                          </p:val>
                                        </p:tav>
                                      </p:tavLst>
                                    </p:anim>
                                    <p:anim calcmode="lin" valueType="num">
                                      <p:cBhvr>
                                        <p:cTn id="77" dur="500" fill="hold"/>
                                        <p:tgtEl>
                                          <p:spTgt spid="177207"/>
                                        </p:tgtEl>
                                        <p:attrNameLst>
                                          <p:attrName>ppt_y</p:attrName>
                                        </p:attrNameLst>
                                      </p:cBhvr>
                                      <p:tavLst>
                                        <p:tav tm="0">
                                          <p:val>
                                            <p:strVal val="#ppt_y+#ppt_h/2"/>
                                          </p:val>
                                        </p:tav>
                                        <p:tav tm="100000">
                                          <p:val>
                                            <p:strVal val="#ppt_y"/>
                                          </p:val>
                                        </p:tav>
                                      </p:tavLst>
                                    </p:anim>
                                    <p:anim calcmode="lin" valueType="num">
                                      <p:cBhvr>
                                        <p:cTn id="78" dur="500" fill="hold"/>
                                        <p:tgtEl>
                                          <p:spTgt spid="177207"/>
                                        </p:tgtEl>
                                        <p:attrNameLst>
                                          <p:attrName>ppt_w</p:attrName>
                                        </p:attrNameLst>
                                      </p:cBhvr>
                                      <p:tavLst>
                                        <p:tav tm="0">
                                          <p:val>
                                            <p:strVal val="#ppt_w"/>
                                          </p:val>
                                        </p:tav>
                                        <p:tav tm="100000">
                                          <p:val>
                                            <p:strVal val="#ppt_w"/>
                                          </p:val>
                                        </p:tav>
                                      </p:tavLst>
                                    </p:anim>
                                    <p:anim calcmode="lin" valueType="num">
                                      <p:cBhvr>
                                        <p:cTn id="79" dur="500" fill="hold"/>
                                        <p:tgtEl>
                                          <p:spTgt spid="177207"/>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77184"/>
                                        </p:tgtEl>
                                        <p:attrNameLst>
                                          <p:attrName>style.visibility</p:attrName>
                                        </p:attrNameLst>
                                      </p:cBhvr>
                                      <p:to>
                                        <p:strVal val="visible"/>
                                      </p:to>
                                    </p:set>
                                    <p:animEffect transition="in" filter="wipe(up)">
                                      <p:cBhvr>
                                        <p:cTn id="84" dur="500"/>
                                        <p:tgtEl>
                                          <p:spTgt spid="177184"/>
                                        </p:tgtEl>
                                      </p:cBhvr>
                                    </p:animEffect>
                                  </p:childTnLst>
                                </p:cTn>
                              </p:par>
                            </p:childTnLst>
                          </p:cTn>
                        </p:par>
                        <p:par>
                          <p:cTn id="85" fill="hold" nodeType="afterGroup">
                            <p:stCondLst>
                              <p:cond delay="500"/>
                            </p:stCondLst>
                            <p:childTnLst>
                              <p:par>
                                <p:cTn id="86" presetID="22" presetClass="entr" presetSubtype="8" fill="hold" grpId="0" nodeType="afterEffect">
                                  <p:stCondLst>
                                    <p:cond delay="0"/>
                                  </p:stCondLst>
                                  <p:iterate type="wd">
                                    <p:tmPct val="100000"/>
                                  </p:iterate>
                                  <p:childTnLst>
                                    <p:set>
                                      <p:cBhvr>
                                        <p:cTn id="87" dur="1" fill="hold">
                                          <p:stCondLst>
                                            <p:cond delay="0"/>
                                          </p:stCondLst>
                                        </p:cTn>
                                        <p:tgtEl>
                                          <p:spTgt spid="177185"/>
                                        </p:tgtEl>
                                        <p:attrNameLst>
                                          <p:attrName>style.visibility</p:attrName>
                                        </p:attrNameLst>
                                      </p:cBhvr>
                                      <p:to>
                                        <p:strVal val="visible"/>
                                      </p:to>
                                    </p:set>
                                    <p:animEffect transition="in" filter="wipe(left)">
                                      <p:cBhvr>
                                        <p:cTn id="88" dur="300"/>
                                        <p:tgtEl>
                                          <p:spTgt spid="17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4" grpId="0" animBg="1"/>
      <p:bldP spid="177185" grpId="0" autoUpdateAnimBg="0"/>
      <p:bldP spid="177189" grpId="0" animBg="1"/>
      <p:bldP spid="177190" grpId="0" animBg="1"/>
      <p:bldP spid="177191" grpId="0" animBg="1"/>
      <p:bldP spid="177192" grpId="0" animBg="1"/>
      <p:bldP spid="177186" grpId="0" animBg="1"/>
      <p:bldP spid="177188" grpId="0" animBg="1"/>
      <p:bldP spid="177193" grpId="0"/>
      <p:bldP spid="177196" grpId="0" animBg="1"/>
      <p:bldP spid="177202" grpId="0" animBg="1"/>
      <p:bldP spid="177204" grpId="0" animBg="1"/>
      <p:bldP spid="177205" grpId="0" animBg="1"/>
      <p:bldP spid="17720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4953" y="121818"/>
            <a:ext cx="10667999" cy="6824945"/>
          </a:xfrm>
          <a:prstGeom prst="rect">
            <a:avLst/>
          </a:prstGeom>
        </p:spPr>
        <p:txBody>
          <a:bodyPr wrap="square">
            <a:spAutoFit/>
          </a:bodyPr>
          <a:lstStyle/>
          <a:p>
            <a:pPr>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2B91AF"/>
                </a:solidFill>
                <a:highlight>
                  <a:srgbClr val="FFFFFF"/>
                </a:highlight>
                <a:latin typeface="新宋体" panose="02010609030101010101" pitchFamily="49" charset="-122"/>
                <a:ea typeface="新宋体" panose="02010609030101010101" pitchFamily="49" charset="-122"/>
              </a:rPr>
              <a:t>TriTree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err="1">
                <a:solidFill>
                  <a:srgbClr val="2B91AF"/>
                </a:solidFill>
                <a:highlight>
                  <a:srgbClr val="FFFFFF"/>
                </a:highlight>
                <a:latin typeface="新宋体" panose="02010609030101010101" pitchFamily="49" charset="-122"/>
                <a:ea typeface="新宋体" panose="02010609030101010101" pitchFamily="49" charset="-122"/>
              </a:rPr>
              <a:t>TraverseStyle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err="1">
                <a:solidFill>
                  <a:srgbClr val="2B91AF"/>
                </a:solidFill>
                <a:highlight>
                  <a:srgbClr val="FFFFFF"/>
                </a:highlight>
                <a:latin typeface="新宋体" panose="02010609030101010101" pitchFamily="49" charset="-122"/>
                <a:ea typeface="新宋体" panose="02010609030101010101" pitchFamily="49" charset="-122"/>
              </a:rPr>
              <a:t>PtrTTNode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p>
          <a:p>
            <a:pPr lvl="1">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基准情况</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pPr lvl="1">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lnSpc>
                <a:spcPts val="2100"/>
              </a:lnSpc>
            </a:pP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pPr lvl="1">
              <a:lnSpc>
                <a:spcPts val="2100"/>
              </a:lnSpc>
            </a:pPr>
            <a:r>
              <a:rPr lang="en-US" altLang="zh-CN"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dirty="0">
                <a:solidFill>
                  <a:srgbClr val="008000"/>
                </a:solidFill>
                <a:highlight>
                  <a:srgbClr val="FFFFFF"/>
                </a:highlight>
                <a:latin typeface="新宋体" panose="02010609030101010101" pitchFamily="49" charset="-122"/>
                <a:ea typeface="新宋体" panose="02010609030101010101" pitchFamily="49" charset="-122"/>
              </a:rPr>
              <a:t>按指定遍历方式进行遍历</a:t>
            </a:r>
            <a:endParaRPr lang="zh-CN" altLang="en-US" dirty="0">
              <a:solidFill>
                <a:srgbClr val="000000"/>
              </a:solidFill>
              <a:highlight>
                <a:srgbClr val="FFFFFF"/>
              </a:highlight>
              <a:latin typeface="新宋体" panose="02010609030101010101" pitchFamily="49" charset="-122"/>
              <a:ea typeface="新宋体" panose="02010609030101010101" pitchFamily="49" charset="-122"/>
            </a:endParaRPr>
          </a:p>
          <a:p>
            <a:pPr lvl="1">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switch</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p>
          <a:p>
            <a:pPr lvl="2">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case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PRE: {</a:t>
            </a:r>
          </a:p>
          <a:p>
            <a:pPr lvl="3">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rchild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break</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case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IN: {</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rchild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break</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2">
              <a:lnSpc>
                <a:spcPts val="2100"/>
              </a:lnSpc>
            </a:pPr>
            <a:r>
              <a:rPr lang="en-US" altLang="zh-CN" dirty="0">
                <a:solidFill>
                  <a:srgbClr val="0000FF"/>
                </a:solidFill>
                <a:highlight>
                  <a:srgbClr val="FFFFFF"/>
                </a:highlight>
                <a:latin typeface="新宋体" panose="02010609030101010101" pitchFamily="49" charset="-122"/>
                <a:ea typeface="新宋体" panose="02010609030101010101" pitchFamily="49" charset="-122"/>
              </a:rPr>
              <a:t>case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POST: {</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lchild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BTTraverse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rchild</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style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visit</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tree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3">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lvl="1">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pPr>
              <a:lnSpc>
                <a:spcPts val="2100"/>
              </a:lnSpc>
            </a:pP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
        <p:nvSpPr>
          <p:cNvPr id="3" name="文本框 2"/>
          <p:cNvSpPr txBox="1"/>
          <p:nvPr/>
        </p:nvSpPr>
        <p:spPr>
          <a:xfrm>
            <a:off x="383628" y="2356338"/>
            <a:ext cx="2031325" cy="369332"/>
          </a:xfrm>
          <a:prstGeom prst="rect">
            <a:avLst/>
          </a:prstGeom>
          <a:noFill/>
        </p:spPr>
        <p:txBody>
          <a:bodyPr wrap="none" rtlCol="0">
            <a:spAutoFit/>
          </a:bodyPr>
          <a:lstStyle/>
          <a:p>
            <a:r>
              <a:rPr lang="zh-CN" altLang="en-US" dirty="0"/>
              <a:t>二叉树的递归遍历</a:t>
            </a:r>
          </a:p>
        </p:txBody>
      </p:sp>
    </p:spTree>
    <p:extLst>
      <p:ext uri="{BB962C8B-B14F-4D97-AF65-F5344CB8AC3E}">
        <p14:creationId xmlns:p14="http://schemas.microsoft.com/office/powerpoint/2010/main" val="289649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676401" y="217488"/>
            <a:ext cx="59503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200" b="1">
                <a:solidFill>
                  <a:srgbClr val="FF0000"/>
                </a:solidFill>
              </a:rPr>
              <a:t>例</a:t>
            </a:r>
          </a:p>
          <a:p>
            <a:pPr eaLnBrk="1" hangingPunct="1"/>
            <a:r>
              <a:rPr lang="zh-CN" altLang="en-US" sz="3200" b="1">
                <a:solidFill>
                  <a:srgbClr val="FF0000"/>
                </a:solidFill>
              </a:rPr>
              <a:t>三</a:t>
            </a:r>
          </a:p>
          <a:p>
            <a:pPr eaLnBrk="1" hangingPunct="1"/>
            <a:endParaRPr lang="zh-CN" altLang="en-US" sz="3200" b="1">
              <a:solidFill>
                <a:srgbClr val="FF0000"/>
              </a:solidFill>
            </a:endParaRPr>
          </a:p>
          <a:p>
            <a:pPr eaLnBrk="1" hangingPunct="1"/>
            <a:r>
              <a:rPr lang="zh-CN" altLang="en-US" sz="3200" b="1">
                <a:solidFill>
                  <a:srgbClr val="FF0000"/>
                </a:solidFill>
              </a:rPr>
              <a:t>冒</a:t>
            </a:r>
          </a:p>
          <a:p>
            <a:pPr eaLnBrk="1" hangingPunct="1"/>
            <a:r>
              <a:rPr lang="zh-CN" altLang="en-US" sz="3200" b="1">
                <a:solidFill>
                  <a:srgbClr val="FF0000"/>
                </a:solidFill>
              </a:rPr>
              <a:t>泡</a:t>
            </a:r>
          </a:p>
          <a:p>
            <a:pPr eaLnBrk="1" hangingPunct="1"/>
            <a:r>
              <a:rPr lang="zh-CN" altLang="en-US" sz="3200" b="1">
                <a:solidFill>
                  <a:srgbClr val="FF0000"/>
                </a:solidFill>
              </a:rPr>
              <a:t>排</a:t>
            </a:r>
          </a:p>
          <a:p>
            <a:pPr eaLnBrk="1" hangingPunct="1"/>
            <a:r>
              <a:rPr lang="zh-CN" altLang="en-US" sz="3200" b="1">
                <a:solidFill>
                  <a:srgbClr val="FF0000"/>
                </a:solidFill>
              </a:rPr>
              <a:t>序</a:t>
            </a:r>
            <a:endParaRPr lang="zh-CN" altLang="en-US" b="1"/>
          </a:p>
        </p:txBody>
      </p:sp>
      <p:sp>
        <p:nvSpPr>
          <p:cNvPr id="57347" name="Text Box 3"/>
          <p:cNvSpPr txBox="1">
            <a:spLocks noChangeArrowheads="1"/>
          </p:cNvSpPr>
          <p:nvPr/>
        </p:nvSpPr>
        <p:spPr bwMode="auto">
          <a:xfrm>
            <a:off x="2289175" y="179388"/>
            <a:ext cx="8271816"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a:t>void</a:t>
            </a:r>
            <a:r>
              <a:rPr lang="en-US" altLang="zh-CN" sz="3200"/>
              <a:t> bubble_sort(</a:t>
            </a:r>
            <a:r>
              <a:rPr lang="en-US" altLang="zh-CN" sz="3200" b="1"/>
              <a:t>int&amp;</a:t>
            </a:r>
            <a:r>
              <a:rPr lang="en-US" altLang="zh-CN" sz="3200"/>
              <a:t> a[], </a:t>
            </a:r>
            <a:r>
              <a:rPr lang="en-US" altLang="zh-CN" sz="3200" b="1"/>
              <a:t>int</a:t>
            </a:r>
            <a:r>
              <a:rPr lang="en-US" altLang="zh-CN" sz="3200"/>
              <a:t> n) </a:t>
            </a:r>
            <a:r>
              <a:rPr lang="en-US" altLang="zh-CN" sz="3200" b="1"/>
              <a:t>{</a:t>
            </a:r>
            <a:endParaRPr lang="en-US" altLang="zh-CN" sz="3200"/>
          </a:p>
          <a:p>
            <a:pPr eaLnBrk="1" hangingPunct="1">
              <a:lnSpc>
                <a:spcPct val="120000"/>
              </a:lnSpc>
            </a:pPr>
            <a:r>
              <a:rPr lang="en-US" altLang="zh-CN" sz="3200"/>
              <a:t>   </a:t>
            </a:r>
            <a:r>
              <a:rPr lang="en-US" altLang="zh-CN">
                <a:solidFill>
                  <a:srgbClr val="333399"/>
                </a:solidFill>
              </a:rPr>
              <a:t>// </a:t>
            </a:r>
            <a:r>
              <a:rPr lang="zh-CN" altLang="en-US">
                <a:solidFill>
                  <a:srgbClr val="333399"/>
                </a:solidFill>
              </a:rPr>
              <a:t>将 </a:t>
            </a:r>
            <a:r>
              <a:rPr lang="en-US" altLang="zh-CN">
                <a:solidFill>
                  <a:srgbClr val="333399"/>
                </a:solidFill>
              </a:rPr>
              <a:t>a </a:t>
            </a:r>
            <a:r>
              <a:rPr lang="zh-CN" altLang="en-US">
                <a:solidFill>
                  <a:srgbClr val="333399"/>
                </a:solidFill>
              </a:rPr>
              <a:t>中整数序列重新排列成自小至大有序的整数序列。</a:t>
            </a:r>
            <a:endParaRPr lang="zh-CN" altLang="en-US" sz="3200"/>
          </a:p>
          <a:p>
            <a:pPr eaLnBrk="1" hangingPunct="1">
              <a:lnSpc>
                <a:spcPct val="120000"/>
              </a:lnSpc>
            </a:pPr>
            <a:r>
              <a:rPr lang="en-US" altLang="zh-CN" sz="3200" b="1">
                <a:solidFill>
                  <a:srgbClr val="6600CC"/>
                </a:solidFill>
              </a:rPr>
              <a:t>for</a:t>
            </a:r>
            <a:r>
              <a:rPr lang="en-US" altLang="zh-CN" sz="3200">
                <a:solidFill>
                  <a:srgbClr val="6600CC"/>
                </a:solidFill>
              </a:rPr>
              <a:t> </a:t>
            </a:r>
            <a:r>
              <a:rPr lang="en-US" altLang="zh-CN" sz="3200"/>
              <a:t>(i=n-1, </a:t>
            </a:r>
            <a:r>
              <a:rPr lang="en-US" altLang="zh-CN" sz="3200">
                <a:solidFill>
                  <a:schemeClr val="bg2"/>
                </a:solidFill>
              </a:rPr>
              <a:t>change=TRUE</a:t>
            </a:r>
            <a:r>
              <a:rPr lang="en-US" altLang="zh-CN" sz="3200"/>
              <a:t>;  i&gt;1 </a:t>
            </a:r>
            <a:r>
              <a:rPr lang="en-US" altLang="zh-CN" sz="3200" b="1"/>
              <a:t>&amp;&amp; </a:t>
            </a:r>
            <a:r>
              <a:rPr lang="en-US" altLang="zh-CN" sz="3200">
                <a:solidFill>
                  <a:schemeClr val="bg2"/>
                </a:solidFill>
              </a:rPr>
              <a:t>change</a:t>
            </a:r>
            <a:r>
              <a:rPr lang="en-US" altLang="zh-CN" sz="3200"/>
              <a:t>;  --i)</a:t>
            </a:r>
          </a:p>
          <a:p>
            <a:pPr eaLnBrk="1" hangingPunct="1">
              <a:lnSpc>
                <a:spcPct val="120000"/>
              </a:lnSpc>
            </a:pPr>
            <a:endParaRPr lang="en-US" altLang="zh-CN" sz="3200" b="1"/>
          </a:p>
          <a:p>
            <a:pPr eaLnBrk="1" hangingPunct="1">
              <a:lnSpc>
                <a:spcPct val="120000"/>
              </a:lnSpc>
            </a:pPr>
            <a:endParaRPr lang="en-US" altLang="zh-CN" sz="3200" b="1"/>
          </a:p>
          <a:p>
            <a:pPr eaLnBrk="1" hangingPunct="1">
              <a:lnSpc>
                <a:spcPct val="120000"/>
              </a:lnSpc>
            </a:pPr>
            <a:endParaRPr lang="en-US" altLang="zh-CN" sz="3200" b="1"/>
          </a:p>
          <a:p>
            <a:pPr eaLnBrk="1" hangingPunct="1">
              <a:lnSpc>
                <a:spcPct val="120000"/>
              </a:lnSpc>
            </a:pPr>
            <a:endParaRPr lang="en-US" altLang="zh-CN" sz="3200" b="1"/>
          </a:p>
          <a:p>
            <a:pPr eaLnBrk="1" hangingPunct="1">
              <a:lnSpc>
                <a:spcPct val="120000"/>
              </a:lnSpc>
            </a:pPr>
            <a:endParaRPr lang="en-US" altLang="zh-CN" sz="3200" b="1"/>
          </a:p>
          <a:p>
            <a:pPr eaLnBrk="1" hangingPunct="1">
              <a:lnSpc>
                <a:spcPct val="120000"/>
              </a:lnSpc>
            </a:pPr>
            <a:r>
              <a:rPr lang="en-US" altLang="zh-CN" sz="3200" b="1"/>
              <a:t>} </a:t>
            </a:r>
            <a:r>
              <a:rPr lang="en-US" altLang="zh-CN" sz="3200"/>
              <a:t>// bubble_sort</a:t>
            </a:r>
          </a:p>
        </p:txBody>
      </p:sp>
      <p:sp>
        <p:nvSpPr>
          <p:cNvPr id="57348" name="Text Box 4"/>
          <p:cNvSpPr txBox="1">
            <a:spLocks noChangeArrowheads="1"/>
          </p:cNvSpPr>
          <p:nvPr/>
        </p:nvSpPr>
        <p:spPr bwMode="auto">
          <a:xfrm>
            <a:off x="5486400" y="5287964"/>
            <a:ext cx="4298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基本操作</a:t>
            </a:r>
            <a:r>
              <a:rPr lang="en-US" altLang="zh-CN" sz="3600"/>
              <a:t>:</a:t>
            </a:r>
            <a:r>
              <a:rPr lang="en-US" altLang="zh-CN" sz="4000" b="1">
                <a:solidFill>
                  <a:srgbClr val="9900CC"/>
                </a:solidFill>
              </a:rPr>
              <a:t> </a:t>
            </a:r>
            <a:r>
              <a:rPr lang="zh-CN" altLang="en-US" sz="4000" b="1">
                <a:solidFill>
                  <a:srgbClr val="CC0000"/>
                </a:solidFill>
              </a:rPr>
              <a:t>赋值</a:t>
            </a:r>
            <a:r>
              <a:rPr lang="zh-CN" altLang="en-US" sz="4000">
                <a:solidFill>
                  <a:srgbClr val="CC0000"/>
                </a:solidFill>
              </a:rPr>
              <a:t>操作</a:t>
            </a:r>
            <a:endParaRPr lang="zh-CN" altLang="en-US"/>
          </a:p>
        </p:txBody>
      </p:sp>
      <p:sp>
        <p:nvSpPr>
          <p:cNvPr id="57349" name="Text Box 5"/>
          <p:cNvSpPr txBox="1">
            <a:spLocks noChangeArrowheads="1"/>
          </p:cNvSpPr>
          <p:nvPr/>
        </p:nvSpPr>
        <p:spPr bwMode="auto">
          <a:xfrm>
            <a:off x="5486400" y="5957889"/>
            <a:ext cx="391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t>时间复杂度</a:t>
            </a:r>
            <a:r>
              <a:rPr lang="en-US" altLang="zh-CN" sz="3600"/>
              <a:t>:</a:t>
            </a:r>
            <a:r>
              <a:rPr lang="en-US" altLang="zh-CN" sz="4000"/>
              <a:t> </a:t>
            </a:r>
            <a:r>
              <a:rPr lang="en-US" altLang="zh-CN" sz="4000" b="1">
                <a:solidFill>
                  <a:srgbClr val="9900CC"/>
                </a:solidFill>
              </a:rPr>
              <a:t>O(n</a:t>
            </a:r>
            <a:r>
              <a:rPr lang="en-US" altLang="zh-CN" sz="4000" b="1" baseline="30000">
                <a:solidFill>
                  <a:srgbClr val="9900CC"/>
                </a:solidFill>
              </a:rPr>
              <a:t>2</a:t>
            </a:r>
            <a:r>
              <a:rPr lang="en-US" altLang="zh-CN" sz="4000" b="1">
                <a:solidFill>
                  <a:srgbClr val="9900CC"/>
                </a:solidFill>
              </a:rPr>
              <a:t>)</a:t>
            </a:r>
            <a:endParaRPr lang="en-US" altLang="zh-CN" sz="4000"/>
          </a:p>
        </p:txBody>
      </p:sp>
      <p:sp>
        <p:nvSpPr>
          <p:cNvPr id="57351" name="Rectangle 7"/>
          <p:cNvSpPr>
            <a:spLocks noChangeArrowheads="1"/>
          </p:cNvSpPr>
          <p:nvPr/>
        </p:nvSpPr>
        <p:spPr bwMode="auto">
          <a:xfrm>
            <a:off x="2487613" y="1843088"/>
            <a:ext cx="83167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200" b="1"/>
              <a:t>{ </a:t>
            </a:r>
            <a:r>
              <a:rPr lang="en-US" altLang="zh-CN" sz="3200"/>
              <a:t> </a:t>
            </a:r>
            <a:r>
              <a:rPr lang="en-US" altLang="zh-CN" sz="3200">
                <a:solidFill>
                  <a:schemeClr val="bg2"/>
                </a:solidFill>
              </a:rPr>
              <a:t>change = FALSE;</a:t>
            </a:r>
            <a:r>
              <a:rPr lang="en-US" altLang="zh-CN" sz="3200"/>
              <a:t>  </a:t>
            </a:r>
            <a:r>
              <a:rPr lang="en-US" altLang="zh-CN" sz="2800"/>
              <a:t>// change </a:t>
            </a:r>
            <a:r>
              <a:rPr lang="zh-CN" altLang="en-US" sz="2800"/>
              <a:t>为元素进行交换标志</a:t>
            </a:r>
            <a:endParaRPr lang="zh-CN" altLang="en-US" sz="3200"/>
          </a:p>
          <a:p>
            <a:pPr eaLnBrk="1" hangingPunct="1">
              <a:lnSpc>
                <a:spcPct val="120000"/>
              </a:lnSpc>
            </a:pPr>
            <a:r>
              <a:rPr lang="zh-CN" altLang="en-US" sz="3200"/>
              <a:t>      </a:t>
            </a:r>
            <a:r>
              <a:rPr lang="en-US" altLang="zh-CN" sz="3200" b="1">
                <a:solidFill>
                  <a:srgbClr val="6600CC"/>
                </a:solidFill>
              </a:rPr>
              <a:t>for</a:t>
            </a:r>
            <a:r>
              <a:rPr lang="en-US" altLang="zh-CN" sz="3200"/>
              <a:t> (j=0;  j&lt;i;  ++j)</a:t>
            </a:r>
          </a:p>
          <a:p>
            <a:pPr eaLnBrk="1" hangingPunct="1">
              <a:lnSpc>
                <a:spcPct val="120000"/>
              </a:lnSpc>
            </a:pPr>
            <a:r>
              <a:rPr lang="en-US" altLang="zh-CN" sz="3200"/>
              <a:t>         </a:t>
            </a:r>
            <a:r>
              <a:rPr lang="en-US" altLang="zh-CN" sz="3200" b="1"/>
              <a:t>if </a:t>
            </a:r>
            <a:r>
              <a:rPr lang="en-US" altLang="zh-CN" sz="3200"/>
              <a:t>(a[j] &gt; a[j+1]) </a:t>
            </a:r>
          </a:p>
          <a:p>
            <a:pPr eaLnBrk="1" hangingPunct="1">
              <a:lnSpc>
                <a:spcPct val="120000"/>
              </a:lnSpc>
            </a:pPr>
            <a:r>
              <a:rPr lang="en-US" altLang="zh-CN" sz="3200"/>
              <a:t>            </a:t>
            </a:r>
            <a:r>
              <a:rPr lang="en-US" altLang="zh-CN" sz="3200" b="1"/>
              <a:t>{</a:t>
            </a:r>
            <a:r>
              <a:rPr lang="en-US" altLang="zh-CN" sz="3200"/>
              <a:t> </a:t>
            </a:r>
            <a:r>
              <a:rPr lang="en-US" altLang="zh-CN" sz="3200">
                <a:solidFill>
                  <a:srgbClr val="CC0000"/>
                </a:solidFill>
              </a:rPr>
              <a:t>a[j] </a:t>
            </a:r>
            <a:r>
              <a:rPr lang="en-US" altLang="zh-CN" sz="3200" b="1">
                <a:solidFill>
                  <a:srgbClr val="CC0000"/>
                </a:solidFill>
              </a:rPr>
              <a:t>←→</a:t>
            </a:r>
            <a:r>
              <a:rPr lang="en-US" altLang="zh-CN" sz="3200">
                <a:solidFill>
                  <a:srgbClr val="CC0000"/>
                </a:solidFill>
              </a:rPr>
              <a:t> a[j+1];</a:t>
            </a:r>
            <a:r>
              <a:rPr lang="en-US" altLang="zh-CN" sz="3200"/>
              <a:t>   </a:t>
            </a:r>
            <a:r>
              <a:rPr lang="en-US" altLang="zh-CN" sz="3200">
                <a:solidFill>
                  <a:schemeClr val="bg2"/>
                </a:solidFill>
              </a:rPr>
              <a:t>change = TRUE</a:t>
            </a:r>
            <a:r>
              <a:rPr lang="en-US" altLang="zh-CN" sz="3200"/>
              <a:t> ;</a:t>
            </a:r>
            <a:r>
              <a:rPr lang="en-US" altLang="zh-CN" sz="3200" b="1"/>
              <a:t>}</a:t>
            </a:r>
          </a:p>
          <a:p>
            <a:pPr eaLnBrk="1" hangingPunct="1">
              <a:lnSpc>
                <a:spcPct val="120000"/>
              </a:lnSpc>
            </a:pPr>
            <a:r>
              <a:rPr lang="en-US" altLang="zh-CN" sz="3200" b="1"/>
              <a:t>} </a:t>
            </a:r>
            <a:r>
              <a:rPr lang="en-US" altLang="zh-CN" sz="2800"/>
              <a:t>// </a:t>
            </a:r>
            <a:r>
              <a:rPr lang="zh-CN" altLang="en-US" sz="2800"/>
              <a:t>一趟冒泡</a:t>
            </a:r>
            <a:endParaRPr lang="zh-CN" altLang="en-US" sz="3200" b="1"/>
          </a:p>
        </p:txBody>
      </p:sp>
      <p:sp>
        <p:nvSpPr>
          <p:cNvPr id="57353" name="AutoShape 9">
            <a:hlinkClick r:id="" action="ppaction://noaction" highlightClick="1"/>
          </p:cNvPr>
          <p:cNvSpPr>
            <a:spLocks noChangeArrowheads="1"/>
          </p:cNvSpPr>
          <p:nvPr/>
        </p:nvSpPr>
        <p:spPr bwMode="auto">
          <a:xfrm>
            <a:off x="9829800" y="6248400"/>
            <a:ext cx="457200" cy="304800"/>
          </a:xfrm>
          <a:prstGeom prst="actionButtonReturn">
            <a:avLst/>
          </a:prstGeom>
          <a:solidFill>
            <a:schemeClr val="bg2"/>
          </a:solidFill>
          <a:ln w="9525">
            <a:solidFill>
              <a:schemeClr val="bg2"/>
            </a:solidFill>
            <a:miter lim="800000"/>
            <a:headEnd/>
            <a:tailEnd/>
          </a:ln>
          <a:effectLst>
            <a:prstShdw prst="shdw17" dist="17961" dir="2700000">
              <a:schemeClr val="bg2">
                <a:gamma/>
                <a:shade val="60000"/>
                <a:invGamma/>
              </a:schemeClr>
            </a:prstShdw>
          </a:effectLst>
        </p:spPr>
        <p:txBody>
          <a:bodyPr wrap="none" anchor="ctr"/>
          <a:lstStyle/>
          <a:p>
            <a:pPr algn="ctr">
              <a:defRPr/>
            </a:pPr>
            <a:endParaRPr lang="zh-CN" altLang="zh-CN" sz="3600">
              <a:solidFill>
                <a:srgbClr val="6600CC"/>
              </a:solidFill>
              <a:ea typeface="宋体" pitchFamily="2" charset="-122"/>
            </a:endParaRPr>
          </a:p>
        </p:txBody>
      </p:sp>
    </p:spTree>
    <p:extLst>
      <p:ext uri="{BB962C8B-B14F-4D97-AF65-F5344CB8AC3E}">
        <p14:creationId xmlns:p14="http://schemas.microsoft.com/office/powerpoint/2010/main" val="295697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up)">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barn(outVertical)">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51"/>
                                        </p:tgtEl>
                                        <p:attrNameLst>
                                          <p:attrName>style.visibility</p:attrName>
                                        </p:attrNameLst>
                                      </p:cBhvr>
                                      <p:to>
                                        <p:strVal val="visible"/>
                                      </p:to>
                                    </p:set>
                                    <p:animEffect transition="in" filter="strips(downRight)">
                                      <p:cBhvr>
                                        <p:cTn id="17" dur="500"/>
                                        <p:tgtEl>
                                          <p:spTgt spid="57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8"/>
                                        </p:tgtEl>
                                        <p:attrNameLst>
                                          <p:attrName>style.visibility</p:attrName>
                                        </p:attrNameLst>
                                      </p:cBhvr>
                                      <p:to>
                                        <p:strVal val="visible"/>
                                      </p:to>
                                    </p:set>
                                    <p:animEffect transition="in" filter="wipe(left)">
                                      <p:cBhvr>
                                        <p:cTn id="22" dur="500"/>
                                        <p:tgtEl>
                                          <p:spTgt spid="57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9"/>
                                        </p:tgtEl>
                                        <p:attrNameLst>
                                          <p:attrName>style.visibility</p:attrName>
                                        </p:attrNameLst>
                                      </p:cBhvr>
                                      <p:to>
                                        <p:strVal val="visible"/>
                                      </p:to>
                                    </p:set>
                                    <p:animEffect transition="in" filter="wipe(left)">
                                      <p:cBhvr>
                                        <p:cTn id="27" dur="500"/>
                                        <p:tgtEl>
                                          <p:spTgt spid="57349"/>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57353"/>
                                        </p:tgtEl>
                                        <p:attrNameLst>
                                          <p:attrName>style.visibility</p:attrName>
                                        </p:attrNameLst>
                                      </p:cBhvr>
                                      <p:to>
                                        <p:strVal val="visible"/>
                                      </p:to>
                                    </p:set>
                                    <p:anim calcmode="lin" valueType="num">
                                      <p:cBhvr additive="base">
                                        <p:cTn id="31" dur="500" fill="hold"/>
                                        <p:tgtEl>
                                          <p:spTgt spid="57353"/>
                                        </p:tgtEl>
                                        <p:attrNameLst>
                                          <p:attrName>ppt_x</p:attrName>
                                        </p:attrNameLst>
                                      </p:cBhvr>
                                      <p:tavLst>
                                        <p:tav tm="0">
                                          <p:val>
                                            <p:strVal val="1+#ppt_w/2"/>
                                          </p:val>
                                        </p:tav>
                                        <p:tav tm="100000">
                                          <p:val>
                                            <p:strVal val="#ppt_x"/>
                                          </p:val>
                                        </p:tav>
                                      </p:tavLst>
                                    </p:anim>
                                    <p:anim calcmode="lin" valueType="num">
                                      <p:cBhvr additive="base">
                                        <p:cTn id="32"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1" grpId="0" autoUpdateAnimBg="0"/>
      <p:bldP spid="57353"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749670" y="2881923"/>
            <a:ext cx="8953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0099"/>
                </a:solidFill>
              </a:rPr>
              <a:t>typedef struct</a:t>
            </a:r>
            <a:r>
              <a:rPr lang="en-US" altLang="zh-CN" sz="3600" b="1">
                <a:solidFill>
                  <a:srgbClr val="CC6600"/>
                </a:solidFill>
              </a:rPr>
              <a:t> </a:t>
            </a:r>
            <a:r>
              <a:rPr lang="en-US" altLang="zh-CN" sz="3600">
                <a:solidFill>
                  <a:srgbClr val="CC6600"/>
                </a:solidFill>
              </a:rPr>
              <a:t>BiThrNod </a:t>
            </a:r>
            <a:r>
              <a:rPr lang="en-US" altLang="zh-CN" sz="3600" b="1">
                <a:solidFill>
                  <a:srgbClr val="000099"/>
                </a:solidFill>
              </a:rPr>
              <a:t>{</a:t>
            </a:r>
            <a:endParaRPr lang="en-US" altLang="zh-CN" sz="3600">
              <a:solidFill>
                <a:srgbClr val="000099"/>
              </a:solidFill>
            </a:endParaRPr>
          </a:p>
          <a:p>
            <a:pPr eaLnBrk="1" hangingPunct="1">
              <a:lnSpc>
                <a:spcPct val="125000"/>
              </a:lnSpc>
            </a:pPr>
            <a:r>
              <a:rPr lang="en-US" altLang="zh-CN" sz="3600"/>
              <a:t>   </a:t>
            </a:r>
            <a:r>
              <a:rPr lang="en-US" altLang="zh-CN" sz="3600">
                <a:solidFill>
                  <a:srgbClr val="990099"/>
                </a:solidFill>
              </a:rPr>
              <a:t>TElemType        data;</a:t>
            </a:r>
          </a:p>
          <a:p>
            <a:pPr eaLnBrk="1" hangingPunct="1">
              <a:lnSpc>
                <a:spcPct val="125000"/>
              </a:lnSpc>
            </a:pPr>
            <a:r>
              <a:rPr lang="en-US" altLang="zh-CN" sz="3600">
                <a:solidFill>
                  <a:srgbClr val="990099"/>
                </a:solidFill>
              </a:rPr>
              <a:t>   </a:t>
            </a:r>
            <a:r>
              <a:rPr lang="en-US" altLang="zh-CN" sz="3600" b="1">
                <a:solidFill>
                  <a:srgbClr val="990099"/>
                </a:solidFill>
              </a:rPr>
              <a:t>struct</a:t>
            </a:r>
            <a:r>
              <a:rPr lang="en-US" altLang="zh-CN" sz="3600">
                <a:solidFill>
                  <a:srgbClr val="990099"/>
                </a:solidFill>
              </a:rPr>
              <a:t> BiThrNode  </a:t>
            </a:r>
            <a:r>
              <a:rPr lang="en-US" altLang="zh-CN" sz="3600" b="1">
                <a:solidFill>
                  <a:srgbClr val="990099"/>
                </a:solidFill>
              </a:rPr>
              <a:t>*</a:t>
            </a:r>
            <a:r>
              <a:rPr lang="en-US" altLang="zh-CN" sz="3600">
                <a:solidFill>
                  <a:srgbClr val="990099"/>
                </a:solidFill>
              </a:rPr>
              <a:t>lchild, </a:t>
            </a:r>
            <a:r>
              <a:rPr lang="en-US" altLang="zh-CN" sz="3600" b="1">
                <a:solidFill>
                  <a:srgbClr val="990099"/>
                </a:solidFill>
              </a:rPr>
              <a:t>*</a:t>
            </a:r>
            <a:r>
              <a:rPr lang="en-US" altLang="zh-CN" sz="3600">
                <a:solidFill>
                  <a:srgbClr val="990099"/>
                </a:solidFill>
              </a:rPr>
              <a:t>rchild;  </a:t>
            </a:r>
            <a:r>
              <a:rPr lang="en-US" altLang="zh-CN" sz="2800">
                <a:solidFill>
                  <a:srgbClr val="990099"/>
                </a:solidFill>
              </a:rPr>
              <a:t>// </a:t>
            </a:r>
            <a:r>
              <a:rPr lang="zh-CN" altLang="en-US" sz="2800">
                <a:solidFill>
                  <a:srgbClr val="990099"/>
                </a:solidFill>
              </a:rPr>
              <a:t>左右指针</a:t>
            </a:r>
          </a:p>
          <a:p>
            <a:pPr eaLnBrk="1" hangingPunct="1">
              <a:lnSpc>
                <a:spcPct val="125000"/>
              </a:lnSpc>
            </a:pPr>
            <a:r>
              <a:rPr lang="zh-CN" altLang="en-US" sz="3600">
                <a:solidFill>
                  <a:srgbClr val="990099"/>
                </a:solidFill>
              </a:rPr>
              <a:t>   </a:t>
            </a:r>
            <a:r>
              <a:rPr lang="en-US" altLang="zh-CN" sz="3600">
                <a:solidFill>
                  <a:srgbClr val="FF3300"/>
                </a:solidFill>
              </a:rPr>
              <a:t>PointerThr</a:t>
            </a:r>
            <a:r>
              <a:rPr lang="en-US" altLang="zh-CN" sz="3600">
                <a:solidFill>
                  <a:srgbClr val="990099"/>
                </a:solidFill>
              </a:rPr>
              <a:t>         LTag, RTag;    </a:t>
            </a:r>
            <a:r>
              <a:rPr lang="en-US" altLang="zh-CN" sz="2800">
                <a:solidFill>
                  <a:srgbClr val="990099"/>
                </a:solidFill>
              </a:rPr>
              <a:t>// </a:t>
            </a:r>
            <a:r>
              <a:rPr lang="zh-CN" altLang="en-US" sz="2800">
                <a:solidFill>
                  <a:srgbClr val="990099"/>
                </a:solidFill>
              </a:rPr>
              <a:t>左右标志</a:t>
            </a:r>
            <a:endParaRPr lang="zh-CN" altLang="en-US" sz="3600">
              <a:solidFill>
                <a:srgbClr val="0066CC"/>
              </a:solidFill>
            </a:endParaRPr>
          </a:p>
          <a:p>
            <a:pPr eaLnBrk="1" hangingPunct="1">
              <a:lnSpc>
                <a:spcPct val="125000"/>
              </a:lnSpc>
            </a:pPr>
            <a:r>
              <a:rPr lang="en-US" altLang="zh-CN" sz="3600" b="1">
                <a:solidFill>
                  <a:srgbClr val="000099"/>
                </a:solidFill>
              </a:rPr>
              <a:t>}</a:t>
            </a:r>
            <a:r>
              <a:rPr lang="en-US" altLang="zh-CN" sz="3600">
                <a:solidFill>
                  <a:srgbClr val="000099"/>
                </a:solidFill>
              </a:rPr>
              <a:t> BiThrNode, </a:t>
            </a:r>
            <a:r>
              <a:rPr lang="en-US" altLang="zh-CN" sz="3600" b="1">
                <a:solidFill>
                  <a:srgbClr val="000099"/>
                </a:solidFill>
              </a:rPr>
              <a:t>*</a:t>
            </a:r>
            <a:r>
              <a:rPr lang="en-US" altLang="zh-CN" sz="3600">
                <a:solidFill>
                  <a:srgbClr val="000099"/>
                </a:solidFill>
              </a:rPr>
              <a:t>BiThrTree;</a:t>
            </a:r>
          </a:p>
        </p:txBody>
      </p:sp>
      <p:sp>
        <p:nvSpPr>
          <p:cNvPr id="95235" name="Text Box 3"/>
          <p:cNvSpPr txBox="1">
            <a:spLocks noChangeArrowheads="1"/>
          </p:cNvSpPr>
          <p:nvPr/>
        </p:nvSpPr>
        <p:spPr bwMode="auto">
          <a:xfrm>
            <a:off x="1863970" y="329223"/>
            <a:ext cx="5772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a:solidFill>
                  <a:srgbClr val="990033"/>
                </a:solidFill>
              </a:rPr>
              <a:t>线索链表</a:t>
            </a:r>
            <a:r>
              <a:rPr lang="zh-CN" altLang="en-US" sz="4400">
                <a:solidFill>
                  <a:srgbClr val="000099"/>
                </a:solidFill>
              </a:rPr>
              <a:t>的类型描述：</a:t>
            </a:r>
            <a:endParaRPr lang="zh-CN" altLang="en-US"/>
          </a:p>
        </p:txBody>
      </p:sp>
      <p:sp>
        <p:nvSpPr>
          <p:cNvPr id="111620" name="Text Box 4"/>
          <p:cNvSpPr txBox="1">
            <a:spLocks noChangeArrowheads="1"/>
          </p:cNvSpPr>
          <p:nvPr/>
        </p:nvSpPr>
        <p:spPr bwMode="auto">
          <a:xfrm>
            <a:off x="1559171" y="1191236"/>
            <a:ext cx="90773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4000" b="1" dirty="0"/>
              <a:t>  </a:t>
            </a:r>
            <a:r>
              <a:rPr lang="en-US" altLang="zh-CN" sz="4000" b="1" dirty="0" err="1">
                <a:solidFill>
                  <a:srgbClr val="000099"/>
                </a:solidFill>
              </a:rPr>
              <a:t>typedef</a:t>
            </a:r>
            <a:r>
              <a:rPr lang="en-US" altLang="zh-CN" sz="4000" dirty="0"/>
              <a:t> </a:t>
            </a:r>
            <a:r>
              <a:rPr lang="en-US" altLang="zh-CN" sz="4000" dirty="0" err="1">
                <a:solidFill>
                  <a:srgbClr val="CC6600"/>
                </a:solidFill>
              </a:rPr>
              <a:t>enum</a:t>
            </a:r>
            <a:r>
              <a:rPr lang="en-US" altLang="zh-CN" sz="4000" dirty="0">
                <a:solidFill>
                  <a:srgbClr val="CC6600"/>
                </a:solidFill>
              </a:rPr>
              <a:t> </a:t>
            </a:r>
            <a:r>
              <a:rPr lang="en-US" altLang="zh-CN" sz="4000" dirty="0">
                <a:solidFill>
                  <a:srgbClr val="000099"/>
                </a:solidFill>
              </a:rPr>
              <a:t>{</a:t>
            </a:r>
            <a:r>
              <a:rPr lang="en-US" altLang="zh-CN" sz="4000" dirty="0"/>
              <a:t> </a:t>
            </a:r>
            <a:r>
              <a:rPr lang="en-US" altLang="zh-CN" sz="4000" dirty="0">
                <a:solidFill>
                  <a:srgbClr val="990000"/>
                </a:solidFill>
              </a:rPr>
              <a:t>Link, Thread</a:t>
            </a:r>
            <a:r>
              <a:rPr lang="en-US" altLang="zh-CN" sz="4000" dirty="0"/>
              <a:t> </a:t>
            </a:r>
            <a:r>
              <a:rPr lang="en-US" altLang="zh-CN" sz="4000" dirty="0">
                <a:solidFill>
                  <a:srgbClr val="000099"/>
                </a:solidFill>
              </a:rPr>
              <a:t>} </a:t>
            </a:r>
            <a:r>
              <a:rPr lang="en-US" altLang="zh-CN" sz="3200" dirty="0" err="1">
                <a:solidFill>
                  <a:srgbClr val="FF3300"/>
                </a:solidFill>
              </a:rPr>
              <a:t>PointerThr</a:t>
            </a:r>
            <a:r>
              <a:rPr lang="en-US" altLang="zh-CN" sz="3200" dirty="0">
                <a:solidFill>
                  <a:srgbClr val="000099"/>
                </a:solidFill>
              </a:rPr>
              <a:t>;</a:t>
            </a:r>
            <a:r>
              <a:rPr lang="en-US" altLang="zh-CN" sz="4000" dirty="0"/>
              <a:t>  </a:t>
            </a:r>
          </a:p>
          <a:p>
            <a:pPr eaLnBrk="1" hangingPunct="1">
              <a:lnSpc>
                <a:spcPct val="120000"/>
              </a:lnSpc>
            </a:pPr>
            <a:r>
              <a:rPr lang="en-US" altLang="zh-CN" sz="4000" dirty="0"/>
              <a:t>     </a:t>
            </a:r>
            <a:r>
              <a:rPr lang="en-US" altLang="zh-CN" sz="4000" dirty="0">
                <a:solidFill>
                  <a:srgbClr val="000099"/>
                </a:solidFill>
              </a:rPr>
              <a:t>// Link</a:t>
            </a:r>
            <a:r>
              <a:rPr lang="en-US" altLang="zh-CN" sz="4000" b="1" dirty="0">
                <a:solidFill>
                  <a:srgbClr val="000099"/>
                </a:solidFill>
              </a:rPr>
              <a:t>==</a:t>
            </a:r>
            <a:r>
              <a:rPr lang="en-US" altLang="zh-CN" sz="4000" dirty="0">
                <a:solidFill>
                  <a:srgbClr val="000099"/>
                </a:solidFill>
              </a:rPr>
              <a:t>0:</a:t>
            </a:r>
            <a:r>
              <a:rPr lang="zh-CN" altLang="en-US" sz="4000" dirty="0">
                <a:solidFill>
                  <a:srgbClr val="000099"/>
                </a:solidFill>
              </a:rPr>
              <a:t>指针，</a:t>
            </a:r>
            <a:r>
              <a:rPr lang="en-US" altLang="zh-CN" sz="4000" dirty="0">
                <a:solidFill>
                  <a:srgbClr val="000099"/>
                </a:solidFill>
              </a:rPr>
              <a:t>Thread</a:t>
            </a:r>
            <a:r>
              <a:rPr lang="en-US" altLang="zh-CN" sz="4000" b="1" dirty="0">
                <a:solidFill>
                  <a:srgbClr val="000099"/>
                </a:solidFill>
              </a:rPr>
              <a:t>==</a:t>
            </a:r>
            <a:r>
              <a:rPr lang="en-US" altLang="zh-CN" sz="4000" dirty="0">
                <a:solidFill>
                  <a:srgbClr val="000099"/>
                </a:solidFill>
              </a:rPr>
              <a:t>1:</a:t>
            </a:r>
            <a:r>
              <a:rPr lang="zh-CN" altLang="en-US" sz="4000" dirty="0">
                <a:solidFill>
                  <a:srgbClr val="000099"/>
                </a:solidFill>
              </a:rPr>
              <a:t>线索</a:t>
            </a:r>
            <a:endParaRPr lang="zh-CN" altLang="en-US" sz="4000" dirty="0"/>
          </a:p>
        </p:txBody>
      </p:sp>
      <p:sp>
        <p:nvSpPr>
          <p:cNvPr id="2" name="文本框 1"/>
          <p:cNvSpPr txBox="1"/>
          <p:nvPr/>
        </p:nvSpPr>
        <p:spPr>
          <a:xfrm>
            <a:off x="8561511" y="3069492"/>
            <a:ext cx="2492990" cy="923330"/>
          </a:xfrm>
          <a:prstGeom prst="rect">
            <a:avLst/>
          </a:prstGeom>
          <a:noFill/>
        </p:spPr>
        <p:txBody>
          <a:bodyPr wrap="none" rtlCol="0">
            <a:spAutoFit/>
          </a:bodyPr>
          <a:lstStyle/>
          <a:p>
            <a:r>
              <a:rPr lang="zh-CN" altLang="en-US" dirty="0"/>
              <a:t>子树为空则作为线索；</a:t>
            </a:r>
            <a:endParaRPr lang="en-US" altLang="zh-CN" dirty="0"/>
          </a:p>
          <a:p>
            <a:r>
              <a:rPr lang="zh-CN" altLang="en-US" dirty="0"/>
              <a:t>左线索指向前驱，</a:t>
            </a:r>
            <a:endParaRPr lang="en-US" altLang="zh-CN" dirty="0"/>
          </a:p>
          <a:p>
            <a:r>
              <a:rPr lang="zh-CN" altLang="en-US" dirty="0"/>
              <a:t>右线索指向后继</a:t>
            </a:r>
          </a:p>
        </p:txBody>
      </p:sp>
    </p:spTree>
    <p:extLst>
      <p:ext uri="{BB962C8B-B14F-4D97-AF65-F5344CB8AC3E}">
        <p14:creationId xmlns:p14="http://schemas.microsoft.com/office/powerpoint/2010/main" val="2333165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ppt_x</p:attrName>
                                        </p:attrNameLst>
                                      </p:cBhvr>
                                      <p:tavLst>
                                        <p:tav tm="0">
                                          <p:val>
                                            <p:strVal val="#ppt_x"/>
                                          </p:val>
                                        </p:tav>
                                        <p:tav tm="100000">
                                          <p:val>
                                            <p:strVal val="#ppt_x"/>
                                          </p:val>
                                        </p:tav>
                                      </p:tavLst>
                                    </p:anim>
                                    <p:anim calcmode="lin" valueType="num">
                                      <p:cBhvr>
                                        <p:cTn id="8" dur="500" fill="hold"/>
                                        <p:tgtEl>
                                          <p:spTgt spid="111620"/>
                                        </p:tgtEl>
                                        <p:attrNameLst>
                                          <p:attrName>ppt_y</p:attrName>
                                        </p:attrNameLst>
                                      </p:cBhvr>
                                      <p:tavLst>
                                        <p:tav tm="0">
                                          <p:val>
                                            <p:strVal val="#ppt_y+#ppt_h/2"/>
                                          </p:val>
                                        </p:tav>
                                        <p:tav tm="100000">
                                          <p:val>
                                            <p:strVal val="#ppt_y"/>
                                          </p:val>
                                        </p:tav>
                                      </p:tavLst>
                                    </p:anim>
                                    <p:anim calcmode="lin" valueType="num">
                                      <p:cBhvr>
                                        <p:cTn id="9" dur="500" fill="hold"/>
                                        <p:tgtEl>
                                          <p:spTgt spid="111620"/>
                                        </p:tgtEl>
                                        <p:attrNameLst>
                                          <p:attrName>ppt_w</p:attrName>
                                        </p:attrNameLst>
                                      </p:cBhvr>
                                      <p:tavLst>
                                        <p:tav tm="0">
                                          <p:val>
                                            <p:strVal val="#ppt_w"/>
                                          </p:val>
                                        </p:tav>
                                        <p:tav tm="100000">
                                          <p:val>
                                            <p:strVal val="#ppt_w"/>
                                          </p:val>
                                        </p:tav>
                                      </p:tavLst>
                                    </p:anim>
                                    <p:anim calcmode="lin" valueType="num">
                                      <p:cBhvr>
                                        <p:cTn id="10" dur="500" fill="hold"/>
                                        <p:tgtEl>
                                          <p:spTgt spid="11162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1618"/>
                                        </p:tgtEl>
                                        <p:attrNameLst>
                                          <p:attrName>style.visibility</p:attrName>
                                        </p:attrNameLst>
                                      </p:cBhvr>
                                      <p:to>
                                        <p:strVal val="visible"/>
                                      </p:to>
                                    </p:set>
                                    <p:anim calcmode="lin" valueType="num">
                                      <p:cBhvr>
                                        <p:cTn id="15" dur="500" fill="hold"/>
                                        <p:tgtEl>
                                          <p:spTgt spid="111618"/>
                                        </p:tgtEl>
                                        <p:attrNameLst>
                                          <p:attrName>ppt_x</p:attrName>
                                        </p:attrNameLst>
                                      </p:cBhvr>
                                      <p:tavLst>
                                        <p:tav tm="0">
                                          <p:val>
                                            <p:strVal val="#ppt_x"/>
                                          </p:val>
                                        </p:tav>
                                        <p:tav tm="100000">
                                          <p:val>
                                            <p:strVal val="#ppt_x"/>
                                          </p:val>
                                        </p:tav>
                                      </p:tavLst>
                                    </p:anim>
                                    <p:anim calcmode="lin" valueType="num">
                                      <p:cBhvr>
                                        <p:cTn id="16" dur="500" fill="hold"/>
                                        <p:tgtEl>
                                          <p:spTgt spid="111618"/>
                                        </p:tgtEl>
                                        <p:attrNameLst>
                                          <p:attrName>ppt_y</p:attrName>
                                        </p:attrNameLst>
                                      </p:cBhvr>
                                      <p:tavLst>
                                        <p:tav tm="0">
                                          <p:val>
                                            <p:strVal val="#ppt_y+#ppt_h/2"/>
                                          </p:val>
                                        </p:tav>
                                        <p:tav tm="100000">
                                          <p:val>
                                            <p:strVal val="#ppt_y"/>
                                          </p:val>
                                        </p:tav>
                                      </p:tavLst>
                                    </p:anim>
                                    <p:anim calcmode="lin" valueType="num">
                                      <p:cBhvr>
                                        <p:cTn id="17" dur="500" fill="hold"/>
                                        <p:tgtEl>
                                          <p:spTgt spid="111618"/>
                                        </p:tgtEl>
                                        <p:attrNameLst>
                                          <p:attrName>ppt_w</p:attrName>
                                        </p:attrNameLst>
                                      </p:cBhvr>
                                      <p:tavLst>
                                        <p:tav tm="0">
                                          <p:val>
                                            <p:strVal val="#ppt_w"/>
                                          </p:val>
                                        </p:tav>
                                        <p:tav tm="100000">
                                          <p:val>
                                            <p:strVal val="#ppt_w"/>
                                          </p:val>
                                        </p:tav>
                                      </p:tavLst>
                                    </p:anim>
                                    <p:anim calcmode="lin" valueType="num">
                                      <p:cBhvr>
                                        <p:cTn id="18" dur="500" fill="hold"/>
                                        <p:tgtEl>
                                          <p:spTgt spid="1116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2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1828800" y="198439"/>
            <a:ext cx="52641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4000" b="1">
                <a:solidFill>
                  <a:srgbClr val="800000"/>
                </a:solidFill>
              </a:rPr>
              <a:t>带头结点的线索二叉树</a:t>
            </a:r>
            <a:endParaRPr lang="zh-CN" altLang="en-US" sz="4400"/>
          </a:p>
        </p:txBody>
      </p:sp>
      <p:sp>
        <p:nvSpPr>
          <p:cNvPr id="98307" name="Text Box 5"/>
          <p:cNvSpPr txBox="1">
            <a:spLocks noChangeArrowheads="1"/>
          </p:cNvSpPr>
          <p:nvPr/>
        </p:nvSpPr>
        <p:spPr bwMode="auto">
          <a:xfrm>
            <a:off x="4679950" y="908051"/>
            <a:ext cx="11318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2800" b="1">
                <a:solidFill>
                  <a:srgbClr val="800000"/>
                </a:solidFill>
              </a:rPr>
              <a:t>空树</a:t>
            </a:r>
            <a:r>
              <a:rPr lang="en-US" altLang="zh-CN" sz="2800" b="1">
                <a:solidFill>
                  <a:srgbClr val="800000"/>
                </a:solidFill>
              </a:rPr>
              <a:t>T</a:t>
            </a:r>
            <a:endParaRPr lang="en-US" altLang="zh-CN" sz="2800"/>
          </a:p>
        </p:txBody>
      </p:sp>
      <p:sp>
        <p:nvSpPr>
          <p:cNvPr id="98308" name="Text Box 6"/>
          <p:cNvSpPr txBox="1">
            <a:spLocks noChangeArrowheads="1"/>
          </p:cNvSpPr>
          <p:nvPr/>
        </p:nvSpPr>
        <p:spPr bwMode="auto">
          <a:xfrm>
            <a:off x="7040564" y="931864"/>
            <a:ext cx="226853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2800" b="1" dirty="0">
                <a:solidFill>
                  <a:srgbClr val="800000"/>
                </a:solidFill>
              </a:rPr>
              <a:t>T-&gt;</a:t>
            </a:r>
            <a:r>
              <a:rPr lang="en-US" altLang="zh-CN" sz="2800" b="1" dirty="0" err="1">
                <a:solidFill>
                  <a:srgbClr val="800000"/>
                </a:solidFill>
              </a:rPr>
              <a:t>lchild</a:t>
            </a:r>
            <a:r>
              <a:rPr lang="en-US" altLang="zh-CN" sz="2800" b="1" dirty="0">
                <a:solidFill>
                  <a:srgbClr val="800000"/>
                </a:solidFill>
              </a:rPr>
              <a:t> = T</a:t>
            </a:r>
          </a:p>
          <a:p>
            <a:pPr eaLnBrk="1" hangingPunct="1">
              <a:lnSpc>
                <a:spcPct val="125000"/>
              </a:lnSpc>
            </a:pPr>
            <a:r>
              <a:rPr lang="en-US" altLang="zh-CN" sz="2800" b="1" dirty="0">
                <a:solidFill>
                  <a:srgbClr val="800000"/>
                </a:solidFill>
              </a:rPr>
              <a:t>T-&gt;</a:t>
            </a:r>
            <a:r>
              <a:rPr lang="en-US" altLang="zh-CN" sz="2800" b="1" dirty="0" err="1">
                <a:solidFill>
                  <a:srgbClr val="800000"/>
                </a:solidFill>
              </a:rPr>
              <a:t>rchild</a:t>
            </a:r>
            <a:r>
              <a:rPr lang="en-US" altLang="zh-CN" sz="2800" b="1" dirty="0">
                <a:solidFill>
                  <a:srgbClr val="800000"/>
                </a:solidFill>
              </a:rPr>
              <a:t> = T</a:t>
            </a:r>
            <a:endParaRPr lang="en-US" altLang="zh-CN" sz="2800" dirty="0"/>
          </a:p>
        </p:txBody>
      </p:sp>
      <p:sp>
        <p:nvSpPr>
          <p:cNvPr id="98309" name="Text Box 7"/>
          <p:cNvSpPr txBox="1">
            <a:spLocks noChangeArrowheads="1"/>
          </p:cNvSpPr>
          <p:nvPr/>
        </p:nvSpPr>
        <p:spPr bwMode="auto">
          <a:xfrm>
            <a:off x="4656139" y="1925639"/>
            <a:ext cx="14874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2800" b="1">
                <a:solidFill>
                  <a:srgbClr val="800000"/>
                </a:solidFill>
              </a:rPr>
              <a:t>非空树</a:t>
            </a:r>
            <a:r>
              <a:rPr lang="en-US" altLang="zh-CN" sz="2800" b="1">
                <a:solidFill>
                  <a:srgbClr val="800000"/>
                </a:solidFill>
              </a:rPr>
              <a:t>T</a:t>
            </a:r>
            <a:endParaRPr lang="en-US" altLang="zh-CN" sz="2800"/>
          </a:p>
        </p:txBody>
      </p:sp>
      <p:sp>
        <p:nvSpPr>
          <p:cNvPr id="98310" name="Text Box 8"/>
          <p:cNvSpPr txBox="1">
            <a:spLocks noChangeArrowheads="1"/>
          </p:cNvSpPr>
          <p:nvPr/>
        </p:nvSpPr>
        <p:spPr bwMode="auto">
          <a:xfrm>
            <a:off x="7032626" y="1916114"/>
            <a:ext cx="503689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2800" b="1" dirty="0">
                <a:solidFill>
                  <a:srgbClr val="800000"/>
                </a:solidFill>
              </a:rPr>
              <a:t>T-&gt;</a:t>
            </a:r>
            <a:r>
              <a:rPr lang="en-US" altLang="zh-CN" sz="2800" b="1" dirty="0" err="1">
                <a:solidFill>
                  <a:srgbClr val="800000"/>
                </a:solidFill>
              </a:rPr>
              <a:t>lchild</a:t>
            </a:r>
            <a:r>
              <a:rPr lang="en-US" altLang="zh-CN" sz="2800" b="1" dirty="0">
                <a:solidFill>
                  <a:srgbClr val="800000"/>
                </a:solidFill>
              </a:rPr>
              <a:t> = root</a:t>
            </a:r>
          </a:p>
          <a:p>
            <a:pPr eaLnBrk="1" hangingPunct="1">
              <a:lnSpc>
                <a:spcPct val="125000"/>
              </a:lnSpc>
            </a:pPr>
            <a:r>
              <a:rPr lang="en-US" altLang="zh-CN" sz="2800" b="1" dirty="0">
                <a:solidFill>
                  <a:srgbClr val="800000"/>
                </a:solidFill>
              </a:rPr>
              <a:t>T-&gt;</a:t>
            </a:r>
            <a:r>
              <a:rPr lang="en-US" altLang="zh-CN" sz="2800" b="1" dirty="0" err="1">
                <a:solidFill>
                  <a:srgbClr val="800000"/>
                </a:solidFill>
              </a:rPr>
              <a:t>rchild</a:t>
            </a:r>
            <a:r>
              <a:rPr lang="en-US" altLang="zh-CN" sz="2800" b="1" dirty="0">
                <a:solidFill>
                  <a:srgbClr val="800000"/>
                </a:solidFill>
              </a:rPr>
              <a:t> = </a:t>
            </a:r>
            <a:r>
              <a:rPr lang="en-US" altLang="zh-CN" sz="2800" b="1" dirty="0" err="1">
                <a:solidFill>
                  <a:srgbClr val="800000"/>
                </a:solidFill>
              </a:rPr>
              <a:t>lastchild</a:t>
            </a:r>
            <a:r>
              <a:rPr lang="en-US" altLang="zh-CN" sz="2800" b="1" dirty="0">
                <a:solidFill>
                  <a:srgbClr val="800000"/>
                </a:solidFill>
              </a:rPr>
              <a:t>(</a:t>
            </a:r>
            <a:r>
              <a:rPr lang="zh-CN" altLang="en-US" sz="2800" b="1" dirty="0">
                <a:solidFill>
                  <a:srgbClr val="800000"/>
                </a:solidFill>
              </a:rPr>
              <a:t>最右下</a:t>
            </a:r>
            <a:r>
              <a:rPr lang="en-US" altLang="zh-CN" sz="2800" b="1" dirty="0">
                <a:solidFill>
                  <a:srgbClr val="800000"/>
                </a:solidFill>
              </a:rPr>
              <a:t>E)</a:t>
            </a:r>
          </a:p>
          <a:p>
            <a:pPr eaLnBrk="1" hangingPunct="1">
              <a:lnSpc>
                <a:spcPct val="125000"/>
              </a:lnSpc>
            </a:pPr>
            <a:r>
              <a:rPr lang="en-US" altLang="zh-CN" sz="2800" b="1" dirty="0" err="1">
                <a:solidFill>
                  <a:srgbClr val="800000"/>
                </a:solidFill>
              </a:rPr>
              <a:t>Firstchild</a:t>
            </a:r>
            <a:r>
              <a:rPr lang="en-US" altLang="zh-CN" sz="2800" b="1" dirty="0">
                <a:solidFill>
                  <a:srgbClr val="800000"/>
                </a:solidFill>
              </a:rPr>
              <a:t>(</a:t>
            </a:r>
            <a:r>
              <a:rPr lang="zh-CN" altLang="en-US" sz="2800" b="1" dirty="0">
                <a:solidFill>
                  <a:srgbClr val="800000"/>
                </a:solidFill>
              </a:rPr>
              <a:t>最左下</a:t>
            </a:r>
            <a:r>
              <a:rPr lang="en-US" altLang="zh-CN" sz="2800" b="1" dirty="0">
                <a:solidFill>
                  <a:srgbClr val="800000"/>
                </a:solidFill>
              </a:rPr>
              <a:t>B)-&gt;</a:t>
            </a:r>
            <a:r>
              <a:rPr lang="en-US" altLang="zh-CN" sz="2800" b="1" dirty="0" err="1">
                <a:solidFill>
                  <a:srgbClr val="800000"/>
                </a:solidFill>
              </a:rPr>
              <a:t>lchild</a:t>
            </a:r>
            <a:r>
              <a:rPr lang="en-US" altLang="zh-CN" sz="2800" b="1" dirty="0">
                <a:solidFill>
                  <a:srgbClr val="800000"/>
                </a:solidFill>
              </a:rPr>
              <a:t> = T</a:t>
            </a:r>
          </a:p>
          <a:p>
            <a:pPr eaLnBrk="1" hangingPunct="1">
              <a:lnSpc>
                <a:spcPct val="125000"/>
              </a:lnSpc>
            </a:pPr>
            <a:r>
              <a:rPr lang="en-US" altLang="zh-CN" sz="2800" b="1" dirty="0" err="1">
                <a:solidFill>
                  <a:srgbClr val="800000"/>
                </a:solidFill>
              </a:rPr>
              <a:t>lastchild</a:t>
            </a:r>
            <a:r>
              <a:rPr lang="en-US" altLang="zh-CN" sz="2800" b="1" dirty="0">
                <a:solidFill>
                  <a:srgbClr val="800000"/>
                </a:solidFill>
              </a:rPr>
              <a:t>-&gt;</a:t>
            </a:r>
            <a:r>
              <a:rPr lang="en-US" altLang="zh-CN" sz="2800" b="1" dirty="0" err="1">
                <a:solidFill>
                  <a:srgbClr val="800000"/>
                </a:solidFill>
              </a:rPr>
              <a:t>rchild</a:t>
            </a:r>
            <a:r>
              <a:rPr lang="en-US" altLang="zh-CN" sz="2800" b="1" dirty="0">
                <a:solidFill>
                  <a:srgbClr val="800000"/>
                </a:solidFill>
              </a:rPr>
              <a:t> = T</a:t>
            </a:r>
            <a:endParaRPr lang="en-US" altLang="zh-CN" sz="2800" dirty="0"/>
          </a:p>
        </p:txBody>
      </p:sp>
      <p:grpSp>
        <p:nvGrpSpPr>
          <p:cNvPr id="98311" name="组合 47"/>
          <p:cNvGrpSpPr>
            <a:grpSpLocks/>
          </p:cNvGrpSpPr>
          <p:nvPr/>
        </p:nvGrpSpPr>
        <p:grpSpPr bwMode="auto">
          <a:xfrm>
            <a:off x="1676400" y="2060576"/>
            <a:ext cx="4191000" cy="4492625"/>
            <a:chOff x="152400" y="2060575"/>
            <a:chExt cx="4191000" cy="4492625"/>
          </a:xfrm>
        </p:grpSpPr>
        <p:grpSp>
          <p:nvGrpSpPr>
            <p:cNvPr id="98313" name="Group 9"/>
            <p:cNvGrpSpPr>
              <a:grpSpLocks/>
            </p:cNvGrpSpPr>
            <p:nvPr/>
          </p:nvGrpSpPr>
          <p:grpSpPr bwMode="auto">
            <a:xfrm>
              <a:off x="152400" y="3048000"/>
              <a:ext cx="4191000" cy="3505200"/>
              <a:chOff x="96" y="1920"/>
              <a:chExt cx="2640" cy="2208"/>
            </a:xfrm>
          </p:grpSpPr>
          <p:sp>
            <p:nvSpPr>
              <p:cNvPr id="98336" name="Oval 10"/>
              <p:cNvSpPr>
                <a:spLocks noChangeArrowheads="1"/>
              </p:cNvSpPr>
              <p:nvPr/>
            </p:nvSpPr>
            <p:spPr bwMode="auto">
              <a:xfrm>
                <a:off x="1488" y="192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FF0000"/>
                    </a:solidFill>
                  </a:rPr>
                  <a:t>A</a:t>
                </a:r>
                <a:endParaRPr lang="en-US" altLang="zh-CN" sz="2800"/>
              </a:p>
            </p:txBody>
          </p:sp>
          <p:sp>
            <p:nvSpPr>
              <p:cNvPr id="98337" name="Oval 11"/>
              <p:cNvSpPr>
                <a:spLocks noChangeArrowheads="1"/>
              </p:cNvSpPr>
              <p:nvPr/>
            </p:nvSpPr>
            <p:spPr bwMode="auto">
              <a:xfrm>
                <a:off x="96"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B</a:t>
                </a:r>
                <a:endParaRPr lang="en-US" altLang="zh-CN" sz="2800"/>
              </a:p>
            </p:txBody>
          </p:sp>
          <p:sp>
            <p:nvSpPr>
              <p:cNvPr id="98338" name="Oval 12"/>
              <p:cNvSpPr>
                <a:spLocks noChangeArrowheads="1"/>
              </p:cNvSpPr>
              <p:nvPr/>
            </p:nvSpPr>
            <p:spPr bwMode="auto">
              <a:xfrm>
                <a:off x="1008"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C</a:t>
                </a:r>
                <a:endParaRPr lang="en-US" altLang="zh-CN" sz="2800"/>
              </a:p>
            </p:txBody>
          </p:sp>
          <p:sp>
            <p:nvSpPr>
              <p:cNvPr id="98339" name="Oval 13"/>
              <p:cNvSpPr>
                <a:spLocks noChangeArrowheads="1"/>
              </p:cNvSpPr>
              <p:nvPr/>
            </p:nvSpPr>
            <p:spPr bwMode="auto">
              <a:xfrm>
                <a:off x="576" y="340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D</a:t>
                </a:r>
                <a:endParaRPr lang="en-US" altLang="zh-CN" sz="2800"/>
              </a:p>
            </p:txBody>
          </p:sp>
          <p:sp>
            <p:nvSpPr>
              <p:cNvPr id="98340" name="Oval 14"/>
              <p:cNvSpPr>
                <a:spLocks noChangeArrowheads="1"/>
              </p:cNvSpPr>
              <p:nvPr/>
            </p:nvSpPr>
            <p:spPr bwMode="auto">
              <a:xfrm>
                <a:off x="2448"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E</a:t>
                </a:r>
                <a:endParaRPr lang="en-US" altLang="zh-CN" sz="2800"/>
              </a:p>
            </p:txBody>
          </p:sp>
          <p:sp>
            <p:nvSpPr>
              <p:cNvPr id="98341" name="Oval 15"/>
              <p:cNvSpPr>
                <a:spLocks noChangeArrowheads="1"/>
              </p:cNvSpPr>
              <p:nvPr/>
            </p:nvSpPr>
            <p:spPr bwMode="auto">
              <a:xfrm>
                <a:off x="2016"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F</a:t>
                </a:r>
                <a:endParaRPr lang="en-US" altLang="zh-CN" sz="2800"/>
              </a:p>
            </p:txBody>
          </p:sp>
          <p:sp>
            <p:nvSpPr>
              <p:cNvPr id="98342" name="Oval 16"/>
              <p:cNvSpPr>
                <a:spLocks noChangeArrowheads="1"/>
              </p:cNvSpPr>
              <p:nvPr/>
            </p:nvSpPr>
            <p:spPr bwMode="auto">
              <a:xfrm>
                <a:off x="1584" y="336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G</a:t>
                </a:r>
                <a:endParaRPr lang="en-US" altLang="zh-CN" sz="2800"/>
              </a:p>
            </p:txBody>
          </p:sp>
          <p:sp>
            <p:nvSpPr>
              <p:cNvPr id="98343" name="Oval 17"/>
              <p:cNvSpPr>
                <a:spLocks noChangeArrowheads="1"/>
              </p:cNvSpPr>
              <p:nvPr/>
            </p:nvSpPr>
            <p:spPr bwMode="auto">
              <a:xfrm>
                <a:off x="1248"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H</a:t>
                </a:r>
                <a:endParaRPr lang="en-US" altLang="zh-CN" sz="2800"/>
              </a:p>
            </p:txBody>
          </p:sp>
          <p:sp>
            <p:nvSpPr>
              <p:cNvPr id="98344" name="Oval 18"/>
              <p:cNvSpPr>
                <a:spLocks noChangeArrowheads="1"/>
              </p:cNvSpPr>
              <p:nvPr/>
            </p:nvSpPr>
            <p:spPr bwMode="auto">
              <a:xfrm>
                <a:off x="1920"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K</a:t>
                </a:r>
                <a:endParaRPr lang="en-US" altLang="zh-CN" sz="2800"/>
              </a:p>
            </p:txBody>
          </p:sp>
          <p:sp>
            <p:nvSpPr>
              <p:cNvPr id="98345" name="Line 19"/>
              <p:cNvSpPr>
                <a:spLocks noChangeShapeType="1"/>
              </p:cNvSpPr>
              <p:nvPr/>
            </p:nvSpPr>
            <p:spPr bwMode="auto">
              <a:xfrm flipH="1">
                <a:off x="240" y="2064"/>
                <a:ext cx="1248"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6" name="Line 20"/>
              <p:cNvSpPr>
                <a:spLocks noChangeShapeType="1"/>
              </p:cNvSpPr>
              <p:nvPr/>
            </p:nvSpPr>
            <p:spPr bwMode="auto">
              <a:xfrm>
                <a:off x="384" y="2496"/>
                <a:ext cx="768"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7" name="Line 21"/>
              <p:cNvSpPr>
                <a:spLocks noChangeShapeType="1"/>
              </p:cNvSpPr>
              <p:nvPr/>
            </p:nvSpPr>
            <p:spPr bwMode="auto">
              <a:xfrm flipH="1">
                <a:off x="720" y="2976"/>
                <a:ext cx="288"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8" name="Line 22"/>
              <p:cNvSpPr>
                <a:spLocks noChangeShapeType="1"/>
              </p:cNvSpPr>
              <p:nvPr/>
            </p:nvSpPr>
            <p:spPr bwMode="auto">
              <a:xfrm>
                <a:off x="1776" y="2064"/>
                <a:ext cx="816"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9" name="Line 23"/>
              <p:cNvSpPr>
                <a:spLocks noChangeShapeType="1"/>
              </p:cNvSpPr>
              <p:nvPr/>
            </p:nvSpPr>
            <p:spPr bwMode="auto">
              <a:xfrm flipH="1">
                <a:off x="2160" y="2592"/>
                <a:ext cx="28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0" name="Line 24"/>
              <p:cNvSpPr>
                <a:spLocks noChangeShapeType="1"/>
              </p:cNvSpPr>
              <p:nvPr/>
            </p:nvSpPr>
            <p:spPr bwMode="auto">
              <a:xfrm flipH="1">
                <a:off x="1728" y="2976"/>
                <a:ext cx="288"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1" name="Line 25"/>
              <p:cNvSpPr>
                <a:spLocks noChangeShapeType="1"/>
              </p:cNvSpPr>
              <p:nvPr/>
            </p:nvSpPr>
            <p:spPr bwMode="auto">
              <a:xfrm flipH="1">
                <a:off x="1392" y="345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2" name="Line 26"/>
              <p:cNvSpPr>
                <a:spLocks noChangeShapeType="1"/>
              </p:cNvSpPr>
              <p:nvPr/>
            </p:nvSpPr>
            <p:spPr bwMode="auto">
              <a:xfrm>
                <a:off x="1872" y="345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98314" name="AutoShape 27"/>
            <p:cNvCxnSpPr>
              <a:cxnSpLocks noChangeShapeType="1"/>
              <a:stCxn id="98337" idx="1"/>
              <a:endCxn id="98315" idx="1"/>
            </p:cNvCxnSpPr>
            <p:nvPr/>
          </p:nvCxnSpPr>
          <p:spPr bwMode="auto">
            <a:xfrm rot="-5400000">
              <a:off x="584200" y="2022475"/>
              <a:ext cx="1477963" cy="2208213"/>
            </a:xfrm>
            <a:prstGeom prst="curvedConnector2">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sp>
          <p:nvSpPr>
            <p:cNvPr id="98315" name="Rectangle 28"/>
            <p:cNvSpPr>
              <a:spLocks noChangeArrowheads="1"/>
            </p:cNvSpPr>
            <p:nvPr/>
          </p:nvSpPr>
          <p:spPr bwMode="auto">
            <a:xfrm>
              <a:off x="2427288" y="2060575"/>
              <a:ext cx="501650" cy="654050"/>
            </a:xfrm>
            <a:prstGeom prst="rect">
              <a:avLst/>
            </a:prstGeom>
            <a:solidFill>
              <a:srgbClr val="CCFFCC"/>
            </a:solidFill>
            <a:ln w="12700" cap="sq">
              <a:solidFill>
                <a:schemeClr val="tx1"/>
              </a:solidFill>
              <a:miter lim="800000"/>
              <a:headEnd type="none" w="sm" len="sm"/>
              <a:tailEnd type="none" w="sm" len="sm"/>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T</a:t>
              </a:r>
              <a:endParaRPr lang="en-US" altLang="zh-CN" sz="3600">
                <a:solidFill>
                  <a:srgbClr val="800000"/>
                </a:solidFill>
              </a:endParaRPr>
            </a:p>
          </p:txBody>
        </p:sp>
        <p:cxnSp>
          <p:nvCxnSpPr>
            <p:cNvPr id="98316" name="AutoShape 29"/>
            <p:cNvCxnSpPr>
              <a:cxnSpLocks noChangeShapeType="1"/>
              <a:stCxn id="98315" idx="2"/>
              <a:endCxn id="98340" idx="7"/>
            </p:cNvCxnSpPr>
            <p:nvPr/>
          </p:nvCxnSpPr>
          <p:spPr bwMode="auto">
            <a:xfrm rot="16200000" flipH="1">
              <a:off x="2901694" y="2491044"/>
              <a:ext cx="1151171" cy="1598332"/>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17" name="AutoShape 31"/>
            <p:cNvCxnSpPr>
              <a:cxnSpLocks noChangeShapeType="1"/>
              <a:stCxn id="98339" idx="6"/>
              <a:endCxn id="98338" idx="4"/>
            </p:cNvCxnSpPr>
            <p:nvPr/>
          </p:nvCxnSpPr>
          <p:spPr bwMode="auto">
            <a:xfrm flipV="1">
              <a:off x="1371600" y="4953000"/>
              <a:ext cx="457200" cy="647700"/>
            </a:xfrm>
            <a:prstGeom prst="curvedConnector2">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18" name="AutoShape 32"/>
            <p:cNvCxnSpPr>
              <a:cxnSpLocks noChangeShapeType="1"/>
              <a:stCxn id="98337" idx="4"/>
            </p:cNvCxnSpPr>
            <p:nvPr/>
          </p:nvCxnSpPr>
          <p:spPr bwMode="auto">
            <a:xfrm rot="16200000" flipH="1">
              <a:off x="-58737" y="4630737"/>
              <a:ext cx="1398588" cy="519113"/>
            </a:xfrm>
            <a:prstGeom prst="curvedConnector3">
              <a:avLst>
                <a:gd name="adj1" fmla="val 49944"/>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19" name="AutoShape 33"/>
            <p:cNvCxnSpPr>
              <a:cxnSpLocks noChangeShapeType="1"/>
              <a:stCxn id="98338" idx="7"/>
              <a:endCxn id="98336" idx="3"/>
            </p:cNvCxnSpPr>
            <p:nvPr/>
          </p:nvCxnSpPr>
          <p:spPr bwMode="auto">
            <a:xfrm rot="-5400000">
              <a:off x="1582737" y="3781426"/>
              <a:ext cx="1254125" cy="438150"/>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20" name="AutoShape 34"/>
            <p:cNvCxnSpPr>
              <a:cxnSpLocks noChangeShapeType="1"/>
              <a:stCxn id="98343" idx="0"/>
              <a:endCxn id="98342" idx="1"/>
            </p:cNvCxnSpPr>
            <p:nvPr/>
          </p:nvCxnSpPr>
          <p:spPr bwMode="auto">
            <a:xfrm rot="-5400000">
              <a:off x="2004219" y="5595144"/>
              <a:ext cx="782637" cy="371475"/>
            </a:xfrm>
            <a:prstGeom prst="curvedConnector3">
              <a:avLst>
                <a:gd name="adj1" fmla="val 108921"/>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21" name="AutoShape 35"/>
            <p:cNvCxnSpPr>
              <a:cxnSpLocks noChangeShapeType="1"/>
              <a:stCxn id="98344" idx="6"/>
              <a:endCxn id="98341" idx="4"/>
            </p:cNvCxnSpPr>
            <p:nvPr/>
          </p:nvCxnSpPr>
          <p:spPr bwMode="auto">
            <a:xfrm flipH="1" flipV="1">
              <a:off x="3429000" y="4953000"/>
              <a:ext cx="76200" cy="1409700"/>
            </a:xfrm>
            <a:prstGeom prst="curvedConnector4">
              <a:avLst>
                <a:gd name="adj1" fmla="val -300000"/>
                <a:gd name="adj2" fmla="val 56755"/>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22" name="AutoShape 36"/>
            <p:cNvCxnSpPr>
              <a:cxnSpLocks noChangeShapeType="1"/>
              <a:stCxn id="98341" idx="7"/>
              <a:endCxn id="98340" idx="5"/>
            </p:cNvCxnSpPr>
            <p:nvPr/>
          </p:nvCxnSpPr>
          <p:spPr bwMode="auto">
            <a:xfrm rot="-5400000">
              <a:off x="3687762" y="4038601"/>
              <a:ext cx="492125" cy="685800"/>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23" name="AutoShape 37"/>
            <p:cNvCxnSpPr>
              <a:cxnSpLocks noChangeShapeType="1"/>
              <a:stCxn id="98340" idx="6"/>
              <a:endCxn id="98315" idx="3"/>
            </p:cNvCxnSpPr>
            <p:nvPr/>
          </p:nvCxnSpPr>
          <p:spPr bwMode="auto">
            <a:xfrm flipH="1" flipV="1">
              <a:off x="2928938" y="2387600"/>
              <a:ext cx="1414462" cy="1612900"/>
            </a:xfrm>
            <a:prstGeom prst="curvedConnector3">
              <a:avLst>
                <a:gd name="adj1" fmla="val -16162"/>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98324" name="AutoShape 38"/>
            <p:cNvCxnSpPr>
              <a:cxnSpLocks noChangeShapeType="1"/>
              <a:stCxn id="98336" idx="2"/>
              <a:endCxn id="98345" idx="1"/>
            </p:cNvCxnSpPr>
            <p:nvPr/>
          </p:nvCxnSpPr>
          <p:spPr bwMode="auto">
            <a:xfrm rot="10800000" flipV="1">
              <a:off x="381000" y="3238500"/>
              <a:ext cx="1981200" cy="590550"/>
            </a:xfrm>
            <a:prstGeom prst="curvedConnector4">
              <a:avLst>
                <a:gd name="adj1" fmla="val 54565"/>
                <a:gd name="adj2" fmla="val -4032"/>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25" name="AutoShape 39"/>
            <p:cNvCxnSpPr>
              <a:cxnSpLocks noChangeShapeType="1"/>
              <a:endCxn id="98343" idx="2"/>
            </p:cNvCxnSpPr>
            <p:nvPr/>
          </p:nvCxnSpPr>
          <p:spPr bwMode="auto">
            <a:xfrm rot="5400000">
              <a:off x="825500" y="4610100"/>
              <a:ext cx="2908300" cy="596900"/>
            </a:xfrm>
            <a:prstGeom prst="curvedConnector4">
              <a:avLst>
                <a:gd name="adj1" fmla="val 48306"/>
                <a:gd name="adj2" fmla="val 100528"/>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26" name="AutoShape 40"/>
            <p:cNvCxnSpPr>
              <a:cxnSpLocks noChangeShapeType="1"/>
              <a:stCxn id="98342" idx="4"/>
              <a:endCxn id="98344" idx="2"/>
            </p:cNvCxnSpPr>
            <p:nvPr/>
          </p:nvCxnSpPr>
          <p:spPr bwMode="auto">
            <a:xfrm rot="16200000" flipH="1">
              <a:off x="2571750" y="5886450"/>
              <a:ext cx="647700" cy="304800"/>
            </a:xfrm>
            <a:prstGeom prst="curvedConnector2">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27" name="AutoShape 41"/>
            <p:cNvCxnSpPr>
              <a:cxnSpLocks noChangeShapeType="1"/>
              <a:stCxn id="98315" idx="2"/>
              <a:endCxn id="98336" idx="1"/>
            </p:cNvCxnSpPr>
            <p:nvPr/>
          </p:nvCxnSpPr>
          <p:spPr bwMode="auto">
            <a:xfrm rot="5400000">
              <a:off x="2359049" y="2784731"/>
              <a:ext cx="389171" cy="248958"/>
            </a:xfrm>
            <a:prstGeom prst="curvedConnector3">
              <a:avLst>
                <a:gd name="adj1" fmla="val 50000"/>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98328" name="AutoShape 42"/>
            <p:cNvCxnSpPr>
              <a:cxnSpLocks noChangeShapeType="1"/>
              <a:stCxn id="98340" idx="2"/>
              <a:endCxn id="98341" idx="1"/>
            </p:cNvCxnSpPr>
            <p:nvPr/>
          </p:nvCxnSpPr>
          <p:spPr bwMode="auto">
            <a:xfrm rot="10800000" flipV="1">
              <a:off x="3267075" y="4000500"/>
              <a:ext cx="619125" cy="627063"/>
            </a:xfrm>
            <a:prstGeom prst="curvedConnector2">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29" name="AutoShape 43"/>
            <p:cNvCxnSpPr>
              <a:cxnSpLocks noChangeShapeType="1"/>
              <a:stCxn id="98341" idx="3"/>
              <a:endCxn id="98344" idx="7"/>
            </p:cNvCxnSpPr>
            <p:nvPr/>
          </p:nvCxnSpPr>
          <p:spPr bwMode="auto">
            <a:xfrm rot="16200000" flipH="1">
              <a:off x="2687637" y="5476876"/>
              <a:ext cx="1330325" cy="171450"/>
            </a:xfrm>
            <a:prstGeom prst="curvedConnector3">
              <a:avLst>
                <a:gd name="adj1" fmla="val 50000"/>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30" name="AutoShape 44"/>
            <p:cNvCxnSpPr>
              <a:cxnSpLocks noChangeShapeType="1"/>
              <a:stCxn id="98344" idx="1"/>
              <a:endCxn id="98342" idx="5"/>
            </p:cNvCxnSpPr>
            <p:nvPr/>
          </p:nvCxnSpPr>
          <p:spPr bwMode="auto">
            <a:xfrm rot="5400000" flipH="1">
              <a:off x="2725737" y="5838826"/>
              <a:ext cx="568325" cy="209550"/>
            </a:xfrm>
            <a:prstGeom prst="curvedConnector3">
              <a:avLst>
                <a:gd name="adj1" fmla="val 50000"/>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98331" name="AutoShape 45"/>
            <p:cNvCxnSpPr>
              <a:cxnSpLocks noChangeShapeType="1"/>
              <a:stCxn id="98342" idx="3"/>
              <a:endCxn id="98343" idx="6"/>
            </p:cNvCxnSpPr>
            <p:nvPr/>
          </p:nvCxnSpPr>
          <p:spPr bwMode="auto">
            <a:xfrm rot="5400000">
              <a:off x="2158207" y="5939631"/>
              <a:ext cx="703262" cy="142875"/>
            </a:xfrm>
            <a:prstGeom prst="curvedConnector2">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32" name="AutoShape 46"/>
            <p:cNvCxnSpPr>
              <a:cxnSpLocks noChangeShapeType="1"/>
            </p:cNvCxnSpPr>
            <p:nvPr/>
          </p:nvCxnSpPr>
          <p:spPr bwMode="auto">
            <a:xfrm rot="5400000" flipH="1" flipV="1">
              <a:off x="841375" y="4567238"/>
              <a:ext cx="3124200" cy="704850"/>
            </a:xfrm>
            <a:prstGeom prst="curvedConnector3">
              <a:avLst>
                <a:gd name="adj1" fmla="val 48727"/>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98333" name="AutoShape 47"/>
            <p:cNvCxnSpPr>
              <a:cxnSpLocks noChangeShapeType="1"/>
              <a:stCxn id="98336" idx="3"/>
              <a:endCxn id="98338" idx="0"/>
            </p:cNvCxnSpPr>
            <p:nvPr/>
          </p:nvCxnSpPr>
          <p:spPr bwMode="auto">
            <a:xfrm rot="5400000">
              <a:off x="1529557" y="3672681"/>
              <a:ext cx="1198562" cy="600075"/>
            </a:xfrm>
            <a:prstGeom prst="curvedConnector3">
              <a:avLst>
                <a:gd name="adj1" fmla="val 8079"/>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34" name="AutoShape 48"/>
            <p:cNvCxnSpPr>
              <a:cxnSpLocks noChangeShapeType="1"/>
              <a:stCxn id="98338" idx="1"/>
              <a:endCxn id="98339" idx="1"/>
            </p:cNvCxnSpPr>
            <p:nvPr/>
          </p:nvCxnSpPr>
          <p:spPr bwMode="auto">
            <a:xfrm rot="-5400000" flipH="1" flipV="1">
              <a:off x="904875" y="4703763"/>
              <a:ext cx="838200" cy="685800"/>
            </a:xfrm>
            <a:prstGeom prst="curvedConnector3">
              <a:avLst>
                <a:gd name="adj1" fmla="val -8333"/>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98335" name="AutoShape 49"/>
            <p:cNvCxnSpPr>
              <a:cxnSpLocks noChangeShapeType="1"/>
              <a:stCxn id="98339" idx="3"/>
              <a:endCxn id="98337" idx="3"/>
            </p:cNvCxnSpPr>
            <p:nvPr/>
          </p:nvCxnSpPr>
          <p:spPr bwMode="auto">
            <a:xfrm rot="16200000" flipV="1">
              <a:off x="-200025" y="4554538"/>
              <a:ext cx="1600200" cy="762000"/>
            </a:xfrm>
            <a:prstGeom prst="curvedConnector3">
              <a:avLst>
                <a:gd name="adj1" fmla="val 3968"/>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grpSp>
      <p:sp>
        <p:nvSpPr>
          <p:cNvPr id="98312" name="Text Box 50"/>
          <p:cNvSpPr txBox="1">
            <a:spLocks noChangeArrowheads="1"/>
          </p:cNvSpPr>
          <p:nvPr/>
        </p:nvSpPr>
        <p:spPr bwMode="auto">
          <a:xfrm>
            <a:off x="6046057" y="4919664"/>
            <a:ext cx="570046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zh-CN" altLang="en-US" sz="2800" b="1" dirty="0">
                <a:solidFill>
                  <a:srgbClr val="800000"/>
                </a:solidFill>
              </a:rPr>
              <a:t>双向线索链表</a:t>
            </a:r>
            <a:endParaRPr lang="en-US" altLang="zh-CN" sz="2800" b="1" dirty="0">
              <a:solidFill>
                <a:srgbClr val="800000"/>
              </a:solidFill>
            </a:endParaRPr>
          </a:p>
          <a:p>
            <a:pPr eaLnBrk="1" hangingPunct="1">
              <a:lnSpc>
                <a:spcPct val="125000"/>
              </a:lnSpc>
            </a:pPr>
            <a:r>
              <a:rPr lang="zh-CN" altLang="en-US" sz="2800" b="1" dirty="0">
                <a:solidFill>
                  <a:srgbClr val="800000"/>
                </a:solidFill>
              </a:rPr>
              <a:t>中序遍历</a:t>
            </a:r>
            <a:r>
              <a:rPr lang="zh-CN" altLang="en-US" sz="2800" b="1" dirty="0">
                <a:solidFill>
                  <a:srgbClr val="800000"/>
                </a:solidFill>
                <a:sym typeface="Wingdings" panose="05000000000000000000" pitchFamily="2" charset="2"/>
              </a:rPr>
              <a:t>：</a:t>
            </a:r>
            <a:r>
              <a:rPr lang="en-US" altLang="zh-CN" sz="2800" b="1" dirty="0">
                <a:solidFill>
                  <a:srgbClr val="800000"/>
                </a:solidFill>
                <a:sym typeface="Wingdings" panose="05000000000000000000" pitchFamily="2" charset="2"/>
              </a:rPr>
              <a:t>(T)</a:t>
            </a:r>
            <a:r>
              <a:rPr lang="en-US" altLang="zh-CN" sz="2800" b="1" dirty="0">
                <a:solidFill>
                  <a:srgbClr val="800000"/>
                </a:solidFill>
              </a:rPr>
              <a:t>BDCAHGKFE(T)</a:t>
            </a:r>
            <a:endParaRPr lang="zh-CN" altLang="en-US" sz="2800" b="1" dirty="0">
              <a:solidFill>
                <a:srgbClr val="800000"/>
              </a:solidFill>
            </a:endParaRPr>
          </a:p>
        </p:txBody>
      </p:sp>
    </p:spTree>
    <p:extLst>
      <p:ext uri="{BB962C8B-B14F-4D97-AF65-F5344CB8AC3E}">
        <p14:creationId xmlns:p14="http://schemas.microsoft.com/office/powerpoint/2010/main" val="2649932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600200" y="152401"/>
            <a:ext cx="9372600"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2800" b="1" dirty="0">
                <a:solidFill>
                  <a:srgbClr val="990000"/>
                </a:solidFill>
              </a:rPr>
              <a:t>void</a:t>
            </a:r>
            <a:r>
              <a:rPr lang="en-US" altLang="zh-CN" sz="2800" dirty="0">
                <a:solidFill>
                  <a:srgbClr val="990000"/>
                </a:solidFill>
              </a:rPr>
              <a:t> </a:t>
            </a:r>
            <a:r>
              <a:rPr lang="en-US" altLang="zh-CN" sz="2800" dirty="0" err="1">
                <a:solidFill>
                  <a:srgbClr val="990000"/>
                </a:solidFill>
              </a:rPr>
              <a:t>InOrderTraverse_Thr</a:t>
            </a:r>
            <a:r>
              <a:rPr lang="en-US" altLang="zh-CN" sz="2800" dirty="0">
                <a:solidFill>
                  <a:srgbClr val="990000"/>
                </a:solidFill>
              </a:rPr>
              <a:t>(</a:t>
            </a:r>
            <a:r>
              <a:rPr lang="en-US" altLang="zh-CN" sz="2800" dirty="0" err="1">
                <a:solidFill>
                  <a:srgbClr val="990000"/>
                </a:solidFill>
              </a:rPr>
              <a:t>BiThrTree</a:t>
            </a:r>
            <a:r>
              <a:rPr lang="en-US" altLang="zh-CN" sz="2800" dirty="0">
                <a:solidFill>
                  <a:srgbClr val="990000"/>
                </a:solidFill>
              </a:rPr>
              <a:t> T, </a:t>
            </a:r>
          </a:p>
          <a:p>
            <a:pPr eaLnBrk="1" hangingPunct="1">
              <a:lnSpc>
                <a:spcPct val="120000"/>
              </a:lnSpc>
            </a:pPr>
            <a:r>
              <a:rPr lang="en-US" altLang="zh-CN" sz="2800" dirty="0">
                <a:solidFill>
                  <a:srgbClr val="990000"/>
                </a:solidFill>
              </a:rPr>
              <a:t>                                  </a:t>
            </a:r>
            <a:r>
              <a:rPr lang="en-US" altLang="zh-CN" sz="2800" b="1" dirty="0">
                <a:solidFill>
                  <a:srgbClr val="990000"/>
                </a:solidFill>
              </a:rPr>
              <a:t>void</a:t>
            </a:r>
            <a:r>
              <a:rPr lang="en-US" altLang="zh-CN" sz="2800" dirty="0">
                <a:solidFill>
                  <a:srgbClr val="990000"/>
                </a:solidFill>
              </a:rPr>
              <a:t> (</a:t>
            </a:r>
            <a:r>
              <a:rPr lang="en-US" altLang="zh-CN" sz="2800" b="1" dirty="0">
                <a:solidFill>
                  <a:srgbClr val="990000"/>
                </a:solidFill>
              </a:rPr>
              <a:t>*</a:t>
            </a:r>
            <a:r>
              <a:rPr lang="en-US" altLang="zh-CN" sz="2800" dirty="0">
                <a:solidFill>
                  <a:srgbClr val="990000"/>
                </a:solidFill>
              </a:rPr>
              <a:t>Visit)(</a:t>
            </a:r>
            <a:r>
              <a:rPr lang="en-US" altLang="zh-CN" sz="2800" dirty="0" err="1">
                <a:solidFill>
                  <a:srgbClr val="990000"/>
                </a:solidFill>
              </a:rPr>
              <a:t>TElemType</a:t>
            </a:r>
            <a:r>
              <a:rPr lang="en-US" altLang="zh-CN" sz="2800" dirty="0">
                <a:solidFill>
                  <a:srgbClr val="990000"/>
                </a:solidFill>
              </a:rPr>
              <a:t> e)) </a:t>
            </a:r>
            <a:r>
              <a:rPr lang="en-US" altLang="zh-CN" sz="2800" b="1" dirty="0">
                <a:solidFill>
                  <a:srgbClr val="990000"/>
                </a:solidFill>
              </a:rPr>
              <a:t>{</a:t>
            </a:r>
            <a:endParaRPr lang="en-US" altLang="zh-CN" sz="2800" dirty="0">
              <a:solidFill>
                <a:srgbClr val="990000"/>
              </a:solidFill>
            </a:endParaRPr>
          </a:p>
          <a:p>
            <a:pPr eaLnBrk="1" hangingPunct="1">
              <a:lnSpc>
                <a:spcPct val="120000"/>
              </a:lnSpc>
            </a:pPr>
            <a:r>
              <a:rPr lang="en-US" altLang="zh-CN" sz="2800" dirty="0">
                <a:solidFill>
                  <a:srgbClr val="990000"/>
                </a:solidFill>
              </a:rPr>
              <a:t>  p = T-&gt;</a:t>
            </a:r>
            <a:r>
              <a:rPr lang="en-US" altLang="zh-CN" sz="2800" dirty="0" err="1">
                <a:solidFill>
                  <a:srgbClr val="990000"/>
                </a:solidFill>
              </a:rPr>
              <a:t>lchild</a:t>
            </a:r>
            <a:r>
              <a:rPr lang="en-US" altLang="zh-CN" sz="2800" dirty="0">
                <a:solidFill>
                  <a:srgbClr val="990000"/>
                </a:solidFill>
              </a:rPr>
              <a:t>;       // p</a:t>
            </a:r>
            <a:r>
              <a:rPr lang="zh-CN" altLang="en-US" sz="2800" dirty="0">
                <a:solidFill>
                  <a:srgbClr val="990000"/>
                </a:solidFill>
              </a:rPr>
              <a:t>指向根结点</a:t>
            </a:r>
          </a:p>
          <a:p>
            <a:pPr eaLnBrk="1" hangingPunct="1">
              <a:lnSpc>
                <a:spcPct val="120000"/>
              </a:lnSpc>
            </a:pPr>
            <a:r>
              <a:rPr lang="zh-CN" altLang="en-US" sz="2800" dirty="0">
                <a:solidFill>
                  <a:srgbClr val="990000"/>
                </a:solidFill>
              </a:rPr>
              <a:t>  </a:t>
            </a:r>
            <a:r>
              <a:rPr lang="en-US" altLang="zh-CN" sz="2800" b="1" dirty="0">
                <a:solidFill>
                  <a:srgbClr val="990000"/>
                </a:solidFill>
              </a:rPr>
              <a:t>while</a:t>
            </a:r>
            <a:r>
              <a:rPr lang="en-US" altLang="zh-CN" sz="2800" dirty="0">
                <a:solidFill>
                  <a:srgbClr val="990000"/>
                </a:solidFill>
              </a:rPr>
              <a:t> (p </a:t>
            </a:r>
            <a:r>
              <a:rPr lang="en-US" altLang="zh-CN" sz="2800" b="1" dirty="0">
                <a:solidFill>
                  <a:srgbClr val="990000"/>
                </a:solidFill>
              </a:rPr>
              <a:t>!=</a:t>
            </a:r>
            <a:r>
              <a:rPr lang="en-US" altLang="zh-CN" sz="2800" dirty="0">
                <a:solidFill>
                  <a:srgbClr val="990000"/>
                </a:solidFill>
              </a:rPr>
              <a:t> T) </a:t>
            </a:r>
            <a:r>
              <a:rPr lang="en-US" altLang="zh-CN" sz="2800" b="1" dirty="0">
                <a:solidFill>
                  <a:srgbClr val="990000"/>
                </a:solidFill>
              </a:rPr>
              <a:t>{</a:t>
            </a:r>
            <a:r>
              <a:rPr lang="en-US" altLang="zh-CN" sz="2800" dirty="0">
                <a:solidFill>
                  <a:srgbClr val="990000"/>
                </a:solidFill>
              </a:rPr>
              <a:t>     // </a:t>
            </a:r>
            <a:r>
              <a:rPr lang="zh-CN" altLang="en-US" sz="2800" dirty="0">
                <a:solidFill>
                  <a:srgbClr val="990000"/>
                </a:solidFill>
              </a:rPr>
              <a:t>空树或遍历结束时，</a:t>
            </a:r>
            <a:r>
              <a:rPr lang="en-US" altLang="zh-CN" sz="2800" dirty="0">
                <a:solidFill>
                  <a:srgbClr val="990000"/>
                </a:solidFill>
              </a:rPr>
              <a:t>p==T</a:t>
            </a:r>
          </a:p>
          <a:p>
            <a:pPr eaLnBrk="1" hangingPunct="1">
              <a:lnSpc>
                <a:spcPct val="120000"/>
              </a:lnSpc>
            </a:pPr>
            <a:r>
              <a:rPr lang="en-US" altLang="zh-CN" sz="2800" b="1" dirty="0">
                <a:solidFill>
                  <a:srgbClr val="990000"/>
                </a:solidFill>
              </a:rPr>
              <a:t>     while</a:t>
            </a:r>
            <a:r>
              <a:rPr lang="en-US" altLang="zh-CN" sz="2800" dirty="0">
                <a:solidFill>
                  <a:srgbClr val="990000"/>
                </a:solidFill>
              </a:rPr>
              <a:t> (p-&gt;</a:t>
            </a:r>
            <a:r>
              <a:rPr lang="en-US" altLang="zh-CN" sz="2800" dirty="0" err="1">
                <a:solidFill>
                  <a:srgbClr val="990000"/>
                </a:solidFill>
              </a:rPr>
              <a:t>LTag</a:t>
            </a:r>
            <a:r>
              <a:rPr lang="en-US" altLang="zh-CN" sz="2800" dirty="0">
                <a:solidFill>
                  <a:srgbClr val="990000"/>
                </a:solidFill>
              </a:rPr>
              <a:t>==Link)  p = p-&gt;</a:t>
            </a:r>
            <a:r>
              <a:rPr lang="en-US" altLang="zh-CN" sz="2800" dirty="0" err="1">
                <a:solidFill>
                  <a:srgbClr val="990000"/>
                </a:solidFill>
              </a:rPr>
              <a:t>lchild</a:t>
            </a:r>
            <a:r>
              <a:rPr lang="en-US" altLang="zh-CN" sz="2800" dirty="0">
                <a:solidFill>
                  <a:srgbClr val="990000"/>
                </a:solidFill>
              </a:rPr>
              <a:t>;  // </a:t>
            </a:r>
            <a:r>
              <a:rPr lang="zh-CN" altLang="en-US" sz="2800" dirty="0">
                <a:solidFill>
                  <a:srgbClr val="990000"/>
                </a:solidFill>
              </a:rPr>
              <a:t>第</a:t>
            </a:r>
            <a:r>
              <a:rPr lang="zh-CN" altLang="zh-CN" sz="2800" dirty="0">
                <a:solidFill>
                  <a:srgbClr val="990000"/>
                </a:solidFill>
              </a:rPr>
              <a:t>一个结点</a:t>
            </a:r>
            <a:endParaRPr lang="zh-CN" altLang="en-US" sz="2800" dirty="0">
              <a:solidFill>
                <a:srgbClr val="990000"/>
              </a:solidFill>
            </a:endParaRPr>
          </a:p>
          <a:p>
            <a:pPr eaLnBrk="1" hangingPunct="1">
              <a:lnSpc>
                <a:spcPct val="120000"/>
              </a:lnSpc>
            </a:pPr>
            <a:r>
              <a:rPr lang="zh-CN" altLang="en-US" sz="2800" dirty="0">
                <a:solidFill>
                  <a:srgbClr val="990000"/>
                </a:solidFill>
              </a:rPr>
              <a:t>     </a:t>
            </a:r>
            <a:r>
              <a:rPr lang="en-US" altLang="zh-CN" sz="2800" dirty="0">
                <a:solidFill>
                  <a:srgbClr val="990000"/>
                </a:solidFill>
              </a:rPr>
              <a:t>Visit(p-&gt;data);</a:t>
            </a:r>
          </a:p>
          <a:p>
            <a:pPr eaLnBrk="1" hangingPunct="1">
              <a:lnSpc>
                <a:spcPct val="120000"/>
              </a:lnSpc>
            </a:pPr>
            <a:r>
              <a:rPr lang="en-US" altLang="zh-CN" sz="2800" b="1" dirty="0">
                <a:solidFill>
                  <a:srgbClr val="990000"/>
                </a:solidFill>
              </a:rPr>
              <a:t>     while</a:t>
            </a:r>
            <a:r>
              <a:rPr lang="en-US" altLang="zh-CN" sz="2800" dirty="0">
                <a:solidFill>
                  <a:srgbClr val="990000"/>
                </a:solidFill>
              </a:rPr>
              <a:t> (p-&gt;</a:t>
            </a:r>
            <a:r>
              <a:rPr lang="en-US" altLang="zh-CN" sz="2800" dirty="0" err="1">
                <a:solidFill>
                  <a:srgbClr val="990000"/>
                </a:solidFill>
              </a:rPr>
              <a:t>RTag</a:t>
            </a:r>
            <a:r>
              <a:rPr lang="en-US" altLang="zh-CN" sz="2800" dirty="0">
                <a:solidFill>
                  <a:srgbClr val="990000"/>
                </a:solidFill>
              </a:rPr>
              <a:t>==Thread </a:t>
            </a:r>
            <a:r>
              <a:rPr lang="en-US" altLang="zh-CN" sz="2800" b="1" dirty="0">
                <a:solidFill>
                  <a:srgbClr val="990000"/>
                </a:solidFill>
              </a:rPr>
              <a:t>&amp;&amp;</a:t>
            </a:r>
            <a:r>
              <a:rPr lang="en-US" altLang="zh-CN" sz="2800" dirty="0">
                <a:solidFill>
                  <a:srgbClr val="990000"/>
                </a:solidFill>
              </a:rPr>
              <a:t> p-&gt;</a:t>
            </a:r>
            <a:r>
              <a:rPr lang="en-US" altLang="zh-CN" sz="2800" dirty="0" err="1">
                <a:solidFill>
                  <a:srgbClr val="990000"/>
                </a:solidFill>
              </a:rPr>
              <a:t>rchild</a:t>
            </a:r>
            <a:r>
              <a:rPr lang="en-US" altLang="zh-CN" sz="2800" b="1" dirty="0">
                <a:solidFill>
                  <a:srgbClr val="990000"/>
                </a:solidFill>
              </a:rPr>
              <a:t>!</a:t>
            </a:r>
            <a:r>
              <a:rPr lang="en-US" altLang="zh-CN" sz="2800" dirty="0">
                <a:solidFill>
                  <a:srgbClr val="990000"/>
                </a:solidFill>
              </a:rPr>
              <a:t>=T) </a:t>
            </a:r>
            <a:r>
              <a:rPr lang="en-US" altLang="zh-CN" sz="2800" b="1" dirty="0">
                <a:solidFill>
                  <a:srgbClr val="990000"/>
                </a:solidFill>
              </a:rPr>
              <a:t>{</a:t>
            </a:r>
            <a:endParaRPr lang="en-US" altLang="zh-CN" sz="2800" dirty="0">
              <a:solidFill>
                <a:srgbClr val="990000"/>
              </a:solidFill>
            </a:endParaRPr>
          </a:p>
          <a:p>
            <a:pPr eaLnBrk="1" hangingPunct="1">
              <a:lnSpc>
                <a:spcPct val="120000"/>
              </a:lnSpc>
            </a:pPr>
            <a:r>
              <a:rPr lang="en-US" altLang="zh-CN" sz="2800" dirty="0">
                <a:solidFill>
                  <a:srgbClr val="990000"/>
                </a:solidFill>
              </a:rPr>
              <a:t>         p = p-&gt;</a:t>
            </a:r>
            <a:r>
              <a:rPr lang="en-US" altLang="zh-CN" sz="2800" dirty="0" err="1">
                <a:solidFill>
                  <a:srgbClr val="990000"/>
                </a:solidFill>
              </a:rPr>
              <a:t>rchild</a:t>
            </a:r>
            <a:r>
              <a:rPr lang="en-US" altLang="zh-CN" sz="2800" dirty="0">
                <a:solidFill>
                  <a:srgbClr val="990000"/>
                </a:solidFill>
              </a:rPr>
              <a:t>;  Visit(p-&gt;data);      // </a:t>
            </a:r>
            <a:r>
              <a:rPr lang="zh-CN" altLang="en-US" sz="2800" dirty="0">
                <a:solidFill>
                  <a:srgbClr val="990000"/>
                </a:solidFill>
              </a:rPr>
              <a:t>访问后继结点</a:t>
            </a:r>
          </a:p>
          <a:p>
            <a:pPr eaLnBrk="1" hangingPunct="1">
              <a:lnSpc>
                <a:spcPct val="120000"/>
              </a:lnSpc>
            </a:pPr>
            <a:r>
              <a:rPr lang="zh-CN" altLang="en-US" sz="2800" dirty="0">
                <a:solidFill>
                  <a:srgbClr val="990000"/>
                </a:solidFill>
              </a:rPr>
              <a:t>     </a:t>
            </a:r>
            <a:r>
              <a:rPr lang="en-US" altLang="zh-CN" sz="2800" b="1" dirty="0">
                <a:solidFill>
                  <a:srgbClr val="990000"/>
                </a:solidFill>
              </a:rPr>
              <a:t>}</a:t>
            </a:r>
            <a:endParaRPr lang="en-US" altLang="zh-CN" sz="2800" dirty="0">
              <a:solidFill>
                <a:srgbClr val="990000"/>
              </a:solidFill>
            </a:endParaRPr>
          </a:p>
          <a:p>
            <a:pPr eaLnBrk="1" hangingPunct="1">
              <a:lnSpc>
                <a:spcPct val="120000"/>
              </a:lnSpc>
            </a:pPr>
            <a:r>
              <a:rPr lang="en-US" altLang="zh-CN" sz="2800" dirty="0">
                <a:solidFill>
                  <a:srgbClr val="990000"/>
                </a:solidFill>
              </a:rPr>
              <a:t>     p = p-&gt;</a:t>
            </a:r>
            <a:r>
              <a:rPr lang="en-US" altLang="zh-CN" sz="2800" dirty="0" err="1">
                <a:solidFill>
                  <a:srgbClr val="990000"/>
                </a:solidFill>
              </a:rPr>
              <a:t>rchild</a:t>
            </a:r>
            <a:r>
              <a:rPr lang="en-US" altLang="zh-CN" sz="2800" dirty="0">
                <a:solidFill>
                  <a:srgbClr val="990000"/>
                </a:solidFill>
              </a:rPr>
              <a:t>;          // p</a:t>
            </a:r>
            <a:r>
              <a:rPr lang="zh-CN" altLang="en-US" sz="2800" dirty="0">
                <a:solidFill>
                  <a:srgbClr val="990000"/>
                </a:solidFill>
              </a:rPr>
              <a:t>进至其右子树根</a:t>
            </a:r>
          </a:p>
          <a:p>
            <a:pPr eaLnBrk="1" hangingPunct="1">
              <a:lnSpc>
                <a:spcPct val="120000"/>
              </a:lnSpc>
            </a:pPr>
            <a:r>
              <a:rPr lang="zh-CN" altLang="en-US" sz="2800" dirty="0">
                <a:solidFill>
                  <a:srgbClr val="990000"/>
                </a:solidFill>
              </a:rPr>
              <a:t>  </a:t>
            </a:r>
            <a:r>
              <a:rPr lang="en-US" altLang="zh-CN" sz="2800" b="1" dirty="0">
                <a:solidFill>
                  <a:srgbClr val="990000"/>
                </a:solidFill>
              </a:rPr>
              <a:t>}</a:t>
            </a:r>
            <a:endParaRPr lang="en-US" altLang="zh-CN" sz="2800" dirty="0">
              <a:solidFill>
                <a:srgbClr val="990000"/>
              </a:solidFill>
            </a:endParaRPr>
          </a:p>
          <a:p>
            <a:pPr eaLnBrk="1" hangingPunct="1">
              <a:lnSpc>
                <a:spcPct val="120000"/>
              </a:lnSpc>
            </a:pPr>
            <a:r>
              <a:rPr lang="en-US" altLang="zh-CN" sz="2800" b="1" dirty="0">
                <a:solidFill>
                  <a:srgbClr val="990000"/>
                </a:solidFill>
              </a:rPr>
              <a:t>}</a:t>
            </a:r>
            <a:r>
              <a:rPr lang="en-US" altLang="zh-CN" sz="2800" dirty="0">
                <a:solidFill>
                  <a:srgbClr val="990000"/>
                </a:solidFill>
              </a:rPr>
              <a:t> // </a:t>
            </a:r>
            <a:r>
              <a:rPr lang="en-US" altLang="zh-CN" sz="2800" dirty="0" err="1">
                <a:solidFill>
                  <a:srgbClr val="990000"/>
                </a:solidFill>
              </a:rPr>
              <a:t>InOrderTraverse_Thr</a:t>
            </a:r>
            <a:endParaRPr lang="en-US" altLang="zh-CN" sz="2800" dirty="0">
              <a:solidFill>
                <a:srgbClr val="990000"/>
              </a:solidFill>
            </a:endParaRPr>
          </a:p>
        </p:txBody>
      </p:sp>
    </p:spTree>
    <p:extLst>
      <p:ext uri="{BB962C8B-B14F-4D97-AF65-F5344CB8AC3E}">
        <p14:creationId xmlns:p14="http://schemas.microsoft.com/office/powerpoint/2010/main" val="1480316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209801" y="1712914"/>
            <a:ext cx="8278813"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4000" b="1">
                <a:solidFill>
                  <a:srgbClr val="800000"/>
                </a:solidFill>
              </a:rPr>
              <a:t>        </a:t>
            </a:r>
            <a:r>
              <a:rPr lang="zh-CN" altLang="en-US" sz="4000" b="1">
                <a:solidFill>
                  <a:srgbClr val="800000"/>
                </a:solidFill>
              </a:rPr>
              <a:t>在中序遍历过程中修改结点的</a:t>
            </a:r>
          </a:p>
          <a:p>
            <a:pPr eaLnBrk="1" hangingPunct="1">
              <a:lnSpc>
                <a:spcPct val="125000"/>
              </a:lnSpc>
            </a:pPr>
            <a:r>
              <a:rPr lang="zh-CN" altLang="en-US" sz="4000" b="1">
                <a:solidFill>
                  <a:srgbClr val="800000"/>
                </a:solidFill>
              </a:rPr>
              <a:t>左、右指针域，以保存当前访问结</a:t>
            </a:r>
          </a:p>
          <a:p>
            <a:pPr eaLnBrk="1" hangingPunct="1">
              <a:lnSpc>
                <a:spcPct val="125000"/>
              </a:lnSpc>
            </a:pPr>
            <a:r>
              <a:rPr lang="zh-CN" altLang="en-US" sz="4000" b="1">
                <a:solidFill>
                  <a:srgbClr val="800000"/>
                </a:solidFill>
              </a:rPr>
              <a:t>点的“前驱”和“后继”信息。遍历过程中，附设指针</a:t>
            </a:r>
            <a:r>
              <a:rPr lang="en-US" altLang="zh-CN" sz="4000" b="1">
                <a:solidFill>
                  <a:srgbClr val="800000"/>
                </a:solidFill>
              </a:rPr>
              <a:t>pre,  </a:t>
            </a:r>
            <a:r>
              <a:rPr lang="zh-CN" altLang="en-US" sz="4000" b="1">
                <a:solidFill>
                  <a:srgbClr val="800000"/>
                </a:solidFill>
              </a:rPr>
              <a:t>并始终保持指针</a:t>
            </a:r>
            <a:r>
              <a:rPr lang="en-US" altLang="zh-CN" sz="4000" b="1">
                <a:solidFill>
                  <a:srgbClr val="800000"/>
                </a:solidFill>
              </a:rPr>
              <a:t>pre</a:t>
            </a:r>
            <a:r>
              <a:rPr lang="zh-CN" altLang="en-US" sz="4000" b="1">
                <a:solidFill>
                  <a:srgbClr val="800000"/>
                </a:solidFill>
              </a:rPr>
              <a:t>指向当前访问的、指针</a:t>
            </a:r>
            <a:r>
              <a:rPr lang="en-US" altLang="zh-CN" sz="4000" b="1">
                <a:solidFill>
                  <a:srgbClr val="800000"/>
                </a:solidFill>
              </a:rPr>
              <a:t>p</a:t>
            </a:r>
            <a:r>
              <a:rPr lang="zh-CN" altLang="en-US" sz="4000" b="1">
                <a:solidFill>
                  <a:srgbClr val="800000"/>
                </a:solidFill>
              </a:rPr>
              <a:t>所指结点的前驱。</a:t>
            </a:r>
            <a:endParaRPr lang="zh-CN" altLang="en-US" sz="4000"/>
          </a:p>
        </p:txBody>
      </p:sp>
      <p:sp>
        <p:nvSpPr>
          <p:cNvPr id="100355" name="Text Box 3"/>
          <p:cNvSpPr txBox="1">
            <a:spLocks noChangeArrowheads="1"/>
          </p:cNvSpPr>
          <p:nvPr/>
        </p:nvSpPr>
        <p:spPr bwMode="auto">
          <a:xfrm>
            <a:off x="2209800" y="631826"/>
            <a:ext cx="6889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FF"/>
                </a:solidFill>
              </a:rPr>
              <a:t>三、如何建立线索链表？</a:t>
            </a:r>
            <a:endParaRPr lang="zh-CN" altLang="en-US"/>
          </a:p>
        </p:txBody>
      </p:sp>
    </p:spTree>
    <p:extLst>
      <p:ext uri="{BB962C8B-B14F-4D97-AF65-F5344CB8AC3E}">
        <p14:creationId xmlns:p14="http://schemas.microsoft.com/office/powerpoint/2010/main" val="3066281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trips(upLeft)">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676400" y="122238"/>
            <a:ext cx="89916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en-US" altLang="zh-CN" sz="3600" b="1">
                <a:solidFill>
                  <a:schemeClr val="tx2"/>
                </a:solidFill>
              </a:rPr>
              <a:t>Status</a:t>
            </a:r>
            <a:r>
              <a:rPr lang="en-US" altLang="zh-CN" sz="3600">
                <a:solidFill>
                  <a:schemeClr val="tx2"/>
                </a:solidFill>
              </a:rPr>
              <a:t> InOrderThreading(BiThrTree </a:t>
            </a:r>
            <a:r>
              <a:rPr lang="en-US" altLang="zh-CN" sz="3600" b="1">
                <a:solidFill>
                  <a:schemeClr val="tx2"/>
                </a:solidFill>
              </a:rPr>
              <a:t>&amp;</a:t>
            </a:r>
            <a:r>
              <a:rPr lang="en-US" altLang="zh-CN" sz="3600">
                <a:solidFill>
                  <a:schemeClr val="tx2"/>
                </a:solidFill>
              </a:rPr>
              <a:t>Thrt,</a:t>
            </a:r>
          </a:p>
          <a:p>
            <a:pPr eaLnBrk="1" hangingPunct="1">
              <a:lnSpc>
                <a:spcPct val="120000"/>
              </a:lnSpc>
            </a:pPr>
            <a:r>
              <a:rPr lang="en-US" altLang="zh-CN" sz="3600">
                <a:solidFill>
                  <a:schemeClr val="tx2"/>
                </a:solidFill>
              </a:rPr>
              <a:t>                    BiThrTree T) </a:t>
            </a:r>
            <a:r>
              <a:rPr lang="en-US" altLang="zh-CN" sz="3600" b="1">
                <a:solidFill>
                  <a:schemeClr val="tx2"/>
                </a:solidFill>
              </a:rPr>
              <a:t>{ // </a:t>
            </a:r>
            <a:r>
              <a:rPr lang="zh-CN" altLang="en-US" sz="3200">
                <a:solidFill>
                  <a:schemeClr val="tx2"/>
                </a:solidFill>
              </a:rPr>
              <a:t>构建中序线索链表</a:t>
            </a:r>
            <a:endParaRPr lang="zh-CN" altLang="en-US" sz="3600">
              <a:solidFill>
                <a:schemeClr val="tx2"/>
              </a:solidFill>
            </a:endParaRPr>
          </a:p>
          <a:p>
            <a:pPr eaLnBrk="1" hangingPunct="1">
              <a:lnSpc>
                <a:spcPct val="120000"/>
              </a:lnSpc>
            </a:pPr>
            <a:r>
              <a:rPr lang="zh-CN" altLang="en-US" sz="3600" b="1">
                <a:solidFill>
                  <a:schemeClr val="tx2"/>
                </a:solidFill>
              </a:rPr>
              <a:t>   </a:t>
            </a:r>
            <a:r>
              <a:rPr lang="en-US" altLang="zh-CN" sz="3600" b="1">
                <a:solidFill>
                  <a:schemeClr val="tx2"/>
                </a:solidFill>
              </a:rPr>
              <a:t>if</a:t>
            </a:r>
            <a:r>
              <a:rPr lang="en-US" altLang="zh-CN" sz="3600">
                <a:solidFill>
                  <a:schemeClr val="tx2"/>
                </a:solidFill>
              </a:rPr>
              <a:t> (</a:t>
            </a:r>
            <a:r>
              <a:rPr lang="en-US" altLang="zh-CN" sz="3600" b="1">
                <a:solidFill>
                  <a:schemeClr val="tx2"/>
                </a:solidFill>
              </a:rPr>
              <a:t>!</a:t>
            </a:r>
            <a:r>
              <a:rPr lang="en-US" altLang="zh-CN" sz="3600">
                <a:solidFill>
                  <a:schemeClr val="tx2"/>
                </a:solidFill>
              </a:rPr>
              <a:t>(</a:t>
            </a:r>
            <a:r>
              <a:rPr lang="en-US" altLang="zh-CN" sz="3600">
                <a:solidFill>
                  <a:srgbClr val="990033"/>
                </a:solidFill>
              </a:rPr>
              <a:t>Thrt</a:t>
            </a:r>
            <a:r>
              <a:rPr lang="en-US" altLang="zh-CN" sz="3600"/>
              <a:t> = </a:t>
            </a:r>
            <a:r>
              <a:rPr lang="en-US" altLang="zh-CN" sz="3600">
                <a:solidFill>
                  <a:schemeClr val="tx2"/>
                </a:solidFill>
              </a:rPr>
              <a:t>(BiThrTree)</a:t>
            </a:r>
            <a:r>
              <a:rPr lang="en-US" altLang="zh-CN" sz="3600" b="1">
                <a:solidFill>
                  <a:schemeClr val="tx2"/>
                </a:solidFill>
              </a:rPr>
              <a:t>malloc</a:t>
            </a:r>
            <a:r>
              <a:rPr lang="en-US" altLang="zh-CN" sz="3600">
                <a:solidFill>
                  <a:schemeClr val="tx2"/>
                </a:solidFill>
              </a:rPr>
              <a:t>(</a:t>
            </a:r>
          </a:p>
          <a:p>
            <a:pPr eaLnBrk="1" hangingPunct="1">
              <a:lnSpc>
                <a:spcPct val="120000"/>
              </a:lnSpc>
            </a:pPr>
            <a:r>
              <a:rPr lang="en-US" altLang="zh-CN" sz="3600">
                <a:solidFill>
                  <a:schemeClr val="tx2"/>
                </a:solidFill>
              </a:rPr>
              <a:t>                                      </a:t>
            </a:r>
            <a:r>
              <a:rPr lang="en-US" altLang="zh-CN" sz="3600" b="1">
                <a:solidFill>
                  <a:schemeClr val="tx2"/>
                </a:solidFill>
              </a:rPr>
              <a:t>sizeof</a:t>
            </a:r>
            <a:r>
              <a:rPr lang="en-US" altLang="zh-CN" sz="3600">
                <a:solidFill>
                  <a:schemeClr val="tx2"/>
                </a:solidFill>
              </a:rPr>
              <a:t>( BiThrNode))))</a:t>
            </a:r>
          </a:p>
          <a:p>
            <a:pPr eaLnBrk="1" hangingPunct="1">
              <a:lnSpc>
                <a:spcPct val="120000"/>
              </a:lnSpc>
            </a:pPr>
            <a:r>
              <a:rPr lang="en-US" altLang="zh-CN" sz="3600">
                <a:solidFill>
                  <a:schemeClr val="tx2"/>
                </a:solidFill>
              </a:rPr>
              <a:t>       </a:t>
            </a:r>
            <a:r>
              <a:rPr lang="en-US" altLang="zh-CN" sz="3600" b="1">
                <a:solidFill>
                  <a:schemeClr val="tx2"/>
                </a:solidFill>
              </a:rPr>
              <a:t>exit </a:t>
            </a:r>
            <a:r>
              <a:rPr lang="en-US" altLang="zh-CN" sz="3600">
                <a:solidFill>
                  <a:schemeClr val="tx2"/>
                </a:solidFill>
              </a:rPr>
              <a:t>(OVERFLOW);</a:t>
            </a:r>
            <a:endParaRPr lang="en-US" altLang="zh-CN" sz="3600"/>
          </a:p>
          <a:p>
            <a:pPr eaLnBrk="1" hangingPunct="1">
              <a:lnSpc>
                <a:spcPct val="120000"/>
              </a:lnSpc>
            </a:pPr>
            <a:r>
              <a:rPr lang="en-US" altLang="zh-CN" sz="3600"/>
              <a:t>   </a:t>
            </a:r>
            <a:r>
              <a:rPr lang="en-US" altLang="zh-CN" sz="3600">
                <a:solidFill>
                  <a:srgbClr val="990033"/>
                </a:solidFill>
              </a:rPr>
              <a:t>Thrt-&gt;LTag = Link;  Thrt-&gt;RTag =Thread; </a:t>
            </a:r>
          </a:p>
          <a:p>
            <a:pPr eaLnBrk="1" hangingPunct="1">
              <a:lnSpc>
                <a:spcPct val="120000"/>
              </a:lnSpc>
            </a:pPr>
            <a:r>
              <a:rPr lang="en-US" altLang="zh-CN" sz="3600">
                <a:solidFill>
                  <a:srgbClr val="990033"/>
                </a:solidFill>
              </a:rPr>
              <a:t>   Thrt-&gt;rchild = Thrt;</a:t>
            </a:r>
            <a:r>
              <a:rPr lang="en-US" altLang="zh-CN" sz="3600"/>
              <a:t>      </a:t>
            </a:r>
            <a:r>
              <a:rPr lang="en-US" altLang="zh-CN" sz="3600">
                <a:solidFill>
                  <a:schemeClr val="tx2"/>
                </a:solidFill>
              </a:rPr>
              <a:t>// </a:t>
            </a:r>
            <a:r>
              <a:rPr lang="zh-CN" altLang="en-US" sz="3600">
                <a:solidFill>
                  <a:schemeClr val="tx2"/>
                </a:solidFill>
              </a:rPr>
              <a:t>添加头结点</a:t>
            </a:r>
            <a:endParaRPr lang="zh-CN" altLang="en-US" sz="3600"/>
          </a:p>
          <a:p>
            <a:pPr eaLnBrk="1" hangingPunct="1">
              <a:lnSpc>
                <a:spcPct val="120000"/>
              </a:lnSpc>
            </a:pPr>
            <a:endParaRPr lang="zh-CN" altLang="en-US" sz="3600" b="1">
              <a:solidFill>
                <a:schemeClr val="tx2"/>
              </a:solidFill>
            </a:endParaRPr>
          </a:p>
          <a:p>
            <a:pPr eaLnBrk="1" hangingPunct="1">
              <a:lnSpc>
                <a:spcPct val="120000"/>
              </a:lnSpc>
            </a:pPr>
            <a:r>
              <a:rPr lang="zh-CN" altLang="en-US" sz="3600" b="1">
                <a:solidFill>
                  <a:schemeClr val="tx2"/>
                </a:solidFill>
              </a:rPr>
              <a:t>   </a:t>
            </a:r>
            <a:r>
              <a:rPr lang="en-US" altLang="zh-CN" sz="3600" b="1">
                <a:solidFill>
                  <a:schemeClr val="tx2"/>
                </a:solidFill>
              </a:rPr>
              <a:t>return</a:t>
            </a:r>
            <a:r>
              <a:rPr lang="en-US" altLang="zh-CN" sz="3600">
                <a:solidFill>
                  <a:schemeClr val="tx2"/>
                </a:solidFill>
              </a:rPr>
              <a:t> OK;</a:t>
            </a:r>
          </a:p>
          <a:p>
            <a:pPr eaLnBrk="1" hangingPunct="1">
              <a:lnSpc>
                <a:spcPct val="120000"/>
              </a:lnSpc>
            </a:pPr>
            <a:r>
              <a:rPr lang="en-US" altLang="zh-CN" sz="3600" b="1">
                <a:solidFill>
                  <a:schemeClr val="tx2"/>
                </a:solidFill>
              </a:rPr>
              <a:t>}</a:t>
            </a:r>
            <a:r>
              <a:rPr lang="en-US" altLang="zh-CN" sz="3600">
                <a:solidFill>
                  <a:schemeClr val="tx2"/>
                </a:solidFill>
              </a:rPr>
              <a:t> // InOrderThreading</a:t>
            </a:r>
            <a:r>
              <a:rPr lang="en-US" altLang="zh-CN" sz="3600"/>
              <a:t>                  </a:t>
            </a:r>
          </a:p>
        </p:txBody>
      </p:sp>
      <p:sp>
        <p:nvSpPr>
          <p:cNvPr id="117766" name="Text Box 6">
            <a:hlinkClick r:id="rId2" action="ppaction://hlinksldjump" highlightClick="1"/>
          </p:cNvPr>
          <p:cNvSpPr txBox="1">
            <a:spLocks noChangeArrowheads="1"/>
          </p:cNvSpPr>
          <p:nvPr/>
        </p:nvSpPr>
        <p:spPr bwMode="auto">
          <a:xfrm>
            <a:off x="1981200" y="4754564"/>
            <a:ext cx="373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solidFill>
                  <a:srgbClr val="003399"/>
                </a:solidFill>
              </a:rPr>
              <a:t>        …   … </a:t>
            </a:r>
          </a:p>
        </p:txBody>
      </p:sp>
      <p:sp>
        <p:nvSpPr>
          <p:cNvPr id="117769" name="AutoShape 9">
            <a:hlinkClick r:id="" action="ppaction://noaction"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1650737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barn(inHorizontal)">
                                      <p:cBhvr>
                                        <p:cTn id="7" dur="500"/>
                                        <p:tgtEl>
                                          <p:spTgt spid="11776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17766"/>
                                        </p:tgtEl>
                                        <p:attrNameLst>
                                          <p:attrName>style.visibility</p:attrName>
                                        </p:attrNameLst>
                                      </p:cBhvr>
                                      <p:to>
                                        <p:strVal val="visible"/>
                                      </p:to>
                                    </p:set>
                                  </p:childTnLst>
                                </p:cTn>
                              </p:par>
                            </p:childTnLst>
                          </p:cTn>
                        </p:par>
                        <p:par>
                          <p:cTn id="11" fill="hold" nodeType="afterGroup">
                            <p:stCondLst>
                              <p:cond delay="1000"/>
                            </p:stCondLst>
                            <p:childTnLst>
                              <p:par>
                                <p:cTn id="12" presetID="2" presetClass="entr" presetSubtype="6" fill="hold" grpId="0" nodeType="afterEffect">
                                  <p:stCondLst>
                                    <p:cond delay="0"/>
                                  </p:stCondLst>
                                  <p:childTnLst>
                                    <p:set>
                                      <p:cBhvr>
                                        <p:cTn id="13" dur="1" fill="hold">
                                          <p:stCondLst>
                                            <p:cond delay="0"/>
                                          </p:stCondLst>
                                        </p:cTn>
                                        <p:tgtEl>
                                          <p:spTgt spid="117769"/>
                                        </p:tgtEl>
                                        <p:attrNameLst>
                                          <p:attrName>style.visibility</p:attrName>
                                        </p:attrNameLst>
                                      </p:cBhvr>
                                      <p:to>
                                        <p:strVal val="visible"/>
                                      </p:to>
                                    </p:set>
                                    <p:anim calcmode="lin" valueType="num">
                                      <p:cBhvr additive="base">
                                        <p:cTn id="14" dur="500" fill="hold"/>
                                        <p:tgtEl>
                                          <p:spTgt spid="117769"/>
                                        </p:tgtEl>
                                        <p:attrNameLst>
                                          <p:attrName>ppt_x</p:attrName>
                                        </p:attrNameLst>
                                      </p:cBhvr>
                                      <p:tavLst>
                                        <p:tav tm="0">
                                          <p:val>
                                            <p:strVal val="1+#ppt_w/2"/>
                                          </p:val>
                                        </p:tav>
                                        <p:tav tm="100000">
                                          <p:val>
                                            <p:strVal val="#ppt_x"/>
                                          </p:val>
                                        </p:tav>
                                      </p:tavLst>
                                    </p:anim>
                                    <p:anim calcmode="lin" valueType="num">
                                      <p:cBhvr additive="base">
                                        <p:cTn id="15" dur="500" fill="hold"/>
                                        <p:tgtEl>
                                          <p:spTgt spid="117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6" grpId="0" autoUpdateAnimBg="0"/>
      <p:bldP spid="11776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7"/>
          <p:cNvSpPr>
            <a:spLocks noChangeArrowheads="1"/>
          </p:cNvSpPr>
          <p:nvPr/>
        </p:nvSpPr>
        <p:spPr bwMode="auto">
          <a:xfrm>
            <a:off x="1752600" y="396876"/>
            <a:ext cx="62166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5000"/>
              </a:lnSpc>
            </a:pPr>
            <a:r>
              <a:rPr lang="en-US" altLang="zh-CN" sz="3600" b="1">
                <a:solidFill>
                  <a:schemeClr val="tx2"/>
                </a:solidFill>
              </a:rPr>
              <a:t>if</a:t>
            </a:r>
            <a:r>
              <a:rPr lang="en-US" altLang="zh-CN" sz="3600">
                <a:solidFill>
                  <a:schemeClr val="tx2"/>
                </a:solidFill>
              </a:rPr>
              <a:t> (</a:t>
            </a:r>
            <a:r>
              <a:rPr lang="en-US" altLang="zh-CN" sz="3600" b="1">
                <a:solidFill>
                  <a:schemeClr val="tx2"/>
                </a:solidFill>
              </a:rPr>
              <a:t>!</a:t>
            </a:r>
            <a:r>
              <a:rPr lang="en-US" altLang="zh-CN" sz="3600">
                <a:solidFill>
                  <a:schemeClr val="tx2"/>
                </a:solidFill>
              </a:rPr>
              <a:t>T)</a:t>
            </a:r>
            <a:r>
              <a:rPr lang="en-US" altLang="zh-CN" sz="3600"/>
              <a:t>  </a:t>
            </a:r>
            <a:r>
              <a:rPr lang="en-US" altLang="zh-CN" sz="3600">
                <a:solidFill>
                  <a:srgbClr val="990033"/>
                </a:solidFill>
              </a:rPr>
              <a:t>Thrt-&gt;lchild = Thrt;</a:t>
            </a:r>
            <a:r>
              <a:rPr lang="en-US" altLang="zh-CN" sz="3600"/>
              <a:t> </a:t>
            </a:r>
          </a:p>
          <a:p>
            <a:pPr eaLnBrk="1" hangingPunct="1">
              <a:lnSpc>
                <a:spcPct val="125000"/>
              </a:lnSpc>
            </a:pPr>
            <a:r>
              <a:rPr lang="en-US" altLang="zh-CN" sz="3600" b="1">
                <a:solidFill>
                  <a:schemeClr val="tx2"/>
                </a:solidFill>
              </a:rPr>
              <a:t>else {             </a:t>
            </a:r>
          </a:p>
          <a:p>
            <a:pPr eaLnBrk="1" hangingPunct="1">
              <a:lnSpc>
                <a:spcPct val="125000"/>
              </a:lnSpc>
            </a:pPr>
            <a:r>
              <a:rPr lang="en-US" altLang="zh-CN" sz="3600">
                <a:solidFill>
                  <a:srgbClr val="990033"/>
                </a:solidFill>
              </a:rPr>
              <a:t>   Thrt-&gt;lchild = T</a:t>
            </a:r>
            <a:r>
              <a:rPr lang="en-US" altLang="zh-CN" sz="3600">
                <a:solidFill>
                  <a:srgbClr val="990000"/>
                </a:solidFill>
              </a:rPr>
              <a:t>; </a:t>
            </a:r>
            <a:r>
              <a:rPr lang="en-US" altLang="zh-CN" sz="3600"/>
              <a:t>  </a:t>
            </a:r>
            <a:r>
              <a:rPr lang="en-US" altLang="zh-CN" sz="3600" b="1">
                <a:solidFill>
                  <a:srgbClr val="800080"/>
                </a:solidFill>
              </a:rPr>
              <a:t>pre = Thrt;</a:t>
            </a:r>
            <a:endParaRPr lang="en-US" altLang="zh-CN" sz="3600"/>
          </a:p>
          <a:p>
            <a:pPr eaLnBrk="1" hangingPunct="1">
              <a:lnSpc>
                <a:spcPct val="125000"/>
              </a:lnSpc>
            </a:pPr>
            <a:r>
              <a:rPr lang="en-US" altLang="zh-CN" sz="3600" b="1">
                <a:solidFill>
                  <a:srgbClr val="CC0000"/>
                </a:solidFill>
              </a:rPr>
              <a:t>   </a:t>
            </a:r>
            <a:r>
              <a:rPr lang="en-US" altLang="zh-CN" sz="3600" b="1">
                <a:solidFill>
                  <a:srgbClr val="CC0000"/>
                </a:solidFill>
                <a:hlinkClick r:id="rId2" action="ppaction://hlinksldjump"/>
              </a:rPr>
              <a:t>InThreading(T)</a:t>
            </a:r>
            <a:r>
              <a:rPr lang="en-US" altLang="zh-CN" sz="3600">
                <a:solidFill>
                  <a:srgbClr val="CC0000"/>
                </a:solidFill>
              </a:rPr>
              <a:t>;</a:t>
            </a:r>
            <a:endParaRPr lang="en-US" altLang="zh-CN" sz="3600"/>
          </a:p>
          <a:p>
            <a:pPr eaLnBrk="1" hangingPunct="1">
              <a:lnSpc>
                <a:spcPct val="125000"/>
              </a:lnSpc>
            </a:pPr>
            <a:r>
              <a:rPr lang="en-US" altLang="zh-CN" sz="3600"/>
              <a:t>   </a:t>
            </a:r>
            <a:r>
              <a:rPr lang="en-US" altLang="zh-CN" sz="3600">
                <a:solidFill>
                  <a:schemeClr val="tx2"/>
                </a:solidFill>
              </a:rPr>
              <a:t>// </a:t>
            </a:r>
            <a:r>
              <a:rPr lang="zh-CN" altLang="en-US" sz="3600">
                <a:solidFill>
                  <a:schemeClr val="tx2"/>
                </a:solidFill>
              </a:rPr>
              <a:t>处理最后一个结点</a:t>
            </a:r>
            <a:endParaRPr lang="zh-CN" altLang="en-US" sz="3600">
              <a:solidFill>
                <a:srgbClr val="990099"/>
              </a:solidFill>
            </a:endParaRPr>
          </a:p>
          <a:p>
            <a:pPr eaLnBrk="1" hangingPunct="1">
              <a:lnSpc>
                <a:spcPct val="125000"/>
              </a:lnSpc>
            </a:pPr>
            <a:r>
              <a:rPr lang="zh-CN" altLang="en-US" sz="3600">
                <a:solidFill>
                  <a:srgbClr val="990099"/>
                </a:solidFill>
              </a:rPr>
              <a:t>   </a:t>
            </a:r>
            <a:r>
              <a:rPr lang="en-US" altLang="zh-CN" sz="3600">
                <a:solidFill>
                  <a:srgbClr val="990099"/>
                </a:solidFill>
              </a:rPr>
              <a:t>pre-&gt;rchild = Thrt; </a:t>
            </a:r>
          </a:p>
          <a:p>
            <a:pPr eaLnBrk="1" hangingPunct="1">
              <a:lnSpc>
                <a:spcPct val="125000"/>
              </a:lnSpc>
            </a:pPr>
            <a:r>
              <a:rPr lang="en-US" altLang="zh-CN" sz="3600">
                <a:solidFill>
                  <a:srgbClr val="990099"/>
                </a:solidFill>
              </a:rPr>
              <a:t>   pre-&gt;RTag = Thread;</a:t>
            </a:r>
            <a:r>
              <a:rPr lang="en-US" altLang="zh-CN" sz="3600"/>
              <a:t>    </a:t>
            </a:r>
          </a:p>
          <a:p>
            <a:pPr eaLnBrk="1" hangingPunct="1">
              <a:lnSpc>
                <a:spcPct val="125000"/>
              </a:lnSpc>
            </a:pPr>
            <a:r>
              <a:rPr lang="en-US" altLang="zh-CN" sz="3600">
                <a:solidFill>
                  <a:srgbClr val="990033"/>
                </a:solidFill>
              </a:rPr>
              <a:t>   Thrt-&gt;rchild = pre</a:t>
            </a:r>
            <a:r>
              <a:rPr lang="en-US" altLang="zh-CN" sz="3600">
                <a:solidFill>
                  <a:srgbClr val="990000"/>
                </a:solidFill>
              </a:rPr>
              <a:t>;</a:t>
            </a:r>
            <a:r>
              <a:rPr lang="en-US" altLang="zh-CN" sz="3600">
                <a:solidFill>
                  <a:schemeClr val="tx2"/>
                </a:solidFill>
              </a:rPr>
              <a:t>    </a:t>
            </a:r>
          </a:p>
          <a:p>
            <a:pPr eaLnBrk="1" hangingPunct="1">
              <a:lnSpc>
                <a:spcPct val="125000"/>
              </a:lnSpc>
            </a:pPr>
            <a:r>
              <a:rPr lang="en-US" altLang="zh-CN" sz="3600" b="1">
                <a:solidFill>
                  <a:schemeClr val="tx2"/>
                </a:solidFill>
              </a:rPr>
              <a:t>}</a:t>
            </a:r>
          </a:p>
        </p:txBody>
      </p:sp>
      <p:sp>
        <p:nvSpPr>
          <p:cNvPr id="194565" name="AutoShape 1029">
            <a:hlinkClick r:id="rId3" action="ppaction://hlinksldjump"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grpSp>
        <p:nvGrpSpPr>
          <p:cNvPr id="102404" name="组合 34"/>
          <p:cNvGrpSpPr>
            <a:grpSpLocks/>
          </p:cNvGrpSpPr>
          <p:nvPr/>
        </p:nvGrpSpPr>
        <p:grpSpPr bwMode="auto">
          <a:xfrm>
            <a:off x="6477000" y="2133601"/>
            <a:ext cx="4191000" cy="4492625"/>
            <a:chOff x="152400" y="2060575"/>
            <a:chExt cx="4191000" cy="4492625"/>
          </a:xfrm>
        </p:grpSpPr>
        <p:grpSp>
          <p:nvGrpSpPr>
            <p:cNvPr id="102405" name="Group 9"/>
            <p:cNvGrpSpPr>
              <a:grpSpLocks/>
            </p:cNvGrpSpPr>
            <p:nvPr/>
          </p:nvGrpSpPr>
          <p:grpSpPr bwMode="auto">
            <a:xfrm>
              <a:off x="152400" y="3048000"/>
              <a:ext cx="4191000" cy="3505200"/>
              <a:chOff x="96" y="1920"/>
              <a:chExt cx="2640" cy="2208"/>
            </a:xfrm>
          </p:grpSpPr>
          <p:sp>
            <p:nvSpPr>
              <p:cNvPr id="102428" name="Oval 10"/>
              <p:cNvSpPr>
                <a:spLocks noChangeArrowheads="1"/>
              </p:cNvSpPr>
              <p:nvPr/>
            </p:nvSpPr>
            <p:spPr bwMode="auto">
              <a:xfrm>
                <a:off x="1488" y="192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FF0000"/>
                    </a:solidFill>
                  </a:rPr>
                  <a:t>A</a:t>
                </a:r>
                <a:endParaRPr lang="en-US" altLang="zh-CN" sz="2800"/>
              </a:p>
            </p:txBody>
          </p:sp>
          <p:sp>
            <p:nvSpPr>
              <p:cNvPr id="102429" name="Oval 11"/>
              <p:cNvSpPr>
                <a:spLocks noChangeArrowheads="1"/>
              </p:cNvSpPr>
              <p:nvPr/>
            </p:nvSpPr>
            <p:spPr bwMode="auto">
              <a:xfrm>
                <a:off x="96"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B</a:t>
                </a:r>
                <a:endParaRPr lang="en-US" altLang="zh-CN" sz="2800"/>
              </a:p>
            </p:txBody>
          </p:sp>
          <p:sp>
            <p:nvSpPr>
              <p:cNvPr id="102430" name="Oval 12"/>
              <p:cNvSpPr>
                <a:spLocks noChangeArrowheads="1"/>
              </p:cNvSpPr>
              <p:nvPr/>
            </p:nvSpPr>
            <p:spPr bwMode="auto">
              <a:xfrm>
                <a:off x="1008"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C</a:t>
                </a:r>
                <a:endParaRPr lang="en-US" altLang="zh-CN" sz="2800"/>
              </a:p>
            </p:txBody>
          </p:sp>
          <p:sp>
            <p:nvSpPr>
              <p:cNvPr id="102431" name="Oval 13"/>
              <p:cNvSpPr>
                <a:spLocks noChangeArrowheads="1"/>
              </p:cNvSpPr>
              <p:nvPr/>
            </p:nvSpPr>
            <p:spPr bwMode="auto">
              <a:xfrm>
                <a:off x="576" y="340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chemeClr val="bg2"/>
                    </a:solidFill>
                  </a:rPr>
                  <a:t>D</a:t>
                </a:r>
                <a:endParaRPr lang="en-US" altLang="zh-CN" sz="2800"/>
              </a:p>
            </p:txBody>
          </p:sp>
          <p:sp>
            <p:nvSpPr>
              <p:cNvPr id="102432" name="Oval 14"/>
              <p:cNvSpPr>
                <a:spLocks noChangeArrowheads="1"/>
              </p:cNvSpPr>
              <p:nvPr/>
            </p:nvSpPr>
            <p:spPr bwMode="auto">
              <a:xfrm>
                <a:off x="2448"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E</a:t>
                </a:r>
                <a:endParaRPr lang="en-US" altLang="zh-CN" sz="2800"/>
              </a:p>
            </p:txBody>
          </p:sp>
          <p:sp>
            <p:nvSpPr>
              <p:cNvPr id="102433" name="Oval 15"/>
              <p:cNvSpPr>
                <a:spLocks noChangeArrowheads="1"/>
              </p:cNvSpPr>
              <p:nvPr/>
            </p:nvSpPr>
            <p:spPr bwMode="auto">
              <a:xfrm>
                <a:off x="2016"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F</a:t>
                </a:r>
                <a:endParaRPr lang="en-US" altLang="zh-CN" sz="2800"/>
              </a:p>
            </p:txBody>
          </p:sp>
          <p:sp>
            <p:nvSpPr>
              <p:cNvPr id="102434" name="Oval 16"/>
              <p:cNvSpPr>
                <a:spLocks noChangeArrowheads="1"/>
              </p:cNvSpPr>
              <p:nvPr/>
            </p:nvSpPr>
            <p:spPr bwMode="auto">
              <a:xfrm>
                <a:off x="1584" y="336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G</a:t>
                </a:r>
                <a:endParaRPr lang="en-US" altLang="zh-CN" sz="2800"/>
              </a:p>
            </p:txBody>
          </p:sp>
          <p:sp>
            <p:nvSpPr>
              <p:cNvPr id="102435" name="Oval 17"/>
              <p:cNvSpPr>
                <a:spLocks noChangeArrowheads="1"/>
              </p:cNvSpPr>
              <p:nvPr/>
            </p:nvSpPr>
            <p:spPr bwMode="auto">
              <a:xfrm>
                <a:off x="1248"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H</a:t>
                </a:r>
                <a:endParaRPr lang="en-US" altLang="zh-CN" sz="2800"/>
              </a:p>
            </p:txBody>
          </p:sp>
          <p:sp>
            <p:nvSpPr>
              <p:cNvPr id="102436" name="Oval 18"/>
              <p:cNvSpPr>
                <a:spLocks noChangeArrowheads="1"/>
              </p:cNvSpPr>
              <p:nvPr/>
            </p:nvSpPr>
            <p:spPr bwMode="auto">
              <a:xfrm>
                <a:off x="1920"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2800" b="1">
                    <a:solidFill>
                      <a:srgbClr val="333399"/>
                    </a:solidFill>
                  </a:rPr>
                  <a:t>K</a:t>
                </a:r>
                <a:endParaRPr lang="en-US" altLang="zh-CN" sz="2800"/>
              </a:p>
            </p:txBody>
          </p:sp>
          <p:sp>
            <p:nvSpPr>
              <p:cNvPr id="102437" name="Line 19"/>
              <p:cNvSpPr>
                <a:spLocks noChangeShapeType="1"/>
              </p:cNvSpPr>
              <p:nvPr/>
            </p:nvSpPr>
            <p:spPr bwMode="auto">
              <a:xfrm flipH="1">
                <a:off x="240" y="2064"/>
                <a:ext cx="1248"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Line 20"/>
              <p:cNvSpPr>
                <a:spLocks noChangeShapeType="1"/>
              </p:cNvSpPr>
              <p:nvPr/>
            </p:nvSpPr>
            <p:spPr bwMode="auto">
              <a:xfrm>
                <a:off x="384" y="2496"/>
                <a:ext cx="768"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9" name="Line 21"/>
              <p:cNvSpPr>
                <a:spLocks noChangeShapeType="1"/>
              </p:cNvSpPr>
              <p:nvPr/>
            </p:nvSpPr>
            <p:spPr bwMode="auto">
              <a:xfrm flipH="1">
                <a:off x="720" y="2976"/>
                <a:ext cx="288"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0" name="Line 22"/>
              <p:cNvSpPr>
                <a:spLocks noChangeShapeType="1"/>
              </p:cNvSpPr>
              <p:nvPr/>
            </p:nvSpPr>
            <p:spPr bwMode="auto">
              <a:xfrm>
                <a:off x="1776" y="2064"/>
                <a:ext cx="816"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1" name="Line 23"/>
              <p:cNvSpPr>
                <a:spLocks noChangeShapeType="1"/>
              </p:cNvSpPr>
              <p:nvPr/>
            </p:nvSpPr>
            <p:spPr bwMode="auto">
              <a:xfrm flipH="1">
                <a:off x="2160" y="2592"/>
                <a:ext cx="28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2" name="Line 24"/>
              <p:cNvSpPr>
                <a:spLocks noChangeShapeType="1"/>
              </p:cNvSpPr>
              <p:nvPr/>
            </p:nvSpPr>
            <p:spPr bwMode="auto">
              <a:xfrm flipH="1">
                <a:off x="1728" y="2976"/>
                <a:ext cx="288"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3" name="Line 25"/>
              <p:cNvSpPr>
                <a:spLocks noChangeShapeType="1"/>
              </p:cNvSpPr>
              <p:nvPr/>
            </p:nvSpPr>
            <p:spPr bwMode="auto">
              <a:xfrm flipH="1">
                <a:off x="1392" y="345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4" name="Line 26"/>
              <p:cNvSpPr>
                <a:spLocks noChangeShapeType="1"/>
              </p:cNvSpPr>
              <p:nvPr/>
            </p:nvSpPr>
            <p:spPr bwMode="auto">
              <a:xfrm>
                <a:off x="1872" y="345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02406" name="AutoShape 27"/>
            <p:cNvCxnSpPr>
              <a:cxnSpLocks noChangeShapeType="1"/>
              <a:stCxn id="102429" idx="1"/>
              <a:endCxn id="102407" idx="1"/>
            </p:cNvCxnSpPr>
            <p:nvPr/>
          </p:nvCxnSpPr>
          <p:spPr bwMode="auto">
            <a:xfrm rot="5400000" flipH="1" flipV="1">
              <a:off x="582294" y="2020803"/>
              <a:ext cx="1482055" cy="2207933"/>
            </a:xfrm>
            <a:prstGeom prst="curvedConnector2">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sp>
          <p:nvSpPr>
            <p:cNvPr id="102407" name="Rectangle 28"/>
            <p:cNvSpPr>
              <a:spLocks noChangeArrowheads="1"/>
            </p:cNvSpPr>
            <p:nvPr/>
          </p:nvSpPr>
          <p:spPr bwMode="auto">
            <a:xfrm>
              <a:off x="2427288" y="2060575"/>
              <a:ext cx="663964" cy="646331"/>
            </a:xfrm>
            <a:prstGeom prst="rect">
              <a:avLst/>
            </a:prstGeom>
            <a:solidFill>
              <a:srgbClr val="CCFFCC"/>
            </a:solidFill>
            <a:ln w="12700" cap="sq">
              <a:solidFill>
                <a:schemeClr val="tx1"/>
              </a:solidFill>
              <a:miter lim="800000"/>
              <a:headEnd type="none" w="sm" len="sm"/>
              <a:tailEnd type="none" w="sm" len="sm"/>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T</a:t>
              </a:r>
              <a:r>
                <a:rPr lang="en-US" altLang="zh-CN" sz="3600" b="1" baseline="-25000">
                  <a:solidFill>
                    <a:srgbClr val="006666"/>
                  </a:solidFill>
                </a:rPr>
                <a:t>h</a:t>
              </a:r>
              <a:endParaRPr lang="en-US" altLang="zh-CN" sz="3600" baseline="-25000">
                <a:solidFill>
                  <a:srgbClr val="800000"/>
                </a:solidFill>
              </a:endParaRPr>
            </a:p>
          </p:txBody>
        </p:sp>
        <p:cxnSp>
          <p:nvCxnSpPr>
            <p:cNvPr id="102408" name="AutoShape 29"/>
            <p:cNvCxnSpPr>
              <a:cxnSpLocks noChangeShapeType="1"/>
              <a:stCxn id="102407" idx="2"/>
            </p:cNvCxnSpPr>
            <p:nvPr/>
          </p:nvCxnSpPr>
          <p:spPr bwMode="auto">
            <a:xfrm rot="5400000">
              <a:off x="2381459" y="2736863"/>
              <a:ext cx="407769" cy="347855"/>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09" name="AutoShape 31"/>
            <p:cNvCxnSpPr>
              <a:cxnSpLocks noChangeShapeType="1"/>
              <a:stCxn id="102431" idx="6"/>
              <a:endCxn id="102430" idx="4"/>
            </p:cNvCxnSpPr>
            <p:nvPr/>
          </p:nvCxnSpPr>
          <p:spPr bwMode="auto">
            <a:xfrm flipV="1">
              <a:off x="1371600" y="4953000"/>
              <a:ext cx="457200" cy="647700"/>
            </a:xfrm>
            <a:prstGeom prst="curvedConnector2">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0" name="AutoShape 32"/>
            <p:cNvCxnSpPr>
              <a:cxnSpLocks noChangeShapeType="1"/>
              <a:stCxn id="102429" idx="4"/>
            </p:cNvCxnSpPr>
            <p:nvPr/>
          </p:nvCxnSpPr>
          <p:spPr bwMode="auto">
            <a:xfrm rot="16200000" flipH="1">
              <a:off x="-58737" y="4630737"/>
              <a:ext cx="1398588" cy="519113"/>
            </a:xfrm>
            <a:prstGeom prst="curvedConnector3">
              <a:avLst>
                <a:gd name="adj1" fmla="val 49944"/>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11" name="AutoShape 33"/>
            <p:cNvCxnSpPr>
              <a:cxnSpLocks noChangeShapeType="1"/>
              <a:stCxn id="102430" idx="7"/>
              <a:endCxn id="102428" idx="3"/>
            </p:cNvCxnSpPr>
            <p:nvPr/>
          </p:nvCxnSpPr>
          <p:spPr bwMode="auto">
            <a:xfrm rot="-5400000">
              <a:off x="1582737" y="3781426"/>
              <a:ext cx="1254125" cy="438150"/>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2" name="AutoShape 34"/>
            <p:cNvCxnSpPr>
              <a:cxnSpLocks noChangeShapeType="1"/>
              <a:stCxn id="102435" idx="0"/>
              <a:endCxn id="102434" idx="1"/>
            </p:cNvCxnSpPr>
            <p:nvPr/>
          </p:nvCxnSpPr>
          <p:spPr bwMode="auto">
            <a:xfrm rot="-5400000">
              <a:off x="2004219" y="5595144"/>
              <a:ext cx="782637" cy="371475"/>
            </a:xfrm>
            <a:prstGeom prst="curvedConnector3">
              <a:avLst>
                <a:gd name="adj1" fmla="val 108921"/>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3" name="AutoShape 35"/>
            <p:cNvCxnSpPr>
              <a:cxnSpLocks noChangeShapeType="1"/>
              <a:stCxn id="102436" idx="6"/>
              <a:endCxn id="102433" idx="4"/>
            </p:cNvCxnSpPr>
            <p:nvPr/>
          </p:nvCxnSpPr>
          <p:spPr bwMode="auto">
            <a:xfrm flipH="1" flipV="1">
              <a:off x="3429000" y="4953000"/>
              <a:ext cx="76200" cy="1409700"/>
            </a:xfrm>
            <a:prstGeom prst="curvedConnector4">
              <a:avLst>
                <a:gd name="adj1" fmla="val -300000"/>
                <a:gd name="adj2" fmla="val 56755"/>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4" name="AutoShape 36"/>
            <p:cNvCxnSpPr>
              <a:cxnSpLocks noChangeShapeType="1"/>
              <a:stCxn id="102433" idx="7"/>
              <a:endCxn id="102432" idx="5"/>
            </p:cNvCxnSpPr>
            <p:nvPr/>
          </p:nvCxnSpPr>
          <p:spPr bwMode="auto">
            <a:xfrm rot="-5400000">
              <a:off x="3687762" y="4038601"/>
              <a:ext cx="492125" cy="685800"/>
            </a:xfrm>
            <a:prstGeom prst="curvedConnector3">
              <a:avLst>
                <a:gd name="adj1" fmla="val 50000"/>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5" name="AutoShape 37"/>
            <p:cNvCxnSpPr>
              <a:cxnSpLocks noChangeShapeType="1"/>
              <a:stCxn id="102432" idx="6"/>
              <a:endCxn id="102407" idx="3"/>
            </p:cNvCxnSpPr>
            <p:nvPr/>
          </p:nvCxnSpPr>
          <p:spPr bwMode="auto">
            <a:xfrm flipH="1" flipV="1">
              <a:off x="3091252" y="2383741"/>
              <a:ext cx="1252148" cy="1616759"/>
            </a:xfrm>
            <a:prstGeom prst="curvedConnector3">
              <a:avLst>
                <a:gd name="adj1" fmla="val -18259"/>
              </a:avLst>
            </a:prstGeom>
            <a:noFill/>
            <a:ln w="19050">
              <a:solidFill>
                <a:srgbClr val="FF00FF"/>
              </a:solidFill>
              <a:miter lim="800000"/>
              <a:headEnd/>
              <a:tailEnd type="triangle" w="med" len="med"/>
            </a:ln>
            <a:extLst>
              <a:ext uri="{909E8E84-426E-40DD-AFC4-6F175D3DCCD1}">
                <a14:hiddenFill xmlns:a14="http://schemas.microsoft.com/office/drawing/2010/main">
                  <a:noFill/>
                </a14:hiddenFill>
              </a:ext>
            </a:extLst>
          </p:spPr>
        </p:cxnSp>
        <p:cxnSp>
          <p:nvCxnSpPr>
            <p:cNvPr id="102416" name="AutoShape 38"/>
            <p:cNvCxnSpPr>
              <a:cxnSpLocks noChangeShapeType="1"/>
              <a:stCxn id="102428" idx="2"/>
              <a:endCxn id="102437" idx="1"/>
            </p:cNvCxnSpPr>
            <p:nvPr/>
          </p:nvCxnSpPr>
          <p:spPr bwMode="auto">
            <a:xfrm rot="10800000" flipV="1">
              <a:off x="381000" y="3238500"/>
              <a:ext cx="1981200" cy="590550"/>
            </a:xfrm>
            <a:prstGeom prst="curvedConnector4">
              <a:avLst>
                <a:gd name="adj1" fmla="val 54565"/>
                <a:gd name="adj2" fmla="val -4032"/>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17" name="AutoShape 39"/>
            <p:cNvCxnSpPr>
              <a:cxnSpLocks noChangeShapeType="1"/>
              <a:endCxn id="102435" idx="2"/>
            </p:cNvCxnSpPr>
            <p:nvPr/>
          </p:nvCxnSpPr>
          <p:spPr bwMode="auto">
            <a:xfrm rot="5400000">
              <a:off x="825500" y="4610100"/>
              <a:ext cx="2908300" cy="596900"/>
            </a:xfrm>
            <a:prstGeom prst="curvedConnector4">
              <a:avLst>
                <a:gd name="adj1" fmla="val 48306"/>
                <a:gd name="adj2" fmla="val 100528"/>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18" name="AutoShape 40"/>
            <p:cNvCxnSpPr>
              <a:cxnSpLocks noChangeShapeType="1"/>
              <a:stCxn id="102434" idx="4"/>
              <a:endCxn id="102436" idx="2"/>
            </p:cNvCxnSpPr>
            <p:nvPr/>
          </p:nvCxnSpPr>
          <p:spPr bwMode="auto">
            <a:xfrm rot="16200000" flipH="1">
              <a:off x="2571750" y="5886450"/>
              <a:ext cx="647700" cy="304800"/>
            </a:xfrm>
            <a:prstGeom prst="curvedConnector2">
              <a:avLst/>
            </a:prstGeom>
            <a:noFill/>
            <a:ln w="19050" cap="rnd">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19" name="AutoShape 41"/>
            <p:cNvCxnSpPr>
              <a:cxnSpLocks noChangeShapeType="1"/>
              <a:stCxn id="102407" idx="2"/>
              <a:endCxn id="102432" idx="7"/>
            </p:cNvCxnSpPr>
            <p:nvPr/>
          </p:nvCxnSpPr>
          <p:spPr bwMode="auto">
            <a:xfrm rot="16200000" flipH="1">
              <a:off x="2938412" y="2527763"/>
              <a:ext cx="1158890" cy="1517175"/>
            </a:xfrm>
            <a:prstGeom prst="curvedConnector3">
              <a:avLst>
                <a:gd name="adj1" fmla="val 50000"/>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102420" name="AutoShape 42"/>
            <p:cNvCxnSpPr>
              <a:cxnSpLocks noChangeShapeType="1"/>
              <a:stCxn id="102432" idx="2"/>
              <a:endCxn id="102433" idx="1"/>
            </p:cNvCxnSpPr>
            <p:nvPr/>
          </p:nvCxnSpPr>
          <p:spPr bwMode="auto">
            <a:xfrm rot="10800000" flipV="1">
              <a:off x="3267075" y="4000500"/>
              <a:ext cx="619125" cy="627063"/>
            </a:xfrm>
            <a:prstGeom prst="curvedConnector2">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21" name="AutoShape 43"/>
            <p:cNvCxnSpPr>
              <a:cxnSpLocks noChangeShapeType="1"/>
              <a:stCxn id="102433" idx="3"/>
              <a:endCxn id="102436" idx="7"/>
            </p:cNvCxnSpPr>
            <p:nvPr/>
          </p:nvCxnSpPr>
          <p:spPr bwMode="auto">
            <a:xfrm rot="16200000" flipH="1">
              <a:off x="2687637" y="5476876"/>
              <a:ext cx="1330325" cy="171450"/>
            </a:xfrm>
            <a:prstGeom prst="curvedConnector3">
              <a:avLst>
                <a:gd name="adj1" fmla="val 50000"/>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22" name="AutoShape 44"/>
            <p:cNvCxnSpPr>
              <a:cxnSpLocks noChangeShapeType="1"/>
              <a:stCxn id="102436" idx="1"/>
              <a:endCxn id="102434" idx="5"/>
            </p:cNvCxnSpPr>
            <p:nvPr/>
          </p:nvCxnSpPr>
          <p:spPr bwMode="auto">
            <a:xfrm rot="5400000" flipH="1">
              <a:off x="2725737" y="5838826"/>
              <a:ext cx="568325" cy="209550"/>
            </a:xfrm>
            <a:prstGeom prst="curvedConnector3">
              <a:avLst>
                <a:gd name="adj1" fmla="val 50000"/>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102423" name="AutoShape 45"/>
            <p:cNvCxnSpPr>
              <a:cxnSpLocks noChangeShapeType="1"/>
              <a:stCxn id="102434" idx="3"/>
              <a:endCxn id="102435" idx="6"/>
            </p:cNvCxnSpPr>
            <p:nvPr/>
          </p:nvCxnSpPr>
          <p:spPr bwMode="auto">
            <a:xfrm rot="5400000">
              <a:off x="2158207" y="5939631"/>
              <a:ext cx="703262" cy="142875"/>
            </a:xfrm>
            <a:prstGeom prst="curvedConnector2">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24" name="AutoShape 46"/>
            <p:cNvCxnSpPr>
              <a:cxnSpLocks noChangeShapeType="1"/>
            </p:cNvCxnSpPr>
            <p:nvPr/>
          </p:nvCxnSpPr>
          <p:spPr bwMode="auto">
            <a:xfrm rot="5400000" flipH="1" flipV="1">
              <a:off x="841375" y="4567238"/>
              <a:ext cx="3124200" cy="704850"/>
            </a:xfrm>
            <a:prstGeom prst="curvedConnector3">
              <a:avLst>
                <a:gd name="adj1" fmla="val 48727"/>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102425" name="AutoShape 47"/>
            <p:cNvCxnSpPr>
              <a:cxnSpLocks noChangeShapeType="1"/>
              <a:stCxn id="102428" idx="3"/>
              <a:endCxn id="102430" idx="0"/>
            </p:cNvCxnSpPr>
            <p:nvPr/>
          </p:nvCxnSpPr>
          <p:spPr bwMode="auto">
            <a:xfrm rot="5400000">
              <a:off x="1529557" y="3672681"/>
              <a:ext cx="1198562" cy="600075"/>
            </a:xfrm>
            <a:prstGeom prst="curvedConnector3">
              <a:avLst>
                <a:gd name="adj1" fmla="val 8079"/>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26" name="AutoShape 48"/>
            <p:cNvCxnSpPr>
              <a:cxnSpLocks noChangeShapeType="1"/>
              <a:stCxn id="102430" idx="1"/>
              <a:endCxn id="102431" idx="1"/>
            </p:cNvCxnSpPr>
            <p:nvPr/>
          </p:nvCxnSpPr>
          <p:spPr bwMode="auto">
            <a:xfrm rot="-5400000" flipH="1" flipV="1">
              <a:off x="904875" y="4703763"/>
              <a:ext cx="838200" cy="685800"/>
            </a:xfrm>
            <a:prstGeom prst="curvedConnector3">
              <a:avLst>
                <a:gd name="adj1" fmla="val -8333"/>
              </a:avLst>
            </a:prstGeom>
            <a:noFill/>
            <a:ln w="19050" cap="rnd">
              <a:solidFill>
                <a:srgbClr val="00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427" name="AutoShape 49"/>
            <p:cNvCxnSpPr>
              <a:cxnSpLocks noChangeShapeType="1"/>
              <a:stCxn id="102431" idx="3"/>
              <a:endCxn id="102429" idx="3"/>
            </p:cNvCxnSpPr>
            <p:nvPr/>
          </p:nvCxnSpPr>
          <p:spPr bwMode="auto">
            <a:xfrm rot="16200000" flipV="1">
              <a:off x="-200025" y="4554538"/>
              <a:ext cx="1600200" cy="762000"/>
            </a:xfrm>
            <a:prstGeom prst="curvedConnector3">
              <a:avLst>
                <a:gd name="adj1" fmla="val 3968"/>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10751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1+#ppt_w/2"/>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676400" y="260350"/>
            <a:ext cx="87630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10000"/>
              </a:lnSpc>
            </a:pPr>
            <a:r>
              <a:rPr lang="en-US" altLang="zh-CN" sz="3200" b="1">
                <a:solidFill>
                  <a:schemeClr val="tx2"/>
                </a:solidFill>
              </a:rPr>
              <a:t>void</a:t>
            </a:r>
            <a:r>
              <a:rPr lang="en-US" altLang="zh-CN" sz="3200"/>
              <a:t> </a:t>
            </a:r>
            <a:r>
              <a:rPr lang="en-US" altLang="zh-CN" sz="3200">
                <a:solidFill>
                  <a:srgbClr val="0000FF"/>
                </a:solidFill>
              </a:rPr>
              <a:t>InThreading(BiThrTree p)</a:t>
            </a:r>
            <a:r>
              <a:rPr lang="en-US" altLang="zh-CN" sz="3200"/>
              <a:t> </a:t>
            </a:r>
            <a:r>
              <a:rPr lang="en-US" altLang="zh-CN" sz="3200" b="1">
                <a:solidFill>
                  <a:schemeClr val="tx2"/>
                </a:solidFill>
              </a:rPr>
              <a:t>{</a:t>
            </a:r>
            <a:endParaRPr lang="en-US" altLang="zh-CN" sz="3200"/>
          </a:p>
          <a:p>
            <a:pPr eaLnBrk="1" hangingPunct="1">
              <a:lnSpc>
                <a:spcPct val="110000"/>
              </a:lnSpc>
            </a:pPr>
            <a:r>
              <a:rPr lang="en-US" altLang="zh-CN" sz="3200"/>
              <a:t>  </a:t>
            </a:r>
            <a:r>
              <a:rPr lang="en-US" altLang="zh-CN" sz="3200" b="1">
                <a:solidFill>
                  <a:schemeClr val="tx2"/>
                </a:solidFill>
              </a:rPr>
              <a:t>if</a:t>
            </a:r>
            <a:r>
              <a:rPr lang="en-US" altLang="zh-CN" sz="3200">
                <a:solidFill>
                  <a:schemeClr val="tx2"/>
                </a:solidFill>
              </a:rPr>
              <a:t> (p) </a:t>
            </a:r>
            <a:r>
              <a:rPr lang="en-US" altLang="zh-CN" sz="3200" b="1">
                <a:solidFill>
                  <a:schemeClr val="tx2"/>
                </a:solidFill>
              </a:rPr>
              <a:t>{    // </a:t>
            </a:r>
            <a:r>
              <a:rPr lang="zh-CN" altLang="en-US" sz="3200">
                <a:solidFill>
                  <a:schemeClr val="tx2"/>
                </a:solidFill>
              </a:rPr>
              <a:t>对以</a:t>
            </a:r>
            <a:r>
              <a:rPr lang="en-US" altLang="zh-CN" sz="3200">
                <a:solidFill>
                  <a:schemeClr val="tx2"/>
                </a:solidFill>
              </a:rPr>
              <a:t>p</a:t>
            </a:r>
            <a:r>
              <a:rPr lang="zh-CN" altLang="en-US" sz="3200">
                <a:solidFill>
                  <a:schemeClr val="tx2"/>
                </a:solidFill>
              </a:rPr>
              <a:t>为根的非空二叉树进行线索化</a:t>
            </a:r>
          </a:p>
          <a:p>
            <a:pPr eaLnBrk="1" hangingPunct="1">
              <a:lnSpc>
                <a:spcPct val="110000"/>
              </a:lnSpc>
            </a:pPr>
            <a:r>
              <a:rPr lang="zh-CN" altLang="en-US" sz="3200">
                <a:solidFill>
                  <a:srgbClr val="0000FF"/>
                </a:solidFill>
              </a:rPr>
              <a:t>    </a:t>
            </a:r>
            <a:r>
              <a:rPr lang="en-US" altLang="zh-CN" sz="3200">
                <a:solidFill>
                  <a:srgbClr val="0000FF"/>
                </a:solidFill>
              </a:rPr>
              <a:t>InThreading(p-&gt;lchild)</a:t>
            </a:r>
            <a:r>
              <a:rPr lang="en-US" altLang="zh-CN" sz="3200">
                <a:solidFill>
                  <a:srgbClr val="0033CC"/>
                </a:solidFill>
              </a:rPr>
              <a:t>;</a:t>
            </a:r>
            <a:r>
              <a:rPr lang="en-US" altLang="zh-CN" sz="3200"/>
              <a:t>      </a:t>
            </a:r>
            <a:r>
              <a:rPr lang="en-US" altLang="zh-CN" sz="3200">
                <a:solidFill>
                  <a:schemeClr val="tx2"/>
                </a:solidFill>
              </a:rPr>
              <a:t>// </a:t>
            </a:r>
            <a:r>
              <a:rPr lang="zh-CN" altLang="en-US" sz="3200">
                <a:solidFill>
                  <a:schemeClr val="tx2"/>
                </a:solidFill>
              </a:rPr>
              <a:t>左子树线索化</a:t>
            </a:r>
            <a:endParaRPr lang="zh-CN" altLang="en-US" sz="3200"/>
          </a:p>
          <a:p>
            <a:pPr eaLnBrk="1" hangingPunct="1">
              <a:lnSpc>
                <a:spcPct val="110000"/>
              </a:lnSpc>
            </a:pPr>
            <a:r>
              <a:rPr lang="zh-CN" altLang="en-US" sz="3200"/>
              <a:t>    </a:t>
            </a:r>
            <a:r>
              <a:rPr lang="en-US" altLang="zh-CN" sz="3200" b="1">
                <a:solidFill>
                  <a:srgbClr val="800000"/>
                </a:solidFill>
              </a:rPr>
              <a:t>if</a:t>
            </a:r>
            <a:r>
              <a:rPr lang="en-US" altLang="zh-CN" sz="3200">
                <a:solidFill>
                  <a:srgbClr val="800000"/>
                </a:solidFill>
              </a:rPr>
              <a:t> (</a:t>
            </a:r>
            <a:r>
              <a:rPr lang="en-US" altLang="zh-CN" sz="3200" b="1">
                <a:solidFill>
                  <a:srgbClr val="800000"/>
                </a:solidFill>
              </a:rPr>
              <a:t>!</a:t>
            </a:r>
            <a:r>
              <a:rPr lang="en-US" altLang="zh-CN" sz="3200">
                <a:solidFill>
                  <a:srgbClr val="800000"/>
                </a:solidFill>
              </a:rPr>
              <a:t>p-&gt;lchild)      </a:t>
            </a:r>
            <a:r>
              <a:rPr lang="en-US" altLang="zh-CN" sz="3200">
                <a:solidFill>
                  <a:schemeClr val="tx2"/>
                </a:solidFill>
              </a:rPr>
              <a:t>// </a:t>
            </a:r>
            <a:r>
              <a:rPr lang="zh-CN" altLang="en-US" sz="3200">
                <a:solidFill>
                  <a:schemeClr val="tx2"/>
                </a:solidFill>
              </a:rPr>
              <a:t>建前驱线索</a:t>
            </a:r>
            <a:endParaRPr lang="zh-CN" altLang="en-US" sz="3200">
              <a:solidFill>
                <a:srgbClr val="800000"/>
              </a:solidFill>
            </a:endParaRPr>
          </a:p>
          <a:p>
            <a:pPr eaLnBrk="1" hangingPunct="1">
              <a:lnSpc>
                <a:spcPct val="110000"/>
              </a:lnSpc>
            </a:pPr>
            <a:r>
              <a:rPr lang="zh-CN" altLang="en-US" sz="3200">
                <a:solidFill>
                  <a:srgbClr val="800000"/>
                </a:solidFill>
              </a:rPr>
              <a:t>      </a:t>
            </a:r>
            <a:r>
              <a:rPr lang="en-US" altLang="zh-CN" sz="3200" b="1">
                <a:solidFill>
                  <a:srgbClr val="800000"/>
                </a:solidFill>
              </a:rPr>
              <a:t>{</a:t>
            </a:r>
            <a:r>
              <a:rPr lang="en-US" altLang="zh-CN" sz="3200">
                <a:solidFill>
                  <a:srgbClr val="800000"/>
                </a:solidFill>
              </a:rPr>
              <a:t> p-&gt;LTag = Thread;    p-&gt;lchild = pre; </a:t>
            </a:r>
            <a:r>
              <a:rPr lang="en-US" altLang="zh-CN" sz="3200" b="1">
                <a:solidFill>
                  <a:srgbClr val="800000"/>
                </a:solidFill>
              </a:rPr>
              <a:t>}</a:t>
            </a:r>
            <a:endParaRPr lang="en-US" altLang="zh-CN" sz="3200"/>
          </a:p>
          <a:p>
            <a:pPr eaLnBrk="1" hangingPunct="1">
              <a:lnSpc>
                <a:spcPct val="110000"/>
              </a:lnSpc>
            </a:pPr>
            <a:r>
              <a:rPr lang="en-US" altLang="zh-CN" sz="3200"/>
              <a:t>    </a:t>
            </a:r>
            <a:r>
              <a:rPr lang="en-US" altLang="zh-CN" sz="3200" b="1">
                <a:solidFill>
                  <a:srgbClr val="800000"/>
                </a:solidFill>
              </a:rPr>
              <a:t>if</a:t>
            </a:r>
            <a:r>
              <a:rPr lang="en-US" altLang="zh-CN" sz="3200">
                <a:solidFill>
                  <a:srgbClr val="800000"/>
                </a:solidFill>
              </a:rPr>
              <a:t> (</a:t>
            </a:r>
            <a:r>
              <a:rPr lang="en-US" altLang="zh-CN" sz="3200" b="1">
                <a:solidFill>
                  <a:srgbClr val="800000"/>
                </a:solidFill>
              </a:rPr>
              <a:t>!</a:t>
            </a:r>
            <a:r>
              <a:rPr lang="en-US" altLang="zh-CN" sz="3200">
                <a:solidFill>
                  <a:srgbClr val="800000"/>
                </a:solidFill>
              </a:rPr>
              <a:t>pre-&gt;rchild)   </a:t>
            </a:r>
            <a:r>
              <a:rPr lang="en-US" altLang="zh-CN" sz="3200">
                <a:solidFill>
                  <a:schemeClr val="tx2"/>
                </a:solidFill>
              </a:rPr>
              <a:t>// </a:t>
            </a:r>
            <a:r>
              <a:rPr lang="zh-CN" altLang="en-US" sz="3200">
                <a:solidFill>
                  <a:schemeClr val="tx2"/>
                </a:solidFill>
              </a:rPr>
              <a:t>建后继线索</a:t>
            </a:r>
            <a:endParaRPr lang="zh-CN" altLang="en-US" sz="3200"/>
          </a:p>
          <a:p>
            <a:pPr eaLnBrk="1" hangingPunct="1">
              <a:lnSpc>
                <a:spcPct val="110000"/>
              </a:lnSpc>
            </a:pPr>
            <a:r>
              <a:rPr lang="zh-CN" altLang="en-US" sz="3200">
                <a:solidFill>
                  <a:srgbClr val="800000"/>
                </a:solidFill>
              </a:rPr>
              <a:t>      </a:t>
            </a:r>
            <a:r>
              <a:rPr lang="en-US" altLang="zh-CN" sz="3200" b="1">
                <a:solidFill>
                  <a:srgbClr val="800000"/>
                </a:solidFill>
              </a:rPr>
              <a:t>{</a:t>
            </a:r>
            <a:r>
              <a:rPr lang="en-US" altLang="zh-CN" sz="3200">
                <a:solidFill>
                  <a:srgbClr val="800000"/>
                </a:solidFill>
              </a:rPr>
              <a:t> pre-&gt;RTag = Thread;   pre-&gt;rchild = p; </a:t>
            </a:r>
            <a:r>
              <a:rPr lang="en-US" altLang="zh-CN" sz="3200" b="1">
                <a:solidFill>
                  <a:srgbClr val="800000"/>
                </a:solidFill>
              </a:rPr>
              <a:t>}</a:t>
            </a:r>
            <a:r>
              <a:rPr lang="en-US" altLang="zh-CN" sz="3200"/>
              <a:t> </a:t>
            </a:r>
          </a:p>
          <a:p>
            <a:pPr eaLnBrk="1" hangingPunct="1">
              <a:lnSpc>
                <a:spcPct val="110000"/>
              </a:lnSpc>
            </a:pPr>
            <a:r>
              <a:rPr lang="en-US" altLang="zh-CN" sz="3200" b="1">
                <a:solidFill>
                  <a:srgbClr val="800080"/>
                </a:solidFill>
              </a:rPr>
              <a:t>    pre = p</a:t>
            </a:r>
            <a:r>
              <a:rPr lang="en-US" altLang="zh-CN" sz="3200"/>
              <a:t>;             </a:t>
            </a:r>
            <a:r>
              <a:rPr lang="en-US" altLang="zh-CN" sz="3200">
                <a:solidFill>
                  <a:schemeClr val="tx2"/>
                </a:solidFill>
              </a:rPr>
              <a:t>// </a:t>
            </a:r>
            <a:r>
              <a:rPr lang="zh-CN" altLang="en-US" sz="3200">
                <a:solidFill>
                  <a:schemeClr val="tx2"/>
                </a:solidFill>
              </a:rPr>
              <a:t>保持 </a:t>
            </a:r>
            <a:r>
              <a:rPr lang="en-US" altLang="zh-CN" sz="3200">
                <a:solidFill>
                  <a:schemeClr val="tx2"/>
                </a:solidFill>
              </a:rPr>
              <a:t>pre </a:t>
            </a:r>
            <a:r>
              <a:rPr lang="zh-CN" altLang="en-US" sz="3200">
                <a:solidFill>
                  <a:schemeClr val="tx2"/>
                </a:solidFill>
              </a:rPr>
              <a:t>指向 </a:t>
            </a:r>
            <a:r>
              <a:rPr lang="en-US" altLang="zh-CN" sz="3200">
                <a:solidFill>
                  <a:schemeClr val="tx2"/>
                </a:solidFill>
              </a:rPr>
              <a:t>p </a:t>
            </a:r>
            <a:r>
              <a:rPr lang="zh-CN" altLang="en-US" sz="3200">
                <a:solidFill>
                  <a:schemeClr val="tx2"/>
                </a:solidFill>
              </a:rPr>
              <a:t>的前驱</a:t>
            </a:r>
          </a:p>
          <a:p>
            <a:pPr eaLnBrk="1" hangingPunct="1">
              <a:lnSpc>
                <a:spcPct val="110000"/>
              </a:lnSpc>
            </a:pPr>
            <a:r>
              <a:rPr lang="zh-CN" altLang="en-US" sz="3200">
                <a:solidFill>
                  <a:srgbClr val="0000FF"/>
                </a:solidFill>
              </a:rPr>
              <a:t>    </a:t>
            </a:r>
            <a:r>
              <a:rPr lang="en-US" altLang="zh-CN" sz="3200">
                <a:solidFill>
                  <a:srgbClr val="0000FF"/>
                </a:solidFill>
              </a:rPr>
              <a:t>InThreading(p-&gt;rchild)</a:t>
            </a:r>
            <a:r>
              <a:rPr lang="en-US" altLang="zh-CN" sz="3200">
                <a:solidFill>
                  <a:srgbClr val="0033CC"/>
                </a:solidFill>
              </a:rPr>
              <a:t>;</a:t>
            </a:r>
            <a:r>
              <a:rPr lang="en-US" altLang="zh-CN" sz="3200"/>
              <a:t>      </a:t>
            </a:r>
            <a:r>
              <a:rPr lang="en-US" altLang="zh-CN" sz="3200">
                <a:solidFill>
                  <a:schemeClr val="tx2"/>
                </a:solidFill>
              </a:rPr>
              <a:t>// </a:t>
            </a:r>
            <a:r>
              <a:rPr lang="zh-CN" altLang="en-US" sz="3200">
                <a:solidFill>
                  <a:schemeClr val="tx2"/>
                </a:solidFill>
              </a:rPr>
              <a:t>右子树线索化</a:t>
            </a:r>
            <a:endParaRPr lang="zh-CN" altLang="en-US" sz="3200"/>
          </a:p>
          <a:p>
            <a:pPr eaLnBrk="1" hangingPunct="1">
              <a:lnSpc>
                <a:spcPct val="110000"/>
              </a:lnSpc>
            </a:pPr>
            <a:r>
              <a:rPr lang="zh-CN" altLang="en-US" sz="3200"/>
              <a:t>  </a:t>
            </a:r>
            <a:r>
              <a:rPr lang="en-US" altLang="zh-CN" sz="3200" b="1">
                <a:solidFill>
                  <a:schemeClr val="tx2"/>
                </a:solidFill>
              </a:rPr>
              <a:t>} // </a:t>
            </a:r>
            <a:r>
              <a:rPr lang="en-US" altLang="zh-CN" sz="3200">
                <a:solidFill>
                  <a:schemeClr val="tx2"/>
                </a:solidFill>
              </a:rPr>
              <a:t>if</a:t>
            </a:r>
          </a:p>
          <a:p>
            <a:pPr eaLnBrk="1" hangingPunct="1">
              <a:lnSpc>
                <a:spcPct val="110000"/>
              </a:lnSpc>
            </a:pPr>
            <a:r>
              <a:rPr lang="en-US" altLang="zh-CN" sz="3200" b="1">
                <a:solidFill>
                  <a:schemeClr val="tx2"/>
                </a:solidFill>
              </a:rPr>
              <a:t>}</a:t>
            </a:r>
            <a:r>
              <a:rPr lang="en-US" altLang="zh-CN" sz="3200">
                <a:solidFill>
                  <a:schemeClr val="tx2"/>
                </a:solidFill>
              </a:rPr>
              <a:t> // InThreading</a:t>
            </a:r>
          </a:p>
        </p:txBody>
      </p:sp>
      <p:sp>
        <p:nvSpPr>
          <p:cNvPr id="159747" name="AutoShape 3">
            <a:hlinkClick r:id="rId2" action="ppaction://hlinksldjump"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1440606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9747"/>
                                        </p:tgtEl>
                                        <p:attrNameLst>
                                          <p:attrName>style.visibility</p:attrName>
                                        </p:attrNameLst>
                                      </p:cBhvr>
                                      <p:to>
                                        <p:strVal val="visible"/>
                                      </p:to>
                                    </p:set>
                                    <p:anim calcmode="lin" valueType="num">
                                      <p:cBhvr additive="base">
                                        <p:cTn id="7" dur="500" fill="hold"/>
                                        <p:tgtEl>
                                          <p:spTgt spid="159747"/>
                                        </p:tgtEl>
                                        <p:attrNameLst>
                                          <p:attrName>ppt_x</p:attrName>
                                        </p:attrNameLst>
                                      </p:cBhvr>
                                      <p:tavLst>
                                        <p:tav tm="0">
                                          <p:val>
                                            <p:strVal val="1+#ppt_w/2"/>
                                          </p:val>
                                        </p:tav>
                                        <p:tav tm="100000">
                                          <p:val>
                                            <p:strVal val="#ppt_x"/>
                                          </p:val>
                                        </p:tav>
                                      </p:tavLst>
                                    </p:anim>
                                    <p:anim calcmode="lin" valueType="num">
                                      <p:cBhvr additive="base">
                                        <p:cTn id="8" dur="500" fill="hold"/>
                                        <p:tgtEl>
                                          <p:spTgt spid="159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514600" y="577851"/>
            <a:ext cx="5060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99"/>
                </a:solidFill>
              </a:rPr>
              <a:t>树的三种存储结构</a:t>
            </a:r>
            <a:endParaRPr lang="zh-CN" altLang="en-US" sz="4400">
              <a:solidFill>
                <a:srgbClr val="000099"/>
              </a:solidFill>
            </a:endParaRPr>
          </a:p>
        </p:txBody>
      </p:sp>
      <p:sp>
        <p:nvSpPr>
          <p:cNvPr id="120835" name="Text Box 3">
            <a:hlinkClick r:id="" action="ppaction://hlinkshowjump?jump=nextslide"/>
          </p:cNvPr>
          <p:cNvSpPr txBox="1">
            <a:spLocks noChangeArrowheads="1"/>
          </p:cNvSpPr>
          <p:nvPr/>
        </p:nvSpPr>
        <p:spPr bwMode="auto">
          <a:xfrm>
            <a:off x="2057400" y="1927226"/>
            <a:ext cx="4451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FF"/>
                </a:solidFill>
              </a:rPr>
              <a:t>一、双亲表示法</a:t>
            </a:r>
            <a:endParaRPr lang="zh-CN" altLang="en-US" sz="4800"/>
          </a:p>
        </p:txBody>
      </p:sp>
      <p:sp>
        <p:nvSpPr>
          <p:cNvPr id="120836" name="Text Box 4">
            <a:hlinkClick r:id="rId2" action="ppaction://hlinksldjump" highlightClick="1"/>
          </p:cNvPr>
          <p:cNvSpPr txBox="1">
            <a:spLocks noChangeArrowheads="1"/>
          </p:cNvSpPr>
          <p:nvPr/>
        </p:nvSpPr>
        <p:spPr bwMode="auto">
          <a:xfrm>
            <a:off x="1981200" y="3146426"/>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FF"/>
                </a:solidFill>
              </a:rPr>
              <a:t>二、孩子链表表示法</a:t>
            </a:r>
            <a:endParaRPr lang="zh-CN" altLang="en-US" sz="4800"/>
          </a:p>
        </p:txBody>
      </p:sp>
      <p:sp>
        <p:nvSpPr>
          <p:cNvPr id="120837" name="Text Box 5">
            <a:hlinkClick r:id="" action="ppaction://noaction" highlightClick="1"/>
          </p:cNvPr>
          <p:cNvSpPr txBox="1">
            <a:spLocks noChangeArrowheads="1"/>
          </p:cNvSpPr>
          <p:nvPr/>
        </p:nvSpPr>
        <p:spPr bwMode="auto">
          <a:xfrm>
            <a:off x="1905000" y="4232275"/>
            <a:ext cx="85153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lnSpc>
                <a:spcPct val="120000"/>
              </a:lnSpc>
            </a:pPr>
            <a:r>
              <a:rPr lang="zh-CN" altLang="en-US" sz="4800" b="1">
                <a:solidFill>
                  <a:srgbClr val="0000FF"/>
                </a:solidFill>
              </a:rPr>
              <a:t>三、树的二叉链表</a:t>
            </a:r>
            <a:r>
              <a:rPr lang="en-US" altLang="zh-CN" sz="4800" b="1">
                <a:solidFill>
                  <a:srgbClr val="0000FF"/>
                </a:solidFill>
              </a:rPr>
              <a:t>(</a:t>
            </a:r>
            <a:r>
              <a:rPr lang="zh-CN" altLang="en-US" sz="4800" b="1">
                <a:solidFill>
                  <a:srgbClr val="0000FF"/>
                </a:solidFill>
              </a:rPr>
              <a:t>孩子</a:t>
            </a:r>
            <a:r>
              <a:rPr lang="en-US" altLang="zh-CN" sz="4800" b="1">
                <a:solidFill>
                  <a:srgbClr val="0000FF"/>
                </a:solidFill>
              </a:rPr>
              <a:t>-</a:t>
            </a:r>
            <a:r>
              <a:rPr lang="zh-CN" altLang="en-US" sz="4800" b="1">
                <a:solidFill>
                  <a:srgbClr val="0000FF"/>
                </a:solidFill>
              </a:rPr>
              <a:t>兄弟）</a:t>
            </a:r>
          </a:p>
          <a:p>
            <a:pPr eaLnBrk="1" hangingPunct="1">
              <a:lnSpc>
                <a:spcPct val="120000"/>
              </a:lnSpc>
            </a:pPr>
            <a:r>
              <a:rPr lang="zh-CN" altLang="en-US" sz="4800" b="1">
                <a:solidFill>
                  <a:srgbClr val="0000FF"/>
                </a:solidFill>
              </a:rPr>
              <a:t>    存储表示法</a:t>
            </a:r>
            <a:endParaRPr lang="zh-CN" altLang="en-US" sz="4800"/>
          </a:p>
        </p:txBody>
      </p:sp>
      <p:sp>
        <p:nvSpPr>
          <p:cNvPr id="120838" name="AutoShape 6">
            <a:hlinkClick r:id="rId3" action="ppaction://hlinksldjump" highlightClick="1"/>
          </p:cNvPr>
          <p:cNvSpPr>
            <a:spLocks noChangeArrowheads="1"/>
          </p:cNvSpPr>
          <p:nvPr/>
        </p:nvSpPr>
        <p:spPr bwMode="auto">
          <a:xfrm>
            <a:off x="10128250" y="6345238"/>
            <a:ext cx="323850" cy="323850"/>
          </a:xfrm>
          <a:prstGeom prst="actionButtonBackPrevious">
            <a:avLst/>
          </a:prstGeom>
          <a:solidFill>
            <a:srgbClr val="FFCC00"/>
          </a:solidFill>
          <a:ln w="9525">
            <a:solidFill>
              <a:schemeClr val="tx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356489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wipe(left)">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wipe(left)">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7"/>
                                        </p:tgtEl>
                                        <p:attrNameLst>
                                          <p:attrName>style.visibility</p:attrName>
                                        </p:attrNameLst>
                                      </p:cBhvr>
                                      <p:to>
                                        <p:strVal val="visible"/>
                                      </p:to>
                                    </p:set>
                                    <p:animEffect transition="in" filter="wipe(left)">
                                      <p:cBhvr>
                                        <p:cTn id="17" dur="500"/>
                                        <p:tgtEl>
                                          <p:spTgt spid="120837"/>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20838"/>
                                        </p:tgtEl>
                                        <p:attrNameLst>
                                          <p:attrName>style.visibility</p:attrName>
                                        </p:attrNameLst>
                                      </p:cBhvr>
                                      <p:to>
                                        <p:strVal val="visible"/>
                                      </p:to>
                                    </p:set>
                                    <p:anim calcmode="lin" valueType="num">
                                      <p:cBhvr additive="base">
                                        <p:cTn id="21" dur="500" fill="hold"/>
                                        <p:tgtEl>
                                          <p:spTgt spid="120838"/>
                                        </p:tgtEl>
                                        <p:attrNameLst>
                                          <p:attrName>ppt_x</p:attrName>
                                        </p:attrNameLst>
                                      </p:cBhvr>
                                      <p:tavLst>
                                        <p:tav tm="0">
                                          <p:val>
                                            <p:strVal val="1+#ppt_w/2"/>
                                          </p:val>
                                        </p:tav>
                                        <p:tav tm="100000">
                                          <p:val>
                                            <p:strVal val="#ppt_x"/>
                                          </p:val>
                                        </p:tav>
                                      </p:tavLst>
                                    </p:anim>
                                    <p:anim calcmode="lin" valueType="num">
                                      <p:cBhvr additive="base">
                                        <p:cTn id="22" dur="500" fill="hold"/>
                                        <p:tgtEl>
                                          <p:spTgt spid="120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6" grpId="0" autoUpdateAnimBg="0"/>
      <p:bldP spid="120837" grpId="0" autoUpdateAnimBg="0"/>
      <p:bldP spid="12083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1060"/>
          <p:cNvGrpSpPr>
            <a:grpSpLocks/>
          </p:cNvGrpSpPr>
          <p:nvPr/>
        </p:nvGrpSpPr>
        <p:grpSpPr bwMode="auto">
          <a:xfrm>
            <a:off x="2209800" y="1862138"/>
            <a:ext cx="2590800" cy="4191000"/>
            <a:chOff x="432" y="1173"/>
            <a:chExt cx="1632" cy="2640"/>
          </a:xfrm>
        </p:grpSpPr>
        <p:sp>
          <p:nvSpPr>
            <p:cNvPr id="105488" name="Oval 1026"/>
            <p:cNvSpPr>
              <a:spLocks noChangeArrowheads="1"/>
            </p:cNvSpPr>
            <p:nvPr/>
          </p:nvSpPr>
          <p:spPr bwMode="auto">
            <a:xfrm>
              <a:off x="1056" y="1248"/>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89" name="Text Box 1027"/>
            <p:cNvSpPr txBox="1">
              <a:spLocks noChangeArrowheads="1"/>
            </p:cNvSpPr>
            <p:nvPr/>
          </p:nvSpPr>
          <p:spPr bwMode="auto">
            <a:xfrm>
              <a:off x="1056" y="1173"/>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a:t>
              </a:r>
              <a:endParaRPr lang="en-US" altLang="zh-CN"/>
            </a:p>
          </p:txBody>
        </p:sp>
        <p:sp>
          <p:nvSpPr>
            <p:cNvPr id="105490" name="Oval 1029"/>
            <p:cNvSpPr>
              <a:spLocks noChangeArrowheads="1"/>
            </p:cNvSpPr>
            <p:nvPr/>
          </p:nvSpPr>
          <p:spPr bwMode="auto">
            <a:xfrm>
              <a:off x="1056" y="192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1" name="Oval 1030"/>
            <p:cNvSpPr>
              <a:spLocks noChangeArrowheads="1"/>
            </p:cNvSpPr>
            <p:nvPr/>
          </p:nvSpPr>
          <p:spPr bwMode="auto">
            <a:xfrm>
              <a:off x="432" y="192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2" name="Oval 1031"/>
            <p:cNvSpPr>
              <a:spLocks noChangeArrowheads="1"/>
            </p:cNvSpPr>
            <p:nvPr/>
          </p:nvSpPr>
          <p:spPr bwMode="auto">
            <a:xfrm>
              <a:off x="1680" y="192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3" name="Oval 1032"/>
            <p:cNvSpPr>
              <a:spLocks noChangeArrowheads="1"/>
            </p:cNvSpPr>
            <p:nvPr/>
          </p:nvSpPr>
          <p:spPr bwMode="auto">
            <a:xfrm>
              <a:off x="816" y="264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4" name="Oval 1033"/>
            <p:cNvSpPr>
              <a:spLocks noChangeArrowheads="1"/>
            </p:cNvSpPr>
            <p:nvPr/>
          </p:nvSpPr>
          <p:spPr bwMode="auto">
            <a:xfrm>
              <a:off x="1392" y="264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5" name="Oval 1034"/>
            <p:cNvSpPr>
              <a:spLocks noChangeArrowheads="1"/>
            </p:cNvSpPr>
            <p:nvPr/>
          </p:nvSpPr>
          <p:spPr bwMode="auto">
            <a:xfrm>
              <a:off x="1392" y="3360"/>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96" name="Text Box 1035"/>
            <p:cNvSpPr txBox="1">
              <a:spLocks noChangeArrowheads="1"/>
            </p:cNvSpPr>
            <p:nvPr/>
          </p:nvSpPr>
          <p:spPr bwMode="auto">
            <a:xfrm>
              <a:off x="480" y="1893"/>
              <a:ext cx="3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B</a:t>
              </a:r>
              <a:endParaRPr lang="en-US" altLang="zh-CN"/>
            </a:p>
          </p:txBody>
        </p:sp>
        <p:sp>
          <p:nvSpPr>
            <p:cNvPr id="105497" name="Text Box 1036"/>
            <p:cNvSpPr txBox="1">
              <a:spLocks noChangeArrowheads="1"/>
            </p:cNvSpPr>
            <p:nvPr/>
          </p:nvSpPr>
          <p:spPr bwMode="auto">
            <a:xfrm>
              <a:off x="1056" y="1893"/>
              <a:ext cx="3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dirty="0"/>
                <a:t>C</a:t>
              </a:r>
              <a:endParaRPr lang="en-US" altLang="zh-CN" dirty="0"/>
            </a:p>
          </p:txBody>
        </p:sp>
        <p:sp>
          <p:nvSpPr>
            <p:cNvPr id="105498" name="Text Box 1037"/>
            <p:cNvSpPr txBox="1">
              <a:spLocks noChangeArrowheads="1"/>
            </p:cNvSpPr>
            <p:nvPr/>
          </p:nvSpPr>
          <p:spPr bwMode="auto">
            <a:xfrm>
              <a:off x="1680" y="1893"/>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D</a:t>
              </a:r>
              <a:endParaRPr lang="en-US" altLang="zh-CN"/>
            </a:p>
          </p:txBody>
        </p:sp>
        <p:sp>
          <p:nvSpPr>
            <p:cNvPr id="105499" name="Text Box 1038"/>
            <p:cNvSpPr txBox="1">
              <a:spLocks noChangeArrowheads="1"/>
            </p:cNvSpPr>
            <p:nvPr/>
          </p:nvSpPr>
          <p:spPr bwMode="auto">
            <a:xfrm>
              <a:off x="864" y="2613"/>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E</a:t>
              </a:r>
              <a:endParaRPr lang="en-US" altLang="zh-CN"/>
            </a:p>
          </p:txBody>
        </p:sp>
        <p:sp>
          <p:nvSpPr>
            <p:cNvPr id="105500" name="Text Box 1039"/>
            <p:cNvSpPr txBox="1">
              <a:spLocks noChangeArrowheads="1"/>
            </p:cNvSpPr>
            <p:nvPr/>
          </p:nvSpPr>
          <p:spPr bwMode="auto">
            <a:xfrm>
              <a:off x="1440" y="2613"/>
              <a:ext cx="3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F</a:t>
              </a:r>
              <a:endParaRPr lang="en-US" altLang="zh-CN"/>
            </a:p>
          </p:txBody>
        </p:sp>
        <p:sp>
          <p:nvSpPr>
            <p:cNvPr id="105501" name="Text Box 1040"/>
            <p:cNvSpPr txBox="1">
              <a:spLocks noChangeArrowheads="1"/>
            </p:cNvSpPr>
            <p:nvPr/>
          </p:nvSpPr>
          <p:spPr bwMode="auto">
            <a:xfrm>
              <a:off x="1392" y="3333"/>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G</a:t>
              </a:r>
              <a:endParaRPr lang="en-US" altLang="zh-CN"/>
            </a:p>
          </p:txBody>
        </p:sp>
        <p:sp>
          <p:nvSpPr>
            <p:cNvPr id="105502" name="Line 1041"/>
            <p:cNvSpPr>
              <a:spLocks noChangeShapeType="1"/>
            </p:cNvSpPr>
            <p:nvPr/>
          </p:nvSpPr>
          <p:spPr bwMode="auto">
            <a:xfrm>
              <a:off x="1248" y="1632"/>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3" name="Line 1042"/>
            <p:cNvSpPr>
              <a:spLocks noChangeShapeType="1"/>
            </p:cNvSpPr>
            <p:nvPr/>
          </p:nvSpPr>
          <p:spPr bwMode="auto">
            <a:xfrm>
              <a:off x="1440" y="1536"/>
              <a:ext cx="384"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4" name="Line 1043"/>
            <p:cNvSpPr>
              <a:spLocks noChangeShapeType="1"/>
            </p:cNvSpPr>
            <p:nvPr/>
          </p:nvSpPr>
          <p:spPr bwMode="auto">
            <a:xfrm flipH="1">
              <a:off x="624" y="1536"/>
              <a:ext cx="48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5" name="Line 1044"/>
            <p:cNvSpPr>
              <a:spLocks noChangeShapeType="1"/>
            </p:cNvSpPr>
            <p:nvPr/>
          </p:nvSpPr>
          <p:spPr bwMode="auto">
            <a:xfrm flipH="1">
              <a:off x="1008" y="2256"/>
              <a:ext cx="96"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6" name="Line 1045"/>
            <p:cNvSpPr>
              <a:spLocks noChangeShapeType="1"/>
            </p:cNvSpPr>
            <p:nvPr/>
          </p:nvSpPr>
          <p:spPr bwMode="auto">
            <a:xfrm>
              <a:off x="1392" y="2256"/>
              <a:ext cx="19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7" name="Line 1046"/>
            <p:cNvSpPr>
              <a:spLocks noChangeShapeType="1"/>
            </p:cNvSpPr>
            <p:nvPr/>
          </p:nvSpPr>
          <p:spPr bwMode="auto">
            <a:xfrm>
              <a:off x="1584" y="3024"/>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1816" name="Text Box 1048"/>
          <p:cNvSpPr txBox="1">
            <a:spLocks noChangeArrowheads="1"/>
          </p:cNvSpPr>
          <p:nvPr/>
        </p:nvSpPr>
        <p:spPr bwMode="auto">
          <a:xfrm>
            <a:off x="9296401" y="1862138"/>
            <a:ext cx="106792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000099"/>
                </a:solidFill>
              </a:rPr>
              <a:t>r=0</a:t>
            </a:r>
          </a:p>
          <a:p>
            <a:pPr eaLnBrk="1" hangingPunct="1"/>
            <a:r>
              <a:rPr lang="en-US" altLang="zh-CN" sz="4400">
                <a:solidFill>
                  <a:srgbClr val="000099"/>
                </a:solidFill>
              </a:rPr>
              <a:t>n=7</a:t>
            </a:r>
            <a:endParaRPr lang="en-US" altLang="zh-CN"/>
          </a:p>
        </p:txBody>
      </p:sp>
      <p:grpSp>
        <p:nvGrpSpPr>
          <p:cNvPr id="3" name="Group 1061"/>
          <p:cNvGrpSpPr>
            <a:grpSpLocks/>
          </p:cNvGrpSpPr>
          <p:nvPr/>
        </p:nvGrpSpPr>
        <p:grpSpPr bwMode="auto">
          <a:xfrm>
            <a:off x="5791200" y="1633538"/>
            <a:ext cx="2971800" cy="4832350"/>
            <a:chOff x="2688" y="1029"/>
            <a:chExt cx="1872" cy="3044"/>
          </a:xfrm>
        </p:grpSpPr>
        <p:sp>
          <p:nvSpPr>
            <p:cNvPr id="105479" name="Text Box 1047"/>
            <p:cNvSpPr txBox="1">
              <a:spLocks noChangeArrowheads="1"/>
            </p:cNvSpPr>
            <p:nvPr/>
          </p:nvSpPr>
          <p:spPr bwMode="auto">
            <a:xfrm>
              <a:off x="2688" y="1029"/>
              <a:ext cx="1687" cy="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990033"/>
                  </a:solidFill>
                </a:rPr>
                <a:t>0</a:t>
              </a:r>
              <a:r>
                <a:rPr lang="en-US" altLang="zh-CN" sz="4400"/>
                <a:t>    </a:t>
              </a:r>
              <a:r>
                <a:rPr lang="en-US" altLang="zh-CN" sz="4400" b="1">
                  <a:solidFill>
                    <a:schemeClr val="tx2"/>
                  </a:solidFill>
                </a:rPr>
                <a:t>A</a:t>
              </a:r>
              <a:r>
                <a:rPr lang="en-US" altLang="zh-CN" sz="4400"/>
                <a:t>     </a:t>
              </a:r>
              <a:r>
                <a:rPr lang="en-US" altLang="zh-CN" sz="4400">
                  <a:solidFill>
                    <a:srgbClr val="CC0000"/>
                  </a:solidFill>
                </a:rPr>
                <a:t>-1</a:t>
              </a:r>
              <a:endParaRPr lang="en-US" altLang="zh-CN" sz="4400"/>
            </a:p>
            <a:p>
              <a:pPr eaLnBrk="1" hangingPunct="1"/>
              <a:r>
                <a:rPr lang="en-US" altLang="zh-CN" sz="4400">
                  <a:solidFill>
                    <a:srgbClr val="990033"/>
                  </a:solidFill>
                </a:rPr>
                <a:t>1</a:t>
              </a:r>
              <a:r>
                <a:rPr lang="en-US" altLang="zh-CN" sz="4400"/>
                <a:t>   </a:t>
              </a:r>
              <a:r>
                <a:rPr lang="en-US" altLang="zh-CN" sz="4400" b="1"/>
                <a:t> </a:t>
              </a:r>
              <a:r>
                <a:rPr lang="en-US" altLang="zh-CN" sz="4400" b="1">
                  <a:solidFill>
                    <a:schemeClr val="tx2"/>
                  </a:solidFill>
                </a:rPr>
                <a:t>B</a:t>
              </a:r>
              <a:r>
                <a:rPr lang="en-US" altLang="zh-CN" sz="4400"/>
                <a:t>      </a:t>
              </a:r>
              <a:r>
                <a:rPr lang="en-US" altLang="zh-CN" sz="4400">
                  <a:solidFill>
                    <a:srgbClr val="0000FF"/>
                  </a:solidFill>
                </a:rPr>
                <a:t>0</a:t>
              </a:r>
              <a:endParaRPr lang="en-US" altLang="zh-CN" sz="4400"/>
            </a:p>
            <a:p>
              <a:pPr eaLnBrk="1" hangingPunct="1"/>
              <a:r>
                <a:rPr lang="en-US" altLang="zh-CN" sz="4400">
                  <a:solidFill>
                    <a:srgbClr val="990033"/>
                  </a:solidFill>
                </a:rPr>
                <a:t>2  </a:t>
              </a:r>
              <a:r>
                <a:rPr lang="en-US" altLang="zh-CN" sz="4400"/>
                <a:t>  </a:t>
              </a:r>
              <a:r>
                <a:rPr lang="en-US" altLang="zh-CN" sz="4400" b="1">
                  <a:solidFill>
                    <a:schemeClr val="tx2"/>
                  </a:solidFill>
                </a:rPr>
                <a:t>C</a:t>
              </a:r>
              <a:r>
                <a:rPr lang="en-US" altLang="zh-CN" sz="4400"/>
                <a:t>    </a:t>
              </a:r>
              <a:r>
                <a:rPr lang="en-US" altLang="zh-CN" sz="4400">
                  <a:solidFill>
                    <a:srgbClr val="0000FF"/>
                  </a:solidFill>
                </a:rPr>
                <a:t>  0</a:t>
              </a:r>
              <a:endParaRPr lang="en-US" altLang="zh-CN" sz="4400"/>
            </a:p>
            <a:p>
              <a:pPr eaLnBrk="1" hangingPunct="1"/>
              <a:r>
                <a:rPr lang="en-US" altLang="zh-CN" sz="4400">
                  <a:solidFill>
                    <a:srgbClr val="990033"/>
                  </a:solidFill>
                </a:rPr>
                <a:t>3</a:t>
              </a:r>
              <a:r>
                <a:rPr lang="en-US" altLang="zh-CN" sz="4400"/>
                <a:t>    </a:t>
              </a:r>
              <a:r>
                <a:rPr lang="en-US" altLang="zh-CN" sz="4400" b="1">
                  <a:solidFill>
                    <a:schemeClr val="tx2"/>
                  </a:solidFill>
                </a:rPr>
                <a:t>D</a:t>
              </a:r>
              <a:r>
                <a:rPr lang="en-US" altLang="zh-CN" sz="4400"/>
                <a:t>    </a:t>
              </a:r>
              <a:r>
                <a:rPr lang="en-US" altLang="zh-CN" sz="4400">
                  <a:solidFill>
                    <a:srgbClr val="0000FF"/>
                  </a:solidFill>
                </a:rPr>
                <a:t>  0</a:t>
              </a:r>
              <a:endParaRPr lang="en-US" altLang="zh-CN" sz="4400"/>
            </a:p>
            <a:p>
              <a:pPr eaLnBrk="1" hangingPunct="1"/>
              <a:r>
                <a:rPr lang="en-US" altLang="zh-CN" sz="4400">
                  <a:solidFill>
                    <a:srgbClr val="990033"/>
                  </a:solidFill>
                </a:rPr>
                <a:t>4</a:t>
              </a:r>
              <a:r>
                <a:rPr lang="en-US" altLang="zh-CN" sz="4400"/>
                <a:t>    </a:t>
              </a:r>
              <a:r>
                <a:rPr lang="en-US" altLang="zh-CN" sz="4400" b="1">
                  <a:solidFill>
                    <a:schemeClr val="tx2"/>
                  </a:solidFill>
                </a:rPr>
                <a:t>E</a:t>
              </a:r>
              <a:r>
                <a:rPr lang="en-US" altLang="zh-CN" sz="4400"/>
                <a:t>      </a:t>
              </a:r>
              <a:r>
                <a:rPr lang="en-US" altLang="zh-CN" sz="4400">
                  <a:solidFill>
                    <a:srgbClr val="0000FF"/>
                  </a:solidFill>
                </a:rPr>
                <a:t>2 </a:t>
              </a:r>
              <a:endParaRPr lang="en-US" altLang="zh-CN" sz="4400"/>
            </a:p>
            <a:p>
              <a:pPr eaLnBrk="1" hangingPunct="1"/>
              <a:r>
                <a:rPr lang="en-US" altLang="zh-CN" sz="4400">
                  <a:solidFill>
                    <a:srgbClr val="990033"/>
                  </a:solidFill>
                </a:rPr>
                <a:t>5</a:t>
              </a:r>
              <a:r>
                <a:rPr lang="en-US" altLang="zh-CN" sz="4400"/>
                <a:t>    </a:t>
              </a:r>
              <a:r>
                <a:rPr lang="en-US" altLang="zh-CN" sz="4400" b="1">
                  <a:solidFill>
                    <a:schemeClr val="tx2"/>
                  </a:solidFill>
                </a:rPr>
                <a:t>F</a:t>
              </a:r>
              <a:r>
                <a:rPr lang="en-US" altLang="zh-CN" sz="4400"/>
                <a:t>      </a:t>
              </a:r>
              <a:r>
                <a:rPr lang="en-US" altLang="zh-CN" sz="4400">
                  <a:solidFill>
                    <a:srgbClr val="0000FF"/>
                  </a:solidFill>
                </a:rPr>
                <a:t>2</a:t>
              </a:r>
              <a:endParaRPr lang="en-US" altLang="zh-CN" sz="4400"/>
            </a:p>
            <a:p>
              <a:pPr eaLnBrk="1" hangingPunct="1"/>
              <a:r>
                <a:rPr lang="en-US" altLang="zh-CN" sz="4400">
                  <a:solidFill>
                    <a:srgbClr val="990033"/>
                  </a:solidFill>
                </a:rPr>
                <a:t>6</a:t>
              </a:r>
              <a:r>
                <a:rPr lang="en-US" altLang="zh-CN" sz="4400"/>
                <a:t>    </a:t>
              </a:r>
              <a:r>
                <a:rPr lang="en-US" altLang="zh-CN" sz="4400" b="1">
                  <a:solidFill>
                    <a:schemeClr val="tx2"/>
                  </a:solidFill>
                </a:rPr>
                <a:t>G</a:t>
              </a:r>
              <a:r>
                <a:rPr lang="en-US" altLang="zh-CN" sz="4400"/>
                <a:t>     </a:t>
              </a:r>
              <a:r>
                <a:rPr lang="en-US" altLang="zh-CN" sz="4400">
                  <a:solidFill>
                    <a:srgbClr val="0000FF"/>
                  </a:solidFill>
                </a:rPr>
                <a:t>5</a:t>
              </a:r>
              <a:endParaRPr lang="en-US" altLang="zh-CN" sz="4400"/>
            </a:p>
          </p:txBody>
        </p:sp>
        <p:sp>
          <p:nvSpPr>
            <p:cNvPr id="105480" name="Rectangle 1049"/>
            <p:cNvSpPr>
              <a:spLocks noChangeArrowheads="1"/>
            </p:cNvSpPr>
            <p:nvPr/>
          </p:nvSpPr>
          <p:spPr bwMode="auto">
            <a:xfrm>
              <a:off x="3072" y="1056"/>
              <a:ext cx="1488" cy="297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5481" name="Line 1050"/>
            <p:cNvSpPr>
              <a:spLocks noChangeShapeType="1"/>
            </p:cNvSpPr>
            <p:nvPr/>
          </p:nvSpPr>
          <p:spPr bwMode="auto">
            <a:xfrm>
              <a:off x="3072" y="1440"/>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2" name="Line 1051"/>
            <p:cNvSpPr>
              <a:spLocks noChangeShapeType="1"/>
            </p:cNvSpPr>
            <p:nvPr/>
          </p:nvSpPr>
          <p:spPr bwMode="auto">
            <a:xfrm>
              <a:off x="3072" y="1872"/>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3" name="Line 1052"/>
            <p:cNvSpPr>
              <a:spLocks noChangeShapeType="1"/>
            </p:cNvSpPr>
            <p:nvPr/>
          </p:nvSpPr>
          <p:spPr bwMode="auto">
            <a:xfrm>
              <a:off x="3072" y="2304"/>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4" name="Line 1053"/>
            <p:cNvSpPr>
              <a:spLocks noChangeShapeType="1"/>
            </p:cNvSpPr>
            <p:nvPr/>
          </p:nvSpPr>
          <p:spPr bwMode="auto">
            <a:xfrm>
              <a:off x="3072" y="2736"/>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5" name="Line 1054"/>
            <p:cNvSpPr>
              <a:spLocks noChangeShapeType="1"/>
            </p:cNvSpPr>
            <p:nvPr/>
          </p:nvSpPr>
          <p:spPr bwMode="auto">
            <a:xfrm>
              <a:off x="3072" y="3168"/>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6" name="Line 1055"/>
            <p:cNvSpPr>
              <a:spLocks noChangeShapeType="1"/>
            </p:cNvSpPr>
            <p:nvPr/>
          </p:nvSpPr>
          <p:spPr bwMode="auto">
            <a:xfrm>
              <a:off x="3072" y="3600"/>
              <a:ext cx="14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7" name="Line 1056"/>
            <p:cNvSpPr>
              <a:spLocks noChangeShapeType="1"/>
            </p:cNvSpPr>
            <p:nvPr/>
          </p:nvSpPr>
          <p:spPr bwMode="auto">
            <a:xfrm>
              <a:off x="3648" y="1056"/>
              <a:ext cx="0" cy="297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1825" name="Text Box 1057"/>
          <p:cNvSpPr txBox="1">
            <a:spLocks noChangeArrowheads="1"/>
          </p:cNvSpPr>
          <p:nvPr/>
        </p:nvSpPr>
        <p:spPr bwMode="auto">
          <a:xfrm>
            <a:off x="6400801" y="990600"/>
            <a:ext cx="2492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a:solidFill>
                  <a:srgbClr val="990033"/>
                </a:solidFill>
              </a:rPr>
              <a:t>data  parent</a:t>
            </a:r>
            <a:endParaRPr lang="en-US" altLang="zh-CN">
              <a:solidFill>
                <a:srgbClr val="990033"/>
              </a:solidFill>
            </a:endParaRPr>
          </a:p>
        </p:txBody>
      </p:sp>
      <p:sp>
        <p:nvSpPr>
          <p:cNvPr id="105478" name="Text Box 1059"/>
          <p:cNvSpPr txBox="1">
            <a:spLocks noChangeArrowheads="1"/>
          </p:cNvSpPr>
          <p:nvPr/>
        </p:nvSpPr>
        <p:spPr bwMode="auto">
          <a:xfrm>
            <a:off x="879676" y="410058"/>
            <a:ext cx="4281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400" b="1" dirty="0">
                <a:solidFill>
                  <a:srgbClr val="0000FF"/>
                </a:solidFill>
              </a:rPr>
              <a:t>一、双亲表示法</a:t>
            </a:r>
            <a:r>
              <a:rPr lang="en-US" altLang="zh-CN" sz="4400" b="1" dirty="0">
                <a:solidFill>
                  <a:srgbClr val="0000FF"/>
                </a:solidFill>
              </a:rPr>
              <a:t>:</a:t>
            </a:r>
            <a:endParaRPr lang="en-US" altLang="zh-CN" sz="4400" dirty="0"/>
          </a:p>
        </p:txBody>
      </p:sp>
      <p:sp>
        <p:nvSpPr>
          <p:cNvPr id="36" name="Text Box 5"/>
          <p:cNvSpPr txBox="1">
            <a:spLocks noChangeArrowheads="1"/>
          </p:cNvSpPr>
          <p:nvPr/>
        </p:nvSpPr>
        <p:spPr bwMode="auto">
          <a:xfrm>
            <a:off x="8893176" y="224632"/>
            <a:ext cx="3200400" cy="727075"/>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spcBef>
                <a:spcPct val="50000"/>
              </a:spcBef>
            </a:pPr>
            <a:r>
              <a:rPr lang="en-US" altLang="zh-CN" sz="4000"/>
              <a:t> </a:t>
            </a:r>
            <a:r>
              <a:rPr lang="en-US" altLang="zh-CN" sz="4000" b="1">
                <a:solidFill>
                  <a:srgbClr val="990000"/>
                </a:solidFill>
              </a:rPr>
              <a:t>data   parent</a:t>
            </a:r>
            <a:endParaRPr lang="en-US" altLang="zh-CN" sz="4000"/>
          </a:p>
        </p:txBody>
      </p:sp>
      <p:sp>
        <p:nvSpPr>
          <p:cNvPr id="37" name="Rectangle 10"/>
          <p:cNvSpPr>
            <a:spLocks noChangeArrowheads="1"/>
          </p:cNvSpPr>
          <p:nvPr/>
        </p:nvSpPr>
        <p:spPr bwMode="auto">
          <a:xfrm>
            <a:off x="5921376" y="105570"/>
            <a:ext cx="260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zh-CN" altLang="en-US" sz="4400" b="1">
                <a:solidFill>
                  <a:srgbClr val="990033"/>
                </a:solidFill>
              </a:rPr>
              <a:t>结点结构</a:t>
            </a:r>
            <a:r>
              <a:rPr lang="en-US" altLang="zh-CN" sz="4400" b="1">
                <a:solidFill>
                  <a:srgbClr val="990033"/>
                </a:solidFill>
              </a:rPr>
              <a:t>:</a:t>
            </a:r>
          </a:p>
        </p:txBody>
      </p:sp>
    </p:spTree>
    <p:extLst>
      <p:ext uri="{BB962C8B-B14F-4D97-AF65-F5344CB8AC3E}">
        <p14:creationId xmlns:p14="http://schemas.microsoft.com/office/powerpoint/2010/main" val="9741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1825"/>
                                        </p:tgtEl>
                                        <p:attrNameLst>
                                          <p:attrName>style.visibility</p:attrName>
                                        </p:attrNameLst>
                                      </p:cBhvr>
                                      <p:to>
                                        <p:strVal val="visible"/>
                                      </p:to>
                                    </p:set>
                                    <p:anim calcmode="lin" valueType="num">
                                      <p:cBhvr additive="base">
                                        <p:cTn id="7" dur="500" fill="hold"/>
                                        <p:tgtEl>
                                          <p:spTgt spid="161825"/>
                                        </p:tgtEl>
                                        <p:attrNameLst>
                                          <p:attrName>ppt_x</p:attrName>
                                        </p:attrNameLst>
                                      </p:cBhvr>
                                      <p:tavLst>
                                        <p:tav tm="0">
                                          <p:val>
                                            <p:strVal val="#ppt_x"/>
                                          </p:val>
                                        </p:tav>
                                        <p:tav tm="100000">
                                          <p:val>
                                            <p:strVal val="#ppt_x"/>
                                          </p:val>
                                        </p:tav>
                                      </p:tavLst>
                                    </p:anim>
                                    <p:anim calcmode="lin" valueType="num">
                                      <p:cBhvr additive="base">
                                        <p:cTn id="8" dur="500" fill="hold"/>
                                        <p:tgtEl>
                                          <p:spTgt spid="1618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61816"/>
                                        </p:tgtEl>
                                        <p:attrNameLst>
                                          <p:attrName>style.visibility</p:attrName>
                                        </p:attrNameLst>
                                      </p:cBhvr>
                                      <p:to>
                                        <p:strVal val="visible"/>
                                      </p:to>
                                    </p:set>
                                    <p:anim calcmode="lin" valueType="num">
                                      <p:cBhvr additive="base">
                                        <p:cTn id="18" dur="500" fill="hold"/>
                                        <p:tgtEl>
                                          <p:spTgt spid="161816"/>
                                        </p:tgtEl>
                                        <p:attrNameLst>
                                          <p:attrName>ppt_x</p:attrName>
                                        </p:attrNameLst>
                                      </p:cBhvr>
                                      <p:tavLst>
                                        <p:tav tm="0">
                                          <p:val>
                                            <p:strVal val="1+#ppt_w/2"/>
                                          </p:val>
                                        </p:tav>
                                        <p:tav tm="100000">
                                          <p:val>
                                            <p:strVal val="#ppt_x"/>
                                          </p:val>
                                        </p:tav>
                                      </p:tavLst>
                                    </p:anim>
                                    <p:anim calcmode="lin" valueType="num">
                                      <p:cBhvr additive="base">
                                        <p:cTn id="19" dur="500" fill="hold"/>
                                        <p:tgtEl>
                                          <p:spTgt spid="161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6" grpId="0" autoUpdateAnimBg="0"/>
      <p:bldP spid="16182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0" name="Text Box 1044"/>
          <p:cNvSpPr txBox="1">
            <a:spLocks noChangeArrowheads="1"/>
          </p:cNvSpPr>
          <p:nvPr/>
        </p:nvSpPr>
        <p:spPr bwMode="auto">
          <a:xfrm>
            <a:off x="7681954" y="4833938"/>
            <a:ext cx="106792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0000FF"/>
                </a:solidFill>
              </a:rPr>
              <a:t>r=0</a:t>
            </a:r>
          </a:p>
          <a:p>
            <a:pPr eaLnBrk="1" hangingPunct="1"/>
            <a:r>
              <a:rPr lang="en-US" altLang="zh-CN" sz="4400">
                <a:solidFill>
                  <a:srgbClr val="0000FF"/>
                </a:solidFill>
              </a:rPr>
              <a:t>n=7</a:t>
            </a:r>
            <a:endParaRPr lang="en-US" altLang="zh-CN"/>
          </a:p>
        </p:txBody>
      </p:sp>
      <p:sp>
        <p:nvSpPr>
          <p:cNvPr id="163869" name="Text Box 1053"/>
          <p:cNvSpPr txBox="1">
            <a:spLocks noChangeArrowheads="1"/>
          </p:cNvSpPr>
          <p:nvPr/>
        </p:nvSpPr>
        <p:spPr bwMode="auto">
          <a:xfrm>
            <a:off x="3383003" y="11430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a:solidFill>
                  <a:srgbClr val="990033"/>
                </a:solidFill>
              </a:rPr>
              <a:t> data  parent firstchild</a:t>
            </a:r>
            <a:endParaRPr lang="en-US" altLang="zh-CN">
              <a:solidFill>
                <a:srgbClr val="990033"/>
              </a:solidFill>
            </a:endParaRPr>
          </a:p>
        </p:txBody>
      </p:sp>
      <p:grpSp>
        <p:nvGrpSpPr>
          <p:cNvPr id="108548" name="Group 1096"/>
          <p:cNvGrpSpPr>
            <a:grpSpLocks/>
          </p:cNvGrpSpPr>
          <p:nvPr/>
        </p:nvGrpSpPr>
        <p:grpSpPr bwMode="auto">
          <a:xfrm>
            <a:off x="587415" y="1709738"/>
            <a:ext cx="2590800" cy="4114800"/>
            <a:chOff x="336" y="1077"/>
            <a:chExt cx="1632" cy="2592"/>
          </a:xfrm>
        </p:grpSpPr>
        <p:sp>
          <p:nvSpPr>
            <p:cNvPr id="108596" name="Oval 1026"/>
            <p:cNvSpPr>
              <a:spLocks noChangeArrowheads="1"/>
            </p:cNvSpPr>
            <p:nvPr/>
          </p:nvSpPr>
          <p:spPr bwMode="auto">
            <a:xfrm>
              <a:off x="960" y="1104"/>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97" name="Text Box 1027"/>
            <p:cNvSpPr txBox="1">
              <a:spLocks noChangeArrowheads="1"/>
            </p:cNvSpPr>
            <p:nvPr/>
          </p:nvSpPr>
          <p:spPr bwMode="auto">
            <a:xfrm>
              <a:off x="974" y="1077"/>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a:t>
              </a:r>
              <a:endParaRPr lang="en-US" altLang="zh-CN"/>
            </a:p>
          </p:txBody>
        </p:sp>
        <p:sp>
          <p:nvSpPr>
            <p:cNvPr id="108598" name="Oval 1028"/>
            <p:cNvSpPr>
              <a:spLocks noChangeArrowheads="1"/>
            </p:cNvSpPr>
            <p:nvPr/>
          </p:nvSpPr>
          <p:spPr bwMode="auto">
            <a:xfrm>
              <a:off x="960" y="177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99" name="Oval 1029"/>
            <p:cNvSpPr>
              <a:spLocks noChangeArrowheads="1"/>
            </p:cNvSpPr>
            <p:nvPr/>
          </p:nvSpPr>
          <p:spPr bwMode="auto">
            <a:xfrm>
              <a:off x="336" y="177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600" name="Oval 1030"/>
            <p:cNvSpPr>
              <a:spLocks noChangeArrowheads="1"/>
            </p:cNvSpPr>
            <p:nvPr/>
          </p:nvSpPr>
          <p:spPr bwMode="auto">
            <a:xfrm>
              <a:off x="1584" y="177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601" name="Oval 1031"/>
            <p:cNvSpPr>
              <a:spLocks noChangeArrowheads="1"/>
            </p:cNvSpPr>
            <p:nvPr/>
          </p:nvSpPr>
          <p:spPr bwMode="auto">
            <a:xfrm>
              <a:off x="720" y="249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602" name="Oval 1032"/>
            <p:cNvSpPr>
              <a:spLocks noChangeArrowheads="1"/>
            </p:cNvSpPr>
            <p:nvPr/>
          </p:nvSpPr>
          <p:spPr bwMode="auto">
            <a:xfrm>
              <a:off x="1296" y="249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603" name="Oval 1033"/>
            <p:cNvSpPr>
              <a:spLocks noChangeArrowheads="1"/>
            </p:cNvSpPr>
            <p:nvPr/>
          </p:nvSpPr>
          <p:spPr bwMode="auto">
            <a:xfrm>
              <a:off x="720" y="3216"/>
              <a:ext cx="384"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604" name="Text Box 1034"/>
            <p:cNvSpPr txBox="1">
              <a:spLocks noChangeArrowheads="1"/>
            </p:cNvSpPr>
            <p:nvPr/>
          </p:nvSpPr>
          <p:spPr bwMode="auto">
            <a:xfrm>
              <a:off x="384" y="1749"/>
              <a:ext cx="3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B</a:t>
              </a:r>
              <a:endParaRPr lang="en-US" altLang="zh-CN"/>
            </a:p>
          </p:txBody>
        </p:sp>
        <p:sp>
          <p:nvSpPr>
            <p:cNvPr id="108605" name="Text Box 1035"/>
            <p:cNvSpPr txBox="1">
              <a:spLocks noChangeArrowheads="1"/>
            </p:cNvSpPr>
            <p:nvPr/>
          </p:nvSpPr>
          <p:spPr bwMode="auto">
            <a:xfrm>
              <a:off x="960" y="1749"/>
              <a:ext cx="3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C</a:t>
              </a:r>
              <a:endParaRPr lang="en-US" altLang="zh-CN"/>
            </a:p>
          </p:txBody>
        </p:sp>
        <p:sp>
          <p:nvSpPr>
            <p:cNvPr id="108606" name="Text Box 1036"/>
            <p:cNvSpPr txBox="1">
              <a:spLocks noChangeArrowheads="1"/>
            </p:cNvSpPr>
            <p:nvPr/>
          </p:nvSpPr>
          <p:spPr bwMode="auto">
            <a:xfrm>
              <a:off x="1584" y="1749"/>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D</a:t>
              </a:r>
              <a:endParaRPr lang="en-US" altLang="zh-CN"/>
            </a:p>
          </p:txBody>
        </p:sp>
        <p:sp>
          <p:nvSpPr>
            <p:cNvPr id="108607" name="Text Box 1037"/>
            <p:cNvSpPr txBox="1">
              <a:spLocks noChangeArrowheads="1"/>
            </p:cNvSpPr>
            <p:nvPr/>
          </p:nvSpPr>
          <p:spPr bwMode="auto">
            <a:xfrm>
              <a:off x="768" y="2469"/>
              <a:ext cx="33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E</a:t>
              </a:r>
              <a:endParaRPr lang="en-US" altLang="zh-CN"/>
            </a:p>
          </p:txBody>
        </p:sp>
        <p:sp>
          <p:nvSpPr>
            <p:cNvPr id="108608" name="Text Box 1038"/>
            <p:cNvSpPr txBox="1">
              <a:spLocks noChangeArrowheads="1"/>
            </p:cNvSpPr>
            <p:nvPr/>
          </p:nvSpPr>
          <p:spPr bwMode="auto">
            <a:xfrm>
              <a:off x="1344" y="2469"/>
              <a:ext cx="3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F</a:t>
              </a:r>
              <a:endParaRPr lang="en-US" altLang="zh-CN"/>
            </a:p>
          </p:txBody>
        </p:sp>
        <p:sp>
          <p:nvSpPr>
            <p:cNvPr id="108609" name="Text Box 1039"/>
            <p:cNvSpPr txBox="1">
              <a:spLocks noChangeArrowheads="1"/>
            </p:cNvSpPr>
            <p:nvPr/>
          </p:nvSpPr>
          <p:spPr bwMode="auto">
            <a:xfrm>
              <a:off x="720" y="3189"/>
              <a:ext cx="3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G</a:t>
              </a:r>
              <a:endParaRPr lang="en-US" altLang="zh-CN"/>
            </a:p>
          </p:txBody>
        </p:sp>
        <p:sp>
          <p:nvSpPr>
            <p:cNvPr id="108610" name="Line 1040"/>
            <p:cNvSpPr>
              <a:spLocks noChangeShapeType="1"/>
            </p:cNvSpPr>
            <p:nvPr/>
          </p:nvSpPr>
          <p:spPr bwMode="auto">
            <a:xfrm>
              <a:off x="1344" y="1392"/>
              <a:ext cx="384"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1" name="Line 1041"/>
            <p:cNvSpPr>
              <a:spLocks noChangeShapeType="1"/>
            </p:cNvSpPr>
            <p:nvPr/>
          </p:nvSpPr>
          <p:spPr bwMode="auto">
            <a:xfrm flipH="1">
              <a:off x="528" y="1392"/>
              <a:ext cx="48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2" name="Line 1042"/>
            <p:cNvSpPr>
              <a:spLocks noChangeShapeType="1"/>
            </p:cNvSpPr>
            <p:nvPr/>
          </p:nvSpPr>
          <p:spPr bwMode="auto">
            <a:xfrm flipH="1">
              <a:off x="912" y="2112"/>
              <a:ext cx="96"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3" name="Line 1054"/>
            <p:cNvSpPr>
              <a:spLocks noChangeShapeType="1"/>
            </p:cNvSpPr>
            <p:nvPr/>
          </p:nvSpPr>
          <p:spPr bwMode="auto">
            <a:xfrm>
              <a:off x="1152" y="148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4" name="Line 1055"/>
            <p:cNvSpPr>
              <a:spLocks noChangeShapeType="1"/>
            </p:cNvSpPr>
            <p:nvPr/>
          </p:nvSpPr>
          <p:spPr bwMode="auto">
            <a:xfrm>
              <a:off x="1296" y="2112"/>
              <a:ext cx="19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5" name="Line 1056"/>
            <p:cNvSpPr>
              <a:spLocks noChangeShapeType="1"/>
            </p:cNvSpPr>
            <p:nvPr/>
          </p:nvSpPr>
          <p:spPr bwMode="auto">
            <a:xfrm>
              <a:off x="912" y="2880"/>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8549" name="Text Box 1094"/>
          <p:cNvSpPr txBox="1">
            <a:spLocks noChangeArrowheads="1"/>
          </p:cNvSpPr>
          <p:nvPr/>
        </p:nvSpPr>
        <p:spPr bwMode="auto">
          <a:xfrm>
            <a:off x="435016" y="228601"/>
            <a:ext cx="5992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800" b="1">
                <a:solidFill>
                  <a:srgbClr val="0000FF"/>
                </a:solidFill>
              </a:rPr>
              <a:t>二、孩子链表表示法</a:t>
            </a:r>
            <a:r>
              <a:rPr lang="en-US" altLang="zh-CN" sz="4800" b="1">
                <a:solidFill>
                  <a:srgbClr val="0000FF"/>
                </a:solidFill>
              </a:rPr>
              <a:t>:</a:t>
            </a:r>
            <a:endParaRPr lang="en-US" altLang="zh-CN" sz="4800"/>
          </a:p>
        </p:txBody>
      </p:sp>
      <p:grpSp>
        <p:nvGrpSpPr>
          <p:cNvPr id="3" name="Group 1097"/>
          <p:cNvGrpSpPr>
            <a:grpSpLocks/>
          </p:cNvGrpSpPr>
          <p:nvPr/>
        </p:nvGrpSpPr>
        <p:grpSpPr bwMode="auto">
          <a:xfrm>
            <a:off x="3635415" y="1785938"/>
            <a:ext cx="5105400" cy="4832350"/>
            <a:chOff x="2256" y="1125"/>
            <a:chExt cx="3216" cy="3044"/>
          </a:xfrm>
        </p:grpSpPr>
        <p:sp>
          <p:nvSpPr>
            <p:cNvPr id="108551" name="Text Box 1043"/>
            <p:cNvSpPr txBox="1">
              <a:spLocks noChangeArrowheads="1"/>
            </p:cNvSpPr>
            <p:nvPr/>
          </p:nvSpPr>
          <p:spPr bwMode="auto">
            <a:xfrm>
              <a:off x="2256" y="1125"/>
              <a:ext cx="1291" cy="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solidFill>
                    <a:srgbClr val="990033"/>
                  </a:solidFill>
                </a:rPr>
                <a:t>0</a:t>
              </a:r>
              <a:r>
                <a:rPr lang="en-US" altLang="zh-CN" sz="4400"/>
                <a:t>   </a:t>
              </a:r>
              <a:r>
                <a:rPr lang="en-US" altLang="zh-CN" sz="4400" b="1"/>
                <a:t>A</a:t>
              </a:r>
              <a:r>
                <a:rPr lang="en-US" altLang="zh-CN" sz="4400"/>
                <a:t>  </a:t>
              </a:r>
              <a:r>
                <a:rPr lang="en-US" altLang="zh-CN" sz="4400">
                  <a:solidFill>
                    <a:srgbClr val="CCFF33"/>
                  </a:solidFill>
                </a:rPr>
                <a:t>-1</a:t>
              </a:r>
              <a:endParaRPr lang="en-US" altLang="zh-CN" sz="4400"/>
            </a:p>
            <a:p>
              <a:pPr eaLnBrk="1" hangingPunct="1"/>
              <a:r>
                <a:rPr lang="en-US" altLang="zh-CN" sz="4400">
                  <a:solidFill>
                    <a:srgbClr val="990033"/>
                  </a:solidFill>
                </a:rPr>
                <a:t>1</a:t>
              </a:r>
              <a:r>
                <a:rPr lang="en-US" altLang="zh-CN" sz="4400"/>
                <a:t>   </a:t>
              </a:r>
              <a:r>
                <a:rPr lang="en-US" altLang="zh-CN" sz="4400" b="1"/>
                <a:t>B</a:t>
              </a:r>
              <a:r>
                <a:rPr lang="en-US" altLang="zh-CN" sz="4400"/>
                <a:t>  </a:t>
              </a:r>
              <a:r>
                <a:rPr lang="en-US" altLang="zh-CN" sz="4400">
                  <a:solidFill>
                    <a:srgbClr val="CCFF33"/>
                  </a:solidFill>
                </a:rPr>
                <a:t> 0</a:t>
              </a:r>
              <a:endParaRPr lang="en-US" altLang="zh-CN" sz="4400"/>
            </a:p>
            <a:p>
              <a:pPr eaLnBrk="1" hangingPunct="1"/>
              <a:r>
                <a:rPr lang="en-US" altLang="zh-CN" sz="4400">
                  <a:solidFill>
                    <a:srgbClr val="990033"/>
                  </a:solidFill>
                </a:rPr>
                <a:t>2  </a:t>
              </a:r>
              <a:r>
                <a:rPr lang="en-US" altLang="zh-CN" sz="4400"/>
                <a:t> </a:t>
              </a:r>
              <a:r>
                <a:rPr lang="en-US" altLang="zh-CN" sz="4400" b="1"/>
                <a:t>C</a:t>
              </a:r>
              <a:r>
                <a:rPr lang="en-US" altLang="zh-CN" sz="4400"/>
                <a:t>  </a:t>
              </a:r>
              <a:r>
                <a:rPr lang="en-US" altLang="zh-CN" sz="4400">
                  <a:solidFill>
                    <a:srgbClr val="0000FF"/>
                  </a:solidFill>
                </a:rPr>
                <a:t> </a:t>
              </a:r>
              <a:r>
                <a:rPr lang="en-US" altLang="zh-CN" sz="4400">
                  <a:solidFill>
                    <a:srgbClr val="CCFF33"/>
                  </a:solidFill>
                </a:rPr>
                <a:t>0</a:t>
              </a:r>
              <a:endParaRPr lang="en-US" altLang="zh-CN" sz="4400"/>
            </a:p>
            <a:p>
              <a:pPr eaLnBrk="1" hangingPunct="1"/>
              <a:r>
                <a:rPr lang="en-US" altLang="zh-CN" sz="4400">
                  <a:solidFill>
                    <a:srgbClr val="990033"/>
                  </a:solidFill>
                </a:rPr>
                <a:t>3</a:t>
              </a:r>
              <a:r>
                <a:rPr lang="en-US" altLang="zh-CN" sz="4400"/>
                <a:t>   </a:t>
              </a:r>
              <a:r>
                <a:rPr lang="en-US" altLang="zh-CN" sz="4400" b="1"/>
                <a:t>D</a:t>
              </a:r>
              <a:r>
                <a:rPr lang="en-US" altLang="zh-CN" sz="4400"/>
                <a:t>  </a:t>
              </a:r>
              <a:r>
                <a:rPr lang="en-US" altLang="zh-CN" sz="4400">
                  <a:solidFill>
                    <a:srgbClr val="0000FF"/>
                  </a:solidFill>
                </a:rPr>
                <a:t> </a:t>
              </a:r>
              <a:r>
                <a:rPr lang="en-US" altLang="zh-CN" sz="4400">
                  <a:solidFill>
                    <a:srgbClr val="CCFF33"/>
                  </a:solidFill>
                </a:rPr>
                <a:t>0</a:t>
              </a:r>
              <a:endParaRPr lang="en-US" altLang="zh-CN" sz="4400"/>
            </a:p>
            <a:p>
              <a:pPr eaLnBrk="1" hangingPunct="1"/>
              <a:r>
                <a:rPr lang="en-US" altLang="zh-CN" sz="4400">
                  <a:solidFill>
                    <a:srgbClr val="990033"/>
                  </a:solidFill>
                </a:rPr>
                <a:t>4</a:t>
              </a:r>
              <a:r>
                <a:rPr lang="en-US" altLang="zh-CN" sz="4400"/>
                <a:t>   </a:t>
              </a:r>
              <a:r>
                <a:rPr lang="en-US" altLang="zh-CN" sz="4400" b="1"/>
                <a:t>E</a:t>
              </a:r>
              <a:r>
                <a:rPr lang="en-US" altLang="zh-CN" sz="4400"/>
                <a:t>   </a:t>
              </a:r>
              <a:r>
                <a:rPr lang="en-US" altLang="zh-CN" sz="4400">
                  <a:solidFill>
                    <a:srgbClr val="CCFF33"/>
                  </a:solidFill>
                </a:rPr>
                <a:t>2</a:t>
              </a:r>
              <a:endParaRPr lang="en-US" altLang="zh-CN" sz="4400"/>
            </a:p>
            <a:p>
              <a:pPr eaLnBrk="1" hangingPunct="1"/>
              <a:r>
                <a:rPr lang="en-US" altLang="zh-CN" sz="4400">
                  <a:solidFill>
                    <a:srgbClr val="990033"/>
                  </a:solidFill>
                </a:rPr>
                <a:t>5</a:t>
              </a:r>
              <a:r>
                <a:rPr lang="en-US" altLang="zh-CN" sz="4400"/>
                <a:t>   </a:t>
              </a:r>
              <a:r>
                <a:rPr lang="en-US" altLang="zh-CN" sz="4400" b="1"/>
                <a:t>F</a:t>
              </a:r>
              <a:r>
                <a:rPr lang="en-US" altLang="zh-CN" sz="4400"/>
                <a:t>   </a:t>
              </a:r>
              <a:r>
                <a:rPr lang="en-US" altLang="zh-CN" sz="4400">
                  <a:solidFill>
                    <a:srgbClr val="CCFF33"/>
                  </a:solidFill>
                </a:rPr>
                <a:t>2</a:t>
              </a:r>
              <a:endParaRPr lang="en-US" altLang="zh-CN" sz="4400"/>
            </a:p>
            <a:p>
              <a:pPr eaLnBrk="1" hangingPunct="1"/>
              <a:r>
                <a:rPr lang="en-US" altLang="zh-CN" sz="4400">
                  <a:solidFill>
                    <a:srgbClr val="990033"/>
                  </a:solidFill>
                </a:rPr>
                <a:t>6</a:t>
              </a:r>
              <a:r>
                <a:rPr lang="en-US" altLang="zh-CN" sz="4400"/>
                <a:t>   </a:t>
              </a:r>
              <a:r>
                <a:rPr lang="en-US" altLang="zh-CN" sz="4400" b="1"/>
                <a:t>G</a:t>
              </a:r>
              <a:r>
                <a:rPr lang="en-US" altLang="zh-CN" sz="4400"/>
                <a:t>  </a:t>
              </a:r>
              <a:r>
                <a:rPr lang="en-US" altLang="zh-CN" sz="4400">
                  <a:solidFill>
                    <a:srgbClr val="CCFF33"/>
                  </a:solidFill>
                </a:rPr>
                <a:t>4</a:t>
              </a:r>
              <a:endParaRPr lang="en-US" altLang="zh-CN"/>
            </a:p>
          </p:txBody>
        </p:sp>
        <p:sp>
          <p:nvSpPr>
            <p:cNvPr id="108552" name="Rectangle 1045"/>
            <p:cNvSpPr>
              <a:spLocks noChangeArrowheads="1"/>
            </p:cNvSpPr>
            <p:nvPr/>
          </p:nvSpPr>
          <p:spPr bwMode="auto">
            <a:xfrm>
              <a:off x="2544" y="1152"/>
              <a:ext cx="1200" cy="297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53" name="Line 1046"/>
            <p:cNvSpPr>
              <a:spLocks noChangeShapeType="1"/>
            </p:cNvSpPr>
            <p:nvPr/>
          </p:nvSpPr>
          <p:spPr bwMode="auto">
            <a:xfrm>
              <a:off x="2544" y="1536"/>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4" name="Line 1047"/>
            <p:cNvSpPr>
              <a:spLocks noChangeShapeType="1"/>
            </p:cNvSpPr>
            <p:nvPr/>
          </p:nvSpPr>
          <p:spPr bwMode="auto">
            <a:xfrm>
              <a:off x="2544" y="1968"/>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5" name="Line 1048"/>
            <p:cNvSpPr>
              <a:spLocks noChangeShapeType="1"/>
            </p:cNvSpPr>
            <p:nvPr/>
          </p:nvSpPr>
          <p:spPr bwMode="auto">
            <a:xfrm>
              <a:off x="2544" y="2400"/>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6" name="Line 1049"/>
            <p:cNvSpPr>
              <a:spLocks noChangeShapeType="1"/>
            </p:cNvSpPr>
            <p:nvPr/>
          </p:nvSpPr>
          <p:spPr bwMode="auto">
            <a:xfrm>
              <a:off x="2544" y="2832"/>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7" name="Line 1050"/>
            <p:cNvSpPr>
              <a:spLocks noChangeShapeType="1"/>
            </p:cNvSpPr>
            <p:nvPr/>
          </p:nvSpPr>
          <p:spPr bwMode="auto">
            <a:xfrm>
              <a:off x="2544" y="3264"/>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8" name="Line 1051"/>
            <p:cNvSpPr>
              <a:spLocks noChangeShapeType="1"/>
            </p:cNvSpPr>
            <p:nvPr/>
          </p:nvSpPr>
          <p:spPr bwMode="auto">
            <a:xfrm>
              <a:off x="2544" y="3696"/>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9" name="Line 1052"/>
            <p:cNvSpPr>
              <a:spLocks noChangeShapeType="1"/>
            </p:cNvSpPr>
            <p:nvPr/>
          </p:nvSpPr>
          <p:spPr bwMode="auto">
            <a:xfrm>
              <a:off x="3504" y="1152"/>
              <a:ext cx="0" cy="297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0" name="Line 1057"/>
            <p:cNvSpPr>
              <a:spLocks noChangeShapeType="1"/>
            </p:cNvSpPr>
            <p:nvPr/>
          </p:nvSpPr>
          <p:spPr bwMode="auto">
            <a:xfrm>
              <a:off x="3120" y="1152"/>
              <a:ext cx="0" cy="297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1" name="Text Box 1058"/>
            <p:cNvSpPr txBox="1">
              <a:spLocks noChangeArrowheads="1"/>
            </p:cNvSpPr>
            <p:nvPr/>
          </p:nvSpPr>
          <p:spPr bwMode="auto">
            <a:xfrm>
              <a:off x="3792" y="1169"/>
              <a:ext cx="1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  1      2      3</a:t>
              </a:r>
              <a:endParaRPr lang="en-US" altLang="zh-CN"/>
            </a:p>
          </p:txBody>
        </p:sp>
        <p:sp>
          <p:nvSpPr>
            <p:cNvPr id="108562" name="Rectangle 1059"/>
            <p:cNvSpPr>
              <a:spLocks noChangeArrowheads="1"/>
            </p:cNvSpPr>
            <p:nvPr/>
          </p:nvSpPr>
          <p:spPr bwMode="auto">
            <a:xfrm>
              <a:off x="3936" y="1248"/>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63" name="Line 1060"/>
            <p:cNvSpPr>
              <a:spLocks noChangeShapeType="1"/>
            </p:cNvSpPr>
            <p:nvPr/>
          </p:nvSpPr>
          <p:spPr bwMode="auto">
            <a:xfrm>
              <a:off x="4176" y="124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1061"/>
            <p:cNvSpPr>
              <a:spLocks noChangeShapeType="1"/>
            </p:cNvSpPr>
            <p:nvPr/>
          </p:nvSpPr>
          <p:spPr bwMode="auto">
            <a:xfrm>
              <a:off x="3648" y="1392"/>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Rectangle 1062"/>
            <p:cNvSpPr>
              <a:spLocks noChangeArrowheads="1"/>
            </p:cNvSpPr>
            <p:nvPr/>
          </p:nvSpPr>
          <p:spPr bwMode="auto">
            <a:xfrm>
              <a:off x="4512" y="1248"/>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66" name="Line 1063"/>
            <p:cNvSpPr>
              <a:spLocks noChangeShapeType="1"/>
            </p:cNvSpPr>
            <p:nvPr/>
          </p:nvSpPr>
          <p:spPr bwMode="auto">
            <a:xfrm>
              <a:off x="4752" y="124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7" name="Line 1064"/>
            <p:cNvSpPr>
              <a:spLocks noChangeShapeType="1"/>
            </p:cNvSpPr>
            <p:nvPr/>
          </p:nvSpPr>
          <p:spPr bwMode="auto">
            <a:xfrm>
              <a:off x="4224" y="1392"/>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8" name="Rectangle 1065"/>
            <p:cNvSpPr>
              <a:spLocks noChangeArrowheads="1"/>
            </p:cNvSpPr>
            <p:nvPr/>
          </p:nvSpPr>
          <p:spPr bwMode="auto">
            <a:xfrm>
              <a:off x="5088" y="1248"/>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69" name="Line 1066"/>
            <p:cNvSpPr>
              <a:spLocks noChangeShapeType="1"/>
            </p:cNvSpPr>
            <p:nvPr/>
          </p:nvSpPr>
          <p:spPr bwMode="auto">
            <a:xfrm>
              <a:off x="5328" y="124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0" name="Line 1067"/>
            <p:cNvSpPr>
              <a:spLocks noChangeShapeType="1"/>
            </p:cNvSpPr>
            <p:nvPr/>
          </p:nvSpPr>
          <p:spPr bwMode="auto">
            <a:xfrm>
              <a:off x="4800" y="1392"/>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1" name="Text Box 1068"/>
            <p:cNvSpPr txBox="1">
              <a:spLocks noChangeArrowheads="1"/>
            </p:cNvSpPr>
            <p:nvPr/>
          </p:nvSpPr>
          <p:spPr bwMode="auto">
            <a:xfrm>
              <a:off x="3936" y="1985"/>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4      5</a:t>
              </a:r>
              <a:endParaRPr lang="en-US" altLang="zh-CN"/>
            </a:p>
          </p:txBody>
        </p:sp>
        <p:sp>
          <p:nvSpPr>
            <p:cNvPr id="108572" name="Text Box 1069"/>
            <p:cNvSpPr txBox="1">
              <a:spLocks noChangeArrowheads="1"/>
            </p:cNvSpPr>
            <p:nvPr/>
          </p:nvSpPr>
          <p:spPr bwMode="auto">
            <a:xfrm>
              <a:off x="3936" y="2849"/>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a:t>6</a:t>
              </a:r>
              <a:endParaRPr lang="en-US" altLang="zh-CN"/>
            </a:p>
          </p:txBody>
        </p:sp>
        <p:sp>
          <p:nvSpPr>
            <p:cNvPr id="108573" name="Rectangle 1070"/>
            <p:cNvSpPr>
              <a:spLocks noChangeArrowheads="1"/>
            </p:cNvSpPr>
            <p:nvPr/>
          </p:nvSpPr>
          <p:spPr bwMode="auto">
            <a:xfrm>
              <a:off x="3936" y="2064"/>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74" name="Line 1071"/>
            <p:cNvSpPr>
              <a:spLocks noChangeShapeType="1"/>
            </p:cNvSpPr>
            <p:nvPr/>
          </p:nvSpPr>
          <p:spPr bwMode="auto">
            <a:xfrm>
              <a:off x="4176" y="206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5" name="Line 1072"/>
            <p:cNvSpPr>
              <a:spLocks noChangeShapeType="1"/>
            </p:cNvSpPr>
            <p:nvPr/>
          </p:nvSpPr>
          <p:spPr bwMode="auto">
            <a:xfrm>
              <a:off x="3648" y="2208"/>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6" name="Rectangle 1073"/>
            <p:cNvSpPr>
              <a:spLocks noChangeArrowheads="1"/>
            </p:cNvSpPr>
            <p:nvPr/>
          </p:nvSpPr>
          <p:spPr bwMode="auto">
            <a:xfrm>
              <a:off x="4512" y="2064"/>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77" name="Line 1074"/>
            <p:cNvSpPr>
              <a:spLocks noChangeShapeType="1"/>
            </p:cNvSpPr>
            <p:nvPr/>
          </p:nvSpPr>
          <p:spPr bwMode="auto">
            <a:xfrm>
              <a:off x="4752" y="206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8" name="Line 1075"/>
            <p:cNvSpPr>
              <a:spLocks noChangeShapeType="1"/>
            </p:cNvSpPr>
            <p:nvPr/>
          </p:nvSpPr>
          <p:spPr bwMode="auto">
            <a:xfrm>
              <a:off x="4224" y="2208"/>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9" name="Rectangle 1076"/>
            <p:cNvSpPr>
              <a:spLocks noChangeArrowheads="1"/>
            </p:cNvSpPr>
            <p:nvPr/>
          </p:nvSpPr>
          <p:spPr bwMode="auto">
            <a:xfrm>
              <a:off x="3936" y="2928"/>
              <a:ext cx="384"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08580" name="Line 1077"/>
            <p:cNvSpPr>
              <a:spLocks noChangeShapeType="1"/>
            </p:cNvSpPr>
            <p:nvPr/>
          </p:nvSpPr>
          <p:spPr bwMode="auto">
            <a:xfrm>
              <a:off x="4176" y="292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1" name="Line 1078"/>
            <p:cNvSpPr>
              <a:spLocks noChangeShapeType="1"/>
            </p:cNvSpPr>
            <p:nvPr/>
          </p:nvSpPr>
          <p:spPr bwMode="auto">
            <a:xfrm>
              <a:off x="3648" y="3072"/>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2" name="Line 1080"/>
            <p:cNvSpPr>
              <a:spLocks noChangeShapeType="1"/>
            </p:cNvSpPr>
            <p:nvPr/>
          </p:nvSpPr>
          <p:spPr bwMode="auto">
            <a:xfrm flipH="1">
              <a:off x="3600" y="3408"/>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3" name="Line 1081"/>
            <p:cNvSpPr>
              <a:spLocks noChangeShapeType="1"/>
            </p:cNvSpPr>
            <p:nvPr/>
          </p:nvSpPr>
          <p:spPr bwMode="auto">
            <a:xfrm>
              <a:off x="3648" y="3408"/>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4" name="Line 1082"/>
            <p:cNvSpPr>
              <a:spLocks noChangeShapeType="1"/>
            </p:cNvSpPr>
            <p:nvPr/>
          </p:nvSpPr>
          <p:spPr bwMode="auto">
            <a:xfrm flipH="1">
              <a:off x="3600" y="3840"/>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5" name="Line 1083"/>
            <p:cNvSpPr>
              <a:spLocks noChangeShapeType="1"/>
            </p:cNvSpPr>
            <p:nvPr/>
          </p:nvSpPr>
          <p:spPr bwMode="auto">
            <a:xfrm>
              <a:off x="3648" y="3840"/>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6" name="Line 1084"/>
            <p:cNvSpPr>
              <a:spLocks noChangeShapeType="1"/>
            </p:cNvSpPr>
            <p:nvPr/>
          </p:nvSpPr>
          <p:spPr bwMode="auto">
            <a:xfrm flipH="1">
              <a:off x="3600" y="2544"/>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7" name="Line 1085"/>
            <p:cNvSpPr>
              <a:spLocks noChangeShapeType="1"/>
            </p:cNvSpPr>
            <p:nvPr/>
          </p:nvSpPr>
          <p:spPr bwMode="auto">
            <a:xfrm>
              <a:off x="3648" y="2544"/>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8" name="Line 1086"/>
            <p:cNvSpPr>
              <a:spLocks noChangeShapeType="1"/>
            </p:cNvSpPr>
            <p:nvPr/>
          </p:nvSpPr>
          <p:spPr bwMode="auto">
            <a:xfrm flipH="1">
              <a:off x="3600" y="1680"/>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9" name="Line 1087"/>
            <p:cNvSpPr>
              <a:spLocks noChangeShapeType="1"/>
            </p:cNvSpPr>
            <p:nvPr/>
          </p:nvSpPr>
          <p:spPr bwMode="auto">
            <a:xfrm>
              <a:off x="3648" y="1680"/>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0" name="Line 1088"/>
            <p:cNvSpPr>
              <a:spLocks noChangeShapeType="1"/>
            </p:cNvSpPr>
            <p:nvPr/>
          </p:nvSpPr>
          <p:spPr bwMode="auto">
            <a:xfrm flipH="1">
              <a:off x="4224" y="2976"/>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1" name="Line 1089"/>
            <p:cNvSpPr>
              <a:spLocks noChangeShapeType="1"/>
            </p:cNvSpPr>
            <p:nvPr/>
          </p:nvSpPr>
          <p:spPr bwMode="auto">
            <a:xfrm>
              <a:off x="4272" y="2976"/>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2" name="Line 1090"/>
            <p:cNvSpPr>
              <a:spLocks noChangeShapeType="1"/>
            </p:cNvSpPr>
            <p:nvPr/>
          </p:nvSpPr>
          <p:spPr bwMode="auto">
            <a:xfrm flipH="1">
              <a:off x="4800" y="2112"/>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3" name="Line 1091"/>
            <p:cNvSpPr>
              <a:spLocks noChangeShapeType="1"/>
            </p:cNvSpPr>
            <p:nvPr/>
          </p:nvSpPr>
          <p:spPr bwMode="auto">
            <a:xfrm>
              <a:off x="4848" y="2112"/>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4" name="Line 1092"/>
            <p:cNvSpPr>
              <a:spLocks noChangeShapeType="1"/>
            </p:cNvSpPr>
            <p:nvPr/>
          </p:nvSpPr>
          <p:spPr bwMode="auto">
            <a:xfrm flipH="1">
              <a:off x="5376" y="1296"/>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5" name="Line 1093"/>
            <p:cNvSpPr>
              <a:spLocks noChangeShapeType="1"/>
            </p:cNvSpPr>
            <p:nvPr/>
          </p:nvSpPr>
          <p:spPr bwMode="auto">
            <a:xfrm>
              <a:off x="5424" y="1296"/>
              <a:ext cx="48" cy="144"/>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 name="Rectangle 4"/>
          <p:cNvSpPr>
            <a:spLocks noChangeArrowheads="1"/>
          </p:cNvSpPr>
          <p:nvPr/>
        </p:nvSpPr>
        <p:spPr bwMode="auto">
          <a:xfrm>
            <a:off x="7750215" y="142875"/>
            <a:ext cx="40449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15000"/>
              </a:lnSpc>
            </a:pPr>
            <a:r>
              <a:rPr lang="zh-CN" altLang="en-US" sz="4800" b="1" dirty="0">
                <a:solidFill>
                  <a:srgbClr val="990033"/>
                </a:solidFill>
              </a:rPr>
              <a:t>孩子结点结构</a:t>
            </a:r>
            <a:r>
              <a:rPr lang="en-US" altLang="zh-CN" sz="4800" b="1" dirty="0">
                <a:solidFill>
                  <a:srgbClr val="990033"/>
                </a:solidFill>
              </a:rPr>
              <a:t>:</a:t>
            </a:r>
          </a:p>
        </p:txBody>
      </p:sp>
      <p:sp>
        <p:nvSpPr>
          <p:cNvPr id="76" name="Text Box 5"/>
          <p:cNvSpPr txBox="1">
            <a:spLocks noChangeArrowheads="1"/>
          </p:cNvSpPr>
          <p:nvPr/>
        </p:nvSpPr>
        <p:spPr bwMode="auto">
          <a:xfrm>
            <a:off x="8972589" y="1076325"/>
            <a:ext cx="2895600" cy="727075"/>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spcBef>
                <a:spcPct val="50000"/>
              </a:spcBef>
            </a:pPr>
            <a:r>
              <a:rPr lang="en-US" altLang="zh-CN" sz="4000"/>
              <a:t> </a:t>
            </a:r>
            <a:r>
              <a:rPr lang="en-US" altLang="zh-CN" sz="4000" b="1">
                <a:solidFill>
                  <a:srgbClr val="990000"/>
                </a:solidFill>
              </a:rPr>
              <a:t>child   next</a:t>
            </a:r>
            <a:endParaRPr lang="en-US" altLang="zh-CN" sz="4000"/>
          </a:p>
        </p:txBody>
      </p:sp>
      <p:sp>
        <p:nvSpPr>
          <p:cNvPr id="77" name="Rectangle 3"/>
          <p:cNvSpPr>
            <a:spLocks noChangeArrowheads="1"/>
          </p:cNvSpPr>
          <p:nvPr/>
        </p:nvSpPr>
        <p:spPr bwMode="auto">
          <a:xfrm>
            <a:off x="8026439" y="2588771"/>
            <a:ext cx="38417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zh-CN" altLang="en-US" sz="4800" b="1" dirty="0">
                <a:solidFill>
                  <a:srgbClr val="990033"/>
                </a:solidFill>
              </a:rPr>
              <a:t>双亲结点结构</a:t>
            </a:r>
          </a:p>
        </p:txBody>
      </p:sp>
      <p:sp>
        <p:nvSpPr>
          <p:cNvPr id="78" name="Text Box 4"/>
          <p:cNvSpPr txBox="1">
            <a:spLocks noChangeArrowheads="1"/>
          </p:cNvSpPr>
          <p:nvPr/>
        </p:nvSpPr>
        <p:spPr bwMode="auto">
          <a:xfrm>
            <a:off x="8215914" y="3609997"/>
            <a:ext cx="3810000" cy="727075"/>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spcBef>
                <a:spcPct val="50000"/>
              </a:spcBef>
            </a:pPr>
            <a:r>
              <a:rPr lang="en-US" altLang="zh-CN" sz="4000" dirty="0"/>
              <a:t> </a:t>
            </a:r>
            <a:r>
              <a:rPr lang="en-US" altLang="zh-CN" sz="4000" b="1" dirty="0">
                <a:solidFill>
                  <a:srgbClr val="990000"/>
                </a:solidFill>
              </a:rPr>
              <a:t>data   </a:t>
            </a:r>
            <a:r>
              <a:rPr lang="en-US" altLang="zh-CN" sz="4000" b="1" dirty="0" err="1">
                <a:solidFill>
                  <a:srgbClr val="990000"/>
                </a:solidFill>
              </a:rPr>
              <a:t>firstchild</a:t>
            </a:r>
            <a:endParaRPr lang="en-US" altLang="zh-CN" sz="4000" dirty="0"/>
          </a:p>
        </p:txBody>
      </p:sp>
    </p:spTree>
    <p:extLst>
      <p:ext uri="{BB962C8B-B14F-4D97-AF65-F5344CB8AC3E}">
        <p14:creationId xmlns:p14="http://schemas.microsoft.com/office/powerpoint/2010/main" val="300762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69"/>
                                        </p:tgtEl>
                                        <p:attrNameLst>
                                          <p:attrName>style.visibility</p:attrName>
                                        </p:attrNameLst>
                                      </p:cBhvr>
                                      <p:to>
                                        <p:strVal val="visible"/>
                                      </p:to>
                                    </p:set>
                                    <p:anim calcmode="lin" valueType="num">
                                      <p:cBhvr additive="base">
                                        <p:cTn id="7" dur="500" fill="hold"/>
                                        <p:tgtEl>
                                          <p:spTgt spid="163869"/>
                                        </p:tgtEl>
                                        <p:attrNameLst>
                                          <p:attrName>ppt_x</p:attrName>
                                        </p:attrNameLst>
                                      </p:cBhvr>
                                      <p:tavLst>
                                        <p:tav tm="0">
                                          <p:val>
                                            <p:strVal val="1+#ppt_w/2"/>
                                          </p:val>
                                        </p:tav>
                                        <p:tav tm="100000">
                                          <p:val>
                                            <p:strVal val="#ppt_x"/>
                                          </p:val>
                                        </p:tav>
                                      </p:tavLst>
                                    </p:anim>
                                    <p:anim calcmode="lin" valueType="num">
                                      <p:cBhvr additive="base">
                                        <p:cTn id="8" dur="500" fill="hold"/>
                                        <p:tgtEl>
                                          <p:spTgt spid="163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60"/>
                                        </p:tgtEl>
                                        <p:attrNameLst>
                                          <p:attrName>style.visibility</p:attrName>
                                        </p:attrNameLst>
                                      </p:cBhvr>
                                      <p:to>
                                        <p:strVal val="visible"/>
                                      </p:to>
                                    </p:set>
                                    <p:anim calcmode="lin" valueType="num">
                                      <p:cBhvr additive="base">
                                        <p:cTn id="13" dur="500" fill="hold"/>
                                        <p:tgtEl>
                                          <p:spTgt spid="163860"/>
                                        </p:tgtEl>
                                        <p:attrNameLst>
                                          <p:attrName>ppt_x</p:attrName>
                                        </p:attrNameLst>
                                      </p:cBhvr>
                                      <p:tavLst>
                                        <p:tav tm="0">
                                          <p:val>
                                            <p:strVal val="1+#ppt_w/2"/>
                                          </p:val>
                                        </p:tav>
                                        <p:tav tm="100000">
                                          <p:val>
                                            <p:strVal val="#ppt_x"/>
                                          </p:val>
                                        </p:tav>
                                      </p:tavLst>
                                    </p:anim>
                                    <p:anim calcmode="lin" valueType="num">
                                      <p:cBhvr additive="base">
                                        <p:cTn id="14" dur="500" fill="hold"/>
                                        <p:tgtEl>
                                          <p:spTgt spid="163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0" grpId="0" autoUpdateAnimBg="0"/>
      <p:bldP spid="1638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6714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1296364" y="12818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3" name="Text Box 3"/>
          <p:cNvSpPr txBox="1">
            <a:spLocks noChangeArrowheads="1"/>
          </p:cNvSpPr>
          <p:nvPr/>
        </p:nvSpPr>
        <p:spPr bwMode="auto">
          <a:xfrm>
            <a:off x="1318590" y="1239034"/>
            <a:ext cx="587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A</a:t>
            </a:r>
            <a:endParaRPr lang="en-US" altLang="zh-CN"/>
          </a:p>
        </p:txBody>
      </p:sp>
      <p:sp>
        <p:nvSpPr>
          <p:cNvPr id="112644" name="Oval 4"/>
          <p:cNvSpPr>
            <a:spLocks noChangeArrowheads="1"/>
          </p:cNvSpPr>
          <p:nvPr/>
        </p:nvSpPr>
        <p:spPr bwMode="auto">
          <a:xfrm>
            <a:off x="1296364" y="2348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5" name="Oval 5"/>
          <p:cNvSpPr>
            <a:spLocks noChangeArrowheads="1"/>
          </p:cNvSpPr>
          <p:nvPr/>
        </p:nvSpPr>
        <p:spPr bwMode="auto">
          <a:xfrm>
            <a:off x="305764" y="2348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6" name="Oval 6"/>
          <p:cNvSpPr>
            <a:spLocks noChangeArrowheads="1"/>
          </p:cNvSpPr>
          <p:nvPr/>
        </p:nvSpPr>
        <p:spPr bwMode="auto">
          <a:xfrm>
            <a:off x="2286964" y="2348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7" name="Oval 7"/>
          <p:cNvSpPr>
            <a:spLocks noChangeArrowheads="1"/>
          </p:cNvSpPr>
          <p:nvPr/>
        </p:nvSpPr>
        <p:spPr bwMode="auto">
          <a:xfrm>
            <a:off x="915364" y="3491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8" name="Oval 8"/>
          <p:cNvSpPr>
            <a:spLocks noChangeArrowheads="1"/>
          </p:cNvSpPr>
          <p:nvPr/>
        </p:nvSpPr>
        <p:spPr bwMode="auto">
          <a:xfrm>
            <a:off x="1829764" y="3491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49" name="Oval 9"/>
          <p:cNvSpPr>
            <a:spLocks noChangeArrowheads="1"/>
          </p:cNvSpPr>
          <p:nvPr/>
        </p:nvSpPr>
        <p:spPr bwMode="auto">
          <a:xfrm>
            <a:off x="1829764" y="4634696"/>
            <a:ext cx="609600" cy="6096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50" name="Text Box 10"/>
          <p:cNvSpPr txBox="1">
            <a:spLocks noChangeArrowheads="1"/>
          </p:cNvSpPr>
          <p:nvPr/>
        </p:nvSpPr>
        <p:spPr bwMode="auto">
          <a:xfrm>
            <a:off x="381965" y="2305834"/>
            <a:ext cx="5572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B</a:t>
            </a:r>
            <a:endParaRPr lang="en-US" altLang="zh-CN"/>
          </a:p>
        </p:txBody>
      </p:sp>
      <p:sp>
        <p:nvSpPr>
          <p:cNvPr id="112651" name="Text Box 11"/>
          <p:cNvSpPr txBox="1">
            <a:spLocks noChangeArrowheads="1"/>
          </p:cNvSpPr>
          <p:nvPr/>
        </p:nvSpPr>
        <p:spPr bwMode="auto">
          <a:xfrm>
            <a:off x="1296365" y="2305834"/>
            <a:ext cx="5572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dirty="0"/>
              <a:t>C</a:t>
            </a:r>
            <a:endParaRPr lang="en-US" altLang="zh-CN" dirty="0"/>
          </a:p>
        </p:txBody>
      </p:sp>
      <p:sp>
        <p:nvSpPr>
          <p:cNvPr id="112652" name="Text Box 12"/>
          <p:cNvSpPr txBox="1">
            <a:spLocks noChangeArrowheads="1"/>
          </p:cNvSpPr>
          <p:nvPr/>
        </p:nvSpPr>
        <p:spPr bwMode="auto">
          <a:xfrm>
            <a:off x="2286965" y="2305834"/>
            <a:ext cx="587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D</a:t>
            </a:r>
            <a:endParaRPr lang="en-US" altLang="zh-CN"/>
          </a:p>
        </p:txBody>
      </p:sp>
      <p:sp>
        <p:nvSpPr>
          <p:cNvPr id="112653" name="Text Box 13"/>
          <p:cNvSpPr txBox="1">
            <a:spLocks noChangeArrowheads="1"/>
          </p:cNvSpPr>
          <p:nvPr/>
        </p:nvSpPr>
        <p:spPr bwMode="auto">
          <a:xfrm>
            <a:off x="991565" y="3448834"/>
            <a:ext cx="525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E</a:t>
            </a:r>
            <a:endParaRPr lang="en-US" altLang="zh-CN"/>
          </a:p>
        </p:txBody>
      </p:sp>
      <p:sp>
        <p:nvSpPr>
          <p:cNvPr id="112654" name="Text Box 14"/>
          <p:cNvSpPr txBox="1">
            <a:spLocks noChangeArrowheads="1"/>
          </p:cNvSpPr>
          <p:nvPr/>
        </p:nvSpPr>
        <p:spPr bwMode="auto">
          <a:xfrm>
            <a:off x="1905964" y="3448834"/>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F</a:t>
            </a:r>
            <a:endParaRPr lang="en-US" altLang="zh-CN"/>
          </a:p>
        </p:txBody>
      </p:sp>
      <p:sp>
        <p:nvSpPr>
          <p:cNvPr id="112655" name="Text Box 15"/>
          <p:cNvSpPr txBox="1">
            <a:spLocks noChangeArrowheads="1"/>
          </p:cNvSpPr>
          <p:nvPr/>
        </p:nvSpPr>
        <p:spPr bwMode="auto">
          <a:xfrm>
            <a:off x="1829765" y="4591834"/>
            <a:ext cx="587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a:t>G</a:t>
            </a:r>
            <a:endParaRPr lang="en-US" altLang="zh-CN"/>
          </a:p>
        </p:txBody>
      </p:sp>
      <p:sp>
        <p:nvSpPr>
          <p:cNvPr id="112656" name="Line 16"/>
          <p:cNvSpPr>
            <a:spLocks noChangeShapeType="1"/>
          </p:cNvSpPr>
          <p:nvPr/>
        </p:nvSpPr>
        <p:spPr bwMode="auto">
          <a:xfrm>
            <a:off x="1905964" y="1739096"/>
            <a:ext cx="6096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7" name="Line 17"/>
          <p:cNvSpPr>
            <a:spLocks noChangeShapeType="1"/>
          </p:cNvSpPr>
          <p:nvPr/>
        </p:nvSpPr>
        <p:spPr bwMode="auto">
          <a:xfrm flipH="1">
            <a:off x="610564" y="1739096"/>
            <a:ext cx="7620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8" name="Line 18"/>
          <p:cNvSpPr>
            <a:spLocks noChangeShapeType="1"/>
          </p:cNvSpPr>
          <p:nvPr/>
        </p:nvSpPr>
        <p:spPr bwMode="auto">
          <a:xfrm flipH="1">
            <a:off x="1220164" y="2882096"/>
            <a:ext cx="1524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9" name="Line 19"/>
          <p:cNvSpPr>
            <a:spLocks noChangeShapeType="1"/>
          </p:cNvSpPr>
          <p:nvPr/>
        </p:nvSpPr>
        <p:spPr bwMode="auto">
          <a:xfrm>
            <a:off x="1601164" y="1891496"/>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0" name="Line 20"/>
          <p:cNvSpPr>
            <a:spLocks noChangeShapeType="1"/>
          </p:cNvSpPr>
          <p:nvPr/>
        </p:nvSpPr>
        <p:spPr bwMode="auto">
          <a:xfrm>
            <a:off x="1829764" y="2805896"/>
            <a:ext cx="3048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1" name="Line 21"/>
          <p:cNvSpPr>
            <a:spLocks noChangeShapeType="1"/>
          </p:cNvSpPr>
          <p:nvPr/>
        </p:nvSpPr>
        <p:spPr bwMode="auto">
          <a:xfrm>
            <a:off x="2134564" y="4101296"/>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组合 86"/>
          <p:cNvGrpSpPr>
            <a:grpSpLocks/>
          </p:cNvGrpSpPr>
          <p:nvPr/>
        </p:nvGrpSpPr>
        <p:grpSpPr bwMode="auto">
          <a:xfrm>
            <a:off x="4801564" y="650071"/>
            <a:ext cx="4267200" cy="4637584"/>
            <a:chOff x="4724400" y="511175"/>
            <a:chExt cx="4267200" cy="4637584"/>
          </a:xfrm>
        </p:grpSpPr>
        <p:sp>
          <p:nvSpPr>
            <p:cNvPr id="112681" name="Text Box 22"/>
            <p:cNvSpPr txBox="1">
              <a:spLocks noChangeArrowheads="1"/>
            </p:cNvSpPr>
            <p:nvPr/>
          </p:nvSpPr>
          <p:spPr bwMode="auto">
            <a:xfrm>
              <a:off x="4953000" y="993775"/>
              <a:ext cx="4038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4400" b="1"/>
                <a:t>          A</a:t>
              </a:r>
            </a:p>
            <a:p>
              <a:pPr eaLnBrk="1" hangingPunct="1"/>
              <a:r>
                <a:rPr lang="en-US" altLang="zh-CN" sz="4400" b="1"/>
                <a:t>B</a:t>
              </a:r>
            </a:p>
            <a:p>
              <a:pPr eaLnBrk="1" hangingPunct="1"/>
              <a:r>
                <a:rPr lang="en-US" altLang="zh-CN" sz="4400" b="1"/>
                <a:t>          C</a:t>
              </a:r>
            </a:p>
            <a:p>
              <a:pPr eaLnBrk="1" hangingPunct="1"/>
              <a:r>
                <a:rPr lang="en-US" altLang="zh-CN" sz="4400" b="1"/>
                <a:t>   E                D</a:t>
              </a:r>
            </a:p>
            <a:p>
              <a:pPr eaLnBrk="1" hangingPunct="1"/>
              <a:r>
                <a:rPr lang="en-US" altLang="zh-CN" sz="4400" b="1"/>
                <a:t>              F</a:t>
              </a:r>
            </a:p>
            <a:p>
              <a:pPr eaLnBrk="1" hangingPunct="1"/>
              <a:r>
                <a:rPr lang="en-US" altLang="zh-CN" sz="4400" b="1"/>
                <a:t>       G</a:t>
              </a:r>
              <a:endParaRPr lang="en-US" altLang="zh-CN"/>
            </a:p>
          </p:txBody>
        </p:sp>
        <p:sp>
          <p:nvSpPr>
            <p:cNvPr id="112682" name="Rectangle 23"/>
            <p:cNvSpPr>
              <a:spLocks noChangeArrowheads="1"/>
            </p:cNvSpPr>
            <p:nvPr/>
          </p:nvSpPr>
          <p:spPr bwMode="auto">
            <a:xfrm>
              <a:off x="6096000" y="11461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83" name="Line 24"/>
            <p:cNvSpPr>
              <a:spLocks noChangeShapeType="1"/>
            </p:cNvSpPr>
            <p:nvPr/>
          </p:nvSpPr>
          <p:spPr bwMode="auto">
            <a:xfrm>
              <a:off x="6400800" y="11461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4" name="Line 25"/>
            <p:cNvSpPr>
              <a:spLocks noChangeShapeType="1"/>
            </p:cNvSpPr>
            <p:nvPr/>
          </p:nvSpPr>
          <p:spPr bwMode="auto">
            <a:xfrm>
              <a:off x="6858000" y="11461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5" name="Line 26"/>
            <p:cNvSpPr>
              <a:spLocks noChangeShapeType="1"/>
            </p:cNvSpPr>
            <p:nvPr/>
          </p:nvSpPr>
          <p:spPr bwMode="auto">
            <a:xfrm flipH="1">
              <a:off x="6934200" y="12985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6" name="Line 27"/>
            <p:cNvSpPr>
              <a:spLocks noChangeShapeType="1"/>
            </p:cNvSpPr>
            <p:nvPr/>
          </p:nvSpPr>
          <p:spPr bwMode="auto">
            <a:xfrm>
              <a:off x="7010400" y="12985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7" name="Line 30"/>
            <p:cNvSpPr>
              <a:spLocks noChangeShapeType="1"/>
            </p:cNvSpPr>
            <p:nvPr/>
          </p:nvSpPr>
          <p:spPr bwMode="auto">
            <a:xfrm flipH="1">
              <a:off x="4800600" y="19081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8" name="Line 31"/>
            <p:cNvSpPr>
              <a:spLocks noChangeShapeType="1"/>
            </p:cNvSpPr>
            <p:nvPr/>
          </p:nvSpPr>
          <p:spPr bwMode="auto">
            <a:xfrm>
              <a:off x="4876800" y="19081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9" name="Line 32"/>
            <p:cNvSpPr>
              <a:spLocks noChangeShapeType="1"/>
            </p:cNvSpPr>
            <p:nvPr/>
          </p:nvSpPr>
          <p:spPr bwMode="auto">
            <a:xfrm flipH="1">
              <a:off x="7848600" y="32797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0" name="Line 33"/>
            <p:cNvSpPr>
              <a:spLocks noChangeShapeType="1"/>
            </p:cNvSpPr>
            <p:nvPr/>
          </p:nvSpPr>
          <p:spPr bwMode="auto">
            <a:xfrm>
              <a:off x="7924800" y="32797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1" name="Rectangle 40"/>
            <p:cNvSpPr>
              <a:spLocks noChangeArrowheads="1"/>
            </p:cNvSpPr>
            <p:nvPr/>
          </p:nvSpPr>
          <p:spPr bwMode="auto">
            <a:xfrm>
              <a:off x="6629400" y="38131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92" name="Line 41"/>
            <p:cNvSpPr>
              <a:spLocks noChangeShapeType="1"/>
            </p:cNvSpPr>
            <p:nvPr/>
          </p:nvSpPr>
          <p:spPr bwMode="auto">
            <a:xfrm>
              <a:off x="6934200" y="38131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3" name="Line 42"/>
            <p:cNvSpPr>
              <a:spLocks noChangeShapeType="1"/>
            </p:cNvSpPr>
            <p:nvPr/>
          </p:nvSpPr>
          <p:spPr bwMode="auto">
            <a:xfrm>
              <a:off x="7391400" y="38131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4" name="Line 43"/>
            <p:cNvSpPr>
              <a:spLocks noChangeShapeType="1"/>
            </p:cNvSpPr>
            <p:nvPr/>
          </p:nvSpPr>
          <p:spPr bwMode="auto">
            <a:xfrm flipH="1">
              <a:off x="7467600" y="39655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5" name="Line 44"/>
            <p:cNvSpPr>
              <a:spLocks noChangeShapeType="1"/>
            </p:cNvSpPr>
            <p:nvPr/>
          </p:nvSpPr>
          <p:spPr bwMode="auto">
            <a:xfrm>
              <a:off x="7543800" y="39655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6" name="Rectangle 45"/>
            <p:cNvSpPr>
              <a:spLocks noChangeArrowheads="1"/>
            </p:cNvSpPr>
            <p:nvPr/>
          </p:nvSpPr>
          <p:spPr bwMode="auto">
            <a:xfrm>
              <a:off x="7772400" y="31273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97" name="Line 46"/>
            <p:cNvSpPr>
              <a:spLocks noChangeShapeType="1"/>
            </p:cNvSpPr>
            <p:nvPr/>
          </p:nvSpPr>
          <p:spPr bwMode="auto">
            <a:xfrm>
              <a:off x="8077200" y="31273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8" name="Line 47"/>
            <p:cNvSpPr>
              <a:spLocks noChangeShapeType="1"/>
            </p:cNvSpPr>
            <p:nvPr/>
          </p:nvSpPr>
          <p:spPr bwMode="auto">
            <a:xfrm>
              <a:off x="8534400" y="31273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9" name="Line 48"/>
            <p:cNvSpPr>
              <a:spLocks noChangeShapeType="1"/>
            </p:cNvSpPr>
            <p:nvPr/>
          </p:nvSpPr>
          <p:spPr bwMode="auto">
            <a:xfrm flipH="1">
              <a:off x="8610600" y="32797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0" name="Line 49"/>
            <p:cNvSpPr>
              <a:spLocks noChangeShapeType="1"/>
            </p:cNvSpPr>
            <p:nvPr/>
          </p:nvSpPr>
          <p:spPr bwMode="auto">
            <a:xfrm>
              <a:off x="8686800" y="32797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1" name="Rectangle 50"/>
            <p:cNvSpPr>
              <a:spLocks noChangeArrowheads="1"/>
            </p:cNvSpPr>
            <p:nvPr/>
          </p:nvSpPr>
          <p:spPr bwMode="auto">
            <a:xfrm>
              <a:off x="5105400" y="31273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702" name="Line 52"/>
            <p:cNvSpPr>
              <a:spLocks noChangeShapeType="1"/>
            </p:cNvSpPr>
            <p:nvPr/>
          </p:nvSpPr>
          <p:spPr bwMode="auto">
            <a:xfrm>
              <a:off x="5867400" y="31273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3" name="Rectangle 55"/>
            <p:cNvSpPr>
              <a:spLocks noChangeArrowheads="1"/>
            </p:cNvSpPr>
            <p:nvPr/>
          </p:nvSpPr>
          <p:spPr bwMode="auto">
            <a:xfrm>
              <a:off x="6096000" y="24415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704" name="Line 56"/>
            <p:cNvSpPr>
              <a:spLocks noChangeShapeType="1"/>
            </p:cNvSpPr>
            <p:nvPr/>
          </p:nvSpPr>
          <p:spPr bwMode="auto">
            <a:xfrm>
              <a:off x="6400800" y="24415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5" name="Line 57"/>
            <p:cNvSpPr>
              <a:spLocks noChangeShapeType="1"/>
            </p:cNvSpPr>
            <p:nvPr/>
          </p:nvSpPr>
          <p:spPr bwMode="auto">
            <a:xfrm>
              <a:off x="6858000" y="24415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6" name="Rectangle 60"/>
            <p:cNvSpPr>
              <a:spLocks noChangeArrowheads="1"/>
            </p:cNvSpPr>
            <p:nvPr/>
          </p:nvSpPr>
          <p:spPr bwMode="auto">
            <a:xfrm>
              <a:off x="4724400" y="17557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707" name="Line 61"/>
            <p:cNvSpPr>
              <a:spLocks noChangeShapeType="1"/>
            </p:cNvSpPr>
            <p:nvPr/>
          </p:nvSpPr>
          <p:spPr bwMode="auto">
            <a:xfrm>
              <a:off x="5029200" y="17557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8" name="Line 62"/>
            <p:cNvSpPr>
              <a:spLocks noChangeShapeType="1"/>
            </p:cNvSpPr>
            <p:nvPr/>
          </p:nvSpPr>
          <p:spPr bwMode="auto">
            <a:xfrm>
              <a:off x="5486400" y="17557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9" name="Line 65"/>
            <p:cNvSpPr>
              <a:spLocks noChangeShapeType="1"/>
            </p:cNvSpPr>
            <p:nvPr/>
          </p:nvSpPr>
          <p:spPr bwMode="auto">
            <a:xfrm flipH="1">
              <a:off x="5257800" y="1450975"/>
              <a:ext cx="990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0" name="Line 66"/>
            <p:cNvSpPr>
              <a:spLocks noChangeShapeType="1"/>
            </p:cNvSpPr>
            <p:nvPr/>
          </p:nvSpPr>
          <p:spPr bwMode="auto">
            <a:xfrm>
              <a:off x="5638800" y="2060575"/>
              <a:ext cx="9906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1" name="Line 67"/>
            <p:cNvSpPr>
              <a:spLocks noChangeShapeType="1"/>
            </p:cNvSpPr>
            <p:nvPr/>
          </p:nvSpPr>
          <p:spPr bwMode="auto">
            <a:xfrm flipH="1">
              <a:off x="5638800" y="2670175"/>
              <a:ext cx="609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2" name="Line 68"/>
            <p:cNvSpPr>
              <a:spLocks noChangeShapeType="1"/>
            </p:cNvSpPr>
            <p:nvPr/>
          </p:nvSpPr>
          <p:spPr bwMode="auto">
            <a:xfrm>
              <a:off x="7010400" y="2670175"/>
              <a:ext cx="1295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3" name="Line 69"/>
            <p:cNvSpPr>
              <a:spLocks noChangeShapeType="1"/>
            </p:cNvSpPr>
            <p:nvPr/>
          </p:nvSpPr>
          <p:spPr bwMode="auto">
            <a:xfrm>
              <a:off x="6019800" y="3355975"/>
              <a:ext cx="1143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12714" name="AutoShape 70"/>
            <p:cNvCxnSpPr>
              <a:cxnSpLocks noChangeShapeType="1"/>
              <a:endCxn id="112682" idx="0"/>
            </p:cNvCxnSpPr>
            <p:nvPr/>
          </p:nvCxnSpPr>
          <p:spPr bwMode="auto">
            <a:xfrm>
              <a:off x="5715000" y="841375"/>
              <a:ext cx="914400" cy="304800"/>
            </a:xfrm>
            <a:prstGeom prst="curvedConnector2">
              <a:avLst/>
            </a:prstGeom>
            <a:noFill/>
            <a:ln w="12700" cap="sq">
              <a:solidFill>
                <a:srgbClr val="0000FF"/>
              </a:solidFill>
              <a:round/>
              <a:headEnd type="none" w="sm" len="sm"/>
              <a:tailEnd type="triangle" w="med" len="lg"/>
            </a:ln>
            <a:extLst>
              <a:ext uri="{909E8E84-426E-40DD-AFC4-6F175D3DCCD1}">
                <a14:hiddenFill xmlns:a14="http://schemas.microsoft.com/office/drawing/2010/main">
                  <a:noFill/>
                </a14:hiddenFill>
              </a:ext>
            </a:extLst>
          </p:spPr>
        </p:cxnSp>
        <p:sp>
          <p:nvSpPr>
            <p:cNvPr id="112715" name="Text Box 71"/>
            <p:cNvSpPr txBox="1">
              <a:spLocks noChangeArrowheads="1"/>
            </p:cNvSpPr>
            <p:nvPr/>
          </p:nvSpPr>
          <p:spPr bwMode="auto">
            <a:xfrm>
              <a:off x="4953000" y="511175"/>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a:solidFill>
                    <a:srgbClr val="0000FF"/>
                  </a:solidFill>
                </a:rPr>
                <a:t>root</a:t>
              </a:r>
              <a:endParaRPr lang="en-US" altLang="zh-CN"/>
            </a:p>
          </p:txBody>
        </p:sp>
        <p:sp>
          <p:nvSpPr>
            <p:cNvPr id="112716" name="Line 87"/>
            <p:cNvSpPr>
              <a:spLocks noChangeShapeType="1"/>
            </p:cNvSpPr>
            <p:nvPr/>
          </p:nvSpPr>
          <p:spPr bwMode="auto">
            <a:xfrm flipH="1">
              <a:off x="5791200" y="46513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7" name="Line 88"/>
            <p:cNvSpPr>
              <a:spLocks noChangeShapeType="1"/>
            </p:cNvSpPr>
            <p:nvPr/>
          </p:nvSpPr>
          <p:spPr bwMode="auto">
            <a:xfrm>
              <a:off x="5867400" y="46513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8" name="Rectangle 89"/>
            <p:cNvSpPr>
              <a:spLocks noChangeArrowheads="1"/>
            </p:cNvSpPr>
            <p:nvPr/>
          </p:nvSpPr>
          <p:spPr bwMode="auto">
            <a:xfrm>
              <a:off x="5715000" y="4498975"/>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719" name="Line 90"/>
            <p:cNvSpPr>
              <a:spLocks noChangeShapeType="1"/>
            </p:cNvSpPr>
            <p:nvPr/>
          </p:nvSpPr>
          <p:spPr bwMode="auto">
            <a:xfrm>
              <a:off x="6019800" y="44989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0" name="Line 91"/>
            <p:cNvSpPr>
              <a:spLocks noChangeShapeType="1"/>
            </p:cNvSpPr>
            <p:nvPr/>
          </p:nvSpPr>
          <p:spPr bwMode="auto">
            <a:xfrm>
              <a:off x="6477000" y="44989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1" name="Line 92"/>
            <p:cNvSpPr>
              <a:spLocks noChangeShapeType="1"/>
            </p:cNvSpPr>
            <p:nvPr/>
          </p:nvSpPr>
          <p:spPr bwMode="auto">
            <a:xfrm flipH="1">
              <a:off x="6553200" y="46513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2" name="Line 93"/>
            <p:cNvSpPr>
              <a:spLocks noChangeShapeType="1"/>
            </p:cNvSpPr>
            <p:nvPr/>
          </p:nvSpPr>
          <p:spPr bwMode="auto">
            <a:xfrm>
              <a:off x="6629400" y="46513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3" name="Line 94"/>
            <p:cNvSpPr>
              <a:spLocks noChangeShapeType="1"/>
            </p:cNvSpPr>
            <p:nvPr/>
          </p:nvSpPr>
          <p:spPr bwMode="auto">
            <a:xfrm flipH="1">
              <a:off x="6248400" y="4041775"/>
              <a:ext cx="533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4" name="Line 38"/>
            <p:cNvSpPr>
              <a:spLocks noChangeShapeType="1"/>
            </p:cNvSpPr>
            <p:nvPr/>
          </p:nvSpPr>
          <p:spPr bwMode="auto">
            <a:xfrm flipH="1">
              <a:off x="5181600" y="3279775"/>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5" name="Line 39"/>
            <p:cNvSpPr>
              <a:spLocks noChangeShapeType="1"/>
            </p:cNvSpPr>
            <p:nvPr/>
          </p:nvSpPr>
          <p:spPr bwMode="auto">
            <a:xfrm>
              <a:off x="5257800" y="3303588"/>
              <a:ext cx="76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26" name="Line 51"/>
            <p:cNvSpPr>
              <a:spLocks noChangeShapeType="1"/>
            </p:cNvSpPr>
            <p:nvPr/>
          </p:nvSpPr>
          <p:spPr bwMode="auto">
            <a:xfrm>
              <a:off x="5410200" y="312737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87"/>
          <p:cNvGrpSpPr>
            <a:grpSpLocks/>
          </p:cNvGrpSpPr>
          <p:nvPr/>
        </p:nvGrpSpPr>
        <p:grpSpPr bwMode="auto">
          <a:xfrm>
            <a:off x="2972764" y="3720297"/>
            <a:ext cx="2601994" cy="3223201"/>
            <a:chOff x="2895600" y="3581400"/>
            <a:chExt cx="2601994" cy="3223201"/>
          </a:xfrm>
        </p:grpSpPr>
        <p:sp>
          <p:nvSpPr>
            <p:cNvPr id="112666" name="Text Box 72"/>
            <p:cNvSpPr txBox="1">
              <a:spLocks noChangeArrowheads="1"/>
            </p:cNvSpPr>
            <p:nvPr/>
          </p:nvSpPr>
          <p:spPr bwMode="auto">
            <a:xfrm>
              <a:off x="2895600" y="3757613"/>
              <a:ext cx="260199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200" b="1"/>
                <a:t>         A</a:t>
              </a:r>
            </a:p>
            <a:p>
              <a:pPr eaLnBrk="1" hangingPunct="1"/>
              <a:r>
                <a:rPr lang="en-US" altLang="zh-CN" sz="3200" b="1"/>
                <a:t>B</a:t>
              </a:r>
            </a:p>
            <a:p>
              <a:pPr eaLnBrk="1" hangingPunct="1"/>
              <a:r>
                <a:rPr lang="en-US" altLang="zh-CN" sz="3200" b="1"/>
                <a:t>          C</a:t>
              </a:r>
            </a:p>
            <a:p>
              <a:pPr eaLnBrk="1" hangingPunct="1"/>
              <a:r>
                <a:rPr lang="en-US" altLang="zh-CN" sz="3200" b="1"/>
                <a:t>   E               D</a:t>
              </a:r>
            </a:p>
            <a:p>
              <a:pPr eaLnBrk="1" hangingPunct="1"/>
              <a:r>
                <a:rPr lang="en-US" altLang="zh-CN" sz="3200" b="1"/>
                <a:t>              F</a:t>
              </a:r>
            </a:p>
            <a:p>
              <a:pPr eaLnBrk="1" hangingPunct="1"/>
              <a:r>
                <a:rPr lang="en-US" altLang="zh-CN" sz="3200" b="1"/>
                <a:t>      G</a:t>
              </a:r>
              <a:r>
                <a:rPr lang="en-US" altLang="zh-CN" sz="3200"/>
                <a:t>  </a:t>
              </a:r>
            </a:p>
          </p:txBody>
        </p:sp>
        <p:sp>
          <p:nvSpPr>
            <p:cNvPr id="112667" name="Oval 73"/>
            <p:cNvSpPr>
              <a:spLocks noChangeArrowheads="1"/>
            </p:cNvSpPr>
            <p:nvPr/>
          </p:nvSpPr>
          <p:spPr bwMode="auto">
            <a:xfrm>
              <a:off x="3810000" y="38100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68" name="Oval 74"/>
            <p:cNvSpPr>
              <a:spLocks noChangeArrowheads="1"/>
            </p:cNvSpPr>
            <p:nvPr/>
          </p:nvSpPr>
          <p:spPr bwMode="auto">
            <a:xfrm>
              <a:off x="3962400" y="47244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69" name="Oval 75"/>
            <p:cNvSpPr>
              <a:spLocks noChangeArrowheads="1"/>
            </p:cNvSpPr>
            <p:nvPr/>
          </p:nvSpPr>
          <p:spPr bwMode="auto">
            <a:xfrm>
              <a:off x="2895600" y="42672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70" name="Oval 76"/>
            <p:cNvSpPr>
              <a:spLocks noChangeArrowheads="1"/>
            </p:cNvSpPr>
            <p:nvPr/>
          </p:nvSpPr>
          <p:spPr bwMode="auto">
            <a:xfrm>
              <a:off x="5029200" y="52578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71" name="Oval 77"/>
            <p:cNvSpPr>
              <a:spLocks noChangeArrowheads="1"/>
            </p:cNvSpPr>
            <p:nvPr/>
          </p:nvSpPr>
          <p:spPr bwMode="auto">
            <a:xfrm>
              <a:off x="3200400" y="52578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72" name="Oval 78"/>
            <p:cNvSpPr>
              <a:spLocks noChangeArrowheads="1"/>
            </p:cNvSpPr>
            <p:nvPr/>
          </p:nvSpPr>
          <p:spPr bwMode="auto">
            <a:xfrm>
              <a:off x="4267200" y="57150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73" name="Line 81"/>
            <p:cNvSpPr>
              <a:spLocks noChangeShapeType="1"/>
            </p:cNvSpPr>
            <p:nvPr/>
          </p:nvSpPr>
          <p:spPr bwMode="auto">
            <a:xfrm>
              <a:off x="3352800" y="4572000"/>
              <a:ext cx="609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4" name="Line 82"/>
            <p:cNvSpPr>
              <a:spLocks noChangeShapeType="1"/>
            </p:cNvSpPr>
            <p:nvPr/>
          </p:nvSpPr>
          <p:spPr bwMode="auto">
            <a:xfrm>
              <a:off x="4419600" y="5029200"/>
              <a:ext cx="6858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5" name="Line 84"/>
            <p:cNvSpPr>
              <a:spLocks noChangeShapeType="1"/>
            </p:cNvSpPr>
            <p:nvPr/>
          </p:nvSpPr>
          <p:spPr bwMode="auto">
            <a:xfrm>
              <a:off x="3657600" y="5562600"/>
              <a:ext cx="609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6" name="Line 85"/>
            <p:cNvSpPr>
              <a:spLocks noChangeShapeType="1"/>
            </p:cNvSpPr>
            <p:nvPr/>
          </p:nvSpPr>
          <p:spPr bwMode="auto">
            <a:xfrm flipH="1">
              <a:off x="3581400" y="5029200"/>
              <a:ext cx="381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7" name="Line 86"/>
            <p:cNvSpPr>
              <a:spLocks noChangeShapeType="1"/>
            </p:cNvSpPr>
            <p:nvPr/>
          </p:nvSpPr>
          <p:spPr bwMode="auto">
            <a:xfrm flipH="1">
              <a:off x="3276600" y="4114800"/>
              <a:ext cx="5334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8" name="Oval 95"/>
            <p:cNvSpPr>
              <a:spLocks noChangeArrowheads="1"/>
            </p:cNvSpPr>
            <p:nvPr/>
          </p:nvSpPr>
          <p:spPr bwMode="auto">
            <a:xfrm>
              <a:off x="3505200" y="6248400"/>
              <a:ext cx="457200" cy="457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112679" name="Line 96"/>
            <p:cNvSpPr>
              <a:spLocks noChangeShapeType="1"/>
            </p:cNvSpPr>
            <p:nvPr/>
          </p:nvSpPr>
          <p:spPr bwMode="auto">
            <a:xfrm flipH="1">
              <a:off x="3886200" y="6019800"/>
              <a:ext cx="381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12680" name="AutoShape 97"/>
            <p:cNvCxnSpPr>
              <a:cxnSpLocks noChangeShapeType="1"/>
              <a:endCxn id="112667" idx="0"/>
            </p:cNvCxnSpPr>
            <p:nvPr/>
          </p:nvCxnSpPr>
          <p:spPr bwMode="auto">
            <a:xfrm>
              <a:off x="3352800" y="3581400"/>
              <a:ext cx="685800" cy="228600"/>
            </a:xfrm>
            <a:prstGeom prst="curvedConnector2">
              <a:avLst/>
            </a:prstGeom>
            <a:noFill/>
            <a:ln w="12700" cap="sq">
              <a:solidFill>
                <a:srgbClr val="0000FF"/>
              </a:solidFill>
              <a:round/>
              <a:headEnd type="none" w="sm" len="sm"/>
              <a:tailEnd type="triangle" w="med" len="lg"/>
            </a:ln>
            <a:extLst>
              <a:ext uri="{909E8E84-426E-40DD-AFC4-6F175D3DCCD1}">
                <a14:hiddenFill xmlns:a14="http://schemas.microsoft.com/office/drawing/2010/main">
                  <a:noFill/>
                </a14:hiddenFill>
              </a:ext>
            </a:extLst>
          </p:spPr>
        </p:cxnSp>
      </p:grpSp>
      <p:sp>
        <p:nvSpPr>
          <p:cNvPr id="112664" name="Text Box 101"/>
          <p:cNvSpPr txBox="1">
            <a:spLocks noChangeArrowheads="1"/>
          </p:cNvSpPr>
          <p:nvPr/>
        </p:nvSpPr>
        <p:spPr bwMode="auto">
          <a:xfrm>
            <a:off x="229564" y="107146"/>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b="1">
                <a:solidFill>
                  <a:srgbClr val="0000FF"/>
                </a:solidFill>
              </a:rPr>
              <a:t>三、树的二叉链表 </a:t>
            </a:r>
            <a:r>
              <a:rPr lang="en-US" altLang="zh-CN" sz="3600" b="1">
                <a:solidFill>
                  <a:srgbClr val="0000FF"/>
                </a:solidFill>
              </a:rPr>
              <a:t>(</a:t>
            </a:r>
            <a:r>
              <a:rPr lang="zh-CN" altLang="en-US" sz="3600" b="1">
                <a:solidFill>
                  <a:srgbClr val="0000FF"/>
                </a:solidFill>
              </a:rPr>
              <a:t>孩子</a:t>
            </a:r>
            <a:r>
              <a:rPr lang="en-US" altLang="zh-CN" sz="3600" b="1">
                <a:solidFill>
                  <a:srgbClr val="0000FF"/>
                </a:solidFill>
              </a:rPr>
              <a:t>-</a:t>
            </a:r>
            <a:r>
              <a:rPr lang="zh-CN" altLang="en-US" sz="3600" b="1">
                <a:solidFill>
                  <a:srgbClr val="0000FF"/>
                </a:solidFill>
              </a:rPr>
              <a:t>兄弟）存储表示法</a:t>
            </a:r>
            <a:endParaRPr lang="zh-CN" altLang="en-US" sz="4400"/>
          </a:p>
        </p:txBody>
      </p:sp>
      <p:sp>
        <p:nvSpPr>
          <p:cNvPr id="87" name="Rectangle 6"/>
          <p:cNvSpPr>
            <a:spLocks noChangeArrowheads="1"/>
          </p:cNvSpPr>
          <p:nvPr/>
        </p:nvSpPr>
        <p:spPr bwMode="auto">
          <a:xfrm>
            <a:off x="6911228" y="4768542"/>
            <a:ext cx="26050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15000"/>
              </a:lnSpc>
            </a:pPr>
            <a:r>
              <a:rPr lang="zh-CN" altLang="en-US" sz="4400" b="1" dirty="0">
                <a:solidFill>
                  <a:srgbClr val="990033"/>
                </a:solidFill>
              </a:rPr>
              <a:t>结点结构</a:t>
            </a:r>
            <a:r>
              <a:rPr lang="en-US" altLang="zh-CN" sz="4400" b="1" dirty="0">
                <a:solidFill>
                  <a:srgbClr val="990033"/>
                </a:solidFill>
              </a:rPr>
              <a:t>:</a:t>
            </a:r>
            <a:endParaRPr lang="en-US" altLang="zh-CN" sz="4800" b="1" dirty="0">
              <a:solidFill>
                <a:srgbClr val="990033"/>
              </a:solidFill>
            </a:endParaRPr>
          </a:p>
        </p:txBody>
      </p:sp>
      <p:grpSp>
        <p:nvGrpSpPr>
          <p:cNvPr id="88" name="Group 12"/>
          <p:cNvGrpSpPr>
            <a:grpSpLocks/>
          </p:cNvGrpSpPr>
          <p:nvPr/>
        </p:nvGrpSpPr>
        <p:grpSpPr bwMode="auto">
          <a:xfrm>
            <a:off x="6626505" y="5856192"/>
            <a:ext cx="5638800" cy="685800"/>
            <a:chOff x="2208" y="912"/>
            <a:chExt cx="3552" cy="432"/>
          </a:xfrm>
        </p:grpSpPr>
        <p:sp>
          <p:nvSpPr>
            <p:cNvPr id="89" name="Text Box 7"/>
            <p:cNvSpPr txBox="1">
              <a:spLocks noChangeArrowheads="1"/>
            </p:cNvSpPr>
            <p:nvPr/>
          </p:nvSpPr>
          <p:spPr bwMode="auto">
            <a:xfrm>
              <a:off x="2208" y="912"/>
              <a:ext cx="3552" cy="420"/>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spcBef>
                  <a:spcPct val="50000"/>
                </a:spcBef>
              </a:pPr>
              <a:r>
                <a:rPr lang="en-US" altLang="zh-CN" sz="3600" dirty="0"/>
                <a:t> </a:t>
              </a:r>
              <a:r>
                <a:rPr lang="en-US" altLang="zh-CN" sz="3600" b="1" dirty="0" err="1">
                  <a:solidFill>
                    <a:srgbClr val="990000"/>
                  </a:solidFill>
                </a:rPr>
                <a:t>firstchild</a:t>
              </a:r>
              <a:r>
                <a:rPr lang="en-US" altLang="zh-CN" sz="3600" b="1" dirty="0">
                  <a:solidFill>
                    <a:srgbClr val="990000"/>
                  </a:solidFill>
                </a:rPr>
                <a:t>  data  </a:t>
              </a:r>
              <a:r>
                <a:rPr lang="en-US" altLang="zh-CN" sz="3600" b="1" dirty="0" err="1">
                  <a:solidFill>
                    <a:srgbClr val="990000"/>
                  </a:solidFill>
                </a:rPr>
                <a:t>nextsibling</a:t>
              </a:r>
              <a:endParaRPr lang="en-US" altLang="zh-CN" sz="4000" dirty="0"/>
            </a:p>
          </p:txBody>
        </p:sp>
        <p:sp>
          <p:nvSpPr>
            <p:cNvPr id="90" name="Line 8"/>
            <p:cNvSpPr>
              <a:spLocks noChangeShapeType="1"/>
            </p:cNvSpPr>
            <p:nvPr/>
          </p:nvSpPr>
          <p:spPr bwMode="auto">
            <a:xfrm>
              <a:off x="4224" y="912"/>
              <a:ext cx="0" cy="432"/>
            </a:xfrm>
            <a:prstGeom prst="line">
              <a:avLst/>
            </a:prstGeom>
            <a:noFill/>
            <a:ln w="127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sp>
          <p:nvSpPr>
            <p:cNvPr id="91" name="Line 9"/>
            <p:cNvSpPr>
              <a:spLocks noChangeShapeType="1"/>
            </p:cNvSpPr>
            <p:nvPr/>
          </p:nvSpPr>
          <p:spPr bwMode="auto">
            <a:xfrm>
              <a:off x="3504" y="912"/>
              <a:ext cx="0" cy="432"/>
            </a:xfrm>
            <a:prstGeom prst="line">
              <a:avLst/>
            </a:prstGeom>
            <a:noFill/>
            <a:ln w="127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endParaRPr lang="zh-CN" altLang="en-US"/>
            </a:p>
          </p:txBody>
        </p:sp>
      </p:grpSp>
    </p:spTree>
    <p:extLst>
      <p:ext uri="{BB962C8B-B14F-4D97-AF65-F5344CB8AC3E}">
        <p14:creationId xmlns:p14="http://schemas.microsoft.com/office/powerpoint/2010/main" val="187569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0537" y="949124"/>
            <a:ext cx="6453305" cy="1477328"/>
          </a:xfrm>
          <a:prstGeom prst="rect">
            <a:avLst/>
          </a:prstGeom>
          <a:noFill/>
        </p:spPr>
        <p:txBody>
          <a:bodyPr wrap="none" rtlCol="0">
            <a:spAutoFit/>
          </a:bodyPr>
          <a:lstStyle/>
          <a:p>
            <a:r>
              <a:rPr lang="zh-CN" altLang="en-US" dirty="0"/>
              <a:t>树和二叉树：</a:t>
            </a:r>
            <a:endParaRPr lang="en-US" altLang="zh-CN" dirty="0"/>
          </a:p>
          <a:p>
            <a:r>
              <a:rPr lang="en-US" altLang="zh-CN" dirty="0" err="1"/>
              <a:t>lchild</a:t>
            </a:r>
            <a:r>
              <a:rPr lang="zh-CN" altLang="en-US" dirty="0"/>
              <a:t>为孩子，</a:t>
            </a:r>
            <a:r>
              <a:rPr lang="en-US" altLang="zh-CN" dirty="0" err="1"/>
              <a:t>rchild</a:t>
            </a:r>
            <a:r>
              <a:rPr lang="zh-CN" altLang="en-US" dirty="0"/>
              <a:t>为兄弟；</a:t>
            </a:r>
            <a:endParaRPr lang="en-US" altLang="zh-CN" dirty="0"/>
          </a:p>
          <a:p>
            <a:endParaRPr lang="en-US" altLang="zh-CN" dirty="0"/>
          </a:p>
          <a:p>
            <a:r>
              <a:rPr lang="zh-CN" altLang="en-US" dirty="0"/>
              <a:t>森林和二叉树：</a:t>
            </a:r>
            <a:endParaRPr lang="en-US" altLang="zh-CN" dirty="0"/>
          </a:p>
          <a:p>
            <a:r>
              <a:rPr lang="en-US" altLang="zh-CN" dirty="0" err="1"/>
              <a:t>lchild</a:t>
            </a:r>
            <a:r>
              <a:rPr lang="zh-CN" altLang="en-US" dirty="0"/>
              <a:t>为以</a:t>
            </a:r>
            <a:r>
              <a:rPr lang="en-US" altLang="zh-CN" dirty="0"/>
              <a:t>root</a:t>
            </a:r>
            <a:r>
              <a:rPr lang="zh-CN" altLang="en-US" dirty="0"/>
              <a:t>为根节点的树，</a:t>
            </a:r>
            <a:r>
              <a:rPr lang="en-US" altLang="zh-CN" dirty="0" err="1"/>
              <a:t>rchild</a:t>
            </a:r>
            <a:r>
              <a:rPr lang="zh-CN" altLang="en-US" dirty="0"/>
              <a:t>为森林中其他树组合成的树</a:t>
            </a:r>
          </a:p>
        </p:txBody>
      </p:sp>
      <p:sp>
        <p:nvSpPr>
          <p:cNvPr id="4" name="Text Box 2"/>
          <p:cNvSpPr txBox="1">
            <a:spLocks noChangeArrowheads="1"/>
          </p:cNvSpPr>
          <p:nvPr/>
        </p:nvSpPr>
        <p:spPr bwMode="auto">
          <a:xfrm>
            <a:off x="2400239" y="2841757"/>
            <a:ext cx="47436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r>
              <a:rPr lang="en-US" altLang="zh-CN" sz="1400" b="1" dirty="0"/>
              <a:t> </a:t>
            </a:r>
            <a:r>
              <a:rPr lang="zh-CN" altLang="en-US" sz="3200" b="1" dirty="0">
                <a:solidFill>
                  <a:srgbClr val="990033"/>
                </a:solidFill>
              </a:rPr>
              <a:t>森林和二叉树的对应关系</a:t>
            </a:r>
            <a:endParaRPr lang="zh-CN" altLang="en-US" sz="3200" dirty="0"/>
          </a:p>
        </p:txBody>
      </p:sp>
      <p:sp>
        <p:nvSpPr>
          <p:cNvPr id="5" name="Text Box 3"/>
          <p:cNvSpPr txBox="1">
            <a:spLocks noChangeArrowheads="1"/>
          </p:cNvSpPr>
          <p:nvPr/>
        </p:nvSpPr>
        <p:spPr bwMode="auto">
          <a:xfrm>
            <a:off x="2400239" y="3505202"/>
            <a:ext cx="4107150"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25000"/>
              </a:lnSpc>
            </a:pPr>
            <a:r>
              <a:rPr lang="zh-CN" altLang="en-US" b="1" dirty="0">
                <a:solidFill>
                  <a:schemeClr val="tx2"/>
                </a:solidFill>
              </a:rPr>
              <a:t>设</a:t>
            </a:r>
            <a:r>
              <a:rPr lang="zh-CN" altLang="en-US" b="1" dirty="0">
                <a:solidFill>
                  <a:srgbClr val="990033"/>
                </a:solidFill>
              </a:rPr>
              <a:t>森林</a:t>
            </a:r>
            <a:endParaRPr lang="zh-CN" altLang="en-US" b="1" dirty="0"/>
          </a:p>
          <a:p>
            <a:pPr eaLnBrk="1" hangingPunct="1">
              <a:lnSpc>
                <a:spcPct val="125000"/>
              </a:lnSpc>
            </a:pPr>
            <a:r>
              <a:rPr lang="zh-CN" altLang="en-US" b="1" dirty="0">
                <a:solidFill>
                  <a:schemeClr val="tx2"/>
                </a:solidFill>
              </a:rPr>
              <a:t>     </a:t>
            </a:r>
            <a:r>
              <a:rPr lang="en-US" altLang="zh-CN" b="1" dirty="0">
                <a:solidFill>
                  <a:schemeClr val="tx2"/>
                </a:solidFill>
              </a:rPr>
              <a:t>F = ( T</a:t>
            </a:r>
            <a:r>
              <a:rPr lang="en-US" altLang="zh-CN" b="1" baseline="-25000" dirty="0">
                <a:solidFill>
                  <a:schemeClr val="tx2"/>
                </a:solidFill>
              </a:rPr>
              <a:t>1</a:t>
            </a:r>
            <a:r>
              <a:rPr lang="en-US" altLang="zh-CN" b="1" dirty="0">
                <a:solidFill>
                  <a:schemeClr val="tx2"/>
                </a:solidFill>
              </a:rPr>
              <a:t>, T</a:t>
            </a:r>
            <a:r>
              <a:rPr lang="en-US" altLang="zh-CN" b="1" baseline="-25000" dirty="0">
                <a:solidFill>
                  <a:schemeClr val="tx2"/>
                </a:solidFill>
              </a:rPr>
              <a:t>2</a:t>
            </a:r>
            <a:r>
              <a:rPr lang="en-US" altLang="zh-CN" b="1" dirty="0">
                <a:solidFill>
                  <a:schemeClr val="tx2"/>
                </a:solidFill>
              </a:rPr>
              <a:t>, …, </a:t>
            </a:r>
            <a:r>
              <a:rPr lang="en-US" altLang="zh-CN" b="1" dirty="0" err="1">
                <a:solidFill>
                  <a:schemeClr val="tx2"/>
                </a:solidFill>
              </a:rPr>
              <a:t>T</a:t>
            </a:r>
            <a:r>
              <a:rPr lang="en-US" altLang="zh-CN" b="1" baseline="-25000" dirty="0" err="1">
                <a:solidFill>
                  <a:schemeClr val="tx2"/>
                </a:solidFill>
              </a:rPr>
              <a:t>n</a:t>
            </a:r>
            <a:r>
              <a:rPr lang="en-US" altLang="zh-CN" b="1" dirty="0">
                <a:solidFill>
                  <a:schemeClr val="tx2"/>
                </a:solidFill>
              </a:rPr>
              <a:t> );</a:t>
            </a:r>
          </a:p>
          <a:p>
            <a:pPr eaLnBrk="1" hangingPunct="1">
              <a:lnSpc>
                <a:spcPct val="125000"/>
              </a:lnSpc>
            </a:pPr>
            <a:r>
              <a:rPr lang="en-US" altLang="zh-CN" b="1" dirty="0">
                <a:solidFill>
                  <a:schemeClr val="tx2"/>
                </a:solidFill>
              </a:rPr>
              <a:t>     T</a:t>
            </a:r>
            <a:r>
              <a:rPr lang="en-US" altLang="zh-CN" b="1" baseline="-25000" dirty="0">
                <a:solidFill>
                  <a:schemeClr val="tx2"/>
                </a:solidFill>
              </a:rPr>
              <a:t>1</a:t>
            </a:r>
            <a:r>
              <a:rPr lang="en-US" altLang="zh-CN" b="1" dirty="0">
                <a:solidFill>
                  <a:schemeClr val="tx2"/>
                </a:solidFill>
              </a:rPr>
              <a:t> = (root</a:t>
            </a:r>
            <a:r>
              <a:rPr lang="zh-CN" altLang="en-US" b="1" dirty="0">
                <a:solidFill>
                  <a:schemeClr val="tx2"/>
                </a:solidFill>
              </a:rPr>
              <a:t>，</a:t>
            </a:r>
            <a:r>
              <a:rPr lang="en-US" altLang="zh-CN" b="1" dirty="0">
                <a:solidFill>
                  <a:schemeClr val="tx2"/>
                </a:solidFill>
              </a:rPr>
              <a:t>t</a:t>
            </a:r>
            <a:r>
              <a:rPr lang="en-US" altLang="zh-CN" b="1" baseline="-25000" dirty="0">
                <a:solidFill>
                  <a:schemeClr val="tx2"/>
                </a:solidFill>
              </a:rPr>
              <a:t>11</a:t>
            </a:r>
            <a:r>
              <a:rPr lang="en-US" altLang="zh-CN" b="1" dirty="0">
                <a:solidFill>
                  <a:schemeClr val="tx2"/>
                </a:solidFill>
              </a:rPr>
              <a:t>, t</a:t>
            </a:r>
            <a:r>
              <a:rPr lang="en-US" altLang="zh-CN" b="1" baseline="-25000" dirty="0">
                <a:solidFill>
                  <a:schemeClr val="tx2"/>
                </a:solidFill>
              </a:rPr>
              <a:t>12</a:t>
            </a:r>
            <a:r>
              <a:rPr lang="en-US" altLang="zh-CN" b="1" dirty="0">
                <a:solidFill>
                  <a:schemeClr val="tx2"/>
                </a:solidFill>
              </a:rPr>
              <a:t>, …, t</a:t>
            </a:r>
            <a:r>
              <a:rPr lang="en-US" altLang="zh-CN" b="1" baseline="-25000" dirty="0">
                <a:solidFill>
                  <a:schemeClr val="tx2"/>
                </a:solidFill>
              </a:rPr>
              <a:t>1m</a:t>
            </a:r>
            <a:r>
              <a:rPr lang="en-US" altLang="zh-CN" b="1" dirty="0">
                <a:solidFill>
                  <a:schemeClr val="tx2"/>
                </a:solidFill>
              </a:rPr>
              <a:t>);</a:t>
            </a:r>
          </a:p>
        </p:txBody>
      </p:sp>
      <p:sp>
        <p:nvSpPr>
          <p:cNvPr id="6" name="Rectangle 4"/>
          <p:cNvSpPr>
            <a:spLocks noChangeArrowheads="1"/>
          </p:cNvSpPr>
          <p:nvPr/>
        </p:nvSpPr>
        <p:spPr bwMode="auto">
          <a:xfrm>
            <a:off x="2494566" y="4891922"/>
            <a:ext cx="4352153" cy="9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行楷"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行楷" panose="02010800040101010101" pitchFamily="2" charset="-122"/>
                <a:cs typeface="+mn-cs"/>
              </a:defRPr>
            </a:lvl9pPr>
          </a:lstStyle>
          <a:p>
            <a:pPr eaLnBrk="1" hangingPunct="1">
              <a:lnSpc>
                <a:spcPct val="125000"/>
              </a:lnSpc>
            </a:pPr>
            <a:r>
              <a:rPr lang="zh-CN" altLang="en-US" b="1" dirty="0">
                <a:solidFill>
                  <a:srgbClr val="990033"/>
                </a:solidFill>
              </a:rPr>
              <a:t>二叉树</a:t>
            </a:r>
            <a:r>
              <a:rPr lang="zh-CN" altLang="en-US" b="1" dirty="0"/>
              <a:t>  </a:t>
            </a:r>
          </a:p>
          <a:p>
            <a:pPr eaLnBrk="1" hangingPunct="1">
              <a:lnSpc>
                <a:spcPct val="125000"/>
              </a:lnSpc>
            </a:pPr>
            <a:r>
              <a:rPr lang="zh-CN" altLang="en-US" b="1" dirty="0"/>
              <a:t>    </a:t>
            </a:r>
            <a:r>
              <a:rPr lang="en-US" altLang="zh-CN" b="1" dirty="0">
                <a:solidFill>
                  <a:schemeClr val="tx2"/>
                </a:solidFill>
              </a:rPr>
              <a:t>B =( LBT, Node(root), RBT )</a:t>
            </a:r>
            <a:r>
              <a:rPr lang="en-US" altLang="zh-CN" dirty="0">
                <a:solidFill>
                  <a:schemeClr val="tx2"/>
                </a:solidFill>
              </a:rPr>
              <a:t>;</a:t>
            </a:r>
            <a:endParaRPr lang="en-US" altLang="zh-CN" dirty="0"/>
          </a:p>
        </p:txBody>
      </p:sp>
    </p:spTree>
    <p:extLst>
      <p:ext uri="{BB962C8B-B14F-4D97-AF65-F5344CB8AC3E}">
        <p14:creationId xmlns:p14="http://schemas.microsoft.com/office/powerpoint/2010/main" val="29061407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590800" y="381000"/>
            <a:ext cx="6934200" cy="1555750"/>
          </a:xfrm>
          <a:prstGeom prst="rect">
            <a:avLst/>
          </a:prstGeom>
          <a:solidFill>
            <a:srgbClr val="FBE2D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b="1">
                <a:solidFill>
                  <a:srgbClr val="CC3300"/>
                </a:solidFill>
              </a:rPr>
              <a:t> </a:t>
            </a:r>
            <a:r>
              <a:rPr lang="zh-CN" altLang="en-US" sz="4800" b="1">
                <a:solidFill>
                  <a:srgbClr val="CC3300"/>
                </a:solidFill>
              </a:rPr>
              <a:t>树的遍历和二叉树遍历的对应关系 ？</a:t>
            </a:r>
            <a:endParaRPr lang="zh-CN" altLang="en-US"/>
          </a:p>
        </p:txBody>
      </p:sp>
      <p:sp>
        <p:nvSpPr>
          <p:cNvPr id="136195" name="Text Box 3"/>
          <p:cNvSpPr txBox="1">
            <a:spLocks noChangeArrowheads="1"/>
          </p:cNvSpPr>
          <p:nvPr/>
        </p:nvSpPr>
        <p:spPr bwMode="auto">
          <a:xfrm>
            <a:off x="4743450" y="3648076"/>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dirty="0">
                <a:solidFill>
                  <a:srgbClr val="3333CC"/>
                </a:solidFill>
              </a:rPr>
              <a:t>先根遍历</a:t>
            </a:r>
            <a:endParaRPr lang="zh-CN" altLang="en-US" b="1" dirty="0"/>
          </a:p>
        </p:txBody>
      </p:sp>
      <p:sp>
        <p:nvSpPr>
          <p:cNvPr id="136196" name="Text Box 4"/>
          <p:cNvSpPr txBox="1">
            <a:spLocks noChangeArrowheads="1"/>
          </p:cNvSpPr>
          <p:nvPr/>
        </p:nvSpPr>
        <p:spPr bwMode="auto">
          <a:xfrm>
            <a:off x="4743450" y="4806951"/>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dirty="0">
                <a:solidFill>
                  <a:srgbClr val="3333CC"/>
                </a:solidFill>
              </a:rPr>
              <a:t>后根遍历</a:t>
            </a:r>
          </a:p>
        </p:txBody>
      </p:sp>
      <p:sp>
        <p:nvSpPr>
          <p:cNvPr id="124933" name="Rectangle 6"/>
          <p:cNvSpPr>
            <a:spLocks noChangeArrowheads="1"/>
          </p:cNvSpPr>
          <p:nvPr/>
        </p:nvSpPr>
        <p:spPr bwMode="auto">
          <a:xfrm>
            <a:off x="5519738" y="2505076"/>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3333CC"/>
                </a:solidFill>
              </a:rPr>
              <a:t>树</a:t>
            </a:r>
          </a:p>
        </p:txBody>
      </p:sp>
      <p:sp>
        <p:nvSpPr>
          <p:cNvPr id="124934" name="Rectangle 7"/>
          <p:cNvSpPr>
            <a:spLocks noChangeArrowheads="1"/>
          </p:cNvSpPr>
          <p:nvPr/>
        </p:nvSpPr>
        <p:spPr bwMode="auto">
          <a:xfrm>
            <a:off x="8031163" y="2505076"/>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990000"/>
                </a:solidFill>
              </a:rPr>
              <a:t>二叉树</a:t>
            </a:r>
            <a:endParaRPr lang="zh-CN" altLang="en-US" sz="4000" b="1">
              <a:solidFill>
                <a:srgbClr val="3333CC"/>
              </a:solidFill>
            </a:endParaRPr>
          </a:p>
        </p:txBody>
      </p:sp>
      <p:sp>
        <p:nvSpPr>
          <p:cNvPr id="124935" name="Rectangle 8"/>
          <p:cNvSpPr>
            <a:spLocks noChangeArrowheads="1"/>
          </p:cNvSpPr>
          <p:nvPr/>
        </p:nvSpPr>
        <p:spPr bwMode="auto">
          <a:xfrm>
            <a:off x="2622550" y="2505076"/>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CC6600"/>
                </a:solidFill>
              </a:rPr>
              <a:t>森林</a:t>
            </a:r>
          </a:p>
        </p:txBody>
      </p:sp>
      <p:sp>
        <p:nvSpPr>
          <p:cNvPr id="136201" name="Text Box 9"/>
          <p:cNvSpPr txBox="1">
            <a:spLocks noChangeArrowheads="1"/>
          </p:cNvSpPr>
          <p:nvPr/>
        </p:nvSpPr>
        <p:spPr bwMode="auto">
          <a:xfrm>
            <a:off x="2079625" y="3648076"/>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dirty="0">
                <a:solidFill>
                  <a:srgbClr val="CC6600"/>
                </a:solidFill>
              </a:rPr>
              <a:t>先序遍历</a:t>
            </a:r>
            <a:endParaRPr lang="zh-CN" altLang="en-US" b="1" dirty="0">
              <a:solidFill>
                <a:srgbClr val="CC6600"/>
              </a:solidFill>
            </a:endParaRPr>
          </a:p>
        </p:txBody>
      </p:sp>
      <p:sp>
        <p:nvSpPr>
          <p:cNvPr id="136202" name="Text Box 10"/>
          <p:cNvSpPr txBox="1">
            <a:spLocks noChangeArrowheads="1"/>
          </p:cNvSpPr>
          <p:nvPr/>
        </p:nvSpPr>
        <p:spPr bwMode="auto">
          <a:xfrm>
            <a:off x="7772400" y="3648076"/>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990000"/>
                </a:solidFill>
              </a:rPr>
              <a:t>先序遍历</a:t>
            </a:r>
            <a:endParaRPr lang="zh-CN" altLang="en-US" b="1"/>
          </a:p>
        </p:txBody>
      </p:sp>
      <p:sp>
        <p:nvSpPr>
          <p:cNvPr id="136203" name="Text Box 11"/>
          <p:cNvSpPr txBox="1">
            <a:spLocks noChangeArrowheads="1"/>
          </p:cNvSpPr>
          <p:nvPr/>
        </p:nvSpPr>
        <p:spPr bwMode="auto">
          <a:xfrm>
            <a:off x="2079625" y="4791076"/>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a:solidFill>
                  <a:srgbClr val="CC6600"/>
                </a:solidFill>
              </a:rPr>
              <a:t>中序遍历</a:t>
            </a:r>
            <a:endParaRPr lang="zh-CN" altLang="en-US" b="1">
              <a:solidFill>
                <a:srgbClr val="CC6600"/>
              </a:solidFill>
            </a:endParaRPr>
          </a:p>
        </p:txBody>
      </p:sp>
      <p:sp>
        <p:nvSpPr>
          <p:cNvPr id="136204" name="Text Box 12"/>
          <p:cNvSpPr txBox="1">
            <a:spLocks noChangeArrowheads="1"/>
          </p:cNvSpPr>
          <p:nvPr/>
        </p:nvSpPr>
        <p:spPr bwMode="auto">
          <a:xfrm>
            <a:off x="7747000" y="4791076"/>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4000" b="1" dirty="0">
                <a:solidFill>
                  <a:srgbClr val="990000"/>
                </a:solidFill>
              </a:rPr>
              <a:t>中序遍历</a:t>
            </a:r>
            <a:endParaRPr lang="zh-CN" altLang="en-US" b="1" dirty="0"/>
          </a:p>
        </p:txBody>
      </p:sp>
      <p:sp>
        <p:nvSpPr>
          <p:cNvPr id="136206" name="AutoShape 14">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Tree>
    <p:extLst>
      <p:ext uri="{BB962C8B-B14F-4D97-AF65-F5344CB8AC3E}">
        <p14:creationId xmlns:p14="http://schemas.microsoft.com/office/powerpoint/2010/main" val="64829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201"/>
                                        </p:tgtEl>
                                        <p:attrNameLst>
                                          <p:attrName>style.visibility</p:attrName>
                                        </p:attrNameLst>
                                      </p:cBhvr>
                                      <p:to>
                                        <p:strVal val="visible"/>
                                      </p:to>
                                    </p:set>
                                    <p:animEffect transition="in" filter="wipe(left)">
                                      <p:cBhvr>
                                        <p:cTn id="7" dur="300"/>
                                        <p:tgtEl>
                                          <p:spTgt spid="136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tgtEl>
                                        <p:attrNameLst>
                                          <p:attrName>style.visibility</p:attrName>
                                        </p:attrNameLst>
                                      </p:cBhvr>
                                      <p:to>
                                        <p:strVal val="visible"/>
                                      </p:to>
                                    </p:set>
                                    <p:animEffect transition="in" filter="wipe(left)">
                                      <p:cBhvr>
                                        <p:cTn id="12" dur="300"/>
                                        <p:tgtEl>
                                          <p:spTgt spid="136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02"/>
                                        </p:tgtEl>
                                        <p:attrNameLst>
                                          <p:attrName>style.visibility</p:attrName>
                                        </p:attrNameLst>
                                      </p:cBhvr>
                                      <p:to>
                                        <p:strVal val="visible"/>
                                      </p:to>
                                    </p:set>
                                    <p:animEffect transition="in" filter="wipe(left)">
                                      <p:cBhvr>
                                        <p:cTn id="17" dur="300"/>
                                        <p:tgtEl>
                                          <p:spTgt spid="1362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203"/>
                                        </p:tgtEl>
                                        <p:attrNameLst>
                                          <p:attrName>style.visibility</p:attrName>
                                        </p:attrNameLst>
                                      </p:cBhvr>
                                      <p:to>
                                        <p:strVal val="visible"/>
                                      </p:to>
                                    </p:set>
                                    <p:animEffect transition="in" filter="wipe(left)">
                                      <p:cBhvr>
                                        <p:cTn id="22" dur="300"/>
                                        <p:tgtEl>
                                          <p:spTgt spid="1362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6196"/>
                                        </p:tgtEl>
                                        <p:attrNameLst>
                                          <p:attrName>style.visibility</p:attrName>
                                        </p:attrNameLst>
                                      </p:cBhvr>
                                      <p:to>
                                        <p:strVal val="visible"/>
                                      </p:to>
                                    </p:set>
                                    <p:animEffect transition="in" filter="wipe(left)">
                                      <p:cBhvr>
                                        <p:cTn id="27" dur="300"/>
                                        <p:tgtEl>
                                          <p:spTgt spid="136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204"/>
                                        </p:tgtEl>
                                        <p:attrNameLst>
                                          <p:attrName>style.visibility</p:attrName>
                                        </p:attrNameLst>
                                      </p:cBhvr>
                                      <p:to>
                                        <p:strVal val="visible"/>
                                      </p:to>
                                    </p:set>
                                    <p:animEffect transition="in" filter="wipe(left)">
                                      <p:cBhvr>
                                        <p:cTn id="32" dur="300"/>
                                        <p:tgtEl>
                                          <p:spTgt spid="136204"/>
                                        </p:tgtEl>
                                      </p:cBhvr>
                                    </p:animEffect>
                                  </p:childTnLst>
                                </p:cTn>
                              </p:par>
                            </p:childTnLst>
                          </p:cTn>
                        </p:par>
                        <p:par>
                          <p:cTn id="33" fill="hold" nodeType="afterGroup">
                            <p:stCondLst>
                              <p:cond delay="300"/>
                            </p:stCondLst>
                            <p:childTnLst>
                              <p:par>
                                <p:cTn id="34" presetID="2" presetClass="entr" presetSubtype="6" fill="hold" grpId="0" nodeType="afterEffect">
                                  <p:stCondLst>
                                    <p:cond delay="0"/>
                                  </p:stCondLst>
                                  <p:childTnLst>
                                    <p:set>
                                      <p:cBhvr>
                                        <p:cTn id="35" dur="1" fill="hold">
                                          <p:stCondLst>
                                            <p:cond delay="0"/>
                                          </p:stCondLst>
                                        </p:cTn>
                                        <p:tgtEl>
                                          <p:spTgt spid="136206"/>
                                        </p:tgtEl>
                                        <p:attrNameLst>
                                          <p:attrName>style.visibility</p:attrName>
                                        </p:attrNameLst>
                                      </p:cBhvr>
                                      <p:to>
                                        <p:strVal val="visible"/>
                                      </p:to>
                                    </p:set>
                                    <p:anim calcmode="lin" valueType="num">
                                      <p:cBhvr additive="base">
                                        <p:cTn id="36" dur="500" fill="hold"/>
                                        <p:tgtEl>
                                          <p:spTgt spid="136206"/>
                                        </p:tgtEl>
                                        <p:attrNameLst>
                                          <p:attrName>ppt_x</p:attrName>
                                        </p:attrNameLst>
                                      </p:cBhvr>
                                      <p:tavLst>
                                        <p:tav tm="0">
                                          <p:val>
                                            <p:strVal val="1+#ppt_w/2"/>
                                          </p:val>
                                        </p:tav>
                                        <p:tav tm="100000">
                                          <p:val>
                                            <p:strVal val="#ppt_x"/>
                                          </p:val>
                                        </p:tav>
                                      </p:tavLst>
                                    </p:anim>
                                    <p:anim calcmode="lin" valueType="num">
                                      <p:cBhvr additive="base">
                                        <p:cTn id="37" dur="500" fill="hold"/>
                                        <p:tgtEl>
                                          <p:spTgt spid="136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P spid="136196" grpId="0" autoUpdateAnimBg="0"/>
      <p:bldP spid="136201" grpId="0" autoUpdateAnimBg="0"/>
      <p:bldP spid="136202" grpId="0" autoUpdateAnimBg="0"/>
      <p:bldP spid="136203" grpId="0" autoUpdateAnimBg="0"/>
      <p:bldP spid="136204" grpId="0" autoUpdateAnimBg="0"/>
      <p:bldP spid="13620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9117" y="1821739"/>
            <a:ext cx="7959525" cy="784830"/>
          </a:xfrm>
          <a:prstGeom prst="rect">
            <a:avLst/>
          </a:prstGeom>
        </p:spPr>
        <p:txBody>
          <a:bodyPr wrap="square">
            <a:spAutoFit/>
          </a:bodyPr>
          <a:lstStyle/>
          <a:p>
            <a:pPr>
              <a:lnSpc>
                <a:spcPct val="125000"/>
              </a:lnSpc>
            </a:pPr>
            <a:r>
              <a:rPr lang="zh-CN" altLang="en-US" dirty="0">
                <a:solidFill>
                  <a:srgbClr val="006666"/>
                </a:solidFill>
              </a:rPr>
              <a:t>最优树：在所有含 </a:t>
            </a:r>
            <a:r>
              <a:rPr lang="en-US" altLang="zh-CN" i="1" dirty="0">
                <a:solidFill>
                  <a:srgbClr val="006666"/>
                </a:solidFill>
              </a:rPr>
              <a:t>n </a:t>
            </a:r>
            <a:r>
              <a:rPr lang="zh-CN" altLang="en-US" dirty="0">
                <a:solidFill>
                  <a:srgbClr val="006666"/>
                </a:solidFill>
              </a:rPr>
              <a:t>个叶子结点、并带相同权值的 </a:t>
            </a:r>
            <a:r>
              <a:rPr lang="en-US" altLang="zh-CN" dirty="0">
                <a:solidFill>
                  <a:srgbClr val="006666"/>
                </a:solidFill>
              </a:rPr>
              <a:t>m </a:t>
            </a:r>
            <a:r>
              <a:rPr lang="zh-CN" altLang="en-US" dirty="0">
                <a:solidFill>
                  <a:srgbClr val="006666"/>
                </a:solidFill>
              </a:rPr>
              <a:t>叉树中，必存在一棵其</a:t>
            </a:r>
            <a:r>
              <a:rPr lang="zh-CN" altLang="en-US" b="1" dirty="0">
                <a:solidFill>
                  <a:srgbClr val="990000"/>
                </a:solidFill>
              </a:rPr>
              <a:t>带权路径长度取最小值</a:t>
            </a:r>
            <a:r>
              <a:rPr lang="zh-CN" altLang="en-US" dirty="0">
                <a:solidFill>
                  <a:srgbClr val="006666"/>
                </a:solidFill>
              </a:rPr>
              <a:t>的树，称为“</a:t>
            </a:r>
            <a:r>
              <a:rPr lang="zh-CN" altLang="en-US" b="1" dirty="0">
                <a:solidFill>
                  <a:srgbClr val="800080"/>
                </a:solidFill>
              </a:rPr>
              <a:t>最优树</a:t>
            </a:r>
            <a:r>
              <a:rPr lang="zh-CN" altLang="en-US" dirty="0">
                <a:solidFill>
                  <a:srgbClr val="006666"/>
                </a:solidFill>
              </a:rPr>
              <a:t>”。</a:t>
            </a:r>
            <a:endParaRPr lang="zh-CN" altLang="en-US" dirty="0"/>
          </a:p>
        </p:txBody>
      </p:sp>
      <p:sp>
        <p:nvSpPr>
          <p:cNvPr id="3" name="矩形 2"/>
          <p:cNvSpPr/>
          <p:nvPr/>
        </p:nvSpPr>
        <p:spPr>
          <a:xfrm>
            <a:off x="1624313" y="3912008"/>
            <a:ext cx="6651585" cy="729430"/>
          </a:xfrm>
          <a:prstGeom prst="rect">
            <a:avLst/>
          </a:prstGeom>
        </p:spPr>
        <p:txBody>
          <a:bodyPr wrap="square">
            <a:spAutoFit/>
          </a:bodyPr>
          <a:lstStyle/>
          <a:p>
            <a:pPr>
              <a:lnSpc>
                <a:spcPct val="115000"/>
              </a:lnSpc>
            </a:pPr>
            <a:r>
              <a:rPr lang="zh-CN" altLang="en-US" dirty="0">
                <a:solidFill>
                  <a:srgbClr val="990000"/>
                </a:solidFill>
              </a:rPr>
              <a:t>前缀编码：指的是，</a:t>
            </a:r>
            <a:r>
              <a:rPr lang="zh-CN" altLang="en-US" b="1" dirty="0">
                <a:solidFill>
                  <a:srgbClr val="990000"/>
                </a:solidFill>
              </a:rPr>
              <a:t>任何一个元素的编码都不是同一元素集中另一个元素的编码的前缀</a:t>
            </a:r>
            <a:r>
              <a:rPr lang="zh-CN" altLang="en-US" dirty="0">
                <a:solidFill>
                  <a:srgbClr val="990000"/>
                </a:solidFill>
              </a:rPr>
              <a:t>。</a:t>
            </a:r>
          </a:p>
        </p:txBody>
      </p:sp>
    </p:spTree>
    <p:extLst>
      <p:ext uri="{BB962C8B-B14F-4D97-AF65-F5344CB8AC3E}">
        <p14:creationId xmlns:p14="http://schemas.microsoft.com/office/powerpoint/2010/main" val="721435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Oval 2"/>
          <p:cNvSpPr>
            <a:spLocks noChangeArrowheads="1"/>
          </p:cNvSpPr>
          <p:nvPr/>
        </p:nvSpPr>
        <p:spPr bwMode="auto">
          <a:xfrm>
            <a:off x="4290350" y="1177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9</a:t>
            </a:r>
            <a:endParaRPr lang="en-US" altLang="zh-CN"/>
          </a:p>
        </p:txBody>
      </p:sp>
      <p:sp>
        <p:nvSpPr>
          <p:cNvPr id="199684" name="Text Box 4"/>
          <p:cNvSpPr txBox="1">
            <a:spLocks noChangeArrowheads="1"/>
          </p:cNvSpPr>
          <p:nvPr/>
        </p:nvSpPr>
        <p:spPr bwMode="auto">
          <a:xfrm>
            <a:off x="861351" y="242687"/>
            <a:ext cx="6696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sz="3600">
                <a:solidFill>
                  <a:srgbClr val="990000"/>
                </a:solidFill>
              </a:rPr>
              <a:t>例如</a:t>
            </a:r>
            <a:r>
              <a:rPr lang="en-US" altLang="zh-CN" sz="3600">
                <a:solidFill>
                  <a:srgbClr val="990000"/>
                </a:solidFill>
              </a:rPr>
              <a:t>: </a:t>
            </a:r>
            <a:r>
              <a:rPr lang="zh-CN" altLang="en-US" sz="3600">
                <a:solidFill>
                  <a:srgbClr val="990000"/>
                </a:solidFill>
              </a:rPr>
              <a:t>已知权值 </a:t>
            </a:r>
            <a:r>
              <a:rPr lang="en-US" altLang="zh-CN" sz="3600">
                <a:solidFill>
                  <a:srgbClr val="990000"/>
                </a:solidFill>
              </a:rPr>
              <a:t>W={ 5, 6, 2, 9, 7 }</a:t>
            </a:r>
            <a:endParaRPr lang="en-US" altLang="zh-CN"/>
          </a:p>
        </p:txBody>
      </p:sp>
      <p:sp>
        <p:nvSpPr>
          <p:cNvPr id="199685" name="Oval 5"/>
          <p:cNvSpPr>
            <a:spLocks noChangeArrowheads="1"/>
          </p:cNvSpPr>
          <p:nvPr/>
        </p:nvSpPr>
        <p:spPr bwMode="auto">
          <a:xfrm>
            <a:off x="1470950" y="1177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5</a:t>
            </a:r>
            <a:endParaRPr lang="en-US" altLang="zh-CN"/>
          </a:p>
        </p:txBody>
      </p:sp>
      <p:sp>
        <p:nvSpPr>
          <p:cNvPr id="199686" name="Oval 6"/>
          <p:cNvSpPr>
            <a:spLocks noChangeArrowheads="1"/>
          </p:cNvSpPr>
          <p:nvPr/>
        </p:nvSpPr>
        <p:spPr bwMode="auto">
          <a:xfrm>
            <a:off x="2385350" y="1177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6</a:t>
            </a:r>
            <a:endParaRPr lang="en-US" altLang="zh-CN"/>
          </a:p>
        </p:txBody>
      </p:sp>
      <p:sp>
        <p:nvSpPr>
          <p:cNvPr id="199687" name="Oval 7"/>
          <p:cNvSpPr>
            <a:spLocks noChangeArrowheads="1"/>
          </p:cNvSpPr>
          <p:nvPr/>
        </p:nvSpPr>
        <p:spPr bwMode="auto">
          <a:xfrm>
            <a:off x="3299750" y="1177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2</a:t>
            </a:r>
            <a:endParaRPr lang="en-US" altLang="zh-CN"/>
          </a:p>
        </p:txBody>
      </p:sp>
      <p:sp>
        <p:nvSpPr>
          <p:cNvPr id="199688" name="Oval 8"/>
          <p:cNvSpPr>
            <a:spLocks noChangeArrowheads="1"/>
          </p:cNvSpPr>
          <p:nvPr/>
        </p:nvSpPr>
        <p:spPr bwMode="auto">
          <a:xfrm>
            <a:off x="5204750" y="1177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7</a:t>
            </a:r>
            <a:endParaRPr lang="en-US" altLang="zh-CN"/>
          </a:p>
        </p:txBody>
      </p:sp>
      <p:sp>
        <p:nvSpPr>
          <p:cNvPr id="199689" name="Oval 9"/>
          <p:cNvSpPr>
            <a:spLocks noChangeArrowheads="1"/>
          </p:cNvSpPr>
          <p:nvPr/>
        </p:nvSpPr>
        <p:spPr bwMode="auto">
          <a:xfrm>
            <a:off x="4214150" y="33875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5</a:t>
            </a:r>
            <a:endParaRPr lang="en-US" altLang="zh-CN"/>
          </a:p>
        </p:txBody>
      </p:sp>
      <p:sp>
        <p:nvSpPr>
          <p:cNvPr id="199690" name="Oval 10"/>
          <p:cNvSpPr>
            <a:spLocks noChangeArrowheads="1"/>
          </p:cNvSpPr>
          <p:nvPr/>
        </p:nvSpPr>
        <p:spPr bwMode="auto">
          <a:xfrm>
            <a:off x="5433350" y="33875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2</a:t>
            </a:r>
            <a:endParaRPr lang="en-US" altLang="zh-CN"/>
          </a:p>
        </p:txBody>
      </p:sp>
      <p:sp>
        <p:nvSpPr>
          <p:cNvPr id="199691" name="Line 11"/>
          <p:cNvSpPr>
            <a:spLocks noChangeShapeType="1"/>
          </p:cNvSpPr>
          <p:nvPr/>
        </p:nvSpPr>
        <p:spPr bwMode="auto">
          <a:xfrm flipH="1">
            <a:off x="4518950" y="3158924"/>
            <a:ext cx="3810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692" name="Line 12"/>
          <p:cNvSpPr>
            <a:spLocks noChangeShapeType="1"/>
          </p:cNvSpPr>
          <p:nvPr/>
        </p:nvSpPr>
        <p:spPr bwMode="auto">
          <a:xfrm>
            <a:off x="5357150" y="3158924"/>
            <a:ext cx="3810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693" name="Text Box 13"/>
          <p:cNvSpPr txBox="1">
            <a:spLocks noChangeArrowheads="1"/>
          </p:cNvSpPr>
          <p:nvPr/>
        </p:nvSpPr>
        <p:spPr bwMode="auto">
          <a:xfrm>
            <a:off x="4884076" y="2473124"/>
            <a:ext cx="549275"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7</a:t>
            </a:r>
            <a:endParaRPr lang="en-US" altLang="zh-CN"/>
          </a:p>
        </p:txBody>
      </p:sp>
      <p:sp>
        <p:nvSpPr>
          <p:cNvPr id="199694" name="Oval 14"/>
          <p:cNvSpPr>
            <a:spLocks noChangeArrowheads="1"/>
          </p:cNvSpPr>
          <p:nvPr/>
        </p:nvSpPr>
        <p:spPr bwMode="auto">
          <a:xfrm>
            <a:off x="1547150" y="24731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dirty="0">
                <a:solidFill>
                  <a:srgbClr val="990000"/>
                </a:solidFill>
              </a:rPr>
              <a:t>6</a:t>
            </a:r>
            <a:endParaRPr lang="en-US" altLang="zh-CN" dirty="0"/>
          </a:p>
        </p:txBody>
      </p:sp>
      <p:sp>
        <p:nvSpPr>
          <p:cNvPr id="199695" name="Oval 15"/>
          <p:cNvSpPr>
            <a:spLocks noChangeArrowheads="1"/>
          </p:cNvSpPr>
          <p:nvPr/>
        </p:nvSpPr>
        <p:spPr bwMode="auto">
          <a:xfrm>
            <a:off x="2461550" y="24731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9</a:t>
            </a:r>
            <a:endParaRPr lang="en-US" altLang="zh-CN"/>
          </a:p>
        </p:txBody>
      </p:sp>
      <p:sp>
        <p:nvSpPr>
          <p:cNvPr id="199696" name="Oval 16"/>
          <p:cNvSpPr>
            <a:spLocks noChangeArrowheads="1"/>
          </p:cNvSpPr>
          <p:nvPr/>
        </p:nvSpPr>
        <p:spPr bwMode="auto">
          <a:xfrm>
            <a:off x="3375950" y="24731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7</a:t>
            </a:r>
            <a:endParaRPr lang="en-US" altLang="zh-CN"/>
          </a:p>
        </p:txBody>
      </p:sp>
      <p:sp>
        <p:nvSpPr>
          <p:cNvPr id="199697" name="Oval 17"/>
          <p:cNvSpPr>
            <a:spLocks noChangeArrowheads="1"/>
          </p:cNvSpPr>
          <p:nvPr/>
        </p:nvSpPr>
        <p:spPr bwMode="auto">
          <a:xfrm>
            <a:off x="4747550" y="5368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6</a:t>
            </a:r>
            <a:endParaRPr lang="en-US" altLang="zh-CN"/>
          </a:p>
        </p:txBody>
      </p:sp>
      <p:sp>
        <p:nvSpPr>
          <p:cNvPr id="199698" name="Oval 18"/>
          <p:cNvSpPr>
            <a:spLocks noChangeArrowheads="1"/>
          </p:cNvSpPr>
          <p:nvPr/>
        </p:nvSpPr>
        <p:spPr bwMode="auto">
          <a:xfrm>
            <a:off x="5814350" y="53687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7</a:t>
            </a:r>
            <a:endParaRPr lang="en-US" altLang="zh-CN"/>
          </a:p>
        </p:txBody>
      </p:sp>
      <p:sp>
        <p:nvSpPr>
          <p:cNvPr id="199699" name="Text Box 19"/>
          <p:cNvSpPr txBox="1">
            <a:spLocks noChangeArrowheads="1"/>
          </p:cNvSpPr>
          <p:nvPr/>
        </p:nvSpPr>
        <p:spPr bwMode="auto">
          <a:xfrm>
            <a:off x="5280950" y="4454324"/>
            <a:ext cx="685800"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13</a:t>
            </a:r>
            <a:endParaRPr lang="en-US" altLang="zh-CN"/>
          </a:p>
        </p:txBody>
      </p:sp>
      <p:sp>
        <p:nvSpPr>
          <p:cNvPr id="199700" name="Line 20"/>
          <p:cNvSpPr>
            <a:spLocks noChangeShapeType="1"/>
          </p:cNvSpPr>
          <p:nvPr/>
        </p:nvSpPr>
        <p:spPr bwMode="auto">
          <a:xfrm flipH="1">
            <a:off x="5052350" y="5063924"/>
            <a:ext cx="228600" cy="3048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701" name="Line 21"/>
          <p:cNvSpPr>
            <a:spLocks noChangeShapeType="1"/>
          </p:cNvSpPr>
          <p:nvPr/>
        </p:nvSpPr>
        <p:spPr bwMode="auto">
          <a:xfrm>
            <a:off x="5966750" y="5140124"/>
            <a:ext cx="1524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702" name="Oval 22"/>
          <p:cNvSpPr>
            <a:spLocks noChangeArrowheads="1"/>
          </p:cNvSpPr>
          <p:nvPr/>
        </p:nvSpPr>
        <p:spPr bwMode="auto">
          <a:xfrm>
            <a:off x="1623350" y="4454324"/>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9</a:t>
            </a:r>
            <a:endParaRPr lang="en-US" altLang="zh-CN"/>
          </a:p>
        </p:txBody>
      </p:sp>
      <p:grpSp>
        <p:nvGrpSpPr>
          <p:cNvPr id="2" name="Group 28"/>
          <p:cNvGrpSpPr>
            <a:grpSpLocks/>
          </p:cNvGrpSpPr>
          <p:nvPr/>
        </p:nvGrpSpPr>
        <p:grpSpPr bwMode="auto">
          <a:xfrm>
            <a:off x="2385350" y="4454324"/>
            <a:ext cx="1828800" cy="1447800"/>
            <a:chOff x="1104" y="2784"/>
            <a:chExt cx="1152" cy="912"/>
          </a:xfrm>
        </p:grpSpPr>
        <p:sp>
          <p:nvSpPr>
            <p:cNvPr id="143383" name="Oval 23"/>
            <p:cNvSpPr>
              <a:spLocks noChangeArrowheads="1"/>
            </p:cNvSpPr>
            <p:nvPr/>
          </p:nvSpPr>
          <p:spPr bwMode="auto">
            <a:xfrm>
              <a:off x="1104"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5</a:t>
              </a:r>
              <a:endParaRPr lang="en-US" altLang="zh-CN"/>
            </a:p>
          </p:txBody>
        </p:sp>
        <p:sp>
          <p:nvSpPr>
            <p:cNvPr id="143384" name="Oval 24"/>
            <p:cNvSpPr>
              <a:spLocks noChangeArrowheads="1"/>
            </p:cNvSpPr>
            <p:nvPr/>
          </p:nvSpPr>
          <p:spPr bwMode="auto">
            <a:xfrm>
              <a:off x="1872"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2</a:t>
              </a:r>
              <a:endParaRPr lang="en-US" altLang="zh-CN"/>
            </a:p>
          </p:txBody>
        </p:sp>
        <p:sp>
          <p:nvSpPr>
            <p:cNvPr id="143385" name="Line 25"/>
            <p:cNvSpPr>
              <a:spLocks noChangeShapeType="1"/>
            </p:cNvSpPr>
            <p:nvPr/>
          </p:nvSpPr>
          <p:spPr bwMode="auto">
            <a:xfrm flipH="1">
              <a:off x="1296" y="3216"/>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6" name="Line 26"/>
            <p:cNvSpPr>
              <a:spLocks noChangeShapeType="1"/>
            </p:cNvSpPr>
            <p:nvPr/>
          </p:nvSpPr>
          <p:spPr bwMode="auto">
            <a:xfrm>
              <a:off x="1824" y="3216"/>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7" name="Text Box 27"/>
            <p:cNvSpPr txBox="1">
              <a:spLocks noChangeArrowheads="1"/>
            </p:cNvSpPr>
            <p:nvPr/>
          </p:nvSpPr>
          <p:spPr bwMode="auto">
            <a:xfrm>
              <a:off x="1526" y="2784"/>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7</a:t>
              </a:r>
              <a:endParaRPr lang="en-US" altLang="zh-CN"/>
            </a:p>
          </p:txBody>
        </p:sp>
      </p:grpSp>
      <p:sp>
        <p:nvSpPr>
          <p:cNvPr id="4" name="矩形 3"/>
          <p:cNvSpPr/>
          <p:nvPr/>
        </p:nvSpPr>
        <p:spPr>
          <a:xfrm>
            <a:off x="6342928" y="980755"/>
            <a:ext cx="6096000" cy="2031325"/>
          </a:xfrm>
          <a:prstGeom prst="rect">
            <a:avLst/>
          </a:prstGeom>
        </p:spPr>
        <p:txBody>
          <a:bodyPr>
            <a:spAutoFit/>
          </a:bodyPr>
          <a:lstStyle/>
          <a:p>
            <a:pPr>
              <a:lnSpc>
                <a:spcPct val="140000"/>
              </a:lnSpc>
            </a:pPr>
            <a:r>
              <a:rPr lang="zh-CN" altLang="en-US" dirty="0">
                <a:solidFill>
                  <a:srgbClr val="006666"/>
                </a:solidFill>
              </a:rPr>
              <a:t>（</a:t>
            </a:r>
            <a:r>
              <a:rPr lang="en-US" altLang="zh-CN" dirty="0">
                <a:solidFill>
                  <a:srgbClr val="006666"/>
                </a:solidFill>
              </a:rPr>
              <a:t>1</a:t>
            </a:r>
            <a:r>
              <a:rPr lang="zh-CN" altLang="en-US" dirty="0">
                <a:solidFill>
                  <a:srgbClr val="006666"/>
                </a:solidFill>
              </a:rPr>
              <a:t>）根据给定的 </a:t>
            </a:r>
            <a:r>
              <a:rPr lang="en-US" altLang="zh-CN" i="1" dirty="0">
                <a:solidFill>
                  <a:srgbClr val="006666"/>
                </a:solidFill>
              </a:rPr>
              <a:t>n </a:t>
            </a:r>
            <a:r>
              <a:rPr lang="zh-CN" altLang="en-US" dirty="0">
                <a:solidFill>
                  <a:srgbClr val="006666"/>
                </a:solidFill>
              </a:rPr>
              <a:t>个权值 </a:t>
            </a:r>
            <a:r>
              <a:rPr lang="en-US" altLang="zh-CN" dirty="0">
                <a:solidFill>
                  <a:srgbClr val="006666"/>
                </a:solidFill>
              </a:rPr>
              <a:t>{</a:t>
            </a:r>
            <a:r>
              <a:rPr lang="en-US" altLang="zh-CN" i="1" dirty="0">
                <a:solidFill>
                  <a:srgbClr val="006666"/>
                </a:solidFill>
              </a:rPr>
              <a:t>w</a:t>
            </a:r>
            <a:r>
              <a:rPr lang="en-US" altLang="zh-CN" i="1" baseline="-25000" dirty="0">
                <a:solidFill>
                  <a:srgbClr val="006666"/>
                </a:solidFill>
              </a:rPr>
              <a:t>1</a:t>
            </a:r>
            <a:r>
              <a:rPr lang="en-US" altLang="zh-CN" i="1" dirty="0">
                <a:solidFill>
                  <a:srgbClr val="006666"/>
                </a:solidFill>
              </a:rPr>
              <a:t>, w</a:t>
            </a:r>
            <a:r>
              <a:rPr lang="en-US" altLang="zh-CN" i="1" baseline="-25000" dirty="0">
                <a:solidFill>
                  <a:srgbClr val="006666"/>
                </a:solidFill>
              </a:rPr>
              <a:t>2</a:t>
            </a:r>
            <a:r>
              <a:rPr lang="en-US" altLang="zh-CN" i="1" dirty="0">
                <a:solidFill>
                  <a:srgbClr val="006666"/>
                </a:solidFill>
              </a:rPr>
              <a:t>, …, </a:t>
            </a:r>
            <a:r>
              <a:rPr lang="en-US" altLang="zh-CN" i="1" dirty="0" err="1">
                <a:solidFill>
                  <a:srgbClr val="006666"/>
                </a:solidFill>
              </a:rPr>
              <a:t>w</a:t>
            </a:r>
            <a:r>
              <a:rPr lang="en-US" altLang="zh-CN" i="1" baseline="-25000" dirty="0" err="1">
                <a:solidFill>
                  <a:srgbClr val="006666"/>
                </a:solidFill>
              </a:rPr>
              <a:t>n</a:t>
            </a:r>
            <a:r>
              <a:rPr lang="en-US" altLang="zh-CN" dirty="0">
                <a:solidFill>
                  <a:srgbClr val="006666"/>
                </a:solidFill>
              </a:rPr>
              <a:t>}</a:t>
            </a:r>
            <a:r>
              <a:rPr lang="zh-CN" altLang="en-US" dirty="0">
                <a:solidFill>
                  <a:srgbClr val="006666"/>
                </a:solidFill>
              </a:rPr>
              <a:t>，</a:t>
            </a:r>
          </a:p>
          <a:p>
            <a:pPr>
              <a:lnSpc>
                <a:spcPct val="140000"/>
              </a:lnSpc>
            </a:pPr>
            <a:r>
              <a:rPr lang="zh-CN" altLang="en-US" dirty="0">
                <a:solidFill>
                  <a:srgbClr val="006666"/>
                </a:solidFill>
              </a:rPr>
              <a:t>     构造 </a:t>
            </a:r>
            <a:r>
              <a:rPr lang="en-US" altLang="zh-CN" i="1" dirty="0">
                <a:solidFill>
                  <a:srgbClr val="006666"/>
                </a:solidFill>
              </a:rPr>
              <a:t>n </a:t>
            </a:r>
            <a:r>
              <a:rPr lang="zh-CN" altLang="en-US" dirty="0">
                <a:solidFill>
                  <a:srgbClr val="006666"/>
                </a:solidFill>
              </a:rPr>
              <a:t>棵二叉树的集合</a:t>
            </a:r>
          </a:p>
          <a:p>
            <a:pPr>
              <a:lnSpc>
                <a:spcPct val="140000"/>
              </a:lnSpc>
            </a:pPr>
            <a:r>
              <a:rPr lang="zh-CN" altLang="en-US" dirty="0">
                <a:solidFill>
                  <a:srgbClr val="006666"/>
                </a:solidFill>
              </a:rPr>
              <a:t>                     </a:t>
            </a:r>
            <a:r>
              <a:rPr lang="en-US" altLang="zh-CN" i="1" dirty="0">
                <a:solidFill>
                  <a:srgbClr val="006666"/>
                </a:solidFill>
              </a:rPr>
              <a:t>F</a:t>
            </a:r>
            <a:r>
              <a:rPr lang="en-US" altLang="zh-CN" dirty="0">
                <a:solidFill>
                  <a:srgbClr val="006666"/>
                </a:solidFill>
              </a:rPr>
              <a:t> = {T</a:t>
            </a:r>
            <a:r>
              <a:rPr lang="en-US" altLang="zh-CN" baseline="-25000" dirty="0">
                <a:solidFill>
                  <a:srgbClr val="006666"/>
                </a:solidFill>
              </a:rPr>
              <a:t>1</a:t>
            </a:r>
            <a:r>
              <a:rPr lang="en-US" altLang="zh-CN" dirty="0">
                <a:solidFill>
                  <a:srgbClr val="006666"/>
                </a:solidFill>
              </a:rPr>
              <a:t>,   T</a:t>
            </a:r>
            <a:r>
              <a:rPr lang="en-US" altLang="zh-CN" baseline="-25000" dirty="0">
                <a:solidFill>
                  <a:srgbClr val="006666"/>
                </a:solidFill>
              </a:rPr>
              <a:t>2</a:t>
            </a:r>
            <a:r>
              <a:rPr lang="en-US" altLang="zh-CN" dirty="0">
                <a:solidFill>
                  <a:srgbClr val="006666"/>
                </a:solidFill>
              </a:rPr>
              <a:t>,  … , </a:t>
            </a:r>
            <a:r>
              <a:rPr lang="en-US" altLang="zh-CN" dirty="0" err="1">
                <a:solidFill>
                  <a:srgbClr val="006666"/>
                </a:solidFill>
              </a:rPr>
              <a:t>T</a:t>
            </a:r>
            <a:r>
              <a:rPr lang="en-US" altLang="zh-CN" baseline="-25000" dirty="0" err="1">
                <a:solidFill>
                  <a:srgbClr val="006666"/>
                </a:solidFill>
              </a:rPr>
              <a:t>n</a:t>
            </a:r>
            <a:r>
              <a:rPr lang="en-US" altLang="zh-CN" dirty="0">
                <a:solidFill>
                  <a:srgbClr val="006666"/>
                </a:solidFill>
              </a:rPr>
              <a:t>}</a:t>
            </a:r>
            <a:r>
              <a:rPr lang="zh-CN" altLang="en-US" dirty="0">
                <a:solidFill>
                  <a:srgbClr val="006666"/>
                </a:solidFill>
              </a:rPr>
              <a:t>，</a:t>
            </a:r>
          </a:p>
          <a:p>
            <a:pPr>
              <a:lnSpc>
                <a:spcPct val="140000"/>
              </a:lnSpc>
            </a:pPr>
            <a:r>
              <a:rPr lang="zh-CN" altLang="en-US" dirty="0">
                <a:solidFill>
                  <a:srgbClr val="006666"/>
                </a:solidFill>
              </a:rPr>
              <a:t>     其中每棵二叉树中均只含一个带权值 </a:t>
            </a:r>
          </a:p>
          <a:p>
            <a:pPr>
              <a:lnSpc>
                <a:spcPct val="140000"/>
              </a:lnSpc>
            </a:pPr>
            <a:r>
              <a:rPr lang="zh-CN" altLang="en-US" dirty="0">
                <a:solidFill>
                  <a:srgbClr val="006666"/>
                </a:solidFill>
              </a:rPr>
              <a:t>     为 </a:t>
            </a:r>
            <a:r>
              <a:rPr lang="en-US" altLang="zh-CN" i="1" dirty="0" err="1">
                <a:solidFill>
                  <a:srgbClr val="006666"/>
                </a:solidFill>
              </a:rPr>
              <a:t>w</a:t>
            </a:r>
            <a:r>
              <a:rPr lang="en-US" altLang="zh-CN" i="1" baseline="-25000" dirty="0" err="1">
                <a:solidFill>
                  <a:srgbClr val="006666"/>
                </a:solidFill>
              </a:rPr>
              <a:t>i</a:t>
            </a:r>
            <a:r>
              <a:rPr lang="en-US" altLang="zh-CN" i="1" baseline="-25000" dirty="0">
                <a:solidFill>
                  <a:srgbClr val="006666"/>
                </a:solidFill>
              </a:rPr>
              <a:t> </a:t>
            </a:r>
            <a:r>
              <a:rPr lang="zh-CN" altLang="en-US" dirty="0">
                <a:solidFill>
                  <a:srgbClr val="006666"/>
                </a:solidFill>
              </a:rPr>
              <a:t>的根结点，其左、右子树为空树；</a:t>
            </a:r>
          </a:p>
        </p:txBody>
      </p:sp>
      <p:sp>
        <p:nvSpPr>
          <p:cNvPr id="5" name="矩形 4"/>
          <p:cNvSpPr/>
          <p:nvPr/>
        </p:nvSpPr>
        <p:spPr>
          <a:xfrm>
            <a:off x="6728750" y="3578137"/>
            <a:ext cx="4579716" cy="2419124"/>
          </a:xfrm>
          <a:prstGeom prst="rect">
            <a:avLst/>
          </a:prstGeom>
        </p:spPr>
        <p:txBody>
          <a:bodyPr wrap="square">
            <a:spAutoFit/>
          </a:bodyPr>
          <a:lstStyle/>
          <a:p>
            <a:pPr>
              <a:lnSpc>
                <a:spcPct val="140000"/>
              </a:lnSpc>
            </a:pPr>
            <a:r>
              <a:rPr lang="zh-CN" altLang="en-US" dirty="0">
                <a:solidFill>
                  <a:srgbClr val="006666"/>
                </a:solidFill>
              </a:rPr>
              <a:t>（</a:t>
            </a:r>
            <a:r>
              <a:rPr lang="en-US" altLang="zh-CN" dirty="0">
                <a:solidFill>
                  <a:srgbClr val="006666"/>
                </a:solidFill>
              </a:rPr>
              <a:t>2</a:t>
            </a:r>
            <a:r>
              <a:rPr lang="zh-CN" altLang="en-US" dirty="0">
                <a:solidFill>
                  <a:srgbClr val="006666"/>
                </a:solidFill>
              </a:rPr>
              <a:t>）在 </a:t>
            </a:r>
            <a:r>
              <a:rPr lang="en-US" altLang="zh-CN" i="1" dirty="0">
                <a:solidFill>
                  <a:srgbClr val="006666"/>
                </a:solidFill>
              </a:rPr>
              <a:t>F </a:t>
            </a:r>
            <a:r>
              <a:rPr lang="zh-CN" altLang="en-US" dirty="0">
                <a:solidFill>
                  <a:srgbClr val="006666"/>
                </a:solidFill>
              </a:rPr>
              <a:t>中选取其根结点的权值为最</a:t>
            </a:r>
          </a:p>
          <a:p>
            <a:pPr>
              <a:lnSpc>
                <a:spcPct val="140000"/>
              </a:lnSpc>
            </a:pPr>
            <a:r>
              <a:rPr lang="zh-CN" altLang="en-US" dirty="0">
                <a:solidFill>
                  <a:srgbClr val="006666"/>
                </a:solidFill>
              </a:rPr>
              <a:t>     小的两棵二叉树，分别作为左、   </a:t>
            </a:r>
          </a:p>
          <a:p>
            <a:pPr>
              <a:lnSpc>
                <a:spcPct val="140000"/>
              </a:lnSpc>
            </a:pPr>
            <a:r>
              <a:rPr lang="zh-CN" altLang="en-US" dirty="0">
                <a:solidFill>
                  <a:srgbClr val="006666"/>
                </a:solidFill>
              </a:rPr>
              <a:t>     右子树构造一棵新的二叉树，并</a:t>
            </a:r>
          </a:p>
          <a:p>
            <a:pPr>
              <a:lnSpc>
                <a:spcPct val="140000"/>
              </a:lnSpc>
            </a:pPr>
            <a:r>
              <a:rPr lang="zh-CN" altLang="en-US" dirty="0">
                <a:solidFill>
                  <a:srgbClr val="006666"/>
                </a:solidFill>
              </a:rPr>
              <a:t>     置这棵新的二叉树根结点的权值为</a:t>
            </a:r>
          </a:p>
          <a:p>
            <a:pPr>
              <a:lnSpc>
                <a:spcPct val="140000"/>
              </a:lnSpc>
            </a:pPr>
            <a:r>
              <a:rPr lang="zh-CN" altLang="en-US" dirty="0">
                <a:solidFill>
                  <a:srgbClr val="006666"/>
                </a:solidFill>
              </a:rPr>
              <a:t>     其左、右子树根结点的权值之和；</a:t>
            </a:r>
            <a:endParaRPr lang="en-US" altLang="zh-CN" dirty="0">
              <a:solidFill>
                <a:srgbClr val="006666"/>
              </a:solidFill>
            </a:endParaRPr>
          </a:p>
          <a:p>
            <a:pPr>
              <a:lnSpc>
                <a:spcPct val="140000"/>
              </a:lnSpc>
            </a:pPr>
            <a:r>
              <a:rPr lang="zh-CN" altLang="en-US" dirty="0">
                <a:solidFill>
                  <a:srgbClr val="006666"/>
                </a:solidFill>
              </a:rPr>
              <a:t>删除这两棵树并加入新树</a:t>
            </a:r>
          </a:p>
        </p:txBody>
      </p:sp>
    </p:spTree>
    <p:extLst>
      <p:ext uri="{BB962C8B-B14F-4D97-AF65-F5344CB8AC3E}">
        <p14:creationId xmlns:p14="http://schemas.microsoft.com/office/powerpoint/2010/main" val="2192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ppt_x"/>
                                          </p:val>
                                        </p:tav>
                                        <p:tav tm="100000">
                                          <p:val>
                                            <p:strVal val="#ppt_x"/>
                                          </p:val>
                                        </p:tav>
                                      </p:tavLst>
                                    </p:anim>
                                    <p:anim calcmode="lin" valueType="num">
                                      <p:cBhvr additive="base">
                                        <p:cTn id="8" dur="500" fill="hold"/>
                                        <p:tgtEl>
                                          <p:spTgt spid="1996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9685"/>
                                        </p:tgtEl>
                                        <p:attrNameLst>
                                          <p:attrName>style.visibility</p:attrName>
                                        </p:attrNameLst>
                                      </p:cBhvr>
                                      <p:to>
                                        <p:strVal val="visible"/>
                                      </p:to>
                                    </p:set>
                                    <p:animEffect transition="in" filter="dissolve">
                                      <p:cBhvr>
                                        <p:cTn id="13" dur="500"/>
                                        <p:tgtEl>
                                          <p:spTgt spid="1996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9686"/>
                                        </p:tgtEl>
                                        <p:attrNameLst>
                                          <p:attrName>style.visibility</p:attrName>
                                        </p:attrNameLst>
                                      </p:cBhvr>
                                      <p:to>
                                        <p:strVal val="visible"/>
                                      </p:to>
                                    </p:set>
                                    <p:animEffect transition="in" filter="dissolve">
                                      <p:cBhvr>
                                        <p:cTn id="18" dur="500"/>
                                        <p:tgtEl>
                                          <p:spTgt spid="1996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9687"/>
                                        </p:tgtEl>
                                        <p:attrNameLst>
                                          <p:attrName>style.visibility</p:attrName>
                                        </p:attrNameLst>
                                      </p:cBhvr>
                                      <p:to>
                                        <p:strVal val="visible"/>
                                      </p:to>
                                    </p:set>
                                    <p:animEffect transition="in" filter="dissolve">
                                      <p:cBhvr>
                                        <p:cTn id="23" dur="500"/>
                                        <p:tgtEl>
                                          <p:spTgt spid="1996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9682"/>
                                        </p:tgtEl>
                                        <p:attrNameLst>
                                          <p:attrName>style.visibility</p:attrName>
                                        </p:attrNameLst>
                                      </p:cBhvr>
                                      <p:to>
                                        <p:strVal val="visible"/>
                                      </p:to>
                                    </p:set>
                                    <p:animEffect transition="in" filter="dissolve">
                                      <p:cBhvr>
                                        <p:cTn id="28" dur="500"/>
                                        <p:tgtEl>
                                          <p:spTgt spid="1996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9688"/>
                                        </p:tgtEl>
                                        <p:attrNameLst>
                                          <p:attrName>style.visibility</p:attrName>
                                        </p:attrNameLst>
                                      </p:cBhvr>
                                      <p:to>
                                        <p:strVal val="visible"/>
                                      </p:to>
                                    </p:set>
                                    <p:animEffect transition="in" filter="dissolve">
                                      <p:cBhvr>
                                        <p:cTn id="33" dur="500"/>
                                        <p:tgtEl>
                                          <p:spTgt spid="1996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99689"/>
                                        </p:tgtEl>
                                        <p:attrNameLst>
                                          <p:attrName>style.visibility</p:attrName>
                                        </p:attrNameLst>
                                      </p:cBhvr>
                                      <p:to>
                                        <p:strVal val="visible"/>
                                      </p:to>
                                    </p:set>
                                    <p:animEffect transition="in" filter="dissolve">
                                      <p:cBhvr>
                                        <p:cTn id="38" dur="500"/>
                                        <p:tgtEl>
                                          <p:spTgt spid="19968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9690"/>
                                        </p:tgtEl>
                                        <p:attrNameLst>
                                          <p:attrName>style.visibility</p:attrName>
                                        </p:attrNameLst>
                                      </p:cBhvr>
                                      <p:to>
                                        <p:strVal val="visible"/>
                                      </p:to>
                                    </p:set>
                                    <p:animEffect transition="in" filter="dissolve">
                                      <p:cBhvr>
                                        <p:cTn id="43" dur="500"/>
                                        <p:tgtEl>
                                          <p:spTgt spid="19969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199691"/>
                                        </p:tgtEl>
                                        <p:attrNameLst>
                                          <p:attrName>style.visibility</p:attrName>
                                        </p:attrNameLst>
                                      </p:cBhvr>
                                      <p:to>
                                        <p:strVal val="visible"/>
                                      </p:to>
                                    </p:set>
                                    <p:anim calcmode="lin" valueType="num">
                                      <p:cBhvr>
                                        <p:cTn id="48" dur="500" fill="hold"/>
                                        <p:tgtEl>
                                          <p:spTgt spid="199691"/>
                                        </p:tgtEl>
                                        <p:attrNameLst>
                                          <p:attrName>ppt_x</p:attrName>
                                        </p:attrNameLst>
                                      </p:cBhvr>
                                      <p:tavLst>
                                        <p:tav tm="0">
                                          <p:val>
                                            <p:strVal val="#ppt_x"/>
                                          </p:val>
                                        </p:tav>
                                        <p:tav tm="100000">
                                          <p:val>
                                            <p:strVal val="#ppt_x"/>
                                          </p:val>
                                        </p:tav>
                                      </p:tavLst>
                                    </p:anim>
                                    <p:anim calcmode="lin" valueType="num">
                                      <p:cBhvr>
                                        <p:cTn id="49" dur="500" fill="hold"/>
                                        <p:tgtEl>
                                          <p:spTgt spid="199691"/>
                                        </p:tgtEl>
                                        <p:attrNameLst>
                                          <p:attrName>ppt_y</p:attrName>
                                        </p:attrNameLst>
                                      </p:cBhvr>
                                      <p:tavLst>
                                        <p:tav tm="0">
                                          <p:val>
                                            <p:strVal val="#ppt_y+#ppt_h/2"/>
                                          </p:val>
                                        </p:tav>
                                        <p:tav tm="100000">
                                          <p:val>
                                            <p:strVal val="#ppt_y"/>
                                          </p:val>
                                        </p:tav>
                                      </p:tavLst>
                                    </p:anim>
                                    <p:anim calcmode="lin" valueType="num">
                                      <p:cBhvr>
                                        <p:cTn id="50" dur="500" fill="hold"/>
                                        <p:tgtEl>
                                          <p:spTgt spid="199691"/>
                                        </p:tgtEl>
                                        <p:attrNameLst>
                                          <p:attrName>ppt_w</p:attrName>
                                        </p:attrNameLst>
                                      </p:cBhvr>
                                      <p:tavLst>
                                        <p:tav tm="0">
                                          <p:val>
                                            <p:strVal val="#ppt_w"/>
                                          </p:val>
                                        </p:tav>
                                        <p:tav tm="100000">
                                          <p:val>
                                            <p:strVal val="#ppt_w"/>
                                          </p:val>
                                        </p:tav>
                                      </p:tavLst>
                                    </p:anim>
                                    <p:anim calcmode="lin" valueType="num">
                                      <p:cBhvr>
                                        <p:cTn id="51" dur="500" fill="hold"/>
                                        <p:tgtEl>
                                          <p:spTgt spid="199691"/>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17" presetClass="entr" presetSubtype="4" fill="hold" grpId="0" nodeType="afterEffect">
                                  <p:stCondLst>
                                    <p:cond delay="0"/>
                                  </p:stCondLst>
                                  <p:childTnLst>
                                    <p:set>
                                      <p:cBhvr>
                                        <p:cTn id="54" dur="1" fill="hold">
                                          <p:stCondLst>
                                            <p:cond delay="0"/>
                                          </p:stCondLst>
                                        </p:cTn>
                                        <p:tgtEl>
                                          <p:spTgt spid="199692"/>
                                        </p:tgtEl>
                                        <p:attrNameLst>
                                          <p:attrName>style.visibility</p:attrName>
                                        </p:attrNameLst>
                                      </p:cBhvr>
                                      <p:to>
                                        <p:strVal val="visible"/>
                                      </p:to>
                                    </p:set>
                                    <p:anim calcmode="lin" valueType="num">
                                      <p:cBhvr>
                                        <p:cTn id="55" dur="500" fill="hold"/>
                                        <p:tgtEl>
                                          <p:spTgt spid="199692"/>
                                        </p:tgtEl>
                                        <p:attrNameLst>
                                          <p:attrName>ppt_x</p:attrName>
                                        </p:attrNameLst>
                                      </p:cBhvr>
                                      <p:tavLst>
                                        <p:tav tm="0">
                                          <p:val>
                                            <p:strVal val="#ppt_x"/>
                                          </p:val>
                                        </p:tav>
                                        <p:tav tm="100000">
                                          <p:val>
                                            <p:strVal val="#ppt_x"/>
                                          </p:val>
                                        </p:tav>
                                      </p:tavLst>
                                    </p:anim>
                                    <p:anim calcmode="lin" valueType="num">
                                      <p:cBhvr>
                                        <p:cTn id="56" dur="500" fill="hold"/>
                                        <p:tgtEl>
                                          <p:spTgt spid="199692"/>
                                        </p:tgtEl>
                                        <p:attrNameLst>
                                          <p:attrName>ppt_y</p:attrName>
                                        </p:attrNameLst>
                                      </p:cBhvr>
                                      <p:tavLst>
                                        <p:tav tm="0">
                                          <p:val>
                                            <p:strVal val="#ppt_y+#ppt_h/2"/>
                                          </p:val>
                                        </p:tav>
                                        <p:tav tm="100000">
                                          <p:val>
                                            <p:strVal val="#ppt_y"/>
                                          </p:val>
                                        </p:tav>
                                      </p:tavLst>
                                    </p:anim>
                                    <p:anim calcmode="lin" valueType="num">
                                      <p:cBhvr>
                                        <p:cTn id="57" dur="500" fill="hold"/>
                                        <p:tgtEl>
                                          <p:spTgt spid="199692"/>
                                        </p:tgtEl>
                                        <p:attrNameLst>
                                          <p:attrName>ppt_w</p:attrName>
                                        </p:attrNameLst>
                                      </p:cBhvr>
                                      <p:tavLst>
                                        <p:tav tm="0">
                                          <p:val>
                                            <p:strVal val="#ppt_w"/>
                                          </p:val>
                                        </p:tav>
                                        <p:tav tm="100000">
                                          <p:val>
                                            <p:strVal val="#ppt_w"/>
                                          </p:val>
                                        </p:tav>
                                      </p:tavLst>
                                    </p:anim>
                                    <p:anim calcmode="lin" valueType="num">
                                      <p:cBhvr>
                                        <p:cTn id="58" dur="500" fill="hold"/>
                                        <p:tgtEl>
                                          <p:spTgt spid="199692"/>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000"/>
                            </p:stCondLst>
                            <p:childTnLst>
                              <p:par>
                                <p:cTn id="60" presetID="17" presetClass="entr" presetSubtype="4" fill="hold" grpId="0" nodeType="afterEffect">
                                  <p:stCondLst>
                                    <p:cond delay="0"/>
                                  </p:stCondLst>
                                  <p:childTnLst>
                                    <p:set>
                                      <p:cBhvr>
                                        <p:cTn id="61" dur="1" fill="hold">
                                          <p:stCondLst>
                                            <p:cond delay="0"/>
                                          </p:stCondLst>
                                        </p:cTn>
                                        <p:tgtEl>
                                          <p:spTgt spid="199693"/>
                                        </p:tgtEl>
                                        <p:attrNameLst>
                                          <p:attrName>style.visibility</p:attrName>
                                        </p:attrNameLst>
                                      </p:cBhvr>
                                      <p:to>
                                        <p:strVal val="visible"/>
                                      </p:to>
                                    </p:set>
                                    <p:anim calcmode="lin" valueType="num">
                                      <p:cBhvr>
                                        <p:cTn id="62" dur="500" fill="hold"/>
                                        <p:tgtEl>
                                          <p:spTgt spid="199693"/>
                                        </p:tgtEl>
                                        <p:attrNameLst>
                                          <p:attrName>ppt_x</p:attrName>
                                        </p:attrNameLst>
                                      </p:cBhvr>
                                      <p:tavLst>
                                        <p:tav tm="0">
                                          <p:val>
                                            <p:strVal val="#ppt_x"/>
                                          </p:val>
                                        </p:tav>
                                        <p:tav tm="100000">
                                          <p:val>
                                            <p:strVal val="#ppt_x"/>
                                          </p:val>
                                        </p:tav>
                                      </p:tavLst>
                                    </p:anim>
                                    <p:anim calcmode="lin" valueType="num">
                                      <p:cBhvr>
                                        <p:cTn id="63" dur="500" fill="hold"/>
                                        <p:tgtEl>
                                          <p:spTgt spid="199693"/>
                                        </p:tgtEl>
                                        <p:attrNameLst>
                                          <p:attrName>ppt_y</p:attrName>
                                        </p:attrNameLst>
                                      </p:cBhvr>
                                      <p:tavLst>
                                        <p:tav tm="0">
                                          <p:val>
                                            <p:strVal val="#ppt_y+#ppt_h/2"/>
                                          </p:val>
                                        </p:tav>
                                        <p:tav tm="100000">
                                          <p:val>
                                            <p:strVal val="#ppt_y"/>
                                          </p:val>
                                        </p:tav>
                                      </p:tavLst>
                                    </p:anim>
                                    <p:anim calcmode="lin" valueType="num">
                                      <p:cBhvr>
                                        <p:cTn id="64" dur="500" fill="hold"/>
                                        <p:tgtEl>
                                          <p:spTgt spid="199693"/>
                                        </p:tgtEl>
                                        <p:attrNameLst>
                                          <p:attrName>ppt_w</p:attrName>
                                        </p:attrNameLst>
                                      </p:cBhvr>
                                      <p:tavLst>
                                        <p:tav tm="0">
                                          <p:val>
                                            <p:strVal val="#ppt_w"/>
                                          </p:val>
                                        </p:tav>
                                        <p:tav tm="100000">
                                          <p:val>
                                            <p:strVal val="#ppt_w"/>
                                          </p:val>
                                        </p:tav>
                                      </p:tavLst>
                                    </p:anim>
                                    <p:anim calcmode="lin" valueType="num">
                                      <p:cBhvr>
                                        <p:cTn id="65" dur="500" fill="hold"/>
                                        <p:tgtEl>
                                          <p:spTgt spid="199693"/>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99694"/>
                                        </p:tgtEl>
                                        <p:attrNameLst>
                                          <p:attrName>style.visibility</p:attrName>
                                        </p:attrNameLst>
                                      </p:cBhvr>
                                      <p:to>
                                        <p:strVal val="visible"/>
                                      </p:to>
                                    </p:set>
                                    <p:animEffect transition="in" filter="dissolve">
                                      <p:cBhvr>
                                        <p:cTn id="70" dur="500"/>
                                        <p:tgtEl>
                                          <p:spTgt spid="199694"/>
                                        </p:tgtEl>
                                      </p:cBhvr>
                                    </p:animEffec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199695"/>
                                        </p:tgtEl>
                                        <p:attrNameLst>
                                          <p:attrName>style.visibility</p:attrName>
                                        </p:attrNameLst>
                                      </p:cBhvr>
                                      <p:to>
                                        <p:strVal val="visible"/>
                                      </p:to>
                                    </p:set>
                                    <p:animEffect transition="in" filter="dissolve">
                                      <p:cBhvr>
                                        <p:cTn id="74" dur="500"/>
                                        <p:tgtEl>
                                          <p:spTgt spid="199695"/>
                                        </p:tgtEl>
                                      </p:cBhvr>
                                    </p:animEffect>
                                  </p:childTnLst>
                                </p:cTn>
                              </p:par>
                            </p:childTnLst>
                          </p:cTn>
                        </p:par>
                        <p:par>
                          <p:cTn id="75" fill="hold" nodeType="afterGroup">
                            <p:stCondLst>
                              <p:cond delay="1000"/>
                            </p:stCondLst>
                            <p:childTnLst>
                              <p:par>
                                <p:cTn id="76" presetID="9" presetClass="entr" presetSubtype="0" fill="hold" grpId="0" nodeType="afterEffect">
                                  <p:stCondLst>
                                    <p:cond delay="0"/>
                                  </p:stCondLst>
                                  <p:childTnLst>
                                    <p:set>
                                      <p:cBhvr>
                                        <p:cTn id="77" dur="1" fill="hold">
                                          <p:stCondLst>
                                            <p:cond delay="0"/>
                                          </p:stCondLst>
                                        </p:cTn>
                                        <p:tgtEl>
                                          <p:spTgt spid="199696"/>
                                        </p:tgtEl>
                                        <p:attrNameLst>
                                          <p:attrName>style.visibility</p:attrName>
                                        </p:attrNameLst>
                                      </p:cBhvr>
                                      <p:to>
                                        <p:strVal val="visible"/>
                                      </p:to>
                                    </p:set>
                                    <p:animEffect transition="in" filter="dissolve">
                                      <p:cBhvr>
                                        <p:cTn id="78" dur="500"/>
                                        <p:tgtEl>
                                          <p:spTgt spid="19969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99697"/>
                                        </p:tgtEl>
                                        <p:attrNameLst>
                                          <p:attrName>style.visibility</p:attrName>
                                        </p:attrNameLst>
                                      </p:cBhvr>
                                      <p:to>
                                        <p:strVal val="visible"/>
                                      </p:to>
                                    </p:set>
                                    <p:animEffect transition="in" filter="dissolve">
                                      <p:cBhvr>
                                        <p:cTn id="83" dur="500"/>
                                        <p:tgtEl>
                                          <p:spTgt spid="19969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99698"/>
                                        </p:tgtEl>
                                        <p:attrNameLst>
                                          <p:attrName>style.visibility</p:attrName>
                                        </p:attrNameLst>
                                      </p:cBhvr>
                                      <p:to>
                                        <p:strVal val="visible"/>
                                      </p:to>
                                    </p:set>
                                    <p:animEffect transition="in" filter="dissolve">
                                      <p:cBhvr>
                                        <p:cTn id="88" dur="500"/>
                                        <p:tgtEl>
                                          <p:spTgt spid="19969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199700"/>
                                        </p:tgtEl>
                                        <p:attrNameLst>
                                          <p:attrName>style.visibility</p:attrName>
                                        </p:attrNameLst>
                                      </p:cBhvr>
                                      <p:to>
                                        <p:strVal val="visible"/>
                                      </p:to>
                                    </p:set>
                                    <p:anim calcmode="lin" valueType="num">
                                      <p:cBhvr>
                                        <p:cTn id="93" dur="500" fill="hold"/>
                                        <p:tgtEl>
                                          <p:spTgt spid="199700"/>
                                        </p:tgtEl>
                                        <p:attrNameLst>
                                          <p:attrName>ppt_x</p:attrName>
                                        </p:attrNameLst>
                                      </p:cBhvr>
                                      <p:tavLst>
                                        <p:tav tm="0">
                                          <p:val>
                                            <p:strVal val="#ppt_x"/>
                                          </p:val>
                                        </p:tav>
                                        <p:tav tm="100000">
                                          <p:val>
                                            <p:strVal val="#ppt_x"/>
                                          </p:val>
                                        </p:tav>
                                      </p:tavLst>
                                    </p:anim>
                                    <p:anim calcmode="lin" valueType="num">
                                      <p:cBhvr>
                                        <p:cTn id="94" dur="500" fill="hold"/>
                                        <p:tgtEl>
                                          <p:spTgt spid="199700"/>
                                        </p:tgtEl>
                                        <p:attrNameLst>
                                          <p:attrName>ppt_y</p:attrName>
                                        </p:attrNameLst>
                                      </p:cBhvr>
                                      <p:tavLst>
                                        <p:tav tm="0">
                                          <p:val>
                                            <p:strVal val="#ppt_y+#ppt_h/2"/>
                                          </p:val>
                                        </p:tav>
                                        <p:tav tm="100000">
                                          <p:val>
                                            <p:strVal val="#ppt_y"/>
                                          </p:val>
                                        </p:tav>
                                      </p:tavLst>
                                    </p:anim>
                                    <p:anim calcmode="lin" valueType="num">
                                      <p:cBhvr>
                                        <p:cTn id="95" dur="500" fill="hold"/>
                                        <p:tgtEl>
                                          <p:spTgt spid="199700"/>
                                        </p:tgtEl>
                                        <p:attrNameLst>
                                          <p:attrName>ppt_w</p:attrName>
                                        </p:attrNameLst>
                                      </p:cBhvr>
                                      <p:tavLst>
                                        <p:tav tm="0">
                                          <p:val>
                                            <p:strVal val="#ppt_w"/>
                                          </p:val>
                                        </p:tav>
                                        <p:tav tm="100000">
                                          <p:val>
                                            <p:strVal val="#ppt_w"/>
                                          </p:val>
                                        </p:tav>
                                      </p:tavLst>
                                    </p:anim>
                                    <p:anim calcmode="lin" valueType="num">
                                      <p:cBhvr>
                                        <p:cTn id="96" dur="500" fill="hold"/>
                                        <p:tgtEl>
                                          <p:spTgt spid="199700"/>
                                        </p:tgtEl>
                                        <p:attrNameLst>
                                          <p:attrName>ppt_h</p:attrName>
                                        </p:attrNameLst>
                                      </p:cBhvr>
                                      <p:tavLst>
                                        <p:tav tm="0">
                                          <p:val>
                                            <p:fltVal val="0"/>
                                          </p:val>
                                        </p:tav>
                                        <p:tav tm="100000">
                                          <p:val>
                                            <p:strVal val="#ppt_h"/>
                                          </p:val>
                                        </p:tav>
                                      </p:tavLst>
                                    </p:anim>
                                  </p:childTnLst>
                                </p:cTn>
                              </p:par>
                            </p:childTnLst>
                          </p:cTn>
                        </p:par>
                        <p:par>
                          <p:cTn id="97" fill="hold" nodeType="afterGroup">
                            <p:stCondLst>
                              <p:cond delay="500"/>
                            </p:stCondLst>
                            <p:childTnLst>
                              <p:par>
                                <p:cTn id="98" presetID="17" presetClass="entr" presetSubtype="4" fill="hold" grpId="0" nodeType="afterEffect">
                                  <p:stCondLst>
                                    <p:cond delay="0"/>
                                  </p:stCondLst>
                                  <p:childTnLst>
                                    <p:set>
                                      <p:cBhvr>
                                        <p:cTn id="99" dur="1" fill="hold">
                                          <p:stCondLst>
                                            <p:cond delay="0"/>
                                          </p:stCondLst>
                                        </p:cTn>
                                        <p:tgtEl>
                                          <p:spTgt spid="199701"/>
                                        </p:tgtEl>
                                        <p:attrNameLst>
                                          <p:attrName>style.visibility</p:attrName>
                                        </p:attrNameLst>
                                      </p:cBhvr>
                                      <p:to>
                                        <p:strVal val="visible"/>
                                      </p:to>
                                    </p:set>
                                    <p:anim calcmode="lin" valueType="num">
                                      <p:cBhvr>
                                        <p:cTn id="100" dur="500" fill="hold"/>
                                        <p:tgtEl>
                                          <p:spTgt spid="199701"/>
                                        </p:tgtEl>
                                        <p:attrNameLst>
                                          <p:attrName>ppt_x</p:attrName>
                                        </p:attrNameLst>
                                      </p:cBhvr>
                                      <p:tavLst>
                                        <p:tav tm="0">
                                          <p:val>
                                            <p:strVal val="#ppt_x"/>
                                          </p:val>
                                        </p:tav>
                                        <p:tav tm="100000">
                                          <p:val>
                                            <p:strVal val="#ppt_x"/>
                                          </p:val>
                                        </p:tav>
                                      </p:tavLst>
                                    </p:anim>
                                    <p:anim calcmode="lin" valueType="num">
                                      <p:cBhvr>
                                        <p:cTn id="101" dur="500" fill="hold"/>
                                        <p:tgtEl>
                                          <p:spTgt spid="199701"/>
                                        </p:tgtEl>
                                        <p:attrNameLst>
                                          <p:attrName>ppt_y</p:attrName>
                                        </p:attrNameLst>
                                      </p:cBhvr>
                                      <p:tavLst>
                                        <p:tav tm="0">
                                          <p:val>
                                            <p:strVal val="#ppt_y+#ppt_h/2"/>
                                          </p:val>
                                        </p:tav>
                                        <p:tav tm="100000">
                                          <p:val>
                                            <p:strVal val="#ppt_y"/>
                                          </p:val>
                                        </p:tav>
                                      </p:tavLst>
                                    </p:anim>
                                    <p:anim calcmode="lin" valueType="num">
                                      <p:cBhvr>
                                        <p:cTn id="102" dur="500" fill="hold"/>
                                        <p:tgtEl>
                                          <p:spTgt spid="199701"/>
                                        </p:tgtEl>
                                        <p:attrNameLst>
                                          <p:attrName>ppt_w</p:attrName>
                                        </p:attrNameLst>
                                      </p:cBhvr>
                                      <p:tavLst>
                                        <p:tav tm="0">
                                          <p:val>
                                            <p:strVal val="#ppt_w"/>
                                          </p:val>
                                        </p:tav>
                                        <p:tav tm="100000">
                                          <p:val>
                                            <p:strVal val="#ppt_w"/>
                                          </p:val>
                                        </p:tav>
                                      </p:tavLst>
                                    </p:anim>
                                    <p:anim calcmode="lin" valueType="num">
                                      <p:cBhvr>
                                        <p:cTn id="103" dur="500" fill="hold"/>
                                        <p:tgtEl>
                                          <p:spTgt spid="199701"/>
                                        </p:tgtEl>
                                        <p:attrNameLst>
                                          <p:attrName>ppt_h</p:attrName>
                                        </p:attrNameLst>
                                      </p:cBhvr>
                                      <p:tavLst>
                                        <p:tav tm="0">
                                          <p:val>
                                            <p:fltVal val="0"/>
                                          </p:val>
                                        </p:tav>
                                        <p:tav tm="100000">
                                          <p:val>
                                            <p:strVal val="#ppt_h"/>
                                          </p:val>
                                        </p:tav>
                                      </p:tavLst>
                                    </p:anim>
                                  </p:childTnLst>
                                </p:cTn>
                              </p:par>
                            </p:childTnLst>
                          </p:cTn>
                        </p:par>
                        <p:par>
                          <p:cTn id="104" fill="hold" nodeType="afterGroup">
                            <p:stCondLst>
                              <p:cond delay="1000"/>
                            </p:stCondLst>
                            <p:childTnLst>
                              <p:par>
                                <p:cTn id="105" presetID="17" presetClass="entr" presetSubtype="4" fill="hold" grpId="0" nodeType="afterEffect">
                                  <p:stCondLst>
                                    <p:cond delay="0"/>
                                  </p:stCondLst>
                                  <p:childTnLst>
                                    <p:set>
                                      <p:cBhvr>
                                        <p:cTn id="106" dur="1" fill="hold">
                                          <p:stCondLst>
                                            <p:cond delay="0"/>
                                          </p:stCondLst>
                                        </p:cTn>
                                        <p:tgtEl>
                                          <p:spTgt spid="199699"/>
                                        </p:tgtEl>
                                        <p:attrNameLst>
                                          <p:attrName>style.visibility</p:attrName>
                                        </p:attrNameLst>
                                      </p:cBhvr>
                                      <p:to>
                                        <p:strVal val="visible"/>
                                      </p:to>
                                    </p:set>
                                    <p:anim calcmode="lin" valueType="num">
                                      <p:cBhvr>
                                        <p:cTn id="107" dur="500" fill="hold"/>
                                        <p:tgtEl>
                                          <p:spTgt spid="199699"/>
                                        </p:tgtEl>
                                        <p:attrNameLst>
                                          <p:attrName>ppt_x</p:attrName>
                                        </p:attrNameLst>
                                      </p:cBhvr>
                                      <p:tavLst>
                                        <p:tav tm="0">
                                          <p:val>
                                            <p:strVal val="#ppt_x"/>
                                          </p:val>
                                        </p:tav>
                                        <p:tav tm="100000">
                                          <p:val>
                                            <p:strVal val="#ppt_x"/>
                                          </p:val>
                                        </p:tav>
                                      </p:tavLst>
                                    </p:anim>
                                    <p:anim calcmode="lin" valueType="num">
                                      <p:cBhvr>
                                        <p:cTn id="108" dur="500" fill="hold"/>
                                        <p:tgtEl>
                                          <p:spTgt spid="199699"/>
                                        </p:tgtEl>
                                        <p:attrNameLst>
                                          <p:attrName>ppt_y</p:attrName>
                                        </p:attrNameLst>
                                      </p:cBhvr>
                                      <p:tavLst>
                                        <p:tav tm="0">
                                          <p:val>
                                            <p:strVal val="#ppt_y+#ppt_h/2"/>
                                          </p:val>
                                        </p:tav>
                                        <p:tav tm="100000">
                                          <p:val>
                                            <p:strVal val="#ppt_y"/>
                                          </p:val>
                                        </p:tav>
                                      </p:tavLst>
                                    </p:anim>
                                    <p:anim calcmode="lin" valueType="num">
                                      <p:cBhvr>
                                        <p:cTn id="109" dur="500" fill="hold"/>
                                        <p:tgtEl>
                                          <p:spTgt spid="199699"/>
                                        </p:tgtEl>
                                        <p:attrNameLst>
                                          <p:attrName>ppt_w</p:attrName>
                                        </p:attrNameLst>
                                      </p:cBhvr>
                                      <p:tavLst>
                                        <p:tav tm="0">
                                          <p:val>
                                            <p:strVal val="#ppt_w"/>
                                          </p:val>
                                        </p:tav>
                                        <p:tav tm="100000">
                                          <p:val>
                                            <p:strVal val="#ppt_w"/>
                                          </p:val>
                                        </p:tav>
                                      </p:tavLst>
                                    </p:anim>
                                    <p:anim calcmode="lin" valueType="num">
                                      <p:cBhvr>
                                        <p:cTn id="110" dur="500" fill="hold"/>
                                        <p:tgtEl>
                                          <p:spTgt spid="199699"/>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199702"/>
                                        </p:tgtEl>
                                        <p:attrNameLst>
                                          <p:attrName>style.visibility</p:attrName>
                                        </p:attrNameLst>
                                      </p:cBhvr>
                                      <p:to>
                                        <p:strVal val="visible"/>
                                      </p:to>
                                    </p:set>
                                    <p:animEffect transition="in" filter="dissolve">
                                      <p:cBhvr>
                                        <p:cTn id="115" dur="500"/>
                                        <p:tgtEl>
                                          <p:spTgt spid="199702"/>
                                        </p:tgtEl>
                                      </p:cBhvr>
                                    </p:animEffect>
                                  </p:childTnLst>
                                </p:cTn>
                              </p:par>
                            </p:childTnLst>
                          </p:cTn>
                        </p:par>
                        <p:par>
                          <p:cTn id="116" fill="hold" nodeType="afterGroup">
                            <p:stCondLst>
                              <p:cond delay="500"/>
                            </p:stCondLst>
                            <p:childTnLst>
                              <p:par>
                                <p:cTn id="117" presetID="22" presetClass="entr" presetSubtype="1" fill="hold" nodeType="afterEffect">
                                  <p:stCondLst>
                                    <p:cond delay="0"/>
                                  </p:stCondLst>
                                  <p:childTnLst>
                                    <p:set>
                                      <p:cBhvr>
                                        <p:cTn id="118" dur="1" fill="hold">
                                          <p:stCondLst>
                                            <p:cond delay="0"/>
                                          </p:stCondLst>
                                        </p:cTn>
                                        <p:tgtEl>
                                          <p:spTgt spid="2"/>
                                        </p:tgtEl>
                                        <p:attrNameLst>
                                          <p:attrName>style.visibility</p:attrName>
                                        </p:attrNameLst>
                                      </p:cBhvr>
                                      <p:to>
                                        <p:strVal val="visible"/>
                                      </p:to>
                                    </p:set>
                                    <p:animEffect transition="in" filter="wipe(up)">
                                      <p:cBhvr>
                                        <p:cTn id="1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nimBg="1" autoUpdateAnimBg="0"/>
      <p:bldP spid="199684" grpId="0" autoUpdateAnimBg="0"/>
      <p:bldP spid="199685" grpId="0" animBg="1" autoUpdateAnimBg="0"/>
      <p:bldP spid="199686" grpId="0" animBg="1" autoUpdateAnimBg="0"/>
      <p:bldP spid="199687" grpId="0" animBg="1" autoUpdateAnimBg="0"/>
      <p:bldP spid="199688" grpId="0" animBg="1" autoUpdateAnimBg="0"/>
      <p:bldP spid="199689" grpId="0" animBg="1" autoUpdateAnimBg="0"/>
      <p:bldP spid="199690" grpId="0" animBg="1" autoUpdateAnimBg="0"/>
      <p:bldP spid="199691" grpId="0" animBg="1"/>
      <p:bldP spid="199692" grpId="0" animBg="1"/>
      <p:bldP spid="199693" grpId="0" animBg="1" autoUpdateAnimBg="0"/>
      <p:bldP spid="199694" grpId="0" animBg="1" autoUpdateAnimBg="0"/>
      <p:bldP spid="199695" grpId="0" animBg="1" autoUpdateAnimBg="0"/>
      <p:bldP spid="199696" grpId="0" animBg="1" autoUpdateAnimBg="0"/>
      <p:bldP spid="199697" grpId="0" animBg="1" autoUpdateAnimBg="0"/>
      <p:bldP spid="199698" grpId="0" animBg="1" autoUpdateAnimBg="0"/>
      <p:bldP spid="199699" grpId="0" animBg="1" autoUpdateAnimBg="0"/>
      <p:bldP spid="199700" grpId="0" animBg="1"/>
      <p:bldP spid="199701" grpId="0" animBg="1"/>
      <p:bldP spid="199702"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49"/>
          <p:cNvGrpSpPr>
            <a:grpSpLocks/>
          </p:cNvGrpSpPr>
          <p:nvPr/>
        </p:nvGrpSpPr>
        <p:grpSpPr bwMode="auto">
          <a:xfrm>
            <a:off x="5334000" y="381000"/>
            <a:ext cx="1676400" cy="1447800"/>
            <a:chOff x="2400" y="240"/>
            <a:chExt cx="1056" cy="912"/>
          </a:xfrm>
        </p:grpSpPr>
        <p:sp>
          <p:nvSpPr>
            <p:cNvPr id="144430" name="Oval 2"/>
            <p:cNvSpPr>
              <a:spLocks noChangeArrowheads="1"/>
            </p:cNvSpPr>
            <p:nvPr/>
          </p:nvSpPr>
          <p:spPr bwMode="auto">
            <a:xfrm>
              <a:off x="240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6</a:t>
              </a:r>
              <a:endParaRPr lang="en-US" altLang="zh-CN"/>
            </a:p>
          </p:txBody>
        </p:sp>
        <p:sp>
          <p:nvSpPr>
            <p:cNvPr id="144431" name="Oval 3"/>
            <p:cNvSpPr>
              <a:spLocks noChangeArrowheads="1"/>
            </p:cNvSpPr>
            <p:nvPr/>
          </p:nvSpPr>
          <p:spPr bwMode="auto">
            <a:xfrm>
              <a:off x="307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7</a:t>
              </a:r>
              <a:endParaRPr lang="en-US" altLang="zh-CN"/>
            </a:p>
          </p:txBody>
        </p:sp>
        <p:sp>
          <p:nvSpPr>
            <p:cNvPr id="144432" name="Text Box 4"/>
            <p:cNvSpPr txBox="1">
              <a:spLocks noChangeArrowheads="1"/>
            </p:cNvSpPr>
            <p:nvPr/>
          </p:nvSpPr>
          <p:spPr bwMode="auto">
            <a:xfrm>
              <a:off x="2736" y="24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13</a:t>
              </a:r>
              <a:endParaRPr lang="en-US" altLang="zh-CN"/>
            </a:p>
          </p:txBody>
        </p:sp>
        <p:sp>
          <p:nvSpPr>
            <p:cNvPr id="144433" name="Line 5"/>
            <p:cNvSpPr>
              <a:spLocks noChangeShapeType="1"/>
            </p:cNvSpPr>
            <p:nvPr/>
          </p:nvSpPr>
          <p:spPr bwMode="auto">
            <a:xfrm flipH="1">
              <a:off x="2592" y="624"/>
              <a:ext cx="144" cy="19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4" name="Line 6"/>
            <p:cNvSpPr>
              <a:spLocks noChangeShapeType="1"/>
            </p:cNvSpPr>
            <p:nvPr/>
          </p:nvSpPr>
          <p:spPr bwMode="auto">
            <a:xfrm>
              <a:off x="3168" y="672"/>
              <a:ext cx="96"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387" name="Oval 7"/>
          <p:cNvSpPr>
            <a:spLocks noChangeArrowheads="1"/>
          </p:cNvSpPr>
          <p:nvPr/>
        </p:nvSpPr>
        <p:spPr bwMode="auto">
          <a:xfrm>
            <a:off x="2209800" y="381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9</a:t>
            </a:r>
            <a:endParaRPr lang="en-US" altLang="zh-CN"/>
          </a:p>
        </p:txBody>
      </p:sp>
      <p:grpSp>
        <p:nvGrpSpPr>
          <p:cNvPr id="144388" name="Group 48"/>
          <p:cNvGrpSpPr>
            <a:grpSpLocks/>
          </p:cNvGrpSpPr>
          <p:nvPr/>
        </p:nvGrpSpPr>
        <p:grpSpPr bwMode="auto">
          <a:xfrm>
            <a:off x="2971800" y="381000"/>
            <a:ext cx="1828800" cy="1447800"/>
            <a:chOff x="912" y="240"/>
            <a:chExt cx="1152" cy="912"/>
          </a:xfrm>
        </p:grpSpPr>
        <p:sp>
          <p:nvSpPr>
            <p:cNvPr id="144425" name="Oval 8"/>
            <p:cNvSpPr>
              <a:spLocks noChangeArrowheads="1"/>
            </p:cNvSpPr>
            <p:nvPr/>
          </p:nvSpPr>
          <p:spPr bwMode="auto">
            <a:xfrm>
              <a:off x="91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5</a:t>
              </a:r>
              <a:endParaRPr lang="en-US" altLang="zh-CN"/>
            </a:p>
          </p:txBody>
        </p:sp>
        <p:sp>
          <p:nvSpPr>
            <p:cNvPr id="144426" name="Oval 9"/>
            <p:cNvSpPr>
              <a:spLocks noChangeArrowheads="1"/>
            </p:cNvSpPr>
            <p:nvPr/>
          </p:nvSpPr>
          <p:spPr bwMode="auto">
            <a:xfrm>
              <a:off x="168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2</a:t>
              </a:r>
              <a:endParaRPr lang="en-US" altLang="zh-CN"/>
            </a:p>
          </p:txBody>
        </p:sp>
        <p:sp>
          <p:nvSpPr>
            <p:cNvPr id="144427" name="Line 10"/>
            <p:cNvSpPr>
              <a:spLocks noChangeShapeType="1"/>
            </p:cNvSpPr>
            <p:nvPr/>
          </p:nvSpPr>
          <p:spPr bwMode="auto">
            <a:xfrm flipH="1">
              <a:off x="1104" y="67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8" name="Line 11"/>
            <p:cNvSpPr>
              <a:spLocks noChangeShapeType="1"/>
            </p:cNvSpPr>
            <p:nvPr/>
          </p:nvSpPr>
          <p:spPr bwMode="auto">
            <a:xfrm>
              <a:off x="1632" y="67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9" name="Text Box 12"/>
            <p:cNvSpPr txBox="1">
              <a:spLocks noChangeArrowheads="1"/>
            </p:cNvSpPr>
            <p:nvPr/>
          </p:nvSpPr>
          <p:spPr bwMode="auto">
            <a:xfrm>
              <a:off x="1334" y="24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7</a:t>
              </a:r>
              <a:endParaRPr lang="en-US" altLang="zh-CN"/>
            </a:p>
          </p:txBody>
        </p:sp>
      </p:grpSp>
      <p:sp>
        <p:nvSpPr>
          <p:cNvPr id="200717" name="Oval 13"/>
          <p:cNvSpPr>
            <a:spLocks noChangeArrowheads="1"/>
          </p:cNvSpPr>
          <p:nvPr/>
        </p:nvSpPr>
        <p:spPr bwMode="auto">
          <a:xfrm>
            <a:off x="6934200" y="4268788"/>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9</a:t>
            </a:r>
            <a:endParaRPr lang="en-US" altLang="zh-CN"/>
          </a:p>
        </p:txBody>
      </p:sp>
      <p:grpSp>
        <p:nvGrpSpPr>
          <p:cNvPr id="4" name="Group 50"/>
          <p:cNvGrpSpPr>
            <a:grpSpLocks/>
          </p:cNvGrpSpPr>
          <p:nvPr/>
        </p:nvGrpSpPr>
        <p:grpSpPr bwMode="auto">
          <a:xfrm>
            <a:off x="7848600" y="4268788"/>
            <a:ext cx="1828800" cy="1447800"/>
            <a:chOff x="4224" y="2880"/>
            <a:chExt cx="1152" cy="912"/>
          </a:xfrm>
        </p:grpSpPr>
        <p:sp>
          <p:nvSpPr>
            <p:cNvPr id="144420" name="Oval 14"/>
            <p:cNvSpPr>
              <a:spLocks noChangeArrowheads="1"/>
            </p:cNvSpPr>
            <p:nvPr/>
          </p:nvSpPr>
          <p:spPr bwMode="auto">
            <a:xfrm>
              <a:off x="4224"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5</a:t>
              </a:r>
              <a:endParaRPr lang="en-US" altLang="zh-CN"/>
            </a:p>
          </p:txBody>
        </p:sp>
        <p:sp>
          <p:nvSpPr>
            <p:cNvPr id="144421" name="Oval 15"/>
            <p:cNvSpPr>
              <a:spLocks noChangeArrowheads="1"/>
            </p:cNvSpPr>
            <p:nvPr/>
          </p:nvSpPr>
          <p:spPr bwMode="auto">
            <a:xfrm>
              <a:off x="4992"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2</a:t>
              </a:r>
              <a:endParaRPr lang="en-US" altLang="zh-CN"/>
            </a:p>
          </p:txBody>
        </p:sp>
        <p:sp>
          <p:nvSpPr>
            <p:cNvPr id="144422" name="Line 16"/>
            <p:cNvSpPr>
              <a:spLocks noChangeShapeType="1"/>
            </p:cNvSpPr>
            <p:nvPr/>
          </p:nvSpPr>
          <p:spPr bwMode="auto">
            <a:xfrm flipH="1">
              <a:off x="4416" y="331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3" name="Line 17"/>
            <p:cNvSpPr>
              <a:spLocks noChangeShapeType="1"/>
            </p:cNvSpPr>
            <p:nvPr/>
          </p:nvSpPr>
          <p:spPr bwMode="auto">
            <a:xfrm>
              <a:off x="4944" y="331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4" name="Text Box 18"/>
            <p:cNvSpPr txBox="1">
              <a:spLocks noChangeArrowheads="1"/>
            </p:cNvSpPr>
            <p:nvPr/>
          </p:nvSpPr>
          <p:spPr bwMode="auto">
            <a:xfrm>
              <a:off x="4646" y="288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7</a:t>
              </a:r>
              <a:endParaRPr lang="en-US" altLang="zh-CN"/>
            </a:p>
          </p:txBody>
        </p:sp>
      </p:grpSp>
      <p:sp>
        <p:nvSpPr>
          <p:cNvPr id="200723" name="Text Box 19"/>
          <p:cNvSpPr txBox="1">
            <a:spLocks noChangeArrowheads="1"/>
          </p:cNvSpPr>
          <p:nvPr/>
        </p:nvSpPr>
        <p:spPr bwMode="auto">
          <a:xfrm>
            <a:off x="7715250" y="3171825"/>
            <a:ext cx="666750" cy="666750"/>
          </a:xfrm>
          <a:prstGeom prst="rect">
            <a:avLst/>
          </a:prstGeom>
          <a:solidFill>
            <a:srgbClr val="CAF2CE">
              <a:alpha val="50195"/>
            </a:srgbClr>
          </a:solidFill>
          <a:ln w="25400" cap="sq">
            <a:solidFill>
              <a:srgbClr val="003300"/>
            </a:solidFill>
            <a:miter lim="800000"/>
            <a:headEnd type="none" w="sm" len="sm"/>
            <a:tailEnd type="none" w="sm" len="sm"/>
          </a:ln>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16</a:t>
            </a:r>
            <a:endParaRPr lang="en-US" altLang="zh-CN"/>
          </a:p>
        </p:txBody>
      </p:sp>
      <p:sp>
        <p:nvSpPr>
          <p:cNvPr id="200724" name="Line 20"/>
          <p:cNvSpPr>
            <a:spLocks noChangeShapeType="1"/>
          </p:cNvSpPr>
          <p:nvPr/>
        </p:nvSpPr>
        <p:spPr bwMode="auto">
          <a:xfrm flipH="1">
            <a:off x="7239000" y="3811588"/>
            <a:ext cx="457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25" name="Line 21"/>
          <p:cNvSpPr>
            <a:spLocks noChangeShapeType="1"/>
          </p:cNvSpPr>
          <p:nvPr/>
        </p:nvSpPr>
        <p:spPr bwMode="auto">
          <a:xfrm>
            <a:off x="8382000" y="3811588"/>
            <a:ext cx="3810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51"/>
          <p:cNvGrpSpPr>
            <a:grpSpLocks/>
          </p:cNvGrpSpPr>
          <p:nvPr/>
        </p:nvGrpSpPr>
        <p:grpSpPr bwMode="auto">
          <a:xfrm>
            <a:off x="4800600" y="3125788"/>
            <a:ext cx="1676400" cy="1676400"/>
            <a:chOff x="2304" y="2160"/>
            <a:chExt cx="1056" cy="1056"/>
          </a:xfrm>
        </p:grpSpPr>
        <p:sp>
          <p:nvSpPr>
            <p:cNvPr id="144415" name="Oval 22"/>
            <p:cNvSpPr>
              <a:spLocks noChangeArrowheads="1"/>
            </p:cNvSpPr>
            <p:nvPr/>
          </p:nvSpPr>
          <p:spPr bwMode="auto">
            <a:xfrm>
              <a:off x="2304"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6</a:t>
              </a:r>
              <a:endParaRPr lang="en-US" altLang="zh-CN"/>
            </a:p>
          </p:txBody>
        </p:sp>
        <p:sp>
          <p:nvSpPr>
            <p:cNvPr id="144416" name="Oval 23"/>
            <p:cNvSpPr>
              <a:spLocks noChangeArrowheads="1"/>
            </p:cNvSpPr>
            <p:nvPr/>
          </p:nvSpPr>
          <p:spPr bwMode="auto">
            <a:xfrm>
              <a:off x="2976"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algn="ctr" eaLnBrk="1" hangingPunct="1"/>
              <a:r>
                <a:rPr lang="en-US" altLang="zh-CN" sz="3600" b="1">
                  <a:solidFill>
                    <a:srgbClr val="990000"/>
                  </a:solidFill>
                </a:rPr>
                <a:t>7</a:t>
              </a:r>
              <a:endParaRPr lang="en-US" altLang="zh-CN"/>
            </a:p>
          </p:txBody>
        </p:sp>
        <p:sp>
          <p:nvSpPr>
            <p:cNvPr id="144417" name="Text Box 24"/>
            <p:cNvSpPr txBox="1">
              <a:spLocks noChangeArrowheads="1"/>
            </p:cNvSpPr>
            <p:nvPr/>
          </p:nvSpPr>
          <p:spPr bwMode="auto">
            <a:xfrm>
              <a:off x="2640" y="216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FF3300"/>
                  </a:solidFill>
                </a:rPr>
                <a:t>13</a:t>
              </a:r>
              <a:endParaRPr lang="en-US" altLang="zh-CN"/>
            </a:p>
          </p:txBody>
        </p:sp>
        <p:sp>
          <p:nvSpPr>
            <p:cNvPr id="144418" name="Line 25"/>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9" name="Line 26"/>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0731" name="Text Box 27"/>
          <p:cNvSpPr txBox="1">
            <a:spLocks noChangeArrowheads="1"/>
          </p:cNvSpPr>
          <p:nvPr/>
        </p:nvSpPr>
        <p:spPr bwMode="auto">
          <a:xfrm>
            <a:off x="6477001" y="1982788"/>
            <a:ext cx="739775" cy="666750"/>
          </a:xfrm>
          <a:prstGeom prst="rect">
            <a:avLst/>
          </a:prstGeom>
          <a:solidFill>
            <a:srgbClr val="CAF2CE">
              <a:alpha val="50195"/>
            </a:srgbClr>
          </a:solidFill>
          <a:ln w="25400" cap="sq">
            <a:solidFill>
              <a:srgbClr val="003300"/>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spcBef>
                <a:spcPct val="50000"/>
              </a:spcBef>
            </a:pPr>
            <a:r>
              <a:rPr lang="en-US" altLang="zh-CN" sz="3600" b="1">
                <a:solidFill>
                  <a:srgbClr val="FF3300"/>
                </a:solidFill>
              </a:rPr>
              <a:t>29</a:t>
            </a:r>
            <a:endParaRPr lang="en-US" altLang="zh-CN"/>
          </a:p>
        </p:txBody>
      </p:sp>
      <p:sp>
        <p:nvSpPr>
          <p:cNvPr id="200732" name="Line 28"/>
          <p:cNvSpPr>
            <a:spLocks noChangeShapeType="1"/>
          </p:cNvSpPr>
          <p:nvPr/>
        </p:nvSpPr>
        <p:spPr bwMode="auto">
          <a:xfrm flipH="1">
            <a:off x="5638800" y="2668588"/>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33" name="Line 29"/>
          <p:cNvSpPr>
            <a:spLocks noChangeShapeType="1"/>
          </p:cNvSpPr>
          <p:nvPr/>
        </p:nvSpPr>
        <p:spPr bwMode="auto">
          <a:xfrm>
            <a:off x="7239000" y="2668588"/>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34" name="Text Box 30"/>
          <p:cNvSpPr txBox="1">
            <a:spLocks noChangeArrowheads="1"/>
          </p:cNvSpPr>
          <p:nvPr/>
        </p:nvSpPr>
        <p:spPr bwMode="auto">
          <a:xfrm>
            <a:off x="5835650" y="239077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0</a:t>
            </a:r>
            <a:endParaRPr lang="en-US" altLang="zh-CN"/>
          </a:p>
        </p:txBody>
      </p:sp>
      <p:sp>
        <p:nvSpPr>
          <p:cNvPr id="200735" name="Text Box 31"/>
          <p:cNvSpPr txBox="1">
            <a:spLocks noChangeArrowheads="1"/>
          </p:cNvSpPr>
          <p:nvPr/>
        </p:nvSpPr>
        <p:spPr bwMode="auto">
          <a:xfrm>
            <a:off x="4876800" y="357822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0</a:t>
            </a:r>
            <a:endParaRPr lang="en-US" altLang="zh-CN"/>
          </a:p>
        </p:txBody>
      </p:sp>
      <p:sp>
        <p:nvSpPr>
          <p:cNvPr id="200736" name="Text Box 32"/>
          <p:cNvSpPr txBox="1">
            <a:spLocks noChangeArrowheads="1"/>
          </p:cNvSpPr>
          <p:nvPr/>
        </p:nvSpPr>
        <p:spPr bwMode="auto">
          <a:xfrm>
            <a:off x="7207250" y="357822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0</a:t>
            </a:r>
            <a:endParaRPr lang="en-US" altLang="zh-CN"/>
          </a:p>
        </p:txBody>
      </p:sp>
      <p:sp>
        <p:nvSpPr>
          <p:cNvPr id="200737" name="Text Box 33"/>
          <p:cNvSpPr txBox="1">
            <a:spLocks noChangeArrowheads="1"/>
          </p:cNvSpPr>
          <p:nvPr/>
        </p:nvSpPr>
        <p:spPr bwMode="auto">
          <a:xfrm>
            <a:off x="8045450" y="460057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0</a:t>
            </a:r>
            <a:endParaRPr lang="en-US" altLang="zh-CN"/>
          </a:p>
        </p:txBody>
      </p:sp>
      <p:sp>
        <p:nvSpPr>
          <p:cNvPr id="200738" name="Text Box 34"/>
          <p:cNvSpPr txBox="1">
            <a:spLocks noChangeArrowheads="1"/>
          </p:cNvSpPr>
          <p:nvPr/>
        </p:nvSpPr>
        <p:spPr bwMode="auto">
          <a:xfrm>
            <a:off x="7512050" y="235902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1</a:t>
            </a:r>
            <a:endParaRPr lang="en-US" altLang="zh-CN"/>
          </a:p>
        </p:txBody>
      </p:sp>
      <p:sp>
        <p:nvSpPr>
          <p:cNvPr id="200739" name="Text Box 35"/>
          <p:cNvSpPr txBox="1">
            <a:spLocks noChangeArrowheads="1"/>
          </p:cNvSpPr>
          <p:nvPr/>
        </p:nvSpPr>
        <p:spPr bwMode="auto">
          <a:xfrm>
            <a:off x="6096000" y="360997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1</a:t>
            </a:r>
            <a:endParaRPr lang="en-US" altLang="zh-CN"/>
          </a:p>
        </p:txBody>
      </p:sp>
      <p:sp>
        <p:nvSpPr>
          <p:cNvPr id="200740" name="Text Box 36"/>
          <p:cNvSpPr txBox="1">
            <a:spLocks noChangeArrowheads="1"/>
          </p:cNvSpPr>
          <p:nvPr/>
        </p:nvSpPr>
        <p:spPr bwMode="auto">
          <a:xfrm>
            <a:off x="8502650" y="357822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1</a:t>
            </a:r>
            <a:endParaRPr lang="en-US" altLang="zh-CN"/>
          </a:p>
        </p:txBody>
      </p:sp>
      <p:sp>
        <p:nvSpPr>
          <p:cNvPr id="200741" name="Text Box 37"/>
          <p:cNvSpPr txBox="1">
            <a:spLocks noChangeArrowheads="1"/>
          </p:cNvSpPr>
          <p:nvPr/>
        </p:nvSpPr>
        <p:spPr bwMode="auto">
          <a:xfrm>
            <a:off x="9112250" y="456882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006666"/>
                </a:solidFill>
              </a:rPr>
              <a:t>1</a:t>
            </a:r>
            <a:endParaRPr lang="en-US" altLang="zh-CN"/>
          </a:p>
        </p:txBody>
      </p:sp>
      <p:sp>
        <p:nvSpPr>
          <p:cNvPr id="200742" name="Text Box 38"/>
          <p:cNvSpPr txBox="1">
            <a:spLocks noChangeArrowheads="1"/>
          </p:cNvSpPr>
          <p:nvPr/>
        </p:nvSpPr>
        <p:spPr bwMode="auto">
          <a:xfrm>
            <a:off x="4800600" y="47974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dirty="0">
                <a:solidFill>
                  <a:srgbClr val="800080"/>
                </a:solidFill>
              </a:rPr>
              <a:t>00</a:t>
            </a:r>
            <a:endParaRPr lang="en-US" altLang="zh-CN" dirty="0"/>
          </a:p>
        </p:txBody>
      </p:sp>
      <p:sp>
        <p:nvSpPr>
          <p:cNvPr id="200743" name="Text Box 39"/>
          <p:cNvSpPr txBox="1">
            <a:spLocks noChangeArrowheads="1"/>
          </p:cNvSpPr>
          <p:nvPr/>
        </p:nvSpPr>
        <p:spPr bwMode="auto">
          <a:xfrm>
            <a:off x="5867400" y="47974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800080"/>
                </a:solidFill>
              </a:rPr>
              <a:t>01</a:t>
            </a:r>
            <a:endParaRPr lang="en-US" altLang="zh-CN"/>
          </a:p>
        </p:txBody>
      </p:sp>
      <p:sp>
        <p:nvSpPr>
          <p:cNvPr id="200744" name="Text Box 40"/>
          <p:cNvSpPr txBox="1">
            <a:spLocks noChangeArrowheads="1"/>
          </p:cNvSpPr>
          <p:nvPr/>
        </p:nvSpPr>
        <p:spPr bwMode="auto">
          <a:xfrm>
            <a:off x="6902450" y="47974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800080"/>
                </a:solidFill>
              </a:rPr>
              <a:t>10</a:t>
            </a:r>
            <a:endParaRPr lang="en-US" altLang="zh-CN"/>
          </a:p>
        </p:txBody>
      </p:sp>
      <p:sp>
        <p:nvSpPr>
          <p:cNvPr id="200745" name="Text Box 41"/>
          <p:cNvSpPr txBox="1">
            <a:spLocks noChangeArrowheads="1"/>
          </p:cNvSpPr>
          <p:nvPr/>
        </p:nvSpPr>
        <p:spPr bwMode="auto">
          <a:xfrm>
            <a:off x="7696200" y="5667375"/>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800080"/>
                </a:solidFill>
              </a:rPr>
              <a:t>110</a:t>
            </a:r>
            <a:endParaRPr lang="en-US" altLang="zh-CN"/>
          </a:p>
        </p:txBody>
      </p:sp>
      <p:sp>
        <p:nvSpPr>
          <p:cNvPr id="200746" name="Text Box 42"/>
          <p:cNvSpPr txBox="1">
            <a:spLocks noChangeArrowheads="1"/>
          </p:cNvSpPr>
          <p:nvPr/>
        </p:nvSpPr>
        <p:spPr bwMode="auto">
          <a:xfrm>
            <a:off x="8959850" y="5667376"/>
            <a:ext cx="8262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800080"/>
                </a:solidFill>
              </a:rPr>
              <a:t>111</a:t>
            </a:r>
            <a:endParaRPr lang="en-US" altLang="zh-CN"/>
          </a:p>
        </p:txBody>
      </p:sp>
      <p:sp>
        <p:nvSpPr>
          <p:cNvPr id="200756" name="AutoShape 52">
            <a:hlinkClick r:id="" action="ppaction://noaction" highlightClick="1"/>
          </p:cNvPr>
          <p:cNvSpPr>
            <a:spLocks noChangeArrowheads="1"/>
          </p:cNvSpPr>
          <p:nvPr/>
        </p:nvSpPr>
        <p:spPr bwMode="auto">
          <a:xfrm>
            <a:off x="10128250" y="6308725"/>
            <a:ext cx="304800" cy="304800"/>
          </a:xfrm>
          <a:prstGeom prst="actionButtonReturn">
            <a:avLst/>
          </a:prstGeom>
          <a:solidFill>
            <a:schemeClr val="hlink"/>
          </a:solidFill>
          <a:ln w="9525">
            <a:solidFill>
              <a:srgbClr val="9933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endParaRPr lang="zh-CN" altLang="en-US"/>
          </a:p>
        </p:txBody>
      </p:sp>
      <p:sp>
        <p:nvSpPr>
          <p:cNvPr id="200757" name="Text Box 53"/>
          <p:cNvSpPr txBox="1">
            <a:spLocks noChangeArrowheads="1"/>
          </p:cNvSpPr>
          <p:nvPr/>
        </p:nvSpPr>
        <p:spPr bwMode="auto">
          <a:xfrm>
            <a:off x="4727575" y="6100763"/>
            <a:ext cx="487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en-US" altLang="zh-CN" sz="3600" b="1">
                <a:solidFill>
                  <a:srgbClr val="800080"/>
                </a:solidFill>
              </a:rPr>
              <a:t>A        B      C     D        E</a:t>
            </a:r>
            <a:endParaRPr lang="en-US" altLang="zh-CN"/>
          </a:p>
        </p:txBody>
      </p:sp>
      <p:sp>
        <p:nvSpPr>
          <p:cNvPr id="200758" name="Text Box 54"/>
          <p:cNvSpPr txBox="1">
            <a:spLocks noChangeArrowheads="1"/>
          </p:cNvSpPr>
          <p:nvPr/>
        </p:nvSpPr>
        <p:spPr bwMode="auto">
          <a:xfrm>
            <a:off x="1774825" y="3398839"/>
            <a:ext cx="2736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b="1" dirty="0">
                <a:solidFill>
                  <a:srgbClr val="333399"/>
                </a:solidFill>
              </a:rPr>
              <a:t>普通编码长度：</a:t>
            </a:r>
          </a:p>
          <a:p>
            <a:pPr eaLnBrk="1" hangingPunct="1"/>
            <a:r>
              <a:rPr lang="en-US" altLang="zh-CN" b="1" dirty="0">
                <a:solidFill>
                  <a:srgbClr val="333399"/>
                </a:solidFill>
              </a:rPr>
              <a:t>29 * 3 = 87</a:t>
            </a:r>
            <a:endParaRPr lang="en-US" altLang="zh-CN" dirty="0">
              <a:solidFill>
                <a:srgbClr val="333399"/>
              </a:solidFill>
            </a:endParaRPr>
          </a:p>
        </p:txBody>
      </p:sp>
      <p:sp>
        <p:nvSpPr>
          <p:cNvPr id="200759" name="Text Box 55"/>
          <p:cNvSpPr txBox="1">
            <a:spLocks noChangeArrowheads="1"/>
          </p:cNvSpPr>
          <p:nvPr/>
        </p:nvSpPr>
        <p:spPr bwMode="auto">
          <a:xfrm>
            <a:off x="1774825" y="4689476"/>
            <a:ext cx="27368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华文行楷" panose="02010800040101010101" pitchFamily="2" charset="-122"/>
              </a:defRPr>
            </a:lvl9pPr>
          </a:lstStyle>
          <a:p>
            <a:pPr eaLnBrk="1" hangingPunct="1"/>
            <a:r>
              <a:rPr lang="zh-CN" altLang="en-US" b="1" dirty="0">
                <a:solidFill>
                  <a:srgbClr val="333399"/>
                </a:solidFill>
              </a:rPr>
              <a:t>赫夫曼编码长度：</a:t>
            </a:r>
            <a:endParaRPr lang="en-US" altLang="zh-CN" b="1" dirty="0">
              <a:solidFill>
                <a:srgbClr val="333399"/>
              </a:solidFill>
            </a:endParaRPr>
          </a:p>
          <a:p>
            <a:pPr eaLnBrk="1" hangingPunct="1"/>
            <a:r>
              <a:rPr lang="zh-CN" altLang="en-US" b="1" dirty="0">
                <a:solidFill>
                  <a:srgbClr val="333399"/>
                </a:solidFill>
              </a:rPr>
              <a:t>（最优前缀编码）</a:t>
            </a:r>
          </a:p>
          <a:p>
            <a:pPr eaLnBrk="1" hangingPunct="1"/>
            <a:r>
              <a:rPr lang="en-US" altLang="zh-CN" b="1" dirty="0">
                <a:solidFill>
                  <a:srgbClr val="333399"/>
                </a:solidFill>
              </a:rPr>
              <a:t>6 * 2 + 7 * 2 + 9 * 2 + 5 * 3 + 2 * 3 = 65</a:t>
            </a:r>
          </a:p>
        </p:txBody>
      </p:sp>
      <p:sp>
        <p:nvSpPr>
          <p:cNvPr id="2" name="矩形 1"/>
          <p:cNvSpPr/>
          <p:nvPr/>
        </p:nvSpPr>
        <p:spPr>
          <a:xfrm>
            <a:off x="7718224" y="407634"/>
            <a:ext cx="6096000" cy="480131"/>
          </a:xfrm>
          <a:prstGeom prst="rect">
            <a:avLst/>
          </a:prstGeom>
        </p:spPr>
        <p:txBody>
          <a:bodyPr>
            <a:spAutoFit/>
          </a:bodyPr>
          <a:lstStyle/>
          <a:p>
            <a:pPr>
              <a:lnSpc>
                <a:spcPct val="140000"/>
              </a:lnSpc>
            </a:pPr>
            <a:r>
              <a:rPr lang="zh-CN" altLang="en-US" dirty="0">
                <a:solidFill>
                  <a:srgbClr val="006666"/>
                </a:solidFill>
              </a:rPr>
              <a:t>（</a:t>
            </a:r>
            <a:r>
              <a:rPr lang="en-US" altLang="zh-CN" dirty="0">
                <a:solidFill>
                  <a:srgbClr val="006666"/>
                </a:solidFill>
              </a:rPr>
              <a:t>3</a:t>
            </a:r>
            <a:r>
              <a:rPr lang="zh-CN" altLang="en-US" dirty="0">
                <a:solidFill>
                  <a:srgbClr val="006666"/>
                </a:solidFill>
              </a:rPr>
              <a:t>）直至 </a:t>
            </a:r>
            <a:r>
              <a:rPr lang="en-US" altLang="zh-CN" i="1" dirty="0">
                <a:solidFill>
                  <a:srgbClr val="006666"/>
                </a:solidFill>
              </a:rPr>
              <a:t>F </a:t>
            </a:r>
            <a:r>
              <a:rPr lang="zh-CN" altLang="en-US" dirty="0">
                <a:solidFill>
                  <a:srgbClr val="006666"/>
                </a:solidFill>
              </a:rPr>
              <a:t>中只含一棵树为止。</a:t>
            </a:r>
          </a:p>
        </p:txBody>
      </p:sp>
      <p:sp>
        <p:nvSpPr>
          <p:cNvPr id="3" name="文本框 2"/>
          <p:cNvSpPr txBox="1"/>
          <p:nvPr/>
        </p:nvSpPr>
        <p:spPr>
          <a:xfrm>
            <a:off x="8572500" y="2199190"/>
            <a:ext cx="3147015" cy="923330"/>
          </a:xfrm>
          <a:prstGeom prst="rect">
            <a:avLst/>
          </a:prstGeom>
          <a:noFill/>
        </p:spPr>
        <p:txBody>
          <a:bodyPr wrap="none" rtlCol="0">
            <a:spAutoFit/>
          </a:bodyPr>
          <a:lstStyle/>
          <a:p>
            <a:r>
              <a:rPr lang="zh-CN" altLang="en-US" dirty="0"/>
              <a:t>赫夫曼编码长度</a:t>
            </a:r>
            <a:r>
              <a:rPr lang="en-US" altLang="zh-CN" dirty="0"/>
              <a:t>=</a:t>
            </a:r>
          </a:p>
          <a:p>
            <a:r>
              <a:rPr lang="en-US" altLang="zh-CN" dirty="0"/>
              <a:t>        </a:t>
            </a:r>
            <a:r>
              <a:rPr lang="zh-CN" altLang="en-US" dirty="0"/>
              <a:t>非叶子节点的关键字总和</a:t>
            </a:r>
            <a:endParaRPr lang="en-US" altLang="zh-CN" dirty="0"/>
          </a:p>
          <a:p>
            <a:r>
              <a:rPr lang="en-US" altLang="zh-CN" dirty="0"/>
              <a:t>        </a:t>
            </a:r>
            <a:r>
              <a:rPr lang="zh-CN" altLang="en-US" dirty="0"/>
              <a:t>即</a:t>
            </a:r>
            <a:r>
              <a:rPr lang="en-US" altLang="zh-CN" dirty="0"/>
              <a:t>29+13+16+7</a:t>
            </a:r>
            <a:endParaRPr lang="zh-CN" altLang="en-US" dirty="0"/>
          </a:p>
        </p:txBody>
      </p:sp>
    </p:spTree>
    <p:extLst>
      <p:ext uri="{BB962C8B-B14F-4D97-AF65-F5344CB8AC3E}">
        <p14:creationId xmlns:p14="http://schemas.microsoft.com/office/powerpoint/2010/main" val="2474641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0717"/>
                                        </p:tgtEl>
                                        <p:attrNameLst>
                                          <p:attrName>style.visibility</p:attrName>
                                        </p:attrNameLst>
                                      </p:cBhvr>
                                      <p:to>
                                        <p:strVal val="visible"/>
                                      </p:to>
                                    </p:set>
                                    <p:animEffect transition="in" filter="dissolve">
                                      <p:cBhvr>
                                        <p:cTn id="7" dur="500"/>
                                        <p:tgtEl>
                                          <p:spTgt spid="200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200724"/>
                                        </p:tgtEl>
                                        <p:attrNameLst>
                                          <p:attrName>style.visibility</p:attrName>
                                        </p:attrNameLst>
                                      </p:cBhvr>
                                      <p:to>
                                        <p:strVal val="visible"/>
                                      </p:to>
                                    </p:set>
                                    <p:anim calcmode="lin" valueType="num">
                                      <p:cBhvr>
                                        <p:cTn id="17" dur="500" fill="hold"/>
                                        <p:tgtEl>
                                          <p:spTgt spid="200724"/>
                                        </p:tgtEl>
                                        <p:attrNameLst>
                                          <p:attrName>ppt_x</p:attrName>
                                        </p:attrNameLst>
                                      </p:cBhvr>
                                      <p:tavLst>
                                        <p:tav tm="0">
                                          <p:val>
                                            <p:strVal val="#ppt_x"/>
                                          </p:val>
                                        </p:tav>
                                        <p:tav tm="100000">
                                          <p:val>
                                            <p:strVal val="#ppt_x"/>
                                          </p:val>
                                        </p:tav>
                                      </p:tavLst>
                                    </p:anim>
                                    <p:anim calcmode="lin" valueType="num">
                                      <p:cBhvr>
                                        <p:cTn id="18" dur="500" fill="hold"/>
                                        <p:tgtEl>
                                          <p:spTgt spid="200724"/>
                                        </p:tgtEl>
                                        <p:attrNameLst>
                                          <p:attrName>ppt_y</p:attrName>
                                        </p:attrNameLst>
                                      </p:cBhvr>
                                      <p:tavLst>
                                        <p:tav tm="0">
                                          <p:val>
                                            <p:strVal val="#ppt_y+#ppt_h/2"/>
                                          </p:val>
                                        </p:tav>
                                        <p:tav tm="100000">
                                          <p:val>
                                            <p:strVal val="#ppt_y"/>
                                          </p:val>
                                        </p:tav>
                                      </p:tavLst>
                                    </p:anim>
                                    <p:anim calcmode="lin" valueType="num">
                                      <p:cBhvr>
                                        <p:cTn id="19" dur="500" fill="hold"/>
                                        <p:tgtEl>
                                          <p:spTgt spid="200724"/>
                                        </p:tgtEl>
                                        <p:attrNameLst>
                                          <p:attrName>ppt_w</p:attrName>
                                        </p:attrNameLst>
                                      </p:cBhvr>
                                      <p:tavLst>
                                        <p:tav tm="0">
                                          <p:val>
                                            <p:strVal val="#ppt_w"/>
                                          </p:val>
                                        </p:tav>
                                        <p:tav tm="100000">
                                          <p:val>
                                            <p:strVal val="#ppt_w"/>
                                          </p:val>
                                        </p:tav>
                                      </p:tavLst>
                                    </p:anim>
                                    <p:anim calcmode="lin" valueType="num">
                                      <p:cBhvr>
                                        <p:cTn id="20" dur="500" fill="hold"/>
                                        <p:tgtEl>
                                          <p:spTgt spid="20072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7" presetClass="entr" presetSubtype="4" fill="hold" grpId="0" nodeType="afterEffect">
                                  <p:stCondLst>
                                    <p:cond delay="0"/>
                                  </p:stCondLst>
                                  <p:childTnLst>
                                    <p:set>
                                      <p:cBhvr>
                                        <p:cTn id="23" dur="1" fill="hold">
                                          <p:stCondLst>
                                            <p:cond delay="0"/>
                                          </p:stCondLst>
                                        </p:cTn>
                                        <p:tgtEl>
                                          <p:spTgt spid="200725"/>
                                        </p:tgtEl>
                                        <p:attrNameLst>
                                          <p:attrName>style.visibility</p:attrName>
                                        </p:attrNameLst>
                                      </p:cBhvr>
                                      <p:to>
                                        <p:strVal val="visible"/>
                                      </p:to>
                                    </p:set>
                                    <p:anim calcmode="lin" valueType="num">
                                      <p:cBhvr>
                                        <p:cTn id="24" dur="500" fill="hold"/>
                                        <p:tgtEl>
                                          <p:spTgt spid="200725"/>
                                        </p:tgtEl>
                                        <p:attrNameLst>
                                          <p:attrName>ppt_x</p:attrName>
                                        </p:attrNameLst>
                                      </p:cBhvr>
                                      <p:tavLst>
                                        <p:tav tm="0">
                                          <p:val>
                                            <p:strVal val="#ppt_x"/>
                                          </p:val>
                                        </p:tav>
                                        <p:tav tm="100000">
                                          <p:val>
                                            <p:strVal val="#ppt_x"/>
                                          </p:val>
                                        </p:tav>
                                      </p:tavLst>
                                    </p:anim>
                                    <p:anim calcmode="lin" valueType="num">
                                      <p:cBhvr>
                                        <p:cTn id="25" dur="500" fill="hold"/>
                                        <p:tgtEl>
                                          <p:spTgt spid="200725"/>
                                        </p:tgtEl>
                                        <p:attrNameLst>
                                          <p:attrName>ppt_y</p:attrName>
                                        </p:attrNameLst>
                                      </p:cBhvr>
                                      <p:tavLst>
                                        <p:tav tm="0">
                                          <p:val>
                                            <p:strVal val="#ppt_y+#ppt_h/2"/>
                                          </p:val>
                                        </p:tav>
                                        <p:tav tm="100000">
                                          <p:val>
                                            <p:strVal val="#ppt_y"/>
                                          </p:val>
                                        </p:tav>
                                      </p:tavLst>
                                    </p:anim>
                                    <p:anim calcmode="lin" valueType="num">
                                      <p:cBhvr>
                                        <p:cTn id="26" dur="500" fill="hold"/>
                                        <p:tgtEl>
                                          <p:spTgt spid="200725"/>
                                        </p:tgtEl>
                                        <p:attrNameLst>
                                          <p:attrName>ppt_w</p:attrName>
                                        </p:attrNameLst>
                                      </p:cBhvr>
                                      <p:tavLst>
                                        <p:tav tm="0">
                                          <p:val>
                                            <p:strVal val="#ppt_w"/>
                                          </p:val>
                                        </p:tav>
                                        <p:tav tm="100000">
                                          <p:val>
                                            <p:strVal val="#ppt_w"/>
                                          </p:val>
                                        </p:tav>
                                      </p:tavLst>
                                    </p:anim>
                                    <p:anim calcmode="lin" valueType="num">
                                      <p:cBhvr>
                                        <p:cTn id="27" dur="500" fill="hold"/>
                                        <p:tgtEl>
                                          <p:spTgt spid="200725"/>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000"/>
                            </p:stCondLst>
                            <p:childTnLst>
                              <p:par>
                                <p:cTn id="29" presetID="17" presetClass="entr" presetSubtype="4" fill="hold" grpId="0" nodeType="afterEffect">
                                  <p:stCondLst>
                                    <p:cond delay="0"/>
                                  </p:stCondLst>
                                  <p:childTnLst>
                                    <p:set>
                                      <p:cBhvr>
                                        <p:cTn id="30" dur="1" fill="hold">
                                          <p:stCondLst>
                                            <p:cond delay="0"/>
                                          </p:stCondLst>
                                        </p:cTn>
                                        <p:tgtEl>
                                          <p:spTgt spid="200723"/>
                                        </p:tgtEl>
                                        <p:attrNameLst>
                                          <p:attrName>style.visibility</p:attrName>
                                        </p:attrNameLst>
                                      </p:cBhvr>
                                      <p:to>
                                        <p:strVal val="visible"/>
                                      </p:to>
                                    </p:set>
                                    <p:anim calcmode="lin" valueType="num">
                                      <p:cBhvr>
                                        <p:cTn id="31" dur="500" fill="hold"/>
                                        <p:tgtEl>
                                          <p:spTgt spid="200723"/>
                                        </p:tgtEl>
                                        <p:attrNameLst>
                                          <p:attrName>ppt_x</p:attrName>
                                        </p:attrNameLst>
                                      </p:cBhvr>
                                      <p:tavLst>
                                        <p:tav tm="0">
                                          <p:val>
                                            <p:strVal val="#ppt_x"/>
                                          </p:val>
                                        </p:tav>
                                        <p:tav tm="100000">
                                          <p:val>
                                            <p:strVal val="#ppt_x"/>
                                          </p:val>
                                        </p:tav>
                                      </p:tavLst>
                                    </p:anim>
                                    <p:anim calcmode="lin" valueType="num">
                                      <p:cBhvr>
                                        <p:cTn id="32" dur="500" fill="hold"/>
                                        <p:tgtEl>
                                          <p:spTgt spid="200723"/>
                                        </p:tgtEl>
                                        <p:attrNameLst>
                                          <p:attrName>ppt_y</p:attrName>
                                        </p:attrNameLst>
                                      </p:cBhvr>
                                      <p:tavLst>
                                        <p:tav tm="0">
                                          <p:val>
                                            <p:strVal val="#ppt_y+#ppt_h/2"/>
                                          </p:val>
                                        </p:tav>
                                        <p:tav tm="100000">
                                          <p:val>
                                            <p:strVal val="#ppt_y"/>
                                          </p:val>
                                        </p:tav>
                                      </p:tavLst>
                                    </p:anim>
                                    <p:anim calcmode="lin" valueType="num">
                                      <p:cBhvr>
                                        <p:cTn id="33" dur="500" fill="hold"/>
                                        <p:tgtEl>
                                          <p:spTgt spid="200723"/>
                                        </p:tgtEl>
                                        <p:attrNameLst>
                                          <p:attrName>ppt_w</p:attrName>
                                        </p:attrNameLst>
                                      </p:cBhvr>
                                      <p:tavLst>
                                        <p:tav tm="0">
                                          <p:val>
                                            <p:strVal val="#ppt_w"/>
                                          </p:val>
                                        </p:tav>
                                        <p:tav tm="100000">
                                          <p:val>
                                            <p:strVal val="#ppt_w"/>
                                          </p:val>
                                        </p:tav>
                                      </p:tavLst>
                                    </p:anim>
                                    <p:anim calcmode="lin" valueType="num">
                                      <p:cBhvr>
                                        <p:cTn id="34" dur="500" fill="hold"/>
                                        <p:tgtEl>
                                          <p:spTgt spid="20072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200732"/>
                                        </p:tgtEl>
                                        <p:attrNameLst>
                                          <p:attrName>style.visibility</p:attrName>
                                        </p:attrNameLst>
                                      </p:cBhvr>
                                      <p:to>
                                        <p:strVal val="visible"/>
                                      </p:to>
                                    </p:set>
                                    <p:anim calcmode="lin" valueType="num">
                                      <p:cBhvr>
                                        <p:cTn id="44" dur="500" fill="hold"/>
                                        <p:tgtEl>
                                          <p:spTgt spid="200732"/>
                                        </p:tgtEl>
                                        <p:attrNameLst>
                                          <p:attrName>ppt_x</p:attrName>
                                        </p:attrNameLst>
                                      </p:cBhvr>
                                      <p:tavLst>
                                        <p:tav tm="0">
                                          <p:val>
                                            <p:strVal val="#ppt_x"/>
                                          </p:val>
                                        </p:tav>
                                        <p:tav tm="100000">
                                          <p:val>
                                            <p:strVal val="#ppt_x"/>
                                          </p:val>
                                        </p:tav>
                                      </p:tavLst>
                                    </p:anim>
                                    <p:anim calcmode="lin" valueType="num">
                                      <p:cBhvr>
                                        <p:cTn id="45" dur="500" fill="hold"/>
                                        <p:tgtEl>
                                          <p:spTgt spid="200732"/>
                                        </p:tgtEl>
                                        <p:attrNameLst>
                                          <p:attrName>ppt_y</p:attrName>
                                        </p:attrNameLst>
                                      </p:cBhvr>
                                      <p:tavLst>
                                        <p:tav tm="0">
                                          <p:val>
                                            <p:strVal val="#ppt_y+#ppt_h/2"/>
                                          </p:val>
                                        </p:tav>
                                        <p:tav tm="100000">
                                          <p:val>
                                            <p:strVal val="#ppt_y"/>
                                          </p:val>
                                        </p:tav>
                                      </p:tavLst>
                                    </p:anim>
                                    <p:anim calcmode="lin" valueType="num">
                                      <p:cBhvr>
                                        <p:cTn id="46" dur="500" fill="hold"/>
                                        <p:tgtEl>
                                          <p:spTgt spid="200732"/>
                                        </p:tgtEl>
                                        <p:attrNameLst>
                                          <p:attrName>ppt_w</p:attrName>
                                        </p:attrNameLst>
                                      </p:cBhvr>
                                      <p:tavLst>
                                        <p:tav tm="0">
                                          <p:val>
                                            <p:strVal val="#ppt_w"/>
                                          </p:val>
                                        </p:tav>
                                        <p:tav tm="100000">
                                          <p:val>
                                            <p:strVal val="#ppt_w"/>
                                          </p:val>
                                        </p:tav>
                                      </p:tavLst>
                                    </p:anim>
                                    <p:anim calcmode="lin" valueType="num">
                                      <p:cBhvr>
                                        <p:cTn id="47" dur="500" fill="hold"/>
                                        <p:tgtEl>
                                          <p:spTgt spid="200732"/>
                                        </p:tgtEl>
                                        <p:attrNameLst>
                                          <p:attrName>ppt_h</p:attrName>
                                        </p:attrNameLst>
                                      </p:cBhvr>
                                      <p:tavLst>
                                        <p:tav tm="0">
                                          <p:val>
                                            <p:fltVal val="0"/>
                                          </p:val>
                                        </p:tav>
                                        <p:tav tm="100000">
                                          <p:val>
                                            <p:strVal val="#ppt_h"/>
                                          </p:val>
                                        </p:tav>
                                      </p:tavLst>
                                    </p:anim>
                                  </p:childTnLst>
                                </p:cTn>
                              </p:par>
                            </p:childTnLst>
                          </p:cTn>
                        </p:par>
                        <p:par>
                          <p:cTn id="48" fill="hold" nodeType="afterGroup">
                            <p:stCondLst>
                              <p:cond delay="500"/>
                            </p:stCondLst>
                            <p:childTnLst>
                              <p:par>
                                <p:cTn id="49" presetID="17" presetClass="entr" presetSubtype="4" fill="hold" grpId="0" nodeType="afterEffect">
                                  <p:stCondLst>
                                    <p:cond delay="0"/>
                                  </p:stCondLst>
                                  <p:childTnLst>
                                    <p:set>
                                      <p:cBhvr>
                                        <p:cTn id="50" dur="1" fill="hold">
                                          <p:stCondLst>
                                            <p:cond delay="0"/>
                                          </p:stCondLst>
                                        </p:cTn>
                                        <p:tgtEl>
                                          <p:spTgt spid="200733"/>
                                        </p:tgtEl>
                                        <p:attrNameLst>
                                          <p:attrName>style.visibility</p:attrName>
                                        </p:attrNameLst>
                                      </p:cBhvr>
                                      <p:to>
                                        <p:strVal val="visible"/>
                                      </p:to>
                                    </p:set>
                                    <p:anim calcmode="lin" valueType="num">
                                      <p:cBhvr>
                                        <p:cTn id="51" dur="500" fill="hold"/>
                                        <p:tgtEl>
                                          <p:spTgt spid="200733"/>
                                        </p:tgtEl>
                                        <p:attrNameLst>
                                          <p:attrName>ppt_x</p:attrName>
                                        </p:attrNameLst>
                                      </p:cBhvr>
                                      <p:tavLst>
                                        <p:tav tm="0">
                                          <p:val>
                                            <p:strVal val="#ppt_x"/>
                                          </p:val>
                                        </p:tav>
                                        <p:tav tm="100000">
                                          <p:val>
                                            <p:strVal val="#ppt_x"/>
                                          </p:val>
                                        </p:tav>
                                      </p:tavLst>
                                    </p:anim>
                                    <p:anim calcmode="lin" valueType="num">
                                      <p:cBhvr>
                                        <p:cTn id="52" dur="500" fill="hold"/>
                                        <p:tgtEl>
                                          <p:spTgt spid="200733"/>
                                        </p:tgtEl>
                                        <p:attrNameLst>
                                          <p:attrName>ppt_y</p:attrName>
                                        </p:attrNameLst>
                                      </p:cBhvr>
                                      <p:tavLst>
                                        <p:tav tm="0">
                                          <p:val>
                                            <p:strVal val="#ppt_y+#ppt_h/2"/>
                                          </p:val>
                                        </p:tav>
                                        <p:tav tm="100000">
                                          <p:val>
                                            <p:strVal val="#ppt_y"/>
                                          </p:val>
                                        </p:tav>
                                      </p:tavLst>
                                    </p:anim>
                                    <p:anim calcmode="lin" valueType="num">
                                      <p:cBhvr>
                                        <p:cTn id="53" dur="500" fill="hold"/>
                                        <p:tgtEl>
                                          <p:spTgt spid="200733"/>
                                        </p:tgtEl>
                                        <p:attrNameLst>
                                          <p:attrName>ppt_w</p:attrName>
                                        </p:attrNameLst>
                                      </p:cBhvr>
                                      <p:tavLst>
                                        <p:tav tm="0">
                                          <p:val>
                                            <p:strVal val="#ppt_w"/>
                                          </p:val>
                                        </p:tav>
                                        <p:tav tm="100000">
                                          <p:val>
                                            <p:strVal val="#ppt_w"/>
                                          </p:val>
                                        </p:tav>
                                      </p:tavLst>
                                    </p:anim>
                                    <p:anim calcmode="lin" valueType="num">
                                      <p:cBhvr>
                                        <p:cTn id="54" dur="500" fill="hold"/>
                                        <p:tgtEl>
                                          <p:spTgt spid="200733"/>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000"/>
                            </p:stCondLst>
                            <p:childTnLst>
                              <p:par>
                                <p:cTn id="56" presetID="17" presetClass="entr" presetSubtype="4" fill="hold" grpId="0" nodeType="afterEffect">
                                  <p:stCondLst>
                                    <p:cond delay="0"/>
                                  </p:stCondLst>
                                  <p:childTnLst>
                                    <p:set>
                                      <p:cBhvr>
                                        <p:cTn id="57" dur="1" fill="hold">
                                          <p:stCondLst>
                                            <p:cond delay="0"/>
                                          </p:stCondLst>
                                        </p:cTn>
                                        <p:tgtEl>
                                          <p:spTgt spid="200731"/>
                                        </p:tgtEl>
                                        <p:attrNameLst>
                                          <p:attrName>style.visibility</p:attrName>
                                        </p:attrNameLst>
                                      </p:cBhvr>
                                      <p:to>
                                        <p:strVal val="visible"/>
                                      </p:to>
                                    </p:set>
                                    <p:anim calcmode="lin" valueType="num">
                                      <p:cBhvr>
                                        <p:cTn id="58" dur="500" fill="hold"/>
                                        <p:tgtEl>
                                          <p:spTgt spid="200731"/>
                                        </p:tgtEl>
                                        <p:attrNameLst>
                                          <p:attrName>ppt_x</p:attrName>
                                        </p:attrNameLst>
                                      </p:cBhvr>
                                      <p:tavLst>
                                        <p:tav tm="0">
                                          <p:val>
                                            <p:strVal val="#ppt_x"/>
                                          </p:val>
                                        </p:tav>
                                        <p:tav tm="100000">
                                          <p:val>
                                            <p:strVal val="#ppt_x"/>
                                          </p:val>
                                        </p:tav>
                                      </p:tavLst>
                                    </p:anim>
                                    <p:anim calcmode="lin" valueType="num">
                                      <p:cBhvr>
                                        <p:cTn id="59" dur="500" fill="hold"/>
                                        <p:tgtEl>
                                          <p:spTgt spid="200731"/>
                                        </p:tgtEl>
                                        <p:attrNameLst>
                                          <p:attrName>ppt_y</p:attrName>
                                        </p:attrNameLst>
                                      </p:cBhvr>
                                      <p:tavLst>
                                        <p:tav tm="0">
                                          <p:val>
                                            <p:strVal val="#ppt_y+#ppt_h/2"/>
                                          </p:val>
                                        </p:tav>
                                        <p:tav tm="100000">
                                          <p:val>
                                            <p:strVal val="#ppt_y"/>
                                          </p:val>
                                        </p:tav>
                                      </p:tavLst>
                                    </p:anim>
                                    <p:anim calcmode="lin" valueType="num">
                                      <p:cBhvr>
                                        <p:cTn id="60" dur="500" fill="hold"/>
                                        <p:tgtEl>
                                          <p:spTgt spid="200731"/>
                                        </p:tgtEl>
                                        <p:attrNameLst>
                                          <p:attrName>ppt_w</p:attrName>
                                        </p:attrNameLst>
                                      </p:cBhvr>
                                      <p:tavLst>
                                        <p:tav tm="0">
                                          <p:val>
                                            <p:strVal val="#ppt_w"/>
                                          </p:val>
                                        </p:tav>
                                        <p:tav tm="100000">
                                          <p:val>
                                            <p:strVal val="#ppt_w"/>
                                          </p:val>
                                        </p:tav>
                                      </p:tavLst>
                                    </p:anim>
                                    <p:anim calcmode="lin" valueType="num">
                                      <p:cBhvr>
                                        <p:cTn id="61" dur="500" fill="hold"/>
                                        <p:tgtEl>
                                          <p:spTgt spid="200731"/>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200734"/>
                                        </p:tgtEl>
                                        <p:attrNameLst>
                                          <p:attrName>style.visibility</p:attrName>
                                        </p:attrNameLst>
                                      </p:cBhvr>
                                      <p:to>
                                        <p:strVal val="visible"/>
                                      </p:to>
                                    </p:set>
                                    <p:animEffect transition="in" filter="slide(fromLeft)">
                                      <p:cBhvr>
                                        <p:cTn id="66" dur="500"/>
                                        <p:tgtEl>
                                          <p:spTgt spid="200734"/>
                                        </p:tgtEl>
                                      </p:cBhvr>
                                    </p:animEffect>
                                  </p:childTnLst>
                                </p:cTn>
                              </p:par>
                            </p:childTnLst>
                          </p:cTn>
                        </p:par>
                        <p:par>
                          <p:cTn id="67" fill="hold" nodeType="afterGroup">
                            <p:stCondLst>
                              <p:cond delay="500"/>
                            </p:stCondLst>
                            <p:childTnLst>
                              <p:par>
                                <p:cTn id="68" presetID="12" presetClass="entr" presetSubtype="8" fill="hold" grpId="0" nodeType="afterEffect">
                                  <p:stCondLst>
                                    <p:cond delay="0"/>
                                  </p:stCondLst>
                                  <p:childTnLst>
                                    <p:set>
                                      <p:cBhvr>
                                        <p:cTn id="69" dur="1" fill="hold">
                                          <p:stCondLst>
                                            <p:cond delay="0"/>
                                          </p:stCondLst>
                                        </p:cTn>
                                        <p:tgtEl>
                                          <p:spTgt spid="200738"/>
                                        </p:tgtEl>
                                        <p:attrNameLst>
                                          <p:attrName>style.visibility</p:attrName>
                                        </p:attrNameLst>
                                      </p:cBhvr>
                                      <p:to>
                                        <p:strVal val="visible"/>
                                      </p:to>
                                    </p:set>
                                    <p:animEffect transition="in" filter="slide(fromLeft)">
                                      <p:cBhvr>
                                        <p:cTn id="70" dur="500"/>
                                        <p:tgtEl>
                                          <p:spTgt spid="2007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200735"/>
                                        </p:tgtEl>
                                        <p:attrNameLst>
                                          <p:attrName>style.visibility</p:attrName>
                                        </p:attrNameLst>
                                      </p:cBhvr>
                                      <p:to>
                                        <p:strVal val="visible"/>
                                      </p:to>
                                    </p:set>
                                    <p:animEffect transition="in" filter="slide(fromLeft)">
                                      <p:cBhvr>
                                        <p:cTn id="75" dur="500"/>
                                        <p:tgtEl>
                                          <p:spTgt spid="200735"/>
                                        </p:tgtEl>
                                      </p:cBhvr>
                                    </p:animEffect>
                                  </p:childTnLst>
                                </p:cTn>
                              </p:par>
                            </p:childTnLst>
                          </p:cTn>
                        </p:par>
                        <p:par>
                          <p:cTn id="76" fill="hold" nodeType="afterGroup">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200739"/>
                                        </p:tgtEl>
                                        <p:attrNameLst>
                                          <p:attrName>style.visibility</p:attrName>
                                        </p:attrNameLst>
                                      </p:cBhvr>
                                      <p:to>
                                        <p:strVal val="visible"/>
                                      </p:to>
                                    </p:set>
                                    <p:animEffect transition="in" filter="slide(fromLeft)">
                                      <p:cBhvr>
                                        <p:cTn id="79" dur="500"/>
                                        <p:tgtEl>
                                          <p:spTgt spid="20073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200736"/>
                                        </p:tgtEl>
                                        <p:attrNameLst>
                                          <p:attrName>style.visibility</p:attrName>
                                        </p:attrNameLst>
                                      </p:cBhvr>
                                      <p:to>
                                        <p:strVal val="visible"/>
                                      </p:to>
                                    </p:set>
                                    <p:animEffect transition="in" filter="slide(fromLeft)">
                                      <p:cBhvr>
                                        <p:cTn id="84" dur="500"/>
                                        <p:tgtEl>
                                          <p:spTgt spid="200736"/>
                                        </p:tgtEl>
                                      </p:cBhvr>
                                    </p:animEffect>
                                  </p:childTnLst>
                                </p:cTn>
                              </p:par>
                            </p:childTnLst>
                          </p:cTn>
                        </p:par>
                        <p:par>
                          <p:cTn id="85" fill="hold" nodeType="afterGroup">
                            <p:stCondLst>
                              <p:cond delay="500"/>
                            </p:stCondLst>
                            <p:childTnLst>
                              <p:par>
                                <p:cTn id="86" presetID="12" presetClass="entr" presetSubtype="8" fill="hold" grpId="0" nodeType="afterEffect">
                                  <p:stCondLst>
                                    <p:cond delay="0"/>
                                  </p:stCondLst>
                                  <p:childTnLst>
                                    <p:set>
                                      <p:cBhvr>
                                        <p:cTn id="87" dur="1" fill="hold">
                                          <p:stCondLst>
                                            <p:cond delay="0"/>
                                          </p:stCondLst>
                                        </p:cTn>
                                        <p:tgtEl>
                                          <p:spTgt spid="200740"/>
                                        </p:tgtEl>
                                        <p:attrNameLst>
                                          <p:attrName>style.visibility</p:attrName>
                                        </p:attrNameLst>
                                      </p:cBhvr>
                                      <p:to>
                                        <p:strVal val="visible"/>
                                      </p:to>
                                    </p:set>
                                    <p:animEffect transition="in" filter="slide(fromLeft)">
                                      <p:cBhvr>
                                        <p:cTn id="88" dur="500"/>
                                        <p:tgtEl>
                                          <p:spTgt spid="200740"/>
                                        </p:tgtEl>
                                      </p:cBhvr>
                                    </p:animEffect>
                                  </p:childTnLst>
                                </p:cTn>
                              </p:par>
                            </p:childTnLst>
                          </p:cTn>
                        </p:par>
                        <p:par>
                          <p:cTn id="89" fill="hold" nodeType="afterGroup">
                            <p:stCondLst>
                              <p:cond delay="1000"/>
                            </p:stCondLst>
                            <p:childTnLst>
                              <p:par>
                                <p:cTn id="90" presetID="12" presetClass="entr" presetSubtype="8" fill="hold" grpId="0" nodeType="afterEffect">
                                  <p:stCondLst>
                                    <p:cond delay="0"/>
                                  </p:stCondLst>
                                  <p:childTnLst>
                                    <p:set>
                                      <p:cBhvr>
                                        <p:cTn id="91" dur="1" fill="hold">
                                          <p:stCondLst>
                                            <p:cond delay="0"/>
                                          </p:stCondLst>
                                        </p:cTn>
                                        <p:tgtEl>
                                          <p:spTgt spid="200737"/>
                                        </p:tgtEl>
                                        <p:attrNameLst>
                                          <p:attrName>style.visibility</p:attrName>
                                        </p:attrNameLst>
                                      </p:cBhvr>
                                      <p:to>
                                        <p:strVal val="visible"/>
                                      </p:to>
                                    </p:set>
                                    <p:animEffect transition="in" filter="slide(fromLeft)">
                                      <p:cBhvr>
                                        <p:cTn id="92" dur="500"/>
                                        <p:tgtEl>
                                          <p:spTgt spid="200737"/>
                                        </p:tgtEl>
                                      </p:cBhvr>
                                    </p:animEffect>
                                  </p:childTnLst>
                                </p:cTn>
                              </p:par>
                            </p:childTnLst>
                          </p:cTn>
                        </p:par>
                        <p:par>
                          <p:cTn id="93" fill="hold" nodeType="afterGroup">
                            <p:stCondLst>
                              <p:cond delay="1500"/>
                            </p:stCondLst>
                            <p:childTnLst>
                              <p:par>
                                <p:cTn id="94" presetID="12" presetClass="entr" presetSubtype="8" fill="hold" grpId="0" nodeType="afterEffect">
                                  <p:stCondLst>
                                    <p:cond delay="0"/>
                                  </p:stCondLst>
                                  <p:childTnLst>
                                    <p:set>
                                      <p:cBhvr>
                                        <p:cTn id="95" dur="1" fill="hold">
                                          <p:stCondLst>
                                            <p:cond delay="0"/>
                                          </p:stCondLst>
                                        </p:cTn>
                                        <p:tgtEl>
                                          <p:spTgt spid="200741"/>
                                        </p:tgtEl>
                                        <p:attrNameLst>
                                          <p:attrName>style.visibility</p:attrName>
                                        </p:attrNameLst>
                                      </p:cBhvr>
                                      <p:to>
                                        <p:strVal val="visible"/>
                                      </p:to>
                                    </p:set>
                                    <p:animEffect transition="in" filter="slide(fromLeft)">
                                      <p:cBhvr>
                                        <p:cTn id="96" dur="500"/>
                                        <p:tgtEl>
                                          <p:spTgt spid="20074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00742"/>
                                        </p:tgtEl>
                                        <p:attrNameLst>
                                          <p:attrName>style.visibility</p:attrName>
                                        </p:attrNameLst>
                                      </p:cBhvr>
                                      <p:to>
                                        <p:strVal val="visible"/>
                                      </p:to>
                                    </p:set>
                                    <p:animEffect transition="in" filter="wipe(left)">
                                      <p:cBhvr>
                                        <p:cTn id="101" dur="500"/>
                                        <p:tgtEl>
                                          <p:spTgt spid="20074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00743"/>
                                        </p:tgtEl>
                                        <p:attrNameLst>
                                          <p:attrName>style.visibility</p:attrName>
                                        </p:attrNameLst>
                                      </p:cBhvr>
                                      <p:to>
                                        <p:strVal val="visible"/>
                                      </p:to>
                                    </p:set>
                                    <p:animEffect transition="in" filter="wipe(left)">
                                      <p:cBhvr>
                                        <p:cTn id="106" dur="500"/>
                                        <p:tgtEl>
                                          <p:spTgt spid="20074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00744"/>
                                        </p:tgtEl>
                                        <p:attrNameLst>
                                          <p:attrName>style.visibility</p:attrName>
                                        </p:attrNameLst>
                                      </p:cBhvr>
                                      <p:to>
                                        <p:strVal val="visible"/>
                                      </p:to>
                                    </p:set>
                                    <p:animEffect transition="in" filter="wipe(left)">
                                      <p:cBhvr>
                                        <p:cTn id="111" dur="500"/>
                                        <p:tgtEl>
                                          <p:spTgt spid="20074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00745"/>
                                        </p:tgtEl>
                                        <p:attrNameLst>
                                          <p:attrName>style.visibility</p:attrName>
                                        </p:attrNameLst>
                                      </p:cBhvr>
                                      <p:to>
                                        <p:strVal val="visible"/>
                                      </p:to>
                                    </p:set>
                                    <p:animEffect transition="in" filter="wipe(left)">
                                      <p:cBhvr>
                                        <p:cTn id="116" dur="500"/>
                                        <p:tgtEl>
                                          <p:spTgt spid="20074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00746"/>
                                        </p:tgtEl>
                                        <p:attrNameLst>
                                          <p:attrName>style.visibility</p:attrName>
                                        </p:attrNameLst>
                                      </p:cBhvr>
                                      <p:to>
                                        <p:strVal val="visible"/>
                                      </p:to>
                                    </p:set>
                                    <p:animEffect transition="in" filter="wipe(left)">
                                      <p:cBhvr>
                                        <p:cTn id="121" dur="500"/>
                                        <p:tgtEl>
                                          <p:spTgt spid="200746"/>
                                        </p:tgtEl>
                                      </p:cBhvr>
                                    </p:animEffect>
                                  </p:childTnLst>
                                </p:cTn>
                              </p:par>
                            </p:childTnLst>
                          </p:cTn>
                        </p:par>
                        <p:par>
                          <p:cTn id="122" fill="hold" nodeType="afterGroup">
                            <p:stCondLst>
                              <p:cond delay="500"/>
                            </p:stCondLst>
                            <p:childTnLst>
                              <p:par>
                                <p:cTn id="123" presetID="2" presetClass="entr" presetSubtype="6" fill="hold" grpId="0" nodeType="afterEffect">
                                  <p:stCondLst>
                                    <p:cond delay="0"/>
                                  </p:stCondLst>
                                  <p:childTnLst>
                                    <p:set>
                                      <p:cBhvr>
                                        <p:cTn id="124" dur="1" fill="hold">
                                          <p:stCondLst>
                                            <p:cond delay="0"/>
                                          </p:stCondLst>
                                        </p:cTn>
                                        <p:tgtEl>
                                          <p:spTgt spid="200756"/>
                                        </p:tgtEl>
                                        <p:attrNameLst>
                                          <p:attrName>style.visibility</p:attrName>
                                        </p:attrNameLst>
                                      </p:cBhvr>
                                      <p:to>
                                        <p:strVal val="visible"/>
                                      </p:to>
                                    </p:set>
                                    <p:anim calcmode="lin" valueType="num">
                                      <p:cBhvr additive="base">
                                        <p:cTn id="125" dur="500" fill="hold"/>
                                        <p:tgtEl>
                                          <p:spTgt spid="200756"/>
                                        </p:tgtEl>
                                        <p:attrNameLst>
                                          <p:attrName>ppt_x</p:attrName>
                                        </p:attrNameLst>
                                      </p:cBhvr>
                                      <p:tavLst>
                                        <p:tav tm="0">
                                          <p:val>
                                            <p:strVal val="1+#ppt_w/2"/>
                                          </p:val>
                                        </p:tav>
                                        <p:tav tm="100000">
                                          <p:val>
                                            <p:strVal val="#ppt_x"/>
                                          </p:val>
                                        </p:tav>
                                      </p:tavLst>
                                    </p:anim>
                                    <p:anim calcmode="lin" valueType="num">
                                      <p:cBhvr additive="base">
                                        <p:cTn id="126" dur="500" fill="hold"/>
                                        <p:tgtEl>
                                          <p:spTgt spid="200756"/>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00757"/>
                                        </p:tgtEl>
                                        <p:attrNameLst>
                                          <p:attrName>style.visibility</p:attrName>
                                        </p:attrNameLst>
                                      </p:cBhvr>
                                      <p:to>
                                        <p:strVal val="visible"/>
                                      </p:to>
                                    </p:set>
                                    <p:animEffect transition="in" filter="wipe(left)">
                                      <p:cBhvr>
                                        <p:cTn id="131" dur="500"/>
                                        <p:tgtEl>
                                          <p:spTgt spid="20075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00758"/>
                                        </p:tgtEl>
                                        <p:attrNameLst>
                                          <p:attrName>style.visibility</p:attrName>
                                        </p:attrNameLst>
                                      </p:cBhvr>
                                      <p:to>
                                        <p:strVal val="visible"/>
                                      </p:to>
                                    </p:set>
                                    <p:animEffect transition="in" filter="wipe(left)">
                                      <p:cBhvr>
                                        <p:cTn id="136" dur="500"/>
                                        <p:tgtEl>
                                          <p:spTgt spid="20075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00759"/>
                                        </p:tgtEl>
                                        <p:attrNameLst>
                                          <p:attrName>style.visibility</p:attrName>
                                        </p:attrNameLst>
                                      </p:cBhvr>
                                      <p:to>
                                        <p:strVal val="visible"/>
                                      </p:to>
                                    </p:set>
                                    <p:animEffect transition="in" filter="wipe(left)">
                                      <p:cBhvr>
                                        <p:cTn id="141" dur="500"/>
                                        <p:tgtEl>
                                          <p:spTgt spid="200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7" grpId="0" animBg="1" autoUpdateAnimBg="0"/>
      <p:bldP spid="200723" grpId="0" animBg="1" autoUpdateAnimBg="0"/>
      <p:bldP spid="200724" grpId="0" animBg="1"/>
      <p:bldP spid="200725" grpId="0" animBg="1"/>
      <p:bldP spid="200731" grpId="0" animBg="1" autoUpdateAnimBg="0"/>
      <p:bldP spid="200732" grpId="0" animBg="1"/>
      <p:bldP spid="200733" grpId="0" animBg="1"/>
      <p:bldP spid="200734" grpId="0" autoUpdateAnimBg="0"/>
      <p:bldP spid="200735" grpId="0" autoUpdateAnimBg="0"/>
      <p:bldP spid="200736" grpId="0" autoUpdateAnimBg="0"/>
      <p:bldP spid="200737" grpId="0" autoUpdateAnimBg="0"/>
      <p:bldP spid="200738" grpId="0" autoUpdateAnimBg="0"/>
      <p:bldP spid="200739" grpId="0" autoUpdateAnimBg="0"/>
      <p:bldP spid="200740" grpId="0" autoUpdateAnimBg="0"/>
      <p:bldP spid="200741" grpId="0" autoUpdateAnimBg="0"/>
      <p:bldP spid="200742" grpId="0" autoUpdateAnimBg="0"/>
      <p:bldP spid="200743" grpId="0" autoUpdateAnimBg="0"/>
      <p:bldP spid="200744" grpId="0" autoUpdateAnimBg="0"/>
      <p:bldP spid="200745" grpId="0" autoUpdateAnimBg="0"/>
      <p:bldP spid="200746" grpId="0" autoUpdateAnimBg="0"/>
      <p:bldP spid="200756" grpId="0" animBg="1"/>
      <p:bldP spid="200757" grpId="0" autoUpdateAnimBg="0"/>
      <p:bldP spid="200758" grpId="0" autoUpdateAnimBg="0"/>
      <p:bldP spid="20075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4831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135188" y="1844676"/>
            <a:ext cx="7772400" cy="2879725"/>
          </a:xfrm>
          <a:noFill/>
        </p:spPr>
        <p:txBody>
          <a:bodyPr/>
          <a:lstStyle/>
          <a:p>
            <a:pPr eaLnBrk="1" hangingPunct="1"/>
            <a:r>
              <a:rPr lang="zh-CN" altLang="en-US" i="0"/>
              <a:t>第七章</a:t>
            </a:r>
            <a:br>
              <a:rPr lang="zh-CN" altLang="en-US" i="0"/>
            </a:br>
            <a:r>
              <a:rPr lang="zh-CN" altLang="en-US" i="0"/>
              <a:t>图</a:t>
            </a:r>
          </a:p>
        </p:txBody>
      </p:sp>
    </p:spTree>
    <p:extLst>
      <p:ext uri="{BB962C8B-B14F-4D97-AF65-F5344CB8AC3E}">
        <p14:creationId xmlns:p14="http://schemas.microsoft.com/office/powerpoint/2010/main" val="23054036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828800" y="304801"/>
            <a:ext cx="861060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40000"/>
              </a:lnSpc>
            </a:pPr>
            <a:r>
              <a:rPr lang="zh-CN" altLang="en-US" sz="3600" dirty="0">
                <a:solidFill>
                  <a:srgbClr val="0000FF"/>
                </a:solidFill>
              </a:rPr>
              <a:t>　</a:t>
            </a:r>
            <a:r>
              <a:rPr lang="en-US" altLang="zh-CN" sz="3600" dirty="0">
                <a:solidFill>
                  <a:srgbClr val="0000FF"/>
                </a:solidFill>
              </a:rPr>
              <a:t>1. </a:t>
            </a:r>
            <a:r>
              <a:rPr lang="zh-CN" altLang="en-US" sz="3600" dirty="0">
                <a:solidFill>
                  <a:srgbClr val="FF0000"/>
                </a:solidFill>
              </a:rPr>
              <a:t>熟悉图的各种存储结构及其构造算法</a:t>
            </a:r>
            <a:r>
              <a:rPr lang="zh-CN" altLang="en-US" sz="3600" dirty="0">
                <a:solidFill>
                  <a:srgbClr val="0000FF"/>
                </a:solidFill>
              </a:rPr>
              <a:t>，了解实际问题的求解效率与采用何种存储结构和算法有密切联系。</a:t>
            </a:r>
          </a:p>
          <a:p>
            <a:pPr eaLnBrk="1" hangingPunct="1">
              <a:lnSpc>
                <a:spcPct val="140000"/>
              </a:lnSpc>
            </a:pPr>
            <a:r>
              <a:rPr lang="zh-CN" altLang="en-US" sz="3600" dirty="0">
                <a:solidFill>
                  <a:srgbClr val="0000FF"/>
                </a:solidFill>
              </a:rPr>
              <a:t>　</a:t>
            </a:r>
            <a:r>
              <a:rPr lang="en-US" altLang="zh-CN" sz="3600" dirty="0">
                <a:solidFill>
                  <a:srgbClr val="0000FF"/>
                </a:solidFill>
              </a:rPr>
              <a:t>2. </a:t>
            </a:r>
            <a:r>
              <a:rPr lang="zh-CN" altLang="en-US" sz="3600" dirty="0">
                <a:solidFill>
                  <a:srgbClr val="FF0000"/>
                </a:solidFill>
              </a:rPr>
              <a:t>熟练掌握图的两种搜索路径的遍历：遍历的逻辑定义、深度优先搜索和广度优先搜索的算法</a:t>
            </a:r>
            <a:r>
              <a:rPr lang="zh-CN" altLang="en-US" sz="3600" dirty="0">
                <a:solidFill>
                  <a:srgbClr val="0000FF"/>
                </a:solidFill>
              </a:rPr>
              <a:t>。</a:t>
            </a:r>
          </a:p>
          <a:p>
            <a:pPr eaLnBrk="1" hangingPunct="1">
              <a:lnSpc>
                <a:spcPct val="140000"/>
              </a:lnSpc>
            </a:pPr>
            <a:r>
              <a:rPr lang="zh-CN" altLang="en-US" sz="3600" dirty="0">
                <a:solidFill>
                  <a:srgbClr val="0000FF"/>
                </a:solidFill>
              </a:rPr>
              <a:t>   在学习中应注意</a:t>
            </a:r>
            <a:r>
              <a:rPr lang="zh-CN" altLang="en-US" sz="3600" dirty="0">
                <a:solidFill>
                  <a:srgbClr val="FF0000"/>
                </a:solidFill>
              </a:rPr>
              <a:t>图的遍历算法与树的遍历算法之间的类似和差异</a:t>
            </a:r>
            <a:r>
              <a:rPr lang="zh-CN" altLang="en-US" sz="3600" dirty="0">
                <a:solidFill>
                  <a:srgbClr val="0000FF"/>
                </a:solidFill>
              </a:rPr>
              <a:t>。</a:t>
            </a:r>
          </a:p>
        </p:txBody>
      </p:sp>
    </p:spTree>
    <p:extLst>
      <p:ext uri="{BB962C8B-B14F-4D97-AF65-F5344CB8AC3E}">
        <p14:creationId xmlns:p14="http://schemas.microsoft.com/office/powerpoint/2010/main" val="2256481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1981200" y="1520826"/>
            <a:ext cx="8229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华文行楷"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行楷"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行楷"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行楷"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行楷"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行楷" panose="02010800040101010101" pitchFamily="2" charset="-122"/>
              </a:defRPr>
            </a:lvl9pPr>
          </a:lstStyle>
          <a:p>
            <a:pPr eaLnBrk="1" hangingPunct="1">
              <a:lnSpc>
                <a:spcPct val="150000"/>
              </a:lnSpc>
            </a:pPr>
            <a:r>
              <a:rPr lang="zh-CN" altLang="en-US" sz="4000" b="0" dirty="0">
                <a:solidFill>
                  <a:srgbClr val="663300"/>
                </a:solidFill>
              </a:rPr>
              <a:t>　  </a:t>
            </a:r>
            <a:r>
              <a:rPr lang="en-US" altLang="zh-CN" sz="4000" dirty="0">
                <a:solidFill>
                  <a:srgbClr val="0000FF"/>
                </a:solidFill>
              </a:rPr>
              <a:t>3. </a:t>
            </a:r>
            <a:r>
              <a:rPr lang="zh-CN" altLang="en-US" sz="4000" dirty="0">
                <a:solidFill>
                  <a:srgbClr val="0000FF"/>
                </a:solidFill>
              </a:rPr>
              <a:t>应用图的遍历算法求解各种简单路径问题。</a:t>
            </a:r>
          </a:p>
          <a:p>
            <a:pPr eaLnBrk="1" hangingPunct="1">
              <a:lnSpc>
                <a:spcPct val="150000"/>
              </a:lnSpc>
            </a:pPr>
            <a:r>
              <a:rPr lang="zh-CN" altLang="en-US" sz="4000" dirty="0">
                <a:solidFill>
                  <a:srgbClr val="0000FF"/>
                </a:solidFill>
              </a:rPr>
              <a:t>　　</a:t>
            </a:r>
            <a:r>
              <a:rPr lang="en-US" altLang="zh-CN" sz="4000" dirty="0">
                <a:solidFill>
                  <a:srgbClr val="0000FF"/>
                </a:solidFill>
              </a:rPr>
              <a:t>4. </a:t>
            </a:r>
            <a:r>
              <a:rPr lang="zh-CN" altLang="en-US" sz="4000" dirty="0">
                <a:solidFill>
                  <a:srgbClr val="0000FF"/>
                </a:solidFill>
              </a:rPr>
              <a:t>理解教科书中讨论的各种图的算法。</a:t>
            </a:r>
          </a:p>
        </p:txBody>
      </p:sp>
    </p:spTree>
    <p:extLst>
      <p:ext uri="{BB962C8B-B14F-4D97-AF65-F5344CB8AC3E}">
        <p14:creationId xmlns:p14="http://schemas.microsoft.com/office/powerpoint/2010/main" val="40953485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urier New"/>
        <a:ea typeface="华文行楷"/>
        <a:cs typeface=""/>
      </a:majorFont>
      <a:minorFont>
        <a:latin typeface="Times New Roman"/>
        <a:ea typeface="华文行楷"/>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华文行楷" pitchFamily="2"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11569</Words>
  <Application>Microsoft Office PowerPoint</Application>
  <PresentationFormat>宽屏</PresentationFormat>
  <Paragraphs>1904</Paragraphs>
  <Slides>175</Slides>
  <Notes>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4</vt:i4>
      </vt:variant>
      <vt:variant>
        <vt:lpstr>幻灯片标题</vt:lpstr>
      </vt:variant>
      <vt:variant>
        <vt:i4>175</vt:i4>
      </vt:variant>
    </vt:vector>
  </HeadingPairs>
  <TitlesOfParts>
    <vt:vector size="192" baseType="lpstr">
      <vt:lpstr>华文行楷</vt:lpstr>
      <vt:lpstr>楷体_GB2312</vt:lpstr>
      <vt:lpstr>宋体</vt:lpstr>
      <vt:lpstr>新宋体</vt:lpstr>
      <vt:lpstr>Arial</vt:lpstr>
      <vt:lpstr>Calibri</vt:lpstr>
      <vt:lpstr>Calibri Light</vt:lpstr>
      <vt:lpstr>Courier New</vt:lpstr>
      <vt:lpstr>Symbol</vt:lpstr>
      <vt:lpstr>Times New Roman</vt:lpstr>
      <vt:lpstr>Wingdings</vt:lpstr>
      <vt:lpstr>Office 主题</vt:lpstr>
      <vt:lpstr>Default Design</vt:lpstr>
      <vt:lpstr>公式</vt:lpstr>
      <vt:lpstr>文档</vt:lpstr>
      <vt:lpstr>Document</vt:lpstr>
      <vt:lpstr>Visio</vt:lpstr>
      <vt:lpstr>第一章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线性表</vt:lpstr>
      <vt:lpstr>PowerPoint 演示文稿</vt:lpstr>
      <vt:lpstr>PowerPoint 演示文稿</vt:lpstr>
      <vt:lpstr>PowerPoint 演示文稿</vt:lpstr>
      <vt:lpstr>PowerPoint 演示文稿</vt:lpstr>
      <vt:lpstr>第三章 栈和队列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数组和广义表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树和二叉树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第十、十一章 排  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z</dc:creator>
  <cp:lastModifiedBy>z k</cp:lastModifiedBy>
  <cp:revision>102</cp:revision>
  <dcterms:created xsi:type="dcterms:W3CDTF">2016-06-09T06:03:17Z</dcterms:created>
  <dcterms:modified xsi:type="dcterms:W3CDTF">2018-07-07T12:36:52Z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