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4"/>
  </p:notesMasterIdLst>
  <p:handoutMasterIdLst>
    <p:handoutMasterId r:id="rId155"/>
  </p:handoutMasterIdLst>
  <p:sldIdLst>
    <p:sldId id="352" r:id="rId2"/>
    <p:sldId id="33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98" r:id="rId19"/>
    <p:sldId id="393" r:id="rId20"/>
    <p:sldId id="430" r:id="rId21"/>
    <p:sldId id="394" r:id="rId22"/>
    <p:sldId id="395" r:id="rId23"/>
    <p:sldId id="396" r:id="rId24"/>
    <p:sldId id="526" r:id="rId25"/>
    <p:sldId id="527" r:id="rId26"/>
    <p:sldId id="528" r:id="rId27"/>
    <p:sldId id="402" r:id="rId28"/>
    <p:sldId id="274" r:id="rId29"/>
    <p:sldId id="275" r:id="rId30"/>
    <p:sldId id="276" r:id="rId31"/>
    <p:sldId id="277" r:id="rId32"/>
    <p:sldId id="278" r:id="rId33"/>
    <p:sldId id="525" r:id="rId34"/>
    <p:sldId id="279" r:id="rId35"/>
    <p:sldId id="524" r:id="rId36"/>
    <p:sldId id="280" r:id="rId37"/>
    <p:sldId id="281" r:id="rId38"/>
    <p:sldId id="282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28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284" r:id="rId59"/>
    <p:sldId id="285" r:id="rId60"/>
    <p:sldId id="431" r:id="rId61"/>
    <p:sldId id="286" r:id="rId62"/>
    <p:sldId id="287" r:id="rId63"/>
    <p:sldId id="288" r:id="rId64"/>
    <p:sldId id="289" r:id="rId65"/>
    <p:sldId id="290" r:id="rId66"/>
    <p:sldId id="291" r:id="rId67"/>
    <p:sldId id="433" r:id="rId68"/>
    <p:sldId id="292" r:id="rId69"/>
    <p:sldId id="293" r:id="rId70"/>
    <p:sldId id="294" r:id="rId71"/>
    <p:sldId id="295" r:id="rId72"/>
    <p:sldId id="296" r:id="rId73"/>
    <p:sldId id="297" r:id="rId74"/>
    <p:sldId id="298" r:id="rId75"/>
    <p:sldId id="299" r:id="rId76"/>
    <p:sldId id="300" r:id="rId77"/>
    <p:sldId id="301" r:id="rId78"/>
    <p:sldId id="302" r:id="rId79"/>
    <p:sldId id="303" r:id="rId80"/>
    <p:sldId id="304" r:id="rId81"/>
    <p:sldId id="305" r:id="rId82"/>
    <p:sldId id="306" r:id="rId83"/>
    <p:sldId id="307" r:id="rId84"/>
    <p:sldId id="308" r:id="rId85"/>
    <p:sldId id="401" r:id="rId86"/>
    <p:sldId id="310" r:id="rId87"/>
    <p:sldId id="311" r:id="rId88"/>
    <p:sldId id="312" r:id="rId89"/>
    <p:sldId id="315" r:id="rId90"/>
    <p:sldId id="313" r:id="rId91"/>
    <p:sldId id="314" r:id="rId92"/>
    <p:sldId id="406" r:id="rId93"/>
    <p:sldId id="408" r:id="rId94"/>
    <p:sldId id="407" r:id="rId95"/>
    <p:sldId id="409" r:id="rId96"/>
    <p:sldId id="410" r:id="rId97"/>
    <p:sldId id="411" r:id="rId98"/>
    <p:sldId id="412" r:id="rId99"/>
    <p:sldId id="413" r:id="rId100"/>
    <p:sldId id="414" r:id="rId101"/>
    <p:sldId id="415" r:id="rId102"/>
    <p:sldId id="416" r:id="rId103"/>
    <p:sldId id="417" r:id="rId104"/>
    <p:sldId id="418" r:id="rId105"/>
    <p:sldId id="419" r:id="rId106"/>
    <p:sldId id="420" r:id="rId107"/>
    <p:sldId id="421" r:id="rId108"/>
    <p:sldId id="422" r:id="rId109"/>
    <p:sldId id="423" r:id="rId110"/>
    <p:sldId id="424" r:id="rId111"/>
    <p:sldId id="425" r:id="rId112"/>
    <p:sldId id="426" r:id="rId113"/>
    <p:sldId id="427" r:id="rId114"/>
    <p:sldId id="428" r:id="rId115"/>
    <p:sldId id="429" r:id="rId116"/>
    <p:sldId id="316" r:id="rId117"/>
    <p:sldId id="432" r:id="rId118"/>
    <p:sldId id="404" r:id="rId119"/>
    <p:sldId id="405" r:id="rId120"/>
    <p:sldId id="353" r:id="rId121"/>
    <p:sldId id="35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55" r:id="rId131"/>
    <p:sldId id="356" r:id="rId132"/>
    <p:sldId id="357" r:id="rId133"/>
    <p:sldId id="358" r:id="rId134"/>
    <p:sldId id="359" r:id="rId135"/>
    <p:sldId id="360" r:id="rId136"/>
    <p:sldId id="361" r:id="rId137"/>
    <p:sldId id="362" r:id="rId138"/>
    <p:sldId id="363" r:id="rId139"/>
    <p:sldId id="364" r:id="rId140"/>
    <p:sldId id="452" r:id="rId141"/>
    <p:sldId id="365" r:id="rId142"/>
    <p:sldId id="366" r:id="rId143"/>
    <p:sldId id="367" r:id="rId144"/>
    <p:sldId id="368" r:id="rId145"/>
    <p:sldId id="369" r:id="rId146"/>
    <p:sldId id="370" r:id="rId147"/>
    <p:sldId id="371" r:id="rId148"/>
    <p:sldId id="372" r:id="rId149"/>
    <p:sldId id="373" r:id="rId150"/>
    <p:sldId id="374" r:id="rId151"/>
    <p:sldId id="375" r:id="rId152"/>
    <p:sldId id="384" r:id="rId15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5" autoAdjust="0"/>
    <p:restoredTop sz="94636" autoAdjust="0"/>
  </p:normalViewPr>
  <p:slideViewPr>
    <p:cSldViewPr>
      <p:cViewPr varScale="1">
        <p:scale>
          <a:sx n="79" d="100"/>
          <a:sy n="79" d="100"/>
        </p:scale>
        <p:origin x="90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78367-EC45-4616-91FC-BA489EE4C93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970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49A52-AF60-4904-9C42-A6372C089858}" type="slidenum">
              <a:rPr lang="en-US" altLang="zh-CN" smtClean="0"/>
              <a:pPr/>
              <a:t>128</a:t>
            </a:fld>
            <a:endParaRPr lang="en-US" altLang="zh-CN" smtClean="0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3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5389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B8F7C-077A-433E-B42B-1DCE44C5744F}" type="slidenum">
              <a:rPr lang="en-US" altLang="zh-CN" smtClean="0"/>
              <a:pPr/>
              <a:t>129</a:t>
            </a:fld>
            <a:endParaRPr lang="en-US" altLang="zh-CN" smtClean="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4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3456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2DB53-4F76-4EA4-9F47-0B2B70B8737A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164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3397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C515F-8D05-45E6-B388-442174B79EF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165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590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C594C-BFF9-4B5B-BE91-58BE2D920B84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6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2032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C30E7-8641-4AF4-9E4C-CC5D19C0C8C4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smtClean="0"/>
              <a:t>What you might have thought</a:t>
            </a:r>
          </a:p>
          <a:p>
            <a:pPr eaLnBrk="1" hangingPunct="1"/>
            <a:r>
              <a:rPr lang="en-US" altLang="zh-CN" smtClean="0"/>
              <a:t>1. 4 stages of instruction executino</a:t>
            </a:r>
          </a:p>
          <a:p>
            <a:pPr eaLnBrk="1" hangingPunct="1"/>
            <a:r>
              <a:rPr lang="en-US" altLang="zh-CN" smtClean="0"/>
              <a:t>2.Status of FU:  Normal things to keep track of (RAW &amp; structura for busyl):</a:t>
            </a:r>
          </a:p>
          <a:p>
            <a:pPr eaLnBrk="1" hangingPunct="1"/>
            <a:r>
              <a:rPr lang="en-US" altLang="zh-CN" smtClean="0"/>
              <a:t>Fi from instruction format of the mahine (Fi is dest)</a:t>
            </a:r>
          </a:p>
          <a:p>
            <a:pPr eaLnBrk="1" hangingPunct="1"/>
            <a:r>
              <a:rPr lang="en-US" altLang="zh-CN" smtClean="0"/>
              <a:t>Add unit can Add or Sub</a:t>
            </a:r>
          </a:p>
          <a:p>
            <a:pPr eaLnBrk="1" hangingPunct="1"/>
            <a:r>
              <a:rPr lang="en-US" altLang="zh-CN" smtClean="0"/>
              <a:t>Rj, Rk - status of registers (Yes means ready)</a:t>
            </a:r>
          </a:p>
          <a:p>
            <a:pPr eaLnBrk="1" hangingPunct="1"/>
            <a:r>
              <a:rPr lang="en-US" altLang="zh-CN" smtClean="0"/>
              <a:t>Qj,Qk - If a no in Rj, Rk, means waiting for a FU to write result; Qj, Qk means wihch FU waiting for it</a:t>
            </a:r>
          </a:p>
          <a:p>
            <a:pPr eaLnBrk="1" hangingPunct="1"/>
            <a:r>
              <a:rPr lang="en-US" altLang="zh-CN" smtClean="0"/>
              <a:t>3.Status of register result (WAW &amp;WAR)s:</a:t>
            </a:r>
          </a:p>
          <a:p>
            <a:pPr eaLnBrk="1" hangingPunct="1"/>
            <a:r>
              <a:rPr lang="en-US" altLang="zh-CN" smtClean="0"/>
              <a:t>which FU is going to write into registers</a:t>
            </a:r>
          </a:p>
          <a:p>
            <a:pPr eaLnBrk="1" hangingPunct="1"/>
            <a:r>
              <a:rPr lang="en-US" altLang="zh-CN" smtClean="0"/>
              <a:t>Scoreboard on 6600 = size of FU</a:t>
            </a:r>
          </a:p>
          <a:p>
            <a:pPr eaLnBrk="1" hangingPunct="1"/>
            <a:r>
              <a:rPr lang="en-US" altLang="zh-CN" smtClean="0"/>
              <a:t>6.7, 6.8, 6.9, 6.12, 6.13, 6.16, 6.17</a:t>
            </a:r>
          </a:p>
          <a:p>
            <a:pPr eaLnBrk="1" hangingPunct="1"/>
            <a:r>
              <a:rPr lang="en-US" altLang="zh-CN" smtClean="0"/>
              <a:t>FU latencies: Add 2, Mult 10, Div 40 clocks</a:t>
            </a:r>
          </a:p>
        </p:txBody>
      </p:sp>
      <p:sp>
        <p:nvSpPr>
          <p:cNvPr id="167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4200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B42C4-1AA6-444C-9E42-FB1523BFC528}" type="slidenum">
              <a:rPr lang="en-US" altLang="zh-CN" smtClean="0"/>
              <a:pPr/>
              <a:t>124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8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0274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D3CE-67EC-4863-85EA-24E2009509D9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9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116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826AA-6EB5-45F8-A0F2-4AD7F587AC00}" type="slidenum">
              <a:rPr lang="en-US" altLang="zh-CN" smtClean="0"/>
              <a:pPr/>
              <a:t>126</a:t>
            </a:fld>
            <a:endParaRPr lang="en-US" altLang="zh-CN" smtClean="0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1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9201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EE9B5-B9A2-4D59-963E-846BBDE1D08F}" type="slidenum">
              <a:rPr lang="en-US" altLang="zh-CN" smtClean="0"/>
              <a:pPr/>
              <a:t>127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2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488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eagle_b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6191250"/>
            <a:ext cx="7207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zheda_ga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1013" y="6183313"/>
            <a:ext cx="79533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CB2DFC2-F7A2-4ECB-9D91-81D0AF6A1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0350"/>
            <a:ext cx="2239963" cy="5872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60350"/>
            <a:ext cx="6572250" cy="5872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60350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1557338"/>
            <a:ext cx="8964613" cy="4575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1125538"/>
            <a:ext cx="8642350" cy="47958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</p:cSld>
  <p:clrMapOvr>
    <a:masterClrMapping/>
  </p:clrMapOvr>
  <p:transition spd="slow">
    <p:pull dir="ru"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5E552-E261-4AA8-B7CA-F712E99767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4405313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4069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CF8E3-7C94-4850-A3C0-413A289D29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260350"/>
            <a:ext cx="799306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57338"/>
            <a:ext cx="8964613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435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fld id="{CC1A260B-8CD5-46FC-B046-E472157DF2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1042988" y="260350"/>
            <a:ext cx="1439862" cy="720725"/>
          </a:xfrm>
          <a:prstGeom prst="rect">
            <a:avLst/>
          </a:prstGeom>
          <a:solidFill>
            <a:srgbClr val="CC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6023" name="Picture 11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715250" y="6334125"/>
            <a:ext cx="7207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4" name="Picture 12" descr="zheda_gat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435975" y="6326188"/>
            <a:ext cx="795338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1" r:id="rId2"/>
    <p:sldLayoutId id="2147483872" r:id="rId3"/>
    <p:sldLayoutId id="2147483873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ransition>
    <p:rand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3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3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8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9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0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1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6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8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9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0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1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2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3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4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5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6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7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8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9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1.e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2.e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3.e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4.e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5.e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6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7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8.e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9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1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2.e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7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9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1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3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4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8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9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1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2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3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4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5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6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57313" y="1571625"/>
            <a:ext cx="6538912" cy="2011363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           Lecture 3</a:t>
            </a:r>
            <a:br>
              <a:rPr lang="en-US" altLang="zh-CN" sz="4000" smtClean="0"/>
            </a:b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en-US" altLang="zh-CN" sz="3600" smtClean="0"/>
              <a:t>ILP:  Dynamic Scheduling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65163" y="4075113"/>
            <a:ext cx="3278187" cy="747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ILP Concept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Dynamic scheduling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885112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Name Dependence 1:Anti-dependence</a:t>
            </a:r>
          </a:p>
        </p:txBody>
      </p:sp>
      <p:sp>
        <p:nvSpPr>
          <p:cNvPr id="10547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196975"/>
            <a:ext cx="88392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Name dependence:</a:t>
            </a:r>
            <a:r>
              <a:rPr lang="en-US" altLang="en-US" sz="28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en-US" sz="2800" smtClean="0">
                <a:latin typeface="Comic Sans MS" pitchFamily="66" charset="0"/>
              </a:rPr>
              <a:t>when 2 instructions use same register or memory location, called a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n-US" altLang="en-US" sz="2800" smtClean="0">
                <a:latin typeface="Comic Sans MS" pitchFamily="66" charset="0"/>
              </a:rPr>
              <a:t>, but no flow of data between the instructions associated with that name;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Instr</a:t>
            </a:r>
            <a:r>
              <a:rPr lang="en-US" altLang="en-US" sz="2800" baseline="-25000" smtClean="0">
                <a:latin typeface="Comic Sans MS" pitchFamily="66" charset="0"/>
              </a:rPr>
              <a:t>J</a:t>
            </a:r>
            <a:r>
              <a:rPr lang="en-US" altLang="en-US" sz="2800" smtClean="0">
                <a:latin typeface="Comic Sans MS" pitchFamily="66" charset="0"/>
              </a:rPr>
              <a:t> writes operand </a:t>
            </a:r>
            <a:r>
              <a:rPr lang="en-US" altLang="en-US" sz="2800" i="1" u="sng" smtClean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smtClean="0">
                <a:latin typeface="Comic Sans MS" pitchFamily="66" charset="0"/>
              </a:rPr>
              <a:t> Instr</a:t>
            </a:r>
            <a:r>
              <a:rPr lang="en-US" altLang="en-US" sz="2800" baseline="-25000" smtClean="0">
                <a:latin typeface="Comic Sans MS" pitchFamily="66" charset="0"/>
              </a:rPr>
              <a:t>I </a:t>
            </a:r>
            <a:r>
              <a:rPr lang="en-US" altLang="en-US" sz="2800" smtClean="0">
                <a:latin typeface="Comic Sans MS" pitchFamily="66" charset="0"/>
              </a:rPr>
              <a:t>reads it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called an “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anti-dependence</a:t>
            </a:r>
            <a:r>
              <a:rPr lang="en-US" altLang="en-US" sz="2800" smtClean="0">
                <a:latin typeface="Comic Sans MS" pitchFamily="66" charset="0"/>
              </a:rPr>
              <a:t>” by compiler writers.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This results from reuse of the name “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r1</a:t>
            </a:r>
            <a:r>
              <a:rPr lang="en-US" altLang="en-US" sz="2800" smtClean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Write After Read (WAR) hazard</a:t>
            </a: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2195513" y="3284538"/>
            <a:ext cx="3810000" cy="1184275"/>
            <a:chOff x="1392" y="2256"/>
            <a:chExt cx="2400" cy="746"/>
          </a:xfrm>
        </p:grpSpPr>
        <p:sp>
          <p:nvSpPr>
            <p:cNvPr id="105477" name="Rectangle 4"/>
            <p:cNvSpPr>
              <a:spLocks noChangeArrowheads="1"/>
            </p:cNvSpPr>
            <p:nvPr/>
          </p:nvSpPr>
          <p:spPr bwMode="auto">
            <a:xfrm>
              <a:off x="1680" y="2256"/>
              <a:ext cx="2112" cy="74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sub r4,</a:t>
              </a:r>
              <a:r>
                <a:rPr lang="en-US" altLang="en-US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add </a:t>
              </a:r>
              <a:r>
                <a:rPr lang="en-US" altLang="en-US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K: mul r6,r1,r7</a:t>
              </a:r>
            </a:p>
          </p:txBody>
        </p:sp>
        <p:sp>
          <p:nvSpPr>
            <p:cNvPr id="105478" name="Arc 5"/>
            <p:cNvSpPr>
              <a:spLocks/>
            </p:cNvSpPr>
            <p:nvPr/>
          </p:nvSpPr>
          <p:spPr bwMode="auto">
            <a:xfrm flipH="1">
              <a:off x="1392" y="2352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6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idx="1"/>
          </p:nvPr>
        </p:nvSpPr>
        <p:spPr>
          <a:xfrm>
            <a:off x="1357313" y="6096000"/>
            <a:ext cx="7405687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Notice that F0 never sees Load from location 80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0E88A1E-80BD-4419-8553-E3DE68571A3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57200" y="1343025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43025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7</a:t>
            </a:r>
          </a:p>
        </p:txBody>
      </p:sp>
      <p:sp>
        <p:nvSpPr>
          <p:cNvPr id="4843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Register file completely detached from computation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First and Second iteration completely overlapped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76400EF-5874-4315-BE9A-D10520250D54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32737A0-B427-4FF0-80B5-EC5EFB187F4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9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791200"/>
            <a:ext cx="8032750" cy="4445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Load1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Note: Dispatching SUBI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36699B7-53B2-442E-85AD-E5E30B9BF3B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10</a:t>
            </a:r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0010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Load2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Note: Dispatching BNEZ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919D46F-A503-4469-9BA8-A7E32E351EC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11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5857875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Next load in sequence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86375" y="6443663"/>
            <a:ext cx="2405063" cy="5572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279EB2B-2AC1-455D-A5E3-470EF08F4E4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8625" y="121443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1443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idx="1"/>
          </p:nvPr>
        </p:nvSpPr>
        <p:spPr>
          <a:xfrm>
            <a:off x="1111250" y="6072188"/>
            <a:ext cx="8032750" cy="5016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Why not issue third multiply?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537325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DD45051-A327-4972-B282-3A3605E346E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86375" y="6680200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C540CFA-B2AC-4E22-B0C2-128096AC919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14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Mult1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86375" y="6537325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554A605-DE66-4326-AE22-FBCF981A0B7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15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Mult2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E8F9056A-3BBE-43A6-9D75-5ED7D6C78A6F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8353425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Name Dependence 2: Output dependence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Comic Sans MS" pitchFamily="66" charset="0"/>
              </a:rPr>
              <a:t>Instr</a:t>
            </a:r>
            <a:r>
              <a:rPr lang="en-US" altLang="en-US" sz="2800" baseline="-25000" dirty="0" err="1" smtClean="0">
                <a:latin typeface="Comic Sans MS" pitchFamily="66" charset="0"/>
              </a:rPr>
              <a:t>J</a:t>
            </a:r>
            <a:r>
              <a:rPr lang="en-US" altLang="en-US" sz="2800" dirty="0" smtClean="0">
                <a:latin typeface="Comic Sans MS" pitchFamily="66" charset="0"/>
              </a:rPr>
              <a:t> writes operand </a:t>
            </a:r>
            <a:r>
              <a:rPr lang="en-US" altLang="en-US" sz="2800" i="1" u="sng" dirty="0" smtClean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err="1" smtClean="0">
                <a:latin typeface="Comic Sans MS" pitchFamily="66" charset="0"/>
              </a:rPr>
              <a:t>Instr</a:t>
            </a:r>
            <a:r>
              <a:rPr lang="en-US" altLang="en-US" sz="2800" baseline="-25000" dirty="0" err="1" smtClean="0">
                <a:latin typeface="Comic Sans MS" pitchFamily="66" charset="0"/>
              </a:rPr>
              <a:t>I</a:t>
            </a:r>
            <a:r>
              <a:rPr lang="en-US" altLang="en-US" sz="2800" baseline="-250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latin typeface="Comic Sans MS" pitchFamily="66" charset="0"/>
              </a:rPr>
              <a:t>writes it.</a:t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endParaRPr lang="en-US" alt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Called an “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output dependence</a:t>
            </a:r>
            <a:r>
              <a:rPr lang="en-US" altLang="en-US" sz="2800" dirty="0" smtClean="0">
                <a:latin typeface="Comic Sans MS" pitchFamily="66" charset="0"/>
              </a:rPr>
              <a:t>” by compiler writers</a:t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>This also results from the reuse of name “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en-US" sz="2800" dirty="0" smtClean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Write After Write (WAW) hazard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743200" y="2057400"/>
            <a:ext cx="3352800" cy="1184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I: sub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,r4,r3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J: add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,r2,r3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K: mul r6,r1,r7</a:t>
            </a:r>
          </a:p>
        </p:txBody>
      </p:sp>
      <p:sp>
        <p:nvSpPr>
          <p:cNvPr id="106501" name="Arc 5"/>
          <p:cNvSpPr>
            <a:spLocks/>
          </p:cNvSpPr>
          <p:nvPr/>
        </p:nvSpPr>
        <p:spPr bwMode="auto">
          <a:xfrm flipH="1" flipV="1">
            <a:off x="2286000" y="2209800"/>
            <a:ext cx="468313" cy="457200"/>
          </a:xfrm>
          <a:custGeom>
            <a:avLst/>
            <a:gdLst>
              <a:gd name="T0" fmla="*/ 0 w 24532"/>
              <a:gd name="T1" fmla="*/ 2147483647 h 43200"/>
              <a:gd name="T2" fmla="*/ 2147483647 w 24532"/>
              <a:gd name="T3" fmla="*/ 2147483647 h 43200"/>
              <a:gd name="T4" fmla="*/ 2147483647 w 24532"/>
              <a:gd name="T5" fmla="*/ 2147483647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43688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F420056-CCE0-4C1B-A3B3-B3EE31975D0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43688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ED0D3E4-EFA5-44AA-AA12-32FC790AA3C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B197ACC-2385-403A-B0E8-1C672527A688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112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537325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A3F75176-B3F3-4775-94FA-DB263A303A7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113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57188" y="13573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3573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20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214938" y="6643688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3BF7A531-979A-4E0B-880D-28CB70FD588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8529638" cy="1214438"/>
          </a:xfrm>
        </p:spPr>
        <p:txBody>
          <a:bodyPr/>
          <a:lstStyle/>
          <a:p>
            <a:pPr eaLnBrk="1" hangingPunct="1"/>
            <a:r>
              <a:rPr lang="en-US" altLang="zh-CN" smtClean="0"/>
              <a:t>Summary of Tomasulo Algorithm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0188"/>
            <a:ext cx="8659813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Reservations stations: </a:t>
            </a:r>
            <a:r>
              <a:rPr lang="en-US" altLang="en-US" sz="2400" i="1" smtClean="0">
                <a:solidFill>
                  <a:srgbClr val="FF0000"/>
                </a:solidFill>
                <a:latin typeface="Comic Sans MS" pitchFamily="66" charset="0"/>
              </a:rPr>
              <a:t>implicit register renaming</a:t>
            </a:r>
            <a:r>
              <a:rPr lang="en-US" altLang="en-US" sz="2400" smtClean="0">
                <a:latin typeface="Comic Sans MS" pitchFamily="66" charset="0"/>
              </a:rPr>
              <a:t> to larger set of registers + </a:t>
            </a: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buffering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Prevents registers as bottleneck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Avoids WAR, WAW hazards of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Allows loop unrolling in HW</a:t>
            </a:r>
            <a:endParaRPr lang="en-US" altLang="en-US" sz="18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Not limited to basic blocks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mic Sans MS" pitchFamily="66" charset="0"/>
              </a:rPr>
              <a:t>(integer units gets ahead, beyond branches)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Lasting Contributions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Load/store disambiguation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360/91 descendants are Pentium III; PowerPC 604; MIPS R10000; HP-PA 8000; Alpha 21264</a:t>
            </a:r>
            <a:endParaRPr lang="en-US" altLang="zh-CN" sz="2400" smtClean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78F199D-4B31-4870-8E68-DF5F086E3B7D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about Precise Interrupts?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Tomasulo had: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/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In-order issue, out-of-order execution, and out-of-order completion</a:t>
            </a:r>
          </a:p>
          <a:p>
            <a:pPr eaLnBrk="1" hangingPunct="1"/>
            <a:endParaRPr lang="en-US" altLang="zh-CN" sz="280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Need to “fix” the out-of-order completion aspect so that we can find precise breakpoint in instruction stream.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  </a:t>
            </a:r>
            <a:r>
              <a:rPr lang="en-US" altLang="zh-CN" sz="2800" smtClean="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Speculation</a:t>
            </a:r>
            <a:r>
              <a:rPr lang="zh-CN" altLang="en-US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Reorder buffer</a:t>
            </a:r>
            <a:r>
              <a:rPr lang="en-US" altLang="zh-CN" sz="28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! (later )</a:t>
            </a:r>
            <a:endParaRPr lang="en-US" altLang="zh-CN" sz="280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Scoreboard vs. Tomasulo</a:t>
            </a:r>
            <a:endParaRPr lang="zh-CN" altLang="en-US" smtClean="0"/>
          </a:p>
        </p:txBody>
      </p:sp>
      <p:sp>
        <p:nvSpPr>
          <p:cNvPr id="146435" name="内容占位符 4"/>
          <p:cNvSpPr>
            <a:spLocks noGrp="1"/>
          </p:cNvSpPr>
          <p:nvPr>
            <p:ph sz="half" idx="1"/>
          </p:nvPr>
        </p:nvSpPr>
        <p:spPr>
          <a:xfrm>
            <a:off x="-428625" y="1557338"/>
            <a:ext cx="5072063" cy="4575175"/>
          </a:xfrm>
        </p:spPr>
        <p:txBody>
          <a:bodyPr/>
          <a:lstStyle/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en-US" altLang="zh-CN" smtClean="0"/>
              <a:t>Multiple  multiplier, etc. Funcs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smtClean="0"/>
              <a:t>IF</a:t>
            </a:r>
            <a:r>
              <a:rPr lang="en-US" altLang="zh-CN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Scoreboare 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smtClean="0">
                <a:sym typeface="Wingdings" pitchFamily="2" charset="2"/>
              </a:rPr>
              <a:t>control</a:t>
            </a:r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0000FF"/>
                </a:solidFill>
              </a:rPr>
              <a:t>Stall when WAW, WAR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14643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53006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>
                <a:sym typeface="Wingdings" pitchFamily="2" charset="2"/>
              </a:rPr>
              <a:t>特点</a:t>
            </a:r>
            <a:endParaRPr lang="en-US" altLang="zh-CN" smtClean="0">
              <a:sym typeface="Wingdings" pitchFamily="2" charset="2"/>
            </a:endParaRP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Fewer Func, unpipelined  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FP op. queue, Reservation station, LD/ST buffer, CDB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3 </a:t>
            </a:r>
            <a:r>
              <a:rPr lang="en-US" altLang="zh-CN" smtClean="0">
                <a:sym typeface="Wingdings" pitchFamily="2" charset="2"/>
              </a:rPr>
              <a:t>stages pipeline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Reg. RenameNo WAW, WAR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Reduce structural hazard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RAW detection 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smtClean="0">
                <a:sym typeface="Wingdings" pitchFamily="2" charset="2"/>
              </a:rPr>
              <a:t>—reservation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</p:txBody>
      </p:sp>
      <p:sp>
        <p:nvSpPr>
          <p:cNvPr id="146437" name="爆炸形 2 5"/>
          <p:cNvSpPr>
            <a:spLocks noChangeArrowheads="1"/>
          </p:cNvSpPr>
          <p:nvPr/>
        </p:nvSpPr>
        <p:spPr bwMode="auto">
          <a:xfrm>
            <a:off x="1428750" y="5429250"/>
            <a:ext cx="7429500" cy="928688"/>
          </a:xfrm>
          <a:prstGeom prst="irregularSeal2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6438" name="TextBox 8"/>
          <p:cNvSpPr txBox="1">
            <a:spLocks noChangeArrowheads="1"/>
          </p:cNvSpPr>
          <p:nvPr/>
        </p:nvSpPr>
        <p:spPr bwMode="auto">
          <a:xfrm>
            <a:off x="357188" y="5786438"/>
            <a:ext cx="8572500" cy="585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/>
              <a:t>Can Scoreboard avoid WAW, WAR with Reg. Rename?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080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Scoreboard Pipeline stage description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981075"/>
            <a:ext cx="86423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Comic Sans MS" pitchFamily="66" charset="0"/>
              </a:rPr>
              <a:t>Issue:</a:t>
            </a:r>
            <a:r>
              <a:rPr lang="en-US" altLang="zh-CN" sz="2400" smtClean="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Avoid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 smtClean="0">
                <a:latin typeface="Comic Sans MS" pitchFamily="66" charset="0"/>
              </a:rPr>
              <a:t> hazard and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 smtClean="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(RD)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smtClean="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 smtClean="0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0"/>
            <a:ext cx="8072437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scoreboard algorithm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Scoreboard-takes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full responsibility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Functional unit status: </a:t>
            </a:r>
            <a:r>
              <a:rPr lang="en-US" altLang="zh-CN" sz="2400" smtClean="0">
                <a:solidFill>
                  <a:srgbClr val="CC00FF"/>
                </a:solidFill>
                <a:latin typeface="Comic Sans MS" pitchFamily="66" charset="0"/>
              </a:rPr>
              <a:t>buzy,op,Fi, Fj,Fk,Qj,Qk ,Rj,Rk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0"/>
            <a:ext cx="7162800" cy="836613"/>
          </a:xfrm>
        </p:spPr>
        <p:txBody>
          <a:bodyPr/>
          <a:lstStyle/>
          <a:p>
            <a:pPr eaLnBrk="1" hangingPunct="1"/>
            <a:r>
              <a:rPr lang="en-US" altLang="en-US" smtClean="0"/>
              <a:t>ILP and Data Hazards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908050"/>
            <a:ext cx="8915400" cy="549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HW/SW must preserve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program order</a:t>
            </a:r>
            <a:r>
              <a:rPr lang="en-US" altLang="en-US" sz="2800" smtClean="0">
                <a:latin typeface="Comic Sans MS" pitchFamily="66" charset="0"/>
              </a:rPr>
              <a:t>: 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order instructions would execute in if executed sequentially 1 at a time as determined by original source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HW/SW goal: exploit parallelism by preserving program order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only where it affects the outcome of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Instructions involved in a name dependence can execute simultaneously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if name used</a:t>
            </a:r>
            <a:r>
              <a:rPr lang="en-US" altLang="en-US" sz="2800" smtClean="0">
                <a:latin typeface="Comic Sans MS" pitchFamily="66" charset="0"/>
              </a:rPr>
              <a:t> in instructions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is changed</a:t>
            </a:r>
            <a:r>
              <a:rPr lang="en-US" altLang="en-US" sz="2800" smtClean="0">
                <a:latin typeface="Comic Sans MS" pitchFamily="66" charset="0"/>
              </a:rPr>
              <a:t> so instructions do not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  <a:r>
              <a:rPr lang="en-US" altLang="en-US" sz="2400" smtClean="0">
                <a:latin typeface="Comic Sans MS" pitchFamily="66" charset="0"/>
              </a:rPr>
              <a:t> resolves name dependence for regs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Either by </a:t>
            </a:r>
            <a:r>
              <a:rPr lang="en-US" altLang="en-US" sz="2400" smtClean="0">
                <a:solidFill>
                  <a:srgbClr val="0000FF"/>
                </a:solidFill>
                <a:latin typeface="Comic Sans MS" pitchFamily="66" charset="0"/>
              </a:rPr>
              <a:t>compiler</a:t>
            </a:r>
            <a:r>
              <a:rPr lang="en-US" altLang="en-US" sz="2400" smtClean="0">
                <a:latin typeface="Comic Sans MS" pitchFamily="66" charset="0"/>
              </a:rPr>
              <a:t> or by </a:t>
            </a:r>
            <a:r>
              <a:rPr lang="en-US" altLang="en-US" sz="2400" smtClean="0">
                <a:solidFill>
                  <a:srgbClr val="0000FF"/>
                </a:solidFill>
                <a:latin typeface="Comic Sans MS" pitchFamily="66" charset="0"/>
              </a:rPr>
              <a:t>HW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60350"/>
            <a:ext cx="6954837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Explicit</a:t>
            </a:r>
            <a:r>
              <a:rPr lang="en-US" altLang="zh-CN" smtClean="0"/>
              <a:t> Register Renaming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214313" y="1357313"/>
            <a:ext cx="9644063" cy="49530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Make use of a </a:t>
            </a:r>
            <a:r>
              <a:rPr lang="en-US" altLang="zh-CN" sz="2400" i="1" smtClean="0">
                <a:latin typeface="Comic Sans MS" pitchFamily="66" charset="0"/>
              </a:rPr>
              <a:t>physical </a:t>
            </a:r>
            <a:r>
              <a:rPr lang="en-US" altLang="zh-CN" sz="2400" smtClean="0">
                <a:latin typeface="Comic Sans MS" pitchFamily="66" charset="0"/>
              </a:rPr>
              <a:t>register file that is larger than number of registers specified by ISA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Key insight: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Allocate a new physical destination register for every instruction that writes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Very similar to a compiler transformation called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Static Single Assignment (SSA) </a:t>
            </a:r>
            <a:r>
              <a:rPr lang="en-US" altLang="zh-CN" sz="2000" smtClean="0">
                <a:latin typeface="Comic Sans MS" pitchFamily="66" charset="0"/>
              </a:rPr>
              <a:t>form — but in hardware!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Removes all chance of WAR or WAW hazards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Like Tomasulo, good for allowing full out-of-order completion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Like hardware-based dynamic compilation?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Mechanism?  Keep a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translation table</a:t>
            </a:r>
            <a:r>
              <a:rPr lang="en-US" altLang="zh-CN" sz="240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ISA register 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smtClean="0">
                <a:latin typeface="Comic Sans MS" pitchFamily="66" charset="0"/>
              </a:rPr>
              <a:t> physical register mapping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When register written, replace entry with new register from freelist.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Physical register becomes free when not used by any active instructions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8101012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Advantages of Explicit Renaming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71625"/>
            <a:ext cx="9144000" cy="42021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Decouples </a:t>
            </a:r>
            <a:r>
              <a:rPr lang="en-US" altLang="zh-CN" sz="2800" i="1" smtClean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800" i="1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800" smtClean="0">
                <a:latin typeface="Comic Sans MS" pitchFamily="66" charset="0"/>
              </a:rPr>
              <a:t>from </a:t>
            </a:r>
            <a:r>
              <a:rPr lang="en-US" altLang="zh-CN" sz="2800" i="1" smtClean="0">
                <a:solidFill>
                  <a:srgbClr val="FF0000"/>
                </a:solidFill>
                <a:latin typeface="Comic Sans MS" pitchFamily="66" charset="0"/>
              </a:rPr>
              <a:t>scheduling:</a:t>
            </a:r>
            <a:endParaRPr lang="en-US" altLang="zh-CN" sz="280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Pipeline can be exactly like “standard” MIPS pipeline (perhaps with multiple operations issued per cycle)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Or, pipeline could be Tomasulo-like or a scoreboard, etc.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Standard forwarding or bypassing could be used</a:t>
            </a: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Allows data to be fetched from single register file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No need to bypass values from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reservation station</a:t>
            </a:r>
            <a:r>
              <a:rPr lang="en-US" altLang="zh-CN" sz="2400" smtClean="0">
                <a:latin typeface="Comic Sans MS" pitchFamily="66" charset="0"/>
              </a:rPr>
              <a:t> or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reorder buffer 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This can be important for balancing pipeline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Adv. Explicit Renaming (cont.)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Many processors use a variant of this technique: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R10000, Alpha 21264, HP PA8000</a:t>
            </a:r>
          </a:p>
          <a:p>
            <a:pPr eaLnBrk="1" hangingPunct="1"/>
            <a:endParaRPr lang="en-US" altLang="zh-CN" sz="28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Another way to get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precise interrupt points</a:t>
            </a:r>
            <a:r>
              <a:rPr lang="en-US" altLang="zh-CN" sz="280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All that needs to be “undone” for precise break point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is to undo the table mappings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Provides an interesting mix between reorder buffer and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future file</a:t>
            </a:r>
          </a:p>
          <a:p>
            <a:pPr lvl="2" eaLnBrk="1" hangingPunct="1"/>
            <a:r>
              <a:rPr lang="en-US" altLang="zh-CN" sz="2000" smtClean="0">
                <a:latin typeface="Comic Sans MS" pitchFamily="66" charset="0"/>
              </a:rPr>
              <a:t>Results are written immediately back to register file</a:t>
            </a:r>
          </a:p>
          <a:p>
            <a:pPr lvl="2" eaLnBrk="1" hangingPunct="1"/>
            <a:r>
              <a:rPr lang="en-US" altLang="zh-CN" sz="2000" smtClean="0">
                <a:latin typeface="Comic Sans MS" pitchFamily="66" charset="0"/>
              </a:rPr>
              <a:t>Registers </a:t>
            </a:r>
            <a:r>
              <a:rPr lang="en-US" altLang="zh-CN" sz="2000" i="1" smtClean="0">
                <a:latin typeface="Comic Sans MS" pitchFamily="66" charset="0"/>
              </a:rPr>
              <a:t>names </a:t>
            </a:r>
            <a:r>
              <a:rPr lang="en-US" altLang="zh-CN" sz="2000" smtClean="0">
                <a:latin typeface="Comic Sans MS" pitchFamily="66" charset="0"/>
              </a:rPr>
              <a:t>are “freed” in program order (by ROB)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爆炸形 1 3"/>
          <p:cNvSpPr>
            <a:spLocks noChangeArrowheads="1"/>
          </p:cNvSpPr>
          <p:nvPr/>
        </p:nvSpPr>
        <p:spPr bwMode="auto">
          <a:xfrm>
            <a:off x="4067944" y="-269875"/>
            <a:ext cx="4536504" cy="789494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ahoma" pitchFamily="34" charset="0"/>
              </a:rPr>
              <a:t>What’s Future File ?</a:t>
            </a:r>
            <a:endParaRPr lang="zh-CN" altLang="en-US" sz="18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4750" cy="83661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Explicit Renaming Support Includes:</a:t>
            </a:r>
          </a:p>
        </p:txBody>
      </p:sp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84300"/>
            <a:ext cx="8893175" cy="47593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Rapid access to a table of translations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A physical register file that has more registers than specified by the ISA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Ability to figure out which physical registers are free.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No free registers 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smtClean="0">
                <a:latin typeface="Comic Sans MS" pitchFamily="66" charset="0"/>
              </a:rPr>
              <a:t> stall on issue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Thus, register renaming doesn’t require reservation stations.  However: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Many modern architectures use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explicit register renaming + Tomasulo-like reservation stations</a:t>
            </a:r>
            <a:r>
              <a:rPr lang="en-US" altLang="zh-CN" sz="2000" smtClean="0">
                <a:latin typeface="Comic Sans MS" pitchFamily="66" charset="0"/>
              </a:rPr>
              <a:t> to control execution. 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Two Questions: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How do we manage the “free list”?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How does Explicit Register Renaming mix with Precise Interupts?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28600"/>
            <a:ext cx="7065962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z="3200" smtClean="0"/>
          </a:p>
        </p:txBody>
      </p:sp>
      <p:sp>
        <p:nvSpPr>
          <p:cNvPr id="153603" name="Rectangle 67"/>
          <p:cNvSpPr>
            <a:spLocks noGrp="1" noChangeArrowheads="1"/>
          </p:cNvSpPr>
          <p:nvPr>
            <p:ph idx="1"/>
          </p:nvPr>
        </p:nvSpPr>
        <p:spPr>
          <a:xfrm>
            <a:off x="0" y="4868863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/>
              <a:t>Physical register file larger than ISA register file</a:t>
            </a:r>
          </a:p>
          <a:p>
            <a:pPr eaLnBrk="1" hangingPunct="1"/>
            <a:r>
              <a:rPr lang="en-US" altLang="zh-CN" sz="2800" smtClean="0"/>
              <a:t>On issue, each instruction that modifies a register is allocated new physical register from freelist</a:t>
            </a:r>
          </a:p>
        </p:txBody>
      </p:sp>
      <p:grpSp>
        <p:nvGrpSpPr>
          <p:cNvPr id="153604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5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6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2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3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5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6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7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8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9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0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53663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3664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3665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6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3667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3605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1398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1400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1402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1403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1404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1406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1407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1408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1409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1410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1412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1413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3606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3611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1416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P32</a:t>
                </a:r>
              </a:p>
            </p:txBody>
          </p:sp>
          <p:sp>
            <p:nvSpPr>
              <p:cNvPr id="271417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1418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1419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</p:grpSp>
        <p:sp>
          <p:nvSpPr>
            <p:cNvPr id="153612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1421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1422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3607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8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3610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6992937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154627" name="Rectangle 66"/>
          <p:cNvSpPr>
            <a:spLocks noGrp="1" noChangeArrowheads="1"/>
          </p:cNvSpPr>
          <p:nvPr>
            <p:ph idx="1"/>
          </p:nvPr>
        </p:nvSpPr>
        <p:spPr>
          <a:xfrm>
            <a:off x="165100" y="4937125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/>
              <a:t>Note that physical register P0 is “dead” (or not “live”) past the point of this load.</a:t>
            </a:r>
            <a:r>
              <a:rPr lang="en-US" altLang="zh-CN" smtClean="0"/>
              <a:t>  </a:t>
            </a:r>
          </a:p>
          <a:p>
            <a:pPr lvl="1" eaLnBrk="1" hangingPunct="1"/>
            <a:r>
              <a:rPr lang="en-US" altLang="zh-CN" sz="2800" b="1" smtClean="0">
                <a:solidFill>
                  <a:srgbClr val="0000FF"/>
                </a:solidFill>
              </a:rPr>
              <a:t>When we go to commit the load, we free up 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4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8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4656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4657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4688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4690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4658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3445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3446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3448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3449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3450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3451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3452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3453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3454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3455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3456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3457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3458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3459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3460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4659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4664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3463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3464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3465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3466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</p:grpSp>
        <p:sp>
          <p:nvSpPr>
            <p:cNvPr id="154665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4660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2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4663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228600"/>
            <a:ext cx="692150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5680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5711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2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5713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5681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5494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5505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5506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5507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5508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5682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5687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5511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5512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5513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5514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</p:grpSp>
        <p:sp>
          <p:nvSpPr>
            <p:cNvPr id="155688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5683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4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5686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065962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BNE P36,&lt;…&gt;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DIVD P36,P34,P6</a:t>
              </a:r>
            </a:p>
          </p:txBody>
        </p:sp>
        <p:sp>
          <p:nvSpPr>
            <p:cNvPr id="277531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ADDD P34,P4,P32</a:t>
              </a:r>
            </a:p>
          </p:txBody>
        </p:sp>
        <p:sp>
          <p:nvSpPr>
            <p:cNvPr id="277532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LD P32,10(R2)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4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5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156762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6763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6764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65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6766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6676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7542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43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44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45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46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47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48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49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50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51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52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53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54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55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56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57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77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6710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7560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7561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7562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7563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6711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7565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7566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6678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0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6681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6682" name="Group 67"/>
          <p:cNvGrpSpPr>
            <a:grpSpLocks/>
          </p:cNvGrpSpPr>
          <p:nvPr/>
        </p:nvGrpSpPr>
        <p:grpSpPr bwMode="auto">
          <a:xfrm>
            <a:off x="468313" y="5084763"/>
            <a:ext cx="7467600" cy="533400"/>
            <a:chOff x="288" y="816"/>
            <a:chExt cx="4128" cy="288"/>
          </a:xfrm>
        </p:grpSpPr>
        <p:sp>
          <p:nvSpPr>
            <p:cNvPr id="277572" name="Rectangle 6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73" name="Rectangle 6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74" name="Rectangle 7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75" name="Rectangle 7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76" name="Rectangle 7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77" name="Rectangle 7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78" name="Rectangle 7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79" name="Rectangle 7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80" name="Rectangle 7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81" name="Rectangle 7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82" name="Rectangle 7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83" name="Rectangle 7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84" name="Rectangle 8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85" name="Rectangle 8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86" name="Rectangle 8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87" name="Rectangle 8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83" name="Group 84"/>
          <p:cNvGrpSpPr>
            <a:grpSpLocks/>
          </p:cNvGrpSpPr>
          <p:nvPr/>
        </p:nvGrpSpPr>
        <p:grpSpPr bwMode="auto">
          <a:xfrm>
            <a:off x="468313" y="5875338"/>
            <a:ext cx="1828800" cy="457200"/>
            <a:chOff x="912" y="3168"/>
            <a:chExt cx="960" cy="192"/>
          </a:xfrm>
        </p:grpSpPr>
        <p:sp>
          <p:nvSpPr>
            <p:cNvPr id="277589" name="Rectangle 85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7590" name="Rectangle 86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7591" name="Rectangle 87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7592" name="Rectangle 88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6684" name="Text Box 89"/>
          <p:cNvSpPr txBox="1">
            <a:spLocks noChangeArrowheads="1"/>
          </p:cNvSpPr>
          <p:nvPr/>
        </p:nvSpPr>
        <p:spPr bwMode="auto">
          <a:xfrm>
            <a:off x="2284413" y="56943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28305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32877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6687" name="AutoShape 92"/>
          <p:cNvSpPr>
            <a:spLocks noChangeArrowheads="1"/>
          </p:cNvSpPr>
          <p:nvPr/>
        </p:nvSpPr>
        <p:spPr bwMode="auto">
          <a:xfrm>
            <a:off x="315913" y="4932363"/>
            <a:ext cx="7840662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8" name="Text Box 93"/>
          <p:cNvSpPr txBox="1">
            <a:spLocks noChangeArrowheads="1"/>
          </p:cNvSpPr>
          <p:nvPr/>
        </p:nvSpPr>
        <p:spPr bwMode="auto">
          <a:xfrm>
            <a:off x="4105275" y="5832475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6689" name="Line 94"/>
          <p:cNvSpPr>
            <a:spLocks noChangeShapeType="1"/>
          </p:cNvSpPr>
          <p:nvPr/>
        </p:nvSpPr>
        <p:spPr bwMode="auto">
          <a:xfrm flipH="1">
            <a:off x="5486400" y="3505200"/>
            <a:ext cx="2286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F4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P32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P4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ST 0(R3),P40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P40,P38,P6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P38,0(R3)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BNE P36,&lt;…&gt;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7786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87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7788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7729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9589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590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591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592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593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594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595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596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597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598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599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00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02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03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04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0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7762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9607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  <p:sp>
            <p:nvSpPr>
              <p:cNvPr id="279608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9609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  <p:sp>
            <p:nvSpPr>
              <p:cNvPr id="279610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P50</a:t>
                </a:r>
              </a:p>
            </p:txBody>
          </p:sp>
        </p:grpSp>
        <p:sp>
          <p:nvSpPr>
            <p:cNvPr id="157763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9612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9613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</p:grpSp>
      <p:sp>
        <p:nvSpPr>
          <p:cNvPr id="157731" name="Freeform 6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2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3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7734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7735" name="Group 66"/>
          <p:cNvGrpSpPr>
            <a:grpSpLocks/>
          </p:cNvGrpSpPr>
          <p:nvPr/>
        </p:nvGrpSpPr>
        <p:grpSpPr bwMode="auto">
          <a:xfrm>
            <a:off x="476250" y="5094288"/>
            <a:ext cx="7467600" cy="533400"/>
            <a:chOff x="288" y="816"/>
            <a:chExt cx="4128" cy="288"/>
          </a:xfrm>
        </p:grpSpPr>
        <p:sp>
          <p:nvSpPr>
            <p:cNvPr id="279619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9620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621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9622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623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624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625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626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627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628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629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30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31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32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33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34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6" name="Group 83"/>
          <p:cNvGrpSpPr>
            <a:grpSpLocks/>
          </p:cNvGrpSpPr>
          <p:nvPr/>
        </p:nvGrpSpPr>
        <p:grpSpPr bwMode="auto">
          <a:xfrm>
            <a:off x="476250" y="5884863"/>
            <a:ext cx="1828800" cy="457200"/>
            <a:chOff x="912" y="3168"/>
            <a:chExt cx="960" cy="192"/>
          </a:xfrm>
        </p:grpSpPr>
        <p:sp>
          <p:nvSpPr>
            <p:cNvPr id="279636" name="Rectangle 84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637" name="Rectangle 85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638" name="Rectangle 86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9639" name="Rectangle 87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7737" name="Text Box 88"/>
          <p:cNvSpPr txBox="1">
            <a:spLocks noChangeArrowheads="1"/>
          </p:cNvSpPr>
          <p:nvPr/>
        </p:nvSpPr>
        <p:spPr bwMode="auto">
          <a:xfrm>
            <a:off x="2292350" y="570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28384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32956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7740" name="AutoShape 91"/>
          <p:cNvSpPr>
            <a:spLocks noChangeArrowheads="1"/>
          </p:cNvSpPr>
          <p:nvPr/>
        </p:nvSpPr>
        <p:spPr bwMode="auto">
          <a:xfrm>
            <a:off x="323850" y="4941888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1" name="Text Box 92"/>
          <p:cNvSpPr txBox="1">
            <a:spLocks noChangeArrowheads="1"/>
          </p:cNvSpPr>
          <p:nvPr/>
        </p:nvSpPr>
        <p:spPr bwMode="auto">
          <a:xfrm>
            <a:off x="4111625" y="5842000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228600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2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3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8752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8812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813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8814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sp>
        <p:nvSpPr>
          <p:cNvPr id="158753" name="Freeform 36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4" name="Text Box 37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8755" name="Text Box 38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8756" name="Group 39"/>
          <p:cNvGrpSpPr>
            <a:grpSpLocks/>
          </p:cNvGrpSpPr>
          <p:nvPr/>
        </p:nvGrpSpPr>
        <p:grpSpPr bwMode="auto">
          <a:xfrm>
            <a:off x="457200" y="5334000"/>
            <a:ext cx="7467600" cy="533400"/>
            <a:chOff x="288" y="816"/>
            <a:chExt cx="4128" cy="288"/>
          </a:xfrm>
        </p:grpSpPr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41" name="Rectangle 41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42" name="Rectangle 42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43" name="Rectangle 43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44" name="Rectangle 44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45" name="Rectangle 45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46" name="Rectangle 46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47" name="Rectangle 47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48" name="Rectangle 48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55" name="Rectangle 55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57" name="Group 56"/>
          <p:cNvGrpSpPr>
            <a:grpSpLocks/>
          </p:cNvGrpSpPr>
          <p:nvPr/>
        </p:nvGrpSpPr>
        <p:grpSpPr bwMode="auto">
          <a:xfrm>
            <a:off x="457200" y="6124575"/>
            <a:ext cx="1828800" cy="457200"/>
            <a:chOff x="912" y="3168"/>
            <a:chExt cx="960" cy="192"/>
          </a:xfrm>
        </p:grpSpPr>
        <p:sp>
          <p:nvSpPr>
            <p:cNvPr id="281657" name="Rectangle 57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81658" name="Rectangle 58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81659" name="Rectangle 59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81660" name="Rectangle 60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8758" name="Text Box 61"/>
          <p:cNvSpPr txBox="1">
            <a:spLocks noChangeArrowheads="1"/>
          </p:cNvSpPr>
          <p:nvPr/>
        </p:nvSpPr>
        <p:spPr bwMode="auto">
          <a:xfrm>
            <a:off x="2273300" y="594360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28194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32766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8761" name="AutoShape 64"/>
          <p:cNvSpPr>
            <a:spLocks noChangeArrowheads="1"/>
          </p:cNvSpPr>
          <p:nvPr/>
        </p:nvSpPr>
        <p:spPr bwMode="auto">
          <a:xfrm>
            <a:off x="304800" y="5181600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2" name="Text Box 65"/>
          <p:cNvSpPr txBox="1">
            <a:spLocks noChangeArrowheads="1"/>
          </p:cNvSpPr>
          <p:nvPr/>
        </p:nvSpPr>
        <p:spPr bwMode="auto">
          <a:xfrm>
            <a:off x="4092575" y="6081713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58763" name="Group 6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81667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69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70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71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72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73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74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75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76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77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78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79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80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81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82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64" name="Group 8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8768" name="Group 8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81685" name="Rectangle 8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81686" name="Rectangle 8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81687" name="Rectangle 8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81688" name="Rectangle 8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8769" name="Text Box 8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81690" name="Rectangle 9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81691" name="Rectangle 9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8765" name="Freeform 9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6" name="AutoShape 93"/>
          <p:cNvSpPr>
            <a:spLocks noChangeArrowheads="1"/>
          </p:cNvSpPr>
          <p:nvPr/>
        </p:nvSpPr>
        <p:spPr bwMode="auto">
          <a:xfrm rot="-1717296">
            <a:off x="1981200" y="2514600"/>
            <a:ext cx="1371600" cy="2971800"/>
          </a:xfrm>
          <a:prstGeom prst="upArrow">
            <a:avLst>
              <a:gd name="adj1" fmla="val 50000"/>
              <a:gd name="adj2" fmla="val 54167"/>
            </a:avLst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8767" name="Text Box 94"/>
          <p:cNvSpPr txBox="1">
            <a:spLocks noChangeArrowheads="1"/>
          </p:cNvSpPr>
          <p:nvPr/>
        </p:nvSpPr>
        <p:spPr bwMode="auto">
          <a:xfrm>
            <a:off x="0" y="4572000"/>
            <a:ext cx="90392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Speculation error fixed by restoring map table and freelist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58113" cy="1052513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Dependencies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8382000" cy="4876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Every instruction is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control dependent</a:t>
            </a:r>
            <a:r>
              <a:rPr lang="en-US" altLang="en-US" sz="2800" smtClean="0">
                <a:latin typeface="Comic Sans MS" pitchFamily="66" charset="0"/>
              </a:rPr>
              <a:t> on some set of branches, and, in general, these control dependencies must be preserved to preserve program order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if p1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S1;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};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if p2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S2;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}</a:t>
            </a:r>
            <a:endParaRPr lang="en-US" altLang="en-US" sz="18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S1 is control dependent on p1, and S2 is control dependent on p2 but not on p1.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8064500" cy="11969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Can we use explicit register renaming with scoreboard?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920875" y="5360988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Rename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Table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2195513" y="1628775"/>
            <a:ext cx="5457825" cy="3886200"/>
            <a:chOff x="0" y="749"/>
            <a:chExt cx="5655" cy="3331"/>
          </a:xfrm>
        </p:grpSpPr>
        <p:sp>
          <p:nvSpPr>
            <p:cNvPr id="159750" name="Freeform 5"/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1241 w 240"/>
                <a:gd name="T3" fmla="*/ 2400 h 2400"/>
                <a:gd name="T4" fmla="*/ 1241 w 240"/>
                <a:gd name="T5" fmla="*/ 0 h 240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0"/>
                <a:gd name="T11" fmla="*/ 240 w 240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1" name="Text Box 6"/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Functional Units</a:t>
              </a:r>
            </a:p>
          </p:txBody>
        </p:sp>
        <p:sp>
          <p:nvSpPr>
            <p:cNvPr id="159752" name="Text Box 7"/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Registers</a:t>
              </a:r>
            </a:p>
          </p:txBody>
        </p:sp>
        <p:grpSp>
          <p:nvGrpSpPr>
            <p:cNvPr id="159753" name="Group 8"/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159758" name="Group 9"/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232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59" name="Group 12"/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23246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2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0" name="Group 15"/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23246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1" name="Group 18"/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232467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2469" name="Rectangle 21"/>
              <p:cNvSpPr>
                <a:spLocks noChangeArrowheads="1"/>
              </p:cNvSpPr>
              <p:nvPr/>
            </p:nvSpPr>
            <p:spPr bwMode="auto">
              <a:xfrm>
                <a:off x="3908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0" name="Rectangle 22"/>
              <p:cNvSpPr>
                <a:spLocks noChangeArrowheads="1"/>
              </p:cNvSpPr>
              <p:nvPr/>
            </p:nvSpPr>
            <p:spPr bwMode="auto">
              <a:xfrm>
                <a:off x="3908" y="1110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1" name="Rectangle 23"/>
              <p:cNvSpPr>
                <a:spLocks noChangeArrowheads="1"/>
              </p:cNvSpPr>
              <p:nvPr/>
            </p:nvSpPr>
            <p:spPr bwMode="auto">
              <a:xfrm>
                <a:off x="3908" y="1708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Divide</a:t>
                </a:r>
              </a:p>
            </p:txBody>
          </p:sp>
          <p:sp>
            <p:nvSpPr>
              <p:cNvPr id="232472" name="Rectangle 24"/>
              <p:cNvSpPr>
                <a:spLocks noChangeArrowheads="1"/>
              </p:cNvSpPr>
              <p:nvPr/>
            </p:nvSpPr>
            <p:spPr bwMode="auto">
              <a:xfrm>
                <a:off x="3908" y="2236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Add</a:t>
                </a:r>
              </a:p>
            </p:txBody>
          </p:sp>
          <p:sp>
            <p:nvSpPr>
              <p:cNvPr id="232473" name="Rectangle 25"/>
              <p:cNvSpPr>
                <a:spLocks noChangeArrowheads="1"/>
              </p:cNvSpPr>
              <p:nvPr/>
            </p:nvSpPr>
            <p:spPr bwMode="auto">
              <a:xfrm>
                <a:off x="3908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Integer</a:t>
                </a:r>
              </a:p>
            </p:txBody>
          </p:sp>
          <p:sp>
            <p:nvSpPr>
              <p:cNvPr id="159767" name="Line 26"/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8" name="Line 27"/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9" name="Line 28"/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0" name="Line 29"/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1" name="Line 30"/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2" name="Line 31"/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3" name="Line 32"/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4" name="Line 33"/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5" name="Freeform 34"/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23 h 240"/>
                  <a:gd name="T4" fmla="*/ 240 w 240"/>
                  <a:gd name="T5" fmla="*/ 12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6" name="Freeform 35"/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53 h 240"/>
                  <a:gd name="T4" fmla="*/ 3384 w 240"/>
                  <a:gd name="T5" fmla="*/ 5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7" name="Freeform 36"/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8" name="Freeform 37"/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9" name="Freeform 38"/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0" name="Freeform 39"/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Freeform 40"/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54" name="Line 41"/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Text Box 42"/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824" y="3408"/>
              <a:ext cx="2207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>
                  <a:solidFill>
                    <a:schemeClr val="tx1"/>
                  </a:solidFill>
                </a:rPr>
                <a:t>SCOREBOARD</a:t>
              </a:r>
            </a:p>
          </p:txBody>
        </p:sp>
        <p:sp>
          <p:nvSpPr>
            <p:cNvPr id="159757" name="Freeform 44"/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473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49" name="Freeform 45"/>
          <p:cNvSpPr>
            <a:spLocks/>
          </p:cNvSpPr>
          <p:nvPr/>
        </p:nvSpPr>
        <p:spPr bwMode="auto">
          <a:xfrm>
            <a:off x="2987675" y="5589588"/>
            <a:ext cx="1676400" cy="228600"/>
          </a:xfrm>
          <a:custGeom>
            <a:avLst/>
            <a:gdLst>
              <a:gd name="T0" fmla="*/ 2147483647 w 1008"/>
              <a:gd name="T1" fmla="*/ 0 h 144"/>
              <a:gd name="T2" fmla="*/ 2147483647 w 1008"/>
              <a:gd name="T3" fmla="*/ 2147483647 h 144"/>
              <a:gd name="T4" fmla="*/ 0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810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Four Stages of Scoreboard Control With Explicit Renaming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052513"/>
            <a:ext cx="8686800" cy="51847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Issue</a:t>
            </a:r>
            <a:r>
              <a:rPr lang="en-US" altLang="zh-CN" sz="2400" smtClean="0">
                <a:latin typeface="Comic Sans MS" pitchFamily="66" charset="0"/>
              </a:rPr>
              <a:t>—decode instructions &amp; check for structural hazards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&amp; allocate new physical register for result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Instructions issued in program order (for hazard checking)</a:t>
            </a:r>
          </a:p>
          <a:p>
            <a:pPr lvl="1" eaLnBrk="1" hangingPunct="1"/>
            <a:r>
              <a:rPr lang="en-US" altLang="zh-CN" sz="2000" smtClean="0">
                <a:solidFill>
                  <a:srgbClr val="00FF00"/>
                </a:solidFill>
                <a:latin typeface="Comic Sans MS" pitchFamily="66" charset="0"/>
              </a:rPr>
              <a:t>Don’t issue if no free physical registers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Don’t issue if 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</a:rPr>
              <a:t>structural hazard</a:t>
            </a:r>
            <a:endParaRPr lang="en-US" altLang="zh-CN" sz="20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Read operands—</a:t>
            </a:r>
            <a:r>
              <a:rPr lang="en-US" altLang="zh-CN" sz="2400" smtClean="0">
                <a:latin typeface="Comic Sans MS" pitchFamily="66" charset="0"/>
              </a:rPr>
              <a:t>wait until no hazards, read operands 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 All real dependencies (RAW hazards) resolved in this stage, since we wait for instructions to write back data.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Execution</a:t>
            </a:r>
            <a:r>
              <a:rPr lang="en-US" altLang="zh-CN" sz="2400" smtClean="0">
                <a:latin typeface="Comic Sans MS" pitchFamily="66" charset="0"/>
              </a:rPr>
              <a:t>—operate on operands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The functional unit begins execution upon receiving operands. When the result is ready, it notifies the scoreboard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Write result—</a:t>
            </a:r>
            <a:r>
              <a:rPr lang="en-US" altLang="zh-CN" sz="2400" smtClean="0">
                <a:latin typeface="Comic Sans MS" pitchFamily="66" charset="0"/>
              </a:rPr>
              <a:t>finish execution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Note: No checks for WAR or WAW hazards!</a:t>
            </a:r>
            <a:endParaRPr lang="en-US" altLang="zh-CN" sz="180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56512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Scoreboard With Explicit Renaming</a:t>
            </a:r>
          </a:p>
        </p:txBody>
      </p:sp>
      <p:graphicFrame>
        <p:nvGraphicFramePr>
          <p:cNvPr id="65538" name="Object 3"/>
          <p:cNvGraphicFramePr>
            <a:graphicFrameLocks/>
          </p:cNvGraphicFramePr>
          <p:nvPr/>
        </p:nvGraphicFramePr>
        <p:xfrm>
          <a:off x="381000" y="7620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Worksheet" r:id="rId3" imgW="8944200" imgH="6332760" progId="Excel.Sheet.8">
                  <p:embed/>
                </p:oleObj>
              </mc:Choice>
              <mc:Fallback>
                <p:oleObj name="Worksheet" r:id="rId3" imgW="8944200" imgH="633276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Initialized Rename Table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</a:t>
            </a:r>
          </a:p>
        </p:txBody>
      </p:sp>
      <p:graphicFrame>
        <p:nvGraphicFramePr>
          <p:cNvPr id="6656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79388" y="0"/>
            <a:ext cx="8496300" cy="8651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Each instruction allocates free register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Similar to single-assignment compiler transformation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787900" y="6021388"/>
            <a:ext cx="576263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211638" y="3789363"/>
            <a:ext cx="576262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2</a:t>
            </a:r>
          </a:p>
        </p:txBody>
      </p:sp>
      <p:graphicFrame>
        <p:nvGraphicFramePr>
          <p:cNvPr id="6758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4140200" y="3716338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3571875" y="58578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3</a:t>
            </a:r>
          </a:p>
        </p:txBody>
      </p:sp>
      <p:graphicFrame>
        <p:nvGraphicFramePr>
          <p:cNvPr id="68610" name="Object 3"/>
          <p:cNvGraphicFramePr>
            <a:graphicFrameLocks/>
          </p:cNvGraphicFramePr>
          <p:nvPr/>
        </p:nvGraphicFramePr>
        <p:xfrm>
          <a:off x="392113" y="769938"/>
          <a:ext cx="8202612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769938"/>
                        <a:ext cx="8202612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42116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593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987675" y="58769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4</a:t>
            </a:r>
          </a:p>
        </p:txBody>
      </p:sp>
      <p:graphicFrame>
        <p:nvGraphicFramePr>
          <p:cNvPr id="69634" name="Object 3"/>
          <p:cNvGraphicFramePr>
            <a:graphicFrameLocks/>
          </p:cNvGraphicFramePr>
          <p:nvPr/>
        </p:nvGraphicFramePr>
        <p:xfrm>
          <a:off x="469900" y="836613"/>
          <a:ext cx="786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6613"/>
                        <a:ext cx="786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47879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364163" y="4581525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5364163" y="594995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41402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Int1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787900" y="58769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5</a:t>
            </a:r>
          </a:p>
        </p:txBody>
      </p:sp>
      <p:graphicFrame>
        <p:nvGraphicFramePr>
          <p:cNvPr id="70658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AutoShape 4"/>
          <p:cNvSpPr>
            <a:spLocks noChangeArrowheads="1"/>
          </p:cNvSpPr>
          <p:nvPr/>
        </p:nvSpPr>
        <p:spPr bwMode="auto">
          <a:xfrm>
            <a:off x="48593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42116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6084888" y="60213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Int2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508625" y="4652963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35375" y="602138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932363" y="162877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2987675" y="24923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2" grpId="0" animBg="1"/>
      <p:bldP spid="239623" grpId="0" animBg="1"/>
      <p:bldP spid="239624" grpId="0" animBg="1"/>
      <p:bldP spid="239625" grpId="0" animBg="1"/>
      <p:bldP spid="239626" grpId="0" animBg="1"/>
      <p:bldP spid="239627" grpId="0" animBg="1"/>
      <p:bldP spid="239628" grpId="0" animBg="1"/>
      <p:bldP spid="23962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6</a:t>
            </a:r>
          </a:p>
        </p:txBody>
      </p:sp>
      <p:graphicFrame>
        <p:nvGraphicFramePr>
          <p:cNvPr id="71682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7429500" y="4214813"/>
            <a:ext cx="1071563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250825" y="0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Why ADDD not issue ? Structure hazard ! Adder is occupied by with SUBD.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0" grpId="0" animBg="1"/>
      <p:bldP spid="240652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7</a:t>
            </a:r>
          </a:p>
        </p:txBody>
      </p:sp>
      <p:graphicFrame>
        <p:nvGraphicFramePr>
          <p:cNvPr id="72706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714750" y="1928813"/>
            <a:ext cx="287338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7429500" y="4357688"/>
            <a:ext cx="1000125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/>
      <p:bldP spid="2416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0"/>
            <a:ext cx="7900988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Dependence Ignored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50495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Comic Sans MS" pitchFamily="66" charset="0"/>
              </a:rPr>
              <a:t>Control dependence need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en-US" sz="2800" smtClean="0">
                <a:latin typeface="Comic Sans MS" pitchFamily="66" charset="0"/>
              </a:rPr>
              <a:t> be preserved</a:t>
            </a:r>
          </a:p>
          <a:p>
            <a:pPr lvl="1" eaLnBrk="1" hangingPunct="1"/>
            <a:r>
              <a:rPr lang="en-US" altLang="en-US" sz="2800" smtClean="0">
                <a:latin typeface="Comic Sans MS" pitchFamily="66" charset="0"/>
              </a:rPr>
              <a:t>willing to execute instructions that should not have been executed, thereby violating the control dependences,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if</a:t>
            </a:r>
            <a:r>
              <a:rPr lang="en-US" altLang="en-US" sz="2800" smtClean="0">
                <a:latin typeface="Comic Sans MS" pitchFamily="66" charset="0"/>
              </a:rPr>
              <a:t> can do so without affecting correctness of the program </a:t>
            </a:r>
          </a:p>
          <a:p>
            <a:pPr eaLnBrk="1" hangingPunct="1"/>
            <a:r>
              <a:rPr lang="en-US" altLang="en-US" sz="2800" smtClean="0">
                <a:latin typeface="Comic Sans MS" pitchFamily="66" charset="0"/>
              </a:rPr>
              <a:t>Instead, 2 properties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 critical to program correctness are</a:t>
            </a:r>
            <a:r>
              <a:rPr lang="en-US" altLang="en-US" sz="2800" smtClean="0">
                <a:latin typeface="Comic Sans MS" pitchFamily="66" charset="0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exception behavior</a:t>
            </a:r>
            <a:r>
              <a:rPr lang="en-US" altLang="en-US" sz="2800" smtClean="0">
                <a:latin typeface="Comic Sans MS" pitchFamily="66" charset="0"/>
              </a:rPr>
              <a:t>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altLang="en-US" sz="2800" smtClean="0">
                <a:latin typeface="Comic Sans MS" pitchFamily="66" charset="0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data flow</a:t>
            </a:r>
            <a:endParaRPr lang="en-US" altLang="en-US" sz="280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8</a:t>
            </a:r>
          </a:p>
        </p:txBody>
      </p:sp>
      <p:graphicFrame>
        <p:nvGraphicFramePr>
          <p:cNvPr id="73730" name="Object 3"/>
          <p:cNvGraphicFramePr>
            <a:graphicFrameLocks/>
          </p:cNvGraphicFramePr>
          <p:nvPr/>
        </p:nvGraphicFramePr>
        <p:xfrm>
          <a:off x="214313" y="714375"/>
          <a:ext cx="8929687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8929687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-228600"/>
            <a:ext cx="8483600" cy="45720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complete execution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857375" y="4286250"/>
            <a:ext cx="287338" cy="59055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4572000" y="1857375"/>
            <a:ext cx="285750" cy="57150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9</a:t>
            </a:r>
          </a:p>
        </p:txBody>
      </p:sp>
      <p:graphicFrame>
        <p:nvGraphicFramePr>
          <p:cNvPr id="7475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785813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write result, where need  the value?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2143125"/>
            <a:ext cx="4176713" cy="4103688"/>
            <a:chOff x="1156" y="1344"/>
            <a:chExt cx="2631" cy="2585"/>
          </a:xfrm>
        </p:grpSpPr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1156" y="2840"/>
              <a:ext cx="181" cy="226"/>
            </a:xfrm>
            <a:prstGeom prst="ellipse">
              <a:avLst/>
            </a:prstGeom>
            <a:noFill/>
            <a:ln w="2857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3424" y="3702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3107" y="134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10</a:t>
            </a:r>
          </a:p>
        </p:txBody>
      </p:sp>
      <p:graphicFrame>
        <p:nvGraphicFramePr>
          <p:cNvPr id="7577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-285750" y="-101600"/>
            <a:ext cx="7821613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Adder is cleared, so ADDD can be issued next cycle.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555875" y="549275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 lIns="90487" tIns="44450" rIns="90487" bIns="44450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11</a:t>
            </a:r>
          </a:p>
        </p:txBody>
      </p:sp>
      <p:graphicFrame>
        <p:nvGraphicFramePr>
          <p:cNvPr id="76802" name="Object 3"/>
          <p:cNvGraphicFramePr>
            <a:graphicFrameLocks/>
          </p:cNvGraphicFramePr>
          <p:nvPr/>
        </p:nvGraphicFramePr>
        <p:xfrm>
          <a:off x="357188" y="714375"/>
          <a:ext cx="8143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14375"/>
                        <a:ext cx="8143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5038" y="3933825"/>
            <a:ext cx="3186112" cy="1108075"/>
            <a:chOff x="2989" y="2478"/>
            <a:chExt cx="2007" cy="698"/>
          </a:xfrm>
        </p:grpSpPr>
        <p:sp>
          <p:nvSpPr>
            <p:cNvPr id="76816" name="AutoShape 6"/>
            <p:cNvSpPr>
              <a:spLocks noChangeArrowheads="1"/>
            </p:cNvSpPr>
            <p:nvPr/>
          </p:nvSpPr>
          <p:spPr bwMode="auto">
            <a:xfrm>
              <a:off x="3421" y="3021"/>
              <a:ext cx="336" cy="1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Freeform 7"/>
            <p:cNvSpPr>
              <a:spLocks/>
            </p:cNvSpPr>
            <p:nvPr/>
          </p:nvSpPr>
          <p:spPr bwMode="auto">
            <a:xfrm>
              <a:off x="2989" y="2550"/>
              <a:ext cx="662" cy="472"/>
            </a:xfrm>
            <a:custGeom>
              <a:avLst/>
              <a:gdLst>
                <a:gd name="T0" fmla="*/ 0 w 624"/>
                <a:gd name="T1" fmla="*/ 979 h 408"/>
                <a:gd name="T2" fmla="*/ 734 w 624"/>
                <a:gd name="T3" fmla="*/ 90 h 408"/>
                <a:gd name="T4" fmla="*/ 1061 w 624"/>
                <a:gd name="T5" fmla="*/ 1517 h 408"/>
                <a:gd name="T6" fmla="*/ 0 60000 65536"/>
                <a:gd name="T7" fmla="*/ 0 60000 65536"/>
                <a:gd name="T8" fmla="*/ 0 60000 65536"/>
                <a:gd name="T9" fmla="*/ 0 w 624"/>
                <a:gd name="T10" fmla="*/ 0 h 408"/>
                <a:gd name="T11" fmla="*/ 624 w 62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Text Box 8"/>
            <p:cNvSpPr txBox="1">
              <a:spLocks noChangeArrowheads="1"/>
            </p:cNvSpPr>
            <p:nvPr/>
          </p:nvSpPr>
          <p:spPr bwMode="auto">
            <a:xfrm>
              <a:off x="3565" y="2478"/>
              <a:ext cx="143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WAR Hazard gone!</a:t>
              </a:r>
            </a:p>
          </p:txBody>
        </p:sp>
      </p:grp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-269875" y="20638"/>
            <a:ext cx="6985000" cy="765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Notice that P32 not listed in Rename Table</a:t>
            </a:r>
          </a:p>
          <a:p>
            <a:pPr marL="685800" lvl="1" indent="-228600">
              <a:buFontTx/>
              <a:buChar char="–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Still live.  Must not be reallocated by accident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916238" y="2708275"/>
            <a:ext cx="2447925" cy="3457575"/>
            <a:chOff x="1837" y="1706"/>
            <a:chExt cx="1542" cy="2178"/>
          </a:xfrm>
        </p:grpSpPr>
        <p:sp>
          <p:nvSpPr>
            <p:cNvPr id="76813" name="AutoShape 5"/>
            <p:cNvSpPr>
              <a:spLocks noChangeArrowheads="1"/>
            </p:cNvSpPr>
            <p:nvPr/>
          </p:nvSpPr>
          <p:spPr bwMode="auto">
            <a:xfrm>
              <a:off x="2653" y="2850"/>
              <a:ext cx="336" cy="1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AutoShape 10"/>
            <p:cNvSpPr>
              <a:spLocks noChangeArrowheads="1"/>
            </p:cNvSpPr>
            <p:nvPr/>
          </p:nvSpPr>
          <p:spPr bwMode="auto">
            <a:xfrm>
              <a:off x="1837" y="1706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5" name="AutoShape 11"/>
            <p:cNvSpPr>
              <a:spLocks noChangeArrowheads="1"/>
            </p:cNvSpPr>
            <p:nvPr/>
          </p:nvSpPr>
          <p:spPr bwMode="auto">
            <a:xfrm>
              <a:off x="3016" y="3702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19250" y="2420938"/>
            <a:ext cx="4897438" cy="757237"/>
            <a:chOff x="1020" y="1525"/>
            <a:chExt cx="3085" cy="477"/>
          </a:xfrm>
        </p:grpSpPr>
        <p:sp>
          <p:nvSpPr>
            <p:cNvPr id="76808" name="Oval 12"/>
            <p:cNvSpPr>
              <a:spLocks noChangeArrowheads="1"/>
            </p:cNvSpPr>
            <p:nvPr/>
          </p:nvSpPr>
          <p:spPr bwMode="auto">
            <a:xfrm>
              <a:off x="1565" y="1525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09" name="Oval 13"/>
            <p:cNvSpPr>
              <a:spLocks noChangeArrowheads="1"/>
            </p:cNvSpPr>
            <p:nvPr/>
          </p:nvSpPr>
          <p:spPr bwMode="auto">
            <a:xfrm>
              <a:off x="1020" y="1706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0" name="Line 14"/>
            <p:cNvSpPr>
              <a:spLocks noChangeShapeType="1"/>
            </p:cNvSpPr>
            <p:nvPr/>
          </p:nvSpPr>
          <p:spPr bwMode="auto">
            <a:xfrm flipH="1" flipV="1">
              <a:off x="1791" y="1616"/>
              <a:ext cx="862" cy="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  <p:sp>
          <p:nvSpPr>
            <p:cNvPr id="76811" name="Text Box 15"/>
            <p:cNvSpPr txBox="1">
              <a:spLocks noChangeArrowheads="1"/>
            </p:cNvSpPr>
            <p:nvPr/>
          </p:nvSpPr>
          <p:spPr bwMode="auto">
            <a:xfrm>
              <a:off x="2381" y="1616"/>
              <a:ext cx="1724" cy="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285750" indent="-285750"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 sz="2000"/>
                <a:t>    WAR dependence</a:t>
              </a:r>
            </a:p>
          </p:txBody>
        </p:sp>
        <p:sp>
          <p:nvSpPr>
            <p:cNvPr id="76812" name="Freeform 17"/>
            <p:cNvSpPr>
              <a:spLocks/>
            </p:cNvSpPr>
            <p:nvPr/>
          </p:nvSpPr>
          <p:spPr bwMode="auto">
            <a:xfrm>
              <a:off x="1202" y="1706"/>
              <a:ext cx="1406" cy="296"/>
            </a:xfrm>
            <a:custGeom>
              <a:avLst/>
              <a:gdLst>
                <a:gd name="T0" fmla="*/ 1406 w 1406"/>
                <a:gd name="T1" fmla="*/ 0 h 296"/>
                <a:gd name="T2" fmla="*/ 725 w 1406"/>
                <a:gd name="T3" fmla="*/ 273 h 296"/>
                <a:gd name="T4" fmla="*/ 0 w 1406"/>
                <a:gd name="T5" fmla="*/ 136 h 296"/>
                <a:gd name="T6" fmla="*/ 0 60000 65536"/>
                <a:gd name="T7" fmla="*/ 0 60000 65536"/>
                <a:gd name="T8" fmla="*/ 0 60000 65536"/>
                <a:gd name="T9" fmla="*/ 0 w 1406"/>
                <a:gd name="T10" fmla="*/ 0 h 296"/>
                <a:gd name="T11" fmla="*/ 1406 w 1406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296">
                  <a:moveTo>
                    <a:pt x="1406" y="0"/>
                  </a:moveTo>
                  <a:cubicBezTo>
                    <a:pt x="1182" y="125"/>
                    <a:pt x="959" y="250"/>
                    <a:pt x="725" y="273"/>
                  </a:cubicBezTo>
                  <a:cubicBezTo>
                    <a:pt x="491" y="296"/>
                    <a:pt x="245" y="216"/>
                    <a:pt x="0" y="136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 animBg="1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12</a:t>
            </a:r>
          </a:p>
        </p:txBody>
      </p:sp>
      <p:graphicFrame>
        <p:nvGraphicFramePr>
          <p:cNvPr id="7782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35375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13</a:t>
            </a:r>
          </a:p>
        </p:txBody>
      </p:sp>
      <p:graphicFrame>
        <p:nvGraphicFramePr>
          <p:cNvPr id="78850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284663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14</a:t>
            </a:r>
          </a:p>
        </p:txBody>
      </p:sp>
      <p:graphicFrame>
        <p:nvGraphicFramePr>
          <p:cNvPr id="7987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4932363" y="2636838"/>
            <a:ext cx="360362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859338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256088" y="446563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15</a:t>
            </a:r>
          </a:p>
        </p:txBody>
      </p:sp>
      <p:graphicFrame>
        <p:nvGraphicFramePr>
          <p:cNvPr id="8089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16</a:t>
            </a:r>
          </a:p>
        </p:txBody>
      </p:sp>
      <p:graphicFrame>
        <p:nvGraphicFramePr>
          <p:cNvPr id="8192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17</a:t>
            </a:r>
          </a:p>
        </p:txBody>
      </p:sp>
      <p:graphicFrame>
        <p:nvGraphicFramePr>
          <p:cNvPr id="82946" name="Object 3"/>
          <p:cNvGraphicFramePr>
            <a:graphicFrameLocks/>
          </p:cNvGraphicFramePr>
          <p:nvPr/>
        </p:nvGraphicFramePr>
        <p:xfrm>
          <a:off x="379413" y="758825"/>
          <a:ext cx="81438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4929188" y="192881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4284663" y="422116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859338" y="4797425"/>
            <a:ext cx="433387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987675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9080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Exception Behavior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268413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Preserving exception behavior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>
                <a:latin typeface="Comic Sans MS" pitchFamily="66" charset="0"/>
              </a:rPr>
              <a:t>    =&gt; any changes in instruction execution order must not change how exceptions are raised in program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>
                <a:latin typeface="Comic Sans MS" pitchFamily="66" charset="0"/>
              </a:rPr>
              <a:t>    (=&gt; no new exceptions)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Example: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		DADDU	R2,R3,R4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		BEQZ		R2,L1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		LW		R1,0(R2)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L1:        ……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Problem with moving LW before BEQZ?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18</a:t>
            </a:r>
          </a:p>
        </p:txBody>
      </p:sp>
      <p:graphicFrame>
        <p:nvGraphicFramePr>
          <p:cNvPr id="83970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19</a:t>
            </a:r>
          </a:p>
        </p:txBody>
      </p:sp>
      <p:graphicFrame>
        <p:nvGraphicFramePr>
          <p:cNvPr id="8499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3714750" y="2428875"/>
            <a:ext cx="354013" cy="28257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1763713" y="4797425"/>
            <a:ext cx="360362" cy="2889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9438" y="6350"/>
            <a:ext cx="6281737" cy="6794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Summary #2 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2425" y="1643063"/>
            <a:ext cx="8791575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smtClean="0"/>
              <a:t>Explicit Renaming: </a:t>
            </a:r>
            <a:r>
              <a:rPr lang="en-US" altLang="zh-CN" sz="2800" smtClean="0">
                <a:solidFill>
                  <a:srgbClr val="0000FF"/>
                </a:solidFill>
              </a:rPr>
              <a:t>more physical registers</a:t>
            </a:r>
            <a:r>
              <a:rPr lang="en-US" altLang="zh-CN" sz="2800" smtClean="0"/>
              <a:t> than needed by ISA.  </a:t>
            </a:r>
          </a:p>
          <a:p>
            <a:pPr lvl="1" eaLnBrk="1" hangingPunct="1"/>
            <a:r>
              <a:rPr lang="en-US" altLang="zh-CN" sz="2800" smtClean="0"/>
              <a:t>Separates </a:t>
            </a:r>
            <a:r>
              <a:rPr lang="en-US" altLang="zh-CN" sz="2800" i="1" smtClean="0"/>
              <a:t>renaming </a:t>
            </a:r>
            <a:r>
              <a:rPr lang="en-US" altLang="zh-CN" sz="2800" smtClean="0"/>
              <a:t>from </a:t>
            </a:r>
            <a:r>
              <a:rPr lang="en-US" altLang="zh-CN" sz="2800" i="1" smtClean="0"/>
              <a:t>scheduling </a:t>
            </a:r>
          </a:p>
          <a:p>
            <a:pPr lvl="2" eaLnBrk="1" hangingPunct="1"/>
            <a:r>
              <a:rPr lang="en-US" altLang="zh-CN" sz="2800" smtClean="0"/>
              <a:t>Opens up lots of options for resolving RAW hazards</a:t>
            </a:r>
          </a:p>
          <a:p>
            <a:pPr lvl="1" eaLnBrk="1" hangingPunct="1"/>
            <a:r>
              <a:rPr lang="en-US" altLang="zh-CN" sz="2800" smtClean="0">
                <a:solidFill>
                  <a:srgbClr val="0000FF"/>
                </a:solidFill>
              </a:rPr>
              <a:t>Rename table:</a:t>
            </a:r>
            <a:r>
              <a:rPr lang="en-US" altLang="zh-CN" sz="2800" smtClean="0"/>
              <a:t> tracks current association between architectural registers and physical registers</a:t>
            </a:r>
          </a:p>
          <a:p>
            <a:pPr lvl="1" eaLnBrk="1" hangingPunct="1"/>
            <a:r>
              <a:rPr lang="en-US" altLang="zh-CN" sz="2800" smtClean="0"/>
              <a:t>Potentially complicated rename table management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Flow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96975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Data flow</a:t>
            </a:r>
            <a:r>
              <a:rPr lang="en-US" altLang="en-US" sz="2800" smtClean="0">
                <a:latin typeface="Comic Sans MS" pitchFamily="66" charset="0"/>
              </a:rPr>
              <a:t>: actual flow of data values among instructions that produce results and those that consume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branches make flow dynamic, determine which instruction is supplier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</a:t>
            </a:r>
            <a:r>
              <a:rPr lang="en-US" altLang="en-US" sz="1800" smtClean="0">
                <a:latin typeface="Comic Sans MS" pitchFamily="66" charset="0"/>
              </a:rPr>
              <a:t>DADDU	R1,R2,R3</a:t>
            </a:r>
            <a:br>
              <a:rPr lang="en-US" altLang="en-US" sz="1800" smtClean="0">
                <a:latin typeface="Comic Sans MS" pitchFamily="66" charset="0"/>
              </a:rPr>
            </a:br>
            <a:r>
              <a:rPr lang="en-US" altLang="en-US" sz="1800" smtClean="0">
                <a:latin typeface="Comic Sans MS" pitchFamily="66" charset="0"/>
              </a:rPr>
              <a:t>BEQZ	R4,L</a:t>
            </a:r>
            <a:br>
              <a:rPr lang="en-US" altLang="en-US" sz="1800" smtClean="0">
                <a:latin typeface="Comic Sans MS" pitchFamily="66" charset="0"/>
              </a:rPr>
            </a:br>
            <a:r>
              <a:rPr lang="en-US" altLang="en-US" sz="1800" smtClean="0">
                <a:latin typeface="Comic Sans MS" pitchFamily="66" charset="0"/>
              </a:rPr>
              <a:t>DSUBU	R1,R5,R6</a:t>
            </a:r>
            <a:br>
              <a:rPr lang="en-US" altLang="en-US" sz="1800" smtClean="0">
                <a:latin typeface="Comic Sans MS" pitchFamily="66" charset="0"/>
              </a:rPr>
            </a:br>
            <a:r>
              <a:rPr lang="en-US" altLang="en-US" sz="1800" smtClean="0">
                <a:latin typeface="Comic Sans MS" pitchFamily="66" charset="0"/>
              </a:rPr>
              <a:t>L:	…</a:t>
            </a:r>
            <a:br>
              <a:rPr lang="en-US" altLang="en-US" sz="1800" smtClean="0">
                <a:latin typeface="Comic Sans MS" pitchFamily="66" charset="0"/>
              </a:rPr>
            </a:br>
            <a:r>
              <a:rPr lang="en-US" altLang="en-US" sz="1800" smtClean="0">
                <a:latin typeface="Comic Sans MS" pitchFamily="66" charset="0"/>
              </a:rPr>
              <a:t>OR	R7,R1,R8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OR</a:t>
            </a:r>
            <a:r>
              <a:rPr lang="en-US" altLang="en-US" sz="2800" smtClean="0">
                <a:latin typeface="Comic Sans MS" pitchFamily="66" charset="0"/>
              </a:rPr>
              <a:t> depends on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DADDU</a:t>
            </a:r>
            <a:r>
              <a:rPr lang="en-US" altLang="en-US" sz="2800" smtClean="0">
                <a:latin typeface="Comic Sans MS" pitchFamily="66" charset="0"/>
              </a:rPr>
              <a:t> or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DSUBU</a:t>
            </a:r>
            <a:r>
              <a:rPr lang="en-US" altLang="en-US" sz="2800" smtClean="0">
                <a:latin typeface="Comic Sans MS" pitchFamily="66" charset="0"/>
              </a:rPr>
              <a:t>? 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Must preserve data flow on execution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A short summary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57298"/>
            <a:ext cx="8964613" cy="457517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>
                <a:latin typeface="Comic Sans MS" pitchFamily="66" charset="0"/>
              </a:rPr>
              <a:t>ILP</a:t>
            </a:r>
            <a:endParaRPr lang="en-US" altLang="zh-CN" sz="2800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  <a:endParaRPr lang="en-US" altLang="zh-CN" sz="2400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Reduce stalls from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Structural hazards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Data hazards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Control hazards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To keep the program correctness, we should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  <a:latin typeface="Comic Sans MS" pitchFamily="66" charset="0"/>
              </a:rPr>
              <a:t>Preserving Data flow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  <a:latin typeface="Comic Sans MS" pitchFamily="66" charset="0"/>
              </a:rPr>
              <a:t>Preserving exception behavior</a:t>
            </a:r>
            <a:endParaRPr lang="en-US" altLang="zh-CN" sz="2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Lecture for ILP: Software approaches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Comic Sans MS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Static Branch Prediction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Static multiple Issue: 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Advanced Compilor Support</a:t>
            </a:r>
            <a:r>
              <a:rPr lang="en-US" altLang="zh-CN" sz="2800" smtClean="0">
                <a:latin typeface="Comic Sans MS" pitchFamily="66" charset="0"/>
              </a:rPr>
              <a:t>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Comic Sans MS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Comic Sans MS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Hardware Support</a:t>
            </a:r>
            <a:r>
              <a:rPr lang="en-US" altLang="zh-CN" sz="2800" smtClean="0">
                <a:latin typeface="Comic Sans MS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Comic Sans MS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Comic Sans MS" pitchFamily="66" charset="0"/>
              </a:rPr>
              <a:t>Compiler speculation with hardware support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152400"/>
            <a:ext cx="7924800" cy="8477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FP Loop: Where are the Hazards?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68363" y="1125538"/>
            <a:ext cx="7177087" cy="20542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Loop:	LD	 F0,0(R1)	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 		ADDD  F4,F0,F2	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 		SD	 0(R1),F4	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 		SUBI	 R1,R1,8	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 		BNEZ	 R1,Loop	;branch R1!=zero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 		NOP		;delayed branch slot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smtClean="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727450"/>
            <a:ext cx="8610600" cy="2813050"/>
            <a:chOff x="144" y="2348"/>
            <a:chExt cx="5424" cy="1772"/>
          </a:xfrm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i="1">
                  <a:solidFill>
                    <a:schemeClr val="tx1"/>
                  </a:solidFill>
                </a:rPr>
                <a:t>Instruction	Instruction	Execution	Latency </a:t>
              </a:r>
              <a:br>
                <a:rPr lang="en-US" altLang="zh-CN" sz="1800" i="1">
                  <a:solidFill>
                    <a:schemeClr val="tx1"/>
                  </a:solidFill>
                </a:rPr>
              </a:br>
              <a:r>
                <a:rPr lang="en-US" altLang="zh-CN" sz="1800" i="1">
                  <a:solidFill>
                    <a:schemeClr val="tx1"/>
                  </a:solidFill>
                </a:rPr>
                <a:t>producing result	using result 	in cycles	in cycles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FP ALU op	Another FP ALU op	   4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FP ALU op	Store double	   3	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Load double	FP ALU op	   1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Load double	Store double	   1		   0</a:t>
              </a:r>
              <a:endParaRPr lang="en-US" altLang="zh-CN" sz="1800">
                <a:solidFill>
                  <a:schemeClr val="tx1"/>
                </a:solidFill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Integer op	Integer op	   1		   0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/>
                <a:t>  </a:t>
              </a:r>
              <a:r>
                <a:rPr lang="en-US" altLang="zh-CN">
                  <a:solidFill>
                    <a:srgbClr val="FF0000"/>
                  </a:solidFill>
                </a:rPr>
                <a:t>Where are the stalls?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69188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Chapter 2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534400" cy="4800600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ILP: Concepts and Challenge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Basic compiler Techniques for exposing ILP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Overcoming Data Hazards with Dynamic   Scheduling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Reducing Branch Costs with Dynamic Hardwre Prediction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HP instruction Delivery &amp; Multiple Issue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Hardware-based Speculation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Thread-level Parallelism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Specification for the latency</a:t>
            </a:r>
            <a:endParaRPr lang="zh-CN" altLang="en-US" smtClean="0"/>
          </a:p>
        </p:txBody>
      </p:sp>
      <p:sp>
        <p:nvSpPr>
          <p:cNvPr id="115715" name="内容占位符 6"/>
          <p:cNvSpPr>
            <a:spLocks noGrp="1"/>
          </p:cNvSpPr>
          <p:nvPr>
            <p:ph idx="1"/>
          </p:nvPr>
        </p:nvSpPr>
        <p:spPr>
          <a:xfrm>
            <a:off x="-357188" y="1557338"/>
            <a:ext cx="10001251" cy="457517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ALU  F1, -,- :   IF  ID   FD  FD  FD  FD   WB  </a:t>
            </a:r>
          </a:p>
          <a:p>
            <a:pPr eaLnBrk="1" hangingPunct="1"/>
            <a:r>
              <a:rPr lang="en-US" altLang="zh-CN" sz="2800" smtClean="0"/>
              <a:t>ALU  -, F1,-:         IF    ID   s     s    s    FD  FD  FD  FD  WB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z="2800" smtClean="0"/>
              <a:t>ALU:   IF  ID   FD  FD   FD   FD   WB</a:t>
            </a:r>
          </a:p>
          <a:p>
            <a:pPr eaLnBrk="1" hangingPunct="1"/>
            <a:r>
              <a:rPr lang="en-US" altLang="zh-CN" sz="2800" smtClean="0"/>
              <a:t>SW:         IF    ID   s     s    EX    DM       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LW  F1, - :      IF  ID   EX  DM   WB</a:t>
            </a:r>
          </a:p>
          <a:p>
            <a:pPr eaLnBrk="1" hangingPunct="1"/>
            <a:r>
              <a:rPr lang="en-US" altLang="zh-CN" sz="2800" smtClean="0"/>
              <a:t>SW: F1, 8(R1):     IF    ID   EX   DM  WB</a:t>
            </a:r>
            <a:endParaRPr lang="zh-CN" altLang="en-US" sz="2800" smtClean="0"/>
          </a:p>
          <a:p>
            <a:pPr eaLnBrk="1" hangingPunct="1"/>
            <a:r>
              <a:rPr lang="en-US" altLang="zh-CN" sz="2800" smtClean="0"/>
              <a:t>    MEM/WB.LDMR --</a:t>
            </a:r>
            <a:r>
              <a:rPr lang="en-US" altLang="zh-CN" sz="2800" smtClean="0">
                <a:sym typeface="Wingdings" pitchFamily="2" charset="2"/>
              </a:rPr>
              <a:t>DM</a:t>
            </a:r>
            <a:r>
              <a:rPr lang="zh-CN" altLang="en-US" sz="2800" smtClean="0">
                <a:sym typeface="Wingdings" pitchFamily="2" charset="2"/>
              </a:rPr>
              <a:t>  </a:t>
            </a:r>
            <a:r>
              <a:rPr lang="en-US" altLang="zh-CN" sz="2800" smtClean="0">
                <a:sym typeface="Wingdings" pitchFamily="2" charset="2"/>
              </a:rPr>
              <a:t>input port</a:t>
            </a:r>
            <a:r>
              <a:rPr lang="en-US" altLang="zh-CN" sz="2800" smtClean="0"/>
              <a:t> </a:t>
            </a:r>
            <a:endParaRPr lang="zh-CN" altLang="en-US" sz="2800" smtClean="0"/>
          </a:p>
        </p:txBody>
      </p:sp>
      <p:cxnSp>
        <p:nvCxnSpPr>
          <p:cNvPr id="115716" name="直接箭头连接符 8"/>
          <p:cNvCxnSpPr>
            <a:cxnSpLocks noChangeShapeType="1"/>
          </p:cNvCxnSpPr>
          <p:nvPr/>
        </p:nvCxnSpPr>
        <p:spPr bwMode="auto">
          <a:xfrm rot="16200000" flipH="1">
            <a:off x="4786313" y="5143500"/>
            <a:ext cx="500062" cy="3571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Reducing stalls from scheduling in BB and delayed branch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28600" y="1600200"/>
            <a:ext cx="419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SD   0(R1),  F4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SUBI R1, R1, #8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D 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  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X 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F   s  s   D 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              F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en-US" altLang="zh-CN">
                <a:solidFill>
                  <a:srgbClr val="0000FF"/>
                </a:solidFill>
                <a:latin typeface="宋体" pitchFamily="2" charset="-122"/>
              </a:rPr>
              <a:t>10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      F F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5240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SUBI R1, R1,#8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</a:t>
            </a:r>
            <a:r>
              <a:rPr kumimoji="1" lang="en-US" altLang="zh-CN">
                <a:solidFill>
                  <a:srgbClr val="FF0000"/>
                </a:solidFill>
              </a:rPr>
              <a:t>SD   +8(R1),  F4</a:t>
            </a:r>
            <a:endParaRPr kumimoji="1" lang="en-US" altLang="zh-CN" b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X M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DA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</a:t>
            </a:r>
            <a:r>
              <a:rPr kumimoji="1" lang="en-US" altLang="zh-CN" b="0">
                <a:solidFill>
                  <a:srgbClr val="0066FF"/>
                </a:solidFill>
                <a:latin typeface="Arial Narrow" pitchFamily="34" charset="0"/>
              </a:rPr>
              <a:t>F D s 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en-US" altLang="zh-CN" b="0">
                <a:solidFill>
                  <a:srgbClr val="0000FF"/>
                </a:solidFill>
                <a:latin typeface="Arial Narrow" pitchFamily="34" charset="0"/>
              </a:rPr>
              <a:t>6 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F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1" lang="en-US" altLang="zh-CN" sz="2800" b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11674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6750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2" name="Group 10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116743" name="Group 11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116746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7" name="Line 13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8" name="Line 14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13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4" name="Line 15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Line 16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152400"/>
            <a:ext cx="6600825" cy="8286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Unroll Loop Four Times (straightforward way)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91250" y="1473200"/>
            <a:ext cx="2882900" cy="9271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 smtClean="0">
                <a:solidFill>
                  <a:schemeClr val="hlink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Rewrite loop to minimize stalls?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2		ADDD	F4,F0,F2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3		SD	0(R1),F4 	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4		LD	F6,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5		ADDD	F8,F6,F2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6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(R1),F8 	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7		LD	F10,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8		ADDD	F12,F10,F2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9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(R1),F12</a:t>
            </a:r>
            <a:endParaRPr lang="en-US" altLang="zh-CN" sz="180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10		LD	F14,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-24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11		ADDD 	F16,F14,F2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12		SUBI	R1,R1,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#32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	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alter to 4*8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13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+8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(R1),F16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14		BNEZ	R1,LOOP</a:t>
            </a:r>
            <a:endParaRPr lang="en-US" altLang="zh-CN" sz="1400">
              <a:solidFill>
                <a:schemeClr val="tx1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AutoNum type="arabicPlain" startAt="15"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    NOP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i="1">
                <a:solidFill>
                  <a:srgbClr val="FF0000"/>
                </a:solidFill>
              </a:rPr>
              <a:t>  14 + 3 x (1+2) +1 +1 +1= 26 clock cycles, or 6.5 per iteration</a:t>
            </a:r>
            <a:endParaRPr lang="en-US" altLang="zh-CN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>
                <a:solidFill>
                  <a:srgbClr val="FF0000"/>
                </a:solidFill>
              </a:rPr>
              <a:t>   Assumes R1 is multiple of 4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91000" y="1295400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191000" y="1676400"/>
            <a:ext cx="1573213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2 cycles stall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3352800" y="15240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3352800" y="18288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Text Box 5"/>
          <p:cNvSpPr txBox="1">
            <a:spLocks noChangeArrowheads="1"/>
          </p:cNvSpPr>
          <p:nvPr/>
        </p:nvSpPr>
        <p:spPr bwMode="auto">
          <a:xfrm>
            <a:off x="4429125" y="3786188"/>
            <a:ext cx="14255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70" name="Line 7"/>
          <p:cNvSpPr>
            <a:spLocks noChangeShapeType="1"/>
          </p:cNvSpPr>
          <p:nvPr/>
        </p:nvSpPr>
        <p:spPr bwMode="auto">
          <a:xfrm flipH="1">
            <a:off x="3590925" y="4014788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Text Box 5"/>
          <p:cNvSpPr txBox="1">
            <a:spLocks noChangeArrowheads="1"/>
          </p:cNvSpPr>
          <p:nvPr/>
        </p:nvSpPr>
        <p:spPr bwMode="auto">
          <a:xfrm>
            <a:off x="4357688" y="4143375"/>
            <a:ext cx="3786187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stall(waiting for F16</a:t>
            </a:r>
          </a:p>
        </p:txBody>
      </p:sp>
      <p:sp>
        <p:nvSpPr>
          <p:cNvPr id="117772" name="Line 7"/>
          <p:cNvSpPr>
            <a:spLocks noChangeShapeType="1"/>
          </p:cNvSpPr>
          <p:nvPr/>
        </p:nvSpPr>
        <p:spPr bwMode="auto">
          <a:xfrm flipH="1">
            <a:off x="3519488" y="4357688"/>
            <a:ext cx="981075" cy="38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Text Box 5"/>
          <p:cNvSpPr txBox="1">
            <a:spLocks noChangeArrowheads="1"/>
          </p:cNvSpPr>
          <p:nvPr/>
        </p:nvSpPr>
        <p:spPr bwMode="auto">
          <a:xfrm>
            <a:off x="4000500" y="5000625"/>
            <a:ext cx="2339975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control  stall</a:t>
            </a:r>
          </a:p>
        </p:txBody>
      </p:sp>
      <p:sp>
        <p:nvSpPr>
          <p:cNvPr id="117774" name="Line 7"/>
          <p:cNvSpPr>
            <a:spLocks noChangeShapeType="1"/>
          </p:cNvSpPr>
          <p:nvPr/>
        </p:nvSpPr>
        <p:spPr bwMode="auto">
          <a:xfrm flipH="1">
            <a:off x="3162300" y="5229225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740650" cy="9255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Unrolled Loop That Minimizes Stalls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73638" y="1181100"/>
            <a:ext cx="3851275" cy="3433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When is it safe for compiler to do such changes?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39750" y="1052513"/>
            <a:ext cx="6678613" cy="493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2	LD	F6,-8(R1)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3	LD	F10,-16(R1)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4	LD	F14,-24(R1)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5	ADDD	F4,F0,F2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6	ADDD	F8,F6,F2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7	ADDD	F12,F10,F2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8	ADDD	F16,F14,F2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9	SD	0(R1),F4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10	SD	-8(R1),F8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11	SUBI	R1,R1,#32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12	SD	</a:t>
            </a:r>
            <a:r>
              <a:rPr lang="en-US" altLang="zh-CN" sz="1800">
                <a:solidFill>
                  <a:srgbClr val="0000FF"/>
                </a:solidFill>
                <a:latin typeface="Courier New" pitchFamily="49" charset="0"/>
              </a:rPr>
              <a:t>+16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13	BNEZ	R1,LOOP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14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(R1),F16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; 8-32 = -24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zh-CN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14 clock cycles, or 3.5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69188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2</a:t>
            </a: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534400" cy="4800600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ILP: Concepts and Challenge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Basic compiler Techniques for exposing ILP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Overcoming Data Hazards with Dynamic   Scheduling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Reducing Branch Costs with Dynamic Hardwre Prediction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HP instruction Delivery &amp; Multiple Issue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Hardware-based Speculation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Thread-level Parallelism</a:t>
            </a:r>
          </a:p>
        </p:txBody>
      </p:sp>
    </p:spTree>
    <p:extLst>
      <p:ext uri="{BB962C8B-B14F-4D97-AF65-F5344CB8AC3E}">
        <p14:creationId xmlns:p14="http://schemas.microsoft.com/office/powerpoint/2010/main" val="11727305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Recall from Pipelining Review</a:t>
            </a:r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341438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Comic Sans MS" panose="030F0702030302020204" pitchFamily="66" charset="0"/>
              </a:rPr>
              <a:t>Pipeline CPI = </a:t>
            </a:r>
            <a:r>
              <a:rPr lang="en-US" altLang="en-US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Ideal pipeline CPI + Structural Stalls + Data Hazard Stalls + Control Stalls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Ideal pipeline CPI</a:t>
            </a:r>
            <a:r>
              <a:rPr lang="en-US" altLang="en-US" sz="2400" smtClean="0">
                <a:latin typeface="Comic Sans MS" panose="030F0702030302020204" pitchFamily="66" charset="0"/>
              </a:rPr>
              <a:t>: measure of the maximum performance attainable by the implementation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Structural hazards</a:t>
            </a:r>
            <a:r>
              <a:rPr lang="en-US" altLang="en-US" sz="2400" smtClean="0">
                <a:latin typeface="Comic Sans MS" panose="030F0702030302020204" pitchFamily="66" charset="0"/>
              </a:rPr>
              <a:t>: HW cannot support this combination of instructions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Data hazards</a:t>
            </a:r>
            <a:r>
              <a:rPr lang="en-US" altLang="en-US" sz="2400" smtClean="0">
                <a:latin typeface="Comic Sans MS" panose="030F0702030302020204" pitchFamily="66" charset="0"/>
              </a:rPr>
              <a:t>: Instruction depends on result of prior instruction still in the pipeline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Control hazards</a:t>
            </a:r>
            <a:r>
              <a:rPr lang="en-US" altLang="en-US" sz="2400" smtClean="0">
                <a:latin typeface="Comic Sans MS" panose="030F0702030302020204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  <p:extLst>
      <p:ext uri="{BB962C8B-B14F-4D97-AF65-F5344CB8AC3E}">
        <p14:creationId xmlns:p14="http://schemas.microsoft.com/office/powerpoint/2010/main" val="18356656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Ideas to Reduce Stalls</a:t>
            </a: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219200" y="981075"/>
          <a:ext cx="7924800" cy="521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7" name="文档" r:id="rId3" imgW="7653213" imgH="5101343" progId="Word.Document.8">
                  <p:embed/>
                </p:oleObj>
              </mc:Choice>
              <mc:Fallback>
                <p:oleObj name="文档" r:id="rId3" imgW="7653213" imgH="5101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81075"/>
                        <a:ext cx="7924800" cy="521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58775" y="3109913"/>
            <a:ext cx="64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000">
                <a:solidFill>
                  <a:srgbClr val="FF0000"/>
                </a:solidFill>
              </a:rPr>
              <a:t>Ch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>
            <a:off x="1116013" y="2438400"/>
            <a:ext cx="26987" cy="23590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427038" y="4862513"/>
            <a:ext cx="66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000">
                <a:solidFill>
                  <a:srgbClr val="0FEFEA"/>
                </a:solidFill>
              </a:rPr>
              <a:t>Ch</a:t>
            </a:r>
            <a:r>
              <a:rPr lang="en-US" altLang="zh-CN" sz="2000">
                <a:solidFill>
                  <a:srgbClr val="0FEFEA"/>
                </a:solidFill>
              </a:rPr>
              <a:t>G</a:t>
            </a:r>
            <a:endParaRPr lang="en-US" altLang="en-US" sz="2000">
              <a:solidFill>
                <a:srgbClr val="0FEFEA"/>
              </a:solidFill>
            </a:endParaRP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1116013" y="4797425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1143000" y="1371600"/>
            <a:ext cx="0" cy="10668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41325" y="1617663"/>
            <a:ext cx="67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0000FF"/>
                </a:solidFill>
              </a:rPr>
              <a:t>ChA</a:t>
            </a:r>
          </a:p>
        </p:txBody>
      </p:sp>
    </p:spTree>
    <p:extLst>
      <p:ext uri="{BB962C8B-B14F-4D97-AF65-F5344CB8AC3E}">
        <p14:creationId xmlns:p14="http://schemas.microsoft.com/office/powerpoint/2010/main" val="31094406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Dynamic Scheduling ?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42350" cy="35988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Example1 :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DIVD	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 smtClean="0">
                <a:latin typeface="Comic Sans MS" pitchFamily="66" charset="0"/>
              </a:rPr>
              <a:t>,F2,F4</a:t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latin typeface="Comic Sans MS" pitchFamily="66" charset="0"/>
              </a:rPr>
              <a:t>ADDD	F10,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 smtClean="0">
                <a:latin typeface="Comic Sans MS" pitchFamily="66" charset="0"/>
              </a:rPr>
              <a:t>,F8</a:t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SUBD	F12,F8,F14</a:t>
            </a:r>
          </a:p>
          <a:p>
            <a:pPr eaLnBrk="1" hangingPunct="1"/>
            <a:r>
              <a:rPr lang="en-US" altLang="zh-CN" dirty="0" smtClean="0"/>
              <a:t>Example2:  Structure Hazard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DIVD	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F2</a:t>
            </a:r>
            <a:r>
              <a:rPr lang="en-US" altLang="zh-CN" sz="1800" dirty="0" smtClean="0">
                <a:latin typeface="Comic Sans MS" pitchFamily="66" charset="0"/>
              </a:rPr>
              <a:t>,F2,F4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ADDD	F10,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1800" dirty="0" smtClean="0">
                <a:latin typeface="Comic Sans MS" pitchFamily="66" charset="0"/>
              </a:rPr>
              <a:t>,F8               ; FP </a:t>
            </a:r>
            <a:r>
              <a:rPr lang="en-US" altLang="zh-CN" sz="1800" dirty="0" err="1" smtClean="0">
                <a:latin typeface="Comic Sans MS" pitchFamily="66" charset="0"/>
              </a:rPr>
              <a:t>ADDer</a:t>
            </a:r>
            <a:r>
              <a:rPr lang="en-US" altLang="zh-CN" sz="1800" dirty="0" smtClean="0">
                <a:latin typeface="Comic Sans MS" pitchFamily="66" charset="0"/>
              </a:rPr>
              <a:t> </a:t>
            </a:r>
            <a:r>
              <a:rPr lang="en-US" altLang="zh-CN" sz="1800" dirty="0" err="1" smtClean="0">
                <a:latin typeface="Comic Sans MS" pitchFamily="66" charset="0"/>
              </a:rPr>
              <a:t>unpipelined</a:t>
            </a:r>
            <a:endParaRPr lang="en-US" altLang="zh-CN" sz="1800" dirty="0" smtClean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ADDD    F12, F0,F4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MULD     F16, F14, F4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 smtClean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 smtClean="0">
              <a:latin typeface="Comic Sans MS" pitchFamily="66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83568" y="5013176"/>
            <a:ext cx="8460432" cy="7545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Problem:   instruction </a:t>
            </a:r>
            <a:r>
              <a:rPr lang="en-US" altLang="zh-CN" dirty="0" smtClean="0"/>
              <a:t>(SUBD, MULD) stalled       </a:t>
            </a:r>
          </a:p>
          <a:p>
            <a:pPr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due </a:t>
            </a:r>
            <a:r>
              <a:rPr lang="en-US" altLang="zh-CN" dirty="0"/>
              <a:t>to </a:t>
            </a:r>
            <a:r>
              <a:rPr lang="en-US" altLang="zh-CN" dirty="0" err="1"/>
              <a:t>irrelevent</a:t>
            </a:r>
            <a:r>
              <a:rPr lang="en-US" altLang="zh-CN" dirty="0"/>
              <a:t> </a:t>
            </a:r>
            <a:r>
              <a:rPr lang="en-US" altLang="zh-CN" dirty="0" smtClean="0"/>
              <a:t>forward </a:t>
            </a:r>
            <a:r>
              <a:rPr lang="en-US" altLang="zh-CN" dirty="0"/>
              <a:t>instructions.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HW Schemes: Dynamic scheduling</a:t>
            </a:r>
            <a:r>
              <a:rPr lang="en-US" altLang="zh-CN" sz="4000" smtClean="0"/>
              <a:t> 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81075"/>
            <a:ext cx="8458200" cy="50038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Key idea: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Allow instructions behind stall to proceed</a:t>
            </a:r>
            <a:endParaRPr lang="en-US" altLang="zh-CN" sz="240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Enables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out-of-order execution</a:t>
            </a:r>
            <a:r>
              <a:rPr lang="en-US" altLang="zh-CN" sz="2800" smtClean="0">
                <a:latin typeface="Comic Sans MS" pitchFamily="66" charset="0"/>
              </a:rPr>
              <a:t> 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>and allows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out-of-order completion</a:t>
            </a:r>
          </a:p>
          <a:p>
            <a:pPr algn="just" eaLnBrk="1" hangingPunct="1"/>
            <a:r>
              <a:rPr lang="en-US" altLang="zh-CN" sz="2800" smtClean="0">
                <a:latin typeface="Comic Sans MS" pitchFamily="66" charset="0"/>
              </a:rPr>
              <a:t>Will distinguish when an instruction </a:t>
            </a:r>
            <a:r>
              <a:rPr lang="en-US" altLang="zh-CN" sz="2800" i="1" smtClean="0">
                <a:solidFill>
                  <a:srgbClr val="0000FF"/>
                </a:solidFill>
                <a:latin typeface="Comic Sans MS" pitchFamily="66" charset="0"/>
              </a:rPr>
              <a:t>begins execution</a:t>
            </a:r>
            <a:r>
              <a:rPr lang="en-US" altLang="zh-CN" sz="2800" smtClean="0">
                <a:latin typeface="Comic Sans MS" pitchFamily="66" charset="0"/>
              </a:rPr>
              <a:t> and when it </a:t>
            </a:r>
            <a:r>
              <a:rPr lang="en-US" altLang="zh-CN" sz="2800" i="1" smtClean="0">
                <a:solidFill>
                  <a:srgbClr val="0000FF"/>
                </a:solidFill>
                <a:latin typeface="Comic Sans MS" pitchFamily="66" charset="0"/>
              </a:rPr>
              <a:t>completes execution</a:t>
            </a:r>
            <a:r>
              <a:rPr lang="en-US" altLang="zh-CN" sz="2800" smtClean="0">
                <a:latin typeface="Comic Sans MS" pitchFamily="66" charset="0"/>
              </a:rPr>
              <a:t>; between 2 times, the instruction is </a:t>
            </a:r>
            <a:r>
              <a:rPr lang="en-US" altLang="zh-CN" sz="2800" i="1" smtClean="0">
                <a:solidFill>
                  <a:srgbClr val="0000FF"/>
                </a:solidFill>
                <a:latin typeface="Comic Sans MS" pitchFamily="66" charset="0"/>
              </a:rPr>
              <a:t>in execution</a:t>
            </a:r>
            <a:endParaRPr lang="en-US" altLang="zh-CN" sz="280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just" eaLnBrk="1" hangingPunct="1"/>
            <a:r>
              <a:rPr lang="en-US" altLang="zh-CN" sz="2800" smtClean="0">
                <a:latin typeface="Comic Sans MS" pitchFamily="66" charset="0"/>
              </a:rPr>
              <a:t>In a dynamically scheduled pipeline, all instructions pass through issue stage in order (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in-order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 issue</a:t>
            </a:r>
            <a:r>
              <a:rPr lang="en-US" altLang="zh-CN" sz="2800" smtClean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100" smtClean="0"/>
              <a:t>Adv. Of   Dynamic Scheduling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Handles cases when dependences unknown at compile time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(e.g., because they may involve a memory reference)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It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simplifies</a:t>
            </a:r>
            <a:r>
              <a:rPr lang="en-US" altLang="zh-CN" sz="2800" dirty="0" smtClean="0">
                <a:latin typeface="Comic Sans MS" pitchFamily="66" charset="0"/>
              </a:rPr>
              <a:t> the compiler 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Allows code that compiled for one pipeline to run efficiently on a different pipeline 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Hardware speculation, a technique with significant performance advantages, that builds on dynamic scheduling</a:t>
            </a:r>
          </a:p>
          <a:p>
            <a:pPr eaLnBrk="1" hangingPunct="1"/>
            <a:endParaRPr lang="en-US" altLang="zh-CN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Recall from Pipelining Review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341438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Comic Sans MS" pitchFamily="66" charset="0"/>
              </a:rPr>
              <a:t>Pipeline CPI =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Ideal pipeline CPI + Structural Stalls + Data Hazard Stalls + Control Stalls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itchFamily="66" charset="0"/>
              </a:rPr>
              <a:t>Ideal pipeline CPI</a:t>
            </a:r>
            <a:r>
              <a:rPr lang="en-US" altLang="en-US" sz="2400" smtClean="0">
                <a:latin typeface="Comic Sans MS" pitchFamily="66" charset="0"/>
              </a:rPr>
              <a:t>: measure of the maximum performance attainable by the implementation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itchFamily="66" charset="0"/>
              </a:rPr>
              <a:t>Structural hazards</a:t>
            </a:r>
            <a:r>
              <a:rPr lang="en-US" altLang="en-US" sz="2400" smtClean="0">
                <a:latin typeface="Comic Sans MS" pitchFamily="66" charset="0"/>
              </a:rPr>
              <a:t>: HW cannot support this combination of instructions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itchFamily="66" charset="0"/>
              </a:rPr>
              <a:t>Data hazards</a:t>
            </a:r>
            <a:r>
              <a:rPr lang="en-US" altLang="en-US" sz="2400" smtClean="0">
                <a:latin typeface="Comic Sans MS" pitchFamily="66" charset="0"/>
              </a:rPr>
              <a:t>: Instruction depends on result of prior instruction still in the pipeline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latin typeface="Comic Sans MS" pitchFamily="66" charset="0"/>
              </a:rPr>
              <a:t>Control hazards</a:t>
            </a:r>
            <a:r>
              <a:rPr lang="en-US" altLang="en-US" sz="2400" smtClean="0">
                <a:latin typeface="Comic Sans MS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81075"/>
          </a:xfrm>
        </p:spPr>
        <p:txBody>
          <a:bodyPr/>
          <a:lstStyle/>
          <a:p>
            <a:pPr eaLnBrk="1" hangingPunct="1"/>
            <a:r>
              <a:rPr lang="en-US" altLang="zh-CN" sz="4900" smtClean="0"/>
              <a:t>Dynamic Scheduling Step 1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566150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Simple pipeline had 1 stage to check both structural and data hazards:  Instruction Decode (ID), also called Instruction Issue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Split the ID pipe stage of simple 5-stage pipeline into 2 stages: </a:t>
            </a:r>
          </a:p>
          <a:p>
            <a:pPr algn="just" eaLnBrk="1" hangingPunct="1">
              <a:lnSpc>
                <a:spcPct val="9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i="1" dirty="0" smtClean="0">
                <a:latin typeface="Comic Sans MS" pitchFamily="66" charset="0"/>
              </a:rPr>
              <a:t>—</a:t>
            </a:r>
            <a:r>
              <a:rPr lang="en-US" altLang="zh-CN" sz="2800" dirty="0" smtClean="0">
                <a:latin typeface="Comic Sans MS" pitchFamily="66" charset="0"/>
              </a:rPr>
              <a:t>Decode instructions, check for structural hazards </a:t>
            </a:r>
          </a:p>
          <a:p>
            <a:pPr algn="just"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latin typeface="Comic Sans MS" pitchFamily="66" charset="0"/>
              </a:rPr>
              <a:t>Read operands</a:t>
            </a:r>
            <a:r>
              <a:rPr lang="en-US" altLang="zh-CN" sz="2800" i="1" dirty="0" smtClean="0">
                <a:latin typeface="Comic Sans MS" pitchFamily="66" charset="0"/>
              </a:rPr>
              <a:t>—</a:t>
            </a:r>
            <a:r>
              <a:rPr lang="en-US" altLang="zh-CN" sz="2800" dirty="0" smtClean="0">
                <a:latin typeface="Comic Sans MS" pitchFamily="66" charset="0"/>
              </a:rPr>
              <a:t>Wait until no data hazards, then read operands</a:t>
            </a:r>
            <a:r>
              <a:rPr lang="en-US" altLang="zh-CN" sz="2800" b="1" dirty="0" smtClean="0">
                <a:latin typeface="Comic Sans MS" pitchFamily="66" charset="0"/>
              </a:rPr>
              <a:t> </a:t>
            </a:r>
            <a:endParaRPr lang="en-US" altLang="zh-CN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9697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Dynamic Scheduling with a Scoreboard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Scoreboarding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Named after CDC6600 scoreboard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Allowing instructions to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execute out of order</a:t>
            </a:r>
            <a:r>
              <a:rPr lang="en-US" altLang="zh-CN" sz="2800" smtClean="0">
                <a:latin typeface="Comic Sans MS" pitchFamily="66" charset="0"/>
              </a:rPr>
              <a:t> when there are </a:t>
            </a:r>
            <a:r>
              <a:rPr lang="en-US" altLang="zh-CN" sz="2800" u="sng" smtClean="0">
                <a:solidFill>
                  <a:srgbClr val="0000FF"/>
                </a:solidFill>
                <a:latin typeface="Comic Sans MS" pitchFamily="66" charset="0"/>
              </a:rPr>
              <a:t>sufficient resources </a:t>
            </a:r>
            <a:r>
              <a:rPr lang="en-US" altLang="zh-CN" sz="2800" smtClean="0">
                <a:latin typeface="Comic Sans MS" pitchFamily="66" charset="0"/>
              </a:rPr>
              <a:t>and no data dependences.</a:t>
            </a:r>
          </a:p>
          <a:p>
            <a:pPr lvl="1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In-order issue</a:t>
            </a:r>
          </a:p>
          <a:p>
            <a:pPr lvl="1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Out-of order completion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Executing an instruction as early as possible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7250" y="357188"/>
            <a:ext cx="7993063" cy="7667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Basic structure of a pipelined processor with a scoreboard</a:t>
            </a:r>
          </a:p>
        </p:txBody>
      </p:sp>
      <p:pic>
        <p:nvPicPr>
          <p:cNvPr id="124931" name="Picture 3" descr="chap4_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9296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6716"/>
            <a:ext cx="7993063" cy="766763"/>
          </a:xfrm>
        </p:spPr>
        <p:txBody>
          <a:bodyPr/>
          <a:lstStyle/>
          <a:p>
            <a:r>
              <a:rPr lang="en-US" altLang="zh-CN" dirty="0" smtClean="0"/>
              <a:t>CDC6600 –First Supercomputer</a:t>
            </a:r>
            <a:br>
              <a:rPr lang="en-US" altLang="zh-CN" dirty="0" smtClean="0"/>
            </a:br>
            <a:r>
              <a:rPr lang="en-US" altLang="zh-CN" sz="2400" dirty="0" smtClean="0"/>
              <a:t>top1 1964-1969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59966"/>
            <a:ext cx="3810000" cy="280987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564904"/>
            <a:ext cx="7047608" cy="4557453"/>
          </a:xfrm>
        </p:spPr>
      </p:pic>
    </p:spTree>
    <p:extLst>
      <p:ext uri="{BB962C8B-B14F-4D97-AF65-F5344CB8AC3E}">
        <p14:creationId xmlns:p14="http://schemas.microsoft.com/office/powerpoint/2010/main" val="1422113227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428625"/>
            <a:ext cx="7993062" cy="766763"/>
          </a:xfrm>
        </p:spPr>
        <p:txBody>
          <a:bodyPr/>
          <a:lstStyle/>
          <a:p>
            <a:pPr eaLnBrk="1" hangingPunct="1"/>
            <a:r>
              <a:rPr lang="en-US" altLang="zh-CN" smtClean="0"/>
              <a:t>The pipeline stages with scoreboard 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The Five stages: IF, ID, EX, MEM, WB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IF: the same for all instructions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ID: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split into two stages</a:t>
            </a:r>
            <a:r>
              <a:rPr lang="en-US" altLang="zh-CN" sz="2800" dirty="0" smtClean="0">
                <a:latin typeface="Comic Sans MS" pitchFamily="66" charset="0"/>
              </a:rPr>
              <a:t>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issue and read operands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EX: no change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MEM: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omitted </a:t>
            </a:r>
            <a:r>
              <a:rPr lang="en-US" altLang="zh-CN" sz="2800" dirty="0" smtClean="0">
                <a:latin typeface="Comic Sans MS" pitchFamily="66" charset="0"/>
              </a:rPr>
              <a:t>for only concentrating on the FP operations 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WB: no change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So, the stages are: IF, IS, RO, EX,WB.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3286125"/>
            <a:ext cx="6143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Another way to </a:t>
            </a:r>
            <a:r>
              <a:rPr lang="en-US" altLang="zh-CN" dirty="0" err="1"/>
              <a:t>lookat</a:t>
            </a:r>
            <a:r>
              <a:rPr lang="en-US" altLang="zh-CN" dirty="0"/>
              <a:t> missing MEM ?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Pipeline supports multiple outstanding FP operations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36" name="组合 235"/>
          <p:cNvGrpSpPr/>
          <p:nvPr/>
        </p:nvGrpSpPr>
        <p:grpSpPr>
          <a:xfrm>
            <a:off x="214282" y="1571612"/>
            <a:ext cx="8643966" cy="4572826"/>
            <a:chOff x="428596" y="1071546"/>
            <a:chExt cx="8215370" cy="4572826"/>
          </a:xfrm>
        </p:grpSpPr>
        <p:cxnSp>
          <p:nvCxnSpPr>
            <p:cNvPr id="237" name="直接连接符 236"/>
            <p:cNvCxnSpPr>
              <a:endCxn id="262" idx="3"/>
            </p:cNvCxnSpPr>
            <p:nvPr/>
          </p:nvCxnSpPr>
          <p:spPr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238" name="组合 108"/>
            <p:cNvGrpSpPr/>
            <p:nvPr/>
          </p:nvGrpSpPr>
          <p:grpSpPr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240" name="直接连接符 239"/>
              <p:cNvCxnSpPr>
                <a:stCxn id="270" idx="1"/>
                <a:endCxn id="273" idx="3"/>
              </p:cNvCxnSpPr>
              <p:nvPr/>
            </p:nvCxnSpPr>
            <p:spPr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41" name="组合 83"/>
              <p:cNvGrpSpPr/>
              <p:nvPr/>
            </p:nvGrpSpPr>
            <p:grpSpPr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260" name="直接连接符 259"/>
                <p:cNvCxnSpPr>
                  <a:stCxn id="263" idx="3"/>
                  <a:endCxn id="269" idx="1"/>
                </p:cNvCxnSpPr>
                <p:nvPr/>
              </p:nvCxnSpPr>
              <p:spPr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IF</a:t>
                  </a:r>
                  <a:endPara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414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ID</a:t>
                  </a:r>
                  <a:endPara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29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M1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4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M2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905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M3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8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M4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77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M5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63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M6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801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M7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3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A1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81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A2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19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A3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357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A4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462" y="2786058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9058" y="1071546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EX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464"/>
                  <a:ext cx="714380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MEM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77" name="直接箭头连接符 276"/>
                <p:cNvCxnSpPr>
                  <a:endCxn id="275" idx="1"/>
                </p:cNvCxnSpPr>
                <p:nvPr/>
              </p:nvCxnSpPr>
              <p:spPr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78" name="直接连接符 277"/>
                <p:cNvCxnSpPr/>
                <p:nvPr/>
              </p:nvCxnSpPr>
              <p:spPr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79" name="直接箭头连接符 278"/>
                <p:cNvCxnSpPr>
                  <a:stCxn id="275" idx="3"/>
                  <a:endCxn id="276" idx="1"/>
                </p:cNvCxnSpPr>
                <p:nvPr/>
              </p:nvCxnSpPr>
              <p:spPr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0" name="直接连接符 279"/>
                <p:cNvCxnSpPr>
                  <a:stCxn id="276" idx="3"/>
                </p:cNvCxnSpPr>
                <p:nvPr/>
              </p:nvCxnSpPr>
              <p:spPr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1" name="直接箭头连接符 280"/>
                <p:cNvCxnSpPr/>
                <p:nvPr/>
              </p:nvCxnSpPr>
              <p:spPr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2" name="直接箭头连接符 281"/>
                <p:cNvCxnSpPr>
                  <a:stCxn id="262" idx="3"/>
                  <a:endCxn id="263" idx="1"/>
                </p:cNvCxnSpPr>
                <p:nvPr/>
              </p:nvCxnSpPr>
              <p:spPr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3" name="直接箭头连接符 282"/>
                <p:cNvCxnSpPr>
                  <a:stCxn id="269" idx="3"/>
                  <a:endCxn id="274" idx="1"/>
                </p:cNvCxnSpPr>
                <p:nvPr/>
              </p:nvCxnSpPr>
              <p:spPr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4" name="直接箭头连接符 283"/>
                <p:cNvCxnSpPr>
                  <a:endCxn id="270" idx="1"/>
                </p:cNvCxnSpPr>
                <p:nvPr/>
              </p:nvCxnSpPr>
              <p:spPr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5" name="直接连接符 284"/>
                <p:cNvCxnSpPr/>
                <p:nvPr/>
              </p:nvCxnSpPr>
              <p:spPr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6" name="直接连接符 285"/>
                <p:cNvCxnSpPr/>
                <p:nvPr/>
              </p:nvCxnSpPr>
              <p:spPr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7" name="直接箭头连接符 286"/>
                <p:cNvCxnSpPr/>
                <p:nvPr/>
              </p:nvCxnSpPr>
              <p:spPr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8" name="直接箭头连接符 287"/>
                <p:cNvCxnSpPr>
                  <a:stCxn id="273" idx="3"/>
                </p:cNvCxnSpPr>
                <p:nvPr/>
              </p:nvCxnSpPr>
              <p:spPr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8860" y="5000636"/>
                  <a:ext cx="5143536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DIV</a:t>
                  </a:r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90" name="直接连接符 289"/>
                <p:cNvCxnSpPr/>
                <p:nvPr/>
              </p:nvCxnSpPr>
              <p:spPr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1" name="直接连接符 290"/>
                <p:cNvCxnSpPr/>
                <p:nvPr/>
              </p:nvCxnSpPr>
              <p:spPr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2" name="直接连接符 291"/>
                <p:cNvCxnSpPr/>
                <p:nvPr/>
              </p:nvCxnSpPr>
              <p:spPr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9" name="直接连接符 298"/>
                <p:cNvCxnSpPr/>
                <p:nvPr/>
              </p:nvCxnSpPr>
              <p:spPr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2" name="直接连接符 301"/>
                <p:cNvCxnSpPr/>
                <p:nvPr/>
              </p:nvCxnSpPr>
              <p:spPr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3" name="直接连接符 302"/>
                <p:cNvCxnSpPr/>
                <p:nvPr/>
              </p:nvCxnSpPr>
              <p:spPr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4" name="直接连接符 303"/>
                <p:cNvCxnSpPr/>
                <p:nvPr/>
              </p:nvCxnSpPr>
              <p:spPr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5" name="直接连接符 304"/>
                <p:cNvCxnSpPr/>
                <p:nvPr/>
              </p:nvCxnSpPr>
              <p:spPr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7" name="直接连接符 306"/>
                <p:cNvCxnSpPr/>
                <p:nvPr/>
              </p:nvCxnSpPr>
              <p:spPr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8" name="直接连接符 307"/>
                <p:cNvCxnSpPr/>
                <p:nvPr/>
              </p:nvCxnSpPr>
              <p:spPr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9" name="直接连接符 308"/>
                <p:cNvCxnSpPr/>
                <p:nvPr/>
              </p:nvCxnSpPr>
              <p:spPr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0" name="直接连接符 309"/>
                <p:cNvCxnSpPr/>
                <p:nvPr/>
              </p:nvCxnSpPr>
              <p:spPr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1" name="直接连接符 310"/>
                <p:cNvCxnSpPr/>
                <p:nvPr/>
              </p:nvCxnSpPr>
              <p:spPr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2" name="直接连接符 311"/>
                <p:cNvCxnSpPr/>
                <p:nvPr/>
              </p:nvCxnSpPr>
              <p:spPr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3" name="直接箭头连接符 312"/>
                <p:cNvCxnSpPr>
                  <a:endCxn id="289" idx="1"/>
                </p:cNvCxnSpPr>
                <p:nvPr/>
              </p:nvCxnSpPr>
              <p:spPr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314" name="直接箭头连接符 313"/>
                <p:cNvCxnSpPr>
                  <a:stCxn id="289" idx="3"/>
                </p:cNvCxnSpPr>
                <p:nvPr/>
              </p:nvCxnSpPr>
              <p:spPr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</p:grpSp>
          <p:cxnSp>
            <p:nvCxnSpPr>
              <p:cNvPr id="242" name="直接连接符 241"/>
              <p:cNvCxnSpPr/>
              <p:nvPr/>
            </p:nvCxnSpPr>
            <p:spPr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直接连接符 243"/>
              <p:cNvCxnSpPr/>
              <p:nvPr/>
            </p:nvCxnSpPr>
            <p:spPr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直接连接符 245"/>
              <p:cNvCxnSpPr/>
              <p:nvPr/>
            </p:nvCxnSpPr>
            <p:spPr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直接连接符 246"/>
              <p:cNvCxnSpPr/>
              <p:nvPr/>
            </p:nvCxnSpPr>
            <p:spPr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直接连接符 247"/>
              <p:cNvCxnSpPr/>
              <p:nvPr/>
            </p:nvCxnSpPr>
            <p:spPr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直接连接符 249"/>
              <p:cNvCxnSpPr/>
              <p:nvPr/>
            </p:nvCxnSpPr>
            <p:spPr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直接连接符 250"/>
              <p:cNvCxnSpPr/>
              <p:nvPr/>
            </p:nvCxnSpPr>
            <p:spPr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直接连接符 251"/>
              <p:cNvCxnSpPr/>
              <p:nvPr/>
            </p:nvCxnSpPr>
            <p:spPr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直接连接符 252"/>
              <p:cNvCxnSpPr/>
              <p:nvPr/>
            </p:nvCxnSpPr>
            <p:spPr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直接连接符 253"/>
              <p:cNvCxnSpPr/>
              <p:nvPr/>
            </p:nvCxnSpPr>
            <p:spPr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5" name="直接连接符 254"/>
              <p:cNvCxnSpPr/>
              <p:nvPr/>
            </p:nvCxnSpPr>
            <p:spPr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6" name="直接连接符 255"/>
              <p:cNvCxnSpPr/>
              <p:nvPr/>
            </p:nvCxnSpPr>
            <p:spPr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7" name="直接连接符 256"/>
              <p:cNvCxnSpPr/>
              <p:nvPr/>
            </p:nvCxnSpPr>
            <p:spPr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8" name="直接连接符 257"/>
              <p:cNvCxnSpPr/>
              <p:nvPr/>
            </p:nvCxnSpPr>
            <p:spPr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9" name="直接连接符 258"/>
              <p:cNvCxnSpPr/>
              <p:nvPr/>
            </p:nvCxnSpPr>
            <p:spPr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39" name="直接连接符 238"/>
            <p:cNvCxnSpPr/>
            <p:nvPr/>
          </p:nvCxnSpPr>
          <p:spPr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4995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956550" cy="857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Scoreboard Pipeline stage description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000125"/>
            <a:ext cx="88582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Comic Sans MS" pitchFamily="66" charset="0"/>
              </a:rPr>
              <a:t>Issue:</a:t>
            </a:r>
            <a:r>
              <a:rPr lang="en-US" altLang="zh-CN" sz="2400" smtClean="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Avoid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 smtClean="0">
                <a:latin typeface="Comic Sans MS" pitchFamily="66" charset="0"/>
              </a:rPr>
              <a:t> hazard and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 smtClean="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(RO)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smtClean="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 smtClean="0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143875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scoreboard algorithm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Scoreboard-takes full responsibility 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Functional unit status: </a:t>
            </a:r>
            <a:r>
              <a:rPr lang="en-US" altLang="zh-CN" sz="2400" smtClean="0">
                <a:solidFill>
                  <a:srgbClr val="CC00FF"/>
                </a:solidFill>
                <a:latin typeface="Comic Sans MS" pitchFamily="66" charset="0"/>
              </a:rPr>
              <a:t>buzy,op,Fi, Fj,Fk,Qj,Qk ,Rj,Rk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Instruction status</a:t>
            </a:r>
          </a:p>
        </p:txBody>
      </p:sp>
      <p:sp>
        <p:nvSpPr>
          <p:cNvPr id="205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LD         F6, 34(R2)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LD         F2, 45(R3)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MULTD F0, F2, F4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SUBD   F8, F6, F2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DIVD     F10, F0, F6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ADDD   F6, F8, F2</a:t>
            </a:r>
            <a:endParaRPr lang="en-US" altLang="zh-CN" smtClean="0">
              <a:latin typeface="Comic Sans MS" pitchFamily="66" charset="0"/>
            </a:endParaRPr>
          </a:p>
          <a:p>
            <a:pPr eaLnBrk="1" hangingPunct="1"/>
            <a:endParaRPr lang="en-US" altLang="zh-CN" smtClean="0">
              <a:latin typeface="Comic Sans MS" pitchFamily="66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13225" y="1501775"/>
          <a:ext cx="4473575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4733880" imgH="5554172" progId="Word.Document.8">
                  <p:embed/>
                </p:oleObj>
              </mc:Choice>
              <mc:Fallback>
                <p:oleObj name="Document" r:id="rId3" imgW="4733880" imgH="55541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1501775"/>
                        <a:ext cx="4473575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Scoreboard Example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285750" y="714375"/>
            <a:ext cx="9618663" cy="6143625"/>
            <a:chOff x="0" y="336"/>
            <a:chExt cx="5807" cy="5397"/>
          </a:xfrm>
        </p:grpSpPr>
        <p:graphicFrame>
          <p:nvGraphicFramePr>
            <p:cNvPr id="3074" name="Object 4"/>
            <p:cNvGraphicFramePr>
              <a:graphicFrameLocks/>
            </p:cNvGraphicFramePr>
            <p:nvPr/>
          </p:nvGraphicFramePr>
          <p:xfrm>
            <a:off x="131" y="600"/>
            <a:ext cx="5676" cy="5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Worksheet" r:id="rId3" imgW="9782251" imgH="6610502" progId="Excel.Sheet.8">
                    <p:embed/>
                  </p:oleObj>
                </mc:Choice>
                <mc:Fallback>
                  <p:oleObj name="Worksheet" r:id="rId3" imgW="9782251" imgH="66105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0"/>
                          <a:ext cx="5676" cy="5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3081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3082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078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3079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3080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19200" y="981075"/>
          <a:ext cx="7924800" cy="521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文档" r:id="rId3" imgW="7653213" imgH="5101343" progId="Word.Document.8">
                  <p:embed/>
                </p:oleObj>
              </mc:Choice>
              <mc:Fallback>
                <p:oleObj name="文档" r:id="rId3" imgW="7653213" imgH="510134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81075"/>
                        <a:ext cx="7924800" cy="521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8775" y="3109913"/>
            <a:ext cx="6429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Ch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1116013" y="2438400"/>
            <a:ext cx="26987" cy="23590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27038" y="4862513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FEFEA"/>
                </a:solidFill>
              </a:rPr>
              <a:t>Ch</a:t>
            </a:r>
            <a:r>
              <a:rPr lang="en-US" altLang="zh-CN" sz="2000">
                <a:solidFill>
                  <a:srgbClr val="0FEFEA"/>
                </a:solidFill>
              </a:rPr>
              <a:t>G</a:t>
            </a:r>
            <a:endParaRPr lang="en-US" altLang="en-US" sz="200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6013" y="4797425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143000" y="1371600"/>
            <a:ext cx="0" cy="10668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41325" y="1617663"/>
            <a:ext cx="67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</a:rPr>
              <a:t>ChA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76200"/>
            <a:ext cx="7300912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 Cycle 1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-285750" y="714375"/>
            <a:ext cx="9620250" cy="6515100"/>
            <a:chOff x="0" y="336"/>
            <a:chExt cx="5793" cy="5718"/>
          </a:xfrm>
        </p:grpSpPr>
        <p:graphicFrame>
          <p:nvGraphicFramePr>
            <p:cNvPr id="4098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Worksheet" r:id="rId3" imgW="9782251" imgH="6486449" progId="Excel.Sheet.8">
                    <p:embed/>
                  </p:oleObj>
                </mc:Choice>
                <mc:Fallback>
                  <p:oleObj name="Worksheet" r:id="rId3" imgW="9782251" imgH="64864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4105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4106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4103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4104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2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5718"/>
          </a:xfrm>
        </p:grpSpPr>
        <p:graphicFrame>
          <p:nvGraphicFramePr>
            <p:cNvPr id="5122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Worksheet" r:id="rId3" imgW="9782251" imgH="6496202" progId="Excel.Sheet.8">
                    <p:embed/>
                  </p:oleObj>
                </mc:Choice>
                <mc:Fallback>
                  <p:oleObj name="Worksheet" r:id="rId3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512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513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5127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5128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3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5718"/>
          </a:xfrm>
        </p:grpSpPr>
        <p:graphicFrame>
          <p:nvGraphicFramePr>
            <p:cNvPr id="6146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Worksheet" r:id="rId3" imgW="9782251" imgH="6496202" progId="Excel.Sheet.8">
                    <p:embed/>
                  </p:oleObj>
                </mc:Choice>
                <mc:Fallback>
                  <p:oleObj name="Worksheet" r:id="rId3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6153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6154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150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6151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6152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4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5718"/>
          </a:xfrm>
        </p:grpSpPr>
        <p:graphicFrame>
          <p:nvGraphicFramePr>
            <p:cNvPr id="7170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Worksheet" r:id="rId3" imgW="9782251" imgH="6496202" progId="Excel.Sheet.8">
                    <p:embed/>
                  </p:oleObj>
                </mc:Choice>
                <mc:Fallback>
                  <p:oleObj name="Worksheet" r:id="rId3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7177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7178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4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7175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7176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5 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6238"/>
          </a:xfrm>
        </p:grpSpPr>
        <p:graphicFrame>
          <p:nvGraphicFramePr>
            <p:cNvPr id="8194" name="Object 4"/>
            <p:cNvGraphicFramePr>
              <a:graphicFrameLocks/>
            </p:cNvGraphicFramePr>
            <p:nvPr/>
          </p:nvGraphicFramePr>
          <p:xfrm>
            <a:off x="131" y="608"/>
            <a:ext cx="5662" cy="5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Worksheet" r:id="rId3" imgW="9782251" imgH="6553200" progId="Excel.Sheet.8">
                    <p:embed/>
                  </p:oleObj>
                </mc:Choice>
                <mc:Fallback>
                  <p:oleObj name="Worksheet" r:id="rId3" imgW="9782251" imgH="65532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8"/>
                          <a:ext cx="5662" cy="5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8201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8202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198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8199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8200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6 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79" cy="6144"/>
          </a:xfrm>
        </p:grpSpPr>
        <p:graphicFrame>
          <p:nvGraphicFramePr>
            <p:cNvPr id="9218" name="Object 4"/>
            <p:cNvGraphicFramePr>
              <a:graphicFrameLocks/>
            </p:cNvGraphicFramePr>
            <p:nvPr/>
          </p:nvGraphicFramePr>
          <p:xfrm>
            <a:off x="131" y="606"/>
            <a:ext cx="5648" cy="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Worksheet" r:id="rId3" imgW="9782251" imgH="6496202" progId="Excel.Sheet.8">
                    <p:embed/>
                  </p:oleObj>
                </mc:Choice>
                <mc:Fallback>
                  <p:oleObj name="Worksheet" r:id="rId3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6"/>
                          <a:ext cx="5648" cy="5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9225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9226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9222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9223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9224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7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-285750" y="928688"/>
            <a:ext cx="9791700" cy="5929312"/>
            <a:chOff x="0" y="336"/>
            <a:chExt cx="5824" cy="7424"/>
          </a:xfrm>
        </p:grpSpPr>
        <p:graphicFrame>
          <p:nvGraphicFramePr>
            <p:cNvPr id="10242" name="Object 4"/>
            <p:cNvGraphicFramePr>
              <a:graphicFrameLocks/>
            </p:cNvGraphicFramePr>
            <p:nvPr/>
          </p:nvGraphicFramePr>
          <p:xfrm>
            <a:off x="129" y="611"/>
            <a:ext cx="5695" cy="7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Worksheet" r:id="rId3" imgW="9782251" imgH="6505651" progId="Excel.Sheet.8">
                    <p:embed/>
                  </p:oleObj>
                </mc:Choice>
                <mc:Fallback>
                  <p:oleObj name="Worksheet" r:id="rId3" imgW="9782251" imgH="65056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611"/>
                          <a:ext cx="5695" cy="7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024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025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0247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0248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8 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-214313" y="1052513"/>
            <a:ext cx="9496426" cy="6210300"/>
            <a:chOff x="0" y="48"/>
            <a:chExt cx="5861" cy="7747"/>
          </a:xfrm>
        </p:grpSpPr>
        <p:graphicFrame>
          <p:nvGraphicFramePr>
            <p:cNvPr id="11266" name="Object 4"/>
            <p:cNvGraphicFramePr>
              <a:graphicFrameLocks/>
            </p:cNvGraphicFramePr>
            <p:nvPr/>
          </p:nvGraphicFramePr>
          <p:xfrm>
            <a:off x="174" y="48"/>
            <a:ext cx="5687" cy="7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Worksheet" r:id="rId3" imgW="9782251" imgH="6515100" progId="Excel.Sheet.8">
                    <p:embed/>
                  </p:oleObj>
                </mc:Choice>
                <mc:Fallback>
                  <p:oleObj name="Worksheet" r:id="rId3" imgW="9782251" imgH="65151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48"/>
                          <a:ext cx="5687" cy="7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1273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1274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1270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1271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1272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9 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7241"/>
          </a:xfrm>
        </p:grpSpPr>
        <p:graphicFrame>
          <p:nvGraphicFramePr>
            <p:cNvPr id="12290" name="Object 4"/>
            <p:cNvGraphicFramePr>
              <a:graphicFrameLocks/>
            </p:cNvGraphicFramePr>
            <p:nvPr/>
          </p:nvGraphicFramePr>
          <p:xfrm>
            <a:off x="133" y="598"/>
            <a:ext cx="5646" cy="6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Worksheet" r:id="rId3" imgW="9782251" imgH="6524549" progId="Excel.Sheet.8">
                    <p:embed/>
                  </p:oleObj>
                </mc:Choice>
                <mc:Fallback>
                  <p:oleObj name="Worksheet" r:id="rId3" imgW="9782251" imgH="65245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6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2298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2294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2295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2296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668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Example: Function unit status </a:t>
            </a:r>
            <a:br>
              <a:rPr lang="en-US" altLang="zh-CN" sz="3600" smtClean="0"/>
            </a:br>
            <a:r>
              <a:rPr lang="en-US" altLang="zh-CN" sz="3600" smtClean="0"/>
              <a:t>and Register status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33400" y="1524000"/>
          <a:ext cx="82597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文档" r:id="rId3" imgW="8179560" imgH="2769840" progId="Word.Document.8">
                  <p:embed/>
                </p:oleObj>
              </mc:Choice>
              <mc:Fallback>
                <p:oleObj name="文档" r:id="rId3" imgW="8179560" imgH="2769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597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33400" y="4648200"/>
          <a:ext cx="8077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文档" r:id="rId5" imgW="7632720" imgH="1258560" progId="Word.Document.8">
                  <p:embed/>
                </p:oleObj>
              </mc:Choice>
              <mc:Fallback>
                <p:oleObj name="文档" r:id="rId5" imgW="7632720" imgH="1258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077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What is Instruction-Level Parallelism ?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57338"/>
            <a:ext cx="9429784" cy="45751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Instruction-level parallelism</a:t>
            </a:r>
          </a:p>
          <a:p>
            <a:pPr lvl="1" eaLnBrk="1" hangingPunct="1"/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</a:p>
          <a:p>
            <a:pPr eaLnBrk="1" hangingPunct="1"/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Basic Block </a:t>
            </a:r>
            <a:r>
              <a:rPr lang="en-US" altLang="en-US" sz="2800" dirty="0" err="1" smtClean="0">
                <a:solidFill>
                  <a:srgbClr val="0000FF"/>
                </a:solidFill>
                <a:latin typeface="Comic Sans MS" pitchFamily="66" charset="0"/>
              </a:rPr>
              <a:t>ILP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 is quite small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  <a:latin typeface="Comic Sans MS" pitchFamily="66" charset="0"/>
              </a:rPr>
              <a:t>Basic Block</a:t>
            </a:r>
            <a:r>
              <a:rPr lang="en-US" altLang="en-US" sz="2400" dirty="0" smtClean="0">
                <a:latin typeface="Comic Sans MS" pitchFamily="66" charset="0"/>
              </a:rPr>
              <a:t>: a straight-line code sequence with no branches in except to the entry and no branches out except at the exit</a:t>
            </a:r>
          </a:p>
          <a:p>
            <a:pPr lvl="1" eaLnBrk="1" hangingPunct="1"/>
            <a:r>
              <a:rPr lang="en-US" altLang="en-US" sz="2400" dirty="0" smtClean="0">
                <a:latin typeface="Comic Sans MS" pitchFamily="66" charset="0"/>
              </a:rPr>
              <a:t>average dynamic branch frequency 15% to 25% 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=&gt; 4 to 7 instructions execute between a pair of branches</a:t>
            </a:r>
          </a:p>
          <a:p>
            <a:pPr lvl="1" eaLnBrk="1" hangingPunct="1"/>
            <a:r>
              <a:rPr lang="en-US" altLang="en-US" sz="2400" dirty="0" smtClean="0">
                <a:latin typeface="Comic Sans MS" pitchFamily="66" charset="0"/>
              </a:rPr>
              <a:t>Plus instructions in BB likely to depend on each other</a:t>
            </a:r>
            <a:endParaRPr lang="en-US" altLang="zh-CN" sz="3200" dirty="0" smtClean="0">
              <a:solidFill>
                <a:srgbClr val="FF0000"/>
              </a:solidFill>
              <a:latin typeface="Comic Sans MS" pitchFamily="66" charset="0"/>
              <a:ea typeface="Palatino"/>
              <a:cs typeface="Palatino"/>
            </a:endParaRPr>
          </a:p>
          <a:p>
            <a:pPr lvl="1" eaLnBrk="1" hangingPunct="1"/>
            <a:endParaRPr lang="en-US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10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7280"/>
          </a:xfrm>
        </p:grpSpPr>
        <p:graphicFrame>
          <p:nvGraphicFramePr>
            <p:cNvPr id="14338" name="Object 4"/>
            <p:cNvGraphicFramePr>
              <a:graphicFrameLocks/>
            </p:cNvGraphicFramePr>
            <p:nvPr/>
          </p:nvGraphicFramePr>
          <p:xfrm>
            <a:off x="133" y="598"/>
            <a:ext cx="5646" cy="7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Worksheet" r:id="rId3" imgW="9782251" imgH="6658051" progId="Excel.Sheet.8">
                    <p:embed/>
                  </p:oleObj>
                </mc:Choice>
                <mc:Fallback>
                  <p:oleObj name="Worksheet" r:id="rId3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7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4345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4346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4342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4343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11 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7720"/>
          </a:xfrm>
        </p:grpSpPr>
        <p:graphicFrame>
          <p:nvGraphicFramePr>
            <p:cNvPr id="15362" name="Object 4"/>
            <p:cNvGraphicFramePr>
              <a:graphicFrameLocks/>
            </p:cNvGraphicFramePr>
            <p:nvPr/>
          </p:nvGraphicFramePr>
          <p:xfrm>
            <a:off x="133" y="594"/>
            <a:ext cx="5646" cy="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Worksheet" r:id="rId3" imgW="9782251" imgH="6658051" progId="Excel.Sheet.8">
                    <p:embed/>
                  </p:oleObj>
                </mc:Choice>
                <mc:Fallback>
                  <p:oleObj name="Worksheet" r:id="rId3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4"/>
                          <a:ext cx="5646" cy="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536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537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5366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5367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5368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12 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-285750" y="714375"/>
            <a:ext cx="9429750" cy="6497638"/>
            <a:chOff x="0" y="336"/>
            <a:chExt cx="5779" cy="8164"/>
          </a:xfrm>
        </p:grpSpPr>
        <p:graphicFrame>
          <p:nvGraphicFramePr>
            <p:cNvPr id="16386" name="Object 4"/>
            <p:cNvGraphicFramePr>
              <a:graphicFrameLocks/>
            </p:cNvGraphicFramePr>
            <p:nvPr/>
          </p:nvGraphicFramePr>
          <p:xfrm>
            <a:off x="133" y="587"/>
            <a:ext cx="5646" cy="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Worksheet" r:id="rId3" imgW="9782251" imgH="6658051" progId="Excel.Sheet.8">
                    <p:embed/>
                  </p:oleObj>
                </mc:Choice>
                <mc:Fallback>
                  <p:oleObj name="Worksheet" r:id="rId3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87"/>
                          <a:ext cx="5646" cy="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6393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6394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6390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6391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6392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15 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164"/>
          </a:xfrm>
        </p:grpSpPr>
        <p:graphicFrame>
          <p:nvGraphicFramePr>
            <p:cNvPr id="17410" name="Object 4"/>
            <p:cNvGraphicFramePr>
              <a:graphicFrameLocks/>
            </p:cNvGraphicFramePr>
            <p:nvPr/>
          </p:nvGraphicFramePr>
          <p:xfrm>
            <a:off x="133" y="587"/>
            <a:ext cx="5646" cy="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Worksheet" r:id="rId3" imgW="9782251" imgH="6658051" progId="Excel.Sheet.8">
                    <p:embed/>
                  </p:oleObj>
                </mc:Choice>
                <mc:Fallback>
                  <p:oleObj name="Worksheet" r:id="rId3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87"/>
                          <a:ext cx="5646" cy="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7417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7418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7414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7415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7416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16 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18434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Worksheet" r:id="rId3" imgW="9782251" imgH="6667500" progId="Excel.Sheet.8">
                    <p:embed/>
                  </p:oleObj>
                </mc:Choice>
                <mc:Fallback>
                  <p:oleObj name="Worksheet" r:id="rId3" imgW="9782251" imgH="66675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37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8438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8439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17 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19458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Worksheet" r:id="rId3" imgW="9782251" imgH="6667500" progId="Excel.Sheet.8">
                    <p:embed/>
                  </p:oleObj>
                </mc:Choice>
                <mc:Fallback>
                  <p:oleObj name="Worksheet" r:id="rId3" imgW="9782251" imgH="66675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1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946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946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18 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20482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Worksheet" r:id="rId3" imgW="9782251" imgH="6667500" progId="Excel.Sheet.8">
                    <p:embed/>
                  </p:oleObj>
                </mc:Choice>
                <mc:Fallback>
                  <p:oleObj name="Worksheet" r:id="rId3" imgW="9782251" imgH="66675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0486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0487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19 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21506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Worksheet" r:id="rId3" imgW="9782251" imgH="6667500" progId="Excel.Sheet.8">
                    <p:embed/>
                  </p:oleObj>
                </mc:Choice>
                <mc:Fallback>
                  <p:oleObj name="Worksheet" r:id="rId3" imgW="9782251" imgH="66675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09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1510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1511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Limitations of Scoreboard-1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If we can't find independent instructions to execute, scoreboard (or any dynamic scheduling scheme for that matter) helps very little.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Size of the "issued" queue</a:t>
            </a:r>
            <a:r>
              <a:rPr lang="en-US" altLang="zh-CN" sz="28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far ahead the CPU can look for instructions to execute in parallel.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It's called the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For now, we assume that a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can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not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span a branch.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 other words, the window includes instructions only within basic blocks.</a:t>
            </a:r>
            <a:endParaRPr lang="en-US" altLang="zh-CN" sz="240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214313"/>
            <a:ext cx="7812087" cy="839787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Limitations of Scoreboard-2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8974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Number, types, and speed of the functional units</a:t>
            </a:r>
            <a:r>
              <a:rPr lang="en-US" altLang="zh-CN" sz="280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often a structural hazard results in stall.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presence of anti-dependences and output dependences</a:t>
            </a:r>
            <a:r>
              <a:rPr lang="en-US" altLang="zh-CN" sz="280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b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limit the scoreboard more than </a:t>
            </a: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hazards, </a:t>
            </a:r>
            <a:r>
              <a:rPr lang="en-US" altLang="zh-CN" sz="240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lead to WAR and WAW stalls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 </a:t>
            </a: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are problems for any technique.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But </a:t>
            </a: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can be solved in ways other than scoreboards.</a:t>
            </a:r>
            <a:endParaRPr lang="en-US" altLang="zh-CN" sz="240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810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Instruction-Level Parallelism (ILP)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68413"/>
            <a:ext cx="8534400" cy="48768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smtClean="0">
                <a:latin typeface="Comic Sans MS" pitchFamily="66" charset="0"/>
              </a:rPr>
              <a:t>To obtain substantial performance enhancements, we must exploit ILP across multiple basic blocks</a:t>
            </a:r>
          </a:p>
          <a:p>
            <a:pPr marL="285750" indent="-285750" eaLnBrk="1" hangingPunct="1"/>
            <a:endParaRPr lang="en-US" altLang="en-US" sz="2800" smtClean="0">
              <a:latin typeface="Comic Sans MS" pitchFamily="66" charset="0"/>
            </a:endParaRPr>
          </a:p>
          <a:p>
            <a:pPr marL="285750" indent="-285750" eaLnBrk="1" hangingPunct="1"/>
            <a:r>
              <a:rPr lang="en-US" altLang="en-US" sz="2800" smtClean="0">
                <a:latin typeface="Comic Sans MS" pitchFamily="66" charset="0"/>
              </a:rPr>
              <a:t>Simplest: </a:t>
            </a:r>
            <a:r>
              <a:rPr lang="en-US" altLang="en-US" sz="2800" u="sng" smtClean="0">
                <a:solidFill>
                  <a:srgbClr val="FF0000"/>
                </a:solidFill>
                <a:latin typeface="Comic Sans MS" pitchFamily="66" charset="0"/>
              </a:rPr>
              <a:t>loop-level parallelism</a:t>
            </a:r>
            <a:r>
              <a:rPr lang="en-US" altLang="en-US" sz="2800" smtClean="0">
                <a:latin typeface="Comic Sans MS" pitchFamily="66" charset="0"/>
              </a:rPr>
              <a:t> to exploit parallelism among iterations of a loop</a:t>
            </a:r>
          </a:p>
          <a:p>
            <a:pPr marL="685800" lvl="1" indent="-228600" eaLnBrk="1" hangingPunct="1"/>
            <a:r>
              <a:rPr lang="en-US" altLang="en-US" sz="2400" smtClean="0">
                <a:latin typeface="Comic Sans MS" pitchFamily="66" charset="0"/>
              </a:rPr>
              <a:t>Vector is one way</a:t>
            </a:r>
          </a:p>
          <a:p>
            <a:pPr marL="685800" lvl="1" indent="-228600" eaLnBrk="1" hangingPunct="1"/>
            <a:r>
              <a:rPr lang="en-US" altLang="en-US" sz="2400" smtClean="0">
                <a:latin typeface="Comic Sans MS" pitchFamily="66" charset="0"/>
              </a:rPr>
              <a:t>If not vector, then either dynamic via branch prediction or static via loop unrolling by compiler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Scoreboard vs. Tomasulo</a:t>
            </a:r>
            <a:endParaRPr lang="zh-CN" altLang="en-US" smtClean="0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-428625" y="1557338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smtClean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ym typeface="Wingdings" pitchFamily="2" charset="2"/>
              </a:rPr>
              <a:t>Fewer Func, unpipelined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Reg. RenameNo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ym typeface="Wingdings" pitchFamily="2" charset="2"/>
              </a:rPr>
              <a:t>RAW detection 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smtClean="0"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1295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Dynamic Scheduling with </a:t>
            </a:r>
            <a:br>
              <a:rPr lang="en-US" altLang="zh-CN" sz="4000" smtClean="0"/>
            </a:br>
            <a:r>
              <a:rPr lang="en-US" altLang="zh-CN" sz="4000" smtClean="0"/>
              <a:t>Tomasulo’s Algorithm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50" y="1524000"/>
            <a:ext cx="8934450" cy="48768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For IBM 360/91 (before caches!)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Goal: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High Performance without special compilers</a:t>
            </a:r>
            <a:endParaRPr lang="en-US" altLang="zh-CN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Small number of floating point registers (4 in 360) prevented interesting compiler scheduling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This led Tomasulo to try to figure out how to get more effective registers —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renaming in hardware!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endParaRPr lang="en-US" altLang="zh-CN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Why Study 1966 Computer?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The descendants of this have flourished!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Alpha 21264, HP 8000, MIPS 10000, Pentium III, PowerPC 604, 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53350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Algorithm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5600" y="1125538"/>
            <a:ext cx="8788400" cy="4800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Control &amp; buffers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distributed</a:t>
            </a:r>
            <a:r>
              <a:rPr lang="en-US" altLang="zh-CN" sz="2400" smtClean="0">
                <a:latin typeface="Comic Sans MS" pitchFamily="66" charset="0"/>
              </a:rPr>
              <a:t> with Function Units (FU)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 buffers called “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reservation stations</a:t>
            </a:r>
            <a:r>
              <a:rPr lang="en-US" altLang="zh-CN" sz="2400" smtClean="0">
                <a:latin typeface="Comic Sans MS" pitchFamily="66" charset="0"/>
              </a:rPr>
              <a:t>”; have pending operands</a:t>
            </a: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Registers in instructions replaced by values or pointers to reservation stations(RS); called 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;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avoids WAR, WAW hazards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More reservation stations than registers, so can do optimizations compilers can’t</a:t>
            </a: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Results to FU from RS, </a:t>
            </a:r>
            <a:r>
              <a:rPr lang="en-US" altLang="zh-CN" sz="2400" u="sng" smtClean="0">
                <a:solidFill>
                  <a:srgbClr val="0000FF"/>
                </a:solidFill>
                <a:latin typeface="Comic Sans MS" pitchFamily="66" charset="0"/>
              </a:rPr>
              <a:t>not through registers</a:t>
            </a:r>
            <a:r>
              <a:rPr lang="en-US" altLang="zh-CN" sz="2400" smtClean="0">
                <a:latin typeface="Comic Sans MS" pitchFamily="66" charset="0"/>
              </a:rPr>
              <a:t>,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over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400" u="sng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that broadcasts results to all FUs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Load and Stores treated as FUs with RSs as well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Integer instructions can go past branches, allowing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129463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Organization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0" y="692150"/>
            <a:ext cx="8943975" cy="5661025"/>
            <a:chOff x="0" y="576"/>
            <a:chExt cx="5634" cy="3566"/>
          </a:xfrm>
        </p:grpSpPr>
        <p:grpSp>
          <p:nvGrpSpPr>
            <p:cNvPr id="134148" name="Group 4"/>
            <p:cNvGrpSpPr>
              <a:grpSpLocks/>
            </p:cNvGrpSpPr>
            <p:nvPr/>
          </p:nvGrpSpPr>
          <p:grpSpPr bwMode="auto">
            <a:xfrm>
              <a:off x="0" y="958"/>
              <a:ext cx="5634" cy="3184"/>
              <a:chOff x="54" y="722"/>
              <a:chExt cx="5634" cy="3415"/>
            </a:xfrm>
          </p:grpSpPr>
          <p:grpSp>
            <p:nvGrpSpPr>
              <p:cNvPr id="134151" name="Group 5"/>
              <p:cNvGrpSpPr>
                <a:grpSpLocks/>
              </p:cNvGrpSpPr>
              <p:nvPr/>
            </p:nvGrpSpPr>
            <p:grpSpPr bwMode="auto">
              <a:xfrm>
                <a:off x="457" y="1402"/>
                <a:ext cx="576" cy="768"/>
                <a:chOff x="1872" y="1584"/>
                <a:chExt cx="576" cy="864"/>
              </a:xfrm>
            </p:grpSpPr>
            <p:sp>
              <p:nvSpPr>
                <p:cNvPr id="36870" name="Rectangle 6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1" name="Rectangle 7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2" name="Rectangle 8"/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2" name="Line 12"/>
              <p:cNvSpPr>
                <a:spLocks noChangeShapeType="1"/>
              </p:cNvSpPr>
              <p:nvPr/>
            </p:nvSpPr>
            <p:spPr bwMode="auto">
              <a:xfrm>
                <a:off x="697" y="1018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53" name="Group 13"/>
              <p:cNvGrpSpPr>
                <a:grpSpLocks/>
              </p:cNvGrpSpPr>
              <p:nvPr/>
            </p:nvGrpSpPr>
            <p:grpSpPr bwMode="auto">
              <a:xfrm>
                <a:off x="2104" y="785"/>
                <a:ext cx="576" cy="768"/>
                <a:chOff x="1872" y="1584"/>
                <a:chExt cx="576" cy="864"/>
              </a:xfrm>
            </p:grpSpPr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1873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305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4" name="Group 20"/>
              <p:cNvGrpSpPr>
                <a:grpSpLocks/>
              </p:cNvGrpSpPr>
              <p:nvPr/>
            </p:nvGrpSpPr>
            <p:grpSpPr bwMode="auto">
              <a:xfrm>
                <a:off x="3256" y="929"/>
                <a:ext cx="1392" cy="512"/>
                <a:chOff x="3456" y="1200"/>
                <a:chExt cx="1392" cy="512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5" name="Group 25"/>
              <p:cNvGrpSpPr>
                <a:grpSpLocks/>
              </p:cNvGrpSpPr>
              <p:nvPr/>
            </p:nvGrpSpPr>
            <p:grpSpPr bwMode="auto">
              <a:xfrm>
                <a:off x="4777" y="2122"/>
                <a:ext cx="576" cy="384"/>
                <a:chOff x="3888" y="2064"/>
                <a:chExt cx="576" cy="384"/>
              </a:xfrm>
            </p:grpSpPr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89"/>
                  <a:ext cx="576" cy="1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6" name="Group 29"/>
              <p:cNvGrpSpPr>
                <a:grpSpLocks/>
              </p:cNvGrpSpPr>
              <p:nvPr/>
            </p:nvGrpSpPr>
            <p:grpSpPr bwMode="auto">
              <a:xfrm>
                <a:off x="1057" y="2465"/>
                <a:ext cx="1392" cy="384"/>
                <a:chOff x="1536" y="2736"/>
                <a:chExt cx="1392" cy="384"/>
              </a:xfrm>
            </p:grpSpPr>
            <p:sp>
              <p:nvSpPr>
                <p:cNvPr id="368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3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7" name="Rectangle 33"/>
              <p:cNvSpPr>
                <a:spLocks noChangeArrowheads="1"/>
              </p:cNvSpPr>
              <p:nvPr/>
            </p:nvSpPr>
            <p:spPr bwMode="auto">
              <a:xfrm>
                <a:off x="1249" y="2465"/>
                <a:ext cx="480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1417" y="3185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adders</a:t>
                </a:r>
              </a:p>
            </p:txBody>
          </p:sp>
          <p:sp>
            <p:nvSpPr>
              <p:cNvPr id="134159" name="Text Box 35"/>
              <p:cNvSpPr txBox="1">
                <a:spLocks noChangeArrowheads="1"/>
              </p:cNvSpPr>
              <p:nvPr/>
            </p:nvSpPr>
            <p:spPr bwMode="auto">
              <a:xfrm>
                <a:off x="690" y="2404"/>
                <a:ext cx="398" cy="4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Add1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Add3</a:t>
                </a:r>
              </a:p>
            </p:txBody>
          </p:sp>
          <p:grpSp>
            <p:nvGrpSpPr>
              <p:cNvPr id="134160" name="Group 36"/>
              <p:cNvGrpSpPr>
                <a:grpSpLocks/>
              </p:cNvGrpSpPr>
              <p:nvPr/>
            </p:nvGrpSpPr>
            <p:grpSpPr bwMode="auto">
              <a:xfrm>
                <a:off x="3064" y="2561"/>
                <a:ext cx="1392" cy="240"/>
                <a:chOff x="3312" y="2688"/>
                <a:chExt cx="1392" cy="256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90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2817"/>
                  <a:ext cx="1392" cy="1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61" name="Rectangle 39"/>
              <p:cNvSpPr>
                <a:spLocks noChangeArrowheads="1"/>
              </p:cNvSpPr>
              <p:nvPr/>
            </p:nvSpPr>
            <p:spPr bwMode="auto">
              <a:xfrm>
                <a:off x="3256" y="2561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352" y="3185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multipliers</a:t>
                </a:r>
              </a:p>
            </p:txBody>
          </p:sp>
          <p:sp>
            <p:nvSpPr>
              <p:cNvPr id="134163" name="Text Box 41"/>
              <p:cNvSpPr txBox="1">
                <a:spLocks noChangeArrowheads="1"/>
              </p:cNvSpPr>
              <p:nvPr/>
            </p:nvSpPr>
            <p:spPr bwMode="auto">
              <a:xfrm>
                <a:off x="2665" y="2544"/>
                <a:ext cx="425" cy="3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Mult2</a:t>
                </a:r>
              </a:p>
            </p:txBody>
          </p:sp>
          <p:sp>
            <p:nvSpPr>
              <p:cNvPr id="134164" name="Line 42"/>
              <p:cNvSpPr>
                <a:spLocks noChangeShapeType="1"/>
              </p:cNvSpPr>
              <p:nvPr/>
            </p:nvSpPr>
            <p:spPr bwMode="auto">
              <a:xfrm>
                <a:off x="1528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5" name="Line 43"/>
              <p:cNvSpPr>
                <a:spLocks noChangeShapeType="1"/>
              </p:cNvSpPr>
              <p:nvPr/>
            </p:nvSpPr>
            <p:spPr bwMode="auto">
              <a:xfrm>
                <a:off x="1960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6" name="Line 44"/>
              <p:cNvSpPr>
                <a:spLocks noChangeShapeType="1"/>
              </p:cNvSpPr>
              <p:nvPr/>
            </p:nvSpPr>
            <p:spPr bwMode="auto">
              <a:xfrm>
                <a:off x="3496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7" name="Line 45"/>
              <p:cNvSpPr>
                <a:spLocks noChangeShapeType="1"/>
              </p:cNvSpPr>
              <p:nvPr/>
            </p:nvSpPr>
            <p:spPr bwMode="auto">
              <a:xfrm>
                <a:off x="4072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Freeform 46"/>
              <p:cNvSpPr>
                <a:spLocks/>
              </p:cNvSpPr>
              <p:nvPr/>
            </p:nvSpPr>
            <p:spPr bwMode="auto">
              <a:xfrm>
                <a:off x="1144" y="1553"/>
                <a:ext cx="1248" cy="912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912"/>
                  <a:gd name="T14" fmla="*/ 1248 w 1248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Freeform 47"/>
              <p:cNvSpPr>
                <a:spLocks/>
              </p:cNvSpPr>
              <p:nvPr/>
            </p:nvSpPr>
            <p:spPr bwMode="auto">
              <a:xfrm>
                <a:off x="2392" y="2225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Freeform 48"/>
              <p:cNvSpPr>
                <a:spLocks/>
              </p:cNvSpPr>
              <p:nvPr/>
            </p:nvSpPr>
            <p:spPr bwMode="auto">
              <a:xfrm>
                <a:off x="1480" y="1457"/>
                <a:ext cx="1968" cy="100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8"/>
                  <a:gd name="T13" fmla="*/ 0 h 1008"/>
                  <a:gd name="T14" fmla="*/ 1968 w 196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Line 49"/>
              <p:cNvSpPr>
                <a:spLocks noChangeShapeType="1"/>
              </p:cNvSpPr>
              <p:nvPr/>
            </p:nvSpPr>
            <p:spPr bwMode="auto">
              <a:xfrm>
                <a:off x="3448" y="1985"/>
                <a:ext cx="1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2" name="Line 50"/>
              <p:cNvSpPr>
                <a:spLocks noChangeShapeType="1"/>
              </p:cNvSpPr>
              <p:nvPr/>
            </p:nvSpPr>
            <p:spPr bwMode="auto">
              <a:xfrm>
                <a:off x="3976" y="1457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3" name="Freeform 51"/>
              <p:cNvSpPr>
                <a:spLocks/>
              </p:cNvSpPr>
              <p:nvPr/>
            </p:nvSpPr>
            <p:spPr bwMode="auto">
              <a:xfrm>
                <a:off x="2064" y="2064"/>
                <a:ext cx="1920" cy="384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4" name="Freeform 52"/>
              <p:cNvSpPr>
                <a:spLocks/>
              </p:cNvSpPr>
              <p:nvPr/>
            </p:nvSpPr>
            <p:spPr bwMode="auto">
              <a:xfrm>
                <a:off x="3961" y="1786"/>
                <a:ext cx="1104" cy="336"/>
              </a:xfrm>
              <a:custGeom>
                <a:avLst/>
                <a:gdLst>
                  <a:gd name="T0" fmla="*/ 0 w 1008"/>
                  <a:gd name="T1" fmla="*/ 0 h 144"/>
                  <a:gd name="T2" fmla="*/ 2285 w 1008"/>
                  <a:gd name="T3" fmla="*/ 0 h 144"/>
                  <a:gd name="T4" fmla="*/ 2285 w 1008"/>
                  <a:gd name="T5" fmla="*/ 295209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Line 53"/>
              <p:cNvSpPr>
                <a:spLocks noChangeShapeType="1"/>
              </p:cNvSpPr>
              <p:nvPr/>
            </p:nvSpPr>
            <p:spPr bwMode="auto">
              <a:xfrm>
                <a:off x="5065" y="250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Text Box 54"/>
              <p:cNvSpPr txBox="1">
                <a:spLocks noChangeArrowheads="1"/>
              </p:cNvSpPr>
              <p:nvPr/>
            </p:nvSpPr>
            <p:spPr bwMode="auto">
              <a:xfrm>
                <a:off x="219" y="770"/>
                <a:ext cx="842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From Mem</a:t>
                </a:r>
              </a:p>
            </p:txBody>
          </p:sp>
          <p:sp>
            <p:nvSpPr>
              <p:cNvPr id="134177" name="Text Box 55"/>
              <p:cNvSpPr txBox="1">
                <a:spLocks noChangeArrowheads="1"/>
              </p:cNvSpPr>
              <p:nvPr/>
            </p:nvSpPr>
            <p:spPr bwMode="auto">
              <a:xfrm>
                <a:off x="3420" y="722"/>
                <a:ext cx="989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Registers</a:t>
                </a:r>
              </a:p>
            </p:txBody>
          </p:sp>
          <p:sp>
            <p:nvSpPr>
              <p:cNvPr id="134178" name="Text Box 56"/>
              <p:cNvSpPr txBox="1">
                <a:spLocks noChangeArrowheads="1"/>
              </p:cNvSpPr>
              <p:nvPr/>
            </p:nvSpPr>
            <p:spPr bwMode="auto">
              <a:xfrm>
                <a:off x="2346" y="2851"/>
                <a:ext cx="980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Reservation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Stations</a:t>
                </a:r>
              </a:p>
            </p:txBody>
          </p:sp>
          <p:sp>
            <p:nvSpPr>
              <p:cNvPr id="134179" name="Line 57"/>
              <p:cNvSpPr>
                <a:spLocks noChangeShapeType="1"/>
              </p:cNvSpPr>
              <p:nvPr/>
            </p:nvSpPr>
            <p:spPr bwMode="auto">
              <a:xfrm flipV="1">
                <a:off x="2233" y="284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80" name="Group 58"/>
              <p:cNvGrpSpPr>
                <a:grpSpLocks/>
              </p:cNvGrpSpPr>
              <p:nvPr/>
            </p:nvGrpSpPr>
            <p:grpSpPr bwMode="auto">
              <a:xfrm>
                <a:off x="453" y="1162"/>
                <a:ext cx="5235" cy="2640"/>
                <a:chOff x="453" y="1162"/>
                <a:chExt cx="5235" cy="2640"/>
              </a:xfrm>
            </p:grpSpPr>
            <p:sp>
              <p:nvSpPr>
                <p:cNvPr id="134187" name="Line 59"/>
                <p:cNvSpPr>
                  <a:spLocks noChangeShapeType="1"/>
                </p:cNvSpPr>
                <p:nvPr/>
              </p:nvSpPr>
              <p:spPr bwMode="auto">
                <a:xfrm>
                  <a:off x="453" y="3802"/>
                  <a:ext cx="5235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5353" y="23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9" name="Freeform 61"/>
                <p:cNvSpPr>
                  <a:spLocks/>
                </p:cNvSpPr>
                <p:nvPr/>
              </p:nvSpPr>
              <p:spPr bwMode="auto">
                <a:xfrm>
                  <a:off x="4633" y="1162"/>
                  <a:ext cx="960" cy="2640"/>
                </a:xfrm>
                <a:custGeom>
                  <a:avLst/>
                  <a:gdLst>
                    <a:gd name="T0" fmla="*/ 960 w 960"/>
                    <a:gd name="T1" fmla="*/ 4830 h 2448"/>
                    <a:gd name="T2" fmla="*/ 960 w 960"/>
                    <a:gd name="T3" fmla="*/ 0 h 2448"/>
                    <a:gd name="T4" fmla="*/ 0 w 960"/>
                    <a:gd name="T5" fmla="*/ 0 h 2448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2448"/>
                    <a:gd name="T11" fmla="*/ 960 w 960"/>
                    <a:gd name="T12" fmla="*/ 2448 h 2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2448">
                      <a:moveTo>
                        <a:pt x="960" y="2448"/>
                      </a:moveTo>
                      <a:lnTo>
                        <a:pt x="9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0" name="Line 62"/>
                <p:cNvSpPr>
                  <a:spLocks noChangeShapeType="1"/>
                </p:cNvSpPr>
                <p:nvPr/>
              </p:nvSpPr>
              <p:spPr bwMode="auto">
                <a:xfrm>
                  <a:off x="697" y="2170"/>
                  <a:ext cx="0" cy="16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1" name="Line 63"/>
                <p:cNvSpPr>
                  <a:spLocks noChangeShapeType="1"/>
                </p:cNvSpPr>
                <p:nvPr/>
              </p:nvSpPr>
              <p:spPr bwMode="auto">
                <a:xfrm>
                  <a:off x="3817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2" name="Line 64"/>
                <p:cNvSpPr>
                  <a:spLocks noChangeShapeType="1"/>
                </p:cNvSpPr>
                <p:nvPr/>
              </p:nvSpPr>
              <p:spPr bwMode="auto">
                <a:xfrm>
                  <a:off x="1753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33" y="2842"/>
                  <a:ext cx="0" cy="96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345" y="2794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81" name="Text Box 67"/>
              <p:cNvSpPr txBox="1">
                <a:spLocks noChangeArrowheads="1"/>
              </p:cNvSpPr>
              <p:nvPr/>
            </p:nvSpPr>
            <p:spPr bwMode="auto">
              <a:xfrm>
                <a:off x="1861" y="3889"/>
                <a:ext cx="180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Common Data Bus (CDB)</a:t>
                </a:r>
              </a:p>
            </p:txBody>
          </p:sp>
          <p:sp>
            <p:nvSpPr>
              <p:cNvPr id="134182" name="Text Box 68"/>
              <p:cNvSpPr txBox="1">
                <a:spLocks noChangeArrowheads="1"/>
              </p:cNvSpPr>
              <p:nvPr/>
            </p:nvSpPr>
            <p:spPr bwMode="auto">
              <a:xfrm>
                <a:off x="4706" y="2882"/>
                <a:ext cx="674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To Mem</a:t>
                </a:r>
              </a:p>
            </p:txBody>
          </p:sp>
          <p:sp>
            <p:nvSpPr>
              <p:cNvPr id="134183" name="Text Box 69"/>
              <p:cNvSpPr txBox="1">
                <a:spLocks noChangeArrowheads="1"/>
              </p:cNvSpPr>
              <p:nvPr/>
            </p:nvSpPr>
            <p:spPr bwMode="auto">
              <a:xfrm>
                <a:off x="1513" y="764"/>
                <a:ext cx="554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Op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Queue</a:t>
                </a:r>
              </a:p>
            </p:txBody>
          </p:sp>
          <p:sp>
            <p:nvSpPr>
              <p:cNvPr id="134184" name="Text Box 70"/>
              <p:cNvSpPr txBox="1">
                <a:spLocks noChangeArrowheads="1"/>
              </p:cNvSpPr>
              <p:nvPr/>
            </p:nvSpPr>
            <p:spPr bwMode="auto">
              <a:xfrm>
                <a:off x="841" y="1106"/>
                <a:ext cx="103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Load Buffers</a:t>
                </a:r>
              </a:p>
            </p:txBody>
          </p:sp>
          <p:sp>
            <p:nvSpPr>
              <p:cNvPr id="134185" name="Text Box 71"/>
              <p:cNvSpPr txBox="1">
                <a:spLocks noChangeArrowheads="1"/>
              </p:cNvSpPr>
              <p:nvPr/>
            </p:nvSpPr>
            <p:spPr bwMode="auto">
              <a:xfrm>
                <a:off x="4153" y="1866"/>
                <a:ext cx="648" cy="4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Store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Buffers</a:t>
                </a:r>
              </a:p>
            </p:txBody>
          </p:sp>
          <p:sp>
            <p:nvSpPr>
              <p:cNvPr id="134186" name="Text Box 72"/>
              <p:cNvSpPr txBox="1">
                <a:spLocks noChangeArrowheads="1"/>
              </p:cNvSpPr>
              <p:nvPr/>
            </p:nvSpPr>
            <p:spPr bwMode="auto">
              <a:xfrm>
                <a:off x="54" y="1363"/>
                <a:ext cx="433" cy="8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Load3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Load4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Load5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Load6</a:t>
                </a:r>
              </a:p>
            </p:txBody>
          </p:sp>
        </p:grpSp>
        <p:sp>
          <p:nvSpPr>
            <p:cNvPr id="134149" name="Text Box 73"/>
            <p:cNvSpPr txBox="1">
              <a:spLocks noChangeArrowheads="1"/>
            </p:cNvSpPr>
            <p:nvPr/>
          </p:nvSpPr>
          <p:spPr bwMode="auto">
            <a:xfrm>
              <a:off x="1488" y="576"/>
              <a:ext cx="1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From Intruction unit</a:t>
              </a:r>
            </a:p>
          </p:txBody>
        </p:sp>
        <p:sp>
          <p:nvSpPr>
            <p:cNvPr id="134150" name="Line 7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Reservation Station Components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534400" cy="5105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Reservation station: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Op: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	</a:t>
            </a:r>
            <a:r>
              <a:rPr lang="en-US" altLang="zh-CN" sz="2400" smtClean="0">
                <a:latin typeface="Comic Sans MS" pitchFamily="66" charset="0"/>
              </a:rPr>
              <a:t>Operation to perform in the unit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Vj, Vk: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altLang="zh-CN" sz="2400" smtClean="0">
                <a:latin typeface="Comic Sans MS" pitchFamily="66" charset="0"/>
              </a:rPr>
              <a:t> of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Store buffers has V field, result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Qj, Qk: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Reservation stations producing source registers (value to be written)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Note: Qj,Qk=0 =&gt; ready</a:t>
            </a:r>
            <a:endParaRPr lang="en-US" altLang="zh-CN" sz="20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Store buffers only have Qi for RS producing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A: </a:t>
            </a:r>
            <a:r>
              <a:rPr lang="en-US" altLang="zh-CN" sz="2400" smtClean="0">
                <a:latin typeface="Comic Sans MS" pitchFamily="66" charset="0"/>
              </a:rPr>
              <a:t>hold info. for memory address calculation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Busy: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Indicates reservation station or FU is busy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Register result status</a:t>
            </a:r>
            <a:r>
              <a:rPr lang="en-US" altLang="zh-CN" sz="2400" smtClean="0">
                <a:latin typeface="Comic Sans MS" pitchFamily="66" charset="0"/>
              </a:rPr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Three Stages of Tomasulo Algorithm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7879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smtClean="0">
                <a:latin typeface="Comic Sans MS" pitchFamily="66" charset="0"/>
              </a:rPr>
              <a:t>—get instruction from FP Op Queue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If reservation station free (no structural hazard),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control issues instr &amp; sends operands (renames registers).</a:t>
            </a:r>
          </a:p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Execute</a:t>
            </a:r>
            <a:r>
              <a:rPr lang="en-US" altLang="zh-CN" sz="2800" smtClean="0">
                <a:latin typeface="Comic Sans MS" pitchFamily="66" charset="0"/>
              </a:rPr>
              <a:t>—operate on operands (EX)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When both operands ready then execute;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 if not ready, watch Common Data Bus for result</a:t>
            </a:r>
          </a:p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Write result</a:t>
            </a:r>
            <a:r>
              <a:rPr lang="en-US" altLang="zh-CN" sz="2800" smtClean="0">
                <a:latin typeface="Comic Sans MS" pitchFamily="66" charset="0"/>
              </a:rPr>
              <a:t>—finish execution (WB)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Write on Common Data Bus to all awaiting units;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mark reservation station available</a:t>
            </a:r>
          </a:p>
          <a:p>
            <a:pPr marL="285750" indent="-285750" eaLnBrk="1" hangingPunct="1"/>
            <a:endParaRPr lang="en-US" altLang="zh-CN" sz="280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782955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Data path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Normal data bus: data + destination (“go to” bus)</a:t>
            </a:r>
          </a:p>
          <a:p>
            <a:pPr eaLnBrk="1" hangingPunct="1"/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800" smtClean="0">
                <a:latin typeface="Comic Sans MS" pitchFamily="66" charset="0"/>
              </a:rPr>
              <a:t>: data + </a:t>
            </a:r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800" smtClean="0">
                <a:latin typeface="Comic Sans MS" pitchFamily="66" charset="0"/>
              </a:rPr>
              <a:t>  (“</a:t>
            </a:r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come from</a:t>
            </a:r>
            <a:r>
              <a:rPr lang="en-US" altLang="zh-CN" sz="2800" smtClean="0">
                <a:latin typeface="Comic Sans MS" pitchFamily="66" charset="0"/>
              </a:rPr>
              <a:t>” bus)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64 bits of data + 4 bits of Functional Unit 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400" smtClean="0">
                <a:latin typeface="Comic Sans MS" pitchFamily="66" charset="0"/>
              </a:rPr>
              <a:t> address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Write if matches expected Functional Unit (produces result)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Does the broadcast</a:t>
            </a: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Example speed: 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>   3 clocks for Fl .pt. +,-; 10 for * ; 40 clks for /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0" y="0"/>
            <a:ext cx="9207500" cy="6810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0" y="1295400"/>
            <a:ext cx="8986838" cy="5132388"/>
            <a:chOff x="0" y="336"/>
            <a:chExt cx="5661" cy="3547"/>
          </a:xfrm>
        </p:grpSpPr>
        <p:graphicFrame>
          <p:nvGraphicFramePr>
            <p:cNvPr id="22530" name="Object 4"/>
            <p:cNvGraphicFramePr>
              <a:graphicFrameLocks/>
            </p:cNvGraphicFramePr>
            <p:nvPr/>
          </p:nvGraphicFramePr>
          <p:xfrm>
            <a:off x="134" y="600"/>
            <a:ext cx="5527" cy="3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Worksheet" r:id="rId3" imgW="9666000" imgH="6607440" progId="Excel.Sheet.8">
                    <p:embed/>
                  </p:oleObj>
                </mc:Choice>
                <mc:Fallback>
                  <p:oleObj name="Worksheet" r:id="rId3" imgW="9666000" imgH="660744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" y="600"/>
                          <a:ext cx="5527" cy="3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22546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22547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92" y="2160"/>
              <a:ext cx="768" cy="587"/>
              <a:chOff x="192" y="2160"/>
              <a:chExt cx="768" cy="587"/>
            </a:xfrm>
          </p:grpSpPr>
          <p:sp>
            <p:nvSpPr>
              <p:cNvPr id="22544" name="Text Box 9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739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FU count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down</a:t>
                </a:r>
              </a:p>
            </p:txBody>
          </p:sp>
          <p:sp>
            <p:nvSpPr>
              <p:cNvPr id="22545" name="Line 10"/>
              <p:cNvSpPr>
                <a:spLocks noChangeShapeType="1"/>
              </p:cNvSpPr>
              <p:nvPr/>
            </p:nvSpPr>
            <p:spPr bwMode="auto">
              <a:xfrm flipV="1">
                <a:off x="816" y="216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254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254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4080" y="1344"/>
              <a:ext cx="1192" cy="445"/>
              <a:chOff x="4080" y="1344"/>
              <a:chExt cx="1192" cy="445"/>
            </a:xfrm>
          </p:grpSpPr>
          <p:sp>
            <p:nvSpPr>
              <p:cNvPr id="22540" name="Line 15"/>
              <p:cNvSpPr>
                <a:spLocks noChangeShapeType="1"/>
              </p:cNvSpPr>
              <p:nvPr/>
            </p:nvSpPr>
            <p:spPr bwMode="auto">
              <a:xfrm flipH="1" flipV="1">
                <a:off x="4416" y="134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1" name="Text Box 16"/>
              <p:cNvSpPr txBox="1">
                <a:spLocks noChangeArrowheads="1"/>
              </p:cNvSpPr>
              <p:nvPr/>
            </p:nvSpPr>
            <p:spPr bwMode="auto">
              <a:xfrm>
                <a:off x="4080" y="1535"/>
                <a:ext cx="1192" cy="2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Load/Buffers</a:t>
                </a:r>
              </a:p>
            </p:txBody>
          </p:sp>
        </p:grpSp>
        <p:grpSp>
          <p:nvGrpSpPr>
            <p:cNvPr id="22537" name="Group 17"/>
            <p:cNvGrpSpPr>
              <a:grpSpLocks/>
            </p:cNvGrpSpPr>
            <p:nvPr/>
          </p:nvGrpSpPr>
          <p:grpSpPr bwMode="auto">
            <a:xfrm>
              <a:off x="3984" y="2353"/>
              <a:ext cx="1535" cy="443"/>
              <a:chOff x="3984" y="2353"/>
              <a:chExt cx="1535" cy="443"/>
            </a:xfrm>
          </p:grpSpPr>
          <p:sp>
            <p:nvSpPr>
              <p:cNvPr id="22538" name="Text Box 18"/>
              <p:cNvSpPr txBox="1">
                <a:spLocks noChangeArrowheads="1"/>
              </p:cNvSpPr>
              <p:nvPr/>
            </p:nvSpPr>
            <p:spPr bwMode="auto">
              <a:xfrm>
                <a:off x="4224" y="2353"/>
                <a:ext cx="1295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FP Adder R.S.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2 FP Mult R.S.</a:t>
                </a:r>
              </a:p>
            </p:txBody>
          </p:sp>
          <p:sp>
            <p:nvSpPr>
              <p:cNvPr id="22539" name="Line 19"/>
              <p:cNvSpPr>
                <a:spLocks noChangeShapeType="1"/>
              </p:cNvSpPr>
              <p:nvPr/>
            </p:nvSpPr>
            <p:spPr bwMode="auto">
              <a:xfrm flipH="1">
                <a:off x="3984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1</a:t>
            </a:r>
          </a:p>
        </p:txBody>
      </p:sp>
      <p:graphicFrame>
        <p:nvGraphicFramePr>
          <p:cNvPr id="23554" name="Object 4"/>
          <p:cNvGraphicFramePr>
            <a:graphicFrameLocks/>
          </p:cNvGraphicFramePr>
          <p:nvPr/>
        </p:nvGraphicFramePr>
        <p:xfrm>
          <a:off x="339725" y="954088"/>
          <a:ext cx="84804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4804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3276600" y="1557338"/>
            <a:ext cx="533400" cy="358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6227763" y="1557338"/>
            <a:ext cx="1676400" cy="31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932363" y="5661025"/>
            <a:ext cx="762000" cy="3857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0805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0000"/>
                </a:solidFill>
              </a:rPr>
              <a:t>Recall: Types of data hazards 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90805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Consider two instructions, A and B. A occurs before B.</a:t>
            </a: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RAW( Read after write)  true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writes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reads Rx</a:t>
            </a:r>
            <a:endParaRPr lang="en-US" altLang="zh-CN" sz="18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WAW(Write after write) output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writes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writes Rx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WAR( Write after read) anti-denpendence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reads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writes  Rx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Hazards are named according to the ordering that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MUST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 be preserved by the pipeline</a:t>
            </a:r>
            <a:endParaRPr lang="en-US" altLang="en-US" sz="2400" smtClean="0">
              <a:latin typeface="Comic Sans MS" pitchFamily="66" charset="0"/>
            </a:endParaRPr>
          </a:p>
        </p:txBody>
      </p:sp>
      <p:pic>
        <p:nvPicPr>
          <p:cNvPr id="102404" name="Picture 4" descr="chap3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2</a:t>
            </a:r>
          </a:p>
        </p:txBody>
      </p:sp>
      <p:graphicFrame>
        <p:nvGraphicFramePr>
          <p:cNvPr id="24578" name="Object 4"/>
          <p:cNvGraphicFramePr>
            <a:graphicFrameLocks/>
          </p:cNvGraphicFramePr>
          <p:nvPr/>
        </p:nvGraphicFramePr>
        <p:xfrm>
          <a:off x="323850" y="981075"/>
          <a:ext cx="85280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2805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132138" y="1844675"/>
            <a:ext cx="517525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156325" y="1844675"/>
            <a:ext cx="1622425" cy="2047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635375" y="5661025"/>
            <a:ext cx="738188" cy="4095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84213" y="6403975"/>
            <a:ext cx="6411912" cy="45402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sng">
                <a:solidFill>
                  <a:srgbClr val="0000FF"/>
                </a:solidFill>
              </a:rPr>
              <a:t>Note: Can have multiple loads outstanding</a:t>
            </a:r>
            <a:endParaRPr lang="en-US" altLang="zh-CN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3</a:t>
            </a:r>
          </a:p>
        </p:txBody>
      </p:sp>
      <p:graphicFrame>
        <p:nvGraphicFramePr>
          <p:cNvPr id="25602" name="Object 4"/>
          <p:cNvGraphicFramePr>
            <a:graphicFrameLocks/>
          </p:cNvGraphicFramePr>
          <p:nvPr/>
        </p:nvGraphicFramePr>
        <p:xfrm>
          <a:off x="395288" y="765175"/>
          <a:ext cx="7813675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13675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484438" y="4076700"/>
            <a:ext cx="3516312" cy="29051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843213" y="5229225"/>
            <a:ext cx="674687" cy="3635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84213" y="5907088"/>
            <a:ext cx="7500937" cy="950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Note: registers names are removed (“renamed”) in Reservation Stations; MULT issued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Load1 completing; what is waiting for Load1?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140200" y="134143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2916238" y="1844675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  <p:bldP spid="46088" grpId="0" animBg="1"/>
      <p:bldP spid="4608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4</a:t>
            </a:r>
          </a:p>
        </p:txBody>
      </p:sp>
      <p:graphicFrame>
        <p:nvGraphicFramePr>
          <p:cNvPr id="26626" name="Object 4"/>
          <p:cNvGraphicFramePr>
            <a:graphicFrameLocks/>
          </p:cNvGraphicFramePr>
          <p:nvPr/>
        </p:nvGraphicFramePr>
        <p:xfrm>
          <a:off x="365125" y="979488"/>
          <a:ext cx="838358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79488"/>
                        <a:ext cx="838358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8163" y="5819775"/>
            <a:ext cx="84201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Load2 completing; what is waiting for Load2?</a:t>
            </a:r>
            <a:r>
              <a:rPr lang="en-US" altLang="zh-CN"/>
              <a:t> 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356100" y="17732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003800" y="148431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3132138" y="22050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555875" y="3573463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55800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4859338" y="5445125"/>
            <a:ext cx="677862" cy="2889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5</a:t>
            </a:r>
          </a:p>
        </p:txBody>
      </p:sp>
      <p:graphicFrame>
        <p:nvGraphicFramePr>
          <p:cNvPr id="27650" name="Object 4"/>
          <p:cNvGraphicFramePr>
            <a:graphicFrameLocks/>
          </p:cNvGraphicFramePr>
          <p:nvPr/>
        </p:nvGraphicFramePr>
        <p:xfrm>
          <a:off x="365125" y="1058863"/>
          <a:ext cx="85280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5280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1963" y="5815013"/>
            <a:ext cx="849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Timer starts down for Add1, Mult1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1547813" y="3644900"/>
            <a:ext cx="503237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4356100" y="36449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779838" y="436562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708400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4932363" y="18446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59113" y="2565400"/>
            <a:ext cx="685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3059113" y="4581525"/>
            <a:ext cx="2952750" cy="2873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6227763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6826250" cy="908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6</a:t>
            </a:r>
          </a:p>
        </p:txBody>
      </p:sp>
      <p:graphicFrame>
        <p:nvGraphicFramePr>
          <p:cNvPr id="28674" name="Object 4"/>
          <p:cNvGraphicFramePr>
            <a:graphicFrameLocks/>
          </p:cNvGraphicFramePr>
          <p:nvPr/>
        </p:nvGraphicFramePr>
        <p:xfrm>
          <a:off x="365125" y="1123950"/>
          <a:ext cx="83105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3105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46088" y="5849938"/>
            <a:ext cx="84963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Issue ADDD here despite name dependency on F6? 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3059113" y="27813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2555875" y="3860800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3708400" y="2133600"/>
            <a:ext cx="533400" cy="431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1476375" y="3644900"/>
            <a:ext cx="533400" cy="9366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9323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  <p:bldP spid="49160" grpId="0" animBg="1"/>
      <p:bldP spid="49161" grpId="0" animBg="1"/>
      <p:bldP spid="4916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7</a:t>
            </a:r>
          </a:p>
        </p:txBody>
      </p:sp>
      <p:graphicFrame>
        <p:nvGraphicFramePr>
          <p:cNvPr id="29698" name="Object 4"/>
          <p:cNvGraphicFramePr>
            <a:graphicFrameLocks/>
          </p:cNvGraphicFramePr>
          <p:nvPr/>
        </p:nvGraphicFramePr>
        <p:xfrm>
          <a:off x="365125" y="1058863"/>
          <a:ext cx="8778875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763713" y="3716338"/>
            <a:ext cx="287337" cy="10080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8</a:t>
            </a:r>
          </a:p>
        </p:txBody>
      </p:sp>
      <p:graphicFrame>
        <p:nvGraphicFramePr>
          <p:cNvPr id="30722" name="Object 4"/>
          <p:cNvGraphicFramePr>
            <a:graphicFrameLocks/>
          </p:cNvGraphicFramePr>
          <p:nvPr/>
        </p:nvGraphicFramePr>
        <p:xfrm>
          <a:off x="365125" y="1201738"/>
          <a:ext cx="8778875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01738"/>
                        <a:ext cx="8778875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356100" y="242093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5795963" y="55022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79388" y="5949950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Add1 (SUBD) completing; what is waiting for it?</a:t>
            </a:r>
            <a:r>
              <a:rPr lang="en-US" altLang="zh-CN"/>
              <a:t> </a:t>
            </a: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5148263" y="38608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7" grpId="0" animBg="1" autoUpdateAnimBg="0"/>
      <p:bldP spid="51208" grpId="0" animBg="1"/>
      <p:bldP spid="51208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9</a:t>
            </a:r>
          </a:p>
        </p:txBody>
      </p:sp>
      <p:graphicFrame>
        <p:nvGraphicFramePr>
          <p:cNvPr id="31746" name="Object 3"/>
          <p:cNvGraphicFramePr>
            <a:graphicFrameLocks/>
          </p:cNvGraphicFramePr>
          <p:nvPr/>
        </p:nvGraphicFramePr>
        <p:xfrm>
          <a:off x="365125" y="1123950"/>
          <a:ext cx="85280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280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651500" y="5589588"/>
            <a:ext cx="649288" cy="3603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779838" y="3933825"/>
            <a:ext cx="647700" cy="35877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76200"/>
            <a:ext cx="7561262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10</a:t>
            </a:r>
          </a:p>
        </p:txBody>
      </p:sp>
      <p:graphicFrame>
        <p:nvGraphicFramePr>
          <p:cNvPr id="32770" name="Object 4"/>
          <p:cNvGraphicFramePr>
            <a:graphicFrameLocks/>
          </p:cNvGraphicFramePr>
          <p:nvPr/>
        </p:nvGraphicFramePr>
        <p:xfrm>
          <a:off x="365125" y="1123950"/>
          <a:ext cx="8599488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99488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3924300" y="27813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619250" y="3933825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740650" cy="9763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11</a:t>
            </a:r>
          </a:p>
        </p:txBody>
      </p:sp>
      <p:graphicFrame>
        <p:nvGraphicFramePr>
          <p:cNvPr id="33794" name="Object 4"/>
          <p:cNvGraphicFramePr>
            <a:graphicFrameLocks/>
          </p:cNvGraphicFramePr>
          <p:nvPr/>
        </p:nvGraphicFramePr>
        <p:xfrm>
          <a:off x="339725" y="954088"/>
          <a:ext cx="8624888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35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8"/>
          <p:cNvSpPr>
            <a:spLocks noChangeArrowheads="1"/>
          </p:cNvSpPr>
          <p:nvPr/>
        </p:nvSpPr>
        <p:spPr bwMode="auto">
          <a:xfrm>
            <a:off x="1619250" y="3860800"/>
            <a:ext cx="360363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True Data Dependence and Hazards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981075"/>
            <a:ext cx="87630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True Data 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Instr</a:t>
            </a:r>
            <a:r>
              <a:rPr lang="en-US" altLang="en-US" sz="2400" baseline="-25000" smtClean="0">
                <a:latin typeface="Comic Sans MS" pitchFamily="66" charset="0"/>
              </a:rPr>
              <a:t>J </a:t>
            </a:r>
            <a:r>
              <a:rPr lang="en-US" altLang="en-US" sz="2400" smtClean="0">
                <a:latin typeface="Comic Sans MS" pitchFamily="66" charset="0"/>
              </a:rPr>
              <a:t>is </a:t>
            </a: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data dependent</a:t>
            </a:r>
            <a:r>
              <a:rPr lang="en-US" altLang="en-US" sz="2400" smtClean="0">
                <a:latin typeface="Comic Sans MS" pitchFamily="66" charset="0"/>
              </a:rPr>
              <a:t> on Instr</a:t>
            </a:r>
            <a:r>
              <a:rPr lang="en-US" altLang="en-US" sz="2400" baseline="-25000" smtClean="0">
                <a:latin typeface="Comic Sans MS" pitchFamily="66" charset="0"/>
              </a:rPr>
              <a:t>I</a:t>
            </a:r>
            <a:r>
              <a:rPr lang="en-US" altLang="en-US" sz="2400" smtClean="0">
                <a:latin typeface="Comic Sans MS" pitchFamily="66" charset="0"/>
              </a:rPr>
              <a:t> 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Instr</a:t>
            </a:r>
            <a:r>
              <a:rPr lang="en-US" altLang="en-US" sz="2400" baseline="-25000" smtClean="0">
                <a:latin typeface="Comic Sans MS" pitchFamily="66" charset="0"/>
              </a:rPr>
              <a:t>J</a:t>
            </a:r>
            <a:r>
              <a:rPr lang="en-US" altLang="en-US" sz="2400" smtClean="0">
                <a:latin typeface="Comic Sans MS" pitchFamily="66" charset="0"/>
              </a:rPr>
              <a:t> tries to read operand before Instr</a:t>
            </a:r>
            <a:r>
              <a:rPr lang="en-US" altLang="en-US" sz="2400" baseline="-25000" smtClean="0">
                <a:latin typeface="Comic Sans MS" pitchFamily="66" charset="0"/>
              </a:rPr>
              <a:t>I </a:t>
            </a:r>
            <a:r>
              <a:rPr lang="en-US" altLang="en-US" sz="2400" smtClean="0">
                <a:latin typeface="Comic Sans MS" pitchFamily="66" charset="0"/>
              </a:rPr>
              <a:t>writes it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/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		</a:t>
            </a:r>
            <a:br>
              <a:rPr lang="en-US" altLang="en-US" sz="2400" smtClean="0">
                <a:latin typeface="Comic Sans MS" pitchFamily="66" charset="0"/>
              </a:rPr>
            </a:br>
            <a:endParaRPr lang="en-US" alt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or Instr</a:t>
            </a:r>
            <a:r>
              <a:rPr lang="en-US" altLang="en-US" sz="2400" baseline="-25000" smtClean="0">
                <a:latin typeface="Comic Sans MS" pitchFamily="66" charset="0"/>
              </a:rPr>
              <a:t>J</a:t>
            </a:r>
            <a:r>
              <a:rPr lang="en-US" altLang="en-US" sz="2400" smtClean="0">
                <a:latin typeface="Comic Sans MS" pitchFamily="66" charset="0"/>
              </a:rPr>
              <a:t> is data dependent on Instr</a:t>
            </a:r>
            <a:r>
              <a:rPr lang="en-US" altLang="en-US" sz="2400" baseline="-25000" smtClean="0">
                <a:latin typeface="Comic Sans MS" pitchFamily="66" charset="0"/>
              </a:rPr>
              <a:t>K</a:t>
            </a:r>
            <a:r>
              <a:rPr lang="en-US" altLang="en-US" sz="2400" smtClean="0">
                <a:latin typeface="Comic Sans MS" pitchFamily="66" charset="0"/>
              </a:rPr>
              <a:t> which is dependent on Instr</a:t>
            </a:r>
            <a:r>
              <a:rPr lang="en-US" altLang="en-US" sz="2400" baseline="-25000" smtClean="0">
                <a:latin typeface="Comic Sans MS" pitchFamily="66" charset="0"/>
              </a:rPr>
              <a:t>I</a:t>
            </a:r>
            <a:endParaRPr lang="en-US" alt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Caused by a “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True Dependence</a:t>
            </a:r>
            <a:r>
              <a:rPr lang="en-US" altLang="en-US" sz="2800" smtClean="0">
                <a:latin typeface="Comic Sans MS" pitchFamily="66" charset="0"/>
              </a:rPr>
              <a:t>” (compiler term)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If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true</a:t>
            </a:r>
            <a:r>
              <a:rPr lang="en-US" altLang="en-US" sz="2800" smtClean="0">
                <a:latin typeface="Comic Sans MS" pitchFamily="66" charset="0"/>
              </a:rPr>
              <a:t> dependence caused a hazard in the pipeline, called a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Read After Write (RAW) hazard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35150" y="2276475"/>
            <a:ext cx="3886200" cy="819150"/>
            <a:chOff x="1152" y="1584"/>
            <a:chExt cx="2448" cy="516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1488" y="1584"/>
              <a:ext cx="2112" cy="5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add 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sub r4,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</a:t>
              </a:r>
            </a:p>
          </p:txBody>
        </p:sp>
        <p:sp>
          <p:nvSpPr>
            <p:cNvPr id="103430" name="Arc 6"/>
            <p:cNvSpPr>
              <a:spLocks/>
            </p:cNvSpPr>
            <p:nvPr/>
          </p:nvSpPr>
          <p:spPr bwMode="auto">
            <a:xfrm flipH="1" flipV="1">
              <a:off x="1152" y="1680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489825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12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339725" y="908050"/>
          <a:ext cx="8804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08050"/>
                        <a:ext cx="8804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Add2 (ADDD) completing; what is waiting for it? 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716463" y="26368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5148263" y="5445125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/>
      <p:bldP spid="5530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561262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13</a:t>
            </a:r>
          </a:p>
        </p:txBody>
      </p:sp>
      <p:graphicFrame>
        <p:nvGraphicFramePr>
          <p:cNvPr id="35842" name="Object 3"/>
          <p:cNvGraphicFramePr>
            <a:graphicFrameLocks/>
          </p:cNvGraphicFramePr>
          <p:nvPr/>
        </p:nvGraphicFramePr>
        <p:xfrm>
          <a:off x="365125" y="1058863"/>
          <a:ext cx="8778875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All simple operation are end here. 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292725" y="2708275"/>
            <a:ext cx="360363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  <p:bldP spid="5632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14</a:t>
            </a:r>
          </a:p>
        </p:txBody>
      </p:sp>
      <p:graphicFrame>
        <p:nvGraphicFramePr>
          <p:cNvPr id="36866" name="Object 4"/>
          <p:cNvGraphicFramePr>
            <a:graphicFrameLocks noGrp="1"/>
          </p:cNvGraphicFramePr>
          <p:nvPr>
            <p:ph idx="1"/>
          </p:nvPr>
        </p:nvGraphicFramePr>
        <p:xfrm>
          <a:off x="214313" y="1143000"/>
          <a:ext cx="87153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143000"/>
                        <a:ext cx="87153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928813" y="4786313"/>
            <a:ext cx="5000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345363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15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23850" y="5805488"/>
            <a:ext cx="8496300" cy="5207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Mult1 (MULTD) completing; what is waiting for it?</a:t>
            </a:r>
            <a:r>
              <a:rPr lang="en-US" altLang="zh-CN"/>
              <a:t> </a:t>
            </a:r>
          </a:p>
        </p:txBody>
      </p:sp>
      <p:graphicFrame>
        <p:nvGraphicFramePr>
          <p:cNvPr id="37890" name="Object 5"/>
          <p:cNvGraphicFramePr>
            <a:graphicFrameLocks/>
          </p:cNvGraphicFramePr>
          <p:nvPr/>
        </p:nvGraphicFramePr>
        <p:xfrm>
          <a:off x="395288" y="908050"/>
          <a:ext cx="849788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97887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692275" y="4221163"/>
            <a:ext cx="360363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4500563" y="19891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076825" y="4508500"/>
            <a:ext cx="574675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3132138" y="5516563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 animBg="1"/>
      <p:bldP spid="58377" grpId="0" animBg="1"/>
      <p:bldP spid="58380" grpId="0" animBg="1"/>
      <p:bldP spid="5838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488237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16</a:t>
            </a:r>
          </a:p>
        </p:txBody>
      </p:sp>
      <p:graphicFrame>
        <p:nvGraphicFramePr>
          <p:cNvPr id="38914" name="Object 4"/>
          <p:cNvGraphicFramePr>
            <a:graphicFrameLocks/>
          </p:cNvGraphicFramePr>
          <p:nvPr/>
        </p:nvGraphicFramePr>
        <p:xfrm>
          <a:off x="339725" y="954088"/>
          <a:ext cx="86248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3132138" y="5516563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3779838" y="4508500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79388" y="5876925"/>
            <a:ext cx="8323262" cy="3413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Just waiting for Mult2 (DIVD) to complete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5003800" y="1989138"/>
            <a:ext cx="671513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Tomasulo Example Cycle 17</a:t>
            </a:r>
          </a:p>
        </p:txBody>
      </p:sp>
      <p:graphicFrame>
        <p:nvGraphicFramePr>
          <p:cNvPr id="39938" name="Object 4"/>
          <p:cNvGraphicFramePr>
            <a:graphicFrameLocks noGrp="1"/>
          </p:cNvGraphicFramePr>
          <p:nvPr>
            <p:ph idx="1"/>
          </p:nvPr>
        </p:nvGraphicFramePr>
        <p:xfrm>
          <a:off x="214313" y="1214438"/>
          <a:ext cx="814387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214438"/>
                        <a:ext cx="8143875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3571875" y="2643188"/>
            <a:ext cx="360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1785938" y="4714875"/>
            <a:ext cx="3603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55</a:t>
            </a:r>
          </a:p>
        </p:txBody>
      </p:sp>
      <p:graphicFrame>
        <p:nvGraphicFramePr>
          <p:cNvPr id="40962" name="Object 4"/>
          <p:cNvGraphicFramePr>
            <a:graphicFrameLocks noGrp="1"/>
          </p:cNvGraphicFramePr>
          <p:nvPr>
            <p:ph idx="1"/>
          </p:nvPr>
        </p:nvGraphicFramePr>
        <p:xfrm>
          <a:off x="285750" y="1082675"/>
          <a:ext cx="782637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82675"/>
                        <a:ext cx="7826375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56</a:t>
            </a:r>
          </a:p>
        </p:txBody>
      </p:sp>
      <p:graphicFrame>
        <p:nvGraphicFramePr>
          <p:cNvPr id="41986" name="Object 6"/>
          <p:cNvGraphicFramePr>
            <a:graphicFrameLocks noGrp="1"/>
          </p:cNvGraphicFramePr>
          <p:nvPr>
            <p:ph idx="1"/>
          </p:nvPr>
        </p:nvGraphicFramePr>
        <p:xfrm>
          <a:off x="784225" y="836613"/>
          <a:ext cx="7791450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836613"/>
                        <a:ext cx="7791450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3850" y="5876925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Mult2 (DIVD) is completing; what is waiting for it? </a:t>
            </a: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4572000" y="2349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6227763" y="5373688"/>
            <a:ext cx="576262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2" grpId="0" animBg="1"/>
      <p:bldP spid="62473" grpId="0" animBg="1"/>
      <p:bldP spid="6247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57</a:t>
            </a:r>
          </a:p>
        </p:txBody>
      </p:sp>
      <p:graphicFrame>
        <p:nvGraphicFramePr>
          <p:cNvPr id="43010" name="Object 150"/>
          <p:cNvGraphicFramePr>
            <a:graphicFrameLocks noGrp="1"/>
          </p:cNvGraphicFramePr>
          <p:nvPr>
            <p:ph idx="1"/>
          </p:nvPr>
        </p:nvGraphicFramePr>
        <p:xfrm>
          <a:off x="587375" y="836613"/>
          <a:ext cx="789622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1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836613"/>
                        <a:ext cx="7896225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3850" y="5805488"/>
            <a:ext cx="86106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0">
                <a:solidFill>
                  <a:srgbClr val="0000FF"/>
                </a:solidFill>
              </a:rPr>
              <a:t>Once again: In-order issue, out-of-order execution and out-of-order completion.</a:t>
            </a:r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1321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9"/>
          <p:cNvSpPr>
            <a:spLocks noChangeArrowheads="1"/>
          </p:cNvSpPr>
          <p:nvPr/>
        </p:nvSpPr>
        <p:spPr bwMode="auto">
          <a:xfrm>
            <a:off x="5003800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414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Tomasulo’s scheme offers </a:t>
            </a:r>
            <a:br>
              <a:rPr lang="en-US" altLang="zh-CN" sz="4000" smtClean="0"/>
            </a:br>
            <a:r>
              <a:rPr lang="en-US" altLang="zh-CN" sz="4000" b="1" smtClean="0">
                <a:solidFill>
                  <a:srgbClr val="FF0000"/>
                </a:solidFill>
              </a:rPr>
              <a:t>2</a:t>
            </a:r>
            <a:r>
              <a:rPr lang="en-US" altLang="zh-CN" sz="4000" smtClean="0"/>
              <a:t> major advantages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428750"/>
            <a:ext cx="8534400" cy="48006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0000FF"/>
                </a:solidFill>
                <a:latin typeface="Comic Sans MS" pitchFamily="66" charset="0"/>
              </a:rPr>
              <a:t>The distribution of the hazard detection logic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distributed reservation stations and the CDB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If multiple instructions waiting on single result, &amp; each instruction has other operand, then instructions can be released simultaneously by broadcast on CDB 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If a centralized register file were used, the units would have to read their results from the registers when register buses are available.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0000FF"/>
                </a:solidFill>
                <a:latin typeface="Comic Sans MS" pitchFamily="66" charset="0"/>
              </a:rPr>
              <a:t>The elimination of stalls for WAW and WAR hazards</a:t>
            </a:r>
            <a:endParaRPr lang="en-US" altLang="zh-CN" sz="280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667625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True Data Dependence and Hazards</a:t>
            </a:r>
          </a:p>
        </p:txBody>
      </p:sp>
      <p:sp>
        <p:nvSpPr>
          <p:cNvPr id="10445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1125538"/>
            <a:ext cx="8686800" cy="4724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>
                <a:latin typeface="Comic Sans MS" pitchFamily="66" charset="0"/>
              </a:rPr>
              <a:t>Dependences are a </a:t>
            </a:r>
            <a:r>
              <a:rPr lang="en-US" altLang="en-US" sz="3200" smtClean="0">
                <a:solidFill>
                  <a:srgbClr val="FF0000"/>
                </a:solidFill>
                <a:latin typeface="Comic Sans MS" pitchFamily="66" charset="0"/>
              </a:rPr>
              <a:t>property of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smtClean="0">
                <a:latin typeface="Comic Sans MS" pitchFamily="66" charset="0"/>
              </a:rPr>
              <a:t>Presence of dependence indicates </a:t>
            </a:r>
            <a:r>
              <a:rPr lang="en-US" altLang="en-US" sz="3200" smtClean="0">
                <a:solidFill>
                  <a:srgbClr val="0000FF"/>
                </a:solidFill>
                <a:latin typeface="Comic Sans MS" pitchFamily="66" charset="0"/>
              </a:rPr>
              <a:t>potential</a:t>
            </a:r>
            <a:r>
              <a:rPr lang="en-US" altLang="en-US" sz="3200" smtClean="0">
                <a:latin typeface="Comic Sans MS" pitchFamily="66" charset="0"/>
              </a:rPr>
              <a:t> for a hazard, but actual hazard and length of any stall is a property of the </a:t>
            </a:r>
            <a:r>
              <a:rPr lang="en-US" altLang="en-US" sz="3200" smtClean="0">
                <a:solidFill>
                  <a:srgbClr val="0000FF"/>
                </a:solidFill>
                <a:latin typeface="Comic Sans MS" pitchFamily="66" charset="0"/>
              </a:rPr>
              <a:t>pipeline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smtClean="0">
                <a:latin typeface="Comic Sans MS" pitchFamily="66" charset="0"/>
              </a:rPr>
              <a:t>Importance of the data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smtClean="0">
                <a:latin typeface="Comic Sans MS" pitchFamily="66" charset="0"/>
              </a:rPr>
              <a:t>indicates the possibility of a hazard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smtClean="0">
                <a:latin typeface="Comic Sans MS" pitchFamily="66" charset="0"/>
              </a:rPr>
              <a:t>determines order in which results must be calculated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smtClean="0">
                <a:latin typeface="Comic Sans MS" pitchFamily="66" charset="0"/>
              </a:rPr>
              <a:t>sets an upper bound on how much parallelism can possibly be exploited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Drawbacks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49530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Complexity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delays of 360/91, MIPS 10000, Alpha 21264,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IBM PPC 620 in CA:AQA 2/e, but not in silicon!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Many associative stores (CDB) at high speed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Performance limited by Common Data Bus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Each CDB must go to multiple functional units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high capacitance, high wiring density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Number of functional units that can complete per cycle limited to one!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Multiple CDBs 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smtClean="0">
                <a:latin typeface="Comic Sans MS" pitchFamily="66" charset="0"/>
              </a:rPr>
              <a:t> more FU logic for parallel assoc stores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Non-precise interrupts</a:t>
            </a:r>
            <a:r>
              <a:rPr lang="en-US" altLang="zh-CN" sz="2800" smtClean="0">
                <a:latin typeface="Comic Sans MS" pitchFamily="66" charset="0"/>
              </a:rPr>
              <a:t>!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We will address this later</a:t>
            </a:r>
            <a:endParaRPr lang="en-US" altLang="zh-CN" sz="2400" smtClean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488237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Why can Tomasulo overlap iterations of loops?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229600" cy="51054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Register renaming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Multiple iterations use different physical destinations for registers (dynamic loop unrolling).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Reservation stations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Permit instruction issue to advance past integer control flow operations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Also buffer old values of registers - totally avoiding the WAR stall that we saw in the scoreboard.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9900CC"/>
                </a:solidFill>
              </a:rPr>
              <a:t>Tomasulo overlap iterations of loops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Multiple iterations use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different physical destinations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 for registers (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dynamic loop unrolling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smtClean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Reservation stations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Permit instruction issue to advance past integer control flow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Also buffer old values of registers - totally avoiding the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WAR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 stall that we saw in the scoreboard</a:t>
            </a: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3DDEC55-81DD-48FC-8679-8E380DCA781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Loop 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Loop:	LD		F0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MULTD	F4	F0	F2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SD		F4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SUBI		R1	R1	#8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BNEZ		R1	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Assume Multiply takes 4 clocks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Assume first load takes 8 clocks (cache miss), second load takes 1 clock (hit)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To be clear, will show clocks for SUBI, BNEZ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Reality: integer instructions ahead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E2C86C6-8342-4D0A-B2E0-467AF872E861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31EB7F7-C8A9-4CD8-B8C9-7462985F9F9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81000" y="13700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Worksheet" r:id="rId3" imgW="8877960" imgH="5820840" progId="Excel.Sheet.8">
                  <p:embed/>
                </p:oleObj>
              </mc:Choice>
              <mc:Fallback>
                <p:oleObj name="Worksheet" r:id="rId3" imgW="887796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00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CE42B70-240A-4A7D-8388-BDAFAD81AC46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95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5A75845-B02F-4D31-A9D5-1BE9EC731FC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3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Implicit renaming sets up “DataFlow” graph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57813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3225E7E-5A20-4861-9CE9-A1916C185CC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2133600"/>
            <a:ext cx="3657600" cy="2514600"/>
            <a:chOff x="2208" y="1056"/>
            <a:chExt cx="2640" cy="1776"/>
          </a:xfrm>
        </p:grpSpPr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4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211888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Dispatching SUBI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D612996-96B3-4274-981C-795EBB457C6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Loop Example Cycle 5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And, BNEZ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429250" y="6697663"/>
            <a:ext cx="2289175" cy="32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2C0A320C-1DED-42A8-A402-70900C8232B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adArch_2011fall</Template>
  <TotalTime>2683</TotalTime>
  <Words>4685</Words>
  <Application>Microsoft Office PowerPoint</Application>
  <PresentationFormat>全屏显示(4:3)</PresentationFormat>
  <Paragraphs>1147</Paragraphs>
  <Slides>152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152</vt:i4>
      </vt:variant>
    </vt:vector>
  </HeadingPairs>
  <TitlesOfParts>
    <vt:vector size="171" baseType="lpstr">
      <vt:lpstr>Arial Unicode MS</vt:lpstr>
      <vt:lpstr>Courier</vt:lpstr>
      <vt:lpstr>Palatino</vt:lpstr>
      <vt:lpstr>宋体</vt:lpstr>
      <vt:lpstr>Arial</vt:lpstr>
      <vt:lpstr>Arial Narrow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文档</vt:lpstr>
      <vt:lpstr>Document</vt:lpstr>
      <vt:lpstr>工作表</vt:lpstr>
      <vt:lpstr>           Lecture 3  ILP:  Dynamic Scheduling</vt:lpstr>
      <vt:lpstr>Chapter 2</vt:lpstr>
      <vt:lpstr>Recall from Pipelining Review</vt:lpstr>
      <vt:lpstr>Ideas to Reduce Stalls</vt:lpstr>
      <vt:lpstr>What is Instruction-Level Parallelism ?</vt:lpstr>
      <vt:lpstr>Instruction-Level Parallelism (ILP)</vt:lpstr>
      <vt:lpstr>Recall: Types of data hazards </vt:lpstr>
      <vt:lpstr>True Data Dependence and Hazards</vt:lpstr>
      <vt:lpstr>True Data Dependence and Hazards</vt:lpstr>
      <vt:lpstr>Name Dependence 1:Anti-dependence</vt:lpstr>
      <vt:lpstr>Name Dependence 2: Output dependence</vt:lpstr>
      <vt:lpstr>ILP and Data Hazards</vt:lpstr>
      <vt:lpstr>Control Dependencies</vt:lpstr>
      <vt:lpstr>Control Dependence Ignored</vt:lpstr>
      <vt:lpstr>Exception Behavior</vt:lpstr>
      <vt:lpstr>Data Flow</vt:lpstr>
      <vt:lpstr> A short summary</vt:lpstr>
      <vt:lpstr>Lecture for ILP: Software approaches</vt:lpstr>
      <vt:lpstr>FP Loop: Where are the Hazards?</vt:lpstr>
      <vt:lpstr>Specification for the latency</vt:lpstr>
      <vt:lpstr>Reducing stalls from scheduling in BB and delayed branch</vt:lpstr>
      <vt:lpstr>Unroll Loop Four Times (straightforward way)</vt:lpstr>
      <vt:lpstr>Unrolled Loop That Minimizes Stalls</vt:lpstr>
      <vt:lpstr>Chapter 2</vt:lpstr>
      <vt:lpstr>Recall from Pipelining Review</vt:lpstr>
      <vt:lpstr>Ideas to Reduce Stalls</vt:lpstr>
      <vt:lpstr>Why Dynamic Scheduling ?</vt:lpstr>
      <vt:lpstr>HW Schemes: Dynamic scheduling </vt:lpstr>
      <vt:lpstr>Adv. Of   Dynamic Scheduling</vt:lpstr>
      <vt:lpstr>Dynamic Scheduling Step 1</vt:lpstr>
      <vt:lpstr>Dynamic Scheduling with a Scoreboard</vt:lpstr>
      <vt:lpstr>Basic structure of a pipelined processor with a scoreboard</vt:lpstr>
      <vt:lpstr>CDC6600 –First Supercomputer top1 1964-1969</vt:lpstr>
      <vt:lpstr>The pipeline stages with scoreboard </vt:lpstr>
      <vt:lpstr>Pipeline supports multiple outstanding FP operations</vt:lpstr>
      <vt:lpstr>Scoreboard Pipeline stage description</vt:lpstr>
      <vt:lpstr>The scoreboard algorithm</vt:lpstr>
      <vt:lpstr>Example: Instruction status</vt:lpstr>
      <vt:lpstr>Scoreboard Example</vt:lpstr>
      <vt:lpstr>Scoreboard   Cycle 1</vt:lpstr>
      <vt:lpstr>Scoreboard  Cycle 2</vt:lpstr>
      <vt:lpstr>Scoreboard  Cycle 3</vt:lpstr>
      <vt:lpstr>Scoreboard  Cycle 4</vt:lpstr>
      <vt:lpstr>Scoreboard  Cycle 5 </vt:lpstr>
      <vt:lpstr>Scoreboard  Cycle 6 </vt:lpstr>
      <vt:lpstr>Scoreboard  Cycle 7 </vt:lpstr>
      <vt:lpstr>Scoreboard  Cycle 8 </vt:lpstr>
      <vt:lpstr>Scoreboard  Cycle 9 </vt:lpstr>
      <vt:lpstr>Example: Function unit status  and Register status</vt:lpstr>
      <vt:lpstr>Scoreboard  Cycle 10 </vt:lpstr>
      <vt:lpstr>Scoreboard  Cycle 11 </vt:lpstr>
      <vt:lpstr>Scoreboard  Cycle 12 </vt:lpstr>
      <vt:lpstr>Scoreboard  Cycle 15 </vt:lpstr>
      <vt:lpstr>Scoreboard  Cycle 16 </vt:lpstr>
      <vt:lpstr>Scoreboard  Cycle 17 </vt:lpstr>
      <vt:lpstr>Scoreboard  Cycle 18 </vt:lpstr>
      <vt:lpstr>Scoreboard  Cycle 19 </vt:lpstr>
      <vt:lpstr>Limitations of Scoreboard-1</vt:lpstr>
      <vt:lpstr>Limitations of Scoreboard-2</vt:lpstr>
      <vt:lpstr>Scoreboard vs. Tomasulo</vt:lpstr>
      <vt:lpstr>Dynamic Scheduling with  Tomasulo’s Algorithm</vt:lpstr>
      <vt:lpstr>Tomasulo Algorithm</vt:lpstr>
      <vt:lpstr>Tomasulo Organization</vt:lpstr>
      <vt:lpstr>Reservation Station Components</vt:lpstr>
      <vt:lpstr>Three Stages of Tomasulo Algorithm</vt:lpstr>
      <vt:lpstr>Data path</vt:lpstr>
      <vt:lpstr>PowerPoint 演示文稿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17</vt:lpstr>
      <vt:lpstr>Tomasulo Example Cycle 55</vt:lpstr>
      <vt:lpstr>Tomasulo Example Cycle 56</vt:lpstr>
      <vt:lpstr>Tomasulo Example Cycle 57</vt:lpstr>
      <vt:lpstr>Tomasulo’s scheme offers  2 major advantages</vt:lpstr>
      <vt:lpstr>Tomasulo Drawbacks</vt:lpstr>
      <vt:lpstr>Why can Tomasulo overlap iterations of loops?</vt:lpstr>
      <vt:lpstr>Tomasulo overlap iterations of loops</vt:lpstr>
      <vt:lpstr>Tomasulo Loop Example</vt:lpstr>
      <vt:lpstr>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Summary of Tomasulo Algorithm</vt:lpstr>
      <vt:lpstr>What about Precise Interrupts?</vt:lpstr>
      <vt:lpstr>Scoreboard vs. Tomasulo</vt:lpstr>
      <vt:lpstr>Scoreboard Pipeline stage description</vt:lpstr>
      <vt:lpstr>The scoreboard algorithm</vt:lpstr>
      <vt:lpstr>Explicit Register Renaming</vt:lpstr>
      <vt:lpstr>Advantages of Explicit Renaming</vt:lpstr>
      <vt:lpstr>Adv. Explicit Renaming (cont.)</vt:lpstr>
      <vt:lpstr>Explicit Renaming Support Includes: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Can we use explicit register renaming with scoreboard?</vt:lpstr>
      <vt:lpstr>Four Stages of Scoreboard Control With Explicit Renaming</vt:lpstr>
      <vt:lpstr>Scoreboard With Explicit Renaming</vt:lpstr>
      <vt:lpstr>Renamed Scoreboard 1</vt:lpstr>
      <vt:lpstr>Renamed Scoreboard 2</vt:lpstr>
      <vt:lpstr>Renamed Scoreboard 3</vt:lpstr>
      <vt:lpstr>Renamed Scoreboard 4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 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Renamed Scoreboard 19</vt:lpstr>
      <vt:lpstr>Summary #2 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Entro Morgan</cp:lastModifiedBy>
  <cp:revision>47</cp:revision>
  <dcterms:created xsi:type="dcterms:W3CDTF">2003-04-27T12:29:29Z</dcterms:created>
  <dcterms:modified xsi:type="dcterms:W3CDTF">2019-01-11T11:51:32Z</dcterms:modified>
</cp:coreProperties>
</file>